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</p:sldMasterIdLst>
  <p:notesMasterIdLst>
    <p:notesMasterId r:id="rId55"/>
  </p:notesMasterIdLst>
  <p:sldIdLst>
    <p:sldId id="292" r:id="rId2"/>
    <p:sldId id="428" r:id="rId3"/>
    <p:sldId id="429" r:id="rId4"/>
    <p:sldId id="4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9" r:id="rId13"/>
    <p:sldId id="340" r:id="rId14"/>
    <p:sldId id="294" r:id="rId15"/>
    <p:sldId id="295" r:id="rId16"/>
    <p:sldId id="296" r:id="rId17"/>
    <p:sldId id="297" r:id="rId18"/>
    <p:sldId id="300" r:id="rId19"/>
    <p:sldId id="330" r:id="rId20"/>
    <p:sldId id="383" r:id="rId21"/>
    <p:sldId id="384" r:id="rId22"/>
    <p:sldId id="385" r:id="rId23"/>
    <p:sldId id="386" r:id="rId24"/>
    <p:sldId id="387" r:id="rId25"/>
    <p:sldId id="390" r:id="rId26"/>
    <p:sldId id="391" r:id="rId27"/>
    <p:sldId id="394" r:id="rId28"/>
    <p:sldId id="395" r:id="rId29"/>
    <p:sldId id="396" r:id="rId30"/>
    <p:sldId id="397" r:id="rId31"/>
    <p:sldId id="398" r:id="rId32"/>
    <p:sldId id="399" r:id="rId33"/>
    <p:sldId id="407" r:id="rId34"/>
    <p:sldId id="405" r:id="rId35"/>
    <p:sldId id="408" r:id="rId36"/>
    <p:sldId id="416" r:id="rId37"/>
    <p:sldId id="413" r:id="rId38"/>
    <p:sldId id="415" r:id="rId39"/>
    <p:sldId id="410" r:id="rId40"/>
    <p:sldId id="423" r:id="rId41"/>
    <p:sldId id="424" r:id="rId42"/>
    <p:sldId id="411" r:id="rId43"/>
    <p:sldId id="412" r:id="rId44"/>
    <p:sldId id="426" r:id="rId45"/>
    <p:sldId id="414" r:id="rId46"/>
    <p:sldId id="417" r:id="rId47"/>
    <p:sldId id="418" r:id="rId48"/>
    <p:sldId id="419" r:id="rId49"/>
    <p:sldId id="420" r:id="rId50"/>
    <p:sldId id="421" r:id="rId51"/>
    <p:sldId id="422" r:id="rId52"/>
    <p:sldId id="427" r:id="rId53"/>
    <p:sldId id="425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CCFF"/>
    <a:srgbClr val="CCCCFF"/>
    <a:srgbClr val="CCFFFF"/>
    <a:srgbClr val="6699FF"/>
    <a:srgbClr val="0066CC"/>
    <a:srgbClr val="0099FF"/>
    <a:srgbClr val="33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 autoAdjust="0"/>
    <p:restoredTop sz="86434" autoAdjust="0"/>
  </p:normalViewPr>
  <p:slideViewPr>
    <p:cSldViewPr>
      <p:cViewPr>
        <p:scale>
          <a:sx n="75" d="100"/>
          <a:sy n="75" d="100"/>
        </p:scale>
        <p:origin x="-859" y="8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8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3.xml"/><Relationship Id="rId1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Propietario\Configuraci&#243;n%20local\Temp\Directorio%20temporal%208%20para%20Informacion%20Presntacion.zip\Impresos\Distribuciones%20de%20Ingreso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ropietario\Configuraci&#243;n%20local\Temp\Directorio%20temporal%206%20para%20Informacion%20Presntacion.zip\Impresos\Composicio&#166;&#252;n%20Poblacio&#166;&#252;n%20DF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Propietario\Configuraci&#243;n%20local\Temp\Directorio%20temporal%2014%20para%20Informacion%20Presntacion.zip\Impresos\Gra&#166;&#252;ficas%20de%20Investigadores%20SNI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4"/>
  <c:clrMapOvr bg1="lt1" tx1="dk1" bg2="lt2" tx2="dk2" accent1="accent1" accent2="accent2" accent3="accent3" accent4="accent4" accent5="accent5" accent6="accent6" hlink="hlink" folHlink="folHlink"/>
  <c:pivotSource>
    <c:name>[Distribuciones de Ingreso.xls]Hoja3!Tabla dinámica3</c:name>
    <c:fmtId val="-1"/>
  </c:pivotSource>
  <c:chart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3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4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5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6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7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8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9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0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1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2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3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4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5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6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7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8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19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0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1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2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3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4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5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6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7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8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29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30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  <c:pivotFmt>
        <c:idx val="31"/>
        <c:dLbl>
          <c:idx val="0"/>
          <c:spPr/>
          <c:txPr>
            <a:bodyPr/>
            <a:lstStyle/>
            <a:p>
              <a:pPr>
                <a:defRPr/>
              </a:pPr>
              <a:endParaRPr lang="es-ES"/>
            </a:p>
          </c:txPr>
          <c:dLblPos val="b"/>
          <c:showVal val="1"/>
        </c:dLbl>
      </c:pivotFmt>
    </c:pivotFmts>
    <c:plotArea>
      <c:layout/>
      <c:lineChart>
        <c:grouping val="standard"/>
        <c:ser>
          <c:idx val="0"/>
          <c:order val="0"/>
          <c:tx>
            <c:strRef>
              <c:f>Hoja3!$B$1:$B$2</c:f>
              <c:strCache>
                <c:ptCount val="1"/>
                <c:pt idx="0">
                  <c:v>Alvaro Obregón                               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Hoja3!$B$3:$B$8</c:f>
              <c:numCache>
                <c:formatCode>General</c:formatCode>
                <c:ptCount val="6"/>
                <c:pt idx="0">
                  <c:v>20920</c:v>
                </c:pt>
                <c:pt idx="1">
                  <c:v>98118</c:v>
                </c:pt>
                <c:pt idx="2">
                  <c:v>55713</c:v>
                </c:pt>
                <c:pt idx="3">
                  <c:v>37251</c:v>
                </c:pt>
                <c:pt idx="4">
                  <c:v>28914</c:v>
                </c:pt>
                <c:pt idx="5">
                  <c:v>21440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Hoja3!$C$1:$C$2</c:f>
              <c:strCache>
                <c:ptCount val="1"/>
                <c:pt idx="0">
                  <c:v>Azcapotzalco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Hoja3!$C$3:$C$8</c:f>
              <c:numCache>
                <c:formatCode>General</c:formatCode>
                <c:ptCount val="6"/>
                <c:pt idx="0">
                  <c:v>13355</c:v>
                </c:pt>
                <c:pt idx="1">
                  <c:v>54392</c:v>
                </c:pt>
                <c:pt idx="2">
                  <c:v>37551</c:v>
                </c:pt>
                <c:pt idx="3">
                  <c:v>30353</c:v>
                </c:pt>
                <c:pt idx="4">
                  <c:v>24285</c:v>
                </c:pt>
                <c:pt idx="5">
                  <c:v>9601</c:v>
                </c:pt>
              </c:numCache>
            </c:numRef>
          </c:val>
        </c:ser>
        <c:ser>
          <c:idx val="2"/>
          <c:order val="2"/>
          <c:tx>
            <c:strRef>
              <c:f>Hoja3!$D$1:$D$2</c:f>
              <c:strCache>
                <c:ptCount val="1"/>
                <c:pt idx="0">
                  <c:v>Benito Juárez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Hoja3!$D$3:$D$8</c:f>
              <c:numCache>
                <c:formatCode>General</c:formatCode>
                <c:ptCount val="6"/>
                <c:pt idx="0">
                  <c:v>8963</c:v>
                </c:pt>
                <c:pt idx="1">
                  <c:v>28791</c:v>
                </c:pt>
                <c:pt idx="2">
                  <c:v>23711</c:v>
                </c:pt>
                <c:pt idx="3">
                  <c:v>27440</c:v>
                </c:pt>
                <c:pt idx="4">
                  <c:v>40241</c:v>
                </c:pt>
                <c:pt idx="5">
                  <c:v>32308</c:v>
                </c:pt>
              </c:numCache>
            </c:numRef>
          </c:val>
        </c:ser>
        <c:ser>
          <c:idx val="3"/>
          <c:order val="3"/>
          <c:tx>
            <c:strRef>
              <c:f>Hoja3!$E$1:$E$2</c:f>
              <c:strCache>
                <c:ptCount val="1"/>
                <c:pt idx="0">
                  <c:v>Coyoacán  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Hoja3!$E$3:$E$8</c:f>
              <c:numCache>
                <c:formatCode>General</c:formatCode>
                <c:ptCount val="6"/>
                <c:pt idx="0">
                  <c:v>18507</c:v>
                </c:pt>
                <c:pt idx="1">
                  <c:v>70367</c:v>
                </c:pt>
                <c:pt idx="2">
                  <c:v>49637</c:v>
                </c:pt>
                <c:pt idx="3">
                  <c:v>41099</c:v>
                </c:pt>
                <c:pt idx="4">
                  <c:v>45907</c:v>
                </c:pt>
                <c:pt idx="5">
                  <c:v>31866</c:v>
                </c:pt>
              </c:numCache>
            </c:numRef>
          </c:val>
        </c:ser>
        <c:ser>
          <c:idx val="4"/>
          <c:order val="4"/>
          <c:tx>
            <c:strRef>
              <c:f>Hoja3!$F$1:$F$2</c:f>
              <c:strCache>
                <c:ptCount val="1"/>
                <c:pt idx="0">
                  <c:v>Cuajimalpa de Morelos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Hoja3!$F$3:$F$8</c:f>
              <c:numCache>
                <c:formatCode>General</c:formatCode>
                <c:ptCount val="6"/>
                <c:pt idx="0">
                  <c:v>4016</c:v>
                </c:pt>
                <c:pt idx="1">
                  <c:v>21795</c:v>
                </c:pt>
                <c:pt idx="2">
                  <c:v>11887</c:v>
                </c:pt>
                <c:pt idx="3">
                  <c:v>7133</c:v>
                </c:pt>
                <c:pt idx="4">
                  <c:v>4858</c:v>
                </c:pt>
                <c:pt idx="5">
                  <c:v>5329</c:v>
                </c:pt>
              </c:numCache>
            </c:numRef>
          </c:val>
        </c:ser>
        <c:ser>
          <c:idx val="5"/>
          <c:order val="5"/>
          <c:tx>
            <c:strRef>
              <c:f>Hoja3!$G$1:$G$2</c:f>
              <c:strCache>
                <c:ptCount val="1"/>
                <c:pt idx="0">
                  <c:v>Cuauhtémoc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Hoja3!$G$3:$G$8</c:f>
              <c:numCache>
                <c:formatCode>General</c:formatCode>
                <c:ptCount val="6"/>
                <c:pt idx="0">
                  <c:v>19121</c:v>
                </c:pt>
                <c:pt idx="1">
                  <c:v>65990</c:v>
                </c:pt>
                <c:pt idx="2">
                  <c:v>42387</c:v>
                </c:pt>
                <c:pt idx="3">
                  <c:v>36474</c:v>
                </c:pt>
                <c:pt idx="4">
                  <c:v>33737</c:v>
                </c:pt>
                <c:pt idx="5">
                  <c:v>17658</c:v>
                </c:pt>
              </c:numCache>
            </c:numRef>
          </c:val>
        </c:ser>
        <c:ser>
          <c:idx val="6"/>
          <c:order val="6"/>
          <c:tx>
            <c:strRef>
              <c:f>Hoja3!$H$1:$H$2</c:f>
              <c:strCache>
                <c:ptCount val="1"/>
                <c:pt idx="0">
                  <c:v>Gustavo A. Madero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Hoja3!$H$3:$H$8</c:f>
              <c:numCache>
                <c:formatCode>General</c:formatCode>
                <c:ptCount val="6"/>
                <c:pt idx="0">
                  <c:v>44968</c:v>
                </c:pt>
                <c:pt idx="1">
                  <c:v>164388</c:v>
                </c:pt>
                <c:pt idx="2">
                  <c:v>100463</c:v>
                </c:pt>
                <c:pt idx="3">
                  <c:v>73256</c:v>
                </c:pt>
                <c:pt idx="4">
                  <c:v>54408</c:v>
                </c:pt>
                <c:pt idx="5">
                  <c:v>20173</c:v>
                </c:pt>
              </c:numCache>
            </c:numRef>
          </c:val>
        </c:ser>
        <c:ser>
          <c:idx val="7"/>
          <c:order val="7"/>
          <c:tx>
            <c:strRef>
              <c:f>Hoja3!$I$1:$I$2</c:f>
              <c:strCache>
                <c:ptCount val="1"/>
                <c:pt idx="0">
                  <c:v>Iztacalco 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Hoja3!$I$3:$I$8</c:f>
              <c:numCache>
                <c:formatCode>General</c:formatCode>
                <c:ptCount val="6"/>
                <c:pt idx="0">
                  <c:v>14615</c:v>
                </c:pt>
                <c:pt idx="1">
                  <c:v>55851</c:v>
                </c:pt>
                <c:pt idx="2">
                  <c:v>34635</c:v>
                </c:pt>
                <c:pt idx="3">
                  <c:v>28071</c:v>
                </c:pt>
                <c:pt idx="4">
                  <c:v>20064</c:v>
                </c:pt>
                <c:pt idx="5">
                  <c:v>7112</c:v>
                </c:pt>
              </c:numCache>
            </c:numRef>
          </c:val>
        </c:ser>
        <c:ser>
          <c:idx val="8"/>
          <c:order val="8"/>
          <c:tx>
            <c:strRef>
              <c:f>Hoja3!$J$1:$J$2</c:f>
              <c:strCache>
                <c:ptCount val="1"/>
                <c:pt idx="0">
                  <c:v>Iztapalapa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Hoja3!$J$3:$J$8</c:f>
              <c:numCache>
                <c:formatCode>General</c:formatCode>
                <c:ptCount val="6"/>
                <c:pt idx="0">
                  <c:v>71974</c:v>
                </c:pt>
                <c:pt idx="1">
                  <c:v>266474</c:v>
                </c:pt>
                <c:pt idx="2">
                  <c:v>136772</c:v>
                </c:pt>
                <c:pt idx="3">
                  <c:v>93734</c:v>
                </c:pt>
                <c:pt idx="4">
                  <c:v>58591</c:v>
                </c:pt>
                <c:pt idx="5">
                  <c:v>20016</c:v>
                </c:pt>
              </c:numCache>
            </c:numRef>
          </c:val>
        </c:ser>
        <c:ser>
          <c:idx val="9"/>
          <c:order val="9"/>
          <c:tx>
            <c:strRef>
              <c:f>Hoja3!$K$1:$K$2</c:f>
              <c:strCache>
                <c:ptCount val="1"/>
                <c:pt idx="0">
                  <c:v>Magdalena Contreras, La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Hoja3!$K$3:$K$8</c:f>
              <c:numCache>
                <c:formatCode>General</c:formatCode>
                <c:ptCount val="6"/>
                <c:pt idx="0">
                  <c:v>8104</c:v>
                </c:pt>
                <c:pt idx="1">
                  <c:v>33107</c:v>
                </c:pt>
                <c:pt idx="2">
                  <c:v>17834</c:v>
                </c:pt>
                <c:pt idx="3">
                  <c:v>11221</c:v>
                </c:pt>
                <c:pt idx="4">
                  <c:v>7854</c:v>
                </c:pt>
                <c:pt idx="5">
                  <c:v>6438</c:v>
                </c:pt>
              </c:numCache>
            </c:numRef>
          </c:val>
        </c:ser>
        <c:ser>
          <c:idx val="10"/>
          <c:order val="10"/>
          <c:tx>
            <c:strRef>
              <c:f>Hoja3!$L$1:$L$2</c:f>
              <c:strCache>
                <c:ptCount val="1"/>
                <c:pt idx="0">
                  <c:v>Miguel Hidalgo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Hoja3!$L$3:$L$8</c:f>
              <c:numCache>
                <c:formatCode>General</c:formatCode>
                <c:ptCount val="6"/>
                <c:pt idx="0">
                  <c:v>9031</c:v>
                </c:pt>
                <c:pt idx="1">
                  <c:v>43006</c:v>
                </c:pt>
                <c:pt idx="2">
                  <c:v>28423</c:v>
                </c:pt>
                <c:pt idx="3">
                  <c:v>21802</c:v>
                </c:pt>
                <c:pt idx="4">
                  <c:v>22441</c:v>
                </c:pt>
                <c:pt idx="5">
                  <c:v>18662</c:v>
                </c:pt>
              </c:numCache>
            </c:numRef>
          </c:val>
        </c:ser>
        <c:ser>
          <c:idx val="11"/>
          <c:order val="11"/>
          <c:tx>
            <c:strRef>
              <c:f>Hoja3!$M$1:$M$2</c:f>
              <c:strCache>
                <c:ptCount val="1"/>
                <c:pt idx="0">
                  <c:v>Milpa Alta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Hoja3!$M$3:$M$8</c:f>
              <c:numCache>
                <c:formatCode>General</c:formatCode>
                <c:ptCount val="6"/>
                <c:pt idx="0">
                  <c:v>5475</c:v>
                </c:pt>
                <c:pt idx="1">
                  <c:v>12834</c:v>
                </c:pt>
                <c:pt idx="2">
                  <c:v>6183</c:v>
                </c:pt>
                <c:pt idx="3">
                  <c:v>3563</c:v>
                </c:pt>
                <c:pt idx="4">
                  <c:v>1772</c:v>
                </c:pt>
                <c:pt idx="5">
                  <c:v>403</c:v>
                </c:pt>
              </c:numCache>
            </c:numRef>
          </c:val>
        </c:ser>
        <c:ser>
          <c:idx val="12"/>
          <c:order val="12"/>
          <c:tx>
            <c:strRef>
              <c:f>Hoja3!$N$1:$N$2</c:f>
              <c:strCache>
                <c:ptCount val="1"/>
                <c:pt idx="0">
                  <c:v>Tláhuac   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Hoja3!$N$3:$N$8</c:f>
              <c:numCache>
                <c:formatCode>General</c:formatCode>
                <c:ptCount val="6"/>
                <c:pt idx="0">
                  <c:v>11071</c:v>
                </c:pt>
                <c:pt idx="1">
                  <c:v>41955</c:v>
                </c:pt>
                <c:pt idx="2">
                  <c:v>23271</c:v>
                </c:pt>
                <c:pt idx="3">
                  <c:v>15706</c:v>
                </c:pt>
                <c:pt idx="4">
                  <c:v>8804</c:v>
                </c:pt>
                <c:pt idx="5">
                  <c:v>2354</c:v>
                </c:pt>
              </c:numCache>
            </c:numRef>
          </c:val>
        </c:ser>
        <c:ser>
          <c:idx val="13"/>
          <c:order val="13"/>
          <c:tx>
            <c:strRef>
              <c:f>Hoja3!$O$1:$O$2</c:f>
              <c:strCache>
                <c:ptCount val="1"/>
                <c:pt idx="0">
                  <c:v>Tlalpan   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Hoja3!$O$3:$O$8</c:f>
              <c:numCache>
                <c:formatCode>General</c:formatCode>
                <c:ptCount val="6"/>
                <c:pt idx="0">
                  <c:v>19925</c:v>
                </c:pt>
                <c:pt idx="1">
                  <c:v>74273</c:v>
                </c:pt>
                <c:pt idx="2">
                  <c:v>43890</c:v>
                </c:pt>
                <c:pt idx="3">
                  <c:v>31623</c:v>
                </c:pt>
                <c:pt idx="4">
                  <c:v>30859</c:v>
                </c:pt>
                <c:pt idx="5">
                  <c:v>22333</c:v>
                </c:pt>
              </c:numCache>
            </c:numRef>
          </c:val>
        </c:ser>
        <c:ser>
          <c:idx val="14"/>
          <c:order val="14"/>
          <c:tx>
            <c:strRef>
              <c:f>Hoja3!$P$1:$P$2</c:f>
              <c:strCache>
                <c:ptCount val="1"/>
                <c:pt idx="0">
                  <c:v>Venustiano Carranza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Hoja3!$P$3:$P$8</c:f>
              <c:numCache>
                <c:formatCode>General</c:formatCode>
                <c:ptCount val="6"/>
                <c:pt idx="0">
                  <c:v>16609</c:v>
                </c:pt>
                <c:pt idx="1">
                  <c:v>61239</c:v>
                </c:pt>
                <c:pt idx="2">
                  <c:v>39397</c:v>
                </c:pt>
                <c:pt idx="3">
                  <c:v>30782</c:v>
                </c:pt>
                <c:pt idx="4">
                  <c:v>22517</c:v>
                </c:pt>
                <c:pt idx="5">
                  <c:v>7350</c:v>
                </c:pt>
              </c:numCache>
            </c:numRef>
          </c:val>
        </c:ser>
        <c:ser>
          <c:idx val="15"/>
          <c:order val="15"/>
          <c:tx>
            <c:strRef>
              <c:f>Hoja3!$Q$1:$Q$2</c:f>
              <c:strCache>
                <c:ptCount val="1"/>
                <c:pt idx="0">
                  <c:v>Xochimilco                                   </c:v>
                </c:pt>
              </c:strCache>
            </c:strRef>
          </c:tx>
          <c:dLbls>
            <c:txPr>
              <a:bodyPr/>
              <a:lstStyle/>
              <a:p>
                <a:pPr>
                  <a:defRPr/>
                </a:pPr>
                <a:endParaRPr lang="es-ES"/>
              </a:p>
            </c:txPr>
            <c:dLblPos val="b"/>
            <c:showVal val="1"/>
          </c:dLbls>
          <c:cat>
            <c:strRef>
              <c:f>Hoja3!$A$3:$A$8</c:f>
              <c:strCache>
                <c:ptCount val="6"/>
                <c:pt idx="0">
                  <c:v> 1 SMN</c:v>
                </c:pt>
                <c:pt idx="1">
                  <c:v> 1 a 2 SMN</c:v>
                </c:pt>
                <c:pt idx="2">
                  <c:v> 2 a 3 SMN</c:v>
                </c:pt>
                <c:pt idx="3">
                  <c:v> 3 a 5 SMN</c:v>
                </c:pt>
                <c:pt idx="4">
                  <c:v> 5 a 10 SMN</c:v>
                </c:pt>
                <c:pt idx="5">
                  <c:v>  + 10 SMN</c:v>
                </c:pt>
              </c:strCache>
            </c:strRef>
          </c:cat>
          <c:val>
            <c:numRef>
              <c:f>Hoja3!$Q$3:$Q$8</c:f>
              <c:numCache>
                <c:formatCode>General</c:formatCode>
                <c:ptCount val="6"/>
                <c:pt idx="0">
                  <c:v>15568</c:v>
                </c:pt>
                <c:pt idx="1">
                  <c:v>47927</c:v>
                </c:pt>
                <c:pt idx="2">
                  <c:v>27177</c:v>
                </c:pt>
                <c:pt idx="3">
                  <c:v>18564</c:v>
                </c:pt>
                <c:pt idx="4">
                  <c:v>13895</c:v>
                </c:pt>
                <c:pt idx="5">
                  <c:v>7128</c:v>
                </c:pt>
              </c:numCache>
            </c:numRef>
          </c:val>
        </c:ser>
        <c:marker val="1"/>
        <c:axId val="68399872"/>
        <c:axId val="68401408"/>
      </c:lineChart>
      <c:catAx>
        <c:axId val="68399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68401408"/>
        <c:crosses val="autoZero"/>
        <c:lblAlgn val="ctr"/>
        <c:lblOffset val="100"/>
      </c:catAx>
      <c:valAx>
        <c:axId val="68401408"/>
        <c:scaling>
          <c:orientation val="minMax"/>
        </c:scaling>
        <c:axPos val="l"/>
        <c:majorGridlines/>
        <c:numFmt formatCode="#,##0" sourceLinked="0"/>
        <c:majorTickMark val="cross"/>
        <c:tickLblPos val="low"/>
        <c:txPr>
          <a:bodyPr/>
          <a:lstStyle/>
          <a:p>
            <a:pPr>
              <a:defRPr sz="1400"/>
            </a:pPr>
            <a:endParaRPr lang="es-ES"/>
          </a:p>
        </c:txPr>
        <c:crossAx val="68399872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8"/>
  <c:chart>
    <c:title>
      <c:tx>
        <c:rich>
          <a:bodyPr/>
          <a:lstStyle/>
          <a:p>
            <a:pPr>
              <a:defRPr lang="en-US" sz="2400"/>
            </a:pPr>
            <a:r>
              <a:rPr lang="en-US" sz="2400"/>
              <a:t>Composición de la Población en el Distrito Federal</a:t>
            </a:r>
          </a:p>
        </c:rich>
      </c:tx>
      <c:layout/>
    </c:title>
    <c:view3D>
      <c:rotX val="30"/>
      <c:rotY val="180"/>
      <c:perspective val="30"/>
    </c:view3D>
    <c:plotArea>
      <c:layout>
        <c:manualLayout>
          <c:layoutTarget val="inner"/>
          <c:xMode val="edge"/>
          <c:yMode val="edge"/>
          <c:x val="7.603953761099011E-2"/>
          <c:y val="0.19773299748110848"/>
          <c:w val="0.83244703696370792"/>
          <c:h val="0.75214105793451225"/>
        </c:manualLayout>
      </c:layout>
      <c:pie3DChart>
        <c:varyColors val="1"/>
        <c:ser>
          <c:idx val="0"/>
          <c:order val="0"/>
          <c:dLbls>
            <c:dLbl>
              <c:idx val="6"/>
              <c:spPr/>
              <c:txPr>
                <a:bodyPr/>
                <a:lstStyle/>
                <a:p>
                  <a:pPr>
                    <a:defRPr lang="en-US" sz="800"/>
                  </a:pPr>
                  <a:endParaRPr lang="es-ES"/>
                </a:p>
              </c:txPr>
            </c:dLbl>
            <c:dLbl>
              <c:idx val="7"/>
              <c:spPr/>
              <c:txPr>
                <a:bodyPr/>
                <a:lstStyle/>
                <a:p>
                  <a:pPr>
                    <a:defRPr lang="en-US" sz="800"/>
                  </a:pPr>
                  <a:endParaRPr lang="es-ES"/>
                </a:p>
              </c:txPr>
            </c:dLbl>
            <c:txPr>
              <a:bodyPr/>
              <a:lstStyle/>
              <a:p>
                <a:pPr>
                  <a:defRPr lang="en-US"/>
                </a:pPr>
                <a:endParaRPr lang="es-ES"/>
              </a:p>
            </c:txPr>
            <c:showCatName val="1"/>
            <c:showPercent val="1"/>
          </c:dLbls>
          <c:cat>
            <c:strRef>
              <c:f>POBLACIÓN!$B$9:$B$24</c:f>
              <c:strCache>
                <c:ptCount val="16"/>
                <c:pt idx="0">
                  <c:v>Iztapalapa                     </c:v>
                </c:pt>
                <c:pt idx="1">
                  <c:v>Gustavo A. Madero              </c:v>
                </c:pt>
                <c:pt idx="2">
                  <c:v>Álvaro Obregón</c:v>
                </c:pt>
                <c:pt idx="3">
                  <c:v>Coyoacán</c:v>
                </c:pt>
                <c:pt idx="4">
                  <c:v>Tlalpan                        </c:v>
                </c:pt>
                <c:pt idx="5">
                  <c:v>Cuauhtémoc</c:v>
                </c:pt>
                <c:pt idx="6">
                  <c:v>Venustiano Carranza            </c:v>
                </c:pt>
                <c:pt idx="7">
                  <c:v>Azcapotzalco                   </c:v>
                </c:pt>
                <c:pt idx="8">
                  <c:v>Xochimilco                     </c:v>
                </c:pt>
                <c:pt idx="9">
                  <c:v>Iztacalco                      </c:v>
                </c:pt>
                <c:pt idx="10">
                  <c:v>Benito Juárez</c:v>
                </c:pt>
                <c:pt idx="11">
                  <c:v>Miguel Hidalgo                 </c:v>
                </c:pt>
                <c:pt idx="12">
                  <c:v>Tláhuac</c:v>
                </c:pt>
                <c:pt idx="13">
                  <c:v>La Magdalena Contreras         </c:v>
                </c:pt>
                <c:pt idx="14">
                  <c:v>Cuajimalpa de Morelos          </c:v>
                </c:pt>
                <c:pt idx="15">
                  <c:v>Milpa Alta                     </c:v>
                </c:pt>
              </c:strCache>
            </c:strRef>
          </c:cat>
          <c:val>
            <c:numRef>
              <c:f>POBLACIÓN!$C$9:$C$24</c:f>
              <c:numCache>
                <c:formatCode>#,##0</c:formatCode>
                <c:ptCount val="16"/>
                <c:pt idx="0">
                  <c:v>1820888</c:v>
                </c:pt>
                <c:pt idx="1">
                  <c:v>1193161</c:v>
                </c:pt>
                <c:pt idx="2">
                  <c:v>706567</c:v>
                </c:pt>
                <c:pt idx="3">
                  <c:v>628063</c:v>
                </c:pt>
                <c:pt idx="4">
                  <c:v>607545</c:v>
                </c:pt>
                <c:pt idx="5">
                  <c:v>521348</c:v>
                </c:pt>
                <c:pt idx="6">
                  <c:v>447459</c:v>
                </c:pt>
                <c:pt idx="7">
                  <c:v>425298</c:v>
                </c:pt>
                <c:pt idx="8">
                  <c:v>404458</c:v>
                </c:pt>
                <c:pt idx="9">
                  <c:v>395025</c:v>
                </c:pt>
                <c:pt idx="10">
                  <c:v>355017</c:v>
                </c:pt>
                <c:pt idx="11">
                  <c:v>353534</c:v>
                </c:pt>
                <c:pt idx="12">
                  <c:v>344106</c:v>
                </c:pt>
                <c:pt idx="13">
                  <c:v>228927</c:v>
                </c:pt>
                <c:pt idx="14">
                  <c:v>173625</c:v>
                </c:pt>
                <c:pt idx="15">
                  <c:v>115895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1"/>
  <c:clrMapOvr bg1="lt1" tx1="dk1" bg2="lt2" tx2="dk2" accent1="accent1" accent2="accent2" accent3="accent3" accent4="accent4" accent5="accent5" accent6="accent6" hlink="hlink" folHlink="folHlink"/>
  <c:pivotSource>
    <c:name>[Gra¦üficas de Investigadores SNI.xlsx]Datos Agregados!Tabla dinámica4</c:name>
    <c:fmtId val="-1"/>
  </c:pivotSource>
  <c:chart>
    <c:title>
      <c:tx>
        <c:rich>
          <a:bodyPr/>
          <a:lstStyle/>
          <a:p>
            <a:pPr>
              <a:defRPr lang="en-US" sz="3200"/>
            </a:pPr>
            <a:r>
              <a:rPr lang="en-US" sz="3200"/>
              <a:t>Investigadores</a:t>
            </a:r>
            <a:r>
              <a:rPr lang="en-US" sz="3200" baseline="0"/>
              <a:t> en el Distrito Federal</a:t>
            </a:r>
            <a:endParaRPr lang="en-US" sz="3200"/>
          </a:p>
        </c:rich>
      </c:tx>
      <c:layout/>
    </c:title>
    <c:pivotFmts>
      <c:pivotFmt>
        <c:idx val="0"/>
        <c:spPr>
          <a:solidFill>
            <a:srgbClr val="00B05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 lang="en-US" i="1"/>
              </a:pPr>
              <a:endParaRPr lang="es-ES"/>
            </a:p>
          </c:txPr>
          <c:dLblPos val="outEnd"/>
          <c:showVal val="1"/>
        </c:dLbl>
      </c:pivotFmt>
      <c:pivotFmt>
        <c:idx val="1"/>
        <c:spPr>
          <a:solidFill>
            <a:srgbClr val="00B05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c:spPr>
        <c:marker>
          <c:symbol val="none"/>
        </c:marker>
        <c:dLbl>
          <c:idx val="0"/>
          <c:spPr/>
          <c:txPr>
            <a:bodyPr/>
            <a:lstStyle/>
            <a:p>
              <a:pPr>
                <a:defRPr lang="en-US" i="1"/>
              </a:pPr>
              <a:endParaRPr lang="es-ES"/>
            </a:p>
          </c:txPr>
          <c:dLblPos val="outEnd"/>
          <c:showVal val="1"/>
        </c:dLbl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'Datos Agregados'!$B$3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lang="en-US" i="1"/>
                </a:pPr>
                <a:endParaRPr lang="es-ES"/>
              </a:p>
            </c:txPr>
            <c:dLblPos val="outEnd"/>
            <c:showVal val="1"/>
          </c:dLbls>
          <c:cat>
            <c:strRef>
              <c:f>'Datos Agregados'!$A$4:$A$19</c:f>
              <c:strCache>
                <c:ptCount val="15"/>
                <c:pt idx="0">
                  <c:v>Álvaro Obregón</c:v>
                </c:pt>
                <c:pt idx="1">
                  <c:v>Azcapotzalco</c:v>
                </c:pt>
                <c:pt idx="2">
                  <c:v>Benito Juárez</c:v>
                </c:pt>
                <c:pt idx="3">
                  <c:v>Coyoacán</c:v>
                </c:pt>
                <c:pt idx="4">
                  <c:v>Cuajimalpa de Morelos</c:v>
                </c:pt>
                <c:pt idx="5">
                  <c:v>Cuauhtémoc</c:v>
                </c:pt>
                <c:pt idx="6">
                  <c:v>Gustavo A. Madero</c:v>
                </c:pt>
                <c:pt idx="7">
                  <c:v>Iztacalco</c:v>
                </c:pt>
                <c:pt idx="8">
                  <c:v>Iztapalapa</c:v>
                </c:pt>
                <c:pt idx="9">
                  <c:v>La Magdalena Contreras</c:v>
                </c:pt>
                <c:pt idx="10">
                  <c:v>Miguel Hidalgo</c:v>
                </c:pt>
                <c:pt idx="11">
                  <c:v>Tláhuac</c:v>
                </c:pt>
                <c:pt idx="12">
                  <c:v>Tlalpan</c:v>
                </c:pt>
                <c:pt idx="13">
                  <c:v>Venustiano Carranza</c:v>
                </c:pt>
                <c:pt idx="14">
                  <c:v>Xochimilco</c:v>
                </c:pt>
              </c:strCache>
            </c:strRef>
          </c:cat>
          <c:val>
            <c:numRef>
              <c:f>'Datos Agregados'!$B$4:$B$19</c:f>
              <c:numCache>
                <c:formatCode>General</c:formatCode>
                <c:ptCount val="15"/>
                <c:pt idx="0">
                  <c:v>215</c:v>
                </c:pt>
                <c:pt idx="1">
                  <c:v>194</c:v>
                </c:pt>
                <c:pt idx="2">
                  <c:v>101</c:v>
                </c:pt>
                <c:pt idx="3">
                  <c:v>2536</c:v>
                </c:pt>
                <c:pt idx="4">
                  <c:v>18</c:v>
                </c:pt>
                <c:pt idx="5">
                  <c:v>267</c:v>
                </c:pt>
                <c:pt idx="6">
                  <c:v>783</c:v>
                </c:pt>
                <c:pt idx="7">
                  <c:v>8</c:v>
                </c:pt>
                <c:pt idx="8">
                  <c:v>399</c:v>
                </c:pt>
                <c:pt idx="9">
                  <c:v>123</c:v>
                </c:pt>
                <c:pt idx="10">
                  <c:v>265</c:v>
                </c:pt>
                <c:pt idx="11">
                  <c:v>3</c:v>
                </c:pt>
                <c:pt idx="12">
                  <c:v>677</c:v>
                </c:pt>
                <c:pt idx="13">
                  <c:v>11</c:v>
                </c:pt>
                <c:pt idx="14">
                  <c:v>3</c:v>
                </c:pt>
              </c:numCache>
            </c:numRef>
          </c:val>
        </c:ser>
        <c:axId val="68478080"/>
        <c:axId val="68479616"/>
      </c:barChart>
      <c:catAx>
        <c:axId val="6847808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68479616"/>
        <c:crosses val="autoZero"/>
        <c:auto val="1"/>
        <c:lblAlgn val="ctr"/>
        <c:lblOffset val="100"/>
      </c:catAx>
      <c:valAx>
        <c:axId val="684796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68478080"/>
        <c:crosses val="autoZero"/>
        <c:crossBetween val="between"/>
      </c:valAx>
    </c:plotArea>
    <c:plotVisOnly val="1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</a:defRPr>
            </a:lvl1pPr>
          </a:lstStyle>
          <a:p>
            <a:endParaRPr lang="es-E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</a:defRPr>
            </a:lvl1pPr>
          </a:lstStyle>
          <a:p>
            <a:endParaRPr lang="es-E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/>
              </a:defRPr>
            </a:lvl1pPr>
          </a:lstStyle>
          <a:p>
            <a:endParaRPr lang="es-E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/>
              </a:defRPr>
            </a:lvl1pPr>
          </a:lstStyle>
          <a:p>
            <a:fld id="{950C1D0B-4EDD-49D2-8967-E1602DA2FF0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C1D0B-4EDD-49D2-8967-E1602DA2FF0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437224-F517-474B-B981-16AD8A8D4BB3}" type="slidenum">
              <a:rPr lang="en-US"/>
              <a:pPr/>
              <a:t>40</a:t>
            </a:fld>
            <a:endParaRPr lang="en-US"/>
          </a:p>
        </p:txBody>
      </p:sp>
      <p:sp>
        <p:nvSpPr>
          <p:cNvPr id="256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1812C0-4AB6-4496-8600-C2B9C73AAA29}" type="slidenum">
              <a:rPr lang="en-US"/>
              <a:pPr/>
              <a:t>41</a:t>
            </a:fld>
            <a:endParaRPr lang="en-US"/>
          </a:p>
        </p:txBody>
      </p:sp>
      <p:sp>
        <p:nvSpPr>
          <p:cNvPr id="257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6354D-B3E9-6E40-A72A-49BCFF5EE687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ln/>
        </p:spPr>
      </p:sp>
      <p:sp>
        <p:nvSpPr>
          <p:cNvPr id="261123" name="2 Marcador de notas"/>
          <p:cNvSpPr>
            <a:spLocks noGrp="1"/>
          </p:cNvSpPr>
          <p:nvPr>
            <p:ph type="body" idx="1"/>
          </p:nvPr>
        </p:nvSpPr>
        <p:spPr>
          <a:xfrm>
            <a:off x="684869" y="4342464"/>
            <a:ext cx="5488264" cy="4114487"/>
          </a:xfrm>
        </p:spPr>
        <p:txBody>
          <a:bodyPr lIns="84409" tIns="42205" rIns="84409" bIns="42205"/>
          <a:lstStyle/>
          <a:p>
            <a:pPr>
              <a:spcBef>
                <a:spcPct val="0"/>
              </a:spcBef>
            </a:pPr>
            <a:endParaRPr lang="es-ES" smtClean="0">
              <a:latin typeface="Arial" charset="0"/>
            </a:endParaRPr>
          </a:p>
        </p:txBody>
      </p:sp>
      <p:sp>
        <p:nvSpPr>
          <p:cNvPr id="261124" name="3 Marcador de número de diapositiva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409" tIns="42205" rIns="84409" bIns="42205" anchor="b"/>
          <a:lstStyle/>
          <a:p>
            <a:pPr algn="r" defTabSz="422168"/>
            <a:fld id="{A06D44C5-D565-40C1-9FE7-A8026B1910D4}" type="slidenum">
              <a:rPr lang="es-ES" sz="1100">
                <a:latin typeface="Calibri" pitchFamily="34" charset="0"/>
              </a:rPr>
              <a:pPr algn="r" defTabSz="422168"/>
              <a:t>47</a:t>
            </a:fld>
            <a:endParaRPr lang="es-ES" sz="11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ln/>
        </p:spPr>
      </p:sp>
      <p:sp>
        <p:nvSpPr>
          <p:cNvPr id="270339" name="2 Marcador de notas"/>
          <p:cNvSpPr>
            <a:spLocks noGrp="1"/>
          </p:cNvSpPr>
          <p:nvPr>
            <p:ph type="body" idx="1"/>
          </p:nvPr>
        </p:nvSpPr>
        <p:spPr>
          <a:xfrm>
            <a:off x="684869" y="4342464"/>
            <a:ext cx="5488264" cy="4114487"/>
          </a:xfrm>
        </p:spPr>
        <p:txBody>
          <a:bodyPr lIns="84409" tIns="42205" rIns="84409" bIns="42205"/>
          <a:lstStyle/>
          <a:p>
            <a:pPr>
              <a:spcBef>
                <a:spcPct val="0"/>
              </a:spcBef>
            </a:pPr>
            <a:endParaRPr lang="es-ES" smtClean="0">
              <a:latin typeface="Arial" charset="0"/>
            </a:endParaRPr>
          </a:p>
        </p:txBody>
      </p:sp>
      <p:sp>
        <p:nvSpPr>
          <p:cNvPr id="270340" name="3 Marcador de número de diapositiva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409" tIns="42205" rIns="84409" bIns="42205" anchor="b"/>
          <a:lstStyle/>
          <a:p>
            <a:pPr algn="r" defTabSz="422168"/>
            <a:fld id="{02B12907-F139-42FA-AECC-7E114D9E2705}" type="slidenum">
              <a:rPr lang="es-ES" sz="1100">
                <a:latin typeface="Calibri" pitchFamily="34" charset="0"/>
              </a:rPr>
              <a:pPr algn="r" defTabSz="422168"/>
              <a:t>48</a:t>
            </a:fld>
            <a:endParaRPr lang="es-ES" sz="11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ln/>
        </p:spPr>
      </p:sp>
      <p:sp>
        <p:nvSpPr>
          <p:cNvPr id="284675" name="2 Marcador de notas"/>
          <p:cNvSpPr>
            <a:spLocks noGrp="1"/>
          </p:cNvSpPr>
          <p:nvPr>
            <p:ph type="body" idx="1"/>
          </p:nvPr>
        </p:nvSpPr>
        <p:spPr>
          <a:xfrm>
            <a:off x="684869" y="4342464"/>
            <a:ext cx="5488264" cy="4114487"/>
          </a:xfrm>
        </p:spPr>
        <p:txBody>
          <a:bodyPr lIns="84409" tIns="42205" rIns="84409" bIns="42205"/>
          <a:lstStyle/>
          <a:p>
            <a:pPr>
              <a:spcBef>
                <a:spcPct val="0"/>
              </a:spcBef>
            </a:pPr>
            <a:endParaRPr lang="es-ES" smtClean="0">
              <a:latin typeface="Arial" charset="0"/>
            </a:endParaRPr>
          </a:p>
        </p:txBody>
      </p:sp>
      <p:sp>
        <p:nvSpPr>
          <p:cNvPr id="284676" name="3 Marcador de número de diapositiva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409" tIns="42205" rIns="84409" bIns="42205" anchor="b"/>
          <a:lstStyle/>
          <a:p>
            <a:pPr algn="r" defTabSz="422168"/>
            <a:fld id="{F570E527-893F-4419-8495-8063F561CD46}" type="slidenum">
              <a:rPr lang="es-ES" sz="1100">
                <a:latin typeface="Calibri" pitchFamily="34" charset="0"/>
              </a:rPr>
              <a:pPr algn="r" defTabSz="422168"/>
              <a:t>49</a:t>
            </a:fld>
            <a:endParaRPr lang="es-ES" sz="11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ln/>
        </p:spPr>
      </p:sp>
      <p:sp>
        <p:nvSpPr>
          <p:cNvPr id="302083" name="2 Marcador de notas"/>
          <p:cNvSpPr>
            <a:spLocks noGrp="1"/>
          </p:cNvSpPr>
          <p:nvPr>
            <p:ph type="body" idx="1"/>
          </p:nvPr>
        </p:nvSpPr>
        <p:spPr>
          <a:xfrm>
            <a:off x="684869" y="4342464"/>
            <a:ext cx="5488264" cy="4114487"/>
          </a:xfrm>
        </p:spPr>
        <p:txBody>
          <a:bodyPr lIns="84409" tIns="42205" rIns="84409" bIns="42205"/>
          <a:lstStyle/>
          <a:p>
            <a:pPr>
              <a:spcBef>
                <a:spcPct val="0"/>
              </a:spcBef>
            </a:pPr>
            <a:endParaRPr lang="es-ES" smtClean="0">
              <a:latin typeface="Arial" charset="0"/>
            </a:endParaRPr>
          </a:p>
        </p:txBody>
      </p:sp>
      <p:sp>
        <p:nvSpPr>
          <p:cNvPr id="302084" name="3 Marcador de número de diapositiva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409" tIns="42205" rIns="84409" bIns="42205" anchor="b"/>
          <a:lstStyle/>
          <a:p>
            <a:pPr algn="r" defTabSz="422168"/>
            <a:fld id="{BD172A64-8A3C-41BF-8F53-7014433B800B}" type="slidenum">
              <a:rPr lang="es-ES" sz="1100">
                <a:latin typeface="Calibri" pitchFamily="34" charset="0"/>
              </a:rPr>
              <a:pPr algn="r" defTabSz="422168"/>
              <a:t>50</a:t>
            </a:fld>
            <a:endParaRPr lang="es-ES" sz="11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8825" cy="3427412"/>
          </a:xfrm>
          <a:ln/>
        </p:spPr>
      </p:sp>
      <p:sp>
        <p:nvSpPr>
          <p:cNvPr id="329731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mtClean="0">
              <a:latin typeface="Arial" charset="0"/>
            </a:endParaRPr>
          </a:p>
        </p:txBody>
      </p:sp>
      <p:sp>
        <p:nvSpPr>
          <p:cNvPr id="329732" name="3 Marcador de número de diapositiva"/>
          <p:cNvSpPr txBox="1">
            <a:spLocks noGrp="1"/>
          </p:cNvSpPr>
          <p:nvPr/>
        </p:nvSpPr>
        <p:spPr bwMode="auto">
          <a:xfrm>
            <a:off x="3885579" y="8684926"/>
            <a:ext cx="2970869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38" tIns="43572" rIns="87138" bIns="43572" anchor="b"/>
          <a:lstStyle/>
          <a:p>
            <a:pPr algn="r" defTabSz="869260"/>
            <a:fld id="{A9FC8DA4-C574-42A6-BAA0-2B7F7D24DDF1}" type="slidenum">
              <a:rPr lang="en-US" sz="1100"/>
              <a:pPr algn="r" defTabSz="869260"/>
              <a:t>51</a:t>
            </a:fld>
            <a:endParaRPr lang="en-US" sz="11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F3FB9-3D83-4D22-9862-461F233B8EF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2B61B-BB00-4C34-8DAA-7FD3D66B0C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B313-28BA-48D8-88E2-46C59305C7F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06CE54-DC44-4F7F-8721-267842C20E1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/>
          </p:nvPr>
        </p:nvSpPr>
        <p:spPr>
          <a:xfrm>
            <a:off x="0" y="152400"/>
            <a:ext cx="9144000" cy="5943600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929B-2E60-41BF-98C1-355E76E556D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6A9CA-F281-4B0F-A7F4-B5DF7D8B2A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0AA40-6B64-441E-841C-5D4CFC7F324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51615-3EB6-4B31-AECF-D964F294191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A6285-068F-439A-93D0-E5087C101BA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45405-4583-4421-A90D-BCF2ABE3B6D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65234-4401-46A0-87DC-3B422A33D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8A8E7-11C1-41D8-88B1-CF4D599F92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F3FB9-3D83-4D22-9862-461F233B8EF4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7" name="Group 135"/>
          <p:cNvGrpSpPr>
            <a:grpSpLocks/>
          </p:cNvGrpSpPr>
          <p:nvPr userDrawn="1"/>
        </p:nvGrpSpPr>
        <p:grpSpPr bwMode="auto">
          <a:xfrm>
            <a:off x="393700" y="44450"/>
            <a:ext cx="865188" cy="647700"/>
            <a:chOff x="2036" y="1207"/>
            <a:chExt cx="2296" cy="2615"/>
          </a:xfrm>
        </p:grpSpPr>
        <p:grpSp>
          <p:nvGrpSpPr>
            <p:cNvPr id="8" name="Group 136"/>
            <p:cNvGrpSpPr>
              <a:grpSpLocks/>
            </p:cNvGrpSpPr>
            <p:nvPr/>
          </p:nvGrpSpPr>
          <p:grpSpPr bwMode="auto">
            <a:xfrm>
              <a:off x="2038" y="1206"/>
              <a:ext cx="2297" cy="2238"/>
              <a:chOff x="3447" y="544"/>
              <a:chExt cx="2192" cy="2139"/>
            </a:xfrm>
          </p:grpSpPr>
          <p:grpSp>
            <p:nvGrpSpPr>
              <p:cNvPr id="10" name="Group 137"/>
              <p:cNvGrpSpPr>
                <a:grpSpLocks/>
              </p:cNvGrpSpPr>
              <p:nvPr/>
            </p:nvGrpSpPr>
            <p:grpSpPr bwMode="auto">
              <a:xfrm>
                <a:off x="3961" y="1524"/>
                <a:ext cx="298" cy="169"/>
                <a:chOff x="3621" y="1596"/>
                <a:chExt cx="319" cy="181"/>
              </a:xfrm>
            </p:grpSpPr>
            <p:sp>
              <p:nvSpPr>
                <p:cNvPr id="133" name="Rectangle 138"/>
                <p:cNvSpPr>
                  <a:spLocks noChangeArrowheads="1"/>
                </p:cNvSpPr>
                <p:nvPr/>
              </p:nvSpPr>
              <p:spPr bwMode="auto">
                <a:xfrm rot="20289661">
                  <a:off x="3642" y="1596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34" name="Rectangle 139"/>
                <p:cNvSpPr>
                  <a:spLocks noChangeArrowheads="1"/>
                </p:cNvSpPr>
                <p:nvPr/>
              </p:nvSpPr>
              <p:spPr bwMode="auto">
                <a:xfrm rot="22844363">
                  <a:off x="3621" y="1748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1" name="Group 140"/>
              <p:cNvGrpSpPr>
                <a:grpSpLocks/>
              </p:cNvGrpSpPr>
              <p:nvPr/>
            </p:nvGrpSpPr>
            <p:grpSpPr bwMode="auto">
              <a:xfrm rot="-1942043">
                <a:off x="4118" y="1287"/>
                <a:ext cx="275" cy="298"/>
                <a:chOff x="3938" y="1209"/>
                <a:chExt cx="295" cy="319"/>
              </a:xfrm>
            </p:grpSpPr>
            <p:sp>
              <p:nvSpPr>
                <p:cNvPr id="131" name="Rectangle 141"/>
                <p:cNvSpPr>
                  <a:spLocks noChangeArrowheads="1"/>
                </p:cNvSpPr>
                <p:nvPr/>
              </p:nvSpPr>
              <p:spPr bwMode="auto">
                <a:xfrm rot="2121963">
                  <a:off x="3938" y="1276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32" name="Rectangle 142"/>
                <p:cNvSpPr>
                  <a:spLocks noChangeArrowheads="1"/>
                </p:cNvSpPr>
                <p:nvPr/>
              </p:nvSpPr>
              <p:spPr bwMode="auto">
                <a:xfrm rot="5275729">
                  <a:off x="3796" y="1354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2" name="Group 143"/>
              <p:cNvGrpSpPr>
                <a:grpSpLocks/>
              </p:cNvGrpSpPr>
              <p:nvPr/>
            </p:nvGrpSpPr>
            <p:grpSpPr bwMode="auto">
              <a:xfrm>
                <a:off x="4257" y="1167"/>
                <a:ext cx="275" cy="298"/>
                <a:chOff x="3938" y="1209"/>
                <a:chExt cx="295" cy="319"/>
              </a:xfrm>
            </p:grpSpPr>
            <p:sp>
              <p:nvSpPr>
                <p:cNvPr id="129" name="Rectangle 144"/>
                <p:cNvSpPr>
                  <a:spLocks noChangeArrowheads="1"/>
                </p:cNvSpPr>
                <p:nvPr/>
              </p:nvSpPr>
              <p:spPr bwMode="auto">
                <a:xfrm rot="2121963">
                  <a:off x="3938" y="1276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30" name="Rectangle 145"/>
                <p:cNvSpPr>
                  <a:spLocks noChangeArrowheads="1"/>
                </p:cNvSpPr>
                <p:nvPr/>
              </p:nvSpPr>
              <p:spPr bwMode="auto">
                <a:xfrm rot="5275729">
                  <a:off x="3796" y="1354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3" name="Group 146"/>
              <p:cNvGrpSpPr>
                <a:grpSpLocks/>
              </p:cNvGrpSpPr>
              <p:nvPr/>
            </p:nvGrpSpPr>
            <p:grpSpPr bwMode="auto">
              <a:xfrm>
                <a:off x="4455" y="1077"/>
                <a:ext cx="170" cy="297"/>
                <a:chOff x="4151" y="1116"/>
                <a:chExt cx="182" cy="319"/>
              </a:xfrm>
            </p:grpSpPr>
            <p:sp>
              <p:nvSpPr>
                <p:cNvPr id="127" name="Rectangle 147"/>
                <p:cNvSpPr>
                  <a:spLocks noChangeArrowheads="1"/>
                </p:cNvSpPr>
                <p:nvPr/>
              </p:nvSpPr>
              <p:spPr bwMode="auto">
                <a:xfrm rot="3477354">
                  <a:off x="4170" y="1267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28" name="Rectangle 148"/>
                <p:cNvSpPr>
                  <a:spLocks noChangeArrowheads="1"/>
                </p:cNvSpPr>
                <p:nvPr/>
              </p:nvSpPr>
              <p:spPr bwMode="auto">
                <a:xfrm rot="7286380">
                  <a:off x="4006" y="1261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4" name="Group 149"/>
              <p:cNvGrpSpPr>
                <a:grpSpLocks/>
              </p:cNvGrpSpPr>
              <p:nvPr/>
            </p:nvGrpSpPr>
            <p:grpSpPr bwMode="auto">
              <a:xfrm>
                <a:off x="4532" y="1205"/>
                <a:ext cx="298" cy="274"/>
                <a:chOff x="4219" y="1253"/>
                <a:chExt cx="319" cy="295"/>
              </a:xfrm>
            </p:grpSpPr>
            <p:sp>
              <p:nvSpPr>
                <p:cNvPr id="125" name="Rectangle 150"/>
                <p:cNvSpPr>
                  <a:spLocks noChangeArrowheads="1"/>
                </p:cNvSpPr>
                <p:nvPr/>
              </p:nvSpPr>
              <p:spPr bwMode="auto">
                <a:xfrm rot="5772222">
                  <a:off x="4363" y="1386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26" name="Rectangle 151"/>
                <p:cNvSpPr>
                  <a:spLocks noChangeArrowheads="1"/>
                </p:cNvSpPr>
                <p:nvPr/>
              </p:nvSpPr>
              <p:spPr bwMode="auto">
                <a:xfrm rot="9231776">
                  <a:off x="4219" y="1310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5" name="Group 152"/>
              <p:cNvGrpSpPr>
                <a:grpSpLocks/>
              </p:cNvGrpSpPr>
              <p:nvPr/>
            </p:nvGrpSpPr>
            <p:grpSpPr bwMode="auto">
              <a:xfrm rot="-1634460">
                <a:off x="4728" y="1346"/>
                <a:ext cx="301" cy="183"/>
                <a:chOff x="4488" y="1586"/>
                <a:chExt cx="323" cy="196"/>
              </a:xfrm>
            </p:grpSpPr>
            <p:sp>
              <p:nvSpPr>
                <p:cNvPr id="123" name="Rectangle 153"/>
                <p:cNvSpPr>
                  <a:spLocks noChangeArrowheads="1"/>
                </p:cNvSpPr>
                <p:nvPr/>
              </p:nvSpPr>
              <p:spPr bwMode="auto">
                <a:xfrm rot="9138603">
                  <a:off x="4516" y="1752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24" name="Rectangle 154"/>
                <p:cNvSpPr>
                  <a:spLocks noChangeArrowheads="1"/>
                </p:cNvSpPr>
                <p:nvPr/>
              </p:nvSpPr>
              <p:spPr bwMode="auto">
                <a:xfrm rot="11814724">
                  <a:off x="4488" y="1586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6" name="Group 155"/>
              <p:cNvGrpSpPr>
                <a:grpSpLocks/>
              </p:cNvGrpSpPr>
              <p:nvPr/>
            </p:nvGrpSpPr>
            <p:grpSpPr bwMode="auto">
              <a:xfrm>
                <a:off x="4769" y="1523"/>
                <a:ext cx="301" cy="183"/>
                <a:chOff x="4488" y="1586"/>
                <a:chExt cx="323" cy="196"/>
              </a:xfrm>
            </p:grpSpPr>
            <p:sp>
              <p:nvSpPr>
                <p:cNvPr id="121" name="Rectangle 156"/>
                <p:cNvSpPr>
                  <a:spLocks noChangeArrowheads="1"/>
                </p:cNvSpPr>
                <p:nvPr/>
              </p:nvSpPr>
              <p:spPr bwMode="auto">
                <a:xfrm rot="9138603">
                  <a:off x="4516" y="1752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22" name="Rectangle 157"/>
                <p:cNvSpPr>
                  <a:spLocks noChangeArrowheads="1"/>
                </p:cNvSpPr>
                <p:nvPr/>
              </p:nvSpPr>
              <p:spPr bwMode="auto">
                <a:xfrm rot="11814724">
                  <a:off x="4488" y="1586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7" name="Group 158"/>
              <p:cNvGrpSpPr>
                <a:grpSpLocks/>
              </p:cNvGrpSpPr>
              <p:nvPr/>
            </p:nvGrpSpPr>
            <p:grpSpPr bwMode="auto">
              <a:xfrm>
                <a:off x="4730" y="1563"/>
                <a:ext cx="275" cy="303"/>
                <a:chOff x="4446" y="1638"/>
                <a:chExt cx="295" cy="325"/>
              </a:xfrm>
            </p:grpSpPr>
            <p:sp>
              <p:nvSpPr>
                <p:cNvPr id="119" name="Rectangle 159"/>
                <p:cNvSpPr>
                  <a:spLocks noChangeArrowheads="1"/>
                </p:cNvSpPr>
                <p:nvPr/>
              </p:nvSpPr>
              <p:spPr bwMode="auto">
                <a:xfrm rot="10800000">
                  <a:off x="4446" y="1933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20" name="Rectangle 160"/>
                <p:cNvSpPr>
                  <a:spLocks noChangeArrowheads="1"/>
                </p:cNvSpPr>
                <p:nvPr/>
              </p:nvSpPr>
              <p:spPr bwMode="auto">
                <a:xfrm rot="13649695">
                  <a:off x="4508" y="1783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8" name="Group 161"/>
              <p:cNvGrpSpPr>
                <a:grpSpLocks/>
              </p:cNvGrpSpPr>
              <p:nvPr/>
            </p:nvGrpSpPr>
            <p:grpSpPr bwMode="auto">
              <a:xfrm rot="17626487">
                <a:off x="4594" y="1718"/>
                <a:ext cx="313" cy="275"/>
                <a:chOff x="3903" y="1858"/>
                <a:chExt cx="335" cy="295"/>
              </a:xfrm>
            </p:grpSpPr>
            <p:sp>
              <p:nvSpPr>
                <p:cNvPr id="117" name="Rectangle 162"/>
                <p:cNvSpPr>
                  <a:spLocks noChangeArrowheads="1"/>
                </p:cNvSpPr>
                <p:nvPr/>
              </p:nvSpPr>
              <p:spPr bwMode="auto">
                <a:xfrm rot="-4749376">
                  <a:off x="3770" y="1991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18" name="Rectangle 163"/>
                <p:cNvSpPr>
                  <a:spLocks noChangeArrowheads="1"/>
                </p:cNvSpPr>
                <p:nvPr/>
              </p:nvSpPr>
              <p:spPr bwMode="auto">
                <a:xfrm rot="-1797077">
                  <a:off x="3919" y="2085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19" name="Group 164"/>
              <p:cNvGrpSpPr>
                <a:grpSpLocks/>
              </p:cNvGrpSpPr>
              <p:nvPr/>
            </p:nvGrpSpPr>
            <p:grpSpPr bwMode="auto">
              <a:xfrm>
                <a:off x="4440" y="1863"/>
                <a:ext cx="201" cy="317"/>
                <a:chOff x="4135" y="1960"/>
                <a:chExt cx="215" cy="340"/>
              </a:xfrm>
            </p:grpSpPr>
            <p:sp>
              <p:nvSpPr>
                <p:cNvPr id="115" name="Rectangle 165"/>
                <p:cNvSpPr>
                  <a:spLocks noChangeArrowheads="1"/>
                </p:cNvSpPr>
                <p:nvPr/>
              </p:nvSpPr>
              <p:spPr bwMode="auto">
                <a:xfrm rot="-6992812">
                  <a:off x="4002" y="2123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16" name="Rectangle 166"/>
                <p:cNvSpPr>
                  <a:spLocks noChangeArrowheads="1"/>
                </p:cNvSpPr>
                <p:nvPr/>
              </p:nvSpPr>
              <p:spPr bwMode="auto">
                <a:xfrm rot="-4203189">
                  <a:off x="4163" y="2112"/>
                  <a:ext cx="340" cy="3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0" name="Group 167"/>
              <p:cNvGrpSpPr>
                <a:grpSpLocks/>
              </p:cNvGrpSpPr>
              <p:nvPr/>
            </p:nvGrpSpPr>
            <p:grpSpPr bwMode="auto">
              <a:xfrm>
                <a:off x="4236" y="1768"/>
                <a:ext cx="313" cy="275"/>
                <a:chOff x="3903" y="1858"/>
                <a:chExt cx="335" cy="295"/>
              </a:xfrm>
            </p:grpSpPr>
            <p:sp>
              <p:nvSpPr>
                <p:cNvPr id="113" name="Rectangle 168"/>
                <p:cNvSpPr>
                  <a:spLocks noChangeArrowheads="1"/>
                </p:cNvSpPr>
                <p:nvPr/>
              </p:nvSpPr>
              <p:spPr bwMode="auto">
                <a:xfrm rot="-4749376">
                  <a:off x="3770" y="1991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14" name="Rectangle 169"/>
                <p:cNvSpPr>
                  <a:spLocks noChangeArrowheads="1"/>
                </p:cNvSpPr>
                <p:nvPr/>
              </p:nvSpPr>
              <p:spPr bwMode="auto">
                <a:xfrm rot="-1797077">
                  <a:off x="3919" y="2085"/>
                  <a:ext cx="319" cy="29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1" name="Group 170"/>
              <p:cNvGrpSpPr>
                <a:grpSpLocks/>
              </p:cNvGrpSpPr>
              <p:nvPr/>
            </p:nvGrpSpPr>
            <p:grpSpPr bwMode="auto">
              <a:xfrm>
                <a:off x="4090" y="1600"/>
                <a:ext cx="275" cy="291"/>
                <a:chOff x="3759" y="1678"/>
                <a:chExt cx="295" cy="312"/>
              </a:xfrm>
            </p:grpSpPr>
            <p:sp>
              <p:nvSpPr>
                <p:cNvPr id="111" name="Rectangle 171"/>
                <p:cNvSpPr>
                  <a:spLocks noChangeArrowheads="1"/>
                </p:cNvSpPr>
                <p:nvPr/>
              </p:nvSpPr>
              <p:spPr bwMode="auto">
                <a:xfrm rot="-3049283">
                  <a:off x="3653" y="1811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12" name="Rectangle 172"/>
                <p:cNvSpPr>
                  <a:spLocks noChangeArrowheads="1"/>
                </p:cNvSpPr>
                <p:nvPr/>
              </p:nvSpPr>
              <p:spPr bwMode="auto">
                <a:xfrm>
                  <a:off x="3759" y="1960"/>
                  <a:ext cx="295" cy="3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2" name="Group 173"/>
              <p:cNvGrpSpPr>
                <a:grpSpLocks/>
              </p:cNvGrpSpPr>
              <p:nvPr/>
            </p:nvGrpSpPr>
            <p:grpSpPr bwMode="auto">
              <a:xfrm>
                <a:off x="4385" y="701"/>
                <a:ext cx="363" cy="499"/>
                <a:chOff x="4042" y="713"/>
                <a:chExt cx="387" cy="535"/>
              </a:xfrm>
            </p:grpSpPr>
            <p:sp>
              <p:nvSpPr>
                <p:cNvPr id="109" name="Rectangle 174"/>
                <p:cNvSpPr>
                  <a:spLocks noChangeArrowheads="1"/>
                </p:cNvSpPr>
                <p:nvPr/>
              </p:nvSpPr>
              <p:spPr bwMode="auto">
                <a:xfrm rot="14541486">
                  <a:off x="4150" y="944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10" name="Rectangle 175"/>
                <p:cNvSpPr>
                  <a:spLocks noChangeArrowheads="1"/>
                </p:cNvSpPr>
                <p:nvPr/>
              </p:nvSpPr>
              <p:spPr bwMode="auto">
                <a:xfrm rot="28647308">
                  <a:off x="3811" y="969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3" name="Group 176"/>
              <p:cNvGrpSpPr>
                <a:grpSpLocks/>
              </p:cNvGrpSpPr>
              <p:nvPr/>
            </p:nvGrpSpPr>
            <p:grpSpPr bwMode="auto">
              <a:xfrm>
                <a:off x="4037" y="894"/>
                <a:ext cx="507" cy="478"/>
                <a:chOff x="3702" y="913"/>
                <a:chExt cx="544" cy="510"/>
              </a:xfrm>
            </p:grpSpPr>
            <p:sp>
              <p:nvSpPr>
                <p:cNvPr id="107" name="Rectangle 177"/>
                <p:cNvSpPr>
                  <a:spLocks noChangeArrowheads="1"/>
                </p:cNvSpPr>
                <p:nvPr/>
              </p:nvSpPr>
              <p:spPr bwMode="auto">
                <a:xfrm rot="12705254">
                  <a:off x="3736" y="973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08" name="Rectangle 178"/>
                <p:cNvSpPr>
                  <a:spLocks noChangeArrowheads="1"/>
                </p:cNvSpPr>
                <p:nvPr/>
              </p:nvSpPr>
              <p:spPr bwMode="auto">
                <a:xfrm rot="26945127">
                  <a:off x="3471" y="1144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4" name="Group 179"/>
              <p:cNvGrpSpPr>
                <a:grpSpLocks/>
              </p:cNvGrpSpPr>
              <p:nvPr/>
            </p:nvGrpSpPr>
            <p:grpSpPr bwMode="auto">
              <a:xfrm>
                <a:off x="3730" y="1139"/>
                <a:ext cx="476" cy="510"/>
                <a:chOff x="3373" y="1176"/>
                <a:chExt cx="510" cy="544"/>
              </a:xfrm>
            </p:grpSpPr>
            <p:sp>
              <p:nvSpPr>
                <p:cNvPr id="105" name="Rectangle 180"/>
                <p:cNvSpPr>
                  <a:spLocks noChangeArrowheads="1"/>
                </p:cNvSpPr>
                <p:nvPr/>
              </p:nvSpPr>
              <p:spPr bwMode="auto">
                <a:xfrm rot="10800000">
                  <a:off x="3373" y="1176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06" name="Rectangle 181"/>
                <p:cNvSpPr>
                  <a:spLocks noChangeArrowheads="1"/>
                </p:cNvSpPr>
                <p:nvPr/>
              </p:nvSpPr>
              <p:spPr bwMode="auto">
                <a:xfrm rot="25081124">
                  <a:off x="3234" y="1441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5" name="Group 182"/>
              <p:cNvGrpSpPr>
                <a:grpSpLocks/>
              </p:cNvGrpSpPr>
              <p:nvPr/>
            </p:nvGrpSpPr>
            <p:grpSpPr bwMode="auto">
              <a:xfrm rot="1488893">
                <a:off x="3712" y="1319"/>
                <a:ext cx="478" cy="507"/>
                <a:chOff x="3367" y="1668"/>
                <a:chExt cx="510" cy="544"/>
              </a:xfrm>
            </p:grpSpPr>
            <p:sp>
              <p:nvSpPr>
                <p:cNvPr id="103" name="Rectangle 183"/>
                <p:cNvSpPr>
                  <a:spLocks noChangeArrowheads="1"/>
                </p:cNvSpPr>
                <p:nvPr/>
              </p:nvSpPr>
              <p:spPr bwMode="auto">
                <a:xfrm rot="7870118">
                  <a:off x="3196" y="1899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04" name="Rectangle 184"/>
                <p:cNvSpPr>
                  <a:spLocks noChangeArrowheads="1"/>
                </p:cNvSpPr>
                <p:nvPr/>
              </p:nvSpPr>
              <p:spPr bwMode="auto">
                <a:xfrm rot="21545127">
                  <a:off x="3367" y="2164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6" name="Group 185"/>
              <p:cNvGrpSpPr>
                <a:grpSpLocks/>
              </p:cNvGrpSpPr>
              <p:nvPr/>
            </p:nvGrpSpPr>
            <p:grpSpPr bwMode="auto">
              <a:xfrm>
                <a:off x="3745" y="1591"/>
                <a:ext cx="478" cy="507"/>
                <a:chOff x="3367" y="1668"/>
                <a:chExt cx="510" cy="544"/>
              </a:xfrm>
            </p:grpSpPr>
            <p:sp>
              <p:nvSpPr>
                <p:cNvPr id="101" name="Rectangle 186"/>
                <p:cNvSpPr>
                  <a:spLocks noChangeArrowheads="1"/>
                </p:cNvSpPr>
                <p:nvPr/>
              </p:nvSpPr>
              <p:spPr bwMode="auto">
                <a:xfrm rot="7870118">
                  <a:off x="3196" y="1899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02" name="Rectangle 187"/>
                <p:cNvSpPr>
                  <a:spLocks noChangeArrowheads="1"/>
                </p:cNvSpPr>
                <p:nvPr/>
              </p:nvSpPr>
              <p:spPr bwMode="auto">
                <a:xfrm rot="21545127">
                  <a:off x="3367" y="2164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7" name="Group 188"/>
              <p:cNvGrpSpPr>
                <a:grpSpLocks/>
              </p:cNvGrpSpPr>
              <p:nvPr/>
            </p:nvGrpSpPr>
            <p:grpSpPr bwMode="auto">
              <a:xfrm>
                <a:off x="4024" y="1919"/>
                <a:ext cx="542" cy="475"/>
                <a:chOff x="3660" y="2020"/>
                <a:chExt cx="578" cy="510"/>
              </a:xfrm>
            </p:grpSpPr>
            <p:sp>
              <p:nvSpPr>
                <p:cNvPr id="99" name="Rectangle 189"/>
                <p:cNvSpPr>
                  <a:spLocks noChangeArrowheads="1"/>
                </p:cNvSpPr>
                <p:nvPr/>
              </p:nvSpPr>
              <p:spPr bwMode="auto">
                <a:xfrm rot="5400000">
                  <a:off x="3429" y="2251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100" name="Rectangle 190"/>
                <p:cNvSpPr>
                  <a:spLocks noChangeArrowheads="1"/>
                </p:cNvSpPr>
                <p:nvPr/>
              </p:nvSpPr>
              <p:spPr bwMode="auto">
                <a:xfrm rot="20292319">
                  <a:off x="3728" y="2421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8" name="Group 191"/>
              <p:cNvGrpSpPr>
                <a:grpSpLocks/>
              </p:cNvGrpSpPr>
              <p:nvPr/>
            </p:nvGrpSpPr>
            <p:grpSpPr bwMode="auto">
              <a:xfrm>
                <a:off x="4384" y="2049"/>
                <a:ext cx="365" cy="523"/>
                <a:chOff x="4052" y="2160"/>
                <a:chExt cx="389" cy="561"/>
              </a:xfrm>
            </p:grpSpPr>
            <p:sp>
              <p:nvSpPr>
                <p:cNvPr id="97" name="Rectangle 192"/>
                <p:cNvSpPr>
                  <a:spLocks noChangeArrowheads="1"/>
                </p:cNvSpPr>
                <p:nvPr/>
              </p:nvSpPr>
              <p:spPr bwMode="auto">
                <a:xfrm rot="3387503">
                  <a:off x="3821" y="2442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98" name="Rectangle 193"/>
                <p:cNvSpPr>
                  <a:spLocks noChangeArrowheads="1"/>
                </p:cNvSpPr>
                <p:nvPr/>
              </p:nvSpPr>
              <p:spPr bwMode="auto">
                <a:xfrm rot="18014022">
                  <a:off x="4162" y="2391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29" name="Group 194"/>
              <p:cNvGrpSpPr>
                <a:grpSpLocks/>
              </p:cNvGrpSpPr>
              <p:nvPr/>
            </p:nvGrpSpPr>
            <p:grpSpPr bwMode="auto">
              <a:xfrm>
                <a:off x="4560" y="1910"/>
                <a:ext cx="525" cy="478"/>
                <a:chOff x="4255" y="1997"/>
                <a:chExt cx="562" cy="510"/>
              </a:xfrm>
            </p:grpSpPr>
            <p:sp>
              <p:nvSpPr>
                <p:cNvPr id="95" name="Rectangle 195"/>
                <p:cNvSpPr>
                  <a:spLocks noChangeArrowheads="1"/>
                </p:cNvSpPr>
                <p:nvPr/>
              </p:nvSpPr>
              <p:spPr bwMode="auto">
                <a:xfrm rot="1291281">
                  <a:off x="4255" y="2424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96" name="Rectangle 196"/>
                <p:cNvSpPr>
                  <a:spLocks noChangeArrowheads="1"/>
                </p:cNvSpPr>
                <p:nvPr/>
              </p:nvSpPr>
              <p:spPr bwMode="auto">
                <a:xfrm rot="16437371">
                  <a:off x="4538" y="2228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30" name="Group 197"/>
              <p:cNvGrpSpPr>
                <a:grpSpLocks/>
              </p:cNvGrpSpPr>
              <p:nvPr/>
            </p:nvGrpSpPr>
            <p:grpSpPr bwMode="auto">
              <a:xfrm>
                <a:off x="4889" y="1568"/>
                <a:ext cx="475" cy="547"/>
                <a:chOff x="4616" y="1634"/>
                <a:chExt cx="510" cy="583"/>
              </a:xfrm>
            </p:grpSpPr>
            <p:sp>
              <p:nvSpPr>
                <p:cNvPr id="93" name="Rectangle 198"/>
                <p:cNvSpPr>
                  <a:spLocks noChangeArrowheads="1"/>
                </p:cNvSpPr>
                <p:nvPr/>
              </p:nvSpPr>
              <p:spPr bwMode="auto">
                <a:xfrm rot="-313564">
                  <a:off x="4616" y="2169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94" name="Rectangle 199"/>
                <p:cNvSpPr>
                  <a:spLocks noChangeArrowheads="1"/>
                </p:cNvSpPr>
                <p:nvPr/>
              </p:nvSpPr>
              <p:spPr bwMode="auto">
                <a:xfrm rot="14036918">
                  <a:off x="4717" y="1865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31" name="Group 200"/>
              <p:cNvGrpSpPr>
                <a:grpSpLocks/>
              </p:cNvGrpSpPr>
              <p:nvPr/>
            </p:nvGrpSpPr>
            <p:grpSpPr bwMode="auto">
              <a:xfrm rot="-1678661">
                <a:off x="4695" y="900"/>
                <a:ext cx="478" cy="493"/>
                <a:chOff x="4581" y="1205"/>
                <a:chExt cx="510" cy="529"/>
              </a:xfrm>
            </p:grpSpPr>
            <p:sp>
              <p:nvSpPr>
                <p:cNvPr id="91" name="Rectangle 201"/>
                <p:cNvSpPr>
                  <a:spLocks noChangeArrowheads="1"/>
                </p:cNvSpPr>
                <p:nvPr/>
              </p:nvSpPr>
              <p:spPr bwMode="auto">
                <a:xfrm rot="-3049283">
                  <a:off x="4719" y="1455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92" name="Rectangle 202"/>
                <p:cNvSpPr>
                  <a:spLocks noChangeArrowheads="1"/>
                </p:cNvSpPr>
                <p:nvPr/>
              </p:nvSpPr>
              <p:spPr bwMode="auto">
                <a:xfrm rot="10537926">
                  <a:off x="4581" y="1205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32" name="Group 203"/>
              <p:cNvGrpSpPr>
                <a:grpSpLocks/>
              </p:cNvGrpSpPr>
              <p:nvPr/>
            </p:nvGrpSpPr>
            <p:grpSpPr bwMode="auto">
              <a:xfrm>
                <a:off x="4985" y="1469"/>
                <a:ext cx="517" cy="309"/>
                <a:chOff x="4719" y="1532"/>
                <a:chExt cx="555" cy="330"/>
              </a:xfrm>
            </p:grpSpPr>
            <p:sp>
              <p:nvSpPr>
                <p:cNvPr id="89" name="Rectangle 204"/>
                <p:cNvSpPr>
                  <a:spLocks noChangeArrowheads="1"/>
                </p:cNvSpPr>
                <p:nvPr/>
              </p:nvSpPr>
              <p:spPr bwMode="auto">
                <a:xfrm rot="-1860385">
                  <a:off x="4764" y="1814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90" name="Rectangle 205"/>
                <p:cNvSpPr>
                  <a:spLocks noChangeArrowheads="1"/>
                </p:cNvSpPr>
                <p:nvPr/>
              </p:nvSpPr>
              <p:spPr bwMode="auto">
                <a:xfrm rot="-9255867">
                  <a:off x="4719" y="1532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grpSp>
            <p:nvGrpSpPr>
              <p:cNvPr id="33" name="Group 206"/>
              <p:cNvGrpSpPr>
                <a:grpSpLocks/>
              </p:cNvGrpSpPr>
              <p:nvPr/>
            </p:nvGrpSpPr>
            <p:grpSpPr bwMode="auto">
              <a:xfrm>
                <a:off x="4883" y="1160"/>
                <a:ext cx="478" cy="493"/>
                <a:chOff x="4581" y="1205"/>
                <a:chExt cx="510" cy="529"/>
              </a:xfrm>
            </p:grpSpPr>
            <p:sp>
              <p:nvSpPr>
                <p:cNvPr id="87" name="Rectangle 207"/>
                <p:cNvSpPr>
                  <a:spLocks noChangeArrowheads="1"/>
                </p:cNvSpPr>
                <p:nvPr/>
              </p:nvSpPr>
              <p:spPr bwMode="auto">
                <a:xfrm rot="-3049283">
                  <a:off x="4719" y="1455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88" name="Rectangle 208"/>
                <p:cNvSpPr>
                  <a:spLocks noChangeArrowheads="1"/>
                </p:cNvSpPr>
                <p:nvPr/>
              </p:nvSpPr>
              <p:spPr bwMode="auto">
                <a:xfrm rot="10537926">
                  <a:off x="4581" y="1205"/>
                  <a:ext cx="510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  <p:sp>
            <p:nvSpPr>
              <p:cNvPr id="34" name="AutoShape 209"/>
              <p:cNvSpPr>
                <a:spLocks noChangeArrowheads="1"/>
              </p:cNvSpPr>
              <p:nvPr/>
            </p:nvSpPr>
            <p:spPr bwMode="auto">
              <a:xfrm>
                <a:off x="4222" y="1310"/>
                <a:ext cx="608" cy="591"/>
              </a:xfrm>
              <a:custGeom>
                <a:avLst/>
                <a:gdLst>
                  <a:gd name="G0" fmla="+- 321 0 0"/>
                  <a:gd name="G1" fmla="+- 21600 0 321"/>
                  <a:gd name="G2" fmla="+- 21600 0 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1" y="10800"/>
                    </a:moveTo>
                    <a:cubicBezTo>
                      <a:pt x="321" y="16587"/>
                      <a:pt x="5013" y="21279"/>
                      <a:pt x="10800" y="21279"/>
                    </a:cubicBezTo>
                    <a:cubicBezTo>
                      <a:pt x="16587" y="21279"/>
                      <a:pt x="21279" y="16587"/>
                      <a:pt x="21279" y="10800"/>
                    </a:cubicBezTo>
                    <a:cubicBezTo>
                      <a:pt x="21279" y="5013"/>
                      <a:pt x="16587" y="321"/>
                      <a:pt x="10800" y="321"/>
                    </a:cubicBezTo>
                    <a:cubicBezTo>
                      <a:pt x="5013" y="321"/>
                      <a:pt x="321" y="5013"/>
                      <a:pt x="32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35" name="AutoShape 210"/>
              <p:cNvSpPr>
                <a:spLocks noChangeArrowheads="1"/>
              </p:cNvSpPr>
              <p:nvPr/>
            </p:nvSpPr>
            <p:spPr bwMode="auto">
              <a:xfrm>
                <a:off x="3958" y="1098"/>
                <a:ext cx="1136" cy="1106"/>
              </a:xfrm>
              <a:custGeom>
                <a:avLst/>
                <a:gdLst>
                  <a:gd name="G0" fmla="+- 321 0 0"/>
                  <a:gd name="G1" fmla="+- 21600 0 321"/>
                  <a:gd name="G2" fmla="+- 21600 0 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1" y="10800"/>
                    </a:moveTo>
                    <a:cubicBezTo>
                      <a:pt x="321" y="16587"/>
                      <a:pt x="5013" y="21279"/>
                      <a:pt x="10800" y="21279"/>
                    </a:cubicBezTo>
                    <a:cubicBezTo>
                      <a:pt x="16587" y="21279"/>
                      <a:pt x="21279" y="16587"/>
                      <a:pt x="21279" y="10800"/>
                    </a:cubicBezTo>
                    <a:cubicBezTo>
                      <a:pt x="21279" y="5013"/>
                      <a:pt x="16587" y="321"/>
                      <a:pt x="10800" y="321"/>
                    </a:cubicBezTo>
                    <a:cubicBezTo>
                      <a:pt x="5013" y="321"/>
                      <a:pt x="321" y="5013"/>
                      <a:pt x="32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36" name="AutoShape 211"/>
              <p:cNvSpPr>
                <a:spLocks noChangeArrowheads="1"/>
              </p:cNvSpPr>
              <p:nvPr/>
            </p:nvSpPr>
            <p:spPr bwMode="auto">
              <a:xfrm>
                <a:off x="3535" y="623"/>
                <a:ext cx="2008" cy="1955"/>
              </a:xfrm>
              <a:custGeom>
                <a:avLst/>
                <a:gdLst>
                  <a:gd name="G0" fmla="+- 321 0 0"/>
                  <a:gd name="G1" fmla="+- 21600 0 321"/>
                  <a:gd name="G2" fmla="+- 21600 0 32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21" y="10800"/>
                    </a:moveTo>
                    <a:cubicBezTo>
                      <a:pt x="321" y="16587"/>
                      <a:pt x="5013" y="21279"/>
                      <a:pt x="10800" y="21279"/>
                    </a:cubicBezTo>
                    <a:cubicBezTo>
                      <a:pt x="16587" y="21279"/>
                      <a:pt x="21279" y="16587"/>
                      <a:pt x="21279" y="10800"/>
                    </a:cubicBezTo>
                    <a:cubicBezTo>
                      <a:pt x="21279" y="5013"/>
                      <a:pt x="16587" y="321"/>
                      <a:pt x="10800" y="321"/>
                    </a:cubicBezTo>
                    <a:cubicBezTo>
                      <a:pt x="5013" y="321"/>
                      <a:pt x="321" y="5013"/>
                      <a:pt x="32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37" name="Rectangle 212"/>
              <p:cNvSpPr>
                <a:spLocks noChangeArrowheads="1"/>
              </p:cNvSpPr>
              <p:nvPr/>
            </p:nvSpPr>
            <p:spPr bwMode="auto">
              <a:xfrm rot="7387951">
                <a:off x="4383" y="1214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38" name="Oval 213"/>
              <p:cNvSpPr>
                <a:spLocks noChangeArrowheads="1"/>
              </p:cNvSpPr>
              <p:nvPr/>
            </p:nvSpPr>
            <p:spPr bwMode="auto">
              <a:xfrm rot="7387951">
                <a:off x="4748" y="1126"/>
                <a:ext cx="135" cy="12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39" name="Oval 214"/>
              <p:cNvSpPr>
                <a:spLocks noChangeArrowheads="1"/>
              </p:cNvSpPr>
              <p:nvPr/>
            </p:nvSpPr>
            <p:spPr bwMode="auto">
              <a:xfrm rot="7387951">
                <a:off x="4950" y="667"/>
                <a:ext cx="247" cy="23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0" name="Oval 215"/>
              <p:cNvSpPr>
                <a:spLocks noChangeArrowheads="1"/>
              </p:cNvSpPr>
              <p:nvPr/>
            </p:nvSpPr>
            <p:spPr bwMode="auto">
              <a:xfrm rot="7387951">
                <a:off x="4643" y="1317"/>
                <a:ext cx="101" cy="97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1" name="Rectangle 216"/>
              <p:cNvSpPr>
                <a:spLocks noChangeArrowheads="1"/>
              </p:cNvSpPr>
              <p:nvPr/>
            </p:nvSpPr>
            <p:spPr bwMode="auto">
              <a:xfrm rot="10800000">
                <a:off x="4575" y="1581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2" name="Oval 217"/>
              <p:cNvSpPr>
                <a:spLocks noChangeArrowheads="1"/>
              </p:cNvSpPr>
              <p:nvPr/>
            </p:nvSpPr>
            <p:spPr bwMode="auto">
              <a:xfrm rot="10800000">
                <a:off x="5012" y="1530"/>
                <a:ext cx="135" cy="12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3" name="Oval 218"/>
              <p:cNvSpPr>
                <a:spLocks noChangeArrowheads="1"/>
              </p:cNvSpPr>
              <p:nvPr/>
            </p:nvSpPr>
            <p:spPr bwMode="auto">
              <a:xfrm rot="10800000">
                <a:off x="5392" y="1475"/>
                <a:ext cx="247" cy="234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4" name="Oval 219"/>
              <p:cNvSpPr>
                <a:spLocks noChangeArrowheads="1"/>
              </p:cNvSpPr>
              <p:nvPr/>
            </p:nvSpPr>
            <p:spPr bwMode="auto">
              <a:xfrm rot="10800000">
                <a:off x="4782" y="1553"/>
                <a:ext cx="100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5" name="Rectangle 220"/>
              <p:cNvSpPr>
                <a:spLocks noChangeArrowheads="1"/>
              </p:cNvSpPr>
              <p:nvPr/>
            </p:nvSpPr>
            <p:spPr bwMode="auto">
              <a:xfrm rot="9276779">
                <a:off x="4529" y="1372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6" name="Oval 221"/>
              <p:cNvSpPr>
                <a:spLocks noChangeArrowheads="1"/>
              </p:cNvSpPr>
              <p:nvPr/>
            </p:nvSpPr>
            <p:spPr bwMode="auto">
              <a:xfrm rot="9276779">
                <a:off x="4937" y="1288"/>
                <a:ext cx="135" cy="130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7" name="Oval 222"/>
              <p:cNvSpPr>
                <a:spLocks noChangeArrowheads="1"/>
              </p:cNvSpPr>
              <p:nvPr/>
            </p:nvSpPr>
            <p:spPr bwMode="auto">
              <a:xfrm rot="9276779">
                <a:off x="5290" y="1039"/>
                <a:ext cx="247" cy="234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8" name="Oval 223"/>
              <p:cNvSpPr>
                <a:spLocks noChangeArrowheads="1"/>
              </p:cNvSpPr>
              <p:nvPr/>
            </p:nvSpPr>
            <p:spPr bwMode="auto">
              <a:xfrm rot="9276779">
                <a:off x="4729" y="1416"/>
                <a:ext cx="101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49" name="Rectangle 224"/>
              <p:cNvSpPr>
                <a:spLocks noChangeArrowheads="1"/>
              </p:cNvSpPr>
              <p:nvPr/>
            </p:nvSpPr>
            <p:spPr bwMode="auto">
              <a:xfrm rot="12413326">
                <a:off x="4529" y="1790"/>
                <a:ext cx="818" cy="4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0" name="Oval 225"/>
              <p:cNvSpPr>
                <a:spLocks noChangeArrowheads="1"/>
              </p:cNvSpPr>
              <p:nvPr/>
            </p:nvSpPr>
            <p:spPr bwMode="auto">
              <a:xfrm rot="12413326">
                <a:off x="4985" y="1788"/>
                <a:ext cx="135" cy="12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1" name="Oval 226"/>
              <p:cNvSpPr>
                <a:spLocks noChangeArrowheads="1"/>
              </p:cNvSpPr>
              <p:nvPr/>
            </p:nvSpPr>
            <p:spPr bwMode="auto">
              <a:xfrm rot="12413326">
                <a:off x="5294" y="1925"/>
                <a:ext cx="247" cy="234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2" name="Oval 227"/>
              <p:cNvSpPr>
                <a:spLocks noChangeArrowheads="1"/>
              </p:cNvSpPr>
              <p:nvPr/>
            </p:nvSpPr>
            <p:spPr bwMode="auto">
              <a:xfrm rot="12413326">
                <a:off x="4755" y="1688"/>
                <a:ext cx="101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3" name="Rectangle 228"/>
              <p:cNvSpPr>
                <a:spLocks noChangeArrowheads="1"/>
              </p:cNvSpPr>
              <p:nvPr/>
            </p:nvSpPr>
            <p:spPr bwMode="auto">
              <a:xfrm rot="14358438">
                <a:off x="4372" y="1963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4" name="Oval 229"/>
              <p:cNvSpPr>
                <a:spLocks noChangeArrowheads="1"/>
              </p:cNvSpPr>
              <p:nvPr/>
            </p:nvSpPr>
            <p:spPr bwMode="auto">
              <a:xfrm rot="14358438">
                <a:off x="4777" y="2023"/>
                <a:ext cx="135" cy="12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5" name="Oval 230"/>
              <p:cNvSpPr>
                <a:spLocks noChangeArrowheads="1"/>
              </p:cNvSpPr>
              <p:nvPr/>
            </p:nvSpPr>
            <p:spPr bwMode="auto">
              <a:xfrm rot="14358438">
                <a:off x="4939" y="2320"/>
                <a:ext cx="247" cy="23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6" name="Oval 231"/>
              <p:cNvSpPr>
                <a:spLocks noChangeArrowheads="1"/>
              </p:cNvSpPr>
              <p:nvPr/>
            </p:nvSpPr>
            <p:spPr bwMode="auto">
              <a:xfrm rot="14358438">
                <a:off x="4644" y="1787"/>
                <a:ext cx="100" cy="97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7" name="Rectangle 232"/>
              <p:cNvSpPr>
                <a:spLocks noChangeArrowheads="1"/>
              </p:cNvSpPr>
              <p:nvPr/>
            </p:nvSpPr>
            <p:spPr bwMode="auto">
              <a:xfrm rot="5400000">
                <a:off x="4134" y="1142"/>
                <a:ext cx="818" cy="4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8" name="Oval 233"/>
              <p:cNvSpPr>
                <a:spLocks noChangeArrowheads="1"/>
              </p:cNvSpPr>
              <p:nvPr/>
            </p:nvSpPr>
            <p:spPr bwMode="auto">
              <a:xfrm>
                <a:off x="4486" y="1284"/>
                <a:ext cx="101" cy="9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59" name="Oval 234"/>
              <p:cNvSpPr>
                <a:spLocks noChangeArrowheads="1"/>
              </p:cNvSpPr>
              <p:nvPr/>
            </p:nvSpPr>
            <p:spPr bwMode="auto">
              <a:xfrm>
                <a:off x="4425" y="544"/>
                <a:ext cx="247" cy="23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0" name="Oval 235"/>
              <p:cNvSpPr>
                <a:spLocks noChangeArrowheads="1"/>
              </p:cNvSpPr>
              <p:nvPr/>
            </p:nvSpPr>
            <p:spPr bwMode="auto">
              <a:xfrm>
                <a:off x="4460" y="1046"/>
                <a:ext cx="140" cy="130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1" name="Oval 236"/>
              <p:cNvSpPr>
                <a:spLocks noChangeArrowheads="1"/>
              </p:cNvSpPr>
              <p:nvPr/>
            </p:nvSpPr>
            <p:spPr bwMode="auto">
              <a:xfrm>
                <a:off x="4486" y="1556"/>
                <a:ext cx="105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2" name="Rectangle 237"/>
              <p:cNvSpPr>
                <a:spLocks noChangeArrowheads="1"/>
              </p:cNvSpPr>
              <p:nvPr/>
            </p:nvSpPr>
            <p:spPr bwMode="auto">
              <a:xfrm rot="5400000">
                <a:off x="4134" y="2041"/>
                <a:ext cx="818" cy="4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3" name="Oval 238"/>
              <p:cNvSpPr>
                <a:spLocks noChangeArrowheads="1"/>
              </p:cNvSpPr>
              <p:nvPr/>
            </p:nvSpPr>
            <p:spPr bwMode="auto">
              <a:xfrm>
                <a:off x="4434" y="2447"/>
                <a:ext cx="247" cy="23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4" name="Oval 239"/>
              <p:cNvSpPr>
                <a:spLocks noChangeArrowheads="1"/>
              </p:cNvSpPr>
              <p:nvPr/>
            </p:nvSpPr>
            <p:spPr bwMode="auto">
              <a:xfrm>
                <a:off x="4460" y="2127"/>
                <a:ext cx="139" cy="134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5" name="Oval 240"/>
              <p:cNvSpPr>
                <a:spLocks noChangeArrowheads="1"/>
              </p:cNvSpPr>
              <p:nvPr/>
            </p:nvSpPr>
            <p:spPr bwMode="auto">
              <a:xfrm>
                <a:off x="4486" y="1846"/>
                <a:ext cx="101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6" name="Rectangle 241"/>
              <p:cNvSpPr>
                <a:spLocks noChangeArrowheads="1"/>
              </p:cNvSpPr>
              <p:nvPr/>
            </p:nvSpPr>
            <p:spPr bwMode="auto">
              <a:xfrm rot="-3412049">
                <a:off x="3886" y="1947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7" name="Oval 242"/>
              <p:cNvSpPr>
                <a:spLocks noChangeArrowheads="1"/>
              </p:cNvSpPr>
              <p:nvPr/>
            </p:nvSpPr>
            <p:spPr bwMode="auto">
              <a:xfrm rot="-3412049">
                <a:off x="4142" y="2026"/>
                <a:ext cx="135" cy="130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8" name="Oval 243"/>
              <p:cNvSpPr>
                <a:spLocks noChangeArrowheads="1"/>
              </p:cNvSpPr>
              <p:nvPr/>
            </p:nvSpPr>
            <p:spPr bwMode="auto">
              <a:xfrm rot="-3412049">
                <a:off x="3889" y="2304"/>
                <a:ext cx="247" cy="23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69" name="Oval 244"/>
              <p:cNvSpPr>
                <a:spLocks noChangeArrowheads="1"/>
              </p:cNvSpPr>
              <p:nvPr/>
            </p:nvSpPr>
            <p:spPr bwMode="auto">
              <a:xfrm rot="-3412049">
                <a:off x="4327" y="1818"/>
                <a:ext cx="100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0" name="Rectangle 245"/>
              <p:cNvSpPr>
                <a:spLocks noChangeArrowheads="1"/>
              </p:cNvSpPr>
              <p:nvPr/>
            </p:nvSpPr>
            <p:spPr bwMode="auto">
              <a:xfrm>
                <a:off x="3694" y="1582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1" name="Oval 246"/>
              <p:cNvSpPr>
                <a:spLocks noChangeArrowheads="1"/>
              </p:cNvSpPr>
              <p:nvPr/>
            </p:nvSpPr>
            <p:spPr bwMode="auto">
              <a:xfrm>
                <a:off x="3905" y="1547"/>
                <a:ext cx="135" cy="130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2" name="Oval 247"/>
              <p:cNvSpPr>
                <a:spLocks noChangeArrowheads="1"/>
              </p:cNvSpPr>
              <p:nvPr/>
            </p:nvSpPr>
            <p:spPr bwMode="auto">
              <a:xfrm>
                <a:off x="3447" y="1498"/>
                <a:ext cx="247" cy="23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3" name="Oval 248"/>
              <p:cNvSpPr>
                <a:spLocks noChangeArrowheads="1"/>
              </p:cNvSpPr>
              <p:nvPr/>
            </p:nvSpPr>
            <p:spPr bwMode="auto">
              <a:xfrm>
                <a:off x="4174" y="1556"/>
                <a:ext cx="101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4" name="Rectangle 249"/>
              <p:cNvSpPr>
                <a:spLocks noChangeArrowheads="1"/>
              </p:cNvSpPr>
              <p:nvPr/>
            </p:nvSpPr>
            <p:spPr bwMode="auto">
              <a:xfrm rot="-1523221">
                <a:off x="3739" y="1791"/>
                <a:ext cx="818" cy="4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5" name="Oval 250"/>
              <p:cNvSpPr>
                <a:spLocks noChangeArrowheads="1"/>
              </p:cNvSpPr>
              <p:nvPr/>
            </p:nvSpPr>
            <p:spPr bwMode="auto">
              <a:xfrm rot="-1523221">
                <a:off x="3958" y="1815"/>
                <a:ext cx="135" cy="12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6" name="Oval 251"/>
              <p:cNvSpPr>
                <a:spLocks noChangeArrowheads="1"/>
              </p:cNvSpPr>
              <p:nvPr/>
            </p:nvSpPr>
            <p:spPr bwMode="auto">
              <a:xfrm rot="-1523221">
                <a:off x="3548" y="1934"/>
                <a:ext cx="247" cy="23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7" name="Oval 252"/>
              <p:cNvSpPr>
                <a:spLocks noChangeArrowheads="1"/>
              </p:cNvSpPr>
              <p:nvPr/>
            </p:nvSpPr>
            <p:spPr bwMode="auto">
              <a:xfrm rot="-1523221">
                <a:off x="4222" y="1688"/>
                <a:ext cx="101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8" name="Rectangle 253"/>
              <p:cNvSpPr>
                <a:spLocks noChangeArrowheads="1"/>
              </p:cNvSpPr>
              <p:nvPr/>
            </p:nvSpPr>
            <p:spPr bwMode="auto">
              <a:xfrm rot="1613326">
                <a:off x="3739" y="1373"/>
                <a:ext cx="818" cy="4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79" name="Oval 254"/>
              <p:cNvSpPr>
                <a:spLocks noChangeArrowheads="1"/>
              </p:cNvSpPr>
              <p:nvPr/>
            </p:nvSpPr>
            <p:spPr bwMode="auto">
              <a:xfrm rot="1613326">
                <a:off x="3984" y="1284"/>
                <a:ext cx="135" cy="129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80" name="Oval 255"/>
              <p:cNvSpPr>
                <a:spLocks noChangeArrowheads="1"/>
              </p:cNvSpPr>
              <p:nvPr/>
            </p:nvSpPr>
            <p:spPr bwMode="auto">
              <a:xfrm rot="1613326">
                <a:off x="3544" y="1048"/>
                <a:ext cx="247" cy="23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sp>
            <p:nvSpPr>
              <p:cNvPr id="81" name="Oval 256"/>
              <p:cNvSpPr>
                <a:spLocks noChangeArrowheads="1"/>
              </p:cNvSpPr>
              <p:nvPr/>
            </p:nvSpPr>
            <p:spPr bwMode="auto">
              <a:xfrm rot="1613326">
                <a:off x="4222" y="1416"/>
                <a:ext cx="101" cy="9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  <a:scene3d>
                <a:camera prst="legacyPerspectiveLeft"/>
                <a:lightRig rig="legacyFlat2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chemeClr val="tx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s-ES"/>
              </a:p>
            </p:txBody>
          </p:sp>
          <p:grpSp>
            <p:nvGrpSpPr>
              <p:cNvPr id="82" name="Group 257"/>
              <p:cNvGrpSpPr>
                <a:grpSpLocks/>
              </p:cNvGrpSpPr>
              <p:nvPr/>
            </p:nvGrpSpPr>
            <p:grpSpPr bwMode="auto">
              <a:xfrm>
                <a:off x="3925" y="646"/>
                <a:ext cx="530" cy="984"/>
                <a:chOff x="3562" y="653"/>
                <a:chExt cx="565" cy="1057"/>
              </a:xfrm>
            </p:grpSpPr>
            <p:sp>
              <p:nvSpPr>
                <p:cNvPr id="83" name="Rectangle 258"/>
                <p:cNvSpPr>
                  <a:spLocks noChangeArrowheads="1"/>
                </p:cNvSpPr>
                <p:nvPr/>
              </p:nvSpPr>
              <p:spPr bwMode="auto">
                <a:xfrm rot="3558438">
                  <a:off x="3551" y="1247"/>
                  <a:ext cx="878" cy="4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84" name="Oval 259"/>
                <p:cNvSpPr>
                  <a:spLocks noChangeArrowheads="1"/>
                </p:cNvSpPr>
                <p:nvPr/>
              </p:nvSpPr>
              <p:spPr bwMode="auto">
                <a:xfrm rot="3558438">
                  <a:off x="3867" y="1134"/>
                  <a:ext cx="145" cy="139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noFill/>
                  <a:round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85" name="Oval 260"/>
                <p:cNvSpPr>
                  <a:spLocks noChangeArrowheads="1"/>
                </p:cNvSpPr>
                <p:nvPr/>
              </p:nvSpPr>
              <p:spPr bwMode="auto">
                <a:xfrm rot="3558438">
                  <a:off x="3555" y="660"/>
                  <a:ext cx="265" cy="252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noFill/>
                  <a:round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  <p:sp>
              <p:nvSpPr>
                <p:cNvPr id="86" name="Oval 261"/>
                <p:cNvSpPr>
                  <a:spLocks noChangeArrowheads="1"/>
                </p:cNvSpPr>
                <p:nvPr/>
              </p:nvSpPr>
              <p:spPr bwMode="auto">
                <a:xfrm rot="3558438">
                  <a:off x="4021" y="1373"/>
                  <a:ext cx="108" cy="105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noFill/>
                  <a:round/>
                  <a:headEnd/>
                  <a:tailEnd/>
                </a:ln>
                <a:effectLst/>
                <a:scene3d>
                  <a:camera prst="legacyPerspectiveLeft"/>
                  <a:lightRig rig="legacyFlat2" dir="t"/>
                </a:scene3d>
                <a:sp3d extrusionH="36500" prstMaterial="legacyPlastic">
                  <a:bevelT w="13500" h="13500" prst="angle"/>
                  <a:bevelB w="13500" h="13500" prst="angle"/>
                  <a:extrusionClr>
                    <a:schemeClr val="tx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s-ES"/>
                </a:p>
              </p:txBody>
            </p:sp>
          </p:grpSp>
        </p:grpSp>
        <p:sp>
          <p:nvSpPr>
            <p:cNvPr id="9" name="WordArt 262"/>
            <p:cNvSpPr>
              <a:spLocks noChangeArrowheads="1" noChangeShapeType="1" noTextEdit="1"/>
            </p:cNvSpPr>
            <p:nvPr/>
          </p:nvSpPr>
          <p:spPr bwMode="auto">
            <a:xfrm rot="-1047">
              <a:off x="2036" y="3475"/>
              <a:ext cx="2249" cy="34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Left"/>
                <a:lightRig rig="legacyFlat2" dir="t"/>
              </a:scene3d>
              <a:sp3d extrusionH="36500" prstMaterial="legacyPlastic">
                <a:extrusionClr>
                  <a:schemeClr val="tx2"/>
                </a:extrusionClr>
              </a:sp3d>
            </a:bodyPr>
            <a:lstStyle/>
            <a:p>
              <a:pPr algn="ctr"/>
              <a:r>
                <a:rPr lang="es-ES" sz="1000" kern="10" spc="-50">
                  <a:ln w="2540">
                    <a:noFill/>
                    <a:round/>
                    <a:headEnd/>
                    <a:tailEnd/>
                  </a:ln>
                  <a:latin typeface="Latha"/>
                  <a:cs typeface="Latha"/>
                </a:rPr>
                <a:t>SNRGCI</a:t>
              </a:r>
            </a:p>
          </p:txBody>
        </p:sp>
      </p:grpSp>
      <p:sp>
        <p:nvSpPr>
          <p:cNvPr id="135" name="Text Box 263"/>
          <p:cNvSpPr txBox="1">
            <a:spLocks noChangeArrowheads="1"/>
          </p:cNvSpPr>
          <p:nvPr userDrawn="1"/>
        </p:nvSpPr>
        <p:spPr bwMode="auto">
          <a:xfrm>
            <a:off x="7466013" y="6670675"/>
            <a:ext cx="16430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MX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Derechos Reservados CONACYT 2004</a:t>
            </a:r>
            <a:endParaRPr lang="es-ES_tradnl" sz="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36" name="Text Box 264"/>
          <p:cNvSpPr txBox="1">
            <a:spLocks noChangeArrowheads="1"/>
          </p:cNvSpPr>
          <p:nvPr userDrawn="1"/>
        </p:nvSpPr>
        <p:spPr bwMode="auto">
          <a:xfrm>
            <a:off x="-396875" y="6597650"/>
            <a:ext cx="6048375" cy="214313"/>
          </a:xfrm>
          <a:prstGeom prst="rect">
            <a:avLst/>
          </a:prstGeom>
          <a:noFill/>
          <a:ln w="9525" algn="ctr">
            <a:noFill/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s-MX" sz="1000" b="1" i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Dirección Adjunta de Coordinación de Grupos y Centros de Investigación</a:t>
            </a:r>
            <a:endParaRPr lang="es-ES" sz="1000" b="1" i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1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8.png"/><Relationship Id="rId12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png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33.png"/><Relationship Id="rId10" Type="http://schemas.openxmlformats.org/officeDocument/2006/relationships/image" Target="../media/image29.png"/><Relationship Id="rId4" Type="http://schemas.openxmlformats.org/officeDocument/2006/relationships/image" Target="../media/image26.png"/><Relationship Id="rId9" Type="http://schemas.openxmlformats.org/officeDocument/2006/relationships/oleObject" Target="../embeddings/oleObject5.bin"/><Relationship Id="rId1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gma-alimentos.com/imhome/index.htm" TargetMode="Externa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search.yahoo.com/search/%20http:/images.search.yahoo.com/search/images/view?back=http://images.search.yahoo.com/search/images?p=santa+fe+df&amp;ei=UTF-8&amp;fr=yfp-t-501&amp;fp_ip=MX&amp;x=wrt&amp;js=1&amp;ni=21&amp;w=500&amp;h=375&amp;imgurl=static.flickr.com/2196/2082007811_ff0bbdc9c2_m.jpg&amp;rurl=http://www.flickr.com/photos/edgargonzalez/2082007811/&amp;size=118.8kB&amp;name=2082007811_ff0bbdc9c2.jpg&amp;p=santa+fe+df&amp;type=jpeg&amp;no=5&amp;tt=5,633&amp;oid=13d080e621a080fc&amp;fusr=Edgar+Gonz%C3%A1lez&amp;tit=Santa+Fe&amp;hurl=http://www.flickr.com/photos/edgargonzalez/&amp;ei=UTF-8&amp;src=p" TargetMode="External"/><Relationship Id="rId3" Type="http://schemas.openxmlformats.org/officeDocument/2006/relationships/hyperlink" Target="http://images.search.yahoo.com/search/%20http:/images.search.yahoo.com/search/images/view?back=http://images.search.yahoo.com/search/images?p=unam&amp;fr=yfp-t-501&amp;toggle=1&amp;cop=mss&amp;ei=UTF-8&amp;fp_ip=MX&amp;vc=&amp;w=253&amp;h=370&amp;imgurl=www.unf.edu/development/news/insideunf/02%20aug/UNAM.jpg&amp;rurl=http://www.unf.edu/development/news/insideunf/02%20aug/focus.html&amp;size=41.9kB&amp;name=UNAM.jpg&amp;p=unam&amp;type=jpeg&amp;no=1&amp;tt=75,179&amp;oid=c220b3be6a815eb4&amp;ei=UTF-8" TargetMode="External"/><Relationship Id="rId7" Type="http://schemas.openxmlformats.org/officeDocument/2006/relationships/image" Target="../media/image46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search.yahoo.com/search/%20http:/images.search.yahoo.com/search/images/view?back=http://images.search.yahoo.com/search/images?p=tecnoparque&amp;ei=UTF-8&amp;fr=yfp-t-501&amp;fp_ip=MX&amp;x=wrt&amp;js=1&amp;ni=21&amp;w=375&amp;h=500&amp;imgurl=static.flickr.com/1130/548361667_9c87cc1484_m.jpg&amp;rurl=http://www.flickr.com/photos/playadura/548361667/&amp;size=99.7kB&amp;name=548361667_9c87cc1484.jpg&amp;p=tecnoparque&amp;type=jpeg&amp;no=8&amp;tt=69&amp;oid=529d1a62382414e0&amp;fusr=.Playadura&amp;tit=Fuente+Tecnoparque&amp;hurl=http://www.flickr.com/photos/playadura/&amp;ei=UTF-8&amp;src=p" TargetMode="External"/><Relationship Id="rId5" Type="http://schemas.openxmlformats.org/officeDocument/2006/relationships/hyperlink" Target="http://mx.wrs.yahoo.com/_ylt=A0WTf2mNyhBIFjcAK4HF8Qt.;_ylu=X3oDMTBpZTByOGFiBHBvcwMyBHNlYwNzcgR2dGlkAw--/SIG=1o9615dum/EXP=1209146381/**http:/mx.images.search.yahoo.com/images/view?back=http://mx.images.search.yahoo.com/search/images?p=medical+research&amp;sp=1&amp;fr2=sp-top&amp;y=Search&amp;ei=UTF-8&amp;fr=sfp&amp;x=wrt&amp;js=1&amp;ni=21&amp;ei=UTF-8&amp;SpellState=n-1279864422_q-70rzAjAqOOJdDzn748oeDgAAAA@@&amp;w=160&amp;h=120&amp;imgurl=images.ctv.ca/archives/CTVNews/img2/200505/160_medical_research.jpg&amp;rurl=http://www.ctv.ca/servlet/ArticleNews/story/CTVNews/20051212/mice_humanbraincells_20051212?s_name=&amp;amp;no_ads=&amp;size=8.5kB&amp;name=160_medical_research.jpg&amp;p=medical%20research&amp;type=JPG&amp;oid=8b39c955b6906772&amp;no=2&amp;tt=255.534" TargetMode="External"/><Relationship Id="rId10" Type="http://schemas.openxmlformats.org/officeDocument/2006/relationships/image" Target="../media/image48.png"/><Relationship Id="rId4" Type="http://schemas.openxmlformats.org/officeDocument/2006/relationships/image" Target="../media/image45.jpeg"/><Relationship Id="rId9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7" Type="http://schemas.openxmlformats.org/officeDocument/2006/relationships/image" Target="../media/image5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6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auto">
          <a:xfrm>
            <a:off x="395536" y="1052736"/>
            <a:ext cx="809942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ctr">
              <a:lnSpc>
                <a:spcPct val="105000"/>
              </a:lnSpc>
              <a:spcBef>
                <a:spcPct val="30000"/>
              </a:spcBef>
              <a:spcAft>
                <a:spcPct val="50000"/>
              </a:spcAft>
              <a:buClr>
                <a:srgbClr val="FFFF00"/>
              </a:buClr>
              <a:buSzPct val="80000"/>
              <a:buFont typeface="Wingdings" pitchFamily="2" charset="2"/>
              <a:buNone/>
            </a:pPr>
            <a:r>
              <a:rPr lang="es-MX" sz="4000" b="1" u="sng" dirty="0" smtClean="0">
                <a:solidFill>
                  <a:schemeClr val="bg1"/>
                </a:solidFill>
                <a:latin typeface="Arial" charset="0"/>
              </a:rPr>
              <a:t>Experiencias con redes vinculadas a la industria</a:t>
            </a:r>
          </a:p>
        </p:txBody>
      </p:sp>
      <p:sp>
        <p:nvSpPr>
          <p:cNvPr id="114871" name="Rectangle 183"/>
          <p:cNvSpPr>
            <a:spLocks noChangeArrowheads="1"/>
          </p:cNvSpPr>
          <p:nvPr/>
        </p:nvSpPr>
        <p:spPr bwMode="auto">
          <a:xfrm>
            <a:off x="323528" y="3717032"/>
            <a:ext cx="856895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MX" b="1" i="1" dirty="0">
                <a:solidFill>
                  <a:schemeClr val="bg1"/>
                </a:solidFill>
                <a:latin typeface="Arial" charset="0"/>
              </a:rPr>
              <a:t>C</a:t>
            </a:r>
            <a:r>
              <a:rPr lang="es-MX" i="1" dirty="0">
                <a:solidFill>
                  <a:schemeClr val="bg1"/>
                </a:solidFill>
                <a:latin typeface="Arial" charset="0"/>
              </a:rPr>
              <a:t>onsorcios de </a:t>
            </a:r>
            <a:r>
              <a:rPr lang="es-MX" b="1" i="1" dirty="0">
                <a:solidFill>
                  <a:schemeClr val="bg1"/>
                </a:solidFill>
                <a:latin typeface="Arial" charset="0"/>
              </a:rPr>
              <a:t>I</a:t>
            </a:r>
            <a:r>
              <a:rPr lang="es-MX" i="1" dirty="0">
                <a:solidFill>
                  <a:schemeClr val="bg1"/>
                </a:solidFill>
                <a:latin typeface="Arial" charset="0"/>
              </a:rPr>
              <a:t>nnovación para la </a:t>
            </a:r>
            <a:r>
              <a:rPr lang="es-MX" b="1" i="1" dirty="0">
                <a:solidFill>
                  <a:schemeClr val="bg1"/>
                </a:solidFill>
                <a:latin typeface="Arial" charset="0"/>
              </a:rPr>
              <a:t>C</a:t>
            </a:r>
            <a:r>
              <a:rPr lang="es-MX" i="1" dirty="0">
                <a:solidFill>
                  <a:schemeClr val="bg1"/>
                </a:solidFill>
                <a:latin typeface="Arial" charset="0"/>
              </a:rPr>
              <a:t>ompetitividad</a:t>
            </a:r>
            <a:r>
              <a:rPr lang="es-MX" sz="2800" b="1" i="1" dirty="0">
                <a:solidFill>
                  <a:schemeClr val="bg1"/>
                </a:solidFill>
                <a:latin typeface="Arial" charset="0"/>
              </a:rPr>
              <a:t> </a:t>
            </a:r>
            <a:br>
              <a:rPr lang="es-MX" sz="2800" b="1" i="1" dirty="0">
                <a:solidFill>
                  <a:schemeClr val="bg1"/>
                </a:solidFill>
                <a:latin typeface="Arial" charset="0"/>
              </a:rPr>
            </a:br>
            <a:r>
              <a:rPr lang="es-MX" b="1" dirty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es-MX" i="1" dirty="0">
                <a:solidFill>
                  <a:schemeClr val="bg1"/>
                </a:solidFill>
                <a:latin typeface="Arial" charset="0"/>
              </a:rPr>
              <a:t>alianzas público-privadas</a:t>
            </a:r>
            <a:r>
              <a:rPr lang="es-MX" b="1" dirty="0" smtClean="0">
                <a:solidFill>
                  <a:schemeClr val="bg1"/>
                </a:solidFill>
                <a:latin typeface="Arial" charset="0"/>
              </a:rPr>
              <a:t>)</a:t>
            </a:r>
          </a:p>
          <a:p>
            <a:pPr algn="ctr"/>
            <a:endParaRPr lang="es-MX" b="1" dirty="0" smtClean="0">
              <a:solidFill>
                <a:schemeClr val="bg1"/>
              </a:solidFill>
              <a:latin typeface="Arial" charset="0"/>
            </a:endParaRPr>
          </a:p>
          <a:p>
            <a:pPr algn="ctr"/>
            <a:endParaRPr lang="es-MX" b="1" dirty="0" smtClean="0">
              <a:solidFill>
                <a:schemeClr val="bg1"/>
              </a:solidFill>
              <a:latin typeface="Arial" charset="0"/>
            </a:endParaRPr>
          </a:p>
          <a:p>
            <a:pPr algn="r"/>
            <a:r>
              <a:rPr lang="es-MX" b="1" dirty="0" smtClean="0">
                <a:solidFill>
                  <a:schemeClr val="bg1"/>
                </a:solidFill>
                <a:latin typeface="Arial" charset="0"/>
              </a:rPr>
              <a:t>Dr. Fernando </a:t>
            </a:r>
            <a:r>
              <a:rPr lang="es-MX" b="1" dirty="0" err="1" smtClean="0">
                <a:solidFill>
                  <a:schemeClr val="bg1"/>
                </a:solidFill>
                <a:latin typeface="Arial" charset="0"/>
              </a:rPr>
              <a:t>Brambila</a:t>
            </a:r>
            <a:r>
              <a:rPr lang="es-MX" b="1" dirty="0" smtClean="0">
                <a:solidFill>
                  <a:schemeClr val="bg1"/>
                </a:solidFill>
                <a:latin typeface="Arial" charset="0"/>
              </a:rPr>
              <a:t> Paz</a:t>
            </a:r>
            <a:endParaRPr lang="es-ES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4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8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746" name="Object 2"/>
          <p:cNvGraphicFramePr>
            <a:graphicFrameLocks noChangeAspect="1"/>
          </p:cNvGraphicFramePr>
          <p:nvPr/>
        </p:nvGraphicFramePr>
        <p:xfrm>
          <a:off x="179388" y="1268413"/>
          <a:ext cx="8521700" cy="4546600"/>
        </p:xfrm>
        <a:graphic>
          <a:graphicData uri="http://schemas.openxmlformats.org/presentationml/2006/ole">
            <p:oleObj spid="_x0000_s159746" name="Worksheet" r:id="rId3" imgW="8583840" imgH="4578840" progId="Excel.Sheet.8">
              <p:embed/>
            </p:oleObj>
          </a:graphicData>
        </a:graphic>
      </p:graphicFrame>
      <p:sp>
        <p:nvSpPr>
          <p:cNvPr id="159747" name="Rectangle 3"/>
          <p:cNvSpPr>
            <a:spLocks noGrp="1" noChangeArrowheads="1"/>
          </p:cNvSpPr>
          <p:nvPr>
            <p:ph type="title"/>
          </p:nvPr>
        </p:nvSpPr>
        <p:spPr>
          <a:xfrm>
            <a:off x="-180975" y="0"/>
            <a:ext cx="8229600" cy="914400"/>
          </a:xfrm>
          <a:noFill/>
          <a:ln/>
        </p:spPr>
        <p:txBody>
          <a:bodyPr/>
          <a:lstStyle/>
          <a:p>
            <a:r>
              <a:rPr lang="en-US" sz="3200" b="1">
                <a:solidFill>
                  <a:srgbClr val="FFFF00"/>
                </a:solidFill>
                <a:effectLst/>
              </a:rPr>
              <a:t>EVALUACIÓN</a:t>
            </a:r>
            <a:endParaRPr lang="es-ES" sz="3200" b="1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323528" y="1556792"/>
            <a:ext cx="84248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5125" indent="-365125" algn="just">
              <a:buClr>
                <a:srgbClr val="0099FF"/>
              </a:buClr>
            </a:pPr>
            <a:endParaRPr lang="es-ES_tradnl" sz="2800" b="1" dirty="0" smtClean="0">
              <a:solidFill>
                <a:schemeClr val="bg1"/>
              </a:solidFill>
              <a:latin typeface="Arial" charset="0"/>
            </a:endParaRP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F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inanciamiento</a:t>
            </a: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E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structurar </a:t>
            </a:r>
            <a:r>
              <a:rPr lang="es-ES_tradnl" sz="2800" b="1" dirty="0">
                <a:solidFill>
                  <a:schemeClr val="bg1"/>
                </a:solidFill>
                <a:latin typeface="Arial" charset="0"/>
              </a:rPr>
              <a:t>del sistema de 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relaciones</a:t>
            </a:r>
            <a:endParaRPr lang="es-ES_tradnl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F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acilitar </a:t>
            </a:r>
            <a:r>
              <a:rPr lang="es-ES_tradnl" sz="2800" b="1" dirty="0">
                <a:solidFill>
                  <a:schemeClr val="bg1"/>
                </a:solidFill>
                <a:latin typeface="Arial" charset="0"/>
              </a:rPr>
              <a:t>la distribución de 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conocimientos</a:t>
            </a: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I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nnovación</a:t>
            </a:r>
            <a:endParaRPr lang="es-ES_tradnl" sz="2800" b="1" dirty="0">
              <a:solidFill>
                <a:schemeClr val="bg1"/>
              </a:solidFill>
              <a:latin typeface="Arial" charset="0"/>
            </a:endParaRP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R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elación ciencia-tecnología-industria.</a:t>
            </a: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G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eneración </a:t>
            </a:r>
            <a:r>
              <a:rPr lang="es-ES_tradnl" sz="2800" b="1" dirty="0">
                <a:solidFill>
                  <a:schemeClr val="bg1"/>
                </a:solidFill>
                <a:latin typeface="Arial" charset="0"/>
              </a:rPr>
              <a:t>de 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nuevas políticas </a:t>
            </a:r>
          </a:p>
          <a:p>
            <a:pPr marL="365125" indent="-365125" algn="just">
              <a:buClr>
                <a:srgbClr val="0099FF"/>
              </a:buClr>
              <a:buFont typeface="Arial" pitchFamily="34" charset="0"/>
              <a:buChar char="•"/>
            </a:pP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G</a:t>
            </a:r>
            <a:r>
              <a:rPr lang="es-ES_tradnl" sz="2800" b="1" dirty="0" smtClean="0">
                <a:solidFill>
                  <a:schemeClr val="bg1"/>
                </a:solidFill>
                <a:latin typeface="Arial" charset="0"/>
              </a:rPr>
              <a:t>obiernos son facilitadores </a:t>
            </a:r>
            <a:r>
              <a:rPr lang="es-ES_tradnl" sz="2800" b="1" dirty="0">
                <a:solidFill>
                  <a:schemeClr val="bg1"/>
                </a:solidFill>
                <a:latin typeface="Arial" charset="0"/>
              </a:rPr>
              <a:t>o coordinadores. 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8388"/>
          </a:xfrm>
          <a:noFill/>
          <a:ln/>
        </p:spPr>
        <p:txBody>
          <a:bodyPr>
            <a:normAutofit/>
          </a:bodyPr>
          <a:lstStyle/>
          <a:p>
            <a:r>
              <a:rPr lang="es-ES" sz="4000" b="1" dirty="0" smtClean="0">
                <a:solidFill>
                  <a:schemeClr val="tx1"/>
                </a:solidFill>
                <a:effectLst/>
              </a:rPr>
              <a:t>Efectos de Redes </a:t>
            </a:r>
            <a:r>
              <a:rPr lang="es-ES" sz="4000" b="1" dirty="0" smtClean="0"/>
              <a:t>e</a:t>
            </a:r>
            <a:r>
              <a:rPr lang="es-ES" sz="4000" b="1" dirty="0" smtClean="0">
                <a:solidFill>
                  <a:schemeClr val="tx1"/>
                </a:solidFill>
                <a:effectLst/>
              </a:rPr>
              <a:t>valuadas</a:t>
            </a:r>
            <a:endParaRPr lang="es-ES" sz="4000" b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684213" y="1052513"/>
            <a:ext cx="8001000" cy="4413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 algn="just">
              <a:spcBef>
                <a:spcPct val="90000"/>
              </a:spcBef>
              <a:buFontTx/>
              <a:buAutoNum type="arabicPeriod"/>
            </a:pPr>
            <a:r>
              <a:rPr lang="es-ES_tradnl" sz="1800" dirty="0" smtClean="0">
                <a:solidFill>
                  <a:schemeClr val="bg1"/>
                </a:solidFill>
                <a:latin typeface="Arial" charset="0"/>
              </a:rPr>
              <a:t>La </a:t>
            </a:r>
            <a:r>
              <a:rPr lang="es-ES_tradnl" sz="1800" b="1" dirty="0">
                <a:solidFill>
                  <a:srgbClr val="0099CC"/>
                </a:solidFill>
                <a:latin typeface="Arial" charset="0"/>
              </a:rPr>
              <a:t>trayectoria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 </a:t>
            </a:r>
            <a:r>
              <a:rPr lang="es-ES_tradnl" sz="1800" b="1" dirty="0">
                <a:solidFill>
                  <a:srgbClr val="0099CC"/>
                </a:solidFill>
                <a:latin typeface="Arial" charset="0"/>
              </a:rPr>
              <a:t>profesional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y la experiencia de otro investigador y/o grupo mejora la capacidad de información y de conocimiento.</a:t>
            </a:r>
          </a:p>
          <a:p>
            <a:pPr marL="800100" lvl="1" indent="-342900" algn="just">
              <a:spcBef>
                <a:spcPct val="90000"/>
              </a:spcBef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Las redes operan como </a:t>
            </a:r>
            <a:r>
              <a:rPr lang="es-ES_tradnl" sz="1800" b="1" dirty="0">
                <a:solidFill>
                  <a:srgbClr val="0099CC"/>
                </a:solidFill>
                <a:latin typeface="Arial" charset="0"/>
              </a:rPr>
              <a:t>canal de difusión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de las innovaciones y los resultados de investigación.</a:t>
            </a:r>
          </a:p>
          <a:p>
            <a:pPr marL="800100" lvl="1" indent="-342900" algn="just">
              <a:spcBef>
                <a:spcPct val="90000"/>
              </a:spcBef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Introducen una </a:t>
            </a:r>
            <a:r>
              <a:rPr lang="es-ES_tradnl" sz="1800" b="1" dirty="0">
                <a:solidFill>
                  <a:srgbClr val="0099CC"/>
                </a:solidFill>
                <a:latin typeface="Arial" charset="0"/>
              </a:rPr>
              <a:t>estructura más dinámica y flexible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con capacidad y respuesta ágil.</a:t>
            </a:r>
          </a:p>
          <a:p>
            <a:pPr marL="800100" lvl="1" indent="-342900" algn="just">
              <a:spcBef>
                <a:spcPct val="90000"/>
              </a:spcBef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La red permite a los investigadores generar un proceso de </a:t>
            </a:r>
            <a:r>
              <a:rPr lang="es-ES_tradnl" sz="1800" b="1" dirty="0">
                <a:solidFill>
                  <a:srgbClr val="0099CC"/>
                </a:solidFill>
                <a:latin typeface="Arial" charset="0"/>
              </a:rPr>
              <a:t>especialización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y coordinación que permite concentrar esfuerzos y recursos en las áreas de competencia, pero la relación con otros investigadores, y/o con otros centros establece relaciones de complementariedad.</a:t>
            </a:r>
          </a:p>
          <a:p>
            <a:pPr marL="800100" lvl="1" indent="-342900" algn="just">
              <a:spcBef>
                <a:spcPct val="90000"/>
              </a:spcBef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Reducir la </a:t>
            </a:r>
            <a:r>
              <a:rPr lang="es-ES_tradnl" sz="1800" b="1" dirty="0">
                <a:solidFill>
                  <a:srgbClr val="0099CC"/>
                </a:solidFill>
                <a:latin typeface="Arial" charset="0"/>
              </a:rPr>
              <a:t>incertidumbre institucional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y del conocimiento.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noFill/>
          <a:ln/>
        </p:spPr>
        <p:txBody>
          <a:bodyPr>
            <a:normAutofit fontScale="90000"/>
          </a:bodyPr>
          <a:lstStyle/>
          <a:p>
            <a:r>
              <a:rPr lang="es-ES_tradnl" sz="3200" b="1" dirty="0" smtClean="0">
                <a:latin typeface="Arial" charset="0"/>
              </a:rPr>
              <a:t/>
            </a:r>
            <a:br>
              <a:rPr lang="es-ES_tradnl" sz="3200" b="1" dirty="0" smtClean="0">
                <a:latin typeface="Arial" charset="0"/>
              </a:rPr>
            </a:br>
            <a:r>
              <a:rPr lang="es-ES_tradnl" sz="3200" b="1" dirty="0" smtClean="0">
                <a:latin typeface="Arial" charset="0"/>
              </a:rPr>
              <a:t>Aspectos </a:t>
            </a:r>
            <a:r>
              <a:rPr lang="es-ES_tradnl" sz="3200" b="1" dirty="0" smtClean="0">
                <a:latin typeface="Arial" charset="0"/>
              </a:rPr>
              <a:t>que facilitan las redes</a:t>
            </a:r>
            <a:r>
              <a:rPr lang="es-ES_tradnl" sz="28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es-ES_tradnl" sz="2800" dirty="0" smtClean="0">
                <a:solidFill>
                  <a:schemeClr val="bg1"/>
                </a:solidFill>
                <a:latin typeface="Arial" charset="0"/>
              </a:rPr>
            </a:br>
            <a:endParaRPr lang="es-ES" sz="3200" b="1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179388" y="1228725"/>
            <a:ext cx="8424862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s-ES_tradnl" sz="1800" dirty="0">
                <a:solidFill>
                  <a:srgbClr val="0066CC"/>
                </a:solidFill>
                <a:latin typeface="Arial" charset="0"/>
              </a:rPr>
              <a:t/>
            </a:r>
            <a:br>
              <a:rPr lang="es-ES_tradnl" sz="1800" dirty="0">
                <a:solidFill>
                  <a:srgbClr val="0066CC"/>
                </a:solidFill>
                <a:latin typeface="Arial" charset="0"/>
              </a:rPr>
            </a:br>
            <a:endParaRPr lang="es-ES_tradnl" sz="1800" dirty="0">
              <a:solidFill>
                <a:srgbClr val="0066CC"/>
              </a:solidFill>
              <a:latin typeface="Arial" charset="0"/>
            </a:endParaRPr>
          </a:p>
          <a:p>
            <a:pPr marL="800100" lvl="1" indent="-342900" algn="just"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Las instituciones, las empresas y los individuos no logran 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vislumbrar los beneficios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potenciales de asociarse a 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largo plazo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 marL="800100" lvl="1" indent="-342900" algn="just">
              <a:buFontTx/>
              <a:buAutoNum type="arabicPeriod"/>
            </a:pPr>
            <a:endParaRPr lang="es-ES_tradnl" sz="1800" dirty="0">
              <a:solidFill>
                <a:schemeClr val="bg1"/>
              </a:solidFill>
              <a:latin typeface="Arial" charset="0"/>
            </a:endParaRPr>
          </a:p>
          <a:p>
            <a:pPr marL="800100" lvl="1" indent="-342900" algn="just"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Exige 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costos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(de aprendizaje y de transacción) que deben ser compartidos.</a:t>
            </a:r>
          </a:p>
          <a:p>
            <a:pPr marL="800100" lvl="1" indent="-342900" algn="just">
              <a:buFontTx/>
              <a:buAutoNum type="arabicPeriod"/>
            </a:pPr>
            <a:endParaRPr lang="es-ES_tradnl" sz="1800" dirty="0">
              <a:solidFill>
                <a:schemeClr val="bg1"/>
              </a:solidFill>
              <a:latin typeface="Arial" charset="0"/>
            </a:endParaRPr>
          </a:p>
          <a:p>
            <a:pPr marL="800100" lvl="1" indent="-342900" algn="just"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Cambio de comportamiento institucional y personal, ya que hay una transformación en las rutinas institucionales y por lo tanto 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variaciones en el equilibrio de poder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en las relaciones personales, del conocimiento y las instituciones. </a:t>
            </a:r>
          </a:p>
          <a:p>
            <a:pPr marL="800100" lvl="1" indent="-342900" algn="just">
              <a:buFontTx/>
              <a:buAutoNum type="arabicPeriod"/>
            </a:pPr>
            <a:endParaRPr lang="es-ES_tradnl" sz="1800" dirty="0">
              <a:solidFill>
                <a:schemeClr val="bg1"/>
              </a:solidFill>
              <a:latin typeface="Arial" charset="0"/>
            </a:endParaRPr>
          </a:p>
          <a:p>
            <a:pPr marL="800100" lvl="1" indent="-342900" algn="just">
              <a:buFontTx/>
              <a:buAutoNum type="arabicPeriod"/>
            </a:pP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Los investigadores en áreas aplicadas se pueden 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negar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a que sus investigaciones sean </a:t>
            </a:r>
            <a:r>
              <a:rPr lang="es-ES_tradnl" sz="1800" b="1" dirty="0">
                <a:solidFill>
                  <a:srgbClr val="0066CC"/>
                </a:solidFill>
                <a:latin typeface="Arial" charset="0"/>
              </a:rPr>
              <a:t>usadas en la industria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 (problema legal de derechos de autor o de propiedad intelectual, patentes, </a:t>
            </a:r>
            <a:r>
              <a:rPr lang="es-ES_tradnl" sz="1800" dirty="0" err="1">
                <a:solidFill>
                  <a:schemeClr val="bg1"/>
                </a:solidFill>
                <a:latin typeface="Arial" charset="0"/>
              </a:rPr>
              <a:t>etc</a:t>
            </a:r>
            <a:r>
              <a:rPr lang="es-ES_tradnl" sz="1800" dirty="0">
                <a:solidFill>
                  <a:schemeClr val="bg1"/>
                </a:solidFill>
                <a:latin typeface="Arial" charset="0"/>
              </a:rPr>
              <a:t>)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229600" cy="914400"/>
          </a:xfrm>
          <a:noFill/>
          <a:ln/>
        </p:spPr>
        <p:txBody>
          <a:bodyPr/>
          <a:lstStyle/>
          <a:p>
            <a:r>
              <a:rPr lang="es-ES_tradnl" sz="3200" b="1" dirty="0" smtClean="0">
                <a:latin typeface="Arial" charset="0"/>
              </a:rPr>
              <a:t>Obstáculos en la creación de redes</a:t>
            </a:r>
            <a:endParaRPr lang="es-ES" sz="3200" b="1" dirty="0">
              <a:effectLst/>
            </a:endParaRPr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-757238" y="6597650"/>
            <a:ext cx="6048376" cy="214313"/>
          </a:xfrm>
          <a:prstGeom prst="rect">
            <a:avLst/>
          </a:prstGeom>
          <a:noFill/>
          <a:ln w="9525" algn="ctr">
            <a:noFill/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10000"/>
              </a:spcBef>
              <a:buClr>
                <a:schemeClr val="folHlink"/>
              </a:buClr>
              <a:buFont typeface="Wingdings" pitchFamily="2" charset="2"/>
              <a:buNone/>
            </a:pPr>
            <a:r>
              <a:rPr lang="es-MX" sz="1000" b="1" i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Dirección Adjunta de Coordinación de Grupos y Centros de Investigación</a:t>
            </a:r>
            <a:endParaRPr lang="es-ES" sz="1000" b="1" i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6384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553200"/>
            <a:ext cx="468313" cy="260350"/>
          </a:xfrm>
          <a:prstGeom prst="actionButtonHome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2222500" y="2168525"/>
            <a:ext cx="1844675" cy="811213"/>
            <a:chOff x="2365" y="1676"/>
            <a:chExt cx="1162" cy="511"/>
          </a:xfrm>
        </p:grpSpPr>
        <p:sp>
          <p:nvSpPr>
            <p:cNvPr id="116739" name="AutoShape 3"/>
            <p:cNvSpPr>
              <a:spLocks noChangeArrowheads="1"/>
            </p:cNvSpPr>
            <p:nvPr/>
          </p:nvSpPr>
          <p:spPr bwMode="auto">
            <a:xfrm>
              <a:off x="2365" y="1676"/>
              <a:ext cx="1162" cy="511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17961" dir="2700000">
                <a:srgbClr val="FFFF63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0" name="WordArt 4"/>
            <p:cNvSpPr>
              <a:spLocks noChangeArrowheads="1" noChangeShapeType="1" noTextEdit="1"/>
            </p:cNvSpPr>
            <p:nvPr/>
          </p:nvSpPr>
          <p:spPr bwMode="auto">
            <a:xfrm>
              <a:off x="2625" y="1877"/>
              <a:ext cx="672" cy="12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kern="1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shade val="0"/>
                          <a:invGamma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Jerarquización</a:t>
              </a:r>
            </a:p>
          </p:txBody>
        </p:sp>
      </p:grpSp>
      <p:grpSp>
        <p:nvGrpSpPr>
          <p:cNvPr id="116741" name="Group 5"/>
          <p:cNvGrpSpPr>
            <a:grpSpLocks/>
          </p:cNvGrpSpPr>
          <p:nvPr/>
        </p:nvGrpSpPr>
        <p:grpSpPr bwMode="auto">
          <a:xfrm>
            <a:off x="250825" y="1538288"/>
            <a:ext cx="1679575" cy="1971675"/>
            <a:chOff x="689" y="1137"/>
            <a:chExt cx="1324" cy="1554"/>
          </a:xfrm>
        </p:grpSpPr>
        <p:sp>
          <p:nvSpPr>
            <p:cNvPr id="116742" name="Oval 6"/>
            <p:cNvSpPr>
              <a:spLocks noChangeArrowheads="1"/>
            </p:cNvSpPr>
            <p:nvPr/>
          </p:nvSpPr>
          <p:spPr bwMode="auto">
            <a:xfrm>
              <a:off x="1864" y="1879"/>
              <a:ext cx="90" cy="8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3" name="Oval 7"/>
            <p:cNvSpPr>
              <a:spLocks noChangeArrowheads="1"/>
            </p:cNvSpPr>
            <p:nvPr/>
          </p:nvSpPr>
          <p:spPr bwMode="auto">
            <a:xfrm>
              <a:off x="1462" y="2158"/>
              <a:ext cx="89" cy="8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4" name="Oval 8"/>
            <p:cNvSpPr>
              <a:spLocks noChangeArrowheads="1"/>
            </p:cNvSpPr>
            <p:nvPr/>
          </p:nvSpPr>
          <p:spPr bwMode="auto">
            <a:xfrm>
              <a:off x="1648" y="1632"/>
              <a:ext cx="86" cy="8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5" name="Oval 9"/>
            <p:cNvSpPr>
              <a:spLocks noChangeArrowheads="1"/>
            </p:cNvSpPr>
            <p:nvPr/>
          </p:nvSpPr>
          <p:spPr bwMode="auto">
            <a:xfrm>
              <a:off x="782" y="1724"/>
              <a:ext cx="86" cy="8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6" name="Oval 10"/>
            <p:cNvSpPr>
              <a:spLocks noChangeArrowheads="1"/>
            </p:cNvSpPr>
            <p:nvPr/>
          </p:nvSpPr>
          <p:spPr bwMode="auto">
            <a:xfrm>
              <a:off x="1369" y="2034"/>
              <a:ext cx="86" cy="8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7" name="Oval 11"/>
            <p:cNvSpPr>
              <a:spLocks noChangeArrowheads="1"/>
            </p:cNvSpPr>
            <p:nvPr/>
          </p:nvSpPr>
          <p:spPr bwMode="auto">
            <a:xfrm>
              <a:off x="1153" y="1291"/>
              <a:ext cx="86" cy="8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8" name="Oval 12"/>
            <p:cNvSpPr>
              <a:spLocks noChangeArrowheads="1"/>
            </p:cNvSpPr>
            <p:nvPr/>
          </p:nvSpPr>
          <p:spPr bwMode="auto">
            <a:xfrm>
              <a:off x="689" y="1508"/>
              <a:ext cx="89" cy="8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49" name="Oval 13"/>
            <p:cNvSpPr>
              <a:spLocks noChangeArrowheads="1"/>
            </p:cNvSpPr>
            <p:nvPr/>
          </p:nvSpPr>
          <p:spPr bwMode="auto">
            <a:xfrm>
              <a:off x="1648" y="2312"/>
              <a:ext cx="118" cy="11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0" name="Oval 14"/>
            <p:cNvSpPr>
              <a:spLocks noChangeArrowheads="1"/>
            </p:cNvSpPr>
            <p:nvPr/>
          </p:nvSpPr>
          <p:spPr bwMode="auto">
            <a:xfrm>
              <a:off x="1524" y="1663"/>
              <a:ext cx="119" cy="11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1" name="Oval 15"/>
            <p:cNvSpPr>
              <a:spLocks noChangeArrowheads="1"/>
            </p:cNvSpPr>
            <p:nvPr/>
          </p:nvSpPr>
          <p:spPr bwMode="auto">
            <a:xfrm>
              <a:off x="1122" y="2189"/>
              <a:ext cx="118" cy="11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2" name="Oval 16"/>
            <p:cNvSpPr>
              <a:spLocks noChangeArrowheads="1"/>
            </p:cNvSpPr>
            <p:nvPr/>
          </p:nvSpPr>
          <p:spPr bwMode="auto">
            <a:xfrm>
              <a:off x="1524" y="2282"/>
              <a:ext cx="115" cy="11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3" name="Oval 17"/>
            <p:cNvSpPr>
              <a:spLocks noChangeArrowheads="1"/>
            </p:cNvSpPr>
            <p:nvPr/>
          </p:nvSpPr>
          <p:spPr bwMode="auto">
            <a:xfrm>
              <a:off x="1802" y="2282"/>
              <a:ext cx="118" cy="11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4" name="Oval 18"/>
            <p:cNvSpPr>
              <a:spLocks noChangeArrowheads="1"/>
            </p:cNvSpPr>
            <p:nvPr/>
          </p:nvSpPr>
          <p:spPr bwMode="auto">
            <a:xfrm>
              <a:off x="1524" y="2065"/>
              <a:ext cx="115" cy="11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5" name="Oval 19"/>
            <p:cNvSpPr>
              <a:spLocks noChangeArrowheads="1"/>
            </p:cNvSpPr>
            <p:nvPr/>
          </p:nvSpPr>
          <p:spPr bwMode="auto">
            <a:xfrm>
              <a:off x="1895" y="1446"/>
              <a:ext cx="118" cy="11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6" name="Oval 20"/>
            <p:cNvSpPr>
              <a:spLocks noChangeArrowheads="1"/>
            </p:cNvSpPr>
            <p:nvPr/>
          </p:nvSpPr>
          <p:spPr bwMode="auto">
            <a:xfrm>
              <a:off x="999" y="1230"/>
              <a:ext cx="118" cy="11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7" name="Oval 21"/>
            <p:cNvSpPr>
              <a:spLocks noChangeArrowheads="1"/>
            </p:cNvSpPr>
            <p:nvPr/>
          </p:nvSpPr>
          <p:spPr bwMode="auto">
            <a:xfrm>
              <a:off x="1369" y="1353"/>
              <a:ext cx="119" cy="11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8" name="Oval 22"/>
            <p:cNvSpPr>
              <a:spLocks noChangeArrowheads="1"/>
            </p:cNvSpPr>
            <p:nvPr/>
          </p:nvSpPr>
          <p:spPr bwMode="auto">
            <a:xfrm>
              <a:off x="906" y="1353"/>
              <a:ext cx="118" cy="11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59" name="Oval 23"/>
            <p:cNvSpPr>
              <a:spLocks noChangeArrowheads="1"/>
            </p:cNvSpPr>
            <p:nvPr/>
          </p:nvSpPr>
          <p:spPr bwMode="auto">
            <a:xfrm>
              <a:off x="1895" y="2034"/>
              <a:ext cx="115" cy="11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0" name="Oval 24"/>
            <p:cNvSpPr>
              <a:spLocks noChangeArrowheads="1"/>
            </p:cNvSpPr>
            <p:nvPr/>
          </p:nvSpPr>
          <p:spPr bwMode="auto">
            <a:xfrm>
              <a:off x="1308" y="1849"/>
              <a:ext cx="171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1" name="Oval 25"/>
            <p:cNvSpPr>
              <a:spLocks noChangeArrowheads="1"/>
            </p:cNvSpPr>
            <p:nvPr/>
          </p:nvSpPr>
          <p:spPr bwMode="auto">
            <a:xfrm>
              <a:off x="1091" y="1911"/>
              <a:ext cx="169" cy="16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2" name="Oval 26"/>
            <p:cNvSpPr>
              <a:spLocks noChangeArrowheads="1"/>
            </p:cNvSpPr>
            <p:nvPr/>
          </p:nvSpPr>
          <p:spPr bwMode="auto">
            <a:xfrm>
              <a:off x="1401" y="2405"/>
              <a:ext cx="169" cy="16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3" name="Oval 27"/>
            <p:cNvSpPr>
              <a:spLocks noChangeArrowheads="1"/>
            </p:cNvSpPr>
            <p:nvPr/>
          </p:nvSpPr>
          <p:spPr bwMode="auto">
            <a:xfrm>
              <a:off x="1741" y="2344"/>
              <a:ext cx="168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4" name="Oval 28"/>
            <p:cNvSpPr>
              <a:spLocks noChangeArrowheads="1"/>
            </p:cNvSpPr>
            <p:nvPr/>
          </p:nvSpPr>
          <p:spPr bwMode="auto">
            <a:xfrm>
              <a:off x="1679" y="1849"/>
              <a:ext cx="172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5" name="Oval 29"/>
            <p:cNvSpPr>
              <a:spLocks noChangeArrowheads="1"/>
            </p:cNvSpPr>
            <p:nvPr/>
          </p:nvSpPr>
          <p:spPr bwMode="auto">
            <a:xfrm>
              <a:off x="1648" y="1415"/>
              <a:ext cx="171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6" name="Oval 30"/>
            <p:cNvSpPr>
              <a:spLocks noChangeArrowheads="1"/>
            </p:cNvSpPr>
            <p:nvPr/>
          </p:nvSpPr>
          <p:spPr bwMode="auto">
            <a:xfrm>
              <a:off x="1802" y="1508"/>
              <a:ext cx="171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7" name="Oval 31"/>
            <p:cNvSpPr>
              <a:spLocks noChangeArrowheads="1"/>
            </p:cNvSpPr>
            <p:nvPr/>
          </p:nvSpPr>
          <p:spPr bwMode="auto">
            <a:xfrm>
              <a:off x="1122" y="2498"/>
              <a:ext cx="168" cy="15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8" name="Oval 32"/>
            <p:cNvSpPr>
              <a:spLocks noChangeArrowheads="1"/>
            </p:cNvSpPr>
            <p:nvPr/>
          </p:nvSpPr>
          <p:spPr bwMode="auto">
            <a:xfrm>
              <a:off x="1556" y="1817"/>
              <a:ext cx="171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69" name="Oval 33"/>
            <p:cNvSpPr>
              <a:spLocks noChangeArrowheads="1"/>
            </p:cNvSpPr>
            <p:nvPr/>
          </p:nvSpPr>
          <p:spPr bwMode="auto">
            <a:xfrm>
              <a:off x="1277" y="2529"/>
              <a:ext cx="169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0" name="Oval 34"/>
            <p:cNvSpPr>
              <a:spLocks noChangeArrowheads="1"/>
            </p:cNvSpPr>
            <p:nvPr/>
          </p:nvSpPr>
          <p:spPr bwMode="auto">
            <a:xfrm>
              <a:off x="936" y="2437"/>
              <a:ext cx="172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1" name="Oval 35"/>
            <p:cNvSpPr>
              <a:spLocks noChangeArrowheads="1"/>
            </p:cNvSpPr>
            <p:nvPr/>
          </p:nvSpPr>
          <p:spPr bwMode="auto">
            <a:xfrm>
              <a:off x="1401" y="1724"/>
              <a:ext cx="169" cy="15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2" name="Oval 36"/>
            <p:cNvSpPr>
              <a:spLocks noChangeArrowheads="1"/>
            </p:cNvSpPr>
            <p:nvPr/>
          </p:nvSpPr>
          <p:spPr bwMode="auto">
            <a:xfrm>
              <a:off x="782" y="2344"/>
              <a:ext cx="169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3" name="Oval 37"/>
            <p:cNvSpPr>
              <a:spLocks noChangeArrowheads="1"/>
            </p:cNvSpPr>
            <p:nvPr/>
          </p:nvSpPr>
          <p:spPr bwMode="auto">
            <a:xfrm>
              <a:off x="875" y="1539"/>
              <a:ext cx="172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4" name="Oval 38"/>
            <p:cNvSpPr>
              <a:spLocks noChangeArrowheads="1"/>
            </p:cNvSpPr>
            <p:nvPr/>
          </p:nvSpPr>
          <p:spPr bwMode="auto">
            <a:xfrm>
              <a:off x="999" y="1724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5" name="Oval 39"/>
            <p:cNvSpPr>
              <a:spLocks noChangeArrowheads="1"/>
            </p:cNvSpPr>
            <p:nvPr/>
          </p:nvSpPr>
          <p:spPr bwMode="auto">
            <a:xfrm>
              <a:off x="1679" y="1694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6" name="Oval 40"/>
            <p:cNvSpPr>
              <a:spLocks noChangeArrowheads="1"/>
            </p:cNvSpPr>
            <p:nvPr/>
          </p:nvSpPr>
          <p:spPr bwMode="auto">
            <a:xfrm>
              <a:off x="1431" y="1446"/>
              <a:ext cx="210" cy="19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7" name="Oval 41"/>
            <p:cNvSpPr>
              <a:spLocks noChangeArrowheads="1"/>
            </p:cNvSpPr>
            <p:nvPr/>
          </p:nvSpPr>
          <p:spPr bwMode="auto">
            <a:xfrm>
              <a:off x="999" y="1941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8" name="Oval 42"/>
            <p:cNvSpPr>
              <a:spLocks noChangeArrowheads="1"/>
            </p:cNvSpPr>
            <p:nvPr/>
          </p:nvSpPr>
          <p:spPr bwMode="auto">
            <a:xfrm>
              <a:off x="906" y="2158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79" name="Oval 43"/>
            <p:cNvSpPr>
              <a:spLocks noChangeArrowheads="1"/>
            </p:cNvSpPr>
            <p:nvPr/>
          </p:nvSpPr>
          <p:spPr bwMode="auto">
            <a:xfrm>
              <a:off x="1184" y="1168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0" name="Oval 44"/>
            <p:cNvSpPr>
              <a:spLocks noChangeArrowheads="1"/>
            </p:cNvSpPr>
            <p:nvPr/>
          </p:nvSpPr>
          <p:spPr bwMode="auto">
            <a:xfrm>
              <a:off x="1586" y="2467"/>
              <a:ext cx="210" cy="20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1" name="Oval 45"/>
            <p:cNvSpPr>
              <a:spLocks noChangeArrowheads="1"/>
            </p:cNvSpPr>
            <p:nvPr/>
          </p:nvSpPr>
          <p:spPr bwMode="auto">
            <a:xfrm>
              <a:off x="1431" y="1849"/>
              <a:ext cx="213" cy="19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2" name="Oval 46"/>
            <p:cNvSpPr>
              <a:spLocks noChangeArrowheads="1"/>
            </p:cNvSpPr>
            <p:nvPr/>
          </p:nvSpPr>
          <p:spPr bwMode="auto">
            <a:xfrm>
              <a:off x="1215" y="1601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3" name="Oval 47"/>
            <p:cNvSpPr>
              <a:spLocks noChangeArrowheads="1"/>
            </p:cNvSpPr>
            <p:nvPr/>
          </p:nvSpPr>
          <p:spPr bwMode="auto">
            <a:xfrm>
              <a:off x="1091" y="1415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4" name="Oval 48"/>
            <p:cNvSpPr>
              <a:spLocks noChangeArrowheads="1"/>
            </p:cNvSpPr>
            <p:nvPr/>
          </p:nvSpPr>
          <p:spPr bwMode="auto">
            <a:xfrm>
              <a:off x="1524" y="1137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5" name="Oval 49"/>
            <p:cNvSpPr>
              <a:spLocks noChangeArrowheads="1"/>
            </p:cNvSpPr>
            <p:nvPr/>
          </p:nvSpPr>
          <p:spPr bwMode="auto">
            <a:xfrm>
              <a:off x="1091" y="2312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6" name="Oval 50"/>
            <p:cNvSpPr>
              <a:spLocks noChangeArrowheads="1"/>
            </p:cNvSpPr>
            <p:nvPr/>
          </p:nvSpPr>
          <p:spPr bwMode="auto">
            <a:xfrm>
              <a:off x="1308" y="2312"/>
              <a:ext cx="210" cy="1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7" name="Oval 51"/>
            <p:cNvSpPr>
              <a:spLocks noChangeArrowheads="1"/>
            </p:cNvSpPr>
            <p:nvPr/>
          </p:nvSpPr>
          <p:spPr bwMode="auto">
            <a:xfrm>
              <a:off x="720" y="2065"/>
              <a:ext cx="210" cy="19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8" name="Oval 52"/>
            <p:cNvSpPr>
              <a:spLocks noChangeArrowheads="1"/>
            </p:cNvSpPr>
            <p:nvPr/>
          </p:nvSpPr>
          <p:spPr bwMode="auto">
            <a:xfrm>
              <a:off x="782" y="1849"/>
              <a:ext cx="210" cy="20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89" name="Oval 53"/>
            <p:cNvSpPr>
              <a:spLocks noChangeArrowheads="1"/>
            </p:cNvSpPr>
            <p:nvPr/>
          </p:nvSpPr>
          <p:spPr bwMode="auto">
            <a:xfrm>
              <a:off x="1617" y="2065"/>
              <a:ext cx="210" cy="19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0" name="Oval 54"/>
            <p:cNvSpPr>
              <a:spLocks noChangeArrowheads="1"/>
            </p:cNvSpPr>
            <p:nvPr/>
          </p:nvSpPr>
          <p:spPr bwMode="auto">
            <a:xfrm>
              <a:off x="1215" y="2096"/>
              <a:ext cx="213" cy="20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6791" name="Text Box 55"/>
          <p:cNvSpPr txBox="1">
            <a:spLocks noChangeArrowheads="1"/>
          </p:cNvSpPr>
          <p:nvPr/>
        </p:nvSpPr>
        <p:spPr bwMode="auto">
          <a:xfrm>
            <a:off x="1762125" y="173038"/>
            <a:ext cx="547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MX" sz="2800" b="1">
                <a:latin typeface="Arial" charset="0"/>
              </a:rPr>
              <a:t>Conocimiento Jerarquizado</a:t>
            </a:r>
            <a:endParaRPr lang="en-US" sz="2800" b="1">
              <a:latin typeface="Arial" charset="0"/>
            </a:endParaRPr>
          </a:p>
        </p:txBody>
      </p:sp>
      <p:grpSp>
        <p:nvGrpSpPr>
          <p:cNvPr id="116792" name="Group 56"/>
          <p:cNvGrpSpPr>
            <a:grpSpLocks/>
          </p:cNvGrpSpPr>
          <p:nvPr/>
        </p:nvGrpSpPr>
        <p:grpSpPr bwMode="auto">
          <a:xfrm>
            <a:off x="4211638" y="1773238"/>
            <a:ext cx="1917700" cy="1471612"/>
            <a:chOff x="3645" y="1196"/>
            <a:chExt cx="2070" cy="1588"/>
          </a:xfrm>
        </p:grpSpPr>
        <p:sp>
          <p:nvSpPr>
            <p:cNvPr id="116793" name="Oval 57"/>
            <p:cNvSpPr>
              <a:spLocks noChangeArrowheads="1"/>
            </p:cNvSpPr>
            <p:nvPr/>
          </p:nvSpPr>
          <p:spPr bwMode="auto">
            <a:xfrm>
              <a:off x="4172" y="2458"/>
              <a:ext cx="171" cy="18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4" name="Oval 58"/>
            <p:cNvSpPr>
              <a:spLocks noChangeArrowheads="1"/>
            </p:cNvSpPr>
            <p:nvPr/>
          </p:nvSpPr>
          <p:spPr bwMode="auto">
            <a:xfrm>
              <a:off x="3747" y="2461"/>
              <a:ext cx="174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5" name="Oval 59"/>
            <p:cNvSpPr>
              <a:spLocks noChangeArrowheads="1"/>
            </p:cNvSpPr>
            <p:nvPr/>
          </p:nvSpPr>
          <p:spPr bwMode="auto">
            <a:xfrm>
              <a:off x="4864" y="1820"/>
              <a:ext cx="173" cy="17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6" name="Oval 60"/>
            <p:cNvSpPr>
              <a:spLocks noChangeArrowheads="1"/>
            </p:cNvSpPr>
            <p:nvPr/>
          </p:nvSpPr>
          <p:spPr bwMode="auto">
            <a:xfrm>
              <a:off x="5488" y="2691"/>
              <a:ext cx="91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7" name="Oval 61"/>
            <p:cNvSpPr>
              <a:spLocks noChangeArrowheads="1"/>
            </p:cNvSpPr>
            <p:nvPr/>
          </p:nvSpPr>
          <p:spPr bwMode="auto">
            <a:xfrm>
              <a:off x="4383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8" name="Oval 62"/>
            <p:cNvSpPr>
              <a:spLocks noChangeArrowheads="1"/>
            </p:cNvSpPr>
            <p:nvPr/>
          </p:nvSpPr>
          <p:spPr bwMode="auto">
            <a:xfrm>
              <a:off x="5261" y="2691"/>
              <a:ext cx="87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799" name="Oval 63"/>
            <p:cNvSpPr>
              <a:spLocks noChangeArrowheads="1"/>
            </p:cNvSpPr>
            <p:nvPr/>
          </p:nvSpPr>
          <p:spPr bwMode="auto">
            <a:xfrm>
              <a:off x="4723" y="2690"/>
              <a:ext cx="87" cy="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0" name="Oval 64"/>
            <p:cNvSpPr>
              <a:spLocks noChangeArrowheads="1"/>
            </p:cNvSpPr>
            <p:nvPr/>
          </p:nvSpPr>
          <p:spPr bwMode="auto">
            <a:xfrm>
              <a:off x="4496" y="2695"/>
              <a:ext cx="87" cy="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1" name="Oval 65"/>
            <p:cNvSpPr>
              <a:spLocks noChangeArrowheads="1"/>
            </p:cNvSpPr>
            <p:nvPr/>
          </p:nvSpPr>
          <p:spPr bwMode="auto">
            <a:xfrm>
              <a:off x="4609" y="2691"/>
              <a:ext cx="86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2" name="Oval 66"/>
            <p:cNvSpPr>
              <a:spLocks noChangeArrowheads="1"/>
            </p:cNvSpPr>
            <p:nvPr/>
          </p:nvSpPr>
          <p:spPr bwMode="auto">
            <a:xfrm>
              <a:off x="5375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3" name="Oval 67"/>
            <p:cNvSpPr>
              <a:spLocks noChangeArrowheads="1"/>
            </p:cNvSpPr>
            <p:nvPr/>
          </p:nvSpPr>
          <p:spPr bwMode="auto">
            <a:xfrm>
              <a:off x="4836" y="2662"/>
              <a:ext cx="119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4" name="Oval 68"/>
            <p:cNvSpPr>
              <a:spLocks noChangeArrowheads="1"/>
            </p:cNvSpPr>
            <p:nvPr/>
          </p:nvSpPr>
          <p:spPr bwMode="auto">
            <a:xfrm>
              <a:off x="5148" y="2500"/>
              <a:ext cx="120" cy="12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5" name="Oval 69"/>
            <p:cNvSpPr>
              <a:spLocks noChangeArrowheads="1"/>
            </p:cNvSpPr>
            <p:nvPr/>
          </p:nvSpPr>
          <p:spPr bwMode="auto">
            <a:xfrm>
              <a:off x="4553" y="1650"/>
              <a:ext cx="119" cy="12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6" name="Oval 70"/>
            <p:cNvSpPr>
              <a:spLocks noChangeArrowheads="1"/>
            </p:cNvSpPr>
            <p:nvPr/>
          </p:nvSpPr>
          <p:spPr bwMode="auto">
            <a:xfrm>
              <a:off x="5517" y="2500"/>
              <a:ext cx="11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7" name="Oval 71"/>
            <p:cNvSpPr>
              <a:spLocks noChangeArrowheads="1"/>
            </p:cNvSpPr>
            <p:nvPr/>
          </p:nvSpPr>
          <p:spPr bwMode="auto">
            <a:xfrm>
              <a:off x="5120" y="2661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8" name="Oval 72"/>
            <p:cNvSpPr>
              <a:spLocks noChangeArrowheads="1"/>
            </p:cNvSpPr>
            <p:nvPr/>
          </p:nvSpPr>
          <p:spPr bwMode="auto">
            <a:xfrm>
              <a:off x="4978" y="2660"/>
              <a:ext cx="11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09" name="Oval 73"/>
            <p:cNvSpPr>
              <a:spLocks noChangeArrowheads="1"/>
            </p:cNvSpPr>
            <p:nvPr/>
          </p:nvSpPr>
          <p:spPr bwMode="auto">
            <a:xfrm>
              <a:off x="4524" y="2518"/>
              <a:ext cx="120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0" name="Oval 74"/>
            <p:cNvSpPr>
              <a:spLocks noChangeArrowheads="1"/>
            </p:cNvSpPr>
            <p:nvPr/>
          </p:nvSpPr>
          <p:spPr bwMode="auto">
            <a:xfrm>
              <a:off x="5006" y="2500"/>
              <a:ext cx="120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1" name="Oval 75"/>
            <p:cNvSpPr>
              <a:spLocks noChangeArrowheads="1"/>
            </p:cNvSpPr>
            <p:nvPr/>
          </p:nvSpPr>
          <p:spPr bwMode="auto">
            <a:xfrm>
              <a:off x="4121" y="2330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2" name="Oval 76"/>
            <p:cNvSpPr>
              <a:spLocks noChangeArrowheads="1"/>
            </p:cNvSpPr>
            <p:nvPr/>
          </p:nvSpPr>
          <p:spPr bwMode="auto">
            <a:xfrm>
              <a:off x="4666" y="2529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3" name="Oval 77"/>
            <p:cNvSpPr>
              <a:spLocks noChangeArrowheads="1"/>
            </p:cNvSpPr>
            <p:nvPr/>
          </p:nvSpPr>
          <p:spPr bwMode="auto">
            <a:xfrm>
              <a:off x="4099" y="2662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4" name="Oval 78"/>
            <p:cNvSpPr>
              <a:spLocks noChangeArrowheads="1"/>
            </p:cNvSpPr>
            <p:nvPr/>
          </p:nvSpPr>
          <p:spPr bwMode="auto">
            <a:xfrm>
              <a:off x="5318" y="2472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5" name="Oval 79"/>
            <p:cNvSpPr>
              <a:spLocks noChangeArrowheads="1"/>
            </p:cNvSpPr>
            <p:nvPr/>
          </p:nvSpPr>
          <p:spPr bwMode="auto">
            <a:xfrm>
              <a:off x="5034" y="2273"/>
              <a:ext cx="171" cy="18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6" name="Oval 80"/>
            <p:cNvSpPr>
              <a:spLocks noChangeArrowheads="1"/>
            </p:cNvSpPr>
            <p:nvPr/>
          </p:nvSpPr>
          <p:spPr bwMode="auto">
            <a:xfrm>
              <a:off x="3957" y="2462"/>
              <a:ext cx="171" cy="18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7" name="Oval 81"/>
            <p:cNvSpPr>
              <a:spLocks noChangeArrowheads="1"/>
            </p:cNvSpPr>
            <p:nvPr/>
          </p:nvSpPr>
          <p:spPr bwMode="auto">
            <a:xfrm>
              <a:off x="4804" y="2461"/>
              <a:ext cx="174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8" name="Oval 82"/>
            <p:cNvSpPr>
              <a:spLocks noChangeArrowheads="1"/>
            </p:cNvSpPr>
            <p:nvPr/>
          </p:nvSpPr>
          <p:spPr bwMode="auto">
            <a:xfrm>
              <a:off x="3901" y="2273"/>
              <a:ext cx="170" cy="17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19" name="Oval 83"/>
            <p:cNvSpPr>
              <a:spLocks noChangeArrowheads="1"/>
            </p:cNvSpPr>
            <p:nvPr/>
          </p:nvSpPr>
          <p:spPr bwMode="auto">
            <a:xfrm>
              <a:off x="4805" y="2273"/>
              <a:ext cx="173" cy="18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0" name="Oval 84"/>
            <p:cNvSpPr>
              <a:spLocks noChangeArrowheads="1"/>
            </p:cNvSpPr>
            <p:nvPr/>
          </p:nvSpPr>
          <p:spPr bwMode="auto">
            <a:xfrm>
              <a:off x="5035" y="1820"/>
              <a:ext cx="171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1" name="Oval 85"/>
            <p:cNvSpPr>
              <a:spLocks noChangeArrowheads="1"/>
            </p:cNvSpPr>
            <p:nvPr/>
          </p:nvSpPr>
          <p:spPr bwMode="auto">
            <a:xfrm>
              <a:off x="4694" y="1621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2" name="Oval 86"/>
            <p:cNvSpPr>
              <a:spLocks noChangeArrowheads="1"/>
            </p:cNvSpPr>
            <p:nvPr/>
          </p:nvSpPr>
          <p:spPr bwMode="auto">
            <a:xfrm>
              <a:off x="4325" y="2273"/>
              <a:ext cx="171" cy="17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3" name="Oval 87"/>
            <p:cNvSpPr>
              <a:spLocks noChangeArrowheads="1"/>
            </p:cNvSpPr>
            <p:nvPr/>
          </p:nvSpPr>
          <p:spPr bwMode="auto">
            <a:xfrm>
              <a:off x="4638" y="1820"/>
              <a:ext cx="170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4" name="Oval 88"/>
            <p:cNvSpPr>
              <a:spLocks noChangeArrowheads="1"/>
            </p:cNvSpPr>
            <p:nvPr/>
          </p:nvSpPr>
          <p:spPr bwMode="auto">
            <a:xfrm>
              <a:off x="5261" y="2273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5" name="Oval 89"/>
            <p:cNvSpPr>
              <a:spLocks noChangeArrowheads="1"/>
            </p:cNvSpPr>
            <p:nvPr/>
          </p:nvSpPr>
          <p:spPr bwMode="auto">
            <a:xfrm>
              <a:off x="4468" y="1395"/>
              <a:ext cx="213" cy="2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6" name="Oval 90"/>
            <p:cNvSpPr>
              <a:spLocks noChangeArrowheads="1"/>
            </p:cNvSpPr>
            <p:nvPr/>
          </p:nvSpPr>
          <p:spPr bwMode="auto">
            <a:xfrm>
              <a:off x="4581" y="1196"/>
              <a:ext cx="213" cy="22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7" name="Oval 91"/>
            <p:cNvSpPr>
              <a:spLocks noChangeArrowheads="1"/>
            </p:cNvSpPr>
            <p:nvPr/>
          </p:nvSpPr>
          <p:spPr bwMode="auto">
            <a:xfrm>
              <a:off x="4184" y="1791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8" name="Oval 92"/>
            <p:cNvSpPr>
              <a:spLocks noChangeArrowheads="1"/>
            </p:cNvSpPr>
            <p:nvPr/>
          </p:nvSpPr>
          <p:spPr bwMode="auto">
            <a:xfrm>
              <a:off x="4269" y="2021"/>
              <a:ext cx="213" cy="2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29" name="Oval 93"/>
            <p:cNvSpPr>
              <a:spLocks noChangeArrowheads="1"/>
            </p:cNvSpPr>
            <p:nvPr/>
          </p:nvSpPr>
          <p:spPr bwMode="auto">
            <a:xfrm>
              <a:off x="5148" y="2019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0" name="Oval 94"/>
            <p:cNvSpPr>
              <a:spLocks noChangeArrowheads="1"/>
            </p:cNvSpPr>
            <p:nvPr/>
          </p:nvSpPr>
          <p:spPr bwMode="auto">
            <a:xfrm>
              <a:off x="4708" y="2023"/>
              <a:ext cx="213" cy="2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1" name="Oval 95"/>
            <p:cNvSpPr>
              <a:spLocks noChangeArrowheads="1"/>
            </p:cNvSpPr>
            <p:nvPr/>
          </p:nvSpPr>
          <p:spPr bwMode="auto">
            <a:xfrm>
              <a:off x="4326" y="1565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2" name="Oval 96"/>
            <p:cNvSpPr>
              <a:spLocks noChangeArrowheads="1"/>
            </p:cNvSpPr>
            <p:nvPr/>
          </p:nvSpPr>
          <p:spPr bwMode="auto">
            <a:xfrm>
              <a:off x="4921" y="2018"/>
              <a:ext cx="212" cy="2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3" name="Oval 97"/>
            <p:cNvSpPr>
              <a:spLocks noChangeArrowheads="1"/>
            </p:cNvSpPr>
            <p:nvPr/>
          </p:nvSpPr>
          <p:spPr bwMode="auto">
            <a:xfrm>
              <a:off x="4723" y="1395"/>
              <a:ext cx="213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4" name="Oval 98"/>
            <p:cNvSpPr>
              <a:spLocks noChangeArrowheads="1"/>
            </p:cNvSpPr>
            <p:nvPr/>
          </p:nvSpPr>
          <p:spPr bwMode="auto">
            <a:xfrm>
              <a:off x="4539" y="2245"/>
              <a:ext cx="212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5" name="Oval 99"/>
            <p:cNvSpPr>
              <a:spLocks noChangeArrowheads="1"/>
            </p:cNvSpPr>
            <p:nvPr/>
          </p:nvSpPr>
          <p:spPr bwMode="auto">
            <a:xfrm>
              <a:off x="4481" y="2022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6" name="Oval 100"/>
            <p:cNvSpPr>
              <a:spLocks noChangeArrowheads="1"/>
            </p:cNvSpPr>
            <p:nvPr/>
          </p:nvSpPr>
          <p:spPr bwMode="auto">
            <a:xfrm>
              <a:off x="4411" y="1791"/>
              <a:ext cx="213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7" name="Oval 101"/>
            <p:cNvSpPr>
              <a:spLocks noChangeArrowheads="1"/>
            </p:cNvSpPr>
            <p:nvPr/>
          </p:nvSpPr>
          <p:spPr bwMode="auto">
            <a:xfrm>
              <a:off x="4042" y="2018"/>
              <a:ext cx="215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8" name="Oval 102"/>
            <p:cNvSpPr>
              <a:spLocks noChangeArrowheads="1"/>
            </p:cNvSpPr>
            <p:nvPr/>
          </p:nvSpPr>
          <p:spPr bwMode="auto">
            <a:xfrm>
              <a:off x="3645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39" name="Oval 103"/>
            <p:cNvSpPr>
              <a:spLocks noChangeArrowheads="1"/>
            </p:cNvSpPr>
            <p:nvPr/>
          </p:nvSpPr>
          <p:spPr bwMode="auto">
            <a:xfrm>
              <a:off x="3986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0" name="Oval 104"/>
            <p:cNvSpPr>
              <a:spLocks noChangeArrowheads="1"/>
            </p:cNvSpPr>
            <p:nvPr/>
          </p:nvSpPr>
          <p:spPr bwMode="auto">
            <a:xfrm>
              <a:off x="3872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1" name="Oval 105"/>
            <p:cNvSpPr>
              <a:spLocks noChangeArrowheads="1"/>
            </p:cNvSpPr>
            <p:nvPr/>
          </p:nvSpPr>
          <p:spPr bwMode="auto">
            <a:xfrm>
              <a:off x="3759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2" name="Oval 106"/>
            <p:cNvSpPr>
              <a:spLocks noChangeArrowheads="1"/>
            </p:cNvSpPr>
            <p:nvPr/>
          </p:nvSpPr>
          <p:spPr bwMode="auto">
            <a:xfrm>
              <a:off x="4241" y="2662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3" name="Oval 107"/>
            <p:cNvSpPr>
              <a:spLocks noChangeArrowheads="1"/>
            </p:cNvSpPr>
            <p:nvPr/>
          </p:nvSpPr>
          <p:spPr bwMode="auto">
            <a:xfrm>
              <a:off x="4383" y="2520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4" name="Oval 108"/>
            <p:cNvSpPr>
              <a:spLocks noChangeArrowheads="1"/>
            </p:cNvSpPr>
            <p:nvPr/>
          </p:nvSpPr>
          <p:spPr bwMode="auto">
            <a:xfrm>
              <a:off x="5624" y="2691"/>
              <a:ext cx="91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5" name="Oval 109"/>
            <p:cNvSpPr>
              <a:spLocks noChangeArrowheads="1"/>
            </p:cNvSpPr>
            <p:nvPr/>
          </p:nvSpPr>
          <p:spPr bwMode="auto">
            <a:xfrm>
              <a:off x="4893" y="1621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6846" name="Rectangle 110"/>
          <p:cNvSpPr>
            <a:spLocks noChangeArrowheads="1"/>
          </p:cNvSpPr>
          <p:nvPr/>
        </p:nvSpPr>
        <p:spPr bwMode="auto">
          <a:xfrm>
            <a:off x="441325" y="3860800"/>
            <a:ext cx="84518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68288" indent="-26828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Char char="ü"/>
              <a:tabLst>
                <a:tab pos="457200" algn="l"/>
              </a:tabLst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La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jerarquización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NO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 es un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CONSORCIO</a:t>
            </a:r>
            <a:endParaRPr lang="en-US" sz="1800" b="1">
              <a:solidFill>
                <a:srgbClr val="0099CC"/>
              </a:solidFill>
              <a:latin typeface="Arial" charset="0"/>
            </a:endParaRPr>
          </a:p>
          <a:p>
            <a:pPr marL="268288" indent="-26828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Char char="ü"/>
              <a:tabLst>
                <a:tab pos="457200" algn="l"/>
              </a:tabLst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Promueve la competencia y crea orden donde no lo había </a:t>
            </a:r>
          </a:p>
          <a:p>
            <a:pPr marL="268288" indent="-26828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Char char="ü"/>
              <a:tabLst>
                <a:tab pos="457200" algn="l"/>
              </a:tabLst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Pero crea una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estructura piramidal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 donde la única interacción es estar arriba del miembro más cercano. Puede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acrecentar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 las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desigualdades e inhibir la cooperación </a:t>
            </a:r>
          </a:p>
          <a:p>
            <a:pPr marL="268288" indent="-26828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Char char="ü"/>
              <a:tabLst>
                <a:tab pos="457200" algn="l"/>
              </a:tabLst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Un efecto secundario de los esquemas que premian la excelencia es </a:t>
            </a:r>
            <a:r>
              <a:rPr lang="es-ES" sz="1800" b="1">
                <a:solidFill>
                  <a:srgbClr val="0099CC"/>
                </a:solidFill>
                <a:latin typeface="Arial" charset="0"/>
              </a:rPr>
              <a:t>castigar el subdesarrollo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grpSp>
        <p:nvGrpSpPr>
          <p:cNvPr id="116847" name="Group 111"/>
          <p:cNvGrpSpPr>
            <a:grpSpLocks/>
          </p:cNvGrpSpPr>
          <p:nvPr/>
        </p:nvGrpSpPr>
        <p:grpSpPr bwMode="auto">
          <a:xfrm>
            <a:off x="6759575" y="1773238"/>
            <a:ext cx="1917700" cy="1471612"/>
            <a:chOff x="3645" y="1196"/>
            <a:chExt cx="2070" cy="1588"/>
          </a:xfrm>
        </p:grpSpPr>
        <p:sp>
          <p:nvSpPr>
            <p:cNvPr id="116848" name="Oval 112"/>
            <p:cNvSpPr>
              <a:spLocks noChangeArrowheads="1"/>
            </p:cNvSpPr>
            <p:nvPr/>
          </p:nvSpPr>
          <p:spPr bwMode="auto">
            <a:xfrm>
              <a:off x="4172" y="2458"/>
              <a:ext cx="171" cy="18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49" name="Oval 113"/>
            <p:cNvSpPr>
              <a:spLocks noChangeArrowheads="1"/>
            </p:cNvSpPr>
            <p:nvPr/>
          </p:nvSpPr>
          <p:spPr bwMode="auto">
            <a:xfrm>
              <a:off x="3747" y="2461"/>
              <a:ext cx="174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0" name="Oval 114"/>
            <p:cNvSpPr>
              <a:spLocks noChangeArrowheads="1"/>
            </p:cNvSpPr>
            <p:nvPr/>
          </p:nvSpPr>
          <p:spPr bwMode="auto">
            <a:xfrm>
              <a:off x="4864" y="1820"/>
              <a:ext cx="173" cy="17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1" name="Oval 115"/>
            <p:cNvSpPr>
              <a:spLocks noChangeArrowheads="1"/>
            </p:cNvSpPr>
            <p:nvPr/>
          </p:nvSpPr>
          <p:spPr bwMode="auto">
            <a:xfrm>
              <a:off x="5488" y="2691"/>
              <a:ext cx="91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2" name="Oval 116"/>
            <p:cNvSpPr>
              <a:spLocks noChangeArrowheads="1"/>
            </p:cNvSpPr>
            <p:nvPr/>
          </p:nvSpPr>
          <p:spPr bwMode="auto">
            <a:xfrm>
              <a:off x="4383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3" name="Oval 117"/>
            <p:cNvSpPr>
              <a:spLocks noChangeArrowheads="1"/>
            </p:cNvSpPr>
            <p:nvPr/>
          </p:nvSpPr>
          <p:spPr bwMode="auto">
            <a:xfrm>
              <a:off x="5261" y="2691"/>
              <a:ext cx="87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4" name="Oval 118"/>
            <p:cNvSpPr>
              <a:spLocks noChangeArrowheads="1"/>
            </p:cNvSpPr>
            <p:nvPr/>
          </p:nvSpPr>
          <p:spPr bwMode="auto">
            <a:xfrm>
              <a:off x="4723" y="2690"/>
              <a:ext cx="87" cy="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5" name="Oval 119"/>
            <p:cNvSpPr>
              <a:spLocks noChangeArrowheads="1"/>
            </p:cNvSpPr>
            <p:nvPr/>
          </p:nvSpPr>
          <p:spPr bwMode="auto">
            <a:xfrm>
              <a:off x="4496" y="2695"/>
              <a:ext cx="87" cy="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6" name="Oval 120"/>
            <p:cNvSpPr>
              <a:spLocks noChangeArrowheads="1"/>
            </p:cNvSpPr>
            <p:nvPr/>
          </p:nvSpPr>
          <p:spPr bwMode="auto">
            <a:xfrm>
              <a:off x="4609" y="2691"/>
              <a:ext cx="86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7" name="Oval 121"/>
            <p:cNvSpPr>
              <a:spLocks noChangeArrowheads="1"/>
            </p:cNvSpPr>
            <p:nvPr/>
          </p:nvSpPr>
          <p:spPr bwMode="auto">
            <a:xfrm>
              <a:off x="5375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8" name="Oval 122"/>
            <p:cNvSpPr>
              <a:spLocks noChangeArrowheads="1"/>
            </p:cNvSpPr>
            <p:nvPr/>
          </p:nvSpPr>
          <p:spPr bwMode="auto">
            <a:xfrm>
              <a:off x="4836" y="2662"/>
              <a:ext cx="119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59" name="Oval 123"/>
            <p:cNvSpPr>
              <a:spLocks noChangeArrowheads="1"/>
            </p:cNvSpPr>
            <p:nvPr/>
          </p:nvSpPr>
          <p:spPr bwMode="auto">
            <a:xfrm>
              <a:off x="5148" y="2500"/>
              <a:ext cx="120" cy="12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0" name="Oval 124"/>
            <p:cNvSpPr>
              <a:spLocks noChangeArrowheads="1"/>
            </p:cNvSpPr>
            <p:nvPr/>
          </p:nvSpPr>
          <p:spPr bwMode="auto">
            <a:xfrm>
              <a:off x="4553" y="1650"/>
              <a:ext cx="119" cy="12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1" name="Oval 125"/>
            <p:cNvSpPr>
              <a:spLocks noChangeArrowheads="1"/>
            </p:cNvSpPr>
            <p:nvPr/>
          </p:nvSpPr>
          <p:spPr bwMode="auto">
            <a:xfrm>
              <a:off x="5517" y="2500"/>
              <a:ext cx="11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2" name="Oval 126"/>
            <p:cNvSpPr>
              <a:spLocks noChangeArrowheads="1"/>
            </p:cNvSpPr>
            <p:nvPr/>
          </p:nvSpPr>
          <p:spPr bwMode="auto">
            <a:xfrm>
              <a:off x="5120" y="2661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3" name="Oval 127"/>
            <p:cNvSpPr>
              <a:spLocks noChangeArrowheads="1"/>
            </p:cNvSpPr>
            <p:nvPr/>
          </p:nvSpPr>
          <p:spPr bwMode="auto">
            <a:xfrm>
              <a:off x="4978" y="2660"/>
              <a:ext cx="11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4" name="Oval 128"/>
            <p:cNvSpPr>
              <a:spLocks noChangeArrowheads="1"/>
            </p:cNvSpPr>
            <p:nvPr/>
          </p:nvSpPr>
          <p:spPr bwMode="auto">
            <a:xfrm>
              <a:off x="4524" y="2518"/>
              <a:ext cx="120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5" name="Oval 129"/>
            <p:cNvSpPr>
              <a:spLocks noChangeArrowheads="1"/>
            </p:cNvSpPr>
            <p:nvPr/>
          </p:nvSpPr>
          <p:spPr bwMode="auto">
            <a:xfrm>
              <a:off x="5006" y="2500"/>
              <a:ext cx="120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6" name="Oval 130"/>
            <p:cNvSpPr>
              <a:spLocks noChangeArrowheads="1"/>
            </p:cNvSpPr>
            <p:nvPr/>
          </p:nvSpPr>
          <p:spPr bwMode="auto">
            <a:xfrm>
              <a:off x="4121" y="2330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7" name="Oval 131"/>
            <p:cNvSpPr>
              <a:spLocks noChangeArrowheads="1"/>
            </p:cNvSpPr>
            <p:nvPr/>
          </p:nvSpPr>
          <p:spPr bwMode="auto">
            <a:xfrm>
              <a:off x="4666" y="2529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8" name="Oval 132"/>
            <p:cNvSpPr>
              <a:spLocks noChangeArrowheads="1"/>
            </p:cNvSpPr>
            <p:nvPr/>
          </p:nvSpPr>
          <p:spPr bwMode="auto">
            <a:xfrm>
              <a:off x="4099" y="2662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69" name="Oval 133"/>
            <p:cNvSpPr>
              <a:spLocks noChangeArrowheads="1"/>
            </p:cNvSpPr>
            <p:nvPr/>
          </p:nvSpPr>
          <p:spPr bwMode="auto">
            <a:xfrm>
              <a:off x="5318" y="2472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0" name="Oval 134"/>
            <p:cNvSpPr>
              <a:spLocks noChangeArrowheads="1"/>
            </p:cNvSpPr>
            <p:nvPr/>
          </p:nvSpPr>
          <p:spPr bwMode="auto">
            <a:xfrm>
              <a:off x="5034" y="2273"/>
              <a:ext cx="171" cy="18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1" name="Oval 135"/>
            <p:cNvSpPr>
              <a:spLocks noChangeArrowheads="1"/>
            </p:cNvSpPr>
            <p:nvPr/>
          </p:nvSpPr>
          <p:spPr bwMode="auto">
            <a:xfrm>
              <a:off x="3957" y="2462"/>
              <a:ext cx="171" cy="18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2" name="Oval 136"/>
            <p:cNvSpPr>
              <a:spLocks noChangeArrowheads="1"/>
            </p:cNvSpPr>
            <p:nvPr/>
          </p:nvSpPr>
          <p:spPr bwMode="auto">
            <a:xfrm>
              <a:off x="4804" y="2461"/>
              <a:ext cx="174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3" name="Oval 137"/>
            <p:cNvSpPr>
              <a:spLocks noChangeArrowheads="1"/>
            </p:cNvSpPr>
            <p:nvPr/>
          </p:nvSpPr>
          <p:spPr bwMode="auto">
            <a:xfrm>
              <a:off x="3901" y="2273"/>
              <a:ext cx="170" cy="17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4" name="Oval 138"/>
            <p:cNvSpPr>
              <a:spLocks noChangeArrowheads="1"/>
            </p:cNvSpPr>
            <p:nvPr/>
          </p:nvSpPr>
          <p:spPr bwMode="auto">
            <a:xfrm>
              <a:off x="4805" y="2273"/>
              <a:ext cx="173" cy="18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5" name="Oval 139"/>
            <p:cNvSpPr>
              <a:spLocks noChangeArrowheads="1"/>
            </p:cNvSpPr>
            <p:nvPr/>
          </p:nvSpPr>
          <p:spPr bwMode="auto">
            <a:xfrm>
              <a:off x="5035" y="1820"/>
              <a:ext cx="171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6" name="Oval 140"/>
            <p:cNvSpPr>
              <a:spLocks noChangeArrowheads="1"/>
            </p:cNvSpPr>
            <p:nvPr/>
          </p:nvSpPr>
          <p:spPr bwMode="auto">
            <a:xfrm>
              <a:off x="4694" y="1621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7" name="Oval 141"/>
            <p:cNvSpPr>
              <a:spLocks noChangeArrowheads="1"/>
            </p:cNvSpPr>
            <p:nvPr/>
          </p:nvSpPr>
          <p:spPr bwMode="auto">
            <a:xfrm>
              <a:off x="4325" y="2273"/>
              <a:ext cx="171" cy="17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8" name="Oval 142"/>
            <p:cNvSpPr>
              <a:spLocks noChangeArrowheads="1"/>
            </p:cNvSpPr>
            <p:nvPr/>
          </p:nvSpPr>
          <p:spPr bwMode="auto">
            <a:xfrm>
              <a:off x="4638" y="1820"/>
              <a:ext cx="170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79" name="Oval 143"/>
            <p:cNvSpPr>
              <a:spLocks noChangeArrowheads="1"/>
            </p:cNvSpPr>
            <p:nvPr/>
          </p:nvSpPr>
          <p:spPr bwMode="auto">
            <a:xfrm>
              <a:off x="5261" y="2273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0" name="Oval 144"/>
            <p:cNvSpPr>
              <a:spLocks noChangeArrowheads="1"/>
            </p:cNvSpPr>
            <p:nvPr/>
          </p:nvSpPr>
          <p:spPr bwMode="auto">
            <a:xfrm>
              <a:off x="4468" y="1395"/>
              <a:ext cx="213" cy="2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1" name="Oval 145"/>
            <p:cNvSpPr>
              <a:spLocks noChangeArrowheads="1"/>
            </p:cNvSpPr>
            <p:nvPr/>
          </p:nvSpPr>
          <p:spPr bwMode="auto">
            <a:xfrm>
              <a:off x="4581" y="1196"/>
              <a:ext cx="213" cy="22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2" name="Oval 146"/>
            <p:cNvSpPr>
              <a:spLocks noChangeArrowheads="1"/>
            </p:cNvSpPr>
            <p:nvPr/>
          </p:nvSpPr>
          <p:spPr bwMode="auto">
            <a:xfrm>
              <a:off x="4184" y="1791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3" name="Oval 147"/>
            <p:cNvSpPr>
              <a:spLocks noChangeArrowheads="1"/>
            </p:cNvSpPr>
            <p:nvPr/>
          </p:nvSpPr>
          <p:spPr bwMode="auto">
            <a:xfrm>
              <a:off x="4269" y="2021"/>
              <a:ext cx="213" cy="2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4" name="Oval 148"/>
            <p:cNvSpPr>
              <a:spLocks noChangeArrowheads="1"/>
            </p:cNvSpPr>
            <p:nvPr/>
          </p:nvSpPr>
          <p:spPr bwMode="auto">
            <a:xfrm>
              <a:off x="5148" y="2019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5" name="Oval 149"/>
            <p:cNvSpPr>
              <a:spLocks noChangeArrowheads="1"/>
            </p:cNvSpPr>
            <p:nvPr/>
          </p:nvSpPr>
          <p:spPr bwMode="auto">
            <a:xfrm>
              <a:off x="4708" y="2023"/>
              <a:ext cx="213" cy="2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6" name="Oval 150"/>
            <p:cNvSpPr>
              <a:spLocks noChangeArrowheads="1"/>
            </p:cNvSpPr>
            <p:nvPr/>
          </p:nvSpPr>
          <p:spPr bwMode="auto">
            <a:xfrm>
              <a:off x="4326" y="1565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7" name="Oval 151"/>
            <p:cNvSpPr>
              <a:spLocks noChangeArrowheads="1"/>
            </p:cNvSpPr>
            <p:nvPr/>
          </p:nvSpPr>
          <p:spPr bwMode="auto">
            <a:xfrm>
              <a:off x="4921" y="2018"/>
              <a:ext cx="212" cy="2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8" name="Oval 152"/>
            <p:cNvSpPr>
              <a:spLocks noChangeArrowheads="1"/>
            </p:cNvSpPr>
            <p:nvPr/>
          </p:nvSpPr>
          <p:spPr bwMode="auto">
            <a:xfrm>
              <a:off x="4723" y="1395"/>
              <a:ext cx="213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89" name="Oval 153"/>
            <p:cNvSpPr>
              <a:spLocks noChangeArrowheads="1"/>
            </p:cNvSpPr>
            <p:nvPr/>
          </p:nvSpPr>
          <p:spPr bwMode="auto">
            <a:xfrm>
              <a:off x="4539" y="2245"/>
              <a:ext cx="212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0" name="Oval 154"/>
            <p:cNvSpPr>
              <a:spLocks noChangeArrowheads="1"/>
            </p:cNvSpPr>
            <p:nvPr/>
          </p:nvSpPr>
          <p:spPr bwMode="auto">
            <a:xfrm>
              <a:off x="4481" y="2022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1" name="Oval 155"/>
            <p:cNvSpPr>
              <a:spLocks noChangeArrowheads="1"/>
            </p:cNvSpPr>
            <p:nvPr/>
          </p:nvSpPr>
          <p:spPr bwMode="auto">
            <a:xfrm>
              <a:off x="4411" y="1791"/>
              <a:ext cx="213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2" name="Oval 156"/>
            <p:cNvSpPr>
              <a:spLocks noChangeArrowheads="1"/>
            </p:cNvSpPr>
            <p:nvPr/>
          </p:nvSpPr>
          <p:spPr bwMode="auto">
            <a:xfrm>
              <a:off x="4042" y="2018"/>
              <a:ext cx="215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3" name="Oval 157"/>
            <p:cNvSpPr>
              <a:spLocks noChangeArrowheads="1"/>
            </p:cNvSpPr>
            <p:nvPr/>
          </p:nvSpPr>
          <p:spPr bwMode="auto">
            <a:xfrm>
              <a:off x="3645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4" name="Oval 158"/>
            <p:cNvSpPr>
              <a:spLocks noChangeArrowheads="1"/>
            </p:cNvSpPr>
            <p:nvPr/>
          </p:nvSpPr>
          <p:spPr bwMode="auto">
            <a:xfrm>
              <a:off x="3986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5" name="Oval 159"/>
            <p:cNvSpPr>
              <a:spLocks noChangeArrowheads="1"/>
            </p:cNvSpPr>
            <p:nvPr/>
          </p:nvSpPr>
          <p:spPr bwMode="auto">
            <a:xfrm>
              <a:off x="3872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6" name="Oval 160"/>
            <p:cNvSpPr>
              <a:spLocks noChangeArrowheads="1"/>
            </p:cNvSpPr>
            <p:nvPr/>
          </p:nvSpPr>
          <p:spPr bwMode="auto">
            <a:xfrm>
              <a:off x="3759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7" name="Oval 161"/>
            <p:cNvSpPr>
              <a:spLocks noChangeArrowheads="1"/>
            </p:cNvSpPr>
            <p:nvPr/>
          </p:nvSpPr>
          <p:spPr bwMode="auto">
            <a:xfrm>
              <a:off x="4241" y="2662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8" name="Oval 162"/>
            <p:cNvSpPr>
              <a:spLocks noChangeArrowheads="1"/>
            </p:cNvSpPr>
            <p:nvPr/>
          </p:nvSpPr>
          <p:spPr bwMode="auto">
            <a:xfrm>
              <a:off x="4383" y="2520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899" name="Oval 163"/>
            <p:cNvSpPr>
              <a:spLocks noChangeArrowheads="1"/>
            </p:cNvSpPr>
            <p:nvPr/>
          </p:nvSpPr>
          <p:spPr bwMode="auto">
            <a:xfrm>
              <a:off x="5624" y="2691"/>
              <a:ext cx="91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6900" name="Oval 164"/>
            <p:cNvSpPr>
              <a:spLocks noChangeArrowheads="1"/>
            </p:cNvSpPr>
            <p:nvPr/>
          </p:nvSpPr>
          <p:spPr bwMode="auto">
            <a:xfrm>
              <a:off x="4893" y="1621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6901" name="Text Box 165"/>
          <p:cNvSpPr txBox="1">
            <a:spLocks noChangeArrowheads="1"/>
          </p:cNvSpPr>
          <p:nvPr/>
        </p:nvSpPr>
        <p:spPr bwMode="auto">
          <a:xfrm>
            <a:off x="4356100" y="322103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800" b="1">
                <a:solidFill>
                  <a:schemeClr val="bg1"/>
                </a:solidFill>
                <a:latin typeface="Arial" charset="0"/>
              </a:rPr>
              <a:t>Científica</a:t>
            </a:r>
            <a:endParaRPr lang="es-E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6902" name="Text Box 166"/>
          <p:cNvSpPr txBox="1">
            <a:spLocks noChangeArrowheads="1"/>
          </p:cNvSpPr>
          <p:nvPr/>
        </p:nvSpPr>
        <p:spPr bwMode="auto">
          <a:xfrm>
            <a:off x="6948488" y="322103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800" b="1">
                <a:solidFill>
                  <a:schemeClr val="bg1"/>
                </a:solidFill>
                <a:latin typeface="Arial" charset="0"/>
              </a:rPr>
              <a:t>Tecnológica</a:t>
            </a:r>
            <a:endParaRPr lang="es-ES" sz="18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6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6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1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91" grpId="0"/>
      <p:bldP spid="116846" grpId="0" build="p" bldLvl="5" advAuto="500"/>
      <p:bldP spid="116901" grpId="0"/>
      <p:bldP spid="1169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1911350" y="1538288"/>
            <a:ext cx="1573213" cy="1846262"/>
            <a:chOff x="158" y="210"/>
            <a:chExt cx="1942" cy="2278"/>
          </a:xfrm>
        </p:grpSpPr>
        <p:sp>
          <p:nvSpPr>
            <p:cNvPr id="117763" name="Oval 3"/>
            <p:cNvSpPr>
              <a:spLocks noChangeArrowheads="1"/>
            </p:cNvSpPr>
            <p:nvPr/>
          </p:nvSpPr>
          <p:spPr bwMode="auto">
            <a:xfrm>
              <a:off x="1882" y="1298"/>
              <a:ext cx="131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64" name="Oval 4"/>
            <p:cNvSpPr>
              <a:spLocks noChangeArrowheads="1"/>
            </p:cNvSpPr>
            <p:nvPr/>
          </p:nvSpPr>
          <p:spPr bwMode="auto">
            <a:xfrm>
              <a:off x="1292" y="1706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65" name="Oval 5"/>
            <p:cNvSpPr>
              <a:spLocks noChangeArrowheads="1"/>
            </p:cNvSpPr>
            <p:nvPr/>
          </p:nvSpPr>
          <p:spPr bwMode="auto">
            <a:xfrm>
              <a:off x="1565" y="935"/>
              <a:ext cx="126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66" name="Oval 6"/>
            <p:cNvSpPr>
              <a:spLocks noChangeArrowheads="1"/>
            </p:cNvSpPr>
            <p:nvPr/>
          </p:nvSpPr>
          <p:spPr bwMode="auto">
            <a:xfrm>
              <a:off x="295" y="1071"/>
              <a:ext cx="12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67" name="Oval 7"/>
            <p:cNvSpPr>
              <a:spLocks noChangeArrowheads="1"/>
            </p:cNvSpPr>
            <p:nvPr/>
          </p:nvSpPr>
          <p:spPr bwMode="auto">
            <a:xfrm>
              <a:off x="1156" y="1525"/>
              <a:ext cx="126" cy="11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68" name="Oval 8"/>
            <p:cNvSpPr>
              <a:spLocks noChangeArrowheads="1"/>
            </p:cNvSpPr>
            <p:nvPr/>
          </p:nvSpPr>
          <p:spPr bwMode="auto">
            <a:xfrm>
              <a:off x="839" y="436"/>
              <a:ext cx="125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69" name="Oval 9"/>
            <p:cNvSpPr>
              <a:spLocks noChangeArrowheads="1"/>
            </p:cNvSpPr>
            <p:nvPr/>
          </p:nvSpPr>
          <p:spPr bwMode="auto">
            <a:xfrm>
              <a:off x="158" y="754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0" name="Oval 10"/>
            <p:cNvSpPr>
              <a:spLocks noChangeArrowheads="1"/>
            </p:cNvSpPr>
            <p:nvPr/>
          </p:nvSpPr>
          <p:spPr bwMode="auto">
            <a:xfrm>
              <a:off x="1565" y="1933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1" name="Oval 11"/>
            <p:cNvSpPr>
              <a:spLocks noChangeArrowheads="1"/>
            </p:cNvSpPr>
            <p:nvPr/>
          </p:nvSpPr>
          <p:spPr bwMode="auto">
            <a:xfrm>
              <a:off x="1383" y="981"/>
              <a:ext cx="174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2" name="Oval 12"/>
            <p:cNvSpPr>
              <a:spLocks noChangeArrowheads="1"/>
            </p:cNvSpPr>
            <p:nvPr/>
          </p:nvSpPr>
          <p:spPr bwMode="auto">
            <a:xfrm>
              <a:off x="793" y="1752"/>
              <a:ext cx="173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3" name="Oval 13"/>
            <p:cNvSpPr>
              <a:spLocks noChangeArrowheads="1"/>
            </p:cNvSpPr>
            <p:nvPr/>
          </p:nvSpPr>
          <p:spPr bwMode="auto">
            <a:xfrm>
              <a:off x="1383" y="1888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1791" y="1888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5" name="Oval 15"/>
            <p:cNvSpPr>
              <a:spLocks noChangeArrowheads="1"/>
            </p:cNvSpPr>
            <p:nvPr/>
          </p:nvSpPr>
          <p:spPr bwMode="auto">
            <a:xfrm>
              <a:off x="1383" y="1570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6" name="Oval 16"/>
            <p:cNvSpPr>
              <a:spLocks noChangeArrowheads="1"/>
            </p:cNvSpPr>
            <p:nvPr/>
          </p:nvSpPr>
          <p:spPr bwMode="auto">
            <a:xfrm>
              <a:off x="1927" y="663"/>
              <a:ext cx="173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612" y="346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8" name="Oval 18"/>
            <p:cNvSpPr>
              <a:spLocks noChangeArrowheads="1"/>
            </p:cNvSpPr>
            <p:nvPr/>
          </p:nvSpPr>
          <p:spPr bwMode="auto">
            <a:xfrm>
              <a:off x="115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79" name="Oval 19"/>
            <p:cNvSpPr>
              <a:spLocks noChangeArrowheads="1"/>
            </p:cNvSpPr>
            <p:nvPr/>
          </p:nvSpPr>
          <p:spPr bwMode="auto">
            <a:xfrm>
              <a:off x="47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0" name="Oval 20"/>
            <p:cNvSpPr>
              <a:spLocks noChangeArrowheads="1"/>
            </p:cNvSpPr>
            <p:nvPr/>
          </p:nvSpPr>
          <p:spPr bwMode="auto">
            <a:xfrm>
              <a:off x="1927" y="1525"/>
              <a:ext cx="169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1" name="Oval 21"/>
            <p:cNvSpPr>
              <a:spLocks noChangeArrowheads="1"/>
            </p:cNvSpPr>
            <p:nvPr/>
          </p:nvSpPr>
          <p:spPr bwMode="auto">
            <a:xfrm>
              <a:off x="1066" y="1253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2" name="Oval 22"/>
            <p:cNvSpPr>
              <a:spLocks noChangeArrowheads="1"/>
            </p:cNvSpPr>
            <p:nvPr/>
          </p:nvSpPr>
          <p:spPr bwMode="auto">
            <a:xfrm>
              <a:off x="748" y="1344"/>
              <a:ext cx="247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3" name="Oval 23"/>
            <p:cNvSpPr>
              <a:spLocks noChangeArrowheads="1"/>
            </p:cNvSpPr>
            <p:nvPr/>
          </p:nvSpPr>
          <p:spPr bwMode="auto">
            <a:xfrm>
              <a:off x="1202" y="2069"/>
              <a:ext cx="248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4" name="Oval 24"/>
            <p:cNvSpPr>
              <a:spLocks noChangeArrowheads="1"/>
            </p:cNvSpPr>
            <p:nvPr/>
          </p:nvSpPr>
          <p:spPr bwMode="auto">
            <a:xfrm>
              <a:off x="1701" y="1979"/>
              <a:ext cx="247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5" name="Oval 25"/>
            <p:cNvSpPr>
              <a:spLocks noChangeArrowheads="1"/>
            </p:cNvSpPr>
            <p:nvPr/>
          </p:nvSpPr>
          <p:spPr bwMode="auto">
            <a:xfrm>
              <a:off x="1610" y="1253"/>
              <a:ext cx="252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6" name="Oval 26"/>
            <p:cNvSpPr>
              <a:spLocks noChangeArrowheads="1"/>
            </p:cNvSpPr>
            <p:nvPr/>
          </p:nvSpPr>
          <p:spPr bwMode="auto">
            <a:xfrm>
              <a:off x="1565" y="618"/>
              <a:ext cx="251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7" name="Oval 27"/>
            <p:cNvSpPr>
              <a:spLocks noChangeArrowheads="1"/>
            </p:cNvSpPr>
            <p:nvPr/>
          </p:nvSpPr>
          <p:spPr bwMode="auto">
            <a:xfrm>
              <a:off x="1791" y="754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8" name="Oval 28"/>
            <p:cNvSpPr>
              <a:spLocks noChangeArrowheads="1"/>
            </p:cNvSpPr>
            <p:nvPr/>
          </p:nvSpPr>
          <p:spPr bwMode="auto">
            <a:xfrm>
              <a:off x="793" y="2205"/>
              <a:ext cx="247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89" name="Oval 29"/>
            <p:cNvSpPr>
              <a:spLocks noChangeArrowheads="1"/>
            </p:cNvSpPr>
            <p:nvPr/>
          </p:nvSpPr>
          <p:spPr bwMode="auto">
            <a:xfrm>
              <a:off x="1429" y="1207"/>
              <a:ext cx="251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0" name="Oval 30"/>
            <p:cNvSpPr>
              <a:spLocks noChangeArrowheads="1"/>
            </p:cNvSpPr>
            <p:nvPr/>
          </p:nvSpPr>
          <p:spPr bwMode="auto">
            <a:xfrm>
              <a:off x="1020" y="2251"/>
              <a:ext cx="248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1" name="Oval 31"/>
            <p:cNvSpPr>
              <a:spLocks noChangeArrowheads="1"/>
            </p:cNvSpPr>
            <p:nvPr/>
          </p:nvSpPr>
          <p:spPr bwMode="auto">
            <a:xfrm>
              <a:off x="521" y="2115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2" name="Oval 32"/>
            <p:cNvSpPr>
              <a:spLocks noChangeArrowheads="1"/>
            </p:cNvSpPr>
            <p:nvPr/>
          </p:nvSpPr>
          <p:spPr bwMode="auto">
            <a:xfrm>
              <a:off x="1202" y="1071"/>
              <a:ext cx="248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3" name="Oval 33"/>
            <p:cNvSpPr>
              <a:spLocks noChangeArrowheads="1"/>
            </p:cNvSpPr>
            <p:nvPr/>
          </p:nvSpPr>
          <p:spPr bwMode="auto">
            <a:xfrm>
              <a:off x="295" y="1979"/>
              <a:ext cx="247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4" name="Oval 34"/>
            <p:cNvSpPr>
              <a:spLocks noChangeArrowheads="1"/>
            </p:cNvSpPr>
            <p:nvPr/>
          </p:nvSpPr>
          <p:spPr bwMode="auto">
            <a:xfrm>
              <a:off x="431" y="799"/>
              <a:ext cx="252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5" name="Oval 35"/>
            <p:cNvSpPr>
              <a:spLocks noChangeArrowheads="1"/>
            </p:cNvSpPr>
            <p:nvPr/>
          </p:nvSpPr>
          <p:spPr bwMode="auto">
            <a:xfrm>
              <a:off x="612" y="1071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6" name="Oval 36"/>
            <p:cNvSpPr>
              <a:spLocks noChangeArrowheads="1"/>
            </p:cNvSpPr>
            <p:nvPr/>
          </p:nvSpPr>
          <p:spPr bwMode="auto">
            <a:xfrm>
              <a:off x="1610" y="102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7" name="Oval 37"/>
            <p:cNvSpPr>
              <a:spLocks noChangeArrowheads="1"/>
            </p:cNvSpPr>
            <p:nvPr/>
          </p:nvSpPr>
          <p:spPr bwMode="auto">
            <a:xfrm>
              <a:off x="1247" y="66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8" name="Oval 38"/>
            <p:cNvSpPr>
              <a:spLocks noChangeArrowheads="1"/>
            </p:cNvSpPr>
            <p:nvPr/>
          </p:nvSpPr>
          <p:spPr bwMode="auto">
            <a:xfrm>
              <a:off x="612" y="1389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799" name="Oval 39"/>
            <p:cNvSpPr>
              <a:spLocks noChangeArrowheads="1"/>
            </p:cNvSpPr>
            <p:nvPr/>
          </p:nvSpPr>
          <p:spPr bwMode="auto">
            <a:xfrm>
              <a:off x="476" y="170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0" name="Oval 40"/>
            <p:cNvSpPr>
              <a:spLocks noChangeArrowheads="1"/>
            </p:cNvSpPr>
            <p:nvPr/>
          </p:nvSpPr>
          <p:spPr bwMode="auto">
            <a:xfrm>
              <a:off x="884" y="255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1" name="Oval 41"/>
            <p:cNvSpPr>
              <a:spLocks noChangeArrowheads="1"/>
            </p:cNvSpPr>
            <p:nvPr/>
          </p:nvSpPr>
          <p:spPr bwMode="auto">
            <a:xfrm>
              <a:off x="1474" y="216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2" name="Oval 42"/>
            <p:cNvSpPr>
              <a:spLocks noChangeArrowheads="1"/>
            </p:cNvSpPr>
            <p:nvPr/>
          </p:nvSpPr>
          <p:spPr bwMode="auto">
            <a:xfrm>
              <a:off x="1247" y="1253"/>
              <a:ext cx="312" cy="29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3" name="Oval 43"/>
            <p:cNvSpPr>
              <a:spLocks noChangeArrowheads="1"/>
            </p:cNvSpPr>
            <p:nvPr/>
          </p:nvSpPr>
          <p:spPr bwMode="auto">
            <a:xfrm>
              <a:off x="930" y="89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4" name="Oval 44"/>
            <p:cNvSpPr>
              <a:spLocks noChangeArrowheads="1"/>
            </p:cNvSpPr>
            <p:nvPr/>
          </p:nvSpPr>
          <p:spPr bwMode="auto">
            <a:xfrm>
              <a:off x="748" y="618"/>
              <a:ext cx="308" cy="2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5" name="Oval 45"/>
            <p:cNvSpPr>
              <a:spLocks noChangeArrowheads="1"/>
            </p:cNvSpPr>
            <p:nvPr/>
          </p:nvSpPr>
          <p:spPr bwMode="auto">
            <a:xfrm>
              <a:off x="1383" y="210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6" name="Oval 46"/>
            <p:cNvSpPr>
              <a:spLocks noChangeArrowheads="1"/>
            </p:cNvSpPr>
            <p:nvPr/>
          </p:nvSpPr>
          <p:spPr bwMode="auto">
            <a:xfrm>
              <a:off x="748" y="1933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7" name="Oval 47"/>
            <p:cNvSpPr>
              <a:spLocks noChangeArrowheads="1"/>
            </p:cNvSpPr>
            <p:nvPr/>
          </p:nvSpPr>
          <p:spPr bwMode="auto">
            <a:xfrm>
              <a:off x="1066" y="193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8" name="Oval 48"/>
            <p:cNvSpPr>
              <a:spLocks noChangeArrowheads="1"/>
            </p:cNvSpPr>
            <p:nvPr/>
          </p:nvSpPr>
          <p:spPr bwMode="auto">
            <a:xfrm>
              <a:off x="204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09" name="Oval 49"/>
            <p:cNvSpPr>
              <a:spLocks noChangeArrowheads="1"/>
            </p:cNvSpPr>
            <p:nvPr/>
          </p:nvSpPr>
          <p:spPr bwMode="auto">
            <a:xfrm>
              <a:off x="295" y="1253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10" name="Oval 50"/>
            <p:cNvSpPr>
              <a:spLocks noChangeArrowheads="1"/>
            </p:cNvSpPr>
            <p:nvPr/>
          </p:nvSpPr>
          <p:spPr bwMode="auto">
            <a:xfrm>
              <a:off x="1519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811" name="Oval 51"/>
            <p:cNvSpPr>
              <a:spLocks noChangeArrowheads="1"/>
            </p:cNvSpPr>
            <p:nvPr/>
          </p:nvSpPr>
          <p:spPr bwMode="auto">
            <a:xfrm>
              <a:off x="930" y="1616"/>
              <a:ext cx="312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17812" name="Group 52"/>
          <p:cNvGrpSpPr>
            <a:grpSpLocks/>
          </p:cNvGrpSpPr>
          <p:nvPr/>
        </p:nvGrpSpPr>
        <p:grpSpPr bwMode="auto">
          <a:xfrm>
            <a:off x="6056313" y="3698875"/>
            <a:ext cx="1485900" cy="1462088"/>
            <a:chOff x="3969" y="2973"/>
            <a:chExt cx="1369" cy="1347"/>
          </a:xfrm>
        </p:grpSpPr>
        <p:sp>
          <p:nvSpPr>
            <p:cNvPr id="117813" name="AutoShape 53"/>
            <p:cNvSpPr>
              <a:spLocks noChangeAspect="1" noChangeArrowheads="1" noTextEdit="1"/>
            </p:cNvSpPr>
            <p:nvPr/>
          </p:nvSpPr>
          <p:spPr bwMode="auto">
            <a:xfrm>
              <a:off x="3969" y="2973"/>
              <a:ext cx="1369" cy="1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14" name="Freeform 54"/>
            <p:cNvSpPr>
              <a:spLocks/>
            </p:cNvSpPr>
            <p:nvPr/>
          </p:nvSpPr>
          <p:spPr bwMode="auto">
            <a:xfrm>
              <a:off x="4438" y="3593"/>
              <a:ext cx="173" cy="283"/>
            </a:xfrm>
            <a:custGeom>
              <a:avLst/>
              <a:gdLst/>
              <a:ahLst/>
              <a:cxnLst>
                <a:cxn ang="0">
                  <a:pos x="7" y="129"/>
                </a:cxn>
                <a:cxn ang="0">
                  <a:pos x="0" y="506"/>
                </a:cxn>
                <a:cxn ang="0">
                  <a:pos x="201" y="567"/>
                </a:cxn>
                <a:cxn ang="0">
                  <a:pos x="347" y="239"/>
                </a:cxn>
                <a:cxn ang="0">
                  <a:pos x="115" y="0"/>
                </a:cxn>
                <a:cxn ang="0">
                  <a:pos x="7" y="129"/>
                </a:cxn>
                <a:cxn ang="0">
                  <a:pos x="7" y="129"/>
                </a:cxn>
              </a:cxnLst>
              <a:rect l="0" t="0" r="r" b="b"/>
              <a:pathLst>
                <a:path w="347" h="567">
                  <a:moveTo>
                    <a:pt x="7" y="129"/>
                  </a:moveTo>
                  <a:lnTo>
                    <a:pt x="0" y="506"/>
                  </a:lnTo>
                  <a:lnTo>
                    <a:pt x="201" y="567"/>
                  </a:lnTo>
                  <a:lnTo>
                    <a:pt x="347" y="239"/>
                  </a:lnTo>
                  <a:lnTo>
                    <a:pt x="115" y="0"/>
                  </a:lnTo>
                  <a:lnTo>
                    <a:pt x="7" y="129"/>
                  </a:lnTo>
                  <a:lnTo>
                    <a:pt x="7" y="129"/>
                  </a:lnTo>
                  <a:close/>
                </a:path>
              </a:pathLst>
            </a:custGeom>
            <a:solidFill>
              <a:srgbClr val="78695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15" name="Freeform 55"/>
            <p:cNvSpPr>
              <a:spLocks/>
            </p:cNvSpPr>
            <p:nvPr/>
          </p:nvSpPr>
          <p:spPr bwMode="auto">
            <a:xfrm>
              <a:off x="4172" y="3667"/>
              <a:ext cx="337" cy="310"/>
            </a:xfrm>
            <a:custGeom>
              <a:avLst/>
              <a:gdLst/>
              <a:ahLst/>
              <a:cxnLst>
                <a:cxn ang="0">
                  <a:pos x="387" y="619"/>
                </a:cxn>
                <a:cxn ang="0">
                  <a:pos x="588" y="580"/>
                </a:cxn>
                <a:cxn ang="0">
                  <a:pos x="673" y="399"/>
                </a:cxn>
                <a:cxn ang="0">
                  <a:pos x="304" y="0"/>
                </a:cxn>
                <a:cxn ang="0">
                  <a:pos x="0" y="270"/>
                </a:cxn>
                <a:cxn ang="0">
                  <a:pos x="116" y="505"/>
                </a:cxn>
                <a:cxn ang="0">
                  <a:pos x="387" y="619"/>
                </a:cxn>
                <a:cxn ang="0">
                  <a:pos x="387" y="619"/>
                </a:cxn>
              </a:cxnLst>
              <a:rect l="0" t="0" r="r" b="b"/>
              <a:pathLst>
                <a:path w="673" h="619">
                  <a:moveTo>
                    <a:pt x="387" y="619"/>
                  </a:moveTo>
                  <a:lnTo>
                    <a:pt x="588" y="580"/>
                  </a:lnTo>
                  <a:lnTo>
                    <a:pt x="673" y="399"/>
                  </a:lnTo>
                  <a:lnTo>
                    <a:pt x="304" y="0"/>
                  </a:lnTo>
                  <a:lnTo>
                    <a:pt x="0" y="270"/>
                  </a:lnTo>
                  <a:lnTo>
                    <a:pt x="116" y="505"/>
                  </a:lnTo>
                  <a:lnTo>
                    <a:pt x="387" y="619"/>
                  </a:lnTo>
                  <a:lnTo>
                    <a:pt x="387" y="619"/>
                  </a:lnTo>
                  <a:close/>
                </a:path>
              </a:pathLst>
            </a:custGeom>
            <a:solidFill>
              <a:srgbClr val="A66B7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16" name="Freeform 56"/>
            <p:cNvSpPr>
              <a:spLocks/>
            </p:cNvSpPr>
            <p:nvPr/>
          </p:nvSpPr>
          <p:spPr bwMode="auto">
            <a:xfrm>
              <a:off x="4299" y="3630"/>
              <a:ext cx="225" cy="264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340" y="0"/>
                </a:cxn>
                <a:cxn ang="0">
                  <a:pos x="418" y="96"/>
                </a:cxn>
                <a:cxn ang="0">
                  <a:pos x="450" y="242"/>
                </a:cxn>
                <a:cxn ang="0">
                  <a:pos x="310" y="282"/>
                </a:cxn>
                <a:cxn ang="0">
                  <a:pos x="408" y="306"/>
                </a:cxn>
                <a:cxn ang="0">
                  <a:pos x="429" y="380"/>
                </a:cxn>
                <a:cxn ang="0">
                  <a:pos x="385" y="461"/>
                </a:cxn>
                <a:cxn ang="0">
                  <a:pos x="213" y="527"/>
                </a:cxn>
                <a:cxn ang="0">
                  <a:pos x="51" y="487"/>
                </a:cxn>
                <a:cxn ang="0">
                  <a:pos x="0" y="355"/>
                </a:cxn>
                <a:cxn ang="0">
                  <a:pos x="79" y="144"/>
                </a:cxn>
                <a:cxn ang="0">
                  <a:pos x="176" y="0"/>
                </a:cxn>
                <a:cxn ang="0">
                  <a:pos x="176" y="0"/>
                </a:cxn>
              </a:cxnLst>
              <a:rect l="0" t="0" r="r" b="b"/>
              <a:pathLst>
                <a:path w="450" h="527">
                  <a:moveTo>
                    <a:pt x="176" y="0"/>
                  </a:moveTo>
                  <a:lnTo>
                    <a:pt x="340" y="0"/>
                  </a:lnTo>
                  <a:lnTo>
                    <a:pt x="418" y="96"/>
                  </a:lnTo>
                  <a:lnTo>
                    <a:pt x="450" y="242"/>
                  </a:lnTo>
                  <a:lnTo>
                    <a:pt x="310" y="282"/>
                  </a:lnTo>
                  <a:lnTo>
                    <a:pt x="408" y="306"/>
                  </a:lnTo>
                  <a:lnTo>
                    <a:pt x="429" y="380"/>
                  </a:lnTo>
                  <a:lnTo>
                    <a:pt x="385" y="461"/>
                  </a:lnTo>
                  <a:lnTo>
                    <a:pt x="213" y="527"/>
                  </a:lnTo>
                  <a:lnTo>
                    <a:pt x="51" y="487"/>
                  </a:lnTo>
                  <a:lnTo>
                    <a:pt x="0" y="355"/>
                  </a:lnTo>
                  <a:lnTo>
                    <a:pt x="79" y="144"/>
                  </a:lnTo>
                  <a:lnTo>
                    <a:pt x="176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rgbClr val="BA87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17" name="Freeform 57"/>
            <p:cNvSpPr>
              <a:spLocks/>
            </p:cNvSpPr>
            <p:nvPr/>
          </p:nvSpPr>
          <p:spPr bwMode="auto">
            <a:xfrm>
              <a:off x="4563" y="3665"/>
              <a:ext cx="237" cy="291"/>
            </a:xfrm>
            <a:custGeom>
              <a:avLst/>
              <a:gdLst/>
              <a:ahLst/>
              <a:cxnLst>
                <a:cxn ang="0">
                  <a:pos x="201" y="32"/>
                </a:cxn>
                <a:cxn ang="0">
                  <a:pos x="456" y="0"/>
                </a:cxn>
                <a:cxn ang="0">
                  <a:pos x="475" y="225"/>
                </a:cxn>
                <a:cxn ang="0">
                  <a:pos x="216" y="520"/>
                </a:cxn>
                <a:cxn ang="0">
                  <a:pos x="0" y="582"/>
                </a:cxn>
                <a:cxn ang="0">
                  <a:pos x="29" y="127"/>
                </a:cxn>
                <a:cxn ang="0">
                  <a:pos x="201" y="32"/>
                </a:cxn>
                <a:cxn ang="0">
                  <a:pos x="201" y="32"/>
                </a:cxn>
              </a:cxnLst>
              <a:rect l="0" t="0" r="r" b="b"/>
              <a:pathLst>
                <a:path w="475" h="582">
                  <a:moveTo>
                    <a:pt x="201" y="32"/>
                  </a:moveTo>
                  <a:lnTo>
                    <a:pt x="456" y="0"/>
                  </a:lnTo>
                  <a:lnTo>
                    <a:pt x="475" y="225"/>
                  </a:lnTo>
                  <a:lnTo>
                    <a:pt x="216" y="520"/>
                  </a:lnTo>
                  <a:lnTo>
                    <a:pt x="0" y="582"/>
                  </a:lnTo>
                  <a:lnTo>
                    <a:pt x="29" y="127"/>
                  </a:lnTo>
                  <a:lnTo>
                    <a:pt x="201" y="32"/>
                  </a:lnTo>
                  <a:lnTo>
                    <a:pt x="201" y="32"/>
                  </a:lnTo>
                  <a:close/>
                </a:path>
              </a:pathLst>
            </a:custGeom>
            <a:solidFill>
              <a:srgbClr val="78857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18" name="Freeform 58"/>
            <p:cNvSpPr>
              <a:spLocks/>
            </p:cNvSpPr>
            <p:nvPr/>
          </p:nvSpPr>
          <p:spPr bwMode="auto">
            <a:xfrm>
              <a:off x="4511" y="3482"/>
              <a:ext cx="322" cy="181"/>
            </a:xfrm>
            <a:custGeom>
              <a:avLst/>
              <a:gdLst/>
              <a:ahLst/>
              <a:cxnLst>
                <a:cxn ang="0">
                  <a:pos x="0" y="217"/>
                </a:cxn>
                <a:cxn ang="0">
                  <a:pos x="95" y="344"/>
                </a:cxn>
                <a:cxn ang="0">
                  <a:pos x="628" y="362"/>
                </a:cxn>
                <a:cxn ang="0">
                  <a:pos x="644" y="130"/>
                </a:cxn>
                <a:cxn ang="0">
                  <a:pos x="477" y="0"/>
                </a:cxn>
                <a:cxn ang="0">
                  <a:pos x="124" y="111"/>
                </a:cxn>
                <a:cxn ang="0">
                  <a:pos x="0" y="217"/>
                </a:cxn>
                <a:cxn ang="0">
                  <a:pos x="0" y="217"/>
                </a:cxn>
              </a:cxnLst>
              <a:rect l="0" t="0" r="r" b="b"/>
              <a:pathLst>
                <a:path w="644" h="362">
                  <a:moveTo>
                    <a:pt x="0" y="217"/>
                  </a:moveTo>
                  <a:lnTo>
                    <a:pt x="95" y="344"/>
                  </a:lnTo>
                  <a:lnTo>
                    <a:pt x="628" y="362"/>
                  </a:lnTo>
                  <a:lnTo>
                    <a:pt x="644" y="130"/>
                  </a:lnTo>
                  <a:lnTo>
                    <a:pt x="477" y="0"/>
                  </a:lnTo>
                  <a:lnTo>
                    <a:pt x="124" y="111"/>
                  </a:lnTo>
                  <a:lnTo>
                    <a:pt x="0" y="217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A6E8A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19" name="Freeform 59"/>
            <p:cNvSpPr>
              <a:spLocks/>
            </p:cNvSpPr>
            <p:nvPr/>
          </p:nvSpPr>
          <p:spPr bwMode="auto">
            <a:xfrm>
              <a:off x="4462" y="3454"/>
              <a:ext cx="431" cy="198"/>
            </a:xfrm>
            <a:custGeom>
              <a:avLst/>
              <a:gdLst/>
              <a:ahLst/>
              <a:cxnLst>
                <a:cxn ang="0">
                  <a:pos x="25" y="341"/>
                </a:cxn>
                <a:cxn ang="0">
                  <a:pos x="103" y="396"/>
                </a:cxn>
                <a:cxn ang="0">
                  <a:pos x="180" y="373"/>
                </a:cxn>
                <a:cxn ang="0">
                  <a:pos x="230" y="217"/>
                </a:cxn>
                <a:cxn ang="0">
                  <a:pos x="504" y="132"/>
                </a:cxn>
                <a:cxn ang="0">
                  <a:pos x="672" y="164"/>
                </a:cxn>
                <a:cxn ang="0">
                  <a:pos x="713" y="259"/>
                </a:cxn>
                <a:cxn ang="0">
                  <a:pos x="668" y="381"/>
                </a:cxn>
                <a:cxn ang="0">
                  <a:pos x="862" y="336"/>
                </a:cxn>
                <a:cxn ang="0">
                  <a:pos x="862" y="138"/>
                </a:cxn>
                <a:cxn ang="0">
                  <a:pos x="589" y="0"/>
                </a:cxn>
                <a:cxn ang="0">
                  <a:pos x="180" y="64"/>
                </a:cxn>
                <a:cxn ang="0">
                  <a:pos x="0" y="196"/>
                </a:cxn>
                <a:cxn ang="0">
                  <a:pos x="25" y="341"/>
                </a:cxn>
                <a:cxn ang="0">
                  <a:pos x="25" y="341"/>
                </a:cxn>
              </a:cxnLst>
              <a:rect l="0" t="0" r="r" b="b"/>
              <a:pathLst>
                <a:path w="862" h="396">
                  <a:moveTo>
                    <a:pt x="25" y="341"/>
                  </a:moveTo>
                  <a:lnTo>
                    <a:pt x="103" y="396"/>
                  </a:lnTo>
                  <a:lnTo>
                    <a:pt x="180" y="373"/>
                  </a:lnTo>
                  <a:lnTo>
                    <a:pt x="230" y="217"/>
                  </a:lnTo>
                  <a:lnTo>
                    <a:pt x="504" y="132"/>
                  </a:lnTo>
                  <a:lnTo>
                    <a:pt x="672" y="164"/>
                  </a:lnTo>
                  <a:lnTo>
                    <a:pt x="713" y="259"/>
                  </a:lnTo>
                  <a:lnTo>
                    <a:pt x="668" y="381"/>
                  </a:lnTo>
                  <a:lnTo>
                    <a:pt x="862" y="336"/>
                  </a:lnTo>
                  <a:lnTo>
                    <a:pt x="862" y="138"/>
                  </a:lnTo>
                  <a:lnTo>
                    <a:pt x="589" y="0"/>
                  </a:lnTo>
                  <a:lnTo>
                    <a:pt x="180" y="64"/>
                  </a:lnTo>
                  <a:lnTo>
                    <a:pt x="0" y="196"/>
                  </a:lnTo>
                  <a:lnTo>
                    <a:pt x="25" y="341"/>
                  </a:lnTo>
                  <a:lnTo>
                    <a:pt x="25" y="341"/>
                  </a:lnTo>
                  <a:close/>
                </a:path>
              </a:pathLst>
            </a:custGeom>
            <a:solidFill>
              <a:srgbClr val="E0FF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0" name="Freeform 60"/>
            <p:cNvSpPr>
              <a:spLocks/>
            </p:cNvSpPr>
            <p:nvPr/>
          </p:nvSpPr>
          <p:spPr bwMode="auto">
            <a:xfrm>
              <a:off x="4116" y="3179"/>
              <a:ext cx="1016" cy="613"/>
            </a:xfrm>
            <a:custGeom>
              <a:avLst/>
              <a:gdLst/>
              <a:ahLst/>
              <a:cxnLst>
                <a:cxn ang="0">
                  <a:pos x="1332" y="1123"/>
                </a:cxn>
                <a:cxn ang="0">
                  <a:pos x="1310" y="942"/>
                </a:cxn>
                <a:cxn ang="0">
                  <a:pos x="1488" y="849"/>
                </a:cxn>
                <a:cxn ang="0">
                  <a:pos x="1509" y="714"/>
                </a:cxn>
                <a:cxn ang="0">
                  <a:pos x="1279" y="590"/>
                </a:cxn>
                <a:cxn ang="0">
                  <a:pos x="915" y="656"/>
                </a:cxn>
                <a:cxn ang="0">
                  <a:pos x="746" y="787"/>
                </a:cxn>
                <a:cxn ang="0">
                  <a:pos x="746" y="918"/>
                </a:cxn>
                <a:cxn ang="0">
                  <a:pos x="549" y="918"/>
                </a:cxn>
                <a:cxn ang="0">
                  <a:pos x="459" y="1053"/>
                </a:cxn>
                <a:cxn ang="0">
                  <a:pos x="233" y="1226"/>
                </a:cxn>
                <a:cxn ang="0">
                  <a:pos x="95" y="1218"/>
                </a:cxn>
                <a:cxn ang="0">
                  <a:pos x="0" y="1023"/>
                </a:cxn>
                <a:cxn ang="0">
                  <a:pos x="98" y="632"/>
                </a:cxn>
                <a:cxn ang="0">
                  <a:pos x="427" y="229"/>
                </a:cxn>
                <a:cxn ang="0">
                  <a:pos x="968" y="0"/>
                </a:cxn>
                <a:cxn ang="0">
                  <a:pos x="1387" y="19"/>
                </a:cxn>
                <a:cxn ang="0">
                  <a:pos x="1841" y="242"/>
                </a:cxn>
                <a:cxn ang="0">
                  <a:pos x="2033" y="696"/>
                </a:cxn>
                <a:cxn ang="0">
                  <a:pos x="1969" y="1136"/>
                </a:cxn>
                <a:cxn ang="0">
                  <a:pos x="1469" y="1192"/>
                </a:cxn>
                <a:cxn ang="0">
                  <a:pos x="1332" y="1123"/>
                </a:cxn>
                <a:cxn ang="0">
                  <a:pos x="1332" y="1123"/>
                </a:cxn>
              </a:cxnLst>
              <a:rect l="0" t="0" r="r" b="b"/>
              <a:pathLst>
                <a:path w="2033" h="1226">
                  <a:moveTo>
                    <a:pt x="1332" y="1123"/>
                  </a:moveTo>
                  <a:lnTo>
                    <a:pt x="1310" y="942"/>
                  </a:lnTo>
                  <a:lnTo>
                    <a:pt x="1488" y="849"/>
                  </a:lnTo>
                  <a:lnTo>
                    <a:pt x="1509" y="714"/>
                  </a:lnTo>
                  <a:lnTo>
                    <a:pt x="1279" y="590"/>
                  </a:lnTo>
                  <a:lnTo>
                    <a:pt x="915" y="656"/>
                  </a:lnTo>
                  <a:lnTo>
                    <a:pt x="746" y="787"/>
                  </a:lnTo>
                  <a:lnTo>
                    <a:pt x="746" y="918"/>
                  </a:lnTo>
                  <a:lnTo>
                    <a:pt x="549" y="918"/>
                  </a:lnTo>
                  <a:lnTo>
                    <a:pt x="459" y="1053"/>
                  </a:lnTo>
                  <a:lnTo>
                    <a:pt x="233" y="1226"/>
                  </a:lnTo>
                  <a:lnTo>
                    <a:pt x="95" y="1218"/>
                  </a:lnTo>
                  <a:lnTo>
                    <a:pt x="0" y="1023"/>
                  </a:lnTo>
                  <a:lnTo>
                    <a:pt x="98" y="632"/>
                  </a:lnTo>
                  <a:lnTo>
                    <a:pt x="427" y="229"/>
                  </a:lnTo>
                  <a:lnTo>
                    <a:pt x="968" y="0"/>
                  </a:lnTo>
                  <a:lnTo>
                    <a:pt x="1387" y="19"/>
                  </a:lnTo>
                  <a:lnTo>
                    <a:pt x="1841" y="242"/>
                  </a:lnTo>
                  <a:lnTo>
                    <a:pt x="2033" y="696"/>
                  </a:lnTo>
                  <a:lnTo>
                    <a:pt x="1969" y="1136"/>
                  </a:lnTo>
                  <a:lnTo>
                    <a:pt x="1469" y="1192"/>
                  </a:lnTo>
                  <a:lnTo>
                    <a:pt x="1332" y="1123"/>
                  </a:lnTo>
                  <a:lnTo>
                    <a:pt x="1332" y="1123"/>
                  </a:lnTo>
                  <a:close/>
                </a:path>
              </a:pathLst>
            </a:custGeom>
            <a:solidFill>
              <a:srgbClr val="FAAD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1" name="Freeform 61"/>
            <p:cNvSpPr>
              <a:spLocks/>
            </p:cNvSpPr>
            <p:nvPr/>
          </p:nvSpPr>
          <p:spPr bwMode="auto">
            <a:xfrm>
              <a:off x="4081" y="3154"/>
              <a:ext cx="1137" cy="868"/>
            </a:xfrm>
            <a:custGeom>
              <a:avLst/>
              <a:gdLst/>
              <a:ahLst/>
              <a:cxnLst>
                <a:cxn ang="0">
                  <a:pos x="593" y="1640"/>
                </a:cxn>
                <a:cxn ang="0">
                  <a:pos x="315" y="1451"/>
                </a:cxn>
                <a:cxn ang="0">
                  <a:pos x="119" y="1099"/>
                </a:cxn>
                <a:cxn ang="0">
                  <a:pos x="205" y="717"/>
                </a:cxn>
                <a:cxn ang="0">
                  <a:pos x="512" y="345"/>
                </a:cxn>
                <a:cxn ang="0">
                  <a:pos x="947" y="152"/>
                </a:cxn>
                <a:cxn ang="0">
                  <a:pos x="1443" y="123"/>
                </a:cxn>
                <a:cxn ang="0">
                  <a:pos x="1833" y="327"/>
                </a:cxn>
                <a:cxn ang="0">
                  <a:pos x="2015" y="697"/>
                </a:cxn>
                <a:cxn ang="0">
                  <a:pos x="1997" y="1050"/>
                </a:cxn>
                <a:cxn ang="0">
                  <a:pos x="1820" y="1173"/>
                </a:cxn>
                <a:cxn ang="0">
                  <a:pos x="1516" y="1181"/>
                </a:cxn>
                <a:cxn ang="0">
                  <a:pos x="1351" y="1141"/>
                </a:cxn>
                <a:cxn ang="0">
                  <a:pos x="1255" y="1258"/>
                </a:cxn>
                <a:cxn ang="0">
                  <a:pos x="1255" y="1400"/>
                </a:cxn>
                <a:cxn ang="0">
                  <a:pos x="1119" y="1560"/>
                </a:cxn>
                <a:cxn ang="0">
                  <a:pos x="1189" y="1640"/>
                </a:cxn>
                <a:cxn ang="0">
                  <a:pos x="1348" y="1500"/>
                </a:cxn>
                <a:cxn ang="0">
                  <a:pos x="1636" y="1435"/>
                </a:cxn>
                <a:cxn ang="0">
                  <a:pos x="1643" y="1287"/>
                </a:cxn>
                <a:cxn ang="0">
                  <a:pos x="2000" y="1250"/>
                </a:cxn>
                <a:cxn ang="0">
                  <a:pos x="2215" y="1395"/>
                </a:cxn>
                <a:cxn ang="0">
                  <a:pos x="2274" y="1313"/>
                </a:cxn>
                <a:cxn ang="0">
                  <a:pos x="2189" y="1160"/>
                </a:cxn>
                <a:cxn ang="0">
                  <a:pos x="2260" y="956"/>
                </a:cxn>
                <a:cxn ang="0">
                  <a:pos x="2143" y="697"/>
                </a:cxn>
                <a:cxn ang="0">
                  <a:pos x="1943" y="258"/>
                </a:cxn>
                <a:cxn ang="0">
                  <a:pos x="1451" y="0"/>
                </a:cxn>
                <a:cxn ang="0">
                  <a:pos x="905" y="33"/>
                </a:cxn>
                <a:cxn ang="0">
                  <a:pos x="446" y="250"/>
                </a:cxn>
                <a:cxn ang="0">
                  <a:pos x="109" y="624"/>
                </a:cxn>
                <a:cxn ang="0">
                  <a:pos x="0" y="1099"/>
                </a:cxn>
                <a:cxn ang="0">
                  <a:pos x="196" y="1517"/>
                </a:cxn>
                <a:cxn ang="0">
                  <a:pos x="541" y="1735"/>
                </a:cxn>
                <a:cxn ang="0">
                  <a:pos x="593" y="1640"/>
                </a:cxn>
                <a:cxn ang="0">
                  <a:pos x="593" y="1640"/>
                </a:cxn>
              </a:cxnLst>
              <a:rect l="0" t="0" r="r" b="b"/>
              <a:pathLst>
                <a:path w="2274" h="1735">
                  <a:moveTo>
                    <a:pt x="593" y="1640"/>
                  </a:moveTo>
                  <a:lnTo>
                    <a:pt x="315" y="1451"/>
                  </a:lnTo>
                  <a:lnTo>
                    <a:pt x="119" y="1099"/>
                  </a:lnTo>
                  <a:lnTo>
                    <a:pt x="205" y="717"/>
                  </a:lnTo>
                  <a:lnTo>
                    <a:pt x="512" y="345"/>
                  </a:lnTo>
                  <a:lnTo>
                    <a:pt x="947" y="152"/>
                  </a:lnTo>
                  <a:lnTo>
                    <a:pt x="1443" y="123"/>
                  </a:lnTo>
                  <a:lnTo>
                    <a:pt x="1833" y="327"/>
                  </a:lnTo>
                  <a:lnTo>
                    <a:pt x="2015" y="697"/>
                  </a:lnTo>
                  <a:lnTo>
                    <a:pt x="1997" y="1050"/>
                  </a:lnTo>
                  <a:lnTo>
                    <a:pt x="1820" y="1173"/>
                  </a:lnTo>
                  <a:lnTo>
                    <a:pt x="1516" y="1181"/>
                  </a:lnTo>
                  <a:lnTo>
                    <a:pt x="1351" y="1141"/>
                  </a:lnTo>
                  <a:lnTo>
                    <a:pt x="1255" y="1258"/>
                  </a:lnTo>
                  <a:lnTo>
                    <a:pt x="1255" y="1400"/>
                  </a:lnTo>
                  <a:lnTo>
                    <a:pt x="1119" y="1560"/>
                  </a:lnTo>
                  <a:lnTo>
                    <a:pt x="1189" y="1640"/>
                  </a:lnTo>
                  <a:lnTo>
                    <a:pt x="1348" y="1500"/>
                  </a:lnTo>
                  <a:lnTo>
                    <a:pt x="1636" y="1435"/>
                  </a:lnTo>
                  <a:lnTo>
                    <a:pt x="1643" y="1287"/>
                  </a:lnTo>
                  <a:lnTo>
                    <a:pt x="2000" y="1250"/>
                  </a:lnTo>
                  <a:lnTo>
                    <a:pt x="2215" y="1395"/>
                  </a:lnTo>
                  <a:lnTo>
                    <a:pt x="2274" y="1313"/>
                  </a:lnTo>
                  <a:lnTo>
                    <a:pt x="2189" y="1160"/>
                  </a:lnTo>
                  <a:lnTo>
                    <a:pt x="2260" y="956"/>
                  </a:lnTo>
                  <a:lnTo>
                    <a:pt x="2143" y="697"/>
                  </a:lnTo>
                  <a:lnTo>
                    <a:pt x="1943" y="258"/>
                  </a:lnTo>
                  <a:lnTo>
                    <a:pt x="1451" y="0"/>
                  </a:lnTo>
                  <a:lnTo>
                    <a:pt x="905" y="33"/>
                  </a:lnTo>
                  <a:lnTo>
                    <a:pt x="446" y="250"/>
                  </a:lnTo>
                  <a:lnTo>
                    <a:pt x="109" y="624"/>
                  </a:lnTo>
                  <a:lnTo>
                    <a:pt x="0" y="1099"/>
                  </a:lnTo>
                  <a:lnTo>
                    <a:pt x="196" y="1517"/>
                  </a:lnTo>
                  <a:lnTo>
                    <a:pt x="541" y="1735"/>
                  </a:lnTo>
                  <a:lnTo>
                    <a:pt x="593" y="1640"/>
                  </a:lnTo>
                  <a:lnTo>
                    <a:pt x="593" y="1640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2" name="Freeform 62"/>
            <p:cNvSpPr>
              <a:spLocks/>
            </p:cNvSpPr>
            <p:nvPr/>
          </p:nvSpPr>
          <p:spPr bwMode="auto">
            <a:xfrm>
              <a:off x="4374" y="4009"/>
              <a:ext cx="123" cy="74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0" y="50"/>
                </a:cxn>
                <a:cxn ang="0">
                  <a:pos x="29" y="150"/>
                </a:cxn>
                <a:cxn ang="0">
                  <a:pos x="246" y="71"/>
                </a:cxn>
                <a:cxn ang="0">
                  <a:pos x="220" y="0"/>
                </a:cxn>
                <a:cxn ang="0">
                  <a:pos x="220" y="0"/>
                </a:cxn>
              </a:cxnLst>
              <a:rect l="0" t="0" r="r" b="b"/>
              <a:pathLst>
                <a:path w="246" h="150">
                  <a:moveTo>
                    <a:pt x="220" y="0"/>
                  </a:moveTo>
                  <a:lnTo>
                    <a:pt x="0" y="50"/>
                  </a:lnTo>
                  <a:lnTo>
                    <a:pt x="29" y="150"/>
                  </a:lnTo>
                  <a:lnTo>
                    <a:pt x="246" y="71"/>
                  </a:lnTo>
                  <a:lnTo>
                    <a:pt x="220" y="0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3" name="Freeform 63"/>
            <p:cNvSpPr>
              <a:spLocks/>
            </p:cNvSpPr>
            <p:nvPr/>
          </p:nvSpPr>
          <p:spPr bwMode="auto">
            <a:xfrm>
              <a:off x="4382" y="4087"/>
              <a:ext cx="127" cy="97"/>
            </a:xfrm>
            <a:custGeom>
              <a:avLst/>
              <a:gdLst/>
              <a:ahLst/>
              <a:cxnLst>
                <a:cxn ang="0">
                  <a:pos x="235" y="0"/>
                </a:cxn>
                <a:cxn ang="0">
                  <a:pos x="16" y="40"/>
                </a:cxn>
                <a:cxn ang="0">
                  <a:pos x="0" y="192"/>
                </a:cxn>
                <a:cxn ang="0">
                  <a:pos x="111" y="133"/>
                </a:cxn>
                <a:cxn ang="0">
                  <a:pos x="254" y="114"/>
                </a:cxn>
                <a:cxn ang="0">
                  <a:pos x="235" y="0"/>
                </a:cxn>
                <a:cxn ang="0">
                  <a:pos x="235" y="0"/>
                </a:cxn>
              </a:cxnLst>
              <a:rect l="0" t="0" r="r" b="b"/>
              <a:pathLst>
                <a:path w="254" h="192">
                  <a:moveTo>
                    <a:pt x="235" y="0"/>
                  </a:moveTo>
                  <a:lnTo>
                    <a:pt x="16" y="40"/>
                  </a:lnTo>
                  <a:lnTo>
                    <a:pt x="0" y="192"/>
                  </a:lnTo>
                  <a:lnTo>
                    <a:pt x="111" y="133"/>
                  </a:lnTo>
                  <a:lnTo>
                    <a:pt x="254" y="114"/>
                  </a:lnTo>
                  <a:lnTo>
                    <a:pt x="235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4" name="Freeform 64"/>
            <p:cNvSpPr>
              <a:spLocks/>
            </p:cNvSpPr>
            <p:nvPr/>
          </p:nvSpPr>
          <p:spPr bwMode="auto">
            <a:xfrm>
              <a:off x="4384" y="4165"/>
              <a:ext cx="136" cy="105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100" y="37"/>
                </a:cxn>
                <a:cxn ang="0">
                  <a:pos x="0" y="188"/>
                </a:cxn>
                <a:cxn ang="0">
                  <a:pos x="105" y="209"/>
                </a:cxn>
                <a:cxn ang="0">
                  <a:pos x="173" y="132"/>
                </a:cxn>
                <a:cxn ang="0">
                  <a:pos x="264" y="114"/>
                </a:cxn>
                <a:cxn ang="0">
                  <a:pos x="273" y="0"/>
                </a:cxn>
                <a:cxn ang="0">
                  <a:pos x="273" y="0"/>
                </a:cxn>
              </a:cxnLst>
              <a:rect l="0" t="0" r="r" b="b"/>
              <a:pathLst>
                <a:path w="273" h="209">
                  <a:moveTo>
                    <a:pt x="273" y="0"/>
                  </a:moveTo>
                  <a:lnTo>
                    <a:pt x="100" y="37"/>
                  </a:lnTo>
                  <a:lnTo>
                    <a:pt x="0" y="188"/>
                  </a:lnTo>
                  <a:lnTo>
                    <a:pt x="105" y="209"/>
                  </a:lnTo>
                  <a:lnTo>
                    <a:pt x="173" y="132"/>
                  </a:lnTo>
                  <a:lnTo>
                    <a:pt x="264" y="114"/>
                  </a:lnTo>
                  <a:lnTo>
                    <a:pt x="273" y="0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5" name="Freeform 65"/>
            <p:cNvSpPr>
              <a:spLocks/>
            </p:cNvSpPr>
            <p:nvPr/>
          </p:nvSpPr>
          <p:spPr bwMode="auto">
            <a:xfrm>
              <a:off x="4584" y="3974"/>
              <a:ext cx="56" cy="64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106" y="0"/>
                </a:cxn>
                <a:cxn ang="0">
                  <a:pos x="114" y="119"/>
                </a:cxn>
                <a:cxn ang="0">
                  <a:pos x="27" y="127"/>
                </a:cxn>
                <a:cxn ang="0">
                  <a:pos x="0" y="42"/>
                </a:cxn>
                <a:cxn ang="0">
                  <a:pos x="0" y="42"/>
                </a:cxn>
              </a:cxnLst>
              <a:rect l="0" t="0" r="r" b="b"/>
              <a:pathLst>
                <a:path w="114" h="127">
                  <a:moveTo>
                    <a:pt x="0" y="42"/>
                  </a:moveTo>
                  <a:lnTo>
                    <a:pt x="106" y="0"/>
                  </a:lnTo>
                  <a:lnTo>
                    <a:pt x="114" y="119"/>
                  </a:lnTo>
                  <a:lnTo>
                    <a:pt x="27" y="127"/>
                  </a:lnTo>
                  <a:lnTo>
                    <a:pt x="0" y="42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6" name="Freeform 66"/>
            <p:cNvSpPr>
              <a:spLocks/>
            </p:cNvSpPr>
            <p:nvPr/>
          </p:nvSpPr>
          <p:spPr bwMode="auto">
            <a:xfrm>
              <a:off x="4595" y="4074"/>
              <a:ext cx="50" cy="68"/>
            </a:xfrm>
            <a:custGeom>
              <a:avLst/>
              <a:gdLst/>
              <a:ahLst/>
              <a:cxnLst>
                <a:cxn ang="0">
                  <a:pos x="8" y="8"/>
                </a:cxn>
                <a:cxn ang="0">
                  <a:pos x="90" y="0"/>
                </a:cxn>
                <a:cxn ang="0">
                  <a:pos x="99" y="135"/>
                </a:cxn>
                <a:cxn ang="0">
                  <a:pos x="0" y="132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99" h="135">
                  <a:moveTo>
                    <a:pt x="8" y="8"/>
                  </a:moveTo>
                  <a:lnTo>
                    <a:pt x="90" y="0"/>
                  </a:lnTo>
                  <a:lnTo>
                    <a:pt x="99" y="135"/>
                  </a:lnTo>
                  <a:lnTo>
                    <a:pt x="0" y="132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7" name="Freeform 67"/>
            <p:cNvSpPr>
              <a:spLocks/>
            </p:cNvSpPr>
            <p:nvPr/>
          </p:nvSpPr>
          <p:spPr bwMode="auto">
            <a:xfrm>
              <a:off x="4591" y="4168"/>
              <a:ext cx="62" cy="9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12" y="16"/>
                </a:cxn>
                <a:cxn ang="0">
                  <a:pos x="124" y="183"/>
                </a:cxn>
                <a:cxn ang="0">
                  <a:pos x="0" y="101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4" h="183">
                  <a:moveTo>
                    <a:pt x="12" y="0"/>
                  </a:moveTo>
                  <a:lnTo>
                    <a:pt x="112" y="16"/>
                  </a:lnTo>
                  <a:lnTo>
                    <a:pt x="124" y="183"/>
                  </a:lnTo>
                  <a:lnTo>
                    <a:pt x="0" y="101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E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8" name="Freeform 68"/>
            <p:cNvSpPr>
              <a:spLocks/>
            </p:cNvSpPr>
            <p:nvPr/>
          </p:nvSpPr>
          <p:spPr bwMode="auto">
            <a:xfrm>
              <a:off x="4425" y="3654"/>
              <a:ext cx="268" cy="617"/>
            </a:xfrm>
            <a:custGeom>
              <a:avLst/>
              <a:gdLst/>
              <a:ahLst/>
              <a:cxnLst>
                <a:cxn ang="0">
                  <a:pos x="159" y="1228"/>
                </a:cxn>
                <a:cxn ang="0">
                  <a:pos x="140" y="918"/>
                </a:cxn>
                <a:cxn ang="0">
                  <a:pos x="99" y="727"/>
                </a:cxn>
                <a:cxn ang="0">
                  <a:pos x="0" y="608"/>
                </a:cxn>
                <a:cxn ang="0">
                  <a:pos x="132" y="390"/>
                </a:cxn>
                <a:cxn ang="0">
                  <a:pos x="206" y="400"/>
                </a:cxn>
                <a:cxn ang="0">
                  <a:pos x="283" y="136"/>
                </a:cxn>
                <a:cxn ang="0">
                  <a:pos x="456" y="0"/>
                </a:cxn>
                <a:cxn ang="0">
                  <a:pos x="536" y="86"/>
                </a:cxn>
                <a:cxn ang="0">
                  <a:pos x="394" y="205"/>
                </a:cxn>
                <a:cxn ang="0">
                  <a:pos x="309" y="513"/>
                </a:cxn>
                <a:cxn ang="0">
                  <a:pos x="354" y="727"/>
                </a:cxn>
                <a:cxn ang="0">
                  <a:pos x="368" y="927"/>
                </a:cxn>
                <a:cxn ang="0">
                  <a:pos x="354" y="1235"/>
                </a:cxn>
                <a:cxn ang="0">
                  <a:pos x="159" y="1228"/>
                </a:cxn>
                <a:cxn ang="0">
                  <a:pos x="159" y="1228"/>
                </a:cxn>
              </a:cxnLst>
              <a:rect l="0" t="0" r="r" b="b"/>
              <a:pathLst>
                <a:path w="536" h="1235">
                  <a:moveTo>
                    <a:pt x="159" y="1228"/>
                  </a:moveTo>
                  <a:lnTo>
                    <a:pt x="140" y="918"/>
                  </a:lnTo>
                  <a:lnTo>
                    <a:pt x="99" y="727"/>
                  </a:lnTo>
                  <a:lnTo>
                    <a:pt x="0" y="608"/>
                  </a:lnTo>
                  <a:lnTo>
                    <a:pt x="132" y="390"/>
                  </a:lnTo>
                  <a:lnTo>
                    <a:pt x="206" y="400"/>
                  </a:lnTo>
                  <a:lnTo>
                    <a:pt x="283" y="136"/>
                  </a:lnTo>
                  <a:lnTo>
                    <a:pt x="456" y="0"/>
                  </a:lnTo>
                  <a:lnTo>
                    <a:pt x="536" y="86"/>
                  </a:lnTo>
                  <a:lnTo>
                    <a:pt x="394" y="205"/>
                  </a:lnTo>
                  <a:lnTo>
                    <a:pt x="309" y="513"/>
                  </a:lnTo>
                  <a:lnTo>
                    <a:pt x="354" y="727"/>
                  </a:lnTo>
                  <a:lnTo>
                    <a:pt x="368" y="927"/>
                  </a:lnTo>
                  <a:lnTo>
                    <a:pt x="354" y="1235"/>
                  </a:lnTo>
                  <a:lnTo>
                    <a:pt x="159" y="1228"/>
                  </a:lnTo>
                  <a:lnTo>
                    <a:pt x="159" y="1228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29" name="Freeform 69"/>
            <p:cNvSpPr>
              <a:spLocks/>
            </p:cNvSpPr>
            <p:nvPr/>
          </p:nvSpPr>
          <p:spPr bwMode="auto">
            <a:xfrm>
              <a:off x="4570" y="3749"/>
              <a:ext cx="111" cy="155"/>
            </a:xfrm>
            <a:custGeom>
              <a:avLst/>
              <a:gdLst/>
              <a:ahLst/>
              <a:cxnLst>
                <a:cxn ang="0">
                  <a:pos x="194" y="25"/>
                </a:cxn>
                <a:cxn ang="0">
                  <a:pos x="77" y="0"/>
                </a:cxn>
                <a:cxn ang="0">
                  <a:pos x="0" y="123"/>
                </a:cxn>
                <a:cxn ang="0">
                  <a:pos x="0" y="274"/>
                </a:cxn>
                <a:cxn ang="0">
                  <a:pos x="91" y="310"/>
                </a:cxn>
                <a:cxn ang="0">
                  <a:pos x="222" y="197"/>
                </a:cxn>
                <a:cxn ang="0">
                  <a:pos x="194" y="25"/>
                </a:cxn>
                <a:cxn ang="0">
                  <a:pos x="194" y="25"/>
                </a:cxn>
              </a:cxnLst>
              <a:rect l="0" t="0" r="r" b="b"/>
              <a:pathLst>
                <a:path w="222" h="310">
                  <a:moveTo>
                    <a:pt x="194" y="25"/>
                  </a:moveTo>
                  <a:lnTo>
                    <a:pt x="77" y="0"/>
                  </a:lnTo>
                  <a:lnTo>
                    <a:pt x="0" y="123"/>
                  </a:lnTo>
                  <a:lnTo>
                    <a:pt x="0" y="274"/>
                  </a:lnTo>
                  <a:lnTo>
                    <a:pt x="91" y="310"/>
                  </a:lnTo>
                  <a:lnTo>
                    <a:pt x="222" y="197"/>
                  </a:lnTo>
                  <a:lnTo>
                    <a:pt x="194" y="25"/>
                  </a:lnTo>
                  <a:lnTo>
                    <a:pt x="194" y="25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0" name="Freeform 70"/>
            <p:cNvSpPr>
              <a:spLocks/>
            </p:cNvSpPr>
            <p:nvPr/>
          </p:nvSpPr>
          <p:spPr bwMode="auto">
            <a:xfrm>
              <a:off x="4390" y="3247"/>
              <a:ext cx="528" cy="394"/>
            </a:xfrm>
            <a:custGeom>
              <a:avLst/>
              <a:gdLst/>
              <a:ahLst/>
              <a:cxnLst>
                <a:cxn ang="0">
                  <a:pos x="25" y="692"/>
                </a:cxn>
                <a:cxn ang="0">
                  <a:pos x="61" y="486"/>
                </a:cxn>
                <a:cxn ang="0">
                  <a:pos x="0" y="381"/>
                </a:cxn>
                <a:cxn ang="0">
                  <a:pos x="70" y="331"/>
                </a:cxn>
                <a:cxn ang="0">
                  <a:pos x="111" y="409"/>
                </a:cxn>
                <a:cxn ang="0">
                  <a:pos x="197" y="356"/>
                </a:cxn>
                <a:cxn ang="0">
                  <a:pos x="152" y="138"/>
                </a:cxn>
                <a:cxn ang="0">
                  <a:pos x="233" y="122"/>
                </a:cxn>
                <a:cxn ang="0">
                  <a:pos x="242" y="209"/>
                </a:cxn>
                <a:cxn ang="0">
                  <a:pos x="329" y="114"/>
                </a:cxn>
                <a:cxn ang="0">
                  <a:pos x="387" y="174"/>
                </a:cxn>
                <a:cxn ang="0">
                  <a:pos x="266" y="278"/>
                </a:cxn>
                <a:cxn ang="0">
                  <a:pos x="276" y="331"/>
                </a:cxn>
                <a:cxn ang="0">
                  <a:pos x="529" y="295"/>
                </a:cxn>
                <a:cxn ang="0">
                  <a:pos x="542" y="141"/>
                </a:cxn>
                <a:cxn ang="0">
                  <a:pos x="480" y="64"/>
                </a:cxn>
                <a:cxn ang="0">
                  <a:pos x="529" y="0"/>
                </a:cxn>
                <a:cxn ang="0">
                  <a:pos x="615" y="110"/>
                </a:cxn>
                <a:cxn ang="0">
                  <a:pos x="870" y="24"/>
                </a:cxn>
                <a:cxn ang="0">
                  <a:pos x="891" y="110"/>
                </a:cxn>
                <a:cxn ang="0">
                  <a:pos x="796" y="133"/>
                </a:cxn>
                <a:cxn ang="0">
                  <a:pos x="830" y="224"/>
                </a:cxn>
                <a:cxn ang="0">
                  <a:pos x="764" y="241"/>
                </a:cxn>
                <a:cxn ang="0">
                  <a:pos x="733" y="174"/>
                </a:cxn>
                <a:cxn ang="0">
                  <a:pos x="634" y="187"/>
                </a:cxn>
                <a:cxn ang="0">
                  <a:pos x="637" y="287"/>
                </a:cxn>
                <a:cxn ang="0">
                  <a:pos x="783" y="351"/>
                </a:cxn>
                <a:cxn ang="0">
                  <a:pos x="988" y="331"/>
                </a:cxn>
                <a:cxn ang="0">
                  <a:pos x="1056" y="450"/>
                </a:cxn>
                <a:cxn ang="0">
                  <a:pos x="980" y="491"/>
                </a:cxn>
                <a:cxn ang="0">
                  <a:pos x="924" y="418"/>
                </a:cxn>
                <a:cxn ang="0">
                  <a:pos x="756" y="428"/>
                </a:cxn>
                <a:cxn ang="0">
                  <a:pos x="624" y="376"/>
                </a:cxn>
                <a:cxn ang="0">
                  <a:pos x="316" y="409"/>
                </a:cxn>
                <a:cxn ang="0">
                  <a:pos x="160" y="504"/>
                </a:cxn>
                <a:cxn ang="0">
                  <a:pos x="128" y="663"/>
                </a:cxn>
                <a:cxn ang="0">
                  <a:pos x="150" y="789"/>
                </a:cxn>
                <a:cxn ang="0">
                  <a:pos x="45" y="784"/>
                </a:cxn>
                <a:cxn ang="0">
                  <a:pos x="25" y="692"/>
                </a:cxn>
                <a:cxn ang="0">
                  <a:pos x="25" y="692"/>
                </a:cxn>
              </a:cxnLst>
              <a:rect l="0" t="0" r="r" b="b"/>
              <a:pathLst>
                <a:path w="1056" h="789">
                  <a:moveTo>
                    <a:pt x="25" y="692"/>
                  </a:moveTo>
                  <a:lnTo>
                    <a:pt x="61" y="486"/>
                  </a:lnTo>
                  <a:lnTo>
                    <a:pt x="0" y="381"/>
                  </a:lnTo>
                  <a:lnTo>
                    <a:pt x="70" y="331"/>
                  </a:lnTo>
                  <a:lnTo>
                    <a:pt x="111" y="409"/>
                  </a:lnTo>
                  <a:lnTo>
                    <a:pt x="197" y="356"/>
                  </a:lnTo>
                  <a:lnTo>
                    <a:pt x="152" y="138"/>
                  </a:lnTo>
                  <a:lnTo>
                    <a:pt x="233" y="122"/>
                  </a:lnTo>
                  <a:lnTo>
                    <a:pt x="242" y="209"/>
                  </a:lnTo>
                  <a:lnTo>
                    <a:pt x="329" y="114"/>
                  </a:lnTo>
                  <a:lnTo>
                    <a:pt x="387" y="174"/>
                  </a:lnTo>
                  <a:lnTo>
                    <a:pt x="266" y="278"/>
                  </a:lnTo>
                  <a:lnTo>
                    <a:pt x="276" y="331"/>
                  </a:lnTo>
                  <a:lnTo>
                    <a:pt x="529" y="295"/>
                  </a:lnTo>
                  <a:lnTo>
                    <a:pt x="542" y="141"/>
                  </a:lnTo>
                  <a:lnTo>
                    <a:pt x="480" y="64"/>
                  </a:lnTo>
                  <a:lnTo>
                    <a:pt x="529" y="0"/>
                  </a:lnTo>
                  <a:lnTo>
                    <a:pt x="615" y="110"/>
                  </a:lnTo>
                  <a:lnTo>
                    <a:pt x="870" y="24"/>
                  </a:lnTo>
                  <a:lnTo>
                    <a:pt x="891" y="110"/>
                  </a:lnTo>
                  <a:lnTo>
                    <a:pt x="796" y="133"/>
                  </a:lnTo>
                  <a:lnTo>
                    <a:pt x="830" y="224"/>
                  </a:lnTo>
                  <a:lnTo>
                    <a:pt x="764" y="241"/>
                  </a:lnTo>
                  <a:lnTo>
                    <a:pt x="733" y="174"/>
                  </a:lnTo>
                  <a:lnTo>
                    <a:pt x="634" y="187"/>
                  </a:lnTo>
                  <a:lnTo>
                    <a:pt x="637" y="287"/>
                  </a:lnTo>
                  <a:lnTo>
                    <a:pt x="783" y="351"/>
                  </a:lnTo>
                  <a:lnTo>
                    <a:pt x="988" y="331"/>
                  </a:lnTo>
                  <a:lnTo>
                    <a:pt x="1056" y="450"/>
                  </a:lnTo>
                  <a:lnTo>
                    <a:pt x="980" y="491"/>
                  </a:lnTo>
                  <a:lnTo>
                    <a:pt x="924" y="418"/>
                  </a:lnTo>
                  <a:lnTo>
                    <a:pt x="756" y="428"/>
                  </a:lnTo>
                  <a:lnTo>
                    <a:pt x="624" y="376"/>
                  </a:lnTo>
                  <a:lnTo>
                    <a:pt x="316" y="409"/>
                  </a:lnTo>
                  <a:lnTo>
                    <a:pt x="160" y="504"/>
                  </a:lnTo>
                  <a:lnTo>
                    <a:pt x="128" y="663"/>
                  </a:lnTo>
                  <a:lnTo>
                    <a:pt x="150" y="789"/>
                  </a:lnTo>
                  <a:lnTo>
                    <a:pt x="45" y="784"/>
                  </a:lnTo>
                  <a:lnTo>
                    <a:pt x="25" y="692"/>
                  </a:lnTo>
                  <a:lnTo>
                    <a:pt x="25" y="692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1" name="Freeform 71"/>
            <p:cNvSpPr>
              <a:spLocks/>
            </p:cNvSpPr>
            <p:nvPr/>
          </p:nvSpPr>
          <p:spPr bwMode="auto">
            <a:xfrm>
              <a:off x="4841" y="3327"/>
              <a:ext cx="212" cy="379"/>
            </a:xfrm>
            <a:custGeom>
              <a:avLst/>
              <a:gdLst/>
              <a:ahLst/>
              <a:cxnLst>
                <a:cxn ang="0">
                  <a:pos x="0" y="677"/>
                </a:cxn>
                <a:cxn ang="0">
                  <a:pos x="213" y="628"/>
                </a:cxn>
                <a:cxn ang="0">
                  <a:pos x="263" y="431"/>
                </a:cxn>
                <a:cxn ang="0">
                  <a:pos x="154" y="441"/>
                </a:cxn>
                <a:cxn ang="0">
                  <a:pos x="149" y="369"/>
                </a:cxn>
                <a:cxn ang="0">
                  <a:pos x="250" y="352"/>
                </a:cxn>
                <a:cxn ang="0">
                  <a:pos x="231" y="229"/>
                </a:cxn>
                <a:cxn ang="0">
                  <a:pos x="108" y="78"/>
                </a:cxn>
                <a:cxn ang="0">
                  <a:pos x="165" y="0"/>
                </a:cxn>
                <a:cxn ang="0">
                  <a:pos x="308" y="183"/>
                </a:cxn>
                <a:cxn ang="0">
                  <a:pos x="363" y="382"/>
                </a:cxn>
                <a:cxn ang="0">
                  <a:pos x="321" y="565"/>
                </a:cxn>
                <a:cxn ang="0">
                  <a:pos x="423" y="549"/>
                </a:cxn>
                <a:cxn ang="0">
                  <a:pos x="408" y="655"/>
                </a:cxn>
                <a:cxn ang="0">
                  <a:pos x="304" y="664"/>
                </a:cxn>
                <a:cxn ang="0">
                  <a:pos x="268" y="722"/>
                </a:cxn>
                <a:cxn ang="0">
                  <a:pos x="26" y="758"/>
                </a:cxn>
                <a:cxn ang="0">
                  <a:pos x="0" y="677"/>
                </a:cxn>
                <a:cxn ang="0">
                  <a:pos x="0" y="677"/>
                </a:cxn>
              </a:cxnLst>
              <a:rect l="0" t="0" r="r" b="b"/>
              <a:pathLst>
                <a:path w="423" h="758">
                  <a:moveTo>
                    <a:pt x="0" y="677"/>
                  </a:moveTo>
                  <a:lnTo>
                    <a:pt x="213" y="628"/>
                  </a:lnTo>
                  <a:lnTo>
                    <a:pt x="263" y="431"/>
                  </a:lnTo>
                  <a:lnTo>
                    <a:pt x="154" y="441"/>
                  </a:lnTo>
                  <a:lnTo>
                    <a:pt x="149" y="369"/>
                  </a:lnTo>
                  <a:lnTo>
                    <a:pt x="250" y="352"/>
                  </a:lnTo>
                  <a:lnTo>
                    <a:pt x="231" y="229"/>
                  </a:lnTo>
                  <a:lnTo>
                    <a:pt x="108" y="78"/>
                  </a:lnTo>
                  <a:lnTo>
                    <a:pt x="165" y="0"/>
                  </a:lnTo>
                  <a:lnTo>
                    <a:pt x="308" y="183"/>
                  </a:lnTo>
                  <a:lnTo>
                    <a:pt x="363" y="382"/>
                  </a:lnTo>
                  <a:lnTo>
                    <a:pt x="321" y="565"/>
                  </a:lnTo>
                  <a:lnTo>
                    <a:pt x="423" y="549"/>
                  </a:lnTo>
                  <a:lnTo>
                    <a:pt x="408" y="655"/>
                  </a:lnTo>
                  <a:lnTo>
                    <a:pt x="304" y="664"/>
                  </a:lnTo>
                  <a:lnTo>
                    <a:pt x="268" y="722"/>
                  </a:lnTo>
                  <a:lnTo>
                    <a:pt x="26" y="758"/>
                  </a:lnTo>
                  <a:lnTo>
                    <a:pt x="0" y="677"/>
                  </a:lnTo>
                  <a:lnTo>
                    <a:pt x="0" y="677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2" name="Freeform 72"/>
            <p:cNvSpPr>
              <a:spLocks/>
            </p:cNvSpPr>
            <p:nvPr/>
          </p:nvSpPr>
          <p:spPr bwMode="auto">
            <a:xfrm>
              <a:off x="4191" y="3411"/>
              <a:ext cx="197" cy="307"/>
            </a:xfrm>
            <a:custGeom>
              <a:avLst/>
              <a:gdLst/>
              <a:ahLst/>
              <a:cxnLst>
                <a:cxn ang="0">
                  <a:pos x="347" y="549"/>
                </a:cxn>
                <a:cxn ang="0">
                  <a:pos x="258" y="451"/>
                </a:cxn>
                <a:cxn ang="0">
                  <a:pos x="104" y="487"/>
                </a:cxn>
                <a:cxn ang="0">
                  <a:pos x="86" y="615"/>
                </a:cxn>
                <a:cxn ang="0">
                  <a:pos x="0" y="595"/>
                </a:cxn>
                <a:cxn ang="0">
                  <a:pos x="21" y="446"/>
                </a:cxn>
                <a:cxn ang="0">
                  <a:pos x="198" y="365"/>
                </a:cxn>
                <a:cxn ang="0">
                  <a:pos x="168" y="263"/>
                </a:cxn>
                <a:cxn ang="0">
                  <a:pos x="71" y="273"/>
                </a:cxn>
                <a:cxn ang="0">
                  <a:pos x="59" y="201"/>
                </a:cxn>
                <a:cxn ang="0">
                  <a:pos x="176" y="164"/>
                </a:cxn>
                <a:cxn ang="0">
                  <a:pos x="258" y="0"/>
                </a:cxn>
                <a:cxn ang="0">
                  <a:pos x="332" y="49"/>
                </a:cxn>
                <a:cxn ang="0">
                  <a:pos x="255" y="201"/>
                </a:cxn>
                <a:cxn ang="0">
                  <a:pos x="316" y="381"/>
                </a:cxn>
                <a:cxn ang="0">
                  <a:pos x="395" y="483"/>
                </a:cxn>
                <a:cxn ang="0">
                  <a:pos x="347" y="549"/>
                </a:cxn>
                <a:cxn ang="0">
                  <a:pos x="347" y="549"/>
                </a:cxn>
              </a:cxnLst>
              <a:rect l="0" t="0" r="r" b="b"/>
              <a:pathLst>
                <a:path w="395" h="615">
                  <a:moveTo>
                    <a:pt x="347" y="549"/>
                  </a:moveTo>
                  <a:lnTo>
                    <a:pt x="258" y="451"/>
                  </a:lnTo>
                  <a:lnTo>
                    <a:pt x="104" y="487"/>
                  </a:lnTo>
                  <a:lnTo>
                    <a:pt x="86" y="615"/>
                  </a:lnTo>
                  <a:lnTo>
                    <a:pt x="0" y="595"/>
                  </a:lnTo>
                  <a:lnTo>
                    <a:pt x="21" y="446"/>
                  </a:lnTo>
                  <a:lnTo>
                    <a:pt x="198" y="365"/>
                  </a:lnTo>
                  <a:lnTo>
                    <a:pt x="168" y="263"/>
                  </a:lnTo>
                  <a:lnTo>
                    <a:pt x="71" y="273"/>
                  </a:lnTo>
                  <a:lnTo>
                    <a:pt x="59" y="201"/>
                  </a:lnTo>
                  <a:lnTo>
                    <a:pt x="176" y="164"/>
                  </a:lnTo>
                  <a:lnTo>
                    <a:pt x="258" y="0"/>
                  </a:lnTo>
                  <a:lnTo>
                    <a:pt x="332" y="49"/>
                  </a:lnTo>
                  <a:lnTo>
                    <a:pt x="255" y="201"/>
                  </a:lnTo>
                  <a:lnTo>
                    <a:pt x="316" y="381"/>
                  </a:lnTo>
                  <a:lnTo>
                    <a:pt x="395" y="483"/>
                  </a:lnTo>
                  <a:lnTo>
                    <a:pt x="347" y="549"/>
                  </a:lnTo>
                  <a:lnTo>
                    <a:pt x="347" y="549"/>
                  </a:lnTo>
                  <a:close/>
                </a:path>
              </a:pathLst>
            </a:custGeom>
            <a:solidFill>
              <a:srgbClr val="F575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3" name="Freeform 73"/>
            <p:cNvSpPr>
              <a:spLocks/>
            </p:cNvSpPr>
            <p:nvPr/>
          </p:nvSpPr>
          <p:spPr bwMode="auto">
            <a:xfrm>
              <a:off x="4525" y="3568"/>
              <a:ext cx="261" cy="170"/>
            </a:xfrm>
            <a:custGeom>
              <a:avLst/>
              <a:gdLst/>
              <a:ahLst/>
              <a:cxnLst>
                <a:cxn ang="0">
                  <a:pos x="98" y="340"/>
                </a:cxn>
                <a:cxn ang="0">
                  <a:pos x="0" y="245"/>
                </a:cxn>
                <a:cxn ang="0">
                  <a:pos x="34" y="117"/>
                </a:cxn>
                <a:cxn ang="0">
                  <a:pos x="230" y="0"/>
                </a:cxn>
                <a:cxn ang="0">
                  <a:pos x="422" y="41"/>
                </a:cxn>
                <a:cxn ang="0">
                  <a:pos x="522" y="205"/>
                </a:cxn>
                <a:cxn ang="0">
                  <a:pos x="398" y="304"/>
                </a:cxn>
                <a:cxn ang="0">
                  <a:pos x="271" y="250"/>
                </a:cxn>
                <a:cxn ang="0">
                  <a:pos x="98" y="340"/>
                </a:cxn>
                <a:cxn ang="0">
                  <a:pos x="98" y="340"/>
                </a:cxn>
              </a:cxnLst>
              <a:rect l="0" t="0" r="r" b="b"/>
              <a:pathLst>
                <a:path w="522" h="340">
                  <a:moveTo>
                    <a:pt x="98" y="340"/>
                  </a:moveTo>
                  <a:lnTo>
                    <a:pt x="0" y="245"/>
                  </a:lnTo>
                  <a:lnTo>
                    <a:pt x="34" y="117"/>
                  </a:lnTo>
                  <a:lnTo>
                    <a:pt x="230" y="0"/>
                  </a:lnTo>
                  <a:lnTo>
                    <a:pt x="422" y="41"/>
                  </a:lnTo>
                  <a:lnTo>
                    <a:pt x="522" y="205"/>
                  </a:lnTo>
                  <a:lnTo>
                    <a:pt x="398" y="304"/>
                  </a:lnTo>
                  <a:lnTo>
                    <a:pt x="271" y="250"/>
                  </a:lnTo>
                  <a:lnTo>
                    <a:pt x="98" y="340"/>
                  </a:lnTo>
                  <a:lnTo>
                    <a:pt x="98" y="340"/>
                  </a:lnTo>
                  <a:close/>
                </a:path>
              </a:pathLst>
            </a:custGeom>
            <a:solidFill>
              <a:srgbClr val="FFA64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4" name="Freeform 74"/>
            <p:cNvSpPr>
              <a:spLocks/>
            </p:cNvSpPr>
            <p:nvPr/>
          </p:nvSpPr>
          <p:spPr bwMode="auto">
            <a:xfrm>
              <a:off x="4458" y="3848"/>
              <a:ext cx="114" cy="356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104" y="230"/>
                </a:cxn>
                <a:cxn ang="0">
                  <a:pos x="149" y="498"/>
                </a:cxn>
                <a:cxn ang="0">
                  <a:pos x="157" y="712"/>
                </a:cxn>
                <a:cxn ang="0">
                  <a:pos x="226" y="712"/>
                </a:cxn>
                <a:cxn ang="0">
                  <a:pos x="226" y="483"/>
                </a:cxn>
                <a:cxn ang="0">
                  <a:pos x="192" y="206"/>
                </a:cxn>
                <a:cxn ang="0">
                  <a:pos x="65" y="0"/>
                </a:cxn>
                <a:cxn ang="0">
                  <a:pos x="0" y="109"/>
                </a:cxn>
                <a:cxn ang="0">
                  <a:pos x="0" y="109"/>
                </a:cxn>
              </a:cxnLst>
              <a:rect l="0" t="0" r="r" b="b"/>
              <a:pathLst>
                <a:path w="226" h="712">
                  <a:moveTo>
                    <a:pt x="0" y="109"/>
                  </a:moveTo>
                  <a:lnTo>
                    <a:pt x="104" y="230"/>
                  </a:lnTo>
                  <a:lnTo>
                    <a:pt x="149" y="498"/>
                  </a:lnTo>
                  <a:lnTo>
                    <a:pt x="157" y="712"/>
                  </a:lnTo>
                  <a:lnTo>
                    <a:pt x="226" y="712"/>
                  </a:lnTo>
                  <a:lnTo>
                    <a:pt x="226" y="483"/>
                  </a:lnTo>
                  <a:lnTo>
                    <a:pt x="192" y="206"/>
                  </a:lnTo>
                  <a:lnTo>
                    <a:pt x="65" y="0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D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5" name="Freeform 75"/>
            <p:cNvSpPr>
              <a:spLocks/>
            </p:cNvSpPr>
            <p:nvPr/>
          </p:nvSpPr>
          <p:spPr bwMode="auto">
            <a:xfrm>
              <a:off x="3969" y="2985"/>
              <a:ext cx="1357" cy="13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14" y="0"/>
                </a:cxn>
                <a:cxn ang="0">
                  <a:pos x="2714" y="2646"/>
                </a:cxn>
                <a:cxn ang="0">
                  <a:pos x="0" y="2646"/>
                </a:cxn>
                <a:cxn ang="0">
                  <a:pos x="0" y="152"/>
                </a:cxn>
                <a:cxn ang="0">
                  <a:pos x="134" y="144"/>
                </a:cxn>
                <a:cxn ang="0">
                  <a:pos x="129" y="2532"/>
                </a:cxn>
                <a:cxn ang="0">
                  <a:pos x="2583" y="2532"/>
                </a:cxn>
                <a:cxn ang="0">
                  <a:pos x="2583" y="128"/>
                </a:cxn>
                <a:cxn ang="0">
                  <a:pos x="134" y="14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14" h="2646">
                  <a:moveTo>
                    <a:pt x="0" y="0"/>
                  </a:moveTo>
                  <a:lnTo>
                    <a:pt x="2714" y="0"/>
                  </a:lnTo>
                  <a:lnTo>
                    <a:pt x="2714" y="2646"/>
                  </a:lnTo>
                  <a:lnTo>
                    <a:pt x="0" y="2646"/>
                  </a:lnTo>
                  <a:lnTo>
                    <a:pt x="0" y="152"/>
                  </a:lnTo>
                  <a:lnTo>
                    <a:pt x="134" y="144"/>
                  </a:lnTo>
                  <a:lnTo>
                    <a:pt x="129" y="2532"/>
                  </a:lnTo>
                  <a:lnTo>
                    <a:pt x="2583" y="2532"/>
                  </a:lnTo>
                  <a:lnTo>
                    <a:pt x="2583" y="128"/>
                  </a:lnTo>
                  <a:lnTo>
                    <a:pt x="134" y="14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7836" name="Freeform 76"/>
            <p:cNvSpPr>
              <a:spLocks/>
            </p:cNvSpPr>
            <p:nvPr/>
          </p:nvSpPr>
          <p:spPr bwMode="auto">
            <a:xfrm>
              <a:off x="3969" y="2985"/>
              <a:ext cx="67" cy="89"/>
            </a:xfrm>
            <a:custGeom>
              <a:avLst/>
              <a:gdLst/>
              <a:ahLst/>
              <a:cxnLst>
                <a:cxn ang="0">
                  <a:pos x="0" y="173"/>
                </a:cxn>
                <a:cxn ang="0">
                  <a:pos x="0" y="0"/>
                </a:cxn>
                <a:cxn ang="0">
                  <a:pos x="134" y="50"/>
                </a:cxn>
                <a:cxn ang="0">
                  <a:pos x="134" y="179"/>
                </a:cxn>
                <a:cxn ang="0">
                  <a:pos x="0" y="173"/>
                </a:cxn>
                <a:cxn ang="0">
                  <a:pos x="0" y="173"/>
                </a:cxn>
              </a:cxnLst>
              <a:rect l="0" t="0" r="r" b="b"/>
              <a:pathLst>
                <a:path w="134" h="179">
                  <a:moveTo>
                    <a:pt x="0" y="173"/>
                  </a:moveTo>
                  <a:lnTo>
                    <a:pt x="0" y="0"/>
                  </a:lnTo>
                  <a:lnTo>
                    <a:pt x="134" y="50"/>
                  </a:lnTo>
                  <a:lnTo>
                    <a:pt x="134" y="179"/>
                  </a:lnTo>
                  <a:lnTo>
                    <a:pt x="0" y="173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00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17837" name="Group 77"/>
          <p:cNvGrpSpPr>
            <a:grpSpLocks/>
          </p:cNvGrpSpPr>
          <p:nvPr/>
        </p:nvGrpSpPr>
        <p:grpSpPr bwMode="auto">
          <a:xfrm>
            <a:off x="5651500" y="1355725"/>
            <a:ext cx="2295525" cy="2239963"/>
            <a:chOff x="3447" y="544"/>
            <a:chExt cx="2192" cy="2139"/>
          </a:xfrm>
        </p:grpSpPr>
        <p:grpSp>
          <p:nvGrpSpPr>
            <p:cNvPr id="117838" name="Group 78"/>
            <p:cNvGrpSpPr>
              <a:grpSpLocks/>
            </p:cNvGrpSpPr>
            <p:nvPr/>
          </p:nvGrpSpPr>
          <p:grpSpPr bwMode="auto">
            <a:xfrm>
              <a:off x="3961" y="1524"/>
              <a:ext cx="298" cy="169"/>
              <a:chOff x="3621" y="1596"/>
              <a:chExt cx="319" cy="181"/>
            </a:xfrm>
          </p:grpSpPr>
          <p:sp>
            <p:nvSpPr>
              <p:cNvPr id="117839" name="Rectangle 79"/>
              <p:cNvSpPr>
                <a:spLocks noChangeArrowheads="1"/>
              </p:cNvSpPr>
              <p:nvPr/>
            </p:nvSpPr>
            <p:spPr bwMode="auto">
              <a:xfrm rot="20289661">
                <a:off x="3642" y="159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40" name="Rectangle 80"/>
              <p:cNvSpPr>
                <a:spLocks noChangeArrowheads="1"/>
              </p:cNvSpPr>
              <p:nvPr/>
            </p:nvSpPr>
            <p:spPr bwMode="auto">
              <a:xfrm rot="22844363">
                <a:off x="3621" y="1748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41" name="Group 81"/>
            <p:cNvGrpSpPr>
              <a:grpSpLocks/>
            </p:cNvGrpSpPr>
            <p:nvPr/>
          </p:nvGrpSpPr>
          <p:grpSpPr bwMode="auto">
            <a:xfrm rot="-1942043">
              <a:off x="4116" y="1284"/>
              <a:ext cx="275" cy="297"/>
              <a:chOff x="3938" y="1209"/>
              <a:chExt cx="295" cy="319"/>
            </a:xfrm>
          </p:grpSpPr>
          <p:sp>
            <p:nvSpPr>
              <p:cNvPr id="117842" name="Rectangle 82"/>
              <p:cNvSpPr>
                <a:spLocks noChangeArrowheads="1"/>
              </p:cNvSpPr>
              <p:nvPr/>
            </p:nvSpPr>
            <p:spPr bwMode="auto">
              <a:xfrm rot="2121963">
                <a:off x="3938" y="127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43" name="Rectangle 83"/>
              <p:cNvSpPr>
                <a:spLocks noChangeArrowheads="1"/>
              </p:cNvSpPr>
              <p:nvPr/>
            </p:nvSpPr>
            <p:spPr bwMode="auto">
              <a:xfrm rot="5275729">
                <a:off x="3796" y="1354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44" name="Group 84"/>
            <p:cNvGrpSpPr>
              <a:grpSpLocks/>
            </p:cNvGrpSpPr>
            <p:nvPr/>
          </p:nvGrpSpPr>
          <p:grpSpPr bwMode="auto">
            <a:xfrm>
              <a:off x="4257" y="1164"/>
              <a:ext cx="275" cy="297"/>
              <a:chOff x="3938" y="1209"/>
              <a:chExt cx="295" cy="319"/>
            </a:xfrm>
          </p:grpSpPr>
          <p:sp>
            <p:nvSpPr>
              <p:cNvPr id="117845" name="Rectangle 85"/>
              <p:cNvSpPr>
                <a:spLocks noChangeArrowheads="1"/>
              </p:cNvSpPr>
              <p:nvPr/>
            </p:nvSpPr>
            <p:spPr bwMode="auto">
              <a:xfrm rot="2121963">
                <a:off x="3938" y="127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46" name="Rectangle 86"/>
              <p:cNvSpPr>
                <a:spLocks noChangeArrowheads="1"/>
              </p:cNvSpPr>
              <p:nvPr/>
            </p:nvSpPr>
            <p:spPr bwMode="auto">
              <a:xfrm rot="5275729">
                <a:off x="3796" y="1354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47" name="Group 87"/>
            <p:cNvGrpSpPr>
              <a:grpSpLocks/>
            </p:cNvGrpSpPr>
            <p:nvPr/>
          </p:nvGrpSpPr>
          <p:grpSpPr bwMode="auto">
            <a:xfrm>
              <a:off x="4455" y="1077"/>
              <a:ext cx="170" cy="297"/>
              <a:chOff x="4151" y="1116"/>
              <a:chExt cx="182" cy="319"/>
            </a:xfrm>
          </p:grpSpPr>
          <p:sp>
            <p:nvSpPr>
              <p:cNvPr id="117848" name="Rectangle 88"/>
              <p:cNvSpPr>
                <a:spLocks noChangeArrowheads="1"/>
              </p:cNvSpPr>
              <p:nvPr/>
            </p:nvSpPr>
            <p:spPr bwMode="auto">
              <a:xfrm rot="3477354">
                <a:off x="4170" y="1267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49" name="Rectangle 89"/>
              <p:cNvSpPr>
                <a:spLocks noChangeArrowheads="1"/>
              </p:cNvSpPr>
              <p:nvPr/>
            </p:nvSpPr>
            <p:spPr bwMode="auto">
              <a:xfrm rot="7286380">
                <a:off x="4006" y="1261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50" name="Group 90"/>
            <p:cNvGrpSpPr>
              <a:grpSpLocks/>
            </p:cNvGrpSpPr>
            <p:nvPr/>
          </p:nvGrpSpPr>
          <p:grpSpPr bwMode="auto">
            <a:xfrm>
              <a:off x="4519" y="1205"/>
              <a:ext cx="297" cy="274"/>
              <a:chOff x="4219" y="1253"/>
              <a:chExt cx="319" cy="295"/>
            </a:xfrm>
          </p:grpSpPr>
          <p:sp>
            <p:nvSpPr>
              <p:cNvPr id="117851" name="Rectangle 91"/>
              <p:cNvSpPr>
                <a:spLocks noChangeArrowheads="1"/>
              </p:cNvSpPr>
              <p:nvPr/>
            </p:nvSpPr>
            <p:spPr bwMode="auto">
              <a:xfrm rot="5772222">
                <a:off x="4363" y="138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52" name="Rectangle 92"/>
              <p:cNvSpPr>
                <a:spLocks noChangeArrowheads="1"/>
              </p:cNvSpPr>
              <p:nvPr/>
            </p:nvSpPr>
            <p:spPr bwMode="auto">
              <a:xfrm rot="9231776">
                <a:off x="4219" y="1310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53" name="Group 93"/>
            <p:cNvGrpSpPr>
              <a:grpSpLocks/>
            </p:cNvGrpSpPr>
            <p:nvPr/>
          </p:nvGrpSpPr>
          <p:grpSpPr bwMode="auto">
            <a:xfrm rot="-1634460">
              <a:off x="4724" y="1339"/>
              <a:ext cx="301" cy="182"/>
              <a:chOff x="4488" y="1586"/>
              <a:chExt cx="323" cy="196"/>
            </a:xfrm>
          </p:grpSpPr>
          <p:sp>
            <p:nvSpPr>
              <p:cNvPr id="117854" name="Rectangle 94"/>
              <p:cNvSpPr>
                <a:spLocks noChangeArrowheads="1"/>
              </p:cNvSpPr>
              <p:nvPr/>
            </p:nvSpPr>
            <p:spPr bwMode="auto">
              <a:xfrm rot="9138603">
                <a:off x="4516" y="1752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55" name="Rectangle 95"/>
              <p:cNvSpPr>
                <a:spLocks noChangeArrowheads="1"/>
              </p:cNvSpPr>
              <p:nvPr/>
            </p:nvSpPr>
            <p:spPr bwMode="auto">
              <a:xfrm rot="11814724">
                <a:off x="4488" y="1586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56" name="Group 96"/>
            <p:cNvGrpSpPr>
              <a:grpSpLocks/>
            </p:cNvGrpSpPr>
            <p:nvPr/>
          </p:nvGrpSpPr>
          <p:grpSpPr bwMode="auto">
            <a:xfrm>
              <a:off x="4769" y="1515"/>
              <a:ext cx="301" cy="182"/>
              <a:chOff x="4488" y="1586"/>
              <a:chExt cx="323" cy="196"/>
            </a:xfrm>
          </p:grpSpPr>
          <p:sp>
            <p:nvSpPr>
              <p:cNvPr id="117857" name="Rectangle 97"/>
              <p:cNvSpPr>
                <a:spLocks noChangeArrowheads="1"/>
              </p:cNvSpPr>
              <p:nvPr/>
            </p:nvSpPr>
            <p:spPr bwMode="auto">
              <a:xfrm rot="9138603">
                <a:off x="4516" y="1752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58" name="Rectangle 98"/>
              <p:cNvSpPr>
                <a:spLocks noChangeArrowheads="1"/>
              </p:cNvSpPr>
              <p:nvPr/>
            </p:nvSpPr>
            <p:spPr bwMode="auto">
              <a:xfrm rot="11814724">
                <a:off x="4488" y="1586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59" name="Group 99"/>
            <p:cNvGrpSpPr>
              <a:grpSpLocks/>
            </p:cNvGrpSpPr>
            <p:nvPr/>
          </p:nvGrpSpPr>
          <p:grpSpPr bwMode="auto">
            <a:xfrm>
              <a:off x="4730" y="1563"/>
              <a:ext cx="275" cy="303"/>
              <a:chOff x="4446" y="1638"/>
              <a:chExt cx="295" cy="325"/>
            </a:xfrm>
          </p:grpSpPr>
          <p:sp>
            <p:nvSpPr>
              <p:cNvPr id="117860" name="Rectangle 100"/>
              <p:cNvSpPr>
                <a:spLocks noChangeArrowheads="1"/>
              </p:cNvSpPr>
              <p:nvPr/>
            </p:nvSpPr>
            <p:spPr bwMode="auto">
              <a:xfrm rot="10800000">
                <a:off x="4446" y="1933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61" name="Rectangle 101"/>
              <p:cNvSpPr>
                <a:spLocks noChangeArrowheads="1"/>
              </p:cNvSpPr>
              <p:nvPr/>
            </p:nvSpPr>
            <p:spPr bwMode="auto">
              <a:xfrm rot="13649695">
                <a:off x="4508" y="1783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62" name="Group 102"/>
            <p:cNvGrpSpPr>
              <a:grpSpLocks/>
            </p:cNvGrpSpPr>
            <p:nvPr/>
          </p:nvGrpSpPr>
          <p:grpSpPr bwMode="auto">
            <a:xfrm rot="17626487">
              <a:off x="4589" y="1729"/>
              <a:ext cx="312" cy="275"/>
              <a:chOff x="3903" y="1858"/>
              <a:chExt cx="335" cy="295"/>
            </a:xfrm>
          </p:grpSpPr>
          <p:sp>
            <p:nvSpPr>
              <p:cNvPr id="117863" name="Rectangle 103"/>
              <p:cNvSpPr>
                <a:spLocks noChangeArrowheads="1"/>
              </p:cNvSpPr>
              <p:nvPr/>
            </p:nvSpPr>
            <p:spPr bwMode="auto">
              <a:xfrm rot="-4749376">
                <a:off x="3770" y="1991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64" name="Rectangle 104"/>
              <p:cNvSpPr>
                <a:spLocks noChangeArrowheads="1"/>
              </p:cNvSpPr>
              <p:nvPr/>
            </p:nvSpPr>
            <p:spPr bwMode="auto">
              <a:xfrm rot="-1797077">
                <a:off x="3919" y="2085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65" name="Group 105"/>
            <p:cNvGrpSpPr>
              <a:grpSpLocks/>
            </p:cNvGrpSpPr>
            <p:nvPr/>
          </p:nvGrpSpPr>
          <p:grpSpPr bwMode="auto">
            <a:xfrm>
              <a:off x="4440" y="1863"/>
              <a:ext cx="201" cy="317"/>
              <a:chOff x="4135" y="1960"/>
              <a:chExt cx="215" cy="340"/>
            </a:xfrm>
          </p:grpSpPr>
          <p:sp>
            <p:nvSpPr>
              <p:cNvPr id="117866" name="Rectangle 106"/>
              <p:cNvSpPr>
                <a:spLocks noChangeArrowheads="1"/>
              </p:cNvSpPr>
              <p:nvPr/>
            </p:nvSpPr>
            <p:spPr bwMode="auto">
              <a:xfrm rot="-6992812">
                <a:off x="4002" y="2123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67" name="Rectangle 107"/>
              <p:cNvSpPr>
                <a:spLocks noChangeArrowheads="1"/>
              </p:cNvSpPr>
              <p:nvPr/>
            </p:nvSpPr>
            <p:spPr bwMode="auto">
              <a:xfrm rot="-4203189">
                <a:off x="4163" y="2112"/>
                <a:ext cx="340" cy="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68" name="Group 108"/>
            <p:cNvGrpSpPr>
              <a:grpSpLocks/>
            </p:cNvGrpSpPr>
            <p:nvPr/>
          </p:nvGrpSpPr>
          <p:grpSpPr bwMode="auto">
            <a:xfrm>
              <a:off x="4224" y="1768"/>
              <a:ext cx="312" cy="275"/>
              <a:chOff x="3903" y="1858"/>
              <a:chExt cx="335" cy="295"/>
            </a:xfrm>
          </p:grpSpPr>
          <p:sp>
            <p:nvSpPr>
              <p:cNvPr id="117869" name="Rectangle 109"/>
              <p:cNvSpPr>
                <a:spLocks noChangeArrowheads="1"/>
              </p:cNvSpPr>
              <p:nvPr/>
            </p:nvSpPr>
            <p:spPr bwMode="auto">
              <a:xfrm rot="-4749376">
                <a:off x="3770" y="1991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70" name="Rectangle 110"/>
              <p:cNvSpPr>
                <a:spLocks noChangeArrowheads="1"/>
              </p:cNvSpPr>
              <p:nvPr/>
            </p:nvSpPr>
            <p:spPr bwMode="auto">
              <a:xfrm rot="-1797077">
                <a:off x="3919" y="2085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71" name="Group 111"/>
            <p:cNvGrpSpPr>
              <a:grpSpLocks/>
            </p:cNvGrpSpPr>
            <p:nvPr/>
          </p:nvGrpSpPr>
          <p:grpSpPr bwMode="auto">
            <a:xfrm>
              <a:off x="4090" y="1600"/>
              <a:ext cx="275" cy="291"/>
              <a:chOff x="3759" y="1678"/>
              <a:chExt cx="295" cy="312"/>
            </a:xfrm>
          </p:grpSpPr>
          <p:sp>
            <p:nvSpPr>
              <p:cNvPr id="117872" name="Rectangle 112"/>
              <p:cNvSpPr>
                <a:spLocks noChangeArrowheads="1"/>
              </p:cNvSpPr>
              <p:nvPr/>
            </p:nvSpPr>
            <p:spPr bwMode="auto">
              <a:xfrm rot="-3049283">
                <a:off x="3653" y="1811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73" name="Rectangle 113"/>
              <p:cNvSpPr>
                <a:spLocks noChangeArrowheads="1"/>
              </p:cNvSpPr>
              <p:nvPr/>
            </p:nvSpPr>
            <p:spPr bwMode="auto">
              <a:xfrm>
                <a:off x="3759" y="1960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74" name="Group 114"/>
            <p:cNvGrpSpPr>
              <a:grpSpLocks/>
            </p:cNvGrpSpPr>
            <p:nvPr/>
          </p:nvGrpSpPr>
          <p:grpSpPr bwMode="auto">
            <a:xfrm>
              <a:off x="4354" y="701"/>
              <a:ext cx="360" cy="499"/>
              <a:chOff x="4042" y="713"/>
              <a:chExt cx="387" cy="535"/>
            </a:xfrm>
          </p:grpSpPr>
          <p:sp>
            <p:nvSpPr>
              <p:cNvPr id="117875" name="Rectangle 115"/>
              <p:cNvSpPr>
                <a:spLocks noChangeArrowheads="1"/>
              </p:cNvSpPr>
              <p:nvPr/>
            </p:nvSpPr>
            <p:spPr bwMode="auto">
              <a:xfrm rot="14541486">
                <a:off x="4150" y="94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76" name="Rectangle 116"/>
              <p:cNvSpPr>
                <a:spLocks noChangeArrowheads="1"/>
              </p:cNvSpPr>
              <p:nvPr/>
            </p:nvSpPr>
            <p:spPr bwMode="auto">
              <a:xfrm rot="28647308">
                <a:off x="3811" y="96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77" name="Group 117"/>
            <p:cNvGrpSpPr>
              <a:grpSpLocks/>
            </p:cNvGrpSpPr>
            <p:nvPr/>
          </p:nvGrpSpPr>
          <p:grpSpPr bwMode="auto">
            <a:xfrm>
              <a:off x="4037" y="888"/>
              <a:ext cx="507" cy="475"/>
              <a:chOff x="3702" y="913"/>
              <a:chExt cx="544" cy="510"/>
            </a:xfrm>
          </p:grpSpPr>
          <p:sp>
            <p:nvSpPr>
              <p:cNvPr id="117878" name="Rectangle 118"/>
              <p:cNvSpPr>
                <a:spLocks noChangeArrowheads="1"/>
              </p:cNvSpPr>
              <p:nvPr/>
            </p:nvSpPr>
            <p:spPr bwMode="auto">
              <a:xfrm rot="12705254">
                <a:off x="3736" y="973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79" name="Rectangle 119"/>
              <p:cNvSpPr>
                <a:spLocks noChangeArrowheads="1"/>
              </p:cNvSpPr>
              <p:nvPr/>
            </p:nvSpPr>
            <p:spPr bwMode="auto">
              <a:xfrm rot="26945127">
                <a:off x="3471" y="114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80" name="Group 120"/>
            <p:cNvGrpSpPr>
              <a:grpSpLocks/>
            </p:cNvGrpSpPr>
            <p:nvPr/>
          </p:nvGrpSpPr>
          <p:grpSpPr bwMode="auto">
            <a:xfrm>
              <a:off x="3730" y="1133"/>
              <a:ext cx="476" cy="507"/>
              <a:chOff x="3373" y="1176"/>
              <a:chExt cx="510" cy="544"/>
            </a:xfrm>
          </p:grpSpPr>
          <p:sp>
            <p:nvSpPr>
              <p:cNvPr id="117881" name="Rectangle 121"/>
              <p:cNvSpPr>
                <a:spLocks noChangeArrowheads="1"/>
              </p:cNvSpPr>
              <p:nvPr/>
            </p:nvSpPr>
            <p:spPr bwMode="auto">
              <a:xfrm rot="10800000">
                <a:off x="3373" y="1176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82" name="Rectangle 122"/>
              <p:cNvSpPr>
                <a:spLocks noChangeArrowheads="1"/>
              </p:cNvSpPr>
              <p:nvPr/>
            </p:nvSpPr>
            <p:spPr bwMode="auto">
              <a:xfrm rot="25081124">
                <a:off x="3234" y="144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83" name="Group 123"/>
            <p:cNvGrpSpPr>
              <a:grpSpLocks/>
            </p:cNvGrpSpPr>
            <p:nvPr/>
          </p:nvGrpSpPr>
          <p:grpSpPr bwMode="auto">
            <a:xfrm rot="1488893">
              <a:off x="3694" y="1310"/>
              <a:ext cx="475" cy="507"/>
              <a:chOff x="3367" y="1668"/>
              <a:chExt cx="510" cy="544"/>
            </a:xfrm>
          </p:grpSpPr>
          <p:sp>
            <p:nvSpPr>
              <p:cNvPr id="117884" name="Rectangle 124"/>
              <p:cNvSpPr>
                <a:spLocks noChangeArrowheads="1"/>
              </p:cNvSpPr>
              <p:nvPr/>
            </p:nvSpPr>
            <p:spPr bwMode="auto">
              <a:xfrm rot="7870118">
                <a:off x="3196" y="189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85" name="Rectangle 125"/>
              <p:cNvSpPr>
                <a:spLocks noChangeArrowheads="1"/>
              </p:cNvSpPr>
              <p:nvPr/>
            </p:nvSpPr>
            <p:spPr bwMode="auto">
              <a:xfrm rot="21545127">
                <a:off x="3367" y="216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86" name="Group 126"/>
            <p:cNvGrpSpPr>
              <a:grpSpLocks/>
            </p:cNvGrpSpPr>
            <p:nvPr/>
          </p:nvGrpSpPr>
          <p:grpSpPr bwMode="auto">
            <a:xfrm>
              <a:off x="3725" y="1591"/>
              <a:ext cx="475" cy="507"/>
              <a:chOff x="3367" y="1668"/>
              <a:chExt cx="510" cy="544"/>
            </a:xfrm>
          </p:grpSpPr>
          <p:sp>
            <p:nvSpPr>
              <p:cNvPr id="117887" name="Rectangle 127"/>
              <p:cNvSpPr>
                <a:spLocks noChangeArrowheads="1"/>
              </p:cNvSpPr>
              <p:nvPr/>
            </p:nvSpPr>
            <p:spPr bwMode="auto">
              <a:xfrm rot="7870118">
                <a:off x="3196" y="189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88" name="Rectangle 128"/>
              <p:cNvSpPr>
                <a:spLocks noChangeArrowheads="1"/>
              </p:cNvSpPr>
              <p:nvPr/>
            </p:nvSpPr>
            <p:spPr bwMode="auto">
              <a:xfrm rot="21545127">
                <a:off x="3367" y="216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89" name="Group 129"/>
            <p:cNvGrpSpPr>
              <a:grpSpLocks/>
            </p:cNvGrpSpPr>
            <p:nvPr/>
          </p:nvGrpSpPr>
          <p:grpSpPr bwMode="auto">
            <a:xfrm>
              <a:off x="3998" y="1919"/>
              <a:ext cx="538" cy="475"/>
              <a:chOff x="3660" y="2020"/>
              <a:chExt cx="578" cy="510"/>
            </a:xfrm>
          </p:grpSpPr>
          <p:sp>
            <p:nvSpPr>
              <p:cNvPr id="117890" name="Rectangle 130"/>
              <p:cNvSpPr>
                <a:spLocks noChangeArrowheads="1"/>
              </p:cNvSpPr>
              <p:nvPr/>
            </p:nvSpPr>
            <p:spPr bwMode="auto">
              <a:xfrm rot="5400000">
                <a:off x="3429" y="225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91" name="Rectangle 131"/>
              <p:cNvSpPr>
                <a:spLocks noChangeArrowheads="1"/>
              </p:cNvSpPr>
              <p:nvPr/>
            </p:nvSpPr>
            <p:spPr bwMode="auto">
              <a:xfrm rot="20292319">
                <a:off x="3728" y="242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92" name="Group 132"/>
            <p:cNvGrpSpPr>
              <a:grpSpLocks/>
            </p:cNvGrpSpPr>
            <p:nvPr/>
          </p:nvGrpSpPr>
          <p:grpSpPr bwMode="auto">
            <a:xfrm>
              <a:off x="4363" y="2049"/>
              <a:ext cx="363" cy="523"/>
              <a:chOff x="4052" y="2160"/>
              <a:chExt cx="389" cy="561"/>
            </a:xfrm>
          </p:grpSpPr>
          <p:sp>
            <p:nvSpPr>
              <p:cNvPr id="117893" name="Rectangle 133"/>
              <p:cNvSpPr>
                <a:spLocks noChangeArrowheads="1"/>
              </p:cNvSpPr>
              <p:nvPr/>
            </p:nvSpPr>
            <p:spPr bwMode="auto">
              <a:xfrm rot="3387503">
                <a:off x="3821" y="2442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94" name="Rectangle 134"/>
              <p:cNvSpPr>
                <a:spLocks noChangeArrowheads="1"/>
              </p:cNvSpPr>
              <p:nvPr/>
            </p:nvSpPr>
            <p:spPr bwMode="auto">
              <a:xfrm rot="18014022">
                <a:off x="4162" y="239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95" name="Group 135"/>
            <p:cNvGrpSpPr>
              <a:grpSpLocks/>
            </p:cNvGrpSpPr>
            <p:nvPr/>
          </p:nvGrpSpPr>
          <p:grpSpPr bwMode="auto">
            <a:xfrm>
              <a:off x="4552" y="1898"/>
              <a:ext cx="524" cy="475"/>
              <a:chOff x="4255" y="1997"/>
              <a:chExt cx="562" cy="510"/>
            </a:xfrm>
          </p:grpSpPr>
          <p:sp>
            <p:nvSpPr>
              <p:cNvPr id="117896" name="Rectangle 136"/>
              <p:cNvSpPr>
                <a:spLocks noChangeArrowheads="1"/>
              </p:cNvSpPr>
              <p:nvPr/>
            </p:nvSpPr>
            <p:spPr bwMode="auto">
              <a:xfrm rot="1291281">
                <a:off x="4255" y="242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897" name="Rectangle 137"/>
              <p:cNvSpPr>
                <a:spLocks noChangeArrowheads="1"/>
              </p:cNvSpPr>
              <p:nvPr/>
            </p:nvSpPr>
            <p:spPr bwMode="auto">
              <a:xfrm rot="16437371">
                <a:off x="4538" y="2228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898" name="Group 138"/>
            <p:cNvGrpSpPr>
              <a:grpSpLocks/>
            </p:cNvGrpSpPr>
            <p:nvPr/>
          </p:nvGrpSpPr>
          <p:grpSpPr bwMode="auto">
            <a:xfrm>
              <a:off x="4889" y="1559"/>
              <a:ext cx="475" cy="544"/>
              <a:chOff x="4616" y="1634"/>
              <a:chExt cx="510" cy="583"/>
            </a:xfrm>
          </p:grpSpPr>
          <p:sp>
            <p:nvSpPr>
              <p:cNvPr id="117899" name="Rectangle 139"/>
              <p:cNvSpPr>
                <a:spLocks noChangeArrowheads="1"/>
              </p:cNvSpPr>
              <p:nvPr/>
            </p:nvSpPr>
            <p:spPr bwMode="auto">
              <a:xfrm rot="-313564">
                <a:off x="4616" y="216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00" name="Rectangle 140"/>
              <p:cNvSpPr>
                <a:spLocks noChangeArrowheads="1"/>
              </p:cNvSpPr>
              <p:nvPr/>
            </p:nvSpPr>
            <p:spPr bwMode="auto">
              <a:xfrm rot="14036918">
                <a:off x="4717" y="186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901" name="Group 141"/>
            <p:cNvGrpSpPr>
              <a:grpSpLocks/>
            </p:cNvGrpSpPr>
            <p:nvPr/>
          </p:nvGrpSpPr>
          <p:grpSpPr bwMode="auto">
            <a:xfrm rot="-1678661">
              <a:off x="4672" y="914"/>
              <a:ext cx="475" cy="493"/>
              <a:chOff x="4581" y="1205"/>
              <a:chExt cx="510" cy="529"/>
            </a:xfrm>
          </p:grpSpPr>
          <p:sp>
            <p:nvSpPr>
              <p:cNvPr id="117902" name="Rectangle 142"/>
              <p:cNvSpPr>
                <a:spLocks noChangeArrowheads="1"/>
              </p:cNvSpPr>
              <p:nvPr/>
            </p:nvSpPr>
            <p:spPr bwMode="auto">
              <a:xfrm rot="-3049283">
                <a:off x="4719" y="145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03" name="Rectangle 143"/>
              <p:cNvSpPr>
                <a:spLocks noChangeArrowheads="1"/>
              </p:cNvSpPr>
              <p:nvPr/>
            </p:nvSpPr>
            <p:spPr bwMode="auto">
              <a:xfrm rot="10537926">
                <a:off x="4581" y="120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904" name="Group 144"/>
            <p:cNvGrpSpPr>
              <a:grpSpLocks/>
            </p:cNvGrpSpPr>
            <p:nvPr/>
          </p:nvGrpSpPr>
          <p:grpSpPr bwMode="auto">
            <a:xfrm>
              <a:off x="4985" y="1464"/>
              <a:ext cx="517" cy="308"/>
              <a:chOff x="4719" y="1532"/>
              <a:chExt cx="555" cy="330"/>
            </a:xfrm>
          </p:grpSpPr>
          <p:sp>
            <p:nvSpPr>
              <p:cNvPr id="117905" name="Rectangle 145"/>
              <p:cNvSpPr>
                <a:spLocks noChangeArrowheads="1"/>
              </p:cNvSpPr>
              <p:nvPr/>
            </p:nvSpPr>
            <p:spPr bwMode="auto">
              <a:xfrm rot="-1860385">
                <a:off x="4764" y="181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06" name="Rectangle 146"/>
              <p:cNvSpPr>
                <a:spLocks noChangeArrowheads="1"/>
              </p:cNvSpPr>
              <p:nvPr/>
            </p:nvSpPr>
            <p:spPr bwMode="auto">
              <a:xfrm rot="-9255867">
                <a:off x="4719" y="1532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7907" name="Group 147"/>
            <p:cNvGrpSpPr>
              <a:grpSpLocks/>
            </p:cNvGrpSpPr>
            <p:nvPr/>
          </p:nvGrpSpPr>
          <p:grpSpPr bwMode="auto">
            <a:xfrm>
              <a:off x="4856" y="1160"/>
              <a:ext cx="475" cy="493"/>
              <a:chOff x="4581" y="1205"/>
              <a:chExt cx="510" cy="529"/>
            </a:xfrm>
          </p:grpSpPr>
          <p:sp>
            <p:nvSpPr>
              <p:cNvPr id="117908" name="Rectangle 148"/>
              <p:cNvSpPr>
                <a:spLocks noChangeArrowheads="1"/>
              </p:cNvSpPr>
              <p:nvPr/>
            </p:nvSpPr>
            <p:spPr bwMode="auto">
              <a:xfrm rot="-3049283">
                <a:off x="4719" y="145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09" name="Rectangle 149"/>
              <p:cNvSpPr>
                <a:spLocks noChangeArrowheads="1"/>
              </p:cNvSpPr>
              <p:nvPr/>
            </p:nvSpPr>
            <p:spPr bwMode="auto">
              <a:xfrm rot="10537926">
                <a:off x="4581" y="120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17910" name="AutoShape 150"/>
            <p:cNvSpPr>
              <a:spLocks noChangeArrowheads="1"/>
            </p:cNvSpPr>
            <p:nvPr/>
          </p:nvSpPr>
          <p:spPr bwMode="auto">
            <a:xfrm>
              <a:off x="4222" y="1310"/>
              <a:ext cx="608" cy="591"/>
            </a:xfrm>
            <a:custGeom>
              <a:avLst/>
              <a:gdLst>
                <a:gd name="G0" fmla="+- 321 0 0"/>
                <a:gd name="G1" fmla="+- 21600 0 321"/>
                <a:gd name="G2" fmla="+- 21600 0 3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" y="10800"/>
                  </a:moveTo>
                  <a:cubicBezTo>
                    <a:pt x="321" y="16587"/>
                    <a:pt x="5013" y="21279"/>
                    <a:pt x="10800" y="21279"/>
                  </a:cubicBezTo>
                  <a:cubicBezTo>
                    <a:pt x="16587" y="21279"/>
                    <a:pt x="21279" y="16587"/>
                    <a:pt x="21279" y="10800"/>
                  </a:cubicBezTo>
                  <a:cubicBezTo>
                    <a:pt x="21279" y="5013"/>
                    <a:pt x="16587" y="321"/>
                    <a:pt x="10800" y="321"/>
                  </a:cubicBezTo>
                  <a:cubicBezTo>
                    <a:pt x="5013" y="321"/>
                    <a:pt x="321" y="5013"/>
                    <a:pt x="321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FF63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1" name="AutoShape 151"/>
            <p:cNvSpPr>
              <a:spLocks noChangeArrowheads="1"/>
            </p:cNvSpPr>
            <p:nvPr/>
          </p:nvSpPr>
          <p:spPr bwMode="auto">
            <a:xfrm>
              <a:off x="3958" y="1098"/>
              <a:ext cx="1136" cy="1106"/>
            </a:xfrm>
            <a:custGeom>
              <a:avLst/>
              <a:gdLst>
                <a:gd name="G0" fmla="+- 321 0 0"/>
                <a:gd name="G1" fmla="+- 21600 0 321"/>
                <a:gd name="G2" fmla="+- 21600 0 3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" y="10800"/>
                  </a:moveTo>
                  <a:cubicBezTo>
                    <a:pt x="321" y="16587"/>
                    <a:pt x="5013" y="21279"/>
                    <a:pt x="10800" y="21279"/>
                  </a:cubicBezTo>
                  <a:cubicBezTo>
                    <a:pt x="16587" y="21279"/>
                    <a:pt x="21279" y="16587"/>
                    <a:pt x="21279" y="10800"/>
                  </a:cubicBezTo>
                  <a:cubicBezTo>
                    <a:pt x="21279" y="5013"/>
                    <a:pt x="16587" y="321"/>
                    <a:pt x="10800" y="321"/>
                  </a:cubicBezTo>
                  <a:cubicBezTo>
                    <a:pt x="5013" y="321"/>
                    <a:pt x="321" y="5013"/>
                    <a:pt x="321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FF63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2" name="AutoShape 152"/>
            <p:cNvSpPr>
              <a:spLocks noChangeArrowheads="1"/>
            </p:cNvSpPr>
            <p:nvPr/>
          </p:nvSpPr>
          <p:spPr bwMode="auto">
            <a:xfrm>
              <a:off x="3535" y="623"/>
              <a:ext cx="2008" cy="1955"/>
            </a:xfrm>
            <a:custGeom>
              <a:avLst/>
              <a:gdLst>
                <a:gd name="G0" fmla="+- 321 0 0"/>
                <a:gd name="G1" fmla="+- 21600 0 321"/>
                <a:gd name="G2" fmla="+- 21600 0 3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" y="10800"/>
                  </a:moveTo>
                  <a:cubicBezTo>
                    <a:pt x="321" y="16587"/>
                    <a:pt x="5013" y="21279"/>
                    <a:pt x="10800" y="21279"/>
                  </a:cubicBezTo>
                  <a:cubicBezTo>
                    <a:pt x="16587" y="21279"/>
                    <a:pt x="21279" y="16587"/>
                    <a:pt x="21279" y="10800"/>
                  </a:cubicBezTo>
                  <a:cubicBezTo>
                    <a:pt x="21279" y="5013"/>
                    <a:pt x="16587" y="321"/>
                    <a:pt x="10800" y="321"/>
                  </a:cubicBezTo>
                  <a:cubicBezTo>
                    <a:pt x="5013" y="321"/>
                    <a:pt x="321" y="5013"/>
                    <a:pt x="321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FF63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3" name="Rectangle 153"/>
            <p:cNvSpPr>
              <a:spLocks noChangeArrowheads="1"/>
            </p:cNvSpPr>
            <p:nvPr/>
          </p:nvSpPr>
          <p:spPr bwMode="auto">
            <a:xfrm rot="7387951">
              <a:off x="4383" y="1214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4" name="Oval 154"/>
            <p:cNvSpPr>
              <a:spLocks noChangeArrowheads="1"/>
            </p:cNvSpPr>
            <p:nvPr/>
          </p:nvSpPr>
          <p:spPr bwMode="auto">
            <a:xfrm rot="7387951">
              <a:off x="4748" y="1126"/>
              <a:ext cx="135" cy="12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5" name="Oval 155"/>
            <p:cNvSpPr>
              <a:spLocks noChangeArrowheads="1"/>
            </p:cNvSpPr>
            <p:nvPr/>
          </p:nvSpPr>
          <p:spPr bwMode="auto">
            <a:xfrm rot="7387951">
              <a:off x="4950" y="667"/>
              <a:ext cx="247" cy="23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6" name="Oval 156"/>
            <p:cNvSpPr>
              <a:spLocks noChangeArrowheads="1"/>
            </p:cNvSpPr>
            <p:nvPr/>
          </p:nvSpPr>
          <p:spPr bwMode="auto">
            <a:xfrm rot="7387951">
              <a:off x="4643" y="1317"/>
              <a:ext cx="101" cy="9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7" name="Rectangle 157"/>
            <p:cNvSpPr>
              <a:spLocks noChangeArrowheads="1"/>
            </p:cNvSpPr>
            <p:nvPr/>
          </p:nvSpPr>
          <p:spPr bwMode="auto">
            <a:xfrm rot="10800000">
              <a:off x="4575" y="1581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8" name="Oval 158"/>
            <p:cNvSpPr>
              <a:spLocks noChangeArrowheads="1"/>
            </p:cNvSpPr>
            <p:nvPr/>
          </p:nvSpPr>
          <p:spPr bwMode="auto">
            <a:xfrm rot="10800000">
              <a:off x="5012" y="1530"/>
              <a:ext cx="135" cy="12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19" name="Oval 159"/>
            <p:cNvSpPr>
              <a:spLocks noChangeArrowheads="1"/>
            </p:cNvSpPr>
            <p:nvPr/>
          </p:nvSpPr>
          <p:spPr bwMode="auto">
            <a:xfrm rot="10800000">
              <a:off x="5392" y="1475"/>
              <a:ext cx="247" cy="23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0" name="Oval 160"/>
            <p:cNvSpPr>
              <a:spLocks noChangeArrowheads="1"/>
            </p:cNvSpPr>
            <p:nvPr/>
          </p:nvSpPr>
          <p:spPr bwMode="auto">
            <a:xfrm rot="10800000">
              <a:off x="4782" y="1553"/>
              <a:ext cx="100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1" name="Rectangle 161"/>
            <p:cNvSpPr>
              <a:spLocks noChangeArrowheads="1"/>
            </p:cNvSpPr>
            <p:nvPr/>
          </p:nvSpPr>
          <p:spPr bwMode="auto">
            <a:xfrm rot="9276779">
              <a:off x="4529" y="1372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2" name="Oval 162"/>
            <p:cNvSpPr>
              <a:spLocks noChangeArrowheads="1"/>
            </p:cNvSpPr>
            <p:nvPr/>
          </p:nvSpPr>
          <p:spPr bwMode="auto">
            <a:xfrm rot="9276779">
              <a:off x="4937" y="1288"/>
              <a:ext cx="135" cy="13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3" name="Oval 163"/>
            <p:cNvSpPr>
              <a:spLocks noChangeArrowheads="1"/>
            </p:cNvSpPr>
            <p:nvPr/>
          </p:nvSpPr>
          <p:spPr bwMode="auto">
            <a:xfrm rot="9276779">
              <a:off x="5290" y="1039"/>
              <a:ext cx="247" cy="23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4" name="Oval 164"/>
            <p:cNvSpPr>
              <a:spLocks noChangeArrowheads="1"/>
            </p:cNvSpPr>
            <p:nvPr/>
          </p:nvSpPr>
          <p:spPr bwMode="auto">
            <a:xfrm rot="9276779">
              <a:off x="4729" y="1416"/>
              <a:ext cx="101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5" name="Rectangle 165"/>
            <p:cNvSpPr>
              <a:spLocks noChangeArrowheads="1"/>
            </p:cNvSpPr>
            <p:nvPr/>
          </p:nvSpPr>
          <p:spPr bwMode="auto">
            <a:xfrm rot="12413326">
              <a:off x="4529" y="1790"/>
              <a:ext cx="818" cy="4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6" name="Oval 166"/>
            <p:cNvSpPr>
              <a:spLocks noChangeArrowheads="1"/>
            </p:cNvSpPr>
            <p:nvPr/>
          </p:nvSpPr>
          <p:spPr bwMode="auto">
            <a:xfrm rot="12413326">
              <a:off x="4985" y="1788"/>
              <a:ext cx="135" cy="12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7" name="Oval 167"/>
            <p:cNvSpPr>
              <a:spLocks noChangeArrowheads="1"/>
            </p:cNvSpPr>
            <p:nvPr/>
          </p:nvSpPr>
          <p:spPr bwMode="auto">
            <a:xfrm rot="12413326">
              <a:off x="5294" y="1925"/>
              <a:ext cx="247" cy="23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8" name="Oval 168"/>
            <p:cNvSpPr>
              <a:spLocks noChangeArrowheads="1"/>
            </p:cNvSpPr>
            <p:nvPr/>
          </p:nvSpPr>
          <p:spPr bwMode="auto">
            <a:xfrm rot="12413326">
              <a:off x="4755" y="1688"/>
              <a:ext cx="101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29" name="Rectangle 169"/>
            <p:cNvSpPr>
              <a:spLocks noChangeArrowheads="1"/>
            </p:cNvSpPr>
            <p:nvPr/>
          </p:nvSpPr>
          <p:spPr bwMode="auto">
            <a:xfrm rot="14358438">
              <a:off x="4372" y="1963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0" name="Oval 170"/>
            <p:cNvSpPr>
              <a:spLocks noChangeArrowheads="1"/>
            </p:cNvSpPr>
            <p:nvPr/>
          </p:nvSpPr>
          <p:spPr bwMode="auto">
            <a:xfrm rot="14358438">
              <a:off x="4777" y="2023"/>
              <a:ext cx="135" cy="12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1" name="Oval 171"/>
            <p:cNvSpPr>
              <a:spLocks noChangeArrowheads="1"/>
            </p:cNvSpPr>
            <p:nvPr/>
          </p:nvSpPr>
          <p:spPr bwMode="auto">
            <a:xfrm rot="14358438">
              <a:off x="4939" y="2320"/>
              <a:ext cx="247" cy="23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2" name="Oval 172"/>
            <p:cNvSpPr>
              <a:spLocks noChangeArrowheads="1"/>
            </p:cNvSpPr>
            <p:nvPr/>
          </p:nvSpPr>
          <p:spPr bwMode="auto">
            <a:xfrm rot="14358438">
              <a:off x="4644" y="1787"/>
              <a:ext cx="100" cy="9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3" name="Rectangle 173"/>
            <p:cNvSpPr>
              <a:spLocks noChangeArrowheads="1"/>
            </p:cNvSpPr>
            <p:nvPr/>
          </p:nvSpPr>
          <p:spPr bwMode="auto">
            <a:xfrm rot="5400000">
              <a:off x="4134" y="1142"/>
              <a:ext cx="818" cy="4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4" name="Oval 174"/>
            <p:cNvSpPr>
              <a:spLocks noChangeArrowheads="1"/>
            </p:cNvSpPr>
            <p:nvPr/>
          </p:nvSpPr>
          <p:spPr bwMode="auto">
            <a:xfrm>
              <a:off x="4486" y="1284"/>
              <a:ext cx="101" cy="9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5" name="Oval 175"/>
            <p:cNvSpPr>
              <a:spLocks noChangeArrowheads="1"/>
            </p:cNvSpPr>
            <p:nvPr/>
          </p:nvSpPr>
          <p:spPr bwMode="auto">
            <a:xfrm>
              <a:off x="4425" y="544"/>
              <a:ext cx="247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6" name="Oval 176"/>
            <p:cNvSpPr>
              <a:spLocks noChangeArrowheads="1"/>
            </p:cNvSpPr>
            <p:nvPr/>
          </p:nvSpPr>
          <p:spPr bwMode="auto">
            <a:xfrm>
              <a:off x="4460" y="1046"/>
              <a:ext cx="140" cy="13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7" name="Oval 177"/>
            <p:cNvSpPr>
              <a:spLocks noChangeArrowheads="1"/>
            </p:cNvSpPr>
            <p:nvPr/>
          </p:nvSpPr>
          <p:spPr bwMode="auto">
            <a:xfrm>
              <a:off x="4486" y="1556"/>
              <a:ext cx="105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8" name="Rectangle 178"/>
            <p:cNvSpPr>
              <a:spLocks noChangeArrowheads="1"/>
            </p:cNvSpPr>
            <p:nvPr/>
          </p:nvSpPr>
          <p:spPr bwMode="auto">
            <a:xfrm rot="5400000">
              <a:off x="4134" y="2041"/>
              <a:ext cx="818" cy="4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39" name="Oval 179"/>
            <p:cNvSpPr>
              <a:spLocks noChangeArrowheads="1"/>
            </p:cNvSpPr>
            <p:nvPr/>
          </p:nvSpPr>
          <p:spPr bwMode="auto">
            <a:xfrm>
              <a:off x="4434" y="2447"/>
              <a:ext cx="247" cy="236"/>
            </a:xfrm>
            <a:prstGeom prst="ellipse">
              <a:avLst/>
            </a:prstGeom>
            <a:gradFill rotWithShape="1">
              <a:gsLst>
                <a:gs pos="0">
                  <a:srgbClr val="FFFF63"/>
                </a:gs>
                <a:gs pos="100000">
                  <a:srgbClr val="FFFF6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0" name="Oval 180"/>
            <p:cNvSpPr>
              <a:spLocks noChangeArrowheads="1"/>
            </p:cNvSpPr>
            <p:nvPr/>
          </p:nvSpPr>
          <p:spPr bwMode="auto">
            <a:xfrm>
              <a:off x="4460" y="2127"/>
              <a:ext cx="139" cy="13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1" name="Oval 181"/>
            <p:cNvSpPr>
              <a:spLocks noChangeArrowheads="1"/>
            </p:cNvSpPr>
            <p:nvPr/>
          </p:nvSpPr>
          <p:spPr bwMode="auto">
            <a:xfrm>
              <a:off x="4486" y="1846"/>
              <a:ext cx="101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2" name="Rectangle 182"/>
            <p:cNvSpPr>
              <a:spLocks noChangeArrowheads="1"/>
            </p:cNvSpPr>
            <p:nvPr/>
          </p:nvSpPr>
          <p:spPr bwMode="auto">
            <a:xfrm rot="-3412049">
              <a:off x="3886" y="1947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3" name="Oval 183"/>
            <p:cNvSpPr>
              <a:spLocks noChangeArrowheads="1"/>
            </p:cNvSpPr>
            <p:nvPr/>
          </p:nvSpPr>
          <p:spPr bwMode="auto">
            <a:xfrm rot="-3412049">
              <a:off x="4142" y="2026"/>
              <a:ext cx="135" cy="13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4" name="Oval 184"/>
            <p:cNvSpPr>
              <a:spLocks noChangeArrowheads="1"/>
            </p:cNvSpPr>
            <p:nvPr/>
          </p:nvSpPr>
          <p:spPr bwMode="auto">
            <a:xfrm rot="-3412049">
              <a:off x="3889" y="2304"/>
              <a:ext cx="247" cy="23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5" name="Oval 185"/>
            <p:cNvSpPr>
              <a:spLocks noChangeArrowheads="1"/>
            </p:cNvSpPr>
            <p:nvPr/>
          </p:nvSpPr>
          <p:spPr bwMode="auto">
            <a:xfrm rot="-3412049">
              <a:off x="4327" y="1818"/>
              <a:ext cx="100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6" name="Rectangle 186"/>
            <p:cNvSpPr>
              <a:spLocks noChangeArrowheads="1"/>
            </p:cNvSpPr>
            <p:nvPr/>
          </p:nvSpPr>
          <p:spPr bwMode="auto">
            <a:xfrm>
              <a:off x="3694" y="1582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7" name="Oval 187"/>
            <p:cNvSpPr>
              <a:spLocks noChangeArrowheads="1"/>
            </p:cNvSpPr>
            <p:nvPr/>
          </p:nvSpPr>
          <p:spPr bwMode="auto">
            <a:xfrm>
              <a:off x="3905" y="1547"/>
              <a:ext cx="135" cy="13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8" name="Oval 188"/>
            <p:cNvSpPr>
              <a:spLocks noChangeArrowheads="1"/>
            </p:cNvSpPr>
            <p:nvPr/>
          </p:nvSpPr>
          <p:spPr bwMode="auto">
            <a:xfrm>
              <a:off x="3447" y="1498"/>
              <a:ext cx="247" cy="23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49" name="Oval 189"/>
            <p:cNvSpPr>
              <a:spLocks noChangeArrowheads="1"/>
            </p:cNvSpPr>
            <p:nvPr/>
          </p:nvSpPr>
          <p:spPr bwMode="auto">
            <a:xfrm>
              <a:off x="4174" y="1556"/>
              <a:ext cx="101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0" name="Rectangle 190"/>
            <p:cNvSpPr>
              <a:spLocks noChangeArrowheads="1"/>
            </p:cNvSpPr>
            <p:nvPr/>
          </p:nvSpPr>
          <p:spPr bwMode="auto">
            <a:xfrm rot="-1523221">
              <a:off x="3739" y="1791"/>
              <a:ext cx="818" cy="4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1" name="Oval 191"/>
            <p:cNvSpPr>
              <a:spLocks noChangeArrowheads="1"/>
            </p:cNvSpPr>
            <p:nvPr/>
          </p:nvSpPr>
          <p:spPr bwMode="auto">
            <a:xfrm rot="-1523221">
              <a:off x="3958" y="1815"/>
              <a:ext cx="135" cy="12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2" name="Oval 192"/>
            <p:cNvSpPr>
              <a:spLocks noChangeArrowheads="1"/>
            </p:cNvSpPr>
            <p:nvPr/>
          </p:nvSpPr>
          <p:spPr bwMode="auto">
            <a:xfrm rot="-1523221">
              <a:off x="3548" y="1934"/>
              <a:ext cx="247" cy="23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3" name="Oval 193"/>
            <p:cNvSpPr>
              <a:spLocks noChangeArrowheads="1"/>
            </p:cNvSpPr>
            <p:nvPr/>
          </p:nvSpPr>
          <p:spPr bwMode="auto">
            <a:xfrm rot="-1523221">
              <a:off x="4222" y="1688"/>
              <a:ext cx="101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4" name="Rectangle 194"/>
            <p:cNvSpPr>
              <a:spLocks noChangeArrowheads="1"/>
            </p:cNvSpPr>
            <p:nvPr/>
          </p:nvSpPr>
          <p:spPr bwMode="auto">
            <a:xfrm rot="1613326">
              <a:off x="3739" y="1373"/>
              <a:ext cx="818" cy="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5" name="Oval 195"/>
            <p:cNvSpPr>
              <a:spLocks noChangeArrowheads="1"/>
            </p:cNvSpPr>
            <p:nvPr/>
          </p:nvSpPr>
          <p:spPr bwMode="auto">
            <a:xfrm rot="1613326">
              <a:off x="3984" y="1284"/>
              <a:ext cx="135" cy="12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6" name="Oval 196"/>
            <p:cNvSpPr>
              <a:spLocks noChangeArrowheads="1"/>
            </p:cNvSpPr>
            <p:nvPr/>
          </p:nvSpPr>
          <p:spPr bwMode="auto">
            <a:xfrm rot="1613326">
              <a:off x="3544" y="1048"/>
              <a:ext cx="247" cy="23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57" name="Oval 197"/>
            <p:cNvSpPr>
              <a:spLocks noChangeArrowheads="1"/>
            </p:cNvSpPr>
            <p:nvPr/>
          </p:nvSpPr>
          <p:spPr bwMode="auto">
            <a:xfrm rot="1613326">
              <a:off x="4222" y="1416"/>
              <a:ext cx="101" cy="9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17958" name="Group 198"/>
            <p:cNvGrpSpPr>
              <a:grpSpLocks/>
            </p:cNvGrpSpPr>
            <p:nvPr/>
          </p:nvGrpSpPr>
          <p:grpSpPr bwMode="auto">
            <a:xfrm>
              <a:off x="3906" y="646"/>
              <a:ext cx="527" cy="984"/>
              <a:chOff x="3562" y="653"/>
              <a:chExt cx="565" cy="1057"/>
            </a:xfrm>
          </p:grpSpPr>
          <p:sp>
            <p:nvSpPr>
              <p:cNvPr id="117959" name="Rectangle 199"/>
              <p:cNvSpPr>
                <a:spLocks noChangeArrowheads="1"/>
              </p:cNvSpPr>
              <p:nvPr/>
            </p:nvSpPr>
            <p:spPr bwMode="auto">
              <a:xfrm rot="3558438">
                <a:off x="3551" y="1247"/>
                <a:ext cx="878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60" name="Oval 200"/>
              <p:cNvSpPr>
                <a:spLocks noChangeArrowheads="1"/>
              </p:cNvSpPr>
              <p:nvPr/>
            </p:nvSpPr>
            <p:spPr bwMode="auto">
              <a:xfrm rot="3558438">
                <a:off x="3867" y="1134"/>
                <a:ext cx="145" cy="139"/>
              </a:xfrm>
              <a:prstGeom prst="ellipse">
                <a:avLst/>
              </a:pr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61" name="Oval 201"/>
              <p:cNvSpPr>
                <a:spLocks noChangeArrowheads="1"/>
              </p:cNvSpPr>
              <p:nvPr/>
            </p:nvSpPr>
            <p:spPr bwMode="auto">
              <a:xfrm rot="3558438">
                <a:off x="3555" y="660"/>
                <a:ext cx="265" cy="252"/>
              </a:xfrm>
              <a:prstGeom prst="ellipse">
                <a:avLst/>
              </a:pr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7962" name="Oval 202"/>
              <p:cNvSpPr>
                <a:spLocks noChangeArrowheads="1"/>
              </p:cNvSpPr>
              <p:nvPr/>
            </p:nvSpPr>
            <p:spPr bwMode="auto">
              <a:xfrm rot="3558438">
                <a:off x="4021" y="1373"/>
                <a:ext cx="108" cy="105"/>
              </a:xfrm>
              <a:prstGeom prst="ellipse">
                <a:avLst/>
              </a:pr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117963" name="Group 203"/>
          <p:cNvGrpSpPr>
            <a:grpSpLocks/>
          </p:cNvGrpSpPr>
          <p:nvPr/>
        </p:nvGrpSpPr>
        <p:grpSpPr bwMode="auto">
          <a:xfrm>
            <a:off x="3708400" y="2124075"/>
            <a:ext cx="1627188" cy="612775"/>
            <a:chOff x="2336" y="1338"/>
            <a:chExt cx="1025" cy="386"/>
          </a:xfrm>
        </p:grpSpPr>
        <p:sp>
          <p:nvSpPr>
            <p:cNvPr id="117964" name="AutoShape 204"/>
            <p:cNvSpPr>
              <a:spLocks noChangeArrowheads="1"/>
            </p:cNvSpPr>
            <p:nvPr/>
          </p:nvSpPr>
          <p:spPr bwMode="auto">
            <a:xfrm>
              <a:off x="2336" y="1338"/>
              <a:ext cx="1025" cy="38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17961" dir="2700000">
                <a:srgbClr val="FFFF63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7965" name="WordArt 205"/>
            <p:cNvSpPr>
              <a:spLocks noChangeArrowheads="1" noChangeShapeType="1" noTextEdit="1"/>
            </p:cNvSpPr>
            <p:nvPr/>
          </p:nvSpPr>
          <p:spPr bwMode="auto">
            <a:xfrm>
              <a:off x="2517" y="1454"/>
              <a:ext cx="6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800" kern="1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shade val="0"/>
                          <a:invGamma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Consorcio</a:t>
              </a:r>
            </a:p>
          </p:txBody>
        </p:sp>
      </p:grpSp>
      <p:sp>
        <p:nvSpPr>
          <p:cNvPr id="117966" name="Text Box 206"/>
          <p:cNvSpPr txBox="1">
            <a:spLocks noChangeArrowheads="1"/>
          </p:cNvSpPr>
          <p:nvPr/>
        </p:nvSpPr>
        <p:spPr bwMode="auto">
          <a:xfrm>
            <a:off x="250825" y="3860800"/>
            <a:ext cx="56896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lnSpc>
                <a:spcPct val="90000"/>
              </a:lnSpc>
              <a:spcBef>
                <a:spcPct val="20000"/>
              </a:spcBef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El paradigma de los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consorcios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 es el cerebro, que es mucho más que la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suma de sus partes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s-MX" sz="1800" b="1">
                <a:solidFill>
                  <a:schemeClr val="bg1"/>
                </a:solidFill>
                <a:latin typeface="Arial" charset="0"/>
              </a:rPr>
              <a:t>“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No es más inteligente el que tiene más neuronas, sino el que las tiene mejor conectadas</a:t>
            </a:r>
            <a:r>
              <a:rPr lang="es-MX" sz="1800" b="1">
                <a:solidFill>
                  <a:schemeClr val="bg1"/>
                </a:solidFill>
                <a:latin typeface="Arial" charset="0"/>
              </a:rPr>
              <a:t>”</a:t>
            </a:r>
            <a:endParaRPr lang="es-ES" sz="18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7967" name="Text Box 207"/>
          <p:cNvSpPr txBox="1">
            <a:spLocks noChangeArrowheads="1"/>
          </p:cNvSpPr>
          <p:nvPr/>
        </p:nvSpPr>
        <p:spPr bwMode="auto">
          <a:xfrm>
            <a:off x="1403350" y="165100"/>
            <a:ext cx="5976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MX" sz="3200" b="1">
                <a:latin typeface="Arial" charset="0"/>
              </a:rPr>
              <a:t>¿Qué debe ser un Consorcio?</a:t>
            </a:r>
            <a:endParaRPr lang="en-US" sz="3200" b="1">
              <a:latin typeface="Arial" charset="0"/>
            </a:endParaRPr>
          </a:p>
        </p:txBody>
      </p:sp>
      <p:sp>
        <p:nvSpPr>
          <p:cNvPr id="117968" name="Text Box 208"/>
          <p:cNvSpPr txBox="1">
            <a:spLocks noChangeArrowheads="1"/>
          </p:cNvSpPr>
          <p:nvPr/>
        </p:nvSpPr>
        <p:spPr bwMode="auto">
          <a:xfrm>
            <a:off x="323850" y="5229225"/>
            <a:ext cx="88566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Se necesita de la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interacción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 de las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neuronas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 para lograr la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inteligencia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.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La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calidad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 de las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interacciones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 debe ser mejor y más importante que la calidad de los individuos.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El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reto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 es establecer una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organización inteligente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, </a:t>
            </a:r>
            <a:r>
              <a:rPr lang="es-MX" sz="1800" b="1">
                <a:solidFill>
                  <a:srgbClr val="0099CC"/>
                </a:solidFill>
                <a:latin typeface="Arial" charset="0"/>
              </a:rPr>
              <a:t>capaz de lograr sus objetivos</a:t>
            </a:r>
            <a:r>
              <a:rPr lang="es-MX" sz="1800">
                <a:solidFill>
                  <a:schemeClr val="bg1"/>
                </a:solidFill>
                <a:latin typeface="Arial" charset="0"/>
              </a:rPr>
              <a:t>.</a:t>
            </a:r>
            <a:endParaRPr lang="es-ES" sz="180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09" name="Group 2"/>
          <p:cNvGrpSpPr>
            <a:grpSpLocks/>
          </p:cNvGrpSpPr>
          <p:nvPr/>
        </p:nvGrpSpPr>
        <p:grpSpPr bwMode="auto">
          <a:xfrm>
            <a:off x="251520" y="1484784"/>
            <a:ext cx="1573213" cy="1846262"/>
            <a:chOff x="158" y="210"/>
            <a:chExt cx="1942" cy="2278"/>
          </a:xfrm>
        </p:grpSpPr>
        <p:sp>
          <p:nvSpPr>
            <p:cNvPr id="210" name="Oval 3"/>
            <p:cNvSpPr>
              <a:spLocks noChangeArrowheads="1"/>
            </p:cNvSpPr>
            <p:nvPr/>
          </p:nvSpPr>
          <p:spPr bwMode="auto">
            <a:xfrm>
              <a:off x="1882" y="1298"/>
              <a:ext cx="131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1" name="Oval 4"/>
            <p:cNvSpPr>
              <a:spLocks noChangeArrowheads="1"/>
            </p:cNvSpPr>
            <p:nvPr/>
          </p:nvSpPr>
          <p:spPr bwMode="auto">
            <a:xfrm>
              <a:off x="1292" y="1706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2" name="Oval 5"/>
            <p:cNvSpPr>
              <a:spLocks noChangeArrowheads="1"/>
            </p:cNvSpPr>
            <p:nvPr/>
          </p:nvSpPr>
          <p:spPr bwMode="auto">
            <a:xfrm>
              <a:off x="1565" y="935"/>
              <a:ext cx="126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3" name="Oval 6"/>
            <p:cNvSpPr>
              <a:spLocks noChangeArrowheads="1"/>
            </p:cNvSpPr>
            <p:nvPr/>
          </p:nvSpPr>
          <p:spPr bwMode="auto">
            <a:xfrm>
              <a:off x="295" y="1071"/>
              <a:ext cx="12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4" name="Oval 7"/>
            <p:cNvSpPr>
              <a:spLocks noChangeArrowheads="1"/>
            </p:cNvSpPr>
            <p:nvPr/>
          </p:nvSpPr>
          <p:spPr bwMode="auto">
            <a:xfrm>
              <a:off x="1156" y="1525"/>
              <a:ext cx="126" cy="11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" name="Oval 8"/>
            <p:cNvSpPr>
              <a:spLocks noChangeArrowheads="1"/>
            </p:cNvSpPr>
            <p:nvPr/>
          </p:nvSpPr>
          <p:spPr bwMode="auto">
            <a:xfrm>
              <a:off x="839" y="436"/>
              <a:ext cx="125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6" name="Oval 9"/>
            <p:cNvSpPr>
              <a:spLocks noChangeArrowheads="1"/>
            </p:cNvSpPr>
            <p:nvPr/>
          </p:nvSpPr>
          <p:spPr bwMode="auto">
            <a:xfrm>
              <a:off x="158" y="754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7" name="Oval 10"/>
            <p:cNvSpPr>
              <a:spLocks noChangeArrowheads="1"/>
            </p:cNvSpPr>
            <p:nvPr/>
          </p:nvSpPr>
          <p:spPr bwMode="auto">
            <a:xfrm>
              <a:off x="1565" y="1933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8" name="Oval 11"/>
            <p:cNvSpPr>
              <a:spLocks noChangeArrowheads="1"/>
            </p:cNvSpPr>
            <p:nvPr/>
          </p:nvSpPr>
          <p:spPr bwMode="auto">
            <a:xfrm>
              <a:off x="1383" y="981"/>
              <a:ext cx="174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9" name="Oval 12"/>
            <p:cNvSpPr>
              <a:spLocks noChangeArrowheads="1"/>
            </p:cNvSpPr>
            <p:nvPr/>
          </p:nvSpPr>
          <p:spPr bwMode="auto">
            <a:xfrm>
              <a:off x="793" y="1752"/>
              <a:ext cx="173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0" name="Oval 13"/>
            <p:cNvSpPr>
              <a:spLocks noChangeArrowheads="1"/>
            </p:cNvSpPr>
            <p:nvPr/>
          </p:nvSpPr>
          <p:spPr bwMode="auto">
            <a:xfrm>
              <a:off x="1383" y="1888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1" name="Oval 14"/>
            <p:cNvSpPr>
              <a:spLocks noChangeArrowheads="1"/>
            </p:cNvSpPr>
            <p:nvPr/>
          </p:nvSpPr>
          <p:spPr bwMode="auto">
            <a:xfrm>
              <a:off x="1791" y="1888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2" name="Oval 15"/>
            <p:cNvSpPr>
              <a:spLocks noChangeArrowheads="1"/>
            </p:cNvSpPr>
            <p:nvPr/>
          </p:nvSpPr>
          <p:spPr bwMode="auto">
            <a:xfrm>
              <a:off x="1383" y="1570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3" name="Oval 16"/>
            <p:cNvSpPr>
              <a:spLocks noChangeArrowheads="1"/>
            </p:cNvSpPr>
            <p:nvPr/>
          </p:nvSpPr>
          <p:spPr bwMode="auto">
            <a:xfrm>
              <a:off x="1927" y="663"/>
              <a:ext cx="173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4" name="Oval 17"/>
            <p:cNvSpPr>
              <a:spLocks noChangeArrowheads="1"/>
            </p:cNvSpPr>
            <p:nvPr/>
          </p:nvSpPr>
          <p:spPr bwMode="auto">
            <a:xfrm>
              <a:off x="612" y="346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" name="Oval 18"/>
            <p:cNvSpPr>
              <a:spLocks noChangeArrowheads="1"/>
            </p:cNvSpPr>
            <p:nvPr/>
          </p:nvSpPr>
          <p:spPr bwMode="auto">
            <a:xfrm>
              <a:off x="115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6" name="Oval 19"/>
            <p:cNvSpPr>
              <a:spLocks noChangeArrowheads="1"/>
            </p:cNvSpPr>
            <p:nvPr/>
          </p:nvSpPr>
          <p:spPr bwMode="auto">
            <a:xfrm>
              <a:off x="47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7" name="Oval 20"/>
            <p:cNvSpPr>
              <a:spLocks noChangeArrowheads="1"/>
            </p:cNvSpPr>
            <p:nvPr/>
          </p:nvSpPr>
          <p:spPr bwMode="auto">
            <a:xfrm>
              <a:off x="1927" y="1525"/>
              <a:ext cx="169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8" name="Oval 21"/>
            <p:cNvSpPr>
              <a:spLocks noChangeArrowheads="1"/>
            </p:cNvSpPr>
            <p:nvPr/>
          </p:nvSpPr>
          <p:spPr bwMode="auto">
            <a:xfrm>
              <a:off x="1066" y="1253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9" name="Oval 22"/>
            <p:cNvSpPr>
              <a:spLocks noChangeArrowheads="1"/>
            </p:cNvSpPr>
            <p:nvPr/>
          </p:nvSpPr>
          <p:spPr bwMode="auto">
            <a:xfrm>
              <a:off x="748" y="1344"/>
              <a:ext cx="247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0" name="Oval 23"/>
            <p:cNvSpPr>
              <a:spLocks noChangeArrowheads="1"/>
            </p:cNvSpPr>
            <p:nvPr/>
          </p:nvSpPr>
          <p:spPr bwMode="auto">
            <a:xfrm>
              <a:off x="1202" y="2069"/>
              <a:ext cx="248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1" name="Oval 24"/>
            <p:cNvSpPr>
              <a:spLocks noChangeArrowheads="1"/>
            </p:cNvSpPr>
            <p:nvPr/>
          </p:nvSpPr>
          <p:spPr bwMode="auto">
            <a:xfrm>
              <a:off x="1701" y="1979"/>
              <a:ext cx="247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2" name="Oval 25"/>
            <p:cNvSpPr>
              <a:spLocks noChangeArrowheads="1"/>
            </p:cNvSpPr>
            <p:nvPr/>
          </p:nvSpPr>
          <p:spPr bwMode="auto">
            <a:xfrm>
              <a:off x="1610" y="1253"/>
              <a:ext cx="252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3" name="Oval 26"/>
            <p:cNvSpPr>
              <a:spLocks noChangeArrowheads="1"/>
            </p:cNvSpPr>
            <p:nvPr/>
          </p:nvSpPr>
          <p:spPr bwMode="auto">
            <a:xfrm>
              <a:off x="1565" y="618"/>
              <a:ext cx="251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4" name="Oval 27"/>
            <p:cNvSpPr>
              <a:spLocks noChangeArrowheads="1"/>
            </p:cNvSpPr>
            <p:nvPr/>
          </p:nvSpPr>
          <p:spPr bwMode="auto">
            <a:xfrm>
              <a:off x="1791" y="754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5" name="Oval 28"/>
            <p:cNvSpPr>
              <a:spLocks noChangeArrowheads="1"/>
            </p:cNvSpPr>
            <p:nvPr/>
          </p:nvSpPr>
          <p:spPr bwMode="auto">
            <a:xfrm>
              <a:off x="793" y="2205"/>
              <a:ext cx="247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6" name="Oval 29"/>
            <p:cNvSpPr>
              <a:spLocks noChangeArrowheads="1"/>
            </p:cNvSpPr>
            <p:nvPr/>
          </p:nvSpPr>
          <p:spPr bwMode="auto">
            <a:xfrm>
              <a:off x="1429" y="1207"/>
              <a:ext cx="251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7" name="Oval 30"/>
            <p:cNvSpPr>
              <a:spLocks noChangeArrowheads="1"/>
            </p:cNvSpPr>
            <p:nvPr/>
          </p:nvSpPr>
          <p:spPr bwMode="auto">
            <a:xfrm>
              <a:off x="1020" y="2251"/>
              <a:ext cx="248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8" name="Oval 31"/>
            <p:cNvSpPr>
              <a:spLocks noChangeArrowheads="1"/>
            </p:cNvSpPr>
            <p:nvPr/>
          </p:nvSpPr>
          <p:spPr bwMode="auto">
            <a:xfrm>
              <a:off x="521" y="2115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9" name="Oval 32"/>
            <p:cNvSpPr>
              <a:spLocks noChangeArrowheads="1"/>
            </p:cNvSpPr>
            <p:nvPr/>
          </p:nvSpPr>
          <p:spPr bwMode="auto">
            <a:xfrm>
              <a:off x="1202" y="1071"/>
              <a:ext cx="248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0" name="Oval 33"/>
            <p:cNvSpPr>
              <a:spLocks noChangeArrowheads="1"/>
            </p:cNvSpPr>
            <p:nvPr/>
          </p:nvSpPr>
          <p:spPr bwMode="auto">
            <a:xfrm>
              <a:off x="295" y="1979"/>
              <a:ext cx="247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1" name="Oval 34"/>
            <p:cNvSpPr>
              <a:spLocks noChangeArrowheads="1"/>
            </p:cNvSpPr>
            <p:nvPr/>
          </p:nvSpPr>
          <p:spPr bwMode="auto">
            <a:xfrm>
              <a:off x="431" y="799"/>
              <a:ext cx="252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2" name="Oval 35"/>
            <p:cNvSpPr>
              <a:spLocks noChangeArrowheads="1"/>
            </p:cNvSpPr>
            <p:nvPr/>
          </p:nvSpPr>
          <p:spPr bwMode="auto">
            <a:xfrm>
              <a:off x="612" y="1071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3" name="Oval 36"/>
            <p:cNvSpPr>
              <a:spLocks noChangeArrowheads="1"/>
            </p:cNvSpPr>
            <p:nvPr/>
          </p:nvSpPr>
          <p:spPr bwMode="auto">
            <a:xfrm>
              <a:off x="1610" y="102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4" name="Oval 37"/>
            <p:cNvSpPr>
              <a:spLocks noChangeArrowheads="1"/>
            </p:cNvSpPr>
            <p:nvPr/>
          </p:nvSpPr>
          <p:spPr bwMode="auto">
            <a:xfrm>
              <a:off x="1247" y="66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5" name="Oval 38"/>
            <p:cNvSpPr>
              <a:spLocks noChangeArrowheads="1"/>
            </p:cNvSpPr>
            <p:nvPr/>
          </p:nvSpPr>
          <p:spPr bwMode="auto">
            <a:xfrm>
              <a:off x="612" y="1389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6" name="Oval 39"/>
            <p:cNvSpPr>
              <a:spLocks noChangeArrowheads="1"/>
            </p:cNvSpPr>
            <p:nvPr/>
          </p:nvSpPr>
          <p:spPr bwMode="auto">
            <a:xfrm>
              <a:off x="476" y="170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7" name="Oval 40"/>
            <p:cNvSpPr>
              <a:spLocks noChangeArrowheads="1"/>
            </p:cNvSpPr>
            <p:nvPr/>
          </p:nvSpPr>
          <p:spPr bwMode="auto">
            <a:xfrm>
              <a:off x="884" y="255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8" name="Oval 41"/>
            <p:cNvSpPr>
              <a:spLocks noChangeArrowheads="1"/>
            </p:cNvSpPr>
            <p:nvPr/>
          </p:nvSpPr>
          <p:spPr bwMode="auto">
            <a:xfrm>
              <a:off x="1474" y="216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9" name="Oval 42"/>
            <p:cNvSpPr>
              <a:spLocks noChangeArrowheads="1"/>
            </p:cNvSpPr>
            <p:nvPr/>
          </p:nvSpPr>
          <p:spPr bwMode="auto">
            <a:xfrm>
              <a:off x="1247" y="1253"/>
              <a:ext cx="312" cy="29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0" name="Oval 43"/>
            <p:cNvSpPr>
              <a:spLocks noChangeArrowheads="1"/>
            </p:cNvSpPr>
            <p:nvPr/>
          </p:nvSpPr>
          <p:spPr bwMode="auto">
            <a:xfrm>
              <a:off x="930" y="89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1" name="Oval 44"/>
            <p:cNvSpPr>
              <a:spLocks noChangeArrowheads="1"/>
            </p:cNvSpPr>
            <p:nvPr/>
          </p:nvSpPr>
          <p:spPr bwMode="auto">
            <a:xfrm>
              <a:off x="748" y="618"/>
              <a:ext cx="308" cy="2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2" name="Oval 45"/>
            <p:cNvSpPr>
              <a:spLocks noChangeArrowheads="1"/>
            </p:cNvSpPr>
            <p:nvPr/>
          </p:nvSpPr>
          <p:spPr bwMode="auto">
            <a:xfrm>
              <a:off x="1383" y="210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3" name="Oval 46"/>
            <p:cNvSpPr>
              <a:spLocks noChangeArrowheads="1"/>
            </p:cNvSpPr>
            <p:nvPr/>
          </p:nvSpPr>
          <p:spPr bwMode="auto">
            <a:xfrm>
              <a:off x="748" y="1933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4" name="Oval 47"/>
            <p:cNvSpPr>
              <a:spLocks noChangeArrowheads="1"/>
            </p:cNvSpPr>
            <p:nvPr/>
          </p:nvSpPr>
          <p:spPr bwMode="auto">
            <a:xfrm>
              <a:off x="1066" y="193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5" name="Oval 48"/>
            <p:cNvSpPr>
              <a:spLocks noChangeArrowheads="1"/>
            </p:cNvSpPr>
            <p:nvPr/>
          </p:nvSpPr>
          <p:spPr bwMode="auto">
            <a:xfrm>
              <a:off x="204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6" name="Oval 49"/>
            <p:cNvSpPr>
              <a:spLocks noChangeArrowheads="1"/>
            </p:cNvSpPr>
            <p:nvPr/>
          </p:nvSpPr>
          <p:spPr bwMode="auto">
            <a:xfrm>
              <a:off x="295" y="1253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7" name="Oval 50"/>
            <p:cNvSpPr>
              <a:spLocks noChangeArrowheads="1"/>
            </p:cNvSpPr>
            <p:nvPr/>
          </p:nvSpPr>
          <p:spPr bwMode="auto">
            <a:xfrm>
              <a:off x="1519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8" name="Oval 51"/>
            <p:cNvSpPr>
              <a:spLocks noChangeArrowheads="1"/>
            </p:cNvSpPr>
            <p:nvPr/>
          </p:nvSpPr>
          <p:spPr bwMode="auto">
            <a:xfrm>
              <a:off x="930" y="1616"/>
              <a:ext cx="312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259" name="258 CuadroTexto"/>
          <p:cNvSpPr txBox="1"/>
          <p:nvPr/>
        </p:nvSpPr>
        <p:spPr>
          <a:xfrm>
            <a:off x="539552" y="350100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0066"/>
                </a:solidFill>
              </a:rPr>
              <a:t>Empresa</a:t>
            </a:r>
            <a:endParaRPr lang="es-ES" sz="1600" b="1" dirty="0">
              <a:solidFill>
                <a:srgbClr val="000066"/>
              </a:solidFill>
            </a:endParaRPr>
          </a:p>
        </p:txBody>
      </p:sp>
      <p:sp>
        <p:nvSpPr>
          <p:cNvPr id="260" name="259 CuadroTexto"/>
          <p:cNvSpPr txBox="1"/>
          <p:nvPr/>
        </p:nvSpPr>
        <p:spPr>
          <a:xfrm>
            <a:off x="2051720" y="350100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000066"/>
                </a:solidFill>
              </a:rPr>
              <a:t>Academia</a:t>
            </a:r>
            <a:endParaRPr lang="es-ES" sz="16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7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7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78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78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7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7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966" grpId="0"/>
      <p:bldP spid="117967" grpId="0"/>
      <p:bldP spid="117968" grpId="0" build="p" advAuto="5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786" name="Group 2"/>
          <p:cNvGrpSpPr>
            <a:grpSpLocks/>
          </p:cNvGrpSpPr>
          <p:nvPr/>
        </p:nvGrpSpPr>
        <p:grpSpPr bwMode="auto">
          <a:xfrm>
            <a:off x="933450" y="2547938"/>
            <a:ext cx="1395413" cy="1638300"/>
            <a:chOff x="158" y="210"/>
            <a:chExt cx="1942" cy="2278"/>
          </a:xfrm>
        </p:grpSpPr>
        <p:sp>
          <p:nvSpPr>
            <p:cNvPr id="118787" name="Oval 3"/>
            <p:cNvSpPr>
              <a:spLocks noChangeArrowheads="1"/>
            </p:cNvSpPr>
            <p:nvPr/>
          </p:nvSpPr>
          <p:spPr bwMode="auto">
            <a:xfrm>
              <a:off x="1882" y="1298"/>
              <a:ext cx="131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88" name="Oval 4"/>
            <p:cNvSpPr>
              <a:spLocks noChangeArrowheads="1"/>
            </p:cNvSpPr>
            <p:nvPr/>
          </p:nvSpPr>
          <p:spPr bwMode="auto">
            <a:xfrm>
              <a:off x="1292" y="1706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89" name="Oval 5"/>
            <p:cNvSpPr>
              <a:spLocks noChangeArrowheads="1"/>
            </p:cNvSpPr>
            <p:nvPr/>
          </p:nvSpPr>
          <p:spPr bwMode="auto">
            <a:xfrm>
              <a:off x="1565" y="935"/>
              <a:ext cx="126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0" name="Oval 6"/>
            <p:cNvSpPr>
              <a:spLocks noChangeArrowheads="1"/>
            </p:cNvSpPr>
            <p:nvPr/>
          </p:nvSpPr>
          <p:spPr bwMode="auto">
            <a:xfrm>
              <a:off x="295" y="1071"/>
              <a:ext cx="12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1" name="Oval 7"/>
            <p:cNvSpPr>
              <a:spLocks noChangeArrowheads="1"/>
            </p:cNvSpPr>
            <p:nvPr/>
          </p:nvSpPr>
          <p:spPr bwMode="auto">
            <a:xfrm>
              <a:off x="1156" y="1525"/>
              <a:ext cx="126" cy="11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2" name="Oval 8"/>
            <p:cNvSpPr>
              <a:spLocks noChangeArrowheads="1"/>
            </p:cNvSpPr>
            <p:nvPr/>
          </p:nvSpPr>
          <p:spPr bwMode="auto">
            <a:xfrm>
              <a:off x="839" y="436"/>
              <a:ext cx="125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3" name="Oval 9"/>
            <p:cNvSpPr>
              <a:spLocks noChangeArrowheads="1"/>
            </p:cNvSpPr>
            <p:nvPr/>
          </p:nvSpPr>
          <p:spPr bwMode="auto">
            <a:xfrm>
              <a:off x="158" y="754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4" name="Oval 10"/>
            <p:cNvSpPr>
              <a:spLocks noChangeArrowheads="1"/>
            </p:cNvSpPr>
            <p:nvPr/>
          </p:nvSpPr>
          <p:spPr bwMode="auto">
            <a:xfrm>
              <a:off x="1565" y="1933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5" name="Oval 11"/>
            <p:cNvSpPr>
              <a:spLocks noChangeArrowheads="1"/>
            </p:cNvSpPr>
            <p:nvPr/>
          </p:nvSpPr>
          <p:spPr bwMode="auto">
            <a:xfrm>
              <a:off x="1383" y="981"/>
              <a:ext cx="174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6" name="Oval 12"/>
            <p:cNvSpPr>
              <a:spLocks noChangeArrowheads="1"/>
            </p:cNvSpPr>
            <p:nvPr/>
          </p:nvSpPr>
          <p:spPr bwMode="auto">
            <a:xfrm>
              <a:off x="793" y="1752"/>
              <a:ext cx="173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7" name="Oval 13"/>
            <p:cNvSpPr>
              <a:spLocks noChangeArrowheads="1"/>
            </p:cNvSpPr>
            <p:nvPr/>
          </p:nvSpPr>
          <p:spPr bwMode="auto">
            <a:xfrm>
              <a:off x="1383" y="1888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8" name="Oval 14"/>
            <p:cNvSpPr>
              <a:spLocks noChangeArrowheads="1"/>
            </p:cNvSpPr>
            <p:nvPr/>
          </p:nvSpPr>
          <p:spPr bwMode="auto">
            <a:xfrm>
              <a:off x="1791" y="1888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99" name="Oval 15"/>
            <p:cNvSpPr>
              <a:spLocks noChangeArrowheads="1"/>
            </p:cNvSpPr>
            <p:nvPr/>
          </p:nvSpPr>
          <p:spPr bwMode="auto">
            <a:xfrm>
              <a:off x="1383" y="1570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0" name="Oval 16"/>
            <p:cNvSpPr>
              <a:spLocks noChangeArrowheads="1"/>
            </p:cNvSpPr>
            <p:nvPr/>
          </p:nvSpPr>
          <p:spPr bwMode="auto">
            <a:xfrm>
              <a:off x="1927" y="663"/>
              <a:ext cx="173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1" name="Oval 17"/>
            <p:cNvSpPr>
              <a:spLocks noChangeArrowheads="1"/>
            </p:cNvSpPr>
            <p:nvPr/>
          </p:nvSpPr>
          <p:spPr bwMode="auto">
            <a:xfrm>
              <a:off x="612" y="346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2" name="Oval 18"/>
            <p:cNvSpPr>
              <a:spLocks noChangeArrowheads="1"/>
            </p:cNvSpPr>
            <p:nvPr/>
          </p:nvSpPr>
          <p:spPr bwMode="auto">
            <a:xfrm>
              <a:off x="115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3" name="Oval 19"/>
            <p:cNvSpPr>
              <a:spLocks noChangeArrowheads="1"/>
            </p:cNvSpPr>
            <p:nvPr/>
          </p:nvSpPr>
          <p:spPr bwMode="auto">
            <a:xfrm>
              <a:off x="47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4" name="Oval 20"/>
            <p:cNvSpPr>
              <a:spLocks noChangeArrowheads="1"/>
            </p:cNvSpPr>
            <p:nvPr/>
          </p:nvSpPr>
          <p:spPr bwMode="auto">
            <a:xfrm>
              <a:off x="1927" y="1525"/>
              <a:ext cx="169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5" name="Oval 21"/>
            <p:cNvSpPr>
              <a:spLocks noChangeArrowheads="1"/>
            </p:cNvSpPr>
            <p:nvPr/>
          </p:nvSpPr>
          <p:spPr bwMode="auto">
            <a:xfrm>
              <a:off x="1066" y="1253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6" name="Oval 22"/>
            <p:cNvSpPr>
              <a:spLocks noChangeArrowheads="1"/>
            </p:cNvSpPr>
            <p:nvPr/>
          </p:nvSpPr>
          <p:spPr bwMode="auto">
            <a:xfrm>
              <a:off x="748" y="1344"/>
              <a:ext cx="247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7" name="Oval 23"/>
            <p:cNvSpPr>
              <a:spLocks noChangeArrowheads="1"/>
            </p:cNvSpPr>
            <p:nvPr/>
          </p:nvSpPr>
          <p:spPr bwMode="auto">
            <a:xfrm>
              <a:off x="1202" y="2069"/>
              <a:ext cx="248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8" name="Oval 24"/>
            <p:cNvSpPr>
              <a:spLocks noChangeArrowheads="1"/>
            </p:cNvSpPr>
            <p:nvPr/>
          </p:nvSpPr>
          <p:spPr bwMode="auto">
            <a:xfrm>
              <a:off x="1701" y="1979"/>
              <a:ext cx="247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09" name="Oval 25"/>
            <p:cNvSpPr>
              <a:spLocks noChangeArrowheads="1"/>
            </p:cNvSpPr>
            <p:nvPr/>
          </p:nvSpPr>
          <p:spPr bwMode="auto">
            <a:xfrm>
              <a:off x="1610" y="1253"/>
              <a:ext cx="252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0" name="Oval 26"/>
            <p:cNvSpPr>
              <a:spLocks noChangeArrowheads="1"/>
            </p:cNvSpPr>
            <p:nvPr/>
          </p:nvSpPr>
          <p:spPr bwMode="auto">
            <a:xfrm>
              <a:off x="1565" y="618"/>
              <a:ext cx="251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1" name="Oval 27"/>
            <p:cNvSpPr>
              <a:spLocks noChangeArrowheads="1"/>
            </p:cNvSpPr>
            <p:nvPr/>
          </p:nvSpPr>
          <p:spPr bwMode="auto">
            <a:xfrm>
              <a:off x="1791" y="754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2" name="Oval 28"/>
            <p:cNvSpPr>
              <a:spLocks noChangeArrowheads="1"/>
            </p:cNvSpPr>
            <p:nvPr/>
          </p:nvSpPr>
          <p:spPr bwMode="auto">
            <a:xfrm>
              <a:off x="793" y="2205"/>
              <a:ext cx="247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3" name="Oval 29"/>
            <p:cNvSpPr>
              <a:spLocks noChangeArrowheads="1"/>
            </p:cNvSpPr>
            <p:nvPr/>
          </p:nvSpPr>
          <p:spPr bwMode="auto">
            <a:xfrm>
              <a:off x="1429" y="1207"/>
              <a:ext cx="251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4" name="Oval 30"/>
            <p:cNvSpPr>
              <a:spLocks noChangeArrowheads="1"/>
            </p:cNvSpPr>
            <p:nvPr/>
          </p:nvSpPr>
          <p:spPr bwMode="auto">
            <a:xfrm>
              <a:off x="1020" y="2251"/>
              <a:ext cx="248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5" name="Oval 31"/>
            <p:cNvSpPr>
              <a:spLocks noChangeArrowheads="1"/>
            </p:cNvSpPr>
            <p:nvPr/>
          </p:nvSpPr>
          <p:spPr bwMode="auto">
            <a:xfrm>
              <a:off x="521" y="2115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6" name="Oval 32"/>
            <p:cNvSpPr>
              <a:spLocks noChangeArrowheads="1"/>
            </p:cNvSpPr>
            <p:nvPr/>
          </p:nvSpPr>
          <p:spPr bwMode="auto">
            <a:xfrm>
              <a:off x="1202" y="1071"/>
              <a:ext cx="248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7" name="Oval 33"/>
            <p:cNvSpPr>
              <a:spLocks noChangeArrowheads="1"/>
            </p:cNvSpPr>
            <p:nvPr/>
          </p:nvSpPr>
          <p:spPr bwMode="auto">
            <a:xfrm>
              <a:off x="295" y="1979"/>
              <a:ext cx="247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8" name="Oval 34"/>
            <p:cNvSpPr>
              <a:spLocks noChangeArrowheads="1"/>
            </p:cNvSpPr>
            <p:nvPr/>
          </p:nvSpPr>
          <p:spPr bwMode="auto">
            <a:xfrm>
              <a:off x="431" y="799"/>
              <a:ext cx="252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19" name="Oval 35"/>
            <p:cNvSpPr>
              <a:spLocks noChangeArrowheads="1"/>
            </p:cNvSpPr>
            <p:nvPr/>
          </p:nvSpPr>
          <p:spPr bwMode="auto">
            <a:xfrm>
              <a:off x="612" y="1071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0" name="Oval 36"/>
            <p:cNvSpPr>
              <a:spLocks noChangeArrowheads="1"/>
            </p:cNvSpPr>
            <p:nvPr/>
          </p:nvSpPr>
          <p:spPr bwMode="auto">
            <a:xfrm>
              <a:off x="1610" y="102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1" name="Oval 37"/>
            <p:cNvSpPr>
              <a:spLocks noChangeArrowheads="1"/>
            </p:cNvSpPr>
            <p:nvPr/>
          </p:nvSpPr>
          <p:spPr bwMode="auto">
            <a:xfrm>
              <a:off x="1247" y="66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2" name="Oval 38"/>
            <p:cNvSpPr>
              <a:spLocks noChangeArrowheads="1"/>
            </p:cNvSpPr>
            <p:nvPr/>
          </p:nvSpPr>
          <p:spPr bwMode="auto">
            <a:xfrm>
              <a:off x="612" y="1389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3" name="Oval 39"/>
            <p:cNvSpPr>
              <a:spLocks noChangeArrowheads="1"/>
            </p:cNvSpPr>
            <p:nvPr/>
          </p:nvSpPr>
          <p:spPr bwMode="auto">
            <a:xfrm>
              <a:off x="476" y="170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4" name="Oval 40"/>
            <p:cNvSpPr>
              <a:spLocks noChangeArrowheads="1"/>
            </p:cNvSpPr>
            <p:nvPr/>
          </p:nvSpPr>
          <p:spPr bwMode="auto">
            <a:xfrm>
              <a:off x="884" y="255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5" name="Oval 41"/>
            <p:cNvSpPr>
              <a:spLocks noChangeArrowheads="1"/>
            </p:cNvSpPr>
            <p:nvPr/>
          </p:nvSpPr>
          <p:spPr bwMode="auto">
            <a:xfrm>
              <a:off x="1474" y="216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6" name="Oval 42"/>
            <p:cNvSpPr>
              <a:spLocks noChangeArrowheads="1"/>
            </p:cNvSpPr>
            <p:nvPr/>
          </p:nvSpPr>
          <p:spPr bwMode="auto">
            <a:xfrm>
              <a:off x="1247" y="1253"/>
              <a:ext cx="312" cy="29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7" name="Oval 43"/>
            <p:cNvSpPr>
              <a:spLocks noChangeArrowheads="1"/>
            </p:cNvSpPr>
            <p:nvPr/>
          </p:nvSpPr>
          <p:spPr bwMode="auto">
            <a:xfrm>
              <a:off x="930" y="89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8" name="Oval 44"/>
            <p:cNvSpPr>
              <a:spLocks noChangeArrowheads="1"/>
            </p:cNvSpPr>
            <p:nvPr/>
          </p:nvSpPr>
          <p:spPr bwMode="auto">
            <a:xfrm>
              <a:off x="748" y="618"/>
              <a:ext cx="308" cy="2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29" name="Oval 45"/>
            <p:cNvSpPr>
              <a:spLocks noChangeArrowheads="1"/>
            </p:cNvSpPr>
            <p:nvPr/>
          </p:nvSpPr>
          <p:spPr bwMode="auto">
            <a:xfrm>
              <a:off x="1383" y="210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30" name="Oval 46"/>
            <p:cNvSpPr>
              <a:spLocks noChangeArrowheads="1"/>
            </p:cNvSpPr>
            <p:nvPr/>
          </p:nvSpPr>
          <p:spPr bwMode="auto">
            <a:xfrm>
              <a:off x="748" y="1933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31" name="Oval 47"/>
            <p:cNvSpPr>
              <a:spLocks noChangeArrowheads="1"/>
            </p:cNvSpPr>
            <p:nvPr/>
          </p:nvSpPr>
          <p:spPr bwMode="auto">
            <a:xfrm>
              <a:off x="1066" y="193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32" name="Oval 48"/>
            <p:cNvSpPr>
              <a:spLocks noChangeArrowheads="1"/>
            </p:cNvSpPr>
            <p:nvPr/>
          </p:nvSpPr>
          <p:spPr bwMode="auto">
            <a:xfrm>
              <a:off x="204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33" name="Oval 49"/>
            <p:cNvSpPr>
              <a:spLocks noChangeArrowheads="1"/>
            </p:cNvSpPr>
            <p:nvPr/>
          </p:nvSpPr>
          <p:spPr bwMode="auto">
            <a:xfrm>
              <a:off x="295" y="1253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34" name="Oval 50"/>
            <p:cNvSpPr>
              <a:spLocks noChangeArrowheads="1"/>
            </p:cNvSpPr>
            <p:nvPr/>
          </p:nvSpPr>
          <p:spPr bwMode="auto">
            <a:xfrm>
              <a:off x="1519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35" name="Oval 51"/>
            <p:cNvSpPr>
              <a:spLocks noChangeArrowheads="1"/>
            </p:cNvSpPr>
            <p:nvPr/>
          </p:nvSpPr>
          <p:spPr bwMode="auto">
            <a:xfrm>
              <a:off x="930" y="1616"/>
              <a:ext cx="312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8836" name="Rectangle 52"/>
          <p:cNvSpPr>
            <a:spLocks noChangeArrowheads="1"/>
          </p:cNvSpPr>
          <p:nvPr/>
        </p:nvSpPr>
        <p:spPr bwMode="auto">
          <a:xfrm>
            <a:off x="385763" y="4654550"/>
            <a:ext cx="45910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s-ES" sz="2000">
                <a:solidFill>
                  <a:schemeClr val="bg1"/>
                </a:solidFill>
                <a:latin typeface="Arial" charset="0"/>
              </a:rPr>
              <a:t>La </a:t>
            </a:r>
            <a:r>
              <a:rPr lang="es-ES" sz="2000" b="1">
                <a:solidFill>
                  <a:srgbClr val="0099CC"/>
                </a:solidFill>
                <a:latin typeface="Arial" charset="0"/>
              </a:rPr>
              <a:t>interacción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 debe buscar 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(y elevar)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s-ES" sz="2000" b="1">
                <a:solidFill>
                  <a:srgbClr val="0099CC"/>
                </a:solidFill>
                <a:latin typeface="Arial" charset="0"/>
              </a:rPr>
              <a:t>impacto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 y </a:t>
            </a:r>
            <a:r>
              <a:rPr lang="es-ES" sz="2000" b="1">
                <a:solidFill>
                  <a:srgbClr val="0099CC"/>
                </a:solidFill>
                <a:latin typeface="Arial" charset="0"/>
              </a:rPr>
              <a:t>calidad académica</a:t>
            </a:r>
          </a:p>
        </p:txBody>
      </p:sp>
      <p:grpSp>
        <p:nvGrpSpPr>
          <p:cNvPr id="118837" name="Group 53"/>
          <p:cNvGrpSpPr>
            <a:grpSpLocks/>
          </p:cNvGrpSpPr>
          <p:nvPr/>
        </p:nvGrpSpPr>
        <p:grpSpPr bwMode="auto">
          <a:xfrm>
            <a:off x="2590800" y="1647825"/>
            <a:ext cx="1800225" cy="2430463"/>
            <a:chOff x="1632" y="1038"/>
            <a:chExt cx="1134" cy="1531"/>
          </a:xfrm>
        </p:grpSpPr>
        <p:grpSp>
          <p:nvGrpSpPr>
            <p:cNvPr id="118838" name="Group 54"/>
            <p:cNvGrpSpPr>
              <a:grpSpLocks/>
            </p:cNvGrpSpPr>
            <p:nvPr/>
          </p:nvGrpSpPr>
          <p:grpSpPr bwMode="auto">
            <a:xfrm>
              <a:off x="1632" y="2115"/>
              <a:ext cx="1134" cy="454"/>
              <a:chOff x="1632" y="2115"/>
              <a:chExt cx="1134" cy="454"/>
            </a:xfrm>
          </p:grpSpPr>
          <p:sp>
            <p:nvSpPr>
              <p:cNvPr id="118839" name="AutoShape 55"/>
              <p:cNvSpPr>
                <a:spLocks noChangeArrowheads="1"/>
              </p:cNvSpPr>
              <p:nvPr/>
            </p:nvSpPr>
            <p:spPr bwMode="auto">
              <a:xfrm rot="1569400">
                <a:off x="1632" y="2115"/>
                <a:ext cx="1134" cy="454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FFF63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8840" name="WordArt 56"/>
              <p:cNvSpPr>
                <a:spLocks noChangeArrowheads="1" noChangeShapeType="1" noTextEdit="1"/>
              </p:cNvSpPr>
              <p:nvPr/>
            </p:nvSpPr>
            <p:spPr bwMode="auto">
              <a:xfrm rot="1634893">
                <a:off x="1882" y="2251"/>
                <a:ext cx="642" cy="1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s-ES" sz="1800" kern="10">
                    <a:ln w="9525">
                      <a:noFill/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000000"/>
                        </a:gs>
                        <a:gs pos="100000">
                          <a:srgbClr val="0000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  <a:latin typeface="Arial"/>
                    <a:cs typeface="Arial"/>
                  </a:rPr>
                  <a:t>Consorcio</a:t>
                </a:r>
              </a:p>
            </p:txBody>
          </p:sp>
        </p:grpSp>
        <p:grpSp>
          <p:nvGrpSpPr>
            <p:cNvPr id="118841" name="Group 57"/>
            <p:cNvGrpSpPr>
              <a:grpSpLocks/>
            </p:cNvGrpSpPr>
            <p:nvPr/>
          </p:nvGrpSpPr>
          <p:grpSpPr bwMode="auto">
            <a:xfrm rot="-3654110">
              <a:off x="1591" y="1391"/>
              <a:ext cx="1141" cy="435"/>
              <a:chOff x="1692" y="2434"/>
              <a:chExt cx="851" cy="425"/>
            </a:xfrm>
          </p:grpSpPr>
          <p:sp>
            <p:nvSpPr>
              <p:cNvPr id="118842" name="AutoShape 58"/>
              <p:cNvSpPr>
                <a:spLocks noChangeArrowheads="1"/>
              </p:cNvSpPr>
              <p:nvPr/>
            </p:nvSpPr>
            <p:spPr bwMode="auto">
              <a:xfrm rot="1866758" flipV="1">
                <a:off x="1692" y="2434"/>
                <a:ext cx="851" cy="42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miter lim="800000"/>
                <a:headEnd/>
                <a:tailEnd/>
              </a:ln>
              <a:effectLst>
                <a:prstShdw prst="shdw17" dist="17961" dir="2700000">
                  <a:srgbClr val="FFFF63">
                    <a:gamma/>
                    <a:shade val="60000"/>
                    <a:invGamma/>
                  </a:srgbClr>
                </a:prstShdw>
              </a:effec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8843" name="WordArt 59"/>
              <p:cNvSpPr>
                <a:spLocks noChangeArrowheads="1" noChangeShapeType="1" noTextEdit="1"/>
              </p:cNvSpPr>
              <p:nvPr/>
            </p:nvSpPr>
            <p:spPr bwMode="auto">
              <a:xfrm rot="2109450">
                <a:off x="1803" y="2614"/>
                <a:ext cx="672" cy="12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s-ES" kern="10">
                    <a:ln w="9525">
                      <a:noFill/>
                      <a:round/>
                      <a:headEnd/>
                      <a:tailEnd/>
                    </a:ln>
                    <a:gradFill rotWithShape="1">
                      <a:gsLst>
                        <a:gs pos="0">
                          <a:srgbClr val="000000"/>
                        </a:gs>
                        <a:gs pos="100000">
                          <a:srgbClr val="000000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  <a:latin typeface="Arial"/>
                    <a:cs typeface="Arial"/>
                  </a:rPr>
                  <a:t>Jerarquización</a:t>
                </a:r>
              </a:p>
            </p:txBody>
          </p:sp>
        </p:grpSp>
      </p:grpSp>
      <p:sp>
        <p:nvSpPr>
          <p:cNvPr id="118844" name="Text Box 60"/>
          <p:cNvSpPr txBox="1">
            <a:spLocks noChangeArrowheads="1"/>
          </p:cNvSpPr>
          <p:nvPr/>
        </p:nvSpPr>
        <p:spPr bwMode="auto">
          <a:xfrm>
            <a:off x="1331913" y="165100"/>
            <a:ext cx="6326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MX" sz="2800" b="1">
                <a:latin typeface="Arial" charset="0"/>
              </a:rPr>
              <a:t>Excelencia + Consorcio. ¿Para qué?</a:t>
            </a:r>
            <a:endParaRPr lang="en-US" sz="2800" b="1">
              <a:latin typeface="Arial" charset="0"/>
            </a:endParaRPr>
          </a:p>
        </p:txBody>
      </p:sp>
      <p:grpSp>
        <p:nvGrpSpPr>
          <p:cNvPr id="118845" name="Group 61"/>
          <p:cNvGrpSpPr>
            <a:grpSpLocks/>
          </p:cNvGrpSpPr>
          <p:nvPr/>
        </p:nvGrpSpPr>
        <p:grpSpPr bwMode="auto">
          <a:xfrm>
            <a:off x="4140200" y="1196975"/>
            <a:ext cx="5310188" cy="5400675"/>
            <a:chOff x="2608" y="754"/>
            <a:chExt cx="3345" cy="3402"/>
          </a:xfrm>
        </p:grpSpPr>
        <p:grpSp>
          <p:nvGrpSpPr>
            <p:cNvPr id="118846" name="Group 62"/>
            <p:cNvGrpSpPr>
              <a:grpSpLocks/>
            </p:cNvGrpSpPr>
            <p:nvPr/>
          </p:nvGrpSpPr>
          <p:grpSpPr bwMode="auto">
            <a:xfrm>
              <a:off x="2608" y="754"/>
              <a:ext cx="3345" cy="3402"/>
              <a:chOff x="2710" y="754"/>
              <a:chExt cx="3345" cy="3402"/>
            </a:xfrm>
          </p:grpSpPr>
          <p:grpSp>
            <p:nvGrpSpPr>
              <p:cNvPr id="118847" name="Group 63"/>
              <p:cNvGrpSpPr>
                <a:grpSpLocks/>
              </p:cNvGrpSpPr>
              <p:nvPr/>
            </p:nvGrpSpPr>
            <p:grpSpPr bwMode="auto">
              <a:xfrm>
                <a:off x="3277" y="2606"/>
                <a:ext cx="2778" cy="1550"/>
                <a:chOff x="3277" y="2606"/>
                <a:chExt cx="2778" cy="1550"/>
              </a:xfrm>
            </p:grpSpPr>
            <p:grpSp>
              <p:nvGrpSpPr>
                <p:cNvPr id="118848" name="Group 64"/>
                <p:cNvGrpSpPr>
                  <a:grpSpLocks/>
                </p:cNvGrpSpPr>
                <p:nvPr/>
              </p:nvGrpSpPr>
              <p:grpSpPr bwMode="auto">
                <a:xfrm>
                  <a:off x="3277" y="2606"/>
                  <a:ext cx="285" cy="1196"/>
                  <a:chOff x="102" y="1678"/>
                  <a:chExt cx="368" cy="1545"/>
                </a:xfrm>
              </p:grpSpPr>
              <p:grpSp>
                <p:nvGrpSpPr>
                  <p:cNvPr id="118849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300" y="1678"/>
                    <a:ext cx="170" cy="1395"/>
                    <a:chOff x="215" y="1338"/>
                    <a:chExt cx="170" cy="1729"/>
                  </a:xfrm>
                </p:grpSpPr>
                <p:sp>
                  <p:nvSpPr>
                    <p:cNvPr id="118850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5" y="1338"/>
                      <a:ext cx="0" cy="172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51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5" y="2614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52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5" y="2160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53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5" y="1706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54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5" y="3067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18855" name="Text 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8" y="2900"/>
                    <a:ext cx="244" cy="32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0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56" name="Text 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8" y="2529"/>
                    <a:ext cx="244" cy="32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5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57" name="Text Box 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2" y="2160"/>
                    <a:ext cx="338" cy="32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10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58" name="Text Box 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2" y="1763"/>
                    <a:ext cx="338" cy="32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15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</p:grpSp>
            <p:grpSp>
              <p:nvGrpSpPr>
                <p:cNvPr id="118859" name="Group 75"/>
                <p:cNvGrpSpPr>
                  <a:grpSpLocks/>
                </p:cNvGrpSpPr>
                <p:nvPr/>
              </p:nvGrpSpPr>
              <p:grpSpPr bwMode="auto">
                <a:xfrm>
                  <a:off x="3431" y="3572"/>
                  <a:ext cx="2624" cy="584"/>
                  <a:chOff x="3431" y="3572"/>
                  <a:chExt cx="2624" cy="584"/>
                </a:xfrm>
              </p:grpSpPr>
              <p:sp>
                <p:nvSpPr>
                  <p:cNvPr id="118860" name="Line 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31" y="3681"/>
                    <a:ext cx="1843" cy="6"/>
                  </a:xfrm>
                  <a:prstGeom prst="line">
                    <a:avLst/>
                  </a:prstGeom>
                  <a:noFill/>
                  <a:ln w="9525">
                    <a:solidFill>
                      <a:srgbClr val="FFFF63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861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26" y="3572"/>
                    <a:ext cx="0" cy="109"/>
                  </a:xfrm>
                  <a:prstGeom prst="line">
                    <a:avLst/>
                  </a:prstGeom>
                  <a:noFill/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862" name="Line 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99" y="3572"/>
                    <a:ext cx="0" cy="109"/>
                  </a:xfrm>
                  <a:prstGeom prst="line">
                    <a:avLst/>
                  </a:prstGeom>
                  <a:noFill/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863" name="Line 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50" y="3572"/>
                    <a:ext cx="0" cy="109"/>
                  </a:xfrm>
                  <a:prstGeom prst="line">
                    <a:avLst/>
                  </a:prstGeom>
                  <a:noFill/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864" name="Line 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01" y="3572"/>
                    <a:ext cx="0" cy="109"/>
                  </a:xfrm>
                  <a:prstGeom prst="line">
                    <a:avLst/>
                  </a:prstGeom>
                  <a:noFill/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865" name="Line 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53" y="3572"/>
                    <a:ext cx="0" cy="109"/>
                  </a:xfrm>
                  <a:prstGeom prst="line">
                    <a:avLst/>
                  </a:prstGeom>
                  <a:noFill/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s-ES"/>
                  </a:p>
                </p:txBody>
              </p:sp>
              <p:sp>
                <p:nvSpPr>
                  <p:cNvPr id="118866" name="Text Box 8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38" y="3722"/>
                    <a:ext cx="189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5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67" name="Text Box 8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89" y="3722"/>
                    <a:ext cx="262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10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68" name="Text Box 8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41" y="3722"/>
                    <a:ext cx="262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15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69" name="Text Box 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91" y="3722"/>
                    <a:ext cx="262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eaLnBrk="0" hangingPunct="0"/>
                    <a:r>
                      <a:rPr lang="es-MX" sz="20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20</a:t>
                    </a:r>
                    <a:endParaRPr lang="es-ES" sz="2000" b="1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sp>
                <p:nvSpPr>
                  <p:cNvPr id="118870" name="Text Box 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16" y="3884"/>
                    <a:ext cx="1939" cy="27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algn="ctr" eaLnBrk="0" hangingPunct="0">
                      <a:lnSpc>
                        <a:spcPct val="80000"/>
                      </a:lnSpc>
                    </a:pPr>
                    <a:r>
                      <a:rPr lang="es-MX" sz="1400" b="1">
                        <a:solidFill>
                          <a:schemeClr val="bg1"/>
                        </a:solidFill>
                        <a:latin typeface="Arial Narrow" pitchFamily="34" charset="0"/>
                      </a:rPr>
                      <a:t>IMPACTO</a:t>
                    </a:r>
                  </a:p>
                  <a:p>
                    <a:pPr algn="ctr" eaLnBrk="0" hangingPunct="0">
                      <a:lnSpc>
                        <a:spcPct val="80000"/>
                      </a:lnSpc>
                    </a:pPr>
                    <a:r>
                      <a:rPr lang="es-MX" sz="1400">
                        <a:solidFill>
                          <a:schemeClr val="bg1"/>
                        </a:solidFill>
                        <a:latin typeface="Arial Narrow" pitchFamily="34" charset="0"/>
                      </a:rPr>
                      <a:t>Innovación para la competitividad</a:t>
                    </a:r>
                    <a:endParaRPr lang="es-ES" sz="1400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</p:grpSp>
            <p:grpSp>
              <p:nvGrpSpPr>
                <p:cNvPr id="118871" name="Group 87"/>
                <p:cNvGrpSpPr>
                  <a:grpSpLocks/>
                </p:cNvGrpSpPr>
                <p:nvPr/>
              </p:nvGrpSpPr>
              <p:grpSpPr bwMode="auto">
                <a:xfrm>
                  <a:off x="4827" y="2620"/>
                  <a:ext cx="548" cy="535"/>
                  <a:chOff x="3069" y="544"/>
                  <a:chExt cx="2352" cy="2296"/>
                </a:xfrm>
              </p:grpSpPr>
              <p:grpSp>
                <p:nvGrpSpPr>
                  <p:cNvPr id="118872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3621" y="1596"/>
                    <a:ext cx="319" cy="181"/>
                    <a:chOff x="3621" y="1596"/>
                    <a:chExt cx="319" cy="181"/>
                  </a:xfrm>
                </p:grpSpPr>
                <p:sp>
                  <p:nvSpPr>
                    <p:cNvPr id="118873" name="Rectangle 89"/>
                    <p:cNvSpPr>
                      <a:spLocks noChangeArrowheads="1"/>
                    </p:cNvSpPr>
                    <p:nvPr/>
                  </p:nvSpPr>
                  <p:spPr bwMode="auto">
                    <a:xfrm rot="20289661">
                      <a:off x="3642" y="1596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74" name="Rectangle 90"/>
                    <p:cNvSpPr>
                      <a:spLocks noChangeArrowheads="1"/>
                    </p:cNvSpPr>
                    <p:nvPr/>
                  </p:nvSpPr>
                  <p:spPr bwMode="auto">
                    <a:xfrm rot="22844363">
                      <a:off x="3621" y="1748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75" name="Group 91"/>
                  <p:cNvGrpSpPr>
                    <a:grpSpLocks/>
                  </p:cNvGrpSpPr>
                  <p:nvPr/>
                </p:nvGrpSpPr>
                <p:grpSpPr bwMode="auto">
                  <a:xfrm rot="-1942043">
                    <a:off x="3787" y="1338"/>
                    <a:ext cx="295" cy="319"/>
                    <a:chOff x="3938" y="1209"/>
                    <a:chExt cx="295" cy="319"/>
                  </a:xfrm>
                </p:grpSpPr>
                <p:sp>
                  <p:nvSpPr>
                    <p:cNvPr id="118876" name="Rectangle 92"/>
                    <p:cNvSpPr>
                      <a:spLocks noChangeArrowheads="1"/>
                    </p:cNvSpPr>
                    <p:nvPr/>
                  </p:nvSpPr>
                  <p:spPr bwMode="auto">
                    <a:xfrm rot="2121963">
                      <a:off x="3938" y="1276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77" name="Rectangle 93"/>
                    <p:cNvSpPr>
                      <a:spLocks noChangeArrowheads="1"/>
                    </p:cNvSpPr>
                    <p:nvPr/>
                  </p:nvSpPr>
                  <p:spPr bwMode="auto">
                    <a:xfrm rot="5275729">
                      <a:off x="3796" y="1354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78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3938" y="1209"/>
                    <a:ext cx="295" cy="319"/>
                    <a:chOff x="3938" y="1209"/>
                    <a:chExt cx="295" cy="319"/>
                  </a:xfrm>
                </p:grpSpPr>
                <p:sp>
                  <p:nvSpPr>
                    <p:cNvPr id="118879" name="Rectangle 95"/>
                    <p:cNvSpPr>
                      <a:spLocks noChangeArrowheads="1"/>
                    </p:cNvSpPr>
                    <p:nvPr/>
                  </p:nvSpPr>
                  <p:spPr bwMode="auto">
                    <a:xfrm rot="2121963">
                      <a:off x="3938" y="1276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80" name="Rectangle 96"/>
                    <p:cNvSpPr>
                      <a:spLocks noChangeArrowheads="1"/>
                    </p:cNvSpPr>
                    <p:nvPr/>
                  </p:nvSpPr>
                  <p:spPr bwMode="auto">
                    <a:xfrm rot="5275729">
                      <a:off x="3796" y="1354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81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4151" y="1116"/>
                    <a:ext cx="182" cy="319"/>
                    <a:chOff x="4151" y="1116"/>
                    <a:chExt cx="182" cy="319"/>
                  </a:xfrm>
                </p:grpSpPr>
                <p:sp>
                  <p:nvSpPr>
                    <p:cNvPr id="118882" name="Rectangle 98"/>
                    <p:cNvSpPr>
                      <a:spLocks noChangeArrowheads="1"/>
                    </p:cNvSpPr>
                    <p:nvPr/>
                  </p:nvSpPr>
                  <p:spPr bwMode="auto">
                    <a:xfrm rot="3477354">
                      <a:off x="4170" y="1267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83" name="Rectangle 99"/>
                    <p:cNvSpPr>
                      <a:spLocks noChangeArrowheads="1"/>
                    </p:cNvSpPr>
                    <p:nvPr/>
                  </p:nvSpPr>
                  <p:spPr bwMode="auto">
                    <a:xfrm rot="7286380">
                      <a:off x="4006" y="1261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84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219" y="1253"/>
                    <a:ext cx="319" cy="295"/>
                    <a:chOff x="4219" y="1253"/>
                    <a:chExt cx="319" cy="295"/>
                  </a:xfrm>
                </p:grpSpPr>
                <p:sp>
                  <p:nvSpPr>
                    <p:cNvPr id="118885" name="Rectangle 101"/>
                    <p:cNvSpPr>
                      <a:spLocks noChangeArrowheads="1"/>
                    </p:cNvSpPr>
                    <p:nvPr/>
                  </p:nvSpPr>
                  <p:spPr bwMode="auto">
                    <a:xfrm rot="5772222">
                      <a:off x="4363" y="1386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86" name="Rectangle 102"/>
                    <p:cNvSpPr>
                      <a:spLocks noChangeArrowheads="1"/>
                    </p:cNvSpPr>
                    <p:nvPr/>
                  </p:nvSpPr>
                  <p:spPr bwMode="auto">
                    <a:xfrm rot="9231776">
                      <a:off x="4219" y="1310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87" name="Group 103"/>
                  <p:cNvGrpSpPr>
                    <a:grpSpLocks/>
                  </p:cNvGrpSpPr>
                  <p:nvPr/>
                </p:nvGrpSpPr>
                <p:grpSpPr bwMode="auto">
                  <a:xfrm rot="-1634460">
                    <a:off x="4439" y="1397"/>
                    <a:ext cx="323" cy="196"/>
                    <a:chOff x="4488" y="1586"/>
                    <a:chExt cx="323" cy="196"/>
                  </a:xfrm>
                </p:grpSpPr>
                <p:sp>
                  <p:nvSpPr>
                    <p:cNvPr id="118888" name="Rectangle 104"/>
                    <p:cNvSpPr>
                      <a:spLocks noChangeArrowheads="1"/>
                    </p:cNvSpPr>
                    <p:nvPr/>
                  </p:nvSpPr>
                  <p:spPr bwMode="auto">
                    <a:xfrm rot="9138603">
                      <a:off x="4516" y="1752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89" name="Rectangle 105"/>
                    <p:cNvSpPr>
                      <a:spLocks noChangeArrowheads="1"/>
                    </p:cNvSpPr>
                    <p:nvPr/>
                  </p:nvSpPr>
                  <p:spPr bwMode="auto">
                    <a:xfrm rot="11814724">
                      <a:off x="4488" y="1586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90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4488" y="1586"/>
                    <a:ext cx="323" cy="196"/>
                    <a:chOff x="4488" y="1586"/>
                    <a:chExt cx="323" cy="196"/>
                  </a:xfrm>
                </p:grpSpPr>
                <p:sp>
                  <p:nvSpPr>
                    <p:cNvPr id="118891" name="Rectangle 107"/>
                    <p:cNvSpPr>
                      <a:spLocks noChangeArrowheads="1"/>
                    </p:cNvSpPr>
                    <p:nvPr/>
                  </p:nvSpPr>
                  <p:spPr bwMode="auto">
                    <a:xfrm rot="9138603">
                      <a:off x="4516" y="1752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92" name="Rectangle 108"/>
                    <p:cNvSpPr>
                      <a:spLocks noChangeArrowheads="1"/>
                    </p:cNvSpPr>
                    <p:nvPr/>
                  </p:nvSpPr>
                  <p:spPr bwMode="auto">
                    <a:xfrm rot="11814724">
                      <a:off x="4488" y="1586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93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4446" y="1638"/>
                    <a:ext cx="295" cy="325"/>
                    <a:chOff x="4446" y="1638"/>
                    <a:chExt cx="295" cy="325"/>
                  </a:xfrm>
                </p:grpSpPr>
                <p:sp>
                  <p:nvSpPr>
                    <p:cNvPr id="118894" name="Rectangle 110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4446" y="1933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95" name="Rectangle 111"/>
                    <p:cNvSpPr>
                      <a:spLocks noChangeArrowheads="1"/>
                    </p:cNvSpPr>
                    <p:nvPr/>
                  </p:nvSpPr>
                  <p:spPr bwMode="auto">
                    <a:xfrm rot="13649695">
                      <a:off x="4508" y="1783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96" name="Group 112"/>
                  <p:cNvGrpSpPr>
                    <a:grpSpLocks/>
                  </p:cNvGrpSpPr>
                  <p:nvPr/>
                </p:nvGrpSpPr>
                <p:grpSpPr bwMode="auto">
                  <a:xfrm rot="17626487">
                    <a:off x="4294" y="1817"/>
                    <a:ext cx="335" cy="295"/>
                    <a:chOff x="3903" y="1858"/>
                    <a:chExt cx="335" cy="295"/>
                  </a:xfrm>
                </p:grpSpPr>
                <p:sp>
                  <p:nvSpPr>
                    <p:cNvPr id="118897" name="Rectangle 113"/>
                    <p:cNvSpPr>
                      <a:spLocks noChangeArrowheads="1"/>
                    </p:cNvSpPr>
                    <p:nvPr/>
                  </p:nvSpPr>
                  <p:spPr bwMode="auto">
                    <a:xfrm rot="-4749376">
                      <a:off x="3770" y="1991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898" name="Rectangle 114"/>
                    <p:cNvSpPr>
                      <a:spLocks noChangeArrowheads="1"/>
                    </p:cNvSpPr>
                    <p:nvPr/>
                  </p:nvSpPr>
                  <p:spPr bwMode="auto">
                    <a:xfrm rot="-1797077">
                      <a:off x="3919" y="2085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899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135" y="1960"/>
                    <a:ext cx="215" cy="340"/>
                    <a:chOff x="4135" y="1960"/>
                    <a:chExt cx="215" cy="340"/>
                  </a:xfrm>
                </p:grpSpPr>
                <p:sp>
                  <p:nvSpPr>
                    <p:cNvPr id="118900" name="Rectangle 116"/>
                    <p:cNvSpPr>
                      <a:spLocks noChangeArrowheads="1"/>
                    </p:cNvSpPr>
                    <p:nvPr/>
                  </p:nvSpPr>
                  <p:spPr bwMode="auto">
                    <a:xfrm rot="-6992812">
                      <a:off x="4002" y="2123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01" name="Rectangle 117"/>
                    <p:cNvSpPr>
                      <a:spLocks noChangeArrowheads="1"/>
                    </p:cNvSpPr>
                    <p:nvPr/>
                  </p:nvSpPr>
                  <p:spPr bwMode="auto">
                    <a:xfrm rot="-4203189">
                      <a:off x="4163" y="2112"/>
                      <a:ext cx="340" cy="35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02" name="Group 118"/>
                  <p:cNvGrpSpPr>
                    <a:grpSpLocks/>
                  </p:cNvGrpSpPr>
                  <p:nvPr/>
                </p:nvGrpSpPr>
                <p:grpSpPr bwMode="auto">
                  <a:xfrm>
                    <a:off x="3903" y="1858"/>
                    <a:ext cx="335" cy="295"/>
                    <a:chOff x="3903" y="1858"/>
                    <a:chExt cx="335" cy="295"/>
                  </a:xfrm>
                </p:grpSpPr>
                <p:sp>
                  <p:nvSpPr>
                    <p:cNvPr id="118903" name="Rectangle 119"/>
                    <p:cNvSpPr>
                      <a:spLocks noChangeArrowheads="1"/>
                    </p:cNvSpPr>
                    <p:nvPr/>
                  </p:nvSpPr>
                  <p:spPr bwMode="auto">
                    <a:xfrm rot="-4749376">
                      <a:off x="3770" y="1991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04" name="Rectangle 120"/>
                    <p:cNvSpPr>
                      <a:spLocks noChangeArrowheads="1"/>
                    </p:cNvSpPr>
                    <p:nvPr/>
                  </p:nvSpPr>
                  <p:spPr bwMode="auto">
                    <a:xfrm rot="-1797077">
                      <a:off x="3919" y="2085"/>
                      <a:ext cx="319" cy="29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05" name="Group 121"/>
                  <p:cNvGrpSpPr>
                    <a:grpSpLocks/>
                  </p:cNvGrpSpPr>
                  <p:nvPr/>
                </p:nvGrpSpPr>
                <p:grpSpPr bwMode="auto">
                  <a:xfrm>
                    <a:off x="3759" y="1678"/>
                    <a:ext cx="295" cy="312"/>
                    <a:chOff x="3759" y="1678"/>
                    <a:chExt cx="295" cy="312"/>
                  </a:xfrm>
                </p:grpSpPr>
                <p:sp>
                  <p:nvSpPr>
                    <p:cNvPr id="118906" name="Rectangle 122"/>
                    <p:cNvSpPr>
                      <a:spLocks noChangeArrowheads="1"/>
                    </p:cNvSpPr>
                    <p:nvPr/>
                  </p:nvSpPr>
                  <p:spPr bwMode="auto">
                    <a:xfrm rot="-3049283">
                      <a:off x="3653" y="1811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07" name="Rectangle 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59" y="1960"/>
                      <a:ext cx="295" cy="30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08" name="Group 124"/>
                  <p:cNvGrpSpPr>
                    <a:grpSpLocks/>
                  </p:cNvGrpSpPr>
                  <p:nvPr/>
                </p:nvGrpSpPr>
                <p:grpSpPr bwMode="auto">
                  <a:xfrm>
                    <a:off x="4042" y="713"/>
                    <a:ext cx="387" cy="535"/>
                    <a:chOff x="4042" y="713"/>
                    <a:chExt cx="387" cy="535"/>
                  </a:xfrm>
                </p:grpSpPr>
                <p:sp>
                  <p:nvSpPr>
                    <p:cNvPr id="118909" name="Rectangle 125"/>
                    <p:cNvSpPr>
                      <a:spLocks noChangeArrowheads="1"/>
                    </p:cNvSpPr>
                    <p:nvPr/>
                  </p:nvSpPr>
                  <p:spPr bwMode="auto">
                    <a:xfrm rot="14541486">
                      <a:off x="4150" y="944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10" name="Rectangle 126"/>
                    <p:cNvSpPr>
                      <a:spLocks noChangeArrowheads="1"/>
                    </p:cNvSpPr>
                    <p:nvPr/>
                  </p:nvSpPr>
                  <p:spPr bwMode="auto">
                    <a:xfrm rot="28647308">
                      <a:off x="3811" y="969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11" name="Group 127"/>
                  <p:cNvGrpSpPr>
                    <a:grpSpLocks/>
                  </p:cNvGrpSpPr>
                  <p:nvPr/>
                </p:nvGrpSpPr>
                <p:grpSpPr bwMode="auto">
                  <a:xfrm>
                    <a:off x="3702" y="913"/>
                    <a:ext cx="544" cy="510"/>
                    <a:chOff x="3702" y="913"/>
                    <a:chExt cx="544" cy="510"/>
                  </a:xfrm>
                </p:grpSpPr>
                <p:sp>
                  <p:nvSpPr>
                    <p:cNvPr id="118912" name="Rectangle 128"/>
                    <p:cNvSpPr>
                      <a:spLocks noChangeArrowheads="1"/>
                    </p:cNvSpPr>
                    <p:nvPr/>
                  </p:nvSpPr>
                  <p:spPr bwMode="auto">
                    <a:xfrm rot="12705254">
                      <a:off x="3736" y="973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13" name="Rectangle 129"/>
                    <p:cNvSpPr>
                      <a:spLocks noChangeArrowheads="1"/>
                    </p:cNvSpPr>
                    <p:nvPr/>
                  </p:nvSpPr>
                  <p:spPr bwMode="auto">
                    <a:xfrm rot="26945127">
                      <a:off x="3471" y="1144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14" name="Group 130"/>
                  <p:cNvGrpSpPr>
                    <a:grpSpLocks/>
                  </p:cNvGrpSpPr>
                  <p:nvPr/>
                </p:nvGrpSpPr>
                <p:grpSpPr bwMode="auto">
                  <a:xfrm>
                    <a:off x="3373" y="1176"/>
                    <a:ext cx="510" cy="544"/>
                    <a:chOff x="3373" y="1176"/>
                    <a:chExt cx="510" cy="544"/>
                  </a:xfrm>
                </p:grpSpPr>
                <p:sp>
                  <p:nvSpPr>
                    <p:cNvPr id="118915" name="Rectangle 131"/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3373" y="1176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16" name="Rectangle 132"/>
                    <p:cNvSpPr>
                      <a:spLocks noChangeArrowheads="1"/>
                    </p:cNvSpPr>
                    <p:nvPr/>
                  </p:nvSpPr>
                  <p:spPr bwMode="auto">
                    <a:xfrm rot="25081124">
                      <a:off x="3234" y="1441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17" name="Group 133"/>
                  <p:cNvGrpSpPr>
                    <a:grpSpLocks/>
                  </p:cNvGrpSpPr>
                  <p:nvPr/>
                </p:nvGrpSpPr>
                <p:grpSpPr bwMode="auto">
                  <a:xfrm rot="1488893">
                    <a:off x="3334" y="1366"/>
                    <a:ext cx="510" cy="544"/>
                    <a:chOff x="3367" y="1668"/>
                    <a:chExt cx="510" cy="544"/>
                  </a:xfrm>
                </p:grpSpPr>
                <p:sp>
                  <p:nvSpPr>
                    <p:cNvPr id="118918" name="Rectangle 134"/>
                    <p:cNvSpPr>
                      <a:spLocks noChangeArrowheads="1"/>
                    </p:cNvSpPr>
                    <p:nvPr/>
                  </p:nvSpPr>
                  <p:spPr bwMode="auto">
                    <a:xfrm rot="7870118">
                      <a:off x="3196" y="1899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19" name="Rectangle 135"/>
                    <p:cNvSpPr>
                      <a:spLocks noChangeArrowheads="1"/>
                    </p:cNvSpPr>
                    <p:nvPr/>
                  </p:nvSpPr>
                  <p:spPr bwMode="auto">
                    <a:xfrm rot="21545127">
                      <a:off x="3367" y="2164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20" name="Group 136"/>
                  <p:cNvGrpSpPr>
                    <a:grpSpLocks/>
                  </p:cNvGrpSpPr>
                  <p:nvPr/>
                </p:nvGrpSpPr>
                <p:grpSpPr bwMode="auto">
                  <a:xfrm>
                    <a:off x="3367" y="1668"/>
                    <a:ext cx="510" cy="544"/>
                    <a:chOff x="3367" y="1668"/>
                    <a:chExt cx="510" cy="544"/>
                  </a:xfrm>
                </p:grpSpPr>
                <p:sp>
                  <p:nvSpPr>
                    <p:cNvPr id="118921" name="Rectangle 137"/>
                    <p:cNvSpPr>
                      <a:spLocks noChangeArrowheads="1"/>
                    </p:cNvSpPr>
                    <p:nvPr/>
                  </p:nvSpPr>
                  <p:spPr bwMode="auto">
                    <a:xfrm rot="7870118">
                      <a:off x="3196" y="1899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22" name="Rectangle 138"/>
                    <p:cNvSpPr>
                      <a:spLocks noChangeArrowheads="1"/>
                    </p:cNvSpPr>
                    <p:nvPr/>
                  </p:nvSpPr>
                  <p:spPr bwMode="auto">
                    <a:xfrm rot="21545127">
                      <a:off x="3367" y="2164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23" name="Group 139"/>
                  <p:cNvGrpSpPr>
                    <a:grpSpLocks/>
                  </p:cNvGrpSpPr>
                  <p:nvPr/>
                </p:nvGrpSpPr>
                <p:grpSpPr bwMode="auto">
                  <a:xfrm>
                    <a:off x="3660" y="2020"/>
                    <a:ext cx="578" cy="510"/>
                    <a:chOff x="3660" y="2020"/>
                    <a:chExt cx="578" cy="510"/>
                  </a:xfrm>
                </p:grpSpPr>
                <p:sp>
                  <p:nvSpPr>
                    <p:cNvPr id="118924" name="Rectangle 140"/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3429" y="2251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25" name="Rectangle 141"/>
                    <p:cNvSpPr>
                      <a:spLocks noChangeArrowheads="1"/>
                    </p:cNvSpPr>
                    <p:nvPr/>
                  </p:nvSpPr>
                  <p:spPr bwMode="auto">
                    <a:xfrm rot="20292319">
                      <a:off x="3728" y="2421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26" name="Group 142"/>
                  <p:cNvGrpSpPr>
                    <a:grpSpLocks/>
                  </p:cNvGrpSpPr>
                  <p:nvPr/>
                </p:nvGrpSpPr>
                <p:grpSpPr bwMode="auto">
                  <a:xfrm>
                    <a:off x="4052" y="2160"/>
                    <a:ext cx="389" cy="561"/>
                    <a:chOff x="4052" y="2160"/>
                    <a:chExt cx="389" cy="561"/>
                  </a:xfrm>
                </p:grpSpPr>
                <p:sp>
                  <p:nvSpPr>
                    <p:cNvPr id="118927" name="Rectangle 143"/>
                    <p:cNvSpPr>
                      <a:spLocks noChangeArrowheads="1"/>
                    </p:cNvSpPr>
                    <p:nvPr/>
                  </p:nvSpPr>
                  <p:spPr bwMode="auto">
                    <a:xfrm rot="3387503">
                      <a:off x="3821" y="2442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28" name="Rectangle 144"/>
                    <p:cNvSpPr>
                      <a:spLocks noChangeArrowheads="1"/>
                    </p:cNvSpPr>
                    <p:nvPr/>
                  </p:nvSpPr>
                  <p:spPr bwMode="auto">
                    <a:xfrm rot="18014022">
                      <a:off x="4162" y="2391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29" name="Group 145"/>
                  <p:cNvGrpSpPr>
                    <a:grpSpLocks/>
                  </p:cNvGrpSpPr>
                  <p:nvPr/>
                </p:nvGrpSpPr>
                <p:grpSpPr bwMode="auto">
                  <a:xfrm>
                    <a:off x="4255" y="1997"/>
                    <a:ext cx="562" cy="510"/>
                    <a:chOff x="4255" y="1997"/>
                    <a:chExt cx="562" cy="510"/>
                  </a:xfrm>
                </p:grpSpPr>
                <p:sp>
                  <p:nvSpPr>
                    <p:cNvPr id="118930" name="Rectangle 146"/>
                    <p:cNvSpPr>
                      <a:spLocks noChangeArrowheads="1"/>
                    </p:cNvSpPr>
                    <p:nvPr/>
                  </p:nvSpPr>
                  <p:spPr bwMode="auto">
                    <a:xfrm rot="1291281">
                      <a:off x="4255" y="2424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31" name="Rectangle 147"/>
                    <p:cNvSpPr>
                      <a:spLocks noChangeArrowheads="1"/>
                    </p:cNvSpPr>
                    <p:nvPr/>
                  </p:nvSpPr>
                  <p:spPr bwMode="auto">
                    <a:xfrm rot="16437371">
                      <a:off x="4538" y="2228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32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4616" y="1634"/>
                    <a:ext cx="510" cy="583"/>
                    <a:chOff x="4616" y="1634"/>
                    <a:chExt cx="510" cy="583"/>
                  </a:xfrm>
                </p:grpSpPr>
                <p:sp>
                  <p:nvSpPr>
                    <p:cNvPr id="118933" name="Rectangle 149"/>
                    <p:cNvSpPr>
                      <a:spLocks noChangeArrowheads="1"/>
                    </p:cNvSpPr>
                    <p:nvPr/>
                  </p:nvSpPr>
                  <p:spPr bwMode="auto">
                    <a:xfrm rot="-313564">
                      <a:off x="4616" y="2169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34" name="Rectangle 150"/>
                    <p:cNvSpPr>
                      <a:spLocks noChangeArrowheads="1"/>
                    </p:cNvSpPr>
                    <p:nvPr/>
                  </p:nvSpPr>
                  <p:spPr bwMode="auto">
                    <a:xfrm rot="14036918">
                      <a:off x="4717" y="1865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35" name="Group 151"/>
                  <p:cNvGrpSpPr>
                    <a:grpSpLocks/>
                  </p:cNvGrpSpPr>
                  <p:nvPr/>
                </p:nvGrpSpPr>
                <p:grpSpPr bwMode="auto">
                  <a:xfrm rot="-1678661">
                    <a:off x="4383" y="941"/>
                    <a:ext cx="510" cy="529"/>
                    <a:chOff x="4581" y="1205"/>
                    <a:chExt cx="510" cy="529"/>
                  </a:xfrm>
                </p:grpSpPr>
                <p:sp>
                  <p:nvSpPr>
                    <p:cNvPr id="118936" name="Rectangle 152"/>
                    <p:cNvSpPr>
                      <a:spLocks noChangeArrowheads="1"/>
                    </p:cNvSpPr>
                    <p:nvPr/>
                  </p:nvSpPr>
                  <p:spPr bwMode="auto">
                    <a:xfrm rot="-3049283">
                      <a:off x="4719" y="1455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37" name="Rectangle 153"/>
                    <p:cNvSpPr>
                      <a:spLocks noChangeArrowheads="1"/>
                    </p:cNvSpPr>
                    <p:nvPr/>
                  </p:nvSpPr>
                  <p:spPr bwMode="auto">
                    <a:xfrm rot="10537926">
                      <a:off x="4581" y="1205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38" name="Group 154"/>
                  <p:cNvGrpSpPr>
                    <a:grpSpLocks/>
                  </p:cNvGrpSpPr>
                  <p:nvPr/>
                </p:nvGrpSpPr>
                <p:grpSpPr bwMode="auto">
                  <a:xfrm>
                    <a:off x="4719" y="1532"/>
                    <a:ext cx="555" cy="330"/>
                    <a:chOff x="4719" y="1532"/>
                    <a:chExt cx="555" cy="330"/>
                  </a:xfrm>
                </p:grpSpPr>
                <p:sp>
                  <p:nvSpPr>
                    <p:cNvPr id="118939" name="Rectangle 155"/>
                    <p:cNvSpPr>
                      <a:spLocks noChangeArrowheads="1"/>
                    </p:cNvSpPr>
                    <p:nvPr/>
                  </p:nvSpPr>
                  <p:spPr bwMode="auto">
                    <a:xfrm rot="-1860385">
                      <a:off x="4764" y="1814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40" name="Rectangle 156"/>
                    <p:cNvSpPr>
                      <a:spLocks noChangeArrowheads="1"/>
                    </p:cNvSpPr>
                    <p:nvPr/>
                  </p:nvSpPr>
                  <p:spPr bwMode="auto">
                    <a:xfrm rot="-9255867">
                      <a:off x="4719" y="1532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grpSp>
                <p:nvGrpSpPr>
                  <p:cNvPr id="118941" name="Group 157"/>
                  <p:cNvGrpSpPr>
                    <a:grpSpLocks/>
                  </p:cNvGrpSpPr>
                  <p:nvPr/>
                </p:nvGrpSpPr>
                <p:grpSpPr bwMode="auto">
                  <a:xfrm>
                    <a:off x="4581" y="1205"/>
                    <a:ext cx="510" cy="529"/>
                    <a:chOff x="4581" y="1205"/>
                    <a:chExt cx="510" cy="529"/>
                  </a:xfrm>
                </p:grpSpPr>
                <p:sp>
                  <p:nvSpPr>
                    <p:cNvPr id="118942" name="Rectangle 158"/>
                    <p:cNvSpPr>
                      <a:spLocks noChangeArrowheads="1"/>
                    </p:cNvSpPr>
                    <p:nvPr/>
                  </p:nvSpPr>
                  <p:spPr bwMode="auto">
                    <a:xfrm rot="-3049283">
                      <a:off x="4719" y="1455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43" name="Rectangle 159"/>
                    <p:cNvSpPr>
                      <a:spLocks noChangeArrowheads="1"/>
                    </p:cNvSpPr>
                    <p:nvPr/>
                  </p:nvSpPr>
                  <p:spPr bwMode="auto">
                    <a:xfrm rot="10537926">
                      <a:off x="4581" y="1205"/>
                      <a:ext cx="510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  <p:sp>
                <p:nvSpPr>
                  <p:cNvPr id="118944" name="AutoShape 160"/>
                  <p:cNvSpPr>
                    <a:spLocks noChangeArrowheads="1"/>
                  </p:cNvSpPr>
                  <p:nvPr/>
                </p:nvSpPr>
                <p:spPr bwMode="auto">
                  <a:xfrm>
                    <a:off x="3901" y="1366"/>
                    <a:ext cx="652" cy="635"/>
                  </a:xfrm>
                  <a:custGeom>
                    <a:avLst/>
                    <a:gdLst>
                      <a:gd name="G0" fmla="+- 321 0 0"/>
                      <a:gd name="G1" fmla="+- 21600 0 321"/>
                      <a:gd name="G2" fmla="+- 21600 0 321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321" y="10800"/>
                        </a:moveTo>
                        <a:cubicBezTo>
                          <a:pt x="321" y="16587"/>
                          <a:pt x="5013" y="21279"/>
                          <a:pt x="10800" y="21279"/>
                        </a:cubicBezTo>
                        <a:cubicBezTo>
                          <a:pt x="16587" y="21279"/>
                          <a:pt x="21279" y="16587"/>
                          <a:pt x="21279" y="10800"/>
                        </a:cubicBezTo>
                        <a:cubicBezTo>
                          <a:pt x="21279" y="5013"/>
                          <a:pt x="16587" y="321"/>
                          <a:pt x="10800" y="321"/>
                        </a:cubicBezTo>
                        <a:cubicBezTo>
                          <a:pt x="5013" y="321"/>
                          <a:pt x="321" y="5013"/>
                          <a:pt x="321" y="1080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FFFF63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45" name="AutoShape 161"/>
                  <p:cNvSpPr>
                    <a:spLocks noChangeArrowheads="1"/>
                  </p:cNvSpPr>
                  <p:nvPr/>
                </p:nvSpPr>
                <p:spPr bwMode="auto">
                  <a:xfrm>
                    <a:off x="3617" y="1139"/>
                    <a:ext cx="1219" cy="1187"/>
                  </a:xfrm>
                  <a:custGeom>
                    <a:avLst/>
                    <a:gdLst>
                      <a:gd name="G0" fmla="+- 321 0 0"/>
                      <a:gd name="G1" fmla="+- 21600 0 321"/>
                      <a:gd name="G2" fmla="+- 21600 0 321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321" y="10800"/>
                        </a:moveTo>
                        <a:cubicBezTo>
                          <a:pt x="321" y="16587"/>
                          <a:pt x="5013" y="21279"/>
                          <a:pt x="10800" y="21279"/>
                        </a:cubicBezTo>
                        <a:cubicBezTo>
                          <a:pt x="16587" y="21279"/>
                          <a:pt x="21279" y="16587"/>
                          <a:pt x="21279" y="10800"/>
                        </a:cubicBezTo>
                        <a:cubicBezTo>
                          <a:pt x="21279" y="5013"/>
                          <a:pt x="16587" y="321"/>
                          <a:pt x="10800" y="321"/>
                        </a:cubicBezTo>
                        <a:cubicBezTo>
                          <a:pt x="5013" y="321"/>
                          <a:pt x="321" y="5013"/>
                          <a:pt x="321" y="1080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FFFF63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46" name="AutoShape 162"/>
                  <p:cNvSpPr>
                    <a:spLocks noChangeArrowheads="1"/>
                  </p:cNvSpPr>
                  <p:nvPr/>
                </p:nvSpPr>
                <p:spPr bwMode="auto">
                  <a:xfrm>
                    <a:off x="3163" y="629"/>
                    <a:ext cx="2155" cy="2098"/>
                  </a:xfrm>
                  <a:custGeom>
                    <a:avLst/>
                    <a:gdLst>
                      <a:gd name="G0" fmla="+- 321 0 0"/>
                      <a:gd name="G1" fmla="+- 21600 0 321"/>
                      <a:gd name="G2" fmla="+- 21600 0 321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321" y="10800"/>
                        </a:moveTo>
                        <a:cubicBezTo>
                          <a:pt x="321" y="16587"/>
                          <a:pt x="5013" y="21279"/>
                          <a:pt x="10800" y="21279"/>
                        </a:cubicBezTo>
                        <a:cubicBezTo>
                          <a:pt x="16587" y="21279"/>
                          <a:pt x="21279" y="16587"/>
                          <a:pt x="21279" y="10800"/>
                        </a:cubicBezTo>
                        <a:cubicBezTo>
                          <a:pt x="21279" y="5013"/>
                          <a:pt x="16587" y="321"/>
                          <a:pt x="10800" y="321"/>
                        </a:cubicBezTo>
                        <a:cubicBezTo>
                          <a:pt x="5013" y="321"/>
                          <a:pt x="321" y="5013"/>
                          <a:pt x="321" y="10800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FFFF63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47" name="Rectangle 163"/>
                  <p:cNvSpPr>
                    <a:spLocks noChangeArrowheads="1"/>
                  </p:cNvSpPr>
                  <p:nvPr/>
                </p:nvSpPr>
                <p:spPr bwMode="auto">
                  <a:xfrm rot="7387951">
                    <a:off x="4073" y="1264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48" name="Oval 164"/>
                  <p:cNvSpPr>
                    <a:spLocks noChangeArrowheads="1"/>
                  </p:cNvSpPr>
                  <p:nvPr/>
                </p:nvSpPr>
                <p:spPr bwMode="auto">
                  <a:xfrm rot="7387951">
                    <a:off x="4465" y="1168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49" name="Oval 165"/>
                  <p:cNvSpPr>
                    <a:spLocks noChangeArrowheads="1"/>
                  </p:cNvSpPr>
                  <p:nvPr/>
                </p:nvSpPr>
                <p:spPr bwMode="auto">
                  <a:xfrm rot="7387951">
                    <a:off x="4681" y="677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0" name="Oval 166"/>
                  <p:cNvSpPr>
                    <a:spLocks noChangeArrowheads="1"/>
                  </p:cNvSpPr>
                  <p:nvPr/>
                </p:nvSpPr>
                <p:spPr bwMode="auto">
                  <a:xfrm rot="7387951">
                    <a:off x="4353" y="1373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1" name="Rectangle 167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279" y="1657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2" name="Oval 168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748" y="1602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3" name="Oval 169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156" y="1543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4" name="Oval 170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4501" y="1627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5" name="Rectangle 171"/>
                  <p:cNvSpPr>
                    <a:spLocks noChangeArrowheads="1"/>
                  </p:cNvSpPr>
                  <p:nvPr/>
                </p:nvSpPr>
                <p:spPr bwMode="auto">
                  <a:xfrm rot="9276779">
                    <a:off x="4230" y="1433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6" name="Oval 172"/>
                  <p:cNvSpPr>
                    <a:spLocks noChangeArrowheads="1"/>
                  </p:cNvSpPr>
                  <p:nvPr/>
                </p:nvSpPr>
                <p:spPr bwMode="auto">
                  <a:xfrm rot="9276779">
                    <a:off x="4668" y="1343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7" name="Oval 173"/>
                  <p:cNvSpPr>
                    <a:spLocks noChangeArrowheads="1"/>
                  </p:cNvSpPr>
                  <p:nvPr/>
                </p:nvSpPr>
                <p:spPr bwMode="auto">
                  <a:xfrm rot="9276779">
                    <a:off x="5047" y="1075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8" name="Oval 174"/>
                  <p:cNvSpPr>
                    <a:spLocks noChangeArrowheads="1"/>
                  </p:cNvSpPr>
                  <p:nvPr/>
                </p:nvSpPr>
                <p:spPr bwMode="auto">
                  <a:xfrm rot="9276779">
                    <a:off x="4445" y="1480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59" name="Rectangle 175"/>
                  <p:cNvSpPr>
                    <a:spLocks noChangeArrowheads="1"/>
                  </p:cNvSpPr>
                  <p:nvPr/>
                </p:nvSpPr>
                <p:spPr bwMode="auto">
                  <a:xfrm rot="12413326">
                    <a:off x="4230" y="1881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0" name="Oval 176"/>
                  <p:cNvSpPr>
                    <a:spLocks noChangeArrowheads="1"/>
                  </p:cNvSpPr>
                  <p:nvPr/>
                </p:nvSpPr>
                <p:spPr bwMode="auto">
                  <a:xfrm rot="12413326">
                    <a:off x="4719" y="1879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1" name="Oval 177"/>
                  <p:cNvSpPr>
                    <a:spLocks noChangeArrowheads="1"/>
                  </p:cNvSpPr>
                  <p:nvPr/>
                </p:nvSpPr>
                <p:spPr bwMode="auto">
                  <a:xfrm rot="12413326">
                    <a:off x="5051" y="2026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2" name="Oval 178"/>
                  <p:cNvSpPr>
                    <a:spLocks noChangeArrowheads="1"/>
                  </p:cNvSpPr>
                  <p:nvPr/>
                </p:nvSpPr>
                <p:spPr bwMode="auto">
                  <a:xfrm rot="12413326">
                    <a:off x="4473" y="1772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3" name="Rectangle 179"/>
                  <p:cNvSpPr>
                    <a:spLocks noChangeArrowheads="1"/>
                  </p:cNvSpPr>
                  <p:nvPr/>
                </p:nvSpPr>
                <p:spPr bwMode="auto">
                  <a:xfrm rot="14358438">
                    <a:off x="4061" y="2068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4" name="Oval 180"/>
                  <p:cNvSpPr>
                    <a:spLocks noChangeArrowheads="1"/>
                  </p:cNvSpPr>
                  <p:nvPr/>
                </p:nvSpPr>
                <p:spPr bwMode="auto">
                  <a:xfrm rot="14358438">
                    <a:off x="4496" y="2131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5" name="Oval 181"/>
                  <p:cNvSpPr>
                    <a:spLocks noChangeArrowheads="1"/>
                  </p:cNvSpPr>
                  <p:nvPr/>
                </p:nvSpPr>
                <p:spPr bwMode="auto">
                  <a:xfrm rot="14358438">
                    <a:off x="4669" y="2451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6" name="Oval 182"/>
                  <p:cNvSpPr>
                    <a:spLocks noChangeArrowheads="1"/>
                  </p:cNvSpPr>
                  <p:nvPr/>
                </p:nvSpPr>
                <p:spPr bwMode="auto">
                  <a:xfrm rot="14358438">
                    <a:off x="4353" y="1878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7" name="Rectangle 183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06" y="1186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8" name="Oval 184"/>
                  <p:cNvSpPr>
                    <a:spLocks noChangeArrowheads="1"/>
                  </p:cNvSpPr>
                  <p:nvPr/>
                </p:nvSpPr>
                <p:spPr bwMode="auto">
                  <a:xfrm>
                    <a:off x="4184" y="1338"/>
                    <a:ext cx="108" cy="10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69" name="Oval 185"/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544"/>
                    <a:ext cx="265" cy="25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0" name="Oval 186"/>
                  <p:cNvSpPr>
                    <a:spLocks noChangeArrowheads="1"/>
                  </p:cNvSpPr>
                  <p:nvPr/>
                </p:nvSpPr>
                <p:spPr bwMode="auto">
                  <a:xfrm>
                    <a:off x="4156" y="1083"/>
                    <a:ext cx="150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1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4184" y="1630"/>
                    <a:ext cx="113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2" name="Rectangle 1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806" y="2151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3" name="Oval 189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2587"/>
                    <a:ext cx="265" cy="25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4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4156" y="2243"/>
                    <a:ext cx="149" cy="1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5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4184" y="1942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6" name="Rectangle 192"/>
                  <p:cNvSpPr>
                    <a:spLocks noChangeArrowheads="1"/>
                  </p:cNvSpPr>
                  <p:nvPr/>
                </p:nvSpPr>
                <p:spPr bwMode="auto">
                  <a:xfrm rot="-3412049">
                    <a:off x="3539" y="2051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7" name="Oval 193"/>
                  <p:cNvSpPr>
                    <a:spLocks noChangeArrowheads="1"/>
                  </p:cNvSpPr>
                  <p:nvPr/>
                </p:nvSpPr>
                <p:spPr bwMode="auto">
                  <a:xfrm rot="-3412049">
                    <a:off x="3815" y="2135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8" name="Oval 194"/>
                  <p:cNvSpPr>
                    <a:spLocks noChangeArrowheads="1"/>
                  </p:cNvSpPr>
                  <p:nvPr/>
                </p:nvSpPr>
                <p:spPr bwMode="auto">
                  <a:xfrm rot="-3412049">
                    <a:off x="3543" y="2434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79" name="Oval 195"/>
                  <p:cNvSpPr>
                    <a:spLocks noChangeArrowheads="1"/>
                  </p:cNvSpPr>
                  <p:nvPr/>
                </p:nvSpPr>
                <p:spPr bwMode="auto">
                  <a:xfrm rot="-3412049">
                    <a:off x="4013" y="1911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0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3334" y="1658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1" name="Oval 197"/>
                  <p:cNvSpPr>
                    <a:spLocks noChangeArrowheads="1"/>
                  </p:cNvSpPr>
                  <p:nvPr/>
                </p:nvSpPr>
                <p:spPr bwMode="auto">
                  <a:xfrm>
                    <a:off x="3560" y="1621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2" name="Oval 198"/>
                  <p:cNvSpPr>
                    <a:spLocks noChangeArrowheads="1"/>
                  </p:cNvSpPr>
                  <p:nvPr/>
                </p:nvSpPr>
                <p:spPr bwMode="auto">
                  <a:xfrm>
                    <a:off x="3069" y="1568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3" name="Oval 199"/>
                  <p:cNvSpPr>
                    <a:spLocks noChangeArrowheads="1"/>
                  </p:cNvSpPr>
                  <p:nvPr/>
                </p:nvSpPr>
                <p:spPr bwMode="auto">
                  <a:xfrm>
                    <a:off x="3849" y="1630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4" name="Rectangle 200"/>
                  <p:cNvSpPr>
                    <a:spLocks noChangeArrowheads="1"/>
                  </p:cNvSpPr>
                  <p:nvPr/>
                </p:nvSpPr>
                <p:spPr bwMode="auto">
                  <a:xfrm rot="-1523221">
                    <a:off x="3382" y="1882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5" name="Oval 201"/>
                  <p:cNvSpPr>
                    <a:spLocks noChangeArrowheads="1"/>
                  </p:cNvSpPr>
                  <p:nvPr/>
                </p:nvSpPr>
                <p:spPr bwMode="auto">
                  <a:xfrm rot="-1523221">
                    <a:off x="3617" y="1908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6" name="Oval 202"/>
                  <p:cNvSpPr>
                    <a:spLocks noChangeArrowheads="1"/>
                  </p:cNvSpPr>
                  <p:nvPr/>
                </p:nvSpPr>
                <p:spPr bwMode="auto">
                  <a:xfrm rot="-1523221">
                    <a:off x="3177" y="2036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7" name="Oval 203"/>
                  <p:cNvSpPr>
                    <a:spLocks noChangeArrowheads="1"/>
                  </p:cNvSpPr>
                  <p:nvPr/>
                </p:nvSpPr>
                <p:spPr bwMode="auto">
                  <a:xfrm rot="-1523221">
                    <a:off x="3901" y="1772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8" name="Rectangle 204"/>
                  <p:cNvSpPr>
                    <a:spLocks noChangeArrowheads="1"/>
                  </p:cNvSpPr>
                  <p:nvPr/>
                </p:nvSpPr>
                <p:spPr bwMode="auto">
                  <a:xfrm rot="1613326">
                    <a:off x="3382" y="1434"/>
                    <a:ext cx="878" cy="48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50000">
                        <a:srgbClr val="CBC600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89" name="Oval 205"/>
                  <p:cNvSpPr>
                    <a:spLocks noChangeArrowheads="1"/>
                  </p:cNvSpPr>
                  <p:nvPr/>
                </p:nvSpPr>
                <p:spPr bwMode="auto">
                  <a:xfrm rot="1613326">
                    <a:off x="3645" y="1338"/>
                    <a:ext cx="145" cy="13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90" name="Oval 206"/>
                  <p:cNvSpPr>
                    <a:spLocks noChangeArrowheads="1"/>
                  </p:cNvSpPr>
                  <p:nvPr/>
                </p:nvSpPr>
                <p:spPr bwMode="auto">
                  <a:xfrm rot="1613326">
                    <a:off x="3173" y="1085"/>
                    <a:ext cx="265" cy="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8991" name="Oval 207"/>
                  <p:cNvSpPr>
                    <a:spLocks noChangeArrowheads="1"/>
                  </p:cNvSpPr>
                  <p:nvPr/>
                </p:nvSpPr>
                <p:spPr bwMode="auto">
                  <a:xfrm rot="1613326">
                    <a:off x="3901" y="1480"/>
                    <a:ext cx="108" cy="10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118992" name="Group 208"/>
                  <p:cNvGrpSpPr>
                    <a:grpSpLocks/>
                  </p:cNvGrpSpPr>
                  <p:nvPr/>
                </p:nvGrpSpPr>
                <p:grpSpPr bwMode="auto">
                  <a:xfrm>
                    <a:off x="3562" y="653"/>
                    <a:ext cx="565" cy="1057"/>
                    <a:chOff x="3562" y="653"/>
                    <a:chExt cx="565" cy="1057"/>
                  </a:xfrm>
                </p:grpSpPr>
                <p:sp>
                  <p:nvSpPr>
                    <p:cNvPr id="118993" name="Rectangle 209"/>
                    <p:cNvSpPr>
                      <a:spLocks noChangeArrowheads="1"/>
                    </p:cNvSpPr>
                    <p:nvPr/>
                  </p:nvSpPr>
                  <p:spPr bwMode="auto">
                    <a:xfrm rot="3558438">
                      <a:off x="3551" y="1247"/>
                      <a:ext cx="878" cy="48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50000">
                          <a:srgbClr val="CBC600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94" name="Oval 210"/>
                    <p:cNvSpPr>
                      <a:spLocks noChangeArrowheads="1"/>
                    </p:cNvSpPr>
                    <p:nvPr/>
                  </p:nvSpPr>
                  <p:spPr bwMode="auto">
                    <a:xfrm rot="3558438">
                      <a:off x="3867" y="1134"/>
                      <a:ext cx="145" cy="139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6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FF63"/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95" name="Oval 211"/>
                    <p:cNvSpPr>
                      <a:spLocks noChangeArrowheads="1"/>
                    </p:cNvSpPr>
                    <p:nvPr/>
                  </p:nvSpPr>
                  <p:spPr bwMode="auto">
                    <a:xfrm rot="3558438">
                      <a:off x="3555" y="660"/>
                      <a:ext cx="265" cy="252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6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FF63"/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8996" name="Oval 212"/>
                    <p:cNvSpPr>
                      <a:spLocks noChangeArrowheads="1"/>
                    </p:cNvSpPr>
                    <p:nvPr/>
                  </p:nvSpPr>
                  <p:spPr bwMode="auto">
                    <a:xfrm rot="3558438">
                      <a:off x="4021" y="1373"/>
                      <a:ext cx="108" cy="105"/>
                    </a:xfrm>
                    <a:prstGeom prst="ellipse">
                      <a:avLst/>
                    </a:prstGeom>
                    <a:gradFill rotWithShape="1">
                      <a:gsLst>
                        <a:gs pos="0">
                          <a:srgbClr val="FFFF63">
                            <a:gamma/>
                            <a:shade val="46275"/>
                            <a:invGamma/>
                          </a:srgbClr>
                        </a:gs>
                        <a:gs pos="100000">
                          <a:srgbClr val="FFFF63"/>
                        </a:gs>
                      </a:gsLst>
                      <a:lin ang="0" scaled="1"/>
                    </a:gradFill>
                    <a:ln w="9525" algn="ctr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</p:grpSp>
          </p:grpSp>
          <p:grpSp>
            <p:nvGrpSpPr>
              <p:cNvPr id="118997" name="Group 213"/>
              <p:cNvGrpSpPr>
                <a:grpSpLocks/>
              </p:cNvGrpSpPr>
              <p:nvPr/>
            </p:nvGrpSpPr>
            <p:grpSpPr bwMode="auto">
              <a:xfrm>
                <a:off x="2710" y="754"/>
                <a:ext cx="2637" cy="1291"/>
                <a:chOff x="2710" y="754"/>
                <a:chExt cx="2637" cy="1291"/>
              </a:xfrm>
            </p:grpSpPr>
            <p:grpSp>
              <p:nvGrpSpPr>
                <p:cNvPr id="118998" name="Group 214"/>
                <p:cNvGrpSpPr>
                  <a:grpSpLocks/>
                </p:cNvGrpSpPr>
                <p:nvPr/>
              </p:nvGrpSpPr>
              <p:grpSpPr bwMode="auto">
                <a:xfrm>
                  <a:off x="2710" y="754"/>
                  <a:ext cx="2637" cy="1291"/>
                  <a:chOff x="2278" y="796"/>
                  <a:chExt cx="3352" cy="1797"/>
                </a:xfrm>
              </p:grpSpPr>
              <p:grpSp>
                <p:nvGrpSpPr>
                  <p:cNvPr id="118999" name="Group 215"/>
                  <p:cNvGrpSpPr>
                    <a:grpSpLocks/>
                  </p:cNvGrpSpPr>
                  <p:nvPr/>
                </p:nvGrpSpPr>
                <p:grpSpPr bwMode="auto">
                  <a:xfrm>
                    <a:off x="3107" y="1916"/>
                    <a:ext cx="2523" cy="677"/>
                    <a:chOff x="3107" y="1916"/>
                    <a:chExt cx="2523" cy="677"/>
                  </a:xfrm>
                </p:grpSpPr>
                <p:sp>
                  <p:nvSpPr>
                    <p:cNvPr id="119000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9" y="1916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1" name="Line 21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249" y="2273"/>
                      <a:ext cx="2381" cy="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2" name="Text Box 2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07" y="2108"/>
                      <a:ext cx="240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0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19003" name="Line 21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759" y="2132"/>
                      <a:ext cx="0" cy="14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4" name="Line 22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241" y="2132"/>
                      <a:ext cx="0" cy="14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5" name="Line 22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694" y="2132"/>
                      <a:ext cx="0" cy="14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6" name="Line 22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148" y="2132"/>
                      <a:ext cx="0" cy="14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7" name="Line 2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602" y="2132"/>
                      <a:ext cx="0" cy="14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08" name="Text Box 2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645" y="2245"/>
                      <a:ext cx="240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5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19009" name="Text Box 2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98" y="2245"/>
                      <a:ext cx="333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10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19010" name="Text Box 2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53" y="2245"/>
                      <a:ext cx="333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15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19011" name="Text Box 22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06" y="2245"/>
                      <a:ext cx="333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</p:grpSp>
              <p:sp>
                <p:nvSpPr>
                  <p:cNvPr id="119012" name="Text Box 2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8" y="796"/>
                    <a:ext cx="766" cy="4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eaLnBrk="0" hangingPunct="0"/>
                    <a:r>
                      <a:rPr lang="es-MX" sz="1400">
                        <a:solidFill>
                          <a:schemeClr val="bg1"/>
                        </a:solidFill>
                        <a:latin typeface="Arial Narrow" pitchFamily="34" charset="0"/>
                      </a:rPr>
                      <a:t>Calidad</a:t>
                    </a:r>
                    <a:endParaRPr lang="es-MX" sz="1600">
                      <a:solidFill>
                        <a:schemeClr val="bg1"/>
                      </a:solidFill>
                      <a:latin typeface="Times New Roman" pitchFamily="18" charset="0"/>
                    </a:endParaRPr>
                  </a:p>
                  <a:p>
                    <a:pPr eaLnBrk="0" hangingPunct="0"/>
                    <a:r>
                      <a:rPr lang="es-MX" sz="1400">
                        <a:solidFill>
                          <a:schemeClr val="bg1"/>
                        </a:solidFill>
                        <a:latin typeface="Arial Narrow" pitchFamily="34" charset="0"/>
                      </a:rPr>
                      <a:t>Académica</a:t>
                    </a:r>
                    <a:endParaRPr lang="es-ES" sz="1400">
                      <a:solidFill>
                        <a:schemeClr val="bg1"/>
                      </a:solidFill>
                      <a:latin typeface="Arial Narrow" pitchFamily="34" charset="0"/>
                    </a:endParaRPr>
                  </a:p>
                </p:txBody>
              </p:sp>
              <p:grpSp>
                <p:nvGrpSpPr>
                  <p:cNvPr id="119013" name="Group 229"/>
                  <p:cNvGrpSpPr>
                    <a:grpSpLocks/>
                  </p:cNvGrpSpPr>
                  <p:nvPr/>
                </p:nvGrpSpPr>
                <p:grpSpPr bwMode="auto">
                  <a:xfrm>
                    <a:off x="3051" y="881"/>
                    <a:ext cx="368" cy="1391"/>
                    <a:chOff x="3051" y="886"/>
                    <a:chExt cx="368" cy="1391"/>
                  </a:xfrm>
                </p:grpSpPr>
                <p:sp>
                  <p:nvSpPr>
                    <p:cNvPr id="119014" name="Line 2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29" y="886"/>
                      <a:ext cx="0" cy="139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15" name="Line 2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9" y="1549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16" name="Line 2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49" y="1183"/>
                      <a:ext cx="17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FFFF6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19017" name="Text Box 2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07" y="1737"/>
                      <a:ext cx="240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5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19018" name="Text Box 23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51" y="1369"/>
                      <a:ext cx="332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10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19019" name="Text Box 23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051" y="972"/>
                      <a:ext cx="332" cy="3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>
                      <a:spAutoFit/>
                    </a:bodyPr>
                    <a:lstStyle/>
                    <a:p>
                      <a:pPr eaLnBrk="0" hangingPunct="0"/>
                      <a:r>
                        <a:rPr lang="es-MX" sz="2000" b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15</a:t>
                      </a:r>
                      <a:endParaRPr lang="es-ES" sz="2000" b="1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19020" name="Group 236"/>
                <p:cNvGrpSpPr>
                  <a:grpSpLocks/>
                </p:cNvGrpSpPr>
                <p:nvPr/>
              </p:nvGrpSpPr>
              <p:grpSpPr bwMode="auto">
                <a:xfrm>
                  <a:off x="3652" y="1133"/>
                  <a:ext cx="736" cy="515"/>
                  <a:chOff x="3645" y="1196"/>
                  <a:chExt cx="2070" cy="1588"/>
                </a:xfrm>
              </p:grpSpPr>
              <p:sp>
                <p:nvSpPr>
                  <p:cNvPr id="119021" name="Oval 237"/>
                  <p:cNvSpPr>
                    <a:spLocks noChangeArrowheads="1"/>
                  </p:cNvSpPr>
                  <p:nvPr/>
                </p:nvSpPr>
                <p:spPr bwMode="auto">
                  <a:xfrm>
                    <a:off x="4172" y="2458"/>
                    <a:ext cx="171" cy="18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2" name="Oval 238"/>
                  <p:cNvSpPr>
                    <a:spLocks noChangeArrowheads="1"/>
                  </p:cNvSpPr>
                  <p:nvPr/>
                </p:nvSpPr>
                <p:spPr bwMode="auto">
                  <a:xfrm>
                    <a:off x="3747" y="2461"/>
                    <a:ext cx="174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3" name="Oval 239"/>
                  <p:cNvSpPr>
                    <a:spLocks noChangeArrowheads="1"/>
                  </p:cNvSpPr>
                  <p:nvPr/>
                </p:nvSpPr>
                <p:spPr bwMode="auto">
                  <a:xfrm>
                    <a:off x="4864" y="1820"/>
                    <a:ext cx="173" cy="17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4" name="Oval 240"/>
                  <p:cNvSpPr>
                    <a:spLocks noChangeArrowheads="1"/>
                  </p:cNvSpPr>
                  <p:nvPr/>
                </p:nvSpPr>
                <p:spPr bwMode="auto">
                  <a:xfrm>
                    <a:off x="5488" y="2691"/>
                    <a:ext cx="91" cy="9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5" name="Oval 241"/>
                  <p:cNvSpPr>
                    <a:spLocks noChangeArrowheads="1"/>
                  </p:cNvSpPr>
                  <p:nvPr/>
                </p:nvSpPr>
                <p:spPr bwMode="auto">
                  <a:xfrm>
                    <a:off x="4383" y="2692"/>
                    <a:ext cx="90" cy="9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6" name="Oval 242"/>
                  <p:cNvSpPr>
                    <a:spLocks noChangeArrowheads="1"/>
                  </p:cNvSpPr>
                  <p:nvPr/>
                </p:nvSpPr>
                <p:spPr bwMode="auto">
                  <a:xfrm>
                    <a:off x="5261" y="2691"/>
                    <a:ext cx="87" cy="9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7" name="Oval 243"/>
                  <p:cNvSpPr>
                    <a:spLocks noChangeArrowheads="1"/>
                  </p:cNvSpPr>
                  <p:nvPr/>
                </p:nvSpPr>
                <p:spPr bwMode="auto">
                  <a:xfrm>
                    <a:off x="4723" y="2690"/>
                    <a:ext cx="87" cy="9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8" name="Oval 244"/>
                  <p:cNvSpPr>
                    <a:spLocks noChangeArrowheads="1"/>
                  </p:cNvSpPr>
                  <p:nvPr/>
                </p:nvSpPr>
                <p:spPr bwMode="auto">
                  <a:xfrm>
                    <a:off x="4496" y="2695"/>
                    <a:ext cx="87" cy="8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29" name="Oval 245"/>
                  <p:cNvSpPr>
                    <a:spLocks noChangeArrowheads="1"/>
                  </p:cNvSpPr>
                  <p:nvPr/>
                </p:nvSpPr>
                <p:spPr bwMode="auto">
                  <a:xfrm>
                    <a:off x="4609" y="2691"/>
                    <a:ext cx="86" cy="9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0" name="Oval 246"/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2692"/>
                    <a:ext cx="90" cy="9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1" name="Oval 247"/>
                  <p:cNvSpPr>
                    <a:spLocks noChangeArrowheads="1"/>
                  </p:cNvSpPr>
                  <p:nvPr/>
                </p:nvSpPr>
                <p:spPr bwMode="auto">
                  <a:xfrm>
                    <a:off x="4836" y="2662"/>
                    <a:ext cx="119" cy="1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2" name="Oval 248"/>
                  <p:cNvSpPr>
                    <a:spLocks noChangeArrowheads="1"/>
                  </p:cNvSpPr>
                  <p:nvPr/>
                </p:nvSpPr>
                <p:spPr bwMode="auto">
                  <a:xfrm>
                    <a:off x="5148" y="2500"/>
                    <a:ext cx="120" cy="12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3" name="Oval 249"/>
                  <p:cNvSpPr>
                    <a:spLocks noChangeArrowheads="1"/>
                  </p:cNvSpPr>
                  <p:nvPr/>
                </p:nvSpPr>
                <p:spPr bwMode="auto">
                  <a:xfrm>
                    <a:off x="4553" y="1650"/>
                    <a:ext cx="119" cy="12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4" name="Oval 250"/>
                  <p:cNvSpPr>
                    <a:spLocks noChangeArrowheads="1"/>
                  </p:cNvSpPr>
                  <p:nvPr/>
                </p:nvSpPr>
                <p:spPr bwMode="auto">
                  <a:xfrm>
                    <a:off x="5517" y="2500"/>
                    <a:ext cx="116" cy="12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5" name="Oval 251"/>
                  <p:cNvSpPr>
                    <a:spLocks noChangeArrowheads="1"/>
                  </p:cNvSpPr>
                  <p:nvPr/>
                </p:nvSpPr>
                <p:spPr bwMode="auto">
                  <a:xfrm>
                    <a:off x="5120" y="2661"/>
                    <a:ext cx="120" cy="1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6" name="Oval 252"/>
                  <p:cNvSpPr>
                    <a:spLocks noChangeArrowheads="1"/>
                  </p:cNvSpPr>
                  <p:nvPr/>
                </p:nvSpPr>
                <p:spPr bwMode="auto">
                  <a:xfrm>
                    <a:off x="4978" y="2660"/>
                    <a:ext cx="116" cy="12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7" name="Oval 253"/>
                  <p:cNvSpPr>
                    <a:spLocks noChangeArrowheads="1"/>
                  </p:cNvSpPr>
                  <p:nvPr/>
                </p:nvSpPr>
                <p:spPr bwMode="auto">
                  <a:xfrm>
                    <a:off x="4524" y="2518"/>
                    <a:ext cx="120" cy="12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8" name="Oval 254"/>
                  <p:cNvSpPr>
                    <a:spLocks noChangeArrowheads="1"/>
                  </p:cNvSpPr>
                  <p:nvPr/>
                </p:nvSpPr>
                <p:spPr bwMode="auto">
                  <a:xfrm>
                    <a:off x="5006" y="2500"/>
                    <a:ext cx="120" cy="12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39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4121" y="2330"/>
                    <a:ext cx="120" cy="1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0" name="Oval 256"/>
                  <p:cNvSpPr>
                    <a:spLocks noChangeArrowheads="1"/>
                  </p:cNvSpPr>
                  <p:nvPr/>
                </p:nvSpPr>
                <p:spPr bwMode="auto">
                  <a:xfrm>
                    <a:off x="4666" y="2529"/>
                    <a:ext cx="120" cy="1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1" name="Oval 257"/>
                  <p:cNvSpPr>
                    <a:spLocks noChangeArrowheads="1"/>
                  </p:cNvSpPr>
                  <p:nvPr/>
                </p:nvSpPr>
                <p:spPr bwMode="auto">
                  <a:xfrm>
                    <a:off x="4099" y="2662"/>
                    <a:ext cx="117" cy="1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2" name="Oval 258"/>
                  <p:cNvSpPr>
                    <a:spLocks noChangeArrowheads="1"/>
                  </p:cNvSpPr>
                  <p:nvPr/>
                </p:nvSpPr>
                <p:spPr bwMode="auto">
                  <a:xfrm>
                    <a:off x="5318" y="2472"/>
                    <a:ext cx="173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3" name="Oval 259"/>
                  <p:cNvSpPr>
                    <a:spLocks noChangeArrowheads="1"/>
                  </p:cNvSpPr>
                  <p:nvPr/>
                </p:nvSpPr>
                <p:spPr bwMode="auto">
                  <a:xfrm>
                    <a:off x="5034" y="2273"/>
                    <a:ext cx="171" cy="18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4" name="Oval 260"/>
                  <p:cNvSpPr>
                    <a:spLocks noChangeArrowheads="1"/>
                  </p:cNvSpPr>
                  <p:nvPr/>
                </p:nvSpPr>
                <p:spPr bwMode="auto">
                  <a:xfrm>
                    <a:off x="3957" y="2462"/>
                    <a:ext cx="171" cy="1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5" name="Oval 261"/>
                  <p:cNvSpPr>
                    <a:spLocks noChangeArrowheads="1"/>
                  </p:cNvSpPr>
                  <p:nvPr/>
                </p:nvSpPr>
                <p:spPr bwMode="auto">
                  <a:xfrm>
                    <a:off x="4804" y="2461"/>
                    <a:ext cx="174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6" name="Oval 262"/>
                  <p:cNvSpPr>
                    <a:spLocks noChangeArrowheads="1"/>
                  </p:cNvSpPr>
                  <p:nvPr/>
                </p:nvSpPr>
                <p:spPr bwMode="auto">
                  <a:xfrm>
                    <a:off x="3901" y="2273"/>
                    <a:ext cx="170" cy="17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7" name="Oval 263"/>
                  <p:cNvSpPr>
                    <a:spLocks noChangeArrowheads="1"/>
                  </p:cNvSpPr>
                  <p:nvPr/>
                </p:nvSpPr>
                <p:spPr bwMode="auto">
                  <a:xfrm>
                    <a:off x="4805" y="2273"/>
                    <a:ext cx="173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8" name="Oval 264"/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820"/>
                    <a:ext cx="171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49" name="Oval 265"/>
                  <p:cNvSpPr>
                    <a:spLocks noChangeArrowheads="1"/>
                  </p:cNvSpPr>
                  <p:nvPr/>
                </p:nvSpPr>
                <p:spPr bwMode="auto">
                  <a:xfrm>
                    <a:off x="4694" y="1621"/>
                    <a:ext cx="173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0" name="Oval 266"/>
                  <p:cNvSpPr>
                    <a:spLocks noChangeArrowheads="1"/>
                  </p:cNvSpPr>
                  <p:nvPr/>
                </p:nvSpPr>
                <p:spPr bwMode="auto">
                  <a:xfrm>
                    <a:off x="4325" y="2273"/>
                    <a:ext cx="171" cy="17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1" name="Oval 267"/>
                  <p:cNvSpPr>
                    <a:spLocks noChangeArrowheads="1"/>
                  </p:cNvSpPr>
                  <p:nvPr/>
                </p:nvSpPr>
                <p:spPr bwMode="auto">
                  <a:xfrm>
                    <a:off x="4638" y="1820"/>
                    <a:ext cx="170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2" name="Oval 268"/>
                  <p:cNvSpPr>
                    <a:spLocks noChangeArrowheads="1"/>
                  </p:cNvSpPr>
                  <p:nvPr/>
                </p:nvSpPr>
                <p:spPr bwMode="auto">
                  <a:xfrm>
                    <a:off x="5261" y="2273"/>
                    <a:ext cx="173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3" name="Oval 269"/>
                  <p:cNvSpPr>
                    <a:spLocks noChangeArrowheads="1"/>
                  </p:cNvSpPr>
                  <p:nvPr/>
                </p:nvSpPr>
                <p:spPr bwMode="auto">
                  <a:xfrm>
                    <a:off x="4468" y="1395"/>
                    <a:ext cx="213" cy="22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4" name="Oval 270"/>
                  <p:cNvSpPr>
                    <a:spLocks noChangeArrowheads="1"/>
                  </p:cNvSpPr>
                  <p:nvPr/>
                </p:nvSpPr>
                <p:spPr bwMode="auto">
                  <a:xfrm>
                    <a:off x="4581" y="1196"/>
                    <a:ext cx="213" cy="22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5" name="Oval 271"/>
                  <p:cNvSpPr>
                    <a:spLocks noChangeArrowheads="1"/>
                  </p:cNvSpPr>
                  <p:nvPr/>
                </p:nvSpPr>
                <p:spPr bwMode="auto">
                  <a:xfrm>
                    <a:off x="4184" y="1791"/>
                    <a:ext cx="213" cy="2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6" name="Oval 272"/>
                  <p:cNvSpPr>
                    <a:spLocks noChangeArrowheads="1"/>
                  </p:cNvSpPr>
                  <p:nvPr/>
                </p:nvSpPr>
                <p:spPr bwMode="auto">
                  <a:xfrm>
                    <a:off x="4269" y="2021"/>
                    <a:ext cx="213" cy="22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7" name="Oval 273"/>
                  <p:cNvSpPr>
                    <a:spLocks noChangeArrowheads="1"/>
                  </p:cNvSpPr>
                  <p:nvPr/>
                </p:nvSpPr>
                <p:spPr bwMode="auto">
                  <a:xfrm>
                    <a:off x="5148" y="2019"/>
                    <a:ext cx="213" cy="2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8" name="Oval 27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2023"/>
                    <a:ext cx="213" cy="2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59" name="Oval 275"/>
                  <p:cNvSpPr>
                    <a:spLocks noChangeArrowheads="1"/>
                  </p:cNvSpPr>
                  <p:nvPr/>
                </p:nvSpPr>
                <p:spPr bwMode="auto">
                  <a:xfrm>
                    <a:off x="4326" y="1565"/>
                    <a:ext cx="213" cy="2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0" name="Oval 276"/>
                  <p:cNvSpPr>
                    <a:spLocks noChangeArrowheads="1"/>
                  </p:cNvSpPr>
                  <p:nvPr/>
                </p:nvSpPr>
                <p:spPr bwMode="auto">
                  <a:xfrm>
                    <a:off x="4921" y="2018"/>
                    <a:ext cx="212" cy="2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1" name="Oval 277"/>
                  <p:cNvSpPr>
                    <a:spLocks noChangeArrowheads="1"/>
                  </p:cNvSpPr>
                  <p:nvPr/>
                </p:nvSpPr>
                <p:spPr bwMode="auto">
                  <a:xfrm>
                    <a:off x="4723" y="1395"/>
                    <a:ext cx="213" cy="21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2" name="Oval 278"/>
                  <p:cNvSpPr>
                    <a:spLocks noChangeArrowheads="1"/>
                  </p:cNvSpPr>
                  <p:nvPr/>
                </p:nvSpPr>
                <p:spPr bwMode="auto">
                  <a:xfrm>
                    <a:off x="4539" y="2245"/>
                    <a:ext cx="212" cy="21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3" name="Oval 279"/>
                  <p:cNvSpPr>
                    <a:spLocks noChangeArrowheads="1"/>
                  </p:cNvSpPr>
                  <p:nvPr/>
                </p:nvSpPr>
                <p:spPr bwMode="auto">
                  <a:xfrm>
                    <a:off x="4481" y="2022"/>
                    <a:ext cx="213" cy="2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4" name="Oval 280"/>
                  <p:cNvSpPr>
                    <a:spLocks noChangeArrowheads="1"/>
                  </p:cNvSpPr>
                  <p:nvPr/>
                </p:nvSpPr>
                <p:spPr bwMode="auto">
                  <a:xfrm>
                    <a:off x="4411" y="1791"/>
                    <a:ext cx="213" cy="219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5" name="Oval 281"/>
                  <p:cNvSpPr>
                    <a:spLocks noChangeArrowheads="1"/>
                  </p:cNvSpPr>
                  <p:nvPr/>
                </p:nvSpPr>
                <p:spPr bwMode="auto">
                  <a:xfrm>
                    <a:off x="4042" y="2018"/>
                    <a:ext cx="215" cy="22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6" name="Oval 282"/>
                  <p:cNvSpPr>
                    <a:spLocks noChangeArrowheads="1"/>
                  </p:cNvSpPr>
                  <p:nvPr/>
                </p:nvSpPr>
                <p:spPr bwMode="auto">
                  <a:xfrm>
                    <a:off x="3645" y="2692"/>
                    <a:ext cx="90" cy="9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7" name="Oval 283"/>
                  <p:cNvSpPr>
                    <a:spLocks noChangeArrowheads="1"/>
                  </p:cNvSpPr>
                  <p:nvPr/>
                </p:nvSpPr>
                <p:spPr bwMode="auto">
                  <a:xfrm>
                    <a:off x="3986" y="2692"/>
                    <a:ext cx="90" cy="9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8" name="Oval 284"/>
                  <p:cNvSpPr>
                    <a:spLocks noChangeArrowheads="1"/>
                  </p:cNvSpPr>
                  <p:nvPr/>
                </p:nvSpPr>
                <p:spPr bwMode="auto">
                  <a:xfrm>
                    <a:off x="3872" y="2692"/>
                    <a:ext cx="90" cy="9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69" name="Oval 285"/>
                  <p:cNvSpPr>
                    <a:spLocks noChangeArrowheads="1"/>
                  </p:cNvSpPr>
                  <p:nvPr/>
                </p:nvSpPr>
                <p:spPr bwMode="auto">
                  <a:xfrm>
                    <a:off x="3759" y="2692"/>
                    <a:ext cx="90" cy="9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70" name="Oval 286"/>
                  <p:cNvSpPr>
                    <a:spLocks noChangeArrowheads="1"/>
                  </p:cNvSpPr>
                  <p:nvPr/>
                </p:nvSpPr>
                <p:spPr bwMode="auto">
                  <a:xfrm>
                    <a:off x="4241" y="2662"/>
                    <a:ext cx="117" cy="1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71" name="Oval 287"/>
                  <p:cNvSpPr>
                    <a:spLocks noChangeArrowheads="1"/>
                  </p:cNvSpPr>
                  <p:nvPr/>
                </p:nvSpPr>
                <p:spPr bwMode="auto">
                  <a:xfrm>
                    <a:off x="4383" y="2520"/>
                    <a:ext cx="117" cy="12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72" name="Oval 288"/>
                  <p:cNvSpPr>
                    <a:spLocks noChangeArrowheads="1"/>
                  </p:cNvSpPr>
                  <p:nvPr/>
                </p:nvSpPr>
                <p:spPr bwMode="auto">
                  <a:xfrm>
                    <a:off x="5624" y="2691"/>
                    <a:ext cx="91" cy="9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119073" name="Oval 289"/>
                  <p:cNvSpPr>
                    <a:spLocks noChangeArrowheads="1"/>
                  </p:cNvSpPr>
                  <p:nvPr/>
                </p:nvSpPr>
                <p:spPr bwMode="auto">
                  <a:xfrm>
                    <a:off x="4893" y="1621"/>
                    <a:ext cx="173" cy="18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63">
                          <a:gamma/>
                          <a:shade val="46275"/>
                          <a:invGamma/>
                        </a:srgbClr>
                      </a:gs>
                      <a:gs pos="100000">
                        <a:srgbClr val="FFFF63"/>
                      </a:gs>
                    </a:gsLst>
                    <a:lin ang="0" scaled="1"/>
                  </a:gradFill>
                  <a:ln w="9525" algn="ctr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</p:grpSp>
        </p:grpSp>
        <p:sp>
          <p:nvSpPr>
            <p:cNvPr id="119074" name="Text Box 290"/>
            <p:cNvSpPr txBox="1">
              <a:spLocks noChangeArrowheads="1"/>
            </p:cNvSpPr>
            <p:nvPr/>
          </p:nvSpPr>
          <p:spPr bwMode="auto">
            <a:xfrm>
              <a:off x="3470" y="1616"/>
              <a:ext cx="104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sz="1000" b="1">
                  <a:solidFill>
                    <a:schemeClr val="bg1"/>
                  </a:solidFill>
                  <a:latin typeface="Arial" charset="0"/>
                </a:rPr>
                <a:t>Científica y Tecnológica</a:t>
              </a:r>
              <a:endParaRPr lang="es-ES" sz="1000" b="1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8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8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836" grpId="0"/>
      <p:bldP spid="1188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810" name="Group 2"/>
          <p:cNvGrpSpPr>
            <a:grpSpLocks/>
          </p:cNvGrpSpPr>
          <p:nvPr/>
        </p:nvGrpSpPr>
        <p:grpSpPr bwMode="auto">
          <a:xfrm>
            <a:off x="476250" y="3411538"/>
            <a:ext cx="1203325" cy="1412875"/>
            <a:chOff x="158" y="210"/>
            <a:chExt cx="1942" cy="2278"/>
          </a:xfrm>
        </p:grpSpPr>
        <p:sp>
          <p:nvSpPr>
            <p:cNvPr id="119811" name="Oval 3"/>
            <p:cNvSpPr>
              <a:spLocks noChangeArrowheads="1"/>
            </p:cNvSpPr>
            <p:nvPr/>
          </p:nvSpPr>
          <p:spPr bwMode="auto">
            <a:xfrm>
              <a:off x="1882" y="1298"/>
              <a:ext cx="131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2" name="Oval 4"/>
            <p:cNvSpPr>
              <a:spLocks noChangeArrowheads="1"/>
            </p:cNvSpPr>
            <p:nvPr/>
          </p:nvSpPr>
          <p:spPr bwMode="auto">
            <a:xfrm>
              <a:off x="1292" y="1706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3" name="Oval 5"/>
            <p:cNvSpPr>
              <a:spLocks noChangeArrowheads="1"/>
            </p:cNvSpPr>
            <p:nvPr/>
          </p:nvSpPr>
          <p:spPr bwMode="auto">
            <a:xfrm>
              <a:off x="1565" y="935"/>
              <a:ext cx="126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4" name="Oval 6"/>
            <p:cNvSpPr>
              <a:spLocks noChangeArrowheads="1"/>
            </p:cNvSpPr>
            <p:nvPr/>
          </p:nvSpPr>
          <p:spPr bwMode="auto">
            <a:xfrm>
              <a:off x="295" y="1071"/>
              <a:ext cx="12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5" name="Oval 7"/>
            <p:cNvSpPr>
              <a:spLocks noChangeArrowheads="1"/>
            </p:cNvSpPr>
            <p:nvPr/>
          </p:nvSpPr>
          <p:spPr bwMode="auto">
            <a:xfrm>
              <a:off x="1156" y="1525"/>
              <a:ext cx="126" cy="11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6" name="Oval 8"/>
            <p:cNvSpPr>
              <a:spLocks noChangeArrowheads="1"/>
            </p:cNvSpPr>
            <p:nvPr/>
          </p:nvSpPr>
          <p:spPr bwMode="auto">
            <a:xfrm>
              <a:off x="839" y="436"/>
              <a:ext cx="125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7" name="Oval 9"/>
            <p:cNvSpPr>
              <a:spLocks noChangeArrowheads="1"/>
            </p:cNvSpPr>
            <p:nvPr/>
          </p:nvSpPr>
          <p:spPr bwMode="auto">
            <a:xfrm>
              <a:off x="158" y="754"/>
              <a:ext cx="130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8" name="Oval 10"/>
            <p:cNvSpPr>
              <a:spLocks noChangeArrowheads="1"/>
            </p:cNvSpPr>
            <p:nvPr/>
          </p:nvSpPr>
          <p:spPr bwMode="auto">
            <a:xfrm>
              <a:off x="1565" y="1933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19" name="Oval 11"/>
            <p:cNvSpPr>
              <a:spLocks noChangeArrowheads="1"/>
            </p:cNvSpPr>
            <p:nvPr/>
          </p:nvSpPr>
          <p:spPr bwMode="auto">
            <a:xfrm>
              <a:off x="1383" y="981"/>
              <a:ext cx="174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0" name="Oval 12"/>
            <p:cNvSpPr>
              <a:spLocks noChangeArrowheads="1"/>
            </p:cNvSpPr>
            <p:nvPr/>
          </p:nvSpPr>
          <p:spPr bwMode="auto">
            <a:xfrm>
              <a:off x="793" y="1752"/>
              <a:ext cx="173" cy="16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1" name="Oval 13"/>
            <p:cNvSpPr>
              <a:spLocks noChangeArrowheads="1"/>
            </p:cNvSpPr>
            <p:nvPr/>
          </p:nvSpPr>
          <p:spPr bwMode="auto">
            <a:xfrm>
              <a:off x="1383" y="1888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2" name="Oval 14"/>
            <p:cNvSpPr>
              <a:spLocks noChangeArrowheads="1"/>
            </p:cNvSpPr>
            <p:nvPr/>
          </p:nvSpPr>
          <p:spPr bwMode="auto">
            <a:xfrm>
              <a:off x="1791" y="1888"/>
              <a:ext cx="173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3" name="Oval 15"/>
            <p:cNvSpPr>
              <a:spLocks noChangeArrowheads="1"/>
            </p:cNvSpPr>
            <p:nvPr/>
          </p:nvSpPr>
          <p:spPr bwMode="auto">
            <a:xfrm>
              <a:off x="1383" y="1570"/>
              <a:ext cx="169" cy="16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4" name="Oval 16"/>
            <p:cNvSpPr>
              <a:spLocks noChangeArrowheads="1"/>
            </p:cNvSpPr>
            <p:nvPr/>
          </p:nvSpPr>
          <p:spPr bwMode="auto">
            <a:xfrm>
              <a:off x="1927" y="663"/>
              <a:ext cx="173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5" name="Oval 17"/>
            <p:cNvSpPr>
              <a:spLocks noChangeArrowheads="1"/>
            </p:cNvSpPr>
            <p:nvPr/>
          </p:nvSpPr>
          <p:spPr bwMode="auto">
            <a:xfrm>
              <a:off x="612" y="346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6" name="Oval 18"/>
            <p:cNvSpPr>
              <a:spLocks noChangeArrowheads="1"/>
            </p:cNvSpPr>
            <p:nvPr/>
          </p:nvSpPr>
          <p:spPr bwMode="auto">
            <a:xfrm>
              <a:off x="115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7" name="Oval 19"/>
            <p:cNvSpPr>
              <a:spLocks noChangeArrowheads="1"/>
            </p:cNvSpPr>
            <p:nvPr/>
          </p:nvSpPr>
          <p:spPr bwMode="auto">
            <a:xfrm>
              <a:off x="476" y="527"/>
              <a:ext cx="174" cy="16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8" name="Oval 20"/>
            <p:cNvSpPr>
              <a:spLocks noChangeArrowheads="1"/>
            </p:cNvSpPr>
            <p:nvPr/>
          </p:nvSpPr>
          <p:spPr bwMode="auto">
            <a:xfrm>
              <a:off x="1927" y="1525"/>
              <a:ext cx="169" cy="16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29" name="Oval 21"/>
            <p:cNvSpPr>
              <a:spLocks noChangeArrowheads="1"/>
            </p:cNvSpPr>
            <p:nvPr/>
          </p:nvSpPr>
          <p:spPr bwMode="auto">
            <a:xfrm>
              <a:off x="1066" y="1253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0" name="Oval 22"/>
            <p:cNvSpPr>
              <a:spLocks noChangeArrowheads="1"/>
            </p:cNvSpPr>
            <p:nvPr/>
          </p:nvSpPr>
          <p:spPr bwMode="auto">
            <a:xfrm>
              <a:off x="748" y="1344"/>
              <a:ext cx="247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1" name="Oval 23"/>
            <p:cNvSpPr>
              <a:spLocks noChangeArrowheads="1"/>
            </p:cNvSpPr>
            <p:nvPr/>
          </p:nvSpPr>
          <p:spPr bwMode="auto">
            <a:xfrm>
              <a:off x="1202" y="2069"/>
              <a:ext cx="248" cy="24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2" name="Oval 24"/>
            <p:cNvSpPr>
              <a:spLocks noChangeArrowheads="1"/>
            </p:cNvSpPr>
            <p:nvPr/>
          </p:nvSpPr>
          <p:spPr bwMode="auto">
            <a:xfrm>
              <a:off x="1701" y="1979"/>
              <a:ext cx="247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3" name="Oval 25"/>
            <p:cNvSpPr>
              <a:spLocks noChangeArrowheads="1"/>
            </p:cNvSpPr>
            <p:nvPr/>
          </p:nvSpPr>
          <p:spPr bwMode="auto">
            <a:xfrm>
              <a:off x="1610" y="1253"/>
              <a:ext cx="252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4" name="Oval 26"/>
            <p:cNvSpPr>
              <a:spLocks noChangeArrowheads="1"/>
            </p:cNvSpPr>
            <p:nvPr/>
          </p:nvSpPr>
          <p:spPr bwMode="auto">
            <a:xfrm>
              <a:off x="1565" y="618"/>
              <a:ext cx="251" cy="23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5" name="Oval 27"/>
            <p:cNvSpPr>
              <a:spLocks noChangeArrowheads="1"/>
            </p:cNvSpPr>
            <p:nvPr/>
          </p:nvSpPr>
          <p:spPr bwMode="auto">
            <a:xfrm>
              <a:off x="1791" y="754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6" name="Oval 28"/>
            <p:cNvSpPr>
              <a:spLocks noChangeArrowheads="1"/>
            </p:cNvSpPr>
            <p:nvPr/>
          </p:nvSpPr>
          <p:spPr bwMode="auto">
            <a:xfrm>
              <a:off x="793" y="2205"/>
              <a:ext cx="247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7" name="Oval 29"/>
            <p:cNvSpPr>
              <a:spLocks noChangeArrowheads="1"/>
            </p:cNvSpPr>
            <p:nvPr/>
          </p:nvSpPr>
          <p:spPr bwMode="auto">
            <a:xfrm>
              <a:off x="1429" y="1207"/>
              <a:ext cx="251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8" name="Oval 30"/>
            <p:cNvSpPr>
              <a:spLocks noChangeArrowheads="1"/>
            </p:cNvSpPr>
            <p:nvPr/>
          </p:nvSpPr>
          <p:spPr bwMode="auto">
            <a:xfrm>
              <a:off x="1020" y="2251"/>
              <a:ext cx="248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39" name="Oval 31"/>
            <p:cNvSpPr>
              <a:spLocks noChangeArrowheads="1"/>
            </p:cNvSpPr>
            <p:nvPr/>
          </p:nvSpPr>
          <p:spPr bwMode="auto">
            <a:xfrm>
              <a:off x="521" y="2115"/>
              <a:ext cx="251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0" name="Oval 32"/>
            <p:cNvSpPr>
              <a:spLocks noChangeArrowheads="1"/>
            </p:cNvSpPr>
            <p:nvPr/>
          </p:nvSpPr>
          <p:spPr bwMode="auto">
            <a:xfrm>
              <a:off x="1202" y="1071"/>
              <a:ext cx="248" cy="23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1" name="Oval 33"/>
            <p:cNvSpPr>
              <a:spLocks noChangeArrowheads="1"/>
            </p:cNvSpPr>
            <p:nvPr/>
          </p:nvSpPr>
          <p:spPr bwMode="auto">
            <a:xfrm>
              <a:off x="295" y="1979"/>
              <a:ext cx="247" cy="238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2" name="Oval 34"/>
            <p:cNvSpPr>
              <a:spLocks noChangeArrowheads="1"/>
            </p:cNvSpPr>
            <p:nvPr/>
          </p:nvSpPr>
          <p:spPr bwMode="auto">
            <a:xfrm>
              <a:off x="431" y="799"/>
              <a:ext cx="252" cy="23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3" name="Oval 35"/>
            <p:cNvSpPr>
              <a:spLocks noChangeArrowheads="1"/>
            </p:cNvSpPr>
            <p:nvPr/>
          </p:nvSpPr>
          <p:spPr bwMode="auto">
            <a:xfrm>
              <a:off x="612" y="1071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4" name="Oval 36"/>
            <p:cNvSpPr>
              <a:spLocks noChangeArrowheads="1"/>
            </p:cNvSpPr>
            <p:nvPr/>
          </p:nvSpPr>
          <p:spPr bwMode="auto">
            <a:xfrm>
              <a:off x="1610" y="102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5" name="Oval 37"/>
            <p:cNvSpPr>
              <a:spLocks noChangeArrowheads="1"/>
            </p:cNvSpPr>
            <p:nvPr/>
          </p:nvSpPr>
          <p:spPr bwMode="auto">
            <a:xfrm>
              <a:off x="1247" y="66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6" name="Oval 38"/>
            <p:cNvSpPr>
              <a:spLocks noChangeArrowheads="1"/>
            </p:cNvSpPr>
            <p:nvPr/>
          </p:nvSpPr>
          <p:spPr bwMode="auto">
            <a:xfrm>
              <a:off x="612" y="1389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7" name="Oval 39"/>
            <p:cNvSpPr>
              <a:spLocks noChangeArrowheads="1"/>
            </p:cNvSpPr>
            <p:nvPr/>
          </p:nvSpPr>
          <p:spPr bwMode="auto">
            <a:xfrm>
              <a:off x="476" y="1706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8" name="Oval 40"/>
            <p:cNvSpPr>
              <a:spLocks noChangeArrowheads="1"/>
            </p:cNvSpPr>
            <p:nvPr/>
          </p:nvSpPr>
          <p:spPr bwMode="auto">
            <a:xfrm>
              <a:off x="884" y="255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49" name="Oval 41"/>
            <p:cNvSpPr>
              <a:spLocks noChangeArrowheads="1"/>
            </p:cNvSpPr>
            <p:nvPr/>
          </p:nvSpPr>
          <p:spPr bwMode="auto">
            <a:xfrm>
              <a:off x="1474" y="216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0" name="Oval 42"/>
            <p:cNvSpPr>
              <a:spLocks noChangeArrowheads="1"/>
            </p:cNvSpPr>
            <p:nvPr/>
          </p:nvSpPr>
          <p:spPr bwMode="auto">
            <a:xfrm>
              <a:off x="1247" y="1253"/>
              <a:ext cx="312" cy="29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1" name="Oval 43"/>
            <p:cNvSpPr>
              <a:spLocks noChangeArrowheads="1"/>
            </p:cNvSpPr>
            <p:nvPr/>
          </p:nvSpPr>
          <p:spPr bwMode="auto">
            <a:xfrm>
              <a:off x="930" y="890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2" name="Oval 44"/>
            <p:cNvSpPr>
              <a:spLocks noChangeArrowheads="1"/>
            </p:cNvSpPr>
            <p:nvPr/>
          </p:nvSpPr>
          <p:spPr bwMode="auto">
            <a:xfrm>
              <a:off x="748" y="618"/>
              <a:ext cx="308" cy="2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3" name="Oval 45"/>
            <p:cNvSpPr>
              <a:spLocks noChangeArrowheads="1"/>
            </p:cNvSpPr>
            <p:nvPr/>
          </p:nvSpPr>
          <p:spPr bwMode="auto">
            <a:xfrm>
              <a:off x="1383" y="210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4" name="Oval 46"/>
            <p:cNvSpPr>
              <a:spLocks noChangeArrowheads="1"/>
            </p:cNvSpPr>
            <p:nvPr/>
          </p:nvSpPr>
          <p:spPr bwMode="auto">
            <a:xfrm>
              <a:off x="748" y="1933"/>
              <a:ext cx="308" cy="2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5" name="Oval 47"/>
            <p:cNvSpPr>
              <a:spLocks noChangeArrowheads="1"/>
            </p:cNvSpPr>
            <p:nvPr/>
          </p:nvSpPr>
          <p:spPr bwMode="auto">
            <a:xfrm>
              <a:off x="1066" y="1933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6" name="Oval 48"/>
            <p:cNvSpPr>
              <a:spLocks noChangeArrowheads="1"/>
            </p:cNvSpPr>
            <p:nvPr/>
          </p:nvSpPr>
          <p:spPr bwMode="auto">
            <a:xfrm>
              <a:off x="204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7" name="Oval 49"/>
            <p:cNvSpPr>
              <a:spLocks noChangeArrowheads="1"/>
            </p:cNvSpPr>
            <p:nvPr/>
          </p:nvSpPr>
          <p:spPr bwMode="auto">
            <a:xfrm>
              <a:off x="295" y="1253"/>
              <a:ext cx="308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8" name="Oval 50"/>
            <p:cNvSpPr>
              <a:spLocks noChangeArrowheads="1"/>
            </p:cNvSpPr>
            <p:nvPr/>
          </p:nvSpPr>
          <p:spPr bwMode="auto">
            <a:xfrm>
              <a:off x="1519" y="1570"/>
              <a:ext cx="308" cy="2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59" name="Oval 51"/>
            <p:cNvSpPr>
              <a:spLocks noChangeArrowheads="1"/>
            </p:cNvSpPr>
            <p:nvPr/>
          </p:nvSpPr>
          <p:spPr bwMode="auto">
            <a:xfrm>
              <a:off x="930" y="1616"/>
              <a:ext cx="312" cy="2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9860" name="Rectangle 52"/>
          <p:cNvSpPr>
            <a:spLocks noChangeArrowheads="1"/>
          </p:cNvSpPr>
          <p:nvPr/>
        </p:nvSpPr>
        <p:spPr bwMode="auto">
          <a:xfrm>
            <a:off x="323850" y="1052513"/>
            <a:ext cx="8712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s-ES" sz="2000">
                <a:solidFill>
                  <a:schemeClr val="bg1"/>
                </a:solidFill>
                <a:latin typeface="Arial" charset="0"/>
              </a:rPr>
              <a:t>La </a:t>
            </a:r>
            <a:r>
              <a:rPr lang="es-ES" sz="2000" b="1">
                <a:solidFill>
                  <a:srgbClr val="0099CC"/>
                </a:solidFill>
                <a:latin typeface="Arial" charset="0"/>
              </a:rPr>
              <a:t>interacción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 debe buscar (y elevar) </a:t>
            </a:r>
            <a:r>
              <a:rPr lang="es-ES" sz="2000" b="1">
                <a:solidFill>
                  <a:srgbClr val="0099CC"/>
                </a:solidFill>
                <a:latin typeface="Arial" charset="0"/>
              </a:rPr>
              <a:t>impacto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 y </a:t>
            </a:r>
            <a:r>
              <a:rPr lang="es-ES" sz="2000" b="1">
                <a:solidFill>
                  <a:srgbClr val="0099CC"/>
                </a:solidFill>
                <a:latin typeface="Arial" charset="0"/>
              </a:rPr>
              <a:t>calidad académica</a:t>
            </a:r>
          </a:p>
        </p:txBody>
      </p:sp>
      <p:grpSp>
        <p:nvGrpSpPr>
          <p:cNvPr id="119861" name="Group 53"/>
          <p:cNvGrpSpPr>
            <a:grpSpLocks/>
          </p:cNvGrpSpPr>
          <p:nvPr/>
        </p:nvGrpSpPr>
        <p:grpSpPr bwMode="auto">
          <a:xfrm>
            <a:off x="1827213" y="3787775"/>
            <a:ext cx="1800225" cy="720725"/>
            <a:chOff x="1151" y="2386"/>
            <a:chExt cx="1134" cy="454"/>
          </a:xfrm>
        </p:grpSpPr>
        <p:sp>
          <p:nvSpPr>
            <p:cNvPr id="119862" name="AutoShape 54"/>
            <p:cNvSpPr>
              <a:spLocks noChangeArrowheads="1"/>
            </p:cNvSpPr>
            <p:nvPr/>
          </p:nvSpPr>
          <p:spPr bwMode="auto">
            <a:xfrm rot="50071">
              <a:off x="1151" y="2386"/>
              <a:ext cx="1134" cy="454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17961" dir="2700000">
                <a:srgbClr val="FFFF63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63" name="WordArt 55"/>
            <p:cNvSpPr>
              <a:spLocks noChangeArrowheads="1" noChangeShapeType="1" noTextEdit="1"/>
            </p:cNvSpPr>
            <p:nvPr/>
          </p:nvSpPr>
          <p:spPr bwMode="auto">
            <a:xfrm rot="115564">
              <a:off x="1383" y="2542"/>
              <a:ext cx="642" cy="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1800" kern="1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shade val="0"/>
                          <a:invGamma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Consorcio</a:t>
              </a:r>
            </a:p>
          </p:txBody>
        </p:sp>
      </p:grpSp>
      <p:grpSp>
        <p:nvGrpSpPr>
          <p:cNvPr id="119864" name="Group 56"/>
          <p:cNvGrpSpPr>
            <a:grpSpLocks/>
          </p:cNvGrpSpPr>
          <p:nvPr/>
        </p:nvGrpSpPr>
        <p:grpSpPr bwMode="auto">
          <a:xfrm>
            <a:off x="1835150" y="3789363"/>
            <a:ext cx="1811338" cy="690562"/>
            <a:chOff x="1138" y="2075"/>
            <a:chExt cx="1141" cy="435"/>
          </a:xfrm>
        </p:grpSpPr>
        <p:sp>
          <p:nvSpPr>
            <p:cNvPr id="119865" name="AutoShape 57"/>
            <p:cNvSpPr>
              <a:spLocks noChangeArrowheads="1"/>
            </p:cNvSpPr>
            <p:nvPr/>
          </p:nvSpPr>
          <p:spPr bwMode="auto">
            <a:xfrm rot="75961" flipV="1">
              <a:off x="1138" y="2075"/>
              <a:ext cx="1141" cy="435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17961" dir="2700000">
                <a:srgbClr val="FFFF63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866" name="WordArt 58"/>
            <p:cNvSpPr>
              <a:spLocks noChangeArrowheads="1" noChangeShapeType="1" noTextEdit="1"/>
            </p:cNvSpPr>
            <p:nvPr/>
          </p:nvSpPr>
          <p:spPr bwMode="auto">
            <a:xfrm>
              <a:off x="1299" y="2240"/>
              <a:ext cx="901" cy="13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kern="1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000000"/>
                      </a:gs>
                      <a:gs pos="100000">
                        <a:srgbClr val="000000">
                          <a:gamma/>
                          <a:shade val="0"/>
                          <a:invGamma/>
                        </a:srgbClr>
                      </a:gs>
                    </a:gsLst>
                    <a:lin ang="5400000" scaled="1"/>
                  </a:gradFill>
                  <a:latin typeface="Arial"/>
                  <a:cs typeface="Arial"/>
                </a:rPr>
                <a:t>Jerarquización</a:t>
              </a:r>
            </a:p>
          </p:txBody>
        </p:sp>
      </p:grpSp>
      <p:grpSp>
        <p:nvGrpSpPr>
          <p:cNvPr id="119867" name="Group 59"/>
          <p:cNvGrpSpPr>
            <a:grpSpLocks/>
          </p:cNvGrpSpPr>
          <p:nvPr/>
        </p:nvGrpSpPr>
        <p:grpSpPr bwMode="auto">
          <a:xfrm>
            <a:off x="4751388" y="4149725"/>
            <a:ext cx="1139825" cy="1112838"/>
            <a:chOff x="3069" y="544"/>
            <a:chExt cx="2352" cy="2296"/>
          </a:xfrm>
        </p:grpSpPr>
        <p:grpSp>
          <p:nvGrpSpPr>
            <p:cNvPr id="119868" name="Group 60"/>
            <p:cNvGrpSpPr>
              <a:grpSpLocks/>
            </p:cNvGrpSpPr>
            <p:nvPr/>
          </p:nvGrpSpPr>
          <p:grpSpPr bwMode="auto">
            <a:xfrm>
              <a:off x="3621" y="1596"/>
              <a:ext cx="319" cy="181"/>
              <a:chOff x="3621" y="1596"/>
              <a:chExt cx="319" cy="181"/>
            </a:xfrm>
          </p:grpSpPr>
          <p:sp>
            <p:nvSpPr>
              <p:cNvPr id="119869" name="Rectangle 61"/>
              <p:cNvSpPr>
                <a:spLocks noChangeArrowheads="1"/>
              </p:cNvSpPr>
              <p:nvPr/>
            </p:nvSpPr>
            <p:spPr bwMode="auto">
              <a:xfrm rot="20289661">
                <a:off x="3642" y="159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70" name="Rectangle 62"/>
              <p:cNvSpPr>
                <a:spLocks noChangeArrowheads="1"/>
              </p:cNvSpPr>
              <p:nvPr/>
            </p:nvSpPr>
            <p:spPr bwMode="auto">
              <a:xfrm rot="22844363">
                <a:off x="3621" y="1748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71" name="Group 63"/>
            <p:cNvGrpSpPr>
              <a:grpSpLocks/>
            </p:cNvGrpSpPr>
            <p:nvPr/>
          </p:nvGrpSpPr>
          <p:grpSpPr bwMode="auto">
            <a:xfrm rot="-1942043">
              <a:off x="3787" y="1338"/>
              <a:ext cx="295" cy="319"/>
              <a:chOff x="3938" y="1209"/>
              <a:chExt cx="295" cy="319"/>
            </a:xfrm>
          </p:grpSpPr>
          <p:sp>
            <p:nvSpPr>
              <p:cNvPr id="119872" name="Rectangle 64"/>
              <p:cNvSpPr>
                <a:spLocks noChangeArrowheads="1"/>
              </p:cNvSpPr>
              <p:nvPr/>
            </p:nvSpPr>
            <p:spPr bwMode="auto">
              <a:xfrm rot="2121963">
                <a:off x="3938" y="127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73" name="Rectangle 65"/>
              <p:cNvSpPr>
                <a:spLocks noChangeArrowheads="1"/>
              </p:cNvSpPr>
              <p:nvPr/>
            </p:nvSpPr>
            <p:spPr bwMode="auto">
              <a:xfrm rot="5275729">
                <a:off x="3796" y="1354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74" name="Group 66"/>
            <p:cNvGrpSpPr>
              <a:grpSpLocks/>
            </p:cNvGrpSpPr>
            <p:nvPr/>
          </p:nvGrpSpPr>
          <p:grpSpPr bwMode="auto">
            <a:xfrm>
              <a:off x="3938" y="1209"/>
              <a:ext cx="295" cy="319"/>
              <a:chOff x="3938" y="1209"/>
              <a:chExt cx="295" cy="319"/>
            </a:xfrm>
          </p:grpSpPr>
          <p:sp>
            <p:nvSpPr>
              <p:cNvPr id="119875" name="Rectangle 67"/>
              <p:cNvSpPr>
                <a:spLocks noChangeArrowheads="1"/>
              </p:cNvSpPr>
              <p:nvPr/>
            </p:nvSpPr>
            <p:spPr bwMode="auto">
              <a:xfrm rot="2121963">
                <a:off x="3938" y="127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76" name="Rectangle 68"/>
              <p:cNvSpPr>
                <a:spLocks noChangeArrowheads="1"/>
              </p:cNvSpPr>
              <p:nvPr/>
            </p:nvSpPr>
            <p:spPr bwMode="auto">
              <a:xfrm rot="5275729">
                <a:off x="3796" y="1354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77" name="Group 69"/>
            <p:cNvGrpSpPr>
              <a:grpSpLocks/>
            </p:cNvGrpSpPr>
            <p:nvPr/>
          </p:nvGrpSpPr>
          <p:grpSpPr bwMode="auto">
            <a:xfrm>
              <a:off x="4151" y="1116"/>
              <a:ext cx="182" cy="319"/>
              <a:chOff x="4151" y="1116"/>
              <a:chExt cx="182" cy="319"/>
            </a:xfrm>
          </p:grpSpPr>
          <p:sp>
            <p:nvSpPr>
              <p:cNvPr id="119878" name="Rectangle 70"/>
              <p:cNvSpPr>
                <a:spLocks noChangeArrowheads="1"/>
              </p:cNvSpPr>
              <p:nvPr/>
            </p:nvSpPr>
            <p:spPr bwMode="auto">
              <a:xfrm rot="3477354">
                <a:off x="4170" y="1267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79" name="Rectangle 71"/>
              <p:cNvSpPr>
                <a:spLocks noChangeArrowheads="1"/>
              </p:cNvSpPr>
              <p:nvPr/>
            </p:nvSpPr>
            <p:spPr bwMode="auto">
              <a:xfrm rot="7286380">
                <a:off x="4006" y="1261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80" name="Group 72"/>
            <p:cNvGrpSpPr>
              <a:grpSpLocks/>
            </p:cNvGrpSpPr>
            <p:nvPr/>
          </p:nvGrpSpPr>
          <p:grpSpPr bwMode="auto">
            <a:xfrm>
              <a:off x="4219" y="1253"/>
              <a:ext cx="319" cy="295"/>
              <a:chOff x="4219" y="1253"/>
              <a:chExt cx="319" cy="295"/>
            </a:xfrm>
          </p:grpSpPr>
          <p:sp>
            <p:nvSpPr>
              <p:cNvPr id="119881" name="Rectangle 73"/>
              <p:cNvSpPr>
                <a:spLocks noChangeArrowheads="1"/>
              </p:cNvSpPr>
              <p:nvPr/>
            </p:nvSpPr>
            <p:spPr bwMode="auto">
              <a:xfrm rot="5772222">
                <a:off x="4363" y="1386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82" name="Rectangle 74"/>
              <p:cNvSpPr>
                <a:spLocks noChangeArrowheads="1"/>
              </p:cNvSpPr>
              <p:nvPr/>
            </p:nvSpPr>
            <p:spPr bwMode="auto">
              <a:xfrm rot="9231776">
                <a:off x="4219" y="1310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83" name="Group 75"/>
            <p:cNvGrpSpPr>
              <a:grpSpLocks/>
            </p:cNvGrpSpPr>
            <p:nvPr/>
          </p:nvGrpSpPr>
          <p:grpSpPr bwMode="auto">
            <a:xfrm rot="-1634460">
              <a:off x="4439" y="1397"/>
              <a:ext cx="323" cy="196"/>
              <a:chOff x="4488" y="1586"/>
              <a:chExt cx="323" cy="196"/>
            </a:xfrm>
          </p:grpSpPr>
          <p:sp>
            <p:nvSpPr>
              <p:cNvPr id="119884" name="Rectangle 76"/>
              <p:cNvSpPr>
                <a:spLocks noChangeArrowheads="1"/>
              </p:cNvSpPr>
              <p:nvPr/>
            </p:nvSpPr>
            <p:spPr bwMode="auto">
              <a:xfrm rot="9138603">
                <a:off x="4516" y="1752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85" name="Rectangle 77"/>
              <p:cNvSpPr>
                <a:spLocks noChangeArrowheads="1"/>
              </p:cNvSpPr>
              <p:nvPr/>
            </p:nvSpPr>
            <p:spPr bwMode="auto">
              <a:xfrm rot="11814724">
                <a:off x="4488" y="1586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86" name="Group 78"/>
            <p:cNvGrpSpPr>
              <a:grpSpLocks/>
            </p:cNvGrpSpPr>
            <p:nvPr/>
          </p:nvGrpSpPr>
          <p:grpSpPr bwMode="auto">
            <a:xfrm>
              <a:off x="4488" y="1586"/>
              <a:ext cx="323" cy="196"/>
              <a:chOff x="4488" y="1586"/>
              <a:chExt cx="323" cy="196"/>
            </a:xfrm>
          </p:grpSpPr>
          <p:sp>
            <p:nvSpPr>
              <p:cNvPr id="119887" name="Rectangle 79"/>
              <p:cNvSpPr>
                <a:spLocks noChangeArrowheads="1"/>
              </p:cNvSpPr>
              <p:nvPr/>
            </p:nvSpPr>
            <p:spPr bwMode="auto">
              <a:xfrm rot="9138603">
                <a:off x="4516" y="1752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88" name="Rectangle 80"/>
              <p:cNvSpPr>
                <a:spLocks noChangeArrowheads="1"/>
              </p:cNvSpPr>
              <p:nvPr/>
            </p:nvSpPr>
            <p:spPr bwMode="auto">
              <a:xfrm rot="11814724">
                <a:off x="4488" y="1586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89" name="Group 81"/>
            <p:cNvGrpSpPr>
              <a:grpSpLocks/>
            </p:cNvGrpSpPr>
            <p:nvPr/>
          </p:nvGrpSpPr>
          <p:grpSpPr bwMode="auto">
            <a:xfrm>
              <a:off x="4446" y="1638"/>
              <a:ext cx="295" cy="325"/>
              <a:chOff x="4446" y="1638"/>
              <a:chExt cx="295" cy="325"/>
            </a:xfrm>
          </p:grpSpPr>
          <p:sp>
            <p:nvSpPr>
              <p:cNvPr id="119890" name="Rectangle 82"/>
              <p:cNvSpPr>
                <a:spLocks noChangeArrowheads="1"/>
              </p:cNvSpPr>
              <p:nvPr/>
            </p:nvSpPr>
            <p:spPr bwMode="auto">
              <a:xfrm rot="10800000">
                <a:off x="4446" y="1933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91" name="Rectangle 83"/>
              <p:cNvSpPr>
                <a:spLocks noChangeArrowheads="1"/>
              </p:cNvSpPr>
              <p:nvPr/>
            </p:nvSpPr>
            <p:spPr bwMode="auto">
              <a:xfrm rot="13649695">
                <a:off x="4508" y="1783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92" name="Group 84"/>
            <p:cNvGrpSpPr>
              <a:grpSpLocks/>
            </p:cNvGrpSpPr>
            <p:nvPr/>
          </p:nvGrpSpPr>
          <p:grpSpPr bwMode="auto">
            <a:xfrm rot="17626487">
              <a:off x="4294" y="1817"/>
              <a:ext cx="335" cy="295"/>
              <a:chOff x="3903" y="1858"/>
              <a:chExt cx="335" cy="295"/>
            </a:xfrm>
          </p:grpSpPr>
          <p:sp>
            <p:nvSpPr>
              <p:cNvPr id="119893" name="Rectangle 85"/>
              <p:cNvSpPr>
                <a:spLocks noChangeArrowheads="1"/>
              </p:cNvSpPr>
              <p:nvPr/>
            </p:nvSpPr>
            <p:spPr bwMode="auto">
              <a:xfrm rot="-4749376">
                <a:off x="3770" y="1991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94" name="Rectangle 86"/>
              <p:cNvSpPr>
                <a:spLocks noChangeArrowheads="1"/>
              </p:cNvSpPr>
              <p:nvPr/>
            </p:nvSpPr>
            <p:spPr bwMode="auto">
              <a:xfrm rot="-1797077">
                <a:off x="3919" y="2085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95" name="Group 87"/>
            <p:cNvGrpSpPr>
              <a:grpSpLocks/>
            </p:cNvGrpSpPr>
            <p:nvPr/>
          </p:nvGrpSpPr>
          <p:grpSpPr bwMode="auto">
            <a:xfrm>
              <a:off x="4135" y="1960"/>
              <a:ext cx="215" cy="340"/>
              <a:chOff x="4135" y="1960"/>
              <a:chExt cx="215" cy="340"/>
            </a:xfrm>
          </p:grpSpPr>
          <p:sp>
            <p:nvSpPr>
              <p:cNvPr id="119896" name="Rectangle 88"/>
              <p:cNvSpPr>
                <a:spLocks noChangeArrowheads="1"/>
              </p:cNvSpPr>
              <p:nvPr/>
            </p:nvSpPr>
            <p:spPr bwMode="auto">
              <a:xfrm rot="-6992812">
                <a:off x="4002" y="2123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897" name="Rectangle 89"/>
              <p:cNvSpPr>
                <a:spLocks noChangeArrowheads="1"/>
              </p:cNvSpPr>
              <p:nvPr/>
            </p:nvSpPr>
            <p:spPr bwMode="auto">
              <a:xfrm rot="-4203189">
                <a:off x="4163" y="2112"/>
                <a:ext cx="340" cy="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898" name="Group 90"/>
            <p:cNvGrpSpPr>
              <a:grpSpLocks/>
            </p:cNvGrpSpPr>
            <p:nvPr/>
          </p:nvGrpSpPr>
          <p:grpSpPr bwMode="auto">
            <a:xfrm>
              <a:off x="3903" y="1858"/>
              <a:ext cx="335" cy="295"/>
              <a:chOff x="3903" y="1858"/>
              <a:chExt cx="335" cy="295"/>
            </a:xfrm>
          </p:grpSpPr>
          <p:sp>
            <p:nvSpPr>
              <p:cNvPr id="119899" name="Rectangle 91"/>
              <p:cNvSpPr>
                <a:spLocks noChangeArrowheads="1"/>
              </p:cNvSpPr>
              <p:nvPr/>
            </p:nvSpPr>
            <p:spPr bwMode="auto">
              <a:xfrm rot="-4749376">
                <a:off x="3770" y="1991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00" name="Rectangle 92"/>
              <p:cNvSpPr>
                <a:spLocks noChangeArrowheads="1"/>
              </p:cNvSpPr>
              <p:nvPr/>
            </p:nvSpPr>
            <p:spPr bwMode="auto">
              <a:xfrm rot="-1797077">
                <a:off x="3919" y="2085"/>
                <a:ext cx="319" cy="29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01" name="Group 93"/>
            <p:cNvGrpSpPr>
              <a:grpSpLocks/>
            </p:cNvGrpSpPr>
            <p:nvPr/>
          </p:nvGrpSpPr>
          <p:grpSpPr bwMode="auto">
            <a:xfrm>
              <a:off x="3759" y="1678"/>
              <a:ext cx="295" cy="312"/>
              <a:chOff x="3759" y="1678"/>
              <a:chExt cx="295" cy="312"/>
            </a:xfrm>
          </p:grpSpPr>
          <p:sp>
            <p:nvSpPr>
              <p:cNvPr id="119902" name="Rectangle 94"/>
              <p:cNvSpPr>
                <a:spLocks noChangeArrowheads="1"/>
              </p:cNvSpPr>
              <p:nvPr/>
            </p:nvSpPr>
            <p:spPr bwMode="auto">
              <a:xfrm rot="-3049283">
                <a:off x="3653" y="1811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03" name="Rectangle 95"/>
              <p:cNvSpPr>
                <a:spLocks noChangeArrowheads="1"/>
              </p:cNvSpPr>
              <p:nvPr/>
            </p:nvSpPr>
            <p:spPr bwMode="auto">
              <a:xfrm>
                <a:off x="3759" y="1960"/>
                <a:ext cx="295" cy="3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04" name="Group 96"/>
            <p:cNvGrpSpPr>
              <a:grpSpLocks/>
            </p:cNvGrpSpPr>
            <p:nvPr/>
          </p:nvGrpSpPr>
          <p:grpSpPr bwMode="auto">
            <a:xfrm>
              <a:off x="4042" y="713"/>
              <a:ext cx="387" cy="535"/>
              <a:chOff x="4042" y="713"/>
              <a:chExt cx="387" cy="535"/>
            </a:xfrm>
          </p:grpSpPr>
          <p:sp>
            <p:nvSpPr>
              <p:cNvPr id="119905" name="Rectangle 97"/>
              <p:cNvSpPr>
                <a:spLocks noChangeArrowheads="1"/>
              </p:cNvSpPr>
              <p:nvPr/>
            </p:nvSpPr>
            <p:spPr bwMode="auto">
              <a:xfrm rot="14541486">
                <a:off x="4150" y="94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06" name="Rectangle 98"/>
              <p:cNvSpPr>
                <a:spLocks noChangeArrowheads="1"/>
              </p:cNvSpPr>
              <p:nvPr/>
            </p:nvSpPr>
            <p:spPr bwMode="auto">
              <a:xfrm rot="28647308">
                <a:off x="3811" y="96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07" name="Group 99"/>
            <p:cNvGrpSpPr>
              <a:grpSpLocks/>
            </p:cNvGrpSpPr>
            <p:nvPr/>
          </p:nvGrpSpPr>
          <p:grpSpPr bwMode="auto">
            <a:xfrm>
              <a:off x="3702" y="913"/>
              <a:ext cx="544" cy="510"/>
              <a:chOff x="3702" y="913"/>
              <a:chExt cx="544" cy="510"/>
            </a:xfrm>
          </p:grpSpPr>
          <p:sp>
            <p:nvSpPr>
              <p:cNvPr id="119908" name="Rectangle 100"/>
              <p:cNvSpPr>
                <a:spLocks noChangeArrowheads="1"/>
              </p:cNvSpPr>
              <p:nvPr/>
            </p:nvSpPr>
            <p:spPr bwMode="auto">
              <a:xfrm rot="12705254">
                <a:off x="3736" y="973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09" name="Rectangle 101"/>
              <p:cNvSpPr>
                <a:spLocks noChangeArrowheads="1"/>
              </p:cNvSpPr>
              <p:nvPr/>
            </p:nvSpPr>
            <p:spPr bwMode="auto">
              <a:xfrm rot="26945127">
                <a:off x="3471" y="114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10" name="Group 102"/>
            <p:cNvGrpSpPr>
              <a:grpSpLocks/>
            </p:cNvGrpSpPr>
            <p:nvPr/>
          </p:nvGrpSpPr>
          <p:grpSpPr bwMode="auto">
            <a:xfrm>
              <a:off x="3373" y="1176"/>
              <a:ext cx="510" cy="544"/>
              <a:chOff x="3373" y="1176"/>
              <a:chExt cx="510" cy="544"/>
            </a:xfrm>
          </p:grpSpPr>
          <p:sp>
            <p:nvSpPr>
              <p:cNvPr id="119911" name="Rectangle 103"/>
              <p:cNvSpPr>
                <a:spLocks noChangeArrowheads="1"/>
              </p:cNvSpPr>
              <p:nvPr/>
            </p:nvSpPr>
            <p:spPr bwMode="auto">
              <a:xfrm rot="10800000">
                <a:off x="3373" y="1176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12" name="Rectangle 104"/>
              <p:cNvSpPr>
                <a:spLocks noChangeArrowheads="1"/>
              </p:cNvSpPr>
              <p:nvPr/>
            </p:nvSpPr>
            <p:spPr bwMode="auto">
              <a:xfrm rot="25081124">
                <a:off x="3234" y="144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13" name="Group 105"/>
            <p:cNvGrpSpPr>
              <a:grpSpLocks/>
            </p:cNvGrpSpPr>
            <p:nvPr/>
          </p:nvGrpSpPr>
          <p:grpSpPr bwMode="auto">
            <a:xfrm rot="1488893">
              <a:off x="3334" y="1366"/>
              <a:ext cx="510" cy="544"/>
              <a:chOff x="3367" y="1668"/>
              <a:chExt cx="510" cy="544"/>
            </a:xfrm>
          </p:grpSpPr>
          <p:sp>
            <p:nvSpPr>
              <p:cNvPr id="119914" name="Rectangle 106"/>
              <p:cNvSpPr>
                <a:spLocks noChangeArrowheads="1"/>
              </p:cNvSpPr>
              <p:nvPr/>
            </p:nvSpPr>
            <p:spPr bwMode="auto">
              <a:xfrm rot="7870118">
                <a:off x="3196" y="189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15" name="Rectangle 107"/>
              <p:cNvSpPr>
                <a:spLocks noChangeArrowheads="1"/>
              </p:cNvSpPr>
              <p:nvPr/>
            </p:nvSpPr>
            <p:spPr bwMode="auto">
              <a:xfrm rot="21545127">
                <a:off x="3367" y="216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16" name="Group 108"/>
            <p:cNvGrpSpPr>
              <a:grpSpLocks/>
            </p:cNvGrpSpPr>
            <p:nvPr/>
          </p:nvGrpSpPr>
          <p:grpSpPr bwMode="auto">
            <a:xfrm>
              <a:off x="3367" y="1668"/>
              <a:ext cx="510" cy="544"/>
              <a:chOff x="3367" y="1668"/>
              <a:chExt cx="510" cy="544"/>
            </a:xfrm>
          </p:grpSpPr>
          <p:sp>
            <p:nvSpPr>
              <p:cNvPr id="119917" name="Rectangle 109"/>
              <p:cNvSpPr>
                <a:spLocks noChangeArrowheads="1"/>
              </p:cNvSpPr>
              <p:nvPr/>
            </p:nvSpPr>
            <p:spPr bwMode="auto">
              <a:xfrm rot="7870118">
                <a:off x="3196" y="189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18" name="Rectangle 110"/>
              <p:cNvSpPr>
                <a:spLocks noChangeArrowheads="1"/>
              </p:cNvSpPr>
              <p:nvPr/>
            </p:nvSpPr>
            <p:spPr bwMode="auto">
              <a:xfrm rot="21545127">
                <a:off x="3367" y="216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19" name="Group 111"/>
            <p:cNvGrpSpPr>
              <a:grpSpLocks/>
            </p:cNvGrpSpPr>
            <p:nvPr/>
          </p:nvGrpSpPr>
          <p:grpSpPr bwMode="auto">
            <a:xfrm>
              <a:off x="3660" y="2020"/>
              <a:ext cx="578" cy="510"/>
              <a:chOff x="3660" y="2020"/>
              <a:chExt cx="578" cy="510"/>
            </a:xfrm>
          </p:grpSpPr>
          <p:sp>
            <p:nvSpPr>
              <p:cNvPr id="119920" name="Rectangle 112"/>
              <p:cNvSpPr>
                <a:spLocks noChangeArrowheads="1"/>
              </p:cNvSpPr>
              <p:nvPr/>
            </p:nvSpPr>
            <p:spPr bwMode="auto">
              <a:xfrm rot="5400000">
                <a:off x="3429" y="225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21" name="Rectangle 113"/>
              <p:cNvSpPr>
                <a:spLocks noChangeArrowheads="1"/>
              </p:cNvSpPr>
              <p:nvPr/>
            </p:nvSpPr>
            <p:spPr bwMode="auto">
              <a:xfrm rot="20292319">
                <a:off x="3728" y="242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22" name="Group 114"/>
            <p:cNvGrpSpPr>
              <a:grpSpLocks/>
            </p:cNvGrpSpPr>
            <p:nvPr/>
          </p:nvGrpSpPr>
          <p:grpSpPr bwMode="auto">
            <a:xfrm>
              <a:off x="4052" y="2160"/>
              <a:ext cx="389" cy="561"/>
              <a:chOff x="4052" y="2160"/>
              <a:chExt cx="389" cy="561"/>
            </a:xfrm>
          </p:grpSpPr>
          <p:sp>
            <p:nvSpPr>
              <p:cNvPr id="119923" name="Rectangle 115"/>
              <p:cNvSpPr>
                <a:spLocks noChangeArrowheads="1"/>
              </p:cNvSpPr>
              <p:nvPr/>
            </p:nvSpPr>
            <p:spPr bwMode="auto">
              <a:xfrm rot="3387503">
                <a:off x="3821" y="2442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24" name="Rectangle 116"/>
              <p:cNvSpPr>
                <a:spLocks noChangeArrowheads="1"/>
              </p:cNvSpPr>
              <p:nvPr/>
            </p:nvSpPr>
            <p:spPr bwMode="auto">
              <a:xfrm rot="18014022">
                <a:off x="4162" y="2391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25" name="Group 117"/>
            <p:cNvGrpSpPr>
              <a:grpSpLocks/>
            </p:cNvGrpSpPr>
            <p:nvPr/>
          </p:nvGrpSpPr>
          <p:grpSpPr bwMode="auto">
            <a:xfrm>
              <a:off x="4255" y="1997"/>
              <a:ext cx="562" cy="510"/>
              <a:chOff x="4255" y="1997"/>
              <a:chExt cx="562" cy="510"/>
            </a:xfrm>
          </p:grpSpPr>
          <p:sp>
            <p:nvSpPr>
              <p:cNvPr id="119926" name="Rectangle 118"/>
              <p:cNvSpPr>
                <a:spLocks noChangeArrowheads="1"/>
              </p:cNvSpPr>
              <p:nvPr/>
            </p:nvSpPr>
            <p:spPr bwMode="auto">
              <a:xfrm rot="1291281">
                <a:off x="4255" y="242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27" name="Rectangle 119"/>
              <p:cNvSpPr>
                <a:spLocks noChangeArrowheads="1"/>
              </p:cNvSpPr>
              <p:nvPr/>
            </p:nvSpPr>
            <p:spPr bwMode="auto">
              <a:xfrm rot="16437371">
                <a:off x="4538" y="2228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28" name="Group 120"/>
            <p:cNvGrpSpPr>
              <a:grpSpLocks/>
            </p:cNvGrpSpPr>
            <p:nvPr/>
          </p:nvGrpSpPr>
          <p:grpSpPr bwMode="auto">
            <a:xfrm>
              <a:off x="4616" y="1634"/>
              <a:ext cx="510" cy="583"/>
              <a:chOff x="4616" y="1634"/>
              <a:chExt cx="510" cy="583"/>
            </a:xfrm>
          </p:grpSpPr>
          <p:sp>
            <p:nvSpPr>
              <p:cNvPr id="119929" name="Rectangle 121"/>
              <p:cNvSpPr>
                <a:spLocks noChangeArrowheads="1"/>
              </p:cNvSpPr>
              <p:nvPr/>
            </p:nvSpPr>
            <p:spPr bwMode="auto">
              <a:xfrm rot="-313564">
                <a:off x="4616" y="2169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30" name="Rectangle 122"/>
              <p:cNvSpPr>
                <a:spLocks noChangeArrowheads="1"/>
              </p:cNvSpPr>
              <p:nvPr/>
            </p:nvSpPr>
            <p:spPr bwMode="auto">
              <a:xfrm rot="14036918">
                <a:off x="4717" y="186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31" name="Group 123"/>
            <p:cNvGrpSpPr>
              <a:grpSpLocks/>
            </p:cNvGrpSpPr>
            <p:nvPr/>
          </p:nvGrpSpPr>
          <p:grpSpPr bwMode="auto">
            <a:xfrm rot="-1678661">
              <a:off x="4383" y="941"/>
              <a:ext cx="510" cy="529"/>
              <a:chOff x="4581" y="1205"/>
              <a:chExt cx="510" cy="529"/>
            </a:xfrm>
          </p:grpSpPr>
          <p:sp>
            <p:nvSpPr>
              <p:cNvPr id="119932" name="Rectangle 124"/>
              <p:cNvSpPr>
                <a:spLocks noChangeArrowheads="1"/>
              </p:cNvSpPr>
              <p:nvPr/>
            </p:nvSpPr>
            <p:spPr bwMode="auto">
              <a:xfrm rot="-3049283">
                <a:off x="4719" y="145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33" name="Rectangle 125"/>
              <p:cNvSpPr>
                <a:spLocks noChangeArrowheads="1"/>
              </p:cNvSpPr>
              <p:nvPr/>
            </p:nvSpPr>
            <p:spPr bwMode="auto">
              <a:xfrm rot="10537926">
                <a:off x="4581" y="120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34" name="Group 126"/>
            <p:cNvGrpSpPr>
              <a:grpSpLocks/>
            </p:cNvGrpSpPr>
            <p:nvPr/>
          </p:nvGrpSpPr>
          <p:grpSpPr bwMode="auto">
            <a:xfrm>
              <a:off x="4719" y="1532"/>
              <a:ext cx="555" cy="330"/>
              <a:chOff x="4719" y="1532"/>
              <a:chExt cx="555" cy="330"/>
            </a:xfrm>
          </p:grpSpPr>
          <p:sp>
            <p:nvSpPr>
              <p:cNvPr id="119935" name="Rectangle 127"/>
              <p:cNvSpPr>
                <a:spLocks noChangeArrowheads="1"/>
              </p:cNvSpPr>
              <p:nvPr/>
            </p:nvSpPr>
            <p:spPr bwMode="auto">
              <a:xfrm rot="-1860385">
                <a:off x="4764" y="1814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36" name="Rectangle 128"/>
              <p:cNvSpPr>
                <a:spLocks noChangeArrowheads="1"/>
              </p:cNvSpPr>
              <p:nvPr/>
            </p:nvSpPr>
            <p:spPr bwMode="auto">
              <a:xfrm rot="-9255867">
                <a:off x="4719" y="1532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19937" name="Group 129"/>
            <p:cNvGrpSpPr>
              <a:grpSpLocks/>
            </p:cNvGrpSpPr>
            <p:nvPr/>
          </p:nvGrpSpPr>
          <p:grpSpPr bwMode="auto">
            <a:xfrm>
              <a:off x="4581" y="1205"/>
              <a:ext cx="510" cy="529"/>
              <a:chOff x="4581" y="1205"/>
              <a:chExt cx="510" cy="529"/>
            </a:xfrm>
          </p:grpSpPr>
          <p:sp>
            <p:nvSpPr>
              <p:cNvPr id="119938" name="Rectangle 130"/>
              <p:cNvSpPr>
                <a:spLocks noChangeArrowheads="1"/>
              </p:cNvSpPr>
              <p:nvPr/>
            </p:nvSpPr>
            <p:spPr bwMode="auto">
              <a:xfrm rot="-3049283">
                <a:off x="4719" y="145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39" name="Rectangle 131"/>
              <p:cNvSpPr>
                <a:spLocks noChangeArrowheads="1"/>
              </p:cNvSpPr>
              <p:nvPr/>
            </p:nvSpPr>
            <p:spPr bwMode="auto">
              <a:xfrm rot="10537926">
                <a:off x="4581" y="1205"/>
                <a:ext cx="510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19940" name="AutoShape 132"/>
            <p:cNvSpPr>
              <a:spLocks noChangeArrowheads="1"/>
            </p:cNvSpPr>
            <p:nvPr/>
          </p:nvSpPr>
          <p:spPr bwMode="auto">
            <a:xfrm>
              <a:off x="3901" y="1366"/>
              <a:ext cx="652" cy="635"/>
            </a:xfrm>
            <a:custGeom>
              <a:avLst/>
              <a:gdLst>
                <a:gd name="G0" fmla="+- 321 0 0"/>
                <a:gd name="G1" fmla="+- 21600 0 321"/>
                <a:gd name="G2" fmla="+- 21600 0 3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" y="10800"/>
                  </a:moveTo>
                  <a:cubicBezTo>
                    <a:pt x="321" y="16587"/>
                    <a:pt x="5013" y="21279"/>
                    <a:pt x="10800" y="21279"/>
                  </a:cubicBezTo>
                  <a:cubicBezTo>
                    <a:pt x="16587" y="21279"/>
                    <a:pt x="21279" y="16587"/>
                    <a:pt x="21279" y="10800"/>
                  </a:cubicBezTo>
                  <a:cubicBezTo>
                    <a:pt x="21279" y="5013"/>
                    <a:pt x="16587" y="321"/>
                    <a:pt x="10800" y="321"/>
                  </a:cubicBezTo>
                  <a:cubicBezTo>
                    <a:pt x="5013" y="321"/>
                    <a:pt x="321" y="5013"/>
                    <a:pt x="321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FF63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1" name="AutoShape 133"/>
            <p:cNvSpPr>
              <a:spLocks noChangeArrowheads="1"/>
            </p:cNvSpPr>
            <p:nvPr/>
          </p:nvSpPr>
          <p:spPr bwMode="auto">
            <a:xfrm>
              <a:off x="3617" y="1139"/>
              <a:ext cx="1219" cy="1187"/>
            </a:xfrm>
            <a:custGeom>
              <a:avLst/>
              <a:gdLst>
                <a:gd name="G0" fmla="+- 321 0 0"/>
                <a:gd name="G1" fmla="+- 21600 0 321"/>
                <a:gd name="G2" fmla="+- 21600 0 3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" y="10800"/>
                  </a:moveTo>
                  <a:cubicBezTo>
                    <a:pt x="321" y="16587"/>
                    <a:pt x="5013" y="21279"/>
                    <a:pt x="10800" y="21279"/>
                  </a:cubicBezTo>
                  <a:cubicBezTo>
                    <a:pt x="16587" y="21279"/>
                    <a:pt x="21279" y="16587"/>
                    <a:pt x="21279" y="10800"/>
                  </a:cubicBezTo>
                  <a:cubicBezTo>
                    <a:pt x="21279" y="5013"/>
                    <a:pt x="16587" y="321"/>
                    <a:pt x="10800" y="321"/>
                  </a:cubicBezTo>
                  <a:cubicBezTo>
                    <a:pt x="5013" y="321"/>
                    <a:pt x="321" y="5013"/>
                    <a:pt x="321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FF63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2" name="AutoShape 134"/>
            <p:cNvSpPr>
              <a:spLocks noChangeArrowheads="1"/>
            </p:cNvSpPr>
            <p:nvPr/>
          </p:nvSpPr>
          <p:spPr bwMode="auto">
            <a:xfrm>
              <a:off x="3163" y="629"/>
              <a:ext cx="2155" cy="2098"/>
            </a:xfrm>
            <a:custGeom>
              <a:avLst/>
              <a:gdLst>
                <a:gd name="G0" fmla="+- 321 0 0"/>
                <a:gd name="G1" fmla="+- 21600 0 321"/>
                <a:gd name="G2" fmla="+- 21600 0 32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" y="10800"/>
                  </a:moveTo>
                  <a:cubicBezTo>
                    <a:pt x="321" y="16587"/>
                    <a:pt x="5013" y="21279"/>
                    <a:pt x="10800" y="21279"/>
                  </a:cubicBezTo>
                  <a:cubicBezTo>
                    <a:pt x="16587" y="21279"/>
                    <a:pt x="21279" y="16587"/>
                    <a:pt x="21279" y="10800"/>
                  </a:cubicBezTo>
                  <a:cubicBezTo>
                    <a:pt x="21279" y="5013"/>
                    <a:pt x="16587" y="321"/>
                    <a:pt x="10800" y="321"/>
                  </a:cubicBezTo>
                  <a:cubicBezTo>
                    <a:pt x="5013" y="321"/>
                    <a:pt x="321" y="5013"/>
                    <a:pt x="321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FF63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3" name="Rectangle 135"/>
            <p:cNvSpPr>
              <a:spLocks noChangeArrowheads="1"/>
            </p:cNvSpPr>
            <p:nvPr/>
          </p:nvSpPr>
          <p:spPr bwMode="auto">
            <a:xfrm rot="7387951">
              <a:off x="4073" y="1264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4" name="Oval 136"/>
            <p:cNvSpPr>
              <a:spLocks noChangeArrowheads="1"/>
            </p:cNvSpPr>
            <p:nvPr/>
          </p:nvSpPr>
          <p:spPr bwMode="auto">
            <a:xfrm rot="7387951">
              <a:off x="4465" y="1168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5" name="Oval 137"/>
            <p:cNvSpPr>
              <a:spLocks noChangeArrowheads="1"/>
            </p:cNvSpPr>
            <p:nvPr/>
          </p:nvSpPr>
          <p:spPr bwMode="auto">
            <a:xfrm rot="7387951">
              <a:off x="4681" y="677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6" name="Oval 138"/>
            <p:cNvSpPr>
              <a:spLocks noChangeArrowheads="1"/>
            </p:cNvSpPr>
            <p:nvPr/>
          </p:nvSpPr>
          <p:spPr bwMode="auto">
            <a:xfrm rot="7387951">
              <a:off x="4353" y="1373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7" name="Rectangle 139"/>
            <p:cNvSpPr>
              <a:spLocks noChangeArrowheads="1"/>
            </p:cNvSpPr>
            <p:nvPr/>
          </p:nvSpPr>
          <p:spPr bwMode="auto">
            <a:xfrm rot="10800000">
              <a:off x="4279" y="1657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8" name="Oval 140"/>
            <p:cNvSpPr>
              <a:spLocks noChangeArrowheads="1"/>
            </p:cNvSpPr>
            <p:nvPr/>
          </p:nvSpPr>
          <p:spPr bwMode="auto">
            <a:xfrm rot="10800000">
              <a:off x="4748" y="1602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49" name="Oval 141"/>
            <p:cNvSpPr>
              <a:spLocks noChangeArrowheads="1"/>
            </p:cNvSpPr>
            <p:nvPr/>
          </p:nvSpPr>
          <p:spPr bwMode="auto">
            <a:xfrm rot="10800000">
              <a:off x="5156" y="1543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0" name="Oval 142"/>
            <p:cNvSpPr>
              <a:spLocks noChangeArrowheads="1"/>
            </p:cNvSpPr>
            <p:nvPr/>
          </p:nvSpPr>
          <p:spPr bwMode="auto">
            <a:xfrm rot="10800000">
              <a:off x="4501" y="1627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1" name="Rectangle 143"/>
            <p:cNvSpPr>
              <a:spLocks noChangeArrowheads="1"/>
            </p:cNvSpPr>
            <p:nvPr/>
          </p:nvSpPr>
          <p:spPr bwMode="auto">
            <a:xfrm rot="9276779">
              <a:off x="4230" y="1433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2" name="Oval 144"/>
            <p:cNvSpPr>
              <a:spLocks noChangeArrowheads="1"/>
            </p:cNvSpPr>
            <p:nvPr/>
          </p:nvSpPr>
          <p:spPr bwMode="auto">
            <a:xfrm rot="9276779">
              <a:off x="4668" y="1343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3" name="Oval 145"/>
            <p:cNvSpPr>
              <a:spLocks noChangeArrowheads="1"/>
            </p:cNvSpPr>
            <p:nvPr/>
          </p:nvSpPr>
          <p:spPr bwMode="auto">
            <a:xfrm rot="9276779">
              <a:off x="5047" y="1075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4" name="Oval 146"/>
            <p:cNvSpPr>
              <a:spLocks noChangeArrowheads="1"/>
            </p:cNvSpPr>
            <p:nvPr/>
          </p:nvSpPr>
          <p:spPr bwMode="auto">
            <a:xfrm rot="9276779">
              <a:off x="4445" y="1480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5" name="Rectangle 147"/>
            <p:cNvSpPr>
              <a:spLocks noChangeArrowheads="1"/>
            </p:cNvSpPr>
            <p:nvPr/>
          </p:nvSpPr>
          <p:spPr bwMode="auto">
            <a:xfrm rot="12413326">
              <a:off x="4230" y="1881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6" name="Oval 148"/>
            <p:cNvSpPr>
              <a:spLocks noChangeArrowheads="1"/>
            </p:cNvSpPr>
            <p:nvPr/>
          </p:nvSpPr>
          <p:spPr bwMode="auto">
            <a:xfrm rot="12413326">
              <a:off x="4719" y="1879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7" name="Oval 149"/>
            <p:cNvSpPr>
              <a:spLocks noChangeArrowheads="1"/>
            </p:cNvSpPr>
            <p:nvPr/>
          </p:nvSpPr>
          <p:spPr bwMode="auto">
            <a:xfrm rot="12413326">
              <a:off x="5051" y="2026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8" name="Oval 150"/>
            <p:cNvSpPr>
              <a:spLocks noChangeArrowheads="1"/>
            </p:cNvSpPr>
            <p:nvPr/>
          </p:nvSpPr>
          <p:spPr bwMode="auto">
            <a:xfrm rot="12413326">
              <a:off x="4473" y="1772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59" name="Rectangle 151"/>
            <p:cNvSpPr>
              <a:spLocks noChangeArrowheads="1"/>
            </p:cNvSpPr>
            <p:nvPr/>
          </p:nvSpPr>
          <p:spPr bwMode="auto">
            <a:xfrm rot="14358438">
              <a:off x="4061" y="2068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0" name="Oval 152"/>
            <p:cNvSpPr>
              <a:spLocks noChangeArrowheads="1"/>
            </p:cNvSpPr>
            <p:nvPr/>
          </p:nvSpPr>
          <p:spPr bwMode="auto">
            <a:xfrm rot="14358438">
              <a:off x="4496" y="2131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1" name="Oval 153"/>
            <p:cNvSpPr>
              <a:spLocks noChangeArrowheads="1"/>
            </p:cNvSpPr>
            <p:nvPr/>
          </p:nvSpPr>
          <p:spPr bwMode="auto">
            <a:xfrm rot="14358438">
              <a:off x="4669" y="2451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2" name="Oval 154"/>
            <p:cNvSpPr>
              <a:spLocks noChangeArrowheads="1"/>
            </p:cNvSpPr>
            <p:nvPr/>
          </p:nvSpPr>
          <p:spPr bwMode="auto">
            <a:xfrm rot="14358438">
              <a:off x="4353" y="1878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3" name="Rectangle 155"/>
            <p:cNvSpPr>
              <a:spLocks noChangeArrowheads="1"/>
            </p:cNvSpPr>
            <p:nvPr/>
          </p:nvSpPr>
          <p:spPr bwMode="auto">
            <a:xfrm rot="5400000">
              <a:off x="3806" y="1186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4" name="Oval 156"/>
            <p:cNvSpPr>
              <a:spLocks noChangeArrowheads="1"/>
            </p:cNvSpPr>
            <p:nvPr/>
          </p:nvSpPr>
          <p:spPr bwMode="auto">
            <a:xfrm>
              <a:off x="4184" y="1338"/>
              <a:ext cx="108" cy="10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5" name="Oval 157"/>
            <p:cNvSpPr>
              <a:spLocks noChangeArrowheads="1"/>
            </p:cNvSpPr>
            <p:nvPr/>
          </p:nvSpPr>
          <p:spPr bwMode="auto">
            <a:xfrm>
              <a:off x="4118" y="544"/>
              <a:ext cx="265" cy="25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6" name="Oval 158"/>
            <p:cNvSpPr>
              <a:spLocks noChangeArrowheads="1"/>
            </p:cNvSpPr>
            <p:nvPr/>
          </p:nvSpPr>
          <p:spPr bwMode="auto">
            <a:xfrm>
              <a:off x="4156" y="1083"/>
              <a:ext cx="150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7" name="Oval 159"/>
            <p:cNvSpPr>
              <a:spLocks noChangeArrowheads="1"/>
            </p:cNvSpPr>
            <p:nvPr/>
          </p:nvSpPr>
          <p:spPr bwMode="auto">
            <a:xfrm>
              <a:off x="4184" y="1630"/>
              <a:ext cx="113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8" name="Rectangle 160"/>
            <p:cNvSpPr>
              <a:spLocks noChangeArrowheads="1"/>
            </p:cNvSpPr>
            <p:nvPr/>
          </p:nvSpPr>
          <p:spPr bwMode="auto">
            <a:xfrm rot="5400000">
              <a:off x="3806" y="2151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69" name="Oval 161"/>
            <p:cNvSpPr>
              <a:spLocks noChangeArrowheads="1"/>
            </p:cNvSpPr>
            <p:nvPr/>
          </p:nvSpPr>
          <p:spPr bwMode="auto">
            <a:xfrm>
              <a:off x="4128" y="2587"/>
              <a:ext cx="265" cy="25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0" name="Oval 162"/>
            <p:cNvSpPr>
              <a:spLocks noChangeArrowheads="1"/>
            </p:cNvSpPr>
            <p:nvPr/>
          </p:nvSpPr>
          <p:spPr bwMode="auto">
            <a:xfrm>
              <a:off x="4156" y="2243"/>
              <a:ext cx="149" cy="14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1" name="Oval 163"/>
            <p:cNvSpPr>
              <a:spLocks noChangeArrowheads="1"/>
            </p:cNvSpPr>
            <p:nvPr/>
          </p:nvSpPr>
          <p:spPr bwMode="auto">
            <a:xfrm>
              <a:off x="4184" y="1942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2" name="Rectangle 164"/>
            <p:cNvSpPr>
              <a:spLocks noChangeArrowheads="1"/>
            </p:cNvSpPr>
            <p:nvPr/>
          </p:nvSpPr>
          <p:spPr bwMode="auto">
            <a:xfrm rot="-3412049">
              <a:off x="3539" y="2051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3" name="Oval 165"/>
            <p:cNvSpPr>
              <a:spLocks noChangeArrowheads="1"/>
            </p:cNvSpPr>
            <p:nvPr/>
          </p:nvSpPr>
          <p:spPr bwMode="auto">
            <a:xfrm rot="-3412049">
              <a:off x="3815" y="2135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4" name="Oval 166"/>
            <p:cNvSpPr>
              <a:spLocks noChangeArrowheads="1"/>
            </p:cNvSpPr>
            <p:nvPr/>
          </p:nvSpPr>
          <p:spPr bwMode="auto">
            <a:xfrm rot="-3412049">
              <a:off x="3543" y="2434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5" name="Oval 167"/>
            <p:cNvSpPr>
              <a:spLocks noChangeArrowheads="1"/>
            </p:cNvSpPr>
            <p:nvPr/>
          </p:nvSpPr>
          <p:spPr bwMode="auto">
            <a:xfrm rot="-3412049">
              <a:off x="4013" y="1911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6" name="Rectangle 168"/>
            <p:cNvSpPr>
              <a:spLocks noChangeArrowheads="1"/>
            </p:cNvSpPr>
            <p:nvPr/>
          </p:nvSpPr>
          <p:spPr bwMode="auto">
            <a:xfrm>
              <a:off x="3334" y="1658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7" name="Oval 169"/>
            <p:cNvSpPr>
              <a:spLocks noChangeArrowheads="1"/>
            </p:cNvSpPr>
            <p:nvPr/>
          </p:nvSpPr>
          <p:spPr bwMode="auto">
            <a:xfrm>
              <a:off x="3560" y="1621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8" name="Oval 170"/>
            <p:cNvSpPr>
              <a:spLocks noChangeArrowheads="1"/>
            </p:cNvSpPr>
            <p:nvPr/>
          </p:nvSpPr>
          <p:spPr bwMode="auto">
            <a:xfrm>
              <a:off x="3069" y="1568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79" name="Oval 171"/>
            <p:cNvSpPr>
              <a:spLocks noChangeArrowheads="1"/>
            </p:cNvSpPr>
            <p:nvPr/>
          </p:nvSpPr>
          <p:spPr bwMode="auto">
            <a:xfrm>
              <a:off x="3849" y="1630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0" name="Rectangle 172"/>
            <p:cNvSpPr>
              <a:spLocks noChangeArrowheads="1"/>
            </p:cNvSpPr>
            <p:nvPr/>
          </p:nvSpPr>
          <p:spPr bwMode="auto">
            <a:xfrm rot="-1523221">
              <a:off x="3382" y="1882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1" name="Oval 173"/>
            <p:cNvSpPr>
              <a:spLocks noChangeArrowheads="1"/>
            </p:cNvSpPr>
            <p:nvPr/>
          </p:nvSpPr>
          <p:spPr bwMode="auto">
            <a:xfrm rot="-1523221">
              <a:off x="3617" y="1908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2" name="Oval 174"/>
            <p:cNvSpPr>
              <a:spLocks noChangeArrowheads="1"/>
            </p:cNvSpPr>
            <p:nvPr/>
          </p:nvSpPr>
          <p:spPr bwMode="auto">
            <a:xfrm rot="-1523221">
              <a:off x="3177" y="2036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3" name="Oval 175"/>
            <p:cNvSpPr>
              <a:spLocks noChangeArrowheads="1"/>
            </p:cNvSpPr>
            <p:nvPr/>
          </p:nvSpPr>
          <p:spPr bwMode="auto">
            <a:xfrm rot="-1523221">
              <a:off x="3901" y="1772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4" name="Rectangle 176"/>
            <p:cNvSpPr>
              <a:spLocks noChangeArrowheads="1"/>
            </p:cNvSpPr>
            <p:nvPr/>
          </p:nvSpPr>
          <p:spPr bwMode="auto">
            <a:xfrm rot="1613326">
              <a:off x="3382" y="1434"/>
              <a:ext cx="878" cy="4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rgbClr val="CBC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5" name="Oval 177"/>
            <p:cNvSpPr>
              <a:spLocks noChangeArrowheads="1"/>
            </p:cNvSpPr>
            <p:nvPr/>
          </p:nvSpPr>
          <p:spPr bwMode="auto">
            <a:xfrm rot="1613326">
              <a:off x="3645" y="1338"/>
              <a:ext cx="145" cy="13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6" name="Oval 178"/>
            <p:cNvSpPr>
              <a:spLocks noChangeArrowheads="1"/>
            </p:cNvSpPr>
            <p:nvPr/>
          </p:nvSpPr>
          <p:spPr bwMode="auto">
            <a:xfrm rot="1613326">
              <a:off x="3173" y="1085"/>
              <a:ext cx="265" cy="25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87" name="Oval 179"/>
            <p:cNvSpPr>
              <a:spLocks noChangeArrowheads="1"/>
            </p:cNvSpPr>
            <p:nvPr/>
          </p:nvSpPr>
          <p:spPr bwMode="auto">
            <a:xfrm rot="1613326">
              <a:off x="3901" y="1480"/>
              <a:ext cx="108" cy="10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19988" name="Group 180"/>
            <p:cNvGrpSpPr>
              <a:grpSpLocks/>
            </p:cNvGrpSpPr>
            <p:nvPr/>
          </p:nvGrpSpPr>
          <p:grpSpPr bwMode="auto">
            <a:xfrm>
              <a:off x="3562" y="653"/>
              <a:ext cx="565" cy="1057"/>
              <a:chOff x="3562" y="653"/>
              <a:chExt cx="565" cy="1057"/>
            </a:xfrm>
          </p:grpSpPr>
          <p:sp>
            <p:nvSpPr>
              <p:cNvPr id="119989" name="Rectangle 181"/>
              <p:cNvSpPr>
                <a:spLocks noChangeArrowheads="1"/>
              </p:cNvSpPr>
              <p:nvPr/>
            </p:nvSpPr>
            <p:spPr bwMode="auto">
              <a:xfrm rot="3558438">
                <a:off x="3551" y="1247"/>
                <a:ext cx="878" cy="48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rgbClr val="CBC600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90" name="Oval 182"/>
              <p:cNvSpPr>
                <a:spLocks noChangeArrowheads="1"/>
              </p:cNvSpPr>
              <p:nvPr/>
            </p:nvSpPr>
            <p:spPr bwMode="auto">
              <a:xfrm rot="3558438">
                <a:off x="3867" y="1134"/>
                <a:ext cx="145" cy="139"/>
              </a:xfrm>
              <a:prstGeom prst="ellipse">
                <a:avLst/>
              </a:pr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91" name="Oval 183"/>
              <p:cNvSpPr>
                <a:spLocks noChangeArrowheads="1"/>
              </p:cNvSpPr>
              <p:nvPr/>
            </p:nvSpPr>
            <p:spPr bwMode="auto">
              <a:xfrm rot="3558438">
                <a:off x="3555" y="660"/>
                <a:ext cx="265" cy="252"/>
              </a:xfrm>
              <a:prstGeom prst="ellipse">
                <a:avLst/>
              </a:pr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9992" name="Oval 184"/>
              <p:cNvSpPr>
                <a:spLocks noChangeArrowheads="1"/>
              </p:cNvSpPr>
              <p:nvPr/>
            </p:nvSpPr>
            <p:spPr bwMode="auto">
              <a:xfrm rot="3558438">
                <a:off x="4021" y="1373"/>
                <a:ext cx="108" cy="105"/>
              </a:xfrm>
              <a:prstGeom prst="ellipse">
                <a:avLst/>
              </a:prstGeom>
              <a:gradFill rotWithShape="1">
                <a:gsLst>
                  <a:gs pos="0">
                    <a:srgbClr val="FFFF63">
                      <a:gamma/>
                      <a:shade val="46275"/>
                      <a:invGamma/>
                    </a:srgbClr>
                  </a:gs>
                  <a:gs pos="100000">
                    <a:srgbClr val="FFFF63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119993" name="Group 185"/>
          <p:cNvGrpSpPr>
            <a:grpSpLocks/>
          </p:cNvGrpSpPr>
          <p:nvPr/>
        </p:nvGrpSpPr>
        <p:grpSpPr bwMode="auto">
          <a:xfrm>
            <a:off x="4437063" y="4002088"/>
            <a:ext cx="1755775" cy="1227137"/>
            <a:chOff x="3645" y="1196"/>
            <a:chExt cx="2070" cy="1588"/>
          </a:xfrm>
        </p:grpSpPr>
        <p:sp>
          <p:nvSpPr>
            <p:cNvPr id="119994" name="Oval 186"/>
            <p:cNvSpPr>
              <a:spLocks noChangeArrowheads="1"/>
            </p:cNvSpPr>
            <p:nvPr/>
          </p:nvSpPr>
          <p:spPr bwMode="auto">
            <a:xfrm>
              <a:off x="4172" y="2458"/>
              <a:ext cx="171" cy="18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95" name="Oval 187"/>
            <p:cNvSpPr>
              <a:spLocks noChangeArrowheads="1"/>
            </p:cNvSpPr>
            <p:nvPr/>
          </p:nvSpPr>
          <p:spPr bwMode="auto">
            <a:xfrm>
              <a:off x="3747" y="2461"/>
              <a:ext cx="174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96" name="Oval 188"/>
            <p:cNvSpPr>
              <a:spLocks noChangeArrowheads="1"/>
            </p:cNvSpPr>
            <p:nvPr/>
          </p:nvSpPr>
          <p:spPr bwMode="auto">
            <a:xfrm>
              <a:off x="4864" y="1820"/>
              <a:ext cx="173" cy="17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97" name="Oval 189"/>
            <p:cNvSpPr>
              <a:spLocks noChangeArrowheads="1"/>
            </p:cNvSpPr>
            <p:nvPr/>
          </p:nvSpPr>
          <p:spPr bwMode="auto">
            <a:xfrm>
              <a:off x="5488" y="2691"/>
              <a:ext cx="91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98" name="Oval 190"/>
            <p:cNvSpPr>
              <a:spLocks noChangeArrowheads="1"/>
            </p:cNvSpPr>
            <p:nvPr/>
          </p:nvSpPr>
          <p:spPr bwMode="auto">
            <a:xfrm>
              <a:off x="4383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999" name="Oval 191"/>
            <p:cNvSpPr>
              <a:spLocks noChangeArrowheads="1"/>
            </p:cNvSpPr>
            <p:nvPr/>
          </p:nvSpPr>
          <p:spPr bwMode="auto">
            <a:xfrm>
              <a:off x="5261" y="2691"/>
              <a:ext cx="87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0" name="Oval 192"/>
            <p:cNvSpPr>
              <a:spLocks noChangeArrowheads="1"/>
            </p:cNvSpPr>
            <p:nvPr/>
          </p:nvSpPr>
          <p:spPr bwMode="auto">
            <a:xfrm>
              <a:off x="4723" y="2690"/>
              <a:ext cx="87" cy="9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1" name="Oval 193"/>
            <p:cNvSpPr>
              <a:spLocks noChangeArrowheads="1"/>
            </p:cNvSpPr>
            <p:nvPr/>
          </p:nvSpPr>
          <p:spPr bwMode="auto">
            <a:xfrm>
              <a:off x="4496" y="2695"/>
              <a:ext cx="87" cy="8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2" name="Oval 194"/>
            <p:cNvSpPr>
              <a:spLocks noChangeArrowheads="1"/>
            </p:cNvSpPr>
            <p:nvPr/>
          </p:nvSpPr>
          <p:spPr bwMode="auto">
            <a:xfrm>
              <a:off x="4609" y="2691"/>
              <a:ext cx="86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3" name="Oval 195"/>
            <p:cNvSpPr>
              <a:spLocks noChangeArrowheads="1"/>
            </p:cNvSpPr>
            <p:nvPr/>
          </p:nvSpPr>
          <p:spPr bwMode="auto">
            <a:xfrm>
              <a:off x="5375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4" name="Oval 196"/>
            <p:cNvSpPr>
              <a:spLocks noChangeArrowheads="1"/>
            </p:cNvSpPr>
            <p:nvPr/>
          </p:nvSpPr>
          <p:spPr bwMode="auto">
            <a:xfrm>
              <a:off x="4836" y="2662"/>
              <a:ext cx="119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5" name="Oval 197"/>
            <p:cNvSpPr>
              <a:spLocks noChangeArrowheads="1"/>
            </p:cNvSpPr>
            <p:nvPr/>
          </p:nvSpPr>
          <p:spPr bwMode="auto">
            <a:xfrm>
              <a:off x="5148" y="2500"/>
              <a:ext cx="120" cy="12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6" name="Oval 198"/>
            <p:cNvSpPr>
              <a:spLocks noChangeArrowheads="1"/>
            </p:cNvSpPr>
            <p:nvPr/>
          </p:nvSpPr>
          <p:spPr bwMode="auto">
            <a:xfrm>
              <a:off x="4553" y="1650"/>
              <a:ext cx="119" cy="127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7" name="Oval 199"/>
            <p:cNvSpPr>
              <a:spLocks noChangeArrowheads="1"/>
            </p:cNvSpPr>
            <p:nvPr/>
          </p:nvSpPr>
          <p:spPr bwMode="auto">
            <a:xfrm>
              <a:off x="5517" y="2500"/>
              <a:ext cx="11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8" name="Oval 200"/>
            <p:cNvSpPr>
              <a:spLocks noChangeArrowheads="1"/>
            </p:cNvSpPr>
            <p:nvPr/>
          </p:nvSpPr>
          <p:spPr bwMode="auto">
            <a:xfrm>
              <a:off x="5120" y="2661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09" name="Oval 201"/>
            <p:cNvSpPr>
              <a:spLocks noChangeArrowheads="1"/>
            </p:cNvSpPr>
            <p:nvPr/>
          </p:nvSpPr>
          <p:spPr bwMode="auto">
            <a:xfrm>
              <a:off x="4978" y="2660"/>
              <a:ext cx="116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0" name="Oval 202"/>
            <p:cNvSpPr>
              <a:spLocks noChangeArrowheads="1"/>
            </p:cNvSpPr>
            <p:nvPr/>
          </p:nvSpPr>
          <p:spPr bwMode="auto">
            <a:xfrm>
              <a:off x="4524" y="2518"/>
              <a:ext cx="120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1" name="Oval 203"/>
            <p:cNvSpPr>
              <a:spLocks noChangeArrowheads="1"/>
            </p:cNvSpPr>
            <p:nvPr/>
          </p:nvSpPr>
          <p:spPr bwMode="auto">
            <a:xfrm>
              <a:off x="5006" y="2500"/>
              <a:ext cx="120" cy="1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2" name="Oval 204"/>
            <p:cNvSpPr>
              <a:spLocks noChangeArrowheads="1"/>
            </p:cNvSpPr>
            <p:nvPr/>
          </p:nvSpPr>
          <p:spPr bwMode="auto">
            <a:xfrm>
              <a:off x="4121" y="2330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3" name="Oval 205"/>
            <p:cNvSpPr>
              <a:spLocks noChangeArrowheads="1"/>
            </p:cNvSpPr>
            <p:nvPr/>
          </p:nvSpPr>
          <p:spPr bwMode="auto">
            <a:xfrm>
              <a:off x="4666" y="2529"/>
              <a:ext cx="120" cy="1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4" name="Oval 206"/>
            <p:cNvSpPr>
              <a:spLocks noChangeArrowheads="1"/>
            </p:cNvSpPr>
            <p:nvPr/>
          </p:nvSpPr>
          <p:spPr bwMode="auto">
            <a:xfrm>
              <a:off x="4099" y="2662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5" name="Oval 207"/>
            <p:cNvSpPr>
              <a:spLocks noChangeArrowheads="1"/>
            </p:cNvSpPr>
            <p:nvPr/>
          </p:nvSpPr>
          <p:spPr bwMode="auto">
            <a:xfrm>
              <a:off x="5318" y="2472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6" name="Oval 208"/>
            <p:cNvSpPr>
              <a:spLocks noChangeArrowheads="1"/>
            </p:cNvSpPr>
            <p:nvPr/>
          </p:nvSpPr>
          <p:spPr bwMode="auto">
            <a:xfrm>
              <a:off x="5034" y="2273"/>
              <a:ext cx="171" cy="185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7" name="Oval 209"/>
            <p:cNvSpPr>
              <a:spLocks noChangeArrowheads="1"/>
            </p:cNvSpPr>
            <p:nvPr/>
          </p:nvSpPr>
          <p:spPr bwMode="auto">
            <a:xfrm>
              <a:off x="3957" y="2462"/>
              <a:ext cx="171" cy="18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8" name="Oval 210"/>
            <p:cNvSpPr>
              <a:spLocks noChangeArrowheads="1"/>
            </p:cNvSpPr>
            <p:nvPr/>
          </p:nvSpPr>
          <p:spPr bwMode="auto">
            <a:xfrm>
              <a:off x="4804" y="2461"/>
              <a:ext cx="174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19" name="Oval 211"/>
            <p:cNvSpPr>
              <a:spLocks noChangeArrowheads="1"/>
            </p:cNvSpPr>
            <p:nvPr/>
          </p:nvSpPr>
          <p:spPr bwMode="auto">
            <a:xfrm>
              <a:off x="3901" y="2273"/>
              <a:ext cx="170" cy="17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0" name="Oval 212"/>
            <p:cNvSpPr>
              <a:spLocks noChangeArrowheads="1"/>
            </p:cNvSpPr>
            <p:nvPr/>
          </p:nvSpPr>
          <p:spPr bwMode="auto">
            <a:xfrm>
              <a:off x="4805" y="2273"/>
              <a:ext cx="173" cy="18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1" name="Oval 213"/>
            <p:cNvSpPr>
              <a:spLocks noChangeArrowheads="1"/>
            </p:cNvSpPr>
            <p:nvPr/>
          </p:nvSpPr>
          <p:spPr bwMode="auto">
            <a:xfrm>
              <a:off x="5035" y="1820"/>
              <a:ext cx="171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2" name="Oval 214"/>
            <p:cNvSpPr>
              <a:spLocks noChangeArrowheads="1"/>
            </p:cNvSpPr>
            <p:nvPr/>
          </p:nvSpPr>
          <p:spPr bwMode="auto">
            <a:xfrm>
              <a:off x="4694" y="1621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3" name="Oval 215"/>
            <p:cNvSpPr>
              <a:spLocks noChangeArrowheads="1"/>
            </p:cNvSpPr>
            <p:nvPr/>
          </p:nvSpPr>
          <p:spPr bwMode="auto">
            <a:xfrm>
              <a:off x="4325" y="2273"/>
              <a:ext cx="171" cy="176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4" name="Oval 216"/>
            <p:cNvSpPr>
              <a:spLocks noChangeArrowheads="1"/>
            </p:cNvSpPr>
            <p:nvPr/>
          </p:nvSpPr>
          <p:spPr bwMode="auto">
            <a:xfrm>
              <a:off x="4638" y="1820"/>
              <a:ext cx="170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5" name="Oval 217"/>
            <p:cNvSpPr>
              <a:spLocks noChangeArrowheads="1"/>
            </p:cNvSpPr>
            <p:nvPr/>
          </p:nvSpPr>
          <p:spPr bwMode="auto">
            <a:xfrm>
              <a:off x="5261" y="2273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6" name="Oval 218"/>
            <p:cNvSpPr>
              <a:spLocks noChangeArrowheads="1"/>
            </p:cNvSpPr>
            <p:nvPr/>
          </p:nvSpPr>
          <p:spPr bwMode="auto">
            <a:xfrm>
              <a:off x="4468" y="1395"/>
              <a:ext cx="213" cy="2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7" name="Oval 219"/>
            <p:cNvSpPr>
              <a:spLocks noChangeArrowheads="1"/>
            </p:cNvSpPr>
            <p:nvPr/>
          </p:nvSpPr>
          <p:spPr bwMode="auto">
            <a:xfrm>
              <a:off x="4581" y="1196"/>
              <a:ext cx="213" cy="220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8" name="Oval 220"/>
            <p:cNvSpPr>
              <a:spLocks noChangeArrowheads="1"/>
            </p:cNvSpPr>
            <p:nvPr/>
          </p:nvSpPr>
          <p:spPr bwMode="auto">
            <a:xfrm>
              <a:off x="4184" y="1791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29" name="Oval 221"/>
            <p:cNvSpPr>
              <a:spLocks noChangeArrowheads="1"/>
            </p:cNvSpPr>
            <p:nvPr/>
          </p:nvSpPr>
          <p:spPr bwMode="auto">
            <a:xfrm>
              <a:off x="4269" y="2021"/>
              <a:ext cx="213" cy="224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0" name="Oval 222"/>
            <p:cNvSpPr>
              <a:spLocks noChangeArrowheads="1"/>
            </p:cNvSpPr>
            <p:nvPr/>
          </p:nvSpPr>
          <p:spPr bwMode="auto">
            <a:xfrm>
              <a:off x="5148" y="2019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1" name="Oval 223"/>
            <p:cNvSpPr>
              <a:spLocks noChangeArrowheads="1"/>
            </p:cNvSpPr>
            <p:nvPr/>
          </p:nvSpPr>
          <p:spPr bwMode="auto">
            <a:xfrm>
              <a:off x="4708" y="2023"/>
              <a:ext cx="213" cy="2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2" name="Oval 224"/>
            <p:cNvSpPr>
              <a:spLocks noChangeArrowheads="1"/>
            </p:cNvSpPr>
            <p:nvPr/>
          </p:nvSpPr>
          <p:spPr bwMode="auto">
            <a:xfrm>
              <a:off x="4326" y="1565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3" name="Oval 225"/>
            <p:cNvSpPr>
              <a:spLocks noChangeArrowheads="1"/>
            </p:cNvSpPr>
            <p:nvPr/>
          </p:nvSpPr>
          <p:spPr bwMode="auto">
            <a:xfrm>
              <a:off x="4921" y="2018"/>
              <a:ext cx="212" cy="2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4" name="Oval 226"/>
            <p:cNvSpPr>
              <a:spLocks noChangeArrowheads="1"/>
            </p:cNvSpPr>
            <p:nvPr/>
          </p:nvSpPr>
          <p:spPr bwMode="auto">
            <a:xfrm>
              <a:off x="4723" y="1395"/>
              <a:ext cx="213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5" name="Oval 227"/>
            <p:cNvSpPr>
              <a:spLocks noChangeArrowheads="1"/>
            </p:cNvSpPr>
            <p:nvPr/>
          </p:nvSpPr>
          <p:spPr bwMode="auto">
            <a:xfrm>
              <a:off x="4539" y="2245"/>
              <a:ext cx="212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6" name="Oval 228"/>
            <p:cNvSpPr>
              <a:spLocks noChangeArrowheads="1"/>
            </p:cNvSpPr>
            <p:nvPr/>
          </p:nvSpPr>
          <p:spPr bwMode="auto">
            <a:xfrm>
              <a:off x="4481" y="2022"/>
              <a:ext cx="213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7" name="Oval 229"/>
            <p:cNvSpPr>
              <a:spLocks noChangeArrowheads="1"/>
            </p:cNvSpPr>
            <p:nvPr/>
          </p:nvSpPr>
          <p:spPr bwMode="auto">
            <a:xfrm>
              <a:off x="4411" y="1791"/>
              <a:ext cx="213" cy="219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8" name="Oval 230"/>
            <p:cNvSpPr>
              <a:spLocks noChangeArrowheads="1"/>
            </p:cNvSpPr>
            <p:nvPr/>
          </p:nvSpPr>
          <p:spPr bwMode="auto">
            <a:xfrm>
              <a:off x="4042" y="2018"/>
              <a:ext cx="215" cy="22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39" name="Oval 231"/>
            <p:cNvSpPr>
              <a:spLocks noChangeArrowheads="1"/>
            </p:cNvSpPr>
            <p:nvPr/>
          </p:nvSpPr>
          <p:spPr bwMode="auto">
            <a:xfrm>
              <a:off x="3645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0" name="Oval 232"/>
            <p:cNvSpPr>
              <a:spLocks noChangeArrowheads="1"/>
            </p:cNvSpPr>
            <p:nvPr/>
          </p:nvSpPr>
          <p:spPr bwMode="auto">
            <a:xfrm>
              <a:off x="3986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1" name="Oval 233"/>
            <p:cNvSpPr>
              <a:spLocks noChangeArrowheads="1"/>
            </p:cNvSpPr>
            <p:nvPr/>
          </p:nvSpPr>
          <p:spPr bwMode="auto">
            <a:xfrm>
              <a:off x="3872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2" name="Oval 234"/>
            <p:cNvSpPr>
              <a:spLocks noChangeArrowheads="1"/>
            </p:cNvSpPr>
            <p:nvPr/>
          </p:nvSpPr>
          <p:spPr bwMode="auto">
            <a:xfrm>
              <a:off x="3759" y="2692"/>
              <a:ext cx="90" cy="9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3" name="Oval 235"/>
            <p:cNvSpPr>
              <a:spLocks noChangeArrowheads="1"/>
            </p:cNvSpPr>
            <p:nvPr/>
          </p:nvSpPr>
          <p:spPr bwMode="auto">
            <a:xfrm>
              <a:off x="4241" y="2662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4" name="Oval 236"/>
            <p:cNvSpPr>
              <a:spLocks noChangeArrowheads="1"/>
            </p:cNvSpPr>
            <p:nvPr/>
          </p:nvSpPr>
          <p:spPr bwMode="auto">
            <a:xfrm>
              <a:off x="4383" y="2520"/>
              <a:ext cx="117" cy="122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5" name="Oval 237"/>
            <p:cNvSpPr>
              <a:spLocks noChangeArrowheads="1"/>
            </p:cNvSpPr>
            <p:nvPr/>
          </p:nvSpPr>
          <p:spPr bwMode="auto">
            <a:xfrm>
              <a:off x="5624" y="2691"/>
              <a:ext cx="91" cy="93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0046" name="Oval 238"/>
            <p:cNvSpPr>
              <a:spLocks noChangeArrowheads="1"/>
            </p:cNvSpPr>
            <p:nvPr/>
          </p:nvSpPr>
          <p:spPr bwMode="auto">
            <a:xfrm>
              <a:off x="4893" y="1621"/>
              <a:ext cx="173" cy="181"/>
            </a:xfrm>
            <a:prstGeom prst="ellipse">
              <a:avLst/>
            </a:prstGeom>
            <a:gradFill rotWithShape="1">
              <a:gsLst>
                <a:gs pos="0">
                  <a:srgbClr val="FFFF63">
                    <a:gamma/>
                    <a:shade val="46275"/>
                    <a:invGamma/>
                  </a:srgbClr>
                </a:gs>
                <a:gs pos="100000">
                  <a:srgbClr val="FFFF63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20047" name="Text Box 239"/>
          <p:cNvSpPr txBox="1">
            <a:spLocks noChangeArrowheads="1"/>
          </p:cNvSpPr>
          <p:nvPr/>
        </p:nvSpPr>
        <p:spPr bwMode="auto">
          <a:xfrm>
            <a:off x="1331913" y="165100"/>
            <a:ext cx="6326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MX" sz="2800" b="1">
                <a:latin typeface="Arial" charset="0"/>
              </a:rPr>
              <a:t>Excelencia + Consorcio. ¿Para qué?</a:t>
            </a:r>
            <a:endParaRPr lang="en-US" sz="2800" b="1">
              <a:latin typeface="Arial" charset="0"/>
            </a:endParaRPr>
          </a:p>
        </p:txBody>
      </p:sp>
      <p:grpSp>
        <p:nvGrpSpPr>
          <p:cNvPr id="120048" name="Group 240"/>
          <p:cNvGrpSpPr>
            <a:grpSpLocks/>
          </p:cNvGrpSpPr>
          <p:nvPr/>
        </p:nvGrpSpPr>
        <p:grpSpPr bwMode="auto">
          <a:xfrm>
            <a:off x="2727325" y="1982788"/>
            <a:ext cx="6669088" cy="4760912"/>
            <a:chOff x="1718" y="1249"/>
            <a:chExt cx="4201" cy="2999"/>
          </a:xfrm>
        </p:grpSpPr>
        <p:sp>
          <p:nvSpPr>
            <p:cNvPr id="120049" name="Text Box 241"/>
            <p:cNvSpPr txBox="1">
              <a:spLocks noChangeArrowheads="1"/>
            </p:cNvSpPr>
            <p:nvPr/>
          </p:nvSpPr>
          <p:spPr bwMode="auto">
            <a:xfrm>
              <a:off x="1718" y="1277"/>
              <a:ext cx="76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s-MX" sz="1800" b="1">
                  <a:solidFill>
                    <a:schemeClr val="bg1"/>
                  </a:solidFill>
                  <a:latin typeface="Arial Narrow" pitchFamily="34" charset="0"/>
                </a:rPr>
                <a:t>Calidad</a:t>
              </a:r>
              <a:endParaRPr lang="es-MX" sz="18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eaLnBrk="0" hangingPunct="0"/>
              <a:r>
                <a:rPr lang="es-MX" sz="1800" b="1">
                  <a:solidFill>
                    <a:schemeClr val="bg1"/>
                  </a:solidFill>
                  <a:latin typeface="Arial Narrow" pitchFamily="34" charset="0"/>
                </a:rPr>
                <a:t>Académica</a:t>
              </a:r>
              <a:endParaRPr lang="es-ES" sz="18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grpSp>
          <p:nvGrpSpPr>
            <p:cNvPr id="120050" name="Group 242"/>
            <p:cNvGrpSpPr>
              <a:grpSpLocks/>
            </p:cNvGrpSpPr>
            <p:nvPr/>
          </p:nvGrpSpPr>
          <p:grpSpPr bwMode="auto">
            <a:xfrm>
              <a:off x="2228" y="1249"/>
              <a:ext cx="430" cy="2603"/>
              <a:chOff x="1916" y="1026"/>
              <a:chExt cx="430" cy="2603"/>
            </a:xfrm>
          </p:grpSpPr>
          <p:sp>
            <p:nvSpPr>
              <p:cNvPr id="120051" name="Line 243"/>
              <p:cNvSpPr>
                <a:spLocks noChangeShapeType="1"/>
              </p:cNvSpPr>
              <p:nvPr/>
            </p:nvSpPr>
            <p:spPr bwMode="auto">
              <a:xfrm rot="510450" flipV="1">
                <a:off x="2199" y="3047"/>
                <a:ext cx="120" cy="20"/>
              </a:xfrm>
              <a:prstGeom prst="line">
                <a:avLst/>
              </a:prstGeom>
              <a:noFill/>
              <a:ln w="9525">
                <a:solidFill>
                  <a:srgbClr val="FFFF6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52" name="Text Box 244"/>
              <p:cNvSpPr txBox="1">
                <a:spLocks noChangeArrowheads="1"/>
              </p:cNvSpPr>
              <p:nvPr/>
            </p:nvSpPr>
            <p:spPr bwMode="auto">
              <a:xfrm>
                <a:off x="1944" y="3379"/>
                <a:ext cx="18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0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53" name="Line 245"/>
              <p:cNvSpPr>
                <a:spLocks noChangeShapeType="1"/>
              </p:cNvSpPr>
              <p:nvPr/>
            </p:nvSpPr>
            <p:spPr bwMode="auto">
              <a:xfrm>
                <a:off x="2229" y="1026"/>
                <a:ext cx="0" cy="2485"/>
              </a:xfrm>
              <a:prstGeom prst="line">
                <a:avLst/>
              </a:prstGeom>
              <a:noFill/>
              <a:ln w="9525">
                <a:solidFill>
                  <a:srgbClr val="FFFF6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54" name="Text Box 246"/>
              <p:cNvSpPr txBox="1">
                <a:spLocks noChangeArrowheads="1"/>
              </p:cNvSpPr>
              <p:nvPr/>
            </p:nvSpPr>
            <p:spPr bwMode="auto">
              <a:xfrm>
                <a:off x="2001" y="2925"/>
                <a:ext cx="18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5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55" name="Line 247"/>
              <p:cNvSpPr>
                <a:spLocks noChangeShapeType="1"/>
              </p:cNvSpPr>
              <p:nvPr/>
            </p:nvSpPr>
            <p:spPr bwMode="auto">
              <a:xfrm rot="1112767" flipV="1">
                <a:off x="2197" y="2593"/>
                <a:ext cx="120" cy="39"/>
              </a:xfrm>
              <a:prstGeom prst="line">
                <a:avLst/>
              </a:prstGeom>
              <a:noFill/>
              <a:ln w="9525">
                <a:solidFill>
                  <a:srgbClr val="FFFF6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56" name="Text Box 248"/>
              <p:cNvSpPr txBox="1">
                <a:spLocks noChangeArrowheads="1"/>
              </p:cNvSpPr>
              <p:nvPr/>
            </p:nvSpPr>
            <p:spPr bwMode="auto">
              <a:xfrm>
                <a:off x="1916" y="2472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10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57" name="Line 249"/>
              <p:cNvSpPr>
                <a:spLocks noChangeShapeType="1"/>
              </p:cNvSpPr>
              <p:nvPr/>
            </p:nvSpPr>
            <p:spPr bwMode="auto">
              <a:xfrm rot="1112767" flipV="1">
                <a:off x="2226" y="2139"/>
                <a:ext cx="120" cy="39"/>
              </a:xfrm>
              <a:prstGeom prst="line">
                <a:avLst/>
              </a:prstGeom>
              <a:noFill/>
              <a:ln w="9525">
                <a:solidFill>
                  <a:srgbClr val="FFFF6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58" name="Text Box 250"/>
              <p:cNvSpPr txBox="1">
                <a:spLocks noChangeArrowheads="1"/>
              </p:cNvSpPr>
              <p:nvPr/>
            </p:nvSpPr>
            <p:spPr bwMode="auto">
              <a:xfrm>
                <a:off x="1944" y="2018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15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59" name="Line 251"/>
              <p:cNvSpPr>
                <a:spLocks noChangeShapeType="1"/>
              </p:cNvSpPr>
              <p:nvPr/>
            </p:nvSpPr>
            <p:spPr bwMode="auto">
              <a:xfrm rot="1112767" flipV="1">
                <a:off x="2226" y="1686"/>
                <a:ext cx="120" cy="39"/>
              </a:xfrm>
              <a:prstGeom prst="line">
                <a:avLst/>
              </a:prstGeom>
              <a:noFill/>
              <a:ln w="9525">
                <a:solidFill>
                  <a:srgbClr val="FFFF6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60" name="Text Box 252"/>
              <p:cNvSpPr txBox="1">
                <a:spLocks noChangeArrowheads="1"/>
              </p:cNvSpPr>
              <p:nvPr/>
            </p:nvSpPr>
            <p:spPr bwMode="auto">
              <a:xfrm>
                <a:off x="1973" y="1565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20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  <p:grpSp>
          <p:nvGrpSpPr>
            <p:cNvPr id="120061" name="Group 253"/>
            <p:cNvGrpSpPr>
              <a:grpSpLocks/>
            </p:cNvGrpSpPr>
            <p:nvPr/>
          </p:nvGrpSpPr>
          <p:grpSpPr bwMode="auto">
            <a:xfrm>
              <a:off x="2511" y="3630"/>
              <a:ext cx="3408" cy="618"/>
              <a:chOff x="2511" y="3630"/>
              <a:chExt cx="3408" cy="618"/>
            </a:xfrm>
          </p:grpSpPr>
          <p:sp>
            <p:nvSpPr>
              <p:cNvPr id="120062" name="Text Box 254"/>
              <p:cNvSpPr txBox="1">
                <a:spLocks noChangeArrowheads="1"/>
              </p:cNvSpPr>
              <p:nvPr/>
            </p:nvSpPr>
            <p:spPr bwMode="auto">
              <a:xfrm>
                <a:off x="4548" y="3838"/>
                <a:ext cx="1371" cy="4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0000"/>
                  </a:lnSpc>
                </a:pPr>
                <a:r>
                  <a:rPr lang="es-MX" sz="1800" b="1">
                    <a:solidFill>
                      <a:schemeClr val="bg1"/>
                    </a:solidFill>
                    <a:latin typeface="Arial" charset="0"/>
                  </a:rPr>
                  <a:t>IMPACTO</a:t>
                </a:r>
              </a:p>
              <a:p>
                <a:pPr algn="ctr" eaLnBrk="0" hangingPunct="0">
                  <a:lnSpc>
                    <a:spcPct val="80000"/>
                  </a:lnSpc>
                </a:pPr>
                <a:r>
                  <a:rPr lang="es-MX" sz="1400" b="1">
                    <a:solidFill>
                      <a:schemeClr val="bg1"/>
                    </a:solidFill>
                    <a:latin typeface="Arial" charset="0"/>
                  </a:rPr>
                  <a:t>Innovación para la competitividad</a:t>
                </a:r>
                <a:endParaRPr lang="es-ES" sz="1400" b="1">
                  <a:solidFill>
                    <a:schemeClr val="bg1"/>
                  </a:solidFill>
                  <a:latin typeface="Arial" charset="0"/>
                </a:endParaRPr>
              </a:p>
            </p:txBody>
          </p:sp>
          <p:sp>
            <p:nvSpPr>
              <p:cNvPr id="120063" name="Line 255"/>
              <p:cNvSpPr>
                <a:spLocks noChangeShapeType="1"/>
              </p:cNvSpPr>
              <p:nvPr/>
            </p:nvSpPr>
            <p:spPr bwMode="auto">
              <a:xfrm flipV="1">
                <a:off x="2511" y="3738"/>
                <a:ext cx="3168" cy="14"/>
              </a:xfrm>
              <a:prstGeom prst="line">
                <a:avLst/>
              </a:prstGeom>
              <a:noFill/>
              <a:ln w="9525">
                <a:solidFill>
                  <a:srgbClr val="FFFF6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64" name="Line 256"/>
              <p:cNvSpPr>
                <a:spLocks noChangeShapeType="1"/>
              </p:cNvSpPr>
              <p:nvPr/>
            </p:nvSpPr>
            <p:spPr bwMode="auto">
              <a:xfrm flipH="1" flipV="1">
                <a:off x="2965" y="3630"/>
                <a:ext cx="6" cy="10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65" name="Text Box 257"/>
              <p:cNvSpPr txBox="1">
                <a:spLocks noChangeArrowheads="1"/>
              </p:cNvSpPr>
              <p:nvPr/>
            </p:nvSpPr>
            <p:spPr bwMode="auto">
              <a:xfrm>
                <a:off x="2880" y="3721"/>
                <a:ext cx="18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5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66" name="Line 258"/>
              <p:cNvSpPr>
                <a:spLocks noChangeShapeType="1"/>
              </p:cNvSpPr>
              <p:nvPr/>
            </p:nvSpPr>
            <p:spPr bwMode="auto">
              <a:xfrm flipH="1" flipV="1">
                <a:off x="3447" y="3653"/>
                <a:ext cx="6" cy="10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67" name="Text Box 259"/>
              <p:cNvSpPr txBox="1">
                <a:spLocks noChangeArrowheads="1"/>
              </p:cNvSpPr>
              <p:nvPr/>
            </p:nvSpPr>
            <p:spPr bwMode="auto">
              <a:xfrm>
                <a:off x="3305" y="3744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10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68" name="Line 260"/>
              <p:cNvSpPr>
                <a:spLocks noChangeShapeType="1"/>
              </p:cNvSpPr>
              <p:nvPr/>
            </p:nvSpPr>
            <p:spPr bwMode="auto">
              <a:xfrm flipH="1" flipV="1">
                <a:off x="3901" y="3653"/>
                <a:ext cx="6" cy="10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69" name="Text Box 261"/>
              <p:cNvSpPr txBox="1">
                <a:spLocks noChangeArrowheads="1"/>
              </p:cNvSpPr>
              <p:nvPr/>
            </p:nvSpPr>
            <p:spPr bwMode="auto">
              <a:xfrm>
                <a:off x="3759" y="3744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15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70" name="Line 262"/>
              <p:cNvSpPr>
                <a:spLocks noChangeShapeType="1"/>
              </p:cNvSpPr>
              <p:nvPr/>
            </p:nvSpPr>
            <p:spPr bwMode="auto">
              <a:xfrm flipH="1" flipV="1">
                <a:off x="4354" y="3653"/>
                <a:ext cx="6" cy="10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71" name="Text Box 263"/>
              <p:cNvSpPr txBox="1">
                <a:spLocks noChangeArrowheads="1"/>
              </p:cNvSpPr>
              <p:nvPr/>
            </p:nvSpPr>
            <p:spPr bwMode="auto">
              <a:xfrm>
                <a:off x="4212" y="3744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20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0072" name="Line 264"/>
              <p:cNvSpPr>
                <a:spLocks noChangeShapeType="1"/>
              </p:cNvSpPr>
              <p:nvPr/>
            </p:nvSpPr>
            <p:spPr bwMode="auto">
              <a:xfrm flipH="1" flipV="1">
                <a:off x="4808" y="3653"/>
                <a:ext cx="6" cy="108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073" name="Text Box 265"/>
              <p:cNvSpPr txBox="1">
                <a:spLocks noChangeArrowheads="1"/>
              </p:cNvSpPr>
              <p:nvPr/>
            </p:nvSpPr>
            <p:spPr bwMode="auto">
              <a:xfrm>
                <a:off x="4666" y="3744"/>
                <a:ext cx="26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s-MX" sz="2000" b="1">
                    <a:solidFill>
                      <a:schemeClr val="bg1"/>
                    </a:solidFill>
                    <a:latin typeface="Arial Narrow" pitchFamily="34" charset="0"/>
                  </a:rPr>
                  <a:t>25</a:t>
                </a:r>
                <a:endParaRPr lang="es-ES" sz="2000" b="1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p:grpSp>
      </p:grpSp>
      <p:sp>
        <p:nvSpPr>
          <p:cNvPr id="120074" name="Text Box 266"/>
          <p:cNvSpPr txBox="1">
            <a:spLocks noChangeArrowheads="1"/>
          </p:cNvSpPr>
          <p:nvPr/>
        </p:nvSpPr>
        <p:spPr bwMode="auto">
          <a:xfrm>
            <a:off x="4356100" y="5170488"/>
            <a:ext cx="19446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1200" b="1">
                <a:solidFill>
                  <a:schemeClr val="bg1"/>
                </a:solidFill>
                <a:latin typeface="Arial" charset="0"/>
              </a:rPr>
              <a:t>Científica y Tecnológica</a:t>
            </a:r>
            <a:endParaRPr lang="es-ES" sz="12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0075" name="Rectangle 267"/>
          <p:cNvSpPr>
            <a:spLocks noChangeArrowheads="1"/>
          </p:cNvSpPr>
          <p:nvPr/>
        </p:nvSpPr>
        <p:spPr bwMode="auto">
          <a:xfrm>
            <a:off x="7164388" y="6669088"/>
            <a:ext cx="1979612" cy="1889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0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0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19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119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3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2000"/>
                                        <p:tgtEl>
                                          <p:spTgt spid="120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500"/>
                                        <p:tgtEl>
                                          <p:spTgt spid="1198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19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9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1111E-6 L 0.23803 -0.2715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198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3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19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19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19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119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60" grpId="0"/>
      <p:bldP spid="120047" grpId="0"/>
      <p:bldP spid="1200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1403648" y="188640"/>
            <a:ext cx="6192838" cy="769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 dirty="0" err="1">
                <a:latin typeface="Arial" charset="0"/>
              </a:rPr>
              <a:t>Consorcios</a:t>
            </a:r>
            <a:r>
              <a:rPr lang="en-US" b="1" dirty="0">
                <a:latin typeface="Arial" charset="0"/>
              </a:rPr>
              <a:t> de </a:t>
            </a:r>
            <a:r>
              <a:rPr lang="en-US" b="1" dirty="0" err="1">
                <a:latin typeface="Arial" charset="0"/>
              </a:rPr>
              <a:t>Innovación</a:t>
            </a:r>
            <a:r>
              <a:rPr lang="en-US" b="1" dirty="0">
                <a:latin typeface="Arial" charset="0"/>
              </a:rPr>
              <a:t> </a:t>
            </a:r>
            <a:r>
              <a:rPr lang="en-US" b="1" dirty="0" err="1">
                <a:latin typeface="Arial" charset="0"/>
              </a:rPr>
              <a:t>para</a:t>
            </a:r>
            <a:r>
              <a:rPr lang="en-US" b="1" dirty="0">
                <a:latin typeface="Arial" charset="0"/>
              </a:rPr>
              <a:t> la </a:t>
            </a:r>
            <a:r>
              <a:rPr lang="en-US" b="1" dirty="0" err="1">
                <a:latin typeface="Arial" charset="0"/>
              </a:rPr>
              <a:t>Competitividad</a:t>
            </a:r>
            <a:endParaRPr lang="es-ES" b="1" dirty="0">
              <a:latin typeface="Arial" charset="0"/>
            </a:endParaRP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827584" y="4365104"/>
            <a:ext cx="759618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5125" indent="-365125" algn="ctr">
              <a:spcBef>
                <a:spcPct val="40000"/>
              </a:spcBef>
              <a:buClr>
                <a:srgbClr val="FFFF00"/>
              </a:buClr>
              <a:buFont typeface="Wingdings" pitchFamily="2" charset="2"/>
              <a:buNone/>
            </a:pPr>
            <a:r>
              <a:rPr lang="es-ES_tradnl" dirty="0">
                <a:solidFill>
                  <a:schemeClr val="bg1"/>
                </a:solidFill>
                <a:latin typeface="Arial" charset="0"/>
              </a:rPr>
              <a:t>Consorcios de </a:t>
            </a:r>
            <a:r>
              <a:rPr lang="es-ES_tradnl" b="1" dirty="0">
                <a:solidFill>
                  <a:srgbClr val="0099CC"/>
                </a:solidFill>
                <a:latin typeface="Arial" charset="0"/>
              </a:rPr>
              <a:t>Oferta</a:t>
            </a:r>
            <a:r>
              <a:rPr lang="es-ES_tradnl" dirty="0">
                <a:solidFill>
                  <a:schemeClr val="bg1"/>
                </a:solidFill>
                <a:latin typeface="Arial" charset="0"/>
              </a:rPr>
              <a:t> y </a:t>
            </a:r>
            <a:r>
              <a:rPr lang="es-ES_tradnl" b="1" dirty="0">
                <a:solidFill>
                  <a:srgbClr val="0099CC"/>
                </a:solidFill>
                <a:latin typeface="Arial" charset="0"/>
              </a:rPr>
              <a:t>Demanda</a:t>
            </a:r>
            <a:r>
              <a:rPr lang="es-ES_tradnl" dirty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marL="365125" indent="-365125" algn="ctr">
              <a:spcBef>
                <a:spcPct val="40000"/>
              </a:spcBef>
              <a:buClr>
                <a:srgbClr val="FFFF00"/>
              </a:buClr>
              <a:buFont typeface="Wingdings" pitchFamily="2" charset="2"/>
              <a:buNone/>
            </a:pPr>
            <a:r>
              <a:rPr lang="es-ES_tradnl" dirty="0">
                <a:solidFill>
                  <a:schemeClr val="bg1"/>
                </a:solidFill>
                <a:latin typeface="Arial" charset="0"/>
              </a:rPr>
              <a:t>en áreas estratégicas</a:t>
            </a:r>
            <a:r>
              <a:rPr lang="es-ES_tradnl" sz="2000" dirty="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395536" y="1196752"/>
            <a:ext cx="381635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5125" indent="-365125" algn="ctr">
              <a:buClr>
                <a:srgbClr val="FFFF00"/>
              </a:buClr>
              <a:buFont typeface="Wingdings" pitchFamily="2" charset="2"/>
              <a:buNone/>
            </a:pPr>
            <a:r>
              <a:rPr lang="es-ES_tradnl" sz="2000" b="1" dirty="0" smtClean="0">
                <a:solidFill>
                  <a:srgbClr val="0099CC"/>
                </a:solidFill>
                <a:latin typeface="Arial" charset="0"/>
              </a:rPr>
              <a:t>REDES DE INVESTIGADORES</a:t>
            </a:r>
            <a:r>
              <a:rPr lang="es-ES_tradnl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endParaRPr lang="es-ES_tradnl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65125" indent="-365125" algn="ctr">
              <a:buClr>
                <a:srgbClr val="FFFF00"/>
              </a:buClr>
              <a:buFont typeface="Wingdings" pitchFamily="2" charset="2"/>
              <a:buNone/>
            </a:pPr>
            <a:r>
              <a:rPr lang="es-ES_tradnl" sz="2000" b="1" dirty="0">
                <a:solidFill>
                  <a:schemeClr val="bg1"/>
                </a:solidFill>
                <a:latin typeface="Arial" charset="0"/>
              </a:rPr>
              <a:t>oferta de conocimiento</a:t>
            </a:r>
            <a:endParaRPr lang="es-ES" sz="2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2885" name="Picture 5" descr="j0283265"/>
          <p:cNvPicPr>
            <a:picLocks noChangeAspect="1" noChangeArrowheads="1" noCrop="1"/>
          </p:cNvPicPr>
          <p:nvPr/>
        </p:nvPicPr>
        <p:blipFill>
          <a:blip r:embed="rId2" cstate="print">
            <a:lum bright="24000" contrast="36000"/>
          </a:blip>
          <a:srcRect/>
          <a:stretch>
            <a:fillRect/>
          </a:stretch>
        </p:blipFill>
        <p:spPr bwMode="auto">
          <a:xfrm>
            <a:off x="4208463" y="2805113"/>
            <a:ext cx="866775" cy="657225"/>
          </a:xfrm>
          <a:prstGeom prst="rect">
            <a:avLst/>
          </a:prstGeom>
          <a:noFill/>
        </p:spPr>
      </p:pic>
      <p:sp>
        <p:nvSpPr>
          <p:cNvPr id="122886" name="AutoShape 6"/>
          <p:cNvSpPr>
            <a:spLocks noChangeArrowheads="1"/>
          </p:cNvSpPr>
          <p:nvPr/>
        </p:nvSpPr>
        <p:spPr bwMode="auto">
          <a:xfrm rot="12270696" flipV="1">
            <a:off x="2763838" y="2332038"/>
            <a:ext cx="1260475" cy="358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  <a:ln w="9525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2887" name="AutoShape 7"/>
          <p:cNvSpPr>
            <a:spLocks noChangeArrowheads="1"/>
          </p:cNvSpPr>
          <p:nvPr/>
        </p:nvSpPr>
        <p:spPr bwMode="auto">
          <a:xfrm rot="9329304" flipH="1" flipV="1">
            <a:off x="5254625" y="2332038"/>
            <a:ext cx="1260475" cy="358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5400000" scaled="1"/>
          </a:gradFill>
          <a:ln w="9525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2888" name="Text Box 8"/>
          <p:cNvSpPr txBox="1">
            <a:spLocks noChangeArrowheads="1"/>
          </p:cNvSpPr>
          <p:nvPr/>
        </p:nvSpPr>
        <p:spPr bwMode="auto">
          <a:xfrm>
            <a:off x="4860032" y="1124744"/>
            <a:ext cx="3816350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5125" indent="-365125" algn="ctr">
              <a:buClr>
                <a:srgbClr val="FFFF00"/>
              </a:buClr>
              <a:buFont typeface="Wingdings" pitchFamily="2" charset="2"/>
              <a:buNone/>
            </a:pPr>
            <a:r>
              <a:rPr lang="es-ES_tradnl" sz="2000" b="1" dirty="0" smtClean="0">
                <a:solidFill>
                  <a:srgbClr val="0099CC"/>
                </a:solidFill>
                <a:latin typeface="Arial" charset="0"/>
              </a:rPr>
              <a:t>CONSORCIO DE EMPRESAS</a:t>
            </a:r>
            <a:br>
              <a:rPr lang="es-ES_tradnl" sz="2000" b="1" dirty="0" smtClean="0">
                <a:solidFill>
                  <a:srgbClr val="0099CC"/>
                </a:solidFill>
                <a:latin typeface="Arial" charset="0"/>
              </a:rPr>
            </a:br>
            <a:r>
              <a:rPr lang="es-ES_tradnl" sz="2000" b="1" dirty="0" smtClean="0">
                <a:solidFill>
                  <a:srgbClr val="0099CC"/>
                </a:solidFill>
                <a:latin typeface="Arial" charset="0"/>
              </a:rPr>
              <a:t>DEMANDAS </a:t>
            </a:r>
            <a:r>
              <a:rPr lang="es-ES_tradnl" sz="2000" b="1" dirty="0">
                <a:solidFill>
                  <a:srgbClr val="0099CC"/>
                </a:solidFill>
                <a:latin typeface="Arial" charset="0"/>
              </a:rPr>
              <a:t>ESPECÍFICAS </a:t>
            </a:r>
          </a:p>
          <a:p>
            <a:pPr marL="365125" indent="-365125" algn="ctr">
              <a:buClr>
                <a:srgbClr val="FFFF00"/>
              </a:buClr>
              <a:buFont typeface="Wingdings" pitchFamily="2" charset="2"/>
              <a:buNone/>
            </a:pPr>
            <a:r>
              <a:rPr lang="es-ES_tradnl" sz="2000" b="1" dirty="0">
                <a:solidFill>
                  <a:schemeClr val="bg1"/>
                </a:solidFill>
                <a:latin typeface="Arial" charset="0"/>
              </a:rPr>
              <a:t>demanda de conocimiento</a:t>
            </a:r>
            <a:endParaRPr lang="es-ES" sz="2000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1042988" y="44450"/>
            <a:ext cx="6192837" cy="769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Alianzas Estratégicas</a:t>
            </a:r>
            <a:b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Público - Privadas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pSp>
        <p:nvGrpSpPr>
          <p:cNvPr id="153617" name="Group 17"/>
          <p:cNvGrpSpPr>
            <a:grpSpLocks/>
          </p:cNvGrpSpPr>
          <p:nvPr/>
        </p:nvGrpSpPr>
        <p:grpSpPr bwMode="auto">
          <a:xfrm>
            <a:off x="273830" y="1052513"/>
            <a:ext cx="8400999" cy="5329237"/>
            <a:chOff x="487" y="663"/>
            <a:chExt cx="4988" cy="3357"/>
          </a:xfrm>
        </p:grpSpPr>
        <p:grpSp>
          <p:nvGrpSpPr>
            <p:cNvPr id="153616" name="Group 16"/>
            <p:cNvGrpSpPr>
              <a:grpSpLocks/>
            </p:cNvGrpSpPr>
            <p:nvPr/>
          </p:nvGrpSpPr>
          <p:grpSpPr bwMode="auto">
            <a:xfrm>
              <a:off x="612" y="663"/>
              <a:ext cx="4354" cy="3357"/>
              <a:chOff x="612" y="663"/>
              <a:chExt cx="4354" cy="3357"/>
            </a:xfrm>
          </p:grpSpPr>
          <p:sp>
            <p:nvSpPr>
              <p:cNvPr id="153609" name="Line 9"/>
              <p:cNvSpPr>
                <a:spLocks noChangeShapeType="1"/>
              </p:cNvSpPr>
              <p:nvPr/>
            </p:nvSpPr>
            <p:spPr bwMode="auto">
              <a:xfrm>
                <a:off x="2789" y="663"/>
                <a:ext cx="0" cy="3357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53610" name="Line 10"/>
              <p:cNvSpPr>
                <a:spLocks noChangeShapeType="1"/>
              </p:cNvSpPr>
              <p:nvPr/>
            </p:nvSpPr>
            <p:spPr bwMode="auto">
              <a:xfrm>
                <a:off x="612" y="2160"/>
                <a:ext cx="4354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53611" name="Text Box 11"/>
            <p:cNvSpPr txBox="1">
              <a:spLocks noChangeArrowheads="1"/>
            </p:cNvSpPr>
            <p:nvPr/>
          </p:nvSpPr>
          <p:spPr bwMode="auto">
            <a:xfrm>
              <a:off x="487" y="1298"/>
              <a:ext cx="217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Empresa</a:t>
              </a: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Red de Investigadores</a:t>
              </a:r>
              <a:endParaRPr lang="es-ES" b="1" dirty="0">
                <a:solidFill>
                  <a:schemeClr val="bg1"/>
                </a:solidFill>
              </a:endParaRPr>
            </a:p>
          </p:txBody>
        </p:sp>
        <p:sp>
          <p:nvSpPr>
            <p:cNvPr id="153612" name="Text Box 12"/>
            <p:cNvSpPr txBox="1">
              <a:spLocks noChangeArrowheads="1"/>
            </p:cNvSpPr>
            <p:nvPr/>
          </p:nvSpPr>
          <p:spPr bwMode="auto">
            <a:xfrm>
              <a:off x="2783" y="1207"/>
              <a:ext cx="2692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2800" b="1" dirty="0" smtClean="0">
                  <a:solidFill>
                    <a:schemeClr val="bg1"/>
                  </a:solidFill>
                </a:rPr>
                <a:t>Consorcios de Empresas</a:t>
              </a:r>
              <a:endParaRPr lang="es-MX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2800" b="1" dirty="0">
                  <a:solidFill>
                    <a:schemeClr val="bg1"/>
                  </a:solidFill>
                </a:rPr>
                <a:t>Red de Investigación</a:t>
              </a:r>
              <a:endParaRPr lang="es-E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153613" name="Text Box 13"/>
            <p:cNvSpPr txBox="1">
              <a:spLocks noChangeArrowheads="1"/>
            </p:cNvSpPr>
            <p:nvPr/>
          </p:nvSpPr>
          <p:spPr bwMode="auto">
            <a:xfrm>
              <a:off x="2790" y="2614"/>
              <a:ext cx="246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bg1"/>
                  </a:solidFill>
                </a:rPr>
                <a:t>Consorcios de Empresas</a:t>
              </a:r>
              <a:endParaRPr lang="es-MX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Investigación</a:t>
              </a:r>
              <a:endParaRPr lang="es-ES" b="1" dirty="0">
                <a:solidFill>
                  <a:schemeClr val="bg1"/>
                </a:solidFill>
              </a:endParaRPr>
            </a:p>
          </p:txBody>
        </p:sp>
        <p:sp>
          <p:nvSpPr>
            <p:cNvPr id="153614" name="Text Box 14"/>
            <p:cNvSpPr txBox="1">
              <a:spLocks noChangeArrowheads="1"/>
            </p:cNvSpPr>
            <p:nvPr/>
          </p:nvSpPr>
          <p:spPr bwMode="auto">
            <a:xfrm>
              <a:off x="1000" y="2614"/>
              <a:ext cx="1150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MX" sz="2000" b="1" dirty="0">
                  <a:solidFill>
                    <a:schemeClr val="bg1"/>
                  </a:solidFill>
                </a:rPr>
                <a:t>Empresa</a:t>
              </a:r>
            </a:p>
            <a:p>
              <a:pPr algn="ctr"/>
              <a:r>
                <a:rPr lang="es-MX" sz="2000" b="1" dirty="0">
                  <a:solidFill>
                    <a:schemeClr val="bg1"/>
                  </a:solidFill>
                </a:rPr>
                <a:t>Investigación</a:t>
              </a:r>
              <a:endParaRPr lang="es-E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23528" y="1124744"/>
          <a:ext cx="8640960" cy="4576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607890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Ciencia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Empresa</a:t>
                      </a:r>
                      <a:endParaRPr lang="es-ES" sz="2400" dirty="0"/>
                    </a:p>
                  </a:txBody>
                  <a:tcPr/>
                </a:tc>
              </a:tr>
              <a:tr h="1498100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70´s:</a:t>
                      </a:r>
                      <a:endParaRPr lang="es-ES" sz="2400" baseline="0" dirty="0" smtClean="0"/>
                    </a:p>
                    <a:p>
                      <a:r>
                        <a:rPr lang="es-ES" sz="2400" baseline="0" dirty="0" smtClean="0"/>
                        <a:t>-Oferta de trabajo para investigación</a:t>
                      </a:r>
                    </a:p>
                    <a:p>
                      <a:r>
                        <a:rPr lang="es-ES" sz="2400" baseline="0" dirty="0" smtClean="0"/>
                        <a:t>-Política académica       Publicar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70´s: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2400" dirty="0" smtClean="0"/>
                        <a:t>Oportunidades de mercado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2400" dirty="0" smtClean="0"/>
                        <a:t>Competencia</a:t>
                      </a:r>
                      <a:r>
                        <a:rPr lang="es-ES" sz="2400" baseline="0" dirty="0" smtClean="0"/>
                        <a:t> local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2400" baseline="0" dirty="0" smtClean="0"/>
                        <a:t>Divorcio académico</a:t>
                      </a:r>
                      <a:endParaRPr lang="es-ES" sz="2400" dirty="0" smtClean="0"/>
                    </a:p>
                  </a:txBody>
                  <a:tcPr/>
                </a:tc>
              </a:tr>
              <a:tr h="1498906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Actualmente:</a:t>
                      </a:r>
                    </a:p>
                    <a:p>
                      <a:r>
                        <a:rPr lang="es-ES" sz="2400" dirty="0" smtClean="0"/>
                        <a:t>-Problemas</a:t>
                      </a:r>
                      <a:r>
                        <a:rPr lang="es-ES" sz="2400" baseline="0" dirty="0" smtClean="0"/>
                        <a:t> de financiamiento</a:t>
                      </a:r>
                    </a:p>
                    <a:p>
                      <a:r>
                        <a:rPr lang="es-ES" sz="2400" baseline="0" dirty="0" smtClean="0"/>
                        <a:t>-Falta de oferta de trabajo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Actualmente: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s-ES" sz="2400" dirty="0" smtClean="0"/>
                        <a:t>Globalización</a:t>
                      </a:r>
                      <a:r>
                        <a:rPr lang="es-ES" sz="2400" baseline="0" dirty="0" smtClean="0"/>
                        <a:t>:        </a:t>
                      </a:r>
                      <a:r>
                        <a:rPr lang="es-ES" sz="2400" dirty="0" smtClean="0"/>
                        <a:t>Competencia</a:t>
                      </a:r>
                      <a:r>
                        <a:rPr lang="es-ES" sz="2400" baseline="0" dirty="0" smtClean="0"/>
                        <a:t> internacional con matrimonios empresa-academia</a:t>
                      </a:r>
                      <a:endParaRPr lang="es-ES" sz="2400" dirty="0"/>
                    </a:p>
                  </a:txBody>
                  <a:tcPr/>
                </a:tc>
              </a:tr>
              <a:tr h="859600">
                <a:tc>
                  <a:txBody>
                    <a:bodyPr/>
                    <a:lstStyle/>
                    <a:p>
                      <a:r>
                        <a:rPr lang="es-ES" sz="2400" b="1" dirty="0" smtClean="0"/>
                        <a:t>Redes</a:t>
                      </a:r>
                      <a:r>
                        <a:rPr lang="es-ES" sz="2400" b="1" baseline="0" dirty="0" smtClean="0"/>
                        <a:t> de Conocimiento</a:t>
                      </a:r>
                      <a:endParaRPr lang="es-ES" sz="2400" b="1" dirty="0" smtClean="0"/>
                    </a:p>
                    <a:p>
                      <a:r>
                        <a:rPr lang="es-ES" sz="2400" b="1" dirty="0" smtClean="0"/>
                        <a:t>Consorcios</a:t>
                      </a:r>
                      <a:r>
                        <a:rPr lang="es-ES" sz="2400" b="1" baseline="0" dirty="0" smtClean="0"/>
                        <a:t> de Innovación</a:t>
                      </a:r>
                      <a:endParaRPr lang="es-E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dirty="0" smtClean="0"/>
                        <a:t>Consorcios de Competitividad</a:t>
                      </a:r>
                    </a:p>
                    <a:p>
                      <a:r>
                        <a:rPr lang="es-ES" sz="2400" b="1" dirty="0" smtClean="0"/>
                        <a:t>Ciudades</a:t>
                      </a:r>
                      <a:r>
                        <a:rPr lang="es-ES" sz="2400" b="1" baseline="0" dirty="0" smtClean="0"/>
                        <a:t> del Conocimiento</a:t>
                      </a:r>
                      <a:endParaRPr lang="es-E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Flecha derecha"/>
          <p:cNvSpPr/>
          <p:nvPr/>
        </p:nvSpPr>
        <p:spPr>
          <a:xfrm>
            <a:off x="2987824" y="2996952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3779838" y="1557338"/>
            <a:ext cx="536416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66"/>
              </a:buClr>
              <a:buFont typeface="Wingdings" pitchFamily="2" charset="2"/>
              <a:buNone/>
            </a:pPr>
            <a:r>
              <a:rPr lang="es-MX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MX" sz="2800" b="1">
                <a:solidFill>
                  <a:srgbClr val="0000FF"/>
                </a:solidFill>
                <a:latin typeface="Arial" charset="0"/>
              </a:rPr>
              <a:t>Seis sectores industriales</a:t>
            </a:r>
          </a:p>
          <a:p>
            <a:pPr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2800" b="1">
                <a:solidFill>
                  <a:srgbClr val="0000FF"/>
                </a:solidFill>
                <a:latin typeface="Arial" charset="0"/>
              </a:rPr>
              <a:t> Cables</a:t>
            </a:r>
            <a:r>
              <a:rPr lang="es-MX" sz="2800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pPr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2800" b="1">
                <a:solidFill>
                  <a:srgbClr val="0000FF"/>
                </a:solidFill>
                <a:latin typeface="Arial" charset="0"/>
              </a:rPr>
              <a:t> Transformadores</a:t>
            </a:r>
          </a:p>
          <a:p>
            <a:pPr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2800">
                <a:solidFill>
                  <a:schemeClr val="bg1"/>
                </a:solidFill>
                <a:latin typeface="Arial" charset="0"/>
              </a:rPr>
              <a:t> Automotriz</a:t>
            </a:r>
          </a:p>
          <a:p>
            <a:pPr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2800">
                <a:solidFill>
                  <a:schemeClr val="bg1"/>
                </a:solidFill>
                <a:latin typeface="Arial" charset="0"/>
              </a:rPr>
              <a:t> Petroquímica</a:t>
            </a:r>
          </a:p>
          <a:p>
            <a:pPr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2800">
                <a:solidFill>
                  <a:schemeClr val="bg1"/>
                </a:solidFill>
                <a:latin typeface="Arial" charset="0"/>
              </a:rPr>
              <a:t> Alimentos </a:t>
            </a:r>
          </a:p>
          <a:p>
            <a:pPr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2800">
                <a:solidFill>
                  <a:schemeClr val="bg1"/>
                </a:solidFill>
                <a:latin typeface="Arial" charset="0"/>
              </a:rPr>
              <a:t> Fundición</a:t>
            </a:r>
            <a:endParaRPr lang="es-ES" sz="28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07875" name="Picture 3" descr="xignu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5388"/>
            <a:ext cx="4032250" cy="1728787"/>
          </a:xfrm>
          <a:prstGeom prst="rect">
            <a:avLst/>
          </a:prstGeom>
          <a:noFill/>
        </p:spPr>
      </p:pic>
      <p:sp>
        <p:nvSpPr>
          <p:cNvPr id="20787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-171450"/>
            <a:ext cx="8229600" cy="1384300"/>
          </a:xfrm>
          <a:noFill/>
          <a:ln/>
        </p:spPr>
        <p:txBody>
          <a:bodyPr/>
          <a:lstStyle/>
          <a:p>
            <a:r>
              <a:rPr lang="es-MX" sz="2400" b="1">
                <a:effectLst/>
              </a:rPr>
              <a:t>Consorcio XIGNUX – CONACYT</a:t>
            </a:r>
            <a:endParaRPr lang="es-ES" sz="2400" b="1">
              <a:effectLst/>
            </a:endParaRP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755650" y="3573463"/>
            <a:ext cx="2663825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1">
                <a:solidFill>
                  <a:schemeClr val="bg1"/>
                </a:solidFill>
              </a:rPr>
              <a:t>PROLEC- GE</a:t>
            </a:r>
          </a:p>
          <a:p>
            <a:pPr>
              <a:spcBef>
                <a:spcPct val="50000"/>
              </a:spcBef>
            </a:pPr>
            <a:r>
              <a:rPr lang="es-MX" sz="1800" b="1">
                <a:solidFill>
                  <a:schemeClr val="bg1"/>
                </a:solidFill>
              </a:rPr>
              <a:t>VIAKABLE</a:t>
            </a:r>
          </a:p>
          <a:p>
            <a:pPr>
              <a:spcBef>
                <a:spcPct val="50000"/>
              </a:spcBef>
            </a:pPr>
            <a:r>
              <a:rPr lang="es-MX" sz="1800" b="1">
                <a:solidFill>
                  <a:schemeClr val="bg1"/>
                </a:solidFill>
              </a:rPr>
              <a:t>CELECO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71450"/>
            <a:ext cx="8229600" cy="1384300"/>
          </a:xfrm>
        </p:spPr>
        <p:txBody>
          <a:bodyPr/>
          <a:lstStyle/>
          <a:p>
            <a:r>
              <a:rPr lang="es-MX" sz="2400" b="1">
                <a:solidFill>
                  <a:schemeClr val="tx1"/>
                </a:solidFill>
                <a:effectLst/>
              </a:rPr>
              <a:t>Consorcio XIGNUX – CONACYT</a:t>
            </a:r>
            <a:endParaRPr lang="es-ES" sz="2400" b="1">
              <a:solidFill>
                <a:schemeClr val="tx1"/>
              </a:solidFill>
              <a:effectLst/>
            </a:endParaRPr>
          </a:p>
        </p:txBody>
      </p:sp>
      <p:pic>
        <p:nvPicPr>
          <p:cNvPr id="208899" name="Picture 3" descr="xignux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979613" y="1989138"/>
            <a:ext cx="5761037" cy="2487612"/>
          </a:xfrm>
          <a:prstGeom prst="rect">
            <a:avLst/>
          </a:prstGeom>
          <a:noFill/>
        </p:spPr>
      </p:pic>
      <p:sp>
        <p:nvSpPr>
          <p:cNvPr id="208900" name="Text Box 4"/>
          <p:cNvSpPr txBox="1">
            <a:spLocks noChangeArrowheads="1"/>
          </p:cNvSpPr>
          <p:nvPr/>
        </p:nvSpPr>
        <p:spPr bwMode="auto">
          <a:xfrm>
            <a:off x="179388" y="4195763"/>
            <a:ext cx="8604250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8038" indent="-808038" eaLnBrk="0" hangingPunct="0">
              <a:spcBef>
                <a:spcPct val="40000"/>
              </a:spcBef>
            </a:pPr>
            <a:r>
              <a:rPr lang="en-US" sz="2000">
                <a:solidFill>
                  <a:schemeClr val="bg1"/>
                </a:solidFill>
                <a:latin typeface="Arial" charset="0"/>
              </a:rPr>
              <a:t>1</a:t>
            </a:r>
            <a:r>
              <a:rPr lang="en-US" sz="2000" baseline="30000">
                <a:solidFill>
                  <a:schemeClr val="bg1"/>
                </a:solidFill>
                <a:latin typeface="Arial" charset="0"/>
              </a:rPr>
              <a:t>a</a:t>
            </a:r>
            <a:r>
              <a:rPr lang="en-US" sz="2000">
                <a:solidFill>
                  <a:schemeClr val="bg1"/>
                </a:solidFill>
                <a:latin typeface="Arial" charset="0"/>
              </a:rPr>
              <a:t> etapa:</a:t>
            </a:r>
            <a:r>
              <a:rPr lang="en-US" sz="2000">
                <a:solidFill>
                  <a:srgbClr val="0000FF"/>
                </a:solidFill>
                <a:latin typeface="Arial" charset="0"/>
              </a:rPr>
              <a:t> concluyo con 14 proyectos</a:t>
            </a:r>
            <a:r>
              <a:rPr lang="en-US" sz="200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marL="1258888" lvl="1" indent="-271463" eaLnBrk="0" hangingPunct="0">
              <a:spcBef>
                <a:spcPct val="40000"/>
              </a:spcBef>
              <a:buClr>
                <a:srgbClr val="006699"/>
              </a:buClr>
              <a:buSzPct val="75000"/>
              <a:buFont typeface="Wingdings" pitchFamily="2" charset="2"/>
              <a:buChar char="ü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55 investigadores  y técnicos de Centros de Investigación</a:t>
            </a:r>
          </a:p>
          <a:p>
            <a:pPr marL="1258888" lvl="1" indent="-271463" eaLnBrk="0" hangingPunct="0">
              <a:spcBef>
                <a:spcPct val="40000"/>
              </a:spcBef>
              <a:buClr>
                <a:srgbClr val="006699"/>
              </a:buClr>
              <a:buSzPct val="75000"/>
              <a:buFont typeface="Wingdings" pitchFamily="2" charset="2"/>
              <a:buChar char="ü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12 ex becarios de Conacyt contratados en el consorcio</a:t>
            </a:r>
          </a:p>
          <a:p>
            <a:pPr marL="808038" indent="-808038" eaLnBrk="0" hangingPunct="0">
              <a:spcBef>
                <a:spcPct val="40000"/>
              </a:spcBef>
            </a:pPr>
            <a:r>
              <a:rPr lang="en-US" sz="2000">
                <a:solidFill>
                  <a:srgbClr val="0000FF"/>
                </a:solidFill>
                <a:latin typeface="Arial" charset="0"/>
              </a:rPr>
              <a:t>2a etapa</a:t>
            </a:r>
            <a:r>
              <a:rPr lang="en-US" sz="2000">
                <a:solidFill>
                  <a:schemeClr val="bg1"/>
                </a:solidFill>
                <a:latin typeface="Arial" charset="0"/>
              </a:rPr>
              <a:t> se </a:t>
            </a:r>
            <a:r>
              <a:rPr lang="en-US" sz="2000">
                <a:solidFill>
                  <a:srgbClr val="0000FF"/>
                </a:solidFill>
                <a:latin typeface="Arial" charset="0"/>
              </a:rPr>
              <a:t>inicia</a:t>
            </a:r>
            <a:r>
              <a:rPr lang="en-US" sz="2000">
                <a:solidFill>
                  <a:schemeClr val="bg1"/>
                </a:solidFill>
                <a:latin typeface="Arial" charset="0"/>
              </a:rPr>
              <a:t> con 10 proyectos incrementando el número de personas involucradas.</a:t>
            </a:r>
          </a:p>
        </p:txBody>
      </p:sp>
      <p:grpSp>
        <p:nvGrpSpPr>
          <p:cNvPr id="208901" name="Group 5"/>
          <p:cNvGrpSpPr>
            <a:grpSpLocks/>
          </p:cNvGrpSpPr>
          <p:nvPr/>
        </p:nvGrpSpPr>
        <p:grpSpPr bwMode="auto">
          <a:xfrm>
            <a:off x="107950" y="1246188"/>
            <a:ext cx="9036050" cy="3046412"/>
            <a:chOff x="68" y="649"/>
            <a:chExt cx="5692" cy="1919"/>
          </a:xfrm>
        </p:grpSpPr>
        <p:grpSp>
          <p:nvGrpSpPr>
            <p:cNvPr id="208902" name="Group 6"/>
            <p:cNvGrpSpPr>
              <a:grpSpLocks/>
            </p:cNvGrpSpPr>
            <p:nvPr/>
          </p:nvGrpSpPr>
          <p:grpSpPr bwMode="auto">
            <a:xfrm>
              <a:off x="1610" y="727"/>
              <a:ext cx="797" cy="997"/>
              <a:chOff x="348" y="2478"/>
              <a:chExt cx="797" cy="997"/>
            </a:xfrm>
          </p:grpSpPr>
          <p:pic>
            <p:nvPicPr>
              <p:cNvPr id="208903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69939" t="37196" r="21207" b="47047"/>
              <a:stretch>
                <a:fillRect/>
              </a:stretch>
            </p:blipFill>
            <p:spPr bwMode="auto">
              <a:xfrm>
                <a:off x="567" y="2478"/>
                <a:ext cx="578" cy="7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8904" name="Text Box 8"/>
              <p:cNvSpPr txBox="1">
                <a:spLocks noChangeArrowheads="1"/>
              </p:cNvSpPr>
              <p:nvPr/>
            </p:nvSpPr>
            <p:spPr bwMode="auto">
              <a:xfrm>
                <a:off x="348" y="3263"/>
                <a:ext cx="78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600">
                    <a:solidFill>
                      <a:schemeClr val="bg1"/>
                    </a:solidFill>
                  </a:rPr>
                  <a:t>3 inv. y téc.</a:t>
                </a:r>
                <a:endParaRPr lang="es-E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8905" name="Group 9"/>
            <p:cNvGrpSpPr>
              <a:grpSpLocks/>
            </p:cNvGrpSpPr>
            <p:nvPr/>
          </p:nvGrpSpPr>
          <p:grpSpPr bwMode="auto">
            <a:xfrm>
              <a:off x="3606" y="649"/>
              <a:ext cx="1315" cy="803"/>
              <a:chOff x="2517" y="1161"/>
              <a:chExt cx="1315" cy="803"/>
            </a:xfrm>
          </p:grpSpPr>
          <p:pic>
            <p:nvPicPr>
              <p:cNvPr id="208906" name="Picture 1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70477" t="76389" r="16064" b="14561"/>
              <a:stretch>
                <a:fillRect/>
              </a:stretch>
            </p:blipFill>
            <p:spPr bwMode="auto">
              <a:xfrm>
                <a:off x="2517" y="1161"/>
                <a:ext cx="1315" cy="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8907" name="Text Box 11"/>
              <p:cNvSpPr txBox="1">
                <a:spLocks noChangeArrowheads="1"/>
              </p:cNvSpPr>
              <p:nvPr/>
            </p:nvSpPr>
            <p:spPr bwMode="auto">
              <a:xfrm>
                <a:off x="2653" y="1752"/>
                <a:ext cx="781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600">
                    <a:solidFill>
                      <a:schemeClr val="bg1"/>
                    </a:solidFill>
                  </a:rPr>
                  <a:t>3 inv. y téc.</a:t>
                </a:r>
                <a:endParaRPr lang="es-E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8908" name="Group 12"/>
            <p:cNvGrpSpPr>
              <a:grpSpLocks/>
            </p:cNvGrpSpPr>
            <p:nvPr/>
          </p:nvGrpSpPr>
          <p:grpSpPr bwMode="auto">
            <a:xfrm>
              <a:off x="3401" y="1601"/>
              <a:ext cx="2359" cy="967"/>
              <a:chOff x="3401" y="1601"/>
              <a:chExt cx="2359" cy="967"/>
            </a:xfrm>
          </p:grpSpPr>
          <p:grpSp>
            <p:nvGrpSpPr>
              <p:cNvPr id="208909" name="Group 13"/>
              <p:cNvGrpSpPr>
                <a:grpSpLocks/>
              </p:cNvGrpSpPr>
              <p:nvPr/>
            </p:nvGrpSpPr>
            <p:grpSpPr bwMode="auto">
              <a:xfrm>
                <a:off x="3401" y="1601"/>
                <a:ext cx="2359" cy="967"/>
                <a:chOff x="3152" y="1298"/>
                <a:chExt cx="1815" cy="692"/>
              </a:xfrm>
            </p:grpSpPr>
            <p:pic>
              <p:nvPicPr>
                <p:cNvPr id="208910" name="Picture 14" descr="cinvestav1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787" y="1298"/>
                  <a:ext cx="581" cy="365"/>
                </a:xfrm>
                <a:prstGeom prst="rect">
                  <a:avLst/>
                </a:prstGeom>
                <a:noFill/>
              </p:spPr>
            </p:pic>
            <p:sp>
              <p:nvSpPr>
                <p:cNvPr id="20891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152" y="1661"/>
                  <a:ext cx="1815" cy="3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s-MX" sz="1400" b="1">
                      <a:solidFill>
                        <a:schemeClr val="bg1"/>
                      </a:solidFill>
                    </a:rPr>
                    <a:t>CINVESTAV</a:t>
                  </a:r>
                </a:p>
                <a:p>
                  <a:pPr algn="ctr"/>
                  <a:r>
                    <a:rPr lang="es-MX" sz="1400">
                      <a:solidFill>
                        <a:schemeClr val="bg1"/>
                      </a:solidFill>
                    </a:rPr>
                    <a:t>U. Guadalajara</a:t>
                  </a:r>
                </a:p>
                <a:p>
                  <a:pPr algn="ctr"/>
                  <a:r>
                    <a:rPr lang="es-MX" sz="1400">
                      <a:solidFill>
                        <a:schemeClr val="bg1"/>
                      </a:solidFill>
                    </a:rPr>
                    <a:t>U. Querétaro  </a:t>
                  </a:r>
                  <a:endParaRPr lang="es-ES" sz="14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08912" name="Text Box 16"/>
              <p:cNvSpPr txBox="1">
                <a:spLocks noChangeArrowheads="1"/>
              </p:cNvSpPr>
              <p:nvPr/>
            </p:nvSpPr>
            <p:spPr bwMode="auto">
              <a:xfrm>
                <a:off x="4921" y="2229"/>
                <a:ext cx="759" cy="32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400">
                    <a:solidFill>
                      <a:schemeClr val="bg1"/>
                    </a:solidFill>
                  </a:rPr>
                  <a:t>10 inv. y téc.</a:t>
                </a:r>
              </a:p>
              <a:p>
                <a:r>
                  <a:rPr lang="es-MX" sz="1400">
                    <a:solidFill>
                      <a:schemeClr val="bg1"/>
                    </a:solidFill>
                  </a:rPr>
                  <a:t>11 inv. y téc.</a:t>
                </a:r>
              </a:p>
            </p:txBody>
          </p:sp>
        </p:grpSp>
        <p:grpSp>
          <p:nvGrpSpPr>
            <p:cNvPr id="208913" name="Group 17"/>
            <p:cNvGrpSpPr>
              <a:grpSpLocks/>
            </p:cNvGrpSpPr>
            <p:nvPr/>
          </p:nvGrpSpPr>
          <p:grpSpPr bwMode="auto">
            <a:xfrm>
              <a:off x="2608" y="1284"/>
              <a:ext cx="1225" cy="711"/>
              <a:chOff x="1882" y="2160"/>
              <a:chExt cx="1225" cy="711"/>
            </a:xfrm>
          </p:grpSpPr>
          <p:pic>
            <p:nvPicPr>
              <p:cNvPr id="208914" name="Picture 18" descr="logo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18" y="2160"/>
                <a:ext cx="672" cy="524"/>
              </a:xfrm>
              <a:prstGeom prst="rect">
                <a:avLst/>
              </a:prstGeom>
              <a:noFill/>
            </p:spPr>
          </p:pic>
          <p:sp>
            <p:nvSpPr>
              <p:cNvPr id="208915" name="Text Box 19"/>
              <p:cNvSpPr txBox="1">
                <a:spLocks noChangeArrowheads="1"/>
              </p:cNvSpPr>
              <p:nvPr/>
            </p:nvSpPr>
            <p:spPr bwMode="auto">
              <a:xfrm>
                <a:off x="1882" y="2659"/>
                <a:ext cx="1225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MX" sz="1600">
                    <a:solidFill>
                      <a:schemeClr val="bg1"/>
                    </a:solidFill>
                  </a:rPr>
                  <a:t>17 inv. y téc. </a:t>
                </a:r>
                <a:endParaRPr lang="es-E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8916" name="Group 20"/>
            <p:cNvGrpSpPr>
              <a:grpSpLocks/>
            </p:cNvGrpSpPr>
            <p:nvPr/>
          </p:nvGrpSpPr>
          <p:grpSpPr bwMode="auto">
            <a:xfrm>
              <a:off x="68" y="650"/>
              <a:ext cx="808" cy="847"/>
              <a:chOff x="521" y="1071"/>
              <a:chExt cx="808" cy="847"/>
            </a:xfrm>
          </p:grpSpPr>
          <p:pic>
            <p:nvPicPr>
              <p:cNvPr id="208917" name="Picture 21" descr="cabecera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r="81306"/>
              <a:stretch>
                <a:fillRect/>
              </a:stretch>
            </p:blipFill>
            <p:spPr bwMode="auto">
              <a:xfrm>
                <a:off x="694" y="1071"/>
                <a:ext cx="635" cy="649"/>
              </a:xfrm>
              <a:prstGeom prst="rect">
                <a:avLst/>
              </a:prstGeom>
              <a:noFill/>
            </p:spPr>
          </p:pic>
          <p:sp>
            <p:nvSpPr>
              <p:cNvPr id="208918" name="Text Box 22"/>
              <p:cNvSpPr txBox="1">
                <a:spLocks noChangeArrowheads="1"/>
              </p:cNvSpPr>
              <p:nvPr/>
            </p:nvSpPr>
            <p:spPr bwMode="auto">
              <a:xfrm>
                <a:off x="521" y="1706"/>
                <a:ext cx="781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s-MX" sz="1600">
                    <a:solidFill>
                      <a:schemeClr val="bg1"/>
                    </a:solidFill>
                  </a:rPr>
                  <a:t>5 inv. y téc.</a:t>
                </a:r>
                <a:endParaRPr lang="es-ES" sz="16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8919" name="Group 23"/>
            <p:cNvGrpSpPr>
              <a:grpSpLocks/>
            </p:cNvGrpSpPr>
            <p:nvPr/>
          </p:nvGrpSpPr>
          <p:grpSpPr bwMode="auto">
            <a:xfrm>
              <a:off x="249" y="1602"/>
              <a:ext cx="1225" cy="620"/>
              <a:chOff x="3107" y="3113"/>
              <a:chExt cx="1225" cy="620"/>
            </a:xfrm>
          </p:grpSpPr>
          <p:pic>
            <p:nvPicPr>
              <p:cNvPr id="208920" name="Picture 2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41960" t="4666" r="43571" b="89018"/>
              <a:stretch>
                <a:fillRect/>
              </a:stretch>
            </p:blipFill>
            <p:spPr bwMode="auto">
              <a:xfrm>
                <a:off x="3107" y="3113"/>
                <a:ext cx="1134" cy="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8921" name="Text Box 25"/>
              <p:cNvSpPr txBox="1">
                <a:spLocks noChangeArrowheads="1"/>
              </p:cNvSpPr>
              <p:nvPr/>
            </p:nvSpPr>
            <p:spPr bwMode="auto">
              <a:xfrm>
                <a:off x="3198" y="3521"/>
                <a:ext cx="1134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s-MX" sz="1600">
                    <a:solidFill>
                      <a:schemeClr val="bg1"/>
                    </a:solidFill>
                  </a:rPr>
                  <a:t>6 inv. y téc.</a:t>
                </a:r>
                <a:endParaRPr lang="es-ES" sz="160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/>
      <p:bldP spid="2089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100013"/>
            <a:ext cx="8229600" cy="1384301"/>
          </a:xfrm>
        </p:spPr>
        <p:txBody>
          <a:bodyPr/>
          <a:lstStyle/>
          <a:p>
            <a:r>
              <a:rPr lang="es-MX" sz="2400" b="1">
                <a:solidFill>
                  <a:schemeClr val="tx1"/>
                </a:solidFill>
                <a:effectLst/>
              </a:rPr>
              <a:t>Consorcio XIGNUX – CONACYT</a:t>
            </a:r>
            <a:endParaRPr lang="es-ES" sz="2400" b="1">
              <a:solidFill>
                <a:schemeClr val="tx1"/>
              </a:solidFill>
              <a:effectLst/>
            </a:endParaRPr>
          </a:p>
        </p:txBody>
      </p:sp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196975"/>
            <a:ext cx="8964612" cy="54721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-36513" y="941388"/>
            <a:ext cx="7283451" cy="269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65000"/>
              </a:lnSpc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Ex becarios CONACYT integrados a la fuerza de trabajo de  XIGNUX:</a:t>
            </a:r>
            <a:endParaRPr lang="es-MX" sz="20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09925" name="Picture 5" descr="xignu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4650" y="549275"/>
            <a:ext cx="1185863" cy="650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09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09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 descr="MÉDICA%20SUR%20FUNDACIÓN%20CLÍNIC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052513"/>
            <a:ext cx="1908175" cy="1012825"/>
          </a:xfrm>
          <a:prstGeom prst="rect">
            <a:avLst/>
          </a:prstGeom>
          <a:noFill/>
        </p:spPr>
      </p:pic>
      <p:sp>
        <p:nvSpPr>
          <p:cNvPr id="210947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-258763"/>
            <a:ext cx="8229600" cy="1384301"/>
          </a:xfrm>
        </p:spPr>
        <p:txBody>
          <a:bodyPr/>
          <a:lstStyle/>
          <a:p>
            <a:r>
              <a:rPr lang="es-MX" sz="1800" b="1">
                <a:solidFill>
                  <a:schemeClr val="tx1"/>
                </a:solidFill>
                <a:effectLst/>
              </a:rPr>
              <a:t>Consorcio Fundación Médica Sur – CONACYT</a:t>
            </a:r>
            <a:endParaRPr lang="es-ES" sz="1800" b="1">
              <a:solidFill>
                <a:schemeClr val="tx1"/>
              </a:solidFill>
              <a:effectLst/>
            </a:endParaRP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2555875" y="2276475"/>
            <a:ext cx="6121400" cy="228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MX" b="1" dirty="0">
                <a:solidFill>
                  <a:srgbClr val="000099"/>
                </a:solidFill>
                <a:latin typeface="Arial" charset="0"/>
              </a:rPr>
              <a:t>Líneas de Investigación:</a:t>
            </a:r>
          </a:p>
          <a:p>
            <a:pPr marL="892175"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dirty="0" err="1">
                <a:solidFill>
                  <a:srgbClr val="0000FF"/>
                </a:solidFill>
                <a:latin typeface="Arial" charset="0"/>
              </a:rPr>
              <a:t>Farmacolgía</a:t>
            </a:r>
            <a:endParaRPr lang="es-MX" dirty="0">
              <a:solidFill>
                <a:srgbClr val="0000FF"/>
              </a:solidFill>
              <a:latin typeface="Arial" charset="0"/>
            </a:endParaRPr>
          </a:p>
          <a:p>
            <a:pPr marL="892175"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dirty="0">
                <a:solidFill>
                  <a:srgbClr val="0000FF"/>
                </a:solidFill>
                <a:latin typeface="Arial" charset="0"/>
              </a:rPr>
              <a:t> Telemedicina </a:t>
            </a:r>
          </a:p>
          <a:p>
            <a:pPr marL="892175" lvl="1">
              <a:lnSpc>
                <a:spcPct val="150000"/>
              </a:lnSpc>
              <a:buClr>
                <a:srgbClr val="006699"/>
              </a:buClr>
              <a:buFont typeface="Wingdings" pitchFamily="2" charset="2"/>
              <a:buChar char="ü"/>
            </a:pPr>
            <a:r>
              <a:rPr lang="es-MX" dirty="0">
                <a:solidFill>
                  <a:srgbClr val="0000FF"/>
                </a:solidFill>
                <a:latin typeface="Arial" charset="0"/>
              </a:rPr>
              <a:t> Enseñanza Médica Virtual</a:t>
            </a:r>
            <a:endParaRPr lang="es-ES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2771775" y="4868863"/>
            <a:ext cx="48244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8288" algn="ctr" eaLnBrk="0" hangingPunct="0">
              <a:spcBef>
                <a:spcPct val="40000"/>
              </a:spcBef>
            </a:pPr>
            <a:r>
              <a:rPr lang="en-US" dirty="0">
                <a:solidFill>
                  <a:schemeClr val="bg1"/>
                </a:solidFill>
                <a:latin typeface="Arial" charset="0"/>
              </a:rPr>
              <a:t>1</a:t>
            </a:r>
            <a:r>
              <a:rPr lang="en-US" baseline="30000" dirty="0">
                <a:solidFill>
                  <a:schemeClr val="bg1"/>
                </a:solidFill>
                <a:latin typeface="Arial" charset="0"/>
              </a:rPr>
              <a:t>a</a:t>
            </a:r>
            <a:r>
              <a:rPr lang="en-US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Arial" charset="0"/>
              </a:rPr>
              <a:t>etapa</a:t>
            </a:r>
            <a:r>
              <a:rPr lang="en-US" dirty="0">
                <a:solidFill>
                  <a:schemeClr val="bg1"/>
                </a:solidFill>
                <a:latin typeface="Arial" charset="0"/>
              </a:rPr>
              <a:t>: </a:t>
            </a:r>
            <a:r>
              <a:rPr lang="en-US" dirty="0" smtClean="0">
                <a:solidFill>
                  <a:schemeClr val="bg1"/>
                </a:solidFill>
                <a:latin typeface="Arial" charset="0"/>
              </a:rPr>
              <a:t>16 </a:t>
            </a:r>
            <a:r>
              <a:rPr lang="en-US" dirty="0" err="1">
                <a:solidFill>
                  <a:schemeClr val="bg1"/>
                </a:solidFill>
                <a:latin typeface="Arial" charset="0"/>
              </a:rPr>
              <a:t>proyectos</a:t>
            </a:r>
            <a:r>
              <a:rPr lang="en-US" dirty="0">
                <a:solidFill>
                  <a:schemeClr val="bg1"/>
                </a:solidFill>
                <a:latin typeface="Arial" charset="0"/>
              </a:rPr>
              <a:t> </a:t>
            </a:r>
            <a:endParaRPr lang="en-US" dirty="0" smtClean="0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10950" name="Group 6"/>
          <p:cNvGrpSpPr>
            <a:grpSpLocks/>
          </p:cNvGrpSpPr>
          <p:nvPr/>
        </p:nvGrpSpPr>
        <p:grpSpPr bwMode="auto">
          <a:xfrm>
            <a:off x="0" y="5157788"/>
            <a:ext cx="2513013" cy="1262062"/>
            <a:chOff x="1728" y="2278"/>
            <a:chExt cx="2150" cy="1113"/>
          </a:xfrm>
        </p:grpSpPr>
        <p:pic>
          <p:nvPicPr>
            <p:cNvPr id="210951" name="Picture 7" descr="j031697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68" y="2814"/>
              <a:ext cx="625" cy="573"/>
            </a:xfrm>
            <a:prstGeom prst="rect">
              <a:avLst/>
            </a:prstGeom>
            <a:noFill/>
          </p:spPr>
        </p:pic>
        <p:pic>
          <p:nvPicPr>
            <p:cNvPr id="210952" name="Picture 8" descr="j031687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40" y="2814"/>
              <a:ext cx="517" cy="572"/>
            </a:xfrm>
            <a:prstGeom prst="rect">
              <a:avLst/>
            </a:prstGeom>
            <a:noFill/>
          </p:spPr>
        </p:pic>
        <p:graphicFrame>
          <p:nvGraphicFramePr>
            <p:cNvPr id="210953" name="Object 9"/>
            <p:cNvGraphicFramePr>
              <a:graphicFrameLocks noChangeAspect="1"/>
            </p:cNvGraphicFramePr>
            <p:nvPr/>
          </p:nvGraphicFramePr>
          <p:xfrm>
            <a:off x="2714" y="2278"/>
            <a:ext cx="1164" cy="536"/>
          </p:xfrm>
          <a:graphic>
            <a:graphicData uri="http://schemas.openxmlformats.org/presentationml/2006/ole">
              <p:oleObj spid="_x0000_s210953" name="Photo Editor Photo" r:id="rId6" imgW="5571429" imgH="3858164" progId="">
                <p:embed/>
              </p:oleObj>
            </a:graphicData>
          </a:graphic>
        </p:graphicFrame>
        <p:pic>
          <p:nvPicPr>
            <p:cNvPr id="210954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65" y="2290"/>
              <a:ext cx="449" cy="524"/>
            </a:xfrm>
            <a:prstGeom prst="rect">
              <a:avLst/>
            </a:prstGeom>
            <a:noFill/>
            <a:ln w="39751">
              <a:noFill/>
              <a:miter lim="800000"/>
              <a:headEnd/>
              <a:tailEnd/>
            </a:ln>
            <a:effectLst/>
          </p:spPr>
        </p:pic>
        <p:pic>
          <p:nvPicPr>
            <p:cNvPr id="210955" name="Picture 11" descr="j017499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28" y="2296"/>
              <a:ext cx="556" cy="518"/>
            </a:xfrm>
            <a:prstGeom prst="rect">
              <a:avLst/>
            </a:prstGeom>
            <a:noFill/>
          </p:spPr>
        </p:pic>
        <p:pic>
          <p:nvPicPr>
            <p:cNvPr id="210956" name="Picture 12" descr="j017846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93" y="2814"/>
              <a:ext cx="985" cy="57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10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0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7" grpId="0"/>
      <p:bldP spid="2109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970" name="Object 2"/>
          <p:cNvGraphicFramePr>
            <a:graphicFrameLocks noChangeAspect="1"/>
          </p:cNvGraphicFramePr>
          <p:nvPr/>
        </p:nvGraphicFramePr>
        <p:xfrm>
          <a:off x="682625" y="5516563"/>
          <a:ext cx="1296988" cy="695325"/>
        </p:xfrm>
        <a:graphic>
          <a:graphicData uri="http://schemas.openxmlformats.org/presentationml/2006/ole">
            <p:oleObj spid="_x0000_s211970" name="Imagen de mapa de bits" r:id="rId3" imgW="1228571" imgH="581106" progId="PBrush">
              <p:embed/>
            </p:oleObj>
          </a:graphicData>
        </a:graphic>
      </p:graphicFrame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177800" y="5192713"/>
            <a:ext cx="230663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1800" b="1">
                <a:solidFill>
                  <a:schemeClr val="bg1"/>
                </a:solidFill>
                <a:latin typeface="Arial" charset="0"/>
              </a:rPr>
              <a:t> 3 Empresas</a:t>
            </a:r>
            <a:endParaRPr lang="es-ES" sz="18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11972" name="Picture 4" descr="cices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1520825"/>
            <a:ext cx="1187450" cy="879475"/>
          </a:xfrm>
          <a:prstGeom prst="rect">
            <a:avLst/>
          </a:prstGeom>
          <a:noFill/>
        </p:spPr>
      </p:pic>
      <p:sp>
        <p:nvSpPr>
          <p:cNvPr id="211973" name="Text Box 5"/>
          <p:cNvSpPr txBox="1">
            <a:spLocks noChangeArrowheads="1"/>
          </p:cNvSpPr>
          <p:nvPr/>
        </p:nvSpPr>
        <p:spPr bwMode="auto">
          <a:xfrm>
            <a:off x="34925" y="908050"/>
            <a:ext cx="633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6699"/>
              </a:buClr>
              <a:buFont typeface="Wingdings" pitchFamily="2" charset="2"/>
              <a:buChar char="ü"/>
            </a:pPr>
            <a:r>
              <a:rPr lang="es-MX" sz="1800" b="1">
                <a:solidFill>
                  <a:schemeClr val="bg1"/>
                </a:solidFill>
                <a:latin typeface="Arial" charset="0"/>
              </a:rPr>
              <a:t> 18 Centros e Instituciones Académicas y unidades</a:t>
            </a:r>
            <a:endParaRPr lang="es-ES" sz="18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211974" name="Group 6"/>
          <p:cNvGrpSpPr>
            <a:grpSpLocks/>
          </p:cNvGrpSpPr>
          <p:nvPr/>
        </p:nvGrpSpPr>
        <p:grpSpPr bwMode="auto">
          <a:xfrm>
            <a:off x="7451725" y="2492375"/>
            <a:ext cx="792163" cy="649288"/>
            <a:chOff x="431" y="170"/>
            <a:chExt cx="1043" cy="772"/>
          </a:xfrm>
        </p:grpSpPr>
        <p:graphicFrame>
          <p:nvGraphicFramePr>
            <p:cNvPr id="211975" name="Object 7"/>
            <p:cNvGraphicFramePr>
              <a:graphicFrameLocks noChangeAspect="1"/>
            </p:cNvGraphicFramePr>
            <p:nvPr/>
          </p:nvGraphicFramePr>
          <p:xfrm>
            <a:off x="431" y="170"/>
            <a:ext cx="1043" cy="552"/>
          </p:xfrm>
          <a:graphic>
            <a:graphicData uri="http://schemas.openxmlformats.org/presentationml/2006/ole">
              <p:oleObj spid="_x0000_s211975" name="Imagen de mapa de bits" r:id="rId5" imgW="809738" imgH="428798" progId="PBrush">
                <p:embed/>
              </p:oleObj>
            </a:graphicData>
          </a:graphic>
        </p:graphicFrame>
        <p:pic>
          <p:nvPicPr>
            <p:cNvPr id="211976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1" y="709"/>
              <a:ext cx="1043" cy="233"/>
            </a:xfrm>
            <a:prstGeom prst="rect">
              <a:avLst/>
            </a:prstGeom>
            <a:noFill/>
          </p:spPr>
        </p:pic>
      </p:grpSp>
      <p:pic>
        <p:nvPicPr>
          <p:cNvPr id="211977" name="Picture 9" descr="esc_una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89600" y="2636838"/>
            <a:ext cx="871538" cy="936625"/>
          </a:xfrm>
          <a:prstGeom prst="rect">
            <a:avLst/>
          </a:prstGeom>
          <a:noFill/>
        </p:spPr>
      </p:pic>
      <p:sp>
        <p:nvSpPr>
          <p:cNvPr id="211978" name="Rectangle 10"/>
          <p:cNvSpPr>
            <a:spLocks noChangeArrowheads="1"/>
          </p:cNvSpPr>
          <p:nvPr/>
        </p:nvSpPr>
        <p:spPr bwMode="auto">
          <a:xfrm>
            <a:off x="5202238" y="3595688"/>
            <a:ext cx="215741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MX" sz="1200" b="1">
                <a:solidFill>
                  <a:schemeClr val="bg1"/>
                </a:solidFill>
                <a:latin typeface="Arial" charset="0"/>
              </a:rPr>
              <a:t> Instituto de Matemáticas</a:t>
            </a:r>
          </a:p>
          <a:p>
            <a:pPr>
              <a:buFontTx/>
              <a:buChar char="•"/>
            </a:pPr>
            <a:r>
              <a:rPr lang="es-MX" sz="1200" b="1">
                <a:solidFill>
                  <a:schemeClr val="bg1"/>
                </a:solidFill>
                <a:latin typeface="Arial" charset="0"/>
              </a:rPr>
              <a:t> DGSCA</a:t>
            </a:r>
          </a:p>
          <a:p>
            <a:pPr>
              <a:buFontTx/>
              <a:buChar char="•"/>
            </a:pPr>
            <a:r>
              <a:rPr lang="es-MX" sz="1200" b="1">
                <a:solidFill>
                  <a:schemeClr val="bg1"/>
                </a:solidFill>
                <a:latin typeface="Arial" charset="0"/>
              </a:rPr>
              <a:t> Facultad de Medicina </a:t>
            </a:r>
          </a:p>
          <a:p>
            <a:r>
              <a:rPr lang="es-MX" sz="1200" b="1">
                <a:solidFill>
                  <a:schemeClr val="bg1"/>
                </a:solidFill>
                <a:latin typeface="Arial" charset="0"/>
              </a:rPr>
              <a:t>  (Enseñanza Médica)</a:t>
            </a:r>
          </a:p>
          <a:p>
            <a:pPr>
              <a:buFontTx/>
              <a:buChar char="•"/>
            </a:pPr>
            <a:r>
              <a:rPr lang="es-MX" sz="1200" b="1">
                <a:solidFill>
                  <a:schemeClr val="bg1"/>
                </a:solidFill>
                <a:latin typeface="Arial" charset="0"/>
              </a:rPr>
              <a:t> Instituto de Biotecnología</a:t>
            </a:r>
            <a:endParaRPr lang="es-ES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11979" name="Picture 11"/>
          <p:cNvPicPr>
            <a:picLocks noChangeAspect="1" noChangeArrowheads="1"/>
          </p:cNvPicPr>
          <p:nvPr/>
        </p:nvPicPr>
        <p:blipFill>
          <a:blip r:embed="rId8" cstate="print"/>
          <a:srcRect l="69939" t="37196" r="21207" b="47047"/>
          <a:stretch>
            <a:fillRect/>
          </a:stretch>
        </p:blipFill>
        <p:spPr bwMode="auto">
          <a:xfrm>
            <a:off x="2987675" y="2781300"/>
            <a:ext cx="6477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1980" name="Group 12"/>
          <p:cNvGrpSpPr>
            <a:grpSpLocks/>
          </p:cNvGrpSpPr>
          <p:nvPr/>
        </p:nvGrpSpPr>
        <p:grpSpPr bwMode="auto">
          <a:xfrm>
            <a:off x="84138" y="1484313"/>
            <a:ext cx="2235200" cy="1263650"/>
            <a:chOff x="157" y="1661"/>
            <a:chExt cx="1408" cy="948"/>
          </a:xfrm>
        </p:grpSpPr>
        <p:graphicFrame>
          <p:nvGraphicFramePr>
            <p:cNvPr id="211981" name="Object 13"/>
            <p:cNvGraphicFramePr>
              <a:graphicFrameLocks noChangeAspect="1"/>
            </p:cNvGraphicFramePr>
            <p:nvPr/>
          </p:nvGraphicFramePr>
          <p:xfrm>
            <a:off x="431" y="1661"/>
            <a:ext cx="1134" cy="420"/>
          </p:xfrm>
          <a:graphic>
            <a:graphicData uri="http://schemas.openxmlformats.org/presentationml/2006/ole">
              <p:oleObj spid="_x0000_s211981" name="Imagen de mapa de bits" r:id="rId9" imgW="1542857" imgH="571731" progId="PBrush">
                <p:embed/>
              </p:oleObj>
            </a:graphicData>
          </a:graphic>
        </p:graphicFrame>
        <p:sp>
          <p:nvSpPr>
            <p:cNvPr id="211982" name="Rectangle 14"/>
            <p:cNvSpPr>
              <a:spLocks noChangeArrowheads="1"/>
            </p:cNvSpPr>
            <p:nvPr/>
          </p:nvSpPr>
          <p:spPr bwMode="auto">
            <a:xfrm>
              <a:off x="157" y="2129"/>
              <a:ext cx="125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806450">
                <a:buFontTx/>
                <a:buChar char="•"/>
              </a:pPr>
              <a:r>
                <a:rPr lang="es-MX" sz="1200" b="1">
                  <a:solidFill>
                    <a:schemeClr val="bg1"/>
                  </a:solidFill>
                  <a:latin typeface="Arial" charset="0"/>
                </a:rPr>
                <a:t> Cd. México, </a:t>
              </a:r>
            </a:p>
            <a:p>
              <a:pPr marL="806450">
                <a:buFontTx/>
                <a:buChar char="•"/>
              </a:pPr>
              <a:r>
                <a:rPr lang="es-MX" sz="1200" b="1">
                  <a:solidFill>
                    <a:schemeClr val="bg1"/>
                  </a:solidFill>
                  <a:latin typeface="Arial" charset="0"/>
                </a:rPr>
                <a:t>Cuernavaca, </a:t>
              </a:r>
            </a:p>
            <a:p>
              <a:pPr marL="806450">
                <a:buFontTx/>
                <a:buChar char="•"/>
              </a:pPr>
              <a:r>
                <a:rPr lang="es-MX" sz="1200" b="1">
                  <a:solidFill>
                    <a:schemeClr val="bg1"/>
                  </a:solidFill>
                  <a:latin typeface="Arial" charset="0"/>
                </a:rPr>
                <a:t>Monterrey</a:t>
              </a:r>
              <a:endParaRPr lang="es-ES" sz="12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211983" name="Group 15"/>
          <p:cNvGrpSpPr>
            <a:grpSpLocks/>
          </p:cNvGrpSpPr>
          <p:nvPr/>
        </p:nvGrpSpPr>
        <p:grpSpPr bwMode="auto">
          <a:xfrm>
            <a:off x="5075238" y="1196975"/>
            <a:ext cx="3960812" cy="1222375"/>
            <a:chOff x="3424" y="1813"/>
            <a:chExt cx="2495" cy="919"/>
          </a:xfrm>
        </p:grpSpPr>
        <p:pic>
          <p:nvPicPr>
            <p:cNvPr id="211984" name="Picture 16" descr="logo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743" y="1813"/>
              <a:ext cx="1859" cy="438"/>
            </a:xfrm>
            <a:prstGeom prst="rect">
              <a:avLst/>
            </a:prstGeom>
            <a:noFill/>
          </p:spPr>
        </p:pic>
        <p:sp>
          <p:nvSpPr>
            <p:cNvPr id="211985" name="Rectangle 17"/>
            <p:cNvSpPr>
              <a:spLocks noChangeArrowheads="1"/>
            </p:cNvSpPr>
            <p:nvPr/>
          </p:nvSpPr>
          <p:spPr bwMode="auto">
            <a:xfrm>
              <a:off x="3424" y="2251"/>
              <a:ext cx="2495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84138" indent="-84138">
                <a:buFontTx/>
                <a:buChar char="•"/>
              </a:pPr>
              <a:r>
                <a:rPr lang="es-MX" sz="1200" b="1">
                  <a:solidFill>
                    <a:schemeClr val="bg1"/>
                  </a:solidFill>
                  <a:latin typeface="Arial" charset="0"/>
                </a:rPr>
                <a:t> Facultad de Ciencias, Departamento de Química</a:t>
              </a:r>
            </a:p>
            <a:p>
              <a:pPr marL="84138" indent="-84138">
                <a:buFontTx/>
                <a:buChar char="•"/>
              </a:pPr>
              <a:r>
                <a:rPr lang="es-MX" sz="1200" b="1">
                  <a:solidFill>
                    <a:schemeClr val="bg1"/>
                  </a:solidFill>
                  <a:latin typeface="Arial" charset="0"/>
                </a:rPr>
                <a:t> Centro de Investigaciones Químicas</a:t>
              </a:r>
            </a:p>
            <a:p>
              <a:pPr marL="84138" indent="-84138">
                <a:buFontTx/>
                <a:buChar char="•"/>
              </a:pPr>
              <a:r>
                <a:rPr lang="es-MX" sz="1200" b="1">
                  <a:solidFill>
                    <a:schemeClr val="bg1"/>
                  </a:solidFill>
                  <a:latin typeface="Arial" charset="0"/>
                </a:rPr>
                <a:t> Facultad de Farmacia</a:t>
              </a:r>
            </a:p>
          </p:txBody>
        </p:sp>
      </p:grpSp>
      <p:grpSp>
        <p:nvGrpSpPr>
          <p:cNvPr id="211986" name="Group 18"/>
          <p:cNvGrpSpPr>
            <a:grpSpLocks/>
          </p:cNvGrpSpPr>
          <p:nvPr/>
        </p:nvGrpSpPr>
        <p:grpSpPr bwMode="auto">
          <a:xfrm>
            <a:off x="-684213" y="3573463"/>
            <a:ext cx="3744913" cy="1174750"/>
            <a:chOff x="3878" y="2614"/>
            <a:chExt cx="2359" cy="907"/>
          </a:xfrm>
        </p:grpSpPr>
        <p:pic>
          <p:nvPicPr>
            <p:cNvPr id="211987" name="Picture 19" descr="cinvestav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649" y="2614"/>
              <a:ext cx="755" cy="510"/>
            </a:xfrm>
            <a:prstGeom prst="rect">
              <a:avLst/>
            </a:prstGeom>
            <a:noFill/>
          </p:spPr>
        </p:pic>
        <p:sp>
          <p:nvSpPr>
            <p:cNvPr id="211988" name="Text Box 20"/>
            <p:cNvSpPr txBox="1">
              <a:spLocks noChangeArrowheads="1"/>
            </p:cNvSpPr>
            <p:nvPr/>
          </p:nvSpPr>
          <p:spPr bwMode="auto">
            <a:xfrm>
              <a:off x="3878" y="3121"/>
              <a:ext cx="2359" cy="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chemeClr val="bg1"/>
                  </a:solidFill>
                </a:rPr>
                <a:t>CINVESTAV</a:t>
              </a:r>
            </a:p>
            <a:p>
              <a:pPr algn="ctr"/>
              <a:r>
                <a:rPr lang="es-MX" sz="1400">
                  <a:solidFill>
                    <a:schemeClr val="bg1"/>
                  </a:solidFill>
                </a:rPr>
                <a:t>U. D.F. y Sur  </a:t>
              </a:r>
              <a:endParaRPr lang="es-ES" sz="1400">
                <a:solidFill>
                  <a:schemeClr val="bg1"/>
                </a:solidFill>
              </a:endParaRPr>
            </a:p>
          </p:txBody>
        </p:sp>
      </p:grpSp>
      <p:sp>
        <p:nvSpPr>
          <p:cNvPr id="211989" name="Text Box 21"/>
          <p:cNvSpPr txBox="1">
            <a:spLocks noChangeArrowheads="1"/>
          </p:cNvSpPr>
          <p:nvPr/>
        </p:nvSpPr>
        <p:spPr bwMode="auto">
          <a:xfrm>
            <a:off x="1908175" y="5649913"/>
            <a:ext cx="25193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MX" sz="1400">
                <a:solidFill>
                  <a:schemeClr val="bg1"/>
                </a:solidFill>
                <a:latin typeface="Arial" charset="0"/>
              </a:rPr>
              <a:t> Laboratorio MSB</a:t>
            </a:r>
          </a:p>
          <a:p>
            <a:pPr>
              <a:buFontTx/>
              <a:buChar char="•"/>
            </a:pPr>
            <a:r>
              <a:rPr lang="es-MX" sz="1400">
                <a:solidFill>
                  <a:schemeClr val="bg1"/>
                </a:solidFill>
                <a:latin typeface="Arial" charset="0"/>
              </a:rPr>
              <a:t> Hospital </a:t>
            </a:r>
          </a:p>
          <a:p>
            <a:pPr>
              <a:buFontTx/>
              <a:buChar char="•"/>
            </a:pPr>
            <a:r>
              <a:rPr lang="es-MX" sz="1400">
                <a:solidFill>
                  <a:schemeClr val="bg1"/>
                </a:solidFill>
                <a:latin typeface="Arial" charset="0"/>
              </a:rPr>
              <a:t> Telemedicina</a:t>
            </a:r>
          </a:p>
        </p:txBody>
      </p:sp>
      <p:sp>
        <p:nvSpPr>
          <p:cNvPr id="211990" name="Rectangle 22"/>
          <p:cNvSpPr>
            <a:spLocks noChangeArrowheads="1"/>
          </p:cNvSpPr>
          <p:nvPr/>
        </p:nvSpPr>
        <p:spPr bwMode="auto">
          <a:xfrm>
            <a:off x="4067175" y="6034088"/>
            <a:ext cx="2520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1600">
                <a:solidFill>
                  <a:schemeClr val="bg1"/>
                </a:solidFill>
                <a:latin typeface="Arial" charset="0"/>
              </a:rPr>
              <a:t>Médica Integral GNP</a:t>
            </a:r>
          </a:p>
        </p:txBody>
      </p:sp>
      <p:pic>
        <p:nvPicPr>
          <p:cNvPr id="211991" name="Picture 23"/>
          <p:cNvPicPr>
            <a:picLocks noChangeAspect="1" noChangeArrowheads="1"/>
          </p:cNvPicPr>
          <p:nvPr/>
        </p:nvPicPr>
        <p:blipFill>
          <a:blip r:embed="rId12" cstate="print"/>
          <a:srcRect l="2019" t="16428" r="85237" b="77821"/>
          <a:stretch>
            <a:fillRect/>
          </a:stretch>
        </p:blipFill>
        <p:spPr bwMode="auto">
          <a:xfrm>
            <a:off x="4500563" y="5527675"/>
            <a:ext cx="12430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92" name="Picture 24"/>
          <p:cNvPicPr>
            <a:picLocks noChangeAspect="1" noChangeArrowheads="1"/>
          </p:cNvPicPr>
          <p:nvPr/>
        </p:nvPicPr>
        <p:blipFill>
          <a:blip r:embed="rId13" cstate="print"/>
          <a:srcRect l="3125" t="17513" r="70671" b="75586"/>
          <a:stretch>
            <a:fillRect/>
          </a:stretch>
        </p:blipFill>
        <p:spPr bwMode="auto">
          <a:xfrm>
            <a:off x="6372225" y="5516563"/>
            <a:ext cx="25558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93" name="Picture 25"/>
          <p:cNvPicPr>
            <a:picLocks noChangeAspect="1" noChangeArrowheads="1"/>
          </p:cNvPicPr>
          <p:nvPr/>
        </p:nvPicPr>
        <p:blipFill>
          <a:blip r:embed="rId14" cstate="print"/>
          <a:srcRect l="1270" t="13585" r="75847" b="76584"/>
          <a:stretch>
            <a:fillRect/>
          </a:stretch>
        </p:blipFill>
        <p:spPr bwMode="auto">
          <a:xfrm>
            <a:off x="539750" y="2852738"/>
            <a:ext cx="14414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94" name="Picture 2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21517B"/>
              </a:clrFrom>
              <a:clrTo>
                <a:srgbClr val="21517B">
                  <a:alpha val="0"/>
                </a:srgbClr>
              </a:clrTo>
            </a:clrChange>
          </a:blip>
          <a:srcRect l="2019" t="13585" r="83220" b="68707"/>
          <a:stretch>
            <a:fillRect/>
          </a:stretch>
        </p:blipFill>
        <p:spPr bwMode="auto">
          <a:xfrm>
            <a:off x="4067175" y="2420938"/>
            <a:ext cx="118745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1995" name="Rectangle 27"/>
          <p:cNvSpPr>
            <a:spLocks noChangeArrowheads="1"/>
          </p:cNvSpPr>
          <p:nvPr/>
        </p:nvSpPr>
        <p:spPr bwMode="auto">
          <a:xfrm>
            <a:off x="1908175" y="4106863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es-ES_tradnl" sz="1200" b="1">
                <a:solidFill>
                  <a:schemeClr val="bg1"/>
                </a:solidFill>
                <a:latin typeface="Times"/>
              </a:rPr>
              <a:t>ACADEMIA NACIONAL DE MEDICINA DE MEXICO, A. C.</a:t>
            </a:r>
          </a:p>
        </p:txBody>
      </p:sp>
      <p:pic>
        <p:nvPicPr>
          <p:cNvPr id="211996" name="Picture 28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10146B"/>
              </a:clrFrom>
              <a:clrTo>
                <a:srgbClr val="10146B">
                  <a:alpha val="0"/>
                </a:srgbClr>
              </a:clrTo>
            </a:clrChange>
          </a:blip>
          <a:srcRect t="14561" r="84700" b="75586"/>
          <a:stretch>
            <a:fillRect/>
          </a:stretch>
        </p:blipFill>
        <p:spPr bwMode="auto">
          <a:xfrm>
            <a:off x="7524750" y="3500438"/>
            <a:ext cx="1492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1997" name="Rectangle 29"/>
          <p:cNvSpPr>
            <a:spLocks noGrp="1" noChangeArrowheads="1"/>
          </p:cNvSpPr>
          <p:nvPr>
            <p:ph type="title"/>
          </p:nvPr>
        </p:nvSpPr>
        <p:spPr>
          <a:xfrm>
            <a:off x="395288" y="-258763"/>
            <a:ext cx="8229600" cy="1384301"/>
          </a:xfrm>
          <a:noFill/>
          <a:ln/>
        </p:spPr>
        <p:txBody>
          <a:bodyPr/>
          <a:lstStyle/>
          <a:p>
            <a:r>
              <a:rPr lang="es-MX" sz="2000" b="1">
                <a:effectLst/>
              </a:rPr>
              <a:t>Consorcio Fundación Médica Sur – CONACYT</a:t>
            </a:r>
            <a:endParaRPr lang="es-ES" sz="2000" b="1">
              <a:effectLst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1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21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211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21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11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20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1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1" grpId="0"/>
      <p:bldP spid="211973" grpId="0"/>
      <p:bldP spid="21199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2888"/>
            <a:ext cx="8229600" cy="1327151"/>
          </a:xfrm>
          <a:noFill/>
          <a:ln/>
        </p:spPr>
        <p:txBody>
          <a:bodyPr/>
          <a:lstStyle/>
          <a:p>
            <a:r>
              <a:rPr lang="es-MX" sz="1800" b="1">
                <a:solidFill>
                  <a:schemeClr val="tx1"/>
                </a:solidFill>
              </a:rPr>
              <a:t>Consorcio de Innovación para la Competitividad</a:t>
            </a:r>
            <a:r>
              <a:rPr lang="es-MX" sz="2000" b="1">
                <a:solidFill>
                  <a:schemeClr val="tx1"/>
                </a:solidFill>
              </a:rPr>
              <a:t> </a:t>
            </a:r>
            <a:br>
              <a:rPr lang="es-MX" sz="2000" b="1">
                <a:solidFill>
                  <a:schemeClr val="tx1"/>
                </a:solidFill>
              </a:rPr>
            </a:br>
            <a:r>
              <a:rPr lang="es-MX" sz="2000" b="1">
                <a:solidFill>
                  <a:schemeClr val="tx1"/>
                </a:solidFill>
              </a:rPr>
              <a:t> </a:t>
            </a:r>
            <a:r>
              <a:rPr lang="es-MX" sz="2800" b="1">
                <a:solidFill>
                  <a:schemeClr val="tx1"/>
                </a:solidFill>
              </a:rPr>
              <a:t>Nanociencia</a:t>
            </a:r>
            <a:r>
              <a:rPr lang="es-MX" sz="2000" b="1">
                <a:solidFill>
                  <a:schemeClr val="tx1"/>
                </a:solidFill>
              </a:rPr>
              <a:t> y </a:t>
            </a:r>
            <a:r>
              <a:rPr lang="es-MX" sz="2800" b="1">
                <a:solidFill>
                  <a:schemeClr val="tx1"/>
                </a:solidFill>
              </a:rPr>
              <a:t>Nanotecnología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216067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60488"/>
            <a:ext cx="4419600" cy="4114800"/>
          </a:xfrm>
        </p:spPr>
        <p:txBody>
          <a:bodyPr/>
          <a:lstStyle/>
          <a:p>
            <a:pPr marL="0" indent="0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</a:pPr>
            <a:r>
              <a:rPr lang="es-MX" sz="2000" b="1">
                <a:solidFill>
                  <a:schemeClr val="bg1"/>
                </a:solidFill>
                <a:effectLst/>
              </a:rPr>
              <a:t>Áreas de enfoque</a:t>
            </a:r>
            <a:endParaRPr lang="es-MX" sz="2000">
              <a:solidFill>
                <a:schemeClr val="bg1"/>
              </a:solidFill>
              <a:effectLst/>
            </a:endParaRP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Síntesis de Nanoestructuras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Materiales y Manufactura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Nanoelectrónica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Medicina y Salud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Medio Ambiente y Energía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Biotecnología y Agricultura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Industria y Nanotecnología</a:t>
            </a:r>
          </a:p>
          <a:p>
            <a:pPr marL="444500" lvl="1" indent="-173038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Ciencia, Educación y Difusión </a:t>
            </a:r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5292725" y="1352550"/>
            <a:ext cx="3851275" cy="4075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519238" lvl="1">
              <a:lnSpc>
                <a:spcPct val="80000"/>
              </a:lnSpc>
              <a:spcBef>
                <a:spcPct val="35000"/>
              </a:spcBef>
              <a:buClr>
                <a:srgbClr val="FFFF00"/>
              </a:buClr>
              <a:buFont typeface="Wingdings" pitchFamily="2" charset="2"/>
              <a:buNone/>
            </a:pPr>
            <a:endParaRPr lang="es-E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6069" name="Rectangle 5"/>
          <p:cNvSpPr>
            <a:spLocks noChangeArrowheads="1"/>
          </p:cNvSpPr>
          <p:nvPr/>
        </p:nvSpPr>
        <p:spPr bwMode="auto">
          <a:xfrm>
            <a:off x="4859338" y="1196975"/>
            <a:ext cx="3600450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82563" indent="-182563" algn="just">
              <a:buClr>
                <a:srgbClr val="006699"/>
              </a:buClr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Arial" charset="0"/>
              </a:rPr>
              <a:t>Colaboraciones del </a:t>
            </a:r>
          </a:p>
          <a:p>
            <a:pPr marL="182563" indent="-182563" algn="just">
              <a:buClr>
                <a:srgbClr val="006699"/>
              </a:buClr>
              <a:buFont typeface="Wingdings" pitchFamily="2" charset="2"/>
              <a:buNone/>
            </a:pPr>
            <a:r>
              <a:rPr lang="es-MX" sz="2000" b="1">
                <a:solidFill>
                  <a:schemeClr val="bg1"/>
                </a:solidFill>
                <a:latin typeface="Arial" charset="0"/>
              </a:rPr>
              <a:t>	Sector Productivo</a:t>
            </a:r>
          </a:p>
          <a:p>
            <a:pPr marL="534988" lvl="1" indent="-17303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Comex</a:t>
            </a:r>
          </a:p>
          <a:p>
            <a:pPr marL="534988" lvl="1" indent="-17303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Mabe</a:t>
            </a:r>
          </a:p>
          <a:p>
            <a:pPr marL="534988" lvl="1" indent="-17303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Peñoles</a:t>
            </a:r>
          </a:p>
          <a:p>
            <a:pPr marL="534988" lvl="1" indent="-173038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Girsa</a:t>
            </a:r>
          </a:p>
          <a:p>
            <a:pPr marL="182563" indent="-182563" algn="just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6699"/>
              </a:buClr>
              <a:buFont typeface="Wingdings" pitchFamily="2" charset="2"/>
              <a:buChar char="ü"/>
            </a:pPr>
            <a:endParaRPr lang="es-ES" sz="20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6070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597650"/>
            <a:ext cx="468312" cy="260350"/>
          </a:xfrm>
          <a:prstGeom prst="actionButtonHome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16071" name="Line 7"/>
          <p:cNvSpPr>
            <a:spLocks noChangeShapeType="1"/>
          </p:cNvSpPr>
          <p:nvPr/>
        </p:nvSpPr>
        <p:spPr bwMode="auto">
          <a:xfrm>
            <a:off x="4284663" y="1125538"/>
            <a:ext cx="0" cy="51831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216072" name="Picture 8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540125"/>
            <a:ext cx="2305050" cy="625475"/>
          </a:xfrm>
          <a:prstGeom prst="rect">
            <a:avLst/>
          </a:prstGeom>
          <a:noFill/>
        </p:spPr>
      </p:pic>
      <p:pic>
        <p:nvPicPr>
          <p:cNvPr id="216073" name="Picture 9" descr="logomabe_tr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4437063"/>
            <a:ext cx="1228725" cy="619125"/>
          </a:xfrm>
          <a:prstGeom prst="rect">
            <a:avLst/>
          </a:prstGeom>
          <a:noFill/>
        </p:spPr>
      </p:pic>
      <p:pic>
        <p:nvPicPr>
          <p:cNvPr id="216074" name="Picture 10" descr="logogd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4581525"/>
            <a:ext cx="847725" cy="935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2888"/>
            <a:ext cx="8229600" cy="1327151"/>
          </a:xfrm>
          <a:noFill/>
          <a:ln/>
        </p:spPr>
        <p:txBody>
          <a:bodyPr/>
          <a:lstStyle/>
          <a:p>
            <a:r>
              <a:rPr lang="es-MX" sz="1800" b="1">
                <a:solidFill>
                  <a:schemeClr val="tx1"/>
                </a:solidFill>
              </a:rPr>
              <a:t>Consorcio de Innovación para la Competitividad </a:t>
            </a:r>
            <a:br>
              <a:rPr lang="es-MX" sz="1800" b="1">
                <a:solidFill>
                  <a:schemeClr val="tx1"/>
                </a:solidFill>
              </a:rPr>
            </a:br>
            <a:r>
              <a:rPr lang="es-MX" sz="2800" b="1">
                <a:solidFill>
                  <a:schemeClr val="tx1"/>
                </a:solidFill>
              </a:rPr>
              <a:t>Sigma Alimentos</a:t>
            </a:r>
            <a:endParaRPr lang="es-ES" sz="2800" b="1">
              <a:solidFill>
                <a:schemeClr val="tx1"/>
              </a:solidFill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360488"/>
            <a:ext cx="3775075" cy="4114800"/>
          </a:xfrm>
        </p:spPr>
        <p:txBody>
          <a:bodyPr/>
          <a:lstStyle/>
          <a:p>
            <a:pPr marL="182563" indent="-182563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</a:pPr>
            <a:r>
              <a:rPr lang="es-MX" sz="2000" b="1">
                <a:solidFill>
                  <a:schemeClr val="bg1"/>
                </a:solidFill>
                <a:effectLst/>
              </a:rPr>
              <a:t>Áreas de enfoque</a:t>
            </a:r>
            <a:endParaRPr lang="es-MX" sz="2000">
              <a:solidFill>
                <a:schemeClr val="bg1"/>
              </a:solidFill>
              <a:effectLst/>
            </a:endParaRPr>
          </a:p>
          <a:p>
            <a:pPr marL="627063" lvl="1" indent="-173038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Diseño de maquinaria y equipo </a:t>
            </a:r>
          </a:p>
          <a:p>
            <a:pPr marL="627063" lvl="1" indent="-173038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 Alimentación</a:t>
            </a:r>
          </a:p>
          <a:p>
            <a:pPr marL="627063" lvl="1" indent="-173038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None/>
            </a:pPr>
            <a:r>
              <a:rPr lang="es-MX" sz="1800">
                <a:solidFill>
                  <a:schemeClr val="bg1"/>
                </a:solidFill>
                <a:effectLst/>
              </a:rPr>
              <a:t> </a:t>
            </a:r>
          </a:p>
          <a:p>
            <a:pPr marL="627063" lvl="1" indent="-173038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endParaRPr lang="es-MX" sz="1800">
              <a:solidFill>
                <a:schemeClr val="bg1"/>
              </a:solidFill>
              <a:effectLst/>
            </a:endParaRPr>
          </a:p>
          <a:p>
            <a:pPr marL="182563" indent="-182563" algn="l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</a:pPr>
            <a:r>
              <a:rPr lang="es-MX" sz="2000" b="1">
                <a:solidFill>
                  <a:schemeClr val="bg1"/>
                </a:solidFill>
                <a:effectLst/>
              </a:rPr>
              <a:t>Cartera inicial de 11 proyectos</a:t>
            </a:r>
          </a:p>
          <a:p>
            <a:pPr marL="182563" indent="-182563" algn="l">
              <a:lnSpc>
                <a:spcPct val="80000"/>
              </a:lnSpc>
              <a:spcBef>
                <a:spcPct val="60000"/>
              </a:spcBef>
              <a:buClr>
                <a:srgbClr val="006699"/>
              </a:buClr>
              <a:buSzTx/>
            </a:pPr>
            <a:r>
              <a:rPr lang="es-MX" sz="2000" b="1">
                <a:solidFill>
                  <a:schemeClr val="bg1"/>
                </a:solidFill>
                <a:effectLst/>
              </a:rPr>
              <a:t>Participación de 40 Investigadores</a:t>
            </a: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5292725" y="1352550"/>
            <a:ext cx="3851275" cy="4075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519238" lvl="1">
              <a:lnSpc>
                <a:spcPct val="80000"/>
              </a:lnSpc>
              <a:spcBef>
                <a:spcPct val="35000"/>
              </a:spcBef>
              <a:buClr>
                <a:srgbClr val="FFFF00"/>
              </a:buClr>
              <a:buFont typeface="Wingdings" pitchFamily="2" charset="2"/>
              <a:buNone/>
            </a:pPr>
            <a:endParaRPr lang="es-ES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4356100" y="1196975"/>
            <a:ext cx="4392613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Char char="Ø"/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Centros participantes</a:t>
            </a:r>
          </a:p>
          <a:p>
            <a:pPr marL="444500" lvl="1" indent="-265113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Centro de Tecnología Avanzada (CIATEQ)</a:t>
            </a:r>
          </a:p>
          <a:p>
            <a:pPr marL="444500" lvl="1" indent="-265113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Centro de Investigación en Alimentación y Desarrollo, A.C. (CIAD)</a:t>
            </a:r>
          </a:p>
          <a:p>
            <a:pPr marL="444500" lvl="1" indent="-265113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Centro de Ingeniería y Desarrollo Industrial (CIDESI)</a:t>
            </a:r>
          </a:p>
          <a:p>
            <a:pPr marL="444500" lvl="1" indent="-265113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Universidad Autónoma de Nuevo León (UANL)</a:t>
            </a:r>
          </a:p>
          <a:p>
            <a:pPr marL="444500" lvl="1" indent="-265113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n-US" sz="1800">
                <a:solidFill>
                  <a:schemeClr val="bg1"/>
                </a:solidFill>
                <a:latin typeface="Arial" charset="0"/>
              </a:rPr>
              <a:t>Centro de Investigaciones Biológicas del Noroeste, S.C. (CIBNOR)</a:t>
            </a:r>
          </a:p>
          <a:p>
            <a:pPr algn="just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Char char="Ø"/>
            </a:pPr>
            <a:endParaRPr lang="es-ES" sz="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709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597650"/>
            <a:ext cx="468312" cy="260350"/>
          </a:xfrm>
          <a:prstGeom prst="actionButtonHome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4284663" y="1125538"/>
            <a:ext cx="0" cy="41751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217096" name="Picture 8" descr="logosigm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5373688"/>
            <a:ext cx="2663825" cy="98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339850"/>
            <a:ext cx="7993062" cy="720725"/>
          </a:xfrm>
        </p:spPr>
        <p:txBody>
          <a:bodyPr/>
          <a:lstStyle/>
          <a:p>
            <a:pPr algn="just">
              <a:buClr>
                <a:srgbClr val="006699"/>
              </a:buClr>
              <a:buFont typeface="Wingdings" pitchFamily="2" charset="2"/>
              <a:buChar char="Ø"/>
            </a:pPr>
            <a:r>
              <a:rPr lang="es-ES" sz="2400" b="1">
                <a:solidFill>
                  <a:schemeClr val="bg1"/>
                </a:solidFill>
                <a:effectLst/>
              </a:rPr>
              <a:t>Áreas de enfoque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058988"/>
            <a:ext cx="4032250" cy="3817937"/>
          </a:xfrm>
        </p:spPr>
        <p:txBody>
          <a:bodyPr/>
          <a:lstStyle/>
          <a:p>
            <a:pPr marL="182563" indent="-182563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Desarrollo de protocolos de investigación fase 1,2,3, y 4.</a:t>
            </a:r>
          </a:p>
          <a:p>
            <a:pPr marL="182563" indent="-182563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Desarrollo de estudios de bioequivalencia.</a:t>
            </a:r>
          </a:p>
          <a:p>
            <a:pPr marL="182563" indent="-182563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Desarrollo de estudios de farmaco-vigilancia.</a:t>
            </a:r>
          </a:p>
          <a:p>
            <a:pPr marL="182563" indent="-182563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Servicios especializados </a:t>
            </a:r>
          </a:p>
          <a:p>
            <a:pPr marL="182563" indent="-182563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Modelado de nuevos fármacos</a:t>
            </a:r>
          </a:p>
          <a:p>
            <a:pPr marL="182563" indent="-182563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SzTx/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effectLst/>
              </a:rPr>
              <a:t>Seminarios y cursos de entrenamiento en farmacología preclínica y clínica.</a:t>
            </a:r>
            <a:endParaRPr lang="es-ES" sz="1800">
              <a:solidFill>
                <a:schemeClr val="bg1"/>
              </a:solidFill>
              <a:effectLst/>
            </a:endParaRPr>
          </a:p>
        </p:txBody>
      </p:sp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250825" y="44450"/>
            <a:ext cx="82819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Consorcio de Innovación para la Competitividad</a:t>
            </a: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Farmacología</a:t>
            </a:r>
          </a:p>
        </p:txBody>
      </p:sp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5076825" y="1339850"/>
            <a:ext cx="3743325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2563" indent="-182563">
              <a:spcBef>
                <a:spcPct val="50000"/>
              </a:spcBef>
              <a:buClr>
                <a:srgbClr val="006699"/>
              </a:buClr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Arial" charset="0"/>
              </a:rPr>
              <a:t>Centros de Investigación participantes</a:t>
            </a:r>
            <a:endParaRPr lang="es-ES" sz="2000" b="1">
              <a:solidFill>
                <a:schemeClr val="bg1"/>
              </a:solidFill>
              <a:latin typeface="Arial" charset="0"/>
            </a:endParaRP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Universidad Nacional Autónoma de México </a:t>
            </a: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Universidad Autónoma de Nuevo León</a:t>
            </a: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Universidad de Guanajuato</a:t>
            </a: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Cinvestav – Sur y Zacatenco</a:t>
            </a: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Institutos Nacionales de Salud</a:t>
            </a: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ISSSTE</a:t>
            </a:r>
            <a:endParaRPr lang="es-ES" sz="1800">
              <a:solidFill>
                <a:schemeClr val="bg1"/>
              </a:solidFill>
              <a:latin typeface="Arial" charset="0"/>
            </a:endParaRPr>
          </a:p>
          <a:p>
            <a:pPr marL="623888" lvl="1" indent="-261938">
              <a:spcBef>
                <a:spcPct val="50000"/>
              </a:spcBef>
              <a:buClr>
                <a:srgbClr val="006699"/>
              </a:buClr>
              <a:buFontTx/>
              <a:buAutoNum type="arabicPeriod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Instituto Mexicano del Seguro Social</a:t>
            </a:r>
          </a:p>
        </p:txBody>
      </p:sp>
      <p:sp>
        <p:nvSpPr>
          <p:cNvPr id="220166" name="Line 6"/>
          <p:cNvSpPr>
            <a:spLocks noChangeShapeType="1"/>
          </p:cNvSpPr>
          <p:nvPr/>
        </p:nvSpPr>
        <p:spPr bwMode="auto">
          <a:xfrm>
            <a:off x="4787900" y="1341438"/>
            <a:ext cx="0" cy="47513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2016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591300"/>
            <a:ext cx="468312" cy="260350"/>
          </a:xfrm>
          <a:prstGeom prst="actionButtonHome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220168" name="Picture 8" descr="S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5949950"/>
            <a:ext cx="720725" cy="6762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323850" y="44450"/>
            <a:ext cx="83058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Consorcio de Innovación para la Competitividad </a:t>
            </a: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Industria del</a:t>
            </a: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Café</a:t>
            </a:r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2498725" y="22891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s-ES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21188" name="Rectangle 4"/>
          <p:cNvSpPr>
            <a:spLocks noChangeArrowheads="1"/>
          </p:cNvSpPr>
          <p:nvPr/>
        </p:nvSpPr>
        <p:spPr bwMode="auto">
          <a:xfrm>
            <a:off x="76200" y="1052513"/>
            <a:ext cx="48561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buClr>
                <a:srgbClr val="006699"/>
              </a:buClr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Arial" charset="0"/>
              </a:rPr>
              <a:t>Áreas de enfoque</a:t>
            </a:r>
            <a:endParaRPr lang="es-MX" sz="2000">
              <a:solidFill>
                <a:schemeClr val="bg1"/>
              </a:solidFill>
              <a:latin typeface="Arial" charset="0"/>
            </a:endParaRP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Caracterización físico-mecánica del fruto y del grano en verde. 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Técnicas de clasificación de granos, mecánicas, ópticas, magnéticas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Uso eficiente de agua para lavado y fermentado, análisis de nuevas opciones.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Análisis del proceso de despulpado y pulido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Obtención de curvas de secado de grano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Estudio de la influencia de temperaturas y tiempos de residencia en tostadores y su influencia en las propiedades gustativas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Estudio de la influencia del proceso de fermentado sobre la calidad del producto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Evaluación del beneficiado en seco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Estudio del tostado convencional y torrificado</a:t>
            </a:r>
          </a:p>
          <a:p>
            <a:pPr marL="352425" lvl="1" indent="-169863" algn="just">
              <a:spcBef>
                <a:spcPct val="20000"/>
              </a:spcBef>
              <a:spcAft>
                <a:spcPct val="20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Análisis de plantas integrales de procesamiento final: café polvo y café líquido</a:t>
            </a:r>
          </a:p>
        </p:txBody>
      </p:sp>
      <p:sp>
        <p:nvSpPr>
          <p:cNvPr id="221189" name="Rectangle 5"/>
          <p:cNvSpPr>
            <a:spLocks noChangeArrowheads="1"/>
          </p:cNvSpPr>
          <p:nvPr/>
        </p:nvSpPr>
        <p:spPr bwMode="auto">
          <a:xfrm>
            <a:off x="5146675" y="1196975"/>
            <a:ext cx="38893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just">
              <a:spcBef>
                <a:spcPct val="20000"/>
              </a:spcBef>
              <a:spcAft>
                <a:spcPct val="20000"/>
              </a:spcAft>
              <a:buClr>
                <a:srgbClr val="336699"/>
              </a:buClr>
              <a:buFont typeface="Wingdings" pitchFamily="2" charset="2"/>
              <a:buChar char="Ø"/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Centros participantes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Centro de Tecnología Avanzada (CIATEQ)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(ECOSUR)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Centro de Investigación en Alimentación y Desarrollo, A.C. </a:t>
            </a:r>
            <a:r>
              <a:rPr lang="es-ES" sz="1600">
                <a:solidFill>
                  <a:schemeClr val="bg1"/>
                </a:solidFill>
                <a:latin typeface="Arial" charset="0"/>
              </a:rPr>
              <a:t>(CIAD)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Universidad Veracruzana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Colegio de Posgraduados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Universidad Autónoma Chapingo, Méx.</a:t>
            </a:r>
          </a:p>
          <a:p>
            <a:pPr marL="712788" lvl="1" indent="-533400">
              <a:spcBef>
                <a:spcPct val="30000"/>
              </a:spcBef>
              <a:spcAft>
                <a:spcPct val="30000"/>
              </a:spcAft>
              <a:buClr>
                <a:srgbClr val="336699"/>
              </a:buClr>
              <a:buFont typeface="Wingdings" pitchFamily="2" charset="2"/>
              <a:buAutoNum type="arabicPeriod"/>
            </a:pPr>
            <a:r>
              <a:rPr lang="es-ES" sz="1600">
                <a:solidFill>
                  <a:schemeClr val="bg1"/>
                </a:solidFill>
                <a:latin typeface="Arial" charset="0"/>
              </a:rPr>
              <a:t>INIFAP</a:t>
            </a:r>
          </a:p>
        </p:txBody>
      </p:sp>
      <p:sp>
        <p:nvSpPr>
          <p:cNvPr id="221190" name="Line 6"/>
          <p:cNvSpPr>
            <a:spLocks noChangeShapeType="1"/>
          </p:cNvSpPr>
          <p:nvPr/>
        </p:nvSpPr>
        <p:spPr bwMode="auto">
          <a:xfrm>
            <a:off x="5148263" y="1125538"/>
            <a:ext cx="0" cy="51831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221191" name="Picture 7"/>
          <p:cNvPicPr>
            <a:picLocks noChangeAspect="1" noChangeArrowheads="1"/>
          </p:cNvPicPr>
          <p:nvPr/>
        </p:nvPicPr>
        <p:blipFill>
          <a:blip r:embed="rId2" cstate="print"/>
          <a:srcRect l="2002" t="18359" r="81006" b="73633"/>
          <a:stretch>
            <a:fillRect/>
          </a:stretch>
        </p:blipFill>
        <p:spPr bwMode="auto">
          <a:xfrm>
            <a:off x="5867400" y="5373688"/>
            <a:ext cx="16573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395288" y="115888"/>
            <a:ext cx="83058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Consorcio de Innovación para la Competitividad </a:t>
            </a:r>
            <a:b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Industria del Azúcar</a:t>
            </a:r>
          </a:p>
        </p:txBody>
      </p:sp>
      <p:sp>
        <p:nvSpPr>
          <p:cNvPr id="222211" name="Rectangle 3"/>
          <p:cNvSpPr>
            <a:spLocks noChangeArrowheads="1"/>
          </p:cNvSpPr>
          <p:nvPr/>
        </p:nvSpPr>
        <p:spPr bwMode="auto">
          <a:xfrm>
            <a:off x="539750" y="1484313"/>
            <a:ext cx="611981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buClr>
                <a:srgbClr val="006699"/>
              </a:buClr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Arial" charset="0"/>
              </a:rPr>
              <a:t>Áreas de enfoque</a:t>
            </a:r>
          </a:p>
          <a:p>
            <a:endParaRPr lang="es-MX" sz="2000" b="1">
              <a:solidFill>
                <a:schemeClr val="bg1"/>
              </a:solidFill>
              <a:latin typeface="Arial" charset="0"/>
            </a:endParaRP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Variedades con altos contenidos de sacarosa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Uso eficiente de agua para riego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Tecnologías para mejorar la clarificación del jugo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Simuladores para el diseño de ingenios azucareros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Análisis energético de procesos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Cogeneración eléctrica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Aprovechamiento de bagazo</a:t>
            </a:r>
          </a:p>
          <a:p>
            <a:pPr marL="534988" lvl="1" indent="-355600">
              <a:spcBef>
                <a:spcPct val="25000"/>
              </a:spcBef>
              <a:spcAft>
                <a:spcPct val="25000"/>
              </a:spcAft>
              <a:buClr>
                <a:srgbClr val="006699"/>
              </a:buClr>
              <a:buFont typeface="Wingdings" pitchFamily="2" charset="2"/>
              <a:buAutoNum type="arabicPeriod"/>
            </a:pPr>
            <a:r>
              <a:rPr lang="es-MX" sz="1800">
                <a:solidFill>
                  <a:schemeClr val="bg1"/>
                </a:solidFill>
                <a:latin typeface="Arial" charset="0"/>
              </a:rPr>
              <a:t>Aprovechamiento de residuos de la cosecha</a:t>
            </a:r>
            <a:endParaRPr lang="en-US" sz="180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NECESIDADES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>
              <a:buNone/>
            </a:pPr>
            <a:r>
              <a:rPr lang="es-ES" b="1" dirty="0" smtClean="0"/>
              <a:t>			</a:t>
            </a:r>
            <a:r>
              <a:rPr lang="es-ES" b="1" dirty="0" smtClean="0">
                <a:solidFill>
                  <a:schemeClr val="bg1"/>
                </a:solidFill>
              </a:rPr>
              <a:t>Visibilidad        	</a:t>
            </a:r>
            <a:r>
              <a:rPr lang="es-ES" b="1" dirty="0" smtClean="0">
                <a:solidFill>
                  <a:schemeClr val="bg1"/>
                </a:solidFill>
              </a:rPr>
              <a:t>Presupuesto</a:t>
            </a:r>
            <a:endParaRPr lang="es-ES" b="1" dirty="0" smtClean="0">
              <a:solidFill>
                <a:schemeClr val="bg1"/>
              </a:solidFill>
            </a:endParaRPr>
          </a:p>
          <a:p>
            <a:pPr fontAlgn="t">
              <a:buNone/>
            </a:pPr>
            <a:r>
              <a:rPr lang="es-ES" b="1" dirty="0" smtClean="0">
                <a:solidFill>
                  <a:schemeClr val="bg1"/>
                </a:solidFill>
              </a:rPr>
              <a:t>			Doctores           	Teóricos e Industria</a:t>
            </a:r>
          </a:p>
          <a:p>
            <a:pPr algn="ctr" fontAlgn="t">
              <a:buNone/>
            </a:pPr>
            <a:endParaRPr lang="es-ES" b="1" dirty="0" smtClean="0"/>
          </a:p>
          <a:p>
            <a:pPr algn="ctr" fontAlgn="t">
              <a:buNone/>
            </a:pPr>
            <a:endParaRPr lang="es-ES" b="1" dirty="0" smtClean="0"/>
          </a:p>
          <a:p>
            <a:pPr algn="ctr" fontAlgn="t">
              <a:buNone/>
            </a:pPr>
            <a:r>
              <a:rPr lang="es-ES" b="1" dirty="0" smtClean="0">
                <a:solidFill>
                  <a:schemeClr val="bg1"/>
                </a:solidFill>
              </a:rPr>
              <a:t>Demanda del Conocimiento</a:t>
            </a:r>
          </a:p>
          <a:p>
            <a:pPr algn="ctr" fontAlgn="t">
              <a:buNone/>
            </a:pPr>
            <a:endParaRPr lang="es-ES" b="1" dirty="0" smtClean="0">
              <a:solidFill>
                <a:schemeClr val="bg1"/>
              </a:solidFill>
            </a:endParaRPr>
          </a:p>
          <a:p>
            <a:pPr algn="ctr" fontAlgn="t">
              <a:buNone/>
            </a:pPr>
            <a:r>
              <a:rPr lang="es-ES" b="1" dirty="0" smtClean="0">
                <a:solidFill>
                  <a:schemeClr val="bg1"/>
                </a:solidFill>
              </a:rPr>
              <a:t>Oferta del Conocimiento</a:t>
            </a:r>
          </a:p>
          <a:p>
            <a:endParaRPr lang="es-ES" dirty="0"/>
          </a:p>
        </p:txBody>
      </p:sp>
      <p:sp>
        <p:nvSpPr>
          <p:cNvPr id="6" name="5 Flecha abajo"/>
          <p:cNvSpPr/>
          <p:nvPr/>
        </p:nvSpPr>
        <p:spPr>
          <a:xfrm>
            <a:off x="4499992" y="4653136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43559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>
            <a:off x="4355976" y="2420888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</a:blip>
          <a:srcRect l="12500" t="14583" r="11719" b="7292"/>
          <a:stretch>
            <a:fillRect/>
          </a:stretch>
        </p:blipFill>
        <p:spPr bwMode="auto">
          <a:xfrm>
            <a:off x="107950" y="404813"/>
            <a:ext cx="8839200" cy="622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3235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591300"/>
            <a:ext cx="468312" cy="260350"/>
          </a:xfrm>
          <a:prstGeom prst="actionButtonHome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1825625" y="44450"/>
            <a:ext cx="549275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Consorcio de Innovación para la Competitividad </a:t>
            </a:r>
            <a:b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Industria del Azúcar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412875"/>
            <a:ext cx="2895600" cy="579438"/>
          </a:xfrm>
        </p:spPr>
        <p:txBody>
          <a:bodyPr/>
          <a:lstStyle/>
          <a:p>
            <a:pPr algn="l"/>
            <a:r>
              <a:rPr lang="es-MX" sz="2000" b="1">
                <a:solidFill>
                  <a:schemeClr val="bg1"/>
                </a:solidFill>
                <a:effectLst/>
              </a:rPr>
              <a:t>Objetivo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60563"/>
            <a:ext cx="8229600" cy="1828800"/>
          </a:xfrm>
        </p:spPr>
        <p:txBody>
          <a:bodyPr/>
          <a:lstStyle/>
          <a:p>
            <a:pPr>
              <a:buClr>
                <a:srgbClr val="006699"/>
              </a:buClr>
              <a:buFont typeface="Wingdings" pitchFamily="2" charset="2"/>
              <a:buChar char="ü"/>
            </a:pPr>
            <a:r>
              <a:rPr lang="es-ES" sz="2000">
                <a:solidFill>
                  <a:schemeClr val="bg1"/>
                </a:solidFill>
                <a:effectLst/>
              </a:rPr>
              <a:t>Identificar los elementos de éxito que puedan incorporarse a los proyectos de aplicación de las TICs en México en zonas rurales y en zonas de pobreza extrema.</a:t>
            </a: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457200" y="4149725"/>
            <a:ext cx="822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50000"/>
              </a:spcBef>
              <a:spcAft>
                <a:spcPct val="5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2000">
                <a:solidFill>
                  <a:schemeClr val="bg1"/>
                </a:solidFill>
                <a:latin typeface="Arial" charset="0"/>
              </a:rPr>
              <a:t>Telecentros de Cajamarca, Perú: </a:t>
            </a:r>
            <a:r>
              <a:rPr lang="es-ES" sz="2000" i="1">
                <a:solidFill>
                  <a:schemeClr val="bg1"/>
                </a:solidFill>
                <a:latin typeface="Arial" charset="0"/>
              </a:rPr>
              <a:t>La Escañada, Combayo, Puruay, Llacanora, Cajamarca ciudad</a:t>
            </a:r>
            <a:r>
              <a:rPr lang="es-ES" sz="2000">
                <a:solidFill>
                  <a:schemeClr val="bg1"/>
                </a:solidFill>
                <a:latin typeface="Arial" charset="0"/>
              </a:rPr>
              <a:t>.</a:t>
            </a:r>
          </a:p>
          <a:p>
            <a:pPr marL="342900" indent="-342900" algn="just">
              <a:spcBef>
                <a:spcPct val="50000"/>
              </a:spcBef>
              <a:spcAft>
                <a:spcPct val="5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2000">
                <a:solidFill>
                  <a:schemeClr val="bg1"/>
                </a:solidFill>
                <a:latin typeface="Arial" charset="0"/>
              </a:rPr>
              <a:t>Electrificación en instalaciones rurales del estado de Querétaro.</a:t>
            </a:r>
            <a:endParaRPr lang="es-MX" sz="20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442913" y="3681413"/>
            <a:ext cx="1566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2000" b="1">
                <a:solidFill>
                  <a:schemeClr val="bg1"/>
                </a:solidFill>
                <a:latin typeface="Arial" charset="0"/>
              </a:rPr>
              <a:t>Casos tipo:</a:t>
            </a:r>
            <a:endParaRPr lang="en-US" sz="2000" b="1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1455738" y="20638"/>
            <a:ext cx="59070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16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Consorcio de Innovación para la Competitividad</a:t>
            </a: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b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Desarrollo Regional y Economía Social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7550" y="836613"/>
            <a:ext cx="5886450" cy="3048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pic>
        <p:nvPicPr>
          <p:cNvPr id="2252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7788"/>
            <a:ext cx="5867400" cy="29702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1447800" y="115888"/>
            <a:ext cx="592137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1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Consorcio de Innovación para la Competitividad </a:t>
            </a: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Desarrollo Regional y Economía Social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25285" name="Rectangle 5"/>
          <p:cNvSpPr>
            <a:spLocks noChangeArrowheads="1"/>
          </p:cNvSpPr>
          <p:nvPr/>
        </p:nvSpPr>
        <p:spPr bwMode="auto">
          <a:xfrm>
            <a:off x="71438" y="1268413"/>
            <a:ext cx="3276600" cy="239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50000"/>
              </a:spcAft>
              <a:buClr>
                <a:srgbClr val="006699"/>
              </a:buClr>
              <a:buSzPct val="90000"/>
              <a:buFont typeface="Wingdings" pitchFamily="2" charset="2"/>
              <a:buNone/>
            </a:pPr>
            <a:r>
              <a:rPr lang="es-ES" sz="1800" b="1">
                <a:solidFill>
                  <a:schemeClr val="bg1"/>
                </a:solidFill>
                <a:latin typeface="Arial" charset="0"/>
              </a:rPr>
              <a:t>Telecentros</a:t>
            </a:r>
            <a:r>
              <a:rPr lang="es-ES" sz="1800">
                <a:solidFill>
                  <a:schemeClr val="bg1"/>
                </a:solidFill>
                <a:latin typeface="Arial" charset="0"/>
              </a:rPr>
              <a:t> </a:t>
            </a:r>
            <a:r>
              <a:rPr lang="es-ES" sz="1800" b="1">
                <a:solidFill>
                  <a:schemeClr val="bg1"/>
                </a:solidFill>
                <a:latin typeface="Arial" charset="0"/>
              </a:rPr>
              <a:t>de Cajamarca, Perú</a:t>
            </a:r>
            <a:endParaRPr lang="es-ES" sz="1800">
              <a:solidFill>
                <a:schemeClr val="bg1"/>
              </a:solidFill>
              <a:latin typeface="Arial" charset="0"/>
            </a:endParaRPr>
          </a:p>
          <a:p>
            <a:pPr lvl="1" indent="-274638">
              <a:spcBef>
                <a:spcPct val="10000"/>
              </a:spcBef>
              <a:spcAft>
                <a:spcPct val="1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Escañada</a:t>
            </a:r>
          </a:p>
          <a:p>
            <a:pPr lvl="1" indent="-274638">
              <a:spcBef>
                <a:spcPct val="10000"/>
              </a:spcBef>
              <a:spcAft>
                <a:spcPct val="1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Combayo</a:t>
            </a:r>
          </a:p>
          <a:p>
            <a:pPr lvl="1" indent="-274638">
              <a:spcBef>
                <a:spcPct val="10000"/>
              </a:spcBef>
              <a:spcAft>
                <a:spcPct val="1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Puruay</a:t>
            </a:r>
          </a:p>
          <a:p>
            <a:pPr lvl="1" indent="-274638">
              <a:spcBef>
                <a:spcPct val="10000"/>
              </a:spcBef>
              <a:spcAft>
                <a:spcPct val="1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Llacanora</a:t>
            </a:r>
          </a:p>
          <a:p>
            <a:pPr lvl="1" indent="-274638">
              <a:spcBef>
                <a:spcPct val="10000"/>
              </a:spcBef>
              <a:spcAft>
                <a:spcPct val="10000"/>
              </a:spcAft>
              <a:buClr>
                <a:srgbClr val="006699"/>
              </a:buClr>
              <a:buSzPct val="90000"/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latin typeface="Arial" charset="0"/>
              </a:rPr>
              <a:t>Cajamarca</a:t>
            </a:r>
          </a:p>
        </p:txBody>
      </p:sp>
      <p:sp>
        <p:nvSpPr>
          <p:cNvPr id="22528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591300"/>
            <a:ext cx="468312" cy="260350"/>
          </a:xfrm>
          <a:prstGeom prst="actionButtonHome">
            <a:avLst/>
          </a:prstGeom>
          <a:solidFill>
            <a:srgbClr val="0099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584175"/>
          </a:xfrm>
        </p:spPr>
        <p:txBody>
          <a:bodyPr>
            <a:normAutofit fontScale="90000"/>
          </a:bodyPr>
          <a:lstStyle/>
          <a:p>
            <a:r>
              <a:rPr lang="es-MX" sz="5300" b="1" dirty="0" smtClean="0">
                <a:solidFill>
                  <a:srgbClr val="000066"/>
                </a:solidFill>
              </a:rPr>
              <a:t/>
            </a:r>
            <a:br>
              <a:rPr lang="es-MX" sz="5300" b="1" dirty="0" smtClean="0">
                <a:solidFill>
                  <a:srgbClr val="000066"/>
                </a:solidFill>
              </a:rPr>
            </a:br>
            <a:r>
              <a:rPr lang="es-MX" sz="5300" b="1" dirty="0" smtClean="0">
                <a:solidFill>
                  <a:srgbClr val="000066"/>
                </a:solidFill>
              </a:rPr>
              <a:t>Ciudades del Conocimiento en el D.F.</a:t>
            </a:r>
            <a:r>
              <a:rPr lang="es-MX" sz="4000" dirty="0" smtClean="0">
                <a:solidFill>
                  <a:srgbClr val="000066"/>
                </a:solidFill>
              </a:rPr>
              <a:t/>
            </a:r>
            <a:br>
              <a:rPr lang="es-MX" sz="4000" dirty="0" smtClean="0">
                <a:solidFill>
                  <a:srgbClr val="000066"/>
                </a:solidFill>
              </a:rPr>
            </a:br>
            <a:endParaRPr lang="es-MX" sz="3600" dirty="0">
              <a:solidFill>
                <a:srgbClr val="000066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55776" y="5229200"/>
            <a:ext cx="6400800" cy="1114436"/>
          </a:xfrm>
        </p:spPr>
        <p:txBody>
          <a:bodyPr>
            <a:normAutofit/>
          </a:bodyPr>
          <a:lstStyle/>
          <a:p>
            <a:pPr algn="r"/>
            <a:r>
              <a:rPr lang="es-MX" dirty="0" smtClean="0">
                <a:solidFill>
                  <a:srgbClr val="000066"/>
                </a:solidFill>
              </a:rPr>
              <a:t>Fideicomiso </a:t>
            </a:r>
            <a:r>
              <a:rPr lang="es-MX" dirty="0" smtClean="0">
                <a:solidFill>
                  <a:srgbClr val="000066"/>
                </a:solidFill>
              </a:rPr>
              <a:t>INNOVA D.F.</a:t>
            </a:r>
            <a:endParaRPr lang="es-MX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f.gob.mx/ciudad/media/mapas_df/mapa_df_s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64456"/>
            <a:ext cx="4658290" cy="5336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 redondeado"/>
          <p:cNvSpPr/>
          <p:nvPr/>
        </p:nvSpPr>
        <p:spPr>
          <a:xfrm>
            <a:off x="5943600" y="2357430"/>
            <a:ext cx="2057400" cy="614370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s-MX" sz="1200" b="1" dirty="0" smtClean="0">
                <a:solidFill>
                  <a:schemeClr val="bg1"/>
                </a:solidFill>
              </a:rPr>
              <a:t>Conectividad, información y  energías alternativas</a:t>
            </a:r>
            <a:endParaRPr lang="es-MX" sz="1200" b="1" dirty="0">
              <a:solidFill>
                <a:schemeClr val="bg1"/>
              </a:solidFill>
            </a:endParaRPr>
          </a:p>
        </p:txBody>
      </p:sp>
      <p:pic>
        <p:nvPicPr>
          <p:cNvPr id="22540" name="Picture 2" descr="Go to full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4679950"/>
            <a:ext cx="114300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0" name="1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ciudades</a:t>
            </a:r>
            <a:r>
              <a:rPr lang="en-US" dirty="0" smtClean="0"/>
              <a:t> del </a:t>
            </a:r>
            <a:r>
              <a:rPr lang="en-US" dirty="0" err="1" smtClean="0"/>
              <a:t>conocimiento</a:t>
            </a:r>
            <a:endParaRPr lang="en-US" dirty="0"/>
          </a:p>
        </p:txBody>
      </p:sp>
      <p:sp>
        <p:nvSpPr>
          <p:cNvPr id="22551" name="AutoShape 2" descr="Ampliar imagen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419100"/>
            <a:ext cx="11906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>
              <a:latin typeface="Calibri" pitchFamily="-65" charset="0"/>
            </a:endParaRPr>
          </a:p>
        </p:txBody>
      </p:sp>
      <p:sp>
        <p:nvSpPr>
          <p:cNvPr id="22552" name="AutoShape 4" descr="Ampliar imagen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419100"/>
            <a:ext cx="11906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>
              <a:latin typeface="Calibri" pitchFamily="-65" charset="0"/>
            </a:endParaRPr>
          </a:p>
        </p:txBody>
      </p:sp>
      <p:sp>
        <p:nvSpPr>
          <p:cNvPr id="22553" name="AutoShape 6" descr="Ampliar imagen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419100"/>
            <a:ext cx="119062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>
              <a:latin typeface="Calibri" pitchFamily="-65" charset="0"/>
            </a:endParaRPr>
          </a:p>
        </p:txBody>
      </p:sp>
      <p:grpSp>
        <p:nvGrpSpPr>
          <p:cNvPr id="2" name="21 Grupo"/>
          <p:cNvGrpSpPr/>
          <p:nvPr/>
        </p:nvGrpSpPr>
        <p:grpSpPr>
          <a:xfrm>
            <a:off x="2476500" y="1214438"/>
            <a:ext cx="4810125" cy="4786330"/>
            <a:chOff x="2476500" y="1214438"/>
            <a:chExt cx="4810125" cy="4786330"/>
          </a:xfrm>
        </p:grpSpPr>
        <p:sp>
          <p:nvSpPr>
            <p:cNvPr id="10" name="9 Rectángulo redondeado"/>
            <p:cNvSpPr/>
            <p:nvPr/>
          </p:nvSpPr>
          <p:spPr>
            <a:xfrm>
              <a:off x="2500298" y="5500702"/>
              <a:ext cx="1214446" cy="500066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b="1" dirty="0" err="1" smtClean="0">
                  <a:solidFill>
                    <a:schemeClr val="bg1"/>
                  </a:solidFill>
                </a:rPr>
                <a:t>Salud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10 Rectángulo redondeado"/>
            <p:cNvSpPr/>
            <p:nvPr/>
          </p:nvSpPr>
          <p:spPr>
            <a:xfrm>
              <a:off x="2500298" y="1571612"/>
              <a:ext cx="1357322" cy="428628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b="1" dirty="0" err="1" smtClean="0">
                  <a:solidFill>
                    <a:schemeClr val="bg1"/>
                  </a:solidFill>
                </a:rPr>
                <a:t>Finanzas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22541" name="Picture 4" descr="Go to fullsize image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15063" y="1214438"/>
              <a:ext cx="1071562" cy="1090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2" name="Picture 6" descr="Go to fullsize image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76500" y="2043113"/>
              <a:ext cx="1381125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12 Rectángulo redondeado"/>
            <p:cNvSpPr/>
            <p:nvPr/>
          </p:nvSpPr>
          <p:spPr>
            <a:xfrm>
              <a:off x="5143504" y="4214818"/>
              <a:ext cx="1143008" cy="428628"/>
            </a:xfrm>
            <a:prstGeom prst="round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200" b="1" dirty="0" err="1" smtClean="0">
                  <a:solidFill>
                    <a:schemeClr val="bg1"/>
                  </a:solidFill>
                </a:rPr>
                <a:t>Educación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13 Elipse"/>
            <p:cNvSpPr/>
            <p:nvPr/>
          </p:nvSpPr>
          <p:spPr>
            <a:xfrm>
              <a:off x="4286250" y="3857630"/>
              <a:ext cx="357188" cy="285750"/>
            </a:xfrm>
            <a:prstGeom prst="ellipse">
              <a:avLst/>
            </a:prstGeom>
            <a:solidFill>
              <a:srgbClr val="92D050">
                <a:alpha val="45000"/>
              </a:srgb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s-ES_tradnl">
                <a:solidFill>
                  <a:srgbClr val="FFFFFF"/>
                </a:solidFill>
              </a:endParaRPr>
            </a:p>
          </p:txBody>
        </p:sp>
        <p:sp>
          <p:nvSpPr>
            <p:cNvPr id="15" name="14 Elipse"/>
            <p:cNvSpPr/>
            <p:nvPr/>
          </p:nvSpPr>
          <p:spPr>
            <a:xfrm>
              <a:off x="4572000" y="2000250"/>
              <a:ext cx="357187" cy="285750"/>
            </a:xfrm>
            <a:prstGeom prst="ellipse">
              <a:avLst/>
            </a:prstGeom>
            <a:solidFill>
              <a:srgbClr val="92D050">
                <a:alpha val="45000"/>
              </a:srgb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s-ES_tradnl">
                <a:solidFill>
                  <a:srgbClr val="FFFFFF"/>
                </a:solidFill>
              </a:endParaRPr>
            </a:p>
          </p:txBody>
        </p:sp>
        <p:sp>
          <p:nvSpPr>
            <p:cNvPr id="16" name="15 Elipse"/>
            <p:cNvSpPr/>
            <p:nvPr/>
          </p:nvSpPr>
          <p:spPr>
            <a:xfrm>
              <a:off x="3643306" y="3214688"/>
              <a:ext cx="357187" cy="285750"/>
            </a:xfrm>
            <a:prstGeom prst="ellipse">
              <a:avLst/>
            </a:prstGeom>
            <a:solidFill>
              <a:srgbClr val="92D050">
                <a:alpha val="45000"/>
              </a:srgb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s-ES_tradnl">
                <a:solidFill>
                  <a:srgbClr val="FFFFFF"/>
                </a:solidFill>
              </a:endParaRPr>
            </a:p>
          </p:txBody>
        </p:sp>
        <p:pic>
          <p:nvPicPr>
            <p:cNvPr id="22554" name="19 Imagen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00313" y="4572000"/>
              <a:ext cx="1190625" cy="88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Marcador de número de diapositiva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ACA42C-68FF-AC48-981B-838C9BE4B31A}" type="slidenum">
              <a:rPr lang="es-MX" smtClean="0"/>
              <a:pPr>
                <a:defRPr/>
              </a:pPr>
              <a:t>34</a:t>
            </a:fld>
            <a:endParaRPr lang="es-MX" dirty="0"/>
          </a:p>
        </p:txBody>
      </p:sp>
      <p:sp>
        <p:nvSpPr>
          <p:cNvPr id="20" name="Marcador de pie de pá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_tradnl" smtClean="0"/>
              <a:t>Fideicomiso InnovaDF</a:t>
            </a:r>
            <a:endParaRPr lang="es-ES_tradnl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14/10/2008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grpSp>
        <p:nvGrpSpPr>
          <p:cNvPr id="2" name="7 Grupo"/>
          <p:cNvGrpSpPr/>
          <p:nvPr/>
        </p:nvGrpSpPr>
        <p:grpSpPr>
          <a:xfrm>
            <a:off x="2786050" y="2690185"/>
            <a:ext cx="6215106" cy="953129"/>
            <a:chOff x="1663902" y="1357788"/>
            <a:chExt cx="1581224" cy="1810385"/>
          </a:xfrm>
        </p:grpSpPr>
        <p:sp>
          <p:nvSpPr>
            <p:cNvPr id="9" name="8 Rectángulo redondeado"/>
            <p:cNvSpPr/>
            <p:nvPr/>
          </p:nvSpPr>
          <p:spPr>
            <a:xfrm>
              <a:off x="1663902" y="1357788"/>
              <a:ext cx="1581224" cy="1810385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3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1741091" y="1434977"/>
              <a:ext cx="1426846" cy="16560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600" dirty="0" smtClean="0">
                  <a:solidFill>
                    <a:schemeClr val="tx1"/>
                  </a:solidFill>
                </a:rPr>
                <a:t>Consideraciones económicas</a:t>
              </a:r>
              <a:endParaRPr lang="es-MX" sz="36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229600" cy="519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28596" y="71414"/>
          <a:ext cx="8286815" cy="6726415"/>
        </p:xfrm>
        <a:graphic>
          <a:graphicData uri="http://schemas.openxmlformats.org/drawingml/2006/table">
            <a:tbl>
              <a:tblPr/>
              <a:tblGrid>
                <a:gridCol w="1201250"/>
                <a:gridCol w="541917"/>
                <a:gridCol w="582561"/>
                <a:gridCol w="541917"/>
                <a:gridCol w="541917"/>
                <a:gridCol w="541917"/>
                <a:gridCol w="541917"/>
                <a:gridCol w="541917"/>
                <a:gridCol w="541917"/>
                <a:gridCol w="541917"/>
                <a:gridCol w="541917"/>
                <a:gridCol w="541917"/>
                <a:gridCol w="541917"/>
                <a:gridCol w="541917"/>
              </a:tblGrid>
              <a:tr h="938662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Entidad federativa             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Capacita al personal en el uso de nuevas tecnologías o procesos de trabajo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Implementa procesos de reorganización en los sistemas de trabajo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Adaptan sus bienes o servicios a los cambios en las preferencias de sus clientes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Disponen de personal calificado de tiempo completo que se dedique a encontrar soluciones técnicas a problemas relacionados con la búsqueda de eficiencia en los procesos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Invierten en el desarrollo de productos o procesos, para sustituir patentes o licencias por las que actualmente paga derechos o regalías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Plantean proyectos innovadores en procesos o productos que no ha podido desarrollar por falta de recursos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821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capacita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capacita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implementa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implementa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adapta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adapta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dispone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dispone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invierte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invierte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 plantea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 plantea</a:t>
                      </a:r>
                    </a:p>
                  </a:txBody>
                  <a:tcPr marL="4949" marR="4949" marT="49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96590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Estados Unidos Mexicanos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19,266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10,771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8,495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10,539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8,727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12,914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6,352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8,532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10,734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1,308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17,958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5,143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14,123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Aguascalientes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Baja California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1,044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Baja California Sur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Campeche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Coahuila de Zaragoza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Colima 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Chiapas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Chihuahua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Distrito Federal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3,317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1,591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1,726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1,564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1,753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1,182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2,135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3,119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2,390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Durango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Guanajuato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1,077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Guerrero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Hidalgo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Jalisco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1,911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1,075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1,067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1,309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1,083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1,778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1,337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México 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1,264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1,212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2,071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1,589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Michoacán de Ocampo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Morelos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Nayarit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Nuevo León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1,195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1,480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1,131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Oaxaca 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Puebla 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Querétaro  Arteaga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Quintana Roo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Luis Potosí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Sinaloa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Sonora 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Tabasco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Tamaulipas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Tlaxcala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90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Veracruz de Ignacio de la Llave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Yucatán  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6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Zacatecas                      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4949" marR="4949" marT="494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Rectángulo redondeado"/>
          <p:cNvSpPr/>
          <p:nvPr/>
        </p:nvSpPr>
        <p:spPr>
          <a:xfrm>
            <a:off x="357158" y="2857496"/>
            <a:ext cx="8358246" cy="142876"/>
          </a:xfrm>
          <a:prstGeom prst="round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 smtClean="0"/>
          </a:p>
        </p:txBody>
      </p:sp>
      <p:graphicFrame>
        <p:nvGraphicFramePr>
          <p:cNvPr id="3" name="Chart 1"/>
          <p:cNvGraphicFramePr>
            <a:graphicFrameLocks noGrp="1"/>
          </p:cNvGraphicFramePr>
          <p:nvPr/>
        </p:nvGraphicFramePr>
        <p:xfrm>
          <a:off x="285750" y="516122"/>
          <a:ext cx="8572500" cy="5825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grpSp>
        <p:nvGrpSpPr>
          <p:cNvPr id="2" name="6 Grupo"/>
          <p:cNvGrpSpPr/>
          <p:nvPr/>
        </p:nvGrpSpPr>
        <p:grpSpPr>
          <a:xfrm>
            <a:off x="2786050" y="2714620"/>
            <a:ext cx="6143668" cy="1071570"/>
            <a:chOff x="3324187" y="1357788"/>
            <a:chExt cx="1581224" cy="1810385"/>
          </a:xfrm>
        </p:grpSpPr>
        <p:sp>
          <p:nvSpPr>
            <p:cNvPr id="8" name="7 Rectángulo redondeado"/>
            <p:cNvSpPr/>
            <p:nvPr/>
          </p:nvSpPr>
          <p:spPr>
            <a:xfrm>
              <a:off x="3324187" y="1357788"/>
              <a:ext cx="1581224" cy="1810385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3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3401376" y="1434977"/>
              <a:ext cx="1426846" cy="16560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3600" dirty="0" smtClean="0">
                  <a:solidFill>
                    <a:schemeClr val="tx1"/>
                  </a:solidFill>
                </a:rPr>
                <a:t>Inventario de activos del conocimiento</a:t>
              </a:r>
              <a:endParaRPr lang="es-MX" sz="36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Índice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b="1" dirty="0" smtClean="0">
              <a:solidFill>
                <a:srgbClr val="000066"/>
              </a:solidFill>
            </a:endParaRPr>
          </a:p>
          <a:p>
            <a:r>
              <a:rPr lang="es-ES" b="1" dirty="0" smtClean="0">
                <a:solidFill>
                  <a:srgbClr val="000066"/>
                </a:solidFill>
              </a:rPr>
              <a:t>Redes </a:t>
            </a:r>
            <a:r>
              <a:rPr lang="es-ES" b="1" dirty="0" smtClean="0">
                <a:solidFill>
                  <a:srgbClr val="000066"/>
                </a:solidFill>
              </a:rPr>
              <a:t>Internacionales</a:t>
            </a:r>
          </a:p>
          <a:p>
            <a:r>
              <a:rPr lang="es-ES" b="1" dirty="0" smtClean="0">
                <a:solidFill>
                  <a:srgbClr val="000066"/>
                </a:solidFill>
              </a:rPr>
              <a:t>Conocimiento jerarquizado y Consorcios</a:t>
            </a:r>
            <a:endParaRPr lang="es-ES" b="1" dirty="0" smtClean="0">
              <a:solidFill>
                <a:srgbClr val="000066"/>
              </a:solidFill>
            </a:endParaRPr>
          </a:p>
          <a:p>
            <a:r>
              <a:rPr lang="es-ES" b="1" dirty="0" smtClean="0">
                <a:solidFill>
                  <a:srgbClr val="000066"/>
                </a:solidFill>
              </a:rPr>
              <a:t>Ejemplos de Consorcios de Innovación para la Competitividad en México</a:t>
            </a:r>
          </a:p>
          <a:p>
            <a:r>
              <a:rPr lang="es-ES" b="1" dirty="0" smtClean="0">
                <a:solidFill>
                  <a:srgbClr val="000066"/>
                </a:solidFill>
              </a:rPr>
              <a:t>Ciudades del Conocimiento en el D.F.</a:t>
            </a:r>
          </a:p>
          <a:p>
            <a:r>
              <a:rPr lang="es-ES" b="1" dirty="0" smtClean="0">
                <a:solidFill>
                  <a:srgbClr val="000066"/>
                </a:solidFill>
              </a:rPr>
              <a:t>AMITE</a:t>
            </a:r>
            <a:endParaRPr lang="es-ES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743200" y="6426200"/>
            <a:ext cx="2743200" cy="279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3500" tIns="63500" rIns="63500" bIns="63500" anchor="b">
            <a:spAutoFit/>
          </a:bodyPr>
          <a:lstStyle/>
          <a:p>
            <a:pPr marL="723900" indent="-723900"/>
            <a:r>
              <a:rPr lang="en-GB" sz="1000" b="1"/>
              <a:t>Source:	</a:t>
            </a:r>
            <a:r>
              <a:rPr lang="en-US" sz="1000" b="1"/>
              <a:t>Thomson ISI Database</a:t>
            </a:r>
            <a:r>
              <a:rPr lang="en-US" sz="1000" b="1" i="1"/>
              <a:t> </a:t>
            </a:r>
            <a:endParaRPr lang="en-GB" sz="1000" b="1" i="1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11138" y="941388"/>
            <a:ext cx="865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1400" b="1">
                <a:solidFill>
                  <a:srgbClr val="0000CC"/>
                </a:solidFill>
              </a:rPr>
              <a:t>Average citations per journal article published in English in the year 2000 during the period 2001-05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28600" y="0"/>
            <a:ext cx="86518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2800" b="1" i="1">
                <a:solidFill>
                  <a:srgbClr val="0000CC"/>
                </a:solidFill>
              </a:rPr>
              <a:t>DF is Relatively Strong Among Comparable Cities in </a:t>
            </a:r>
            <a:r>
              <a:rPr lang="en-US" sz="2800" b="1" i="1" u="sng">
                <a:solidFill>
                  <a:srgbClr val="0000CC"/>
                </a:solidFill>
              </a:rPr>
              <a:t>Quality</a:t>
            </a:r>
            <a:r>
              <a:rPr lang="en-US" sz="2800" b="1" i="1">
                <a:solidFill>
                  <a:srgbClr val="0000CC"/>
                </a:solidFill>
              </a:rPr>
              <a:t> of Local Academic Research</a:t>
            </a:r>
            <a:r>
              <a:rPr lang="en-US" sz="2000">
                <a:solidFill>
                  <a:srgbClr val="0000CC"/>
                </a:solidFill>
              </a:rPr>
              <a:t>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 l="24792" r="24792"/>
          <a:stretch>
            <a:fillRect/>
          </a:stretch>
        </p:blipFill>
        <p:spPr bwMode="auto">
          <a:xfrm>
            <a:off x="685800" y="1195388"/>
            <a:ext cx="2514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 cstate="print"/>
          <a:srcRect l="24792" r="24792"/>
          <a:stretch>
            <a:fillRect/>
          </a:stretch>
        </p:blipFill>
        <p:spPr bwMode="auto">
          <a:xfrm>
            <a:off x="3429000" y="1195388"/>
            <a:ext cx="2514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5" cstate="print"/>
          <a:srcRect l="24792" r="24792"/>
          <a:stretch>
            <a:fillRect/>
          </a:stretch>
        </p:blipFill>
        <p:spPr bwMode="auto">
          <a:xfrm>
            <a:off x="6172200" y="1195388"/>
            <a:ext cx="2514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6" cstate="print"/>
          <a:srcRect l="24792" r="24792"/>
          <a:stretch>
            <a:fillRect/>
          </a:stretch>
        </p:blipFill>
        <p:spPr bwMode="auto">
          <a:xfrm>
            <a:off x="1524000" y="3846513"/>
            <a:ext cx="2514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7" cstate="print"/>
          <a:srcRect l="24792" r="24792"/>
          <a:stretch>
            <a:fillRect/>
          </a:stretch>
        </p:blipFill>
        <p:spPr bwMode="auto">
          <a:xfrm>
            <a:off x="4343400" y="3846513"/>
            <a:ext cx="25146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576388" y="1714500"/>
            <a:ext cx="762000" cy="152400"/>
          </a:xfrm>
          <a:prstGeom prst="rect">
            <a:avLst/>
          </a:prstGeom>
          <a:solidFill>
            <a:srgbClr val="00FF00">
              <a:alpha val="25098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2366963" y="4357688"/>
            <a:ext cx="762000" cy="152400"/>
          </a:xfrm>
          <a:prstGeom prst="rect">
            <a:avLst/>
          </a:prstGeom>
          <a:solidFill>
            <a:srgbClr val="00FF00">
              <a:alpha val="25098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4281488" y="1709738"/>
            <a:ext cx="762000" cy="152400"/>
          </a:xfrm>
          <a:prstGeom prst="rect">
            <a:avLst/>
          </a:prstGeom>
          <a:solidFill>
            <a:srgbClr val="00FF00">
              <a:alpha val="25098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7038975" y="1714500"/>
            <a:ext cx="762000" cy="152400"/>
          </a:xfrm>
          <a:prstGeom prst="rect">
            <a:avLst/>
          </a:prstGeom>
          <a:solidFill>
            <a:srgbClr val="00FF00">
              <a:alpha val="25098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5195888" y="4362450"/>
            <a:ext cx="762000" cy="152400"/>
          </a:xfrm>
          <a:prstGeom prst="rect">
            <a:avLst/>
          </a:prstGeom>
          <a:solidFill>
            <a:srgbClr val="00FF00">
              <a:alpha val="25098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59" name="AutoShape 15"/>
          <p:cNvSpPr>
            <a:spLocks noChangeAspect="1" noChangeArrowheads="1"/>
          </p:cNvSpPr>
          <p:nvPr/>
        </p:nvSpPr>
        <p:spPr bwMode="auto">
          <a:xfrm>
            <a:off x="1895475" y="2322513"/>
            <a:ext cx="92075" cy="90487"/>
          </a:xfrm>
          <a:prstGeom prst="diamond">
            <a:avLst/>
          </a:prstGeom>
          <a:solidFill>
            <a:srgbClr val="00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643438" y="2271713"/>
            <a:ext cx="76200" cy="76200"/>
          </a:xfrm>
          <a:prstGeom prst="rect">
            <a:avLst/>
          </a:prstGeom>
          <a:solidFill>
            <a:srgbClr val="00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5562600" y="4786313"/>
            <a:ext cx="76200" cy="76200"/>
          </a:xfrm>
          <a:prstGeom prst="rect">
            <a:avLst/>
          </a:prstGeom>
          <a:solidFill>
            <a:srgbClr val="00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2743200" y="5067300"/>
            <a:ext cx="76200" cy="76200"/>
          </a:xfrm>
          <a:prstGeom prst="rect">
            <a:avLst/>
          </a:prstGeom>
          <a:solidFill>
            <a:srgbClr val="00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63" name="AutoShape 19"/>
          <p:cNvSpPr>
            <a:spLocks noChangeAspect="1" noChangeArrowheads="1"/>
          </p:cNvSpPr>
          <p:nvPr/>
        </p:nvSpPr>
        <p:spPr bwMode="auto">
          <a:xfrm>
            <a:off x="7367588" y="2152650"/>
            <a:ext cx="119062" cy="889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 flipV="1">
            <a:off x="1933575" y="2428875"/>
            <a:ext cx="0" cy="1524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65" name="Line 21"/>
          <p:cNvSpPr>
            <a:spLocks noChangeShapeType="1"/>
          </p:cNvSpPr>
          <p:nvPr/>
        </p:nvSpPr>
        <p:spPr bwMode="auto">
          <a:xfrm flipV="1">
            <a:off x="1933575" y="1900238"/>
            <a:ext cx="0" cy="4191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 flipV="1">
            <a:off x="4676775" y="2357438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4676775" y="1890713"/>
            <a:ext cx="0" cy="3810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68" name="Line 24"/>
          <p:cNvSpPr>
            <a:spLocks noChangeShapeType="1"/>
          </p:cNvSpPr>
          <p:nvPr/>
        </p:nvSpPr>
        <p:spPr bwMode="auto">
          <a:xfrm flipV="1">
            <a:off x="7419975" y="2243138"/>
            <a:ext cx="9525" cy="347662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69" name="Line 25"/>
          <p:cNvSpPr>
            <a:spLocks noChangeShapeType="1"/>
          </p:cNvSpPr>
          <p:nvPr/>
        </p:nvSpPr>
        <p:spPr bwMode="auto">
          <a:xfrm flipV="1">
            <a:off x="7419975" y="1905000"/>
            <a:ext cx="0" cy="2286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 flipV="1">
            <a:off x="5591175" y="4860925"/>
            <a:ext cx="0" cy="381000"/>
          </a:xfrm>
          <a:prstGeom prst="lin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71" name="Line 28"/>
          <p:cNvSpPr>
            <a:spLocks noChangeShapeType="1"/>
          </p:cNvSpPr>
          <p:nvPr/>
        </p:nvSpPr>
        <p:spPr bwMode="auto">
          <a:xfrm flipV="1">
            <a:off x="5591175" y="4556125"/>
            <a:ext cx="0" cy="228600"/>
          </a:xfrm>
          <a:prstGeom prst="lin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72" name="Line 29"/>
          <p:cNvSpPr>
            <a:spLocks noChangeShapeType="1"/>
          </p:cNvSpPr>
          <p:nvPr/>
        </p:nvSpPr>
        <p:spPr bwMode="auto">
          <a:xfrm flipV="1">
            <a:off x="2771775" y="5133975"/>
            <a:ext cx="0" cy="98425"/>
          </a:xfrm>
          <a:prstGeom prst="lin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  <p:sp>
        <p:nvSpPr>
          <p:cNvPr id="31773" name="Line 33"/>
          <p:cNvSpPr>
            <a:spLocks noChangeShapeType="1"/>
          </p:cNvSpPr>
          <p:nvPr/>
        </p:nvSpPr>
        <p:spPr bwMode="auto">
          <a:xfrm flipV="1">
            <a:off x="2768600" y="4559300"/>
            <a:ext cx="3175" cy="511175"/>
          </a:xfrm>
          <a:prstGeom prst="line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28600" y="0"/>
            <a:ext cx="86518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2800" b="1" i="1">
                <a:solidFill>
                  <a:srgbClr val="0000CC"/>
                </a:solidFill>
              </a:rPr>
              <a:t>The SNI Pipeline In The D.F.:  </a:t>
            </a:r>
            <a:br>
              <a:rPr lang="en-US" sz="2800" b="1" i="1">
                <a:solidFill>
                  <a:srgbClr val="0000CC"/>
                </a:solidFill>
              </a:rPr>
            </a:br>
            <a:r>
              <a:rPr lang="en-US" sz="2800" b="1" i="1">
                <a:solidFill>
                  <a:srgbClr val="0000CC"/>
                </a:solidFill>
              </a:rPr>
              <a:t>a </a:t>
            </a:r>
            <a:r>
              <a:rPr lang="en-US" sz="2800" b="1" i="1" u="sng">
                <a:solidFill>
                  <a:srgbClr val="0000CC"/>
                </a:solidFill>
              </a:rPr>
              <a:t>Future</a:t>
            </a:r>
            <a:r>
              <a:rPr lang="en-US" sz="2800" b="1" i="1">
                <a:solidFill>
                  <a:srgbClr val="0000CC"/>
                </a:solidFill>
              </a:rPr>
              <a:t> Quality and Resources Indicator</a:t>
            </a:r>
            <a:r>
              <a:rPr lang="en-US" sz="200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5715000" y="6578600"/>
            <a:ext cx="2743200" cy="2794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3500" tIns="63500" rIns="63500" bIns="63500" anchor="b">
            <a:spAutoFit/>
          </a:bodyPr>
          <a:lstStyle/>
          <a:p>
            <a:pPr marL="723900" indent="-723900"/>
            <a:r>
              <a:rPr lang="en-GB" sz="1000" b="1"/>
              <a:t>Source:	</a:t>
            </a:r>
            <a:r>
              <a:rPr lang="en-US" sz="1000" b="1"/>
              <a:t>CONACYT</a:t>
            </a:r>
            <a:r>
              <a:rPr lang="en-US" sz="1000" b="1" i="1"/>
              <a:t> </a:t>
            </a:r>
            <a:endParaRPr lang="en-GB" sz="1000" b="1" i="1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4800" y="838200"/>
            <a:ext cx="865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/>
            <a:r>
              <a:rPr lang="en-US" sz="1400" b="1">
                <a:solidFill>
                  <a:srgbClr val="0000CC"/>
                </a:solidFill>
              </a:rPr>
              <a:t>Distribution and Totals of SNI Researchers in D.F. by Level and Field, 2008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/>
          </p:nvPr>
        </p:nvGraphicFramePr>
        <p:xfrm>
          <a:off x="-304800" y="914400"/>
          <a:ext cx="9448800" cy="5943600"/>
        </p:xfrm>
        <a:graphic>
          <a:graphicData uri="http://schemas.openxmlformats.org/presentationml/2006/ole">
            <p:oleObj spid="_x0000_s228354" name="Gráfico" r:id="rId4" imgW="9144085" imgH="5943506" progId="MSGraph.Chart.8">
              <p:embed followColorScheme="full"/>
            </p:oleObj>
          </a:graphicData>
        </a:graphic>
      </p:graphicFrame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6613525" y="3632200"/>
            <a:ext cx="2530475" cy="2159000"/>
            <a:chOff x="4166" y="2288"/>
            <a:chExt cx="1594" cy="1360"/>
          </a:xfrm>
        </p:grpSpPr>
        <p:sp>
          <p:nvSpPr>
            <p:cNvPr id="1036" name="Rectangle 14"/>
            <p:cNvSpPr>
              <a:spLocks noChangeArrowheads="1"/>
            </p:cNvSpPr>
            <p:nvPr/>
          </p:nvSpPr>
          <p:spPr bwMode="auto">
            <a:xfrm>
              <a:off x="4360" y="2768"/>
              <a:ext cx="1008" cy="144"/>
            </a:xfrm>
            <a:prstGeom prst="rect">
              <a:avLst/>
            </a:prstGeom>
            <a:solidFill>
              <a:srgbClr val="00FF00">
                <a:alpha val="32156"/>
              </a:srgbClr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037" name="Rectangle 15"/>
            <p:cNvSpPr>
              <a:spLocks noChangeArrowheads="1"/>
            </p:cNvSpPr>
            <p:nvPr/>
          </p:nvSpPr>
          <p:spPr bwMode="auto">
            <a:xfrm>
              <a:off x="4360" y="2608"/>
              <a:ext cx="1008" cy="144"/>
            </a:xfrm>
            <a:prstGeom prst="rect">
              <a:avLst/>
            </a:prstGeom>
            <a:solidFill>
              <a:srgbClr val="00FF00">
                <a:alpha val="32156"/>
              </a:srgbClr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038" name="Rectangle 16"/>
            <p:cNvSpPr>
              <a:spLocks noChangeArrowheads="1"/>
            </p:cNvSpPr>
            <p:nvPr/>
          </p:nvSpPr>
          <p:spPr bwMode="auto">
            <a:xfrm>
              <a:off x="4360" y="2288"/>
              <a:ext cx="1008" cy="144"/>
            </a:xfrm>
            <a:prstGeom prst="rect">
              <a:avLst/>
            </a:prstGeom>
            <a:solidFill>
              <a:srgbClr val="00FF00">
                <a:alpha val="32156"/>
              </a:srgbClr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039" name="Rectangle 20"/>
            <p:cNvSpPr>
              <a:spLocks noChangeArrowheads="1"/>
            </p:cNvSpPr>
            <p:nvPr/>
          </p:nvSpPr>
          <p:spPr bwMode="auto">
            <a:xfrm>
              <a:off x="4176" y="3456"/>
              <a:ext cx="1584" cy="192"/>
            </a:xfrm>
            <a:prstGeom prst="rect">
              <a:avLst/>
            </a:prstGeom>
            <a:solidFill>
              <a:srgbClr val="00FF00">
                <a:alpha val="32156"/>
              </a:srgbClr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“Junior” &gt; “Senior” SNI</a:t>
              </a:r>
            </a:p>
          </p:txBody>
        </p:sp>
        <p:sp>
          <p:nvSpPr>
            <p:cNvPr id="1040" name="Text Box 22"/>
            <p:cNvSpPr txBox="1">
              <a:spLocks noChangeArrowheads="1"/>
            </p:cNvSpPr>
            <p:nvPr/>
          </p:nvSpPr>
          <p:spPr bwMode="auto">
            <a:xfrm>
              <a:off x="4166" y="3271"/>
              <a:ext cx="112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Apparent growth</a:t>
              </a:r>
              <a:r>
                <a:rPr lang="en-US" sz="1400" b="1" dirty="0"/>
                <a:t>: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6613525" y="3365500"/>
            <a:ext cx="2530475" cy="3009900"/>
            <a:chOff x="4166" y="2120"/>
            <a:chExt cx="1594" cy="1896"/>
          </a:xfrm>
        </p:grpSpPr>
        <p:sp>
          <p:nvSpPr>
            <p:cNvPr id="1032" name="Rectangle 18"/>
            <p:cNvSpPr>
              <a:spLocks noChangeArrowheads="1"/>
            </p:cNvSpPr>
            <p:nvPr/>
          </p:nvSpPr>
          <p:spPr bwMode="auto">
            <a:xfrm>
              <a:off x="4360" y="2120"/>
              <a:ext cx="1008" cy="144"/>
            </a:xfrm>
            <a:prstGeom prst="rect">
              <a:avLst/>
            </a:prstGeom>
            <a:solidFill>
              <a:srgbClr val="00FF00">
                <a:alpha val="3922"/>
              </a:srgbClr>
            </a:solidFill>
            <a:ln w="12700">
              <a:solidFill>
                <a:srgbClr val="FF0000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033" name="Rectangle 19"/>
            <p:cNvSpPr>
              <a:spLocks noChangeArrowheads="1"/>
            </p:cNvSpPr>
            <p:nvPr/>
          </p:nvSpPr>
          <p:spPr bwMode="auto">
            <a:xfrm>
              <a:off x="4360" y="2928"/>
              <a:ext cx="1008" cy="144"/>
            </a:xfrm>
            <a:prstGeom prst="rect">
              <a:avLst/>
            </a:prstGeom>
            <a:solidFill>
              <a:srgbClr val="00FF00">
                <a:alpha val="3922"/>
              </a:srgbClr>
            </a:solidFill>
            <a:ln w="12700">
              <a:solidFill>
                <a:srgbClr val="FF0000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_tradnl"/>
            </a:p>
          </p:txBody>
        </p:sp>
        <p:sp>
          <p:nvSpPr>
            <p:cNvPr id="1034" name="Rectangle 21"/>
            <p:cNvSpPr>
              <a:spLocks noChangeArrowheads="1"/>
            </p:cNvSpPr>
            <p:nvPr/>
          </p:nvSpPr>
          <p:spPr bwMode="auto">
            <a:xfrm>
              <a:off x="4176" y="3840"/>
              <a:ext cx="1584" cy="176"/>
            </a:xfrm>
            <a:prstGeom prst="rect">
              <a:avLst/>
            </a:prstGeom>
            <a:solidFill>
              <a:srgbClr val="00FF00">
                <a:alpha val="3922"/>
              </a:srgbClr>
            </a:solidFill>
            <a:ln w="12700">
              <a:solidFill>
                <a:srgbClr val="FF0000"/>
              </a:solidFill>
              <a:prstDash val="lgDash"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“Junior” = “Senior” SNI</a:t>
              </a:r>
            </a:p>
          </p:txBody>
        </p:sp>
        <p:sp>
          <p:nvSpPr>
            <p:cNvPr id="1035" name="Text Box 23"/>
            <p:cNvSpPr txBox="1">
              <a:spLocks noChangeArrowheads="1"/>
            </p:cNvSpPr>
            <p:nvPr/>
          </p:nvSpPr>
          <p:spPr bwMode="auto">
            <a:xfrm>
              <a:off x="4166" y="3655"/>
              <a:ext cx="100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Holding steady</a:t>
              </a:r>
              <a:r>
                <a:rPr lang="en-US" sz="1400" b="1" dirty="0"/>
                <a:t>: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1928794" y="2428868"/>
            <a:ext cx="5715040" cy="21431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511156"/>
          </a:xfrm>
        </p:spPr>
        <p:txBody>
          <a:bodyPr>
            <a:normAutofit/>
          </a:bodyPr>
          <a:lstStyle/>
          <a:p>
            <a:pPr algn="r"/>
            <a:r>
              <a:rPr lang="es-MX" sz="2000" dirty="0" smtClean="0"/>
              <a:t>Investigadores registrados</a:t>
            </a:r>
            <a:endParaRPr lang="es-MX" sz="20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857358" y="642918"/>
          <a:ext cx="6072228" cy="5697298"/>
        </p:xfrm>
        <a:graphic>
          <a:graphicData uri="http://schemas.openxmlformats.org/drawingml/2006/table">
            <a:tbl>
              <a:tblPr/>
              <a:tblGrid>
                <a:gridCol w="1238610"/>
                <a:gridCol w="805603"/>
                <a:gridCol w="805603"/>
                <a:gridCol w="805603"/>
                <a:gridCol w="805603"/>
                <a:gridCol w="805603"/>
                <a:gridCol w="805603"/>
              </a:tblGrid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Entidad federativa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Candidato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Investigador nacional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endParaRPr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Nivel 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Nivel II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Nivel III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9,987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6,558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1,123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Aguascalientes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Baja California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Baja California Sur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Campeche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Coahuila de Zaragoza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Colima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Chiapas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Chihuahua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Distrito Federal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5,376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4,750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Durango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Guanajuato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Guerrero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Hidalgo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Jalisco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México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37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Michoacán de Ocampo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Morelos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Nayarit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Nuevo León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Oaxaca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Puebla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Querétaro  Arteaga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Quintana Roo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Luis Potosí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Sinaloa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Sonora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Tabasco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Tamaulipas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Tlaxcala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777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Veracruz de Ignacio de la Llave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Yucatán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888"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Zacatecas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57158" y="2571744"/>
            <a:ext cx="8072494" cy="1428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57200" y="71414"/>
            <a:ext cx="8229600" cy="5111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 smtClean="0">
                <a:latin typeface="+mj-lt"/>
                <a:ea typeface="+mj-ea"/>
                <a:cs typeface="+mj-cs"/>
              </a:rPr>
              <a:t>Becarios </a:t>
            </a:r>
            <a:r>
              <a:rPr lang="es-MX" sz="2000" b="1" dirty="0" err="1" smtClean="0">
                <a:latin typeface="+mj-lt"/>
                <a:ea typeface="+mj-ea"/>
                <a:cs typeface="+mj-cs"/>
              </a:rPr>
              <a:t>Conacyt</a:t>
            </a:r>
            <a:endParaRPr kumimoji="0" lang="es-MX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602" y="1000103"/>
          <a:ext cx="8215369" cy="5548305"/>
        </p:xfrm>
        <a:graphic>
          <a:graphicData uri="http://schemas.openxmlformats.org/drawingml/2006/table">
            <a:tbl>
              <a:tblPr/>
              <a:tblGrid>
                <a:gridCol w="1533275"/>
                <a:gridCol w="672608"/>
                <a:gridCol w="640582"/>
                <a:gridCol w="640582"/>
                <a:gridCol w="640582"/>
                <a:gridCol w="640582"/>
                <a:gridCol w="640582"/>
                <a:gridCol w="640582"/>
                <a:gridCol w="640582"/>
                <a:gridCol w="640582"/>
                <a:gridCol w="884830"/>
              </a:tblGrid>
              <a:tr h="15852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(Número)Entidad federativa    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2005 P/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Estados Unidos Mexicanos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5,546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4,466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4,555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4,520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4,806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7,404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7,925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9,285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Aguascalientes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Baja California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Baja California Sur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Campeche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Coahuila de Zaragoza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Colima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Chiapas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Chihuahua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Distrito Federal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2,232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2,134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2,869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Durango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Guanajuato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Guerrero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Hidalgo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Jalisco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México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Michoacán de Ocampo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Morelos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Nayarit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Nuevo León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Oaxaca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Puebla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Querétaro  Arteaga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Quintana Roo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Luis Potosí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Sinaloa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Sonora 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Tabasco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Tamaulipas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Tlaxcala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46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Veracruz de Ignacio de la Llave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Yucatán  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523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Zacatecas                   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Variables </a:t>
            </a:r>
            <a:r>
              <a:rPr lang="en-US" dirty="0" err="1" smtClean="0"/>
              <a:t>Analizadas</a:t>
            </a:r>
            <a:endParaRPr lang="en-US" dirty="0"/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noFill/>
        </p:spPr>
        <p:txBody>
          <a:bodyPr/>
          <a:lstStyle/>
          <a:p>
            <a:fld id="{3EF02E4E-82A1-41E9-A531-D9854F5CE02F}" type="slidenum">
              <a:rPr lang="en-US" smtClean="0">
                <a:latin typeface="Lucida Grande"/>
                <a:ea typeface="ヒラギノ角ゴ ProN W3"/>
                <a:cs typeface="ヒラギノ角ゴ ProN W3"/>
                <a:sym typeface="Lucida Grande"/>
              </a:rPr>
              <a:pPr/>
              <a:t>44</a:t>
            </a:fld>
            <a:endParaRPr lang="en-US" smtClean="0">
              <a:latin typeface="Lucida Grande"/>
              <a:ea typeface="ヒラギノ角ゴ ProN W3"/>
              <a:cs typeface="ヒラギノ角ゴ ProN W3"/>
              <a:sym typeface="Lucida Grande"/>
            </a:endParaRPr>
          </a:p>
        </p:txBody>
      </p:sp>
      <p:pic>
        <p:nvPicPr>
          <p:cNvPr id="5" name="Picture 4" descr="Slide02.jpg"/>
          <p:cNvPicPr>
            <a:picLocks noChangeAspect="1"/>
          </p:cNvPicPr>
          <p:nvPr/>
        </p:nvPicPr>
        <p:blipFill>
          <a:blip r:embed="rId3" cstate="print"/>
          <a:srcRect t="22513" b="12518"/>
          <a:stretch>
            <a:fillRect/>
          </a:stretch>
        </p:blipFill>
        <p:spPr>
          <a:xfrm>
            <a:off x="0" y="1752600"/>
            <a:ext cx="9144000" cy="3962400"/>
          </a:xfrm>
          <a:prstGeom prst="rect">
            <a:avLst/>
          </a:prstGeom>
        </p:spPr>
      </p:pic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Fideicomiso InnovaDF</a:t>
            </a:r>
            <a:endParaRPr lang="es-E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/>
              <a:t>14/10/2008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df.gob.mx/ciudad/media/mapas_df/mapa_df_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9" y="623908"/>
            <a:ext cx="4657725" cy="5734050"/>
          </a:xfrm>
          <a:prstGeom prst="rect">
            <a:avLst/>
          </a:prstGeom>
          <a:noFill/>
        </p:spPr>
      </p:pic>
      <p:sp>
        <p:nvSpPr>
          <p:cNvPr id="5" name="4 Elipse"/>
          <p:cNvSpPr/>
          <p:nvPr/>
        </p:nvSpPr>
        <p:spPr>
          <a:xfrm>
            <a:off x="2843233" y="1928802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>
            <a:hlinkClick r:id="rId3" action="ppaction://hlinksldjump"/>
          </p:cNvPr>
          <p:cNvSpPr/>
          <p:nvPr/>
        </p:nvSpPr>
        <p:spPr>
          <a:xfrm>
            <a:off x="1914539" y="3071810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Elipse"/>
          <p:cNvSpPr/>
          <p:nvPr/>
        </p:nvSpPr>
        <p:spPr>
          <a:xfrm>
            <a:off x="2200291" y="1928802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3271861" y="2285992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Elipse"/>
          <p:cNvSpPr/>
          <p:nvPr/>
        </p:nvSpPr>
        <p:spPr>
          <a:xfrm>
            <a:off x="2343167" y="3000372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Elipse"/>
          <p:cNvSpPr/>
          <p:nvPr/>
        </p:nvSpPr>
        <p:spPr>
          <a:xfrm>
            <a:off x="1057283" y="4429132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2486043" y="221455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Elipse"/>
          <p:cNvSpPr/>
          <p:nvPr/>
        </p:nvSpPr>
        <p:spPr>
          <a:xfrm>
            <a:off x="1843101" y="2500306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Elipse"/>
          <p:cNvSpPr/>
          <p:nvPr/>
        </p:nvSpPr>
        <p:spPr>
          <a:xfrm>
            <a:off x="914407" y="328612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Elipse"/>
          <p:cNvSpPr/>
          <p:nvPr/>
        </p:nvSpPr>
        <p:spPr>
          <a:xfrm>
            <a:off x="2414605" y="3500438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Elipse"/>
          <p:cNvSpPr/>
          <p:nvPr/>
        </p:nvSpPr>
        <p:spPr>
          <a:xfrm>
            <a:off x="3343299" y="328612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Elipse"/>
          <p:cNvSpPr/>
          <p:nvPr/>
        </p:nvSpPr>
        <p:spPr>
          <a:xfrm>
            <a:off x="1843101" y="4643446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Elipse"/>
          <p:cNvSpPr/>
          <p:nvPr/>
        </p:nvSpPr>
        <p:spPr>
          <a:xfrm>
            <a:off x="2986109" y="435769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Elipse"/>
          <p:cNvSpPr/>
          <p:nvPr/>
        </p:nvSpPr>
        <p:spPr>
          <a:xfrm>
            <a:off x="3986241" y="3929066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Elipse"/>
          <p:cNvSpPr/>
          <p:nvPr/>
        </p:nvSpPr>
        <p:spPr>
          <a:xfrm>
            <a:off x="3557613" y="5286388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Elipse"/>
          <p:cNvSpPr/>
          <p:nvPr/>
        </p:nvSpPr>
        <p:spPr>
          <a:xfrm>
            <a:off x="3200423" y="2643182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CuadroTexto"/>
          <p:cNvSpPr txBox="1"/>
          <p:nvPr/>
        </p:nvSpPr>
        <p:spPr>
          <a:xfrm>
            <a:off x="554382" y="188640"/>
            <a:ext cx="769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Inventario de Activos del Conocimiento por Delegación</a:t>
            </a:r>
            <a:endParaRPr lang="es-MX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286380" y="1357298"/>
            <a:ext cx="27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Total Ciudad de México</a:t>
            </a:r>
            <a:endParaRPr lang="es-MX" sz="20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5286380" y="1702346"/>
            <a:ext cx="3887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 Comparativo entre delegaciones</a:t>
            </a:r>
            <a:endParaRPr lang="es-MX" sz="2000" dirty="0"/>
          </a:p>
        </p:txBody>
      </p:sp>
      <p:sp>
        <p:nvSpPr>
          <p:cNvPr id="25" name="24 Elipse"/>
          <p:cNvSpPr/>
          <p:nvPr/>
        </p:nvSpPr>
        <p:spPr>
          <a:xfrm>
            <a:off x="5143504" y="1500174"/>
            <a:ext cx="142876" cy="14287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25 Elipse"/>
          <p:cNvSpPr/>
          <p:nvPr/>
        </p:nvSpPr>
        <p:spPr>
          <a:xfrm>
            <a:off x="5143504" y="1785926"/>
            <a:ext cx="142876" cy="14287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26 CuadroTexto"/>
          <p:cNvSpPr txBox="1"/>
          <p:nvPr/>
        </p:nvSpPr>
        <p:spPr>
          <a:xfrm>
            <a:off x="5369363" y="2000240"/>
            <a:ext cx="1996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Centro Histórico</a:t>
            </a:r>
            <a:endParaRPr lang="es-MX" sz="2000" dirty="0"/>
          </a:p>
        </p:txBody>
      </p:sp>
      <p:sp>
        <p:nvSpPr>
          <p:cNvPr id="28" name="27 Elipse"/>
          <p:cNvSpPr/>
          <p:nvPr/>
        </p:nvSpPr>
        <p:spPr>
          <a:xfrm>
            <a:off x="5143504" y="2143116"/>
            <a:ext cx="142876" cy="14287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229600" cy="519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12" name="Text Box 16"/>
          <p:cNvSpPr txBox="1">
            <a:spLocks noChangeArrowheads="1"/>
          </p:cNvSpPr>
          <p:nvPr/>
        </p:nvSpPr>
        <p:spPr bwMode="auto">
          <a:xfrm>
            <a:off x="4406900" y="6581775"/>
            <a:ext cx="3222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588" lvl="1">
              <a:spcBef>
                <a:spcPct val="80000"/>
              </a:spcBef>
              <a:buClr>
                <a:srgbClr val="FF0000"/>
              </a:buClr>
              <a:buSzPct val="120000"/>
            </a:pPr>
            <a:r>
              <a:rPr lang="es-MX" sz="1000" b="0">
                <a:latin typeface="Times New Roman" pitchFamily="18" charset="0"/>
              </a:rPr>
              <a:t>12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-3175" y="77788"/>
            <a:ext cx="9144000" cy="6145212"/>
            <a:chOff x="-2" y="49"/>
            <a:chExt cx="5760" cy="3871"/>
          </a:xfrm>
        </p:grpSpPr>
        <p:pic>
          <p:nvPicPr>
            <p:cNvPr id="6" name="Picture 5" descr="Picture 6.png"/>
            <p:cNvPicPr>
              <a:picLocks noChangeAspect="1"/>
            </p:cNvPicPr>
            <p:nvPr/>
          </p:nvPicPr>
          <p:blipFill>
            <a:blip r:embed="rId3" cstate="print"/>
            <a:srcRect t="3557"/>
            <a:stretch>
              <a:fillRect/>
            </a:stretch>
          </p:blipFill>
          <p:spPr bwMode="auto">
            <a:xfrm>
              <a:off x="-2" y="49"/>
              <a:ext cx="5760" cy="3871"/>
            </a:xfrm>
            <a:prstGeom prst="rect">
              <a:avLst/>
            </a:prstGeom>
            <a:solidFill>
              <a:srgbClr val="FFFFCC">
                <a:alpha val="50000"/>
              </a:srgbClr>
            </a:solidFill>
            <a:ln w="28575">
              <a:noFill/>
              <a:miter lim="800000"/>
              <a:headEnd/>
              <a:tailEnd/>
            </a:ln>
            <a:effectLst>
              <a:outerShdw dist="23000" sx="999" sy="999" rotWithShape="0">
                <a:srgbClr val="000000"/>
              </a:outerShdw>
            </a:effectLst>
          </p:spPr>
        </p:pic>
        <p:sp>
          <p:nvSpPr>
            <p:cNvPr id="260113" name="Rectangle 17"/>
            <p:cNvSpPr>
              <a:spLocks noChangeArrowheads="1"/>
            </p:cNvSpPr>
            <p:nvPr/>
          </p:nvSpPr>
          <p:spPr bwMode="auto">
            <a:xfrm>
              <a:off x="76" y="164"/>
              <a:ext cx="2722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l">
                <a:tabLst>
                  <a:tab pos="457200" algn="l"/>
                </a:tabLst>
              </a:pPr>
              <a:r>
                <a:rPr lang="en-US" sz="2400" i="1">
                  <a:solidFill>
                    <a:srgbClr val="37870F"/>
                  </a:solidFill>
                  <a:latin typeface="Times New Roman" pitchFamily="18" charset="0"/>
                  <a:cs typeface="Times New Roman" pitchFamily="18" charset="0"/>
                </a:rPr>
                <a:t>Mexico City Metropolitan Area</a:t>
              </a:r>
            </a:p>
          </p:txBody>
        </p:sp>
        <p:sp>
          <p:nvSpPr>
            <p:cNvPr id="4" name="3 Rectángulo"/>
            <p:cNvSpPr/>
            <p:nvPr/>
          </p:nvSpPr>
          <p:spPr>
            <a:xfrm>
              <a:off x="2473" y="2660"/>
              <a:ext cx="225" cy="225"/>
            </a:xfrm>
            <a:prstGeom prst="rect">
              <a:avLst/>
            </a:prstGeom>
            <a:solidFill>
              <a:srgbClr val="FFFFCC">
                <a:alpha val="50000"/>
              </a:srgbClr>
            </a:solidFill>
            <a:ln w="19050">
              <a:solidFill>
                <a:srgbClr val="C00000"/>
              </a:solidFill>
            </a:ln>
            <a:effectLst>
              <a:outerShdw blurRad="40000" dist="23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1800" b="0" dirty="0"/>
            </a:p>
          </p:txBody>
        </p:sp>
        <p:sp>
          <p:nvSpPr>
            <p:cNvPr id="5" name="4 Rectángulo"/>
            <p:cNvSpPr/>
            <p:nvPr/>
          </p:nvSpPr>
          <p:spPr>
            <a:xfrm>
              <a:off x="2833" y="1175"/>
              <a:ext cx="225" cy="135"/>
            </a:xfrm>
            <a:prstGeom prst="rect">
              <a:avLst/>
            </a:prstGeom>
            <a:solidFill>
              <a:srgbClr val="FFFFCC">
                <a:alpha val="50000"/>
              </a:srgbClr>
            </a:solidFill>
            <a:ln w="19050">
              <a:solidFill>
                <a:srgbClr val="C00000"/>
              </a:solidFill>
            </a:ln>
            <a:effectLst>
              <a:outerShdw blurRad="40000" dist="23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1800" b="0" dirty="0"/>
            </a:p>
          </p:txBody>
        </p:sp>
        <p:sp>
          <p:nvSpPr>
            <p:cNvPr id="260119" name="9 CuadroTexto"/>
            <p:cNvSpPr txBox="1">
              <a:spLocks noChangeArrowheads="1"/>
            </p:cNvSpPr>
            <p:nvPr/>
          </p:nvSpPr>
          <p:spPr bwMode="auto">
            <a:xfrm>
              <a:off x="2356" y="3275"/>
              <a:ext cx="62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defTabSz="457200"/>
              <a:r>
                <a:rPr lang="en-US" sz="1400" b="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Pedregal</a:t>
              </a:r>
            </a:p>
            <a:p>
              <a:pPr algn="l" defTabSz="457200"/>
              <a:r>
                <a:rPr lang="en-US" sz="1400" b="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Health-City</a:t>
              </a:r>
            </a:p>
          </p:txBody>
        </p:sp>
        <p:cxnSp>
          <p:nvCxnSpPr>
            <p:cNvPr id="12" name="11 Conector recto"/>
            <p:cNvCxnSpPr/>
            <p:nvPr/>
          </p:nvCxnSpPr>
          <p:spPr>
            <a:xfrm rot="5400000" flipH="1" flipV="1">
              <a:off x="2283" y="3040"/>
              <a:ext cx="390" cy="81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>
              <a:outerShdw dist="20000" sx="1000" sy="100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0121" name="13 CuadroTexto"/>
            <p:cNvSpPr txBox="1">
              <a:spLocks noChangeArrowheads="1"/>
            </p:cNvSpPr>
            <p:nvPr/>
          </p:nvSpPr>
          <p:spPr bwMode="auto">
            <a:xfrm>
              <a:off x="1608" y="3055"/>
              <a:ext cx="72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defTabSz="457200"/>
              <a:r>
                <a:rPr lang="en-US" sz="1400" b="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Financial-City</a:t>
              </a:r>
            </a:p>
          </p:txBody>
        </p:sp>
        <p:sp>
          <p:nvSpPr>
            <p:cNvPr id="260122" name="14 CuadroTexto"/>
            <p:cNvSpPr txBox="1">
              <a:spLocks noChangeArrowheads="1"/>
            </p:cNvSpPr>
            <p:nvPr/>
          </p:nvSpPr>
          <p:spPr bwMode="auto">
            <a:xfrm>
              <a:off x="2180" y="567"/>
              <a:ext cx="63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defTabSz="457200"/>
              <a:r>
                <a:rPr lang="en-US" sz="1400" b="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Pantaco</a:t>
              </a:r>
            </a:p>
            <a:p>
              <a:pPr algn="l" defTabSz="457200"/>
              <a:r>
                <a:rPr lang="en-US" sz="1400" b="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Energy-City</a:t>
              </a:r>
            </a:p>
          </p:txBody>
        </p:sp>
        <p:cxnSp>
          <p:nvCxnSpPr>
            <p:cNvPr id="16" name="15 Conector recto"/>
            <p:cNvCxnSpPr>
              <a:stCxn id="5" idx="1"/>
            </p:cNvCxnSpPr>
            <p:nvPr/>
          </p:nvCxnSpPr>
          <p:spPr>
            <a:xfrm rot="10800000">
              <a:off x="2422" y="861"/>
              <a:ext cx="405" cy="382"/>
            </a:xfrm>
            <a:prstGeom prst="line">
              <a:avLst/>
            </a:prstGeom>
            <a:ln w="9525" cmpd="sng">
              <a:solidFill>
                <a:srgbClr val="C00000"/>
              </a:solidFill>
            </a:ln>
            <a:effectLst>
              <a:outerShdw blurRad="40000" dist="20000" sx="1000" sy="1000" rotWithShape="0">
                <a:srgbClr val="000000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0126" name="19 Forma libre"/>
            <p:cNvSpPr>
              <a:spLocks noChangeArrowheads="1"/>
            </p:cNvSpPr>
            <p:nvPr/>
          </p:nvSpPr>
          <p:spPr bwMode="auto">
            <a:xfrm>
              <a:off x="2597" y="2735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0127" name="20 Forma libre"/>
            <p:cNvSpPr>
              <a:spLocks noChangeArrowheads="1"/>
            </p:cNvSpPr>
            <p:nvPr/>
          </p:nvSpPr>
          <p:spPr bwMode="auto">
            <a:xfrm>
              <a:off x="2551" y="2740"/>
              <a:ext cx="57" cy="100"/>
            </a:xfrm>
            <a:custGeom>
              <a:avLst/>
              <a:gdLst>
                <a:gd name="T0" fmla="*/ 1541 w 105211"/>
                <a:gd name="T1" fmla="*/ 159212 h 152400"/>
                <a:gd name="T2" fmla="*/ 1541 w 105211"/>
                <a:gd name="T3" fmla="*/ 159212 h 152400"/>
                <a:gd name="T4" fmla="*/ 13212 w 105211"/>
                <a:gd name="T5" fmla="*/ 65391 h 152400"/>
                <a:gd name="T6" fmla="*/ 29551 w 105211"/>
                <a:gd name="T7" fmla="*/ 11373 h 152400"/>
                <a:gd name="T8" fmla="*/ 43555 w 105211"/>
                <a:gd name="T9" fmla="*/ 14216 h 152400"/>
                <a:gd name="T10" fmla="*/ 52892 w 105211"/>
                <a:gd name="T11" fmla="*/ 0 h 152400"/>
                <a:gd name="T12" fmla="*/ 85571 w 105211"/>
                <a:gd name="T13" fmla="*/ 14216 h 152400"/>
                <a:gd name="T14" fmla="*/ 85571 w 105211"/>
                <a:gd name="T15" fmla="*/ 14216 h 152400"/>
                <a:gd name="T16" fmla="*/ 90239 w 105211"/>
                <a:gd name="T17" fmla="*/ 36960 h 152400"/>
                <a:gd name="T18" fmla="*/ 48224 w 105211"/>
                <a:gd name="T19" fmla="*/ 150683 h 152400"/>
                <a:gd name="T20" fmla="*/ 1541 w 105211"/>
                <a:gd name="T21" fmla="*/ 159212 h 1524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5211"/>
                <a:gd name="T34" fmla="*/ 0 h 152400"/>
                <a:gd name="T35" fmla="*/ 105211 w 105211"/>
                <a:gd name="T36" fmla="*/ 152400 h 1524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5211" h="152400">
                  <a:moveTo>
                    <a:pt x="1797" y="152400"/>
                  </a:moveTo>
                  <a:lnTo>
                    <a:pt x="1797" y="152400"/>
                  </a:lnTo>
                  <a:cubicBezTo>
                    <a:pt x="12942" y="66024"/>
                    <a:pt x="0" y="93396"/>
                    <a:pt x="15404" y="62593"/>
                  </a:cubicBezTo>
                  <a:lnTo>
                    <a:pt x="34454" y="10886"/>
                  </a:lnTo>
                  <a:cubicBezTo>
                    <a:pt x="48950" y="13786"/>
                    <a:pt x="43435" y="13608"/>
                    <a:pt x="50782" y="13608"/>
                  </a:cubicBezTo>
                  <a:lnTo>
                    <a:pt x="61668" y="0"/>
                  </a:lnTo>
                  <a:lnTo>
                    <a:pt x="99768" y="13608"/>
                  </a:lnTo>
                  <a:lnTo>
                    <a:pt x="105211" y="35379"/>
                  </a:lnTo>
                  <a:lnTo>
                    <a:pt x="56225" y="144236"/>
                  </a:lnTo>
                  <a:lnTo>
                    <a:pt x="1797" y="152400"/>
                  </a:lnTo>
                  <a:close/>
                </a:path>
              </a:pathLst>
            </a:custGeom>
            <a:solidFill>
              <a:srgbClr val="6633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0128" name="23 Forma libre"/>
            <p:cNvSpPr>
              <a:spLocks noChangeArrowheads="1"/>
            </p:cNvSpPr>
            <p:nvPr/>
          </p:nvSpPr>
          <p:spPr bwMode="auto">
            <a:xfrm>
              <a:off x="2938" y="1211"/>
              <a:ext cx="40" cy="87"/>
            </a:xfrm>
            <a:custGeom>
              <a:avLst/>
              <a:gdLst>
                <a:gd name="T0" fmla="*/ 40821 w 63151"/>
                <a:gd name="T1" fmla="*/ 0 h 138793"/>
                <a:gd name="T2" fmla="*/ 0 w 63151"/>
                <a:gd name="T3" fmla="*/ 127907 h 138793"/>
                <a:gd name="T4" fmla="*/ 32657 w 63151"/>
                <a:gd name="T5" fmla="*/ 138793 h 138793"/>
                <a:gd name="T6" fmla="*/ 40821 w 63151"/>
                <a:gd name="T7" fmla="*/ 0 h 1387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151"/>
                <a:gd name="T13" fmla="*/ 0 h 138793"/>
                <a:gd name="T14" fmla="*/ 63151 w 63151"/>
                <a:gd name="T15" fmla="*/ 138793 h 1387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151" h="138793">
                  <a:moveTo>
                    <a:pt x="40821" y="0"/>
                  </a:moveTo>
                  <a:lnTo>
                    <a:pt x="0" y="127907"/>
                  </a:lnTo>
                  <a:lnTo>
                    <a:pt x="32657" y="138793"/>
                  </a:lnTo>
                  <a:cubicBezTo>
                    <a:pt x="63151" y="44538"/>
                    <a:pt x="62593" y="78681"/>
                    <a:pt x="40821" y="0"/>
                  </a:cubicBezTo>
                  <a:close/>
                </a:path>
              </a:pathLst>
            </a:custGeom>
            <a:solidFill>
              <a:srgbClr val="6633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0130" name="Rectangle 34"/>
            <p:cNvSpPr>
              <a:spLocks noChangeArrowheads="1"/>
            </p:cNvSpPr>
            <p:nvPr/>
          </p:nvSpPr>
          <p:spPr bwMode="auto">
            <a:xfrm>
              <a:off x="2052" y="2367"/>
              <a:ext cx="45" cy="45"/>
            </a:xfrm>
            <a:prstGeom prst="rect">
              <a:avLst/>
            </a:prstGeom>
            <a:solidFill>
              <a:srgbClr val="C0C0C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" name="2 Rectángulo"/>
            <p:cNvSpPr/>
            <p:nvPr/>
          </p:nvSpPr>
          <p:spPr>
            <a:xfrm>
              <a:off x="1910" y="2210"/>
              <a:ext cx="338" cy="178"/>
            </a:xfrm>
            <a:prstGeom prst="rect">
              <a:avLst/>
            </a:prstGeom>
            <a:solidFill>
              <a:srgbClr val="FFFFCC">
                <a:alpha val="50000"/>
              </a:srgbClr>
            </a:solidFill>
            <a:ln w="19050">
              <a:solidFill>
                <a:srgbClr val="C00000"/>
              </a:solidFill>
            </a:ln>
            <a:effectLst>
              <a:outerShdw blurRad="40000" dist="23000" sx="1000" sy="1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l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sz="1800" b="0" dirty="0"/>
            </a:p>
          </p:txBody>
        </p:sp>
        <p:sp>
          <p:nvSpPr>
            <p:cNvPr id="260125" name="16 Forma libre"/>
            <p:cNvSpPr>
              <a:spLocks noChangeArrowheads="1"/>
            </p:cNvSpPr>
            <p:nvPr/>
          </p:nvSpPr>
          <p:spPr bwMode="auto">
            <a:xfrm>
              <a:off x="2077" y="2284"/>
              <a:ext cx="66" cy="60"/>
            </a:xfrm>
            <a:custGeom>
              <a:avLst/>
              <a:gdLst>
                <a:gd name="T0" fmla="*/ 0 w 103414"/>
                <a:gd name="T1" fmla="*/ 73479 h 96195"/>
                <a:gd name="T2" fmla="*/ 46264 w 103414"/>
                <a:gd name="T3" fmla="*/ 51708 h 96195"/>
                <a:gd name="T4" fmla="*/ 76200 w 103414"/>
                <a:gd name="T5" fmla="*/ 24493 h 96195"/>
                <a:gd name="T6" fmla="*/ 97971 w 103414"/>
                <a:gd name="T7" fmla="*/ 0 h 96195"/>
                <a:gd name="T8" fmla="*/ 103414 w 103414"/>
                <a:gd name="T9" fmla="*/ 19050 h 96195"/>
                <a:gd name="T10" fmla="*/ 81643 w 103414"/>
                <a:gd name="T11" fmla="*/ 40822 h 96195"/>
                <a:gd name="T12" fmla="*/ 62593 w 103414"/>
                <a:gd name="T13" fmla="*/ 70758 h 96195"/>
                <a:gd name="T14" fmla="*/ 51707 w 103414"/>
                <a:gd name="T15" fmla="*/ 89808 h 96195"/>
                <a:gd name="T16" fmla="*/ 0 w 103414"/>
                <a:gd name="T17" fmla="*/ 73479 h 96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3414"/>
                <a:gd name="T28" fmla="*/ 0 h 96195"/>
                <a:gd name="T29" fmla="*/ 103414 w 103414"/>
                <a:gd name="T30" fmla="*/ 96195 h 9619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3414" h="96195">
                  <a:moveTo>
                    <a:pt x="0" y="73479"/>
                  </a:moveTo>
                  <a:lnTo>
                    <a:pt x="46264" y="51708"/>
                  </a:lnTo>
                  <a:lnTo>
                    <a:pt x="76200" y="24493"/>
                  </a:lnTo>
                  <a:lnTo>
                    <a:pt x="97971" y="0"/>
                  </a:lnTo>
                  <a:lnTo>
                    <a:pt x="103414" y="19050"/>
                  </a:lnTo>
                  <a:lnTo>
                    <a:pt x="81643" y="40822"/>
                  </a:lnTo>
                  <a:lnTo>
                    <a:pt x="62593" y="70758"/>
                  </a:lnTo>
                  <a:cubicBezTo>
                    <a:pt x="58964" y="77108"/>
                    <a:pt x="56197" y="84035"/>
                    <a:pt x="51707" y="89808"/>
                  </a:cubicBezTo>
                  <a:cubicBezTo>
                    <a:pt x="49619" y="92492"/>
                    <a:pt x="41652" y="96195"/>
                    <a:pt x="0" y="73479"/>
                  </a:cubicBezTo>
                  <a:close/>
                </a:path>
              </a:pathLst>
            </a:custGeom>
            <a:solidFill>
              <a:srgbClr val="663300"/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66" name="Picture 54" descr="Knowledge City Complex"/>
          <p:cNvPicPr>
            <a:picLocks noChangeAspect="1" noChangeArrowheads="1"/>
          </p:cNvPicPr>
          <p:nvPr/>
        </p:nvPicPr>
        <p:blipFill>
          <a:blip r:embed="rId3" cstate="print"/>
          <a:srcRect b="9052"/>
          <a:stretch>
            <a:fillRect/>
          </a:stretch>
        </p:blipFill>
        <p:spPr bwMode="auto">
          <a:xfrm>
            <a:off x="0" y="0"/>
            <a:ext cx="9144000" cy="6237288"/>
          </a:xfrm>
          <a:prstGeom prst="rect">
            <a:avLst/>
          </a:prstGeom>
          <a:noFill/>
        </p:spPr>
      </p:pic>
      <p:sp>
        <p:nvSpPr>
          <p:cNvPr id="269369" name="Text Box 57"/>
          <p:cNvSpPr txBox="1">
            <a:spLocks noChangeArrowheads="1"/>
          </p:cNvSpPr>
          <p:nvPr/>
        </p:nvSpPr>
        <p:spPr bwMode="auto">
          <a:xfrm>
            <a:off x="4408488" y="6577013"/>
            <a:ext cx="322262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588" lvl="1">
              <a:spcBef>
                <a:spcPct val="80000"/>
              </a:spcBef>
              <a:buClr>
                <a:srgbClr val="FF0000"/>
              </a:buClr>
              <a:buSzPct val="120000"/>
            </a:pPr>
            <a:r>
              <a:rPr lang="es-MX" sz="1000" b="0">
                <a:latin typeface="Times New Roman" pitchFamily="18" charset="0"/>
              </a:rPr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476625" y="260350"/>
            <a:ext cx="5632450" cy="3544888"/>
            <a:chOff x="2190" y="164"/>
            <a:chExt cx="3548" cy="2233"/>
          </a:xfrm>
        </p:grpSpPr>
        <p:pic>
          <p:nvPicPr>
            <p:cNvPr id="283650" name="Picture 3" descr="Picture 17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0" y="164"/>
              <a:ext cx="3548" cy="2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3653" name="Text Box 5"/>
            <p:cNvSpPr txBox="1">
              <a:spLocks noChangeArrowheads="1"/>
            </p:cNvSpPr>
            <p:nvPr/>
          </p:nvSpPr>
          <p:spPr bwMode="auto">
            <a:xfrm>
              <a:off x="3967" y="1783"/>
              <a:ext cx="281" cy="96"/>
            </a:xfrm>
            <a:prstGeom prst="rect">
              <a:avLst/>
            </a:prstGeom>
            <a:solidFill>
              <a:srgbClr val="FFC7AB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500" b="0"/>
                <a:t>SCHOOLING ZONE</a:t>
              </a:r>
            </a:p>
          </p:txBody>
        </p:sp>
        <p:sp>
          <p:nvSpPr>
            <p:cNvPr id="283654" name="Text Box 6"/>
            <p:cNvSpPr txBox="1">
              <a:spLocks noChangeArrowheads="1"/>
            </p:cNvSpPr>
            <p:nvPr/>
          </p:nvSpPr>
          <p:spPr bwMode="auto">
            <a:xfrm>
              <a:off x="2925" y="2264"/>
              <a:ext cx="590" cy="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800"/>
                <a:t>Finance-Tech City</a:t>
              </a:r>
            </a:p>
          </p:txBody>
        </p:sp>
        <p:sp>
          <p:nvSpPr>
            <p:cNvPr id="283655" name="Line 7"/>
            <p:cNvSpPr>
              <a:spLocks noChangeShapeType="1"/>
            </p:cNvSpPr>
            <p:nvPr/>
          </p:nvSpPr>
          <p:spPr bwMode="auto">
            <a:xfrm>
              <a:off x="3042" y="1726"/>
              <a:ext cx="0" cy="504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 type="oval" w="med" len="med"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3656" name="Text Box 8"/>
            <p:cNvSpPr txBox="1">
              <a:spLocks noChangeArrowheads="1"/>
            </p:cNvSpPr>
            <p:nvPr/>
          </p:nvSpPr>
          <p:spPr bwMode="auto">
            <a:xfrm>
              <a:off x="3769" y="1586"/>
              <a:ext cx="110" cy="38"/>
            </a:xfrm>
            <a:prstGeom prst="rect">
              <a:avLst/>
            </a:prstGeom>
            <a:solidFill>
              <a:srgbClr val="D4A97E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400" b="0"/>
                <a:t>PARK</a:t>
              </a:r>
            </a:p>
          </p:txBody>
        </p:sp>
        <p:sp>
          <p:nvSpPr>
            <p:cNvPr id="283657" name="Text Box 9"/>
            <p:cNvSpPr txBox="1">
              <a:spLocks noChangeArrowheads="1"/>
            </p:cNvSpPr>
            <p:nvPr/>
          </p:nvSpPr>
          <p:spPr bwMode="auto">
            <a:xfrm>
              <a:off x="3168" y="1141"/>
              <a:ext cx="269" cy="114"/>
            </a:xfrm>
            <a:prstGeom prst="rect">
              <a:avLst/>
            </a:prstGeom>
            <a:solidFill>
              <a:srgbClr val="DDDDDD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400" b="0"/>
                <a:t>STA FE COMMERCIAL CENTER</a:t>
              </a:r>
            </a:p>
          </p:txBody>
        </p:sp>
        <p:sp>
          <p:nvSpPr>
            <p:cNvPr id="283658" name="Text Box 10"/>
            <p:cNvSpPr txBox="1">
              <a:spLocks noChangeArrowheads="1"/>
            </p:cNvSpPr>
            <p:nvPr/>
          </p:nvSpPr>
          <p:spPr bwMode="auto">
            <a:xfrm>
              <a:off x="3847" y="1165"/>
              <a:ext cx="338" cy="38"/>
            </a:xfrm>
            <a:prstGeom prst="rect">
              <a:avLst/>
            </a:prstGeom>
            <a:solidFill>
              <a:srgbClr val="89B0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400" b="0"/>
                <a:t>CITY CENTER</a:t>
              </a:r>
            </a:p>
          </p:txBody>
        </p:sp>
      </p:grp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120650" y="260350"/>
            <a:ext cx="43211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2400" i="1">
                <a:solidFill>
                  <a:srgbClr val="37870F"/>
                </a:solidFill>
                <a:latin typeface="Times New Roman" pitchFamily="18" charset="0"/>
                <a:cs typeface="Times New Roman" pitchFamily="18" charset="0"/>
              </a:rPr>
              <a:t>Finance-Tech City in Santa Fe</a:t>
            </a:r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4406900" y="6581775"/>
            <a:ext cx="3222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588" lvl="1">
              <a:spcBef>
                <a:spcPct val="80000"/>
              </a:spcBef>
              <a:buClr>
                <a:srgbClr val="FF0000"/>
              </a:buClr>
              <a:buSzPct val="120000"/>
            </a:pPr>
            <a:r>
              <a:rPr lang="es-MX" sz="1000" b="0">
                <a:latin typeface="Times New Roman" pitchFamily="18" charset="0"/>
              </a:rPr>
              <a:t>25</a:t>
            </a:r>
          </a:p>
        </p:txBody>
      </p:sp>
      <p:pic>
        <p:nvPicPr>
          <p:cNvPr id="283667" name="Imagen 9"/>
          <p:cNvPicPr>
            <a:picLocks noChangeAspect="1"/>
          </p:cNvPicPr>
          <p:nvPr/>
        </p:nvPicPr>
        <p:blipFill>
          <a:blip r:embed="rId4" cstate="print"/>
          <a:srcRect r="38669"/>
          <a:stretch>
            <a:fillRect/>
          </a:stretch>
        </p:blipFill>
        <p:spPr bwMode="auto">
          <a:xfrm>
            <a:off x="0" y="3236913"/>
            <a:ext cx="43195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3668" name="Imagen 9"/>
          <p:cNvPicPr>
            <a:picLocks noChangeAspect="1"/>
          </p:cNvPicPr>
          <p:nvPr/>
        </p:nvPicPr>
        <p:blipFill>
          <a:blip r:embed="rId4" cstate="print"/>
          <a:srcRect l="82726" t="80400" r="2638"/>
          <a:stretch>
            <a:fillRect/>
          </a:stretch>
        </p:blipFill>
        <p:spPr bwMode="auto">
          <a:xfrm>
            <a:off x="4464050" y="5446713"/>
            <a:ext cx="1338263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3670" name="Text Box 22"/>
          <p:cNvSpPr txBox="1">
            <a:spLocks noChangeArrowheads="1"/>
          </p:cNvSpPr>
          <p:nvPr/>
        </p:nvSpPr>
        <p:spPr bwMode="auto">
          <a:xfrm>
            <a:off x="4799013" y="5973763"/>
            <a:ext cx="925512" cy="10636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700" b="0"/>
              <a:t>Main Roads</a:t>
            </a:r>
          </a:p>
        </p:txBody>
      </p:sp>
      <p:sp>
        <p:nvSpPr>
          <p:cNvPr id="283671" name="Text Box 23"/>
          <p:cNvSpPr txBox="1">
            <a:spLocks noChangeArrowheads="1"/>
          </p:cNvSpPr>
          <p:nvPr/>
        </p:nvSpPr>
        <p:spPr bwMode="auto">
          <a:xfrm>
            <a:off x="4799013" y="5492750"/>
            <a:ext cx="1222375" cy="2127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700" b="0"/>
              <a:t>Commercial &amp; Entertainment Centers</a:t>
            </a:r>
          </a:p>
        </p:txBody>
      </p:sp>
      <p:sp>
        <p:nvSpPr>
          <p:cNvPr id="283672" name="Text Box 24"/>
          <p:cNvSpPr txBox="1">
            <a:spLocks noChangeArrowheads="1"/>
          </p:cNvSpPr>
          <p:nvPr/>
        </p:nvSpPr>
        <p:spPr bwMode="auto">
          <a:xfrm>
            <a:off x="4799013" y="5727700"/>
            <a:ext cx="901700" cy="1063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700" b="0"/>
              <a:t>Hospitals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0188" y="-187325"/>
            <a:ext cx="8229600" cy="1384300"/>
          </a:xfrm>
        </p:spPr>
        <p:txBody>
          <a:bodyPr/>
          <a:lstStyle/>
          <a:p>
            <a:r>
              <a:rPr lang="en-US" sz="2800" b="1" dirty="0" err="1">
                <a:solidFill>
                  <a:schemeClr val="tx1"/>
                </a:solidFill>
              </a:rPr>
              <a:t>Casos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Internacionales</a:t>
            </a:r>
            <a:r>
              <a:rPr lang="en-US" sz="2800" b="1" dirty="0" smtClean="0">
                <a:solidFill>
                  <a:schemeClr val="tx1"/>
                </a:solidFill>
              </a:rPr>
              <a:t> de </a:t>
            </a:r>
            <a:r>
              <a:rPr lang="en-US" sz="2800" b="1" dirty="0" err="1" smtClean="0"/>
              <a:t>R</a:t>
            </a:r>
            <a:r>
              <a:rPr lang="en-US" sz="2800" b="1" dirty="0" err="1" smtClean="0">
                <a:solidFill>
                  <a:schemeClr val="tx1"/>
                </a:solidFill>
              </a:rPr>
              <a:t>edes</a:t>
            </a:r>
            <a:endParaRPr lang="es-ES" sz="2800" b="1" dirty="0">
              <a:solidFill>
                <a:schemeClr val="tx1"/>
              </a:solidFill>
            </a:endParaRP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s-ES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pSp>
        <p:nvGrpSpPr>
          <p:cNvPr id="154628" name="Group 4"/>
          <p:cNvGrpSpPr>
            <a:grpSpLocks/>
          </p:cNvGrpSpPr>
          <p:nvPr/>
        </p:nvGrpSpPr>
        <p:grpSpPr bwMode="auto">
          <a:xfrm>
            <a:off x="323850" y="1327150"/>
            <a:ext cx="8288338" cy="4549775"/>
            <a:chOff x="204" y="836"/>
            <a:chExt cx="5221" cy="2866"/>
          </a:xfrm>
        </p:grpSpPr>
        <p:graphicFrame>
          <p:nvGraphicFramePr>
            <p:cNvPr id="154629" name="Object 5"/>
            <p:cNvGraphicFramePr>
              <a:graphicFrameLocks noChangeAspect="1"/>
            </p:cNvGraphicFramePr>
            <p:nvPr/>
          </p:nvGraphicFramePr>
          <p:xfrm>
            <a:off x="616" y="1183"/>
            <a:ext cx="3986" cy="2076"/>
          </p:xfrm>
          <a:graphic>
            <a:graphicData uri="http://schemas.openxmlformats.org/presentationml/2006/ole">
              <p:oleObj spid="_x0000_s154629" name="Imagen de mapa de bits" r:id="rId3" imgW="5800000" imgH="3296110" progId="PBrush">
                <p:embed/>
              </p:oleObj>
            </a:graphicData>
          </a:graphic>
        </p:graphicFrame>
        <p:sp>
          <p:nvSpPr>
            <p:cNvPr id="154630" name="Line 6"/>
            <p:cNvSpPr>
              <a:spLocks noChangeShapeType="1"/>
            </p:cNvSpPr>
            <p:nvPr/>
          </p:nvSpPr>
          <p:spPr bwMode="auto">
            <a:xfrm>
              <a:off x="4060" y="2927"/>
              <a:ext cx="544" cy="54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31" name="Text Box 7"/>
            <p:cNvSpPr txBox="1">
              <a:spLocks noChangeArrowheads="1"/>
            </p:cNvSpPr>
            <p:nvPr/>
          </p:nvSpPr>
          <p:spPr bwMode="auto">
            <a:xfrm>
              <a:off x="4637" y="3344"/>
              <a:ext cx="76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Australia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32" name="Line 8"/>
            <p:cNvSpPr>
              <a:spLocks noChangeShapeType="1"/>
            </p:cNvSpPr>
            <p:nvPr/>
          </p:nvSpPr>
          <p:spPr bwMode="auto">
            <a:xfrm flipV="1">
              <a:off x="2705" y="1071"/>
              <a:ext cx="1355" cy="97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33" name="Text Box 9"/>
            <p:cNvSpPr txBox="1">
              <a:spLocks noChangeArrowheads="1"/>
            </p:cNvSpPr>
            <p:nvPr/>
          </p:nvSpPr>
          <p:spPr bwMode="auto">
            <a:xfrm>
              <a:off x="3878" y="840"/>
              <a:ext cx="6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Austria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34" name="Line 10"/>
            <p:cNvSpPr>
              <a:spLocks noChangeShapeType="1"/>
            </p:cNvSpPr>
            <p:nvPr/>
          </p:nvSpPr>
          <p:spPr bwMode="auto">
            <a:xfrm>
              <a:off x="1383" y="1067"/>
              <a:ext cx="3" cy="83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35" name="Text Box 11"/>
            <p:cNvSpPr txBox="1">
              <a:spLocks noChangeArrowheads="1"/>
            </p:cNvSpPr>
            <p:nvPr/>
          </p:nvSpPr>
          <p:spPr bwMode="auto">
            <a:xfrm>
              <a:off x="975" y="836"/>
              <a:ext cx="6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Canadá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36" name="Line 12"/>
            <p:cNvSpPr>
              <a:spLocks noChangeShapeType="1"/>
            </p:cNvSpPr>
            <p:nvPr/>
          </p:nvSpPr>
          <p:spPr bwMode="auto">
            <a:xfrm>
              <a:off x="3742" y="2292"/>
              <a:ext cx="1043" cy="7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37" name="Text Box 13"/>
            <p:cNvSpPr txBox="1">
              <a:spLocks noChangeArrowheads="1"/>
            </p:cNvSpPr>
            <p:nvPr/>
          </p:nvSpPr>
          <p:spPr bwMode="auto">
            <a:xfrm>
              <a:off x="4773" y="2923"/>
              <a:ext cx="52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China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38" name="Line 14"/>
            <p:cNvSpPr>
              <a:spLocks noChangeShapeType="1"/>
            </p:cNvSpPr>
            <p:nvPr/>
          </p:nvSpPr>
          <p:spPr bwMode="auto">
            <a:xfrm flipV="1">
              <a:off x="2653" y="1067"/>
              <a:ext cx="545" cy="86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39" name="Text Box 15"/>
            <p:cNvSpPr txBox="1">
              <a:spLocks noChangeArrowheads="1"/>
            </p:cNvSpPr>
            <p:nvPr/>
          </p:nvSpPr>
          <p:spPr bwMode="auto">
            <a:xfrm>
              <a:off x="2880" y="840"/>
              <a:ext cx="8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Dinamarca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40" name="Line 16"/>
            <p:cNvSpPr>
              <a:spLocks noChangeShapeType="1"/>
            </p:cNvSpPr>
            <p:nvPr/>
          </p:nvSpPr>
          <p:spPr bwMode="auto">
            <a:xfrm>
              <a:off x="629" y="1714"/>
              <a:ext cx="846" cy="46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41" name="Text Box 17"/>
            <p:cNvSpPr txBox="1">
              <a:spLocks noChangeArrowheads="1"/>
            </p:cNvSpPr>
            <p:nvPr/>
          </p:nvSpPr>
          <p:spPr bwMode="auto">
            <a:xfrm>
              <a:off x="295" y="1521"/>
              <a:ext cx="41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EUA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42" name="Line 18"/>
            <p:cNvSpPr>
              <a:spLocks noChangeShapeType="1"/>
            </p:cNvSpPr>
            <p:nvPr/>
          </p:nvSpPr>
          <p:spPr bwMode="auto">
            <a:xfrm flipV="1">
              <a:off x="2835" y="1158"/>
              <a:ext cx="2041" cy="63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43" name="Text Box 19"/>
            <p:cNvSpPr txBox="1">
              <a:spLocks noChangeArrowheads="1"/>
            </p:cNvSpPr>
            <p:nvPr/>
          </p:nvSpPr>
          <p:spPr bwMode="auto">
            <a:xfrm>
              <a:off x="4649" y="886"/>
              <a:ext cx="7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Finlandia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44" name="Line 20"/>
            <p:cNvSpPr>
              <a:spLocks noChangeShapeType="1"/>
            </p:cNvSpPr>
            <p:nvPr/>
          </p:nvSpPr>
          <p:spPr bwMode="auto">
            <a:xfrm>
              <a:off x="2608" y="2024"/>
              <a:ext cx="0" cy="144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45" name="Text Box 21"/>
            <p:cNvSpPr txBox="1">
              <a:spLocks noChangeArrowheads="1"/>
            </p:cNvSpPr>
            <p:nvPr/>
          </p:nvSpPr>
          <p:spPr bwMode="auto">
            <a:xfrm>
              <a:off x="2290" y="3471"/>
              <a:ext cx="71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Holanda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46" name="Line 22"/>
            <p:cNvSpPr>
              <a:spLocks noChangeShapeType="1"/>
            </p:cNvSpPr>
            <p:nvPr/>
          </p:nvSpPr>
          <p:spPr bwMode="auto">
            <a:xfrm>
              <a:off x="2724" y="2098"/>
              <a:ext cx="1245" cy="132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47" name="Text Box 23"/>
            <p:cNvSpPr txBox="1">
              <a:spLocks noChangeArrowheads="1"/>
            </p:cNvSpPr>
            <p:nvPr/>
          </p:nvSpPr>
          <p:spPr bwMode="auto">
            <a:xfrm>
              <a:off x="3742" y="3471"/>
              <a:ext cx="6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Hungría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48" name="Line 24"/>
            <p:cNvSpPr>
              <a:spLocks noChangeShapeType="1"/>
            </p:cNvSpPr>
            <p:nvPr/>
          </p:nvSpPr>
          <p:spPr bwMode="auto">
            <a:xfrm flipV="1">
              <a:off x="2426" y="1067"/>
              <a:ext cx="1" cy="9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49" name="Text Box 25"/>
            <p:cNvSpPr txBox="1">
              <a:spLocks noChangeArrowheads="1"/>
            </p:cNvSpPr>
            <p:nvPr/>
          </p:nvSpPr>
          <p:spPr bwMode="auto">
            <a:xfrm>
              <a:off x="1973" y="840"/>
              <a:ext cx="6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Irlanda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50" name="Line 26"/>
            <p:cNvSpPr>
              <a:spLocks noChangeShapeType="1"/>
            </p:cNvSpPr>
            <p:nvPr/>
          </p:nvSpPr>
          <p:spPr bwMode="auto">
            <a:xfrm flipH="1">
              <a:off x="2064" y="2024"/>
              <a:ext cx="453" cy="144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51" name="Text Box 27"/>
            <p:cNvSpPr txBox="1">
              <a:spLocks noChangeArrowheads="1"/>
            </p:cNvSpPr>
            <p:nvPr/>
          </p:nvSpPr>
          <p:spPr bwMode="auto">
            <a:xfrm>
              <a:off x="1474" y="3471"/>
              <a:ext cx="8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Inglaterra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52" name="Line 28"/>
            <p:cNvSpPr>
              <a:spLocks noChangeShapeType="1"/>
            </p:cNvSpPr>
            <p:nvPr/>
          </p:nvSpPr>
          <p:spPr bwMode="auto">
            <a:xfrm>
              <a:off x="2638" y="2104"/>
              <a:ext cx="650" cy="136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53" name="Text Box 29"/>
            <p:cNvSpPr txBox="1">
              <a:spLocks noChangeArrowheads="1"/>
            </p:cNvSpPr>
            <p:nvPr/>
          </p:nvSpPr>
          <p:spPr bwMode="auto">
            <a:xfrm>
              <a:off x="3107" y="3471"/>
              <a:ext cx="5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Suiza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54" name="Line 30"/>
            <p:cNvSpPr>
              <a:spLocks noChangeShapeType="1"/>
            </p:cNvSpPr>
            <p:nvPr/>
          </p:nvSpPr>
          <p:spPr bwMode="auto">
            <a:xfrm flipV="1">
              <a:off x="2744" y="1521"/>
              <a:ext cx="1951" cy="50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55" name="Text Box 31"/>
            <p:cNvSpPr txBox="1">
              <a:spLocks noChangeArrowheads="1"/>
            </p:cNvSpPr>
            <p:nvPr/>
          </p:nvSpPr>
          <p:spPr bwMode="auto">
            <a:xfrm>
              <a:off x="4740" y="1384"/>
              <a:ext cx="6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Polonia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56" name="Line 32"/>
            <p:cNvSpPr>
              <a:spLocks noChangeShapeType="1"/>
            </p:cNvSpPr>
            <p:nvPr/>
          </p:nvSpPr>
          <p:spPr bwMode="auto">
            <a:xfrm>
              <a:off x="3833" y="2251"/>
              <a:ext cx="809" cy="20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57" name="Text Box 33"/>
            <p:cNvSpPr txBox="1">
              <a:spLocks noChangeArrowheads="1"/>
            </p:cNvSpPr>
            <p:nvPr/>
          </p:nvSpPr>
          <p:spPr bwMode="auto">
            <a:xfrm>
              <a:off x="4727" y="2346"/>
              <a:ext cx="64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 Corea</a:t>
              </a:r>
            </a:p>
            <a:p>
              <a:r>
                <a:rPr lang="es-MX" sz="1800" b="1">
                  <a:solidFill>
                    <a:schemeClr val="bg1"/>
                  </a:solidFill>
                </a:rPr>
                <a:t>Del Sur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58" name="Line 34"/>
            <p:cNvSpPr>
              <a:spLocks noChangeShapeType="1"/>
            </p:cNvSpPr>
            <p:nvPr/>
          </p:nvSpPr>
          <p:spPr bwMode="auto">
            <a:xfrm flipV="1">
              <a:off x="4014" y="2020"/>
              <a:ext cx="771" cy="18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59" name="Text Box 35"/>
            <p:cNvSpPr txBox="1">
              <a:spLocks noChangeArrowheads="1"/>
            </p:cNvSpPr>
            <p:nvPr/>
          </p:nvSpPr>
          <p:spPr bwMode="auto">
            <a:xfrm>
              <a:off x="4863" y="1848"/>
              <a:ext cx="5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Japón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60" name="Line 36"/>
            <p:cNvSpPr>
              <a:spLocks noChangeShapeType="1"/>
            </p:cNvSpPr>
            <p:nvPr/>
          </p:nvSpPr>
          <p:spPr bwMode="auto">
            <a:xfrm flipH="1" flipV="1">
              <a:off x="470" y="2470"/>
              <a:ext cx="1542" cy="22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61" name="Text Box 37"/>
            <p:cNvSpPr txBox="1">
              <a:spLocks noChangeArrowheads="1"/>
            </p:cNvSpPr>
            <p:nvPr/>
          </p:nvSpPr>
          <p:spPr bwMode="auto">
            <a:xfrm>
              <a:off x="204" y="2337"/>
              <a:ext cx="52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Brasil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  <p:sp>
          <p:nvSpPr>
            <p:cNvPr id="154662" name="Line 38"/>
            <p:cNvSpPr>
              <a:spLocks noChangeShapeType="1"/>
            </p:cNvSpPr>
            <p:nvPr/>
          </p:nvSpPr>
          <p:spPr bwMode="auto">
            <a:xfrm flipH="1">
              <a:off x="794" y="3088"/>
              <a:ext cx="966" cy="24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4663" name="Text Box 39"/>
            <p:cNvSpPr txBox="1">
              <a:spLocks noChangeArrowheads="1"/>
            </p:cNvSpPr>
            <p:nvPr/>
          </p:nvSpPr>
          <p:spPr bwMode="auto">
            <a:xfrm>
              <a:off x="340" y="3244"/>
              <a:ext cx="4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MX" sz="1800" b="1">
                  <a:solidFill>
                    <a:schemeClr val="bg1"/>
                  </a:solidFill>
                </a:rPr>
                <a:t>Chile</a:t>
              </a:r>
              <a:endParaRPr lang="es-ES" sz="1800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98" name="Text Box 42"/>
          <p:cNvSpPr txBox="1">
            <a:spLocks noChangeArrowheads="1"/>
          </p:cNvSpPr>
          <p:nvPr/>
        </p:nvSpPr>
        <p:spPr bwMode="auto">
          <a:xfrm>
            <a:off x="4406900" y="6581775"/>
            <a:ext cx="322263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588" lvl="1">
              <a:spcBef>
                <a:spcPct val="80000"/>
              </a:spcBef>
              <a:buClr>
                <a:srgbClr val="FF0000"/>
              </a:buClr>
              <a:buSzPct val="120000"/>
            </a:pPr>
            <a:r>
              <a:rPr lang="es-MX" sz="1000" b="0">
                <a:latin typeface="Times New Roman" pitchFamily="18" charset="0"/>
              </a:rPr>
              <a:t>32</a:t>
            </a:r>
          </a:p>
        </p:txBody>
      </p:sp>
      <p:pic>
        <p:nvPicPr>
          <p:cNvPr id="301103" name="Picture 47" descr="lamina"/>
          <p:cNvPicPr>
            <a:picLocks noChangeAspect="1" noChangeArrowheads="1"/>
          </p:cNvPicPr>
          <p:nvPr/>
        </p:nvPicPr>
        <p:blipFill>
          <a:blip r:embed="rId3" cstate="print"/>
          <a:srcRect r="39764" b="24777"/>
          <a:stretch>
            <a:fillRect/>
          </a:stretch>
        </p:blipFill>
        <p:spPr bwMode="auto">
          <a:xfrm>
            <a:off x="4184650" y="0"/>
            <a:ext cx="4959350" cy="4645025"/>
          </a:xfrm>
          <a:prstGeom prst="rect">
            <a:avLst/>
          </a:prstGeom>
          <a:noFill/>
        </p:spPr>
      </p:pic>
      <p:sp>
        <p:nvSpPr>
          <p:cNvPr id="301105" name="Rectangle 49"/>
          <p:cNvSpPr>
            <a:spLocks noChangeArrowheads="1"/>
          </p:cNvSpPr>
          <p:nvPr/>
        </p:nvSpPr>
        <p:spPr bwMode="auto">
          <a:xfrm>
            <a:off x="120650" y="260350"/>
            <a:ext cx="43211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2400" i="1">
                <a:solidFill>
                  <a:srgbClr val="37870F"/>
                </a:solidFill>
                <a:latin typeface="Times New Roman" pitchFamily="18" charset="0"/>
                <a:cs typeface="Times New Roman" pitchFamily="18" charset="0"/>
              </a:rPr>
              <a:t>Health-Tech Site</a:t>
            </a:r>
          </a:p>
        </p:txBody>
      </p:sp>
      <p:pic>
        <p:nvPicPr>
          <p:cNvPr id="301108" name="Imagen 9"/>
          <p:cNvPicPr>
            <a:picLocks noChangeAspect="1"/>
          </p:cNvPicPr>
          <p:nvPr/>
        </p:nvPicPr>
        <p:blipFill>
          <a:blip r:embed="rId4" cstate="print"/>
          <a:srcRect r="34126"/>
          <a:stretch>
            <a:fillRect/>
          </a:stretch>
        </p:blipFill>
        <p:spPr bwMode="auto">
          <a:xfrm>
            <a:off x="19050" y="3132138"/>
            <a:ext cx="4495800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1109" name="Imagen 9"/>
          <p:cNvPicPr>
            <a:picLocks noChangeAspect="1"/>
          </p:cNvPicPr>
          <p:nvPr/>
        </p:nvPicPr>
        <p:blipFill>
          <a:blip r:embed="rId4" cstate="print"/>
          <a:srcRect l="84250" t="72542"/>
          <a:stretch>
            <a:fillRect/>
          </a:stretch>
        </p:blipFill>
        <p:spPr bwMode="auto">
          <a:xfrm>
            <a:off x="4575175" y="5040313"/>
            <a:ext cx="141922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1110" name="Text Box 54"/>
          <p:cNvSpPr txBox="1">
            <a:spLocks noChangeArrowheads="1"/>
          </p:cNvSpPr>
          <p:nvPr/>
        </p:nvSpPr>
        <p:spPr bwMode="auto">
          <a:xfrm>
            <a:off x="4956175" y="5930900"/>
            <a:ext cx="768350" cy="10636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700" b="0"/>
              <a:t>Main Roads</a:t>
            </a:r>
          </a:p>
        </p:txBody>
      </p:sp>
      <p:sp>
        <p:nvSpPr>
          <p:cNvPr id="301111" name="Text Box 55"/>
          <p:cNvSpPr txBox="1">
            <a:spLocks noChangeArrowheads="1"/>
          </p:cNvSpPr>
          <p:nvPr/>
        </p:nvSpPr>
        <p:spPr bwMode="auto">
          <a:xfrm>
            <a:off x="4956175" y="5072063"/>
            <a:ext cx="1233488" cy="69373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700" b="0"/>
              <a:t>Commercial &amp; Entertainment Centers</a:t>
            </a:r>
          </a:p>
          <a:p>
            <a:pPr algn="l">
              <a:spcBef>
                <a:spcPct val="50000"/>
              </a:spcBef>
            </a:pPr>
            <a:r>
              <a:rPr lang="en-US" sz="700" b="0"/>
              <a:t>Hospitals</a:t>
            </a:r>
          </a:p>
          <a:p>
            <a:pPr algn="l">
              <a:spcBef>
                <a:spcPct val="50000"/>
              </a:spcBef>
            </a:pPr>
            <a:r>
              <a:rPr lang="en-US" sz="700" b="0"/>
              <a:t>Subway Station</a:t>
            </a:r>
          </a:p>
          <a:p>
            <a:pPr algn="l">
              <a:spcBef>
                <a:spcPct val="50000"/>
              </a:spcBef>
            </a:pPr>
            <a:r>
              <a:rPr lang="en-US" sz="700" b="0"/>
              <a:t>Housing 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06" name="1 Imagen" descr="CIUDAD SALUD-R2.jpg"/>
          <p:cNvPicPr>
            <a:picLocks noChangeAspect="1"/>
          </p:cNvPicPr>
          <p:nvPr/>
        </p:nvPicPr>
        <p:blipFill>
          <a:blip r:embed="rId3" cstate="print"/>
          <a:srcRect b="10416"/>
          <a:stretch>
            <a:fillRect/>
          </a:stretch>
        </p:blipFill>
        <p:spPr bwMode="auto">
          <a:xfrm>
            <a:off x="0" y="0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707" name="Rectangle 2"/>
          <p:cNvSpPr>
            <a:spLocks noChangeArrowheads="1"/>
          </p:cNvSpPr>
          <p:nvPr/>
        </p:nvSpPr>
        <p:spPr bwMode="auto">
          <a:xfrm>
            <a:off x="322263" y="5357813"/>
            <a:ext cx="4321175" cy="738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Health  City</a:t>
            </a:r>
          </a:p>
          <a:p>
            <a:pPr algn="l">
              <a:tabLst>
                <a:tab pos="457200" algn="l"/>
              </a:tabLst>
            </a:pPr>
            <a:r>
              <a:rPr lang="en-US" sz="2400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Render</a:t>
            </a:r>
          </a:p>
        </p:txBody>
      </p:sp>
      <p:sp>
        <p:nvSpPr>
          <p:cNvPr id="328708" name="Text Box 4"/>
          <p:cNvSpPr txBox="1">
            <a:spLocks noChangeArrowheads="1"/>
          </p:cNvSpPr>
          <p:nvPr/>
        </p:nvSpPr>
        <p:spPr bwMode="auto">
          <a:xfrm>
            <a:off x="4408488" y="6577013"/>
            <a:ext cx="322262" cy="15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1588" lvl="1">
              <a:spcBef>
                <a:spcPct val="80000"/>
              </a:spcBef>
              <a:buClr>
                <a:srgbClr val="FF0000"/>
              </a:buClr>
              <a:buSzPct val="120000"/>
            </a:pPr>
            <a:r>
              <a:rPr lang="es-MX" sz="1000" b="0">
                <a:latin typeface="Times New Roman" pitchFamily="18" charset="0"/>
              </a:rPr>
              <a:t>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AMITE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b="1" dirty="0" smtClean="0">
                <a:solidFill>
                  <a:srgbClr val="000066"/>
                </a:solidFill>
              </a:rPr>
              <a:t>“Asociación Mexicana para la Innovación en Tecnología Educativa”</a:t>
            </a:r>
          </a:p>
          <a:p>
            <a:pPr algn="ctr">
              <a:buNone/>
            </a:pPr>
            <a:endParaRPr lang="es-ES" sz="2000" b="1" dirty="0" smtClean="0">
              <a:solidFill>
                <a:srgbClr val="000066"/>
              </a:solidFill>
            </a:endParaRPr>
          </a:p>
          <a:p>
            <a:r>
              <a:rPr lang="es-ES" b="1" dirty="0" err="1" smtClean="0">
                <a:solidFill>
                  <a:srgbClr val="000066"/>
                </a:solidFill>
              </a:rPr>
              <a:t>CONACyT</a:t>
            </a:r>
            <a:r>
              <a:rPr lang="es-ES" b="1" dirty="0" smtClean="0">
                <a:solidFill>
                  <a:srgbClr val="000066"/>
                </a:solidFill>
              </a:rPr>
              <a:t>, </a:t>
            </a:r>
            <a:r>
              <a:rPr lang="es-ES" b="1" dirty="0" err="1" smtClean="0">
                <a:solidFill>
                  <a:srgbClr val="000066"/>
                </a:solidFill>
              </a:rPr>
              <a:t>ICyTDF</a:t>
            </a:r>
            <a:r>
              <a:rPr lang="es-ES" b="1" dirty="0" smtClean="0">
                <a:solidFill>
                  <a:srgbClr val="000066"/>
                </a:solidFill>
              </a:rPr>
              <a:t>, UNAM (apoyo 22 </a:t>
            </a:r>
            <a:r>
              <a:rPr lang="es-ES" b="1" dirty="0" err="1" smtClean="0">
                <a:solidFill>
                  <a:srgbClr val="000066"/>
                </a:solidFill>
              </a:rPr>
              <a:t>m.d.p.</a:t>
            </a:r>
            <a:r>
              <a:rPr lang="es-ES" b="1" dirty="0" smtClean="0">
                <a:solidFill>
                  <a:srgbClr val="000066"/>
                </a:solidFill>
              </a:rPr>
              <a:t>)</a:t>
            </a:r>
          </a:p>
          <a:p>
            <a:r>
              <a:rPr lang="es-ES" b="1" dirty="0" smtClean="0">
                <a:solidFill>
                  <a:srgbClr val="000066"/>
                </a:solidFill>
              </a:rPr>
              <a:t>Contratos: República Dominicana (24 </a:t>
            </a:r>
            <a:r>
              <a:rPr lang="es-ES" b="1" dirty="0" err="1" smtClean="0">
                <a:solidFill>
                  <a:srgbClr val="000066"/>
                </a:solidFill>
              </a:rPr>
              <a:t>m.d.p.</a:t>
            </a:r>
            <a:r>
              <a:rPr lang="es-ES" b="1" dirty="0" smtClean="0">
                <a:solidFill>
                  <a:srgbClr val="000066"/>
                </a:solidFill>
              </a:rPr>
              <a:t>), UAM-</a:t>
            </a:r>
            <a:r>
              <a:rPr lang="es-ES" b="1" dirty="0" err="1" smtClean="0">
                <a:solidFill>
                  <a:srgbClr val="000066"/>
                </a:solidFill>
              </a:rPr>
              <a:t>Cuajimalpa</a:t>
            </a:r>
            <a:r>
              <a:rPr lang="es-ES" b="1" dirty="0" smtClean="0">
                <a:solidFill>
                  <a:srgbClr val="000066"/>
                </a:solidFill>
              </a:rPr>
              <a:t> (100 mil pesos) y el IEEM (500 mil pesos), Ministerio de Educación de España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1043608" y="1340768"/>
            <a:ext cx="712946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4400" dirty="0">
                <a:solidFill>
                  <a:srgbClr val="006699"/>
                </a:solidFill>
                <a:latin typeface="Comic Sans MS" pitchFamily="66" charset="0"/>
              </a:rPr>
              <a:t>¡ Muchas Gracias </a:t>
            </a:r>
            <a:r>
              <a:rPr lang="es-MX" sz="4400" dirty="0" smtClean="0">
                <a:solidFill>
                  <a:srgbClr val="006699"/>
                </a:solidFill>
                <a:latin typeface="Comic Sans MS" pitchFamily="66" charset="0"/>
              </a:rPr>
              <a:t>!</a:t>
            </a:r>
          </a:p>
          <a:p>
            <a:pPr algn="ctr">
              <a:spcBef>
                <a:spcPct val="50000"/>
              </a:spcBef>
            </a:pPr>
            <a:r>
              <a:rPr lang="es-MX" sz="4400" dirty="0" err="1" smtClean="0">
                <a:solidFill>
                  <a:srgbClr val="006699"/>
                </a:solidFill>
                <a:latin typeface="Comic Sans MS" pitchFamily="66" charset="0"/>
              </a:rPr>
              <a:t>Merci</a:t>
            </a:r>
            <a:r>
              <a:rPr lang="es-MX" sz="4400" dirty="0" smtClean="0">
                <a:solidFill>
                  <a:srgbClr val="006699"/>
                </a:solidFill>
                <a:latin typeface="Comic Sans MS" pitchFamily="66" charset="0"/>
              </a:rPr>
              <a:t>!</a:t>
            </a:r>
          </a:p>
          <a:p>
            <a:pPr algn="ctr">
              <a:spcBef>
                <a:spcPct val="50000"/>
              </a:spcBef>
            </a:pPr>
            <a:r>
              <a:rPr lang="es-MX" sz="4400" dirty="0" err="1" smtClean="0">
                <a:solidFill>
                  <a:srgbClr val="006699"/>
                </a:solidFill>
                <a:latin typeface="Comic Sans MS" pitchFamily="66" charset="0"/>
              </a:rPr>
              <a:t>Thanks</a:t>
            </a:r>
            <a:r>
              <a:rPr lang="es-MX" sz="4400" dirty="0" smtClean="0">
                <a:solidFill>
                  <a:srgbClr val="006699"/>
                </a:solidFill>
                <a:latin typeface="Comic Sans MS" pitchFamily="66" charset="0"/>
              </a:rPr>
              <a:t>!</a:t>
            </a:r>
          </a:p>
          <a:p>
            <a:pPr algn="ctr">
              <a:spcBef>
                <a:spcPct val="50000"/>
              </a:spcBef>
            </a:pPr>
            <a:r>
              <a:rPr lang="es-MX" sz="4400" dirty="0" smtClean="0">
                <a:solidFill>
                  <a:srgbClr val="006699"/>
                </a:solidFill>
                <a:latin typeface="Comic Sans MS" pitchFamily="66" charset="0"/>
              </a:rPr>
              <a:t>¡</a:t>
            </a:r>
            <a:r>
              <a:rPr lang="es-MX" sz="4400" dirty="0" err="1" smtClean="0">
                <a:solidFill>
                  <a:srgbClr val="006699"/>
                </a:solidFill>
                <a:latin typeface="Comic Sans MS" pitchFamily="66" charset="0"/>
              </a:rPr>
              <a:t>Grazie</a:t>
            </a:r>
            <a:r>
              <a:rPr lang="es-MX" sz="4400" dirty="0" smtClean="0">
                <a:solidFill>
                  <a:srgbClr val="006699"/>
                </a:solidFill>
                <a:latin typeface="Comic Sans MS" pitchFamily="66" charset="0"/>
              </a:rPr>
              <a:t>!</a:t>
            </a:r>
          </a:p>
          <a:p>
            <a:pPr algn="ctr">
              <a:spcBef>
                <a:spcPct val="50000"/>
              </a:spcBef>
            </a:pPr>
            <a:r>
              <a:rPr lang="es-MX" sz="4400" dirty="0" err="1" smtClean="0">
                <a:solidFill>
                  <a:srgbClr val="006699"/>
                </a:solidFill>
                <a:latin typeface="Comic Sans MS" pitchFamily="66" charset="0"/>
              </a:rPr>
              <a:t>Danke</a:t>
            </a:r>
            <a:r>
              <a:rPr lang="es-MX" sz="4400" dirty="0" smtClean="0">
                <a:solidFill>
                  <a:srgbClr val="006699"/>
                </a:solidFill>
                <a:latin typeface="Comic Sans MS" pitchFamily="66" charset="0"/>
              </a:rPr>
              <a:t>!</a:t>
            </a:r>
            <a:endParaRPr lang="es-ES" sz="4400" dirty="0">
              <a:solidFill>
                <a:srgbClr val="0066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650" name="Object 2"/>
          <p:cNvGraphicFramePr>
            <a:graphicFrameLocks noChangeAspect="1"/>
          </p:cNvGraphicFramePr>
          <p:nvPr/>
        </p:nvGraphicFramePr>
        <p:xfrm>
          <a:off x="250825" y="0"/>
          <a:ext cx="8713788" cy="6381750"/>
        </p:xfrm>
        <a:graphic>
          <a:graphicData uri="http://schemas.openxmlformats.org/presentationml/2006/ole">
            <p:oleObj spid="_x0000_s155650" name="Hoja de cálculo" r:id="rId3" imgW="6553200" imgH="5572049" progId="Excel.Sheet.8">
              <p:embed/>
            </p:oleObj>
          </a:graphicData>
        </a:graphic>
      </p:graphicFrame>
      <p:sp>
        <p:nvSpPr>
          <p:cNvPr id="155651" name="Rectangle 3"/>
          <p:cNvSpPr>
            <a:spLocks noGrp="1" noChangeArrowheads="1"/>
          </p:cNvSpPr>
          <p:nvPr>
            <p:ph type="title"/>
          </p:nvPr>
        </p:nvSpPr>
        <p:spPr>
          <a:xfrm>
            <a:off x="-2413000" y="-100013"/>
            <a:ext cx="8229600" cy="1384301"/>
          </a:xfrm>
          <a:noFill/>
          <a:ln/>
        </p:spPr>
        <p:txBody>
          <a:bodyPr/>
          <a:lstStyle/>
          <a:p>
            <a:r>
              <a:rPr lang="en-US" sz="3200" b="1">
                <a:solidFill>
                  <a:srgbClr val="FFFF00"/>
                </a:solidFill>
                <a:effectLst/>
              </a:rPr>
              <a:t>OBJETIVOS</a:t>
            </a:r>
            <a:endParaRPr lang="es-ES" sz="3200" b="1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155652" name="Group 4"/>
          <p:cNvGraphicFramePr>
            <a:graphicFrameLocks noGrp="1"/>
          </p:cNvGraphicFramePr>
          <p:nvPr>
            <p:ph type="tbl" idx="1"/>
          </p:nvPr>
        </p:nvGraphicFramePr>
        <p:xfrm>
          <a:off x="3267075" y="6365875"/>
          <a:ext cx="5710238" cy="243840"/>
        </p:xfrm>
        <a:graphic>
          <a:graphicData uri="http://schemas.openxmlformats.org/drawingml/2006/table">
            <a:tbl>
              <a:tblPr/>
              <a:tblGrid>
                <a:gridCol w="425450"/>
                <a:gridCol w="354013"/>
                <a:gridCol w="352425"/>
                <a:gridCol w="355600"/>
                <a:gridCol w="352425"/>
                <a:gridCol w="331787"/>
                <a:gridCol w="352425"/>
                <a:gridCol w="366713"/>
                <a:gridCol w="352425"/>
                <a:gridCol w="331787"/>
                <a:gridCol w="365125"/>
                <a:gridCol w="354013"/>
                <a:gridCol w="354012"/>
                <a:gridCol w="342900"/>
                <a:gridCol w="365125"/>
                <a:gridCol w="354013"/>
              </a:tblGrid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2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4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5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6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7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8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9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10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12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13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14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15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16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674" name="Object 2"/>
          <p:cNvGraphicFramePr>
            <a:graphicFrameLocks noChangeAspect="1"/>
          </p:cNvGraphicFramePr>
          <p:nvPr/>
        </p:nvGraphicFramePr>
        <p:xfrm>
          <a:off x="142875" y="0"/>
          <a:ext cx="8918575" cy="6234113"/>
        </p:xfrm>
        <a:graphic>
          <a:graphicData uri="http://schemas.openxmlformats.org/presentationml/2006/ole">
            <p:oleObj spid="_x0000_s156674" name="Hoja de cálculo" r:id="rId3" imgW="7172249" imgH="5010302" progId="Excel.Sheet.8">
              <p:embed/>
            </p:oleObj>
          </a:graphicData>
        </a:graphic>
      </p:graphicFrame>
      <p:sp>
        <p:nvSpPr>
          <p:cNvPr id="156675" name="Rectangle 3"/>
          <p:cNvSpPr>
            <a:spLocks noGrp="1" noChangeArrowheads="1"/>
          </p:cNvSpPr>
          <p:nvPr>
            <p:ph type="title"/>
          </p:nvPr>
        </p:nvSpPr>
        <p:spPr>
          <a:xfrm>
            <a:off x="-2557463" y="-100013"/>
            <a:ext cx="8229601" cy="1384301"/>
          </a:xfrm>
          <a:noFill/>
          <a:ln/>
        </p:spPr>
        <p:txBody>
          <a:bodyPr/>
          <a:lstStyle/>
          <a:p>
            <a:r>
              <a:rPr lang="en-US" sz="3200" b="1">
                <a:solidFill>
                  <a:srgbClr val="FFFF00"/>
                </a:solidFill>
                <a:effectLst/>
              </a:rPr>
              <a:t>CRITERIOS</a:t>
            </a:r>
            <a:endParaRPr lang="es-ES" sz="3200" b="1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156676" name="Group 4"/>
          <p:cNvGraphicFramePr>
            <a:graphicFrameLocks noGrp="1"/>
          </p:cNvGraphicFramePr>
          <p:nvPr>
            <p:ph type="tbl" idx="1"/>
          </p:nvPr>
        </p:nvGraphicFramePr>
        <p:xfrm>
          <a:off x="2895600" y="6224588"/>
          <a:ext cx="6146800" cy="287338"/>
        </p:xfrm>
        <a:graphic>
          <a:graphicData uri="http://schemas.openxmlformats.org/drawingml/2006/table">
            <a:tbl>
              <a:tblPr/>
              <a:tblGrid>
                <a:gridCol w="457200"/>
                <a:gridCol w="381000"/>
                <a:gridCol w="381000"/>
                <a:gridCol w="381000"/>
                <a:gridCol w="381000"/>
                <a:gridCol w="355600"/>
                <a:gridCol w="381000"/>
                <a:gridCol w="393700"/>
                <a:gridCol w="381000"/>
                <a:gridCol w="355600"/>
                <a:gridCol w="393700"/>
                <a:gridCol w="381000"/>
                <a:gridCol w="381000"/>
                <a:gridCol w="368300"/>
                <a:gridCol w="393700"/>
                <a:gridCol w="381000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9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00013"/>
            <a:ext cx="8229600" cy="1384301"/>
          </a:xfrm>
          <a:noFill/>
          <a:ln/>
        </p:spPr>
        <p:txBody>
          <a:bodyPr/>
          <a:lstStyle/>
          <a:p>
            <a:r>
              <a:rPr lang="en-US" sz="3200" b="1">
                <a:solidFill>
                  <a:srgbClr val="FFFF00"/>
                </a:solidFill>
                <a:effectLst/>
              </a:rPr>
              <a:t>FINANCIAMIENTO</a:t>
            </a:r>
            <a:endParaRPr lang="es-ES" sz="3200" b="1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157700" name="Group 4"/>
          <p:cNvGraphicFramePr>
            <a:graphicFrameLocks noGrp="1"/>
          </p:cNvGraphicFramePr>
          <p:nvPr>
            <p:ph type="tbl" idx="1"/>
          </p:nvPr>
        </p:nvGraphicFramePr>
        <p:xfrm>
          <a:off x="1778000" y="6334125"/>
          <a:ext cx="7137400" cy="274320"/>
        </p:xfrm>
        <a:graphic>
          <a:graphicData uri="http://schemas.openxmlformats.org/drawingml/2006/table">
            <a:tbl>
              <a:tblPr/>
              <a:tblGrid>
                <a:gridCol w="444500"/>
                <a:gridCol w="546100"/>
                <a:gridCol w="546100"/>
                <a:gridCol w="711200"/>
                <a:gridCol w="457200"/>
                <a:gridCol w="406400"/>
                <a:gridCol w="444500"/>
                <a:gridCol w="558800"/>
                <a:gridCol w="444500"/>
                <a:gridCol w="444500"/>
                <a:gridCol w="457200"/>
                <a:gridCol w="546100"/>
                <a:gridCol w="444500"/>
                <a:gridCol w="6858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7699" name="Object 3"/>
          <p:cNvGraphicFramePr>
            <a:graphicFrameLocks noChangeAspect="1"/>
          </p:cNvGraphicFramePr>
          <p:nvPr/>
        </p:nvGraphicFramePr>
        <p:xfrm>
          <a:off x="179388" y="1052513"/>
          <a:ext cx="8766175" cy="5291137"/>
        </p:xfrm>
        <a:graphic>
          <a:graphicData uri="http://schemas.openxmlformats.org/presentationml/2006/ole">
            <p:oleObj spid="_x0000_s157699" name="Hoja de cálculo" r:id="rId3" imgW="6048451" imgH="3676802" progId="Excel.Sheet.8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722" name="Object 2"/>
          <p:cNvGraphicFramePr>
            <a:graphicFrameLocks noChangeAspect="1"/>
          </p:cNvGraphicFramePr>
          <p:nvPr/>
        </p:nvGraphicFramePr>
        <p:xfrm>
          <a:off x="544513" y="1127125"/>
          <a:ext cx="7627937" cy="4173538"/>
        </p:xfrm>
        <a:graphic>
          <a:graphicData uri="http://schemas.openxmlformats.org/presentationml/2006/ole">
            <p:oleObj spid="_x0000_s158722" name="Worksheet" r:id="rId3" imgW="5861160" imgH="3206160" progId="Excel.Sheet.8">
              <p:embed/>
            </p:oleObj>
          </a:graphicData>
        </a:graphic>
      </p:graphicFrame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-242888"/>
            <a:ext cx="8229600" cy="1384301"/>
          </a:xfrm>
          <a:noFill/>
          <a:ln/>
        </p:spPr>
        <p:txBody>
          <a:bodyPr/>
          <a:lstStyle/>
          <a:p>
            <a:r>
              <a:rPr lang="en-US" sz="3200" b="1">
                <a:solidFill>
                  <a:srgbClr val="FFFF00"/>
                </a:solidFill>
                <a:effectLst/>
              </a:rPr>
              <a:t>ADMINISTRACIÓN</a:t>
            </a:r>
            <a:endParaRPr lang="es-ES" sz="3200" b="1">
              <a:solidFill>
                <a:srgbClr val="FFFF00"/>
              </a:solidFill>
              <a:effectLst/>
            </a:endParaRPr>
          </a:p>
        </p:txBody>
      </p:sp>
      <p:graphicFrame>
        <p:nvGraphicFramePr>
          <p:cNvPr id="158724" name="Group 4"/>
          <p:cNvGraphicFramePr>
            <a:graphicFrameLocks noGrp="1"/>
          </p:cNvGraphicFramePr>
          <p:nvPr>
            <p:ph type="tbl" idx="1"/>
          </p:nvPr>
        </p:nvGraphicFramePr>
        <p:xfrm>
          <a:off x="6286500" y="5300663"/>
          <a:ext cx="1854200" cy="274320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  <a:gridCol w="482600"/>
                <a:gridCol w="457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50000"/>
                        </a:spcAft>
                        <a:buClr>
                          <a:srgbClr val="FFFF00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hlinkClick r:id="" action="ppaction://noaction"/>
                        </a:rPr>
                        <a:t>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  <a:gs pos="50000">
                          <a:srgbClr val="000066"/>
                        </a:gs>
                        <a:gs pos="100000">
                          <a:srgbClr val="000066">
                            <a:gamma/>
                            <a:tint val="90980"/>
                            <a:invGamma/>
                            <a:alpha val="67999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1799</TotalTime>
  <Words>2869</Words>
  <Application>Microsoft Office PowerPoint</Application>
  <PresentationFormat>Presentación en pantalla (4:3)</PresentationFormat>
  <Paragraphs>1536</Paragraphs>
  <Slides>53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53</vt:i4>
      </vt:variant>
    </vt:vector>
  </HeadingPairs>
  <TitlesOfParts>
    <vt:vector size="59" baseType="lpstr">
      <vt:lpstr>Tema de Office</vt:lpstr>
      <vt:lpstr>Imagen de mapa de bits</vt:lpstr>
      <vt:lpstr>Hoja de cálculo</vt:lpstr>
      <vt:lpstr>Worksheet</vt:lpstr>
      <vt:lpstr>Photo Editor Photo</vt:lpstr>
      <vt:lpstr>Gráfico de Microsoft Graph</vt:lpstr>
      <vt:lpstr>Diapositiva 1</vt:lpstr>
      <vt:lpstr>Diapositiva 2</vt:lpstr>
      <vt:lpstr>NECESIDADES</vt:lpstr>
      <vt:lpstr>Índice</vt:lpstr>
      <vt:lpstr>Casos Internacionales de Redes</vt:lpstr>
      <vt:lpstr>OBJETIVOS</vt:lpstr>
      <vt:lpstr>CRITERIOS</vt:lpstr>
      <vt:lpstr>FINANCIAMIENTO</vt:lpstr>
      <vt:lpstr>ADMINISTRACIÓN</vt:lpstr>
      <vt:lpstr>EVALUACIÓN</vt:lpstr>
      <vt:lpstr>Efectos de Redes evaluadas</vt:lpstr>
      <vt:lpstr> Aspectos que facilitan las redes </vt:lpstr>
      <vt:lpstr>Obstáculos en la creación de redes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Consorcio XIGNUX – CONACYT</vt:lpstr>
      <vt:lpstr>Consorcio XIGNUX – CONACYT</vt:lpstr>
      <vt:lpstr>Consorcio XIGNUX – CONACYT</vt:lpstr>
      <vt:lpstr>Consorcio Fundación Médica Sur – CONACYT</vt:lpstr>
      <vt:lpstr>Consorcio Fundación Médica Sur – CONACYT</vt:lpstr>
      <vt:lpstr>Consorcio de Innovación para la Competitividad   Nanociencia y Nanotecnología</vt:lpstr>
      <vt:lpstr>Consorcio de Innovación para la Competitividad  Sigma Alimentos</vt:lpstr>
      <vt:lpstr>Áreas de enfoque</vt:lpstr>
      <vt:lpstr>Diapositiva 28</vt:lpstr>
      <vt:lpstr>Diapositiva 29</vt:lpstr>
      <vt:lpstr>Diapositiva 30</vt:lpstr>
      <vt:lpstr>Objetivo</vt:lpstr>
      <vt:lpstr>Diapositiva 32</vt:lpstr>
      <vt:lpstr> Ciudades del Conocimiento en el D.F. </vt:lpstr>
      <vt:lpstr>Cuatro ciudades del conocimiento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Investigadores registrados</vt:lpstr>
      <vt:lpstr>Diapositiva 43</vt:lpstr>
      <vt:lpstr>Variables Analizadas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AMITE</vt:lpstr>
      <vt:lpstr>Diapositiva 53</vt:lpstr>
    </vt:vector>
  </TitlesOfParts>
  <Company>_x0008_ᖤ]櫤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publicaciones</dc:creator>
  <cp:lastModifiedBy>Fernando Brambila</cp:lastModifiedBy>
  <cp:revision>281</cp:revision>
  <dcterms:created xsi:type="dcterms:W3CDTF">2004-02-23T19:52:25Z</dcterms:created>
  <dcterms:modified xsi:type="dcterms:W3CDTF">2011-01-22T03:49:58Z</dcterms:modified>
</cp:coreProperties>
</file>