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71"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4" d="100"/>
          <a:sy n="44" d="100"/>
        </p:scale>
        <p:origin x="-114" y="-8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6B51C3-6C6F-4A35-8C83-D57564CA1506}" type="datetimeFigureOut">
              <a:rPr lang="es-MX" smtClean="0"/>
              <a:pPr/>
              <a:t>21/01/2011</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99B80D-DF92-485C-A28C-404B16619430}" type="slidenum">
              <a:rPr lang="es-MX" smtClean="0"/>
              <a:pPr/>
              <a:t>‹#›</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11</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12</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13</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14</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15</a:t>
            </a:fld>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16</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2</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3</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4</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7</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8</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9</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399B80D-DF92-485C-A28C-404B16619430}" type="slidenum">
              <a:rPr lang="es-MX" smtClean="0"/>
              <a:pPr/>
              <a:t>10</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814E071-B091-47D6-8436-6D4E76E10B3F}" type="datetimeFigureOut">
              <a:rPr lang="es-MX" smtClean="0"/>
              <a:pPr/>
              <a:t>21/01/2011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B41866-6A6D-4D06-8988-3E1D1CC20D4A}" type="slidenum">
              <a:rPr lang="es-MX" smtClean="0"/>
              <a:pPr/>
              <a:t>‹#›</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14E071-B091-47D6-8436-6D4E76E10B3F}" type="datetimeFigureOut">
              <a:rPr lang="es-MX" smtClean="0"/>
              <a:pPr/>
              <a:t>21/01/2011</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B41866-6A6D-4D06-8988-3E1D1CC20D4A}" type="slidenum">
              <a:rPr lang="es-MX" smtClean="0"/>
              <a:pPr/>
              <a:t>‹#›</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es.wikipedia.org/wiki/Medici%C3%B3n" TargetMode="External"/><Relationship Id="rId3" Type="http://schemas.openxmlformats.org/officeDocument/2006/relationships/hyperlink" Target="http://es.wikipedia.org/wiki/Electr%C3%B3nica" TargetMode="External"/><Relationship Id="rId7" Type="http://schemas.openxmlformats.org/officeDocument/2006/relationships/hyperlink" Target="http://es.wikipedia.org/wiki/Aparato_el%C3%A9ctrico"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es.wikipedia.org/wiki/Aparato_electr%C3%B3nico" TargetMode="External"/><Relationship Id="rId5" Type="http://schemas.openxmlformats.org/officeDocument/2006/relationships/hyperlink" Target="http://es.wikipedia.org/wiki/Dise%C3%B1o" TargetMode="External"/><Relationship Id="rId4" Type="http://schemas.openxmlformats.org/officeDocument/2006/relationships/hyperlink" Target="http://es.wikipedia.org/wiki/Electr%C3%B3nica_anal%C3%B3gica" TargetMode="External"/><Relationship Id="rId9" Type="http://schemas.openxmlformats.org/officeDocument/2006/relationships/hyperlink" Target="http://es.wikipedia.org/wiki/Senso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solidFill>
                  <a:srgbClr val="FF0000"/>
                </a:solidFill>
                <a:latin typeface="Comic Sans MS" pitchFamily="66" charset="0"/>
              </a:rPr>
              <a:t>Posgrado en </a:t>
            </a:r>
            <a:r>
              <a:rPr lang="es-MX" dirty="0" smtClean="0">
                <a:solidFill>
                  <a:srgbClr val="FF0000"/>
                </a:solidFill>
                <a:latin typeface="Comic Sans MS" pitchFamily="66" charset="0"/>
              </a:rPr>
              <a:t>instrumentación</a:t>
            </a:r>
            <a:endParaRPr lang="es-MX" dirty="0">
              <a:solidFill>
                <a:srgbClr val="FF0000"/>
              </a:solidFill>
              <a:latin typeface="Comic Sans MS" pitchFamily="66" charset="0"/>
            </a:endParaRPr>
          </a:p>
        </p:txBody>
      </p:sp>
      <p:sp>
        <p:nvSpPr>
          <p:cNvPr id="3" name="2 Subtítulo"/>
          <p:cNvSpPr>
            <a:spLocks noGrp="1"/>
          </p:cNvSpPr>
          <p:nvPr>
            <p:ph type="subTitle" idx="1"/>
          </p:nvPr>
        </p:nvSpPr>
        <p:spPr/>
        <p:txBody>
          <a:bodyPr/>
          <a:lstStyle/>
          <a:p>
            <a:r>
              <a:rPr lang="es-MX" dirty="0" err="1" smtClean="0"/>
              <a:t>Guy</a:t>
            </a:r>
            <a:r>
              <a:rPr lang="es-MX" dirty="0" smtClean="0"/>
              <a:t> </a:t>
            </a:r>
            <a:r>
              <a:rPr lang="es-MX" dirty="0" err="1" smtClean="0"/>
              <a:t>Paic</a:t>
            </a:r>
            <a:r>
              <a:rPr lang="es-MX" dirty="0" smtClean="0"/>
              <a:t> en colaboración con </a:t>
            </a:r>
          </a:p>
          <a:p>
            <a:r>
              <a:rPr lang="es-MX" dirty="0" smtClean="0"/>
              <a:t>G. Herrera, A. Vargas  y S. Vergara</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80728"/>
            <a:ext cx="8229600" cy="1143000"/>
          </a:xfrm>
        </p:spPr>
        <p:txBody>
          <a:bodyPr>
            <a:normAutofit fontScale="90000"/>
          </a:bodyPr>
          <a:lstStyle/>
          <a:p>
            <a:pPr lvl="0"/>
            <a:r>
              <a:rPr lang="es-MX" sz="4000" b="1" dirty="0">
                <a:solidFill>
                  <a:srgbClr val="FF0000"/>
                </a:solidFill>
                <a:latin typeface="Comic Sans MS" pitchFamily="66" charset="0"/>
              </a:rPr>
              <a:t>Desarrollo de Sistemas de adquisición</a:t>
            </a:r>
            <a:r>
              <a:rPr lang="es-MX" dirty="0"/>
              <a:t/>
            </a:r>
            <a:br>
              <a:rPr lang="es-MX" dirty="0"/>
            </a:br>
            <a:r>
              <a:rPr lang="es-MX" dirty="0"/>
              <a:t> </a:t>
            </a:r>
            <a:br>
              <a:rPr lang="es-MX" dirty="0"/>
            </a:br>
            <a:endParaRPr lang="es-MX" dirty="0"/>
          </a:p>
        </p:txBody>
      </p:sp>
      <p:sp>
        <p:nvSpPr>
          <p:cNvPr id="3" name="2 Marcador de contenido"/>
          <p:cNvSpPr>
            <a:spLocks noGrp="1"/>
          </p:cNvSpPr>
          <p:nvPr>
            <p:ph idx="1"/>
          </p:nvPr>
        </p:nvSpPr>
        <p:spPr/>
        <p:txBody>
          <a:bodyPr>
            <a:normAutofit fontScale="70000" lnSpcReduction="20000"/>
          </a:bodyPr>
          <a:lstStyle/>
          <a:p>
            <a:pPr lvl="0"/>
            <a:r>
              <a:rPr lang="es-MX" dirty="0"/>
              <a:t>Sistemas de adquisición</a:t>
            </a:r>
          </a:p>
          <a:p>
            <a:pPr lvl="1"/>
            <a:r>
              <a:rPr lang="es-MX" dirty="0"/>
              <a:t>Antecedentes</a:t>
            </a:r>
          </a:p>
          <a:p>
            <a:pPr lvl="1"/>
            <a:r>
              <a:rPr lang="es-MX" dirty="0"/>
              <a:t>Sistemas </a:t>
            </a:r>
            <a:r>
              <a:rPr lang="es-MX" dirty="0" smtClean="0"/>
              <a:t>comerciales</a:t>
            </a:r>
          </a:p>
          <a:p>
            <a:pPr lvl="1"/>
            <a:r>
              <a:rPr lang="es-MX" dirty="0"/>
              <a:t>Sistemas de propósito específico</a:t>
            </a:r>
          </a:p>
          <a:p>
            <a:pPr lvl="0"/>
            <a:r>
              <a:rPr lang="es-MX" dirty="0"/>
              <a:t>Desarrollo de un sistema de adquisición</a:t>
            </a:r>
          </a:p>
          <a:p>
            <a:pPr lvl="1"/>
            <a:r>
              <a:rPr lang="es-MX" dirty="0"/>
              <a:t>Estrategia de diseño</a:t>
            </a:r>
          </a:p>
          <a:p>
            <a:pPr lvl="1"/>
            <a:r>
              <a:rPr lang="es-MX" dirty="0"/>
              <a:t>Diseño de un sistema de adquisición básico</a:t>
            </a:r>
          </a:p>
          <a:p>
            <a:pPr lvl="1"/>
            <a:r>
              <a:rPr lang="es-MX" dirty="0"/>
              <a:t>Instrumentación de un sistema de adquisición básico</a:t>
            </a:r>
          </a:p>
          <a:p>
            <a:pPr lvl="0"/>
            <a:r>
              <a:rPr lang="es-MX" dirty="0"/>
              <a:t>  Desarrollo de un sistema de adquisición para un detector real</a:t>
            </a:r>
          </a:p>
          <a:p>
            <a:pPr lvl="1"/>
            <a:r>
              <a:rPr lang="es-MX" dirty="0"/>
              <a:t>Características del detector</a:t>
            </a:r>
          </a:p>
          <a:p>
            <a:pPr lvl="1"/>
            <a:r>
              <a:rPr lang="es-MX" dirty="0"/>
              <a:t>Diseño del sistema de adquisición</a:t>
            </a:r>
          </a:p>
          <a:p>
            <a:pPr lvl="1"/>
            <a:r>
              <a:rPr lang="es-MX" dirty="0"/>
              <a:t>Instrumentación del sistema</a:t>
            </a:r>
          </a:p>
          <a:p>
            <a:pPr lvl="1"/>
            <a:r>
              <a:rPr lang="es-MX" dirty="0"/>
              <a:t>Pruebas del sistema</a:t>
            </a:r>
          </a:p>
          <a:p>
            <a:pPr lvl="1"/>
            <a:r>
              <a:rPr lang="es-MX" dirty="0"/>
              <a:t>Análisis de los resultados.</a:t>
            </a:r>
          </a:p>
          <a:p>
            <a:endParaRPr lang="es-MX" dirty="0"/>
          </a:p>
          <a:p>
            <a:pPr lvl="1"/>
            <a:endParaRPr lang="es-MX" dirty="0"/>
          </a:p>
          <a:p>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MX" sz="3600" b="1" dirty="0" err="1">
                <a:solidFill>
                  <a:srgbClr val="FF0000"/>
                </a:solidFill>
              </a:rPr>
              <a:t>Fisica</a:t>
            </a:r>
            <a:r>
              <a:rPr lang="es-MX" sz="3600" b="1" dirty="0">
                <a:solidFill>
                  <a:srgbClr val="FF0000"/>
                </a:solidFill>
              </a:rPr>
              <a:t> de sensores</a:t>
            </a:r>
            <a:r>
              <a:rPr lang="es-MX" sz="3600" dirty="0">
                <a:solidFill>
                  <a:srgbClr val="FF0000"/>
                </a:solidFill>
              </a:rPr>
              <a:t/>
            </a:r>
            <a:br>
              <a:rPr lang="es-MX" sz="3600" dirty="0">
                <a:solidFill>
                  <a:srgbClr val="FF0000"/>
                </a:solidFill>
              </a:rPr>
            </a:br>
            <a:endParaRPr lang="es-MX" sz="3600" dirty="0">
              <a:solidFill>
                <a:srgbClr val="FF0000"/>
              </a:solidFill>
            </a:endParaRPr>
          </a:p>
        </p:txBody>
      </p:sp>
      <p:sp>
        <p:nvSpPr>
          <p:cNvPr id="3" name="2 Marcador de contenido"/>
          <p:cNvSpPr>
            <a:spLocks noGrp="1"/>
          </p:cNvSpPr>
          <p:nvPr>
            <p:ph idx="1"/>
          </p:nvPr>
        </p:nvSpPr>
        <p:spPr/>
        <p:txBody>
          <a:bodyPr>
            <a:normAutofit fontScale="92500" lnSpcReduction="20000"/>
          </a:bodyPr>
          <a:lstStyle/>
          <a:p>
            <a:r>
              <a:rPr lang="es-MX" dirty="0" err="1" smtClean="0"/>
              <a:t>Fisica</a:t>
            </a:r>
            <a:r>
              <a:rPr lang="es-MX" dirty="0" smtClean="0"/>
              <a:t> </a:t>
            </a:r>
            <a:r>
              <a:rPr lang="es-MX" dirty="0"/>
              <a:t>de la </a:t>
            </a:r>
            <a:r>
              <a:rPr lang="es-MX" dirty="0" err="1"/>
              <a:t>interaccion</a:t>
            </a:r>
            <a:r>
              <a:rPr lang="es-MX" dirty="0"/>
              <a:t> de radiación con materia</a:t>
            </a:r>
          </a:p>
          <a:p>
            <a:r>
              <a:rPr lang="es-MX" dirty="0" smtClean="0"/>
              <a:t> </a:t>
            </a:r>
            <a:r>
              <a:rPr lang="es-MX" dirty="0" err="1"/>
              <a:t>fenomenos</a:t>
            </a:r>
            <a:r>
              <a:rPr lang="es-MX" dirty="0"/>
              <a:t> de centelleo</a:t>
            </a:r>
          </a:p>
          <a:p>
            <a:r>
              <a:rPr lang="es-MX" dirty="0" smtClean="0"/>
              <a:t> </a:t>
            </a:r>
            <a:r>
              <a:rPr lang="es-MX" dirty="0" err="1" smtClean="0"/>
              <a:t>deteccion</a:t>
            </a:r>
            <a:r>
              <a:rPr lang="es-MX" dirty="0" smtClean="0"/>
              <a:t> </a:t>
            </a:r>
            <a:r>
              <a:rPr lang="es-MX" dirty="0"/>
              <a:t>de luz</a:t>
            </a:r>
          </a:p>
          <a:p>
            <a:pPr lvl="1"/>
            <a:r>
              <a:rPr lang="es-MX" dirty="0"/>
              <a:t>    </a:t>
            </a:r>
            <a:r>
              <a:rPr lang="en-US" dirty="0" smtClean="0"/>
              <a:t> </a:t>
            </a:r>
            <a:r>
              <a:rPr lang="en-US" dirty="0" err="1"/>
              <a:t>Fototubos</a:t>
            </a:r>
            <a:endParaRPr lang="es-MX" dirty="0"/>
          </a:p>
          <a:p>
            <a:pPr marL="971550" lvl="1" indent="-514350"/>
            <a:r>
              <a:rPr lang="en-US" dirty="0"/>
              <a:t>     </a:t>
            </a:r>
            <a:r>
              <a:rPr lang="en-US" dirty="0" smtClean="0"/>
              <a:t> </a:t>
            </a:r>
            <a:r>
              <a:rPr lang="en-US" dirty="0"/>
              <a:t>Si PMT</a:t>
            </a:r>
            <a:endParaRPr lang="es-MX" dirty="0"/>
          </a:p>
          <a:p>
            <a:pPr lvl="1"/>
            <a:r>
              <a:rPr lang="en-US" dirty="0"/>
              <a:t>     </a:t>
            </a:r>
            <a:r>
              <a:rPr lang="en-US" dirty="0" smtClean="0"/>
              <a:t> </a:t>
            </a:r>
            <a:r>
              <a:rPr lang="en-US" dirty="0"/>
              <a:t>avalanche photodiodes</a:t>
            </a:r>
            <a:endParaRPr lang="es-MX" dirty="0"/>
          </a:p>
          <a:p>
            <a:r>
              <a:rPr lang="es-MX" dirty="0" smtClean="0"/>
              <a:t>detectores </a:t>
            </a:r>
            <a:r>
              <a:rPr lang="es-MX" dirty="0"/>
              <a:t>de gas</a:t>
            </a:r>
          </a:p>
          <a:p>
            <a:r>
              <a:rPr lang="es-MX" dirty="0" smtClean="0"/>
              <a:t>detectores </a:t>
            </a:r>
            <a:r>
              <a:rPr lang="es-MX" dirty="0"/>
              <a:t>de silicio</a:t>
            </a:r>
          </a:p>
          <a:p>
            <a:r>
              <a:rPr lang="es-MX" dirty="0" err="1" smtClean="0"/>
              <a:t>Detectors</a:t>
            </a:r>
            <a:r>
              <a:rPr lang="es-MX" dirty="0" smtClean="0"/>
              <a:t> </a:t>
            </a:r>
            <a:r>
              <a:rPr lang="es-MX" dirty="0"/>
              <a:t>de luz </a:t>
            </a:r>
            <a:r>
              <a:rPr lang="es-MX" dirty="0" err="1"/>
              <a:t>Cherenkov</a:t>
            </a:r>
            <a:endParaRPr lang="es-MX" dirty="0"/>
          </a:p>
          <a:p>
            <a:r>
              <a:rPr lang="es-MX" dirty="0" smtClean="0"/>
              <a:t>elementos </a:t>
            </a:r>
            <a:r>
              <a:rPr lang="es-MX" dirty="0"/>
              <a:t>de </a:t>
            </a:r>
            <a:r>
              <a:rPr lang="es-MX" dirty="0" err="1"/>
              <a:t>dosimetria</a:t>
            </a:r>
            <a:endParaRPr lang="es-MX" dirty="0"/>
          </a:p>
          <a:p>
            <a:endParaRPr lang="es-MX"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dirty="0">
                <a:solidFill>
                  <a:srgbClr val="FF0000"/>
                </a:solidFill>
                <a:latin typeface="Comic Sans MS" pitchFamily="66" charset="0"/>
              </a:rPr>
              <a:t>instrumentos de </a:t>
            </a:r>
            <a:r>
              <a:rPr lang="es-MX" sz="3600" dirty="0" smtClean="0">
                <a:solidFill>
                  <a:srgbClr val="FF0000"/>
                </a:solidFill>
                <a:latin typeface="Comic Sans MS" pitchFamily="66" charset="0"/>
              </a:rPr>
              <a:t>medición </a:t>
            </a:r>
            <a:r>
              <a:rPr lang="es-MX" sz="3600" dirty="0">
                <a:solidFill>
                  <a:srgbClr val="FF0000"/>
                </a:solidFill>
                <a:latin typeface="Comic Sans MS" pitchFamily="66" charset="0"/>
              </a:rPr>
              <a:t>y </a:t>
            </a:r>
            <a:r>
              <a:rPr lang="es-MX" sz="3600" dirty="0" smtClean="0">
                <a:solidFill>
                  <a:srgbClr val="FF0000"/>
                </a:solidFill>
                <a:latin typeface="Comic Sans MS" pitchFamily="66" charset="0"/>
              </a:rPr>
              <a:t>técnicas </a:t>
            </a:r>
            <a:r>
              <a:rPr lang="es-MX" sz="3600" dirty="0">
                <a:solidFill>
                  <a:srgbClr val="FF0000"/>
                </a:solidFill>
                <a:latin typeface="Comic Sans MS" pitchFamily="66" charset="0"/>
              </a:rPr>
              <a:t>de laboratorio</a:t>
            </a:r>
          </a:p>
        </p:txBody>
      </p:sp>
      <p:sp>
        <p:nvSpPr>
          <p:cNvPr id="3" name="2 Marcador de contenido"/>
          <p:cNvSpPr>
            <a:spLocks noGrp="1"/>
          </p:cNvSpPr>
          <p:nvPr>
            <p:ph idx="1"/>
          </p:nvPr>
        </p:nvSpPr>
        <p:spPr/>
        <p:txBody>
          <a:bodyPr/>
          <a:lstStyle/>
          <a:p>
            <a:r>
              <a:rPr lang="en-US" dirty="0"/>
              <a:t>. </a:t>
            </a:r>
            <a:r>
              <a:rPr lang="en-US" dirty="0" err="1"/>
              <a:t>Osciloscopio</a:t>
            </a:r>
            <a:endParaRPr lang="es-MX" dirty="0"/>
          </a:p>
          <a:p>
            <a:r>
              <a:rPr lang="en-US" dirty="0" smtClean="0"/>
              <a:t>. </a:t>
            </a:r>
            <a:r>
              <a:rPr lang="en-US" dirty="0" err="1"/>
              <a:t>multimetros</a:t>
            </a:r>
            <a:endParaRPr lang="es-MX" dirty="0"/>
          </a:p>
          <a:p>
            <a:r>
              <a:rPr lang="en-US" dirty="0" smtClean="0"/>
              <a:t>.</a:t>
            </a:r>
            <a:r>
              <a:rPr lang="en-US" dirty="0"/>
              <a:t>Logic </a:t>
            </a:r>
            <a:r>
              <a:rPr lang="en-US" dirty="0" err="1"/>
              <a:t>analysers</a:t>
            </a:r>
            <a:endParaRPr lang="es-MX" dirty="0"/>
          </a:p>
          <a:p>
            <a:r>
              <a:rPr lang="en-US" dirty="0" smtClean="0"/>
              <a:t>. </a:t>
            </a:r>
            <a:r>
              <a:rPr lang="en-US" dirty="0" err="1"/>
              <a:t>modulos</a:t>
            </a:r>
            <a:r>
              <a:rPr lang="en-US" dirty="0"/>
              <a:t> </a:t>
            </a:r>
            <a:r>
              <a:rPr lang="en-US" dirty="0" err="1"/>
              <a:t>electronicos</a:t>
            </a:r>
            <a:endParaRPr lang="es-MX" dirty="0"/>
          </a:p>
          <a:p>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solidFill>
                  <a:srgbClr val="FF0000"/>
                </a:solidFill>
                <a:latin typeface="Comic Sans MS" pitchFamily="66" charset="0"/>
              </a:rPr>
              <a:t>Cursos especializados</a:t>
            </a:r>
            <a:endParaRPr lang="es-MX" dirty="0">
              <a:solidFill>
                <a:srgbClr val="FF0000"/>
              </a:solidFill>
              <a:latin typeface="Comic Sans MS" pitchFamily="66" charset="0"/>
            </a:endParaRPr>
          </a:p>
        </p:txBody>
      </p:sp>
      <p:sp>
        <p:nvSpPr>
          <p:cNvPr id="5" name="4 Marcador de contenido"/>
          <p:cNvSpPr>
            <a:spLocks noGrp="1"/>
          </p:cNvSpPr>
          <p:nvPr>
            <p:ph idx="1"/>
          </p:nvPr>
        </p:nvSpPr>
        <p:spPr/>
        <p:txBody>
          <a:bodyPr>
            <a:normAutofit lnSpcReduction="10000"/>
          </a:bodyPr>
          <a:lstStyle/>
          <a:p>
            <a:r>
              <a:rPr lang="es-MX" dirty="0" smtClean="0"/>
              <a:t>Según necesidades –variable de año a año</a:t>
            </a:r>
          </a:p>
          <a:p>
            <a:r>
              <a:rPr lang="es-MX" dirty="0" smtClean="0"/>
              <a:t> </a:t>
            </a:r>
            <a:r>
              <a:rPr lang="es-ES" dirty="0"/>
              <a:t>Aplicaciones: Cursos de especialización</a:t>
            </a:r>
            <a:endParaRPr lang="es-MX" dirty="0"/>
          </a:p>
          <a:p>
            <a:r>
              <a:rPr lang="es-ES" dirty="0" err="1"/>
              <a:t>Robotica</a:t>
            </a:r>
            <a:endParaRPr lang="es-MX" dirty="0"/>
          </a:p>
          <a:p>
            <a:r>
              <a:rPr lang="es-ES" dirty="0"/>
              <a:t>Instrumentación medica en radiología, IRM…</a:t>
            </a:r>
            <a:endParaRPr lang="es-MX" dirty="0"/>
          </a:p>
          <a:p>
            <a:r>
              <a:rPr lang="es-ES" dirty="0"/>
              <a:t>Rayos X en </a:t>
            </a:r>
            <a:r>
              <a:rPr lang="es-ES" dirty="0" smtClean="0"/>
              <a:t>medicina </a:t>
            </a:r>
            <a:r>
              <a:rPr lang="es-ES" dirty="0" err="1" smtClean="0"/>
              <a:t>etc</a:t>
            </a:r>
            <a:endParaRPr lang="es-ES" dirty="0" smtClean="0"/>
          </a:p>
          <a:p>
            <a:endParaRPr lang="es-MX" dirty="0" smtClean="0"/>
          </a:p>
          <a:p>
            <a:r>
              <a:rPr lang="es-ES" dirty="0">
                <a:solidFill>
                  <a:srgbClr val="FF0000"/>
                </a:solidFill>
              </a:rPr>
              <a:t>trabajo de tesis – producción de un modulo de uso común en </a:t>
            </a:r>
            <a:r>
              <a:rPr lang="es-ES" dirty="0" err="1">
                <a:solidFill>
                  <a:srgbClr val="FF0000"/>
                </a:solidFill>
              </a:rPr>
              <a:t>instrumentacion</a:t>
            </a:r>
            <a:endParaRPr lang="es-MX"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solidFill>
                  <a:srgbClr val="FF0000"/>
                </a:solidFill>
                <a:latin typeface="Comic Sans MS" pitchFamily="66" charset="0"/>
              </a:rPr>
              <a:t>organización</a:t>
            </a:r>
            <a:endParaRPr lang="es-MX" sz="4000" dirty="0">
              <a:solidFill>
                <a:srgbClr val="FF0000"/>
              </a:solidFill>
              <a:latin typeface="Comic Sans MS" pitchFamily="66" charset="0"/>
            </a:endParaRPr>
          </a:p>
        </p:txBody>
      </p:sp>
      <p:sp>
        <p:nvSpPr>
          <p:cNvPr id="3" name="2 Marcador de contenido"/>
          <p:cNvSpPr>
            <a:spLocks noGrp="1"/>
          </p:cNvSpPr>
          <p:nvPr>
            <p:ph idx="1"/>
          </p:nvPr>
        </p:nvSpPr>
        <p:spPr/>
        <p:txBody>
          <a:bodyPr/>
          <a:lstStyle/>
          <a:p>
            <a:r>
              <a:rPr lang="es-MX" sz="2800" dirty="0" smtClean="0"/>
              <a:t>Facultad: los mejores especialistas de México y/o extranjero</a:t>
            </a:r>
          </a:p>
          <a:p>
            <a:r>
              <a:rPr lang="es-MX" sz="2800" dirty="0" smtClean="0"/>
              <a:t>Cupo de estudiantes: aceptados </a:t>
            </a:r>
            <a:r>
              <a:rPr lang="es-MX" sz="2800" dirty="0" err="1" smtClean="0"/>
              <a:t>despues</a:t>
            </a:r>
            <a:r>
              <a:rPr lang="es-MX" sz="2800" dirty="0" smtClean="0"/>
              <a:t> de un examen preliminar (un poco como la selección de estudiantes de verano</a:t>
            </a:r>
          </a:p>
          <a:p>
            <a:r>
              <a:rPr lang="es-MX" sz="2800" dirty="0" smtClean="0"/>
              <a:t>Numero de estudiantes: 10</a:t>
            </a:r>
          </a:p>
          <a:p>
            <a:r>
              <a:rPr lang="es-MX" sz="2800" dirty="0" smtClean="0"/>
              <a:t>Duración: 18 meses</a:t>
            </a:r>
          </a:p>
          <a:p>
            <a:r>
              <a:rPr lang="es-MX" sz="2800" dirty="0" smtClean="0"/>
              <a:t>Practicas en un laboratorio central</a:t>
            </a:r>
          </a:p>
          <a:p>
            <a:r>
              <a:rPr lang="es-MX" sz="2800" dirty="0" smtClean="0"/>
              <a:t>Cursos por teleconferencias con salones apropiados.</a:t>
            </a:r>
          </a:p>
          <a:p>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dirty="0" smtClean="0">
                <a:solidFill>
                  <a:srgbClr val="FF0000"/>
                </a:solidFill>
                <a:latin typeface="Comic Sans MS" pitchFamily="66" charset="0"/>
              </a:rPr>
              <a:t>Organización </a:t>
            </a:r>
            <a:endParaRPr lang="es-MX" sz="3600" dirty="0">
              <a:solidFill>
                <a:srgbClr val="FF0000"/>
              </a:solidFill>
              <a:latin typeface="Comic Sans MS" pitchFamily="66" charset="0"/>
            </a:endParaRPr>
          </a:p>
        </p:txBody>
      </p:sp>
      <p:sp>
        <p:nvSpPr>
          <p:cNvPr id="3" name="2 Marcador de contenido"/>
          <p:cNvSpPr>
            <a:spLocks noGrp="1"/>
          </p:cNvSpPr>
          <p:nvPr>
            <p:ph idx="1"/>
          </p:nvPr>
        </p:nvSpPr>
        <p:spPr/>
        <p:txBody>
          <a:bodyPr/>
          <a:lstStyle/>
          <a:p>
            <a:r>
              <a:rPr lang="es-MX" dirty="0" smtClean="0"/>
              <a:t>La parte técnica con un apoyo financiero esta factible</a:t>
            </a:r>
          </a:p>
          <a:p>
            <a:r>
              <a:rPr lang="es-MX" dirty="0" smtClean="0"/>
              <a:t>El marco institucional lo es menos</a:t>
            </a:r>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FF0000"/>
                </a:solidFill>
                <a:latin typeface="Comic Sans MS" pitchFamily="66" charset="0"/>
              </a:rPr>
              <a:t>conclusiones</a:t>
            </a:r>
            <a:endParaRPr lang="es-MX" dirty="0">
              <a:solidFill>
                <a:srgbClr val="FF0000"/>
              </a:solidFill>
              <a:latin typeface="Comic Sans MS" pitchFamily="66" charset="0"/>
            </a:endParaRPr>
          </a:p>
        </p:txBody>
      </p:sp>
      <p:sp>
        <p:nvSpPr>
          <p:cNvPr id="3" name="2 Marcador de contenido"/>
          <p:cNvSpPr>
            <a:spLocks noGrp="1"/>
          </p:cNvSpPr>
          <p:nvPr>
            <p:ph idx="1"/>
          </p:nvPr>
        </p:nvSpPr>
        <p:spPr/>
        <p:txBody>
          <a:bodyPr/>
          <a:lstStyle/>
          <a:p>
            <a:r>
              <a:rPr lang="es-MX" dirty="0" smtClean="0"/>
              <a:t>El posgrado en instrumentación es una necesidad de la comunidad y de la sociedad</a:t>
            </a:r>
          </a:p>
          <a:p>
            <a:r>
              <a:rPr lang="es-MX" smtClean="0"/>
              <a:t>No dejemos </a:t>
            </a:r>
            <a:r>
              <a:rPr lang="es-MX" dirty="0" smtClean="0"/>
              <a:t>pasar la oportunidad.</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Comic Sans MS" pitchFamily="66" charset="0"/>
              </a:rPr>
              <a:t>Porque instrumentación ?</a:t>
            </a:r>
            <a:endParaRPr lang="es-MX" dirty="0">
              <a:latin typeface="Comic Sans MS" pitchFamily="66" charset="0"/>
            </a:endParaRPr>
          </a:p>
        </p:txBody>
      </p:sp>
      <p:sp>
        <p:nvSpPr>
          <p:cNvPr id="3" name="2 Marcador de contenido"/>
          <p:cNvSpPr>
            <a:spLocks noGrp="1"/>
          </p:cNvSpPr>
          <p:nvPr>
            <p:ph idx="1"/>
          </p:nvPr>
        </p:nvSpPr>
        <p:spPr/>
        <p:txBody>
          <a:bodyPr/>
          <a:lstStyle/>
          <a:p>
            <a:r>
              <a:rPr lang="es-MX" dirty="0" smtClean="0">
                <a:solidFill>
                  <a:srgbClr val="FF0000"/>
                </a:solidFill>
              </a:rPr>
              <a:t>Es la base de nuestras actividades del pasado, presente y futuro</a:t>
            </a:r>
          </a:p>
          <a:p>
            <a:r>
              <a:rPr lang="es-MX" dirty="0" smtClean="0">
                <a:solidFill>
                  <a:srgbClr val="FF0000"/>
                </a:solidFill>
              </a:rPr>
              <a:t>Es una participación activa al desarrollo tecnológico del país y como tal una tarea de suma importancia </a:t>
            </a:r>
          </a:p>
          <a:p>
            <a:r>
              <a:rPr lang="es-MX" dirty="0" smtClean="0">
                <a:solidFill>
                  <a:srgbClr val="FF0000"/>
                </a:solidFill>
              </a:rPr>
              <a:t>Trasferencia de tecnologías las mas avanzadas</a:t>
            </a:r>
          </a:p>
          <a:p>
            <a:r>
              <a:rPr lang="es-MX" dirty="0" smtClean="0">
                <a:solidFill>
                  <a:srgbClr val="FF0000"/>
                </a:solidFill>
              </a:rPr>
              <a:t>De manera sorprendente no tenemos en el sistema existente una carrera de ese estilo</a:t>
            </a:r>
          </a:p>
          <a:p>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Que es </a:t>
            </a:r>
            <a:r>
              <a:rPr lang="es-MX" dirty="0" err="1" smtClean="0"/>
              <a:t>instrumentacion</a:t>
            </a:r>
            <a:r>
              <a:rPr lang="es-MX" dirty="0" smtClean="0"/>
              <a:t>?</a:t>
            </a:r>
            <a:endParaRPr lang="es-MX" dirty="0"/>
          </a:p>
        </p:txBody>
      </p:sp>
      <p:sp>
        <p:nvSpPr>
          <p:cNvPr id="3" name="2 Marcador de contenido"/>
          <p:cNvSpPr>
            <a:spLocks noGrp="1"/>
          </p:cNvSpPr>
          <p:nvPr>
            <p:ph idx="1"/>
          </p:nvPr>
        </p:nvSpPr>
        <p:spPr/>
        <p:txBody>
          <a:bodyPr>
            <a:normAutofit fontScale="92500" lnSpcReduction="20000"/>
          </a:bodyPr>
          <a:lstStyle/>
          <a:p>
            <a:r>
              <a:rPr lang="es-ES" dirty="0"/>
              <a:t>La Instrumentación electrónica es la parte de la </a:t>
            </a:r>
            <a:r>
              <a:rPr lang="es-ES" u="sng" dirty="0">
                <a:hlinkClick r:id="rId3" tooltip="Electrónica"/>
              </a:rPr>
              <a:t>electrónica</a:t>
            </a:r>
            <a:r>
              <a:rPr lang="es-ES" dirty="0"/>
              <a:t>, principalmente </a:t>
            </a:r>
            <a:r>
              <a:rPr lang="es-ES" u="sng" dirty="0">
                <a:hlinkClick r:id="rId4" tooltip="Electrónica analógica"/>
              </a:rPr>
              <a:t>analógica</a:t>
            </a:r>
            <a:r>
              <a:rPr lang="es-ES" dirty="0"/>
              <a:t>, que se encarga del </a:t>
            </a:r>
            <a:r>
              <a:rPr lang="es-ES" u="sng" dirty="0">
                <a:hlinkClick r:id="rId5" tooltip="Diseño"/>
              </a:rPr>
              <a:t>diseño</a:t>
            </a:r>
            <a:r>
              <a:rPr lang="es-ES" dirty="0"/>
              <a:t> y manejo de los </a:t>
            </a:r>
            <a:r>
              <a:rPr lang="es-ES" u="sng" dirty="0">
                <a:hlinkClick r:id="rId6" tooltip="Aparato electrónico"/>
              </a:rPr>
              <a:t>aparatos electrónicos</a:t>
            </a:r>
            <a:r>
              <a:rPr lang="es-ES" dirty="0"/>
              <a:t> y </a:t>
            </a:r>
            <a:r>
              <a:rPr lang="es-ES" u="sng" dirty="0">
                <a:hlinkClick r:id="rId7" tooltip="Aparato eléctrico"/>
              </a:rPr>
              <a:t>eléctricos</a:t>
            </a:r>
            <a:r>
              <a:rPr lang="es-ES" dirty="0"/>
              <a:t>, sobre todo para su uso en </a:t>
            </a:r>
            <a:r>
              <a:rPr lang="es-ES" u="sng" dirty="0">
                <a:hlinkClick r:id="rId8" tooltip="Medición"/>
              </a:rPr>
              <a:t>mediciones</a:t>
            </a:r>
            <a:r>
              <a:rPr lang="es-ES" dirty="0"/>
              <a:t>.</a:t>
            </a:r>
            <a:endParaRPr lang="es-MX" dirty="0"/>
          </a:p>
          <a:p>
            <a:r>
              <a:rPr lang="es-ES" dirty="0"/>
              <a:t>La instrumentación electrónica se aplica en el </a:t>
            </a:r>
            <a:r>
              <a:rPr lang="es-ES" u="sng" dirty="0" err="1">
                <a:hlinkClick r:id="rId9" tooltip="Sensor"/>
              </a:rPr>
              <a:t>sensado</a:t>
            </a:r>
            <a:r>
              <a:rPr lang="es-ES" dirty="0"/>
              <a:t> y procesamiento de la información proveniente de variables físicas y químicas, a partir de las cuales realiza el monitoreo y control de procesos, empleando dispositivos y tecnologías electrónicas</a:t>
            </a:r>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dirty="0" smtClean="0"/>
              <a:t>Típica cadena de adquisición de datos</a:t>
            </a:r>
            <a:endParaRPr lang="es-MX" dirty="0"/>
          </a:p>
        </p:txBody>
      </p:sp>
      <p:pic>
        <p:nvPicPr>
          <p:cNvPr id="1026" name="Picture 2"/>
          <p:cNvPicPr>
            <a:picLocks noChangeAspect="1" noChangeArrowheads="1"/>
          </p:cNvPicPr>
          <p:nvPr/>
        </p:nvPicPr>
        <p:blipFill>
          <a:blip r:embed="rId3" cstate="print"/>
          <a:srcRect/>
          <a:stretch>
            <a:fillRect/>
          </a:stretch>
        </p:blipFill>
        <p:spPr bwMode="auto">
          <a:xfrm>
            <a:off x="323528" y="2379850"/>
            <a:ext cx="6696744" cy="4037743"/>
          </a:xfrm>
          <a:prstGeom prst="rect">
            <a:avLst/>
          </a:prstGeom>
          <a:noFill/>
          <a:ln w="9525">
            <a:noFill/>
            <a:miter lim="800000"/>
            <a:headEnd/>
            <a:tailEnd/>
          </a:ln>
        </p:spPr>
      </p:pic>
      <p:sp>
        <p:nvSpPr>
          <p:cNvPr id="8" name="7 CuadroTexto"/>
          <p:cNvSpPr txBox="1"/>
          <p:nvPr/>
        </p:nvSpPr>
        <p:spPr>
          <a:xfrm>
            <a:off x="755576" y="1412776"/>
            <a:ext cx="4752528" cy="646331"/>
          </a:xfrm>
          <a:prstGeom prst="rect">
            <a:avLst/>
          </a:prstGeom>
          <a:noFill/>
        </p:spPr>
        <p:txBody>
          <a:bodyPr wrap="square" rtlCol="0">
            <a:spAutoFit/>
          </a:bodyPr>
          <a:lstStyle/>
          <a:p>
            <a:r>
              <a:rPr lang="es-MX" dirty="0" smtClean="0"/>
              <a:t>Sensor – </a:t>
            </a:r>
            <a:r>
              <a:rPr lang="es-MX" dirty="0" err="1" smtClean="0"/>
              <a:t>informacion</a:t>
            </a:r>
            <a:r>
              <a:rPr lang="es-MX" dirty="0" smtClean="0"/>
              <a:t> </a:t>
            </a:r>
            <a:r>
              <a:rPr lang="es-MX" dirty="0" err="1" smtClean="0"/>
              <a:t>analogica</a:t>
            </a:r>
            <a:r>
              <a:rPr lang="es-MX" dirty="0" smtClean="0"/>
              <a:t> – </a:t>
            </a:r>
            <a:r>
              <a:rPr lang="es-MX" dirty="0" err="1" smtClean="0"/>
              <a:t>informacion</a:t>
            </a:r>
            <a:r>
              <a:rPr lang="es-MX" dirty="0" smtClean="0"/>
              <a:t> digitalizada – </a:t>
            </a:r>
            <a:r>
              <a:rPr lang="es-MX" dirty="0" err="1" smtClean="0"/>
              <a:t>adquiscion</a:t>
            </a:r>
            <a:r>
              <a:rPr lang="es-MX" dirty="0" smtClean="0"/>
              <a:t> y almacenamiento </a:t>
            </a:r>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de la cadena</a:t>
            </a:r>
            <a:endParaRPr lang="es-MX" dirty="0"/>
          </a:p>
        </p:txBody>
      </p:sp>
      <p:sp>
        <p:nvSpPr>
          <p:cNvPr id="3" name="2 Marcador de contenido"/>
          <p:cNvSpPr>
            <a:spLocks noGrp="1"/>
          </p:cNvSpPr>
          <p:nvPr>
            <p:ph idx="1"/>
          </p:nvPr>
        </p:nvSpPr>
        <p:spPr/>
        <p:txBody>
          <a:bodyPr>
            <a:normAutofit lnSpcReduction="10000"/>
          </a:bodyPr>
          <a:lstStyle/>
          <a:p>
            <a:r>
              <a:rPr lang="es-ES" sz="2400" dirty="0" smtClean="0"/>
              <a:t> Desde </a:t>
            </a:r>
            <a:r>
              <a:rPr lang="es-ES" sz="2400" dirty="0"/>
              <a:t>los </a:t>
            </a:r>
            <a:r>
              <a:rPr lang="es-ES" sz="2400" dirty="0" smtClean="0"/>
              <a:t>láseres </a:t>
            </a:r>
            <a:r>
              <a:rPr lang="es-ES" sz="2400" dirty="0"/>
              <a:t>en las cajas de supermercado hasta los instrumentos lo mas especializados es fácil determinar la división fundamental entre sensores, el procesamiento de la información y la adquisición de datos</a:t>
            </a:r>
            <a:r>
              <a:rPr lang="es-ES" sz="2400" dirty="0" smtClean="0"/>
              <a:t>.</a:t>
            </a:r>
          </a:p>
          <a:p>
            <a:r>
              <a:rPr lang="es-ES" sz="2400" dirty="0" smtClean="0"/>
              <a:t>Los sensores se encargan de transformar la variación de la señal en una señal </a:t>
            </a:r>
            <a:r>
              <a:rPr lang="es-ES" sz="2400" dirty="0" err="1" smtClean="0"/>
              <a:t>electrica</a:t>
            </a:r>
            <a:r>
              <a:rPr lang="es-ES" sz="2400" dirty="0" smtClean="0"/>
              <a:t> </a:t>
            </a:r>
          </a:p>
          <a:p>
            <a:r>
              <a:rPr lang="es-ES" sz="2400" dirty="0"/>
              <a:t>En el segundo paso la señal del sensor se acondiciona. Esa etapa puede consistir en amplificación de la señal, </a:t>
            </a:r>
            <a:r>
              <a:rPr lang="es-ES" sz="2400" dirty="0" smtClean="0"/>
              <a:t>su digitalización  </a:t>
            </a:r>
            <a:endParaRPr lang="es-MX" sz="2400" dirty="0"/>
          </a:p>
          <a:p>
            <a:r>
              <a:rPr lang="es-ES" sz="2400" dirty="0"/>
              <a:t>En la ultima etapa los datos son adquiridos y almacenados en forma accesible por computadora y fácil de interpretar por vía de </a:t>
            </a:r>
            <a:r>
              <a:rPr lang="es-ES" sz="2400" dirty="0" err="1"/>
              <a:t>softver</a:t>
            </a:r>
            <a:r>
              <a:rPr lang="es-ES" sz="2400" dirty="0"/>
              <a:t>. </a:t>
            </a:r>
            <a:endParaRPr lang="es-MX" sz="2400" dirty="0"/>
          </a:p>
          <a:p>
            <a:endParaRPr lang="es-MX"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 </a:t>
            </a:r>
            <a:r>
              <a:rPr lang="en-US" dirty="0" err="1" smtClean="0"/>
              <a:t>Posgrado</a:t>
            </a:r>
            <a:r>
              <a:rPr lang="en-US" dirty="0" smtClean="0"/>
              <a:t> </a:t>
            </a:r>
            <a:r>
              <a:rPr lang="en-US" dirty="0" err="1" smtClean="0"/>
              <a:t>como</a:t>
            </a:r>
            <a:r>
              <a:rPr lang="en-US" dirty="0" smtClean="0"/>
              <a:t> </a:t>
            </a:r>
            <a:r>
              <a:rPr lang="en-US" dirty="0" err="1" smtClean="0"/>
              <a:t>elemento</a:t>
            </a:r>
            <a:r>
              <a:rPr lang="en-US" dirty="0" smtClean="0"/>
              <a:t> </a:t>
            </a:r>
            <a:r>
              <a:rPr lang="en-US" dirty="0" err="1" smtClean="0"/>
              <a:t>integrativo</a:t>
            </a:r>
            <a:endParaRPr lang="en-US" dirty="0"/>
          </a:p>
        </p:txBody>
      </p:sp>
      <p:sp>
        <p:nvSpPr>
          <p:cNvPr id="3" name="Content Placeholder 2"/>
          <p:cNvSpPr>
            <a:spLocks noGrp="1"/>
          </p:cNvSpPr>
          <p:nvPr>
            <p:ph idx="1"/>
          </p:nvPr>
        </p:nvSpPr>
        <p:spPr/>
        <p:txBody>
          <a:bodyPr>
            <a:normAutofit fontScale="92500" lnSpcReduction="20000"/>
          </a:bodyPr>
          <a:lstStyle/>
          <a:p>
            <a:r>
              <a:rPr lang="es-MX" dirty="0" smtClean="0">
                <a:solidFill>
                  <a:srgbClr val="FF0000"/>
                </a:solidFill>
                <a:cs typeface="Times New Roman" pitchFamily="18" charset="0"/>
              </a:rPr>
              <a:t>El Posgrado en Instrumentación a diferencia de las otras ofertas educativas,  pretende ser una propuesta académica de calidad no solo por la planta de profesores que lo integran, también que se caracterice por la infraestructura tecnológica de vanguardia que posee. Sin embargo, principalmente por  un plan de estudios que garantice flexibilidad curricular y adecuación a las circunstancias y necesidades de su entorno, con la solidez académica que permita al egresado abordar problemas científicos-prácticos.</a:t>
            </a:r>
            <a:endParaRPr lang="es-MX" dirty="0" smtClean="0">
              <a:solidFill>
                <a:srgbClr val="FF0000"/>
              </a:solidFill>
            </a:endParaRPr>
          </a:p>
          <a:p>
            <a:endParaRPr lang="en-US" dirty="0" smtClean="0">
              <a:solidFill>
                <a:srgbClr val="FF0000"/>
              </a:solidFill>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dirty="0" smtClean="0">
                <a:solidFill>
                  <a:srgbClr val="FF0000"/>
                </a:solidFill>
                <a:latin typeface="Comic Sans MS" pitchFamily="66" charset="0"/>
              </a:rPr>
              <a:t>Programa</a:t>
            </a:r>
            <a:endParaRPr lang="es-MX" sz="3200" dirty="0">
              <a:solidFill>
                <a:srgbClr val="FF0000"/>
              </a:solidFill>
              <a:latin typeface="Comic Sans MS" pitchFamily="66" charset="0"/>
            </a:endParaRPr>
          </a:p>
        </p:txBody>
      </p:sp>
      <p:sp>
        <p:nvSpPr>
          <p:cNvPr id="3" name="2 Marcador de contenido"/>
          <p:cNvSpPr>
            <a:spLocks noGrp="1"/>
          </p:cNvSpPr>
          <p:nvPr>
            <p:ph idx="1"/>
          </p:nvPr>
        </p:nvSpPr>
        <p:spPr/>
        <p:txBody>
          <a:bodyPr/>
          <a:lstStyle/>
          <a:p>
            <a:r>
              <a:rPr lang="es-ES" dirty="0"/>
              <a:t>El programa de posgrado propuesto aquí  será dirigido a estudiantes de  ingeniería y física interesados en adquirir una formación de alta versatilidad aplicable a muchos sectores de la vida </a:t>
            </a:r>
            <a:r>
              <a:rPr lang="es-ES" dirty="0" err="1"/>
              <a:t>academica</a:t>
            </a:r>
            <a:r>
              <a:rPr lang="es-ES" dirty="0"/>
              <a:t> y </a:t>
            </a:r>
            <a:r>
              <a:rPr lang="es-ES" dirty="0" smtClean="0"/>
              <a:t>industrial</a:t>
            </a:r>
          </a:p>
          <a:p>
            <a:r>
              <a:rPr lang="es-ES" dirty="0" smtClean="0"/>
              <a:t>Parte central: laboratorio bien equipado</a:t>
            </a:r>
            <a:endParaRPr lang="es-MX" dirty="0"/>
          </a:p>
          <a:p>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normAutofit fontScale="90000"/>
          </a:bodyPr>
          <a:lstStyle/>
          <a:p>
            <a:r>
              <a:rPr lang="es-ES" sz="3600" b="1" dirty="0" smtClean="0">
                <a:solidFill>
                  <a:srgbClr val="FF0000"/>
                </a:solidFill>
                <a:latin typeface="Comic Sans MS" pitchFamily="66" charset="0"/>
              </a:rPr>
              <a:t>Un bosquejo de la posible oferta</a:t>
            </a:r>
            <a:r>
              <a:rPr lang="es-MX" sz="3600" b="1" dirty="0">
                <a:solidFill>
                  <a:srgbClr val="FF0000"/>
                </a:solidFill>
                <a:latin typeface="Comic Sans MS" pitchFamily="66" charset="0"/>
              </a:rPr>
              <a:t/>
            </a:r>
            <a:br>
              <a:rPr lang="es-MX" sz="3600" b="1" dirty="0">
                <a:solidFill>
                  <a:srgbClr val="FF0000"/>
                </a:solidFill>
                <a:latin typeface="Comic Sans MS" pitchFamily="66" charset="0"/>
              </a:rPr>
            </a:br>
            <a:r>
              <a:rPr lang="es-MX" sz="3600" b="1" dirty="0">
                <a:solidFill>
                  <a:srgbClr val="FF0000"/>
                </a:solidFill>
                <a:latin typeface="Comic Sans MS" pitchFamily="66" charset="0"/>
              </a:rPr>
              <a:t>Cursos básicos</a:t>
            </a:r>
            <a:r>
              <a:rPr lang="es-ES" sz="3600" dirty="0">
                <a:solidFill>
                  <a:srgbClr val="FF0000"/>
                </a:solidFill>
                <a:latin typeface="Comic Sans MS" pitchFamily="66" charset="0"/>
              </a:rPr>
              <a:t>: </a:t>
            </a:r>
            <a:r>
              <a:rPr lang="es-MX" sz="3600" dirty="0" smtClean="0">
                <a:solidFill>
                  <a:srgbClr val="FF0000"/>
                </a:solidFill>
                <a:latin typeface="Comic Sans MS" pitchFamily="66" charset="0"/>
              </a:rPr>
              <a:t> </a:t>
            </a:r>
            <a:endParaRPr lang="es-MX" dirty="0">
              <a:solidFill>
                <a:srgbClr val="FF0000"/>
              </a:solidFill>
              <a:latin typeface="Comic Sans MS" pitchFamily="66" charset="0"/>
            </a:endParaRPr>
          </a:p>
        </p:txBody>
      </p:sp>
      <p:sp>
        <p:nvSpPr>
          <p:cNvPr id="3" name="2 Marcador de contenido"/>
          <p:cNvSpPr>
            <a:spLocks noGrp="1"/>
          </p:cNvSpPr>
          <p:nvPr>
            <p:ph idx="1"/>
          </p:nvPr>
        </p:nvSpPr>
        <p:spPr/>
        <p:txBody>
          <a:bodyPr>
            <a:normAutofit fontScale="85000" lnSpcReduction="20000"/>
          </a:bodyPr>
          <a:lstStyle/>
          <a:p>
            <a:pPr lvl="0"/>
            <a:r>
              <a:rPr lang="es-MX" sz="2400" b="1" dirty="0"/>
              <a:t>Tópicos selectos de sistemas </a:t>
            </a:r>
            <a:r>
              <a:rPr lang="es-MX" sz="2400" b="1" dirty="0" smtClean="0"/>
              <a:t>digitales</a:t>
            </a:r>
            <a:endParaRPr lang="es-MX" sz="1800" dirty="0" smtClean="0"/>
          </a:p>
          <a:p>
            <a:pPr marL="514350" indent="-514350">
              <a:buFont typeface="+mj-lt"/>
              <a:buAutoNum type="arabicPeriod"/>
            </a:pPr>
            <a:r>
              <a:rPr lang="es-MX" sz="2400" dirty="0" err="1" smtClean="0"/>
              <a:t>FPGAs</a:t>
            </a:r>
            <a:r>
              <a:rPr lang="es-MX" sz="2400" dirty="0" smtClean="0"/>
              <a:t> </a:t>
            </a:r>
            <a:r>
              <a:rPr lang="es-MX" sz="2400" dirty="0"/>
              <a:t>programación y diseño</a:t>
            </a:r>
          </a:p>
          <a:p>
            <a:pPr lvl="1"/>
            <a:r>
              <a:rPr lang="es-MX" sz="2000" dirty="0"/>
              <a:t>Arquitectura interna</a:t>
            </a:r>
          </a:p>
          <a:p>
            <a:pPr lvl="1"/>
            <a:r>
              <a:rPr lang="en-US" sz="2000" dirty="0" err="1"/>
              <a:t>Filosofía</a:t>
            </a:r>
            <a:r>
              <a:rPr lang="en-US" sz="2000" dirty="0"/>
              <a:t> de </a:t>
            </a:r>
            <a:r>
              <a:rPr lang="en-US" sz="2000" dirty="0" err="1" smtClean="0"/>
              <a:t>diseño</a:t>
            </a:r>
            <a:endParaRPr lang="en-US" sz="2000" dirty="0" smtClean="0"/>
          </a:p>
          <a:p>
            <a:pPr lvl="1"/>
            <a:r>
              <a:rPr lang="es-MX" sz="2000" dirty="0"/>
              <a:t>Plataformas de </a:t>
            </a:r>
            <a:r>
              <a:rPr lang="es-MX" sz="2000" dirty="0" smtClean="0"/>
              <a:t>programación</a:t>
            </a:r>
          </a:p>
          <a:p>
            <a:pPr marL="514350" lvl="0" indent="-514350">
              <a:buFont typeface="+mj-lt"/>
              <a:buAutoNum type="arabicPeriod"/>
            </a:pPr>
            <a:r>
              <a:rPr lang="es-MX" sz="2000" dirty="0"/>
              <a:t>Lenguajes de descripción de hardware</a:t>
            </a:r>
          </a:p>
          <a:p>
            <a:pPr lvl="1"/>
            <a:r>
              <a:rPr lang="es-MX" sz="1800" dirty="0"/>
              <a:t>VHDL</a:t>
            </a:r>
          </a:p>
          <a:p>
            <a:pPr lvl="1"/>
            <a:r>
              <a:rPr lang="es-MX" sz="1800" dirty="0"/>
              <a:t>AHDL</a:t>
            </a:r>
            <a:endParaRPr lang="es-MX" dirty="0"/>
          </a:p>
          <a:p>
            <a:pPr marL="514350" lvl="0" indent="-514350">
              <a:buFont typeface="+mj-lt"/>
              <a:buAutoNum type="arabicPeriod"/>
            </a:pPr>
            <a:r>
              <a:rPr lang="es-MX" dirty="0"/>
              <a:t> </a:t>
            </a:r>
            <a:r>
              <a:rPr lang="es-MX" sz="2200" dirty="0"/>
              <a:t> Distribución de la señal de reloj</a:t>
            </a:r>
          </a:p>
          <a:p>
            <a:pPr lvl="1"/>
            <a:r>
              <a:rPr lang="es-MX" sz="1900" dirty="0"/>
              <a:t>Registros de corrimiento y contadores</a:t>
            </a:r>
          </a:p>
          <a:p>
            <a:pPr lvl="1"/>
            <a:r>
              <a:rPr lang="es-MX" sz="1900" dirty="0"/>
              <a:t>Maquinas de estado</a:t>
            </a:r>
          </a:p>
          <a:p>
            <a:pPr lvl="1"/>
            <a:r>
              <a:rPr lang="es-MX" sz="1900" dirty="0" err="1"/>
              <a:t>PLLs</a:t>
            </a:r>
            <a:endParaRPr lang="es-MX" sz="1900" dirty="0"/>
          </a:p>
          <a:p>
            <a:pPr lvl="1"/>
            <a:r>
              <a:rPr lang="es-MX" sz="1900" dirty="0"/>
              <a:t>Memorias </a:t>
            </a:r>
            <a:r>
              <a:rPr lang="es-MX" sz="1900" dirty="0" smtClean="0"/>
              <a:t>FIFO</a:t>
            </a:r>
          </a:p>
          <a:p>
            <a:pPr marL="514350" lvl="0" indent="-514350">
              <a:buFont typeface="+mj-lt"/>
              <a:buAutoNum type="arabicPeriod"/>
            </a:pPr>
            <a:r>
              <a:rPr lang="es-MX" sz="2100" dirty="0"/>
              <a:t>Sistemas empotrados</a:t>
            </a:r>
          </a:p>
          <a:p>
            <a:pPr lvl="1"/>
            <a:r>
              <a:rPr lang="es-MX" sz="1900" dirty="0" err="1"/>
              <a:t>Plaforma</a:t>
            </a:r>
            <a:r>
              <a:rPr lang="es-MX" sz="1900" dirty="0"/>
              <a:t> de configuración</a:t>
            </a:r>
          </a:p>
          <a:p>
            <a:pPr lvl="1"/>
            <a:r>
              <a:rPr lang="es-MX" sz="1900" dirty="0"/>
              <a:t>Plataforma de programación</a:t>
            </a:r>
          </a:p>
          <a:p>
            <a:endParaRPr lang="es-MX" sz="2300" dirty="0" smtClean="0"/>
          </a:p>
          <a:p>
            <a:endParaRPr lang="es-MX" sz="2300" dirty="0"/>
          </a:p>
          <a:p>
            <a:endParaRPr lang="es-MX" dirty="0"/>
          </a:p>
          <a:p>
            <a:pPr marL="457200" indent="-457200">
              <a:buFont typeface="+mj-lt"/>
              <a:buAutoNum type="arabicPeriod"/>
            </a:pPr>
            <a:endParaRPr lang="es-MX" sz="2400" dirty="0"/>
          </a:p>
          <a:p>
            <a:pPr marL="514350" indent="-514350">
              <a:buFont typeface="+mj-lt"/>
              <a:buAutoNum type="arabicPeriod"/>
            </a:pPr>
            <a:endParaRPr lang="en-US" dirty="0" smtClean="0"/>
          </a:p>
          <a:p>
            <a:pPr lvl="1"/>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a:solidFill>
                  <a:srgbClr val="FF0000"/>
                </a:solidFill>
                <a:latin typeface="Comic Sans MS" pitchFamily="66" charset="0"/>
              </a:rPr>
              <a:t>Curso avanzado de Interfaces</a:t>
            </a:r>
            <a:r>
              <a:rPr lang="es-MX" dirty="0"/>
              <a:t/>
            </a:r>
            <a:br>
              <a:rPr lang="es-MX" dirty="0"/>
            </a:br>
            <a:endParaRPr lang="es-MX" dirty="0"/>
          </a:p>
        </p:txBody>
      </p:sp>
      <p:sp>
        <p:nvSpPr>
          <p:cNvPr id="3" name="2 Marcador de contenido"/>
          <p:cNvSpPr>
            <a:spLocks noGrp="1"/>
          </p:cNvSpPr>
          <p:nvPr>
            <p:ph idx="1"/>
          </p:nvPr>
        </p:nvSpPr>
        <p:spPr/>
        <p:txBody>
          <a:bodyPr>
            <a:normAutofit fontScale="77500" lnSpcReduction="20000"/>
          </a:bodyPr>
          <a:lstStyle/>
          <a:p>
            <a:pPr marL="514350" lvl="0" indent="-514350">
              <a:buFont typeface="+mj-lt"/>
              <a:buAutoNum type="arabicPeriod"/>
            </a:pPr>
            <a:r>
              <a:rPr lang="es-MX" dirty="0"/>
              <a:t>Arquitectura de una computadora personal</a:t>
            </a:r>
          </a:p>
          <a:p>
            <a:pPr lvl="1"/>
            <a:r>
              <a:rPr lang="es-MX" dirty="0"/>
              <a:t>Antecedentes</a:t>
            </a:r>
          </a:p>
          <a:p>
            <a:pPr lvl="1"/>
            <a:r>
              <a:rPr lang="es-MX" dirty="0"/>
              <a:t>Tipos de interfaz</a:t>
            </a:r>
          </a:p>
          <a:p>
            <a:pPr marL="514350" lvl="0" indent="-514350">
              <a:buFont typeface="+mj-lt"/>
              <a:buAutoNum type="arabicPeriod"/>
            </a:pPr>
            <a:r>
              <a:rPr lang="es-MX" dirty="0"/>
              <a:t>Interfaz PCI</a:t>
            </a:r>
          </a:p>
          <a:p>
            <a:pPr lvl="1"/>
            <a:r>
              <a:rPr lang="es-MX" dirty="0"/>
              <a:t>BUS PCI</a:t>
            </a:r>
          </a:p>
          <a:p>
            <a:pPr lvl="1"/>
            <a:r>
              <a:rPr lang="es-MX" dirty="0"/>
              <a:t>Protocolo de escritura</a:t>
            </a:r>
          </a:p>
          <a:p>
            <a:pPr lvl="1"/>
            <a:r>
              <a:rPr lang="es-MX" dirty="0"/>
              <a:t>Protocolo de lectura</a:t>
            </a:r>
          </a:p>
          <a:p>
            <a:pPr marL="514350" lvl="0" indent="-514350">
              <a:buFont typeface="+mj-lt"/>
              <a:buAutoNum type="arabicPeriod"/>
            </a:pPr>
            <a:r>
              <a:rPr lang="es-MX" dirty="0"/>
              <a:t>Interfaz USB</a:t>
            </a:r>
          </a:p>
          <a:p>
            <a:pPr lvl="1"/>
            <a:r>
              <a:rPr lang="es-MX" dirty="0" smtClean="0"/>
              <a:t> </a:t>
            </a:r>
            <a:r>
              <a:rPr lang="es-MX" dirty="0"/>
              <a:t>Topología</a:t>
            </a:r>
          </a:p>
          <a:p>
            <a:pPr lvl="1"/>
            <a:r>
              <a:rPr lang="es-MX" dirty="0" smtClean="0"/>
              <a:t> </a:t>
            </a:r>
            <a:r>
              <a:rPr lang="es-MX" dirty="0"/>
              <a:t>Tipos de transacciones escritura/lectura</a:t>
            </a:r>
          </a:p>
          <a:p>
            <a:pPr lvl="1"/>
            <a:r>
              <a:rPr lang="es-MX" dirty="0" smtClean="0"/>
              <a:t> </a:t>
            </a:r>
            <a:r>
              <a:rPr lang="es-MX" dirty="0"/>
              <a:t>Instrumentación de una interfaz USB basada en un </a:t>
            </a:r>
            <a:r>
              <a:rPr lang="es-MX" dirty="0" err="1"/>
              <a:t>microcontrolador</a:t>
            </a:r>
            <a:endParaRPr lang="es-MX" dirty="0"/>
          </a:p>
          <a:p>
            <a:pPr marL="971550" lvl="1" indent="-514350"/>
            <a:r>
              <a:rPr lang="es-MX" dirty="0" smtClean="0"/>
              <a:t>Interfaz </a:t>
            </a:r>
            <a:r>
              <a:rPr lang="es-MX" dirty="0"/>
              <a:t>USB con un FPGA por medio de un </a:t>
            </a:r>
            <a:r>
              <a:rPr lang="es-MX" dirty="0" err="1"/>
              <a:t>microcontrolador</a:t>
            </a:r>
            <a:endParaRPr lang="es-MX" dirty="0"/>
          </a:p>
          <a:p>
            <a:endParaRPr lang="es-MX"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3169</TotalTime>
  <Words>711</Words>
  <Application>Microsoft Office PowerPoint</Application>
  <PresentationFormat>On-screen Show (4:3)</PresentationFormat>
  <Paragraphs>125</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Tema de Office</vt:lpstr>
      <vt:lpstr>Posgrado en instrumentación</vt:lpstr>
      <vt:lpstr>Porque instrumentación ?</vt:lpstr>
      <vt:lpstr>Que es instrumentacion?</vt:lpstr>
      <vt:lpstr>Típica cadena de adquisición de datos</vt:lpstr>
      <vt:lpstr>Elementos de la cadena</vt:lpstr>
      <vt:lpstr>Un Posgrado como elemento integrativo</vt:lpstr>
      <vt:lpstr>Programa</vt:lpstr>
      <vt:lpstr>Un bosquejo de la posible oferta Cursos básicos:  </vt:lpstr>
      <vt:lpstr>Curso avanzado de Interfaces </vt:lpstr>
      <vt:lpstr>Desarrollo de Sistemas de adquisición   </vt:lpstr>
      <vt:lpstr>Fisica de sensores </vt:lpstr>
      <vt:lpstr>instrumentos de medición y técnicas de laboratorio</vt:lpstr>
      <vt:lpstr>Cursos especializados</vt:lpstr>
      <vt:lpstr>organización</vt:lpstr>
      <vt:lpstr>Organización </vt:lpstr>
      <vt:lpstr>conclusiones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Posgrado en instrumentacion</dc:title>
  <dc:creator>Guy Paic</dc:creator>
  <cp:lastModifiedBy>paic</cp:lastModifiedBy>
  <cp:revision>11</cp:revision>
  <dcterms:created xsi:type="dcterms:W3CDTF">2011-01-17T17:46:18Z</dcterms:created>
  <dcterms:modified xsi:type="dcterms:W3CDTF">2011-01-21T18:57:39Z</dcterms:modified>
</cp:coreProperties>
</file>