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2" r:id="rId2"/>
  </p:sldMasterIdLst>
  <p:notesMasterIdLst>
    <p:notesMasterId r:id="rId13"/>
  </p:notesMasterIdLst>
  <p:handoutMasterIdLst>
    <p:handoutMasterId r:id="rId14"/>
  </p:handoutMasterIdLst>
  <p:sldIdLst>
    <p:sldId id="256" r:id="rId3"/>
    <p:sldId id="257" r:id="rId4"/>
    <p:sldId id="258" r:id="rId5"/>
    <p:sldId id="259" r:id="rId6"/>
    <p:sldId id="266" r:id="rId7"/>
    <p:sldId id="260" r:id="rId8"/>
    <p:sldId id="261" r:id="rId9"/>
    <p:sldId id="264" r:id="rId10"/>
    <p:sldId id="265" r:id="rId11"/>
    <p:sldId id="263" r:id="rId12"/>
  </p:sldIdLst>
  <p:sldSz cx="9144000" cy="6858000" type="screen4x3"/>
  <p:notesSz cx="6934200" cy="9220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0" d="100"/>
          <a:sy n="30" d="100"/>
        </p:scale>
        <p:origin x="-1188" y="-90"/>
      </p:cViewPr>
      <p:guideLst>
        <p:guide orient="horz" pos="2904"/>
        <p:guide pos="218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entury Gothic" pitchFamily="34" charset="0"/>
              </a:defRPr>
            </a:lvl1pPr>
          </a:lstStyle>
          <a:p>
            <a:fld id="{49D919A2-B224-4E3D-8931-436BD9D7996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475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757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2050" y="692150"/>
            <a:ext cx="4610100" cy="3457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57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38" y="4379913"/>
            <a:ext cx="5546725" cy="4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757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475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entury Gothic" pitchFamily="34" charset="0"/>
              </a:defRPr>
            </a:lvl1pPr>
          </a:lstStyle>
          <a:p>
            <a:fld id="{171CE194-490C-4BCB-A4BA-225DF7CCE4F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0F4D4B-C3E7-468E-90EB-A1C7E13DAAB9}" type="slidenum">
              <a:rPr lang="en-US"/>
              <a:pPr/>
              <a:t>1</a:t>
            </a:fld>
            <a:endParaRPr lang="en-US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CE194-490C-4BCB-A4BA-225DF7CCE4F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CE194-490C-4BCB-A4BA-225DF7CCE4F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856198-3A0E-47A3-BE46-8DE9CF2FE84C}" type="slidenum">
              <a:rPr lang="en-US"/>
              <a:pPr/>
              <a:t>3</a:t>
            </a:fld>
            <a:endParaRPr lang="en-US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CE194-490C-4BCB-A4BA-225DF7CCE4F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CE194-490C-4BCB-A4BA-225DF7CCE4F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CE194-490C-4BCB-A4BA-225DF7CCE4F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CE194-490C-4BCB-A4BA-225DF7CCE4F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CE194-490C-4BCB-A4BA-225DF7CCE4F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CE194-490C-4BCB-A4BA-225DF7CCE4F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0" y="381000"/>
            <a:ext cx="6324600" cy="1470025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1981200"/>
            <a:ext cx="6324600" cy="6858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sz="1000"/>
            </a:lvl1pPr>
          </a:lstStyle>
          <a:p>
            <a:fld id="{E558809F-1362-4F68-9AF5-7CA064BCD0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783460-B2BB-4E5E-A655-D509D38C93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1350" y="1676400"/>
            <a:ext cx="1695450" cy="4449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1676400"/>
            <a:ext cx="4933950" cy="4449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1292D5-6209-4024-9193-9623F9DCCF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7B9851-CE8E-4972-BBE8-97ABA84E29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4FD893-4484-4049-AE1E-18A591F6B7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236C96-58D9-44AD-A90E-9122D5C232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2600" y="2819400"/>
            <a:ext cx="34671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2819400"/>
            <a:ext cx="34671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68F0F8-3A28-4235-A4A6-FE6F5502E1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8FE028-C4BE-4580-A2F4-E9B0110A0B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0C9CD2-F5E1-40F1-AC14-CFFBB1FE64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674969-A986-4C38-89F7-00588869AB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025BE-F22D-43F0-9BEC-4AA5411FB9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0F87BB-5087-4B25-96F3-3E65751981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2D5AD8-92B7-4469-952E-5C203FB664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26FDAE-D526-4435-B2A9-849B0B40E9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67550" y="1676400"/>
            <a:ext cx="1771650" cy="4267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52600" y="1676400"/>
            <a:ext cx="5162550" cy="4267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C7A405-36F2-4CB6-BFE5-D254542C96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1676400"/>
            <a:ext cx="7086600" cy="8842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752600" y="2819400"/>
            <a:ext cx="7086600" cy="3124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B1572CB-BC70-4092-8635-897E7B9F01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8BCFE3-12CA-45B0-9D48-D7C6CDF7B5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2819400"/>
            <a:ext cx="3314700" cy="3306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2819400"/>
            <a:ext cx="3314700" cy="3306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010B7B-6B91-415B-A95B-1DF44FF763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11D4-7446-4D86-8950-3BBF01525C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CF6486-DAFF-406D-AB37-55BB5A83FE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145086-A2C4-4656-A313-805DB6A709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686640-0C76-463E-9AD6-F0DD431ED8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87D7C-9AA1-4169-8BA5-3ECBB19945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1676400"/>
            <a:ext cx="6781800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2819400"/>
            <a:ext cx="6781800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9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latin typeface="+mn-lt"/>
              </a:defRPr>
            </a:lvl1pPr>
          </a:lstStyle>
          <a:p>
            <a:fld id="{DEB761B9-5690-49C0-A492-D4EFBD6D38D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1676400"/>
            <a:ext cx="70866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2819400"/>
            <a:ext cx="7086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9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latin typeface="+mn-lt"/>
              </a:defRPr>
            </a:lvl1pPr>
          </a:lstStyle>
          <a:p>
            <a:fld id="{DF1C9B62-7D89-451C-A06C-A2EADD1F0EF0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audio" Target="file:///G:\REDFAE.20.01.11\Dark.Matter.Dark.Energy.Sean.Carroll\07%20Atoms%20and%20Particles.mp3" TargetMode="External"/><Relationship Id="rId1" Type="http://schemas.openxmlformats.org/officeDocument/2006/relationships/audio" Target="file:///G:\REDFAE.20.01.11\Understanding.the.Universe.Alex.Filipenko\L27.40%20-%20The%20Dark%20Side%20of%20Matter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video" Target="file:///G:\REDFAE.20.01.11\Strogatz.Chaos\01.%20The%20Chaos%20Revolution.avi" TargetMode="Externa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video" Target="file:///G:\REDFAE.20.01.11\Understanding.the.Universe.Alex.Filipenko\20.%20The%20Wave-Particle%20Duality%20of%20Light.avi" TargetMode="Externa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000" dirty="0" smtClean="0"/>
              <a:t>GRABACION DE CURSOS </a:t>
            </a:r>
            <a:br>
              <a:rPr lang="en-US" sz="3000" dirty="0" smtClean="0"/>
            </a:br>
            <a:r>
              <a:rPr lang="en-US" sz="3000" dirty="0" smtClean="0"/>
              <a:t>PARA OFERTA EN LINEA</a:t>
            </a:r>
            <a:endParaRPr lang="en-US" sz="3000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Jose David </a:t>
            </a:r>
            <a:r>
              <a:rPr lang="en-US" dirty="0" err="1" smtClean="0"/>
              <a:t>Vergara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 err="1" smtClean="0"/>
              <a:t>Instituto</a:t>
            </a:r>
            <a:r>
              <a:rPr lang="en-US" dirty="0" smtClean="0"/>
              <a:t> de </a:t>
            </a:r>
            <a:r>
              <a:rPr lang="en-US" dirty="0" err="1" smtClean="0"/>
              <a:t>Ciencias</a:t>
            </a:r>
            <a:r>
              <a:rPr lang="en-US" dirty="0" smtClean="0"/>
              <a:t> </a:t>
            </a:r>
            <a:r>
              <a:rPr lang="en-US" dirty="0" err="1" smtClean="0"/>
              <a:t>Nucleares</a:t>
            </a:r>
            <a:r>
              <a:rPr lang="en-US" dirty="0" smtClean="0"/>
              <a:t>, UNAM</a:t>
            </a:r>
            <a:endParaRPr lang="en-US" dirty="0"/>
          </a:p>
        </p:txBody>
      </p:sp>
      <p:pic>
        <p:nvPicPr>
          <p:cNvPr id="27652" name="Picture 4" descr="Logo placeholder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7239000" y="4953000"/>
            <a:ext cx="1667562" cy="1720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52600" y="2819400"/>
            <a:ext cx="7086600" cy="3581400"/>
          </a:xfrm>
        </p:spPr>
        <p:txBody>
          <a:bodyPr/>
          <a:lstStyle/>
          <a:p>
            <a:r>
              <a:rPr lang="en-US" sz="2400" dirty="0" err="1" smtClean="0"/>
              <a:t>Ventajas</a:t>
            </a:r>
            <a:endParaRPr lang="en-US" sz="2400" dirty="0" smtClean="0"/>
          </a:p>
          <a:p>
            <a:r>
              <a:rPr lang="en-US" dirty="0" err="1" smtClean="0"/>
              <a:t>Amplia</a:t>
            </a:r>
            <a:r>
              <a:rPr lang="en-US" dirty="0" smtClean="0"/>
              <a:t> </a:t>
            </a:r>
            <a:r>
              <a:rPr lang="en-US" dirty="0" err="1" smtClean="0"/>
              <a:t>Difusión</a:t>
            </a:r>
            <a:endParaRPr lang="en-US" dirty="0" smtClean="0"/>
          </a:p>
          <a:p>
            <a:r>
              <a:rPr lang="en-US" dirty="0" err="1" smtClean="0"/>
              <a:t>Atraer</a:t>
            </a:r>
            <a:r>
              <a:rPr lang="en-US" dirty="0" smtClean="0"/>
              <a:t> </a:t>
            </a:r>
            <a:r>
              <a:rPr lang="en-US" dirty="0" err="1" smtClean="0"/>
              <a:t>mejores</a:t>
            </a:r>
            <a:r>
              <a:rPr lang="en-US" dirty="0" smtClean="0"/>
              <a:t> </a:t>
            </a:r>
            <a:r>
              <a:rPr lang="en-US" dirty="0" err="1" smtClean="0"/>
              <a:t>estudiantes</a:t>
            </a:r>
            <a:r>
              <a:rPr lang="en-US" dirty="0" smtClean="0"/>
              <a:t>  al </a:t>
            </a:r>
            <a:r>
              <a:rPr lang="en-US" dirty="0" err="1" smtClean="0"/>
              <a:t>área</a:t>
            </a:r>
            <a:endParaRPr lang="en-US" dirty="0" smtClean="0"/>
          </a:p>
          <a:p>
            <a:r>
              <a:rPr lang="en-US" dirty="0" err="1" smtClean="0"/>
              <a:t>Reducir</a:t>
            </a:r>
            <a:r>
              <a:rPr lang="en-US" dirty="0" smtClean="0"/>
              <a:t> </a:t>
            </a:r>
            <a:r>
              <a:rPr lang="en-US" dirty="0" err="1" smtClean="0"/>
              <a:t>costos</a:t>
            </a:r>
            <a:r>
              <a:rPr lang="en-US" dirty="0" smtClean="0"/>
              <a:t> de </a:t>
            </a:r>
            <a:r>
              <a:rPr lang="en-US" dirty="0" err="1" smtClean="0"/>
              <a:t>desplazamiento</a:t>
            </a:r>
            <a:r>
              <a:rPr lang="en-US" dirty="0" smtClean="0"/>
              <a:t> de </a:t>
            </a:r>
            <a:r>
              <a:rPr lang="en-US" dirty="0" err="1" smtClean="0"/>
              <a:t>estudiantes</a:t>
            </a:r>
            <a:endParaRPr lang="en-US" dirty="0" smtClean="0"/>
          </a:p>
          <a:p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estudiante</a:t>
            </a:r>
            <a:r>
              <a:rPr lang="en-US" dirty="0" smtClean="0"/>
              <a:t>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aprender</a:t>
            </a:r>
            <a:r>
              <a:rPr lang="en-US" dirty="0" smtClean="0"/>
              <a:t> a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propio</a:t>
            </a:r>
            <a:r>
              <a:rPr lang="en-US" dirty="0" smtClean="0"/>
              <a:t> </a:t>
            </a:r>
            <a:r>
              <a:rPr lang="en-US" dirty="0" err="1" smtClean="0"/>
              <a:t>ritmo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Elevar</a:t>
            </a:r>
            <a:r>
              <a:rPr lang="en-US" dirty="0" smtClean="0"/>
              <a:t> el </a:t>
            </a:r>
            <a:r>
              <a:rPr lang="en-US" dirty="0" err="1" smtClean="0"/>
              <a:t>nivel</a:t>
            </a:r>
            <a:r>
              <a:rPr lang="en-US" dirty="0" smtClean="0"/>
              <a:t> de </a:t>
            </a:r>
            <a:r>
              <a:rPr lang="en-US" dirty="0" err="1" smtClean="0"/>
              <a:t>educación</a:t>
            </a:r>
            <a:r>
              <a:rPr lang="en-US" dirty="0" smtClean="0"/>
              <a:t> del </a:t>
            </a:r>
            <a:r>
              <a:rPr lang="en-US" dirty="0" err="1" smtClean="0"/>
              <a:t>país</a:t>
            </a:r>
            <a:r>
              <a:rPr lang="en-US" dirty="0" smtClean="0"/>
              <a:t> en general</a:t>
            </a:r>
          </a:p>
          <a:p>
            <a:endParaRPr lang="en-US" dirty="0" smtClean="0"/>
          </a:p>
          <a:p>
            <a:r>
              <a:rPr lang="en-US" sz="2400" dirty="0" err="1" smtClean="0"/>
              <a:t>Desventajas</a:t>
            </a:r>
            <a:endParaRPr lang="en-US" sz="2400" dirty="0" smtClean="0"/>
          </a:p>
          <a:p>
            <a:r>
              <a:rPr lang="en-US" dirty="0" err="1" smtClean="0"/>
              <a:t>Falta</a:t>
            </a:r>
            <a:r>
              <a:rPr lang="en-US" dirty="0" smtClean="0"/>
              <a:t> de </a:t>
            </a:r>
            <a:r>
              <a:rPr lang="en-US" dirty="0" err="1" smtClean="0"/>
              <a:t>contacto</a:t>
            </a:r>
            <a:r>
              <a:rPr lang="en-US" dirty="0" smtClean="0"/>
              <a:t> </a:t>
            </a:r>
            <a:r>
              <a:rPr lang="en-US" dirty="0" err="1" smtClean="0"/>
              <a:t>directo</a:t>
            </a:r>
            <a:r>
              <a:rPr lang="en-US" dirty="0" smtClean="0"/>
              <a:t> con los </a:t>
            </a:r>
            <a:r>
              <a:rPr lang="en-US" dirty="0" err="1" smtClean="0"/>
              <a:t>estudiantes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Resumen</a:t>
            </a:r>
            <a:endParaRPr lang="en-US" dirty="0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1752600" y="2514600"/>
            <a:ext cx="3467100" cy="3124200"/>
          </a:xfrm>
        </p:spPr>
        <p:txBody>
          <a:bodyPr/>
          <a:lstStyle/>
          <a:p>
            <a:pPr>
              <a:lnSpc>
                <a:spcPts val="3000"/>
              </a:lnSpc>
              <a:spcBef>
                <a:spcPct val="0"/>
              </a:spcBef>
              <a:spcAft>
                <a:spcPts val="1000"/>
              </a:spcAft>
            </a:pPr>
            <a:r>
              <a:rPr kumimoji="1" lang="en-US" sz="2200" b="1" dirty="0" err="1" smtClean="0">
                <a:solidFill>
                  <a:schemeClr val="tx2"/>
                </a:solidFill>
              </a:rPr>
              <a:t>Proposito</a:t>
            </a:r>
            <a:endParaRPr kumimoji="1" lang="en-US" sz="2200" b="1" dirty="0">
              <a:solidFill>
                <a:schemeClr val="tx2"/>
              </a:solidFill>
            </a:endParaRPr>
          </a:p>
          <a:p>
            <a:pPr>
              <a:lnSpc>
                <a:spcPts val="3000"/>
              </a:lnSpc>
              <a:spcBef>
                <a:spcPct val="0"/>
              </a:spcBef>
              <a:spcAft>
                <a:spcPts val="1000"/>
              </a:spcAft>
            </a:pPr>
            <a:r>
              <a:rPr kumimoji="1" lang="en-US" sz="2200" b="1" dirty="0" err="1" smtClean="0">
                <a:solidFill>
                  <a:schemeClr val="tx2"/>
                </a:solidFill>
              </a:rPr>
              <a:t>Algunos</a:t>
            </a:r>
            <a:r>
              <a:rPr kumimoji="1" lang="en-US" sz="2200" b="1" dirty="0" smtClean="0">
                <a:solidFill>
                  <a:schemeClr val="tx2"/>
                </a:solidFill>
              </a:rPr>
              <a:t> </a:t>
            </a:r>
            <a:r>
              <a:rPr kumimoji="1" lang="en-US" sz="2200" b="1" dirty="0" err="1" smtClean="0">
                <a:solidFill>
                  <a:schemeClr val="tx2"/>
                </a:solidFill>
              </a:rPr>
              <a:t>detalles</a:t>
            </a:r>
            <a:endParaRPr kumimoji="1" lang="en-US" sz="2200" b="1" dirty="0">
              <a:solidFill>
                <a:schemeClr val="tx2"/>
              </a:solidFill>
            </a:endParaRPr>
          </a:p>
          <a:p>
            <a:pPr>
              <a:lnSpc>
                <a:spcPts val="3000"/>
              </a:lnSpc>
              <a:spcBef>
                <a:spcPct val="0"/>
              </a:spcBef>
              <a:spcAft>
                <a:spcPts val="1000"/>
              </a:spcAft>
            </a:pPr>
            <a:r>
              <a:rPr kumimoji="1" lang="en-US" sz="2200" b="1" dirty="0" err="1" smtClean="0">
                <a:solidFill>
                  <a:schemeClr val="tx2"/>
                </a:solidFill>
              </a:rPr>
              <a:t>Ejemplos</a:t>
            </a:r>
            <a:r>
              <a:rPr kumimoji="1" lang="en-US" sz="2200" b="1" dirty="0" smtClean="0">
                <a:solidFill>
                  <a:schemeClr val="tx2"/>
                </a:solidFill>
              </a:rPr>
              <a:t> de audio</a:t>
            </a:r>
            <a:endParaRPr kumimoji="1" lang="en-US" sz="2200" b="1" dirty="0">
              <a:solidFill>
                <a:schemeClr val="tx2"/>
              </a:solidFill>
            </a:endParaRPr>
          </a:p>
          <a:p>
            <a:pPr>
              <a:lnSpc>
                <a:spcPts val="3000"/>
              </a:lnSpc>
              <a:spcBef>
                <a:spcPct val="0"/>
              </a:spcBef>
              <a:spcAft>
                <a:spcPts val="1000"/>
              </a:spcAft>
            </a:pPr>
            <a:r>
              <a:rPr kumimoji="1" lang="en-US" sz="2200" b="1" dirty="0" err="1" smtClean="0">
                <a:solidFill>
                  <a:schemeClr val="tx2"/>
                </a:solidFill>
              </a:rPr>
              <a:t>Ejemplos</a:t>
            </a:r>
            <a:r>
              <a:rPr kumimoji="1" lang="en-US" sz="2200" b="1" dirty="0" smtClean="0">
                <a:solidFill>
                  <a:schemeClr val="tx2"/>
                </a:solidFill>
              </a:rPr>
              <a:t> de video</a:t>
            </a:r>
            <a:endParaRPr kumimoji="1" lang="en-US" sz="2200" b="1" dirty="0">
              <a:solidFill>
                <a:schemeClr val="tx2"/>
              </a:solidFill>
            </a:endParaRPr>
          </a:p>
          <a:p>
            <a:pPr>
              <a:lnSpc>
                <a:spcPts val="3000"/>
              </a:lnSpc>
              <a:spcBef>
                <a:spcPct val="0"/>
              </a:spcBef>
              <a:spcAft>
                <a:spcPts val="1000"/>
              </a:spcAft>
            </a:pPr>
            <a:r>
              <a:rPr kumimoji="1" lang="en-US" sz="2200" b="1" dirty="0" err="1" smtClean="0">
                <a:solidFill>
                  <a:schemeClr val="tx2"/>
                </a:solidFill>
              </a:rPr>
              <a:t>Conclusiones</a:t>
            </a:r>
            <a:endParaRPr lang="en-US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PROPOSITO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28800" y="2667001"/>
            <a:ext cx="6781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Ofrecer</a:t>
            </a:r>
            <a:r>
              <a:rPr lang="en-US" dirty="0" smtClean="0"/>
              <a:t> </a:t>
            </a:r>
            <a:r>
              <a:rPr lang="en-US" dirty="0" err="1" smtClean="0"/>
              <a:t>cursos</a:t>
            </a:r>
            <a:r>
              <a:rPr lang="en-US" dirty="0" smtClean="0"/>
              <a:t> en </a:t>
            </a:r>
            <a:r>
              <a:rPr lang="en-US" dirty="0" err="1" smtClean="0"/>
              <a:t>línea</a:t>
            </a:r>
            <a:r>
              <a:rPr lang="en-US" dirty="0" smtClean="0"/>
              <a:t> de </a:t>
            </a:r>
            <a:r>
              <a:rPr lang="en-US" dirty="0" err="1" smtClean="0"/>
              <a:t>calidad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vayan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alla</a:t>
            </a:r>
            <a:r>
              <a:rPr lang="en-US" dirty="0" smtClean="0"/>
              <a:t> de la </a:t>
            </a:r>
            <a:r>
              <a:rPr lang="en-US" dirty="0" err="1" smtClean="0"/>
              <a:t>divulgación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 </a:t>
            </a:r>
            <a:r>
              <a:rPr lang="en-US" dirty="0" err="1" smtClean="0"/>
              <a:t>nivel</a:t>
            </a:r>
            <a:r>
              <a:rPr lang="en-US" dirty="0" smtClean="0"/>
              <a:t> del </a:t>
            </a:r>
            <a:r>
              <a:rPr lang="en-US" dirty="0" err="1" smtClean="0"/>
              <a:t>último</a:t>
            </a:r>
            <a:r>
              <a:rPr lang="en-US" dirty="0" smtClean="0"/>
              <a:t> </a:t>
            </a:r>
            <a:r>
              <a:rPr lang="en-US" dirty="0" err="1" smtClean="0"/>
              <a:t>año</a:t>
            </a:r>
            <a:r>
              <a:rPr lang="en-US" dirty="0" smtClean="0"/>
              <a:t> de </a:t>
            </a:r>
            <a:r>
              <a:rPr lang="en-US" dirty="0" err="1" smtClean="0"/>
              <a:t>preparatoria</a:t>
            </a:r>
            <a:r>
              <a:rPr lang="en-US" dirty="0" smtClean="0"/>
              <a:t> o </a:t>
            </a:r>
            <a:r>
              <a:rPr lang="en-US" dirty="0" err="1" smtClean="0"/>
              <a:t>primeros</a:t>
            </a:r>
            <a:r>
              <a:rPr lang="en-US" dirty="0" smtClean="0"/>
              <a:t> de </a:t>
            </a:r>
            <a:r>
              <a:rPr lang="en-US" dirty="0" err="1" smtClean="0"/>
              <a:t>licenciatura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Con el fin de </a:t>
            </a:r>
            <a:r>
              <a:rPr lang="en-US" dirty="0" err="1" smtClean="0"/>
              <a:t>formar</a:t>
            </a:r>
            <a:r>
              <a:rPr lang="en-US" dirty="0" smtClean="0"/>
              <a:t> </a:t>
            </a:r>
            <a:r>
              <a:rPr lang="en-US" dirty="0" err="1" smtClean="0"/>
              <a:t>mejores</a:t>
            </a:r>
            <a:r>
              <a:rPr lang="en-US" dirty="0" smtClean="0"/>
              <a:t> </a:t>
            </a:r>
            <a:r>
              <a:rPr lang="en-US" dirty="0" err="1" smtClean="0"/>
              <a:t>estudiantes</a:t>
            </a:r>
            <a:r>
              <a:rPr lang="en-US" dirty="0" smtClean="0"/>
              <a:t>, </a:t>
            </a:r>
            <a:r>
              <a:rPr lang="en-US" dirty="0" err="1" smtClean="0"/>
              <a:t>acercar</a:t>
            </a:r>
            <a:r>
              <a:rPr lang="en-US" dirty="0" smtClean="0"/>
              <a:t> a los </a:t>
            </a:r>
            <a:r>
              <a:rPr lang="en-US" dirty="0" err="1" smtClean="0"/>
              <a:t>buenos</a:t>
            </a:r>
            <a:r>
              <a:rPr lang="en-US" dirty="0" smtClean="0"/>
              <a:t> </a:t>
            </a:r>
            <a:r>
              <a:rPr lang="en-US" dirty="0" err="1" smtClean="0"/>
              <a:t>estudiantes</a:t>
            </a:r>
            <a:r>
              <a:rPr lang="en-US" dirty="0" smtClean="0"/>
              <a:t> al </a:t>
            </a:r>
            <a:r>
              <a:rPr lang="en-US" dirty="0" err="1" smtClean="0"/>
              <a:t>área</a:t>
            </a:r>
            <a:r>
              <a:rPr lang="en-US" dirty="0" smtClean="0"/>
              <a:t> de la </a:t>
            </a:r>
            <a:r>
              <a:rPr lang="en-US" dirty="0" err="1" smtClean="0"/>
              <a:t>Física</a:t>
            </a:r>
            <a:r>
              <a:rPr lang="en-US" dirty="0" smtClean="0"/>
              <a:t> de </a:t>
            </a:r>
            <a:r>
              <a:rPr lang="en-US" dirty="0" err="1" smtClean="0"/>
              <a:t>Altas</a:t>
            </a:r>
            <a:r>
              <a:rPr lang="en-US" dirty="0" smtClean="0"/>
              <a:t> </a:t>
            </a:r>
            <a:r>
              <a:rPr lang="en-US" dirty="0" err="1" smtClean="0"/>
              <a:t>Energías</a:t>
            </a:r>
            <a:r>
              <a:rPr lang="en-US" dirty="0" smtClean="0"/>
              <a:t> sin la </a:t>
            </a:r>
            <a:r>
              <a:rPr lang="en-US" dirty="0" err="1" smtClean="0"/>
              <a:t>necesidad</a:t>
            </a:r>
            <a:r>
              <a:rPr lang="en-US" dirty="0" smtClean="0"/>
              <a:t> de </a:t>
            </a:r>
            <a:r>
              <a:rPr lang="en-US" dirty="0" err="1" smtClean="0"/>
              <a:t>tenerlos</a:t>
            </a:r>
            <a:r>
              <a:rPr lang="en-US" dirty="0" smtClean="0"/>
              <a:t> en un </a:t>
            </a:r>
            <a:r>
              <a:rPr lang="en-US" dirty="0" err="1" smtClean="0"/>
              <a:t>lugar</a:t>
            </a:r>
            <a:r>
              <a:rPr lang="en-US" dirty="0" smtClean="0"/>
              <a:t> </a:t>
            </a:r>
            <a:r>
              <a:rPr lang="en-US" dirty="0" err="1" smtClean="0"/>
              <a:t>específico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Algunos</a:t>
            </a:r>
            <a:r>
              <a:rPr lang="en-US" dirty="0" smtClean="0"/>
              <a:t> </a:t>
            </a:r>
            <a:r>
              <a:rPr lang="en-US" dirty="0" err="1" smtClean="0"/>
              <a:t>Detalles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905000" y="2667000"/>
            <a:ext cx="6324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Equipo</a:t>
            </a:r>
            <a:r>
              <a:rPr lang="en-US" dirty="0" smtClean="0"/>
              <a:t> de </a:t>
            </a:r>
            <a:r>
              <a:rPr lang="en-US" dirty="0" err="1" smtClean="0"/>
              <a:t>trabajo</a:t>
            </a:r>
            <a:r>
              <a:rPr lang="en-US" dirty="0" smtClean="0"/>
              <a:t> </a:t>
            </a:r>
            <a:r>
              <a:rPr lang="en-US" dirty="0" err="1" smtClean="0"/>
              <a:t>hasta</a:t>
            </a:r>
            <a:r>
              <a:rPr lang="en-US" dirty="0" smtClean="0"/>
              <a:t> </a:t>
            </a:r>
            <a:r>
              <a:rPr lang="en-US" dirty="0" err="1" smtClean="0"/>
              <a:t>ahora</a:t>
            </a:r>
            <a:r>
              <a:rPr lang="en-US" dirty="0" smtClean="0"/>
              <a:t>: Alberto </a:t>
            </a:r>
            <a:r>
              <a:rPr lang="en-US" dirty="0" err="1" smtClean="0"/>
              <a:t>Guijosa</a:t>
            </a:r>
            <a:r>
              <a:rPr lang="en-US" dirty="0" smtClean="0"/>
              <a:t>, Luis F. </a:t>
            </a:r>
            <a:r>
              <a:rPr lang="en-US" dirty="0" err="1" smtClean="0"/>
              <a:t>Urrutia</a:t>
            </a:r>
            <a:r>
              <a:rPr lang="en-US" dirty="0" smtClean="0"/>
              <a:t> y J. David </a:t>
            </a:r>
            <a:r>
              <a:rPr lang="en-US" dirty="0" err="1" smtClean="0"/>
              <a:t>Vergara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Como primer </a:t>
            </a:r>
            <a:r>
              <a:rPr lang="en-US" dirty="0" err="1" smtClean="0"/>
              <a:t>paso</a:t>
            </a:r>
            <a:r>
              <a:rPr lang="en-US" dirty="0" smtClean="0"/>
              <a:t> se </a:t>
            </a:r>
            <a:r>
              <a:rPr lang="en-US" dirty="0" err="1" smtClean="0"/>
              <a:t>planean</a:t>
            </a:r>
            <a:r>
              <a:rPr lang="en-US" dirty="0" smtClean="0"/>
              <a:t> dos </a:t>
            </a:r>
            <a:r>
              <a:rPr lang="en-US" dirty="0" err="1" smtClean="0"/>
              <a:t>cursos</a:t>
            </a:r>
            <a:r>
              <a:rPr lang="en-US" dirty="0" smtClean="0"/>
              <a:t>  en audio de 20 </a:t>
            </a:r>
            <a:r>
              <a:rPr lang="en-US" dirty="0" err="1" smtClean="0"/>
              <a:t>sesiones</a:t>
            </a:r>
            <a:r>
              <a:rPr lang="en-US" dirty="0" smtClean="0"/>
              <a:t> de 30 </a:t>
            </a:r>
            <a:r>
              <a:rPr lang="en-US" dirty="0" err="1" smtClean="0"/>
              <a:t>minutos</a:t>
            </a:r>
            <a:r>
              <a:rPr lang="en-US" dirty="0" smtClean="0"/>
              <a:t>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uno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Primer </a:t>
            </a:r>
            <a:r>
              <a:rPr lang="en-US" dirty="0" err="1" smtClean="0"/>
              <a:t>curso</a:t>
            </a:r>
            <a:r>
              <a:rPr lang="en-US" dirty="0" smtClean="0"/>
              <a:t>: </a:t>
            </a:r>
            <a:r>
              <a:rPr lang="en-US" dirty="0" err="1" smtClean="0"/>
              <a:t>Fundamentos</a:t>
            </a:r>
            <a:r>
              <a:rPr lang="en-US" dirty="0" smtClean="0"/>
              <a:t> de </a:t>
            </a:r>
            <a:r>
              <a:rPr lang="en-US" dirty="0" err="1" smtClean="0"/>
              <a:t>Física</a:t>
            </a:r>
            <a:endParaRPr lang="en-US" dirty="0" smtClean="0"/>
          </a:p>
          <a:p>
            <a:r>
              <a:rPr lang="en-US" dirty="0" err="1" smtClean="0"/>
              <a:t>Mecánica</a:t>
            </a:r>
            <a:r>
              <a:rPr lang="en-US" dirty="0" smtClean="0"/>
              <a:t> </a:t>
            </a:r>
            <a:r>
              <a:rPr lang="en-US" dirty="0" err="1" smtClean="0"/>
              <a:t>Clásica</a:t>
            </a:r>
            <a:r>
              <a:rPr lang="en-US" dirty="0" smtClean="0"/>
              <a:t> (5 </a:t>
            </a:r>
            <a:r>
              <a:rPr lang="en-US" dirty="0" err="1" smtClean="0"/>
              <a:t>sesiones</a:t>
            </a:r>
            <a:r>
              <a:rPr lang="en-US" dirty="0" smtClean="0"/>
              <a:t>), </a:t>
            </a:r>
            <a:r>
              <a:rPr lang="en-US" dirty="0" err="1" smtClean="0"/>
              <a:t>Electrodinámica</a:t>
            </a:r>
            <a:r>
              <a:rPr lang="en-US" dirty="0" smtClean="0"/>
              <a:t> (5 </a:t>
            </a:r>
            <a:r>
              <a:rPr lang="en-US" dirty="0" err="1" smtClean="0"/>
              <a:t>sesiones</a:t>
            </a:r>
            <a:r>
              <a:rPr lang="en-US" dirty="0" smtClean="0"/>
              <a:t>) y </a:t>
            </a:r>
            <a:r>
              <a:rPr lang="en-US" dirty="0" err="1" smtClean="0"/>
              <a:t>Mecánica</a:t>
            </a:r>
            <a:r>
              <a:rPr lang="en-US" dirty="0" smtClean="0"/>
              <a:t> </a:t>
            </a:r>
            <a:r>
              <a:rPr lang="en-US" dirty="0" err="1" smtClean="0"/>
              <a:t>Cuántica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Segundo </a:t>
            </a:r>
            <a:r>
              <a:rPr lang="en-US" dirty="0" err="1" smtClean="0"/>
              <a:t>curso</a:t>
            </a:r>
            <a:r>
              <a:rPr lang="en-US" dirty="0" smtClean="0"/>
              <a:t>: </a:t>
            </a:r>
            <a:r>
              <a:rPr lang="en-US" dirty="0" err="1" smtClean="0"/>
              <a:t>Física</a:t>
            </a:r>
            <a:r>
              <a:rPr lang="en-US" dirty="0" smtClean="0"/>
              <a:t> de </a:t>
            </a:r>
            <a:r>
              <a:rPr lang="en-US" dirty="0" err="1" smtClean="0"/>
              <a:t>Partículas</a:t>
            </a:r>
            <a:r>
              <a:rPr lang="en-US" dirty="0" smtClean="0"/>
              <a:t> y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allá</a:t>
            </a:r>
            <a:r>
              <a:rPr lang="en-US" dirty="0" smtClean="0"/>
              <a:t> del </a:t>
            </a:r>
            <a:r>
              <a:rPr lang="en-US" dirty="0" err="1" smtClean="0"/>
              <a:t>modelo</a:t>
            </a:r>
            <a:r>
              <a:rPr lang="en-US" dirty="0" smtClean="0"/>
              <a:t> </a:t>
            </a:r>
            <a:r>
              <a:rPr lang="en-US" dirty="0" err="1" smtClean="0"/>
              <a:t>estandar</a:t>
            </a:r>
            <a:r>
              <a:rPr lang="en-US" dirty="0" smtClean="0"/>
              <a:t>: </a:t>
            </a:r>
            <a:r>
              <a:rPr lang="en-US" dirty="0" err="1" smtClean="0"/>
              <a:t>Teoría</a:t>
            </a:r>
            <a:r>
              <a:rPr lang="en-US" dirty="0" smtClean="0"/>
              <a:t> </a:t>
            </a:r>
            <a:r>
              <a:rPr lang="en-US" dirty="0" err="1" smtClean="0"/>
              <a:t>Cuántica</a:t>
            </a:r>
            <a:r>
              <a:rPr lang="en-US" dirty="0" smtClean="0"/>
              <a:t> de Campos (8 </a:t>
            </a:r>
            <a:r>
              <a:rPr lang="en-US" dirty="0" err="1" smtClean="0"/>
              <a:t>sesiones</a:t>
            </a:r>
            <a:r>
              <a:rPr lang="en-US" dirty="0" smtClean="0"/>
              <a:t>), </a:t>
            </a:r>
            <a:r>
              <a:rPr lang="en-US" dirty="0" err="1" smtClean="0"/>
              <a:t>Partículas</a:t>
            </a:r>
            <a:r>
              <a:rPr lang="en-US" dirty="0" smtClean="0"/>
              <a:t> </a:t>
            </a:r>
            <a:r>
              <a:rPr lang="en-US" dirty="0" err="1" smtClean="0"/>
              <a:t>Elementales</a:t>
            </a:r>
            <a:r>
              <a:rPr lang="en-US" dirty="0" smtClean="0"/>
              <a:t> (10 </a:t>
            </a:r>
            <a:r>
              <a:rPr lang="en-US" dirty="0" err="1" smtClean="0"/>
              <a:t>sesiones</a:t>
            </a:r>
            <a:r>
              <a:rPr lang="en-US" dirty="0" smtClean="0"/>
              <a:t>).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allá</a:t>
            </a:r>
            <a:r>
              <a:rPr lang="en-US" dirty="0" smtClean="0"/>
              <a:t> del </a:t>
            </a:r>
            <a:r>
              <a:rPr lang="en-US" dirty="0" err="1" smtClean="0"/>
              <a:t>modelo</a:t>
            </a:r>
            <a:r>
              <a:rPr lang="en-US" dirty="0" smtClean="0"/>
              <a:t> </a:t>
            </a:r>
            <a:r>
              <a:rPr lang="en-US" dirty="0" err="1" smtClean="0"/>
              <a:t>estandar</a:t>
            </a:r>
            <a:r>
              <a:rPr lang="en-US" dirty="0" smtClean="0"/>
              <a:t> (2 </a:t>
            </a:r>
            <a:r>
              <a:rPr lang="en-US" dirty="0" err="1" smtClean="0"/>
              <a:t>sesiones</a:t>
            </a:r>
            <a:r>
              <a:rPr lang="en-US" dirty="0" smtClean="0"/>
              <a:t>).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2600" y="1752600"/>
            <a:ext cx="6629400" cy="4191000"/>
          </a:xfrm>
        </p:spPr>
        <p:txBody>
          <a:bodyPr/>
          <a:lstStyle/>
          <a:p>
            <a:r>
              <a:rPr lang="en-US" sz="2000" dirty="0" err="1" smtClean="0"/>
              <a:t>Cada</a:t>
            </a:r>
            <a:r>
              <a:rPr lang="en-US" sz="2000" dirty="0" smtClean="0"/>
              <a:t> </a:t>
            </a:r>
            <a:r>
              <a:rPr lang="en-US" sz="2000" dirty="0" err="1" smtClean="0"/>
              <a:t>curso</a:t>
            </a:r>
            <a:r>
              <a:rPr lang="en-US" sz="2000" dirty="0" smtClean="0"/>
              <a:t> </a:t>
            </a:r>
            <a:r>
              <a:rPr lang="en-US" sz="2000" dirty="0" err="1" smtClean="0"/>
              <a:t>deberá</a:t>
            </a:r>
            <a:r>
              <a:rPr lang="en-US" sz="2000" dirty="0" smtClean="0"/>
              <a:t> </a:t>
            </a:r>
            <a:r>
              <a:rPr lang="en-US" sz="2000" dirty="0" err="1" smtClean="0"/>
              <a:t>contar</a:t>
            </a:r>
            <a:r>
              <a:rPr lang="en-US" sz="2000" dirty="0" smtClean="0"/>
              <a:t> con </a:t>
            </a:r>
            <a:r>
              <a:rPr lang="en-US" sz="2000" dirty="0" err="1" smtClean="0"/>
              <a:t>una</a:t>
            </a:r>
            <a:r>
              <a:rPr lang="en-US" sz="2000" dirty="0" smtClean="0"/>
              <a:t> </a:t>
            </a:r>
            <a:r>
              <a:rPr lang="en-US" sz="2000" dirty="0" err="1" smtClean="0"/>
              <a:t>guia</a:t>
            </a:r>
            <a:r>
              <a:rPr lang="en-US" sz="2000" dirty="0" smtClean="0"/>
              <a:t> de </a:t>
            </a:r>
            <a:r>
              <a:rPr lang="en-US" sz="2000" dirty="0" err="1" smtClean="0"/>
              <a:t>trabajo</a:t>
            </a:r>
            <a:r>
              <a:rPr lang="en-US" sz="2000" dirty="0" smtClean="0"/>
              <a:t> en </a:t>
            </a:r>
            <a:r>
              <a:rPr lang="en-US" sz="2000" dirty="0" err="1" smtClean="0"/>
              <a:t>formato</a:t>
            </a:r>
            <a:r>
              <a:rPr lang="en-US" sz="2000" dirty="0" smtClean="0"/>
              <a:t> PDF y </a:t>
            </a:r>
            <a:r>
              <a:rPr lang="en-US" sz="2000" dirty="0" err="1" smtClean="0"/>
              <a:t>una</a:t>
            </a:r>
            <a:r>
              <a:rPr lang="en-US" sz="2000" dirty="0" smtClean="0"/>
              <a:t> </a:t>
            </a:r>
            <a:r>
              <a:rPr lang="en-US" sz="2000" dirty="0" err="1" smtClean="0"/>
              <a:t>presentación</a:t>
            </a:r>
            <a:r>
              <a:rPr lang="en-US" sz="2000" dirty="0" smtClean="0"/>
              <a:t> en PowerPoint con el fin de </a:t>
            </a:r>
            <a:r>
              <a:rPr lang="en-US" sz="2000" dirty="0" err="1" smtClean="0"/>
              <a:t>establecer</a:t>
            </a:r>
            <a:r>
              <a:rPr lang="en-US" sz="2000" dirty="0" smtClean="0"/>
              <a:t> con mayor </a:t>
            </a:r>
            <a:r>
              <a:rPr lang="en-US" sz="2000" dirty="0" err="1" smtClean="0"/>
              <a:t>profundidad</a:t>
            </a:r>
            <a:r>
              <a:rPr lang="en-US" sz="2000" dirty="0" smtClean="0"/>
              <a:t> el </a:t>
            </a:r>
            <a:r>
              <a:rPr lang="en-US" sz="2000" dirty="0" err="1" smtClean="0"/>
              <a:t>contenido</a:t>
            </a:r>
            <a:r>
              <a:rPr lang="en-US" sz="2000" dirty="0" smtClean="0"/>
              <a:t> de </a:t>
            </a:r>
            <a:r>
              <a:rPr lang="en-US" sz="2000" dirty="0" err="1" smtClean="0"/>
              <a:t>cada</a:t>
            </a:r>
            <a:r>
              <a:rPr lang="en-US" sz="2000" dirty="0" smtClean="0"/>
              <a:t> </a:t>
            </a:r>
            <a:r>
              <a:rPr lang="en-US" sz="2000" dirty="0" err="1" smtClean="0"/>
              <a:t>curso</a:t>
            </a:r>
            <a:r>
              <a:rPr lang="en-US" sz="2000" dirty="0" smtClean="0"/>
              <a:t>.</a:t>
            </a:r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  <a:r>
              <a:rPr lang="en-US" sz="2000" dirty="0" err="1" smtClean="0"/>
              <a:t>Nivel</a:t>
            </a:r>
            <a:r>
              <a:rPr lang="en-US" sz="2000" dirty="0" smtClean="0"/>
              <a:t> de los </a:t>
            </a:r>
            <a:r>
              <a:rPr lang="en-US" sz="2000" dirty="0" err="1" smtClean="0"/>
              <a:t>cursos</a:t>
            </a:r>
            <a:r>
              <a:rPr lang="en-US" sz="2000" dirty="0" smtClean="0"/>
              <a:t>, </a:t>
            </a:r>
            <a:r>
              <a:rPr lang="en-US" sz="2000" dirty="0" err="1" smtClean="0"/>
              <a:t>año</a:t>
            </a:r>
            <a:r>
              <a:rPr lang="en-US" sz="2000" dirty="0" smtClean="0"/>
              <a:t> final de </a:t>
            </a:r>
            <a:r>
              <a:rPr lang="en-US" sz="2000" dirty="0" err="1" smtClean="0"/>
              <a:t>preparatoria</a:t>
            </a:r>
            <a:r>
              <a:rPr lang="en-US" sz="2000" dirty="0" smtClean="0"/>
              <a:t> o </a:t>
            </a:r>
            <a:r>
              <a:rPr lang="en-US" sz="2000" dirty="0" err="1" smtClean="0"/>
              <a:t>primeros</a:t>
            </a:r>
            <a:r>
              <a:rPr lang="en-US" sz="2000" dirty="0" smtClean="0"/>
              <a:t> de </a:t>
            </a:r>
            <a:r>
              <a:rPr lang="en-US" sz="2000" dirty="0" err="1" smtClean="0"/>
              <a:t>licenciatura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r>
              <a:rPr lang="en-US" sz="2000" dirty="0" err="1" smtClean="0"/>
              <a:t>Difusión</a:t>
            </a:r>
            <a:r>
              <a:rPr lang="en-US" sz="2000" dirty="0" smtClean="0"/>
              <a:t> a </a:t>
            </a:r>
            <a:r>
              <a:rPr lang="en-US" sz="2000" dirty="0" err="1" smtClean="0"/>
              <a:t>través</a:t>
            </a:r>
            <a:r>
              <a:rPr lang="en-US" sz="2000" dirty="0" smtClean="0"/>
              <a:t> de la </a:t>
            </a:r>
            <a:r>
              <a:rPr lang="en-US" sz="2000" dirty="0" err="1" smtClean="0"/>
              <a:t>pagina</a:t>
            </a:r>
            <a:r>
              <a:rPr lang="en-US" sz="2000" dirty="0" smtClean="0"/>
              <a:t> de la RED FAE, del ICN UNAM y </a:t>
            </a:r>
            <a:r>
              <a:rPr lang="en-US" sz="2000" dirty="0" err="1" smtClean="0"/>
              <a:t>posteriormente</a:t>
            </a:r>
            <a:r>
              <a:rPr lang="en-US" sz="2000" dirty="0" smtClean="0"/>
              <a:t> YouTube e iTunes U.</a:t>
            </a:r>
          </a:p>
          <a:p>
            <a:endParaRPr lang="en-US" sz="2000" dirty="0" smtClean="0"/>
          </a:p>
          <a:p>
            <a:r>
              <a:rPr lang="en-US" sz="2000" dirty="0" err="1" smtClean="0"/>
              <a:t>Siguiente</a:t>
            </a:r>
            <a:r>
              <a:rPr lang="en-US" sz="2000" dirty="0" smtClean="0"/>
              <a:t> </a:t>
            </a:r>
            <a:r>
              <a:rPr lang="en-US" sz="2000" dirty="0" err="1" smtClean="0"/>
              <a:t>paso</a:t>
            </a:r>
            <a:r>
              <a:rPr lang="en-US" sz="2000" dirty="0" smtClean="0"/>
              <a:t> </a:t>
            </a:r>
            <a:r>
              <a:rPr lang="en-US" sz="2000" dirty="0" err="1" smtClean="0"/>
              <a:t>grabación</a:t>
            </a:r>
            <a:r>
              <a:rPr lang="en-US" sz="2000" dirty="0" smtClean="0"/>
              <a:t> de </a:t>
            </a:r>
            <a:r>
              <a:rPr lang="en-US" sz="2000" dirty="0" err="1" smtClean="0"/>
              <a:t>cursos</a:t>
            </a:r>
            <a:r>
              <a:rPr lang="en-US" sz="2000" dirty="0" smtClean="0"/>
              <a:t> </a:t>
            </a:r>
            <a:r>
              <a:rPr lang="en-US" sz="2000" dirty="0" err="1" smtClean="0"/>
              <a:t>avanzados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Ejemplos</a:t>
            </a:r>
            <a:r>
              <a:rPr lang="en-US" dirty="0" smtClean="0"/>
              <a:t> de Audio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28800" y="2819400"/>
            <a:ext cx="6553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Understanding the Universe, Alex </a:t>
            </a:r>
            <a:r>
              <a:rPr lang="en-US" dirty="0" err="1" smtClean="0"/>
              <a:t>Filippenko</a:t>
            </a:r>
            <a:r>
              <a:rPr lang="en-US" dirty="0" smtClean="0"/>
              <a:t>: The Dark side of matter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Dark Matter Dark Energy, Sean Carroll: Atoms and Particles</a:t>
            </a:r>
            <a:endParaRPr lang="en-US" dirty="0"/>
          </a:p>
        </p:txBody>
      </p:sp>
      <p:pic>
        <p:nvPicPr>
          <p:cNvPr id="7" name="L27.40 - The Dark Side of Matt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133600" y="3581400"/>
            <a:ext cx="457200" cy="457200"/>
          </a:xfrm>
          <a:prstGeom prst="rect">
            <a:avLst/>
          </a:prstGeom>
        </p:spPr>
      </p:pic>
      <p:pic>
        <p:nvPicPr>
          <p:cNvPr id="8" name="07 Atoms and Particles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2057400" y="5105400"/>
            <a:ext cx="533400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1877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87041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Ejemplos</a:t>
            </a:r>
            <a:r>
              <a:rPr lang="en-US" dirty="0" smtClean="0"/>
              <a:t> de Video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05000" y="2895600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Chaos, Steven </a:t>
            </a:r>
            <a:r>
              <a:rPr lang="en-US" dirty="0" err="1" smtClean="0"/>
              <a:t>Strogatz</a:t>
            </a:r>
            <a:endParaRPr lang="en-US" dirty="0"/>
          </a:p>
        </p:txBody>
      </p:sp>
      <p:graphicFrame>
        <p:nvGraphicFramePr>
          <p:cNvPr id="99331" name="Object 3"/>
          <p:cNvGraphicFramePr>
            <a:graphicFrameLocks noChangeAspect="1"/>
          </p:cNvGraphicFramePr>
          <p:nvPr/>
        </p:nvGraphicFramePr>
        <p:xfrm>
          <a:off x="1981200" y="3581400"/>
          <a:ext cx="3089275" cy="685800"/>
        </p:xfrm>
        <a:graphic>
          <a:graphicData uri="http://schemas.openxmlformats.org/presentationml/2006/ole">
            <p:oleObj spid="_x0000_s99331" name="Package" showAsIcon="1" r:id="rId4" imgW="3089160" imgH="685440" progId="Package">
              <p:embed/>
            </p:oleObj>
          </a:graphicData>
        </a:graphic>
      </p:graphicFrame>
      <p:graphicFrame>
        <p:nvGraphicFramePr>
          <p:cNvPr id="99332" name="Object 4"/>
          <p:cNvGraphicFramePr>
            <a:graphicFrameLocks noChangeAspect="1"/>
          </p:cNvGraphicFramePr>
          <p:nvPr/>
        </p:nvGraphicFramePr>
        <p:xfrm>
          <a:off x="2133600" y="4876800"/>
          <a:ext cx="2797175" cy="685800"/>
        </p:xfrm>
        <a:graphic>
          <a:graphicData uri="http://schemas.openxmlformats.org/presentationml/2006/ole">
            <p:oleObj spid="_x0000_s99332" name="Package" showAsIcon="1" r:id="rId5" imgW="2796840" imgH="68544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Chaos Revolution</a:t>
            </a:r>
            <a:endParaRPr lang="en-US" dirty="0"/>
          </a:p>
        </p:txBody>
      </p:sp>
      <p:pic>
        <p:nvPicPr>
          <p:cNvPr id="5" name="01. The Chaos Revolution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47900" y="2667000"/>
            <a:ext cx="6096000" cy="40005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Wave-Particle Duality of Light</a:t>
            </a:r>
            <a:endParaRPr lang="en-US" dirty="0"/>
          </a:p>
        </p:txBody>
      </p:sp>
      <p:pic>
        <p:nvPicPr>
          <p:cNvPr id="6" name="20. The Wave-Particle Duality of Light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86000" y="2543175"/>
            <a:ext cx="5753100" cy="4314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Financial performance presentation">
  <a:themeElements>
    <a:clrScheme name="Blue Strands Design Template 3">
      <a:dk1>
        <a:srgbClr val="5F5F5F"/>
      </a:dk1>
      <a:lt1>
        <a:srgbClr val="DEF6F1"/>
      </a:lt1>
      <a:dk2>
        <a:srgbClr val="B2B2B2"/>
      </a:dk2>
      <a:lt2>
        <a:srgbClr val="969696"/>
      </a:lt2>
      <a:accent1>
        <a:srgbClr val="E6E6E6"/>
      </a:accent1>
      <a:accent2>
        <a:srgbClr val="8DC6FF"/>
      </a:accent2>
      <a:accent3>
        <a:srgbClr val="ECFAF7"/>
      </a:accent3>
      <a:accent4>
        <a:srgbClr val="505050"/>
      </a:accent4>
      <a:accent5>
        <a:srgbClr val="F0F0F0"/>
      </a:accent5>
      <a:accent6>
        <a:srgbClr val="7FB3E7"/>
      </a:accent6>
      <a:hlink>
        <a:srgbClr val="0066CC"/>
      </a:hlink>
      <a:folHlink>
        <a:srgbClr val="0000FF"/>
      </a:folHlink>
    </a:clrScheme>
    <a:fontScheme name="Blue Strands Design Templat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ue Strands Design Template 1">
        <a:dk1>
          <a:srgbClr val="0099FF"/>
        </a:dk1>
        <a:lt1>
          <a:srgbClr val="FFFFFF"/>
        </a:lt1>
        <a:dk2>
          <a:srgbClr val="0099FF"/>
        </a:dk2>
        <a:lt2>
          <a:srgbClr val="808080"/>
        </a:lt2>
        <a:accent1>
          <a:srgbClr val="B9D6E5"/>
        </a:accent1>
        <a:accent2>
          <a:srgbClr val="333399"/>
        </a:accent2>
        <a:accent3>
          <a:srgbClr val="FFFFFF"/>
        </a:accent3>
        <a:accent4>
          <a:srgbClr val="0082DA"/>
        </a:accent4>
        <a:accent5>
          <a:srgbClr val="D9E8F0"/>
        </a:accent5>
        <a:accent6>
          <a:srgbClr val="2D2D8A"/>
        </a:accent6>
        <a:hlink>
          <a:srgbClr val="3366CC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Strands Design Template 2">
        <a:dk1>
          <a:srgbClr val="808080"/>
        </a:dk1>
        <a:lt1>
          <a:srgbClr val="FFFFFF"/>
        </a:lt1>
        <a:dk2>
          <a:srgbClr val="0066CC"/>
        </a:dk2>
        <a:lt2>
          <a:srgbClr val="969696"/>
        </a:lt2>
        <a:accent1>
          <a:srgbClr val="DDDDDD"/>
        </a:accent1>
        <a:accent2>
          <a:srgbClr val="33CCFF"/>
        </a:accent2>
        <a:accent3>
          <a:srgbClr val="FFFFFF"/>
        </a:accent3>
        <a:accent4>
          <a:srgbClr val="6C6C6C"/>
        </a:accent4>
        <a:accent5>
          <a:srgbClr val="EBEBEB"/>
        </a:accent5>
        <a:accent6>
          <a:srgbClr val="2DB9E7"/>
        </a:accent6>
        <a:hlink>
          <a:srgbClr val="CC3300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Strands Design Template 3">
        <a:dk1>
          <a:srgbClr val="5F5F5F"/>
        </a:dk1>
        <a:lt1>
          <a:srgbClr val="DEF6F1"/>
        </a:lt1>
        <a:dk2>
          <a:srgbClr val="B2B2B2"/>
        </a:dk2>
        <a:lt2>
          <a:srgbClr val="969696"/>
        </a:lt2>
        <a:accent1>
          <a:srgbClr val="E6E6E6"/>
        </a:accent1>
        <a:accent2>
          <a:srgbClr val="8DC6FF"/>
        </a:accent2>
        <a:accent3>
          <a:srgbClr val="ECFAF7"/>
        </a:accent3>
        <a:accent4>
          <a:srgbClr val="505050"/>
        </a:accent4>
        <a:accent5>
          <a:srgbClr val="F0F0F0"/>
        </a:accent5>
        <a:accent6>
          <a:srgbClr val="7FB3E7"/>
        </a:accent6>
        <a:hlink>
          <a:srgbClr val="0066CC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Strands Design Template 4">
        <a:dk1>
          <a:srgbClr val="3366CC"/>
        </a:dk1>
        <a:lt1>
          <a:srgbClr val="FFFFFF"/>
        </a:lt1>
        <a:dk2>
          <a:srgbClr val="66CCFF"/>
        </a:dk2>
        <a:lt2>
          <a:srgbClr val="808080"/>
        </a:lt2>
        <a:accent1>
          <a:srgbClr val="B4DCFF"/>
        </a:accent1>
        <a:accent2>
          <a:srgbClr val="CCCCFF"/>
        </a:accent2>
        <a:accent3>
          <a:srgbClr val="FFFFFF"/>
        </a:accent3>
        <a:accent4>
          <a:srgbClr val="2A56AE"/>
        </a:accent4>
        <a:accent5>
          <a:srgbClr val="D6EB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Strands Design Template 5">
        <a:dk1>
          <a:srgbClr val="808080"/>
        </a:dk1>
        <a:lt1>
          <a:srgbClr val="FFFFD9"/>
        </a:lt1>
        <a:dk2>
          <a:srgbClr val="3366CC"/>
        </a:dk2>
        <a:lt2>
          <a:srgbClr val="777777"/>
        </a:lt2>
        <a:accent1>
          <a:srgbClr val="EBEECA"/>
        </a:accent1>
        <a:accent2>
          <a:srgbClr val="99CCFF"/>
        </a:accent2>
        <a:accent3>
          <a:srgbClr val="FFFFE9"/>
        </a:accent3>
        <a:accent4>
          <a:srgbClr val="6C6C6C"/>
        </a:accent4>
        <a:accent5>
          <a:srgbClr val="F3F5E1"/>
        </a:accent5>
        <a:accent6>
          <a:srgbClr val="8AB9E7"/>
        </a:accent6>
        <a:hlink>
          <a:srgbClr val="2901BB"/>
        </a:hlink>
        <a:folHlink>
          <a:srgbClr val="FF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Strands Design Template 6">
        <a:dk1>
          <a:srgbClr val="3366CC"/>
        </a:dk1>
        <a:lt1>
          <a:srgbClr val="008080"/>
        </a:lt1>
        <a:dk2>
          <a:srgbClr val="3399FF"/>
        </a:dk2>
        <a:lt2>
          <a:srgbClr val="005A58"/>
        </a:lt2>
        <a:accent1>
          <a:srgbClr val="8BC2FF"/>
        </a:accent1>
        <a:accent2>
          <a:srgbClr val="FFFFCC"/>
        </a:accent2>
        <a:accent3>
          <a:srgbClr val="AAC0C0"/>
        </a:accent3>
        <a:accent4>
          <a:srgbClr val="2A56AE"/>
        </a:accent4>
        <a:accent5>
          <a:srgbClr val="C4DDFF"/>
        </a:accent5>
        <a:accent6>
          <a:srgbClr val="E7E7B9"/>
        </a:accent6>
        <a:hlink>
          <a:srgbClr val="990000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Strands Design Template 7">
        <a:dk1>
          <a:srgbClr val="666666"/>
        </a:dk1>
        <a:lt1>
          <a:srgbClr val="666699"/>
        </a:lt1>
        <a:dk2>
          <a:srgbClr val="99CCFF"/>
        </a:dk2>
        <a:lt2>
          <a:srgbClr val="3E3E5C"/>
        </a:lt2>
        <a:accent1>
          <a:srgbClr val="D2D2D2"/>
        </a:accent1>
        <a:accent2>
          <a:srgbClr val="8DC6FF"/>
        </a:accent2>
        <a:accent3>
          <a:srgbClr val="B8B8CA"/>
        </a:accent3>
        <a:accent4>
          <a:srgbClr val="565656"/>
        </a:accent4>
        <a:accent5>
          <a:srgbClr val="E5E5E5"/>
        </a:accent5>
        <a:accent6>
          <a:srgbClr val="7FB3E7"/>
        </a:accent6>
        <a:hlink>
          <a:srgbClr val="0066FF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Strands Design Template 8">
        <a:dk1>
          <a:srgbClr val="5C1F00"/>
        </a:dk1>
        <a:lt1>
          <a:srgbClr val="9C3408"/>
        </a:lt1>
        <a:dk2>
          <a:srgbClr val="800000"/>
        </a:dk2>
        <a:lt2>
          <a:srgbClr val="73BCFF"/>
        </a:lt2>
        <a:accent1>
          <a:srgbClr val="D99965"/>
        </a:accent1>
        <a:accent2>
          <a:srgbClr val="3366CC"/>
        </a:accent2>
        <a:accent3>
          <a:srgbClr val="C0AAAA"/>
        </a:accent3>
        <a:accent4>
          <a:srgbClr val="852B06"/>
        </a:accent4>
        <a:accent5>
          <a:srgbClr val="E9CAB8"/>
        </a:accent5>
        <a:accent6>
          <a:srgbClr val="2D5CB9"/>
        </a:accent6>
        <a:hlink>
          <a:srgbClr val="D3EBFF"/>
        </a:hlink>
        <a:folHlink>
          <a:srgbClr val="FED3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Strands Design Template 9">
        <a:dk1>
          <a:srgbClr val="336699"/>
        </a:dk1>
        <a:lt1>
          <a:srgbClr val="1270AA"/>
        </a:lt1>
        <a:dk2>
          <a:srgbClr val="000000"/>
        </a:dk2>
        <a:lt2>
          <a:srgbClr val="66CCFF"/>
        </a:lt2>
        <a:accent1>
          <a:srgbClr val="AAE1FA"/>
        </a:accent1>
        <a:accent2>
          <a:srgbClr val="0033CC"/>
        </a:accent2>
        <a:accent3>
          <a:srgbClr val="AAAAAA"/>
        </a:accent3>
        <a:accent4>
          <a:srgbClr val="0E5F91"/>
        </a:accent4>
        <a:accent5>
          <a:srgbClr val="D2EEFC"/>
        </a:accent5>
        <a:accent6>
          <a:srgbClr val="002DB9"/>
        </a:accent6>
        <a:hlink>
          <a:srgbClr val="FF7500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Strands Design Template 10">
        <a:dk1>
          <a:srgbClr val="003366"/>
        </a:dk1>
        <a:lt1>
          <a:srgbClr val="A9A9A9"/>
        </a:lt1>
        <a:dk2>
          <a:srgbClr val="000099"/>
        </a:dk2>
        <a:lt2>
          <a:srgbClr val="66CCFF"/>
        </a:lt2>
        <a:accent1>
          <a:srgbClr val="336699"/>
        </a:accent1>
        <a:accent2>
          <a:srgbClr val="3333FF"/>
        </a:accent2>
        <a:accent3>
          <a:srgbClr val="AAAACA"/>
        </a:accent3>
        <a:accent4>
          <a:srgbClr val="909090"/>
        </a:accent4>
        <a:accent5>
          <a:srgbClr val="ADB8CA"/>
        </a:accent5>
        <a:accent6>
          <a:srgbClr val="2D2DE7"/>
        </a:accent6>
        <a:hlink>
          <a:srgbClr val="66CC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1_Custom Design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1_Custom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E6E6E6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0F0F0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4D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D6EB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EBEECA"/>
        </a:accent1>
        <a:accent2>
          <a:srgbClr val="DBFF75"/>
        </a:accent2>
        <a:accent3>
          <a:srgbClr val="FFFFE9"/>
        </a:accent3>
        <a:accent4>
          <a:srgbClr val="000000"/>
        </a:accent4>
        <a:accent5>
          <a:srgbClr val="F3F5E1"/>
        </a:accent5>
        <a:accent6>
          <a:srgbClr val="C6E769"/>
        </a:accent6>
        <a:hlink>
          <a:srgbClr val="8FA418"/>
        </a:hlink>
        <a:folHlink>
          <a:srgbClr val="FF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6">
        <a:dk1>
          <a:srgbClr val="58572B"/>
        </a:dk1>
        <a:lt1>
          <a:srgbClr val="008080"/>
        </a:lt1>
        <a:dk2>
          <a:srgbClr val="FFFF99"/>
        </a:dk2>
        <a:lt2>
          <a:srgbClr val="005A58"/>
        </a:lt2>
        <a:accent1>
          <a:srgbClr val="CCCC99"/>
        </a:accent1>
        <a:accent2>
          <a:srgbClr val="FFFFCC"/>
        </a:accent2>
        <a:accent3>
          <a:srgbClr val="AAC0C0"/>
        </a:accent3>
        <a:accent4>
          <a:srgbClr val="4A4923"/>
        </a:accent4>
        <a:accent5>
          <a:srgbClr val="E2E2CA"/>
        </a:accent5>
        <a:accent6>
          <a:srgbClr val="E7E7B9"/>
        </a:accent6>
        <a:hlink>
          <a:srgbClr val="9900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Financial performance presentation</Template>
  <TotalTime>201</TotalTime>
  <Words>340</Words>
  <Application>Microsoft Office PowerPoint</Application>
  <PresentationFormat>On-screen Show (4:3)</PresentationFormat>
  <Paragraphs>68</Paragraphs>
  <Slides>10</Slides>
  <Notes>10</Notes>
  <HiddenSlides>0</HiddenSlides>
  <MMClips>4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Financial performance presentation</vt:lpstr>
      <vt:lpstr>1_Custom Design</vt:lpstr>
      <vt:lpstr>Package</vt:lpstr>
      <vt:lpstr>GRABACION DE CURSOS  PARA OFERTA EN LINEA</vt:lpstr>
      <vt:lpstr>Resumen</vt:lpstr>
      <vt:lpstr>PROPOSITO</vt:lpstr>
      <vt:lpstr>Algunos Detalles</vt:lpstr>
      <vt:lpstr>Slide 5</vt:lpstr>
      <vt:lpstr>Ejemplos de Audio</vt:lpstr>
      <vt:lpstr>Ejemplos de Video</vt:lpstr>
      <vt:lpstr>The Chaos Revolution</vt:lpstr>
      <vt:lpstr>The Wave-Particle Duality of Light</vt:lpstr>
      <vt:lpstr>CONCLUSIONES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FINANCIAL PERFORMANCE</dc:title>
  <dc:creator>jdvoliver</dc:creator>
  <cp:lastModifiedBy>jdvoliver</cp:lastModifiedBy>
  <cp:revision>44</cp:revision>
  <cp:lastPrinted>1601-01-01T00:00:00Z</cp:lastPrinted>
  <dcterms:created xsi:type="dcterms:W3CDTF">2007-10-15T15:16:04Z</dcterms:created>
  <dcterms:modified xsi:type="dcterms:W3CDTF">2011-01-20T21:17:22Z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TC010175311033</vt:lpwstr>
  </property>
</Properties>
</file>