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1"/>
  </p:sldMasterIdLst>
  <p:notesMasterIdLst>
    <p:notesMasterId r:id="rId3"/>
  </p:notesMasterIdLst>
  <p:handoutMasterIdLst>
    <p:handoutMasterId r:id="rId4"/>
  </p:handoutMasterIdLst>
  <p:sldIdLst>
    <p:sldId id="89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A20000"/>
    <a:srgbClr val="FF7C80"/>
    <a:srgbClr val="51C5FF"/>
    <a:srgbClr val="FFCC99"/>
    <a:srgbClr val="DB3600"/>
    <a:srgbClr val="CC9900"/>
    <a:srgbClr val="221AC0"/>
    <a:srgbClr val="A1ACFF"/>
    <a:srgbClr val="C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9" autoAdjust="0"/>
    <p:restoredTop sz="95400" autoAdjust="0"/>
  </p:normalViewPr>
  <p:slideViewPr>
    <p:cSldViewPr snapToGrid="0" snapToObjects="1">
      <p:cViewPr varScale="1">
        <p:scale>
          <a:sx n="85" d="100"/>
          <a:sy n="85" d="100"/>
        </p:scale>
        <p:origin x="1788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5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88DC4-9F1A-4D40-BD3E-5D42405AE465}" type="datetime1">
              <a:rPr lang="en-US" smtClean="0"/>
              <a:pPr/>
              <a:t>6/9/2023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2CDFC-C9C8-4F49-BC57-6716D5963F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0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97C1A-A65D-3448-B4DE-9EA30E2A25BF}" type="datetime1">
              <a:rPr lang="en-US" smtClean="0"/>
              <a:pPr/>
              <a:t>6/9/2023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B49D7-FFFE-CB40-96E0-8C697DD2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000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B49D7-FFFE-CB40-96E0-8C697DD2A9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772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2800" y="457200"/>
            <a:ext cx="10363200" cy="2743200"/>
          </a:xfr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27200" y="3581400"/>
            <a:ext cx="8534400" cy="2057400"/>
          </a:xfrm>
        </p:spPr>
        <p:txBody>
          <a:bodyPr/>
          <a:lstStyle>
            <a:lvl1pPr marL="0" indent="0">
              <a:buClr>
                <a:srgbClr val="CC00CC"/>
              </a:buClr>
              <a:defRPr sz="2400">
                <a:latin typeface="Gill Sans MT" panose="020B0502020104020203" pitchFamily="34" charset="0"/>
              </a:defRPr>
            </a:lvl1pPr>
            <a:lvl2pPr marL="457200" lvl="1" indent="0">
              <a:buClr>
                <a:srgbClr val="CC00CC"/>
              </a:buClr>
              <a:defRPr sz="2000">
                <a:latin typeface="Gill Sans MT" panose="020B0502020104020203" pitchFamily="34" charset="0"/>
              </a:defRPr>
            </a:lvl2pPr>
          </a:lstStyle>
          <a:p>
            <a:pPr lvl="0"/>
            <a:r>
              <a:rPr lang="en-GB" noProof="0" dirty="0"/>
              <a:t> Click to edit Master subtitle style</a:t>
            </a:r>
          </a:p>
          <a:p>
            <a:pPr lvl="1"/>
            <a:r>
              <a:rPr lang="en-GB" noProof="0" dirty="0"/>
              <a:t> Second level</a:t>
            </a:r>
          </a:p>
        </p:txBody>
      </p:sp>
    </p:spTree>
    <p:extLst>
      <p:ext uri="{BB962C8B-B14F-4D97-AF65-F5344CB8AC3E}">
        <p14:creationId xmlns:p14="http://schemas.microsoft.com/office/powerpoint/2010/main" val="341695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7058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59800" y="304800"/>
            <a:ext cx="2616200" cy="5791200"/>
          </a:xfrm>
        </p:spPr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304800"/>
            <a:ext cx="7645400" cy="5791200"/>
          </a:xfrm>
        </p:spPr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002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424" y="1052736"/>
            <a:ext cx="10261600" cy="4953000"/>
          </a:xfrm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5542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latin typeface="Gill Sans MT" panose="020B0502020104020203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0938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143000"/>
            <a:ext cx="5029200" cy="4953000"/>
          </a:xfrm>
        </p:spPr>
        <p:txBody>
          <a:bodyPr/>
          <a:lstStyle>
            <a:lvl1pPr>
              <a:defRPr sz="2800">
                <a:latin typeface="Gill Sans MT" panose="020B0502020104020203" pitchFamily="34" charset="0"/>
              </a:defRPr>
            </a:lvl1pPr>
            <a:lvl2pPr>
              <a:defRPr sz="24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800">
                <a:latin typeface="Gill Sans MT" panose="020B05020201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1143000"/>
            <a:ext cx="5029200" cy="4953000"/>
          </a:xfrm>
        </p:spPr>
        <p:txBody>
          <a:bodyPr/>
          <a:lstStyle>
            <a:lvl1pPr>
              <a:defRPr sz="2800">
                <a:latin typeface="Gill Sans MT" panose="020B0502020104020203" pitchFamily="34" charset="0"/>
              </a:defRPr>
            </a:lvl1pPr>
            <a:lvl2pPr>
              <a:defRPr sz="24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800">
                <a:latin typeface="Gill Sans MT" panose="020B05020201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812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Gill Sans MT" panose="020B05020201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000">
                <a:latin typeface="Gill Sans MT" panose="020B0502020104020203" pitchFamily="34" charset="0"/>
              </a:defRPr>
            </a:lvl2pPr>
            <a:lvl3pPr>
              <a:defRPr sz="1800">
                <a:latin typeface="Gill Sans MT" panose="020B0502020104020203" pitchFamily="34" charset="0"/>
              </a:defRPr>
            </a:lvl3pPr>
            <a:lvl4pPr>
              <a:defRPr sz="16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Gill Sans MT" panose="020B05020201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000">
                <a:latin typeface="Gill Sans MT" panose="020B0502020104020203" pitchFamily="34" charset="0"/>
              </a:defRPr>
            </a:lvl2pPr>
            <a:lvl3pPr>
              <a:defRPr sz="1800">
                <a:latin typeface="Gill Sans MT" panose="020B0502020104020203" pitchFamily="34" charset="0"/>
              </a:defRPr>
            </a:lvl3pPr>
            <a:lvl4pPr>
              <a:defRPr sz="16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5942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6764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76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>
                <a:latin typeface="Gill Sans MT" panose="020B0502020104020203" pitchFamily="34" charset="0"/>
              </a:defRPr>
            </a:lvl1pPr>
            <a:lvl2pPr>
              <a:defRPr sz="2800">
                <a:latin typeface="Gill Sans MT" panose="020B0502020104020203" pitchFamily="34" charset="0"/>
              </a:defRPr>
            </a:lvl2pPr>
            <a:lvl3pPr>
              <a:defRPr sz="2400">
                <a:latin typeface="Gill Sans MT" panose="020B0502020104020203" pitchFamily="34" charset="0"/>
              </a:defRPr>
            </a:lvl3pPr>
            <a:lvl4pPr>
              <a:defRPr sz="2000">
                <a:latin typeface="Gill Sans MT" panose="020B0502020104020203" pitchFamily="34" charset="0"/>
              </a:defRPr>
            </a:lvl4pPr>
            <a:lvl5pPr>
              <a:defRPr sz="2000">
                <a:latin typeface="Gill Sans MT" panose="020B050202010402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Gill Sans MT" panose="020B050202010402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303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Gill Sans MT" panose="020B0502020104020203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Gill Sans MT" panose="020B050202010402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1329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1200" y="304800"/>
            <a:ext cx="9347200" cy="6096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125538"/>
            <a:ext cx="10261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auto">
          <a:xfrm>
            <a:off x="10668000" y="6454775"/>
            <a:ext cx="812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9pPr>
          </a:lstStyle>
          <a:p>
            <a:pPr algn="r">
              <a:defRPr/>
            </a:pPr>
            <a:fld id="{AAC19CF7-6FE0-4C6B-9B65-D5D185598DFA}" type="slidenum">
              <a:rPr lang="en-US" altLang="en-US" sz="1400" smtClean="0">
                <a:solidFill>
                  <a:schemeClr val="tx2"/>
                </a:solidFill>
                <a:latin typeface="Gill Sans MT" panose="020B0502020104020203" pitchFamily="34" charset="0"/>
              </a:rPr>
              <a:pPr algn="r">
                <a:defRPr/>
              </a:pPr>
              <a:t>‹#›</a:t>
            </a:fld>
            <a:endParaRPr lang="en-US" altLang="en-US" sz="1400" b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235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anose="020B0502020104020203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0000"/>
        <a:buFont typeface="Monotype Sorts" pitchFamily="2" charset="2"/>
        <a:buChar char="n"/>
        <a:defRPr sz="2800" b="1">
          <a:solidFill>
            <a:schemeClr val="tx1"/>
          </a:solidFill>
          <a:latin typeface="Gill Sans MT" panose="020B0502020104020203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CommonBullets" pitchFamily="34" charset="2"/>
        <a:buChar char="w"/>
        <a:defRPr sz="2400" b="1">
          <a:solidFill>
            <a:schemeClr val="accent2"/>
          </a:solidFill>
          <a:latin typeface="Gill Sans MT" panose="020B0502020104020203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Marlett" pitchFamily="2" charset="2"/>
        <a:buChar char="0"/>
        <a:defRPr sz="2000" b="1">
          <a:solidFill>
            <a:srgbClr val="009900"/>
          </a:solidFill>
          <a:latin typeface="Gill Sans MT" panose="020B0502020104020203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Monotype Sorts" pitchFamily="2" charset="2"/>
        <a:buChar char="Ô"/>
        <a:defRPr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 bwMode="auto">
          <a:xfrm>
            <a:off x="704762" y="1805458"/>
            <a:ext cx="4453584" cy="1135474"/>
          </a:xfrm>
          <a:prstGeom prst="ellipse">
            <a:avLst/>
          </a:prstGeom>
          <a:solidFill>
            <a:srgbClr val="FFFF00">
              <a:alpha val="42999"/>
            </a:srgb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" y="-1"/>
            <a:ext cx="3734047" cy="1089235"/>
          </a:xfrm>
        </p:spPr>
        <p:txBody>
          <a:bodyPr/>
          <a:lstStyle/>
          <a:p>
            <a:pPr algn="r"/>
            <a:r>
              <a:rPr lang="en-GB" sz="2400" dirty="0" smtClean="0"/>
              <a:t>Structure and naming scheme of DRD4</a:t>
            </a:r>
            <a:br>
              <a:rPr lang="en-GB" sz="2400" dirty="0" smtClean="0"/>
            </a:br>
            <a:r>
              <a:rPr lang="en-GB" sz="1600" dirty="0" smtClean="0"/>
              <a:t>ECFA panel. 07 June 2024</a:t>
            </a:r>
            <a:endParaRPr lang="en-GB" sz="1800" dirty="0"/>
          </a:p>
        </p:txBody>
      </p:sp>
      <p:sp>
        <p:nvSpPr>
          <p:cNvPr id="7" name="Cube 6"/>
          <p:cNvSpPr/>
          <p:nvPr/>
        </p:nvSpPr>
        <p:spPr>
          <a:xfrm>
            <a:off x="664278" y="5066049"/>
            <a:ext cx="2264399" cy="1143373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2762" y="5247821"/>
            <a:ext cx="1835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Photodetector R&amp;D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Solid state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Gaseous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</a:p>
        </p:txBody>
      </p:sp>
      <p:sp>
        <p:nvSpPr>
          <p:cNvPr id="9" name="Cube 8"/>
          <p:cNvSpPr/>
          <p:nvPr/>
        </p:nvSpPr>
        <p:spPr>
          <a:xfrm>
            <a:off x="3401656" y="5066050"/>
            <a:ext cx="1430233" cy="1522752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37721" y="5190748"/>
            <a:ext cx="10615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Particle ID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RICH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DIRC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TOP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TORCH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</a:p>
        </p:txBody>
      </p:sp>
      <p:sp>
        <p:nvSpPr>
          <p:cNvPr id="11" name="Cube 10"/>
          <p:cNvSpPr/>
          <p:nvPr/>
        </p:nvSpPr>
        <p:spPr>
          <a:xfrm>
            <a:off x="5308907" y="5090742"/>
            <a:ext cx="1905947" cy="1563292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3143" y="5269039"/>
            <a:ext cx="151836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Radiators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Optical elements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Readout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be 12"/>
          <p:cNvSpPr/>
          <p:nvPr/>
        </p:nvSpPr>
        <p:spPr>
          <a:xfrm>
            <a:off x="7682387" y="5119230"/>
            <a:ext cx="1285150" cy="1245940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</a:p>
          <a:p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</a:t>
            </a:r>
          </a:p>
          <a:p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</a:t>
            </a:r>
          </a:p>
          <a:p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</a:p>
          <a:p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ube 16"/>
          <p:cNvSpPr/>
          <p:nvPr/>
        </p:nvSpPr>
        <p:spPr>
          <a:xfrm>
            <a:off x="7214854" y="327064"/>
            <a:ext cx="1827021" cy="914820"/>
          </a:xfrm>
          <a:prstGeom prst="cube">
            <a:avLst>
              <a:gd name="adj" fmla="val 13175"/>
            </a:avLst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be 17"/>
          <p:cNvSpPr/>
          <p:nvPr/>
        </p:nvSpPr>
        <p:spPr>
          <a:xfrm>
            <a:off x="4454355" y="311969"/>
            <a:ext cx="2073514" cy="1025509"/>
          </a:xfrm>
          <a:prstGeom prst="cube">
            <a:avLst>
              <a:gd name="adj" fmla="val 12319"/>
            </a:avLst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18244" y="523146"/>
            <a:ext cx="2652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Board of </a:t>
            </a: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Institutes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54355" y="488520"/>
            <a:ext cx="19207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Coordinator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WP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leaders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WG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convenors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ight Brace 20"/>
          <p:cNvSpPr/>
          <p:nvPr/>
        </p:nvSpPr>
        <p:spPr>
          <a:xfrm rot="16200000">
            <a:off x="6087614" y="-873221"/>
            <a:ext cx="548256" cy="11394926"/>
          </a:xfrm>
          <a:prstGeom prst="rightBrace">
            <a:avLst>
              <a:gd name="adj1" fmla="val 47834"/>
              <a:gd name="adj2" fmla="val 42609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-563466" y="5448688"/>
            <a:ext cx="184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Working Groups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ight Brace 26"/>
          <p:cNvSpPr/>
          <p:nvPr/>
        </p:nvSpPr>
        <p:spPr>
          <a:xfrm rot="16200000">
            <a:off x="5428680" y="-3454895"/>
            <a:ext cx="289145" cy="9868652"/>
          </a:xfrm>
          <a:prstGeom prst="rightBrace">
            <a:avLst>
              <a:gd name="adj1" fmla="val 77684"/>
              <a:gd name="adj2" fmla="val 4963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5521662" y="1339763"/>
            <a:ext cx="0" cy="3204428"/>
          </a:xfrm>
          <a:prstGeom prst="line">
            <a:avLst/>
          </a:prstGeom>
          <a:solidFill>
            <a:srgbClr val="FFFF00">
              <a:alpha val="42999"/>
            </a:srgb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</p:cxnSp>
      <p:sp>
        <p:nvSpPr>
          <p:cNvPr id="29" name="Cube 28"/>
          <p:cNvSpPr/>
          <p:nvPr/>
        </p:nvSpPr>
        <p:spPr>
          <a:xfrm>
            <a:off x="10804392" y="5066049"/>
            <a:ext cx="1191369" cy="1422353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927974" y="5240669"/>
            <a:ext cx="100059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ideas,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concepts,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blue sky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2254" y="1528503"/>
            <a:ext cx="2864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Themes DRDT 4.1 and DRDT 4.2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27367" y="1527883"/>
            <a:ext cx="1633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DRDT  </a:t>
            </a:r>
            <a:r>
              <a:rPr lang="en-GB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4.3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600663" y="1511780"/>
            <a:ext cx="1633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DRDT  </a:t>
            </a:r>
            <a:r>
              <a:rPr lang="en-GB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6D2CF9-16F8-4074-A262-319F0A55CC31}"/>
              </a:ext>
            </a:extLst>
          </p:cNvPr>
          <p:cNvSpPr txBox="1"/>
          <p:nvPr/>
        </p:nvSpPr>
        <p:spPr>
          <a:xfrm>
            <a:off x="945103" y="3304518"/>
            <a:ext cx="1623418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4.1.1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D5B7D0-39DC-44B2-970F-12526F6A4647}"/>
              </a:ext>
            </a:extLst>
          </p:cNvPr>
          <p:cNvSpPr txBox="1"/>
          <p:nvPr/>
        </p:nvSpPr>
        <p:spPr>
          <a:xfrm>
            <a:off x="945103" y="3653356"/>
            <a:ext cx="1623418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4.1.2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36BA40B-7353-40FC-90FB-3B43FC93C48B}"/>
              </a:ext>
            </a:extLst>
          </p:cNvPr>
          <p:cNvSpPr txBox="1"/>
          <p:nvPr/>
        </p:nvSpPr>
        <p:spPr>
          <a:xfrm>
            <a:off x="960770" y="4016843"/>
            <a:ext cx="1607751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4.1.3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024CF8F-4299-4799-9384-3C2C6D75ABDE}"/>
              </a:ext>
            </a:extLst>
          </p:cNvPr>
          <p:cNvSpPr txBox="1"/>
          <p:nvPr/>
        </p:nvSpPr>
        <p:spPr>
          <a:xfrm>
            <a:off x="3247828" y="3262541"/>
            <a:ext cx="1619338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4.2.1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2EFD6B2-A669-4361-A701-0432F7C9C0BA}"/>
              </a:ext>
            </a:extLst>
          </p:cNvPr>
          <p:cNvSpPr txBox="1"/>
          <p:nvPr/>
        </p:nvSpPr>
        <p:spPr>
          <a:xfrm>
            <a:off x="3252761" y="3616171"/>
            <a:ext cx="1614405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4.2.2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3244945" y="3969252"/>
            <a:ext cx="1612412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4.2.3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31357" y="4811453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4.1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25206" y="4796516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4.2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53204" y="4834858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4.3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838906" y="4834858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4.4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936608" y="4786760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4.6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Cube 45"/>
          <p:cNvSpPr/>
          <p:nvPr/>
        </p:nvSpPr>
        <p:spPr>
          <a:xfrm>
            <a:off x="9290280" y="5098370"/>
            <a:ext cx="1191369" cy="1449896"/>
          </a:xfrm>
          <a:prstGeom prst="cube">
            <a:avLst>
              <a:gd name="adj" fmla="val 6301"/>
            </a:avLst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290280" y="5290095"/>
            <a:ext cx="1044591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Special</a:t>
            </a:r>
          </a:p>
          <a:p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SciFi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 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(Solid state based)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889374" y="2008579"/>
            <a:ext cx="19055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RICH and imaging detectors with low mass and high timing resolution</a:t>
            </a:r>
          </a:p>
        </p:txBody>
      </p:sp>
      <p:sp>
        <p:nvSpPr>
          <p:cNvPr id="50" name="Rectangle 49"/>
          <p:cNvSpPr/>
          <p:nvPr/>
        </p:nvSpPr>
        <p:spPr>
          <a:xfrm>
            <a:off x="8702772" y="2072286"/>
            <a:ext cx="16875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Develop compact high performance time-of-flight detectors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6D2CF9-16F8-4074-A262-319F0A55CC31}"/>
              </a:ext>
            </a:extLst>
          </p:cNvPr>
          <p:cNvSpPr txBox="1"/>
          <p:nvPr/>
        </p:nvSpPr>
        <p:spPr>
          <a:xfrm>
            <a:off x="6038387" y="2980873"/>
            <a:ext cx="164400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</a:t>
            </a:r>
            <a:r>
              <a:rPr lang="en-US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4.3.1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1D5B7D0-39DC-44B2-970F-12526F6A4647}"/>
              </a:ext>
            </a:extLst>
          </p:cNvPr>
          <p:cNvSpPr txBox="1"/>
          <p:nvPr/>
        </p:nvSpPr>
        <p:spPr>
          <a:xfrm>
            <a:off x="6038386" y="3333225"/>
            <a:ext cx="1644001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4.3.2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36BA40B-7353-40FC-90FB-3B43FC93C48B}"/>
              </a:ext>
            </a:extLst>
          </p:cNvPr>
          <p:cNvSpPr txBox="1"/>
          <p:nvPr/>
        </p:nvSpPr>
        <p:spPr>
          <a:xfrm>
            <a:off x="6055847" y="3690857"/>
            <a:ext cx="162654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4.3.3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024CF8F-4299-4799-9384-3C2C6D75ABDE}"/>
              </a:ext>
            </a:extLst>
          </p:cNvPr>
          <p:cNvSpPr txBox="1"/>
          <p:nvPr/>
        </p:nvSpPr>
        <p:spPr>
          <a:xfrm>
            <a:off x="8845899" y="2983783"/>
            <a:ext cx="166168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4.4.1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2EFD6B2-A669-4361-A701-0432F7C9C0BA}"/>
              </a:ext>
            </a:extLst>
          </p:cNvPr>
          <p:cNvSpPr txBox="1"/>
          <p:nvPr/>
        </p:nvSpPr>
        <p:spPr>
          <a:xfrm>
            <a:off x="8845899" y="3333225"/>
            <a:ext cx="166168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4.4.2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8845899" y="3704223"/>
            <a:ext cx="166168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 4.4.3</a:t>
            </a:r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5676039" y="1884402"/>
            <a:ext cx="2216686" cy="1025509"/>
          </a:xfrm>
          <a:prstGeom prst="ellipse">
            <a:avLst/>
          </a:prstGeom>
          <a:solidFill>
            <a:srgbClr val="51C5FF">
              <a:alpha val="42999"/>
            </a:srgb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GB" sz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8410418" y="1884402"/>
            <a:ext cx="2216686" cy="1025509"/>
          </a:xfrm>
          <a:prstGeom prst="ellipse">
            <a:avLst/>
          </a:prstGeom>
          <a:solidFill>
            <a:srgbClr val="FFCC99">
              <a:alpha val="42999"/>
            </a:srgbClr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/>
            <a:endParaRPr lang="en-GB" sz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149950" y="2979215"/>
            <a:ext cx="1483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Solid state PD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117857" y="2950581"/>
            <a:ext cx="1878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Vacuum based PD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511071" y="4045075"/>
            <a:ext cx="31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94669" y="1945613"/>
            <a:ext cx="25322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 the timing resolution and spectral range of photon </a:t>
            </a:r>
            <a:r>
              <a:rPr lang="en-GB" sz="12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</a:t>
            </a:r>
            <a:endParaRPr lang="en-GB" sz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63571" y="2479267"/>
            <a:ext cx="3394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</a:t>
            </a:r>
            <a:r>
              <a:rPr lang="en-GB" sz="12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photosensors</a:t>
            </a:r>
            <a:r>
              <a:rPr lang="en-GB" sz="1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extreme environments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236155" y="3534740"/>
            <a:ext cx="17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Work Packages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9957522" y="3423019"/>
            <a:ext cx="17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Work Packages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8845899" y="4075489"/>
            <a:ext cx="166168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721019" y="4033902"/>
            <a:ext cx="31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6055847" y="4064316"/>
            <a:ext cx="1626540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625942" y="4341679"/>
            <a:ext cx="31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960770" y="4372093"/>
            <a:ext cx="1607751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03030" y="4298036"/>
            <a:ext cx="31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…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9CABBF9-9BDD-4CF6-B856-C2CE0C7C9EF7}"/>
              </a:ext>
            </a:extLst>
          </p:cNvPr>
          <p:cNvSpPr txBox="1"/>
          <p:nvPr/>
        </p:nvSpPr>
        <p:spPr>
          <a:xfrm>
            <a:off x="3232826" y="4328450"/>
            <a:ext cx="1624531" cy="3077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SI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454713" y="4830580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WG 4.5</a:t>
            </a:r>
            <a:endParaRPr lang="en-GB" sz="14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95277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42999"/>
          </a:srgbClr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71842" dir="2700000" algn="ctr" rotWithShape="0">
                  <a:srgbClr val="00CC0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42999"/>
          </a:srgbClr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71842" dir="2700000" algn="ctr" rotWithShape="0">
                  <a:srgbClr val="00CC0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Clean</Template>
  <TotalTime>14558</TotalTime>
  <Words>161</Words>
  <Application>Microsoft Office PowerPoint</Application>
  <PresentationFormat>Widescreen</PresentationFormat>
  <Paragraphs>71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Comic Sans MS</vt:lpstr>
      <vt:lpstr>CommonBullets</vt:lpstr>
      <vt:lpstr>Gill Sans MT</vt:lpstr>
      <vt:lpstr>Marlett</vt:lpstr>
      <vt:lpstr>Monotype Sorts</vt:lpstr>
      <vt:lpstr>Times New Roman</vt:lpstr>
      <vt:lpstr>Blank Presentation</vt:lpstr>
      <vt:lpstr>Structure and naming scheme of DRD4 ECFA panel. 07 June 2024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Nicolo' Cartiglia</dc:creator>
  <cp:lastModifiedBy>Christian Joram</cp:lastModifiedBy>
  <cp:revision>524</cp:revision>
  <cp:lastPrinted>2020-10-30T09:46:12Z</cp:lastPrinted>
  <dcterms:created xsi:type="dcterms:W3CDTF">2021-04-22T08:03:20Z</dcterms:created>
  <dcterms:modified xsi:type="dcterms:W3CDTF">2023-06-09T07:00:36Z</dcterms:modified>
</cp:coreProperties>
</file>