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92" r:id="rId2"/>
    <p:sldId id="291" r:id="rId3"/>
    <p:sldId id="293" r:id="rId4"/>
    <p:sldId id="297" r:id="rId5"/>
    <p:sldId id="295" r:id="rId6"/>
    <p:sldId id="294" r:id="rId7"/>
    <p:sldId id="299" r:id="rId8"/>
    <p:sldId id="316" r:id="rId9"/>
    <p:sldId id="317" r:id="rId10"/>
    <p:sldId id="301" r:id="rId11"/>
    <p:sldId id="302" r:id="rId12"/>
    <p:sldId id="303" r:id="rId13"/>
    <p:sldId id="298" r:id="rId14"/>
    <p:sldId id="304" r:id="rId15"/>
    <p:sldId id="305" r:id="rId16"/>
    <p:sldId id="309" r:id="rId17"/>
    <p:sldId id="311" r:id="rId18"/>
    <p:sldId id="306" r:id="rId19"/>
    <p:sldId id="308" r:id="rId20"/>
    <p:sldId id="312" r:id="rId21"/>
    <p:sldId id="313" r:id="rId22"/>
    <p:sldId id="314" r:id="rId23"/>
    <p:sldId id="315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7270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64"/>
    <p:restoredTop sz="94808"/>
  </p:normalViewPr>
  <p:slideViewPr>
    <p:cSldViewPr snapToGrid="0" snapToObjects="1">
      <p:cViewPr varScale="1">
        <p:scale>
          <a:sx n="102" d="100"/>
          <a:sy n="102" d="100"/>
        </p:scale>
        <p:origin x="10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5T23:49:16.525"/>
    </inkml:context>
    <inkml:brush xml:id="br0">
      <inkml:brushProperty name="width" value="0.05" units="cm"/>
      <inkml:brushProperty name="height" value="0.3" units="cm"/>
      <inkml:brushProperty name="color" value="#849398"/>
      <inkml:brushProperty name="inkEffects" value="pencil"/>
    </inkml:brush>
  </inkml:definitions>
  <inkml:trace contextRef="#ctx0" brushRef="#br0">161 780 16383,'0'11'0,"0"8"0,-2 11 0,-2 16 0,-6 8 0,-2 5 0,-7 21 0,10-31 0,-6 27 0,10-24 0,-3 8 0,1 5 0,2-12 0,1 4 0,-2 18 0,1 4 0,4-19 0,3 0 0,2-2 0,2-3 0,1-2 0,2-2 0,20 29 0,7-11 0,8-1 0,12-1 0,-19-33 0,5-3 0,13-1 0,5-6 0,11-2 0,3-5 0,6-3 0,0-7 0,-1-3 0,-1-7 0,3-9 0,2-4 0,0-4 0,2-5 0,-27 6 0,-1-2 0,0 0 0,22-9 0,-2 0 0,2-2 0,-2 0 0,0 0 0,1 1 0,-19 9 0,0 1 0,1-1 0,1 1 0,0-1 0,-1 4 0,23-10 0,-5 2 0,-15 2 0,-5 1 0,19-8 0,-50 13 0,-19 9 0,-13-14 0,20-28 0,15-25 0,-9 31 0,4-1 0,9-6 0,1 2 0,12-13 0,-16 22 0,-2 3 0,5-4 0,3-5 0,-5 3 0,-3 2 0,-6-3 0,-1-1 0,-5-2 0,-2-1 0,-2-2 0,-3 1 0,-3-4 0,-1 2 0,0 3 0,2 1 0,-1-1 0,-2 8 0,-2 4 0,-1 7 0,-2 5 0,0 1 0,0 0 0,-1-4 0,-1-6 0,-4-5 0,-3 0 0,-2 3 0,0 5 0,4 6 0,-1 2 0,1 4 0,-3 1 0,1-2 0,0 2 0,-1 4 0,-5-1 0,-3 2 0,-7 2 0,-2-4 0,-9 1 0,-6 3 0,-5-1 0,-8 3 0,-1 1 0,-2 5 0,1 1 0,5 2 0,-3 0 0,-3 4 0,-11 6 0,-11 7 0,36-5 0,0 0 0,-2 1 0,1 1 0,0 0 0,0 0 0,-36 12 0,5-3 0,-3-3 0,36-9 0,-1-1 0,-3 0 0,-1-1 0,-2 3 0,-1-1 0,2 1 0,1 0 0,-1 2 0,3 0 0,0 1 0,1 1 0,3 0 0,1 1 0,-38 19 0,5 1 0,3 0 0,6-3 0,6 1 0,4-3 0,2-3 0,2-2 0,3-4 0,4-8 0,1-3 0,-1-8 0,1-2 0,1-2 0,5 0 0,4 0 0,5 2 0,1 4 0,0 3 0,-1 4 0,-1 4 0,-1-1 0,-1 2 0,4-1 0,2-3 0,4 0 0,7-4 0,1-1 0,6-6 0,1-1 0,5 0 0,0 1 0,0 2 0,1 2 0,0-4 0,0 2 0,0-3 0,0-1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05T23:49:42.419"/>
    </inkml:context>
    <inkml:brush xml:id="br0">
      <inkml:brushProperty name="width" value="0.05" units="cm"/>
      <inkml:brushProperty name="height" value="0.3" units="cm"/>
      <inkml:brushProperty name="color" value="#849398"/>
      <inkml:brushProperty name="inkEffects" value="pencil"/>
    </inkml:brush>
  </inkml:definitions>
  <inkml:trace contextRef="#ctx0" brushRef="#br0">824 673 16383,'-4'11'0,"-7"8"0,-11 10 0,-10 9 0,-8-1 0,-4 0 0,-1-2 0,-18 16 0,16-11 0,-18 19 0,18-2 0,19-20 0,1 1 0,0 4 0,3 2 0,-1 2 0,2 4 0,-1 2 0,2 4 0,-1 7 0,0 4 0,0 10 0,0 0 0,1 8 0,2 1 0,3-1 0,4-3 0,0-4 0,4-3 0,2-10 0,3-3 0,1-12 0,1-3 0,1 26 0,3-19 0,6-9 0,7 2 0,5 2 0,6 6 0,5 4 0,4 2 0,3 2 0,1-5 0,0-5 0,1-8 0,2-6 0,3-7 0,6-5 0,3-8 0,2-5 0,0-7 0,0-5 0,5-2 0,5-4 0,4-4 0,7-8 0,3-5 0,-1-5 0,-4-3 0,-10 0 0,-9-4 0,-11-1 0,-3-2 0,4-1 0,9-3 0,13-5 0,-29 21 0,1 1 0,3-2 0,0 0 0,-2 3 0,1-2 0,-3 0 0,1 3 0,27-21 0,-13 4 0,-12 3 0,-15-1 0,-13 6 0,-4 3 0,1 7 0,14-5 0,25-10 0,18-12 0,5 1 0,-4 6 0,-11 8 0,-7 7 0,2-1 0,-6 3 0,-6-1 0,-2 4 0,-2 1 0,-3 7 0,-2 4 0,-4 1 0,-2 3 0,-3-1 0,1-2 0,3-1 0,5 1 0,3 0 0,-2 1 0,0 2 0,-4 1 0,-2-1 0,1 2 0,0 0 0,3-1 0,-1 1 0,-3 1 0,-2 1 0,0 0 0,0 0 0,4 0 0,2 0 0,1 0 0,2 0 0,0 0 0,-1 0 0,-1-2 0,-1-1 0,-2-3 0,-1 1 0,-1-1 0,1 1 0,3 0 0,5-3 0,9 3 0,8 0 0,6 2 0,3 0 0,-5-5 0,-8-6 0,-8-6 0,-8-7 0,-5-6 0,-1-11 0,1-9 0,1-9 0,2-8 0,3-6 0,2-9 0,-17 41 0,0 0 0,2-1 0,1 0 0,-1 0 0,2 2 0,-1 2 0,0 0 0,20-31 0,-5 10 0,-9 9 0,-7 10 0,-8 3 0,-6 3 0,-4-3 0,-2-2 0,-2 0 0,-2 0 0,-5 2 0,-8 2 0,-8 0 0,-9-4 0,-6-1 0,-5-1 0,0 3 0,4 5 0,-1 5 0,2 2 0,-4 1 0,-5 1 0,-7 1 0,-4 2 0,-2 0 0,-3 1 0,3 2 0,3 2 0,2-2 0,3 5 0,-1 0 0,-5 4 0,-5 5 0,-4 3 0,-1 1 0,3 2 0,7 1 0,7 2 0,5 5 0,5 6 0,3 7 0,4 1 0,1-1 0,-5-1 0,-8-2 0,-11-4 0,-8-2 0,-4-6 0,0-1 0,4 2 0,4 1 0,1 5 0,0 2 0,-4 1 0,-2 2 0,-3 0 0,1 1 0,1-1 0,3 0 0,3-1 0,0 1 0,1 0 0,-2 0 0,-4-2 0,-2-2 0,-6 1 0,0 0 0,-3 1 0,0 2 0,-1 0 0,2 3 0,5 0 0,6 2 0,13-2 0,10-2 0,7-1 0,7-1 0,2-1 0,4-4 0,2-3 0,2 0 0,9-3 0,-1 0 0,9-2 0,-3 1 0,3 2 0,-1 5 0,-2 4 0,0 3 0,-3 1 0,0-3 0,1-2 0,0-4 0,1-3 0,-2-2 0,0-2 0,-2 2 0,-2 0 0,1-1 0,2-1 0,3-2 0,3 0 0,0 0 0,1 2 0,-2 0 0,-1-2 0,1 0 0,1 1 0,1 0 0,1 1 0,2 0 0,4 4 0,-4-4 0,3 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B81C5-DB9A-1647-BD58-16E1A56F931E}" type="datetimeFigureOut">
              <a:rPr lang="en-US" smtClean="0"/>
              <a:t>12/8/23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3D6C9-3CA4-C941-B973-FFBAD2572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415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14515-1139-214A-9D9B-4670719C30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53A9D2-952C-6240-A6DC-F6F26B2A38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8705D8-A1BA-FF4B-BF12-4841A5AF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2EA81-1D89-184A-9A34-B34D3846D83E}" type="datetime1">
              <a:rPr lang="en-US" smtClean="0"/>
              <a:t>12/8/23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0BC09-B8A5-9541-9A03-E5ED85473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Quarkonia in pp and pPb by the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0FCB61-C7B9-CF4F-A138-93CC378B6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8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A9C86-DE6D-2040-BDE5-427299EF2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49BCC0-2538-594B-A2D7-A18FCAD42B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30B27C-4889-5A43-B4C6-BAE83E55E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EB85E-F87D-BF45-A194-DC43DF5A5007}" type="datetime1">
              <a:rPr lang="en-US" smtClean="0"/>
              <a:t>12/8/23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AEC64-D869-674F-850C-F25A73BF4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Quarkonia in pp and pPb by the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7CDF8-C0FD-2A43-8F50-4CEFCAED7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397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F0C244-818F-7F40-87E2-96E79BB6AF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E10242-7FF1-2641-B638-1C0FC29538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F7FE9-3656-4145-82A2-83CB06F65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5A4E-B285-384F-872F-05F101A9ED6B}" type="datetime1">
              <a:rPr lang="en-US" smtClean="0"/>
              <a:t>12/8/23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2F7F60-4541-6C47-B067-12093FD71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Quarkonia in pp and pPb by the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23121-C3B4-B84E-9402-3F45025F8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14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487F0-D826-184E-BA90-3A0C3A7D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8AA78-CDD3-664F-A19A-06BB6B7E82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D5B248-1CD2-B345-AC70-4F91BF024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98C91-1A01-0041-AE4A-03A125653A82}" type="datetime1">
              <a:rPr lang="en-US" smtClean="0"/>
              <a:t>12/8/23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E4F6CC-E157-0D43-8B54-8061D4EC9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Quarkonia in pp and pPb by the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4DE928-F1A7-5348-8E62-EA99E6C7C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413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B1005-3F83-C143-9D36-8ECE59E28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81F756-5FFE-1648-9E6B-3F53CD6EF1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ECA1ED-82B2-D443-B6C0-B15D3ACBD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4E23C-B6D5-0B44-956E-67DC82565804}" type="datetime1">
              <a:rPr lang="en-US" smtClean="0"/>
              <a:t>12/8/23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02B10-7803-F64E-8CE2-E37B980F1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Quarkonia in pp and pPb by the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19EF1E-3C2D-4345-9C04-7F6FBCE9A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79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02AE3-7356-6146-9535-1BBF824C7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FB13D-0CD3-824D-8B1A-84C7F963D6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43D8DF-5040-0540-A71C-BBA45B53BA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BB526C-385D-434F-ABE0-D77BA08DA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A27C-8001-5742-B45C-485652E4A14C}" type="datetime1">
              <a:rPr lang="en-US" smtClean="0"/>
              <a:t>12/8/23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BD8DCE-0B82-E34C-B5F2-E77F214E4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Quarkonia in pp and pPb by the LHCb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E5921C-1E69-2A46-947B-2E8542496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165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5574F-D99B-3349-B142-3235C904D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407997-45E8-CC48-B52F-EB590A9144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55593F-9B8A-AC42-B982-33A5C41352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DB7A57-3AA6-D943-9983-6651FB12D5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959681-8ACF-6A46-9DAB-0AFB6C3341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9862FC-2EB5-0348-A327-082777B85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F45BB-86CD-9B4B-9353-CB12662C9ED2}" type="datetime1">
              <a:rPr lang="en-US" smtClean="0"/>
              <a:t>12/8/23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7A30C5-5DC5-154D-AB0C-B58ABED10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Quarkonia in pp and pPb by the LHCb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4A777A-D88A-634A-B147-5D9BA0485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284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DAAAF-5B42-D344-B7BA-5D4A25A66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76E7F0-86DE-8C40-8076-960713B50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7161-2F29-0E49-AD1B-97AEC9D4B799}" type="datetime1">
              <a:rPr lang="en-US" smtClean="0"/>
              <a:t>12/8/23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75DCB-A91A-9842-81D3-537D4DF7A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Quarkonia in pp and pPb by the LHCb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07A75E-E80F-0943-9915-AE435F382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904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7A0DB5-45EE-1741-9BC4-D695015E3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2FC60-E4CD-C54E-B42F-7F706A9990F5}" type="datetime1">
              <a:rPr lang="en-US" smtClean="0"/>
              <a:t>12/8/23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AC4648-0479-A64F-A5E1-5DC4C064C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Quarkonia in pp and pPb by the LHCb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63FED7-D205-4042-8BB5-BC0259D5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546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D2363-564F-0542-94F6-AE66C25E4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406F3-1942-6146-8855-5FF9F9BCD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4C78EE-F7E1-B04C-991F-5D69EF97B1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51DFA0-53FC-FF40-B317-4D74A8205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5934-E71D-0A4B-AB9A-CDC6861C1362}" type="datetime1">
              <a:rPr lang="en-US" smtClean="0"/>
              <a:t>12/8/23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ECDBF8-A6E8-A241-AD70-5429D4555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Quarkonia in pp and pPb by the LHCb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6E9CF1-48B1-5446-86F5-F1C1C0F77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201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7883B-EA72-944E-A7DC-E04DC34F7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CF70DE-526E-024A-9197-68D6D7A9F6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8D6183-6AD0-6C4F-902D-9447E7958A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ADD28-EBE1-EE4B-AD34-DD385FB4E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A5D4-8749-CE41-B85F-EC6C388CF72D}" type="datetime1">
              <a:rPr lang="en-US" smtClean="0"/>
              <a:t>12/8/23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003FAC-B6A9-9444-9583-4C5791537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Quarkonia in pp and pPb by the LHCb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233A9E-0C23-6749-8D3D-E983B432E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418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D7E01C-84AF-3A46-9AC3-FEA5A4B30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1AC44E-CF2C-514F-8E3A-16BAACEAD4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451D3E-BBFD-DF42-AD70-B7C180E10B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91193-6C52-0441-B13C-B340C417FF93}" type="datetime1">
              <a:rPr lang="en-US" smtClean="0"/>
              <a:t>12/8/23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3FF52-0DE8-4F46-AC8A-6AB4B3F12F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Quarkonia in pp and pPb by the LHCb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6065DC-7C89-1748-AD38-08186F975E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7709B-0DA8-684A-9E86-4224689FF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830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tiff"/><Relationship Id="rId7" Type="http://schemas.openxmlformats.org/officeDocument/2006/relationships/image" Target="../media/image37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22.png"/><Relationship Id="rId10" Type="http://schemas.openxmlformats.org/officeDocument/2006/relationships/image" Target="../media/image40.png"/><Relationship Id="rId4" Type="http://schemas.openxmlformats.org/officeDocument/2006/relationships/image" Target="../media/image34.tiff"/><Relationship Id="rId9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4.png"/><Relationship Id="rId4" Type="http://schemas.openxmlformats.org/officeDocument/2006/relationships/image" Target="../media/image3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tiff"/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tiff"/><Relationship Id="rId4" Type="http://schemas.openxmlformats.org/officeDocument/2006/relationships/image" Target="../media/image44.tif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0.png"/><Relationship Id="rId4" Type="http://schemas.openxmlformats.org/officeDocument/2006/relationships/image" Target="../media/image39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6.png"/><Relationship Id="rId9" Type="http://schemas.openxmlformats.org/officeDocument/2006/relationships/image" Target="../media/image6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tiff"/><Relationship Id="rId13" Type="http://schemas.openxmlformats.org/officeDocument/2006/relationships/image" Target="../media/image27.png"/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12" Type="http://schemas.openxmlformats.org/officeDocument/2006/relationships/image" Target="../media/image26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90.png"/><Relationship Id="rId5" Type="http://schemas.openxmlformats.org/officeDocument/2006/relationships/hyperlink" Target="https://doi.org/10.1007/JHEP11(2013)085" TargetMode="External"/><Relationship Id="rId10" Type="http://schemas.openxmlformats.org/officeDocument/2006/relationships/image" Target="../media/image80.png"/><Relationship Id="rId4" Type="http://schemas.openxmlformats.org/officeDocument/2006/relationships/image" Target="../media/image22.png"/><Relationship Id="rId9" Type="http://schemas.openxmlformats.org/officeDocument/2006/relationships/image" Target="../media/image7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13" Type="http://schemas.openxmlformats.org/officeDocument/2006/relationships/image" Target="../media/image70.png"/><Relationship Id="rId3" Type="http://schemas.openxmlformats.org/officeDocument/2006/relationships/image" Target="../media/image2.png"/><Relationship Id="rId7" Type="http://schemas.openxmlformats.org/officeDocument/2006/relationships/image" Target="../media/image30.png"/><Relationship Id="rId12" Type="http://schemas.openxmlformats.org/officeDocument/2006/relationships/image" Target="../media/image25.tiff"/><Relationship Id="rId2" Type="http://schemas.openxmlformats.org/officeDocument/2006/relationships/image" Target="../media/image120.png"/><Relationship Id="rId16" Type="http://schemas.openxmlformats.org/officeDocument/2006/relationships/image" Target="../media/image190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.xml"/><Relationship Id="rId11" Type="http://schemas.openxmlformats.org/officeDocument/2006/relationships/hyperlink" Target="https://doi.org/10.1007/JHEP11(2013)085" TargetMode="External"/><Relationship Id="rId5" Type="http://schemas.openxmlformats.org/officeDocument/2006/relationships/image" Target="../media/image29.tiff"/><Relationship Id="rId15" Type="http://schemas.openxmlformats.org/officeDocument/2006/relationships/image" Target="../media/image180.png"/><Relationship Id="rId10" Type="http://schemas.openxmlformats.org/officeDocument/2006/relationships/image" Target="../media/image22.png"/><Relationship Id="rId4" Type="http://schemas.openxmlformats.org/officeDocument/2006/relationships/image" Target="../media/image28.tiff"/><Relationship Id="rId9" Type="http://schemas.openxmlformats.org/officeDocument/2006/relationships/image" Target="../media/image31.png"/><Relationship Id="rId14" Type="http://schemas.openxmlformats.org/officeDocument/2006/relationships/image" Target="../media/image1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6F671-F845-A36D-58BF-77CDA9E6D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51509"/>
            <a:ext cx="10515600" cy="3195198"/>
          </a:xfrm>
        </p:spPr>
        <p:txBody>
          <a:bodyPr>
            <a:normAutofit/>
          </a:bodyPr>
          <a:lstStyle/>
          <a:p>
            <a:r>
              <a:rPr lang="en-US" b="1" i="0" u="none" strike="noStrike" dirty="0">
                <a:solidFill>
                  <a:srgbClr val="000000"/>
                </a:solidFill>
                <a:effectLst/>
                <a:latin typeface="Times" pitchFamily="2" charset="0"/>
              </a:rPr>
              <a:t>Latest </a:t>
            </a:r>
            <a:r>
              <a:rPr lang="en-US" b="1" i="0" u="none" strike="noStrike" dirty="0" err="1">
                <a:solidFill>
                  <a:srgbClr val="000000"/>
                </a:solidFill>
                <a:effectLst/>
                <a:latin typeface="Times" pitchFamily="2" charset="0"/>
              </a:rPr>
              <a:t>LHCb</a:t>
            </a:r>
            <a:r>
              <a:rPr lang="en-US" b="1" i="0" u="none" strike="noStrike" dirty="0">
                <a:solidFill>
                  <a:srgbClr val="000000"/>
                </a:solidFill>
                <a:effectLst/>
                <a:latin typeface="Times" pitchFamily="2" charset="0"/>
              </a:rPr>
              <a:t> UPC Results</a:t>
            </a:r>
            <a:br>
              <a:rPr lang="en-US" b="1" i="0" u="none" strike="noStrike" dirty="0">
                <a:solidFill>
                  <a:srgbClr val="000000"/>
                </a:solidFill>
                <a:effectLst/>
                <a:latin typeface="Times" pitchFamily="2" charset="0"/>
              </a:rPr>
            </a:br>
            <a:r>
              <a:rPr lang="en-US" sz="3200" dirty="0">
                <a:solidFill>
                  <a:srgbClr val="000000"/>
                </a:solidFill>
                <a:latin typeface="Times" pitchFamily="2" charset="0"/>
              </a:rPr>
              <a:t>Cesar Luiz da Silva for the </a:t>
            </a:r>
            <a:r>
              <a:rPr lang="en-US" sz="3200" dirty="0" err="1">
                <a:solidFill>
                  <a:srgbClr val="000000"/>
                </a:solidFill>
                <a:latin typeface="Times" pitchFamily="2" charset="0"/>
              </a:rPr>
              <a:t>LHCb</a:t>
            </a:r>
            <a:r>
              <a:rPr lang="en-US" sz="3200" dirty="0">
                <a:solidFill>
                  <a:srgbClr val="000000"/>
                </a:solidFill>
                <a:latin typeface="Times" pitchFamily="2" charset="0"/>
              </a:rPr>
              <a:t> Collaboration</a:t>
            </a:r>
            <a:br>
              <a:rPr lang="en-US" sz="3200" dirty="0">
                <a:solidFill>
                  <a:srgbClr val="000000"/>
                </a:solidFill>
                <a:latin typeface="Times" pitchFamily="2" charset="0"/>
              </a:rPr>
            </a:br>
            <a:r>
              <a:rPr lang="en-US" sz="3200" dirty="0">
                <a:solidFill>
                  <a:srgbClr val="000000"/>
                </a:solidFill>
                <a:latin typeface="Times" pitchFamily="2" charset="0"/>
              </a:rPr>
              <a:t>Los Alamos National Lab</a:t>
            </a:r>
            <a:endParaRPr lang="en-US" dirty="0">
              <a:latin typeface="Times" pitchFamily="2" charset="0"/>
            </a:endParaRPr>
          </a:p>
        </p:txBody>
      </p:sp>
      <p:pic>
        <p:nvPicPr>
          <p:cNvPr id="4" name="Picture 2" descr="LANL introduces sleek new look and logo">
            <a:extLst>
              <a:ext uri="{FF2B5EF4-FFF2-40B4-BE49-F238E27FC236}">
                <a16:creationId xmlns:a16="http://schemas.microsoft.com/office/drawing/2014/main" id="{30FBF366-B45E-8EFF-6062-4DFEDE5AC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17" y="4216674"/>
            <a:ext cx="4508500" cy="180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39F55B-FF08-1FC4-FAF7-4970EC450C6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</a:blip>
          <a:stretch>
            <a:fillRect/>
          </a:stretch>
        </p:blipFill>
        <p:spPr>
          <a:xfrm>
            <a:off x="9153111" y="4203091"/>
            <a:ext cx="2685450" cy="1830566"/>
          </a:xfrm>
          <a:prstGeom prst="rect">
            <a:avLst/>
          </a:prstGeom>
        </p:spPr>
      </p:pic>
      <p:pic>
        <p:nvPicPr>
          <p:cNvPr id="2050" name="Picture 2" descr="SC Logos | U.S. DOE Office of Science (SC)">
            <a:extLst>
              <a:ext uri="{FF2B5EF4-FFF2-40B4-BE49-F238E27FC236}">
                <a16:creationId xmlns:a16="http://schemas.microsoft.com/office/drawing/2014/main" id="{7535428C-2D4A-1C31-696A-FDB23E72D4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984" y="4559745"/>
            <a:ext cx="4088860" cy="1323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DE69A1-367A-C593-BD40-2AC9D6868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AAE9-5C56-9749-B51B-08A5DE720753}" type="datetime1">
              <a:rPr lang="en-US" smtClean="0"/>
              <a:t>12/8/23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8C5A09-06B3-27B6-B7C5-E1BAB2C64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681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78AA8657-723C-C1D0-586F-6B606CA951A8}"/>
              </a:ext>
            </a:extLst>
          </p:cNvPr>
          <p:cNvSpPr txBox="1"/>
          <p:nvPr/>
        </p:nvSpPr>
        <p:spPr>
          <a:xfrm>
            <a:off x="1169811" y="37495"/>
            <a:ext cx="98523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/>
              <a:t>Bottomonia</a:t>
            </a:r>
            <a:r>
              <a:rPr lang="en-US" sz="3600" b="1" dirty="0"/>
              <a:t> photo-production cross-section in CEP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BD1DC7E-5699-3BC4-3BC8-A8F4382382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2266" y="1531132"/>
            <a:ext cx="1914286" cy="3399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27921C-C534-3FC1-F10D-B52A191D4D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0675" y="2979292"/>
            <a:ext cx="9043527" cy="333887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B4DF02F-41A3-9B14-48A3-54D5E5578F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1999" y="708283"/>
            <a:ext cx="3750005" cy="243896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9D8FA07-2D00-2792-2AB0-CCCC281C442B}"/>
              </a:ext>
            </a:extLst>
          </p:cNvPr>
          <p:cNvSpPr txBox="1"/>
          <p:nvPr/>
        </p:nvSpPr>
        <p:spPr>
          <a:xfrm>
            <a:off x="3076536" y="2794092"/>
            <a:ext cx="2273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JHEP 1509 (2015) 084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276D41E-F6C7-4DCD-D455-C3315ED2CA1C}"/>
              </a:ext>
            </a:extLst>
          </p:cNvPr>
          <p:cNvSpPr/>
          <p:nvPr/>
        </p:nvSpPr>
        <p:spPr>
          <a:xfrm>
            <a:off x="2847915" y="3591762"/>
            <a:ext cx="22115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LO,NLO: JHEP 09 (2015) 084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3EAC6D2-16DB-B367-3D0E-6FF1C049CCF1}"/>
              </a:ext>
            </a:extLst>
          </p:cNvPr>
          <p:cNvGrpSpPr/>
          <p:nvPr/>
        </p:nvGrpSpPr>
        <p:grpSpPr>
          <a:xfrm>
            <a:off x="319027" y="683826"/>
            <a:ext cx="2790469" cy="2090042"/>
            <a:chOff x="319027" y="683826"/>
            <a:chExt cx="2790469" cy="209004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A4A19BB-EFAB-3059-7E2E-37BCA4A549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9027" y="683826"/>
              <a:ext cx="2790469" cy="209004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789F9C2C-0B44-7478-95C5-BE03D281E01D}"/>
                    </a:ext>
                  </a:extLst>
                </p:cNvPr>
                <p:cNvSpPr txBox="1"/>
                <p:nvPr/>
              </p:nvSpPr>
              <p:spPr>
                <a:xfrm>
                  <a:off x="2692360" y="730526"/>
                  <a:ext cx="324801" cy="2788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Υ</m:t>
                        </m:r>
                      </m:oMath>
                    </m:oMathPara>
                  </a14:m>
                  <a:endParaRPr lang="en-US" dirty="0">
                    <a:latin typeface="Times" pitchFamily="2" charset="0"/>
                  </a:endParaRPr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789F9C2C-0B44-7478-95C5-BE03D281E0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92360" y="730526"/>
                  <a:ext cx="324801" cy="27887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E7E42E2-350F-C2B2-7FCC-C12C58CA6B6B}"/>
                  </a:ext>
                </a:extLst>
              </p:cNvPr>
              <p:cNvSpPr txBox="1"/>
              <p:nvPr/>
            </p:nvSpPr>
            <p:spPr>
              <a:xfrm>
                <a:off x="8224245" y="1107757"/>
                <a:ext cx="1922257" cy="2489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dirty="0">
                    <a:latin typeface="Times" pitchFamily="2" charset="0"/>
                  </a:rPr>
                  <a:t>p</a:t>
                </a:r>
                <a:r>
                  <a:rPr lang="en-US" sz="1600" b="0" dirty="0">
                    <a:latin typeface="Times" pitchFamily="2" charset="0"/>
                  </a:rPr>
                  <a:t>p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sz="1600" dirty="0">
                    <a:latin typeface="Times" pitchFamily="2" charset="0"/>
                  </a:rPr>
                  <a:t>=7 </a:t>
                </a:r>
                <a:r>
                  <a:rPr lang="en-US" sz="1600" dirty="0" err="1">
                    <a:latin typeface="Times" pitchFamily="2" charset="0"/>
                  </a:rPr>
                  <a:t>TeV</a:t>
                </a:r>
                <a:r>
                  <a:rPr lang="en-US" sz="1600" dirty="0">
                    <a:latin typeface="Times" pitchFamily="2" charset="0"/>
                  </a:rPr>
                  <a:t> + 8 </a:t>
                </a:r>
                <a:r>
                  <a:rPr lang="en-US" sz="1600" dirty="0" err="1">
                    <a:latin typeface="Times" pitchFamily="2" charset="0"/>
                  </a:rPr>
                  <a:t>TeV</a:t>
                </a:r>
                <a:endParaRPr lang="en-US" sz="1600" dirty="0">
                  <a:latin typeface="Times" pitchFamily="2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E7E42E2-350F-C2B2-7FCC-C12C58CA6B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4245" y="1107757"/>
                <a:ext cx="1922257" cy="248914"/>
              </a:xfrm>
              <a:prstGeom prst="rect">
                <a:avLst/>
              </a:prstGeom>
              <a:blipFill>
                <a:blip r:embed="rId7"/>
                <a:stretch>
                  <a:fillRect l="-6579" t="-19048" r="-5921" b="-47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0DFC525-D57D-6A00-619C-B0688A90A76D}"/>
                  </a:ext>
                </a:extLst>
              </p:cNvPr>
              <p:cNvSpPr txBox="1"/>
              <p:nvPr/>
            </p:nvSpPr>
            <p:spPr>
              <a:xfrm>
                <a:off x="7804860" y="3263824"/>
                <a:ext cx="1922257" cy="2489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dirty="0">
                    <a:latin typeface="Times" pitchFamily="2" charset="0"/>
                  </a:rPr>
                  <a:t>p</a:t>
                </a:r>
                <a:r>
                  <a:rPr lang="en-US" sz="1600" b="0" dirty="0">
                    <a:latin typeface="Times" pitchFamily="2" charset="0"/>
                  </a:rPr>
                  <a:t>p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sz="1600" dirty="0">
                    <a:latin typeface="Times" pitchFamily="2" charset="0"/>
                  </a:rPr>
                  <a:t>=7 </a:t>
                </a:r>
                <a:r>
                  <a:rPr lang="en-US" sz="1600" dirty="0" err="1">
                    <a:latin typeface="Times" pitchFamily="2" charset="0"/>
                  </a:rPr>
                  <a:t>TeV</a:t>
                </a:r>
                <a:r>
                  <a:rPr lang="en-US" sz="1600" dirty="0">
                    <a:latin typeface="Times" pitchFamily="2" charset="0"/>
                  </a:rPr>
                  <a:t> + 8 </a:t>
                </a:r>
                <a:r>
                  <a:rPr lang="en-US" sz="1600" dirty="0" err="1">
                    <a:latin typeface="Times" pitchFamily="2" charset="0"/>
                  </a:rPr>
                  <a:t>TeV</a:t>
                </a:r>
                <a:endParaRPr lang="en-US" sz="1600" dirty="0">
                  <a:latin typeface="Times" pitchFamily="2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0DFC525-D57D-6A00-619C-B0688A90A7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4860" y="3263824"/>
                <a:ext cx="1922257" cy="248914"/>
              </a:xfrm>
              <a:prstGeom prst="rect">
                <a:avLst/>
              </a:prstGeom>
              <a:blipFill>
                <a:blip r:embed="rId8"/>
                <a:stretch>
                  <a:fillRect l="-6536" t="-19048" r="-5229" b="-47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3DAC2D3-51E3-BC56-1CA5-01DCD03D6F7B}"/>
                  </a:ext>
                </a:extLst>
              </p:cNvPr>
              <p:cNvSpPr txBox="1"/>
              <p:nvPr/>
            </p:nvSpPr>
            <p:spPr>
              <a:xfrm>
                <a:off x="3076536" y="3243013"/>
                <a:ext cx="1922257" cy="2489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dirty="0">
                    <a:latin typeface="Times" pitchFamily="2" charset="0"/>
                  </a:rPr>
                  <a:t>p</a:t>
                </a:r>
                <a:r>
                  <a:rPr lang="en-US" sz="1600" b="0" dirty="0">
                    <a:latin typeface="Times" pitchFamily="2" charset="0"/>
                  </a:rPr>
                  <a:t>p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sz="1600" dirty="0">
                    <a:latin typeface="Times" pitchFamily="2" charset="0"/>
                  </a:rPr>
                  <a:t>=7 </a:t>
                </a:r>
                <a:r>
                  <a:rPr lang="en-US" sz="1600" dirty="0" err="1">
                    <a:latin typeface="Times" pitchFamily="2" charset="0"/>
                  </a:rPr>
                  <a:t>TeV</a:t>
                </a:r>
                <a:r>
                  <a:rPr lang="en-US" sz="1600" dirty="0">
                    <a:latin typeface="Times" pitchFamily="2" charset="0"/>
                  </a:rPr>
                  <a:t> + 8 </a:t>
                </a:r>
                <a:r>
                  <a:rPr lang="en-US" sz="1600" dirty="0" err="1">
                    <a:latin typeface="Times" pitchFamily="2" charset="0"/>
                  </a:rPr>
                  <a:t>TeV</a:t>
                </a:r>
                <a:endParaRPr lang="en-US" sz="1600" dirty="0">
                  <a:latin typeface="Times" pitchFamily="2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3DAC2D3-51E3-BC56-1CA5-01DCD03D6F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6536" y="3243013"/>
                <a:ext cx="1922257" cy="248914"/>
              </a:xfrm>
              <a:prstGeom prst="rect">
                <a:avLst/>
              </a:prstGeom>
              <a:blipFill>
                <a:blip r:embed="rId9"/>
                <a:stretch>
                  <a:fillRect l="-6579" t="-19048" r="-5263" b="-47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C81028-003E-93F6-83FC-FAA5E7303192}"/>
                  </a:ext>
                </a:extLst>
              </p:cNvPr>
              <p:cNvSpPr txBox="1"/>
              <p:nvPr/>
            </p:nvSpPr>
            <p:spPr>
              <a:xfrm>
                <a:off x="8268095" y="854747"/>
                <a:ext cx="995785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=2.9 </m:t>
                    </m:r>
                  </m:oMath>
                </a14:m>
                <a:r>
                  <a:rPr lang="en-US" sz="1600" dirty="0">
                    <a:latin typeface="Times" pitchFamily="2" charset="0"/>
                  </a:rPr>
                  <a:t>fb</a:t>
                </a:r>
                <a:r>
                  <a:rPr lang="en-US" sz="1600" baseline="30000" dirty="0">
                    <a:latin typeface="Times" pitchFamily="2" charset="0"/>
                  </a:rPr>
                  <a:t>-1</a:t>
                </a:r>
                <a:endParaRPr lang="en-US" sz="1600" dirty="0">
                  <a:latin typeface="Times" pitchFamily="2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4C81028-003E-93F6-83FC-FAA5E73031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8095" y="854747"/>
                <a:ext cx="995785" cy="246221"/>
              </a:xfrm>
              <a:prstGeom prst="rect">
                <a:avLst/>
              </a:prstGeom>
              <a:blipFill>
                <a:blip r:embed="rId10"/>
                <a:stretch>
                  <a:fillRect l="-6250" t="-20000" r="-7500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4A766C8-0B55-FB2E-68D3-2F9331866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2E576-1AB7-5847-8455-52448CD901C1}" type="datetime1">
              <a:rPr lang="en-US" smtClean="0"/>
              <a:t>12/8/23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964D38-889E-F05E-AC62-8104F5B86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339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8353C69-8AD0-04C6-1E2E-05E05D058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2183" y="155410"/>
            <a:ext cx="5414883" cy="37557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047CEF-16B3-541E-BD69-4A2AE1835F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55951"/>
            <a:ext cx="8027219" cy="131273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CAF71C-D310-6FDF-F27C-D2F1D8644EB9}"/>
              </a:ext>
            </a:extLst>
          </p:cNvPr>
          <p:cNvSpPr txBox="1"/>
          <p:nvPr/>
        </p:nvSpPr>
        <p:spPr>
          <a:xfrm>
            <a:off x="3098107" y="3787378"/>
            <a:ext cx="1251305" cy="4062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Data Result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7AC2C4-D92B-734C-D4AD-EE824B1CE630}"/>
              </a:ext>
            </a:extLst>
          </p:cNvPr>
          <p:cNvSpPr txBox="1"/>
          <p:nvPr/>
        </p:nvSpPr>
        <p:spPr>
          <a:xfrm>
            <a:off x="6718036" y="42650"/>
            <a:ext cx="2933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LHCb-CONF-2011-022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44A32CA-5231-4CF1-1B46-599DC4EDE1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9286" y="4248332"/>
            <a:ext cx="1878967" cy="145751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36544CF-4F14-FB06-3439-F5EB689E693E}"/>
              </a:ext>
            </a:extLst>
          </p:cNvPr>
          <p:cNvSpPr txBox="1"/>
          <p:nvPr/>
        </p:nvSpPr>
        <p:spPr>
          <a:xfrm>
            <a:off x="10116946" y="4973381"/>
            <a:ext cx="2175147" cy="4062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(factor 2 uncertainty)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029BB44-0210-B570-985A-0CA1C043F4D7}"/>
                  </a:ext>
                </a:extLst>
              </p:cNvPr>
              <p:cNvSpPr txBox="1"/>
              <p:nvPr/>
            </p:nvSpPr>
            <p:spPr>
              <a:xfrm>
                <a:off x="147935" y="5796919"/>
                <a:ext cx="7731347" cy="8636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Times" pitchFamily="2" charset="0"/>
                  </a:rPr>
                  <a:t>Discrepancy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>
                    <a:latin typeface="Times" pitchFamily="2" charset="0"/>
                  </a:rPr>
                  <a:t> can come from inelastic contamination.</a:t>
                </a:r>
              </a:p>
              <a:p>
                <a:r>
                  <a:rPr lang="en-US" sz="2400" dirty="0">
                    <a:latin typeface="Times" pitchFamily="2" charset="0"/>
                  </a:rPr>
                  <a:t>New measurement using </a:t>
                </a:r>
                <a:r>
                  <a:rPr lang="en-US" sz="2400" dirty="0" err="1">
                    <a:latin typeface="Times" pitchFamily="2" charset="0"/>
                  </a:rPr>
                  <a:t>HeRSCheL</a:t>
                </a:r>
                <a:r>
                  <a:rPr lang="en-US" sz="2400" dirty="0">
                    <a:latin typeface="Times" pitchFamily="2" charset="0"/>
                  </a:rPr>
                  <a:t> on target.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029BB44-0210-B570-985A-0CA1C043F4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935" y="5796919"/>
                <a:ext cx="7731347" cy="863698"/>
              </a:xfrm>
              <a:prstGeom prst="rect">
                <a:avLst/>
              </a:prstGeom>
              <a:blipFill>
                <a:blip r:embed="rId5"/>
                <a:stretch>
                  <a:fillRect l="-1148" t="-4348" r="-328" b="-14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727B50D9-0FB3-102E-4C9A-6EA68BB5923B}"/>
              </a:ext>
            </a:extLst>
          </p:cNvPr>
          <p:cNvSpPr/>
          <p:nvPr/>
        </p:nvSpPr>
        <p:spPr>
          <a:xfrm>
            <a:off x="8549286" y="5796919"/>
            <a:ext cx="22124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>
                <a:solidFill>
                  <a:srgbClr val="0070C0"/>
                </a:solidFill>
              </a:rPr>
              <a:t>arXiv:hep-ph</a:t>
            </a:r>
            <a:r>
              <a:rPr lang="en-US" sz="1600" dirty="0">
                <a:solidFill>
                  <a:srgbClr val="0070C0"/>
                </a:solidFill>
              </a:rPr>
              <a:t>/0909.4748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003E64-DA8E-BF63-00B9-45D3F1BF1756}"/>
              </a:ext>
            </a:extLst>
          </p:cNvPr>
          <p:cNvSpPr txBox="1"/>
          <p:nvPr/>
        </p:nvSpPr>
        <p:spPr>
          <a:xfrm>
            <a:off x="288148" y="0"/>
            <a:ext cx="37190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P-wave </a:t>
            </a:r>
            <a:r>
              <a:rPr lang="en-US" sz="3600" b="1" dirty="0" err="1"/>
              <a:t>charmonia</a:t>
            </a:r>
            <a:endParaRPr lang="en-US" sz="36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7DD1CB8-A91B-2157-185B-5899F31461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574" y="731670"/>
            <a:ext cx="4109927" cy="2818468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C20CBD-E6B7-60F4-879C-959524172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2EDD1-3A31-644D-B6E1-95BC721A9AD6}" type="datetime1">
              <a:rPr lang="en-US" smtClean="0"/>
              <a:t>12/8/23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86590-3071-5A22-6F74-7960CEE71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710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7F1741A-73DE-090B-142D-C0E6963E742A}"/>
              </a:ext>
            </a:extLst>
          </p:cNvPr>
          <p:cNvSpPr txBox="1"/>
          <p:nvPr/>
        </p:nvSpPr>
        <p:spPr>
          <a:xfrm>
            <a:off x="1934068" y="0"/>
            <a:ext cx="4584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Double J/</a:t>
            </a:r>
            <a:r>
              <a:rPr lang="en-US" sz="3600" b="1" dirty="0" err="1"/>
              <a:t>ψ</a:t>
            </a:r>
            <a:r>
              <a:rPr lang="en-US" sz="3600" b="1" dirty="0"/>
              <a:t> production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17B283-CFD7-6352-C175-3C9DD84D5874}"/>
              </a:ext>
            </a:extLst>
          </p:cNvPr>
          <p:cNvSpPr/>
          <p:nvPr/>
        </p:nvSpPr>
        <p:spPr>
          <a:xfrm>
            <a:off x="7019545" y="188222"/>
            <a:ext cx="25395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J.Phys.G41 (2014)115002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EF73FC-956A-4BFA-F166-D8FF114F2020}"/>
              </a:ext>
            </a:extLst>
          </p:cNvPr>
          <p:cNvSpPr txBox="1"/>
          <p:nvPr/>
        </p:nvSpPr>
        <p:spPr>
          <a:xfrm>
            <a:off x="674683" y="582843"/>
            <a:ext cx="2711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Double pomeron exchange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B44267-F356-FBDF-0D72-57781B6491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802" y="952174"/>
            <a:ext cx="3768265" cy="22908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B1E645E-FC3B-B793-8308-CDB8D50FB4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2181" y="533800"/>
            <a:ext cx="5857883" cy="3874505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C44E755A-7390-3229-8180-C48C91E975D7}"/>
              </a:ext>
            </a:extLst>
          </p:cNvPr>
          <p:cNvSpPr/>
          <p:nvPr/>
        </p:nvSpPr>
        <p:spPr>
          <a:xfrm>
            <a:off x="8138922" y="2184610"/>
            <a:ext cx="400144" cy="41266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7DDCA7E-09B1-5A68-75BA-724237AD2563}"/>
              </a:ext>
            </a:extLst>
          </p:cNvPr>
          <p:cNvSpPr/>
          <p:nvPr/>
        </p:nvSpPr>
        <p:spPr>
          <a:xfrm>
            <a:off x="8926426" y="2227946"/>
            <a:ext cx="400144" cy="369332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1476FA2-2125-6CB1-B3CE-1ECB5C98F3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683" y="4387830"/>
            <a:ext cx="5051619" cy="210411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FF8D3AD-F7F6-526B-25E3-6B9CBA587C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7069" y="5031704"/>
            <a:ext cx="3364981" cy="100573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B7344D-F14A-727C-0375-DC0940330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77AE6-36A9-6041-BC1A-DC41A068FC1A}" type="datetime1">
              <a:rPr lang="en-US" smtClean="0"/>
              <a:t>12/8/23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C6E46C-9B2F-B70C-F5A9-C607027F1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830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FA7930F-9D69-741E-ADF4-8574B91CEB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939" y="2364772"/>
            <a:ext cx="10687594" cy="39915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3AB425-690C-7F8D-6207-6E85923EFA6D}"/>
              </a:ext>
            </a:extLst>
          </p:cNvPr>
          <p:cNvSpPr txBox="1"/>
          <p:nvPr/>
        </p:nvSpPr>
        <p:spPr>
          <a:xfrm>
            <a:off x="1279071" y="487799"/>
            <a:ext cx="95404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Times" pitchFamily="2" charset="0"/>
              </a:rPr>
              <a:t>Photo-production in </a:t>
            </a:r>
            <a:r>
              <a:rPr lang="en-US" sz="5400" b="1" dirty="0" err="1">
                <a:latin typeface="Times" pitchFamily="2" charset="0"/>
              </a:rPr>
              <a:t>PbPb</a:t>
            </a:r>
            <a:r>
              <a:rPr lang="en-US" sz="5400" b="1" dirty="0">
                <a:latin typeface="Times" pitchFamily="2" charset="0"/>
              </a:rPr>
              <a:t> UPC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416984-1ED0-14B0-4712-66DA0FBF0C43}"/>
              </a:ext>
            </a:extLst>
          </p:cNvPr>
          <p:cNvSpPr txBox="1"/>
          <p:nvPr/>
        </p:nvSpPr>
        <p:spPr>
          <a:xfrm>
            <a:off x="2005381" y="1893206"/>
            <a:ext cx="15888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" pitchFamily="2" charset="0"/>
              </a:rPr>
              <a:t>Coherent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BBD3C2-96FB-705A-5E16-D2DFF265EC71}"/>
              </a:ext>
            </a:extLst>
          </p:cNvPr>
          <p:cNvSpPr txBox="1"/>
          <p:nvPr/>
        </p:nvSpPr>
        <p:spPr>
          <a:xfrm>
            <a:off x="7308218" y="1786873"/>
            <a:ext cx="1808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" pitchFamily="2" charset="0"/>
              </a:rPr>
              <a:t>Incoherent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230A73-4710-D9F5-C792-CAC69DA18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4B02A-513D-7946-B6F2-C3C717FFDE53}" type="datetime1">
              <a:rPr lang="en-US" smtClean="0"/>
              <a:t>12/8/23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112D2C-C0A2-94B0-8125-921E06DB7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206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573F93E-4083-5F82-BBB2-37D2CAF23C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7121" y="860090"/>
            <a:ext cx="4246239" cy="30318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F95BD52-4274-8350-7B13-23FAEB8860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4455" y="258221"/>
            <a:ext cx="4380993" cy="31035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A6B510-AED4-EC38-C791-7009608C9B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0729" y="3361799"/>
            <a:ext cx="4380993" cy="31035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046B411-BB91-AE02-B3C8-AFC0AE9B52F7}"/>
              </a:ext>
            </a:extLst>
          </p:cNvPr>
          <p:cNvSpPr txBox="1"/>
          <p:nvPr/>
        </p:nvSpPr>
        <p:spPr>
          <a:xfrm>
            <a:off x="4908317" y="636552"/>
            <a:ext cx="242979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latin typeface="Times" pitchFamily="2" charset="0"/>
              </a:rPr>
              <a:t>JHEP06(2023)146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4F7C158-B15C-B9E7-D015-AB4A446813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6422" y="1042093"/>
            <a:ext cx="3017010" cy="20689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7896704-4933-2C25-DB94-E78D08964BCB}"/>
                  </a:ext>
                </a:extLst>
              </p:cNvPr>
              <p:cNvSpPr txBox="1"/>
              <p:nvPr/>
            </p:nvSpPr>
            <p:spPr>
              <a:xfrm>
                <a:off x="93076" y="-9779"/>
                <a:ext cx="710919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dirty="0"/>
                  <a:t>J/</a:t>
                </a:r>
                <a:r>
                  <a:rPr lang="en-US" sz="3600" b="1" dirty="0" err="1"/>
                  <a:t>ψ</a:t>
                </a:r>
                <a:r>
                  <a:rPr lang="en-US" sz="3600" b="1" dirty="0"/>
                  <a:t>,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latin typeface="Cambria Math" panose="02040503050406030204" pitchFamily="18" charset="0"/>
                      </a:rPr>
                      <m:t>𝝍</m:t>
                    </m:r>
                    <m:d>
                      <m:dPr>
                        <m:ctrlPr>
                          <a:rPr lang="en-US" sz="3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3600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</m:d>
                  </m:oMath>
                </a14:m>
                <a:r>
                  <a:rPr lang="en-US" sz="3600" b="1" dirty="0"/>
                  <a:t> photoproduction in UPC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7896704-4933-2C25-DB94-E78D08964B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76" y="-9779"/>
                <a:ext cx="7109190" cy="646331"/>
              </a:xfrm>
              <a:prstGeom prst="rect">
                <a:avLst/>
              </a:prstGeom>
              <a:blipFill>
                <a:blip r:embed="rId6"/>
                <a:stretch>
                  <a:fillRect l="-2679" t="-15686" r="-1607" b="-372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3B03E02D-F0DC-548F-5382-3E2C9EBE124F}"/>
              </a:ext>
            </a:extLst>
          </p:cNvPr>
          <p:cNvSpPr txBox="1"/>
          <p:nvPr/>
        </p:nvSpPr>
        <p:spPr>
          <a:xfrm>
            <a:off x="0" y="4297464"/>
            <a:ext cx="73381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" pitchFamily="2" charset="0"/>
              </a:rPr>
              <a:t>Excellent separation between coherent and incoherent components, thanks to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err="1">
                <a:latin typeface="Times" pitchFamily="2" charset="0"/>
              </a:rPr>
              <a:t>HeRSCHeL</a:t>
            </a:r>
            <a:endParaRPr lang="en-US" sz="2400" dirty="0">
              <a:latin typeface="Times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Times" pitchFamily="2" charset="0"/>
              </a:rPr>
              <a:t>High </a:t>
            </a:r>
            <a:r>
              <a:rPr lang="en-US" sz="2400" dirty="0" err="1">
                <a:latin typeface="Times" pitchFamily="2" charset="0"/>
              </a:rPr>
              <a:t>p</a:t>
            </a:r>
            <a:r>
              <a:rPr lang="en-US" sz="2400" baseline="-25000" dirty="0" err="1">
                <a:latin typeface="Times" pitchFamily="2" charset="0"/>
              </a:rPr>
              <a:t>T</a:t>
            </a:r>
            <a:r>
              <a:rPr lang="en-US" sz="2400" dirty="0">
                <a:latin typeface="Times" pitchFamily="2" charset="0"/>
              </a:rPr>
              <a:t>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Times" pitchFamily="2" charset="0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076CA7D2-7AF8-E6AF-854E-E94A8B78C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2B6F7-60E1-A542-A607-E1DE9AE39AF9}" type="datetime1">
              <a:rPr lang="en-US" smtClean="0"/>
              <a:t>12/8/23</a:t>
            </a:fld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DECAA3F-7822-3AA7-ADBB-7638D0F25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6918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04832BE-5CFB-2C9A-6965-23242B1152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2253" y="3702046"/>
            <a:ext cx="8460274" cy="29347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46AA0D-B403-6FF0-CF14-C6849E975B0E}"/>
              </a:ext>
            </a:extLst>
          </p:cNvPr>
          <p:cNvSpPr txBox="1"/>
          <p:nvPr/>
        </p:nvSpPr>
        <p:spPr>
          <a:xfrm>
            <a:off x="2731121" y="5146"/>
            <a:ext cx="65253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Times" pitchFamily="2" charset="0"/>
              </a:rPr>
              <a:t>Comparison with theoretical models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0DC10E-0598-9B3F-B100-8E12287399F5}"/>
              </a:ext>
            </a:extLst>
          </p:cNvPr>
          <p:cNvSpPr txBox="1"/>
          <p:nvPr/>
        </p:nvSpPr>
        <p:spPr>
          <a:xfrm>
            <a:off x="34150" y="1918574"/>
            <a:ext cx="242979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latin typeface="Times" pitchFamily="2" charset="0"/>
              </a:rPr>
              <a:t>JHEP06(2023)146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73AFD8-1970-8D74-EE31-9D4FF0ECC9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3790" y="908783"/>
            <a:ext cx="8639161" cy="29967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EC56D34-9CBA-B726-9447-761BCEE33725}"/>
                  </a:ext>
                </a:extLst>
              </p:cNvPr>
              <p:cNvSpPr txBox="1"/>
              <p:nvPr/>
            </p:nvSpPr>
            <p:spPr>
              <a:xfrm>
                <a:off x="4004187" y="591680"/>
                <a:ext cx="7562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𝜓</m:t>
                      </m:r>
                    </m:oMath>
                  </m:oMathPara>
                </a14:m>
                <a:endParaRPr lang="en-US" sz="2400" dirty="0">
                  <a:latin typeface="Times" pitchFamily="2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EC56D34-9CBA-B726-9447-761BCEE337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4187" y="591680"/>
                <a:ext cx="756233" cy="461665"/>
              </a:xfrm>
              <a:prstGeom prst="rect">
                <a:avLst/>
              </a:prstGeom>
              <a:blipFill>
                <a:blip r:embed="rId4"/>
                <a:stretch>
                  <a:fillRect l="-1667" b="-13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80989A6-DDF7-14C0-E9E7-14D3FF9ECEAF}"/>
                  </a:ext>
                </a:extLst>
              </p:cNvPr>
              <p:cNvSpPr txBox="1"/>
              <p:nvPr/>
            </p:nvSpPr>
            <p:spPr>
              <a:xfrm>
                <a:off x="7573673" y="589921"/>
                <a:ext cx="107843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(2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>
                  <a:latin typeface="Times" pitchFamily="2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80989A6-DDF7-14C0-E9E7-14D3FF9ECE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3673" y="589921"/>
                <a:ext cx="1078436" cy="461665"/>
              </a:xfrm>
              <a:prstGeom prst="rect">
                <a:avLst/>
              </a:prstGeom>
              <a:blipFill>
                <a:blip r:embed="rId5"/>
                <a:stretch>
                  <a:fillRect r="-1163" b="-13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E8005E-38A7-06D3-99A9-F0B1397E5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363D6-ADDD-394E-B542-F5F45EF4C7D5}" type="datetime1">
              <a:rPr lang="en-US" smtClean="0"/>
              <a:t>12/8/23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968A3E-4252-F66F-3621-B61A7802D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045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A46AA0D-B403-6FF0-CF14-C6849E975B0E}"/>
              </a:ext>
            </a:extLst>
          </p:cNvPr>
          <p:cNvSpPr txBox="1"/>
          <p:nvPr/>
        </p:nvSpPr>
        <p:spPr>
          <a:xfrm>
            <a:off x="2731121" y="5146"/>
            <a:ext cx="65253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Times" pitchFamily="2" charset="0"/>
              </a:rPr>
              <a:t>Comparison with theoretical models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0DC10E-0598-9B3F-B100-8E12287399F5}"/>
              </a:ext>
            </a:extLst>
          </p:cNvPr>
          <p:cNvSpPr txBox="1"/>
          <p:nvPr/>
        </p:nvSpPr>
        <p:spPr>
          <a:xfrm>
            <a:off x="34150" y="1918574"/>
            <a:ext cx="242979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latin typeface="Times" pitchFamily="2" charset="0"/>
              </a:rPr>
              <a:t>JHEP06(2023)146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A4CE6DA-188C-5082-7A40-F6B0CCBBA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799" y="928124"/>
            <a:ext cx="8920033" cy="5167876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ADF04B-32D4-C21F-E244-14BF9F8C6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E2454-EAED-284E-9ABE-D4C7E8A1ABB6}" type="datetime1">
              <a:rPr lang="en-US" smtClean="0"/>
              <a:t>12/8/23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BBED37-D29A-971B-B45A-794259D08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768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A46AA0D-B403-6FF0-CF14-C6849E975B0E}"/>
              </a:ext>
            </a:extLst>
          </p:cNvPr>
          <p:cNvSpPr txBox="1"/>
          <p:nvPr/>
        </p:nvSpPr>
        <p:spPr>
          <a:xfrm>
            <a:off x="2731121" y="5146"/>
            <a:ext cx="60868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Times" pitchFamily="2" charset="0"/>
              </a:rPr>
              <a:t>Comparison with previous results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BA96035-528D-53E4-395E-5FC77453A836}"/>
              </a:ext>
            </a:extLst>
          </p:cNvPr>
          <p:cNvGrpSpPr/>
          <p:nvPr/>
        </p:nvGrpSpPr>
        <p:grpSpPr>
          <a:xfrm>
            <a:off x="1402081" y="821062"/>
            <a:ext cx="9432174" cy="5704366"/>
            <a:chOff x="1402081" y="821062"/>
            <a:chExt cx="9432174" cy="570436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1192E20-9B62-F822-C4BA-7B78A61BCA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02081" y="821062"/>
              <a:ext cx="9432174" cy="5704366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EC7390DB-8C68-17D0-0733-A4681064A56B}"/>
                </a:ext>
              </a:extLst>
            </p:cNvPr>
            <p:cNvSpPr txBox="1"/>
            <p:nvPr/>
          </p:nvSpPr>
          <p:spPr>
            <a:xfrm>
              <a:off x="5414411" y="2389632"/>
              <a:ext cx="28200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" pitchFamily="2" charset="0"/>
                </a:rPr>
                <a:t>Luminosity </a:t>
              </a:r>
              <a:r>
                <a:rPr lang="en-US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" pitchFamily="2" charset="0"/>
                </a:rPr>
                <a:t>unc</a:t>
              </a:r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" pitchFamily="2" charset="0"/>
                </a:rPr>
                <a:t>. 2015 : 13%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20DC10E-0598-9B3F-B100-8E12287399F5}"/>
              </a:ext>
            </a:extLst>
          </p:cNvPr>
          <p:cNvSpPr txBox="1"/>
          <p:nvPr/>
        </p:nvSpPr>
        <p:spPr>
          <a:xfrm>
            <a:off x="2960230" y="760102"/>
            <a:ext cx="242979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latin typeface="Times" pitchFamily="2" charset="0"/>
              </a:rPr>
              <a:t>JHEP06(2023)146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B565CBF-DCE3-FB92-98EC-3A6BC3424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2B95A-AC37-0A4E-8877-86BE32CD4544}" type="datetime1">
              <a:rPr lang="en-US" smtClean="0"/>
              <a:t>12/8/23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E24279-A08F-0CFC-BB1F-2F8445C9D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6559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1012D8C-E84B-4105-AA02-36B78A68AC02}"/>
              </a:ext>
            </a:extLst>
          </p:cNvPr>
          <p:cNvSpPr txBox="1"/>
          <p:nvPr/>
        </p:nvSpPr>
        <p:spPr>
          <a:xfrm>
            <a:off x="3627047" y="189873"/>
            <a:ext cx="42066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latin typeface="Times" pitchFamily="2" charset="0"/>
              </a:rPr>
              <a:t>Results coming up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A548ABC-3C48-4951-DDB8-03AF228A3E7B}"/>
                  </a:ext>
                </a:extLst>
              </p:cNvPr>
              <p:cNvSpPr txBox="1"/>
              <p:nvPr/>
            </p:nvSpPr>
            <p:spPr>
              <a:xfrm>
                <a:off x="480291" y="1234412"/>
                <a:ext cx="11231418" cy="48320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b="1" dirty="0">
                    <a:solidFill>
                      <a:srgbClr val="0432FF"/>
                    </a:solidFill>
                    <a:latin typeface="Times" pitchFamily="2" charset="0"/>
                  </a:rPr>
                  <a:t>Near future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latin typeface="Times" pitchFamily="2" charset="0"/>
                  </a:rPr>
                  <a:t>Tetraquark production in CEP J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800" dirty="0">
                    <a:latin typeface="Times" pitchFamily="2" charset="0"/>
                  </a:rPr>
                  <a:t> events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2800" dirty="0">
                    <a:latin typeface="Times" pitchFamily="2" charset="0"/>
                  </a:rPr>
                  <a:t>, photoproduction, double pomeron interaction </a:t>
                </a:r>
              </a:p>
              <a:p>
                <a:pPr lvl="2"/>
                <a:endParaRPr lang="en-US" sz="2800" dirty="0">
                  <a:latin typeface="Times" pitchFamily="2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latin typeface="Times" pitchFamily="2" charset="0"/>
                  </a:rPr>
                  <a:t>Mass spectrum of K</a:t>
                </a:r>
                <a:r>
                  <a:rPr lang="en-US" sz="2800" baseline="30000" dirty="0">
                    <a:latin typeface="Times" pitchFamily="2" charset="0"/>
                  </a:rPr>
                  <a:t>+</a:t>
                </a:r>
                <a:r>
                  <a:rPr lang="en-US" sz="2800" dirty="0">
                    <a:latin typeface="Times" pitchFamily="2" charset="0"/>
                  </a:rPr>
                  <a:t>K</a:t>
                </a:r>
                <a:r>
                  <a:rPr lang="en-US" sz="2800" baseline="30000" dirty="0">
                    <a:latin typeface="Times" pitchFamily="2" charset="0"/>
                  </a:rPr>
                  <a:t>- </a:t>
                </a:r>
                <a:r>
                  <a:rPr lang="en-US" sz="2800" dirty="0">
                    <a:latin typeface="Times" pitchFamily="2" charset="0"/>
                  </a:rPr>
                  <a:t> pairs in UPC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latin typeface="Times" pitchFamily="2" charset="0"/>
                  </a:rPr>
                  <a:t>Photoproduction, double pomeron interaction,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endParaRPr lang="en-US" sz="2800" dirty="0">
                  <a:latin typeface="Times" pitchFamily="2" charset="0"/>
                </a:endParaRP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latin typeface="Times" pitchFamily="2" charset="0"/>
                  </a:rPr>
                  <a:t>Needs theoretical input to identify scalar and tensor meson nonets and glueballs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b="1" dirty="0">
                    <a:solidFill>
                      <a:srgbClr val="0432FF"/>
                    </a:solidFill>
                    <a:latin typeface="Times" pitchFamily="2" charset="0"/>
                  </a:rPr>
                  <a:t>Further future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800" dirty="0">
                    <a:latin typeface="Times" pitchFamily="2" charset="0"/>
                  </a:rPr>
                  <a:t> photoproduction in UPC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latin typeface="Times" pitchFamily="2" charset="0"/>
                  </a:rPr>
                  <a:t>Covers gluon density at lower Q</a:t>
                </a:r>
                <a:r>
                  <a:rPr lang="en-US" sz="2800" baseline="30000" dirty="0">
                    <a:latin typeface="Times" pitchFamily="2" charset="0"/>
                  </a:rPr>
                  <a:t>2</a:t>
                </a:r>
                <a:r>
                  <a:rPr lang="en-US" sz="2800" dirty="0">
                    <a:latin typeface="Times" pitchFamily="2" charset="0"/>
                  </a:rPr>
                  <a:t> and x than </a:t>
                </a:r>
                <a:r>
                  <a:rPr lang="en-US" sz="2800" i="1" dirty="0">
                    <a:latin typeface="Times" pitchFamily="2" charset="0"/>
                  </a:rPr>
                  <a:t>J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endParaRPr lang="en-US" sz="2800" dirty="0">
                  <a:latin typeface="Times" pitchFamily="2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A548ABC-3C48-4951-DDB8-03AF228A3E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291" y="1234412"/>
                <a:ext cx="11231418" cy="4832092"/>
              </a:xfrm>
              <a:prstGeom prst="rect">
                <a:avLst/>
              </a:prstGeom>
              <a:blipFill>
                <a:blip r:embed="rId2"/>
                <a:stretch>
                  <a:fillRect l="-903" t="-1047" b="-28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8B6E03-CE9C-5C13-6CAE-08CD5BF5F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734EA-BA85-4547-9079-E1D84EEBABEF}" type="datetime1">
              <a:rPr lang="en-US" smtClean="0"/>
              <a:t>12/8/23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BED0CA-B034-DBA5-8A81-D15FA706F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6296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40B72B14-F7D7-F0F9-A48F-5C19D42AC6C7}"/>
              </a:ext>
            </a:extLst>
          </p:cNvPr>
          <p:cNvSpPr txBox="1"/>
          <p:nvPr/>
        </p:nvSpPr>
        <p:spPr>
          <a:xfrm>
            <a:off x="2798790" y="0"/>
            <a:ext cx="420254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Times" pitchFamily="2" charset="0"/>
              </a:rPr>
              <a:t>The </a:t>
            </a:r>
            <a:r>
              <a:rPr lang="en-US" sz="3200" b="1" dirty="0" err="1">
                <a:latin typeface="Times" pitchFamily="2" charset="0"/>
              </a:rPr>
              <a:t>LHCb</a:t>
            </a:r>
            <a:r>
              <a:rPr lang="en-US" sz="3200" b="1" dirty="0">
                <a:latin typeface="Times" pitchFamily="2" charset="0"/>
              </a:rPr>
              <a:t> Upgrade 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ADEF6B-9393-2D5B-C57F-FF0DFB795446}"/>
              </a:ext>
            </a:extLst>
          </p:cNvPr>
          <p:cNvSpPr txBox="1"/>
          <p:nvPr/>
        </p:nvSpPr>
        <p:spPr>
          <a:xfrm>
            <a:off x="9107197" y="1508141"/>
            <a:ext cx="2946257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40 MHz data acquisition</a:t>
            </a:r>
          </a:p>
          <a:p>
            <a:r>
              <a:rPr lang="en-US" dirty="0"/>
              <a:t>No hardware trigger</a:t>
            </a:r>
          </a:p>
          <a:p>
            <a:r>
              <a:rPr lang="en-US" dirty="0"/>
              <a:t>Real time data reconstruction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6BFA21A-41B8-1244-B943-ECB8099BC7CF}"/>
              </a:ext>
            </a:extLst>
          </p:cNvPr>
          <p:cNvGrpSpPr/>
          <p:nvPr/>
        </p:nvGrpSpPr>
        <p:grpSpPr>
          <a:xfrm>
            <a:off x="457457" y="1097555"/>
            <a:ext cx="8354032" cy="4896846"/>
            <a:chOff x="2798790" y="845340"/>
            <a:chExt cx="9837701" cy="5672801"/>
          </a:xfrm>
        </p:grpSpPr>
        <p:pic>
          <p:nvPicPr>
            <p:cNvPr id="10" name="Picture 9" descr="A close up of a map&#10;&#10;Description automatically generated">
              <a:extLst>
                <a:ext uri="{FF2B5EF4-FFF2-40B4-BE49-F238E27FC236}">
                  <a16:creationId xmlns:a16="http://schemas.microsoft.com/office/drawing/2014/main" id="{B7C2F360-1BD6-317E-03E1-9A7C3D15A7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354" r="2" b="3550"/>
            <a:stretch/>
          </p:blipFill>
          <p:spPr>
            <a:xfrm>
              <a:off x="2798790" y="845340"/>
              <a:ext cx="9027238" cy="5672801"/>
            </a:xfrm>
            <a:prstGeom prst="rect">
              <a:avLst/>
            </a:prstGeom>
            <a:noFill/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C7EFD6E-0A82-A019-C14F-1A3EF4FEF098}"/>
                </a:ext>
              </a:extLst>
            </p:cNvPr>
            <p:cNvSpPr txBox="1"/>
            <p:nvPr/>
          </p:nvSpPr>
          <p:spPr>
            <a:xfrm>
              <a:off x="10270834" y="958908"/>
              <a:ext cx="2365657" cy="42785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dirty="0"/>
                <a:t>arXiv:2305.10515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E6FAEF36-BEC2-5032-5D3E-4B85288073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3256" y="2741266"/>
            <a:ext cx="3994244" cy="260859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0DFFBA-9CA9-A69F-F2F1-2FF0117C5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32FD9-2347-D74E-8E18-18635AD23F8D}" type="datetime1">
              <a:rPr lang="en-US" smtClean="0"/>
              <a:t>12/8/23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8B173E-46BF-EA36-1CD7-0237016F6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348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76BD7CC-2B12-8275-B177-5091BDE6D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9047" y="663245"/>
            <a:ext cx="3454701" cy="4481276"/>
          </a:xfrm>
          <a:prstGeom prst="rect">
            <a:avLst/>
          </a:prstGeom>
        </p:spPr>
      </p:pic>
      <p:pic>
        <p:nvPicPr>
          <p:cNvPr id="4" name="Picture 4" descr="Precision physics with heavy-flavoured hadrons - CERN Document Server">
            <a:extLst>
              <a:ext uri="{FF2B5EF4-FFF2-40B4-BE49-F238E27FC236}">
                <a16:creationId xmlns:a16="http://schemas.microsoft.com/office/drawing/2014/main" id="{B03F3A97-B7D0-82D6-48EB-FCE18F2697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26" y="883609"/>
            <a:ext cx="8229600" cy="451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C137890F-3376-38D8-346B-0C55A6AEA85C}"/>
                  </a:ext>
                </a:extLst>
              </p:cNvPr>
              <p:cNvSpPr/>
              <p:nvPr/>
            </p:nvSpPr>
            <p:spPr>
              <a:xfrm>
                <a:off x="-121019" y="2875072"/>
                <a:ext cx="1830053" cy="5333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𝐼𝑃</m:t>
                          </m:r>
                        </m:e>
                      </m:d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=15+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29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𝑝𝑡</m:t>
                          </m:r>
                        </m:den>
                      </m:f>
                      <m:f>
                        <m:f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𝐺𝑒𝑉</m:t>
                          </m:r>
                        </m:den>
                      </m:f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C137890F-3376-38D8-346B-0C55A6AEA8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1019" y="2875072"/>
                <a:ext cx="1830053" cy="533351"/>
              </a:xfrm>
              <a:prstGeom prst="rect">
                <a:avLst/>
              </a:prstGeom>
              <a:blipFill>
                <a:blip r:embed="rId4"/>
                <a:stretch>
                  <a:fillRect b="-46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1095F21-AE57-FC8A-1BCE-082E26EA8F22}"/>
                  </a:ext>
                </a:extLst>
              </p:cNvPr>
              <p:cNvSpPr/>
              <p:nvPr/>
            </p:nvSpPr>
            <p:spPr>
              <a:xfrm>
                <a:off x="868871" y="1990326"/>
                <a:ext cx="102579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rgbClr val="FF0000"/>
                    </a:solidFill>
                  </a:rPr>
                  <a:t>Kaon,</a:t>
                </a:r>
                <a14:m>
                  <m:oMath xmlns:m="http://schemas.openxmlformats.org/officeDocument/2006/math">
                    <m:r>
                      <a:rPr lang="en-US" sz="10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1000" dirty="0">
                    <a:solidFill>
                      <a:srgbClr val="FF0000"/>
                    </a:solidFill>
                  </a:rPr>
                  <a:t>,proton </a:t>
                </a:r>
              </a:p>
              <a:p>
                <a:pPr algn="ctr"/>
                <a:r>
                  <a:rPr lang="en-US" sz="1000" dirty="0">
                    <a:solidFill>
                      <a:srgbClr val="FF0000"/>
                    </a:solidFill>
                  </a:rPr>
                  <a:t>1&lt;p&lt;60 GeV/c</a:t>
                </a: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1095F21-AE57-FC8A-1BCE-082E26EA8F2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871" y="1990326"/>
                <a:ext cx="1025794" cy="400110"/>
              </a:xfrm>
              <a:prstGeom prst="rect">
                <a:avLst/>
              </a:prstGeom>
              <a:blipFill>
                <a:blip r:embed="rId5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A89DE87C-C9CE-9FA5-B12B-D55DE33C2F6A}"/>
                  </a:ext>
                </a:extLst>
              </p:cNvPr>
              <p:cNvSpPr/>
              <p:nvPr/>
            </p:nvSpPr>
            <p:spPr>
              <a:xfrm>
                <a:off x="5631150" y="4594623"/>
                <a:ext cx="917238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0000"/>
                    </a:solidFill>
                  </a:rPr>
                  <a:t>K,</a:t>
                </a:r>
                <a14:m>
                  <m:oMath xmlns:m="http://schemas.openxmlformats.org/officeDocument/2006/math">
                    <m:r>
                      <a:rPr lang="en-US" sz="1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,p </a:t>
                </a:r>
              </a:p>
              <a:p>
                <a:pPr algn="ctr"/>
                <a:r>
                  <a:rPr lang="en-US" sz="1200" dirty="0">
                    <a:solidFill>
                      <a:srgbClr val="FF0000"/>
                    </a:solidFill>
                  </a:rPr>
                  <a:t>15&lt;p&lt;100 </a:t>
                </a:r>
              </a:p>
              <a:p>
                <a:pPr algn="ctr"/>
                <a:r>
                  <a:rPr lang="en-US" sz="1200" dirty="0">
                    <a:solidFill>
                      <a:srgbClr val="FF0000"/>
                    </a:solidFill>
                  </a:rPr>
                  <a:t>GeV/c</a:t>
                </a: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A89DE87C-C9CE-9FA5-B12B-D55DE33C2F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1150" y="4594623"/>
                <a:ext cx="917238" cy="646331"/>
              </a:xfrm>
              <a:prstGeom prst="rect">
                <a:avLst/>
              </a:prstGeom>
              <a:blipFill>
                <a:blip r:embed="rId6"/>
                <a:stretch>
                  <a:fillRect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6EE41F5-87C4-9DD5-9DF3-00E2968C662B}"/>
                  </a:ext>
                </a:extLst>
              </p:cNvPr>
              <p:cNvSpPr/>
              <p:nvPr/>
            </p:nvSpPr>
            <p:spPr>
              <a:xfrm>
                <a:off x="4638457" y="5297607"/>
                <a:ext cx="1366656" cy="5381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0.5−1</m:t>
                      </m:r>
                      <m:r>
                        <a:rPr lang="en-US" sz="1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6EE41F5-87C4-9DD5-9DF3-00E2968C66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8457" y="5297607"/>
                <a:ext cx="1366656" cy="538161"/>
              </a:xfrm>
              <a:prstGeom prst="rect">
                <a:avLst/>
              </a:prstGeom>
              <a:blipFill>
                <a:blip r:embed="rId7"/>
                <a:stretch>
                  <a:fillRect b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F4689CD6-A015-EBC2-F7D5-AD7FAF26D224}"/>
                  </a:ext>
                </a:extLst>
              </p:cNvPr>
              <p:cNvSpPr/>
              <p:nvPr/>
            </p:nvSpPr>
            <p:spPr>
              <a:xfrm>
                <a:off x="3450906" y="589643"/>
                <a:ext cx="209296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0000"/>
                    </a:solidFill>
                  </a:rPr>
                  <a:t>Converts stopping e,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γ</m:t>
                    </m:r>
                  </m:oMath>
                </a14:m>
                <a:r>
                  <a:rPr lang="en-US" sz="1200" dirty="0">
                    <a:solidFill>
                      <a:srgbClr val="FF0000"/>
                    </a:solidFill>
                  </a:rPr>
                  <a:t> energy in scintillating signal.</a:t>
                </a: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F4689CD6-A015-EBC2-F7D5-AD7FAF26D2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0906" y="589643"/>
                <a:ext cx="2092960" cy="461665"/>
              </a:xfrm>
              <a:prstGeom prst="rect">
                <a:avLst/>
              </a:prstGeom>
              <a:blipFill>
                <a:blip r:embed="rId8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9A567016-76F8-EBF5-1721-CB49ADF0726C}"/>
              </a:ext>
            </a:extLst>
          </p:cNvPr>
          <p:cNvSpPr/>
          <p:nvPr/>
        </p:nvSpPr>
        <p:spPr>
          <a:xfrm>
            <a:off x="6307286" y="5192496"/>
            <a:ext cx="17322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Converts stopping hadron energy in scintillating signal.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464270C-A6A8-8A8F-2A34-01BF8A38FC0C}"/>
              </a:ext>
            </a:extLst>
          </p:cNvPr>
          <p:cNvSpPr/>
          <p:nvPr/>
        </p:nvSpPr>
        <p:spPr>
          <a:xfrm>
            <a:off x="6346258" y="711220"/>
            <a:ext cx="2426817" cy="307777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</a:rPr>
              <a:t>J. of Instr.,3(08):S08005, 2008</a:t>
            </a:r>
            <a:endParaRPr lang="en-US" sz="1400" b="0" i="0" dirty="0">
              <a:effectLst/>
              <a:latin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C79C06F-0C09-D706-2FCA-6C47F83FD752}"/>
                  </a:ext>
                </a:extLst>
              </p:cNvPr>
              <p:cNvSpPr txBox="1"/>
              <p:nvPr/>
            </p:nvSpPr>
            <p:spPr>
              <a:xfrm>
                <a:off x="2612351" y="5806692"/>
                <a:ext cx="5553251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+mj-lt"/>
                  </a:rPr>
                  <a:t>Dedicated to Flavor Physics</a:t>
                </a:r>
                <a:endParaRPr lang="en-US" b="0" dirty="0">
                  <a:latin typeface="+mj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>
                    <a:latin typeface="+mj-lt"/>
                  </a:rPr>
                  <a:t> particle identification in 1&lt;p&lt;100 GeV/c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+mj-lt"/>
                  </a:rPr>
                  <a:t>Unique forward instrumentation for heavy ion physics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C79C06F-0C09-D706-2FCA-6C47F83FD7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2351" y="5806692"/>
                <a:ext cx="5553251" cy="923330"/>
              </a:xfrm>
              <a:prstGeom prst="rect">
                <a:avLst/>
              </a:prstGeom>
              <a:blipFill>
                <a:blip r:embed="rId9"/>
                <a:stretch>
                  <a:fillRect l="-683" t="-2740" b="-109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52D663A9-967E-DA25-7133-D5550E7FA40D}"/>
              </a:ext>
            </a:extLst>
          </p:cNvPr>
          <p:cNvSpPr txBox="1"/>
          <p:nvPr/>
        </p:nvSpPr>
        <p:spPr>
          <a:xfrm>
            <a:off x="1260986" y="32298"/>
            <a:ext cx="817060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/>
              <a:t>The LHC beauty detector Runs 1 &amp; 2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DE3E66-8B9F-E2D2-F49A-5CFDB20C5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17237-4B1C-5C4B-B4B7-0ED6ACB69D86}" type="datetime1">
              <a:rPr lang="en-US" smtClean="0"/>
              <a:t>12/8/23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CCFA43-0918-E1D1-74C4-AD0C6FAEC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0252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EC546B0-629A-5320-B6B9-6DB57D86BC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64" y="400220"/>
            <a:ext cx="7772400" cy="64577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EDC01F-97D2-C7AB-C903-BCF2369E882B}"/>
              </a:ext>
            </a:extLst>
          </p:cNvPr>
          <p:cNvSpPr txBox="1"/>
          <p:nvPr/>
        </p:nvSpPr>
        <p:spPr>
          <a:xfrm>
            <a:off x="766618" y="0"/>
            <a:ext cx="80818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Times" pitchFamily="2" charset="0"/>
              </a:rPr>
              <a:t>Detector performance in 2023 </a:t>
            </a:r>
            <a:r>
              <a:rPr lang="en-US" sz="3200" b="1" dirty="0" err="1">
                <a:latin typeface="Times" pitchFamily="2" charset="0"/>
              </a:rPr>
              <a:t>PbPb</a:t>
            </a:r>
            <a:r>
              <a:rPr lang="en-US" sz="3200" b="1" dirty="0">
                <a:latin typeface="Times" pitchFamily="2" charset="0"/>
              </a:rPr>
              <a:t> run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66D318-5601-F944-A76F-80EB41581F4B}"/>
              </a:ext>
            </a:extLst>
          </p:cNvPr>
          <p:cNvSpPr txBox="1"/>
          <p:nvPr/>
        </p:nvSpPr>
        <p:spPr>
          <a:xfrm>
            <a:off x="7940964" y="942109"/>
            <a:ext cx="425103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LHCb</a:t>
            </a:r>
            <a:r>
              <a:rPr lang="en-US" sz="2400" dirty="0"/>
              <a:t> can for the first time take </a:t>
            </a:r>
            <a:r>
              <a:rPr lang="en-US" sz="2400" dirty="0" err="1"/>
              <a:t>PbPb</a:t>
            </a:r>
            <a:r>
              <a:rPr lang="en-US" sz="2400" dirty="0"/>
              <a:t> data up to 30% centrality !!</a:t>
            </a:r>
          </a:p>
          <a:p>
            <a:endParaRPr lang="en-US" sz="2400" dirty="0"/>
          </a:p>
          <a:p>
            <a:r>
              <a:rPr lang="en-US" sz="2400" dirty="0"/>
              <a:t>Full centrality in fixed target mode (SMOG)</a:t>
            </a:r>
          </a:p>
          <a:p>
            <a:endParaRPr lang="en-US" sz="2400" dirty="0"/>
          </a:p>
          <a:p>
            <a:r>
              <a:rPr lang="en-US" sz="2400" dirty="0"/>
              <a:t>Peaks from 40 minutes of data taking.</a:t>
            </a:r>
          </a:p>
          <a:p>
            <a:r>
              <a:rPr lang="en-US" sz="2400" dirty="0"/>
              <a:t> </a:t>
            </a:r>
          </a:p>
          <a:p>
            <a:r>
              <a:rPr lang="en-US" sz="2400" dirty="0"/>
              <a:t>&lt;&lt;1% of the entire data set</a:t>
            </a:r>
          </a:p>
          <a:p>
            <a:endParaRPr lang="en-US" sz="2400" dirty="0"/>
          </a:p>
          <a:p>
            <a:r>
              <a:rPr lang="en-US" sz="2400" dirty="0"/>
              <a:t>Very promising for new UPC results.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287A7F-DBFD-76D6-34E1-B8CAB5E32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7ABB5-AA0B-C842-B417-5E1F9CB20979}" type="datetime1">
              <a:rPr lang="en-US" smtClean="0"/>
              <a:t>12/8/23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15545C-5BBB-2F4E-DB7C-C3E1271D5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9012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4389EE4-6E6C-7ECC-B70F-BF74864025A0}"/>
              </a:ext>
            </a:extLst>
          </p:cNvPr>
          <p:cNvSpPr txBox="1"/>
          <p:nvPr/>
        </p:nvSpPr>
        <p:spPr>
          <a:xfrm>
            <a:off x="2466107" y="295564"/>
            <a:ext cx="63453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Times" pitchFamily="2" charset="0"/>
              </a:rPr>
              <a:t>Future Upgrades : New </a:t>
            </a:r>
            <a:r>
              <a:rPr lang="en-US" sz="3200" b="1" dirty="0" err="1">
                <a:latin typeface="Times" pitchFamily="2" charset="0"/>
              </a:rPr>
              <a:t>HeRSCheL</a:t>
            </a:r>
            <a:r>
              <a:rPr lang="en-US" sz="3200" b="1" dirty="0">
                <a:effectLst/>
                <a:latin typeface="Times" pitchFamily="2" charset="0"/>
                <a:ea typeface="ArialUnicodeMS" panose="020B0604020202020204" pitchFamily="34" charset="-128"/>
              </a:rPr>
              <a:t> </a:t>
            </a:r>
            <a:endParaRPr lang="en-US" sz="3200" b="1" dirty="0">
              <a:latin typeface="Times" pitchFamily="2" charset="0"/>
            </a:endParaRPr>
          </a:p>
        </p:txBody>
      </p:sp>
      <p:pic>
        <p:nvPicPr>
          <p:cNvPr id="6" name="Picture 1" descr="page5image3895087136">
            <a:extLst>
              <a:ext uri="{FF2B5EF4-FFF2-40B4-BE49-F238E27FC236}">
                <a16:creationId xmlns:a16="http://schemas.microsoft.com/office/drawing/2014/main" id="{2B8146D2-5A17-581B-DC86-739C7E778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547" y="1043584"/>
            <a:ext cx="8398653" cy="437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90B43BE-8D5B-C38F-31F1-180CDB141E1C}"/>
              </a:ext>
            </a:extLst>
          </p:cNvPr>
          <p:cNvSpPr txBox="1"/>
          <p:nvPr/>
        </p:nvSpPr>
        <p:spPr>
          <a:xfrm>
            <a:off x="926590" y="5362107"/>
            <a:ext cx="942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" pitchFamily="2" charset="0"/>
                <a:ea typeface="ArialUnicodeMS" panose="020B0604020202020204" pitchFamily="34" charset="-128"/>
              </a:rPr>
              <a:t>Replace radiation damaged scintillators.</a:t>
            </a:r>
          </a:p>
          <a:p>
            <a:endParaRPr lang="en-US" sz="2400" dirty="0">
              <a:latin typeface="Times" pitchFamily="2" charset="0"/>
              <a:ea typeface="ArialUnicodeMS" panose="020B0604020202020204" pitchFamily="34" charset="-128"/>
            </a:endParaRPr>
          </a:p>
          <a:p>
            <a:r>
              <a:rPr lang="en-US" sz="2400" dirty="0">
                <a:latin typeface="Times" pitchFamily="2" charset="0"/>
                <a:ea typeface="ArialUnicodeMS" panose="020B0604020202020204" pitchFamily="34" charset="-128"/>
              </a:rPr>
              <a:t>Add another station</a:t>
            </a:r>
            <a:endParaRPr lang="en-US" sz="2400" dirty="0">
              <a:latin typeface="Times" pitchFamily="2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593606-CD59-21AB-3A7E-BD22A22BD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81F0C-71C5-E841-A16A-30477102EC8D}" type="datetime1">
              <a:rPr lang="en-US" smtClean="0"/>
              <a:t>12/8/23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887CEE-9ED7-647F-6674-85E554003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1617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4389EE4-6E6C-7ECC-B70F-BF74864025A0}"/>
              </a:ext>
            </a:extLst>
          </p:cNvPr>
          <p:cNvSpPr txBox="1"/>
          <p:nvPr/>
        </p:nvSpPr>
        <p:spPr>
          <a:xfrm>
            <a:off x="2355272" y="0"/>
            <a:ext cx="66871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Times" pitchFamily="2" charset="0"/>
              </a:rPr>
              <a:t>Future Upgrades : Magnet Station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14DF89-37FA-1592-2312-12426D090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6993"/>
            <a:ext cx="4710836" cy="34307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8E33F90-AE52-F5D5-7896-73FE5BEAC0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088" y="591591"/>
            <a:ext cx="6809675" cy="34653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F4D23C2-1DF0-8B28-9A6B-45ACD873A399}"/>
              </a:ext>
            </a:extLst>
          </p:cNvPr>
          <p:cNvSpPr txBox="1"/>
          <p:nvPr/>
        </p:nvSpPr>
        <p:spPr>
          <a:xfrm>
            <a:off x="240145" y="4196208"/>
            <a:ext cx="1143461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Instrument the internal magnet walls with a scintillator-based soft particle tracker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tracking </a:t>
            </a:r>
            <a:r>
              <a:rPr lang="en-US" sz="2200" dirty="0" err="1"/>
              <a:t>p</a:t>
            </a:r>
            <a:r>
              <a:rPr lang="en-US" sz="2200" baseline="-25000" dirty="0" err="1"/>
              <a:t>T</a:t>
            </a:r>
            <a:r>
              <a:rPr lang="en-US" sz="2200" dirty="0"/>
              <a:t>&gt;50 MeV/c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Essential to complete the UPC program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high-statistics low-mass vector, scalar and tensor mesons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Exotic hadrons with multiple decay products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Low-mass </a:t>
            </a:r>
            <a:r>
              <a:rPr lang="en-US" sz="2200" dirty="0" err="1"/>
              <a:t>dielectrons</a:t>
            </a:r>
            <a:r>
              <a:rPr lang="en-US" sz="2200" dirty="0"/>
              <a:t> and photon conversions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Looking for US institutions to join a DOE proposal, installation starting during LS3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C2E561-A785-56F8-62AC-C45E35938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182D-56FB-0E42-9070-6D66008EEA92}" type="datetime1">
              <a:rPr lang="en-US" smtClean="0"/>
              <a:t>12/8/23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5C1A5-3EF3-9340-4939-5E782CF19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4433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63EAF-74F9-ABB5-25F0-DA1C83888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-211137"/>
            <a:ext cx="10515600" cy="1325563"/>
          </a:xfrm>
        </p:spPr>
        <p:txBody>
          <a:bodyPr/>
          <a:lstStyle/>
          <a:p>
            <a:r>
              <a:rPr lang="en-US" b="1" dirty="0"/>
              <a:t>Take away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652034-5A13-AFFE-3DC6-CD4BB9996D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636" y="919354"/>
            <a:ext cx="11868727" cy="4741430"/>
          </a:xfrm>
        </p:spPr>
        <p:txBody>
          <a:bodyPr>
            <a:noAutofit/>
          </a:bodyPr>
          <a:lstStyle/>
          <a:p>
            <a:r>
              <a:rPr lang="en-US" sz="2600" dirty="0" err="1">
                <a:latin typeface="Times" pitchFamily="2" charset="0"/>
              </a:rPr>
              <a:t>LHCb</a:t>
            </a:r>
            <a:r>
              <a:rPr lang="en-US" sz="2600" dirty="0">
                <a:latin typeface="Times" pitchFamily="2" charset="0"/>
              </a:rPr>
              <a:t> is ideal for UPC studies. The sky is the limit, thanks to </a:t>
            </a:r>
          </a:p>
          <a:p>
            <a:pPr lvl="1"/>
            <a:r>
              <a:rPr lang="en-US" sz="2600" dirty="0">
                <a:latin typeface="Times" pitchFamily="2" charset="0"/>
              </a:rPr>
              <a:t>Software-based trigger</a:t>
            </a:r>
          </a:p>
          <a:p>
            <a:pPr lvl="1"/>
            <a:r>
              <a:rPr lang="en-US" sz="2600" dirty="0">
                <a:latin typeface="Times" pitchFamily="2" charset="0"/>
              </a:rPr>
              <a:t>Excellent particle identification</a:t>
            </a:r>
          </a:p>
          <a:p>
            <a:pPr lvl="1"/>
            <a:r>
              <a:rPr lang="en-US" sz="2600" dirty="0">
                <a:latin typeface="Times" pitchFamily="2" charset="0"/>
              </a:rPr>
              <a:t>Low-</a:t>
            </a:r>
            <a:r>
              <a:rPr lang="en-US" sz="2600" dirty="0" err="1">
                <a:latin typeface="Times" pitchFamily="2" charset="0"/>
              </a:rPr>
              <a:t>p</a:t>
            </a:r>
            <a:r>
              <a:rPr lang="en-US" sz="2600" baseline="-25000" dirty="0" err="1">
                <a:latin typeface="Times" pitchFamily="2" charset="0"/>
              </a:rPr>
              <a:t>T</a:t>
            </a:r>
            <a:r>
              <a:rPr lang="en-US" sz="2600" dirty="0">
                <a:latin typeface="Times" pitchFamily="2" charset="0"/>
              </a:rPr>
              <a:t> tracking</a:t>
            </a:r>
          </a:p>
          <a:p>
            <a:r>
              <a:rPr lang="en-US" sz="2600" dirty="0">
                <a:latin typeface="Times" pitchFamily="2" charset="0"/>
              </a:rPr>
              <a:t>Results limited to </a:t>
            </a:r>
            <a:r>
              <a:rPr lang="en-US" sz="2600" dirty="0" err="1">
                <a:latin typeface="Times" pitchFamily="2" charset="0"/>
              </a:rPr>
              <a:t>quarkonia</a:t>
            </a:r>
            <a:r>
              <a:rPr lang="en-US" sz="2600" dirty="0">
                <a:latin typeface="Times" pitchFamily="2" charset="0"/>
              </a:rPr>
              <a:t> photoproduction so far, but other measurements are very close to be released</a:t>
            </a:r>
          </a:p>
          <a:p>
            <a:r>
              <a:rPr lang="en-US" sz="2600" dirty="0" err="1">
                <a:latin typeface="Times" pitchFamily="2" charset="0"/>
              </a:rPr>
              <a:t>LHCb</a:t>
            </a:r>
            <a:r>
              <a:rPr lang="en-US" sz="2600" dirty="0">
                <a:latin typeface="Times" pitchFamily="2" charset="0"/>
              </a:rPr>
              <a:t> is a new detector now and ready for Run3</a:t>
            </a:r>
          </a:p>
          <a:p>
            <a:r>
              <a:rPr lang="en-US" sz="2600" dirty="0">
                <a:latin typeface="Times" pitchFamily="2" charset="0"/>
              </a:rPr>
              <a:t>Future upgrades dedicated to UPC</a:t>
            </a:r>
          </a:p>
          <a:p>
            <a:r>
              <a:rPr lang="en-US" sz="2600" dirty="0" err="1">
                <a:latin typeface="Times" pitchFamily="2" charset="0"/>
              </a:rPr>
              <a:t>LHCb</a:t>
            </a:r>
            <a:r>
              <a:rPr lang="en-US" sz="2600" dirty="0">
                <a:latin typeface="Times" pitchFamily="2" charset="0"/>
              </a:rPr>
              <a:t> heavy ion is a good example of a high data/people ratio</a:t>
            </a:r>
          </a:p>
          <a:p>
            <a:pPr lvl="1"/>
            <a:r>
              <a:rPr lang="en-US" sz="2600" dirty="0">
                <a:latin typeface="Times" pitchFamily="2" charset="0"/>
              </a:rPr>
              <a:t>Heartbreaking opportunities missing because of the lack of people to do analysis</a:t>
            </a:r>
          </a:p>
          <a:p>
            <a:pPr lvl="1"/>
            <a:r>
              <a:rPr lang="en-US" sz="2600" dirty="0">
                <a:latin typeface="Times" pitchFamily="2" charset="0"/>
              </a:rPr>
              <a:t>Upgrade 1b and II are very good opportunities to be part of the </a:t>
            </a:r>
            <a:r>
              <a:rPr lang="en-US" sz="2600" dirty="0" err="1">
                <a:latin typeface="Times" pitchFamily="2" charset="0"/>
              </a:rPr>
              <a:t>LHCb</a:t>
            </a:r>
            <a:r>
              <a:rPr lang="en-US" sz="2600" dirty="0">
                <a:latin typeface="Times" pitchFamily="2" charset="0"/>
              </a:rPr>
              <a:t> HI program and make UPC physics as one of the most relevant in particle physics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674508-09CD-F227-E1EB-E45B9C914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42522-2C7B-6F4F-BEF0-736C4A9331F5}" type="datetime1">
              <a:rPr lang="en-US" smtClean="0"/>
              <a:t>12/8/23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97971-84E3-AF04-3D8C-C610F7322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882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73B8F287-9152-8716-B920-334CB86CF95E}"/>
              </a:ext>
            </a:extLst>
          </p:cNvPr>
          <p:cNvSpPr txBox="1"/>
          <p:nvPr/>
        </p:nvSpPr>
        <p:spPr>
          <a:xfrm>
            <a:off x="617816" y="107448"/>
            <a:ext cx="107291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 err="1">
                <a:latin typeface="Times" pitchFamily="2" charset="0"/>
              </a:rPr>
              <a:t>HeRSCheL</a:t>
            </a:r>
            <a:r>
              <a:rPr lang="en-US" sz="3200" dirty="0">
                <a:effectLst/>
                <a:latin typeface="Times" pitchFamily="2" charset="0"/>
                <a:ea typeface="ArialUnicodeMS" panose="020B0604020202020204" pitchFamily="34" charset="-128"/>
              </a:rPr>
              <a:t> detector: high-rapidity shower counters for </a:t>
            </a:r>
            <a:r>
              <a:rPr lang="en-US" sz="3200" dirty="0" err="1">
                <a:effectLst/>
                <a:latin typeface="Times" pitchFamily="2" charset="0"/>
                <a:ea typeface="ArialUnicodeMS" panose="020B0604020202020204" pitchFamily="34" charset="-128"/>
              </a:rPr>
              <a:t>LHCb</a:t>
            </a:r>
            <a:r>
              <a:rPr lang="en-US" sz="3200" dirty="0">
                <a:effectLst/>
                <a:latin typeface="Times" pitchFamily="2" charset="0"/>
                <a:ea typeface="ArialUnicodeMS" panose="020B0604020202020204" pitchFamily="34" charset="-128"/>
              </a:rPr>
              <a:t> </a:t>
            </a:r>
            <a:endParaRPr lang="en-US" sz="3200" dirty="0">
              <a:latin typeface="Times" pitchFamily="2" charset="0"/>
            </a:endParaRPr>
          </a:p>
        </p:txBody>
      </p:sp>
      <p:pic>
        <p:nvPicPr>
          <p:cNvPr id="1025" name="Picture 1" descr="page5image3895087136">
            <a:extLst>
              <a:ext uri="{FF2B5EF4-FFF2-40B4-BE49-F238E27FC236}">
                <a16:creationId xmlns:a16="http://schemas.microsoft.com/office/drawing/2014/main" id="{D99EE7AA-5976-5971-B526-BF4B0957A6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16" y="885323"/>
            <a:ext cx="10956367" cy="570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81F7C3C5-D835-7FC6-BCDB-ABAC49CFD191}"/>
              </a:ext>
            </a:extLst>
          </p:cNvPr>
          <p:cNvSpPr txBox="1"/>
          <p:nvPr/>
        </p:nvSpPr>
        <p:spPr>
          <a:xfrm>
            <a:off x="110613" y="6329816"/>
            <a:ext cx="38935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Helvetica" pitchFamily="2" charset="0"/>
              </a:rPr>
              <a:t>K. Carvalho Akiba </a:t>
            </a:r>
            <a:r>
              <a:rPr lang="en-US" sz="1400" i="1" dirty="0">
                <a:effectLst/>
                <a:latin typeface="Helvetica" pitchFamily="2" charset="0"/>
              </a:rPr>
              <a:t>et al </a:t>
            </a:r>
            <a:r>
              <a:rPr lang="en-US" sz="1400" dirty="0">
                <a:effectLst/>
                <a:latin typeface="Helvetica" pitchFamily="2" charset="0"/>
              </a:rPr>
              <a:t>2018 </a:t>
            </a:r>
            <a:r>
              <a:rPr lang="en-US" sz="1400" i="1" dirty="0">
                <a:effectLst/>
                <a:latin typeface="Helvetica" pitchFamily="2" charset="0"/>
              </a:rPr>
              <a:t>JINST </a:t>
            </a:r>
            <a:r>
              <a:rPr lang="en-US" sz="1400" b="1" dirty="0">
                <a:effectLst/>
                <a:latin typeface="Helvetica" pitchFamily="2" charset="0"/>
              </a:rPr>
              <a:t>13 </a:t>
            </a:r>
            <a:r>
              <a:rPr lang="en-US" sz="1400" dirty="0">
                <a:effectLst/>
                <a:latin typeface="Helvetica" pitchFamily="2" charset="0"/>
              </a:rPr>
              <a:t>P04017 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65A9A8A-070A-4028-24AD-1CD1FCCE4DF6}"/>
                  </a:ext>
                </a:extLst>
              </p:cNvPr>
              <p:cNvSpPr txBox="1"/>
              <p:nvPr/>
            </p:nvSpPr>
            <p:spPr>
              <a:xfrm>
                <a:off x="110613" y="692223"/>
                <a:ext cx="2367116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0432FF"/>
                          </a:solidFill>
                          <a:effectLst/>
                          <a:latin typeface="Cambria Math" panose="02040503050406030204" pitchFamily="18" charset="0"/>
                        </a:rPr>
                        <m:t>5&lt;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2800" b="0" i="1" smtClean="0">
                              <a:solidFill>
                                <a:srgbClr val="0432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rgbClr val="0432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rgbClr val="0432FF"/>
                          </a:solidFill>
                          <a:effectLst/>
                          <a:latin typeface="Cambria Math" panose="02040503050406030204" pitchFamily="18" charset="0"/>
                        </a:rPr>
                        <m:t>&lt;9</m:t>
                      </m:r>
                    </m:oMath>
                  </m:oMathPara>
                </a14:m>
                <a:endParaRPr lang="en-US" sz="2800" dirty="0">
                  <a:solidFill>
                    <a:srgbClr val="0432FF"/>
                  </a:solidFill>
                  <a:effectLst/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65A9A8A-070A-4028-24AD-1CD1FCCE4D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13" y="692223"/>
                <a:ext cx="2367116" cy="523220"/>
              </a:xfrm>
              <a:prstGeom prst="rect">
                <a:avLst/>
              </a:prstGeom>
              <a:blipFill>
                <a:blip r:embed="rId3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5EF4A7-B674-98B8-588B-494470129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5E601-45D1-764D-91C4-5A41CE5735BF}" type="datetime1">
              <a:rPr lang="en-US" smtClean="0"/>
              <a:t>12/8/23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13317A-4714-63C5-D3BB-964DAB12D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267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BAF5578-0DEC-0076-0203-EEF9528F2BAE}"/>
              </a:ext>
            </a:extLst>
          </p:cNvPr>
          <p:cNvGrpSpPr/>
          <p:nvPr/>
        </p:nvGrpSpPr>
        <p:grpSpPr>
          <a:xfrm>
            <a:off x="200929" y="364174"/>
            <a:ext cx="11773357" cy="5921585"/>
            <a:chOff x="200929" y="364174"/>
            <a:chExt cx="11773357" cy="592158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35E2606-EA53-4FDD-889F-DA7C916BF1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0929" y="364174"/>
              <a:ext cx="11773357" cy="5921585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38ED322-732F-F61B-02CC-57849BA7F160}"/>
                </a:ext>
              </a:extLst>
            </p:cNvPr>
            <p:cNvSpPr txBox="1"/>
            <p:nvPr/>
          </p:nvSpPr>
          <p:spPr>
            <a:xfrm>
              <a:off x="1246910" y="1413164"/>
              <a:ext cx="585417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0" dirty="0">
                  <a:solidFill>
                    <a:srgbClr val="FF0000"/>
                  </a:solidFill>
                  <a:latin typeface="Times" pitchFamily="2" charset="0"/>
                </a:rPr>
                <a:t>CEP</a:t>
              </a:r>
            </a:p>
          </p:txBody>
        </p:sp>
      </p:grp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917948E-E939-BD73-7D86-F75B9966C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F0DF3-0B09-974A-A3D8-E8063F2ED39C}" type="datetime1">
              <a:rPr lang="en-US" smtClean="0"/>
              <a:t>12/8/23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5B6CBD-81C6-50DC-B473-2CD1F56CC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787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98FC3-662B-D314-AF95-2C9F2CD34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62578"/>
            <a:ext cx="10515600" cy="1325563"/>
          </a:xfrm>
        </p:spPr>
        <p:txBody>
          <a:bodyPr/>
          <a:lstStyle/>
          <a:p>
            <a:r>
              <a:rPr lang="en-US" b="1" dirty="0">
                <a:latin typeface="Times" pitchFamily="2" charset="0"/>
              </a:rPr>
              <a:t>Trigger Conditions for UPC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CBAE5-373B-75A0-ED71-F4FB86966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0209" y="1082329"/>
            <a:ext cx="9839632" cy="2392414"/>
          </a:xfrm>
        </p:spPr>
        <p:txBody>
          <a:bodyPr>
            <a:normAutofit/>
          </a:bodyPr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" pitchFamily="2" charset="0"/>
              </a:rPr>
              <a:t>long track (tracks with hits in all tracking detectors)   	[1,20]</a:t>
            </a:r>
          </a:p>
          <a:p>
            <a:r>
              <a:rPr lang="en-US" dirty="0">
                <a:solidFill>
                  <a:srgbClr val="000000"/>
                </a:solidFill>
                <a:latin typeface="Times" pitchFamily="2" charset="0"/>
              </a:rPr>
              <a:t>SPD hits (ECAL raw hits) &lt; 2000</a:t>
            </a:r>
          </a:p>
          <a:p>
            <a:r>
              <a:rPr lang="en-US" dirty="0">
                <a:solidFill>
                  <a:srgbClr val="000000"/>
                </a:solidFill>
                <a:latin typeface="Times" pitchFamily="2" charset="0"/>
              </a:rPr>
              <a:t>Event selected by software</a:t>
            </a:r>
          </a:p>
          <a:p>
            <a:r>
              <a:rPr lang="en-US" dirty="0">
                <a:solidFill>
                  <a:srgbClr val="000000"/>
                </a:solidFill>
                <a:latin typeface="Times" pitchFamily="2" charset="0"/>
              </a:rPr>
              <a:t>NO pre-scale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C08A6AD-730F-0ACF-A670-55EB40586FD2}"/>
              </a:ext>
            </a:extLst>
          </p:cNvPr>
          <p:cNvSpPr txBox="1">
            <a:spLocks/>
          </p:cNvSpPr>
          <p:nvPr/>
        </p:nvSpPr>
        <p:spPr>
          <a:xfrm>
            <a:off x="838200" y="33703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Times" pitchFamily="2" charset="0"/>
              </a:rPr>
              <a:t>Data sets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457CD74A-31B4-95D3-9CD1-9AAF926F84E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85326453"/>
                  </p:ext>
                </p:extLst>
              </p:nvPr>
            </p:nvGraphicFramePr>
            <p:xfrm>
              <a:off x="1095477" y="4619649"/>
              <a:ext cx="4943988" cy="126694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471994">
                      <a:extLst>
                        <a:ext uri="{9D8B030D-6E8A-4147-A177-3AD203B41FA5}">
                          <a16:colId xmlns:a16="http://schemas.microsoft.com/office/drawing/2014/main" val="1092254899"/>
                        </a:ext>
                      </a:extLst>
                    </a:gridCol>
                    <a:gridCol w="2471994">
                      <a:extLst>
                        <a:ext uri="{9D8B030D-6E8A-4147-A177-3AD203B41FA5}">
                          <a16:colId xmlns:a16="http://schemas.microsoft.com/office/drawing/2014/main" val="664922135"/>
                        </a:ext>
                      </a:extLst>
                    </a:gridCol>
                  </a:tblGrid>
                  <a:tr h="422314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2015 </a:t>
                          </a:r>
                          <a:r>
                            <a:rPr lang="en-US" dirty="0" err="1"/>
                            <a:t>PbPb</a:t>
                          </a:r>
                          <a:r>
                            <a:rPr lang="en-US" dirty="0"/>
                            <a:t> 5 </a:t>
                          </a:r>
                          <a:r>
                            <a:rPr lang="en-US" dirty="0" err="1"/>
                            <a:t>TeV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US" dirty="0"/>
                            <a:t>b</a:t>
                          </a:r>
                          <a:r>
                            <a:rPr lang="en-US" baseline="30000" dirty="0"/>
                            <a:t>-1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09063675"/>
                      </a:ext>
                    </a:extLst>
                  </a:tr>
                  <a:tr h="422314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2018 </a:t>
                          </a:r>
                          <a:r>
                            <a:rPr lang="en-US" dirty="0" err="1"/>
                            <a:t>PbPb</a:t>
                          </a:r>
                          <a:r>
                            <a:rPr lang="en-US" dirty="0"/>
                            <a:t> 5 </a:t>
                          </a:r>
                          <a:r>
                            <a:rPr lang="en-US" dirty="0" err="1"/>
                            <a:t>TeV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214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US" dirty="0"/>
                            <a:t>b</a:t>
                          </a:r>
                          <a:r>
                            <a:rPr lang="en-US" baseline="30000" dirty="0"/>
                            <a:t>-1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69052568"/>
                      </a:ext>
                    </a:extLst>
                  </a:tr>
                  <a:tr h="422314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2023 </a:t>
                          </a:r>
                          <a:r>
                            <a:rPr lang="en-US" dirty="0" err="1"/>
                            <a:t>PbPb</a:t>
                          </a:r>
                          <a:r>
                            <a:rPr lang="en-US" dirty="0"/>
                            <a:t> 5 </a:t>
                          </a:r>
                          <a:r>
                            <a:rPr lang="en-US" dirty="0" err="1"/>
                            <a:t>TeV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~210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US" dirty="0"/>
                            <a:t>b</a:t>
                          </a:r>
                          <a:r>
                            <a:rPr lang="en-US" baseline="30000" dirty="0"/>
                            <a:t>-1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0798501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457CD74A-31B4-95D3-9CD1-9AAF926F84E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85326453"/>
                  </p:ext>
                </p:extLst>
              </p:nvPr>
            </p:nvGraphicFramePr>
            <p:xfrm>
              <a:off x="1095477" y="4619649"/>
              <a:ext cx="4943988" cy="126694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471994">
                      <a:extLst>
                        <a:ext uri="{9D8B030D-6E8A-4147-A177-3AD203B41FA5}">
                          <a16:colId xmlns:a16="http://schemas.microsoft.com/office/drawing/2014/main" val="1092254899"/>
                        </a:ext>
                      </a:extLst>
                    </a:gridCol>
                    <a:gridCol w="2471994">
                      <a:extLst>
                        <a:ext uri="{9D8B030D-6E8A-4147-A177-3AD203B41FA5}">
                          <a16:colId xmlns:a16="http://schemas.microsoft.com/office/drawing/2014/main" val="664922135"/>
                        </a:ext>
                      </a:extLst>
                    </a:gridCol>
                  </a:tblGrid>
                  <a:tr h="422314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2015 </a:t>
                          </a:r>
                          <a:r>
                            <a:rPr lang="en-US" dirty="0" err="1"/>
                            <a:t>PbPb</a:t>
                          </a:r>
                          <a:r>
                            <a:rPr lang="en-US" dirty="0"/>
                            <a:t> 5 </a:t>
                          </a:r>
                          <a:r>
                            <a:rPr lang="en-US" dirty="0" err="1"/>
                            <a:t>TeV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513" t="-5882" r="-513" b="-2088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09063675"/>
                      </a:ext>
                    </a:extLst>
                  </a:tr>
                  <a:tr h="422314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2018 </a:t>
                          </a:r>
                          <a:r>
                            <a:rPr lang="en-US" dirty="0" err="1"/>
                            <a:t>PbPb</a:t>
                          </a:r>
                          <a:r>
                            <a:rPr lang="en-US" dirty="0"/>
                            <a:t> 5 </a:t>
                          </a:r>
                          <a:r>
                            <a:rPr lang="en-US" dirty="0" err="1"/>
                            <a:t>TeV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513" t="-109091" r="-513" b="-1151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69052568"/>
                      </a:ext>
                    </a:extLst>
                  </a:tr>
                  <a:tr h="422314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2023 </a:t>
                          </a:r>
                          <a:r>
                            <a:rPr lang="en-US" dirty="0" err="1"/>
                            <a:t>PbPb</a:t>
                          </a:r>
                          <a:r>
                            <a:rPr lang="en-US" dirty="0"/>
                            <a:t> 5 </a:t>
                          </a:r>
                          <a:r>
                            <a:rPr lang="en-US" dirty="0" err="1"/>
                            <a:t>TeV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513" t="-202941" r="-513" b="-1176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0798501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3C52B409-46D1-2730-733D-937A0A0DD3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6742" y="1613564"/>
            <a:ext cx="5895258" cy="4589054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DDBDB165-3A58-7F5B-D6BE-EA2747582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A1B57-DDA2-CC4D-9F88-61405051CB58}" type="datetime1">
              <a:rPr lang="en-US" smtClean="0"/>
              <a:t>12/8/23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A2A3D1-39AF-4F95-AD10-005C82BAC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9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D0A0928-9C9C-2CA0-3E29-F18CD81AC254}"/>
                  </a:ext>
                </a:extLst>
              </p:cNvPr>
              <p:cNvSpPr txBox="1"/>
              <p:nvPr/>
            </p:nvSpPr>
            <p:spPr>
              <a:xfrm>
                <a:off x="-8774" y="741258"/>
                <a:ext cx="7333211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432FF"/>
                    </a:solidFill>
                  </a:rPr>
                  <a:t>Photoproduction of vector mesons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solidFill>
                    <a:srgbClr val="0432FF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solidFill>
                    <a:srgbClr val="0432FF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solidFill>
                    <a:srgbClr val="0432FF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432FF"/>
                    </a:solidFill>
                  </a:rPr>
                  <a:t>scalar and tensor mesons from </a:t>
                </a:r>
                <a:r>
                  <a:rPr lang="en-US" sz="2400" dirty="0" err="1">
                    <a:solidFill>
                      <a:srgbClr val="0432FF"/>
                    </a:solidFill>
                  </a:rPr>
                  <a:t>pomeron+pomeron</a:t>
                </a:r>
                <a:r>
                  <a:rPr lang="en-US" sz="2400" dirty="0">
                    <a:solidFill>
                      <a:srgbClr val="0432FF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US" sz="2400" dirty="0">
                    <a:solidFill>
                      <a:srgbClr val="0432FF"/>
                    </a:solidFill>
                  </a:rPr>
                  <a:t> interactions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432FF"/>
                    </a:solidFill>
                  </a:rPr>
                  <a:t>Glueball and tetraquark searches</a:t>
                </a:r>
              </a:p>
              <a:p>
                <a:endParaRPr lang="en-US" sz="2400" dirty="0">
                  <a:solidFill>
                    <a:srgbClr val="0432FF"/>
                  </a:solidFill>
                </a:endParaRPr>
              </a:p>
              <a:p>
                <a:endParaRPr lang="en-US" sz="2400" dirty="0">
                  <a:solidFill>
                    <a:srgbClr val="0432FF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solidFill>
                    <a:srgbClr val="0432FF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432FF"/>
                    </a:solidFill>
                  </a:rPr>
                  <a:t>Non-resonant spectrum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>
                  <a:solidFill>
                    <a:srgbClr val="0432FF"/>
                  </a:solidFill>
                </a:endParaRPr>
              </a:p>
              <a:p>
                <a:endParaRPr lang="en-US" sz="2400" dirty="0">
                  <a:solidFill>
                    <a:srgbClr val="0432FF"/>
                  </a:solidFill>
                </a:endParaRPr>
              </a:p>
              <a:p>
                <a:endParaRPr lang="en-US" sz="2400" dirty="0">
                  <a:solidFill>
                    <a:srgbClr val="0432FF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432FF"/>
                    </a:solidFill>
                  </a:rPr>
                  <a:t>BSM :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432FF"/>
                        </a:solidFill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sz="2400" dirty="0">
                    <a:solidFill>
                      <a:srgbClr val="0432FF"/>
                    </a:solidFill>
                  </a:rPr>
                  <a:t> g-2 with hadron decays and lepton </a:t>
                </a:r>
                <a:r>
                  <a:rPr lang="en-US" sz="2400" dirty="0" err="1">
                    <a:solidFill>
                      <a:srgbClr val="0432FF"/>
                    </a:solidFill>
                  </a:rPr>
                  <a:t>p</a:t>
                </a:r>
                <a:r>
                  <a:rPr lang="en-US" sz="2400" baseline="-25000" dirty="0" err="1">
                    <a:solidFill>
                      <a:srgbClr val="0432FF"/>
                    </a:solidFill>
                  </a:rPr>
                  <a:t>T</a:t>
                </a:r>
                <a:r>
                  <a:rPr lang="en-US" sz="2400" dirty="0">
                    <a:solidFill>
                      <a:srgbClr val="0432FF"/>
                    </a:solidFill>
                  </a:rPr>
                  <a:t>&lt;&lt;5 GeV/c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D0A0928-9C9C-2CA0-3E29-F18CD81AC2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774" y="741258"/>
                <a:ext cx="7333211" cy="5632311"/>
              </a:xfrm>
              <a:prstGeom prst="rect">
                <a:avLst/>
              </a:prstGeom>
              <a:blipFill>
                <a:blip r:embed="rId2"/>
                <a:stretch>
                  <a:fillRect l="-1211" t="-899" r="-1903" b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6B62D71B-8168-A20D-8D42-3FCC2C4BFC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2294" y="2217524"/>
            <a:ext cx="2066325" cy="17106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F7A682D-98E8-4582-4D9E-A92A275684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7636" y="3961665"/>
            <a:ext cx="1998364" cy="16543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F5C0D6-2E6A-0F54-B6A6-7E61330E8F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8943" y="527915"/>
            <a:ext cx="1962121" cy="162434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25B460D-ADF6-D45F-3DC4-A0A9147955B9}"/>
              </a:ext>
            </a:extLst>
          </p:cNvPr>
          <p:cNvSpPr txBox="1"/>
          <p:nvPr/>
        </p:nvSpPr>
        <p:spPr>
          <a:xfrm>
            <a:off x="0" y="-63651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err="1"/>
              <a:t>LHCb</a:t>
            </a:r>
            <a:r>
              <a:rPr lang="en-US" sz="2800" b="1" dirty="0"/>
              <a:t> has detector coverage and particle identification for an entire UPC program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3FDF86-CC66-005E-CD21-3764326700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56524" y="2131484"/>
            <a:ext cx="2322515" cy="20071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E28BD37-5FEC-E099-5DE6-375F4999D8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75969" y="5041306"/>
            <a:ext cx="2207830" cy="1710612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11EE4E-13EC-A826-227A-881A79F11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97AD3-D0C4-CF41-BD6C-B6766F1C2A30}" type="datetime1">
              <a:rPr lang="en-US" smtClean="0"/>
              <a:t>12/8/23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FA0567-F473-BF15-8C8C-300191719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538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325A95-5F29-CEBA-DB69-2039B760B2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878" y="646331"/>
            <a:ext cx="8519167" cy="60751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4987670-8489-4CD6-3492-C125F3041D9E}"/>
              </a:ext>
            </a:extLst>
          </p:cNvPr>
          <p:cNvSpPr txBox="1"/>
          <p:nvPr/>
        </p:nvSpPr>
        <p:spPr>
          <a:xfrm>
            <a:off x="3957501" y="0"/>
            <a:ext cx="3592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Rapidity coverage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C3FB78-8B86-1C52-AE74-09284A5353F2}"/>
              </a:ext>
            </a:extLst>
          </p:cNvPr>
          <p:cNvSpPr txBox="1"/>
          <p:nvPr/>
        </p:nvSpPr>
        <p:spPr>
          <a:xfrm>
            <a:off x="5753569" y="1196586"/>
            <a:ext cx="12602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" pitchFamily="2" charset="0"/>
              </a:rPr>
              <a:t>inelastic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0B34A9-6A2A-764A-9F59-2626090B302A}"/>
              </a:ext>
            </a:extLst>
          </p:cNvPr>
          <p:cNvSpPr txBox="1"/>
          <p:nvPr/>
        </p:nvSpPr>
        <p:spPr>
          <a:xfrm>
            <a:off x="7700735" y="2210609"/>
            <a:ext cx="246090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" pitchFamily="2" charset="0"/>
              </a:rPr>
              <a:t>single diffraction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6463D7-BB78-81D7-D288-DD88E238035E}"/>
              </a:ext>
            </a:extLst>
          </p:cNvPr>
          <p:cNvSpPr txBox="1"/>
          <p:nvPr/>
        </p:nvSpPr>
        <p:spPr>
          <a:xfrm>
            <a:off x="7766354" y="3131254"/>
            <a:ext cx="2743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" pitchFamily="2" charset="0"/>
              </a:rPr>
              <a:t>double diffraction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0A3230-78A7-136C-B0FF-974C548D14FA}"/>
              </a:ext>
            </a:extLst>
          </p:cNvPr>
          <p:cNvSpPr txBox="1"/>
          <p:nvPr/>
        </p:nvSpPr>
        <p:spPr>
          <a:xfrm>
            <a:off x="7549754" y="3679869"/>
            <a:ext cx="302484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400" b="1" dirty="0">
              <a:latin typeface="Times" pitchFamily="2" charset="0"/>
            </a:endParaRPr>
          </a:p>
          <a:p>
            <a:r>
              <a:rPr lang="en-US" sz="2400" b="1" dirty="0">
                <a:latin typeface="Times" pitchFamily="2" charset="0"/>
              </a:rPr>
              <a:t>     CEP+UPC elastic</a:t>
            </a:r>
          </a:p>
          <a:p>
            <a:endParaRPr lang="en-US" sz="2400" b="1" dirty="0">
              <a:latin typeface="Times" pitchFamily="2" charset="0"/>
            </a:endParaRPr>
          </a:p>
          <a:p>
            <a:endParaRPr lang="en-US" sz="2400" b="1" dirty="0">
              <a:latin typeface="Times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C4AAF8-4D9D-A094-F8F5-6C44431BBCED}"/>
              </a:ext>
            </a:extLst>
          </p:cNvPr>
          <p:cNvSpPr txBox="1"/>
          <p:nvPr/>
        </p:nvSpPr>
        <p:spPr>
          <a:xfrm>
            <a:off x="7754728" y="4919502"/>
            <a:ext cx="275482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" pitchFamily="2" charset="0"/>
              </a:rPr>
              <a:t>CEP+UPC inelastic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9A7243-D2CB-423A-9A6D-B3EF9FFF50CF}"/>
              </a:ext>
            </a:extLst>
          </p:cNvPr>
          <p:cNvSpPr txBox="1"/>
          <p:nvPr/>
        </p:nvSpPr>
        <p:spPr>
          <a:xfrm>
            <a:off x="7700735" y="5800843"/>
            <a:ext cx="212169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" pitchFamily="2" charset="0"/>
              </a:rPr>
              <a:t>Elastic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7364B5-42E8-FA81-1E07-32613E635429}"/>
              </a:ext>
            </a:extLst>
          </p:cNvPr>
          <p:cNvSpPr txBox="1"/>
          <p:nvPr/>
        </p:nvSpPr>
        <p:spPr>
          <a:xfrm>
            <a:off x="1828802" y="738909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432FF"/>
                </a:solidFill>
                <a:latin typeface="Times" pitchFamily="2" charset="0"/>
              </a:rPr>
              <a:t>Not in </a:t>
            </a:r>
            <a:r>
              <a:rPr lang="en-US" b="1" dirty="0" err="1">
                <a:solidFill>
                  <a:srgbClr val="0432FF"/>
                </a:solidFill>
                <a:latin typeface="Times" pitchFamily="2" charset="0"/>
              </a:rPr>
              <a:t>LHCb</a:t>
            </a:r>
            <a:endParaRPr lang="en-US" b="1" dirty="0">
              <a:solidFill>
                <a:srgbClr val="0432FF"/>
              </a:solidFill>
              <a:latin typeface="Times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57E630-4754-4550-3D4C-3297A1CA6552}"/>
              </a:ext>
            </a:extLst>
          </p:cNvPr>
          <p:cNvSpPr txBox="1"/>
          <p:nvPr/>
        </p:nvSpPr>
        <p:spPr>
          <a:xfrm>
            <a:off x="1731821" y="2151050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Times" pitchFamily="2" charset="0"/>
              </a:rPr>
              <a:t>p,Pb</a:t>
            </a:r>
            <a:endParaRPr lang="en-US" b="1" dirty="0">
              <a:solidFill>
                <a:srgbClr val="FF0000"/>
              </a:solidFill>
              <a:latin typeface="Times" pitchFamily="2" charset="0"/>
            </a:endParaRP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4A0BEDCF-894D-86FE-A25D-357BDCDDE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13014-8538-7C4B-9CC2-9A1F28F0A179}" type="datetime1">
              <a:rPr lang="en-US" smtClean="0"/>
              <a:t>12/8/23</a:t>
            </a:fld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0AB81865-194D-23E6-AE09-CE7DC0D68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112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45192D8-C5CB-A2B3-0278-D7BF577FB8CA}"/>
              </a:ext>
            </a:extLst>
          </p:cNvPr>
          <p:cNvGrpSpPr/>
          <p:nvPr/>
        </p:nvGrpSpPr>
        <p:grpSpPr>
          <a:xfrm>
            <a:off x="4427418" y="1467423"/>
            <a:ext cx="7451677" cy="937171"/>
            <a:chOff x="1142336" y="1922734"/>
            <a:chExt cx="7180509" cy="1042101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EECC154-48A8-1788-1387-EB8756049D8E}"/>
                </a:ext>
              </a:extLst>
            </p:cNvPr>
            <p:cNvSpPr txBox="1"/>
            <p:nvPr/>
          </p:nvSpPr>
          <p:spPr>
            <a:xfrm>
              <a:off x="1142336" y="2259373"/>
              <a:ext cx="1287564" cy="3764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432FF"/>
                  </a:solidFill>
                </a:rPr>
                <a:t>gap survivor</a:t>
              </a:r>
            </a:p>
          </p:txBody>
        </p:sp>
        <p:sp>
          <p:nvSpPr>
            <p:cNvPr id="8" name="Right Brace 7">
              <a:extLst>
                <a:ext uri="{FF2B5EF4-FFF2-40B4-BE49-F238E27FC236}">
                  <a16:creationId xmlns:a16="http://schemas.microsoft.com/office/drawing/2014/main" id="{73AED0A2-D97E-7F3D-672E-0CAC74889B0E}"/>
                </a:ext>
              </a:extLst>
            </p:cNvPr>
            <p:cNvSpPr/>
            <p:nvPr/>
          </p:nvSpPr>
          <p:spPr>
            <a:xfrm rot="16200000">
              <a:off x="1970706" y="2356634"/>
              <a:ext cx="246474" cy="695133"/>
            </a:xfrm>
            <a:prstGeom prst="rightBrac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D1C58769-17EE-92D8-604B-9B91835AC812}"/>
                </a:ext>
              </a:extLst>
            </p:cNvPr>
            <p:cNvSpPr/>
            <p:nvPr/>
          </p:nvSpPr>
          <p:spPr>
            <a:xfrm rot="16200000">
              <a:off x="2783460" y="2414104"/>
              <a:ext cx="242596" cy="570723"/>
            </a:xfrm>
            <a:prstGeom prst="rightBrac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621270D-555C-8A3D-9CD6-318DB0C76085}"/>
                </a:ext>
              </a:extLst>
            </p:cNvPr>
            <p:cNvSpPr txBox="1"/>
            <p:nvPr/>
          </p:nvSpPr>
          <p:spPr>
            <a:xfrm>
              <a:off x="2333368" y="2275116"/>
              <a:ext cx="1224235" cy="3764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432FF"/>
                  </a:solidFill>
                </a:rPr>
                <a:t>photon flux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CAE50F61-2C56-C329-F4A1-8CD8C2711F19}"/>
                    </a:ext>
                  </a:extLst>
                </p:cNvPr>
                <p:cNvSpPr txBox="1"/>
                <p:nvPr/>
              </p:nvSpPr>
              <p:spPr>
                <a:xfrm>
                  <a:off x="5010086" y="1922734"/>
                  <a:ext cx="3312759" cy="8541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0432FF"/>
                      </a:solidFill>
                    </a:rPr>
                    <a:t>Photoproduction result from H1(HERA) </a:t>
                  </a:r>
                  <a:br>
                    <a:rPr lang="en-US" sz="1600" dirty="0">
                      <a:solidFill>
                        <a:srgbClr val="0432FF"/>
                      </a:solidFill>
                    </a:rPr>
                  </a:br>
                  <a:r>
                    <a:rPr lang="en-US" sz="1600" dirty="0">
                      <a:solidFill>
                        <a:srgbClr val="0432FF"/>
                      </a:solidFill>
                    </a:rPr>
                    <a:t>parametrization =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1600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b="0" i="1" smtClean="0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num>
                                <m:den>
                                  <m:r>
                                    <a:rPr lang="en-US" sz="1600" b="0" i="1" smtClean="0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</a:rPr>
                                    <m:t>90 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</a:rPr>
                                    <m:t>GeV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600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sup>
                      </m:sSup>
                    </m:oMath>
                  </a14:m>
                  <a:endParaRPr lang="en-US" sz="1600" dirty="0">
                    <a:solidFill>
                      <a:srgbClr val="0432FF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CAE50F61-2C56-C329-F4A1-8CD8C2711F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10086" y="1922734"/>
                  <a:ext cx="3312759" cy="854166"/>
                </a:xfrm>
                <a:prstGeom prst="rect">
                  <a:avLst/>
                </a:prstGeom>
                <a:blipFill>
                  <a:blip r:embed="rId2"/>
                  <a:stretch>
                    <a:fillRect l="-1064" t="-2381" r="-1241" b="-238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0AD4301-77EB-5F29-9213-F8B2F6DDEDBC}"/>
                </a:ext>
              </a:extLst>
            </p:cNvPr>
            <p:cNvCxnSpPr>
              <a:cxnSpLocks/>
            </p:cNvCxnSpPr>
            <p:nvPr/>
          </p:nvCxnSpPr>
          <p:spPr>
            <a:xfrm>
              <a:off x="7452255" y="2593335"/>
              <a:ext cx="269579" cy="371500"/>
            </a:xfrm>
            <a:prstGeom prst="straightConnector1">
              <a:avLst/>
            </a:prstGeom>
            <a:ln w="57150">
              <a:solidFill>
                <a:schemeClr val="accent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8AA8657-723C-C1D0-586F-6B606CA951A8}"/>
                  </a:ext>
                </a:extLst>
              </p:cNvPr>
              <p:cNvSpPr txBox="1"/>
              <p:nvPr/>
            </p:nvSpPr>
            <p:spPr>
              <a:xfrm>
                <a:off x="989481" y="23148"/>
                <a:ext cx="955447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i="1" dirty="0"/>
                  <a:t>J</a:t>
                </a:r>
                <a:r>
                  <a:rPr lang="en-US" sz="3600" b="1" dirty="0"/>
                  <a:t>/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latin typeface="Cambria Math" panose="02040503050406030204" pitchFamily="18" charset="0"/>
                      </a:rPr>
                      <m:t>𝝍</m:t>
                    </m:r>
                    <m:r>
                      <a:rPr lang="en-US" sz="3600" b="1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3600" b="1" i="1" smtClean="0">
                        <a:latin typeface="Cambria Math" panose="02040503050406030204" pitchFamily="18" charset="0"/>
                      </a:rPr>
                      <m:t>𝝍</m:t>
                    </m:r>
                  </m:oMath>
                </a14:m>
                <a:r>
                  <a:rPr lang="en-US" sz="3600" b="1" dirty="0"/>
                  <a:t>(2S) Photo-production cross-section in CEP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8AA8657-723C-C1D0-586F-6B606CA951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481" y="23148"/>
                <a:ext cx="9554475" cy="646331"/>
              </a:xfrm>
              <a:prstGeom prst="rect">
                <a:avLst/>
              </a:prstGeom>
              <a:blipFill>
                <a:blip r:embed="rId3"/>
                <a:stretch>
                  <a:fillRect l="-1913" t="-15094" r="-1084" b="-34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>
            <a:extLst>
              <a:ext uri="{FF2B5EF4-FFF2-40B4-BE49-F238E27FC236}">
                <a16:creationId xmlns:a16="http://schemas.microsoft.com/office/drawing/2014/main" id="{303756CA-8E20-A8C6-3488-8813FA33C5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027" y="683826"/>
            <a:ext cx="2790469" cy="209004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7296F88-B9A2-403A-5679-50B6108592B0}"/>
              </a:ext>
            </a:extLst>
          </p:cNvPr>
          <p:cNvSpPr txBox="1"/>
          <p:nvPr/>
        </p:nvSpPr>
        <p:spPr>
          <a:xfrm>
            <a:off x="852978" y="2759521"/>
            <a:ext cx="17225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strike="noStrike" dirty="0">
                <a:effectLst/>
                <a:latin typeface="Times" pitchFamily="2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 JHEP11(2013)085</a:t>
            </a:r>
            <a:endParaRPr lang="en-US" sz="1400" dirty="0">
              <a:latin typeface="Times" pitchFamily="2" charset="0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621413CF-0D67-04A2-F74A-8E9559B848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4181" y="3080099"/>
            <a:ext cx="1933239" cy="156972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1BFBC29-9324-12B2-0473-91CFFB14C3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28880" y="3025645"/>
            <a:ext cx="2065427" cy="1569725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EFAC0665-1E9C-8854-92FF-9D2368E187B8}"/>
              </a:ext>
            </a:extLst>
          </p:cNvPr>
          <p:cNvSpPr txBox="1"/>
          <p:nvPr/>
        </p:nvSpPr>
        <p:spPr>
          <a:xfrm>
            <a:off x="5593983" y="693899"/>
            <a:ext cx="1409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photon energy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864D959A-2D15-E3CA-D861-B8FE482218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87336" y="962054"/>
            <a:ext cx="1654364" cy="38838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9BEA7937-363E-1F4A-15AB-43F6446C92D4}"/>
              </a:ext>
            </a:extLst>
          </p:cNvPr>
          <p:cNvSpPr txBox="1"/>
          <p:nvPr/>
        </p:nvSpPr>
        <p:spPr>
          <a:xfrm>
            <a:off x="7566247" y="660058"/>
            <a:ext cx="4031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Invariant mass of the photon-proton system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E5402A4-E276-4650-12A4-B0E0A0CA66DF}"/>
                  </a:ext>
                </a:extLst>
              </p:cNvPr>
              <p:cNvSpPr txBox="1"/>
              <p:nvPr/>
            </p:nvSpPr>
            <p:spPr>
              <a:xfrm>
                <a:off x="5499342" y="988447"/>
                <a:ext cx="1875578" cy="3188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/2)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E5402A4-E276-4650-12A4-B0E0A0CA66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9342" y="988447"/>
                <a:ext cx="1875578" cy="318870"/>
              </a:xfrm>
              <a:prstGeom prst="rect">
                <a:avLst/>
              </a:prstGeom>
              <a:blipFill>
                <a:blip r:embed="rId9"/>
                <a:stretch>
                  <a:fillRect l="-2597" t="-3846" r="-1299" b="-26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A2F270-0B23-06B6-52B3-00A00FB86E03}"/>
                  </a:ext>
                </a:extLst>
              </p:cNvPr>
              <p:cNvSpPr txBox="1"/>
              <p:nvPr/>
            </p:nvSpPr>
            <p:spPr>
              <a:xfrm>
                <a:off x="3841672" y="2200983"/>
                <a:ext cx="8061566" cy="6915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𝑝𝑝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00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𝑑𝑛</m:t>
                                  </m:r>
                                </m:num>
                                <m:den>
                                  <m:r>
                                    <a:rPr lang="en-US" sz="2000" b="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0432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solidFill>
                                            <a:srgbClr val="0432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rgbClr val="0432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𝒑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𝝍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𝒑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𝑾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ctrlPr>
                                <a:rPr lang="en-US" sz="200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𝑑𝑛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0432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432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0432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sz="2000" i="1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000" i="1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2000" i="1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  <m:r>
                            <a:rPr lang="en-US" sz="2000" i="1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sz="200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A2F270-0B23-06B6-52B3-00A00FB86E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1672" y="2200983"/>
                <a:ext cx="8061566" cy="69153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FFC7BBA-F3C2-A4DD-9DC3-69533071B553}"/>
              </a:ext>
            </a:extLst>
          </p:cNvPr>
          <p:cNvCxnSpPr>
            <a:cxnSpLocks/>
          </p:cNvCxnSpPr>
          <p:nvPr/>
        </p:nvCxnSpPr>
        <p:spPr>
          <a:xfrm flipV="1">
            <a:off x="6821672" y="1374951"/>
            <a:ext cx="208060" cy="999676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CA015E4-13A7-EDC1-7AE6-65514A7FD40F}"/>
              </a:ext>
            </a:extLst>
          </p:cNvPr>
          <p:cNvCxnSpPr>
            <a:cxnSpLocks/>
          </p:cNvCxnSpPr>
          <p:nvPr/>
        </p:nvCxnSpPr>
        <p:spPr>
          <a:xfrm flipV="1">
            <a:off x="7946763" y="1401758"/>
            <a:ext cx="118344" cy="958644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DA35BC31-BC9E-BAA0-EAE0-150BCA0E7ACB}"/>
                  </a:ext>
                </a:extLst>
              </p:cNvPr>
              <p:cNvSpPr txBox="1"/>
              <p:nvPr/>
            </p:nvSpPr>
            <p:spPr>
              <a:xfrm>
                <a:off x="4692857" y="1463484"/>
                <a:ext cx="186935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1" i="0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𝐄𝐱𝐭𝐞𝐫𝐧𝐚𝐥</m:t>
                      </m:r>
                      <m:r>
                        <a:rPr lang="en-US" b="1" i="0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𝐢𝐧𝐩𝐮𝐭𝐬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DA35BC31-BC9E-BAA0-EAE0-150BCA0E7A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2857" y="1463484"/>
                <a:ext cx="1869351" cy="369332"/>
              </a:xfrm>
              <a:prstGeom prst="rect">
                <a:avLst/>
              </a:prstGeom>
              <a:blipFill>
                <a:blip r:embed="rId11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08331A2-50EB-D32C-D26E-C09A9339053B}"/>
              </a:ext>
            </a:extLst>
          </p:cNvPr>
          <p:cNvSpPr/>
          <p:nvPr/>
        </p:nvSpPr>
        <p:spPr>
          <a:xfrm>
            <a:off x="5367293" y="695637"/>
            <a:ext cx="2007627" cy="643284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A0D6A51C-201B-B592-A8D9-5F473A538FB7}"/>
              </a:ext>
            </a:extLst>
          </p:cNvPr>
          <p:cNvSpPr/>
          <p:nvPr/>
        </p:nvSpPr>
        <p:spPr>
          <a:xfrm>
            <a:off x="7537464" y="695636"/>
            <a:ext cx="3814716" cy="649908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78660DD-E582-B6D5-3C08-9C51F9ECA7E7}"/>
                  </a:ext>
                </a:extLst>
              </p:cNvPr>
              <p:cNvSpPr txBox="1"/>
              <p:nvPr/>
            </p:nvSpPr>
            <p:spPr>
              <a:xfrm>
                <a:off x="319027" y="4825917"/>
                <a:ext cx="11433495" cy="15070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𝑝𝑝</m:t>
                        </m:r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  <m:r>
                          <a:rPr lang="en-US" sz="2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W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has contributions from photon coming from both forward and backward going proton in CMS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Goal: </a:t>
                </a:r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Extract</a:t>
                </a:r>
                <a14:m>
                  <m:oMath xmlns:m="http://schemas.openxmlformats.org/officeDocument/2006/math">
                    <m:r>
                      <a:rPr lang="en-US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l-GR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photoproduction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cross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section</m:t>
                    </m:r>
                    <m:r>
                      <a:rPr lang="en-US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  <m:r>
                          <a:rPr lang="en-US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  <m:r>
                          <a:rPr lang="en-US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𝝍</m:t>
                        </m:r>
                        <m:r>
                          <a:rPr lang="en-US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</m:sub>
                    </m:sSub>
                    <m:d>
                      <m:dPr>
                        <m:ctrlPr>
                          <a:rPr lang="en-US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𝑾</m:t>
                        </m:r>
                      </m:e>
                    </m:d>
                    <m:r>
                      <a:rPr lang="en-US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measured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𝒑𝒑</m:t>
                        </m:r>
                        <m:r>
                          <a:rPr lang="en-US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  <m:r>
                          <a:rPr lang="en-US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𝝍</m:t>
                        </m:r>
                        <m:r>
                          <a:rPr lang="en-US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</m:sub>
                    </m:sSub>
                    <m:r>
                      <a:rPr lang="en-US" sz="2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𝐖</m:t>
                    </m:r>
                    <m:r>
                      <a:rPr lang="en-US" sz="22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78660DD-E582-B6D5-3C08-9C51F9ECA7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027" y="4825917"/>
                <a:ext cx="11433495" cy="1507079"/>
              </a:xfrm>
              <a:prstGeom prst="rect">
                <a:avLst/>
              </a:prstGeom>
              <a:blipFill>
                <a:blip r:embed="rId12"/>
                <a:stretch>
                  <a:fillRect l="-554" t="-3361" b="-50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6EB3970-FD1B-E5DC-5DE5-484902B7FA88}"/>
                  </a:ext>
                </a:extLst>
              </p:cNvPr>
              <p:cNvSpPr txBox="1"/>
              <p:nvPr/>
            </p:nvSpPr>
            <p:spPr>
              <a:xfrm>
                <a:off x="9715712" y="6392862"/>
                <a:ext cx="1220975" cy="2545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6EB3970-FD1B-E5DC-5DE5-484902B7FA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5712" y="6392862"/>
                <a:ext cx="1220975" cy="254557"/>
              </a:xfrm>
              <a:prstGeom prst="rect">
                <a:avLst/>
              </a:prstGeom>
              <a:blipFill>
                <a:blip r:embed="rId13"/>
                <a:stretch>
                  <a:fillRect l="-4124" t="-4762" r="-2062" b="-19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4105FE-11E0-A601-A656-4A165B6BE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0AE2-3AFA-5343-B637-855292A9F2C3}" type="datetime1">
              <a:rPr lang="en-US" smtClean="0"/>
              <a:t>12/8/23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AEE092-2961-15C7-FA14-1610ECE33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393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45192D8-C5CB-A2B3-0278-D7BF577FB8CA}"/>
              </a:ext>
            </a:extLst>
          </p:cNvPr>
          <p:cNvGrpSpPr/>
          <p:nvPr/>
        </p:nvGrpSpPr>
        <p:grpSpPr>
          <a:xfrm>
            <a:off x="4427418" y="1399327"/>
            <a:ext cx="7451677" cy="937171"/>
            <a:chOff x="1142336" y="1922734"/>
            <a:chExt cx="7180509" cy="1042101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EECC154-48A8-1788-1387-EB8756049D8E}"/>
                </a:ext>
              </a:extLst>
            </p:cNvPr>
            <p:cNvSpPr txBox="1"/>
            <p:nvPr/>
          </p:nvSpPr>
          <p:spPr>
            <a:xfrm>
              <a:off x="1142336" y="2259373"/>
              <a:ext cx="1287564" cy="3764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432FF"/>
                  </a:solidFill>
                </a:rPr>
                <a:t>gap survivor</a:t>
              </a:r>
            </a:p>
          </p:txBody>
        </p:sp>
        <p:sp>
          <p:nvSpPr>
            <p:cNvPr id="8" name="Right Brace 7">
              <a:extLst>
                <a:ext uri="{FF2B5EF4-FFF2-40B4-BE49-F238E27FC236}">
                  <a16:creationId xmlns:a16="http://schemas.microsoft.com/office/drawing/2014/main" id="{73AED0A2-D97E-7F3D-672E-0CAC74889B0E}"/>
                </a:ext>
              </a:extLst>
            </p:cNvPr>
            <p:cNvSpPr/>
            <p:nvPr/>
          </p:nvSpPr>
          <p:spPr>
            <a:xfrm rot="16200000">
              <a:off x="1970706" y="2356634"/>
              <a:ext cx="246474" cy="695133"/>
            </a:xfrm>
            <a:prstGeom prst="rightBrac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D1C58769-17EE-92D8-604B-9B91835AC812}"/>
                </a:ext>
              </a:extLst>
            </p:cNvPr>
            <p:cNvSpPr/>
            <p:nvPr/>
          </p:nvSpPr>
          <p:spPr>
            <a:xfrm rot="16200000">
              <a:off x="2783460" y="2414104"/>
              <a:ext cx="242596" cy="570723"/>
            </a:xfrm>
            <a:prstGeom prst="rightBrac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621270D-555C-8A3D-9CD6-318DB0C76085}"/>
                </a:ext>
              </a:extLst>
            </p:cNvPr>
            <p:cNvSpPr txBox="1"/>
            <p:nvPr/>
          </p:nvSpPr>
          <p:spPr>
            <a:xfrm>
              <a:off x="2333368" y="2275116"/>
              <a:ext cx="1224235" cy="3764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432FF"/>
                  </a:solidFill>
                </a:rPr>
                <a:t>photon flux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CAE50F61-2C56-C329-F4A1-8CD8C2711F19}"/>
                    </a:ext>
                  </a:extLst>
                </p:cNvPr>
                <p:cNvSpPr txBox="1"/>
                <p:nvPr/>
              </p:nvSpPr>
              <p:spPr>
                <a:xfrm>
                  <a:off x="5010086" y="1922734"/>
                  <a:ext cx="3312759" cy="7601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0432FF"/>
                      </a:solidFill>
                    </a:rPr>
                    <a:t>Photoproduction result from H1(HERA) </a:t>
                  </a:r>
                  <a:br>
                    <a:rPr lang="en-US" sz="1400" dirty="0">
                      <a:solidFill>
                        <a:srgbClr val="0432FF"/>
                      </a:solidFill>
                    </a:rPr>
                  </a:br>
                  <a:r>
                    <a:rPr lang="en-US" sz="1400" dirty="0">
                      <a:solidFill>
                        <a:srgbClr val="0432FF"/>
                      </a:solidFill>
                    </a:rPr>
                    <a:t>parametrization = </a:t>
                  </a:r>
                  <a14:m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1400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400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b="0" i="1" smtClean="0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num>
                                <m:den>
                                  <m:r>
                                    <a:rPr lang="en-US" sz="1400" b="0" i="1" smtClean="0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</a:rPr>
                                    <m:t>90 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</a:rPr>
                                    <m:t>GeV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400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sup>
                      </m:sSup>
                    </m:oMath>
                  </a14:m>
                  <a:endParaRPr lang="en-US" sz="1400" dirty="0">
                    <a:solidFill>
                      <a:srgbClr val="0432FF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CAE50F61-2C56-C329-F4A1-8CD8C2711F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10086" y="1922734"/>
                  <a:ext cx="3312759" cy="760194"/>
                </a:xfrm>
                <a:prstGeom prst="rect">
                  <a:avLst/>
                </a:prstGeom>
                <a:blipFill>
                  <a:blip r:embed="rId2"/>
                  <a:stretch>
                    <a:fillRect l="-532" t="-1786" b="-89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0AD4301-77EB-5F29-9213-F8B2F6DDEDBC}"/>
                </a:ext>
              </a:extLst>
            </p:cNvPr>
            <p:cNvCxnSpPr>
              <a:cxnSpLocks/>
            </p:cNvCxnSpPr>
            <p:nvPr/>
          </p:nvCxnSpPr>
          <p:spPr>
            <a:xfrm>
              <a:off x="7452255" y="2593335"/>
              <a:ext cx="269579" cy="371500"/>
            </a:xfrm>
            <a:prstGeom prst="straightConnector1">
              <a:avLst/>
            </a:prstGeom>
            <a:ln w="57150">
              <a:solidFill>
                <a:schemeClr val="accent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8AA8657-723C-C1D0-586F-6B606CA951A8}"/>
                  </a:ext>
                </a:extLst>
              </p:cNvPr>
              <p:cNvSpPr txBox="1"/>
              <p:nvPr/>
            </p:nvSpPr>
            <p:spPr>
              <a:xfrm>
                <a:off x="989481" y="23148"/>
                <a:ext cx="955447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i="1" dirty="0"/>
                  <a:t>J</a:t>
                </a:r>
                <a:r>
                  <a:rPr lang="en-US" sz="3600" b="1" dirty="0"/>
                  <a:t>/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latin typeface="Cambria Math" panose="02040503050406030204" pitchFamily="18" charset="0"/>
                      </a:rPr>
                      <m:t>𝝍</m:t>
                    </m:r>
                    <m:r>
                      <a:rPr lang="en-US" sz="3600" b="1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3600" b="1" i="1" smtClean="0">
                        <a:latin typeface="Cambria Math" panose="02040503050406030204" pitchFamily="18" charset="0"/>
                      </a:rPr>
                      <m:t>𝝍</m:t>
                    </m:r>
                  </m:oMath>
                </a14:m>
                <a:r>
                  <a:rPr lang="en-US" sz="3600" b="1" dirty="0"/>
                  <a:t>(2S) Photo-production cross-section in CEP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8AA8657-723C-C1D0-586F-6B606CA951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481" y="23148"/>
                <a:ext cx="9554475" cy="646331"/>
              </a:xfrm>
              <a:prstGeom prst="rect">
                <a:avLst/>
              </a:prstGeom>
              <a:blipFill>
                <a:blip r:embed="rId3"/>
                <a:stretch>
                  <a:fillRect l="-1913" t="-15094" r="-1084" b="-349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0" name="Group 39">
            <a:extLst>
              <a:ext uri="{FF2B5EF4-FFF2-40B4-BE49-F238E27FC236}">
                <a16:creationId xmlns:a16="http://schemas.microsoft.com/office/drawing/2014/main" id="{74775951-D3E4-00F2-2A00-5FB148693695}"/>
              </a:ext>
            </a:extLst>
          </p:cNvPr>
          <p:cNvGrpSpPr/>
          <p:nvPr/>
        </p:nvGrpSpPr>
        <p:grpSpPr>
          <a:xfrm>
            <a:off x="90125" y="3423601"/>
            <a:ext cx="11714823" cy="3442362"/>
            <a:chOff x="1857223" y="3335301"/>
            <a:chExt cx="13455522" cy="3676450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EFB8EE74-A2BC-79BA-5404-FAC60910AF43}"/>
                </a:ext>
              </a:extLst>
            </p:cNvPr>
            <p:cNvGrpSpPr/>
            <p:nvPr/>
          </p:nvGrpSpPr>
          <p:grpSpPr>
            <a:xfrm>
              <a:off x="1857223" y="3335301"/>
              <a:ext cx="11196013" cy="3676450"/>
              <a:chOff x="3057948" y="3122868"/>
              <a:chExt cx="11196013" cy="3676450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8CCC82CB-CDCB-56C0-13B2-91DDD90918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57948" y="3122868"/>
                <a:ext cx="5674584" cy="3653168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2BCF14F0-F7BA-A897-F407-48487F1482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732532" y="3146679"/>
                <a:ext cx="5521429" cy="3652639"/>
              </a:xfrm>
              <a:prstGeom prst="rect">
                <a:avLst/>
              </a:prstGeom>
            </p:spPr>
          </p:pic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F24373F-6BBD-72A1-2201-6678699C43FF}"/>
                </a:ext>
              </a:extLst>
            </p:cNvPr>
            <p:cNvSpPr txBox="1"/>
            <p:nvPr/>
          </p:nvSpPr>
          <p:spPr>
            <a:xfrm>
              <a:off x="12964917" y="4436288"/>
              <a:ext cx="2347828" cy="3451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500" b="0" i="0" u="none" strike="noStrike" dirty="0">
                  <a:solidFill>
                    <a:srgbClr val="000000"/>
                  </a:solidFill>
                  <a:effectLst/>
                  <a:latin typeface="Lucida Grande" panose="020B0600040502020204" pitchFamily="34" charset="0"/>
                </a:rPr>
                <a:t>JHEP 10 (2018) 167</a:t>
              </a:r>
              <a:endParaRPr lang="en-US" sz="1500" dirty="0">
                <a:solidFill>
                  <a:schemeClr val="accent1"/>
                </a:solidFill>
              </a:endParaRPr>
            </a:p>
          </p:txBody>
        </p:sp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6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AF602802-6972-8A8C-AC2F-EA45904B220E}"/>
                    </a:ext>
                  </a:extLst>
                </p14:cNvPr>
                <p14:cNvContentPartPr/>
                <p14:nvPr/>
              </p14:nvContentPartPr>
              <p14:xfrm>
                <a:off x="5878837" y="3646372"/>
                <a:ext cx="1307160" cy="941629"/>
              </p14:xfrm>
            </p:contentPart>
          </mc:Choice>
          <mc:Fallback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AF602802-6972-8A8C-AC2F-EA45904B220E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868502" y="3588698"/>
                  <a:ext cx="1327416" cy="105659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8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A071873B-2271-5BEA-4A10-E2A87227C7AA}"/>
                    </a:ext>
                  </a:extLst>
                </p14:cNvPr>
                <p14:cNvContentPartPr/>
                <p14:nvPr/>
              </p14:nvContentPartPr>
              <p14:xfrm>
                <a:off x="11017203" y="3543336"/>
                <a:ext cx="1931760" cy="125028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A071873B-2271-5BEA-4A10-E2A87227C7AA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1006866" y="3485666"/>
                  <a:ext cx="1952020" cy="1365235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3677A17-B23F-5E56-2DCB-5E67F809D0E2}"/>
                </a:ext>
              </a:extLst>
            </p:cNvPr>
            <p:cNvSpPr txBox="1"/>
            <p:nvPr/>
          </p:nvSpPr>
          <p:spPr>
            <a:xfrm rot="20416359">
              <a:off x="6085640" y="4211208"/>
              <a:ext cx="63350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" pitchFamily="2" charset="0"/>
                </a:rPr>
                <a:t>LHCb</a:t>
              </a:r>
              <a:endPara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E238CB6-4ED4-54F1-F01D-D9F912599FC8}"/>
                </a:ext>
              </a:extLst>
            </p:cNvPr>
            <p:cNvSpPr txBox="1"/>
            <p:nvPr/>
          </p:nvSpPr>
          <p:spPr>
            <a:xfrm rot="20416359">
              <a:off x="11070431" y="4376680"/>
              <a:ext cx="63350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" pitchFamily="2" charset="0"/>
                </a:rPr>
                <a:t>LHCb</a:t>
              </a:r>
              <a:endPara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" pitchFamily="2" charset="0"/>
              </a:endParaRPr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303756CA-8E20-A8C6-3488-8813FA33C5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9027" y="683826"/>
            <a:ext cx="2790469" cy="209004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7296F88-B9A2-403A-5679-50B6108592B0}"/>
              </a:ext>
            </a:extLst>
          </p:cNvPr>
          <p:cNvSpPr txBox="1"/>
          <p:nvPr/>
        </p:nvSpPr>
        <p:spPr>
          <a:xfrm>
            <a:off x="852978" y="2759521"/>
            <a:ext cx="17225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strike="noStrike" dirty="0">
                <a:effectLst/>
                <a:latin typeface="Times" pitchFamily="2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 JHEP11(2013)085</a:t>
            </a:r>
            <a:endParaRPr lang="en-US" sz="1400" dirty="0">
              <a:latin typeface="Times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FAC0665-1E9C-8854-92FF-9D2368E187B8}"/>
              </a:ext>
            </a:extLst>
          </p:cNvPr>
          <p:cNvSpPr txBox="1"/>
          <p:nvPr/>
        </p:nvSpPr>
        <p:spPr>
          <a:xfrm>
            <a:off x="5599617" y="752089"/>
            <a:ext cx="1409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photon energy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864D959A-2D15-E3CA-D861-B8FE4822180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587336" y="962054"/>
            <a:ext cx="1654364" cy="38838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9BEA7937-363E-1F4A-15AB-43F6446C92D4}"/>
              </a:ext>
            </a:extLst>
          </p:cNvPr>
          <p:cNvSpPr txBox="1"/>
          <p:nvPr/>
        </p:nvSpPr>
        <p:spPr>
          <a:xfrm>
            <a:off x="7566247" y="660058"/>
            <a:ext cx="4031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Invariant mass of the photon-proton system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E5402A4-E276-4650-12A4-B0E0A0CA66DF}"/>
                  </a:ext>
                </a:extLst>
              </p:cNvPr>
              <p:cNvSpPr txBox="1"/>
              <p:nvPr/>
            </p:nvSpPr>
            <p:spPr>
              <a:xfrm>
                <a:off x="5499342" y="988447"/>
                <a:ext cx="1875578" cy="3188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/2)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E5402A4-E276-4650-12A4-B0E0A0CA66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9342" y="988447"/>
                <a:ext cx="1875578" cy="318870"/>
              </a:xfrm>
              <a:prstGeom prst="rect">
                <a:avLst/>
              </a:prstGeom>
              <a:blipFill>
                <a:blip r:embed="rId13"/>
                <a:stretch>
                  <a:fillRect l="-2597" t="-3846" r="-1299" b="-26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A2F270-0B23-06B6-52B3-00A00FB86E03}"/>
                  </a:ext>
                </a:extLst>
              </p:cNvPr>
              <p:cNvSpPr txBox="1"/>
              <p:nvPr/>
            </p:nvSpPr>
            <p:spPr>
              <a:xfrm>
                <a:off x="3841672" y="2132887"/>
                <a:ext cx="8061566" cy="6915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𝑝𝑝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00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𝑑𝑛</m:t>
                                  </m:r>
                                </m:num>
                                <m:den>
                                  <m:r>
                                    <a:rPr lang="en-US" sz="2000" b="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0432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solidFill>
                                            <a:srgbClr val="0432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rgbClr val="0432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𝒑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𝝍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𝒑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𝑾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ctrlPr>
                                <a:rPr lang="en-US" sz="200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𝑑𝑛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solidFill>
                                        <a:srgbClr val="0432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rgbClr val="0432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0432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0432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sz="2000" i="1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000" i="1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2000" i="1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  <m:r>
                            <a:rPr lang="en-US" sz="2000" i="1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en-US" sz="200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A2F270-0B23-06B6-52B3-00A00FB86E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1672" y="2132887"/>
                <a:ext cx="8061566" cy="69153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FFC7BBA-F3C2-A4DD-9DC3-69533071B553}"/>
              </a:ext>
            </a:extLst>
          </p:cNvPr>
          <p:cNvCxnSpPr>
            <a:cxnSpLocks/>
          </p:cNvCxnSpPr>
          <p:nvPr/>
        </p:nvCxnSpPr>
        <p:spPr>
          <a:xfrm flipV="1">
            <a:off x="6821672" y="1395388"/>
            <a:ext cx="177945" cy="911143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CA015E4-13A7-EDC1-7AE6-65514A7FD40F}"/>
              </a:ext>
            </a:extLst>
          </p:cNvPr>
          <p:cNvCxnSpPr>
            <a:cxnSpLocks/>
          </p:cNvCxnSpPr>
          <p:nvPr/>
        </p:nvCxnSpPr>
        <p:spPr>
          <a:xfrm flipV="1">
            <a:off x="7946763" y="1427415"/>
            <a:ext cx="118344" cy="864891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DA35BC31-BC9E-BAA0-EAE0-150BCA0E7ACB}"/>
                  </a:ext>
                </a:extLst>
              </p:cNvPr>
              <p:cNvSpPr txBox="1"/>
              <p:nvPr/>
            </p:nvSpPr>
            <p:spPr>
              <a:xfrm>
                <a:off x="4692857" y="1395388"/>
                <a:ext cx="186935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1" i="0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𝐄𝐱𝐭𝐞𝐫𝐧𝐚𝐥</m:t>
                      </m:r>
                      <m:r>
                        <a:rPr lang="en-US" b="1" i="0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𝐢𝐧𝐩𝐮𝐭𝐬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DA35BC31-BC9E-BAA0-EAE0-150BCA0E7A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2857" y="1395388"/>
                <a:ext cx="1869351" cy="369332"/>
              </a:xfrm>
              <a:prstGeom prst="rect">
                <a:avLst/>
              </a:prstGeom>
              <a:blipFill>
                <a:blip r:embed="rId1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08331A2-50EB-D32C-D26E-C09A9339053B}"/>
              </a:ext>
            </a:extLst>
          </p:cNvPr>
          <p:cNvSpPr/>
          <p:nvPr/>
        </p:nvSpPr>
        <p:spPr>
          <a:xfrm>
            <a:off x="5367293" y="757669"/>
            <a:ext cx="2007627" cy="58125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A0D6A51C-201B-B592-A8D9-5F473A538FB7}"/>
              </a:ext>
            </a:extLst>
          </p:cNvPr>
          <p:cNvSpPr/>
          <p:nvPr/>
        </p:nvSpPr>
        <p:spPr>
          <a:xfrm>
            <a:off x="7537464" y="725043"/>
            <a:ext cx="3814716" cy="649908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C790D92-3064-659F-6619-DB0436D1068D}"/>
              </a:ext>
            </a:extLst>
          </p:cNvPr>
          <p:cNvCxnSpPr>
            <a:cxnSpLocks/>
          </p:cNvCxnSpPr>
          <p:nvPr/>
        </p:nvCxnSpPr>
        <p:spPr>
          <a:xfrm flipH="1">
            <a:off x="6445329" y="2742615"/>
            <a:ext cx="754112" cy="559310"/>
          </a:xfrm>
          <a:prstGeom prst="straightConnector1">
            <a:avLst/>
          </a:prstGeom>
          <a:ln w="38100">
            <a:solidFill>
              <a:schemeClr val="tx1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B45C12EC-084A-9DFB-3802-41E1974CDB7E}"/>
              </a:ext>
            </a:extLst>
          </p:cNvPr>
          <p:cNvSpPr/>
          <p:nvPr/>
        </p:nvSpPr>
        <p:spPr>
          <a:xfrm>
            <a:off x="76565" y="3324220"/>
            <a:ext cx="11876777" cy="3510632"/>
          </a:xfrm>
          <a:prstGeom prst="roundRect">
            <a:avLst>
              <a:gd name="adj" fmla="val 9943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D358A73B-E797-F54F-D376-78A14C3C89BD}"/>
                  </a:ext>
                </a:extLst>
              </p:cNvPr>
              <p:cNvSpPr txBox="1"/>
              <p:nvPr/>
            </p:nvSpPr>
            <p:spPr>
              <a:xfrm>
                <a:off x="10192450" y="5053978"/>
                <a:ext cx="1220975" cy="2800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D358A73B-E797-F54F-D376-78A14C3C89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2450" y="5053978"/>
                <a:ext cx="1220975" cy="280013"/>
              </a:xfrm>
              <a:prstGeom prst="rect">
                <a:avLst/>
              </a:prstGeom>
              <a:blipFill>
                <a:blip r:embed="rId16"/>
                <a:stretch>
                  <a:fillRect l="-4500" t="-2174" r="-2500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4B4D49-21EE-A72A-4E40-8CFE329F4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904D-F939-9540-8FB6-80E31FA6A114}" type="datetime1">
              <a:rPr lang="en-US" smtClean="0"/>
              <a:t>12/8/23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10A990-E2E7-1CAF-DD2A-01FB9FF2F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7709B-0DA8-684A-9E86-4224689FF5A6}" type="slidenum">
              <a:rPr lang="en-US" smtClean="0"/>
              <a:t>9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468ACA-6F2B-ABAA-5F29-4331B4DF7F89}"/>
              </a:ext>
            </a:extLst>
          </p:cNvPr>
          <p:cNvSpPr txBox="1"/>
          <p:nvPr/>
        </p:nvSpPr>
        <p:spPr>
          <a:xfrm>
            <a:off x="10138279" y="5673891"/>
            <a:ext cx="1499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HeRSCheL</a:t>
            </a:r>
            <a:r>
              <a:rPr lang="en-US" dirty="0"/>
              <a:t> sel.</a:t>
            </a:r>
          </a:p>
        </p:txBody>
      </p:sp>
    </p:spTree>
    <p:extLst>
      <p:ext uri="{BB962C8B-B14F-4D97-AF65-F5344CB8AC3E}">
        <p14:creationId xmlns:p14="http://schemas.microsoft.com/office/powerpoint/2010/main" val="2500830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14241</TotalTime>
  <Words>979</Words>
  <Application>Microsoft Macintosh PowerPoint</Application>
  <PresentationFormat>Widescreen</PresentationFormat>
  <Paragraphs>215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Helvetica</vt:lpstr>
      <vt:lpstr>Lucida Grande</vt:lpstr>
      <vt:lpstr>Times</vt:lpstr>
      <vt:lpstr>Times New Roman</vt:lpstr>
      <vt:lpstr>Office Theme</vt:lpstr>
      <vt:lpstr>Latest LHCb UPC Results Cesar Luiz da Silva for the LHCb Collaboration Los Alamos National Lab</vt:lpstr>
      <vt:lpstr>PowerPoint Presentation</vt:lpstr>
      <vt:lpstr>PowerPoint Presentation</vt:lpstr>
      <vt:lpstr>PowerPoint Presentation</vt:lpstr>
      <vt:lpstr>Trigger Conditions for UPC events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Take away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 Silva, Cesar Luis</cp:lastModifiedBy>
  <cp:revision>51</cp:revision>
  <dcterms:created xsi:type="dcterms:W3CDTF">2021-01-31T16:51:35Z</dcterms:created>
  <dcterms:modified xsi:type="dcterms:W3CDTF">2023-12-08T20:25:50Z</dcterms:modified>
</cp:coreProperties>
</file>