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67"/>
  </p:notesMasterIdLst>
  <p:sldIdLst>
    <p:sldId id="256" r:id="rId2"/>
    <p:sldId id="314" r:id="rId3"/>
    <p:sldId id="291" r:id="rId4"/>
    <p:sldId id="294" r:id="rId5"/>
    <p:sldId id="258" r:id="rId6"/>
    <p:sldId id="315" r:id="rId7"/>
    <p:sldId id="305" r:id="rId8"/>
    <p:sldId id="295" r:id="rId9"/>
    <p:sldId id="296" r:id="rId10"/>
    <p:sldId id="306" r:id="rId11"/>
    <p:sldId id="317" r:id="rId12"/>
    <p:sldId id="323" r:id="rId13"/>
    <p:sldId id="324" r:id="rId14"/>
    <p:sldId id="325" r:id="rId15"/>
    <p:sldId id="318" r:id="rId16"/>
    <p:sldId id="326" r:id="rId17"/>
    <p:sldId id="327" r:id="rId18"/>
    <p:sldId id="328" r:id="rId19"/>
    <p:sldId id="329" r:id="rId20"/>
    <p:sldId id="319" r:id="rId21"/>
    <p:sldId id="344" r:id="rId22"/>
    <p:sldId id="331" r:id="rId23"/>
    <p:sldId id="334" r:id="rId24"/>
    <p:sldId id="320" r:id="rId25"/>
    <p:sldId id="340" r:id="rId26"/>
    <p:sldId id="341" r:id="rId27"/>
    <p:sldId id="342" r:id="rId28"/>
    <p:sldId id="337" r:id="rId29"/>
    <p:sldId id="338" r:id="rId30"/>
    <p:sldId id="339" r:id="rId31"/>
    <p:sldId id="343" r:id="rId32"/>
    <p:sldId id="345" r:id="rId33"/>
    <p:sldId id="346" r:id="rId34"/>
    <p:sldId id="352" r:id="rId35"/>
    <p:sldId id="336" r:id="rId36"/>
    <p:sldId id="321" r:id="rId37"/>
    <p:sldId id="356" r:id="rId38"/>
    <p:sldId id="354" r:id="rId39"/>
    <p:sldId id="355" r:id="rId40"/>
    <p:sldId id="353" r:id="rId41"/>
    <p:sldId id="322" r:id="rId42"/>
    <p:sldId id="316" r:id="rId43"/>
    <p:sldId id="364" r:id="rId44"/>
    <p:sldId id="363" r:id="rId45"/>
    <p:sldId id="358" r:id="rId46"/>
    <p:sldId id="362" r:id="rId47"/>
    <p:sldId id="359" r:id="rId48"/>
    <p:sldId id="360" r:id="rId49"/>
    <p:sldId id="284" r:id="rId50"/>
    <p:sldId id="313" r:id="rId51"/>
    <p:sldId id="307" r:id="rId52"/>
    <p:sldId id="297" r:id="rId53"/>
    <p:sldId id="308" r:id="rId54"/>
    <p:sldId id="309" r:id="rId55"/>
    <p:sldId id="310" r:id="rId56"/>
    <p:sldId id="311" r:id="rId57"/>
    <p:sldId id="312" r:id="rId58"/>
    <p:sldId id="304" r:id="rId59"/>
    <p:sldId id="298" r:id="rId60"/>
    <p:sldId id="299" r:id="rId61"/>
    <p:sldId id="300" r:id="rId62"/>
    <p:sldId id="301" r:id="rId63"/>
    <p:sldId id="303" r:id="rId64"/>
    <p:sldId id="361" r:id="rId65"/>
    <p:sldId id="357" r:id="rId6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D0E954-12E1-D94C-8F4C-B9C532457C8A}" type="datetimeFigureOut">
              <a:rPr lang="en-US" smtClean="0"/>
              <a:t>8/29/23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38888F-F54F-4D40-A593-8BC80D63B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7620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38888F-F54F-4D40-A593-8BC80D63B77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4066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5F1F1B-DFBA-7B46-B9AA-67513D7196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C3C154A-E008-2B49-8F1D-DADED633B0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1FB0FF-0B7C-AB45-BE47-DC10A03650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 29,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917953-79BB-3443-B1BB-4B9FC5DF37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Schmitt / EFT Searches / MBI2023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6D0252-5632-9A4E-A361-5283FE503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18811-7FC3-D04C-84A0-97947CEA1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427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D7A5CC-6B6B-1A40-A173-947836E9DF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B47DEC-0465-C04E-B546-07FB36D3AA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3B80E5-0B48-D641-B5B3-06A3BE1FFC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 29,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BE1489-467B-904A-B9B3-8FB74AF0B8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Schmitt / EFT Searches / MBI2023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7E4B07-36A6-DE40-B82C-E52E1313D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18811-7FC3-D04C-84A0-97947CEA1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852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2212D2C-C2B6-854D-A840-3330B1DF268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CD0A3CA-ACA5-1F48-9EA2-B6132DAB8B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57B972-7D35-ED40-966F-581CB9D4A4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 29,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6421E2-03F5-364B-907F-0778F8BA46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Schmitt / EFT Searches / MBI2023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75DD7D-9A13-F548-BAB4-9FDB36015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18811-7FC3-D04C-84A0-97947CEA1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016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FBE5E9-6CC1-3C47-8EDA-F59996EE50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058ED6-27E7-A741-B0E5-D25F360309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5BF139-6C50-3A4A-9136-745C126C5E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 29,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6F32E3-C462-7C4E-BF9F-393D26A5F6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Schmitt / EFT Searches / MBI2023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20A5B2-1CFC-1C4B-97C0-A3CB95E089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18811-7FC3-D04C-84A0-97947CEA1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5585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4CA2B3-1500-284C-9381-C160F42E1C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D1D839-99AC-D040-A4E8-1A3299A70E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18C5EC-853F-0F46-8A3F-C3279B378C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 29,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161CF9-00B6-5941-90BE-F0307956B2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Schmitt / EFT Searches / MBI2023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BA9A24-A680-DE43-8776-00FC846D3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18811-7FC3-D04C-84A0-97947CEA1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762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DBAF24-C9FC-B142-A04D-63A7BE3E7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5CA373-4721-9E43-984B-A6613AE028B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C45D75E-F69B-9346-B9AF-69AFB83883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0DA6C2-56B7-6344-9546-E0508C5323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 29, 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BC0CFC-B382-FC4E-9B04-5022EA025F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Schmitt / EFT Searches / MBI2023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BB1F50-CEBB-7449-AE38-54E6B887FB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18811-7FC3-D04C-84A0-97947CEA1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012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729A23-875E-484E-A809-A56FCC17FB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B39FB0-21C4-8B41-9173-BB1EDC973B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6DEFDF-9CA1-4343-B475-73A97E3465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12D595-E486-1E42-9DDF-2EFCD8584C7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BF44718-F776-D846-8331-10B68FD0539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B7AED11-699D-3448-8603-B4B8BBFB68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 29, 2023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52C3D20-CD7B-E642-9D2E-5881A77FF3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Schmitt / EFT Searches / MBI2023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87037BB-6109-774E-A7B3-564FD937BA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18811-7FC3-D04C-84A0-97947CEA1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784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7011AF-DEC8-0A45-B76A-C12E632858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79D43E-1160-1846-A65C-378F0EC926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 29, 2023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DEDA6C9-E364-FD4A-8F19-9D2AB2F8B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Schmitt / EFT Searches / MBI2023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5C97FA-A744-944B-89A4-CF370CCE1D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18811-7FC3-D04C-84A0-97947CEA1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4444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A200F53-14DE-7347-BBE6-C0219B2B69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 29, 2023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A04BE60-24B4-794E-93B2-3BCE87093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Schmitt / EFT Searches / MBI2023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EE5D77-B46D-0543-9360-F1E7C2D962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18811-7FC3-D04C-84A0-97947CEA1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734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8F065C-5D9B-9B45-A379-92749CE33F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0FCEA9-EE57-6F48-81F2-2D830018E6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48121E-3B7E-9C4C-9AF0-F8C96AEB3C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43FDDD-9839-C142-9A54-4E3FD8473A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 29, 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74C378-E436-7744-9F31-3F9F228AD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Schmitt / EFT Searches / MBI2023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FE3B28-1DB5-B549-A73D-C4195413D0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18811-7FC3-D04C-84A0-97947CEA1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47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536170-DD96-1C41-9C43-7BAC99EFF3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3BDF7EA-4071-6E4C-8520-0E04DDEEAE5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22FF5B-2B0A-2141-BC25-F84109BD89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9833EF-62C5-9D4A-9F39-2744709F0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 29, 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0FF63A-1BD0-5845-B48B-749729844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Schmitt / EFT Searches / MBI2023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E0089B-278A-4A45-9A2C-3289C910DD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18811-7FC3-D04C-84A0-97947CEA1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73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D98D9C6-A896-CE4C-BF3C-A0B167486B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E912BA-816A-8C40-B196-8272C339A0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842688-4F8D-554C-A7AD-9B506CC0734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Aug 29,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661DE4-5629-0A41-A1CF-B282EFA6F4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Schmitt / EFT Searches / MBI2023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B2949E-6C66-2E47-8FA3-8FB0EE511E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118811-7FC3-D04C-84A0-97947CEA1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447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emf"/><Relationship Id="rId4" Type="http://schemas.openxmlformats.org/officeDocument/2006/relationships/image" Target="../media/image16.e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emf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emf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emf"/><Relationship Id="rId2" Type="http://schemas.openxmlformats.org/officeDocument/2006/relationships/image" Target="../media/image54.emf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2" Type="http://schemas.openxmlformats.org/officeDocument/2006/relationships/image" Target="../media/image56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8.emf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emf"/><Relationship Id="rId2" Type="http://schemas.openxmlformats.org/officeDocument/2006/relationships/image" Target="../media/image60.emf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emf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emf"/><Relationship Id="rId2" Type="http://schemas.openxmlformats.org/officeDocument/2006/relationships/image" Target="../media/image64.emf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emf"/><Relationship Id="rId2" Type="http://schemas.openxmlformats.org/officeDocument/2006/relationships/image" Target="../media/image66.emf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emf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93FF5C-4AA8-2240-B994-008C71647C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3987"/>
            <a:ext cx="9144000" cy="2541044"/>
          </a:xfrm>
          <a:solidFill>
            <a:srgbClr val="7030A0">
              <a:alpha val="9000"/>
            </a:srgbClr>
          </a:solidFill>
          <a:ln w="50800" cmpd="sng">
            <a:solidFill>
              <a:srgbClr val="7030A0"/>
            </a:solidFill>
          </a:ln>
        </p:spPr>
        <p:txBody>
          <a:bodyPr>
            <a:normAutofit fontScale="90000"/>
          </a:bodyPr>
          <a:lstStyle/>
          <a:p>
            <a:r>
              <a:rPr lang="en-US" dirty="0"/>
              <a:t>EFT Searches in </a:t>
            </a:r>
            <a:br>
              <a:rPr lang="en-US" dirty="0"/>
            </a:br>
            <a:r>
              <a:rPr lang="en-US" dirty="0" err="1"/>
              <a:t>Multiboson</a:t>
            </a:r>
            <a:r>
              <a:rPr lang="en-US" dirty="0"/>
              <a:t> Final States:</a:t>
            </a:r>
            <a:br>
              <a:rPr lang="en-US" dirty="0"/>
            </a:br>
            <a:r>
              <a:rPr lang="en-US" dirty="0"/>
              <a:t>ATLAS and CMS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ECB45EA-9F5D-1F42-9B77-497158DF58F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Michael Schmitt (Northwestern University)</a:t>
            </a:r>
          </a:p>
          <a:p>
            <a:r>
              <a:rPr lang="en-US" dirty="0"/>
              <a:t>for the </a:t>
            </a:r>
            <a:r>
              <a:rPr lang="en-US" b="1" dirty="0"/>
              <a:t>ATLAS</a:t>
            </a:r>
            <a:r>
              <a:rPr lang="en-US" dirty="0"/>
              <a:t> and </a:t>
            </a:r>
            <a:r>
              <a:rPr lang="en-US" b="1" dirty="0"/>
              <a:t>CMS</a:t>
            </a:r>
            <a:r>
              <a:rPr lang="en-US" dirty="0"/>
              <a:t> collaborations</a:t>
            </a:r>
          </a:p>
          <a:p>
            <a:r>
              <a:rPr lang="en-US" dirty="0"/>
              <a:t>MBI2023 – San Diego</a:t>
            </a:r>
          </a:p>
          <a:p>
            <a:r>
              <a:rPr lang="en-US" dirty="0"/>
              <a:t>August 29, 2023</a:t>
            </a:r>
          </a:p>
        </p:txBody>
      </p:sp>
    </p:spTree>
    <p:extLst>
      <p:ext uri="{BB962C8B-B14F-4D97-AF65-F5344CB8AC3E}">
        <p14:creationId xmlns:p14="http://schemas.microsoft.com/office/powerpoint/2010/main" val="11023367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C6A2C28-1491-ED39-20B5-E957E1419A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 29, 2023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444E4DE-DA04-4626-25F2-5259CC345E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Schmitt / EFT Searches / MBI2023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005E76-391D-FB78-C1BC-47E29DD74D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18811-7FC3-D04C-84A0-97947CEA18C5}" type="slidenum">
              <a:rPr lang="en-US" smtClean="0"/>
              <a:t>10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B44E807-726C-53D5-1547-491E327781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6190" y="0"/>
            <a:ext cx="5368159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AB34AB5-698B-3D94-BB51-9DBD34551E69}"/>
              </a:ext>
            </a:extLst>
          </p:cNvPr>
          <p:cNvSpPr txBox="1"/>
          <p:nvPr/>
        </p:nvSpPr>
        <p:spPr>
          <a:xfrm>
            <a:off x="1213815" y="4749131"/>
            <a:ext cx="439357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Downward fluctuation leads to</a:t>
            </a:r>
          </a:p>
          <a:p>
            <a:r>
              <a:rPr lang="en-US" sz="2400" dirty="0"/>
              <a:t>tighter constraints than expected.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831478A-CA33-A738-92BB-8C10740B38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7650" y="2524124"/>
            <a:ext cx="6385907" cy="1448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65473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B3B5B4A-31AD-934F-B40E-F7ECD3018D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 29, 2023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1C88AD0-389B-504C-ACA6-561B748C26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Schmitt / EFT Searches / MBI2023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9F96E4-0AB4-EE44-B1CF-D3FBDD605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18811-7FC3-D04C-84A0-97947CEA18C5}" type="slidenum">
              <a:rPr lang="en-US" smtClean="0"/>
              <a:t>11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822EC83-2075-B241-8EE0-851102A60AEB}"/>
              </a:ext>
            </a:extLst>
          </p:cNvPr>
          <p:cNvSpPr txBox="1"/>
          <p:nvPr/>
        </p:nvSpPr>
        <p:spPr>
          <a:xfrm>
            <a:off x="2059242" y="2536316"/>
            <a:ext cx="6716896" cy="738664"/>
          </a:xfrm>
          <a:prstGeom prst="rect">
            <a:avLst/>
          </a:prstGeom>
          <a:solidFill>
            <a:schemeClr val="accent5">
              <a:lumMod val="20000"/>
              <a:lumOff val="80000"/>
              <a:alpha val="35000"/>
            </a:schemeClr>
          </a:solidFill>
          <a:ln w="50800">
            <a:solidFill>
              <a:srgbClr val="00B0F0"/>
            </a:solidFill>
          </a:ln>
        </p:spPr>
        <p:txBody>
          <a:bodyPr wrap="square" lIns="274320" tIns="91440" rIns="274320" bIns="91440" rtlCol="0">
            <a:spAutoFit/>
          </a:bodyPr>
          <a:lstStyle/>
          <a:p>
            <a:pPr algn="ctr"/>
            <a:r>
              <a:rPr lang="en-US" sz="3600" b="1" dirty="0">
                <a:solidFill>
                  <a:srgbClr val="0070C0"/>
                </a:solidFill>
              </a:rPr>
              <a:t>ATLAS </a:t>
            </a:r>
            <a:r>
              <a:rPr lang="en-US" sz="3600" b="1" dirty="0" err="1">
                <a:solidFill>
                  <a:srgbClr val="0070C0"/>
                </a:solidFill>
              </a:rPr>
              <a:t>WW+j</a:t>
            </a:r>
            <a:r>
              <a:rPr lang="en-US" sz="3600" b="1" dirty="0">
                <a:solidFill>
                  <a:srgbClr val="0070C0"/>
                </a:solidFill>
              </a:rPr>
              <a:t> (2021)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AF4D0E2-CB4F-B002-1239-8A824F1FB8E0}"/>
              </a:ext>
            </a:extLst>
          </p:cNvPr>
          <p:cNvSpPr txBox="1"/>
          <p:nvPr/>
        </p:nvSpPr>
        <p:spPr>
          <a:xfrm>
            <a:off x="105104" y="136525"/>
            <a:ext cx="25503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ATLAS JHEP06 (2021) 003</a:t>
            </a:r>
          </a:p>
        </p:txBody>
      </p:sp>
    </p:spTree>
    <p:extLst>
      <p:ext uri="{BB962C8B-B14F-4D97-AF65-F5344CB8AC3E}">
        <p14:creationId xmlns:p14="http://schemas.microsoft.com/office/powerpoint/2010/main" val="10691620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E5B66DF-F404-AC44-17A8-3BDFA7E35E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Aug 29, 2023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4546995-B9EE-39EE-83CF-783EE87609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Schmitt / EFT Searches / MBI2023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7F641E-52EB-9E58-9E29-3E712845AE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18811-7FC3-D04C-84A0-97947CEA18C5}" type="slidenum">
              <a:rPr lang="en-US" smtClean="0"/>
              <a:t>12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846DC7D-DB94-108E-313D-8A6C7AA8D8EF}"/>
              </a:ext>
            </a:extLst>
          </p:cNvPr>
          <p:cNvSpPr txBox="1"/>
          <p:nvPr/>
        </p:nvSpPr>
        <p:spPr>
          <a:xfrm>
            <a:off x="136635" y="136525"/>
            <a:ext cx="25503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ATLAS JHEP06 (2021) 003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A4D752A-19F0-7781-31A0-2EFEC3EFA0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41325" y="321190"/>
            <a:ext cx="4210926" cy="329829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F28658C-AC14-E093-274C-B1ACAB0A89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72552" y="3872191"/>
            <a:ext cx="3215071" cy="284928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F2FA698-F11C-6878-31AD-BE72B00B7006}"/>
              </a:ext>
            </a:extLst>
          </p:cNvPr>
          <p:cNvSpPr txBox="1"/>
          <p:nvPr/>
        </p:nvSpPr>
        <p:spPr>
          <a:xfrm>
            <a:off x="367862" y="1334814"/>
            <a:ext cx="6260112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This ATLAS analysis is similar to the CMS one:</a:t>
            </a:r>
          </a:p>
          <a:p>
            <a:endParaRPr lang="en-US" sz="2400" dirty="0"/>
          </a:p>
          <a:p>
            <a:r>
              <a:rPr lang="en-US" sz="2400" dirty="0"/>
              <a:t>Look at </a:t>
            </a:r>
            <a:r>
              <a:rPr lang="en-US" sz="2400" dirty="0" err="1"/>
              <a:t>e</a:t>
            </a:r>
            <a:r>
              <a:rPr lang="en-US" sz="2400" dirty="0" err="1">
                <a:latin typeface="Symbol" pitchFamily="2" charset="2"/>
              </a:rPr>
              <a:t>m</a:t>
            </a:r>
            <a:r>
              <a:rPr lang="en-US" sz="2400" dirty="0"/>
              <a:t> final states.</a:t>
            </a:r>
          </a:p>
          <a:p>
            <a:endParaRPr lang="en-US" sz="2400" dirty="0"/>
          </a:p>
          <a:p>
            <a:r>
              <a:rPr lang="en-US" sz="2400" dirty="0"/>
              <a:t>There is a greater emphasis on the impact of jets</a:t>
            </a:r>
          </a:p>
          <a:p>
            <a:r>
              <a:rPr lang="en-US" sz="2400" dirty="0"/>
              <a:t>on the interference term.</a:t>
            </a:r>
          </a:p>
          <a:p>
            <a:endParaRPr lang="en-US" sz="2400" dirty="0"/>
          </a:p>
          <a:p>
            <a:r>
              <a:rPr lang="en-US" sz="2400" dirty="0"/>
              <a:t>Analysis uses m</a:t>
            </a:r>
            <a:r>
              <a:rPr lang="en-US" sz="2400" baseline="-25000" dirty="0"/>
              <a:t>e</a:t>
            </a:r>
            <a:r>
              <a:rPr lang="en-US" sz="2400" baseline="-25000" dirty="0">
                <a:latin typeface="Symbol" pitchFamily="2" charset="2"/>
              </a:rPr>
              <a:t>m</a:t>
            </a:r>
            <a:r>
              <a:rPr lang="en-US" sz="2400" dirty="0"/>
              <a:t> separating events with </a:t>
            </a:r>
          </a:p>
          <a:p>
            <a:r>
              <a:rPr lang="en-US" sz="2400" dirty="0"/>
              <a:t>zero jets, or at least one jet (</a:t>
            </a:r>
            <a:r>
              <a:rPr lang="en-US" sz="2400" dirty="0" err="1"/>
              <a:t>p</a:t>
            </a:r>
            <a:r>
              <a:rPr lang="en-US" sz="2400" baseline="-25000" dirty="0" err="1"/>
              <a:t>T</a:t>
            </a:r>
            <a:r>
              <a:rPr lang="en-US" sz="2400" dirty="0"/>
              <a:t> &gt; 200 GeV).</a:t>
            </a:r>
          </a:p>
          <a:p>
            <a:endParaRPr lang="en-US" sz="2400" dirty="0"/>
          </a:p>
          <a:p>
            <a:r>
              <a:rPr lang="en-US" sz="2400" dirty="0"/>
              <a:t>The latter shows enhanced sensitivity.</a:t>
            </a:r>
          </a:p>
        </p:txBody>
      </p:sp>
    </p:spTree>
    <p:extLst>
      <p:ext uri="{BB962C8B-B14F-4D97-AF65-F5344CB8AC3E}">
        <p14:creationId xmlns:p14="http://schemas.microsoft.com/office/powerpoint/2010/main" val="16341253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E5B66DF-F404-AC44-17A8-3BDFA7E35E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 29, 2023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4546995-B9EE-39EE-83CF-783EE87609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Schmitt / EFT Searches / MBI2023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7F641E-52EB-9E58-9E29-3E712845AE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18811-7FC3-D04C-84A0-97947CEA18C5}" type="slidenum">
              <a:rPr lang="en-US" smtClean="0"/>
              <a:t>13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846DC7D-DB94-108E-313D-8A6C7AA8D8EF}"/>
              </a:ext>
            </a:extLst>
          </p:cNvPr>
          <p:cNvSpPr txBox="1"/>
          <p:nvPr/>
        </p:nvSpPr>
        <p:spPr>
          <a:xfrm>
            <a:off x="136635" y="136525"/>
            <a:ext cx="25503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ATLAS JHEP06 (2021) 003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91620CE-0CE3-7FEA-B5D3-C38306DDCB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94075" y="979075"/>
            <a:ext cx="4717754" cy="526568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A3A81E8-B180-FB5E-041A-47F3C4DEF6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6163928" y="979075"/>
            <a:ext cx="4717753" cy="526568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9E4EE00-648C-C28D-4460-3B586579C9EE}"/>
              </a:ext>
            </a:extLst>
          </p:cNvPr>
          <p:cNvSpPr txBox="1"/>
          <p:nvPr/>
        </p:nvSpPr>
        <p:spPr>
          <a:xfrm>
            <a:off x="1612727" y="816789"/>
            <a:ext cx="32804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comparison to SM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5D29444-3901-9E29-70F4-05A6B03B9B8A}"/>
              </a:ext>
            </a:extLst>
          </p:cNvPr>
          <p:cNvSpPr txBox="1"/>
          <p:nvPr/>
        </p:nvSpPr>
        <p:spPr>
          <a:xfrm>
            <a:off x="3540350" y="37100"/>
            <a:ext cx="49824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at least one jet </a:t>
            </a:r>
            <a:r>
              <a:rPr lang="en-US" sz="3200" b="1" dirty="0" err="1"/>
              <a:t>p</a:t>
            </a:r>
            <a:r>
              <a:rPr lang="en-US" sz="3200" b="1" baseline="-25000" dirty="0" err="1"/>
              <a:t>T</a:t>
            </a:r>
            <a:r>
              <a:rPr lang="en-US" sz="3200" b="1" dirty="0"/>
              <a:t> &gt; 200 GeV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1A1F32D-30AD-80DB-1F02-F7B1A3321649}"/>
              </a:ext>
            </a:extLst>
          </p:cNvPr>
          <p:cNvSpPr txBox="1"/>
          <p:nvPr/>
        </p:nvSpPr>
        <p:spPr>
          <a:xfrm>
            <a:off x="9610668" y="6045419"/>
            <a:ext cx="99391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/>
              <a:t>M</a:t>
            </a:r>
            <a:r>
              <a:rPr lang="en-US" sz="3200" b="1" baseline="-25000" dirty="0"/>
              <a:t>e</a:t>
            </a:r>
            <a:r>
              <a:rPr lang="en-US" sz="3200" b="1" baseline="-25000" dirty="0">
                <a:latin typeface="Symbol" pitchFamily="2" charset="2"/>
              </a:rPr>
              <a:t>m</a:t>
            </a:r>
            <a:r>
              <a:rPr lang="en-US" sz="3200" b="1" dirty="0"/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D1B6A52-0D8D-010B-DFC9-3FE1EA9CB736}"/>
              </a:ext>
            </a:extLst>
          </p:cNvPr>
          <p:cNvSpPr txBox="1"/>
          <p:nvPr/>
        </p:nvSpPr>
        <p:spPr>
          <a:xfrm>
            <a:off x="3759404" y="6045418"/>
            <a:ext cx="99391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/>
              <a:t>M</a:t>
            </a:r>
            <a:r>
              <a:rPr lang="en-US" sz="3200" b="1" baseline="-25000" dirty="0"/>
              <a:t>e</a:t>
            </a:r>
            <a:r>
              <a:rPr lang="en-US" sz="3200" b="1" baseline="-25000" dirty="0">
                <a:latin typeface="Symbol" pitchFamily="2" charset="2"/>
              </a:rPr>
              <a:t>m</a:t>
            </a:r>
            <a:r>
              <a:rPr lang="en-US" sz="3200" b="1" dirty="0"/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D0FA801-DE0A-AC3D-7D54-21711EE4BDB0}"/>
              </a:ext>
            </a:extLst>
          </p:cNvPr>
          <p:cNvSpPr txBox="1"/>
          <p:nvPr/>
        </p:nvSpPr>
        <p:spPr>
          <a:xfrm>
            <a:off x="6701750" y="814654"/>
            <a:ext cx="39108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illustrate potential NP</a:t>
            </a:r>
          </a:p>
        </p:txBody>
      </p:sp>
    </p:spTree>
    <p:extLst>
      <p:ext uri="{BB962C8B-B14F-4D97-AF65-F5344CB8AC3E}">
        <p14:creationId xmlns:p14="http://schemas.microsoft.com/office/powerpoint/2010/main" val="33472527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E5B66DF-F404-AC44-17A8-3BDFA7E35E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 29, 2023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4546995-B9EE-39EE-83CF-783EE87609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Schmitt / EFT Searches / MBI2023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7F641E-52EB-9E58-9E29-3E712845AE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18811-7FC3-D04C-84A0-97947CEA18C5}" type="slidenum">
              <a:rPr lang="en-US" smtClean="0"/>
              <a:t>14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846DC7D-DB94-108E-313D-8A6C7AA8D8EF}"/>
              </a:ext>
            </a:extLst>
          </p:cNvPr>
          <p:cNvSpPr txBox="1"/>
          <p:nvPr/>
        </p:nvSpPr>
        <p:spPr>
          <a:xfrm>
            <a:off x="136635" y="136525"/>
            <a:ext cx="25503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ATLAS JHEP06 (2021) 003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EA2EDC5-6938-5E64-9235-319476BBC8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449" y="623394"/>
            <a:ext cx="7710951" cy="157326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E62133A-9DEB-6836-95FE-A3ACE99690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7367067" y="2027154"/>
            <a:ext cx="3672110" cy="474279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3D62673-AF93-7B7D-9842-C3B3923686DF}"/>
              </a:ext>
            </a:extLst>
          </p:cNvPr>
          <p:cNvSpPr txBox="1"/>
          <p:nvPr/>
        </p:nvSpPr>
        <p:spPr>
          <a:xfrm>
            <a:off x="838200" y="3026979"/>
            <a:ext cx="5003165" cy="2308324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/>
              <a:t>Requiring the jet reduces the</a:t>
            </a:r>
          </a:p>
          <a:p>
            <a:r>
              <a:rPr lang="en-US" sz="2400" dirty="0"/>
              <a:t>suppression of the interference effects</a:t>
            </a:r>
          </a:p>
          <a:p>
            <a:r>
              <a:rPr lang="en-US" sz="2400" dirty="0"/>
              <a:t>between SM and dim-8 operators.</a:t>
            </a:r>
          </a:p>
          <a:p>
            <a:endParaRPr lang="en-US" sz="2400" dirty="0"/>
          </a:p>
          <a:p>
            <a:r>
              <a:rPr lang="en-US" sz="2400" dirty="0"/>
              <a:t>Reduced suppression means</a:t>
            </a:r>
          </a:p>
          <a:p>
            <a:r>
              <a:rPr lang="en-US" sz="2400" dirty="0"/>
              <a:t>greater sensitivity.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1A45E1D-3436-5E36-369F-8DF6A94D7B44}"/>
              </a:ext>
            </a:extLst>
          </p:cNvPr>
          <p:cNvCxnSpPr>
            <a:cxnSpLocks/>
          </p:cNvCxnSpPr>
          <p:nvPr/>
        </p:nvCxnSpPr>
        <p:spPr>
          <a:xfrm flipH="1">
            <a:off x="8153400" y="1224125"/>
            <a:ext cx="735724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CDAC1DC-1423-EF26-32C3-D96AAD4BF9BA}"/>
              </a:ext>
            </a:extLst>
          </p:cNvPr>
          <p:cNvCxnSpPr>
            <a:cxnSpLocks/>
          </p:cNvCxnSpPr>
          <p:nvPr/>
        </p:nvCxnSpPr>
        <p:spPr>
          <a:xfrm flipH="1">
            <a:off x="8153400" y="1744387"/>
            <a:ext cx="735724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50734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B3B5B4A-31AD-934F-B40E-F7ECD3018D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 29, 2023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1C88AD0-389B-504C-ACA6-561B748C26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Schmitt / EFT Searches / MBI2023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9F96E4-0AB4-EE44-B1CF-D3FBDD605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18811-7FC3-D04C-84A0-97947CEA18C5}" type="slidenum">
              <a:rPr lang="en-US" smtClean="0"/>
              <a:t>15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822EC83-2075-B241-8EE0-851102A60AEB}"/>
              </a:ext>
            </a:extLst>
          </p:cNvPr>
          <p:cNvSpPr txBox="1"/>
          <p:nvPr/>
        </p:nvSpPr>
        <p:spPr>
          <a:xfrm>
            <a:off x="2059242" y="2536316"/>
            <a:ext cx="6716896" cy="738664"/>
          </a:xfrm>
          <a:prstGeom prst="rect">
            <a:avLst/>
          </a:prstGeom>
          <a:solidFill>
            <a:schemeClr val="accent5">
              <a:lumMod val="20000"/>
              <a:lumOff val="80000"/>
              <a:alpha val="35000"/>
            </a:schemeClr>
          </a:solidFill>
          <a:ln w="50800">
            <a:solidFill>
              <a:srgbClr val="00B0F0"/>
            </a:solidFill>
          </a:ln>
        </p:spPr>
        <p:txBody>
          <a:bodyPr wrap="square" lIns="274320" tIns="91440" rIns="274320" bIns="91440" rtlCol="0">
            <a:spAutoFit/>
          </a:bodyPr>
          <a:lstStyle/>
          <a:p>
            <a:pPr algn="ctr"/>
            <a:r>
              <a:rPr lang="en-US" sz="3600" b="1" dirty="0">
                <a:solidFill>
                  <a:srgbClr val="0070C0"/>
                </a:solidFill>
              </a:rPr>
              <a:t>ATLAS </a:t>
            </a:r>
            <a:r>
              <a:rPr lang="en-US" sz="3600" b="1" dirty="0" err="1">
                <a:solidFill>
                  <a:srgbClr val="0070C0"/>
                </a:solidFill>
              </a:rPr>
              <a:t>Z+jj</a:t>
            </a:r>
            <a:r>
              <a:rPr lang="en-US" sz="3600" b="1" dirty="0">
                <a:solidFill>
                  <a:srgbClr val="0070C0"/>
                </a:solidFill>
              </a:rPr>
              <a:t> (2021)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A827F9A-DBB2-A0D0-9D70-C953F07CECAE}"/>
              </a:ext>
            </a:extLst>
          </p:cNvPr>
          <p:cNvSpPr txBox="1"/>
          <p:nvPr/>
        </p:nvSpPr>
        <p:spPr>
          <a:xfrm>
            <a:off x="136635" y="136525"/>
            <a:ext cx="29963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ATLAS Eur. Phys. J. C (2021) 81</a:t>
            </a:r>
          </a:p>
        </p:txBody>
      </p:sp>
    </p:spTree>
    <p:extLst>
      <p:ext uri="{BB962C8B-B14F-4D97-AF65-F5344CB8AC3E}">
        <p14:creationId xmlns:p14="http://schemas.microsoft.com/office/powerpoint/2010/main" val="11280443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B3B5B4A-31AD-934F-B40E-F7ECD3018D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 29, 2023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1C88AD0-389B-504C-ACA6-561B748C26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Schmitt / EFT Searches / MBI2023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9F96E4-0AB4-EE44-B1CF-D3FBDD605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18811-7FC3-D04C-84A0-97947CEA18C5}" type="slidenum">
              <a:rPr lang="en-US" smtClean="0"/>
              <a:t>16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A827F9A-DBB2-A0D0-9D70-C953F07CECAE}"/>
              </a:ext>
            </a:extLst>
          </p:cNvPr>
          <p:cNvSpPr txBox="1"/>
          <p:nvPr/>
        </p:nvSpPr>
        <p:spPr>
          <a:xfrm>
            <a:off x="136635" y="136525"/>
            <a:ext cx="29963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ATLAS Eur. Phys. J. C (2021) 81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1057D00-03CD-E0C6-1003-C323F43988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7581" y="321191"/>
            <a:ext cx="4686300" cy="33147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6AAB3B7-60FC-D554-D5B4-6395F6DBBD96}"/>
              </a:ext>
            </a:extLst>
          </p:cNvPr>
          <p:cNvSpPr txBox="1"/>
          <p:nvPr/>
        </p:nvSpPr>
        <p:spPr>
          <a:xfrm>
            <a:off x="367862" y="1334814"/>
            <a:ext cx="11334962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 different kind of process.</a:t>
            </a:r>
          </a:p>
          <a:p>
            <a:r>
              <a:rPr lang="en-US" sz="2400" dirty="0"/>
              <a:t>These jets are special – they are </a:t>
            </a:r>
            <a:r>
              <a:rPr lang="en-US" sz="2400" u="sng" dirty="0"/>
              <a:t>not</a:t>
            </a:r>
            <a:r>
              <a:rPr lang="en-US" sz="2400" i="1" dirty="0"/>
              <a:t> </a:t>
            </a:r>
            <a:r>
              <a:rPr lang="en-US" sz="2400" dirty="0"/>
              <a:t>ISR.</a:t>
            </a:r>
          </a:p>
          <a:p>
            <a:endParaRPr lang="en-US" sz="2400" dirty="0"/>
          </a:p>
          <a:p>
            <a:r>
              <a:rPr lang="en-US" sz="2400" dirty="0"/>
              <a:t>The two tagging jets change everything</a:t>
            </a:r>
          </a:p>
          <a:p>
            <a:r>
              <a:rPr lang="en-US" sz="2400" dirty="0"/>
              <a:t>This is not just plain </a:t>
            </a:r>
            <a:r>
              <a:rPr lang="en-US" sz="2400" dirty="0" err="1"/>
              <a:t>Drell</a:t>
            </a:r>
            <a:r>
              <a:rPr lang="en-US" sz="2400" dirty="0"/>
              <a:t>-Yan production.</a:t>
            </a:r>
          </a:p>
          <a:p>
            <a:endParaRPr lang="en-US" sz="2400" dirty="0"/>
          </a:p>
          <a:p>
            <a:r>
              <a:rPr lang="en-US" sz="2400" dirty="0"/>
              <a:t>The two energetic, high-mass, well-separated jets</a:t>
            </a:r>
          </a:p>
          <a:p>
            <a:r>
              <a:rPr lang="en-US" sz="2400" dirty="0"/>
              <a:t>enable ATLAS to study triple gauge couplings.</a:t>
            </a:r>
          </a:p>
          <a:p>
            <a:endParaRPr lang="en-US" sz="2400" dirty="0"/>
          </a:p>
          <a:p>
            <a:r>
              <a:rPr lang="en-US" sz="2400" dirty="0"/>
              <a:t>Event samples are large, enable detailed studies of this process.</a:t>
            </a:r>
          </a:p>
          <a:p>
            <a:endParaRPr lang="en-US" sz="2400" dirty="0"/>
          </a:p>
          <a:p>
            <a:r>
              <a:rPr lang="en-US" sz="2400" dirty="0"/>
              <a:t>Differential cross sections are measured, including the </a:t>
            </a:r>
            <a:r>
              <a:rPr lang="en-US" sz="2400" dirty="0">
                <a:solidFill>
                  <a:srgbClr val="0070C0"/>
                </a:solidFill>
              </a:rPr>
              <a:t>jet-jet signed azimuthal angle </a:t>
            </a:r>
            <a:r>
              <a:rPr lang="en-US" sz="2400" dirty="0" err="1">
                <a:solidFill>
                  <a:srgbClr val="0070C0"/>
                </a:solidFill>
                <a:latin typeface="Symbol" pitchFamily="2" charset="2"/>
              </a:rPr>
              <a:t>Df</a:t>
            </a:r>
            <a:r>
              <a:rPr lang="en-US" sz="2400" baseline="-25000" dirty="0" err="1">
                <a:solidFill>
                  <a:srgbClr val="0070C0"/>
                </a:solidFill>
              </a:rPr>
              <a:t>jj</a:t>
            </a:r>
            <a:r>
              <a:rPr lang="en-US" sz="2400" dirty="0"/>
              <a:t>.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739AEBB-92E9-573E-0C80-995699A34008}"/>
              </a:ext>
            </a:extLst>
          </p:cNvPr>
          <p:cNvSpPr txBox="1"/>
          <p:nvPr/>
        </p:nvSpPr>
        <p:spPr>
          <a:xfrm>
            <a:off x="11213881" y="274005"/>
            <a:ext cx="676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-&gt; jet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F78F156-6E52-9D70-0A88-BA7A758CFC53}"/>
              </a:ext>
            </a:extLst>
          </p:cNvPr>
          <p:cNvSpPr txBox="1"/>
          <p:nvPr/>
        </p:nvSpPr>
        <p:spPr>
          <a:xfrm>
            <a:off x="11213881" y="2896336"/>
            <a:ext cx="676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-&gt; jet</a:t>
            </a:r>
          </a:p>
        </p:txBody>
      </p:sp>
    </p:spTree>
    <p:extLst>
      <p:ext uri="{BB962C8B-B14F-4D97-AF65-F5344CB8AC3E}">
        <p14:creationId xmlns:p14="http://schemas.microsoft.com/office/powerpoint/2010/main" val="9214971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B3B5B4A-31AD-934F-B40E-F7ECD3018D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 29, 2023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1C88AD0-389B-504C-ACA6-561B748C26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Schmitt / EFT Searches / MBI2023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9F96E4-0AB4-EE44-B1CF-D3FBDD605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18811-7FC3-D04C-84A0-97947CEA18C5}" type="slidenum">
              <a:rPr lang="en-US" smtClean="0"/>
              <a:t>17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A827F9A-DBB2-A0D0-9D70-C953F07CECAE}"/>
              </a:ext>
            </a:extLst>
          </p:cNvPr>
          <p:cNvSpPr txBox="1"/>
          <p:nvPr/>
        </p:nvSpPr>
        <p:spPr>
          <a:xfrm>
            <a:off x="136635" y="136525"/>
            <a:ext cx="29963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ATLAS Eur. Phys. J. C (2021) 81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F1552CB-2FD6-D8A3-B3E2-D01C81A6B6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3935710" y="-326234"/>
            <a:ext cx="3174234" cy="409975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7D0BB3A-4DAC-17A2-E34D-0F02ECB65B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375445" y="-326234"/>
            <a:ext cx="3174236" cy="409975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FD16900-6FC7-AEE1-08EA-C90FC757F9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3937407" y="2964543"/>
            <a:ext cx="3185886" cy="41148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D342175-4CA1-9DF4-B8D8-37B5143AC9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8375444" y="2966242"/>
            <a:ext cx="3174237" cy="409975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C9CBE8A-9300-EE27-970C-92A8E48D2E83}"/>
              </a:ext>
            </a:extLst>
          </p:cNvPr>
          <p:cNvSpPr txBox="1"/>
          <p:nvPr/>
        </p:nvSpPr>
        <p:spPr>
          <a:xfrm>
            <a:off x="617106" y="1120142"/>
            <a:ext cx="5405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/>
              <a:t>m</a:t>
            </a:r>
            <a:r>
              <a:rPr lang="en-US" sz="2400" b="1" baseline="-25000" dirty="0" err="1"/>
              <a:t>jj</a:t>
            </a:r>
            <a:endParaRPr lang="en-US" sz="2400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9FB0F96-BD50-8CFA-2432-AEA1837BDF58}"/>
              </a:ext>
            </a:extLst>
          </p:cNvPr>
          <p:cNvSpPr txBox="1"/>
          <p:nvPr/>
        </p:nvSpPr>
        <p:spPr>
          <a:xfrm>
            <a:off x="2114848" y="1891219"/>
            <a:ext cx="9220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|</a:t>
            </a:r>
            <a:r>
              <a:rPr lang="en-US" sz="2400" b="1" dirty="0" err="1">
                <a:latin typeface="Symbol" pitchFamily="2" charset="2"/>
              </a:rPr>
              <a:t>D</a:t>
            </a:r>
            <a:r>
              <a:rPr lang="en-US" sz="2400" b="1" dirty="0" err="1"/>
              <a:t>y|</a:t>
            </a:r>
            <a:r>
              <a:rPr lang="en-US" sz="2400" b="1" baseline="-25000" dirty="0" err="1"/>
              <a:t>jj</a:t>
            </a:r>
            <a:endParaRPr lang="en-US" sz="24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5DB6F61-AA77-CBF9-63FB-5E1CD222FDE7}"/>
              </a:ext>
            </a:extLst>
          </p:cNvPr>
          <p:cNvSpPr txBox="1"/>
          <p:nvPr/>
        </p:nvSpPr>
        <p:spPr>
          <a:xfrm>
            <a:off x="617107" y="3738246"/>
            <a:ext cx="5840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/>
              <a:t>p</a:t>
            </a:r>
            <a:r>
              <a:rPr lang="en-US" sz="2400" b="1" baseline="-25000" dirty="0" err="1"/>
              <a:t>T,ll</a:t>
            </a:r>
            <a:endParaRPr lang="en-US" sz="2400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5136E4E-BB2E-8CB2-060F-2AA80B700D62}"/>
              </a:ext>
            </a:extLst>
          </p:cNvPr>
          <p:cNvSpPr txBox="1"/>
          <p:nvPr/>
        </p:nvSpPr>
        <p:spPr>
          <a:xfrm>
            <a:off x="2114848" y="4936810"/>
            <a:ext cx="75901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 err="1">
                <a:latin typeface="Symbol" pitchFamily="2" charset="2"/>
              </a:rPr>
              <a:t>Df</a:t>
            </a:r>
            <a:r>
              <a:rPr lang="en-US" sz="2400" b="1" baseline="-25000" dirty="0" err="1"/>
              <a:t>jj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6086473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B3B5B4A-31AD-934F-B40E-F7ECD3018D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 29, 2023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1C88AD0-389B-504C-ACA6-561B748C26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Schmitt / EFT Searches / MBI2023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9F96E4-0AB4-EE44-B1CF-D3FBDD605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18811-7FC3-D04C-84A0-97947CEA18C5}" type="slidenum">
              <a:rPr lang="en-US" smtClean="0"/>
              <a:t>18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A827F9A-DBB2-A0D0-9D70-C953F07CECAE}"/>
              </a:ext>
            </a:extLst>
          </p:cNvPr>
          <p:cNvSpPr txBox="1"/>
          <p:nvPr/>
        </p:nvSpPr>
        <p:spPr>
          <a:xfrm>
            <a:off x="136635" y="136525"/>
            <a:ext cx="29963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ATLAS Eur. Phys. J. C (2021) 81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1C2816B-3083-5EE6-BC07-546408688A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4890" y="0"/>
            <a:ext cx="6211419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5B096E5-0C09-25C0-9CC3-DD041D24BA5A}"/>
              </a:ext>
            </a:extLst>
          </p:cNvPr>
          <p:cNvSpPr txBox="1"/>
          <p:nvPr/>
        </p:nvSpPr>
        <p:spPr>
          <a:xfrm>
            <a:off x="475691" y="1072055"/>
            <a:ext cx="4500976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It turns out that these differential</a:t>
            </a:r>
          </a:p>
          <a:p>
            <a:r>
              <a:rPr lang="en-US" sz="2400" dirty="0"/>
              <a:t>cross sections show tremendous</a:t>
            </a:r>
          </a:p>
          <a:p>
            <a:r>
              <a:rPr lang="en-US" sz="2400" dirty="0"/>
              <a:t>sensitivity</a:t>
            </a:r>
          </a:p>
          <a:p>
            <a:endParaRPr lang="en-US" sz="2400" dirty="0"/>
          </a:p>
          <a:p>
            <a:r>
              <a:rPr lang="en-US" sz="2400" dirty="0"/>
              <a:t>Mainly through interference terms</a:t>
            </a:r>
            <a:br>
              <a:rPr lang="en-US" sz="2400" dirty="0"/>
            </a:br>
            <a:r>
              <a:rPr lang="en-US" sz="2400" dirty="0"/>
              <a:t>(which are linear in the W.C.)</a:t>
            </a:r>
          </a:p>
          <a:p>
            <a:endParaRPr lang="en-US" sz="2400" dirty="0"/>
          </a:p>
          <a:p>
            <a:r>
              <a:rPr lang="en-US" sz="2400" dirty="0"/>
              <a:t>Most interesting is angle </a:t>
            </a:r>
            <a:r>
              <a:rPr lang="en-US" sz="2400" dirty="0" err="1">
                <a:latin typeface="Symbol" pitchFamily="2" charset="2"/>
              </a:rPr>
              <a:t>Df</a:t>
            </a:r>
            <a:r>
              <a:rPr lang="en-US" sz="2400" baseline="-25000" dirty="0" err="1"/>
              <a:t>jj</a:t>
            </a:r>
            <a:r>
              <a:rPr lang="en-US" sz="2400" dirty="0"/>
              <a:t>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FBE5A06-469D-BB3D-0F61-7B4AD22A77C9}"/>
              </a:ext>
            </a:extLst>
          </p:cNvPr>
          <p:cNvSpPr txBox="1"/>
          <p:nvPr/>
        </p:nvSpPr>
        <p:spPr>
          <a:xfrm>
            <a:off x="878414" y="4507468"/>
            <a:ext cx="270298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 err="1">
                <a:latin typeface="Symbol" pitchFamily="2" charset="2"/>
              </a:rPr>
              <a:t>Df</a:t>
            </a:r>
            <a:r>
              <a:rPr lang="en-US" sz="2000" baseline="-25000" dirty="0" err="1"/>
              <a:t>jj</a:t>
            </a:r>
            <a:r>
              <a:rPr lang="en-US" sz="2000" dirty="0"/>
              <a:t> = </a:t>
            </a:r>
            <a:r>
              <a:rPr lang="en-US" sz="2000" dirty="0">
                <a:latin typeface="Symbol" pitchFamily="2" charset="2"/>
              </a:rPr>
              <a:t>f</a:t>
            </a:r>
            <a:r>
              <a:rPr lang="en-US" sz="2000" baseline="-25000" dirty="0"/>
              <a:t>f</a:t>
            </a:r>
            <a:r>
              <a:rPr lang="en-US" sz="2000" dirty="0"/>
              <a:t> – </a:t>
            </a:r>
            <a:r>
              <a:rPr lang="en-US" sz="2000" dirty="0">
                <a:latin typeface="Symbol" pitchFamily="2" charset="2"/>
              </a:rPr>
              <a:t>f</a:t>
            </a:r>
            <a:r>
              <a:rPr lang="en-US" sz="2000" baseline="-25000" dirty="0"/>
              <a:t>b</a:t>
            </a:r>
            <a:r>
              <a:rPr lang="en-US" sz="2000" dirty="0"/>
              <a:t> is signed according to </a:t>
            </a:r>
            <a:r>
              <a:rPr lang="en-US" sz="2000" dirty="0" err="1"/>
              <a:t>y</a:t>
            </a:r>
            <a:r>
              <a:rPr lang="en-US" sz="2000" baseline="-25000" dirty="0" err="1"/>
              <a:t>f</a:t>
            </a:r>
            <a:r>
              <a:rPr lang="en-US" sz="2000" dirty="0"/>
              <a:t> &gt; </a:t>
            </a:r>
            <a:r>
              <a:rPr lang="en-US" sz="2000" dirty="0" err="1"/>
              <a:t>y</a:t>
            </a:r>
            <a:r>
              <a:rPr lang="en-US" sz="2000" baseline="-25000" dirty="0" err="1"/>
              <a:t>b</a:t>
            </a:r>
            <a:r>
              <a:rPr lang="en-US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707763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B3B5B4A-31AD-934F-B40E-F7ECD3018D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 29, 2023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1C88AD0-389B-504C-ACA6-561B748C26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Schmitt / EFT Searches / MBI2023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9F96E4-0AB4-EE44-B1CF-D3FBDD605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18811-7FC3-D04C-84A0-97947CEA18C5}" type="slidenum">
              <a:rPr lang="en-US" smtClean="0"/>
              <a:t>19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A827F9A-DBB2-A0D0-9D70-C953F07CECAE}"/>
              </a:ext>
            </a:extLst>
          </p:cNvPr>
          <p:cNvSpPr txBox="1"/>
          <p:nvPr/>
        </p:nvSpPr>
        <p:spPr>
          <a:xfrm>
            <a:off x="136635" y="136525"/>
            <a:ext cx="29963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ATLAS Eur. Phys. J. C (2021) 81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F095A00-984E-D771-A7DC-0F52F60935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9979" y="1827266"/>
            <a:ext cx="7003458" cy="300749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32BAEC-197A-5F87-B590-86F59DAE93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635" y="1397876"/>
            <a:ext cx="4434950" cy="421716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A2B6759-AA44-1A5B-E265-05C5C4BF5BF7}"/>
              </a:ext>
            </a:extLst>
          </p:cNvPr>
          <p:cNvSpPr txBox="1"/>
          <p:nvPr/>
        </p:nvSpPr>
        <p:spPr>
          <a:xfrm>
            <a:off x="5644055" y="566879"/>
            <a:ext cx="54507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Bounds are very good even though there </a:t>
            </a:r>
          </a:p>
          <a:p>
            <a:r>
              <a:rPr lang="en-US" sz="2400" b="1" dirty="0"/>
              <a:t>is only one boson in the final state.</a:t>
            </a:r>
          </a:p>
        </p:txBody>
      </p:sp>
    </p:spTree>
    <p:extLst>
      <p:ext uri="{BB962C8B-B14F-4D97-AF65-F5344CB8AC3E}">
        <p14:creationId xmlns:p14="http://schemas.microsoft.com/office/powerpoint/2010/main" val="1046415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5A3D6C-E61C-FC4A-A3C6-13148DE3D9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 29, 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056B05-F5AA-EF4C-AA7A-AF76E6922E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Schmitt / EFT Searches / MBI2023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68B98D-6434-9748-80BA-951BCBCC1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18811-7FC3-D04C-84A0-97947CEA18C5}" type="slidenum">
              <a:rPr lang="en-US" smtClean="0"/>
              <a:t>2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2FD6081-4270-D040-B358-48028784D594}"/>
              </a:ext>
            </a:extLst>
          </p:cNvPr>
          <p:cNvSpPr txBox="1"/>
          <p:nvPr/>
        </p:nvSpPr>
        <p:spPr>
          <a:xfrm>
            <a:off x="482690" y="392206"/>
            <a:ext cx="2205091" cy="738664"/>
          </a:xfrm>
          <a:prstGeom prst="rect">
            <a:avLst/>
          </a:prstGeom>
          <a:solidFill>
            <a:schemeClr val="accent5">
              <a:lumMod val="20000"/>
              <a:lumOff val="80000"/>
              <a:alpha val="35000"/>
            </a:schemeClr>
          </a:solidFill>
          <a:ln w="50800">
            <a:solidFill>
              <a:srgbClr val="00B0F0"/>
            </a:solidFill>
          </a:ln>
        </p:spPr>
        <p:txBody>
          <a:bodyPr wrap="none" lIns="274320" tIns="91440" rIns="274320" bIns="91440" rtlCol="0">
            <a:spAutoFit/>
          </a:bodyPr>
          <a:lstStyle/>
          <a:p>
            <a:r>
              <a:rPr lang="en-US" sz="3600" b="1" dirty="0">
                <a:solidFill>
                  <a:srgbClr val="0070C0"/>
                </a:solidFill>
              </a:rPr>
              <a:t>apology: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6BBABDF-144D-1ADA-13AB-B7B925CCB045}"/>
              </a:ext>
            </a:extLst>
          </p:cNvPr>
          <p:cNvSpPr txBox="1"/>
          <p:nvPr/>
        </p:nvSpPr>
        <p:spPr>
          <a:xfrm>
            <a:off x="1072055" y="1618593"/>
            <a:ext cx="10266528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I cannot cover &gt; 30 papers even though they are all interesting.</a:t>
            </a:r>
            <a:br>
              <a:rPr lang="en-US" sz="2400" dirty="0"/>
            </a:br>
            <a:endParaRPr lang="en-US" sz="2400" dirty="0"/>
          </a:p>
          <a:p>
            <a:r>
              <a:rPr lang="en-US" sz="2400" dirty="0"/>
              <a:t>I did not choose to simply review the most recent papers from ATLAS &amp; CMS.</a:t>
            </a:r>
            <a:br>
              <a:rPr lang="en-US" sz="2400" dirty="0"/>
            </a:br>
            <a:r>
              <a:rPr lang="en-US" sz="2400" dirty="0"/>
              <a:t>Rather, I have tried to identify some interesting themes and topics for discussion.</a:t>
            </a:r>
          </a:p>
          <a:p>
            <a:r>
              <a:rPr lang="en-US" sz="2400" dirty="0"/>
              <a:t>I’ll bring in a variety of analyses as illustrations and explanation.</a:t>
            </a:r>
          </a:p>
          <a:p>
            <a:endParaRPr lang="en-US" sz="2400" dirty="0"/>
          </a:p>
          <a:p>
            <a:r>
              <a:rPr lang="en-US" sz="2400" dirty="0"/>
              <a:t>I apologize if a new result or two is neglected.</a:t>
            </a:r>
          </a:p>
        </p:txBody>
      </p:sp>
    </p:spTree>
    <p:extLst>
      <p:ext uri="{BB962C8B-B14F-4D97-AF65-F5344CB8AC3E}">
        <p14:creationId xmlns:p14="http://schemas.microsoft.com/office/powerpoint/2010/main" val="34643369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B3B5B4A-31AD-934F-B40E-F7ECD3018D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 29, 2023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1C88AD0-389B-504C-ACA6-561B748C26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Schmitt / EFT Searches / MBI2023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9F96E4-0AB4-EE44-B1CF-D3FBDD605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18811-7FC3-D04C-84A0-97947CEA18C5}" type="slidenum">
              <a:rPr lang="en-US" smtClean="0"/>
              <a:t>20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822EC83-2075-B241-8EE0-851102A60AEB}"/>
              </a:ext>
            </a:extLst>
          </p:cNvPr>
          <p:cNvSpPr txBox="1"/>
          <p:nvPr/>
        </p:nvSpPr>
        <p:spPr>
          <a:xfrm>
            <a:off x="2059242" y="2536316"/>
            <a:ext cx="6716896" cy="738664"/>
          </a:xfrm>
          <a:prstGeom prst="rect">
            <a:avLst/>
          </a:prstGeom>
          <a:solidFill>
            <a:schemeClr val="accent5">
              <a:lumMod val="20000"/>
              <a:lumOff val="80000"/>
              <a:alpha val="35000"/>
            </a:schemeClr>
          </a:solidFill>
          <a:ln w="50800">
            <a:solidFill>
              <a:srgbClr val="00B0F0"/>
            </a:solidFill>
          </a:ln>
        </p:spPr>
        <p:txBody>
          <a:bodyPr wrap="square" lIns="274320" tIns="91440" rIns="274320" bIns="91440" rtlCol="0">
            <a:spAutoFit/>
          </a:bodyPr>
          <a:lstStyle/>
          <a:p>
            <a:pPr algn="ctr"/>
            <a:r>
              <a:rPr lang="en-US" sz="3600" b="1" dirty="0">
                <a:solidFill>
                  <a:srgbClr val="0070C0"/>
                </a:solidFill>
              </a:rPr>
              <a:t>CMS Wy (2022)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7CBAAD2-72F7-3676-F4AC-9F0F710947F2}"/>
              </a:ext>
            </a:extLst>
          </p:cNvPr>
          <p:cNvSpPr txBox="1"/>
          <p:nvPr/>
        </p:nvSpPr>
        <p:spPr>
          <a:xfrm>
            <a:off x="136635" y="136525"/>
            <a:ext cx="28712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CMS PRD 105 (2022) 052003</a:t>
            </a:r>
          </a:p>
        </p:txBody>
      </p:sp>
    </p:spTree>
    <p:extLst>
      <p:ext uri="{BB962C8B-B14F-4D97-AF65-F5344CB8AC3E}">
        <p14:creationId xmlns:p14="http://schemas.microsoft.com/office/powerpoint/2010/main" val="20397718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B3B5B4A-31AD-934F-B40E-F7ECD3018D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 29, 2023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1C88AD0-389B-504C-ACA6-561B748C26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Schmitt / EFT Searches / MBI2023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9F96E4-0AB4-EE44-B1CF-D3FBDD605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18811-7FC3-D04C-84A0-97947CEA18C5}" type="slidenum">
              <a:rPr lang="en-US" smtClean="0"/>
              <a:t>21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7CBAAD2-72F7-3676-F4AC-9F0F710947F2}"/>
              </a:ext>
            </a:extLst>
          </p:cNvPr>
          <p:cNvSpPr txBox="1"/>
          <p:nvPr/>
        </p:nvSpPr>
        <p:spPr>
          <a:xfrm>
            <a:off x="136635" y="136525"/>
            <a:ext cx="28712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CMS PRD 105 (2022) 052003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29F8CF2-0E5B-B7A2-395B-26D482B43E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0428" y="772897"/>
            <a:ext cx="3512259" cy="242470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832EB99-ADFF-EFC4-FD51-96D8A385BE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7280151" y="448858"/>
            <a:ext cx="4685153" cy="488323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E061FC7-1BE5-2148-E664-9B9688B22439}"/>
              </a:ext>
            </a:extLst>
          </p:cNvPr>
          <p:cNvSpPr txBox="1"/>
          <p:nvPr/>
        </p:nvSpPr>
        <p:spPr>
          <a:xfrm>
            <a:off x="935421" y="4403834"/>
            <a:ext cx="578876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As indicated in the ATLAS </a:t>
            </a:r>
            <a:r>
              <a:rPr lang="en-US" sz="2400" dirty="0" err="1"/>
              <a:t>Zjj</a:t>
            </a:r>
            <a:r>
              <a:rPr lang="en-US" sz="2400" dirty="0"/>
              <a:t> analysis,</a:t>
            </a:r>
          </a:p>
          <a:p>
            <a:r>
              <a:rPr lang="en-US" sz="2400" dirty="0"/>
              <a:t>use of angular distributions greatly increases</a:t>
            </a:r>
          </a:p>
          <a:p>
            <a:r>
              <a:rPr lang="en-US" sz="2400" dirty="0"/>
              <a:t>the sensitivity of the interference term.</a:t>
            </a:r>
          </a:p>
          <a:p>
            <a:endParaRPr lang="en-US" sz="2400" dirty="0"/>
          </a:p>
          <a:p>
            <a:r>
              <a:rPr lang="en-US" sz="2400" dirty="0">
                <a:solidFill>
                  <a:srgbClr val="FF0000"/>
                </a:solidFill>
              </a:rPr>
              <a:t>“interference resurrection”   </a:t>
            </a:r>
            <a:r>
              <a:rPr lang="en-US" sz="2400" dirty="0"/>
              <a:t>- potent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2A04675-897D-DD91-B8E8-DB31DD825F7C}"/>
              </a:ext>
            </a:extLst>
          </p:cNvPr>
          <p:cNvSpPr txBox="1"/>
          <p:nvPr/>
        </p:nvSpPr>
        <p:spPr>
          <a:xfrm>
            <a:off x="430924" y="3429000"/>
            <a:ext cx="637328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Not VBF – just </a:t>
            </a:r>
            <a:r>
              <a:rPr lang="en-US" sz="2000" dirty="0" err="1"/>
              <a:t>W</a:t>
            </a:r>
            <a:r>
              <a:rPr lang="en-US" sz="2000" dirty="0" err="1">
                <a:latin typeface="Symbol" pitchFamily="2" charset="2"/>
              </a:rPr>
              <a:t>g</a:t>
            </a:r>
            <a:r>
              <a:rPr lang="en-US" sz="2000" dirty="0"/>
              <a:t> production.</a:t>
            </a:r>
          </a:p>
          <a:p>
            <a:r>
              <a:rPr lang="en-US" sz="2000" dirty="0"/>
              <a:t>Similar to W</a:t>
            </a:r>
            <a:r>
              <a:rPr lang="en-US" sz="2000" baseline="30000" dirty="0"/>
              <a:t>+</a:t>
            </a:r>
            <a:r>
              <a:rPr lang="en-US" sz="2000" dirty="0"/>
              <a:t>W</a:t>
            </a:r>
            <a:r>
              <a:rPr lang="en-US" sz="2000" baseline="30000" dirty="0"/>
              <a:t>-</a:t>
            </a:r>
            <a:r>
              <a:rPr lang="en-US" sz="2000" dirty="0"/>
              <a:t> production though jets play no special role.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3B44963-2D54-E0D5-9835-598EC15265DA}"/>
              </a:ext>
            </a:extLst>
          </p:cNvPr>
          <p:cNvSpPr txBox="1"/>
          <p:nvPr/>
        </p:nvSpPr>
        <p:spPr>
          <a:xfrm>
            <a:off x="7767145" y="5507422"/>
            <a:ext cx="4297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lepton azimuthal angle in the </a:t>
            </a:r>
            <a:r>
              <a:rPr lang="en-US" dirty="0" err="1"/>
              <a:t>W</a:t>
            </a:r>
            <a:r>
              <a:rPr lang="en-US" dirty="0" err="1">
                <a:latin typeface="Symbol" pitchFamily="2" charset="2"/>
              </a:rPr>
              <a:t>g</a:t>
            </a:r>
            <a:r>
              <a:rPr lang="en-US" dirty="0"/>
              <a:t> rest frame</a:t>
            </a:r>
          </a:p>
        </p:txBody>
      </p:sp>
    </p:spTree>
    <p:extLst>
      <p:ext uri="{BB962C8B-B14F-4D97-AF65-F5344CB8AC3E}">
        <p14:creationId xmlns:p14="http://schemas.microsoft.com/office/powerpoint/2010/main" val="119156376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B3B5B4A-31AD-934F-B40E-F7ECD3018D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 29, 2023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1C88AD0-389B-504C-ACA6-561B748C26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Schmitt / EFT Searches / MBI2023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9F96E4-0AB4-EE44-B1CF-D3FBDD605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18811-7FC3-D04C-84A0-97947CEA18C5}" type="slidenum">
              <a:rPr lang="en-US" smtClean="0"/>
              <a:t>22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7CBAAD2-72F7-3676-F4AC-9F0F710947F2}"/>
              </a:ext>
            </a:extLst>
          </p:cNvPr>
          <p:cNvSpPr txBox="1"/>
          <p:nvPr/>
        </p:nvSpPr>
        <p:spPr>
          <a:xfrm>
            <a:off x="136635" y="136525"/>
            <a:ext cx="28712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CMS PRD 105 (2022) 052003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8238F96-0DFE-0F7E-1053-476F3FC5E0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5382184" y="-1319213"/>
            <a:ext cx="4360015" cy="758321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8ABCAA3-B846-E10B-649B-FEA89B913D6C}"/>
              </a:ext>
            </a:extLst>
          </p:cNvPr>
          <p:cNvSpPr txBox="1"/>
          <p:nvPr/>
        </p:nvSpPr>
        <p:spPr>
          <a:xfrm>
            <a:off x="367861" y="4723579"/>
            <a:ext cx="10811614" cy="1200329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/>
              <a:t>Exceptionally strong limits, thanks to the boosted sensitivity of the interference term:</a:t>
            </a:r>
          </a:p>
          <a:p>
            <a:endParaRPr lang="en-US" sz="2400" dirty="0"/>
          </a:p>
          <a:p>
            <a:r>
              <a:rPr lang="en-US" sz="2400" dirty="0"/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FFCEA51-15DC-F058-AFCE-BBF2AC005A2B}"/>
              </a:ext>
            </a:extLst>
          </p:cNvPr>
          <p:cNvSpPr txBox="1"/>
          <p:nvPr/>
        </p:nvSpPr>
        <p:spPr>
          <a:xfrm>
            <a:off x="1614325" y="5208379"/>
            <a:ext cx="76084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Expect [-0.066,0.065]    Observe [-0.062,0.052]     at 95% CL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0249260-B896-772F-12EA-ECE1B0B2CCB9}"/>
              </a:ext>
            </a:extLst>
          </p:cNvPr>
          <p:cNvSpPr txBox="1"/>
          <p:nvPr/>
        </p:nvSpPr>
        <p:spPr>
          <a:xfrm>
            <a:off x="7483366" y="6043448"/>
            <a:ext cx="4003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We will say more about these limits later.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071A482-B104-D0D3-5127-465779A5FF0D}"/>
              </a:ext>
            </a:extLst>
          </p:cNvPr>
          <p:cNvSpPr txBox="1"/>
          <p:nvPr/>
        </p:nvSpPr>
        <p:spPr>
          <a:xfrm>
            <a:off x="838200" y="1300869"/>
            <a:ext cx="2006383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tour de force paper</a:t>
            </a:r>
          </a:p>
          <a:p>
            <a:r>
              <a:rPr lang="en-US" dirty="0"/>
              <a:t>several interesting </a:t>
            </a:r>
          </a:p>
          <a:p>
            <a:r>
              <a:rPr lang="en-US" dirty="0"/>
              <a:t>measurements</a:t>
            </a:r>
          </a:p>
          <a:p>
            <a:endParaRPr lang="en-US" dirty="0"/>
          </a:p>
          <a:p>
            <a:r>
              <a:rPr lang="en-US" dirty="0"/>
              <a:t>focus on EFT part</a:t>
            </a:r>
          </a:p>
          <a:p>
            <a:endParaRPr lang="en-US" dirty="0"/>
          </a:p>
          <a:p>
            <a:r>
              <a:rPr lang="en-US" dirty="0"/>
              <a:t>fit to </a:t>
            </a:r>
            <a:r>
              <a:rPr lang="en-US" dirty="0" err="1"/>
              <a:t>p</a:t>
            </a:r>
            <a:r>
              <a:rPr lang="en-US" baseline="-25000" dirty="0" err="1"/>
              <a:t>T</a:t>
            </a:r>
            <a:r>
              <a:rPr lang="en-US" baseline="30000" dirty="0" err="1">
                <a:latin typeface="Symbol" pitchFamily="2" charset="2"/>
              </a:rPr>
              <a:t>g</a:t>
            </a:r>
            <a:r>
              <a:rPr lang="en-US" dirty="0"/>
              <a:t> , </a:t>
            </a:r>
            <a:r>
              <a:rPr lang="en-US" dirty="0" err="1">
                <a:latin typeface="Symbol" pitchFamily="2" charset="2"/>
              </a:rPr>
              <a:t>Df</a:t>
            </a:r>
            <a:r>
              <a:rPr lang="en-US" dirty="0"/>
              <a:t> grid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46B48D9-BBF1-0A35-E4A4-93C9BE899A98}"/>
              </a:ext>
            </a:extLst>
          </p:cNvPr>
          <p:cNvSpPr txBox="1"/>
          <p:nvPr/>
        </p:nvSpPr>
        <p:spPr>
          <a:xfrm>
            <a:off x="11353799" y="4224667"/>
            <a:ext cx="71470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 err="1"/>
              <a:t>p</a:t>
            </a:r>
            <a:r>
              <a:rPr lang="en-US" sz="3200" b="1" baseline="-25000" dirty="0" err="1"/>
              <a:t>T</a:t>
            </a:r>
            <a:r>
              <a:rPr lang="en-US" sz="3200" b="1" baseline="30000" dirty="0" err="1">
                <a:latin typeface="Symbol" pitchFamily="2" charset="2"/>
              </a:rPr>
              <a:t>g</a:t>
            </a:r>
            <a:endParaRPr lang="en-US" sz="3200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0A8E694-8002-09AD-622C-67B6BC5064DE}"/>
              </a:ext>
            </a:extLst>
          </p:cNvPr>
          <p:cNvSpPr txBox="1"/>
          <p:nvPr/>
        </p:nvSpPr>
        <p:spPr>
          <a:xfrm>
            <a:off x="5898931" y="0"/>
            <a:ext cx="79615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 err="1">
                <a:latin typeface="Symbol" pitchFamily="2" charset="2"/>
              </a:rPr>
              <a:t>Df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1860273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7C3B3BA-A94B-1BA5-CBCF-CD2A72F479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 29, 2023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F135639-F229-EBF2-8E08-5C0EE77621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Schmitt / EFT Searches / MBI2023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431F66-99CD-9725-1B3A-273B0681C9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18811-7FC3-D04C-84A0-97947CEA18C5}" type="slidenum">
              <a:rPr lang="en-US" smtClean="0"/>
              <a:t>23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EC3B120-3B7C-877F-63A1-C35CDD0D4F8A}"/>
              </a:ext>
            </a:extLst>
          </p:cNvPr>
          <p:cNvSpPr txBox="1"/>
          <p:nvPr/>
        </p:nvSpPr>
        <p:spPr>
          <a:xfrm>
            <a:off x="725214" y="756745"/>
            <a:ext cx="57179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Summary and Comparison of dim-6 bounds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851EE80-F7A6-7A27-E3F7-7C4121B61F20}"/>
              </a:ext>
            </a:extLst>
          </p:cNvPr>
          <p:cNvSpPr txBox="1"/>
          <p:nvPr/>
        </p:nvSpPr>
        <p:spPr>
          <a:xfrm>
            <a:off x="725214" y="1849821"/>
            <a:ext cx="10514289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CMS WW 0/1 jet (2020)</a:t>
            </a:r>
          </a:p>
          <a:p>
            <a:r>
              <a:rPr lang="en-US" sz="2000" dirty="0"/>
              <a:t>	</a:t>
            </a:r>
            <a:r>
              <a:rPr lang="en-US" sz="2000" dirty="0" err="1"/>
              <a:t>cW</a:t>
            </a:r>
            <a:r>
              <a:rPr lang="en-US" sz="2000" dirty="0"/>
              <a:t>	exp [-5.3,4.2]		</a:t>
            </a:r>
            <a:r>
              <a:rPr lang="en-US" sz="2000" dirty="0" err="1"/>
              <a:t>obs</a:t>
            </a:r>
            <a:r>
              <a:rPr lang="en-US" sz="2000" dirty="0"/>
              <a:t> [-3.6,2.8]		baseline</a:t>
            </a:r>
          </a:p>
          <a:p>
            <a:endParaRPr lang="en-US" sz="2000" dirty="0"/>
          </a:p>
          <a:p>
            <a:r>
              <a:rPr lang="en-US" sz="2000" dirty="0"/>
              <a:t>ATLAS WW+1j (2021)</a:t>
            </a:r>
          </a:p>
          <a:p>
            <a:r>
              <a:rPr lang="en-US" sz="2000" dirty="0"/>
              <a:t>	</a:t>
            </a:r>
            <a:r>
              <a:rPr lang="en-US" sz="2000" dirty="0" err="1"/>
              <a:t>cW</a:t>
            </a:r>
            <a:r>
              <a:rPr lang="en-US" sz="2000" dirty="0"/>
              <a:t>	exp [-0.39,0.38]		</a:t>
            </a:r>
            <a:r>
              <a:rPr lang="en-US" sz="2000" dirty="0" err="1"/>
              <a:t>obs</a:t>
            </a:r>
            <a:r>
              <a:rPr lang="en-US" sz="2000" dirty="0"/>
              <a:t> [-0.33,0.33]		+1 jet reduces the reduction</a:t>
            </a:r>
          </a:p>
          <a:p>
            <a:endParaRPr lang="en-US" sz="2000" dirty="0"/>
          </a:p>
          <a:p>
            <a:r>
              <a:rPr lang="en-US" sz="2000" dirty="0"/>
              <a:t>ATLAS </a:t>
            </a:r>
            <a:r>
              <a:rPr lang="en-US" sz="2000" dirty="0" err="1"/>
              <a:t>Z+jj</a:t>
            </a:r>
            <a:r>
              <a:rPr lang="en-US" sz="2000" dirty="0"/>
              <a:t> (2021)</a:t>
            </a:r>
          </a:p>
          <a:p>
            <a:r>
              <a:rPr lang="en-US" sz="2000" dirty="0"/>
              <a:t>	</a:t>
            </a:r>
            <a:r>
              <a:rPr lang="en-US" sz="2000" dirty="0" err="1"/>
              <a:t>cW</a:t>
            </a:r>
            <a:r>
              <a:rPr lang="en-US" sz="2000" dirty="0"/>
              <a:t>	exp [-0.31,0.29]		</a:t>
            </a:r>
            <a:r>
              <a:rPr lang="en-US" sz="2000" dirty="0" err="1"/>
              <a:t>obs</a:t>
            </a:r>
            <a:r>
              <a:rPr lang="en-US" sz="2000" dirty="0"/>
              <a:t> [-0.19,0.41]		</a:t>
            </a:r>
            <a:r>
              <a:rPr lang="en-US" sz="2000" dirty="0" err="1">
                <a:latin typeface="Symbol" pitchFamily="2" charset="2"/>
              </a:rPr>
              <a:t>Df</a:t>
            </a:r>
            <a:r>
              <a:rPr lang="en-US" sz="2000" baseline="-25000" dirty="0" err="1"/>
              <a:t>jj</a:t>
            </a:r>
            <a:r>
              <a:rPr lang="en-US" sz="2000" dirty="0"/>
              <a:t> makes a big </a:t>
            </a:r>
            <a:r>
              <a:rPr lang="en-US" sz="2000" dirty="0" err="1"/>
              <a:t>differene</a:t>
            </a:r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CMS </a:t>
            </a:r>
            <a:r>
              <a:rPr lang="en-US" sz="2000" dirty="0" err="1"/>
              <a:t>W</a:t>
            </a:r>
            <a:r>
              <a:rPr lang="en-US" sz="2000" dirty="0" err="1">
                <a:latin typeface="Symbol" pitchFamily="2" charset="2"/>
              </a:rPr>
              <a:t>g</a:t>
            </a:r>
            <a:r>
              <a:rPr lang="en-US" sz="2000" dirty="0"/>
              <a:t> (2022)</a:t>
            </a:r>
          </a:p>
          <a:p>
            <a:r>
              <a:rPr lang="en-US" sz="2000" dirty="0"/>
              <a:t>	c3W	exp [-0.066,0.065]	</a:t>
            </a:r>
            <a:r>
              <a:rPr lang="en-US" sz="2000" dirty="0" err="1"/>
              <a:t>obs</a:t>
            </a:r>
            <a:r>
              <a:rPr lang="en-US" sz="2000" dirty="0"/>
              <a:t> [-0.062,0.052]	interference resurrection</a:t>
            </a:r>
          </a:p>
        </p:txBody>
      </p:sp>
    </p:spTree>
    <p:extLst>
      <p:ext uri="{BB962C8B-B14F-4D97-AF65-F5344CB8AC3E}">
        <p14:creationId xmlns:p14="http://schemas.microsoft.com/office/powerpoint/2010/main" val="201664330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5A3D6C-E61C-FC4A-A3C6-13148DE3D9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 29, 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056B05-F5AA-EF4C-AA7A-AF76E6922E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Schmitt / EFT Searches / MBI2023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68B98D-6434-9748-80BA-951BCBCC1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18811-7FC3-D04C-84A0-97947CEA18C5}" type="slidenum">
              <a:rPr lang="en-US" smtClean="0"/>
              <a:t>24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84C2A1D-3476-E1F6-0C2F-696532B3A457}"/>
              </a:ext>
            </a:extLst>
          </p:cNvPr>
          <p:cNvSpPr txBox="1"/>
          <p:nvPr/>
        </p:nvSpPr>
        <p:spPr>
          <a:xfrm>
            <a:off x="482690" y="1597572"/>
            <a:ext cx="9699387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Common viewpoint: the Wilson expansion used in EFTs is similar in spirit to a Taylor expansion (in s).</a:t>
            </a:r>
          </a:p>
          <a:p>
            <a:endParaRPr lang="en-US" dirty="0"/>
          </a:p>
          <a:p>
            <a:r>
              <a:rPr lang="en-US" dirty="0"/>
              <a:t>New physics (think: new resonances) at a higher energy scale Lambda.</a:t>
            </a:r>
          </a:p>
          <a:p>
            <a:r>
              <a:rPr lang="en-US" dirty="0"/>
              <a:t>Below Lambda, hope to see indirect evidence of New Physics in relevant kinematic distributions.</a:t>
            </a:r>
          </a:p>
          <a:p>
            <a:r>
              <a:rPr lang="en-US" dirty="0"/>
              <a:t>The expansion will be accurate only over a limited range of s and is best when the </a:t>
            </a:r>
          </a:p>
          <a:p>
            <a:r>
              <a:rPr lang="en-US" dirty="0"/>
              <a:t>differential cross section does not vary rapidly.</a:t>
            </a:r>
          </a:p>
          <a:p>
            <a:r>
              <a:rPr lang="en-US" dirty="0"/>
              <a:t>Clearly, not a good approach at the scale </a:t>
            </a:r>
            <a:r>
              <a:rPr lang="en-US" dirty="0">
                <a:latin typeface="Symbol" pitchFamily="2" charset="2"/>
              </a:rPr>
              <a:t>L</a:t>
            </a:r>
            <a:r>
              <a:rPr lang="en-US" dirty="0"/>
              <a:t>, where one expects peaking structures!</a:t>
            </a:r>
          </a:p>
          <a:p>
            <a:endParaRPr lang="en-US" dirty="0"/>
          </a:p>
          <a:p>
            <a:r>
              <a:rPr lang="en-US" dirty="0"/>
              <a:t>A truncated EFT expansion is not renormalizable and violates unitarity at some energy scale.</a:t>
            </a:r>
          </a:p>
          <a:p>
            <a:r>
              <a:rPr lang="en-US" dirty="0"/>
              <a:t>What action should we take?</a:t>
            </a:r>
          </a:p>
          <a:p>
            <a:endParaRPr lang="en-US" dirty="0"/>
          </a:p>
          <a:p>
            <a:pPr marL="342900" indent="-342900">
              <a:buAutoNum type="arabicPeriod"/>
            </a:pPr>
            <a:r>
              <a:rPr lang="en-US" dirty="0"/>
              <a:t>Do nothing.</a:t>
            </a:r>
          </a:p>
          <a:p>
            <a:pPr marL="342900" indent="-342900">
              <a:buAutoNum type="arabicPeriod"/>
            </a:pPr>
            <a:r>
              <a:rPr lang="en-US" dirty="0"/>
              <a:t>Report the unitarity bound</a:t>
            </a:r>
          </a:p>
          <a:p>
            <a:pPr marL="342900" indent="-342900">
              <a:buAutoNum type="arabicPeriod"/>
            </a:pPr>
            <a:r>
              <a:rPr lang="en-US" dirty="0"/>
              <a:t>Clipping: zero-out the NP contribution above cutoff </a:t>
            </a:r>
            <a:r>
              <a:rPr lang="en-US" dirty="0" err="1"/>
              <a:t>Ec</a:t>
            </a:r>
            <a:r>
              <a:rPr lang="en-US" dirty="0"/>
              <a:t> (but keep SM contribution).</a:t>
            </a:r>
          </a:p>
          <a:p>
            <a:pPr marL="342900" indent="-342900">
              <a:buAutoNum type="arabicPeriod"/>
            </a:pPr>
            <a:r>
              <a:rPr lang="en-US" dirty="0"/>
              <a:t>Censor data at high energy.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2EB8249-DFD7-64AE-7A81-9B3B1AEC7AB4}"/>
              </a:ext>
            </a:extLst>
          </p:cNvPr>
          <p:cNvSpPr txBox="1"/>
          <p:nvPr/>
        </p:nvSpPr>
        <p:spPr>
          <a:xfrm>
            <a:off x="482690" y="392206"/>
            <a:ext cx="8700523" cy="738664"/>
          </a:xfrm>
          <a:prstGeom prst="rect">
            <a:avLst/>
          </a:prstGeom>
          <a:solidFill>
            <a:schemeClr val="accent6">
              <a:lumMod val="20000"/>
              <a:lumOff val="80000"/>
              <a:alpha val="35000"/>
            </a:schemeClr>
          </a:solidFill>
          <a:ln w="50800">
            <a:solidFill>
              <a:schemeClr val="accent6">
                <a:lumMod val="75000"/>
              </a:schemeClr>
            </a:solidFill>
          </a:ln>
        </p:spPr>
        <p:txBody>
          <a:bodyPr wrap="none" lIns="274320" tIns="91440" rIns="274320" bIns="91440" rtlCol="0">
            <a:spAutoFit/>
          </a:bodyPr>
          <a:lstStyle/>
          <a:p>
            <a:r>
              <a:rPr lang="en-US" sz="3600" b="1" dirty="0">
                <a:solidFill>
                  <a:srgbClr val="0070C0"/>
                </a:solidFill>
              </a:rPr>
              <a:t>2. attempts to deal with unitarity violation</a:t>
            </a:r>
          </a:p>
        </p:txBody>
      </p:sp>
    </p:spTree>
    <p:extLst>
      <p:ext uri="{BB962C8B-B14F-4D97-AF65-F5344CB8AC3E}">
        <p14:creationId xmlns:p14="http://schemas.microsoft.com/office/powerpoint/2010/main" val="101075557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B3B5B4A-31AD-934F-B40E-F7ECD3018D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 29, 2023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1C88AD0-389B-504C-ACA6-561B748C26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Schmitt / EFT Searches / MBI2023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9F96E4-0AB4-EE44-B1CF-D3FBDD605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18811-7FC3-D04C-84A0-97947CEA18C5}" type="slidenum">
              <a:rPr lang="en-US" smtClean="0"/>
              <a:t>25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822EC83-2075-B241-8EE0-851102A60AEB}"/>
              </a:ext>
            </a:extLst>
          </p:cNvPr>
          <p:cNvSpPr txBox="1"/>
          <p:nvPr/>
        </p:nvSpPr>
        <p:spPr>
          <a:xfrm>
            <a:off x="2059242" y="2536316"/>
            <a:ext cx="6716896" cy="738664"/>
          </a:xfrm>
          <a:prstGeom prst="rect">
            <a:avLst/>
          </a:prstGeom>
          <a:solidFill>
            <a:schemeClr val="accent5">
              <a:lumMod val="20000"/>
              <a:lumOff val="80000"/>
              <a:alpha val="35000"/>
            </a:schemeClr>
          </a:solidFill>
          <a:ln w="50800">
            <a:solidFill>
              <a:srgbClr val="00B0F0"/>
            </a:solidFill>
          </a:ln>
        </p:spPr>
        <p:txBody>
          <a:bodyPr wrap="square" lIns="274320" tIns="91440" rIns="274320" bIns="91440" rtlCol="0">
            <a:spAutoFit/>
          </a:bodyPr>
          <a:lstStyle/>
          <a:p>
            <a:pPr algn="ctr"/>
            <a:r>
              <a:rPr lang="en-US" sz="3600" b="1" dirty="0">
                <a:solidFill>
                  <a:srgbClr val="0070C0"/>
                </a:solidFill>
              </a:rPr>
              <a:t>CMS W</a:t>
            </a:r>
            <a:r>
              <a:rPr lang="en-US" sz="3600" b="1" dirty="0">
                <a:solidFill>
                  <a:srgbClr val="0070C0"/>
                </a:solidFill>
                <a:latin typeface="Symbol" pitchFamily="2" charset="2"/>
              </a:rPr>
              <a:t>g</a:t>
            </a:r>
            <a:r>
              <a:rPr lang="en-US" sz="3600" b="1" dirty="0">
                <a:solidFill>
                  <a:srgbClr val="0070C0"/>
                </a:solidFill>
              </a:rPr>
              <a:t>+2j (2023)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A827F9A-DBB2-A0D0-9D70-C953F07CECAE}"/>
              </a:ext>
            </a:extLst>
          </p:cNvPr>
          <p:cNvSpPr txBox="1"/>
          <p:nvPr/>
        </p:nvSpPr>
        <p:spPr>
          <a:xfrm>
            <a:off x="136635" y="136525"/>
            <a:ext cx="1774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CMS 2212.12592</a:t>
            </a:r>
          </a:p>
        </p:txBody>
      </p:sp>
    </p:spTree>
    <p:extLst>
      <p:ext uri="{BB962C8B-B14F-4D97-AF65-F5344CB8AC3E}">
        <p14:creationId xmlns:p14="http://schemas.microsoft.com/office/powerpoint/2010/main" val="14925194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D1497A4-29D0-AB6F-43EF-68F812B76C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 29, 2023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12DE777-3A4D-79F6-A21C-98EC2ED67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Schmitt / EFT Searches / MBI2023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0932C5-56F2-8798-10EA-56F08807F4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18811-7FC3-D04C-84A0-97947CEA18C5}" type="slidenum">
              <a:rPr lang="en-US" smtClean="0"/>
              <a:t>26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BCC553E-6763-6260-0A02-027A8FD117E2}"/>
              </a:ext>
            </a:extLst>
          </p:cNvPr>
          <p:cNvSpPr txBox="1"/>
          <p:nvPr/>
        </p:nvSpPr>
        <p:spPr>
          <a:xfrm>
            <a:off x="136635" y="136525"/>
            <a:ext cx="1774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CMS 2212.12592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D8D9D42-4235-25FF-C78A-0642FA94A7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9828" y="0"/>
            <a:ext cx="2654300" cy="25654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9ED69C5-1808-0A71-8E52-B8F469518B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7967338" y="2700998"/>
            <a:ext cx="3717287" cy="381139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B9B233B-12B6-B711-594A-4537E78B45E6}"/>
              </a:ext>
            </a:extLst>
          </p:cNvPr>
          <p:cNvSpPr txBox="1"/>
          <p:nvPr/>
        </p:nvSpPr>
        <p:spPr>
          <a:xfrm>
            <a:off x="346841" y="945931"/>
            <a:ext cx="7116243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This new analysis is sensitive to </a:t>
            </a:r>
            <a:r>
              <a:rPr lang="en-US" sz="2400" u="sng" dirty="0"/>
              <a:t>quartic couplings</a:t>
            </a:r>
            <a:r>
              <a:rPr lang="en-US" sz="2400" dirty="0"/>
              <a:t>.</a:t>
            </a:r>
          </a:p>
          <a:p>
            <a:endParaRPr lang="en-US" sz="2400" dirty="0"/>
          </a:p>
          <a:p>
            <a:r>
              <a:rPr lang="en-US" sz="2400" dirty="0"/>
              <a:t>Hence, the focus is on dim-8 operators and coefficients.</a:t>
            </a:r>
          </a:p>
          <a:p>
            <a:r>
              <a:rPr lang="en-US" sz="2400" dirty="0"/>
              <a:t>(We’ll return to the question of dim-6 operators.)</a:t>
            </a:r>
          </a:p>
          <a:p>
            <a:endParaRPr lang="en-US" sz="2400" dirty="0"/>
          </a:p>
          <a:p>
            <a:r>
              <a:rPr lang="en-US" sz="2400" dirty="0"/>
              <a:t>This pair of jets is special: </a:t>
            </a:r>
            <a:r>
              <a:rPr lang="en-US" sz="2400" dirty="0" err="1"/>
              <a:t>m</a:t>
            </a:r>
            <a:r>
              <a:rPr lang="en-US" sz="2400" baseline="-25000" dirty="0" err="1"/>
              <a:t>jj</a:t>
            </a:r>
            <a:r>
              <a:rPr lang="en-US" sz="2400" dirty="0"/>
              <a:t> is high, and they are</a:t>
            </a:r>
          </a:p>
          <a:p>
            <a:r>
              <a:rPr lang="en-US" sz="2400" dirty="0"/>
              <a:t>separated in rapidity.</a:t>
            </a:r>
          </a:p>
          <a:p>
            <a:endParaRPr lang="en-US" sz="2400" dirty="0"/>
          </a:p>
          <a:p>
            <a:r>
              <a:rPr lang="en-US" sz="2400" dirty="0"/>
              <a:t>The presence of the two jets is crucial (similar to </a:t>
            </a:r>
            <a:r>
              <a:rPr lang="en-US" sz="2400" dirty="0" err="1"/>
              <a:t>Zjj</a:t>
            </a:r>
            <a:r>
              <a:rPr lang="en-US" sz="2400" dirty="0"/>
              <a:t>)</a:t>
            </a:r>
          </a:p>
          <a:p>
            <a:r>
              <a:rPr lang="en-US" sz="2400" dirty="0"/>
              <a:t>this is vector boson scattering, not just Wy production.</a:t>
            </a:r>
          </a:p>
          <a:p>
            <a:endParaRPr lang="en-US" sz="2400" dirty="0"/>
          </a:p>
          <a:p>
            <a:r>
              <a:rPr lang="en-US" sz="2400" dirty="0"/>
              <a:t>Use </a:t>
            </a:r>
            <a:r>
              <a:rPr lang="en-US" sz="2400" dirty="0" err="1"/>
              <a:t>m</a:t>
            </a:r>
            <a:r>
              <a:rPr lang="en-US" sz="2400" baseline="-25000" dirty="0" err="1"/>
              <a:t>Wy</a:t>
            </a:r>
            <a:r>
              <a:rPr lang="en-US" sz="2400" dirty="0"/>
              <a:t> as the sensitive variable.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6F4D84B-46F4-4B9B-F81E-77CB5A2A988F}"/>
              </a:ext>
            </a:extLst>
          </p:cNvPr>
          <p:cNvSpPr txBox="1"/>
          <p:nvPr/>
        </p:nvSpPr>
        <p:spPr>
          <a:xfrm>
            <a:off x="11345068" y="5771575"/>
            <a:ext cx="104648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 err="1"/>
              <a:t>m</a:t>
            </a:r>
            <a:r>
              <a:rPr lang="en-US" sz="3200" b="1" baseline="-25000" dirty="0" err="1"/>
              <a:t>Wy</a:t>
            </a:r>
            <a:r>
              <a:rPr lang="en-US" sz="3200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971570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D1497A4-29D0-AB6F-43EF-68F812B76C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 29, 2023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12DE777-3A4D-79F6-A21C-98EC2ED67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Schmitt / EFT Searches / MBI2023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0932C5-56F2-8798-10EA-56F08807F4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18811-7FC3-D04C-84A0-97947CEA18C5}" type="slidenum">
              <a:rPr lang="en-US" smtClean="0"/>
              <a:t>27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BCC553E-6763-6260-0A02-027A8FD117E2}"/>
              </a:ext>
            </a:extLst>
          </p:cNvPr>
          <p:cNvSpPr txBox="1"/>
          <p:nvPr/>
        </p:nvSpPr>
        <p:spPr>
          <a:xfrm>
            <a:off x="136635" y="136525"/>
            <a:ext cx="1774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CMS 2212.12592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1079F41-240E-27EF-8359-3745D058B7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7629943" y="91211"/>
            <a:ext cx="3579852" cy="367048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4F3A007-031F-B959-5A9E-602AA4797D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0540" y="1600421"/>
            <a:ext cx="5765800" cy="3708400"/>
          </a:xfrm>
          <a:prstGeom prst="rect">
            <a:avLst/>
          </a:prstGeom>
        </p:spPr>
      </p:pic>
      <p:sp>
        <p:nvSpPr>
          <p:cNvPr id="12" name="Frame 11">
            <a:extLst>
              <a:ext uri="{FF2B5EF4-FFF2-40B4-BE49-F238E27FC236}">
                <a16:creationId xmlns:a16="http://schemas.microsoft.com/office/drawing/2014/main" id="{CF3B607A-2E96-AE01-9AA9-CF528B0EF0B1}"/>
              </a:ext>
            </a:extLst>
          </p:cNvPr>
          <p:cNvSpPr/>
          <p:nvPr/>
        </p:nvSpPr>
        <p:spPr>
          <a:xfrm>
            <a:off x="5414842" y="1160738"/>
            <a:ext cx="1166648" cy="4456386"/>
          </a:xfrm>
          <a:prstGeom prst="frame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5037EE6-45A1-3B8D-6533-AF943E5B5352}"/>
              </a:ext>
            </a:extLst>
          </p:cNvPr>
          <p:cNvSpPr txBox="1"/>
          <p:nvPr/>
        </p:nvSpPr>
        <p:spPr>
          <a:xfrm>
            <a:off x="332184" y="804832"/>
            <a:ext cx="49965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Example: reporting the unitary bound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5DF48DC-8998-266E-F065-BC7B80987232}"/>
              </a:ext>
            </a:extLst>
          </p:cNvPr>
          <p:cNvSpPr txBox="1"/>
          <p:nvPr/>
        </p:nvSpPr>
        <p:spPr>
          <a:xfrm>
            <a:off x="7228437" y="4232411"/>
            <a:ext cx="4382866" cy="1754326"/>
          </a:xfrm>
          <a:prstGeom prst="rect">
            <a:avLst/>
          </a:prstGeom>
          <a:noFill/>
          <a:ln w="38100">
            <a:solidFill>
              <a:srgbClr val="00B050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4382866"/>
                      <a:gd name="connsiteY0" fmla="*/ 0 h 1754326"/>
                      <a:gd name="connsiteX1" fmla="*/ 504030 w 4382866"/>
                      <a:gd name="connsiteY1" fmla="*/ 0 h 1754326"/>
                      <a:gd name="connsiteX2" fmla="*/ 920402 w 4382866"/>
                      <a:gd name="connsiteY2" fmla="*/ 0 h 1754326"/>
                      <a:gd name="connsiteX3" fmla="*/ 1555917 w 4382866"/>
                      <a:gd name="connsiteY3" fmla="*/ 0 h 1754326"/>
                      <a:gd name="connsiteX4" fmla="*/ 2059947 w 4382866"/>
                      <a:gd name="connsiteY4" fmla="*/ 0 h 1754326"/>
                      <a:gd name="connsiteX5" fmla="*/ 2563977 w 4382866"/>
                      <a:gd name="connsiteY5" fmla="*/ 0 h 1754326"/>
                      <a:gd name="connsiteX6" fmla="*/ 3199492 w 4382866"/>
                      <a:gd name="connsiteY6" fmla="*/ 0 h 1754326"/>
                      <a:gd name="connsiteX7" fmla="*/ 3659693 w 4382866"/>
                      <a:gd name="connsiteY7" fmla="*/ 0 h 1754326"/>
                      <a:gd name="connsiteX8" fmla="*/ 4382866 w 4382866"/>
                      <a:gd name="connsiteY8" fmla="*/ 0 h 1754326"/>
                      <a:gd name="connsiteX9" fmla="*/ 4382866 w 4382866"/>
                      <a:gd name="connsiteY9" fmla="*/ 619862 h 1754326"/>
                      <a:gd name="connsiteX10" fmla="*/ 4382866 w 4382866"/>
                      <a:gd name="connsiteY10" fmla="*/ 1169551 h 1754326"/>
                      <a:gd name="connsiteX11" fmla="*/ 4382866 w 4382866"/>
                      <a:gd name="connsiteY11" fmla="*/ 1754326 h 1754326"/>
                      <a:gd name="connsiteX12" fmla="*/ 3791179 w 4382866"/>
                      <a:gd name="connsiteY12" fmla="*/ 1754326 h 1754326"/>
                      <a:gd name="connsiteX13" fmla="*/ 3155664 w 4382866"/>
                      <a:gd name="connsiteY13" fmla="*/ 1754326 h 1754326"/>
                      <a:gd name="connsiteX14" fmla="*/ 2520148 w 4382866"/>
                      <a:gd name="connsiteY14" fmla="*/ 1754326 h 1754326"/>
                      <a:gd name="connsiteX15" fmla="*/ 2059947 w 4382866"/>
                      <a:gd name="connsiteY15" fmla="*/ 1754326 h 1754326"/>
                      <a:gd name="connsiteX16" fmla="*/ 1512089 w 4382866"/>
                      <a:gd name="connsiteY16" fmla="*/ 1754326 h 1754326"/>
                      <a:gd name="connsiteX17" fmla="*/ 876573 w 4382866"/>
                      <a:gd name="connsiteY17" fmla="*/ 1754326 h 1754326"/>
                      <a:gd name="connsiteX18" fmla="*/ 0 w 4382866"/>
                      <a:gd name="connsiteY18" fmla="*/ 1754326 h 1754326"/>
                      <a:gd name="connsiteX19" fmla="*/ 0 w 4382866"/>
                      <a:gd name="connsiteY19" fmla="*/ 1222180 h 1754326"/>
                      <a:gd name="connsiteX20" fmla="*/ 0 w 4382866"/>
                      <a:gd name="connsiteY20" fmla="*/ 672492 h 1754326"/>
                      <a:gd name="connsiteX21" fmla="*/ 0 w 4382866"/>
                      <a:gd name="connsiteY21" fmla="*/ 0 h 17543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382866" h="1754326" extrusionOk="0">
                        <a:moveTo>
                          <a:pt x="0" y="0"/>
                        </a:moveTo>
                        <a:cubicBezTo>
                          <a:pt x="215741" y="-15317"/>
                          <a:pt x="348607" y="30616"/>
                          <a:pt x="504030" y="0"/>
                        </a:cubicBezTo>
                        <a:cubicBezTo>
                          <a:pt x="659453" y="-30616"/>
                          <a:pt x="815297" y="21657"/>
                          <a:pt x="920402" y="0"/>
                        </a:cubicBezTo>
                        <a:cubicBezTo>
                          <a:pt x="1025507" y="-21657"/>
                          <a:pt x="1371206" y="13870"/>
                          <a:pt x="1555917" y="0"/>
                        </a:cubicBezTo>
                        <a:cubicBezTo>
                          <a:pt x="1740629" y="-13870"/>
                          <a:pt x="1903193" y="44699"/>
                          <a:pt x="2059947" y="0"/>
                        </a:cubicBezTo>
                        <a:cubicBezTo>
                          <a:pt x="2216701" y="-44699"/>
                          <a:pt x="2417142" y="7092"/>
                          <a:pt x="2563977" y="0"/>
                        </a:cubicBezTo>
                        <a:cubicBezTo>
                          <a:pt x="2710812" y="-7092"/>
                          <a:pt x="2989065" y="17213"/>
                          <a:pt x="3199492" y="0"/>
                        </a:cubicBezTo>
                        <a:cubicBezTo>
                          <a:pt x="3409919" y="-17213"/>
                          <a:pt x="3448329" y="50506"/>
                          <a:pt x="3659693" y="0"/>
                        </a:cubicBezTo>
                        <a:cubicBezTo>
                          <a:pt x="3871057" y="-50506"/>
                          <a:pt x="4124163" y="49285"/>
                          <a:pt x="4382866" y="0"/>
                        </a:cubicBezTo>
                        <a:cubicBezTo>
                          <a:pt x="4414950" y="191307"/>
                          <a:pt x="4362111" y="444356"/>
                          <a:pt x="4382866" y="619862"/>
                        </a:cubicBezTo>
                        <a:cubicBezTo>
                          <a:pt x="4403621" y="795368"/>
                          <a:pt x="4337971" y="964875"/>
                          <a:pt x="4382866" y="1169551"/>
                        </a:cubicBezTo>
                        <a:cubicBezTo>
                          <a:pt x="4427761" y="1374227"/>
                          <a:pt x="4368139" y="1542932"/>
                          <a:pt x="4382866" y="1754326"/>
                        </a:cubicBezTo>
                        <a:cubicBezTo>
                          <a:pt x="4209590" y="1816223"/>
                          <a:pt x="4026295" y="1729028"/>
                          <a:pt x="3791179" y="1754326"/>
                        </a:cubicBezTo>
                        <a:cubicBezTo>
                          <a:pt x="3556063" y="1779624"/>
                          <a:pt x="3408628" y="1741341"/>
                          <a:pt x="3155664" y="1754326"/>
                        </a:cubicBezTo>
                        <a:cubicBezTo>
                          <a:pt x="2902700" y="1767311"/>
                          <a:pt x="2758676" y="1713321"/>
                          <a:pt x="2520148" y="1754326"/>
                        </a:cubicBezTo>
                        <a:cubicBezTo>
                          <a:pt x="2281620" y="1795331"/>
                          <a:pt x="2207092" y="1753384"/>
                          <a:pt x="2059947" y="1754326"/>
                        </a:cubicBezTo>
                        <a:cubicBezTo>
                          <a:pt x="1912802" y="1755268"/>
                          <a:pt x="1752911" y="1706931"/>
                          <a:pt x="1512089" y="1754326"/>
                        </a:cubicBezTo>
                        <a:cubicBezTo>
                          <a:pt x="1271267" y="1801721"/>
                          <a:pt x="1108228" y="1734583"/>
                          <a:pt x="876573" y="1754326"/>
                        </a:cubicBezTo>
                        <a:cubicBezTo>
                          <a:pt x="644918" y="1774069"/>
                          <a:pt x="218784" y="1687707"/>
                          <a:pt x="0" y="1754326"/>
                        </a:cubicBezTo>
                        <a:cubicBezTo>
                          <a:pt x="-3391" y="1570364"/>
                          <a:pt x="37509" y="1445855"/>
                          <a:pt x="0" y="1222180"/>
                        </a:cubicBezTo>
                        <a:cubicBezTo>
                          <a:pt x="-37509" y="998505"/>
                          <a:pt x="57334" y="842168"/>
                          <a:pt x="0" y="672492"/>
                        </a:cubicBezTo>
                        <a:cubicBezTo>
                          <a:pt x="-57334" y="502816"/>
                          <a:pt x="18374" y="237529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none" rtlCol="0">
            <a:spAutoFit/>
          </a:bodyPr>
          <a:lstStyle/>
          <a:p>
            <a:r>
              <a:rPr lang="en-US" dirty="0"/>
              <a:t>This approach is simple and straight forward.</a:t>
            </a:r>
          </a:p>
          <a:p>
            <a:endParaRPr lang="en-US" dirty="0"/>
          </a:p>
          <a:p>
            <a:r>
              <a:rPr lang="en-US" dirty="0" err="1"/>
              <a:t>U</a:t>
            </a:r>
            <a:r>
              <a:rPr lang="en-US" baseline="-25000" dirty="0" err="1"/>
              <a:t>bound</a:t>
            </a:r>
            <a:r>
              <a:rPr lang="en-US" dirty="0"/>
              <a:t> is like a warning: above this energy</a:t>
            </a:r>
          </a:p>
          <a:p>
            <a:r>
              <a:rPr lang="en-US" dirty="0"/>
              <a:t>the theory is in trouble.</a:t>
            </a:r>
          </a:p>
          <a:p>
            <a:endParaRPr lang="en-US" dirty="0"/>
          </a:p>
          <a:p>
            <a:r>
              <a:rPr lang="en-US" dirty="0"/>
              <a:t>It does not tell us about any impact on W.C.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9836844-A3F3-CB28-8D08-0C0E49431DCD}"/>
              </a:ext>
            </a:extLst>
          </p:cNvPr>
          <p:cNvSpPr txBox="1"/>
          <p:nvPr/>
        </p:nvSpPr>
        <p:spPr>
          <a:xfrm>
            <a:off x="515007" y="5770179"/>
            <a:ext cx="42592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nice constraints on  </a:t>
            </a:r>
            <a:r>
              <a:rPr lang="en-US" sz="2000" dirty="0" err="1"/>
              <a:t>f</a:t>
            </a:r>
            <a:r>
              <a:rPr lang="en-US" sz="2000" baseline="-25000" dirty="0" err="1"/>
              <a:t>T,I</a:t>
            </a:r>
            <a:r>
              <a:rPr lang="en-US" sz="2000" dirty="0"/>
              <a:t> for </a:t>
            </a:r>
            <a:r>
              <a:rPr lang="en-US" sz="2000" dirty="0" err="1"/>
              <a:t>i</a:t>
            </a:r>
            <a:r>
              <a:rPr lang="en-US" sz="2000" dirty="0"/>
              <a:t>=0,1,2,5,6,7.</a:t>
            </a:r>
          </a:p>
        </p:txBody>
      </p:sp>
    </p:spTree>
    <p:extLst>
      <p:ext uri="{BB962C8B-B14F-4D97-AF65-F5344CB8AC3E}">
        <p14:creationId xmlns:p14="http://schemas.microsoft.com/office/powerpoint/2010/main" val="141334003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B3B5B4A-31AD-934F-B40E-F7ECD3018D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 29, 2023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1C88AD0-389B-504C-ACA6-561B748C26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Schmitt / EFT Searches / MBI2023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9F96E4-0AB4-EE44-B1CF-D3FBDD605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18811-7FC3-D04C-84A0-97947CEA18C5}" type="slidenum">
              <a:rPr lang="en-US" smtClean="0"/>
              <a:t>28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822EC83-2075-B241-8EE0-851102A60AEB}"/>
              </a:ext>
            </a:extLst>
          </p:cNvPr>
          <p:cNvSpPr txBox="1"/>
          <p:nvPr/>
        </p:nvSpPr>
        <p:spPr>
          <a:xfrm>
            <a:off x="2059242" y="2536316"/>
            <a:ext cx="6716896" cy="738664"/>
          </a:xfrm>
          <a:prstGeom prst="rect">
            <a:avLst/>
          </a:prstGeom>
          <a:solidFill>
            <a:schemeClr val="accent5">
              <a:lumMod val="20000"/>
              <a:lumOff val="80000"/>
              <a:alpha val="35000"/>
            </a:schemeClr>
          </a:solidFill>
          <a:ln w="50800">
            <a:solidFill>
              <a:srgbClr val="00B0F0"/>
            </a:solidFill>
          </a:ln>
        </p:spPr>
        <p:txBody>
          <a:bodyPr wrap="square" lIns="274320" tIns="91440" rIns="274320" bIns="91440" rtlCol="0">
            <a:spAutoFit/>
          </a:bodyPr>
          <a:lstStyle/>
          <a:p>
            <a:pPr algn="ctr"/>
            <a:r>
              <a:rPr lang="en-US" sz="3600" b="1" dirty="0">
                <a:solidFill>
                  <a:srgbClr val="0070C0"/>
                </a:solidFill>
              </a:rPr>
              <a:t>ATLAS </a:t>
            </a:r>
            <a:r>
              <a:rPr lang="en-US" sz="3600" b="1" dirty="0" err="1">
                <a:solidFill>
                  <a:srgbClr val="0070C0"/>
                </a:solidFill>
              </a:rPr>
              <a:t>Z</a:t>
            </a:r>
            <a:r>
              <a:rPr lang="en-US" sz="3600" b="1" dirty="0" err="1">
                <a:solidFill>
                  <a:srgbClr val="0070C0"/>
                </a:solidFill>
                <a:latin typeface="Symbol" pitchFamily="2" charset="2"/>
              </a:rPr>
              <a:t>gg</a:t>
            </a:r>
            <a:r>
              <a:rPr lang="en-US" sz="3600" b="1" dirty="0">
                <a:solidFill>
                  <a:srgbClr val="0070C0"/>
                </a:solidFill>
              </a:rPr>
              <a:t> (2021)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A827F9A-DBB2-A0D0-9D70-C953F07CECAE}"/>
              </a:ext>
            </a:extLst>
          </p:cNvPr>
          <p:cNvSpPr txBox="1"/>
          <p:nvPr/>
        </p:nvSpPr>
        <p:spPr>
          <a:xfrm>
            <a:off x="136635" y="136525"/>
            <a:ext cx="3400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ATLAS Eur. Phys. J. C 83 (2023) 539</a:t>
            </a:r>
          </a:p>
        </p:txBody>
      </p:sp>
    </p:spTree>
    <p:extLst>
      <p:ext uri="{BB962C8B-B14F-4D97-AF65-F5344CB8AC3E}">
        <p14:creationId xmlns:p14="http://schemas.microsoft.com/office/powerpoint/2010/main" val="81543996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D06F9B1-7CDF-ECC7-8705-F1DD826116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Aug 29, 2023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7DB2FB0-EAF8-5CB8-9AF3-E4CA0D534C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Schmitt / EFT Searches / MBI2023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95AB5A-C39E-10EF-3BD0-4B1FC1C291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18811-7FC3-D04C-84A0-97947CEA18C5}" type="slidenum">
              <a:rPr lang="en-US" smtClean="0"/>
              <a:t>29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1AAE911-E36E-8E9C-AA7D-9522781BC099}"/>
              </a:ext>
            </a:extLst>
          </p:cNvPr>
          <p:cNvSpPr txBox="1"/>
          <p:nvPr/>
        </p:nvSpPr>
        <p:spPr>
          <a:xfrm>
            <a:off x="136635" y="136525"/>
            <a:ext cx="3400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ATLAS Eur. Phys. J. C 83 (2023) 539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A69D3B9-73B9-66B2-8E1F-012E9885DD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46124" y="422822"/>
            <a:ext cx="3607676" cy="271921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BC4DD35-50AB-10DA-FB93-D172B9CAEA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7780844" y="2806393"/>
            <a:ext cx="3195267" cy="444048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B250D91-B5EB-9B1E-9170-3E485C12637C}"/>
              </a:ext>
            </a:extLst>
          </p:cNvPr>
          <p:cNvSpPr txBox="1"/>
          <p:nvPr/>
        </p:nvSpPr>
        <p:spPr>
          <a:xfrm>
            <a:off x="493987" y="880467"/>
            <a:ext cx="38357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Example of ”clipping”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BA39A02-EC56-B4E2-617D-BB4942707091}"/>
              </a:ext>
            </a:extLst>
          </p:cNvPr>
          <p:cNvSpPr txBox="1"/>
          <p:nvPr/>
        </p:nvSpPr>
        <p:spPr>
          <a:xfrm>
            <a:off x="212834" y="1782431"/>
            <a:ext cx="6737131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Choose an arbitrary energy cutoff E</a:t>
            </a:r>
            <a:r>
              <a:rPr lang="en-US" sz="2400" baseline="-25000" dirty="0"/>
              <a:t>c.</a:t>
            </a:r>
          </a:p>
          <a:p>
            <a:endParaRPr lang="en-US" sz="2400" dirty="0"/>
          </a:p>
          <a:p>
            <a:r>
              <a:rPr lang="en-US" sz="2400" dirty="0"/>
              <a:t>Above that cutoff, zero-out the non-SM contribution (both the pure BSM quadratic part and the</a:t>
            </a:r>
          </a:p>
          <a:p>
            <a:r>
              <a:rPr lang="en-US" sz="2400" dirty="0"/>
              <a:t>interference term) </a:t>
            </a:r>
          </a:p>
          <a:p>
            <a:r>
              <a:rPr lang="en-US" sz="2400" dirty="0"/>
              <a:t>and </a:t>
            </a:r>
            <a:r>
              <a:rPr lang="en-US" sz="2400" u="sng" dirty="0"/>
              <a:t>retain the SM part only</a:t>
            </a:r>
            <a:r>
              <a:rPr lang="en-US" sz="2400" dirty="0"/>
              <a:t>.</a:t>
            </a:r>
          </a:p>
          <a:p>
            <a:endParaRPr lang="en-US" sz="2400" dirty="0"/>
          </a:p>
          <a:p>
            <a:r>
              <a:rPr lang="en-US" sz="2400" dirty="0"/>
              <a:t>High-energy data are not discarded but</a:t>
            </a:r>
          </a:p>
          <a:p>
            <a:r>
              <a:rPr lang="en-US" sz="2400" dirty="0"/>
              <a:t>they do not contribute to the bounds.</a:t>
            </a:r>
          </a:p>
          <a:p>
            <a:endParaRPr lang="en-US" sz="2400" dirty="0"/>
          </a:p>
          <a:p>
            <a:r>
              <a:rPr lang="en-US" sz="2400" b="1" dirty="0">
                <a:solidFill>
                  <a:srgbClr val="0070C0"/>
                </a:solidFill>
              </a:rPr>
              <a:t>Compute bounds as a function of E</a:t>
            </a:r>
            <a:r>
              <a:rPr lang="en-US" sz="2400" b="1" baseline="-25000" dirty="0">
                <a:solidFill>
                  <a:srgbClr val="0070C0"/>
                </a:solidFill>
              </a:rPr>
              <a:t>c</a:t>
            </a:r>
            <a:r>
              <a:rPr lang="en-US" sz="2400" b="1" dirty="0">
                <a:solidFill>
                  <a:srgbClr val="0070C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035019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D2E0A49-9194-EFC3-0B00-B4391F6398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 29, 2023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024E9E7-7DAB-2481-9659-947442D6C1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Schmitt / EFT Searches / MBI2023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48D0B3-4421-66E6-9225-E4E54FDA89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18811-7FC3-D04C-84A0-97947CEA18C5}" type="slidenum">
              <a:rPr lang="en-US" smtClean="0"/>
              <a:t>3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0E9553A-010D-6FC8-DB5A-8C6D56D0E084}"/>
              </a:ext>
            </a:extLst>
          </p:cNvPr>
          <p:cNvSpPr txBox="1"/>
          <p:nvPr/>
        </p:nvSpPr>
        <p:spPr>
          <a:xfrm>
            <a:off x="482690" y="392206"/>
            <a:ext cx="11139909" cy="738664"/>
          </a:xfrm>
          <a:prstGeom prst="rect">
            <a:avLst/>
          </a:prstGeom>
          <a:solidFill>
            <a:schemeClr val="accent5">
              <a:lumMod val="20000"/>
              <a:lumOff val="80000"/>
              <a:alpha val="35000"/>
            </a:schemeClr>
          </a:solidFill>
          <a:ln w="50800">
            <a:solidFill>
              <a:srgbClr val="00B0F0"/>
            </a:solidFill>
          </a:ln>
        </p:spPr>
        <p:txBody>
          <a:bodyPr wrap="none" lIns="274320" tIns="91440" rIns="274320" bIns="91440" rtlCol="0">
            <a:spAutoFit/>
          </a:bodyPr>
          <a:lstStyle/>
          <a:p>
            <a:r>
              <a:rPr lang="en-US" sz="3600" b="1" dirty="0">
                <a:solidFill>
                  <a:srgbClr val="0070C0"/>
                </a:solidFill>
              </a:rPr>
              <a:t>searching for new physics (beyond the standard model)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2BD3A37-E054-EA21-EA54-15D3AABCBD92}"/>
              </a:ext>
            </a:extLst>
          </p:cNvPr>
          <p:cNvSpPr txBox="1"/>
          <p:nvPr/>
        </p:nvSpPr>
        <p:spPr>
          <a:xfrm>
            <a:off x="598304" y="1696896"/>
            <a:ext cx="10605724" cy="40934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No overt sign of new physics (physics beyond the standard model) – unfortunately.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(Let me set aside the hints of flavor anomalies.)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Must hope to falsify the SM by comparing a prediction to precise measurements.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(g-2)</a:t>
            </a:r>
            <a:r>
              <a:rPr lang="en-US" sz="2000" baseline="-25000" dirty="0">
                <a:latin typeface="Symbol" pitchFamily="2" charset="2"/>
              </a:rPr>
              <a:t>m</a:t>
            </a:r>
            <a:r>
              <a:rPr lang="en-US" sz="2000" dirty="0"/>
              <a:t> is the current best example of this, but of course there are many others.</a:t>
            </a:r>
            <a:br>
              <a:rPr lang="en-US" sz="2000" dirty="0"/>
            </a:br>
            <a:br>
              <a:rPr lang="en-US" sz="2000" dirty="0"/>
            </a:b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Old approach: think of something you can measure very precisely with a minimum dependence</a:t>
            </a:r>
            <a:br>
              <a:rPr lang="en-US" sz="2000" dirty="0"/>
            </a:br>
            <a:r>
              <a:rPr lang="en-US" sz="2000" dirty="0"/>
              <a:t>on theory modeling.  (LEP)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See whether the SM predicts the value that you measure.</a:t>
            </a:r>
            <a:br>
              <a:rPr lang="en-US" sz="2000" dirty="0"/>
            </a:b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30 years ago, people were certain that the SM would be falsified.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Nowadays, we know otherwise, and expect that falsifying the SM will be a major challenge.</a:t>
            </a:r>
          </a:p>
        </p:txBody>
      </p:sp>
    </p:spTree>
    <p:extLst>
      <p:ext uri="{BB962C8B-B14F-4D97-AF65-F5344CB8AC3E}">
        <p14:creationId xmlns:p14="http://schemas.microsoft.com/office/powerpoint/2010/main" val="134229677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D06F9B1-7CDF-ECC7-8705-F1DD826116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 29, 2023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7DB2FB0-EAF8-5CB8-9AF3-E4CA0D534C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Schmitt / EFT Searches / MBI2023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95AB5A-C39E-10EF-3BD0-4B1FC1C291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18811-7FC3-D04C-84A0-97947CEA18C5}" type="slidenum">
              <a:rPr lang="en-US" smtClean="0"/>
              <a:t>30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1AAE911-E36E-8E9C-AA7D-9522781BC099}"/>
              </a:ext>
            </a:extLst>
          </p:cNvPr>
          <p:cNvSpPr txBox="1"/>
          <p:nvPr/>
        </p:nvSpPr>
        <p:spPr>
          <a:xfrm>
            <a:off x="136635" y="136525"/>
            <a:ext cx="3400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ATLAS Eur. Phys. J. C 83 (2023) 539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AC68226-1D80-71AC-CB60-A1210814CC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995708" y="1016205"/>
            <a:ext cx="2774841" cy="468254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BDB5322-8E5C-B763-6CB6-CCA02AE3CB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6202126" y="-1341202"/>
            <a:ext cx="4298841" cy="725429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1862460-4A80-661A-F3A5-C06F153A09AF}"/>
              </a:ext>
            </a:extLst>
          </p:cNvPr>
          <p:cNvSpPr txBox="1"/>
          <p:nvPr/>
        </p:nvSpPr>
        <p:spPr>
          <a:xfrm>
            <a:off x="493987" y="880467"/>
            <a:ext cx="38357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Example of ”clipping”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E727CFE-E129-7CE5-677C-DF6008F30516}"/>
              </a:ext>
            </a:extLst>
          </p:cNvPr>
          <p:cNvSpPr txBox="1"/>
          <p:nvPr/>
        </p:nvSpPr>
        <p:spPr>
          <a:xfrm>
            <a:off x="1629103" y="5862153"/>
            <a:ext cx="76079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Several analyses in ATLAS and CMS use this technique.  This is a recent example.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D698D1-A4C7-7493-CE36-450195A2A407}"/>
              </a:ext>
            </a:extLst>
          </p:cNvPr>
          <p:cNvSpPr txBox="1"/>
          <p:nvPr/>
        </p:nvSpPr>
        <p:spPr>
          <a:xfrm>
            <a:off x="5189960" y="4721625"/>
            <a:ext cx="5926879" cy="830997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/>
              <a:t>Naturally, bounds on W.C. weaken when</a:t>
            </a:r>
          </a:p>
          <a:p>
            <a:r>
              <a:rPr lang="en-US" sz="2400" dirty="0"/>
              <a:t>much of the NP at high energies is zeroed out.</a:t>
            </a:r>
          </a:p>
        </p:txBody>
      </p:sp>
    </p:spTree>
    <p:extLst>
      <p:ext uri="{BB962C8B-B14F-4D97-AF65-F5344CB8AC3E}">
        <p14:creationId xmlns:p14="http://schemas.microsoft.com/office/powerpoint/2010/main" val="213780561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B3B5B4A-31AD-934F-B40E-F7ECD3018D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 29, 2023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1C88AD0-389B-504C-ACA6-561B748C26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Schmitt / EFT Searches / MBI2023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9F96E4-0AB4-EE44-B1CF-D3FBDD605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18811-7FC3-D04C-84A0-97947CEA18C5}" type="slidenum">
              <a:rPr lang="en-US" smtClean="0"/>
              <a:t>31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822EC83-2075-B241-8EE0-851102A60AEB}"/>
              </a:ext>
            </a:extLst>
          </p:cNvPr>
          <p:cNvSpPr txBox="1"/>
          <p:nvPr/>
        </p:nvSpPr>
        <p:spPr>
          <a:xfrm>
            <a:off x="2059242" y="2536316"/>
            <a:ext cx="6716896" cy="738664"/>
          </a:xfrm>
          <a:prstGeom prst="rect">
            <a:avLst/>
          </a:prstGeom>
          <a:solidFill>
            <a:schemeClr val="accent5">
              <a:lumMod val="20000"/>
              <a:lumOff val="80000"/>
              <a:alpha val="35000"/>
            </a:schemeClr>
          </a:solidFill>
          <a:ln w="50800">
            <a:solidFill>
              <a:srgbClr val="00B0F0"/>
            </a:solidFill>
          </a:ln>
        </p:spPr>
        <p:txBody>
          <a:bodyPr wrap="square" lIns="274320" tIns="91440" rIns="274320" bIns="91440" rtlCol="0">
            <a:spAutoFit/>
          </a:bodyPr>
          <a:lstStyle/>
          <a:p>
            <a:pPr algn="ctr"/>
            <a:r>
              <a:rPr lang="en-US" sz="3600" b="1" dirty="0">
                <a:solidFill>
                  <a:srgbClr val="0070C0"/>
                </a:solidFill>
              </a:rPr>
              <a:t>CMS Wy (2022)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7CBAAD2-72F7-3676-F4AC-9F0F710947F2}"/>
              </a:ext>
            </a:extLst>
          </p:cNvPr>
          <p:cNvSpPr txBox="1"/>
          <p:nvPr/>
        </p:nvSpPr>
        <p:spPr>
          <a:xfrm>
            <a:off x="136635" y="136525"/>
            <a:ext cx="28712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CMS PRD 105 (2022) 052003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8B64B72-E338-AA0A-B41A-A4BACEF9C801}"/>
              </a:ext>
            </a:extLst>
          </p:cNvPr>
          <p:cNvSpPr txBox="1"/>
          <p:nvPr/>
        </p:nvSpPr>
        <p:spPr>
          <a:xfrm>
            <a:off x="4572000" y="4046483"/>
            <a:ext cx="1745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discussed earlier</a:t>
            </a:r>
          </a:p>
        </p:txBody>
      </p:sp>
    </p:spTree>
    <p:extLst>
      <p:ext uri="{BB962C8B-B14F-4D97-AF65-F5344CB8AC3E}">
        <p14:creationId xmlns:p14="http://schemas.microsoft.com/office/powerpoint/2010/main" val="341379920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B3B5B4A-31AD-934F-B40E-F7ECD3018D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 29, 2023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1C88AD0-389B-504C-ACA6-561B748C26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Schmitt / EFT Searches / MBI2023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9F96E4-0AB4-EE44-B1CF-D3FBDD605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18811-7FC3-D04C-84A0-97947CEA18C5}" type="slidenum">
              <a:rPr lang="en-US" smtClean="0"/>
              <a:t>32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7CBAAD2-72F7-3676-F4AC-9F0F710947F2}"/>
              </a:ext>
            </a:extLst>
          </p:cNvPr>
          <p:cNvSpPr txBox="1"/>
          <p:nvPr/>
        </p:nvSpPr>
        <p:spPr>
          <a:xfrm>
            <a:off x="136635" y="136525"/>
            <a:ext cx="28712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CMS PRD 105 (2022) 052003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669674F-026F-070F-0FA7-EA5FD4B760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7651216" y="-294082"/>
            <a:ext cx="3973540" cy="48347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0795352-D52B-9DA4-A270-5293225C908B}"/>
              </a:ext>
            </a:extLst>
          </p:cNvPr>
          <p:cNvSpPr txBox="1"/>
          <p:nvPr/>
        </p:nvSpPr>
        <p:spPr>
          <a:xfrm>
            <a:off x="388882" y="1114092"/>
            <a:ext cx="11319641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The interference term is linear in the W.C.</a:t>
            </a:r>
          </a:p>
          <a:p>
            <a:r>
              <a:rPr lang="en-US" sz="2400" dirty="0"/>
              <a:t>and is the leading 1/</a:t>
            </a:r>
            <a:r>
              <a:rPr lang="en-US" sz="2400" dirty="0">
                <a:latin typeface="Symbol" pitchFamily="2" charset="2"/>
              </a:rPr>
              <a:t>L</a:t>
            </a:r>
            <a:r>
              <a:rPr lang="en-US" sz="2400" baseline="30000" dirty="0">
                <a:latin typeface="Symbol" pitchFamily="2" charset="2"/>
              </a:rPr>
              <a:t>2</a:t>
            </a:r>
            <a:r>
              <a:rPr lang="en-US" sz="2400" dirty="0">
                <a:latin typeface="Symbol" pitchFamily="2" charset="2"/>
              </a:rPr>
              <a:t> </a:t>
            </a:r>
            <a:r>
              <a:rPr lang="en-US" sz="2400" dirty="0"/>
              <a:t>term.</a:t>
            </a:r>
            <a:br>
              <a:rPr lang="en-US" sz="2400" dirty="0"/>
            </a:br>
            <a:br>
              <a:rPr lang="en-US" sz="2400" dirty="0"/>
            </a:br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Trouble enters with the quadratic term,</a:t>
            </a:r>
          </a:p>
          <a:p>
            <a:r>
              <a:rPr lang="en-US" sz="2400" dirty="0"/>
              <a:t>especially when the W.C. “c” is not small.</a:t>
            </a:r>
          </a:p>
          <a:p>
            <a:endParaRPr lang="en-US" sz="2400" dirty="0"/>
          </a:p>
          <a:p>
            <a:r>
              <a:rPr lang="en-US" sz="2400" dirty="0"/>
              <a:t>The growth at high s is associated with the</a:t>
            </a:r>
          </a:p>
          <a:p>
            <a:r>
              <a:rPr lang="en-US" sz="2400" dirty="0"/>
              <a:t>quadratic term (b/c the linear term cannot be large </a:t>
            </a:r>
            <a:br>
              <a:rPr lang="en-US" sz="2400" dirty="0"/>
            </a:br>
            <a:r>
              <a:rPr lang="en-US" sz="2400" dirty="0"/>
              <a:t>where the SM term vanishes).</a:t>
            </a:r>
          </a:p>
          <a:p>
            <a:endParaRPr lang="en-US" sz="2400" dirty="0"/>
          </a:p>
          <a:p>
            <a:r>
              <a:rPr lang="en-US" sz="2400" dirty="0"/>
              <a:t>Approach: remove the quadratic terms from the likelihood (i.e., set the “pure BSM” term to zero, by hand) and derive new bounds on the W.C.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8FEC9AD-A21D-C684-5AF1-CD455DA419FB}"/>
              </a:ext>
            </a:extLst>
          </p:cNvPr>
          <p:cNvSpPr txBox="1"/>
          <p:nvPr/>
        </p:nvSpPr>
        <p:spPr>
          <a:xfrm>
            <a:off x="94596" y="596694"/>
            <a:ext cx="74362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Example of “dropping the quadratic term”.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8CCAA49-3E81-3593-27E7-3263B6D75B7D}"/>
              </a:ext>
            </a:extLst>
          </p:cNvPr>
          <p:cNvSpPr txBox="1"/>
          <p:nvPr/>
        </p:nvSpPr>
        <p:spPr>
          <a:xfrm>
            <a:off x="7617059" y="4722426"/>
            <a:ext cx="4264885" cy="646331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Several analyses in ATLAS and CMS use this </a:t>
            </a:r>
          </a:p>
          <a:p>
            <a:r>
              <a:rPr lang="en-US" dirty="0"/>
              <a:t>technique.   This is one example.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7DA6DBC-0B24-7CA4-A487-81F081BF04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13" y="1885502"/>
            <a:ext cx="7230516" cy="1036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231352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B3B5B4A-31AD-934F-B40E-F7ECD3018D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 29, 2023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1C88AD0-389B-504C-ACA6-561B748C26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Schmitt / EFT Searches / MBI2023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9F96E4-0AB4-EE44-B1CF-D3FBDD605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18811-7FC3-D04C-84A0-97947CEA18C5}" type="slidenum">
              <a:rPr lang="en-US" smtClean="0"/>
              <a:t>33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7CBAAD2-72F7-3676-F4AC-9F0F710947F2}"/>
              </a:ext>
            </a:extLst>
          </p:cNvPr>
          <p:cNvSpPr txBox="1"/>
          <p:nvPr/>
        </p:nvSpPr>
        <p:spPr>
          <a:xfrm>
            <a:off x="136635" y="136525"/>
            <a:ext cx="28712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CMS PRD 105 (2022) 052003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45F7A4B-F1A7-9A2A-ED3F-97A2C4E2CB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3097093" y="2049557"/>
            <a:ext cx="4217633" cy="439595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B5642EB-3190-1317-AAD3-4339F4AB4D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7493044" y="2049557"/>
            <a:ext cx="4217634" cy="439595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5B415A3-B7F1-563E-368F-0CC9725ADFAF}"/>
              </a:ext>
            </a:extLst>
          </p:cNvPr>
          <p:cNvSpPr txBox="1"/>
          <p:nvPr/>
        </p:nvSpPr>
        <p:spPr>
          <a:xfrm>
            <a:off x="365569" y="715940"/>
            <a:ext cx="11301812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Another approach:  </a:t>
            </a:r>
            <a:r>
              <a:rPr lang="en-US" sz="2800" b="1" dirty="0"/>
              <a:t>censor data which is too high in energy.</a:t>
            </a:r>
          </a:p>
          <a:p>
            <a:r>
              <a:rPr lang="en-US" sz="2400" dirty="0"/>
              <a:t>These data cannot be explained by the theory (because it breaks down at those energies)</a:t>
            </a:r>
          </a:p>
          <a:p>
            <a:r>
              <a:rPr lang="en-US" sz="2400" dirty="0"/>
              <a:t>so remove them from the analysis.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9F0E913-24B7-B4A8-C015-386453874118}"/>
              </a:ext>
            </a:extLst>
          </p:cNvPr>
          <p:cNvSpPr txBox="1"/>
          <p:nvPr/>
        </p:nvSpPr>
        <p:spPr>
          <a:xfrm>
            <a:off x="365569" y="3904858"/>
            <a:ext cx="206216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/>
              <a:t>p</a:t>
            </a:r>
            <a:r>
              <a:rPr lang="en-US" sz="2400" baseline="-25000" dirty="0" err="1"/>
              <a:t>T</a:t>
            </a:r>
            <a:r>
              <a:rPr lang="en-US" sz="2400" baseline="30000" dirty="0" err="1">
                <a:latin typeface="Symbol" pitchFamily="2" charset="2"/>
              </a:rPr>
              <a:t>g</a:t>
            </a:r>
            <a:r>
              <a:rPr lang="en-US" sz="2400" dirty="0">
                <a:latin typeface="Symbol" pitchFamily="2" charset="2"/>
              </a:rPr>
              <a:t> </a:t>
            </a:r>
            <a:r>
              <a:rPr lang="en-US" sz="2400" dirty="0"/>
              <a:t>cutoff</a:t>
            </a:r>
            <a:r>
              <a:rPr lang="en-US" sz="2400" dirty="0">
                <a:latin typeface="Symbol" pitchFamily="2" charset="2"/>
              </a:rPr>
              <a:t> </a:t>
            </a:r>
            <a:r>
              <a:rPr lang="en-US" sz="2400" dirty="0"/>
              <a:t>is an </a:t>
            </a:r>
          </a:p>
          <a:p>
            <a:r>
              <a:rPr lang="en-US" sz="2400" dirty="0"/>
              <a:t>upper bound</a:t>
            </a:r>
          </a:p>
        </p:txBody>
      </p:sp>
    </p:spTree>
    <p:extLst>
      <p:ext uri="{BB962C8B-B14F-4D97-AF65-F5344CB8AC3E}">
        <p14:creationId xmlns:p14="http://schemas.microsoft.com/office/powerpoint/2010/main" val="119985431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B3B5B4A-31AD-934F-B40E-F7ECD3018D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 29, 2023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1C88AD0-389B-504C-ACA6-561B748C26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Schmitt / EFT Searches / MBI2023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9F96E4-0AB4-EE44-B1CF-D3FBDD605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18811-7FC3-D04C-84A0-97947CEA18C5}" type="slidenum">
              <a:rPr lang="en-US" smtClean="0"/>
              <a:t>34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7CBAAD2-72F7-3676-F4AC-9F0F710947F2}"/>
              </a:ext>
            </a:extLst>
          </p:cNvPr>
          <p:cNvSpPr txBox="1"/>
          <p:nvPr/>
        </p:nvSpPr>
        <p:spPr>
          <a:xfrm>
            <a:off x="136635" y="136525"/>
            <a:ext cx="28712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CMS PRD 105 (2022) 052003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F687B3F-806A-2CCA-AAFE-46FE96088C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389" y="2912136"/>
            <a:ext cx="10786681" cy="190073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1FA32DA-1374-9FF1-B442-1D9B17E180EF}"/>
              </a:ext>
            </a:extLst>
          </p:cNvPr>
          <p:cNvSpPr txBox="1"/>
          <p:nvPr/>
        </p:nvSpPr>
        <p:spPr>
          <a:xfrm>
            <a:off x="838200" y="1030014"/>
            <a:ext cx="481112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This paper shows both the impact of </a:t>
            </a:r>
          </a:p>
          <a:p>
            <a:r>
              <a:rPr lang="en-US" sz="2400" dirty="0"/>
              <a:t>	- dropping the quadratic term</a:t>
            </a:r>
          </a:p>
          <a:p>
            <a:r>
              <a:rPr lang="en-US" sz="2400" dirty="0"/>
              <a:t>	- censoring data</a:t>
            </a:r>
          </a:p>
        </p:txBody>
      </p:sp>
    </p:spTree>
    <p:extLst>
      <p:ext uri="{BB962C8B-B14F-4D97-AF65-F5344CB8AC3E}">
        <p14:creationId xmlns:p14="http://schemas.microsoft.com/office/powerpoint/2010/main" val="41306426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0D96E78-BCEE-1379-1CCC-4F2E9F35E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 29, 2023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660311D-EA52-9A78-865F-D500C4B79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Schmitt / EFT Searches / MBI2023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DDDB33-33EC-384C-EE96-8C5512A59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18811-7FC3-D04C-84A0-97947CEA18C5}" type="slidenum">
              <a:rPr lang="en-US" smtClean="0"/>
              <a:t>35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0BF6BFB-B28F-FBD5-1084-993A0A6D6B22}"/>
              </a:ext>
            </a:extLst>
          </p:cNvPr>
          <p:cNvSpPr txBox="1"/>
          <p:nvPr/>
        </p:nvSpPr>
        <p:spPr>
          <a:xfrm>
            <a:off x="620110" y="557048"/>
            <a:ext cx="18858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Summary: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E7641BB-418C-4546-F729-F86B01E368C8}"/>
              </a:ext>
            </a:extLst>
          </p:cNvPr>
          <p:cNvSpPr txBox="1"/>
          <p:nvPr/>
        </p:nvSpPr>
        <p:spPr>
          <a:xfrm>
            <a:off x="956441" y="1536174"/>
            <a:ext cx="10140468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Unitarity violation is a conundrum.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It occurs at relatively “low” energies – typically between 1 and 2 </a:t>
            </a:r>
            <a:r>
              <a:rPr lang="en-US" sz="2400" dirty="0" err="1"/>
              <a:t>TeV</a:t>
            </a:r>
            <a:r>
              <a:rPr lang="en-US" sz="24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Events above this energy cannot really be understood on the basis</a:t>
            </a:r>
            <a:br>
              <a:rPr lang="en-US" sz="2400" dirty="0"/>
            </a:br>
            <a:r>
              <a:rPr lang="en-US" sz="2400" dirty="0"/>
              <a:t>of a simple EFT.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Dropping the quadratic term provides a sense of the problem: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Analyses which rely mainly on the interference term are OK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Analyses which rely mainly on the quadratic, “pure BSM” term are not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Of course, we don’t want to prohibit analyses that could discover new physics</a:t>
            </a:r>
            <a:br>
              <a:rPr lang="en-US" sz="2400" dirty="0"/>
            </a:br>
            <a:r>
              <a:rPr lang="en-US" sz="2400" dirty="0"/>
              <a:t>at high mass scales – this is the essence of the LHC!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Censoring data may seem logical, but it is hard to stomach.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Is it time to bring back dipole form factors?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study how W.C. bounds change as a function of the dipole parameter</a:t>
            </a:r>
          </a:p>
        </p:txBody>
      </p:sp>
    </p:spTree>
    <p:extLst>
      <p:ext uri="{BB962C8B-B14F-4D97-AF65-F5344CB8AC3E}">
        <p14:creationId xmlns:p14="http://schemas.microsoft.com/office/powerpoint/2010/main" val="335279001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5A3D6C-E61C-FC4A-A3C6-13148DE3D9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 29, 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056B05-F5AA-EF4C-AA7A-AF76E6922E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Schmitt / EFT Searches / MBI2023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68B98D-6434-9748-80BA-951BCBCC1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18811-7FC3-D04C-84A0-97947CEA18C5}" type="slidenum">
              <a:rPr lang="en-US" smtClean="0"/>
              <a:t>36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7A173CE-8EF3-3FF2-EB6C-596C4BA328D4}"/>
              </a:ext>
            </a:extLst>
          </p:cNvPr>
          <p:cNvSpPr txBox="1"/>
          <p:nvPr/>
        </p:nvSpPr>
        <p:spPr>
          <a:xfrm>
            <a:off x="209517" y="1450427"/>
            <a:ext cx="11679992" cy="48936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What should we do with quartic couplings (cf. VBS, VVV production)?</a:t>
            </a:r>
          </a:p>
          <a:p>
            <a:r>
              <a:rPr lang="en-US" sz="2400" dirty="0"/>
              <a:t>These are uniquely impacted by dim-8 operators.</a:t>
            </a:r>
          </a:p>
          <a:p>
            <a:r>
              <a:rPr lang="en-US" sz="2400" dirty="0"/>
              <a:t>Naturally, analyses seek to place bounds on dim-8 W.C.</a:t>
            </a:r>
          </a:p>
          <a:p>
            <a:endParaRPr lang="en-US" sz="2400" dirty="0"/>
          </a:p>
          <a:p>
            <a:r>
              <a:rPr lang="en-US" sz="2400" dirty="0"/>
              <a:t>But dim-6 operators can impact these same processes, and</a:t>
            </a:r>
          </a:p>
          <a:p>
            <a:r>
              <a:rPr lang="en-US" sz="2400" dirty="0"/>
              <a:t>generally one expects dim-6 terms (</a:t>
            </a:r>
            <a:r>
              <a:rPr lang="en-US" sz="2400" dirty="0">
                <a:latin typeface="Symbol" pitchFamily="2" charset="2"/>
              </a:rPr>
              <a:t>~1/L</a:t>
            </a:r>
            <a:r>
              <a:rPr lang="en-US" sz="2400" baseline="30000" dirty="0">
                <a:latin typeface="Symbol" pitchFamily="2" charset="2"/>
              </a:rPr>
              <a:t>2</a:t>
            </a:r>
            <a:r>
              <a:rPr lang="en-US" sz="2400" dirty="0"/>
              <a:t>) to be larger than dim-8 (</a:t>
            </a:r>
            <a:r>
              <a:rPr lang="en-US" sz="2400" dirty="0">
                <a:latin typeface="Symbol" pitchFamily="2" charset="2"/>
              </a:rPr>
              <a:t>~1/L</a:t>
            </a:r>
            <a:r>
              <a:rPr lang="en-US" sz="2400" baseline="30000" dirty="0">
                <a:latin typeface="Symbol" pitchFamily="2" charset="2"/>
              </a:rPr>
              <a:t>4</a:t>
            </a:r>
            <a:r>
              <a:rPr lang="en-US" sz="2400" dirty="0"/>
              <a:t>).</a:t>
            </a:r>
          </a:p>
          <a:p>
            <a:endParaRPr lang="en-US" sz="2400" dirty="0"/>
          </a:p>
          <a:p>
            <a:r>
              <a:rPr lang="en-US" sz="2400" dirty="0"/>
              <a:t>So far, analyzers evoke existing bounds on dim-6 W.C. coming from VV production, etc.,</a:t>
            </a:r>
          </a:p>
          <a:p>
            <a:r>
              <a:rPr lang="en-US" sz="2400" dirty="0"/>
              <a:t>and set dim-6 terms to zero.   (We saw this in the CMS </a:t>
            </a:r>
            <a:r>
              <a:rPr lang="en-US" sz="2400" dirty="0" err="1"/>
              <a:t>W</a:t>
            </a:r>
            <a:r>
              <a:rPr lang="en-US" sz="2400" dirty="0" err="1">
                <a:latin typeface="Symbol" pitchFamily="2" charset="2"/>
              </a:rPr>
              <a:t>g</a:t>
            </a:r>
            <a:r>
              <a:rPr lang="en-US" sz="2400" dirty="0"/>
              <a:t> analysis above, but it is common).</a:t>
            </a:r>
          </a:p>
          <a:p>
            <a:r>
              <a:rPr lang="en-US" sz="2400" dirty="0"/>
              <a:t>Furthermore, VBS and VVV production tend to have limited sensitivity to dim-6 operators</a:t>
            </a:r>
          </a:p>
          <a:p>
            <a:r>
              <a:rPr lang="en-US" sz="2400" dirty="0"/>
              <a:t>(so they cannot themselves rule out dim-6 terms).</a:t>
            </a:r>
          </a:p>
          <a:p>
            <a:endParaRPr lang="en-US" sz="2400" dirty="0"/>
          </a:p>
          <a:p>
            <a:r>
              <a:rPr lang="en-US" sz="2400" dirty="0"/>
              <a:t>I suspect individual analysis are insufficient to constrain dim-6 and dim-8 simultaneously.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AF05345-412D-16B7-2973-EA91033FEDC7}"/>
              </a:ext>
            </a:extLst>
          </p:cNvPr>
          <p:cNvSpPr txBox="1"/>
          <p:nvPr/>
        </p:nvSpPr>
        <p:spPr>
          <a:xfrm>
            <a:off x="482690" y="392206"/>
            <a:ext cx="10383805" cy="738664"/>
          </a:xfrm>
          <a:prstGeom prst="rect">
            <a:avLst/>
          </a:prstGeom>
          <a:solidFill>
            <a:schemeClr val="accent6">
              <a:lumMod val="20000"/>
              <a:lumOff val="80000"/>
              <a:alpha val="35000"/>
            </a:schemeClr>
          </a:solidFill>
          <a:ln w="50800">
            <a:solidFill>
              <a:schemeClr val="accent6">
                <a:lumMod val="75000"/>
              </a:schemeClr>
            </a:solidFill>
          </a:ln>
        </p:spPr>
        <p:txBody>
          <a:bodyPr wrap="none" lIns="274320" tIns="91440" rIns="274320" bIns="91440" rtlCol="0">
            <a:spAutoFit/>
          </a:bodyPr>
          <a:lstStyle/>
          <a:p>
            <a:r>
              <a:rPr lang="en-US" sz="3600" b="1" dirty="0">
                <a:solidFill>
                  <a:srgbClr val="0070C0"/>
                </a:solidFill>
              </a:rPr>
              <a:t>3. setting bounds on dim-8 when dim-6 is unknown</a:t>
            </a:r>
          </a:p>
        </p:txBody>
      </p:sp>
    </p:spTree>
    <p:extLst>
      <p:ext uri="{BB962C8B-B14F-4D97-AF65-F5344CB8AC3E}">
        <p14:creationId xmlns:p14="http://schemas.microsoft.com/office/powerpoint/2010/main" val="37727715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6E3331B-AB9E-3FB6-6900-6D4C84868F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 29, 2023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648786E-F534-83B4-0B42-AA82BD50EF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Schmitt / EFT Searches / MBI2023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56F083-10EA-BB5F-16EF-AE0097F1D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18811-7FC3-D04C-84A0-97947CEA18C5}" type="slidenum">
              <a:rPr lang="en-US" smtClean="0"/>
              <a:t>37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B08E362-3338-BD66-C4CD-8F1F56FEAE0E}"/>
              </a:ext>
            </a:extLst>
          </p:cNvPr>
          <p:cNvSpPr txBox="1"/>
          <p:nvPr/>
        </p:nvSpPr>
        <p:spPr>
          <a:xfrm>
            <a:off x="557048" y="241738"/>
            <a:ext cx="10286855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Is there a better way?</a:t>
            </a:r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Perhaps dim-6 terms could be constrained by a prior tuned with a parameter </a:t>
            </a:r>
            <a:r>
              <a:rPr lang="en-US" sz="2400" dirty="0">
                <a:latin typeface="Symbol" pitchFamily="2" charset="2"/>
              </a:rPr>
              <a:t>a</a:t>
            </a:r>
            <a:r>
              <a:rPr lang="en-US" sz="2400" dirty="0"/>
              <a:t>.</a:t>
            </a:r>
          </a:p>
          <a:p>
            <a:r>
              <a:rPr lang="en-US" sz="2400" dirty="0"/>
              <a:t>One would study how the derived bounds on dim-8 depended on </a:t>
            </a:r>
            <a:r>
              <a:rPr lang="en-US" sz="2400" dirty="0">
                <a:latin typeface="Symbol" pitchFamily="2" charset="2"/>
              </a:rPr>
              <a:t>a</a:t>
            </a:r>
            <a:r>
              <a:rPr lang="en-US" sz="2400" dirty="0"/>
              <a:t>.</a:t>
            </a:r>
          </a:p>
          <a:p>
            <a:r>
              <a:rPr lang="en-US" sz="2400" dirty="0"/>
              <a:t>This is somewhat similar to clipping that we discussed earlier.</a:t>
            </a:r>
          </a:p>
          <a:p>
            <a:endParaRPr lang="en-US" sz="2400" dirty="0"/>
          </a:p>
          <a:p>
            <a:r>
              <a:rPr lang="en-US" sz="2400" dirty="0"/>
              <a:t>(Comment: this problem seems to me to be morally equivalent to the practice of </a:t>
            </a:r>
          </a:p>
          <a:p>
            <a:r>
              <a:rPr lang="en-US" sz="2400" dirty="0"/>
              <a:t>deriving 1D bounds, </a:t>
            </a:r>
            <a:r>
              <a:rPr lang="en-US" sz="2400" dirty="0" err="1"/>
              <a:t>ie</a:t>
            </a:r>
            <a:r>
              <a:rPr lang="en-US" sz="2400" dirty="0"/>
              <a:t>, setting all coefficients to zero but one, and allowing that </a:t>
            </a:r>
          </a:p>
          <a:p>
            <a:r>
              <a:rPr lang="en-US" sz="2400" dirty="0"/>
              <a:t>one coefficient alone to be constrained by the data.)</a:t>
            </a:r>
          </a:p>
          <a:p>
            <a:endParaRPr lang="en-US" sz="2400" dirty="0"/>
          </a:p>
          <a:p>
            <a:r>
              <a:rPr lang="en-US" sz="2400" dirty="0"/>
              <a:t>On the longer term, a better way is to build a </a:t>
            </a:r>
            <a:r>
              <a:rPr lang="en-US" sz="2400" u="sng" dirty="0"/>
              <a:t>global combined analysis </a:t>
            </a:r>
            <a:r>
              <a:rPr lang="en-US" sz="2400" dirty="0"/>
              <a:t>that </a:t>
            </a:r>
          </a:p>
          <a:p>
            <a:r>
              <a:rPr lang="en-US" sz="2400" dirty="0"/>
              <a:t>takes all experimental results into account.</a:t>
            </a:r>
          </a:p>
          <a:p>
            <a:r>
              <a:rPr lang="en-US" sz="2400" dirty="0"/>
              <a:t>Let VV production constrain dim-6 while VBS, VVV production constrain dim-8.</a:t>
            </a:r>
          </a:p>
        </p:txBody>
      </p:sp>
    </p:spTree>
    <p:extLst>
      <p:ext uri="{BB962C8B-B14F-4D97-AF65-F5344CB8AC3E}">
        <p14:creationId xmlns:p14="http://schemas.microsoft.com/office/powerpoint/2010/main" val="417727513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B3B5B4A-31AD-934F-B40E-F7ECD3018D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 29, 2023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1C88AD0-389B-504C-ACA6-561B748C26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Schmitt / EFT Searches / MBI2023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9F96E4-0AB4-EE44-B1CF-D3FBDD605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18811-7FC3-D04C-84A0-97947CEA18C5}" type="slidenum">
              <a:rPr lang="en-US" smtClean="0"/>
              <a:t>38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822EC83-2075-B241-8EE0-851102A60AEB}"/>
              </a:ext>
            </a:extLst>
          </p:cNvPr>
          <p:cNvSpPr txBox="1"/>
          <p:nvPr/>
        </p:nvSpPr>
        <p:spPr>
          <a:xfrm>
            <a:off x="2059242" y="2536316"/>
            <a:ext cx="6716896" cy="1292662"/>
          </a:xfrm>
          <a:prstGeom prst="rect">
            <a:avLst/>
          </a:prstGeom>
          <a:solidFill>
            <a:schemeClr val="accent5">
              <a:lumMod val="20000"/>
              <a:lumOff val="80000"/>
              <a:alpha val="35000"/>
            </a:schemeClr>
          </a:solidFill>
          <a:ln w="50800">
            <a:solidFill>
              <a:srgbClr val="00B0F0"/>
            </a:solidFill>
          </a:ln>
        </p:spPr>
        <p:txBody>
          <a:bodyPr wrap="square" lIns="274320" tIns="91440" rIns="274320" bIns="91440" rtlCol="0">
            <a:spAutoFit/>
          </a:bodyPr>
          <a:lstStyle/>
          <a:p>
            <a:pPr algn="ctr"/>
            <a:r>
              <a:rPr lang="en-US" sz="3600" b="1" dirty="0">
                <a:solidFill>
                  <a:srgbClr val="0070C0"/>
                </a:solidFill>
              </a:rPr>
              <a:t>ATLAS combined </a:t>
            </a:r>
            <a:r>
              <a:rPr lang="en-US" sz="3600" b="1" dirty="0" err="1">
                <a:solidFill>
                  <a:srgbClr val="0070C0"/>
                </a:solidFill>
              </a:rPr>
              <a:t>ssWWjj</a:t>
            </a:r>
            <a:r>
              <a:rPr lang="en-US" sz="3600" b="1" dirty="0">
                <a:solidFill>
                  <a:srgbClr val="0070C0"/>
                </a:solidFill>
              </a:rPr>
              <a:t> &amp; </a:t>
            </a:r>
            <a:r>
              <a:rPr lang="en-US" sz="3600" b="1" dirty="0" err="1">
                <a:solidFill>
                  <a:srgbClr val="0070C0"/>
                </a:solidFill>
              </a:rPr>
              <a:t>WZjj</a:t>
            </a:r>
            <a:r>
              <a:rPr lang="en-US" sz="3600" b="1" dirty="0">
                <a:solidFill>
                  <a:srgbClr val="0070C0"/>
                </a:solidFill>
              </a:rPr>
              <a:t> reinterpretation (2023)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4FC9B26-EA98-D675-4AA9-5BDDC1D063AC}"/>
              </a:ext>
            </a:extLst>
          </p:cNvPr>
          <p:cNvSpPr txBox="1"/>
          <p:nvPr/>
        </p:nvSpPr>
        <p:spPr>
          <a:xfrm>
            <a:off x="136635" y="136525"/>
            <a:ext cx="2480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ATL-PHYS-PUB-2023-002</a:t>
            </a:r>
          </a:p>
        </p:txBody>
      </p:sp>
    </p:spTree>
    <p:extLst>
      <p:ext uri="{BB962C8B-B14F-4D97-AF65-F5344CB8AC3E}">
        <p14:creationId xmlns:p14="http://schemas.microsoft.com/office/powerpoint/2010/main" val="32741241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A691573-AB4E-23B7-6FDA-ED20D9E89D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 29, 2023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8744CF-D9DD-5BBE-7179-D8BED0AE20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Schmitt / EFT Searches / MBI2023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FD6E60-369A-D3FC-ABEA-0B8C79897F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18811-7FC3-D04C-84A0-97947CEA18C5}" type="slidenum">
              <a:rPr lang="en-US" smtClean="0"/>
              <a:t>39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93B6E6F-633D-00DB-BA53-CD432B91A14A}"/>
              </a:ext>
            </a:extLst>
          </p:cNvPr>
          <p:cNvSpPr txBox="1"/>
          <p:nvPr/>
        </p:nvSpPr>
        <p:spPr>
          <a:xfrm>
            <a:off x="136635" y="136525"/>
            <a:ext cx="2480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ATL-PHYS-PUB-2023-002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F352B9D-A558-E5A7-830E-B3812E035C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3036" y="1448164"/>
            <a:ext cx="4846211" cy="465817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028B3DD-4175-FBE5-67CA-15A8F7D153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7589" y="348251"/>
            <a:ext cx="4846211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2358645-D07A-0ABB-F6C2-E43E248B8E81}"/>
              </a:ext>
            </a:extLst>
          </p:cNvPr>
          <p:cNvSpPr txBox="1"/>
          <p:nvPr/>
        </p:nvSpPr>
        <p:spPr>
          <a:xfrm>
            <a:off x="1401060" y="561512"/>
            <a:ext cx="396153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Fit to </a:t>
            </a:r>
            <a:r>
              <a:rPr lang="en-US" sz="2400" b="1" dirty="0" err="1"/>
              <a:t>m</a:t>
            </a:r>
            <a:r>
              <a:rPr lang="en-US" sz="2400" b="1" baseline="-25000" dirty="0" err="1"/>
              <a:t>ll</a:t>
            </a:r>
            <a:r>
              <a:rPr lang="en-US" sz="2400" b="1" dirty="0"/>
              <a:t> in </a:t>
            </a:r>
            <a:r>
              <a:rPr lang="en-US" sz="2400" b="1" dirty="0" err="1"/>
              <a:t>WWjj</a:t>
            </a:r>
            <a:r>
              <a:rPr lang="en-US" sz="2400" b="1" dirty="0"/>
              <a:t> channel</a:t>
            </a:r>
          </a:p>
          <a:p>
            <a:r>
              <a:rPr lang="en-US" sz="2400" b="1" dirty="0"/>
              <a:t>fit to </a:t>
            </a:r>
            <a:r>
              <a:rPr lang="en-US" sz="2400" b="1" dirty="0" err="1"/>
              <a:t>m</a:t>
            </a:r>
            <a:r>
              <a:rPr lang="en-US" sz="2400" b="1" baseline="-25000" dirty="0" err="1"/>
              <a:t>T</a:t>
            </a:r>
            <a:r>
              <a:rPr lang="en-US" sz="2400" b="1" dirty="0"/>
              <a:t>(WZ) in </a:t>
            </a:r>
            <a:r>
              <a:rPr lang="en-US" sz="2400" b="1" dirty="0" err="1"/>
              <a:t>WZjj</a:t>
            </a:r>
            <a:r>
              <a:rPr lang="en-US" sz="2400" b="1" dirty="0"/>
              <a:t> channel.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C7915EB-79E5-B27C-341B-F830DB706588}"/>
              </a:ext>
            </a:extLst>
          </p:cNvPr>
          <p:cNvSpPr txBox="1"/>
          <p:nvPr/>
        </p:nvSpPr>
        <p:spPr>
          <a:xfrm>
            <a:off x="6830404" y="423012"/>
            <a:ext cx="484621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WZ helps to close off flat directions.</a:t>
            </a:r>
          </a:p>
          <a:p>
            <a:endParaRPr lang="en-US" sz="2400" b="1" dirty="0"/>
          </a:p>
          <a:p>
            <a:pPr algn="ctr"/>
            <a:r>
              <a:rPr lang="en-US" dirty="0"/>
              <a:t>(no unitarization applied)</a:t>
            </a:r>
          </a:p>
        </p:txBody>
      </p:sp>
    </p:spTree>
    <p:extLst>
      <p:ext uri="{BB962C8B-B14F-4D97-AF65-F5344CB8AC3E}">
        <p14:creationId xmlns:p14="http://schemas.microsoft.com/office/powerpoint/2010/main" val="39079321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F6F74FB-E5D8-309E-6425-ED2E8D89E2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 29, 2023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2F3875-22EA-05CD-F0BA-4693B987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Schmitt / EFT Searches / MBI2023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48C931-58CB-7748-5012-94A797795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18811-7FC3-D04C-84A0-97947CEA18C5}" type="slidenum">
              <a:rPr lang="en-US" smtClean="0"/>
              <a:t>4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7114FBF-026E-3FFC-DF36-FEC816787D64}"/>
              </a:ext>
            </a:extLst>
          </p:cNvPr>
          <p:cNvSpPr txBox="1"/>
          <p:nvPr/>
        </p:nvSpPr>
        <p:spPr>
          <a:xfrm>
            <a:off x="722586" y="1114091"/>
            <a:ext cx="9526454" cy="53553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New way (EFT) is better.</a:t>
            </a:r>
          </a:p>
          <a:p>
            <a:r>
              <a:rPr lang="en-US" dirty="0"/>
              <a:t>It is model-agnostic but still incorporates sensible, ”loose” theory prejudice.</a:t>
            </a:r>
          </a:p>
          <a:p>
            <a:endParaRPr lang="en-US" dirty="0"/>
          </a:p>
          <a:p>
            <a:r>
              <a:rPr lang="en-US" dirty="0"/>
              <a:t>Furthermore, a variety of measurements can be organized together and combined</a:t>
            </a:r>
          </a:p>
          <a:p>
            <a:r>
              <a:rPr lang="en-US" dirty="0"/>
              <a:t>ultimately leading to a more stringent / precise result.</a:t>
            </a:r>
          </a:p>
          <a:p>
            <a:endParaRPr lang="en-US" dirty="0"/>
          </a:p>
          <a:p>
            <a:r>
              <a:rPr lang="en-US" dirty="0"/>
              <a:t>Finally, even without particle theory, nice idea:</a:t>
            </a:r>
          </a:p>
          <a:p>
            <a:r>
              <a:rPr lang="en-US" dirty="0"/>
              <a:t>- SM is a dim-4 EFT – fully validated</a:t>
            </a:r>
          </a:p>
          <a:p>
            <a:r>
              <a:rPr lang="en-US" dirty="0"/>
              <a:t>- new physics should show up at dim-6</a:t>
            </a:r>
          </a:p>
          <a:p>
            <a:r>
              <a:rPr lang="en-US" dirty="0"/>
              <a:t>- tidy scheme based on an expansion in 1/</a:t>
            </a:r>
            <a:r>
              <a:rPr lang="en-US" dirty="0">
                <a:latin typeface="Symbol" pitchFamily="2" charset="2"/>
              </a:rPr>
              <a:t>L</a:t>
            </a:r>
            <a:endParaRPr lang="en-US" dirty="0"/>
          </a:p>
          <a:p>
            <a:r>
              <a:rPr lang="en-US" dirty="0"/>
              <a:t>Potentially very powerful.</a:t>
            </a:r>
          </a:p>
          <a:p>
            <a:endParaRPr lang="en-US" dirty="0"/>
          </a:p>
          <a:p>
            <a:r>
              <a:rPr lang="en-US" dirty="0"/>
              <a:t>Drawbacks:</a:t>
            </a:r>
          </a:p>
          <a:p>
            <a:r>
              <a:rPr lang="en-US" dirty="0"/>
              <a:t>- fundamentally invalid – at least at energies too close to L or above (unitarity)</a:t>
            </a:r>
          </a:p>
          <a:p>
            <a:r>
              <a:rPr lang="en-US" dirty="0"/>
              <a:t>- too much freedom!</a:t>
            </a:r>
          </a:p>
          <a:p>
            <a:r>
              <a:rPr lang="en-US" dirty="0"/>
              <a:t>- power of the data is dilute, at least in a realistic/serious treatment</a:t>
            </a:r>
          </a:p>
          <a:p>
            <a:endParaRPr lang="en-US" dirty="0"/>
          </a:p>
          <a:p>
            <a:r>
              <a:rPr lang="en-US" dirty="0"/>
              <a:t>Our task is to let Nature show us which Wilson Coefficients are significant – and what the pattern is.</a:t>
            </a:r>
          </a:p>
          <a:p>
            <a:r>
              <a:rPr lang="en-US" dirty="0"/>
              <a:t>Like hitting the right notes on a keyboard to make a beautiful chord.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4C6EFBC-8DC9-D122-8222-7940BB1EE105}"/>
              </a:ext>
            </a:extLst>
          </p:cNvPr>
          <p:cNvSpPr txBox="1"/>
          <p:nvPr/>
        </p:nvSpPr>
        <p:spPr>
          <a:xfrm>
            <a:off x="482690" y="392206"/>
            <a:ext cx="2566857" cy="738664"/>
          </a:xfrm>
          <a:prstGeom prst="rect">
            <a:avLst/>
          </a:prstGeom>
          <a:solidFill>
            <a:schemeClr val="accent5">
              <a:lumMod val="20000"/>
              <a:lumOff val="80000"/>
              <a:alpha val="35000"/>
            </a:schemeClr>
          </a:solidFill>
          <a:ln w="50800">
            <a:solidFill>
              <a:srgbClr val="00B0F0"/>
            </a:solidFill>
          </a:ln>
        </p:spPr>
        <p:txBody>
          <a:bodyPr wrap="none" lIns="274320" tIns="91440" rIns="274320" bIns="91440" rtlCol="0">
            <a:spAutoFit/>
          </a:bodyPr>
          <a:lstStyle/>
          <a:p>
            <a:r>
              <a:rPr lang="en-US" sz="3600" b="1" dirty="0">
                <a:solidFill>
                  <a:srgbClr val="0070C0"/>
                </a:solidFill>
              </a:rPr>
              <a:t>Why EFTs?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6E29F4B-7298-6440-094F-E240EAF2B7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1400" y="328619"/>
            <a:ext cx="7013028" cy="1051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400996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A691573-AB4E-23B7-6FDA-ED20D9E89D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 29, 2023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8744CF-D9DD-5BBE-7179-D8BED0AE20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Schmitt / EFT Searches / MBI2023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FD6E60-369A-D3FC-ABEA-0B8C79897F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18811-7FC3-D04C-84A0-97947CEA18C5}" type="slidenum">
              <a:rPr lang="en-US" smtClean="0"/>
              <a:t>40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93B6E6F-633D-00DB-BA53-CD432B91A14A}"/>
              </a:ext>
            </a:extLst>
          </p:cNvPr>
          <p:cNvSpPr txBox="1"/>
          <p:nvPr/>
        </p:nvSpPr>
        <p:spPr>
          <a:xfrm>
            <a:off x="136635" y="136525"/>
            <a:ext cx="2480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ATL-PHYS-PUB-2023-002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B1D17B8-F800-A90D-72EE-F7093BFAAA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112" y="706819"/>
            <a:ext cx="11136459" cy="229914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7E01ADC-C57B-FBA2-B4CF-981852C47B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111" y="3461954"/>
            <a:ext cx="11136459" cy="229914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D1216B1-E28C-7AF7-8768-20B0F6E3F326}"/>
              </a:ext>
            </a:extLst>
          </p:cNvPr>
          <p:cNvSpPr txBox="1"/>
          <p:nvPr/>
        </p:nvSpPr>
        <p:spPr>
          <a:xfrm>
            <a:off x="4223500" y="206228"/>
            <a:ext cx="18725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B050"/>
                </a:solidFill>
              </a:rPr>
              <a:t>no unitarization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5BFF593-3801-3916-1FF3-9721A85EEB63}"/>
              </a:ext>
            </a:extLst>
          </p:cNvPr>
          <p:cNvSpPr txBox="1"/>
          <p:nvPr/>
        </p:nvSpPr>
        <p:spPr>
          <a:xfrm>
            <a:off x="3906650" y="3075335"/>
            <a:ext cx="25061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</a:rPr>
              <a:t>energy cutoff at 1 </a:t>
            </a:r>
            <a:r>
              <a:rPr lang="en-US" sz="2000" b="1" dirty="0" err="1">
                <a:solidFill>
                  <a:srgbClr val="C00000"/>
                </a:solidFill>
              </a:rPr>
              <a:t>TeV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8D7C7B7-7827-B034-F99C-67CAC8D19503}"/>
              </a:ext>
            </a:extLst>
          </p:cNvPr>
          <p:cNvSpPr/>
          <p:nvPr/>
        </p:nvSpPr>
        <p:spPr>
          <a:xfrm>
            <a:off x="8610600" y="1608083"/>
            <a:ext cx="2635469" cy="693683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ADA78B2-5C6D-CADF-DE28-B7FF13976721}"/>
              </a:ext>
            </a:extLst>
          </p:cNvPr>
          <p:cNvSpPr/>
          <p:nvPr/>
        </p:nvSpPr>
        <p:spPr>
          <a:xfrm>
            <a:off x="8610599" y="4377559"/>
            <a:ext cx="2635469" cy="693683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B96F7D0-3389-9B4D-A9BE-73ACA16A2B8B}"/>
              </a:ext>
            </a:extLst>
          </p:cNvPr>
          <p:cNvSpPr txBox="1"/>
          <p:nvPr/>
        </p:nvSpPr>
        <p:spPr>
          <a:xfrm>
            <a:off x="6473218" y="5990897"/>
            <a:ext cx="5180777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solidFill>
                  <a:srgbClr val="C00000"/>
                </a:solidFill>
              </a:rPr>
              <a:t>significant loss of sensitivity </a:t>
            </a:r>
          </a:p>
          <a:p>
            <a:r>
              <a:rPr lang="en-US" sz="2000" dirty="0">
                <a:solidFill>
                  <a:srgbClr val="C00000"/>
                </a:solidFill>
              </a:rPr>
              <a:t>(or was it overestimated without unitarization?)</a:t>
            </a:r>
          </a:p>
        </p:txBody>
      </p:sp>
    </p:spTree>
    <p:extLst>
      <p:ext uri="{BB962C8B-B14F-4D97-AF65-F5344CB8AC3E}">
        <p14:creationId xmlns:p14="http://schemas.microsoft.com/office/powerpoint/2010/main" val="75537065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5A3D6C-E61C-FC4A-A3C6-13148DE3D9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 29, 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056B05-F5AA-EF4C-AA7A-AF76E6922E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Schmitt / EFT Searches / MBI2023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68B98D-6434-9748-80BA-951BCBCC1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18811-7FC3-D04C-84A0-97947CEA18C5}" type="slidenum">
              <a:rPr lang="en-US" smtClean="0"/>
              <a:t>41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5632312-23DB-A5BF-0602-32018574F70F}"/>
              </a:ext>
            </a:extLst>
          </p:cNvPr>
          <p:cNvSpPr txBox="1"/>
          <p:nvPr/>
        </p:nvSpPr>
        <p:spPr>
          <a:xfrm>
            <a:off x="482690" y="1296786"/>
            <a:ext cx="1092024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ATLAS have released several combined fits.</a:t>
            </a:r>
          </a:p>
          <a:p>
            <a:endParaRPr lang="en-US" sz="2000" dirty="0"/>
          </a:p>
          <a:p>
            <a:r>
              <a:rPr lang="en-US" sz="2400" dirty="0"/>
              <a:t>Their most </a:t>
            </a:r>
            <a:r>
              <a:rPr lang="en-US" sz="2400" u="sng" dirty="0"/>
              <a:t>global</a:t>
            </a:r>
            <a:r>
              <a:rPr lang="en-US" sz="2400" dirty="0"/>
              <a:t> fit includes </a:t>
            </a:r>
            <a:r>
              <a:rPr lang="en-US" sz="2400" b="1" dirty="0"/>
              <a:t>Higgs</a:t>
            </a:r>
            <a:r>
              <a:rPr lang="en-US" sz="2400" dirty="0"/>
              <a:t>, </a:t>
            </a:r>
            <a:r>
              <a:rPr lang="en-US" sz="2400" b="1" dirty="0"/>
              <a:t>EW</a:t>
            </a:r>
            <a:r>
              <a:rPr lang="en-US" sz="2400" dirty="0"/>
              <a:t>, and </a:t>
            </a:r>
            <a:r>
              <a:rPr lang="en-US" sz="2400" b="1" dirty="0"/>
              <a:t>EWPO</a:t>
            </a:r>
            <a:r>
              <a:rPr lang="en-US" sz="2400" dirty="0"/>
              <a:t>.</a:t>
            </a:r>
          </a:p>
          <a:p>
            <a:r>
              <a:rPr lang="en-US" sz="2000" dirty="0"/>
              <a:t>	- Higgs production and decay (STXS)</a:t>
            </a:r>
          </a:p>
          <a:p>
            <a:r>
              <a:rPr lang="en-US" sz="2000" dirty="0"/>
              <a:t>		* reparametrize STXS in terms of W.C.</a:t>
            </a:r>
          </a:p>
          <a:p>
            <a:r>
              <a:rPr lang="en-US" sz="2000" dirty="0"/>
              <a:t>	- certain gauge boson cross section measurements (WW, WZ, ZZ, </a:t>
            </a:r>
            <a:r>
              <a:rPr lang="en-US" sz="2000" dirty="0" err="1"/>
              <a:t>Zjj</a:t>
            </a:r>
            <a:r>
              <a:rPr lang="en-US" sz="2000" dirty="0"/>
              <a:t>)</a:t>
            </a:r>
          </a:p>
          <a:p>
            <a:r>
              <a:rPr lang="en-US" sz="2000" dirty="0"/>
              <a:t>		* reparametrize binned distributions in terms of W.C.</a:t>
            </a:r>
          </a:p>
          <a:p>
            <a:r>
              <a:rPr lang="en-US" sz="2000" dirty="0"/>
              <a:t>	- precision Z pole observables measured at LEP and SLC</a:t>
            </a:r>
          </a:p>
          <a:p>
            <a:r>
              <a:rPr lang="en-US" sz="2000" dirty="0"/>
              <a:t>		* use theoretical predictions for EWPO values as functions of W.C</a:t>
            </a:r>
            <a:r>
              <a:rPr lang="en-US" sz="2400" dirty="0"/>
              <a:t>.</a:t>
            </a:r>
          </a:p>
          <a:p>
            <a:r>
              <a:rPr lang="en-US" sz="2400" dirty="0"/>
              <a:t>Sensitive to operators that affect Higgs couplings, weak boson self-couplings,</a:t>
            </a:r>
          </a:p>
          <a:p>
            <a:r>
              <a:rPr lang="en-US" sz="2400" dirty="0"/>
              <a:t>vector boson – fermion couplings, and four-fermion couplings.</a:t>
            </a:r>
          </a:p>
          <a:p>
            <a:endParaRPr lang="en-US" sz="2400" dirty="0"/>
          </a:p>
          <a:p>
            <a:r>
              <a:rPr lang="en-US" sz="2400" dirty="0"/>
              <a:t>Build individual likelihoods for Higgs, EW, EWPO.</a:t>
            </a:r>
          </a:p>
          <a:p>
            <a:r>
              <a:rPr lang="en-US" sz="2000" dirty="0"/>
              <a:t>	- consider “ATLAS-only” data: combine Higgs &amp; EW</a:t>
            </a:r>
          </a:p>
          <a:p>
            <a:r>
              <a:rPr lang="en-US" sz="2000" dirty="0"/>
              <a:t>	- “global” data: include EWPO on top of Higgs &amp; EW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9556D2E-7375-B0C8-7025-95892A5071DC}"/>
              </a:ext>
            </a:extLst>
          </p:cNvPr>
          <p:cNvSpPr txBox="1"/>
          <p:nvPr/>
        </p:nvSpPr>
        <p:spPr>
          <a:xfrm>
            <a:off x="9459310" y="207540"/>
            <a:ext cx="2480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ATL-PHYS-PUB-2022-027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36E425C-C1AE-9EE6-F564-362EDAC224EF}"/>
              </a:ext>
            </a:extLst>
          </p:cNvPr>
          <p:cNvSpPr txBox="1"/>
          <p:nvPr/>
        </p:nvSpPr>
        <p:spPr>
          <a:xfrm>
            <a:off x="482690" y="392206"/>
            <a:ext cx="8126392" cy="738664"/>
          </a:xfrm>
          <a:prstGeom prst="rect">
            <a:avLst/>
          </a:prstGeom>
          <a:solidFill>
            <a:schemeClr val="accent6">
              <a:lumMod val="20000"/>
              <a:lumOff val="80000"/>
              <a:alpha val="35000"/>
            </a:schemeClr>
          </a:solidFill>
          <a:ln w="50800">
            <a:solidFill>
              <a:schemeClr val="accent6">
                <a:lumMod val="75000"/>
              </a:schemeClr>
            </a:solidFill>
          </a:ln>
        </p:spPr>
        <p:txBody>
          <a:bodyPr wrap="none" lIns="274320" tIns="91440" rIns="274320" bIns="91440" rtlCol="0">
            <a:spAutoFit/>
          </a:bodyPr>
          <a:lstStyle/>
          <a:p>
            <a:r>
              <a:rPr lang="en-US" sz="3600" b="1" dirty="0">
                <a:solidFill>
                  <a:srgbClr val="0070C0"/>
                </a:solidFill>
              </a:rPr>
              <a:t>4. progress toward global combined fits</a:t>
            </a:r>
          </a:p>
        </p:txBody>
      </p:sp>
    </p:spTree>
    <p:extLst>
      <p:ext uri="{BB962C8B-B14F-4D97-AF65-F5344CB8AC3E}">
        <p14:creationId xmlns:p14="http://schemas.microsoft.com/office/powerpoint/2010/main" val="186574214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99BF1C4-8AD7-353E-A8A9-EB5255DA4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 29, 2023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729FBDE-1FBA-CDBC-0300-129D2DD3D6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Schmitt / EFT Searches / MBI2023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7A98E2-0546-AE79-BF3D-74ED4009F4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18811-7FC3-D04C-84A0-97947CEA18C5}" type="slidenum">
              <a:rPr lang="en-US" smtClean="0"/>
              <a:t>42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714E0DF-9D32-C5CE-53AC-792E45263E07}"/>
              </a:ext>
            </a:extLst>
          </p:cNvPr>
          <p:cNvSpPr txBox="1"/>
          <p:nvPr/>
        </p:nvSpPr>
        <p:spPr>
          <a:xfrm>
            <a:off x="9459310" y="207540"/>
            <a:ext cx="2480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ATL-PHYS-PUB-2022-027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8336E3E-EDF5-5129-5B8D-57651142D8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014" y="729374"/>
            <a:ext cx="6772385" cy="227135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AAA6BF1-869D-27AC-CB55-A683D27922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014" y="4702488"/>
            <a:ext cx="8247832" cy="165386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F15EE4F-B26F-B3F1-776C-32B9F021D6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39150" y="2636966"/>
            <a:ext cx="4923917" cy="193005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F3317DC-E82E-C977-AC67-FCE5F924B555}"/>
              </a:ext>
            </a:extLst>
          </p:cNvPr>
          <p:cNvSpPr txBox="1"/>
          <p:nvPr/>
        </p:nvSpPr>
        <p:spPr>
          <a:xfrm>
            <a:off x="2785241" y="228507"/>
            <a:ext cx="169216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</a:rPr>
              <a:t>Higgs data</a:t>
            </a:r>
            <a:endParaRPr lang="en-US" sz="2400" dirty="0">
              <a:solidFill>
                <a:srgbClr val="0070C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204CEDD-35B4-BEC7-7054-A7B6197660F7}"/>
              </a:ext>
            </a:extLst>
          </p:cNvPr>
          <p:cNvSpPr txBox="1"/>
          <p:nvPr/>
        </p:nvSpPr>
        <p:spPr>
          <a:xfrm>
            <a:off x="2785241" y="4111188"/>
            <a:ext cx="169216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</a:rPr>
              <a:t>EW data</a:t>
            </a:r>
            <a:endParaRPr lang="en-US" sz="2400" dirty="0">
              <a:solidFill>
                <a:srgbClr val="0070C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52AE45E-8FD7-9CF3-6900-472373B7CD15}"/>
              </a:ext>
            </a:extLst>
          </p:cNvPr>
          <p:cNvSpPr txBox="1"/>
          <p:nvPr/>
        </p:nvSpPr>
        <p:spPr>
          <a:xfrm>
            <a:off x="8538397" y="2057241"/>
            <a:ext cx="169216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7030A0"/>
                </a:solidFill>
              </a:rPr>
              <a:t>Z pole data</a:t>
            </a:r>
            <a:endParaRPr lang="en-US" sz="24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669642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5A3D6C-E61C-FC4A-A3C6-13148DE3D9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 29, 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056B05-F5AA-EF4C-AA7A-AF76E6922E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Schmitt / EFT Searches / MBI2023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68B98D-6434-9748-80BA-951BCBCC1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18811-7FC3-D04C-84A0-97947CEA18C5}" type="slidenum">
              <a:rPr lang="en-US" smtClean="0"/>
              <a:t>43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5632312-23DB-A5BF-0602-32018574F70F}"/>
              </a:ext>
            </a:extLst>
          </p:cNvPr>
          <p:cNvSpPr txBox="1"/>
          <p:nvPr/>
        </p:nvSpPr>
        <p:spPr>
          <a:xfrm>
            <a:off x="252652" y="576872"/>
            <a:ext cx="10920248" cy="2308324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Great care was taken to get details right.</a:t>
            </a:r>
          </a:p>
          <a:p>
            <a:endParaRPr lang="en-US" sz="24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consider indirect impact of operators on Higgs BF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consider impact of certain operators such as </a:t>
            </a:r>
            <a:r>
              <a:rPr lang="en-US" sz="2400" dirty="0" err="1"/>
              <a:t>C</a:t>
            </a:r>
            <a:r>
              <a:rPr lang="en-US" sz="2400" baseline="-25000" dirty="0" err="1"/>
              <a:t>Hl</a:t>
            </a:r>
            <a:r>
              <a:rPr lang="en-US" sz="2400" baseline="30000" dirty="0"/>
              <a:t>(3)</a:t>
            </a:r>
            <a:r>
              <a:rPr lang="en-US" sz="2400" dirty="0"/>
              <a:t> and </a:t>
            </a:r>
            <a:r>
              <a:rPr lang="en-US" sz="2400" dirty="0" err="1"/>
              <a:t>C</a:t>
            </a:r>
            <a:r>
              <a:rPr lang="en-US" sz="2400" baseline="-25000" dirty="0" err="1"/>
              <a:t>ll</a:t>
            </a:r>
            <a:r>
              <a:rPr lang="en-US" sz="2400" dirty="0"/>
              <a:t> which modify G</a:t>
            </a:r>
            <a:r>
              <a:rPr lang="en-US" sz="2400" baseline="-25000" dirty="0"/>
              <a:t>F</a:t>
            </a:r>
            <a:r>
              <a:rPr lang="en-US" sz="2400" dirty="0"/>
              <a:t>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take propagator effects into account (i.e., when total width is modified)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handle acceptance effects in certain Higgs decay kinematics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9556D2E-7375-B0C8-7025-95892A5071DC}"/>
              </a:ext>
            </a:extLst>
          </p:cNvPr>
          <p:cNvSpPr txBox="1"/>
          <p:nvPr/>
        </p:nvSpPr>
        <p:spPr>
          <a:xfrm>
            <a:off x="9459310" y="207540"/>
            <a:ext cx="2480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ATL-PHYS-PUB-2022-027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60AB650-DE94-FA37-0377-C926A71709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7642874" y="2242438"/>
            <a:ext cx="3600938" cy="499201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AABAF18-6F7E-31EE-9ECE-5C77A9BFC29E}"/>
              </a:ext>
            </a:extLst>
          </p:cNvPr>
          <p:cNvSpPr txBox="1"/>
          <p:nvPr/>
        </p:nvSpPr>
        <p:spPr>
          <a:xfrm>
            <a:off x="10062616" y="6188795"/>
            <a:ext cx="6367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m</a:t>
            </a:r>
            <a:r>
              <a:rPr lang="en-US" sz="2400" b="1" baseline="-25000" dirty="0"/>
              <a:t>Z2</a:t>
            </a:r>
            <a:endParaRPr lang="en-US" sz="2400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78A7828-0E7E-23F1-2794-9FE9637D1B0E}"/>
              </a:ext>
            </a:extLst>
          </p:cNvPr>
          <p:cNvSpPr txBox="1"/>
          <p:nvPr/>
        </p:nvSpPr>
        <p:spPr>
          <a:xfrm>
            <a:off x="252652" y="3331982"/>
            <a:ext cx="6745629" cy="2677656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/>
              <a:t>Unitarization: drop quadratic part and compare.</a:t>
            </a:r>
          </a:p>
          <a:p>
            <a:endParaRPr lang="en-US" sz="24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attitude favors pure-linear part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do not consider dim-8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neglect cross terms</a:t>
            </a:r>
            <a:br>
              <a:rPr lang="en-US" sz="2400" dirty="0"/>
            </a:br>
            <a:r>
              <a:rPr lang="en-US" sz="2400" dirty="0"/>
              <a:t>      (i.e. interference from two different dim-6)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neglect double-insertions</a:t>
            </a:r>
          </a:p>
        </p:txBody>
      </p:sp>
    </p:spTree>
    <p:extLst>
      <p:ext uri="{BB962C8B-B14F-4D97-AF65-F5344CB8AC3E}">
        <p14:creationId xmlns:p14="http://schemas.microsoft.com/office/powerpoint/2010/main" val="256383968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5A3D6C-E61C-FC4A-A3C6-13148DE3D9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 29, 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056B05-F5AA-EF4C-AA7A-AF76E6922E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Schmitt / EFT Searches / MBI2023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68B98D-6434-9748-80BA-951BCBCC1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18811-7FC3-D04C-84A0-97947CEA18C5}" type="slidenum">
              <a:rPr lang="en-US" smtClean="0"/>
              <a:t>44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5632312-23DB-A5BF-0602-32018574F70F}"/>
              </a:ext>
            </a:extLst>
          </p:cNvPr>
          <p:cNvSpPr txBox="1"/>
          <p:nvPr/>
        </p:nvSpPr>
        <p:spPr>
          <a:xfrm>
            <a:off x="158058" y="100468"/>
            <a:ext cx="11466786" cy="1631216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The complementarity of these data sets is key.</a:t>
            </a:r>
          </a:p>
          <a:p>
            <a:endParaRPr lang="en-US" sz="1400" dirty="0"/>
          </a:p>
          <a:p>
            <a:r>
              <a:rPr lang="en-US" sz="2400" dirty="0"/>
              <a:t>Tight EWPO constraints allow </a:t>
            </a:r>
            <a:r>
              <a:rPr lang="en-US" sz="2400" dirty="0" err="1"/>
              <a:t>Vff</a:t>
            </a:r>
            <a:r>
              <a:rPr lang="en-US" sz="2400" dirty="0"/>
              <a:t> to be distinguished from H-only and V-self interactions.</a:t>
            </a:r>
          </a:p>
          <a:p>
            <a:endParaRPr lang="en-US" sz="1400" dirty="0"/>
          </a:p>
          <a:p>
            <a:r>
              <a:rPr lang="en-US" sz="2400" dirty="0"/>
              <a:t>Example: compare two 1D scans.   EWPO dominates </a:t>
            </a:r>
            <a:r>
              <a:rPr lang="en-US" sz="2400" b="1" dirty="0" err="1"/>
              <a:t>c</a:t>
            </a:r>
            <a:r>
              <a:rPr lang="en-US" sz="2400" b="1" baseline="-25000" dirty="0" err="1"/>
              <a:t>Hq</a:t>
            </a:r>
            <a:r>
              <a:rPr lang="en-US" sz="2400" b="1" baseline="30000" dirty="0"/>
              <a:t>(1)</a:t>
            </a:r>
            <a:r>
              <a:rPr lang="en-US" sz="2400" b="1" dirty="0"/>
              <a:t> </a:t>
            </a:r>
            <a:r>
              <a:rPr lang="en-US" sz="2400" dirty="0"/>
              <a:t>while </a:t>
            </a:r>
            <a:r>
              <a:rPr lang="en-US" sz="2400" dirty="0" err="1"/>
              <a:t>Higgs+EW</a:t>
            </a:r>
            <a:r>
              <a:rPr lang="en-US" sz="2400" dirty="0"/>
              <a:t> dominates </a:t>
            </a:r>
            <a:r>
              <a:rPr lang="en-US" sz="2400" b="1" dirty="0" err="1"/>
              <a:t>c</a:t>
            </a:r>
            <a:r>
              <a:rPr lang="en-US" sz="2400" b="1" baseline="-25000" dirty="0" err="1"/>
              <a:t>W</a:t>
            </a:r>
            <a:r>
              <a:rPr lang="en-US" sz="2400" dirty="0" err="1"/>
              <a:t>.</a:t>
            </a:r>
            <a:r>
              <a:rPr lang="en-US" sz="2400" dirty="0"/>
              <a:t> </a:t>
            </a:r>
            <a:endParaRPr lang="en-US" sz="2400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9556D2E-7375-B0C8-7025-95892A5071DC}"/>
              </a:ext>
            </a:extLst>
          </p:cNvPr>
          <p:cNvSpPr txBox="1"/>
          <p:nvPr/>
        </p:nvSpPr>
        <p:spPr>
          <a:xfrm>
            <a:off x="9459310" y="207540"/>
            <a:ext cx="248003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ATL-PHYS-PUB-2022-027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DCDA9ED-5425-96BA-FE95-21E06F7F55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1254" y="1750653"/>
            <a:ext cx="3922986" cy="392298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CF1EDC2-76D2-B67A-DE51-AC5A14B54A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1906" y="1750652"/>
            <a:ext cx="3922987" cy="392298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273357E-13F8-774E-F875-779B1BCC6F94}"/>
              </a:ext>
            </a:extLst>
          </p:cNvPr>
          <p:cNvSpPr txBox="1"/>
          <p:nvPr/>
        </p:nvSpPr>
        <p:spPr>
          <a:xfrm>
            <a:off x="3381630" y="5301589"/>
            <a:ext cx="7857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/>
              <a:t>c</a:t>
            </a:r>
            <a:r>
              <a:rPr lang="en-US" sz="2400" b="1" baseline="-25000" dirty="0" err="1"/>
              <a:t>Hq</a:t>
            </a:r>
            <a:r>
              <a:rPr lang="en-US" sz="2400" b="1" baseline="30000" dirty="0"/>
              <a:t>(1)</a:t>
            </a:r>
            <a:endParaRPr lang="en-US" sz="2400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60AC5C8-C1CE-AE32-9F99-09D5B21F1FE8}"/>
              </a:ext>
            </a:extLst>
          </p:cNvPr>
          <p:cNvSpPr txBox="1"/>
          <p:nvPr/>
        </p:nvSpPr>
        <p:spPr>
          <a:xfrm>
            <a:off x="8111745" y="5301589"/>
            <a:ext cx="4988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/>
              <a:t>c</a:t>
            </a:r>
            <a:r>
              <a:rPr lang="en-US" sz="2400" b="1" baseline="-25000" dirty="0" err="1"/>
              <a:t>W</a:t>
            </a:r>
            <a:endParaRPr lang="en-US" sz="2400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31EF1B8-F0DB-2378-CD73-1BDB79502702}"/>
              </a:ext>
            </a:extLst>
          </p:cNvPr>
          <p:cNvSpPr txBox="1"/>
          <p:nvPr/>
        </p:nvSpPr>
        <p:spPr>
          <a:xfrm>
            <a:off x="515009" y="5747209"/>
            <a:ext cx="10129568" cy="707886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/>
              <a:t>Even so, these data are insufficient to determine all 28 W.C.</a:t>
            </a:r>
          </a:p>
          <a:p>
            <a:r>
              <a:rPr lang="en-US" sz="2000" dirty="0"/>
              <a:t>There are flat directions, even with all these measurements.      </a:t>
            </a:r>
            <a:r>
              <a:rPr lang="en-US" sz="2000" dirty="0">
                <a:sym typeface="Wingdings" pitchFamily="2" charset="2"/>
              </a:rPr>
              <a:t> principal component analysis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08387599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99BF1C4-8AD7-353E-A8A9-EB5255DA4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 29, 2023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729FBDE-1FBA-CDBC-0300-129D2DD3D6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Schmitt / EFT Searches / MBI2023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7A98E2-0546-AE79-BF3D-74ED4009F4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18811-7FC3-D04C-84A0-97947CEA18C5}" type="slidenum">
              <a:rPr lang="en-US" smtClean="0"/>
              <a:t>45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714E0DF-9D32-C5CE-53AC-792E45263E07}"/>
              </a:ext>
            </a:extLst>
          </p:cNvPr>
          <p:cNvSpPr txBox="1"/>
          <p:nvPr/>
        </p:nvSpPr>
        <p:spPr>
          <a:xfrm>
            <a:off x="9459310" y="207540"/>
            <a:ext cx="2480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ATL-PHYS-PUB-2022-027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F516939-563A-697B-0EB4-723DB9E537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42430"/>
            <a:ext cx="11977132" cy="517458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B9ED734-633A-98F1-DC9B-4FCD7EE81F07}"/>
              </a:ext>
            </a:extLst>
          </p:cNvPr>
          <p:cNvSpPr txBox="1"/>
          <p:nvPr/>
        </p:nvSpPr>
        <p:spPr>
          <a:xfrm>
            <a:off x="1177159" y="297986"/>
            <a:ext cx="22159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PCA: ATLAS-only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85163B5-6135-6121-57D5-196AF66E3C53}"/>
              </a:ext>
            </a:extLst>
          </p:cNvPr>
          <p:cNvSpPr txBox="1"/>
          <p:nvPr/>
        </p:nvSpPr>
        <p:spPr>
          <a:xfrm>
            <a:off x="3699641" y="207540"/>
            <a:ext cx="52753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Some eigenvectors are determined by one or two W.C.</a:t>
            </a:r>
          </a:p>
          <a:p>
            <a:r>
              <a:rPr lang="en-US" dirty="0"/>
              <a:t>Others depend on several.</a:t>
            </a:r>
          </a:p>
        </p:txBody>
      </p:sp>
    </p:spTree>
    <p:extLst>
      <p:ext uri="{BB962C8B-B14F-4D97-AF65-F5344CB8AC3E}">
        <p14:creationId xmlns:p14="http://schemas.microsoft.com/office/powerpoint/2010/main" val="399760375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99BF1C4-8AD7-353E-A8A9-EB5255DA4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 29, 2023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729FBDE-1FBA-CDBC-0300-129D2DD3D6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Schmitt / EFT Searches / MBI2023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7A98E2-0546-AE79-BF3D-74ED4009F4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18811-7FC3-D04C-84A0-97947CEA18C5}" type="slidenum">
              <a:rPr lang="en-US" smtClean="0"/>
              <a:t>46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714E0DF-9D32-C5CE-53AC-792E45263E07}"/>
              </a:ext>
            </a:extLst>
          </p:cNvPr>
          <p:cNvSpPr txBox="1"/>
          <p:nvPr/>
        </p:nvSpPr>
        <p:spPr>
          <a:xfrm>
            <a:off x="9459310" y="207540"/>
            <a:ext cx="2480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ATL-PHYS-PUB-2022-027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F516939-563A-697B-0EB4-723DB9E5375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1182934"/>
            <a:ext cx="11977132" cy="469357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B9ED734-633A-98F1-DC9B-4FCD7EE81F07}"/>
              </a:ext>
            </a:extLst>
          </p:cNvPr>
          <p:cNvSpPr txBox="1"/>
          <p:nvPr/>
        </p:nvSpPr>
        <p:spPr>
          <a:xfrm>
            <a:off x="515007" y="388883"/>
            <a:ext cx="22159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PCA: ATLAS-only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9291272-C7B8-6218-240C-4FA513C212FD}"/>
              </a:ext>
            </a:extLst>
          </p:cNvPr>
          <p:cNvSpPr txBox="1"/>
          <p:nvPr/>
        </p:nvSpPr>
        <p:spPr>
          <a:xfrm>
            <a:off x="3426372" y="388883"/>
            <a:ext cx="57979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Restructure the PCA: form physics-motivated groups of W.C.</a:t>
            </a:r>
          </a:p>
          <a:p>
            <a:r>
              <a:rPr lang="en-US" dirty="0"/>
              <a:t>A pleasing and sensible/interpretable structure emerges.</a:t>
            </a:r>
          </a:p>
        </p:txBody>
      </p:sp>
    </p:spTree>
    <p:extLst>
      <p:ext uri="{BB962C8B-B14F-4D97-AF65-F5344CB8AC3E}">
        <p14:creationId xmlns:p14="http://schemas.microsoft.com/office/powerpoint/2010/main" val="319176953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99BF1C4-8AD7-353E-A8A9-EB5255DA4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 29, 2023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729FBDE-1FBA-CDBC-0300-129D2DD3D6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Schmitt / EFT Searches / MBI2023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7A98E2-0546-AE79-BF3D-74ED4009F4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18811-7FC3-D04C-84A0-97947CEA18C5}" type="slidenum">
              <a:rPr lang="en-US" smtClean="0"/>
              <a:t>47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714E0DF-9D32-C5CE-53AC-792E45263E07}"/>
              </a:ext>
            </a:extLst>
          </p:cNvPr>
          <p:cNvSpPr txBox="1"/>
          <p:nvPr/>
        </p:nvSpPr>
        <p:spPr>
          <a:xfrm>
            <a:off x="9459310" y="207540"/>
            <a:ext cx="2480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ATL-PHYS-PUB-2022-027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7F2AE7B-3FC2-9555-25B2-5EDE6F9702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025" y="0"/>
            <a:ext cx="5561806" cy="63563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DDD0A25-0403-7533-59C6-3D1F3E404A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2265" y="0"/>
            <a:ext cx="4449445" cy="6356350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4C33EF53-E7F0-9BA5-26E7-D7C76E624825}"/>
              </a:ext>
            </a:extLst>
          </p:cNvPr>
          <p:cNvSpPr/>
          <p:nvPr/>
        </p:nvSpPr>
        <p:spPr>
          <a:xfrm>
            <a:off x="2522483" y="651641"/>
            <a:ext cx="1516117" cy="525518"/>
          </a:xfrm>
          <a:prstGeom prst="ellipse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A9EBB02-4D1E-77AB-48F2-C26493EC5C29}"/>
              </a:ext>
            </a:extLst>
          </p:cNvPr>
          <p:cNvSpPr txBox="1"/>
          <p:nvPr/>
        </p:nvSpPr>
        <p:spPr>
          <a:xfrm>
            <a:off x="241738" y="1177159"/>
            <a:ext cx="114486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linear is</a:t>
            </a:r>
          </a:p>
          <a:p>
            <a:r>
              <a:rPr lang="en-US" dirty="0">
                <a:solidFill>
                  <a:srgbClr val="7030A0"/>
                </a:solidFill>
              </a:rPr>
              <a:t>stronger</a:t>
            </a:r>
          </a:p>
          <a:p>
            <a:r>
              <a:rPr lang="en-US" dirty="0">
                <a:solidFill>
                  <a:srgbClr val="7030A0"/>
                </a:solidFill>
              </a:rPr>
              <a:t>than quad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0F073C8-0BDC-5C56-9A74-67D14494FCF9}"/>
              </a:ext>
            </a:extLst>
          </p:cNvPr>
          <p:cNvCxnSpPr/>
          <p:nvPr/>
        </p:nvCxnSpPr>
        <p:spPr>
          <a:xfrm flipV="1">
            <a:off x="1271752" y="998483"/>
            <a:ext cx="1250731" cy="420414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>
            <a:extLst>
              <a:ext uri="{FF2B5EF4-FFF2-40B4-BE49-F238E27FC236}">
                <a16:creationId xmlns:a16="http://schemas.microsoft.com/office/drawing/2014/main" id="{DCFE89AD-7F51-BA3E-213A-9A2064DE0D9F}"/>
              </a:ext>
            </a:extLst>
          </p:cNvPr>
          <p:cNvSpPr/>
          <p:nvPr/>
        </p:nvSpPr>
        <p:spPr>
          <a:xfrm>
            <a:off x="7094483" y="1177159"/>
            <a:ext cx="914400" cy="336331"/>
          </a:xfrm>
          <a:prstGeom prst="ellipse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2CB2A42-9243-1C9A-55CE-906E9C8DEF90}"/>
              </a:ext>
            </a:extLst>
          </p:cNvPr>
          <p:cNvSpPr txBox="1"/>
          <p:nvPr/>
        </p:nvSpPr>
        <p:spPr>
          <a:xfrm>
            <a:off x="10754840" y="1513490"/>
            <a:ext cx="149592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offset due to</a:t>
            </a:r>
          </a:p>
          <a:p>
            <a:r>
              <a:rPr lang="en-US" sz="2400" dirty="0" err="1">
                <a:solidFill>
                  <a:schemeClr val="accent4">
                    <a:lumMod val="50000"/>
                  </a:schemeClr>
                </a:solidFill>
              </a:rPr>
              <a:t>A</a:t>
            </a:r>
            <a:r>
              <a:rPr lang="en-US" sz="2400" baseline="-25000" dirty="0" err="1">
                <a:solidFill>
                  <a:schemeClr val="accent4">
                    <a:lumMod val="50000"/>
                  </a:schemeClr>
                </a:solidFill>
              </a:rPr>
              <a:t>FB</a:t>
            </a:r>
            <a:r>
              <a:rPr lang="en-US" sz="2400" baseline="30000" dirty="0" err="1">
                <a:solidFill>
                  <a:schemeClr val="accent4">
                    <a:lumMod val="50000"/>
                  </a:schemeClr>
                </a:solidFill>
              </a:rPr>
              <a:t>b</a:t>
            </a:r>
            <a:r>
              <a:rPr lang="en-US" sz="2400" dirty="0">
                <a:solidFill>
                  <a:schemeClr val="accent4">
                    <a:lumMod val="50000"/>
                  </a:schemeClr>
                </a:solidFill>
              </a:rPr>
              <a:t> &amp; </a:t>
            </a:r>
            <a:r>
              <a:rPr lang="en-US" sz="2400" dirty="0" err="1">
                <a:solidFill>
                  <a:schemeClr val="accent4">
                    <a:lumMod val="50000"/>
                  </a:schemeClr>
                </a:solidFill>
              </a:rPr>
              <a:t>A</a:t>
            </a:r>
            <a:r>
              <a:rPr lang="en-US" sz="2400" baseline="-25000" dirty="0" err="1">
                <a:solidFill>
                  <a:schemeClr val="accent4">
                    <a:lumMod val="50000"/>
                  </a:schemeClr>
                </a:solidFill>
              </a:rPr>
              <a:t>FB</a:t>
            </a:r>
            <a:r>
              <a:rPr lang="en-US" sz="2400" baseline="30000" dirty="0" err="1">
                <a:solidFill>
                  <a:schemeClr val="accent4">
                    <a:lumMod val="50000"/>
                  </a:schemeClr>
                </a:solidFill>
              </a:rPr>
              <a:t>c</a:t>
            </a:r>
            <a:endParaRPr lang="en-US" sz="2400" dirty="0">
              <a:solidFill>
                <a:schemeClr val="accent4">
                  <a:lumMod val="50000"/>
                </a:schemeClr>
              </a:solidFill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A670A027-03E7-4161-D99A-3AE62D27B7C0}"/>
              </a:ext>
            </a:extLst>
          </p:cNvPr>
          <p:cNvCxnSpPr>
            <a:stCxn id="13" idx="1"/>
          </p:cNvCxnSpPr>
          <p:nvPr/>
        </p:nvCxnSpPr>
        <p:spPr>
          <a:xfrm flipH="1" flipV="1">
            <a:off x="8008883" y="1418897"/>
            <a:ext cx="2745957" cy="463925"/>
          </a:xfrm>
          <a:prstGeom prst="straightConnector1">
            <a:avLst/>
          </a:prstGeom>
          <a:ln w="1905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153019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99BF1C4-8AD7-353E-A8A9-EB5255DA4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 29, 2023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729FBDE-1FBA-CDBC-0300-129D2DD3D6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Schmitt / EFT Searches / MBI2023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7A98E2-0546-AE79-BF3D-74ED4009F4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18811-7FC3-D04C-84A0-97947CEA18C5}" type="slidenum">
              <a:rPr lang="en-US" smtClean="0"/>
              <a:t>48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714E0DF-9D32-C5CE-53AC-792E45263E07}"/>
              </a:ext>
            </a:extLst>
          </p:cNvPr>
          <p:cNvSpPr txBox="1"/>
          <p:nvPr/>
        </p:nvSpPr>
        <p:spPr>
          <a:xfrm>
            <a:off x="9459310" y="207540"/>
            <a:ext cx="2480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ATL-PHYS-PUB-2022-027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561ADD3-F6B1-5763-E979-8A5114C07F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9862" y="0"/>
            <a:ext cx="3289736" cy="672147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13759F7-348A-61E7-5A09-C7317502C7FB}"/>
              </a:ext>
            </a:extLst>
          </p:cNvPr>
          <p:cNvSpPr txBox="1"/>
          <p:nvPr/>
        </p:nvSpPr>
        <p:spPr>
          <a:xfrm>
            <a:off x="438807" y="732888"/>
            <a:ext cx="4826001" cy="3785652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/>
              <a:t>ATLAS developed a</a:t>
            </a:r>
          </a:p>
          <a:p>
            <a:r>
              <a:rPr lang="en-US" sz="2400" dirty="0"/>
              <a:t>so-called “simplified NLL”</a:t>
            </a:r>
          </a:p>
          <a:p>
            <a:r>
              <a:rPr lang="en-US" sz="2400" dirty="0"/>
              <a:t>which delivers results that </a:t>
            </a:r>
          </a:p>
          <a:p>
            <a:r>
              <a:rPr lang="en-US" sz="2400" dirty="0"/>
              <a:t>are very close to those of the</a:t>
            </a:r>
          </a:p>
          <a:p>
            <a:r>
              <a:rPr lang="en-US" sz="2400" dirty="0"/>
              <a:t>“full NLL”.</a:t>
            </a:r>
          </a:p>
          <a:p>
            <a:endParaRPr lang="en-US" sz="2400" dirty="0"/>
          </a:p>
          <a:p>
            <a:r>
              <a:rPr lang="en-US" sz="2400" dirty="0"/>
              <a:t>Will be very useful as the</a:t>
            </a:r>
          </a:p>
          <a:p>
            <a:r>
              <a:rPr lang="en-US" sz="2400" dirty="0"/>
              <a:t>global analysis grows.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easy to test out other schemes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much faster to execute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908F310-47BF-0F3A-CFD6-89C2E18015FE}"/>
              </a:ext>
            </a:extLst>
          </p:cNvPr>
          <p:cNvSpPr txBox="1"/>
          <p:nvPr/>
        </p:nvSpPr>
        <p:spPr>
          <a:xfrm>
            <a:off x="838200" y="5118538"/>
            <a:ext cx="3844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rgbClr val="0070C0"/>
                </a:solidFill>
              </a:rPr>
              <a:t>Look forward to future developments!</a:t>
            </a:r>
          </a:p>
        </p:txBody>
      </p:sp>
    </p:spTree>
    <p:extLst>
      <p:ext uri="{BB962C8B-B14F-4D97-AF65-F5344CB8AC3E}">
        <p14:creationId xmlns:p14="http://schemas.microsoft.com/office/powerpoint/2010/main" val="151870365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B3B5B4A-31AD-934F-B40E-F7ECD3018D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 29, 2023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1C88AD0-389B-504C-ACA6-561B748C26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Schmitt / EFT Searches / MBI2023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9F96E4-0AB4-EE44-B1CF-D3FBDD605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18811-7FC3-D04C-84A0-97947CEA18C5}" type="slidenum">
              <a:rPr lang="en-US" smtClean="0"/>
              <a:t>49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822EC83-2075-B241-8EE0-851102A60AEB}"/>
              </a:ext>
            </a:extLst>
          </p:cNvPr>
          <p:cNvSpPr txBox="1"/>
          <p:nvPr/>
        </p:nvSpPr>
        <p:spPr>
          <a:xfrm>
            <a:off x="482690" y="392206"/>
            <a:ext cx="5533374" cy="738664"/>
          </a:xfrm>
          <a:prstGeom prst="rect">
            <a:avLst/>
          </a:prstGeom>
          <a:solidFill>
            <a:schemeClr val="accent5">
              <a:lumMod val="20000"/>
              <a:lumOff val="80000"/>
              <a:alpha val="35000"/>
            </a:schemeClr>
          </a:solidFill>
          <a:ln w="50800">
            <a:solidFill>
              <a:srgbClr val="00B0F0"/>
            </a:solidFill>
          </a:ln>
        </p:spPr>
        <p:txBody>
          <a:bodyPr wrap="none" lIns="274320" tIns="91440" rIns="274320" bIns="91440" rtlCol="0">
            <a:spAutoFit/>
          </a:bodyPr>
          <a:lstStyle/>
          <a:p>
            <a:r>
              <a:rPr lang="en-US" sz="3600" b="1" dirty="0">
                <a:solidFill>
                  <a:srgbClr val="0070C0"/>
                </a:solidFill>
              </a:rPr>
              <a:t>Summary and Conclusion: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454F401-9C13-FA40-BE5A-0528E8A3ACE4}"/>
              </a:ext>
            </a:extLst>
          </p:cNvPr>
          <p:cNvSpPr txBox="1"/>
          <p:nvPr/>
        </p:nvSpPr>
        <p:spPr>
          <a:xfrm>
            <a:off x="934843" y="1736313"/>
            <a:ext cx="10322313" cy="3785652"/>
          </a:xfrm>
          <a:prstGeom prst="rect">
            <a:avLst/>
          </a:prstGeom>
          <a:solidFill>
            <a:srgbClr val="7030A0">
              <a:alpha val="9000"/>
            </a:srgbClr>
          </a:solidFill>
          <a:ln w="28575"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This presentation could not include several interesting analyses, unfortunately.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Main ideas: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Proper development of interference terms (e.g. angular or jet variables)</a:t>
            </a:r>
            <a:br>
              <a:rPr lang="en-US" sz="2400" dirty="0"/>
            </a:br>
            <a:r>
              <a:rPr lang="en-US" sz="2400" dirty="0"/>
              <a:t>can lead to much greater sensitivity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Dealing with unitarity violation is hard.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What is the best way to handle dim-8 constraints?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Global combined analyses are getting more inclusive, and more powerful.</a:t>
            </a:r>
            <a:br>
              <a:rPr lang="en-US" sz="2400" dirty="0"/>
            </a:br>
            <a:r>
              <a:rPr lang="en-US" sz="2400" dirty="0"/>
              <a:t>They will help solve many of these problems.</a:t>
            </a:r>
          </a:p>
        </p:txBody>
      </p:sp>
    </p:spTree>
    <p:extLst>
      <p:ext uri="{BB962C8B-B14F-4D97-AF65-F5344CB8AC3E}">
        <p14:creationId xmlns:p14="http://schemas.microsoft.com/office/powerpoint/2010/main" val="7624228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8D42A01-1998-654A-B9D6-B49DECEE7208}"/>
              </a:ext>
            </a:extLst>
          </p:cNvPr>
          <p:cNvSpPr txBox="1"/>
          <p:nvPr/>
        </p:nvSpPr>
        <p:spPr>
          <a:xfrm>
            <a:off x="1395440" y="1501470"/>
            <a:ext cx="9041706" cy="38939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>
              <a:lnSpc>
                <a:spcPct val="200000"/>
              </a:lnSpc>
              <a:buFont typeface="+mj-lt"/>
              <a:buAutoNum type="arabicPeriod"/>
            </a:pPr>
            <a:r>
              <a:rPr lang="en-US" sz="3200" dirty="0"/>
              <a:t>dim-6 and the impact of differential cross sections</a:t>
            </a:r>
          </a:p>
          <a:p>
            <a:pPr marL="514350" indent="-514350">
              <a:lnSpc>
                <a:spcPct val="200000"/>
              </a:lnSpc>
              <a:buFont typeface="+mj-lt"/>
              <a:buAutoNum type="arabicPeriod"/>
            </a:pPr>
            <a:r>
              <a:rPr lang="en-US" sz="3200" dirty="0"/>
              <a:t>trying to deal with unitarity violation</a:t>
            </a:r>
          </a:p>
          <a:p>
            <a:pPr marL="514350" indent="-514350">
              <a:lnSpc>
                <a:spcPct val="200000"/>
              </a:lnSpc>
              <a:buFont typeface="+mj-lt"/>
              <a:buAutoNum type="arabicPeriod"/>
            </a:pPr>
            <a:r>
              <a:rPr lang="en-US" sz="3200" dirty="0"/>
              <a:t>dealing with dim-8 when dim-6 is unknown</a:t>
            </a:r>
          </a:p>
          <a:p>
            <a:pPr marL="514350" indent="-514350">
              <a:lnSpc>
                <a:spcPct val="200000"/>
              </a:lnSpc>
              <a:buFont typeface="+mj-lt"/>
              <a:buAutoNum type="arabicPeriod"/>
            </a:pPr>
            <a:r>
              <a:rPr lang="en-US" sz="3200" dirty="0"/>
              <a:t>global combined fits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5A3D6C-E61C-FC4A-A3C6-13148DE3D9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 29, 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056B05-F5AA-EF4C-AA7A-AF76E6922E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Schmitt / EFT Searches / MBI2023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68B98D-6434-9748-80BA-951BCBCC1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18811-7FC3-D04C-84A0-97947CEA18C5}" type="slidenum">
              <a:rPr lang="en-US" smtClean="0"/>
              <a:t>5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2FD6081-4270-D040-B358-48028784D594}"/>
              </a:ext>
            </a:extLst>
          </p:cNvPr>
          <p:cNvSpPr txBox="1"/>
          <p:nvPr/>
        </p:nvSpPr>
        <p:spPr>
          <a:xfrm>
            <a:off x="482690" y="392206"/>
            <a:ext cx="1825500" cy="738664"/>
          </a:xfrm>
          <a:prstGeom prst="rect">
            <a:avLst/>
          </a:prstGeom>
          <a:solidFill>
            <a:schemeClr val="accent5">
              <a:lumMod val="20000"/>
              <a:lumOff val="80000"/>
              <a:alpha val="35000"/>
            </a:schemeClr>
          </a:solidFill>
          <a:ln w="50800">
            <a:solidFill>
              <a:srgbClr val="00B0F0"/>
            </a:solidFill>
          </a:ln>
        </p:spPr>
        <p:txBody>
          <a:bodyPr wrap="none" lIns="274320" tIns="91440" rIns="274320" bIns="91440" rtlCol="0">
            <a:spAutoFit/>
          </a:bodyPr>
          <a:lstStyle/>
          <a:p>
            <a:r>
              <a:rPr lang="en-US" sz="3600" b="1" dirty="0">
                <a:solidFill>
                  <a:srgbClr val="0070C0"/>
                </a:solidFill>
              </a:rPr>
              <a:t>topics:</a:t>
            </a:r>
          </a:p>
        </p:txBody>
      </p:sp>
    </p:spTree>
    <p:extLst>
      <p:ext uri="{BB962C8B-B14F-4D97-AF65-F5344CB8AC3E}">
        <p14:creationId xmlns:p14="http://schemas.microsoft.com/office/powerpoint/2010/main" val="385803522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A078F02-54A0-B4C3-98AE-354DF78E1B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 29, 2023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6BECBEA-2445-A69D-DC55-764EFCE2FC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Schmitt / EFT Searches / MBI2023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60DB38-B87A-D801-89D4-326CA31B39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18811-7FC3-D04C-84A0-97947CEA18C5}" type="slidenum">
              <a:rPr lang="en-US" smtClean="0"/>
              <a:t>50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3642D7C-3B1E-FD64-1F0B-AD137367AFD0}"/>
              </a:ext>
            </a:extLst>
          </p:cNvPr>
          <p:cNvSpPr txBox="1"/>
          <p:nvPr/>
        </p:nvSpPr>
        <p:spPr>
          <a:xfrm>
            <a:off x="3710152" y="2448910"/>
            <a:ext cx="436324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b="1" dirty="0"/>
              <a:t>BACKUP</a:t>
            </a:r>
          </a:p>
        </p:txBody>
      </p:sp>
    </p:spTree>
    <p:extLst>
      <p:ext uri="{BB962C8B-B14F-4D97-AF65-F5344CB8AC3E}">
        <p14:creationId xmlns:p14="http://schemas.microsoft.com/office/powerpoint/2010/main" val="248278669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B3B5B4A-31AD-934F-B40E-F7ECD3018D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 29, 2023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1C88AD0-389B-504C-ACA6-561B748C26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Schmitt / EFT Searches / MBI2023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9F96E4-0AB4-EE44-B1CF-D3FBDD605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18811-7FC3-D04C-84A0-97947CEA18C5}" type="slidenum">
              <a:rPr lang="en-US" smtClean="0"/>
              <a:t>51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822EC83-2075-B241-8EE0-851102A60AEB}"/>
              </a:ext>
            </a:extLst>
          </p:cNvPr>
          <p:cNvSpPr txBox="1"/>
          <p:nvPr/>
        </p:nvSpPr>
        <p:spPr>
          <a:xfrm>
            <a:off x="2059242" y="2536316"/>
            <a:ext cx="6716896" cy="738664"/>
          </a:xfrm>
          <a:prstGeom prst="rect">
            <a:avLst/>
          </a:prstGeom>
          <a:solidFill>
            <a:schemeClr val="accent5">
              <a:lumMod val="20000"/>
              <a:lumOff val="80000"/>
              <a:alpha val="35000"/>
            </a:schemeClr>
          </a:solidFill>
          <a:ln w="50800">
            <a:solidFill>
              <a:srgbClr val="00B0F0"/>
            </a:solidFill>
          </a:ln>
        </p:spPr>
        <p:txBody>
          <a:bodyPr wrap="square" lIns="274320" tIns="91440" rIns="274320" bIns="91440" rtlCol="0">
            <a:spAutoFit/>
          </a:bodyPr>
          <a:lstStyle/>
          <a:p>
            <a:pPr algn="ctr"/>
            <a:r>
              <a:rPr lang="en-US" sz="3600" b="1" dirty="0">
                <a:solidFill>
                  <a:srgbClr val="0070C0"/>
                </a:solidFill>
              </a:rPr>
              <a:t>CMS WZ differential  2022</a:t>
            </a:r>
          </a:p>
        </p:txBody>
      </p:sp>
    </p:spTree>
    <p:extLst>
      <p:ext uri="{BB962C8B-B14F-4D97-AF65-F5344CB8AC3E}">
        <p14:creationId xmlns:p14="http://schemas.microsoft.com/office/powerpoint/2010/main" val="189621257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2269805-A5A1-6D29-B514-4BED563360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 29, 2023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B88D65C-A3E7-F313-444C-DA5475CDAC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Schmitt / EFT Searches / MBI2023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2D7308-580D-94AB-39E1-0B12D0E514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18811-7FC3-D04C-84A0-97947CEA18C5}" type="slidenum">
              <a:rPr lang="en-US" smtClean="0"/>
              <a:t>52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FDA5E0-9AC4-0EC9-45CF-974CBBAC868E}"/>
              </a:ext>
            </a:extLst>
          </p:cNvPr>
          <p:cNvSpPr txBox="1"/>
          <p:nvPr/>
        </p:nvSpPr>
        <p:spPr>
          <a:xfrm>
            <a:off x="649459" y="1376855"/>
            <a:ext cx="4535344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CMS WZ detailed differential cross sections</a:t>
            </a:r>
          </a:p>
          <a:p>
            <a:endParaRPr lang="en-US" dirty="0"/>
          </a:p>
          <a:p>
            <a:r>
              <a:rPr lang="en-US" dirty="0"/>
              <a:t>Use M(WZ) – not just the fiducial cross section</a:t>
            </a:r>
          </a:p>
          <a:p>
            <a:r>
              <a:rPr lang="en-US" dirty="0"/>
              <a:t>(look also at </a:t>
            </a:r>
            <a:r>
              <a:rPr lang="en-US" dirty="0" err="1"/>
              <a:t>pTZ</a:t>
            </a:r>
            <a:r>
              <a:rPr lang="en-US" dirty="0"/>
              <a:t> but do not use it in the fit)</a:t>
            </a:r>
          </a:p>
          <a:p>
            <a:endParaRPr lang="en-US" dirty="0"/>
          </a:p>
          <a:p>
            <a:r>
              <a:rPr lang="en-US" dirty="0"/>
              <a:t>Consider linear term only - compare</a:t>
            </a:r>
          </a:p>
          <a:p>
            <a:endParaRPr lang="en-US" dirty="0"/>
          </a:p>
          <a:p>
            <a:r>
              <a:rPr lang="en-US" dirty="0"/>
              <a:t>early example of “clipping”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FAE4258-F5AD-EC9E-23A1-F2DCE3200CC8}"/>
              </a:ext>
            </a:extLst>
          </p:cNvPr>
          <p:cNvSpPr txBox="1"/>
          <p:nvPr/>
        </p:nvSpPr>
        <p:spPr>
          <a:xfrm>
            <a:off x="472966" y="388883"/>
            <a:ext cx="2412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CMS JHEP07 (2022) 032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F2FE377-0914-AC05-3669-AACDB8F239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2082800"/>
            <a:ext cx="4483100" cy="269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830823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2269805-A5A1-6D29-B514-4BED563360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 29, 2023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B88D65C-A3E7-F313-444C-DA5475CDAC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Schmitt / EFT Searches / MBI2023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2D7308-580D-94AB-39E1-0B12D0E514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18811-7FC3-D04C-84A0-97947CEA18C5}" type="slidenum">
              <a:rPr lang="en-US" smtClean="0"/>
              <a:t>53</a:t>
            </a:fld>
            <a:endParaRPr lang="en-US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57C0265D-014B-2A68-15BD-DE5E28764D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1006" y="0"/>
            <a:ext cx="48466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FAE4258-F5AD-EC9E-23A1-F2DCE3200CC8}"/>
              </a:ext>
            </a:extLst>
          </p:cNvPr>
          <p:cNvSpPr txBox="1"/>
          <p:nvPr/>
        </p:nvSpPr>
        <p:spPr>
          <a:xfrm>
            <a:off x="472966" y="388883"/>
            <a:ext cx="2412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CMS JHEP07 (2022) 032</a:t>
            </a:r>
          </a:p>
        </p:txBody>
      </p:sp>
    </p:spTree>
    <p:extLst>
      <p:ext uri="{BB962C8B-B14F-4D97-AF65-F5344CB8AC3E}">
        <p14:creationId xmlns:p14="http://schemas.microsoft.com/office/powerpoint/2010/main" val="158230771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2269805-A5A1-6D29-B514-4BED563360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 29, 2023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B88D65C-A3E7-F313-444C-DA5475CDAC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Schmitt / EFT Searches / MBI2023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2D7308-580D-94AB-39E1-0B12D0E514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18811-7FC3-D04C-84A0-97947CEA18C5}" type="slidenum">
              <a:rPr lang="en-US" smtClean="0"/>
              <a:t>54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FAE4258-F5AD-EC9E-23A1-F2DCE3200CC8}"/>
              </a:ext>
            </a:extLst>
          </p:cNvPr>
          <p:cNvSpPr txBox="1"/>
          <p:nvPr/>
        </p:nvSpPr>
        <p:spPr>
          <a:xfrm>
            <a:off x="472966" y="388883"/>
            <a:ext cx="2412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CMS JHEP07 (2022) 032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1CACC8-2147-C790-6871-E985699641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631" y="1008117"/>
            <a:ext cx="5048020" cy="53482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C2979CC-917F-C7D1-DA94-5BA1836F14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6220" y="0"/>
            <a:ext cx="494211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965127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85048C7-7D4D-91F0-FED5-B126237423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 29, 2023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A4ECE94-55E3-4401-A2E3-79C623BF19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Schmitt / EFT Searches / MBI2023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97269F-C847-CE89-C47D-3D5B3E70F3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18811-7FC3-D04C-84A0-97947CEA18C5}" type="slidenum">
              <a:rPr lang="en-US" smtClean="0"/>
              <a:t>55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E43675B-0D0B-CC25-6814-501709C75F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11238" y="-343206"/>
            <a:ext cx="3732384" cy="508716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0E44223-D646-0632-2B66-46D4AC2075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6632414" y="-570090"/>
            <a:ext cx="3504655" cy="531320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F5D6A42-7D1D-A8ED-BD25-8271B7B627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3348409" y="2801981"/>
            <a:ext cx="2938540" cy="4900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869931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2163CDB-F713-D9E2-807C-731ADCCBF1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 29, 2023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2C015C6-78E1-7FB2-0550-9AED5442C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Schmitt / EFT Searches / MBI2023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1AE3DB-9E1C-BECB-C23C-6F9CE4C24E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18811-7FC3-D04C-84A0-97947CEA18C5}" type="slidenum">
              <a:rPr lang="en-US" smtClean="0"/>
              <a:t>56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F8328DA-904D-104B-9CFB-68A26C8DDC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1669" y="273269"/>
            <a:ext cx="7020629" cy="609279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6B065EC-12E8-31F4-A317-0E00C8DA6F25}"/>
              </a:ext>
            </a:extLst>
          </p:cNvPr>
          <p:cNvSpPr txBox="1"/>
          <p:nvPr/>
        </p:nvSpPr>
        <p:spPr>
          <a:xfrm>
            <a:off x="568515" y="2669628"/>
            <a:ext cx="2412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CMS JHEP07 (2022) 032</a:t>
            </a:r>
          </a:p>
        </p:txBody>
      </p:sp>
    </p:spTree>
    <p:extLst>
      <p:ext uri="{BB962C8B-B14F-4D97-AF65-F5344CB8AC3E}">
        <p14:creationId xmlns:p14="http://schemas.microsoft.com/office/powerpoint/2010/main" val="2594381673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A0ADEB6-AC5C-45D6-D859-594CC714C1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 29, 2023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9E25993-FEAC-9E39-D5B1-B6E08EFE8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Schmitt / EFT Searches / MBI2023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8581B4-0577-6D9C-507E-F2705ABC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18811-7FC3-D04C-84A0-97947CEA18C5}" type="slidenum">
              <a:rPr lang="en-US" smtClean="0"/>
              <a:t>57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D661C92-9CEA-FE85-5328-8B8DBADA1328}"/>
              </a:ext>
            </a:extLst>
          </p:cNvPr>
          <p:cNvSpPr txBox="1"/>
          <p:nvPr/>
        </p:nvSpPr>
        <p:spPr>
          <a:xfrm>
            <a:off x="472966" y="388883"/>
            <a:ext cx="2412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CMS JHEP07 (2022) 032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3A4932C-45DA-69E5-A892-340213B175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8479" y="1322771"/>
            <a:ext cx="9299574" cy="194594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891E208-CF22-DDB4-8D87-E34128EC92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5700" y="3872312"/>
            <a:ext cx="9299574" cy="194594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7395C06-ADEA-71D6-C5B8-06A90E9CF40F}"/>
              </a:ext>
            </a:extLst>
          </p:cNvPr>
          <p:cNvSpPr txBox="1"/>
          <p:nvPr/>
        </p:nvSpPr>
        <p:spPr>
          <a:xfrm>
            <a:off x="2490952" y="987972"/>
            <a:ext cx="1827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linear + quadratic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18F2809-A71D-8DF4-704C-38A7511F1865}"/>
              </a:ext>
            </a:extLst>
          </p:cNvPr>
          <p:cNvSpPr txBox="1"/>
          <p:nvPr/>
        </p:nvSpPr>
        <p:spPr>
          <a:xfrm>
            <a:off x="2490951" y="3502197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linear only</a:t>
            </a:r>
          </a:p>
        </p:txBody>
      </p:sp>
    </p:spTree>
    <p:extLst>
      <p:ext uri="{BB962C8B-B14F-4D97-AF65-F5344CB8AC3E}">
        <p14:creationId xmlns:p14="http://schemas.microsoft.com/office/powerpoint/2010/main" val="326056349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B3B5B4A-31AD-934F-B40E-F7ECD3018D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 29, 2023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1C88AD0-389B-504C-ACA6-561B748C26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Schmitt / EFT Searches / MBI2023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9F96E4-0AB4-EE44-B1CF-D3FBDD605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18811-7FC3-D04C-84A0-97947CEA18C5}" type="slidenum">
              <a:rPr lang="en-US" smtClean="0"/>
              <a:t>58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822EC83-2075-B241-8EE0-851102A60AEB}"/>
              </a:ext>
            </a:extLst>
          </p:cNvPr>
          <p:cNvSpPr txBox="1"/>
          <p:nvPr/>
        </p:nvSpPr>
        <p:spPr>
          <a:xfrm>
            <a:off x="2059242" y="2536316"/>
            <a:ext cx="6716896" cy="738664"/>
          </a:xfrm>
          <a:prstGeom prst="rect">
            <a:avLst/>
          </a:prstGeom>
          <a:solidFill>
            <a:schemeClr val="accent5">
              <a:lumMod val="20000"/>
              <a:lumOff val="80000"/>
              <a:alpha val="35000"/>
            </a:schemeClr>
          </a:solidFill>
          <a:ln w="50800">
            <a:solidFill>
              <a:srgbClr val="00B0F0"/>
            </a:solidFill>
          </a:ln>
        </p:spPr>
        <p:txBody>
          <a:bodyPr wrap="square" lIns="274320" tIns="91440" rIns="274320" bIns="91440" rtlCol="0">
            <a:spAutoFit/>
          </a:bodyPr>
          <a:lstStyle/>
          <a:p>
            <a:pPr algn="ctr"/>
            <a:r>
              <a:rPr lang="en-US" sz="3600" b="1" dirty="0">
                <a:solidFill>
                  <a:srgbClr val="0070C0"/>
                </a:solidFill>
              </a:rPr>
              <a:t>ATLAS   </a:t>
            </a:r>
            <a:r>
              <a:rPr lang="en-US" sz="3600" b="1" dirty="0" err="1">
                <a:solidFill>
                  <a:srgbClr val="0070C0"/>
                </a:solidFill>
              </a:rPr>
              <a:t>ZZjj</a:t>
            </a:r>
            <a:r>
              <a:rPr lang="en-US" sz="3600" b="1" dirty="0">
                <a:solidFill>
                  <a:srgbClr val="0070C0"/>
                </a:solidFill>
              </a:rPr>
              <a:t>  2023</a:t>
            </a:r>
          </a:p>
        </p:txBody>
      </p:sp>
    </p:spTree>
    <p:extLst>
      <p:ext uri="{BB962C8B-B14F-4D97-AF65-F5344CB8AC3E}">
        <p14:creationId xmlns:p14="http://schemas.microsoft.com/office/powerpoint/2010/main" val="4145526622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89D7BBA-3A7A-454E-2FF4-D400BE4C15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 29, 2023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418A569-B38B-0A94-D714-5578AC3274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Schmitt / EFT Searches / MBI2023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EC21CA-DF8E-16CD-855E-E375953FA3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18811-7FC3-D04C-84A0-97947CEA18C5}" type="slidenum">
              <a:rPr lang="en-US" smtClean="0"/>
              <a:t>59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C92F422-A9ED-FE81-E86D-04D3B25123A0}"/>
              </a:ext>
            </a:extLst>
          </p:cNvPr>
          <p:cNvSpPr txBox="1"/>
          <p:nvPr/>
        </p:nvSpPr>
        <p:spPr>
          <a:xfrm>
            <a:off x="262758" y="273269"/>
            <a:ext cx="3833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ATLAS ZZ+2j just published 2308.12324</a:t>
            </a:r>
          </a:p>
        </p:txBody>
      </p:sp>
      <p:pic>
        <p:nvPicPr>
          <p:cNvPr id="7" name="Picture 6" descr="A diagram of a diagram of a diagram&#10;&#10;Description automatically generated with medium confidence">
            <a:extLst>
              <a:ext uri="{FF2B5EF4-FFF2-40B4-BE49-F238E27FC236}">
                <a16:creationId xmlns:a16="http://schemas.microsoft.com/office/drawing/2014/main" id="{45EEAC3E-6950-2465-CC5E-BE477E9A52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99500" y="1828144"/>
            <a:ext cx="2654300" cy="27813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ABEFCC4-BF07-620D-BF14-85D5B80F4B04}"/>
              </a:ext>
            </a:extLst>
          </p:cNvPr>
          <p:cNvSpPr txBox="1"/>
          <p:nvPr/>
        </p:nvSpPr>
        <p:spPr>
          <a:xfrm>
            <a:off x="441434" y="1072055"/>
            <a:ext cx="4994316" cy="4801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4 leptons, 2 jets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vector boson scattering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quartic coupling: dimension 8 as well as dim-6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cuts to enhance or suppress VBS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measure differential cross sections in both cases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careful comparison to theory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EW: MadGraph5 at LO (which is adequate)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QCD: Sherpa, MG5_NLO (Sherpa is better)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interesting kinematic quantities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m4l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/>
              <a:t>mjj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/>
              <a:t>costheta</a:t>
            </a:r>
            <a:r>
              <a:rPr lang="en-US" dirty="0"/>
              <a:t>*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/>
              <a:t>dphi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Use m4l and </a:t>
            </a:r>
            <a:r>
              <a:rPr lang="en-US" dirty="0" err="1"/>
              <a:t>mjj</a:t>
            </a:r>
            <a:r>
              <a:rPr lang="en-US" dirty="0"/>
              <a:t> for EFT analysis</a:t>
            </a:r>
          </a:p>
        </p:txBody>
      </p:sp>
    </p:spTree>
    <p:extLst>
      <p:ext uri="{BB962C8B-B14F-4D97-AF65-F5344CB8AC3E}">
        <p14:creationId xmlns:p14="http://schemas.microsoft.com/office/powerpoint/2010/main" val="21320083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5A3D6C-E61C-FC4A-A3C6-13148DE3D9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 29, 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056B05-F5AA-EF4C-AA7A-AF76E6922E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Schmitt / EFT Searches / MBI2023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68B98D-6434-9748-80BA-951BCBCC1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18811-7FC3-D04C-84A0-97947CEA18C5}" type="slidenum">
              <a:rPr lang="en-US" smtClean="0"/>
              <a:t>6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2FD6081-4270-D040-B358-48028784D594}"/>
              </a:ext>
            </a:extLst>
          </p:cNvPr>
          <p:cNvSpPr txBox="1"/>
          <p:nvPr/>
        </p:nvSpPr>
        <p:spPr>
          <a:xfrm>
            <a:off x="482690" y="392206"/>
            <a:ext cx="10600787" cy="738664"/>
          </a:xfrm>
          <a:prstGeom prst="rect">
            <a:avLst/>
          </a:prstGeom>
          <a:solidFill>
            <a:schemeClr val="accent6">
              <a:lumMod val="20000"/>
              <a:lumOff val="80000"/>
              <a:alpha val="35000"/>
            </a:schemeClr>
          </a:solidFill>
          <a:ln w="50800">
            <a:solidFill>
              <a:schemeClr val="accent6">
                <a:lumMod val="75000"/>
              </a:schemeClr>
            </a:solidFill>
          </a:ln>
        </p:spPr>
        <p:txBody>
          <a:bodyPr wrap="none" lIns="274320" tIns="91440" rIns="274320" bIns="91440" rtlCol="0">
            <a:spAutoFit/>
          </a:bodyPr>
          <a:lstStyle/>
          <a:p>
            <a:r>
              <a:rPr lang="en-US" sz="3600" b="1" dirty="0">
                <a:solidFill>
                  <a:srgbClr val="0070C0"/>
                </a:solidFill>
              </a:rPr>
              <a:t>1. dim-6 and the impact of differential cross sections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7A173CE-8EF3-3FF2-EB6C-596C4BA328D4}"/>
              </a:ext>
            </a:extLst>
          </p:cNvPr>
          <p:cNvSpPr txBox="1"/>
          <p:nvPr/>
        </p:nvSpPr>
        <p:spPr>
          <a:xfrm>
            <a:off x="838200" y="1481452"/>
            <a:ext cx="7528279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CMS WW (2020)</a:t>
            </a:r>
          </a:p>
          <a:p>
            <a:r>
              <a:rPr lang="en-US" sz="2400" dirty="0"/>
              <a:t>	- use M(</a:t>
            </a:r>
            <a:r>
              <a:rPr lang="en-US" sz="2400" dirty="0" err="1"/>
              <a:t>e</a:t>
            </a:r>
            <a:r>
              <a:rPr lang="en-US" sz="2400" dirty="0" err="1">
                <a:latin typeface="Symbol" pitchFamily="2" charset="2"/>
              </a:rPr>
              <a:t>m</a:t>
            </a:r>
            <a:r>
              <a:rPr lang="en-US" sz="2400" dirty="0"/>
              <a:t>) (clean and simple)</a:t>
            </a:r>
          </a:p>
          <a:p>
            <a:r>
              <a:rPr lang="en-US" sz="2400" dirty="0"/>
              <a:t>	- decent results</a:t>
            </a:r>
          </a:p>
          <a:p>
            <a:r>
              <a:rPr lang="en-US" sz="2400" dirty="0"/>
              <a:t>ATLAS WW+1j (2021)</a:t>
            </a:r>
          </a:p>
          <a:p>
            <a:r>
              <a:rPr lang="en-US" sz="2400" dirty="0"/>
              <a:t>	- demanding 1 jet enhances dim-6 signal</a:t>
            </a:r>
          </a:p>
          <a:p>
            <a:r>
              <a:rPr lang="en-US" sz="2400" dirty="0"/>
              <a:t>	- better results</a:t>
            </a:r>
          </a:p>
          <a:p>
            <a:r>
              <a:rPr lang="en-US" sz="2400" dirty="0"/>
              <a:t>ATLAS </a:t>
            </a:r>
            <a:r>
              <a:rPr lang="en-US" sz="2400" dirty="0" err="1"/>
              <a:t>Z+jj</a:t>
            </a:r>
            <a:r>
              <a:rPr lang="en-US" sz="2400" dirty="0"/>
              <a:t> (2021)</a:t>
            </a:r>
          </a:p>
          <a:p>
            <a:r>
              <a:rPr lang="en-US" sz="2400" dirty="0"/>
              <a:t>	- not true </a:t>
            </a:r>
            <a:r>
              <a:rPr lang="en-US" sz="2400" dirty="0" err="1"/>
              <a:t>multiboson</a:t>
            </a:r>
            <a:r>
              <a:rPr lang="en-US" sz="2400" dirty="0"/>
              <a:t>, but</a:t>
            </a:r>
          </a:p>
          <a:p>
            <a:r>
              <a:rPr lang="en-US" sz="2400" dirty="0"/>
              <a:t>	- use of signed azimuthal jet angle </a:t>
            </a:r>
            <a:r>
              <a:rPr lang="en-US" sz="2400" dirty="0">
                <a:sym typeface="Wingdings" pitchFamily="2" charset="2"/>
              </a:rPr>
              <a:t> enhancement</a:t>
            </a:r>
          </a:p>
          <a:p>
            <a:r>
              <a:rPr lang="en-US" sz="2400" dirty="0">
                <a:sym typeface="Wingdings" pitchFamily="2" charset="2"/>
              </a:rPr>
              <a:t>CMS </a:t>
            </a:r>
            <a:r>
              <a:rPr lang="en-US" sz="2400" dirty="0" err="1">
                <a:sym typeface="Wingdings" pitchFamily="2" charset="2"/>
              </a:rPr>
              <a:t>Wg</a:t>
            </a:r>
            <a:r>
              <a:rPr lang="en-US" sz="2400" dirty="0">
                <a:sym typeface="Wingdings" pitchFamily="2" charset="2"/>
              </a:rPr>
              <a:t> (2022)</a:t>
            </a:r>
          </a:p>
          <a:p>
            <a:r>
              <a:rPr lang="en-US" sz="2400" dirty="0">
                <a:sym typeface="Wingdings" pitchFamily="2" charset="2"/>
              </a:rPr>
              <a:t>	- interference resurrection </a:t>
            </a:r>
          </a:p>
          <a:p>
            <a:r>
              <a:rPr lang="en-US" sz="2400" dirty="0">
                <a:sym typeface="Wingdings" pitchFamily="2" charset="2"/>
              </a:rPr>
              <a:t>	- major enhancement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52169258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D6452BB-369B-30CA-746D-F450C94279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 29, 2023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E73D4B3-7AB3-1032-A4D7-F602143E7E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Schmitt / EFT Searches / MBI2023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29F39E-0314-211D-5C14-2EF1F4A350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18811-7FC3-D04C-84A0-97947CEA18C5}" type="slidenum">
              <a:rPr lang="en-US" smtClean="0"/>
              <a:t>60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AB433DB-45F2-6B1F-DF53-3ED8C0EE78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6069932" y="381578"/>
            <a:ext cx="5609480" cy="5730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911769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BF21202-6D89-7F5D-1481-7DF219FBA9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 29, 2023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E1FACD-7ADC-5EC8-1547-84CC985CBC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Schmitt / EFT Searches / MBI2023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162AFC-5A9B-7A3C-DEF9-71BD2B9FB3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18811-7FC3-D04C-84A0-97947CEA18C5}" type="slidenum">
              <a:rPr lang="en-US" smtClean="0"/>
              <a:t>61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F317B7C-7CB3-491D-5728-7BF3BDA676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482934" y="417328"/>
            <a:ext cx="5053933" cy="516320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DAFAFF1-B3AD-6946-FC89-CDB8500572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6394975" y="264816"/>
            <a:ext cx="5550462" cy="5670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079200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6A09C6D-A9ED-C968-F33D-E2DF60079F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 29, 2023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7E4075F-C0E2-708A-94A2-349A8A3811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Schmitt / EFT Searches / MBI2023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784C1C-DF5A-E488-6760-3463851D8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18811-7FC3-D04C-84A0-97947CEA18C5}" type="slidenum">
              <a:rPr lang="en-US" smtClean="0"/>
              <a:t>62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3A12E54-F0A8-ACDE-EE88-8414762971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5703180" y="-304150"/>
            <a:ext cx="5343841" cy="744461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CAD81C4-7F4A-23C8-F715-5C91D55D99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187" y="1244835"/>
            <a:ext cx="4739984" cy="4525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671912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5AE787F-6F32-628C-063F-DAC0F3524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 29, 2023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094D752-2449-FBC8-9F42-4807D98BD5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Schmitt / EFT Searches / MBI2023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CAF566-5060-56B4-8A89-E8636E814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18811-7FC3-D04C-84A0-97947CEA18C5}" type="slidenum">
              <a:rPr lang="en-US" smtClean="0"/>
              <a:t>63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1FA7ECC-4F06-4397-CB3D-D2795E1463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571" y="735724"/>
            <a:ext cx="6967830" cy="525226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CD468A9-44FD-2DFA-B26E-181F0D4438D8}"/>
              </a:ext>
            </a:extLst>
          </p:cNvPr>
          <p:cNvSpPr txBox="1"/>
          <p:nvPr/>
        </p:nvSpPr>
        <p:spPr>
          <a:xfrm>
            <a:off x="8881241" y="735724"/>
            <a:ext cx="8597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backup</a:t>
            </a:r>
          </a:p>
        </p:txBody>
      </p:sp>
    </p:spTree>
    <p:extLst>
      <p:ext uri="{BB962C8B-B14F-4D97-AF65-F5344CB8AC3E}">
        <p14:creationId xmlns:p14="http://schemas.microsoft.com/office/powerpoint/2010/main" val="3154671733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B3B5B4A-31AD-934F-B40E-F7ECD3018D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 29, 2023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1C88AD0-389B-504C-ACA6-561B748C26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Schmitt / EFT Searches / MBI2023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9F96E4-0AB4-EE44-B1CF-D3FBDD605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18811-7FC3-D04C-84A0-97947CEA18C5}" type="slidenum">
              <a:rPr lang="en-US" smtClean="0"/>
              <a:t>64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822EC83-2075-B241-8EE0-851102A60AEB}"/>
              </a:ext>
            </a:extLst>
          </p:cNvPr>
          <p:cNvSpPr txBox="1"/>
          <p:nvPr/>
        </p:nvSpPr>
        <p:spPr>
          <a:xfrm>
            <a:off x="2059242" y="2536316"/>
            <a:ext cx="6716896" cy="1292662"/>
          </a:xfrm>
          <a:prstGeom prst="rect">
            <a:avLst/>
          </a:prstGeom>
          <a:solidFill>
            <a:schemeClr val="accent5">
              <a:lumMod val="20000"/>
              <a:lumOff val="80000"/>
              <a:alpha val="35000"/>
            </a:schemeClr>
          </a:solidFill>
          <a:ln w="50800">
            <a:solidFill>
              <a:srgbClr val="00B0F0"/>
            </a:solidFill>
          </a:ln>
        </p:spPr>
        <p:txBody>
          <a:bodyPr wrap="square" lIns="274320" tIns="91440" rIns="274320" bIns="91440" rtlCol="0">
            <a:spAutoFit/>
          </a:bodyPr>
          <a:lstStyle/>
          <a:p>
            <a:pPr algn="ctr"/>
            <a:r>
              <a:rPr lang="en-US" sz="3600" b="1" dirty="0">
                <a:solidFill>
                  <a:srgbClr val="0070C0"/>
                </a:solidFill>
              </a:rPr>
              <a:t>ATLAS combined H, EW, EWPO  2023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B68BA68-8DD8-DCF6-BACF-56EF91785FA5}"/>
              </a:ext>
            </a:extLst>
          </p:cNvPr>
          <p:cNvSpPr txBox="1"/>
          <p:nvPr/>
        </p:nvSpPr>
        <p:spPr>
          <a:xfrm>
            <a:off x="9459310" y="207540"/>
            <a:ext cx="2480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ATL-PHYS-PUB-2022-027</a:t>
            </a:r>
          </a:p>
        </p:txBody>
      </p:sp>
    </p:spTree>
    <p:extLst>
      <p:ext uri="{BB962C8B-B14F-4D97-AF65-F5344CB8AC3E}">
        <p14:creationId xmlns:p14="http://schemas.microsoft.com/office/powerpoint/2010/main" val="2824532684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99BF1C4-8AD7-353E-A8A9-EB5255DA4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 29, 2023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729FBDE-1FBA-CDBC-0300-129D2DD3D6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Schmitt / EFT Searches / MBI2023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7A98E2-0546-AE79-BF3D-74ED4009F4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18811-7FC3-D04C-84A0-97947CEA18C5}" type="slidenum">
              <a:rPr lang="en-US" smtClean="0"/>
              <a:t>65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714E0DF-9D32-C5CE-53AC-792E45263E07}"/>
              </a:ext>
            </a:extLst>
          </p:cNvPr>
          <p:cNvSpPr txBox="1"/>
          <p:nvPr/>
        </p:nvSpPr>
        <p:spPr>
          <a:xfrm>
            <a:off x="9459310" y="207540"/>
            <a:ext cx="2480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ATL-PHYS-PUB-2022-027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3DA1377-8DB9-6095-CAA2-18E358E1AB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3622524" y="0"/>
            <a:ext cx="494695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95590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B3B5B4A-31AD-934F-B40E-F7ECD3018D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 29, 2023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1C88AD0-389B-504C-ACA6-561B748C26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Schmitt / EFT Searches / MBI2023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9F96E4-0AB4-EE44-B1CF-D3FBDD605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18811-7FC3-D04C-84A0-97947CEA18C5}" type="slidenum">
              <a:rPr lang="en-US" smtClean="0"/>
              <a:t>7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822EC83-2075-B241-8EE0-851102A60AEB}"/>
              </a:ext>
            </a:extLst>
          </p:cNvPr>
          <p:cNvSpPr txBox="1"/>
          <p:nvPr/>
        </p:nvSpPr>
        <p:spPr>
          <a:xfrm>
            <a:off x="2059242" y="2536316"/>
            <a:ext cx="6716896" cy="738664"/>
          </a:xfrm>
          <a:prstGeom prst="rect">
            <a:avLst/>
          </a:prstGeom>
          <a:solidFill>
            <a:schemeClr val="accent5">
              <a:lumMod val="20000"/>
              <a:lumOff val="80000"/>
              <a:alpha val="35000"/>
            </a:schemeClr>
          </a:solidFill>
          <a:ln w="50800">
            <a:solidFill>
              <a:srgbClr val="00B0F0"/>
            </a:solidFill>
          </a:ln>
        </p:spPr>
        <p:txBody>
          <a:bodyPr wrap="square" lIns="274320" tIns="91440" rIns="274320" bIns="91440" rtlCol="0">
            <a:spAutoFit/>
          </a:bodyPr>
          <a:lstStyle/>
          <a:p>
            <a:pPr algn="ctr"/>
            <a:r>
              <a:rPr lang="en-US" sz="3600" b="1" dirty="0">
                <a:solidFill>
                  <a:srgbClr val="0070C0"/>
                </a:solidFill>
              </a:rPr>
              <a:t>CMS WW  2020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4DF5B88-4AB4-014F-8193-A352A3B63C38}"/>
              </a:ext>
            </a:extLst>
          </p:cNvPr>
          <p:cNvSpPr txBox="1"/>
          <p:nvPr/>
        </p:nvSpPr>
        <p:spPr>
          <a:xfrm>
            <a:off x="165538" y="136525"/>
            <a:ext cx="28712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CMS PRD 102 (2020) 092001</a:t>
            </a:r>
          </a:p>
        </p:txBody>
      </p:sp>
    </p:spTree>
    <p:extLst>
      <p:ext uri="{BB962C8B-B14F-4D97-AF65-F5344CB8AC3E}">
        <p14:creationId xmlns:p14="http://schemas.microsoft.com/office/powerpoint/2010/main" val="12655747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503944D-BCFA-7CD5-A309-1F938A431A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 29, 2023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81F20D8-F6B1-D3E6-BFC9-6B6798722A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Schmitt / EFT Searches / MBI2023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EBCDFD-CD5A-AFB6-8E91-CAC4C8666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18811-7FC3-D04C-84A0-97947CEA18C5}" type="slidenum">
              <a:rPr lang="en-US" smtClean="0"/>
              <a:t>8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0781D47-8516-0B8F-C1D9-982233CB5C01}"/>
              </a:ext>
            </a:extLst>
          </p:cNvPr>
          <p:cNvSpPr txBox="1"/>
          <p:nvPr/>
        </p:nvSpPr>
        <p:spPr>
          <a:xfrm>
            <a:off x="630620" y="1208690"/>
            <a:ext cx="6711004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relatively simple “cut-based” analysis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require one e and one </a:t>
            </a:r>
            <a:r>
              <a:rPr lang="en-US" sz="2000" dirty="0">
                <a:latin typeface="Symbol" pitchFamily="2" charset="2"/>
              </a:rPr>
              <a:t>m</a:t>
            </a:r>
            <a:r>
              <a:rPr lang="en-US" sz="2000" dirty="0"/>
              <a:t>, opposite signs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err="1"/>
              <a:t>p</a:t>
            </a:r>
            <a:r>
              <a:rPr lang="en-US" sz="2000" baseline="-25000" dirty="0" err="1"/>
              <a:t>T</a:t>
            </a:r>
            <a:r>
              <a:rPr lang="en-US" sz="2000" baseline="30000" dirty="0" err="1"/>
              <a:t>miss</a:t>
            </a:r>
            <a:r>
              <a:rPr lang="en-US" sz="2000" dirty="0"/>
              <a:t>, avoid DY and apply b-veto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pay attention to </a:t>
            </a:r>
            <a:r>
              <a:rPr lang="en-US" sz="2000" dirty="0" err="1"/>
              <a:t>N</a:t>
            </a:r>
            <a:r>
              <a:rPr lang="en-US" sz="2000" baseline="-25000" dirty="0" err="1"/>
              <a:t>jets</a:t>
            </a:r>
            <a:endParaRPr lang="en-US" sz="2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separate events with </a:t>
            </a:r>
            <a:r>
              <a:rPr lang="en-US" sz="2000" dirty="0" err="1"/>
              <a:t>N</a:t>
            </a:r>
            <a:r>
              <a:rPr lang="en-US" sz="2000" baseline="-25000" dirty="0" err="1"/>
              <a:t>jets</a:t>
            </a:r>
            <a:r>
              <a:rPr lang="en-US" sz="2000" dirty="0"/>
              <a:t> = 0 and </a:t>
            </a:r>
            <a:r>
              <a:rPr lang="en-US" sz="2000" dirty="0" err="1"/>
              <a:t>N</a:t>
            </a:r>
            <a:r>
              <a:rPr lang="en-US" sz="2000" baseline="-25000" dirty="0" err="1"/>
              <a:t>jets</a:t>
            </a:r>
            <a:r>
              <a:rPr lang="en-US" sz="2000" dirty="0"/>
              <a:t> = 1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many thousands of evets; sample purity around 45%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cross section measurement precise to 6%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(in agreement with the SM, a minor issue back then)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measure differential cross sections, including jet multiplicity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use M(</a:t>
            </a:r>
            <a:r>
              <a:rPr lang="en-US" sz="2000" dirty="0" err="1"/>
              <a:t>e</a:t>
            </a:r>
            <a:r>
              <a:rPr lang="en-US" sz="2000" dirty="0" err="1">
                <a:latin typeface="Symbol" pitchFamily="2" charset="2"/>
              </a:rPr>
              <a:t>m</a:t>
            </a:r>
            <a:r>
              <a:rPr lang="en-US" sz="2000" dirty="0"/>
              <a:t>) distribution for a dim-6 EFT study</a:t>
            </a:r>
          </a:p>
        </p:txBody>
      </p:sp>
      <p:pic>
        <p:nvPicPr>
          <p:cNvPr id="1028" name="Picture 4" descr="Figure 8">
            <a:extLst>
              <a:ext uri="{FF2B5EF4-FFF2-40B4-BE49-F238E27FC236}">
                <a16:creationId xmlns:a16="http://schemas.microsoft.com/office/drawing/2014/main" id="{29A37F4A-2CDC-528F-3B76-86EDB657DF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3617" y="770011"/>
            <a:ext cx="5113775" cy="2280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EF845B2-C2B5-FD5B-31A4-687767BF2F1C}"/>
              </a:ext>
            </a:extLst>
          </p:cNvPr>
          <p:cNvSpPr txBox="1"/>
          <p:nvPr/>
        </p:nvSpPr>
        <p:spPr>
          <a:xfrm>
            <a:off x="165538" y="136525"/>
            <a:ext cx="28712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CMS PRD 102 (2020) 092001</a:t>
            </a:r>
          </a:p>
        </p:txBody>
      </p:sp>
    </p:spTree>
    <p:extLst>
      <p:ext uri="{BB962C8B-B14F-4D97-AF65-F5344CB8AC3E}">
        <p14:creationId xmlns:p14="http://schemas.microsoft.com/office/powerpoint/2010/main" val="6277366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B338158-0B21-3051-519B-3967AA5739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 29, 2023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652C07B-AA0C-ED03-B840-E8A33D6940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Schmitt / EFT Searches / MBI2023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08B765-8A9F-FBDD-FEA7-F4A7CF0FE7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18811-7FC3-D04C-84A0-97947CEA18C5}" type="slidenum">
              <a:rPr lang="en-US" smtClean="0"/>
              <a:t>9</a:t>
            </a:fld>
            <a:endParaRPr lang="en-US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2F8EB85D-E0E0-0E0B-5E3C-4DC2DB8EF8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69496" y="1031491"/>
            <a:ext cx="7793255" cy="5507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8BC6C1D5-242A-1F87-1C70-EBE2AB82F6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8560" y="1122774"/>
            <a:ext cx="7793254" cy="5507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3A02F1A-8BED-B361-514C-A865DF971B87}"/>
              </a:ext>
            </a:extLst>
          </p:cNvPr>
          <p:cNvSpPr txBox="1"/>
          <p:nvPr/>
        </p:nvSpPr>
        <p:spPr>
          <a:xfrm>
            <a:off x="2354317" y="499866"/>
            <a:ext cx="16167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zero jets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6C65799-7C8F-07E3-8B96-8F25258E1814}"/>
              </a:ext>
            </a:extLst>
          </p:cNvPr>
          <p:cNvSpPr txBox="1"/>
          <p:nvPr/>
        </p:nvSpPr>
        <p:spPr>
          <a:xfrm>
            <a:off x="3770586" y="6063962"/>
            <a:ext cx="99391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/>
              <a:t>M</a:t>
            </a:r>
            <a:r>
              <a:rPr lang="en-US" sz="3200" b="1" baseline="-25000" dirty="0"/>
              <a:t>e</a:t>
            </a:r>
            <a:r>
              <a:rPr lang="en-US" sz="3200" b="1" baseline="-25000" dirty="0">
                <a:latin typeface="Symbol" pitchFamily="2" charset="2"/>
              </a:rPr>
              <a:t>m</a:t>
            </a:r>
            <a:r>
              <a:rPr lang="en-US" sz="3200" b="1" dirty="0"/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12BF001-8B79-F301-2B1D-68AAEA6E0A1F}"/>
              </a:ext>
            </a:extLst>
          </p:cNvPr>
          <p:cNvSpPr txBox="1"/>
          <p:nvPr/>
        </p:nvSpPr>
        <p:spPr>
          <a:xfrm>
            <a:off x="9610668" y="6045419"/>
            <a:ext cx="99391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/>
              <a:t>M</a:t>
            </a:r>
            <a:r>
              <a:rPr lang="en-US" sz="3200" b="1" baseline="-25000" dirty="0"/>
              <a:t>e</a:t>
            </a:r>
            <a:r>
              <a:rPr lang="en-US" sz="3200" b="1" baseline="-25000" dirty="0">
                <a:latin typeface="Symbol" pitchFamily="2" charset="2"/>
              </a:rPr>
              <a:t>m</a:t>
            </a:r>
            <a:r>
              <a:rPr lang="en-US" sz="3200" b="1" dirty="0"/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3EA5DD8-BA24-A263-574D-42798B7AD591}"/>
              </a:ext>
            </a:extLst>
          </p:cNvPr>
          <p:cNvSpPr txBox="1"/>
          <p:nvPr/>
        </p:nvSpPr>
        <p:spPr>
          <a:xfrm>
            <a:off x="8220960" y="503644"/>
            <a:ext cx="204163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/>
              <a:t>one jet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ABF3F40-E444-52F6-02EB-5DE21690EF15}"/>
              </a:ext>
            </a:extLst>
          </p:cNvPr>
          <p:cNvSpPr txBox="1"/>
          <p:nvPr/>
        </p:nvSpPr>
        <p:spPr>
          <a:xfrm>
            <a:off x="165538" y="136525"/>
            <a:ext cx="28712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CMS PRD 102 (2020) 092001</a:t>
            </a:r>
          </a:p>
        </p:txBody>
      </p:sp>
    </p:spTree>
    <p:extLst>
      <p:ext uri="{BB962C8B-B14F-4D97-AF65-F5344CB8AC3E}">
        <p14:creationId xmlns:p14="http://schemas.microsoft.com/office/powerpoint/2010/main" val="39844001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10294</TotalTime>
  <Words>3787</Words>
  <Application>Microsoft Macintosh PowerPoint</Application>
  <PresentationFormat>Widescreen</PresentationFormat>
  <Paragraphs>633</Paragraphs>
  <Slides>65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65</vt:i4>
      </vt:variant>
    </vt:vector>
  </HeadingPairs>
  <TitlesOfParts>
    <vt:vector size="70" baseType="lpstr">
      <vt:lpstr>Arial</vt:lpstr>
      <vt:lpstr>Calibri</vt:lpstr>
      <vt:lpstr>Calibri Light</vt:lpstr>
      <vt:lpstr>Symbol</vt:lpstr>
      <vt:lpstr>Office Theme</vt:lpstr>
      <vt:lpstr>EFT Searches in  Multiboson Final States: ATLAS and CMS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 Measurements at ATLAS and CMS</dc:title>
  <dc:creator>Michael Schmitt</dc:creator>
  <cp:lastModifiedBy>Michael Schmitt</cp:lastModifiedBy>
  <cp:revision>332</cp:revision>
  <dcterms:created xsi:type="dcterms:W3CDTF">2018-08-27T23:02:16Z</dcterms:created>
  <dcterms:modified xsi:type="dcterms:W3CDTF">2023-08-29T18:11:40Z</dcterms:modified>
</cp:coreProperties>
</file>