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1428" r:id="rId2"/>
    <p:sldId id="1478" r:id="rId3"/>
    <p:sldId id="1479" r:id="rId4"/>
    <p:sldId id="1480" r:id="rId5"/>
    <p:sldId id="1481" r:id="rId6"/>
    <p:sldId id="938" r:id="rId7"/>
    <p:sldId id="1457" r:id="rId8"/>
    <p:sldId id="1484" r:id="rId9"/>
    <p:sldId id="1485" r:id="rId10"/>
    <p:sldId id="148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FF"/>
    <a:srgbClr val="2F528F"/>
    <a:srgbClr val="495E93"/>
    <a:srgbClr val="FF9E9E"/>
    <a:srgbClr val="0033A0"/>
    <a:srgbClr val="00FF00"/>
    <a:srgbClr val="D3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38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9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A95DC-EFC3-4136-8101-E8035E1274C6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88FAC-76F2-44CE-A7F6-8E96AA48D7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4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D9C78-41B2-4F56-8F9E-12C6E54C21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335723-2E52-47AA-9E97-B5B58D7AB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9BE1A-5304-4509-8898-C37942FB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AB23-702E-46ED-BAB1-B99B73921780}" type="datetime1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906B3-8C3A-449D-8A06-2D61FB626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73A64-270A-42ED-A588-09267D57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7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C41BC-8AA7-455C-8F9F-F26A9EE76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C2EE0-CA12-401A-A38C-229EF739A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5A305-9605-44B6-9DAD-2EC1E4D15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6B8-2806-4145-8BB1-817121110068}" type="datetime1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F9DA3-867A-447D-9744-BB556CA6F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432F8-A88D-4638-A3D1-ABF83AEC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0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90B42C-68BA-4C94-B060-AEC847AF34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98DF3-53D8-45A1-B437-96868F725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0275F-9F4E-4D66-BE92-12155045F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7D21-4129-4D91-ADDF-7A95D4928A18}" type="datetime1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669AC-0692-4518-8EB1-600BA126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81516-579A-4F90-A24C-79105812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538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63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8846D-ACF0-4011-B59F-D250C1FCE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C920F-EEFE-41B5-A7D8-9FEBBD337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C9C90-4B0B-47EB-A247-14F615292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2955-594A-41E2-950F-30D4B644F70A}" type="datetime1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931B4-A76F-48E6-AA65-AC11695C8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FCC6D-8602-4CC7-85B4-E9736502A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28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DD0E8-D1AB-496F-B86F-3C28ED5CD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826E4-7474-4DCA-9AE1-2DDAF9C51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E0272-FAD8-48E0-ADE2-6D6A4317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08B4-1CE0-4414-A5E3-3DAE19CFD764}" type="datetime1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7CD90-00B3-447F-9DED-E05EBC45E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03EB5-8140-4400-9850-EB1174F4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55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7592-7C86-482E-B479-C5719054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78B6E-968C-4473-A702-3FB94892A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2428CF-CCFD-4191-8449-77B22C2AD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4A8F2-37AE-434F-8863-CD6B6CFD5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5639-B3AD-4445-8811-D91394223C48}" type="datetime1">
              <a:rPr lang="en-GB" smtClean="0"/>
              <a:t>15/03/2023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12EB0-69A4-452E-AD6C-4C06775C7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BFC61-88C7-4484-A866-DBB54DA1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06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B4175-50C8-4F65-8C7A-DA79543E1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5699C-EAED-4AE4-A4E9-02F6A893B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1F0F1-E50D-4317-88B9-E09265597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0CB160-28E5-4BB8-9ED6-9FDD4F9D1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67BF1B-5B05-4092-A64B-3BAA83E0A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3253CF-0CD0-4BF8-A045-1E27F18FD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7D70-C094-45BD-8769-9C895172FDB7}" type="datetime1">
              <a:rPr lang="en-GB" smtClean="0"/>
              <a:t>15/03/2023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C4D47-2C83-4A21-AC2A-51001524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71836-4EBC-4A6D-829C-93772FBF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1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3DF98-F324-414E-9158-805FD4BB0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86056-84A9-43FC-AB50-A791DE558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5B7E-C3B0-430B-BDB6-2C4843059EE3}" type="datetime1">
              <a:rPr lang="en-GB" smtClean="0"/>
              <a:t>15/03/2023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A4254-F1B3-4B91-A2BF-575C97B6C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1EA25E-4021-4624-8C5F-82B89F8E0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535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64E45-F6B7-4B62-A9FB-992418F95F96}" type="datetime1">
              <a:rPr lang="en-GB" smtClean="0"/>
              <a:t>15/03/2023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5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0CB9B-864B-402A-9FE8-172C1E9E0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1AB53-3AEA-4571-AA01-8F85EDB9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BBE63-C854-4AE9-AA1C-AB5FDD1A4D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2FCDF-7C56-4113-BC00-AEC4A45B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02F5-1868-45C6-AA9F-38EB9D1D1AE9}" type="datetime1">
              <a:rPr lang="en-GB" smtClean="0"/>
              <a:t>15/03/2023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34D9-927E-4BC3-ADC7-F6334F11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8C82D-1B61-4D69-BAA7-791821691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58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8A7EF-F622-4A4A-AA49-DFD04A165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794E78-5557-4E6B-AEAA-82FD34E59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95FEF-C124-4913-876A-6F17DCB4F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AEE80-4D6D-4F04-A7A2-09DC66A98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7989-8836-4842-870A-A318C290EE7F}" type="datetime1">
              <a:rPr lang="en-GB" smtClean="0"/>
              <a:t>15/03/2023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94280-F6B7-47A9-9A0A-08342D54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CFA30-65C7-4BCC-9FA0-31335844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18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A3B154-B7AA-4F93-B52F-46F27FA65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FFBD6-73EE-46ED-B2EA-897535B0A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3147-C738-4B1A-8606-BC78ACFA1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E6E7D-D80D-4546-AEC5-0488711773F3}" type="datetime1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D4DA5-8CE2-43D5-BCA5-A535F0B65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42881-5257-4B87-BE03-D57FD5E380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55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accelconf.web.cern.ch/cool2013/papers/moam2ha02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ernbox.cern.ch/index.php/s/lvooRxgtE8pZQ4j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muoncollider.web.cern.ch/design/general-parameters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indico.cern.ch/event/1254683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hyperlink" Target="https://accelconf.web.cern.ch/cool2013/papers/moam2ha02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indico.cern.ch/event/1254683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10" Type="http://schemas.openxmlformats.org/officeDocument/2006/relationships/image" Target="../media/image18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4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3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556764" y="3071189"/>
            <a:ext cx="8839200" cy="1788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pPr marL="0" indent="0" algn="ctr">
              <a:buNone/>
            </a:pPr>
            <a:r>
              <a:rPr lang="en-GB" sz="2400" b="1" dirty="0">
                <a:latin typeface="+mj-lt"/>
              </a:rPr>
              <a:t>HEMAC meeting #</a:t>
            </a:r>
            <a:r>
              <a:rPr lang="en-US" sz="2400" b="1" dirty="0">
                <a:latin typeface="+mj-lt"/>
              </a:rPr>
              <a:t>17</a:t>
            </a:r>
            <a:endParaRPr lang="en-US" sz="1200" b="1" dirty="0">
              <a:latin typeface="+mj-lt"/>
            </a:endParaRPr>
          </a:p>
          <a:p>
            <a:pPr marL="0" indent="0" algn="ctr">
              <a:buNone/>
            </a:pPr>
            <a:r>
              <a:rPr lang="en-US" sz="2400" b="1" dirty="0">
                <a:latin typeface="+mj-lt"/>
              </a:rPr>
              <a:t>14</a:t>
            </a:r>
            <a:r>
              <a:rPr lang="pl-PL" sz="2400" b="1" dirty="0">
                <a:latin typeface="+mj-lt"/>
              </a:rPr>
              <a:t>/</a:t>
            </a:r>
            <a:r>
              <a:rPr lang="en-US" sz="2400" b="1" dirty="0">
                <a:latin typeface="+mj-lt"/>
              </a:rPr>
              <a:t>3</a:t>
            </a:r>
            <a:r>
              <a:rPr lang="pl-PL" sz="2400" b="1" dirty="0">
                <a:latin typeface="+mj-lt"/>
              </a:rPr>
              <a:t>/20</a:t>
            </a:r>
            <a:r>
              <a:rPr lang="en-GB" sz="2400" b="1" dirty="0">
                <a:latin typeface="+mj-lt"/>
              </a:rPr>
              <a:t>23</a:t>
            </a:r>
            <a:endParaRPr lang="en-US" sz="2400" b="1" dirty="0">
              <a:latin typeface="+mj-lt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676400" y="3063569"/>
            <a:ext cx="88392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Batsch, I. 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Karpov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H. 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endParaRPr lang="en-US" sz="9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60576-CEA4-4B5C-93FA-E8E72354029E}"/>
              </a:ext>
            </a:extLst>
          </p:cNvPr>
          <p:cNvSpPr/>
          <p:nvPr/>
        </p:nvSpPr>
        <p:spPr>
          <a:xfrm>
            <a:off x="10363200" y="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3DB4F55-4C8F-4A43-9B53-5EB9EF504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143001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4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Discussion input for longitudinal emittance &amp; synchronous phase studies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4A233-99C2-4DF8-AB9D-8B2C0B419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1</a:t>
            </a:fld>
            <a:endParaRPr lang="en-GB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2399C063-D847-4D42-9B48-D5DD5C65F9E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140" y="5271864"/>
            <a:ext cx="1077471" cy="1077471"/>
          </a:xfrm>
          <a:prstGeom prst="rect">
            <a:avLst/>
          </a:prstGeom>
        </p:spPr>
      </p:pic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34589737-C475-47D2-BAED-39B6DDFC3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40" y="5271864"/>
            <a:ext cx="1050155" cy="107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87868" y="1193227"/>
            <a:ext cx="11012950" cy="501707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MAP parameter, from 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/>
              </a:rPr>
              <a:t>here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</a:t>
            </a: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452988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Extra: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AFB2D8-0519-8EC1-2C5D-15266C42AE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6158" y="261505"/>
            <a:ext cx="4529879" cy="650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14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406917" y="1162609"/>
            <a:ext cx="11029069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Different definitions of the longitudinal emittance and different units co-exist:</a:t>
            </a:r>
            <a:endParaRPr lang="en-US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Encircling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1</a:t>
            </a:r>
            <a:r>
              <a:rPr lang="en-US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</a:t>
            </a:r>
            <a:r>
              <a:rPr lang="en-US" b="1" spc="-1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4</a:t>
            </a:r>
            <a:r>
              <a:rPr lang="en-US" b="1" spc="-1" dirty="0">
                <a:solidFill>
                  <a:srgbClr val="2F528F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FWHM,…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[eV-s], [MeV-m], [</a:t>
            </a:r>
            <a:r>
              <a:rPr lang="en-US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mrad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-m], the conversion can be found under </a:t>
            </a:r>
            <a:r>
              <a:rPr lang="en-GB" dirty="0">
                <a:hlinkClick r:id="rId2"/>
              </a:rPr>
              <a:t>Unit conversion for longitudinal emittances (F. Batsch, April 2022)</a:t>
            </a:r>
            <a:r>
              <a:rPr lang="en-GB" dirty="0"/>
              <a:t>:</a:t>
            </a: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Longitudinal emittance definitions (1)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5F5D78A-A403-4153-5089-2A9D166C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14A2102-32F7-249C-7D14-D166FEA64FB8}"/>
              </a:ext>
            </a:extLst>
          </p:cNvPr>
          <p:cNvGrpSpPr/>
          <p:nvPr/>
        </p:nvGrpSpPr>
        <p:grpSpPr>
          <a:xfrm>
            <a:off x="552451" y="2357120"/>
            <a:ext cx="3445510" cy="2021840"/>
            <a:chOff x="552451" y="2357120"/>
            <a:chExt cx="3445510" cy="202184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7AA42B0-B58F-111B-29C8-B1B334182FD3}"/>
                </a:ext>
              </a:extLst>
            </p:cNvPr>
            <p:cNvSpPr/>
            <p:nvPr/>
          </p:nvSpPr>
          <p:spPr>
            <a:xfrm>
              <a:off x="552451" y="2357120"/>
              <a:ext cx="3445510" cy="202184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CD811C8-4F6C-8A14-7A5B-4AAD0374FF0B}"/>
                </a:ext>
              </a:extLst>
            </p:cNvPr>
            <p:cNvCxnSpPr>
              <a:cxnSpLocks/>
              <a:endCxn id="3" idx="6"/>
            </p:cNvCxnSpPr>
            <p:nvPr/>
          </p:nvCxnSpPr>
          <p:spPr>
            <a:xfrm flipV="1">
              <a:off x="2283163" y="3369062"/>
              <a:ext cx="150788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A0D4135-8B0D-2ECC-6C44-64E1E7764599}"/>
                </a:ext>
              </a:extLst>
            </p:cNvPr>
            <p:cNvSpPr/>
            <p:nvPr/>
          </p:nvSpPr>
          <p:spPr>
            <a:xfrm>
              <a:off x="2281103" y="2952751"/>
              <a:ext cx="756000" cy="418090"/>
            </a:xfrm>
            <a:prstGeom prst="rect">
              <a:avLst/>
            </a:prstGeom>
            <a:pattFill prst="ltDnDiag">
              <a:fgClr>
                <a:srgbClr val="0F0FFF"/>
              </a:fgClr>
              <a:bgClr>
                <a:srgbClr val="FF9E9E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noFill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58608CD-8C1D-487B-9D03-EA46E93AE6A0}"/>
                </a:ext>
              </a:extLst>
            </p:cNvPr>
            <p:cNvCxnSpPr>
              <a:cxnSpLocks/>
              <a:endCxn id="3" idx="0"/>
            </p:cNvCxnSpPr>
            <p:nvPr/>
          </p:nvCxnSpPr>
          <p:spPr>
            <a:xfrm flipV="1">
              <a:off x="2273529" y="2500058"/>
              <a:ext cx="0" cy="872196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5813251-0BEE-1D29-7A75-88C79052A26B}"/>
                </a:ext>
              </a:extLst>
            </p:cNvPr>
            <p:cNvCxnSpPr>
              <a:cxnSpLocks/>
              <a:endCxn id="3" idx="0"/>
            </p:cNvCxnSpPr>
            <p:nvPr/>
          </p:nvCxnSpPr>
          <p:spPr>
            <a:xfrm flipV="1">
              <a:off x="2273529" y="2500058"/>
              <a:ext cx="0" cy="452692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1217229-E6A7-DE74-2709-E78498421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3163" y="3373660"/>
              <a:ext cx="756000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87D36E1-6338-7BE4-37DF-4F7345DC0ED6}"/>
                </a:ext>
              </a:extLst>
            </p:cNvPr>
            <p:cNvSpPr/>
            <p:nvPr/>
          </p:nvSpPr>
          <p:spPr>
            <a:xfrm>
              <a:off x="1529222" y="2949944"/>
              <a:ext cx="1507881" cy="8690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5FF0DB3-3FA1-9C3A-AB22-D8D6781F1E16}"/>
                </a:ext>
              </a:extLst>
            </p:cNvPr>
            <p:cNvSpPr txBox="1"/>
            <p:nvPr/>
          </p:nvSpPr>
          <p:spPr>
            <a:xfrm>
              <a:off x="2519997" y="3333284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1</a:t>
              </a:r>
              <a:r>
                <a:rPr lang="en-US" sz="1100" b="1" spc="-1" dirty="0">
                  <a:solidFill>
                    <a:srgbClr val="171717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t</a:t>
              </a:r>
              <a:endParaRPr lang="en-GB" sz="1100" baseline="-25000" dirty="0"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72DC44C-5759-85DA-DD32-994A98C8682F}"/>
                </a:ext>
              </a:extLst>
            </p:cNvPr>
            <p:cNvSpPr txBox="1"/>
            <p:nvPr/>
          </p:nvSpPr>
          <p:spPr>
            <a:xfrm>
              <a:off x="3167518" y="3363015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2</a:t>
              </a:r>
              <a:r>
                <a:rPr lang="en-US" sz="1100" b="1" spc="-1" dirty="0">
                  <a:solidFill>
                    <a:srgbClr val="2F528F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t</a:t>
              </a:r>
              <a:endParaRPr lang="en-GB" sz="1100" baseline="-25000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7D9FB39-B240-81BC-A1AD-867CC9B4F8C9}"/>
                </a:ext>
              </a:extLst>
            </p:cNvPr>
            <p:cNvSpPr txBox="1"/>
            <p:nvPr/>
          </p:nvSpPr>
          <p:spPr>
            <a:xfrm rot="16200000">
              <a:off x="1884473" y="3002772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1</a:t>
              </a:r>
              <a:r>
                <a:rPr lang="en-US" sz="1100" b="1" spc="-1" dirty="0">
                  <a:solidFill>
                    <a:srgbClr val="171717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E</a:t>
              </a:r>
              <a:endParaRPr lang="en-GB" sz="1100" baseline="-25000" dirty="0"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BA43E1B-6624-C534-9E56-5E1A96F9A9DE}"/>
                </a:ext>
              </a:extLst>
            </p:cNvPr>
            <p:cNvSpPr txBox="1"/>
            <p:nvPr/>
          </p:nvSpPr>
          <p:spPr>
            <a:xfrm rot="16200000">
              <a:off x="1888800" y="2578925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2</a:t>
              </a:r>
              <a:r>
                <a:rPr lang="en-US" sz="1100" b="1" spc="-1" dirty="0">
                  <a:solidFill>
                    <a:srgbClr val="2F528F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E</a:t>
              </a:r>
              <a:endParaRPr lang="en-GB" sz="1100" baseline="-25000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860A5A7-50BC-1882-50DB-CAE0C668CC74}"/>
                </a:ext>
              </a:extLst>
            </p:cNvPr>
            <p:cNvSpPr/>
            <p:nvPr/>
          </p:nvSpPr>
          <p:spPr>
            <a:xfrm>
              <a:off x="756014" y="2500058"/>
              <a:ext cx="3035029" cy="1738008"/>
            </a:xfrm>
            <a:prstGeom prst="ellipse">
              <a:avLst/>
            </a:prstGeom>
            <a:noFill/>
            <a:ln w="285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468A0125-A0C9-FA16-71A2-BF988FD79A8B}"/>
              </a:ext>
            </a:extLst>
          </p:cNvPr>
          <p:cNvSpPr txBox="1"/>
          <p:nvPr/>
        </p:nvSpPr>
        <p:spPr>
          <a:xfrm>
            <a:off x="4491567" y="2500058"/>
            <a:ext cx="5763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ellipse area with half axis lengths (</a:t>
            </a:r>
            <a:r>
              <a:rPr lang="en-US" dirty="0" err="1"/>
              <a:t>a,b</a:t>
            </a:r>
            <a:r>
              <a:rPr lang="en-US" dirty="0"/>
              <a:t>) equals </a:t>
            </a:r>
            <a:r>
              <a:rPr lang="en-US" sz="1800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p*</a:t>
            </a:r>
            <a:r>
              <a:rPr lang="en-US" dirty="0"/>
              <a:t>a</a:t>
            </a:r>
            <a:r>
              <a:rPr lang="en-US" sz="1800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*</a:t>
            </a:r>
            <a:r>
              <a:rPr lang="en-US" dirty="0"/>
              <a:t>b  </a:t>
            </a:r>
          </a:p>
          <a:p>
            <a:endParaRPr lang="en-US" sz="1800" b="1" spc="-1" dirty="0">
              <a:latin typeface="Symbol" panose="05050102010706020507" pitchFamily="18" charset="2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r>
              <a:rPr lang="en-US" spc="-1" dirty="0">
                <a:cs typeface="Mangal" panose="02040503050203030202" pitchFamily="18" charset="0"/>
                <a:sym typeface="Wingdings" panose="05000000000000000000" pitchFamily="2" charset="2"/>
              </a:rPr>
              <a:t>With 1</a:t>
            </a:r>
            <a:r>
              <a:rPr lang="en-US" sz="18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800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dirty="0"/>
              <a:t>, 1</a:t>
            </a:r>
            <a:r>
              <a:rPr lang="en-US" sz="18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 </a:t>
            </a:r>
            <a:r>
              <a:rPr lang="en-US" spc="-1" dirty="0">
                <a:cs typeface="Mangal" panose="02040503050203030202" pitchFamily="18" charset="0"/>
                <a:sym typeface="Wingdings" panose="05000000000000000000" pitchFamily="2" charset="2"/>
              </a:rPr>
              <a:t>the emittance </a:t>
            </a:r>
            <a:r>
              <a:rPr lang="en-US" sz="18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8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pc="-1" dirty="0"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b="1" spc="-1" dirty="0">
                <a:cs typeface="Mangal" panose="02040503050203030202" pitchFamily="18" charset="0"/>
                <a:sym typeface="Wingdings" panose="05000000000000000000" pitchFamily="2" charset="2"/>
              </a:rPr>
              <a:t>=</a:t>
            </a:r>
            <a:r>
              <a:rPr lang="en-US" spc="-1" dirty="0"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8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p * </a:t>
            </a:r>
            <a:r>
              <a:rPr lang="en-US" sz="18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800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800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8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* </a:t>
            </a:r>
            <a:r>
              <a:rPr lang="en-US" sz="18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endParaRPr lang="en-US" b="1" spc="-1" baseline="-25000" dirty="0"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r>
              <a:rPr lang="en-US" spc="-1" dirty="0">
                <a:cs typeface="Mangal" panose="02040503050203030202" pitchFamily="18" charset="0"/>
                <a:sym typeface="Wingdings" panose="05000000000000000000" pitchFamily="2" charset="2"/>
              </a:rPr>
              <a:t>With 2</a:t>
            </a:r>
            <a:r>
              <a:rPr lang="en-US" sz="18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800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dirty="0"/>
              <a:t>, 2</a:t>
            </a:r>
            <a:r>
              <a:rPr lang="en-US" sz="18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 </a:t>
            </a:r>
            <a:r>
              <a:rPr lang="en-US" spc="-1" dirty="0">
                <a:cs typeface="Mangal" panose="02040503050203030202" pitchFamily="18" charset="0"/>
                <a:sym typeface="Wingdings" panose="05000000000000000000" pitchFamily="2" charset="2"/>
              </a:rPr>
              <a:t>the emittance </a:t>
            </a:r>
            <a:r>
              <a:rPr lang="en-US" sz="18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8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pc="-1" dirty="0"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b="1" spc="-1" dirty="0">
                <a:cs typeface="Mangal" panose="02040503050203030202" pitchFamily="18" charset="0"/>
                <a:sym typeface="Wingdings" panose="05000000000000000000" pitchFamily="2" charset="2"/>
              </a:rPr>
              <a:t>=</a:t>
            </a:r>
            <a:r>
              <a:rPr lang="en-US" spc="-1" dirty="0">
                <a:cs typeface="Mangal" panose="02040503050203030202" pitchFamily="18" charset="0"/>
                <a:sym typeface="Wingdings" panose="05000000000000000000" pitchFamily="2" charset="2"/>
              </a:rPr>
              <a:t> 4</a:t>
            </a:r>
            <a:r>
              <a:rPr lang="en-US" sz="18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p * </a:t>
            </a:r>
            <a:r>
              <a:rPr lang="en-US" sz="18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800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8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 * </a:t>
            </a:r>
            <a:r>
              <a:rPr lang="en-US" sz="18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endParaRPr lang="en-US" b="1" spc="-1" baseline="-25000" dirty="0"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937DF1D0-F887-5F02-1379-2794C3D7B1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425"/>
          <a:stretch/>
        </p:blipFill>
        <p:spPr>
          <a:xfrm>
            <a:off x="5186715" y="5407871"/>
            <a:ext cx="3306498" cy="749835"/>
          </a:xfrm>
          <a:prstGeom prst="rect">
            <a:avLst/>
          </a:prstGeom>
          <a:ln>
            <a:noFill/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51968EA-0756-C7DD-FCEA-6B8CAB3176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1293" y="6042441"/>
            <a:ext cx="2367705" cy="65212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0350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D8EC599-AF7E-D994-4ABB-7E3A6FD23C70}"/>
              </a:ext>
            </a:extLst>
          </p:cNvPr>
          <p:cNvSpPr/>
          <p:nvPr/>
        </p:nvSpPr>
        <p:spPr>
          <a:xfrm>
            <a:off x="4165600" y="2576354"/>
            <a:ext cx="673100" cy="423806"/>
          </a:xfrm>
          <a:prstGeom prst="rect">
            <a:avLst/>
          </a:prstGeom>
          <a:pattFill prst="ltDnDiag">
            <a:fgClr>
              <a:srgbClr val="0F0FFF"/>
            </a:fgClr>
            <a:bgClr>
              <a:srgbClr val="FF9E9E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noFill/>
            </a:endParaRPr>
          </a:p>
        </p:txBody>
      </p:sp>
      <p:sp>
        <p:nvSpPr>
          <p:cNvPr id="778" name="TextShape 1"/>
          <p:cNvSpPr txBox="1"/>
          <p:nvPr/>
        </p:nvSpPr>
        <p:spPr>
          <a:xfrm>
            <a:off x="406917" y="1162609"/>
            <a:ext cx="781506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After the 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/>
              </a:rPr>
              <a:t>accelerator design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meeting on 27/2, we realized that different definitions are used with the muon collider collaboration: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general parameter tables on the 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3"/>
              </a:rPr>
              <a:t>webpage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are based on 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4"/>
              </a:rPr>
              <a:t>MAP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</a:t>
            </a:r>
            <a:endParaRPr lang="en-US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Longitudinal emittance definitions (2)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5F5D78A-A403-4153-5089-2A9D166C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14A2102-32F7-249C-7D14-D166FEA64FB8}"/>
              </a:ext>
            </a:extLst>
          </p:cNvPr>
          <p:cNvGrpSpPr/>
          <p:nvPr/>
        </p:nvGrpSpPr>
        <p:grpSpPr>
          <a:xfrm>
            <a:off x="8686799" y="373680"/>
            <a:ext cx="3412861" cy="2049480"/>
            <a:chOff x="552451" y="2357120"/>
            <a:chExt cx="3445510" cy="202184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7AA42B0-B58F-111B-29C8-B1B334182FD3}"/>
                </a:ext>
              </a:extLst>
            </p:cNvPr>
            <p:cNvSpPr/>
            <p:nvPr/>
          </p:nvSpPr>
          <p:spPr>
            <a:xfrm>
              <a:off x="552451" y="2357120"/>
              <a:ext cx="3445510" cy="202184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CD811C8-4F6C-8A14-7A5B-4AAD0374FF0B}"/>
                </a:ext>
              </a:extLst>
            </p:cNvPr>
            <p:cNvCxnSpPr>
              <a:cxnSpLocks/>
              <a:endCxn id="3" idx="6"/>
            </p:cNvCxnSpPr>
            <p:nvPr/>
          </p:nvCxnSpPr>
          <p:spPr>
            <a:xfrm flipV="1">
              <a:off x="2283163" y="3369062"/>
              <a:ext cx="150788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A0D4135-8B0D-2ECC-6C44-64E1E7764599}"/>
                </a:ext>
              </a:extLst>
            </p:cNvPr>
            <p:cNvSpPr/>
            <p:nvPr/>
          </p:nvSpPr>
          <p:spPr>
            <a:xfrm>
              <a:off x="2281103" y="2952751"/>
              <a:ext cx="756000" cy="418090"/>
            </a:xfrm>
            <a:prstGeom prst="rect">
              <a:avLst/>
            </a:prstGeom>
            <a:pattFill prst="ltDnDiag">
              <a:fgClr>
                <a:srgbClr val="0F0FFF"/>
              </a:fgClr>
              <a:bgClr>
                <a:srgbClr val="FF9E9E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noFill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58608CD-8C1D-487B-9D03-EA46E93AE6A0}"/>
                </a:ext>
              </a:extLst>
            </p:cNvPr>
            <p:cNvCxnSpPr>
              <a:cxnSpLocks/>
              <a:endCxn id="3" idx="0"/>
            </p:cNvCxnSpPr>
            <p:nvPr/>
          </p:nvCxnSpPr>
          <p:spPr>
            <a:xfrm flipV="1">
              <a:off x="2273529" y="2500058"/>
              <a:ext cx="0" cy="872196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5813251-0BEE-1D29-7A75-88C79052A26B}"/>
                </a:ext>
              </a:extLst>
            </p:cNvPr>
            <p:cNvCxnSpPr>
              <a:cxnSpLocks/>
              <a:endCxn id="3" idx="0"/>
            </p:cNvCxnSpPr>
            <p:nvPr/>
          </p:nvCxnSpPr>
          <p:spPr>
            <a:xfrm flipV="1">
              <a:off x="2273529" y="2500058"/>
              <a:ext cx="0" cy="452692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1217229-E6A7-DE74-2709-E78498421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3163" y="3373660"/>
              <a:ext cx="756000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87D36E1-6338-7BE4-37DF-4F7345DC0ED6}"/>
                </a:ext>
              </a:extLst>
            </p:cNvPr>
            <p:cNvSpPr/>
            <p:nvPr/>
          </p:nvSpPr>
          <p:spPr>
            <a:xfrm>
              <a:off x="1529222" y="2949944"/>
              <a:ext cx="1507881" cy="8690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5FF0DB3-3FA1-9C3A-AB22-D8D6781F1E16}"/>
                </a:ext>
              </a:extLst>
            </p:cNvPr>
            <p:cNvSpPr txBox="1"/>
            <p:nvPr/>
          </p:nvSpPr>
          <p:spPr>
            <a:xfrm>
              <a:off x="2519997" y="3333284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1</a:t>
              </a:r>
              <a:r>
                <a:rPr lang="en-US" sz="1100" b="1" spc="-1" dirty="0">
                  <a:solidFill>
                    <a:srgbClr val="171717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t</a:t>
              </a:r>
              <a:endParaRPr lang="en-GB" sz="1100" baseline="-25000" dirty="0"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72DC44C-5759-85DA-DD32-994A98C8682F}"/>
                </a:ext>
              </a:extLst>
            </p:cNvPr>
            <p:cNvSpPr txBox="1"/>
            <p:nvPr/>
          </p:nvSpPr>
          <p:spPr>
            <a:xfrm>
              <a:off x="3167518" y="3363015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2</a:t>
              </a:r>
              <a:r>
                <a:rPr lang="en-US" sz="1100" b="1" spc="-1" dirty="0">
                  <a:solidFill>
                    <a:srgbClr val="2F528F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t</a:t>
              </a:r>
              <a:endParaRPr lang="en-GB" sz="1100" baseline="-25000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7D9FB39-B240-81BC-A1AD-867CC9B4F8C9}"/>
                </a:ext>
              </a:extLst>
            </p:cNvPr>
            <p:cNvSpPr txBox="1"/>
            <p:nvPr/>
          </p:nvSpPr>
          <p:spPr>
            <a:xfrm rot="16200000">
              <a:off x="1884473" y="3002772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1</a:t>
              </a:r>
              <a:r>
                <a:rPr lang="en-US" sz="1100" b="1" spc="-1" dirty="0">
                  <a:solidFill>
                    <a:srgbClr val="171717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E</a:t>
              </a:r>
              <a:endParaRPr lang="en-GB" sz="1100" baseline="-25000" dirty="0"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BA43E1B-6624-C534-9E56-5E1A96F9A9DE}"/>
                </a:ext>
              </a:extLst>
            </p:cNvPr>
            <p:cNvSpPr txBox="1"/>
            <p:nvPr/>
          </p:nvSpPr>
          <p:spPr>
            <a:xfrm rot="16200000">
              <a:off x="1888800" y="2578925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2</a:t>
              </a:r>
              <a:r>
                <a:rPr lang="en-US" sz="1100" b="1" spc="-1" dirty="0">
                  <a:solidFill>
                    <a:srgbClr val="2F528F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E</a:t>
              </a:r>
              <a:endParaRPr lang="en-GB" sz="1100" baseline="-25000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860A5A7-50BC-1882-50DB-CAE0C668CC74}"/>
                </a:ext>
              </a:extLst>
            </p:cNvPr>
            <p:cNvSpPr/>
            <p:nvPr/>
          </p:nvSpPr>
          <p:spPr>
            <a:xfrm>
              <a:off x="756014" y="2500058"/>
              <a:ext cx="3035029" cy="1738008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C598EBC9-36F8-23F0-186E-62D7E2D969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07" y="3040380"/>
            <a:ext cx="4227360" cy="3081166"/>
          </a:xfrm>
          <a:prstGeom prst="rect">
            <a:avLst/>
          </a:prstGeom>
          <a:ln>
            <a:solidFill>
              <a:srgbClr val="2F528F"/>
            </a:solidFill>
          </a:ln>
        </p:spPr>
      </p:pic>
      <p:pic>
        <p:nvPicPr>
          <p:cNvPr id="10" name="Picture 9" descr="Table, calendar&#10;&#10;Description automatically generated">
            <a:extLst>
              <a:ext uri="{FF2B5EF4-FFF2-40B4-BE49-F238E27FC236}">
                <a16:creationId xmlns:a16="http://schemas.microsoft.com/office/drawing/2014/main" id="{1EA30961-85F1-4469-D12C-AF0A83F183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804" y="3040380"/>
            <a:ext cx="5465989" cy="3081166"/>
          </a:xfrm>
          <a:prstGeom prst="rect">
            <a:avLst/>
          </a:prstGeom>
          <a:ln>
            <a:solidFill>
              <a:srgbClr val="2F528F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985AA44-5F1D-861F-FBD8-F34F82C68C76}"/>
              </a:ext>
            </a:extLst>
          </p:cNvPr>
          <p:cNvSpPr txBox="1"/>
          <p:nvPr/>
        </p:nvSpPr>
        <p:spPr>
          <a:xfrm>
            <a:off x="921720" y="2621386"/>
            <a:ext cx="51739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= 7.5 </a:t>
            </a:r>
            <a:r>
              <a:rPr lang="en-US" sz="1600" b="1" spc="-1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MeVm</a:t>
            </a: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≙ 0.025 eVs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≙ </a:t>
            </a:r>
            <a:r>
              <a:rPr lang="en-US" sz="16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600" dirty="0"/>
              <a:t>*</a:t>
            </a:r>
            <a:r>
              <a:rPr lang="en-US" sz="16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!</a:t>
            </a:r>
            <a:endParaRPr lang="en-GB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363A2-AA61-ACC6-7DE7-6822A5FFBDB3}"/>
              </a:ext>
            </a:extLst>
          </p:cNvPr>
          <p:cNvSpPr/>
          <p:nvPr/>
        </p:nvSpPr>
        <p:spPr>
          <a:xfrm>
            <a:off x="2468880" y="4831080"/>
            <a:ext cx="2369820" cy="19812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B027D2-8825-1CAF-2B61-2115F8AC2247}"/>
              </a:ext>
            </a:extLst>
          </p:cNvPr>
          <p:cNvSpPr/>
          <p:nvPr/>
        </p:nvSpPr>
        <p:spPr>
          <a:xfrm>
            <a:off x="10123194" y="5158740"/>
            <a:ext cx="759068" cy="48005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8C2136-F504-D017-33B3-4DC90DABA0A2}"/>
              </a:ext>
            </a:extLst>
          </p:cNvPr>
          <p:cNvSpPr txBox="1"/>
          <p:nvPr/>
        </p:nvSpPr>
        <p:spPr>
          <a:xfrm>
            <a:off x="7052573" y="2815631"/>
            <a:ext cx="3558614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109 </a:t>
            </a:r>
            <a:r>
              <a:rPr lang="en-GB" sz="140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mrad</a:t>
            </a: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m @(63GeV, h=25975) ≙ 0.058 eVs </a:t>
            </a:r>
            <a:b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109 </a:t>
            </a:r>
            <a:r>
              <a:rPr lang="en-GB" sz="140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mrad</a:t>
            </a: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m @(303GeV, h=25975) </a:t>
            </a:r>
            <a:r>
              <a:rPr lang="en-GB" sz="1400" dirty="0">
                <a:effectLst/>
              </a:rPr>
              <a:t>≙</a:t>
            </a: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0.28 eVs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[70 </a:t>
            </a:r>
            <a:r>
              <a:rPr lang="en-GB" sz="140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mrad</a:t>
            </a: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m @(63GeV, h=25975) </a:t>
            </a:r>
            <a:r>
              <a:rPr lang="en-GB" sz="1400" dirty="0">
                <a:effectLst/>
              </a:rPr>
              <a:t>≙</a:t>
            </a: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0.038 eVs]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6F7788B-3CB8-2B37-EFE0-9BCDA208CF9B}"/>
              </a:ext>
            </a:extLst>
          </p:cNvPr>
          <p:cNvSpPr txBox="1"/>
          <p:nvPr/>
        </p:nvSpPr>
        <p:spPr>
          <a:xfrm>
            <a:off x="1578610" y="6373077"/>
            <a:ext cx="29857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spc="-1" dirty="0">
                <a:solidFill>
                  <a:srgbClr val="171717"/>
                </a:solidFill>
                <a:cs typeface="Mangal" panose="02040503050203030202" pitchFamily="18" charset="0"/>
                <a:sym typeface="Wingdings" panose="05000000000000000000" pitchFamily="2" charset="2"/>
              </a:rPr>
              <a:t>Definitions not specified!</a:t>
            </a:r>
            <a:endParaRPr lang="en-GB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5CE781-A17D-42B4-D772-3B0D548F1DEC}"/>
              </a:ext>
            </a:extLst>
          </p:cNvPr>
          <p:cNvSpPr txBox="1"/>
          <p:nvPr/>
        </p:nvSpPr>
        <p:spPr>
          <a:xfrm>
            <a:off x="7589193" y="6439491"/>
            <a:ext cx="1806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Definition of </a:t>
            </a:r>
            <a:r>
              <a:rPr lang="en-US" sz="1200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2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200" dirty="0"/>
              <a:t> unclear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61220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406917" y="1162609"/>
            <a:ext cx="792936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baseline value of </a:t>
            </a: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7.5 MeV-m or 0.025 eV-s corresponds to the square, we assumed to the ellipse and used 4*0.025 eVs = 0.1 eVs in our simulations.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Do the parameter tables mean </a:t>
            </a: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7.5 </a:t>
            </a:r>
            <a:r>
              <a:rPr lang="en-US" sz="16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p</a:t>
            </a:r>
            <a:r>
              <a:rPr lang="en-US" sz="1600" b="1" spc="-1" dirty="0">
                <a:cs typeface="Mangal" panose="02040503050203030202" pitchFamily="18" charset="0"/>
                <a:sym typeface="Wingdings" panose="05000000000000000000" pitchFamily="2" charset="2"/>
              </a:rPr>
              <a:t>-</a:t>
            </a: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MeV-m = 23.56 MeV-m?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emittance in our simulations differs by a factor of </a:t>
            </a:r>
            <a:r>
              <a:rPr lang="en-US" sz="16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p.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 larger emittance in simulation lead to smaller </a:t>
            </a:r>
            <a:r>
              <a:rPr lang="en-US" sz="16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s,max</a:t>
            </a: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, but also to smaller P</a:t>
            </a:r>
            <a:r>
              <a:rPr lang="en-US" sz="1600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HOM</a:t>
            </a: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 due to the longer bunches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</a:t>
            </a:r>
            <a:endParaRPr lang="en-US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Longitudinal emittance definitions (3)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5F5D78A-A403-4153-5089-2A9D166C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14A2102-32F7-249C-7D14-D166FEA64FB8}"/>
              </a:ext>
            </a:extLst>
          </p:cNvPr>
          <p:cNvGrpSpPr/>
          <p:nvPr/>
        </p:nvGrpSpPr>
        <p:grpSpPr>
          <a:xfrm>
            <a:off x="8686799" y="373680"/>
            <a:ext cx="3412861" cy="2049480"/>
            <a:chOff x="552451" y="2357120"/>
            <a:chExt cx="3445510" cy="202184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7AA42B0-B58F-111B-29C8-B1B334182FD3}"/>
                </a:ext>
              </a:extLst>
            </p:cNvPr>
            <p:cNvSpPr/>
            <p:nvPr/>
          </p:nvSpPr>
          <p:spPr>
            <a:xfrm>
              <a:off x="552451" y="2357120"/>
              <a:ext cx="3445510" cy="202184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CD811C8-4F6C-8A14-7A5B-4AAD0374FF0B}"/>
                </a:ext>
              </a:extLst>
            </p:cNvPr>
            <p:cNvCxnSpPr>
              <a:cxnSpLocks/>
              <a:endCxn id="3" idx="6"/>
            </p:cNvCxnSpPr>
            <p:nvPr/>
          </p:nvCxnSpPr>
          <p:spPr>
            <a:xfrm flipV="1">
              <a:off x="2283163" y="3369062"/>
              <a:ext cx="150788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A0D4135-8B0D-2ECC-6C44-64E1E7764599}"/>
                </a:ext>
              </a:extLst>
            </p:cNvPr>
            <p:cNvSpPr/>
            <p:nvPr/>
          </p:nvSpPr>
          <p:spPr>
            <a:xfrm>
              <a:off x="2281103" y="2952751"/>
              <a:ext cx="756000" cy="418090"/>
            </a:xfrm>
            <a:prstGeom prst="rect">
              <a:avLst/>
            </a:prstGeom>
            <a:pattFill prst="ltDnDiag">
              <a:fgClr>
                <a:srgbClr val="0F0FFF"/>
              </a:fgClr>
              <a:bgClr>
                <a:srgbClr val="FF9E9E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noFill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58608CD-8C1D-487B-9D03-EA46E93AE6A0}"/>
                </a:ext>
              </a:extLst>
            </p:cNvPr>
            <p:cNvCxnSpPr>
              <a:cxnSpLocks/>
              <a:endCxn id="3" idx="0"/>
            </p:cNvCxnSpPr>
            <p:nvPr/>
          </p:nvCxnSpPr>
          <p:spPr>
            <a:xfrm flipV="1">
              <a:off x="2273529" y="2500058"/>
              <a:ext cx="0" cy="872196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5813251-0BEE-1D29-7A75-88C79052A26B}"/>
                </a:ext>
              </a:extLst>
            </p:cNvPr>
            <p:cNvCxnSpPr>
              <a:cxnSpLocks/>
              <a:endCxn id="3" idx="0"/>
            </p:cNvCxnSpPr>
            <p:nvPr/>
          </p:nvCxnSpPr>
          <p:spPr>
            <a:xfrm flipV="1">
              <a:off x="2273529" y="2500058"/>
              <a:ext cx="0" cy="452692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1217229-E6A7-DE74-2709-E78498421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3163" y="3373660"/>
              <a:ext cx="756000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87D36E1-6338-7BE4-37DF-4F7345DC0ED6}"/>
                </a:ext>
              </a:extLst>
            </p:cNvPr>
            <p:cNvSpPr/>
            <p:nvPr/>
          </p:nvSpPr>
          <p:spPr>
            <a:xfrm>
              <a:off x="1529222" y="2949944"/>
              <a:ext cx="1507881" cy="8690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5FF0DB3-3FA1-9C3A-AB22-D8D6781F1E16}"/>
                </a:ext>
              </a:extLst>
            </p:cNvPr>
            <p:cNvSpPr txBox="1"/>
            <p:nvPr/>
          </p:nvSpPr>
          <p:spPr>
            <a:xfrm>
              <a:off x="2519997" y="3333284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1</a:t>
              </a:r>
              <a:r>
                <a:rPr lang="en-US" sz="1100" b="1" spc="-1" dirty="0">
                  <a:solidFill>
                    <a:srgbClr val="171717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t</a:t>
              </a:r>
              <a:endParaRPr lang="en-GB" sz="1100" baseline="-25000" dirty="0"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72DC44C-5759-85DA-DD32-994A98C8682F}"/>
                </a:ext>
              </a:extLst>
            </p:cNvPr>
            <p:cNvSpPr txBox="1"/>
            <p:nvPr/>
          </p:nvSpPr>
          <p:spPr>
            <a:xfrm>
              <a:off x="3167518" y="3363015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2</a:t>
              </a:r>
              <a:r>
                <a:rPr lang="en-US" sz="1100" b="1" spc="-1" dirty="0">
                  <a:solidFill>
                    <a:srgbClr val="2F528F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t</a:t>
              </a:r>
              <a:endParaRPr lang="en-GB" sz="1100" baseline="-25000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7D9FB39-B240-81BC-A1AD-867CC9B4F8C9}"/>
                </a:ext>
              </a:extLst>
            </p:cNvPr>
            <p:cNvSpPr txBox="1"/>
            <p:nvPr/>
          </p:nvSpPr>
          <p:spPr>
            <a:xfrm rot="16200000">
              <a:off x="1884473" y="3002772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1</a:t>
              </a:r>
              <a:r>
                <a:rPr lang="en-US" sz="1100" b="1" spc="-1" dirty="0">
                  <a:solidFill>
                    <a:srgbClr val="171717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E</a:t>
              </a:r>
              <a:endParaRPr lang="en-GB" sz="1100" baseline="-25000" dirty="0"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BA43E1B-6624-C534-9E56-5E1A96F9A9DE}"/>
                </a:ext>
              </a:extLst>
            </p:cNvPr>
            <p:cNvSpPr txBox="1"/>
            <p:nvPr/>
          </p:nvSpPr>
          <p:spPr>
            <a:xfrm rot="16200000">
              <a:off x="1888800" y="2578925"/>
              <a:ext cx="49784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spc="-1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2</a:t>
              </a:r>
              <a:r>
                <a:rPr lang="en-US" sz="1100" b="1" spc="-1" dirty="0">
                  <a:solidFill>
                    <a:srgbClr val="2F528F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baseline="-25000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E</a:t>
              </a:r>
              <a:endParaRPr lang="en-GB" sz="1100" baseline="-25000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860A5A7-50BC-1882-50DB-CAE0C668CC74}"/>
                </a:ext>
              </a:extLst>
            </p:cNvPr>
            <p:cNvSpPr/>
            <p:nvPr/>
          </p:nvSpPr>
          <p:spPr>
            <a:xfrm>
              <a:off x="756014" y="2500058"/>
              <a:ext cx="3035029" cy="1738008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1581F8EA-0E4F-DFA7-615F-EFF81C469A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674" y="3123533"/>
            <a:ext cx="3666172" cy="258734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41D59E7-B690-1FBB-0B81-EA5B870E575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589931" y="4417208"/>
            <a:ext cx="2796214" cy="1923739"/>
          </a:xfrm>
          <a:prstGeom prst="rect">
            <a:avLst/>
          </a:prstGeom>
        </p:spPr>
      </p:pic>
      <p:pic>
        <p:nvPicPr>
          <p:cNvPr id="26" name="Picture 25" descr="Chart, scatter chart&#10;&#10;Description automatically generated">
            <a:extLst>
              <a:ext uri="{FF2B5EF4-FFF2-40B4-BE49-F238E27FC236}">
                <a16:creationId xmlns:a16="http://schemas.microsoft.com/office/drawing/2014/main" id="{B0948C4B-2C54-09E0-E7D9-9C825D2031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823" y="4417208"/>
            <a:ext cx="2742974" cy="1967627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52E2909-0BC9-1626-3A34-AB9CA0399DFD}"/>
              </a:ext>
            </a:extLst>
          </p:cNvPr>
          <p:cNvCxnSpPr/>
          <p:nvPr/>
        </p:nvCxnSpPr>
        <p:spPr>
          <a:xfrm flipV="1">
            <a:off x="8419674" y="1189357"/>
            <a:ext cx="2216027" cy="17383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4BFE5A3-3492-D700-F93B-0A1F2CD2DB92}"/>
              </a:ext>
            </a:extLst>
          </p:cNvPr>
          <p:cNvSpPr txBox="1"/>
          <p:nvPr/>
        </p:nvSpPr>
        <p:spPr>
          <a:xfrm>
            <a:off x="1934424" y="6417507"/>
            <a:ext cx="4234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Plots from </a:t>
            </a:r>
            <a:r>
              <a:rPr lang="en-US" sz="1200" b="1" spc="-1" dirty="0">
                <a:solidFill>
                  <a:srgbClr val="171717"/>
                </a:solidFill>
                <a:cs typeface="Mangal" panose="02040503050203030202" pitchFamily="18" charset="0"/>
                <a:hlinkClick r:id="rId7"/>
              </a:rPr>
              <a:t>accelerator design</a:t>
            </a:r>
            <a:r>
              <a:rPr lang="en-US" sz="1200" dirty="0"/>
              <a:t> meeting for 0.1 eVs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4CC47A-939B-B38F-89DE-7EFEA2C16F36}"/>
              </a:ext>
            </a:extLst>
          </p:cNvPr>
          <p:cNvSpPr txBox="1"/>
          <p:nvPr/>
        </p:nvSpPr>
        <p:spPr>
          <a:xfrm>
            <a:off x="6109725" y="444439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No intensity effects</a:t>
            </a:r>
          </a:p>
          <a:p>
            <a:r>
              <a:rPr lang="en-US" sz="900" dirty="0">
                <a:solidFill>
                  <a:srgbClr val="00B050"/>
                </a:solidFill>
              </a:rPr>
              <a:t>With intensity effects</a:t>
            </a:r>
            <a:endParaRPr lang="en-GB" sz="9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D46259-099F-9A97-C83F-859517CA06EB}"/>
              </a:ext>
            </a:extLst>
          </p:cNvPr>
          <p:cNvSpPr txBox="1"/>
          <p:nvPr/>
        </p:nvSpPr>
        <p:spPr>
          <a:xfrm>
            <a:off x="2539643" y="444439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No intensity effects</a:t>
            </a:r>
          </a:p>
          <a:p>
            <a:r>
              <a:rPr lang="en-US" sz="900" dirty="0">
                <a:solidFill>
                  <a:srgbClr val="00B050"/>
                </a:solidFill>
              </a:rPr>
              <a:t>With intensity effects</a:t>
            </a:r>
            <a:endParaRPr lang="en-GB" sz="9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772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A56FEF8A-158A-FB27-908E-492E26AF7C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979" y="4734248"/>
            <a:ext cx="2917986" cy="1950174"/>
          </a:xfrm>
          <a:prstGeom prst="rect">
            <a:avLst/>
          </a:prstGeom>
        </p:spPr>
      </p:pic>
      <p:pic>
        <p:nvPicPr>
          <p:cNvPr id="22" name="Picture 21" descr="A picture containing chart&#10;&#10;Description automatically generated">
            <a:extLst>
              <a:ext uri="{FF2B5EF4-FFF2-40B4-BE49-F238E27FC236}">
                <a16:creationId xmlns:a16="http://schemas.microsoft.com/office/drawing/2014/main" id="{306CA14A-4BD4-A1CC-D852-09B4F3CA5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978" y="2484976"/>
            <a:ext cx="2917987" cy="1950176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F4EDEA52-EC9F-0AA6-DD8F-191349BDF3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204" y="4717324"/>
            <a:ext cx="2917986" cy="1950174"/>
          </a:xfrm>
          <a:prstGeom prst="rect">
            <a:avLst/>
          </a:prstGeom>
        </p:spPr>
      </p:pic>
      <p:sp>
        <p:nvSpPr>
          <p:cNvPr id="778" name="TextShape 1"/>
          <p:cNvSpPr txBox="1"/>
          <p:nvPr/>
        </p:nvSpPr>
        <p:spPr>
          <a:xfrm>
            <a:off x="387868" y="1193227"/>
            <a:ext cx="11012950" cy="501707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Which emittance definition / value / bunch length should be the baseline value?</a:t>
            </a:r>
            <a:endParaRPr lang="en-GB" b="1" spc="-1" dirty="0">
              <a:solidFill>
                <a:srgbClr val="0F0FF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Which tails are assumed? Equal bunch lengths in simulation but different tail definitions give different encircling emittances: 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Tails increase </a:t>
            </a:r>
            <a:r>
              <a:rPr lang="en-US" sz="16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by factor of 2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Agreement on definition essential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Simulations might have to be re-run</a:t>
            </a: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304398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Discussion: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4" name="Picture 3" descr="Chart, line chart, histogram&#10;&#10;Description automatically generated">
            <a:extLst>
              <a:ext uri="{FF2B5EF4-FFF2-40B4-BE49-F238E27FC236}">
                <a16:creationId xmlns:a16="http://schemas.microsoft.com/office/drawing/2014/main" id="{FA200C28-6BC5-908E-D419-E1293840F8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35" y="2510794"/>
            <a:ext cx="3223317" cy="2107454"/>
          </a:xfrm>
          <a:prstGeom prst="rect">
            <a:avLst/>
          </a:prstGeom>
        </p:spPr>
      </p:pic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E9878A32-D69D-FB06-171B-6074EFFD00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203" y="2484976"/>
            <a:ext cx="2917987" cy="19501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E6BC14D-6EA1-B9E2-CBEA-28618C70138E}"/>
              </a:ext>
            </a:extLst>
          </p:cNvPr>
          <p:cNvSpPr txBox="1"/>
          <p:nvPr/>
        </p:nvSpPr>
        <p:spPr>
          <a:xfrm>
            <a:off x="3810570" y="2510794"/>
            <a:ext cx="1618883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effectLst/>
                <a:latin typeface="Segoe UI" panose="020B0502040204020203" pitchFamily="34" charset="0"/>
              </a:rPr>
              <a:t>µ = 0.5, </a:t>
            </a:r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4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400" b="1" dirty="0">
                <a:effectLst/>
                <a:latin typeface="Segoe UI" panose="020B0502040204020203" pitchFamily="34" charset="0"/>
              </a:rPr>
              <a:t>= 4</a:t>
            </a:r>
            <a:r>
              <a:rPr lang="en-US" sz="140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endParaRPr lang="en-GB" sz="1400" b="1" dirty="0">
              <a:effectLst/>
              <a:latin typeface="Segoe UI" panose="020B0502040204020203" pitchFamily="34" charset="0"/>
            </a:endParaRPr>
          </a:p>
          <a:p>
            <a:r>
              <a:rPr lang="en-GB" sz="1400" b="1" dirty="0">
                <a:solidFill>
                  <a:srgbClr val="0F0FFF"/>
                </a:solidFill>
                <a:effectLst/>
                <a:latin typeface="Segoe UI" panose="020B0502040204020203" pitchFamily="34" charset="0"/>
              </a:rPr>
              <a:t>µ = 1 (parabolic)</a:t>
            </a:r>
          </a:p>
          <a:p>
            <a:r>
              <a:rPr lang="en-GB" sz="1400" b="1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µ = 2</a:t>
            </a:r>
          </a:p>
          <a:p>
            <a:r>
              <a:rPr lang="en-GB" sz="1400" b="1" dirty="0">
                <a:solidFill>
                  <a:srgbClr val="FF0000"/>
                </a:solidFill>
                <a:latin typeface="Segoe UI" panose="020B0502040204020203" pitchFamily="34" charset="0"/>
              </a:rPr>
              <a:t>µ = 3</a:t>
            </a:r>
            <a:endParaRPr lang="en-GB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525161-EDC0-6F9D-AF38-A184CF9692BA}"/>
              </a:ext>
            </a:extLst>
          </p:cNvPr>
          <p:cNvSpPr txBox="1"/>
          <p:nvPr/>
        </p:nvSpPr>
        <p:spPr>
          <a:xfrm>
            <a:off x="6057600" y="2516378"/>
            <a:ext cx="1303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FWHM, </a:t>
            </a:r>
          </a:p>
          <a:p>
            <a:r>
              <a:rPr lang="de-DE" sz="1400" dirty="0"/>
              <a:t>µ = 1 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D9CF84-141F-C036-CDFF-ECC5D2A37D78}"/>
              </a:ext>
            </a:extLst>
          </p:cNvPr>
          <p:cNvSpPr txBox="1"/>
          <p:nvPr/>
        </p:nvSpPr>
        <p:spPr>
          <a:xfrm>
            <a:off x="6057600" y="4740184"/>
            <a:ext cx="1303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FWHM,</a:t>
            </a:r>
          </a:p>
          <a:p>
            <a:r>
              <a:rPr lang="de-DE" sz="1400" dirty="0"/>
              <a:t>µ = 2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00922A-2461-A250-64E9-408C380D81FF}"/>
              </a:ext>
            </a:extLst>
          </p:cNvPr>
          <p:cNvSpPr txBox="1"/>
          <p:nvPr/>
        </p:nvSpPr>
        <p:spPr>
          <a:xfrm>
            <a:off x="9101236" y="2502060"/>
            <a:ext cx="150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Encircling</a:t>
            </a:r>
            <a:r>
              <a:rPr lang="de-DE" sz="1400" dirty="0"/>
              <a:t> , </a:t>
            </a:r>
          </a:p>
          <a:p>
            <a:r>
              <a:rPr lang="de-DE" sz="1400" dirty="0"/>
              <a:t>µ = 1 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07352D-FDBC-C8FB-6EA5-FDD798A83036}"/>
              </a:ext>
            </a:extLst>
          </p:cNvPr>
          <p:cNvSpPr txBox="1"/>
          <p:nvPr/>
        </p:nvSpPr>
        <p:spPr>
          <a:xfrm>
            <a:off x="9076473" y="4740184"/>
            <a:ext cx="1303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4</a:t>
            </a:r>
            <a:r>
              <a:rPr lang="de-DE" sz="1400" dirty="0">
                <a:latin typeface="Symbol" panose="05050102010706020507" pitchFamily="18" charset="2"/>
              </a:rPr>
              <a:t>s</a:t>
            </a:r>
            <a:r>
              <a:rPr lang="de-DE" sz="1400" dirty="0"/>
              <a:t>, </a:t>
            </a:r>
          </a:p>
          <a:p>
            <a:r>
              <a:rPr lang="de-DE" sz="1400" dirty="0"/>
              <a:t>µ = 2 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FD67D6-8BD7-16F9-71EF-AEC58374D740}"/>
              </a:ext>
            </a:extLst>
          </p:cNvPr>
          <p:cNvSpPr txBox="1"/>
          <p:nvPr/>
        </p:nvSpPr>
        <p:spPr>
          <a:xfrm>
            <a:off x="6541470" y="2197171"/>
            <a:ext cx="1714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400" b="1" spc="-1" dirty="0">
                <a:cs typeface="Mangal" panose="02040503050203030202" pitchFamily="18" charset="0"/>
                <a:sym typeface="Wingdings" panose="05000000000000000000" pitchFamily="2" charset="2"/>
              </a:rPr>
              <a:t>0.22 e</a:t>
            </a:r>
            <a:r>
              <a:rPr lang="en-US" sz="14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75F00C-4D7B-690F-8BF8-35F963C7A911}"/>
              </a:ext>
            </a:extLst>
          </p:cNvPr>
          <p:cNvSpPr txBox="1"/>
          <p:nvPr/>
        </p:nvSpPr>
        <p:spPr>
          <a:xfrm>
            <a:off x="9052060" y="2203017"/>
            <a:ext cx="2832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400" b="1" spc="-1" dirty="0">
                <a:cs typeface="Mangal" panose="02040503050203030202" pitchFamily="18" charset="0"/>
                <a:sym typeface="Wingdings" panose="05000000000000000000" pitchFamily="2" charset="2"/>
              </a:rPr>
              <a:t>0.31 e</a:t>
            </a:r>
            <a:r>
              <a:rPr lang="en-US" sz="14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Vs, </a:t>
            </a:r>
            <a:r>
              <a:rPr lang="en-US" sz="14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4s</a:t>
            </a:r>
            <a:r>
              <a:rPr lang="en-US" sz="14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 </a:t>
            </a:r>
            <a:r>
              <a:rPr lang="en-GB" sz="1400" dirty="0">
                <a:effectLst/>
                <a:latin typeface="Segoe UI" panose="020B0502040204020203" pitchFamily="34" charset="0"/>
              </a:rPr>
              <a:t>= 0.16ps</a:t>
            </a:r>
            <a:r>
              <a:rPr lang="en-US" sz="1400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73D49C-9CA8-597A-2F1A-FB102A2821FB}"/>
              </a:ext>
            </a:extLst>
          </p:cNvPr>
          <p:cNvSpPr txBox="1"/>
          <p:nvPr/>
        </p:nvSpPr>
        <p:spPr>
          <a:xfrm>
            <a:off x="9052060" y="4422190"/>
            <a:ext cx="25469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400" b="1" spc="-1" dirty="0">
                <a:cs typeface="Mangal" panose="02040503050203030202" pitchFamily="18" charset="0"/>
                <a:sym typeface="Wingdings" panose="05000000000000000000" pitchFamily="2" charset="2"/>
              </a:rPr>
              <a:t>0.69 e</a:t>
            </a:r>
            <a:r>
              <a:rPr lang="en-US" sz="14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 , 4</a:t>
            </a:r>
            <a:r>
              <a:rPr lang="en-US" sz="14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4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 </a:t>
            </a:r>
            <a:r>
              <a:rPr lang="en-GB" sz="1400" dirty="0">
                <a:effectLst/>
                <a:latin typeface="Segoe UI" panose="020B0502040204020203" pitchFamily="34" charset="0"/>
              </a:rPr>
              <a:t>= 0.20ps</a:t>
            </a:r>
            <a:r>
              <a:rPr lang="en-US" sz="1400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8A3220-4315-7FDB-9D64-AA5690556852}"/>
              </a:ext>
            </a:extLst>
          </p:cNvPr>
          <p:cNvSpPr txBox="1"/>
          <p:nvPr/>
        </p:nvSpPr>
        <p:spPr>
          <a:xfrm>
            <a:off x="6541470" y="4417436"/>
            <a:ext cx="1714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400" b="1" spc="-1" dirty="0">
                <a:cs typeface="Mangal" panose="02040503050203030202" pitchFamily="18" charset="0"/>
                <a:sym typeface="Wingdings" panose="05000000000000000000" pitchFamily="2" charset="2"/>
              </a:rPr>
              <a:t>0.22 e</a:t>
            </a:r>
            <a:r>
              <a:rPr lang="en-US" sz="14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D7F3D5-8466-EE11-D58A-83705E1277DB}"/>
              </a:ext>
            </a:extLst>
          </p:cNvPr>
          <p:cNvSpPr txBox="1"/>
          <p:nvPr/>
        </p:nvSpPr>
        <p:spPr>
          <a:xfrm>
            <a:off x="8368758" y="4335110"/>
            <a:ext cx="13106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12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2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30°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2D3E51E-6261-2831-DEC9-9142682C529A}"/>
                  </a:ext>
                </a:extLst>
              </p:cNvPr>
              <p:cNvSpPr txBox="1"/>
              <p:nvPr/>
            </p:nvSpPr>
            <p:spPr>
              <a:xfrm>
                <a:off x="3451860" y="3538601"/>
                <a:ext cx="2494603" cy="6003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spc="-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𝝀</m:t>
                      </m:r>
                      <m:r>
                        <a:rPr lang="en-US" sz="1200" b="1" i="1" spc="-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(</m:t>
                      </m:r>
                      <m:r>
                        <a:rPr lang="en-US" sz="1200" b="1" i="1" spc="-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𝝉</m:t>
                      </m:r>
                      <m:r>
                        <a:rPr lang="en-US" sz="1200" b="1" i="1" spc="-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)</m:t>
                      </m:r>
                      <m:r>
                        <a:rPr lang="en-US" sz="1200" b="1" spc="-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=</m:t>
                      </m:r>
                      <m:sSub>
                        <m:sSubPr>
                          <m:ctrlPr>
                            <a:rPr lang="en-US" sz="1200" b="1" i="1" spc="-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1200" b="1" i="1" spc="-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  <m:t>𝝀</m:t>
                          </m:r>
                        </m:e>
                        <m:sub>
                          <m:r>
                            <a:rPr lang="en-US" sz="1200" b="1" i="1" spc="-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  <m:t>𝟎</m:t>
                          </m:r>
                        </m:sub>
                      </m:sSub>
                      <m:sSup>
                        <m:sSupPr>
                          <m:ctrlPr>
                            <a:rPr lang="en-US" sz="1200" b="1" i="1" spc="-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200" b="1" i="1" spc="-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cs typeface="Mangal" panose="02040503050203030202" pitchFamily="18" charset="0"/>
                                  <a:sym typeface="Wingdings" panose="05000000000000000000" pitchFamily="2" charset="2"/>
                                </a:rPr>
                              </m:ctrlPr>
                            </m:dPr>
                            <m:e>
                              <m:r>
                                <a:rPr lang="en-US" sz="1200" b="1" i="1" spc="-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cs typeface="Mangal" panose="02040503050203030202" pitchFamily="18" charset="0"/>
                                  <a:sym typeface="Wingdings" panose="05000000000000000000" pitchFamily="2" charset="2"/>
                                </a:rPr>
                                <m:t>𝟏</m:t>
                              </m:r>
                              <m:r>
                                <a:rPr lang="en-US" sz="1200" b="1" i="1" spc="-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cs typeface="Mangal" panose="02040503050203030202" pitchFamily="18" charset="0"/>
                                  <a:sym typeface="Wingdings" panose="05000000000000000000" pitchFamily="2" charset="2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200" b="1" i="1" spc="-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200" b="1" i="1" spc="-1" smtClean="0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cs typeface="Mangal" panose="02040503050203030202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200" b="1" i="1" spc="-1" smtClean="0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cs typeface="Mangal" panose="02040503050203030202" pitchFamily="18" charset="0"/>
                                              <a:sym typeface="Wingdings" panose="05000000000000000000" pitchFamily="2" charset="2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200" b="1" i="1" spc="-1" smtClean="0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cs typeface="Mangal" panose="02040503050203030202" pitchFamily="18" charset="0"/>
                                              <a:sym typeface="Wingdings" panose="05000000000000000000" pitchFamily="2" charset="2"/>
                                            </a:rPr>
                                            <m:t>𝝉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200" b="1" i="1" spc="-1" smtClean="0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200" b="1" i="1" spc="-1" smtClean="0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200" b="1" i="1" spc="-1" smtClean="0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𝒍</m:t>
                                              </m:r>
                                              <m:r>
                                                <a:rPr lang="en-US" sz="1200" b="1" i="1" spc="-1" smtClean="0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200" b="1" i="1" spc="-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1200" b="1" i="1" spc="-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  <m:t>𝝁</m:t>
                          </m:r>
                        </m:sup>
                      </m:sSup>
                      <m:r>
                        <a:rPr lang="en-US" sz="1200" b="1" i="1" spc="-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 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2D3E51E-6261-2831-DEC9-9142682C52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1860" y="3538601"/>
                <a:ext cx="2494603" cy="60035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53FD12F-A72B-B089-93ED-B9B5C5CF563E}"/>
              </a:ext>
            </a:extLst>
          </p:cNvPr>
          <p:cNvSpPr txBox="1"/>
          <p:nvPr/>
        </p:nvSpPr>
        <p:spPr>
          <a:xfrm>
            <a:off x="4250959" y="4103091"/>
            <a:ext cx="1668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effectLst/>
                <a:cs typeface="Segoe UI" panose="020B0502040204020203" pitchFamily="34" charset="0"/>
              </a:rPr>
              <a:t>(^</a:t>
            </a:r>
            <a:r>
              <a:rPr lang="en-GB" sz="1200" baseline="30000" dirty="0">
                <a:effectLst/>
                <a:cs typeface="Segoe UI" panose="020B0502040204020203" pitchFamily="34" charset="0"/>
              </a:rPr>
              <a:t>(µ</a:t>
            </a:r>
            <a:r>
              <a:rPr lang="en-US" sz="1200" baseline="30000" dirty="0"/>
              <a:t>+1/2) </a:t>
            </a:r>
            <a:r>
              <a:rPr lang="en-US" sz="1200" dirty="0"/>
              <a:t>in </a:t>
            </a:r>
            <a:r>
              <a:rPr lang="en-US" sz="1200" dirty="0" err="1"/>
              <a:t>BLonD</a:t>
            </a:r>
            <a:r>
              <a:rPr lang="en-US" sz="1200" dirty="0"/>
              <a:t>)</a:t>
            </a:r>
            <a:endParaRPr lang="en-GB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F98284-4E6B-CEBE-2351-92A83745BD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28783" y="4357382"/>
            <a:ext cx="1333200" cy="44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43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FE03185-2997-4E73-8CCB-7FC6A6BEF0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" b="335"/>
          <a:stretch/>
        </p:blipFill>
        <p:spPr>
          <a:xfrm>
            <a:off x="4390358" y="1716214"/>
            <a:ext cx="3411283" cy="342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chart&#10;&#10;Description automatically generated">
            <a:extLst>
              <a:ext uri="{FF2B5EF4-FFF2-40B4-BE49-F238E27FC236}">
                <a16:creationId xmlns:a16="http://schemas.microsoft.com/office/drawing/2014/main" id="{306CA14A-4BD4-A1CC-D852-09B4F3CA58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100" y="2111658"/>
            <a:ext cx="2917987" cy="1950176"/>
          </a:xfrm>
          <a:prstGeom prst="rect">
            <a:avLst/>
          </a:prstGeom>
        </p:spPr>
      </p:pic>
      <p:sp>
        <p:nvSpPr>
          <p:cNvPr id="778" name="TextShape 1"/>
          <p:cNvSpPr txBox="1"/>
          <p:nvPr/>
        </p:nvSpPr>
        <p:spPr>
          <a:xfrm>
            <a:off x="387868" y="1193227"/>
            <a:ext cx="11012950" cy="501707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Generating the bunch with fixed emittance of 0.31 eVs:</a:t>
            </a: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452988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Extra: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4" name="Picture 3" descr="Chart, line chart, histogram&#10;&#10;Description automatically generated">
            <a:extLst>
              <a:ext uri="{FF2B5EF4-FFF2-40B4-BE49-F238E27FC236}">
                <a16:creationId xmlns:a16="http://schemas.microsoft.com/office/drawing/2014/main" id="{FA200C28-6BC5-908E-D419-E1293840F8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20" y="2972722"/>
            <a:ext cx="3223317" cy="21074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E6BC14D-6EA1-B9E2-CBEA-28618C70138E}"/>
              </a:ext>
            </a:extLst>
          </p:cNvPr>
          <p:cNvSpPr txBox="1"/>
          <p:nvPr/>
        </p:nvSpPr>
        <p:spPr>
          <a:xfrm>
            <a:off x="3814136" y="3373057"/>
            <a:ext cx="17232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effectLst/>
                <a:latin typeface="Segoe UI" panose="020B0502040204020203" pitchFamily="34" charset="0"/>
              </a:rPr>
              <a:t>µ = 0.5, </a:t>
            </a:r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4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400" b="1" dirty="0">
                <a:effectLst/>
                <a:latin typeface="Segoe UI" panose="020B0502040204020203" pitchFamily="34" charset="0"/>
              </a:rPr>
              <a:t>= 4</a:t>
            </a:r>
            <a:r>
              <a:rPr lang="en-US" sz="140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endParaRPr lang="en-GB" sz="1400" b="1" dirty="0">
              <a:effectLst/>
              <a:latin typeface="Segoe UI" panose="020B0502040204020203" pitchFamily="34" charset="0"/>
            </a:endParaRPr>
          </a:p>
          <a:p>
            <a:r>
              <a:rPr lang="en-GB" sz="1400" b="1" dirty="0">
                <a:solidFill>
                  <a:srgbClr val="0F0FFF"/>
                </a:solidFill>
                <a:effectLst/>
                <a:latin typeface="Segoe UI" panose="020B0502040204020203" pitchFamily="34" charset="0"/>
              </a:rPr>
              <a:t>µ = 1 (parabolic)</a:t>
            </a:r>
          </a:p>
          <a:p>
            <a:r>
              <a:rPr lang="en-GB" sz="1400" b="1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µ = 2</a:t>
            </a:r>
          </a:p>
          <a:p>
            <a:r>
              <a:rPr lang="en-GB" sz="1400" b="1" dirty="0">
                <a:solidFill>
                  <a:srgbClr val="FF0000"/>
                </a:solidFill>
                <a:latin typeface="Segoe UI" panose="020B0502040204020203" pitchFamily="34" charset="0"/>
              </a:rPr>
              <a:t>µ = 3</a:t>
            </a:r>
          </a:p>
          <a:p>
            <a:endParaRPr lang="en-GB" sz="1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00922A-2461-A250-64E9-408C380D81FF}"/>
              </a:ext>
            </a:extLst>
          </p:cNvPr>
          <p:cNvSpPr txBox="1"/>
          <p:nvPr/>
        </p:nvSpPr>
        <p:spPr>
          <a:xfrm>
            <a:off x="7604358" y="2128742"/>
            <a:ext cx="150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Encircling</a:t>
            </a:r>
            <a:r>
              <a:rPr lang="de-DE" sz="1400" dirty="0"/>
              <a:t> , </a:t>
            </a:r>
          </a:p>
          <a:p>
            <a:r>
              <a:rPr lang="de-DE" sz="1400" dirty="0"/>
              <a:t>µ = 1 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75F00C-4D7B-690F-8BF8-35F963C7A911}"/>
              </a:ext>
            </a:extLst>
          </p:cNvPr>
          <p:cNvSpPr txBox="1"/>
          <p:nvPr/>
        </p:nvSpPr>
        <p:spPr>
          <a:xfrm>
            <a:off x="7555182" y="1829699"/>
            <a:ext cx="2832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400" b="1" spc="-1" dirty="0">
                <a:cs typeface="Mangal" panose="02040503050203030202" pitchFamily="18" charset="0"/>
                <a:sym typeface="Wingdings" panose="05000000000000000000" pitchFamily="2" charset="2"/>
              </a:rPr>
              <a:t>0.31 e</a:t>
            </a:r>
            <a:r>
              <a:rPr lang="en-US" sz="14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Vs, </a:t>
            </a:r>
            <a:r>
              <a:rPr lang="en-US" sz="14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4s</a:t>
            </a:r>
            <a:r>
              <a:rPr lang="en-US" sz="14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 </a:t>
            </a:r>
            <a:r>
              <a:rPr lang="en-GB" sz="1400" dirty="0">
                <a:effectLst/>
                <a:latin typeface="Segoe UI" panose="020B0502040204020203" pitchFamily="34" charset="0"/>
              </a:rPr>
              <a:t>= 0.16ps</a:t>
            </a:r>
            <a:r>
              <a:rPr lang="en-US" sz="1400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8A3220-4315-7FDB-9D64-AA5690556852}"/>
              </a:ext>
            </a:extLst>
          </p:cNvPr>
          <p:cNvSpPr txBox="1"/>
          <p:nvPr/>
        </p:nvSpPr>
        <p:spPr>
          <a:xfrm>
            <a:off x="7604358" y="4354619"/>
            <a:ext cx="1714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4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400" b="1" spc="-1" dirty="0">
                <a:cs typeface="Mangal" panose="02040503050203030202" pitchFamily="18" charset="0"/>
                <a:sym typeface="Wingdings" panose="05000000000000000000" pitchFamily="2" charset="2"/>
              </a:rPr>
              <a:t>0.31 e</a:t>
            </a:r>
            <a:r>
              <a:rPr lang="en-US" sz="14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</a:t>
            </a:r>
            <a:endParaRPr lang="en-GB" sz="1400" dirty="0"/>
          </a:p>
        </p:txBody>
      </p:sp>
      <p:pic>
        <p:nvPicPr>
          <p:cNvPr id="36" name="Picture 35" descr="Chart&#10;&#10;Description automatically generated">
            <a:extLst>
              <a:ext uri="{FF2B5EF4-FFF2-40B4-BE49-F238E27FC236}">
                <a16:creationId xmlns:a16="http://schemas.microsoft.com/office/drawing/2014/main" id="{E9C14E33-B9A7-D216-7264-59A13A5B79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82" y="4693044"/>
            <a:ext cx="2889371" cy="210745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4D9CF84-141F-C036-CDFF-ECC5D2A37D78}"/>
              </a:ext>
            </a:extLst>
          </p:cNvPr>
          <p:cNvSpPr txBox="1"/>
          <p:nvPr/>
        </p:nvSpPr>
        <p:spPr>
          <a:xfrm>
            <a:off x="7601049" y="4828665"/>
            <a:ext cx="1303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FWHM,</a:t>
            </a:r>
          </a:p>
          <a:p>
            <a:r>
              <a:rPr lang="de-DE" sz="1400" dirty="0"/>
              <a:t>µ = 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92929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87868" y="1193227"/>
            <a:ext cx="11012950" cy="501707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Simulations with nonlinear ramping, for RCS 1, </a:t>
            </a:r>
            <a:r>
              <a:rPr lang="en-US" sz="18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18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8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50°, input emittance 0.1 eVs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</a:t>
            </a: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	 54% of the bunch lost</a:t>
            </a: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452988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Extra: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F97BB0-3A66-9ADD-E526-1E21E1ADAB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1466" y="2375884"/>
            <a:ext cx="4723809" cy="3288889"/>
          </a:xfrm>
          <a:prstGeom prst="rect">
            <a:avLst/>
          </a:prstGeom>
        </p:spPr>
      </p:pic>
      <p:pic>
        <p:nvPicPr>
          <p:cNvPr id="4" name="ezgif.com-gif-maker(4)">
            <a:hlinkClick r:id="" action="ppaction://media"/>
            <a:extLst>
              <a:ext uri="{FF2B5EF4-FFF2-40B4-BE49-F238E27FC236}">
                <a16:creationId xmlns:a16="http://schemas.microsoft.com/office/drawing/2014/main" id="{03B97EBA-C0DC-5A11-EFF4-AABF84602B9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94988" y="2093798"/>
            <a:ext cx="5067935" cy="368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94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87868" y="1193227"/>
            <a:ext cx="11012950" cy="501707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Simulations with nonlinear ramping, for RCS 1, </a:t>
            </a:r>
            <a:r>
              <a:rPr lang="en-US" sz="18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18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8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57.5°, input emittance 0.1 eVs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</a:t>
            </a: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	 54% of the bunch lost</a:t>
            </a: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452988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Extra: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3" name="ezgif.com-gif-maker(3)">
            <a:hlinkClick r:id="" action="ppaction://media"/>
            <a:extLst>
              <a:ext uri="{FF2B5EF4-FFF2-40B4-BE49-F238E27FC236}">
                <a16:creationId xmlns:a16="http://schemas.microsoft.com/office/drawing/2014/main" id="{AAFECFD2-B94C-4ACA-27E1-AC75C0065E3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91540" y="2092273"/>
            <a:ext cx="5067935" cy="36852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F97BB0-3A66-9ADD-E526-1E21E1ADAB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466" y="2375884"/>
            <a:ext cx="4723809" cy="32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7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45008</TotalTime>
  <Words>606</Words>
  <Application>Microsoft Office PowerPoint</Application>
  <PresentationFormat>Widescreen</PresentationFormat>
  <Paragraphs>132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Mangal</vt:lpstr>
      <vt:lpstr>Segoe UI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Fabian Batsch</dc:creator>
  <cp:lastModifiedBy>Fabian Batsch</cp:lastModifiedBy>
  <cp:revision>437</cp:revision>
  <dcterms:created xsi:type="dcterms:W3CDTF">2021-11-30T15:27:12Z</dcterms:created>
  <dcterms:modified xsi:type="dcterms:W3CDTF">2023-03-15T08:57:18Z</dcterms:modified>
</cp:coreProperties>
</file>