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omments/modernComment_121_CE55A97D.xml" ContentType="application/vnd.ms-powerpoint.comments+xml"/>
  <Override PartName="/ppt/notesSlides/notesSlide2.xml" ContentType="application/vnd.openxmlformats-officedocument.presentationml.notesSlide+xml"/>
  <Override PartName="/ppt/comments/modernComment_120_43CDBC6B.xml" ContentType="application/vnd.ms-powerpoint.comments+xml"/>
  <Override PartName="/ppt/notesSlides/notesSlide3.xml" ContentType="application/vnd.openxmlformats-officedocument.presentationml.notesSlide+xml"/>
  <Override PartName="/ppt/comments/modernComment_114_CB651E20.xml" ContentType="application/vnd.ms-powerpoint.comments+xml"/>
  <Override PartName="/ppt/notesSlides/notesSlide4.xml" ContentType="application/vnd.openxmlformats-officedocument.presentationml.notesSlide+xml"/>
  <Override PartName="/ppt/comments/modernComment_113_0.xml" ContentType="application/vnd.ms-powerpoint.comments+xml"/>
  <Override PartName="/ppt/notesSlides/notesSlide5.xml" ContentType="application/vnd.openxmlformats-officedocument.presentationml.notesSlide+xml"/>
  <Override PartName="/ppt/comments/modernComment_115_40B1FFA3.xml" ContentType="application/vnd.ms-powerpoint.comments+xml"/>
  <Override PartName="/ppt/notesSlides/notesSlide6.xml" ContentType="application/vnd.openxmlformats-officedocument.presentationml.notesSlide+xml"/>
  <Override PartName="/ppt/comments/modernComment_10D_0.xml" ContentType="application/vnd.ms-powerpoint.comments+xml"/>
  <Override PartName="/ppt/ink/ink1.xml" ContentType="application/inkml+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notesSlides/notesSlide9.xml" ContentType="application/vnd.openxmlformats-officedocument.presentationml.notesSlide+xml"/>
  <Override PartName="/ppt/comments/modernComment_11A_D93D2E65.xml" ContentType="application/vnd.ms-powerpoint.comments+xml"/>
  <Override PartName="/ppt/notesSlides/notesSlide10.xml" ContentType="application/vnd.openxmlformats-officedocument.presentationml.notesSlide+xml"/>
  <Override PartName="/ppt/comments/modernComment_122_25099465.xml" ContentType="application/vnd.ms-powerpoint.comments+xml"/>
  <Override PartName="/ppt/notesSlides/notesSlide11.xml" ContentType="application/vnd.openxmlformats-officedocument.presentationml.notesSlide+xml"/>
  <Override PartName="/ppt/comments/modernComment_11C_5C55A6F9.xml" ContentType="application/vnd.ms-powerpoint.comments+xml"/>
  <Override PartName="/ppt/comments/modernComment_123_8AE47EE4.xml" ContentType="application/vnd.ms-powerpoint.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modernComment_125_53103F8A.xml" ContentType="application/vnd.ms-powerpoint.comments+xml"/>
  <Override PartName="/ppt/comments/modernComment_112_16DC1B37.xml" ContentType="application/vnd.ms-powerpoint.comments+xml"/>
  <Override PartName="/ppt/comments/modernComment_12B_E6BC2193.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modernComment_11E_89025910.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2" r:id="rId3"/>
    <p:sldMasterId id="2147483653" r:id="rId4"/>
  </p:sldMasterIdLst>
  <p:notesMasterIdLst>
    <p:notesMasterId r:id="rId26"/>
  </p:notesMasterIdLst>
  <p:handoutMasterIdLst>
    <p:handoutMasterId r:id="rId27"/>
  </p:handoutMasterIdLst>
  <p:sldIdLst>
    <p:sldId id="260" r:id="rId5"/>
    <p:sldId id="289" r:id="rId6"/>
    <p:sldId id="288" r:id="rId7"/>
    <p:sldId id="276" r:id="rId8"/>
    <p:sldId id="275" r:id="rId9"/>
    <p:sldId id="277" r:id="rId10"/>
    <p:sldId id="278" r:id="rId11"/>
    <p:sldId id="269" r:id="rId12"/>
    <p:sldId id="279" r:id="rId13"/>
    <p:sldId id="280" r:id="rId14"/>
    <p:sldId id="282" r:id="rId15"/>
    <p:sldId id="290" r:id="rId16"/>
    <p:sldId id="284" r:id="rId17"/>
    <p:sldId id="291" r:id="rId18"/>
    <p:sldId id="296" r:id="rId19"/>
    <p:sldId id="293" r:id="rId20"/>
    <p:sldId id="274" r:id="rId21"/>
    <p:sldId id="299" r:id="rId22"/>
    <p:sldId id="298" r:id="rId23"/>
    <p:sldId id="286" r:id="rId24"/>
    <p:sldId id="295" r:id="rId25"/>
  </p:sldIdLst>
  <p:sldSz cx="9144000" cy="6858000" type="screen4x3"/>
  <p:notesSz cx="6797675" cy="9926638"/>
  <p:defaultTextStyle>
    <a:defPPr>
      <a:defRPr lang="it-IT"/>
    </a:defPPr>
    <a:lvl1pPr algn="l" rtl="0" fontAlgn="base">
      <a:spcBef>
        <a:spcPct val="0"/>
      </a:spcBef>
      <a:spcAft>
        <a:spcPct val="0"/>
      </a:spcAft>
      <a:defRPr u="sng"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0"/>
      </a:spcBef>
      <a:spcAft>
        <a:spcPct val="0"/>
      </a:spcAft>
      <a:defRPr u="sng"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0"/>
      </a:spcBef>
      <a:spcAft>
        <a:spcPct val="0"/>
      </a:spcAft>
      <a:defRPr u="sng"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0"/>
      </a:spcBef>
      <a:spcAft>
        <a:spcPct val="0"/>
      </a:spcAft>
      <a:defRPr u="sng"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0"/>
      </a:spcBef>
      <a:spcAft>
        <a:spcPct val="0"/>
      </a:spcAft>
      <a:defRPr u="sng"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u="sng"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u="sng"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u="sng"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u="sng"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78DD580-D2CD-45DF-A915-E8E11578D0C9}" name="Giulia Lupi" initials="GL" userId="5514ebc331701aa5"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0000"/>
    <a:srgbClr val="ED2125"/>
    <a:srgbClr val="FFFFFF"/>
    <a:srgbClr val="4553A4"/>
    <a:srgbClr val="FF8989"/>
    <a:srgbClr val="C1E7F5"/>
    <a:srgbClr val="A0DCF0"/>
    <a:srgbClr val="E2AF54"/>
    <a:srgbClr val="FFC00F"/>
    <a:srgbClr val="E8827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80" autoAdjust="0"/>
    <p:restoredTop sz="94660"/>
  </p:normalViewPr>
  <p:slideViewPr>
    <p:cSldViewPr>
      <p:cViewPr>
        <p:scale>
          <a:sx n="85" d="100"/>
          <a:sy n="85" d="100"/>
        </p:scale>
        <p:origin x="333"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1956" y="-96"/>
      </p:cViewPr>
      <p:guideLst>
        <p:guide orient="horz" pos="3127"/>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1.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Foglio1!$B$1</c:f>
              <c:strCache>
                <c:ptCount val="1"/>
                <c:pt idx="0">
                  <c:v>Vendite</c:v>
                </c:pt>
              </c:strCache>
            </c:strRef>
          </c:tx>
          <c:spPr>
            <a:solidFill>
              <a:srgbClr val="F73BB4"/>
            </a:solidFill>
            <a:ln w="9525">
              <a:solidFill>
                <a:srgbClr val="000000"/>
              </a:solidFill>
            </a:ln>
          </c:spPr>
          <c:dPt>
            <c:idx val="0"/>
            <c:bubble3D val="0"/>
            <c:spPr>
              <a:solidFill>
                <a:srgbClr val="EC978C"/>
              </a:solidFill>
              <a:ln w="9525">
                <a:solidFill>
                  <a:srgbClr val="000000"/>
                </a:solidFill>
              </a:ln>
              <a:effectLst/>
            </c:spPr>
            <c:extLst>
              <c:ext xmlns:c16="http://schemas.microsoft.com/office/drawing/2014/chart" uri="{C3380CC4-5D6E-409C-BE32-E72D297353CC}">
                <c16:uniqueId val="{00000001-5ECD-4D71-BCDD-312EBEFA43BE}"/>
              </c:ext>
            </c:extLst>
          </c:dPt>
          <c:dPt>
            <c:idx val="1"/>
            <c:bubble3D val="0"/>
            <c:spPr>
              <a:solidFill>
                <a:srgbClr val="956850"/>
              </a:solidFill>
              <a:ln w="9525">
                <a:solidFill>
                  <a:srgbClr val="000000"/>
                </a:solidFill>
              </a:ln>
              <a:effectLst/>
            </c:spPr>
            <c:extLst>
              <c:ext xmlns:c16="http://schemas.microsoft.com/office/drawing/2014/chart" uri="{C3380CC4-5D6E-409C-BE32-E72D297353CC}">
                <c16:uniqueId val="{00000003-5ECD-4D71-BCDD-312EBEFA43BE}"/>
              </c:ext>
            </c:extLst>
          </c:dPt>
          <c:dPt>
            <c:idx val="2"/>
            <c:bubble3D val="0"/>
            <c:spPr>
              <a:solidFill>
                <a:srgbClr val="9BBCC1"/>
              </a:solidFill>
              <a:ln w="9525">
                <a:solidFill>
                  <a:srgbClr val="000000"/>
                </a:solidFill>
              </a:ln>
              <a:effectLst/>
            </c:spPr>
            <c:extLst>
              <c:ext xmlns:c16="http://schemas.microsoft.com/office/drawing/2014/chart" uri="{C3380CC4-5D6E-409C-BE32-E72D297353CC}">
                <c16:uniqueId val="{00000005-5ECD-4D71-BCDD-312EBEFA43BE}"/>
              </c:ext>
            </c:extLst>
          </c:dPt>
          <c:cat>
            <c:strRef>
              <c:f>Foglio1!$A$2:$A$4</c:f>
              <c:strCache>
                <c:ptCount val="3"/>
                <c:pt idx="0">
                  <c:v>1° trim.</c:v>
                </c:pt>
                <c:pt idx="1">
                  <c:v>2° trim.</c:v>
                </c:pt>
                <c:pt idx="2">
                  <c:v>3° trim.</c:v>
                </c:pt>
              </c:strCache>
            </c:strRef>
          </c:cat>
          <c:val>
            <c:numRef>
              <c:f>Foglio1!$B$2:$B$4</c:f>
              <c:numCache>
                <c:formatCode>General</c:formatCode>
                <c:ptCount val="3"/>
                <c:pt idx="0">
                  <c:v>0.33</c:v>
                </c:pt>
                <c:pt idx="1">
                  <c:v>0.33</c:v>
                </c:pt>
                <c:pt idx="2">
                  <c:v>0.66</c:v>
                </c:pt>
              </c:numCache>
            </c:numRef>
          </c:val>
          <c:extLst>
            <c:ext xmlns:c16="http://schemas.microsoft.com/office/drawing/2014/chart" uri="{C3380CC4-5D6E-409C-BE32-E72D297353CC}">
              <c16:uniqueId val="{00000006-5ECD-4D71-BCDD-312EBEFA43B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Foglio1!$B$1</c:f>
              <c:strCache>
                <c:ptCount val="1"/>
                <c:pt idx="0">
                  <c:v>Vendite</c:v>
                </c:pt>
              </c:strCache>
            </c:strRef>
          </c:tx>
          <c:spPr>
            <a:solidFill>
              <a:srgbClr val="9BBCC1"/>
            </a:solidFill>
            <a:ln w="9525"/>
          </c:spPr>
          <c:dPt>
            <c:idx val="0"/>
            <c:bubble3D val="0"/>
            <c:spPr>
              <a:solidFill>
                <a:srgbClr val="EC978C"/>
              </a:solidFill>
              <a:ln w="9525">
                <a:solidFill>
                  <a:srgbClr val="000000"/>
                </a:solidFill>
              </a:ln>
              <a:effectLst/>
            </c:spPr>
            <c:extLst>
              <c:ext xmlns:c16="http://schemas.microsoft.com/office/drawing/2014/chart" uri="{C3380CC4-5D6E-409C-BE32-E72D297353CC}">
                <c16:uniqueId val="{00000001-13FB-4DF9-9B5E-88166293A1A8}"/>
              </c:ext>
            </c:extLst>
          </c:dPt>
          <c:dPt>
            <c:idx val="1"/>
            <c:bubble3D val="0"/>
            <c:spPr>
              <a:solidFill>
                <a:srgbClr val="956850"/>
              </a:solidFill>
              <a:ln w="9525">
                <a:solidFill>
                  <a:srgbClr val="000000"/>
                </a:solidFill>
              </a:ln>
              <a:effectLst/>
            </c:spPr>
            <c:extLst>
              <c:ext xmlns:c16="http://schemas.microsoft.com/office/drawing/2014/chart" uri="{C3380CC4-5D6E-409C-BE32-E72D297353CC}">
                <c16:uniqueId val="{00000003-13FB-4DF9-9B5E-88166293A1A8}"/>
              </c:ext>
            </c:extLst>
          </c:dPt>
          <c:dPt>
            <c:idx val="2"/>
            <c:bubble3D val="0"/>
            <c:spPr>
              <a:solidFill>
                <a:srgbClr val="9BBCC1"/>
              </a:solidFill>
              <a:ln w="9525">
                <a:solidFill>
                  <a:srgbClr val="000000"/>
                </a:solidFill>
              </a:ln>
              <a:effectLst/>
            </c:spPr>
            <c:extLst>
              <c:ext xmlns:c16="http://schemas.microsoft.com/office/drawing/2014/chart" uri="{C3380CC4-5D6E-409C-BE32-E72D297353CC}">
                <c16:uniqueId val="{00000005-13FB-4DF9-9B5E-88166293A1A8}"/>
              </c:ext>
            </c:extLst>
          </c:dPt>
          <c:cat>
            <c:strRef>
              <c:f>Foglio1!$A$2:$A$4</c:f>
              <c:strCache>
                <c:ptCount val="3"/>
                <c:pt idx="0">
                  <c:v>1° trim.</c:v>
                </c:pt>
                <c:pt idx="1">
                  <c:v>2° trim.</c:v>
                </c:pt>
                <c:pt idx="2">
                  <c:v>3° trim.</c:v>
                </c:pt>
              </c:strCache>
            </c:strRef>
          </c:cat>
          <c:val>
            <c:numRef>
              <c:f>Foglio1!$B$2:$B$4</c:f>
              <c:numCache>
                <c:formatCode>General</c:formatCode>
                <c:ptCount val="3"/>
                <c:pt idx="0">
                  <c:v>33</c:v>
                </c:pt>
                <c:pt idx="1">
                  <c:v>33</c:v>
                </c:pt>
                <c:pt idx="2">
                  <c:v>33</c:v>
                </c:pt>
              </c:numCache>
            </c:numRef>
          </c:val>
          <c:extLst>
            <c:ext xmlns:c16="http://schemas.microsoft.com/office/drawing/2014/chart" uri="{C3380CC4-5D6E-409C-BE32-E72D297353CC}">
              <c16:uniqueId val="{00000006-13FB-4DF9-9B5E-88166293A1A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Foglio1!$B$1</c:f>
              <c:strCache>
                <c:ptCount val="1"/>
                <c:pt idx="0">
                  <c:v>Vendite</c:v>
                </c:pt>
              </c:strCache>
            </c:strRef>
          </c:tx>
          <c:spPr>
            <a:solidFill>
              <a:srgbClr val="F73BB4"/>
            </a:solidFill>
            <a:ln w="9525">
              <a:solidFill>
                <a:srgbClr val="000000"/>
              </a:solidFill>
            </a:ln>
          </c:spPr>
          <c:dPt>
            <c:idx val="0"/>
            <c:bubble3D val="0"/>
            <c:spPr>
              <a:solidFill>
                <a:srgbClr val="EC978C"/>
              </a:solidFill>
              <a:ln w="9525">
                <a:solidFill>
                  <a:srgbClr val="000000"/>
                </a:solidFill>
              </a:ln>
              <a:effectLst/>
            </c:spPr>
            <c:extLst>
              <c:ext xmlns:c16="http://schemas.microsoft.com/office/drawing/2014/chart" uri="{C3380CC4-5D6E-409C-BE32-E72D297353CC}">
                <c16:uniqueId val="{00000001-203F-4753-94B3-57F44AD1A3B2}"/>
              </c:ext>
            </c:extLst>
          </c:dPt>
          <c:dPt>
            <c:idx val="1"/>
            <c:bubble3D val="0"/>
            <c:spPr>
              <a:solidFill>
                <a:srgbClr val="956850"/>
              </a:solidFill>
              <a:ln w="9525">
                <a:solidFill>
                  <a:srgbClr val="000000"/>
                </a:solidFill>
              </a:ln>
              <a:effectLst/>
            </c:spPr>
            <c:extLst>
              <c:ext xmlns:c16="http://schemas.microsoft.com/office/drawing/2014/chart" uri="{C3380CC4-5D6E-409C-BE32-E72D297353CC}">
                <c16:uniqueId val="{00000003-203F-4753-94B3-57F44AD1A3B2}"/>
              </c:ext>
            </c:extLst>
          </c:dPt>
          <c:dPt>
            <c:idx val="2"/>
            <c:bubble3D val="0"/>
            <c:spPr>
              <a:solidFill>
                <a:srgbClr val="9BBCC1"/>
              </a:solidFill>
              <a:ln w="9525">
                <a:solidFill>
                  <a:srgbClr val="000000"/>
                </a:solidFill>
              </a:ln>
              <a:effectLst/>
            </c:spPr>
            <c:extLst>
              <c:ext xmlns:c16="http://schemas.microsoft.com/office/drawing/2014/chart" uri="{C3380CC4-5D6E-409C-BE32-E72D297353CC}">
                <c16:uniqueId val="{00000005-203F-4753-94B3-57F44AD1A3B2}"/>
              </c:ext>
            </c:extLst>
          </c:dPt>
          <c:cat>
            <c:strRef>
              <c:f>Foglio1!$A$2:$A$4</c:f>
              <c:strCache>
                <c:ptCount val="3"/>
                <c:pt idx="0">
                  <c:v>1° trim.</c:v>
                </c:pt>
                <c:pt idx="1">
                  <c:v>2° trim.</c:v>
                </c:pt>
                <c:pt idx="2">
                  <c:v>3° trim.</c:v>
                </c:pt>
              </c:strCache>
            </c:strRef>
          </c:cat>
          <c:val>
            <c:numRef>
              <c:f>Foglio1!$B$2:$B$4</c:f>
              <c:numCache>
                <c:formatCode>General</c:formatCode>
                <c:ptCount val="3"/>
                <c:pt idx="0">
                  <c:v>45</c:v>
                </c:pt>
                <c:pt idx="1">
                  <c:v>45</c:v>
                </c:pt>
                <c:pt idx="2">
                  <c:v>10</c:v>
                </c:pt>
              </c:numCache>
            </c:numRef>
          </c:val>
          <c:extLst>
            <c:ext xmlns:c16="http://schemas.microsoft.com/office/drawing/2014/chart" uri="{C3380CC4-5D6E-409C-BE32-E72D297353CC}">
              <c16:uniqueId val="{00000006-203F-4753-94B3-57F44AD1A3B2}"/>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modernComment_10D_0.xml><?xml version="1.0" encoding="utf-8"?>
<p188:cmLst xmlns:a="http://schemas.openxmlformats.org/drawingml/2006/main" xmlns:r="http://schemas.openxmlformats.org/officeDocument/2006/relationships" xmlns:p188="http://schemas.microsoft.com/office/powerpoint/2018/8/main">
  <p188:cm id="{143C869D-D0BD-44FB-97CD-7DA4019BE165}" authorId="{278DD580-D2CD-45DF-A915-E8E11578D0C9}" created="2022-06-27T12:41:39.534">
    <pc:sldMkLst xmlns:pc="http://schemas.microsoft.com/office/powerpoint/2013/main/command">
      <pc:docMk/>
      <pc:sldMk cId="0" sldId="269"/>
    </pc:sldMkLst>
    <p188:txBody>
      <a:bodyPr/>
      <a:lstStyle/>
      <a:p>
        <a:r>
          <a:rPr lang="en-GB"/>
          <a:t>So what is the realtion between the observed oscillation and the existance of mass state? Using the particle wave dualitiy formalism a general neutrino state can be treated as a plane wave propagating with different frequencies therefhore the flavour oscillation is due to the ohase changing.
This phase in proportional to the mass squared difference. Since they are very light particle the ultra relativistic approsismation it has been used giving the following result of the transition probability</a:t>
        </a:r>
      </a:p>
    </p188:txBody>
  </p188:cm>
</p188:cmLst>
</file>

<file path=ppt/comments/modernComment_112_16DC1B37.xml><?xml version="1.0" encoding="utf-8"?>
<p188:cmLst xmlns:a="http://schemas.openxmlformats.org/drawingml/2006/main" xmlns:r="http://schemas.openxmlformats.org/officeDocument/2006/relationships" xmlns:p188="http://schemas.microsoft.com/office/powerpoint/2018/8/main">
  <p188:cm id="{53ACDB8D-639F-4569-A3C8-1BF949F0E0A3}" authorId="{278DD580-D2CD-45DF-A915-E8E11578D0C9}" created="2023-03-28T22:20:53.365">
    <pc:sldMkLst xmlns:pc="http://schemas.microsoft.com/office/powerpoint/2013/main/command">
      <pc:docMk/>
      <pc:sldMk cId="383523639" sldId="274"/>
    </pc:sldMkLst>
    <p188:txBody>
      <a:bodyPr/>
      <a:lstStyle/>
      <a:p>
        <a:r>
          <a:rPr lang="en-GB"/>
          <a:t>Compared to a monolithic design, a modular detector has several advantages: It allows for scaling the detector up to very large active volumes with a minimal amount of inactive material. Furthermore, single modules can be maintained and upgraded in steps while the rest of the detector can be kept in operation. Each module consists of two independent Time Projection Chambers (TPCs) . Furthermore, the scintillation light produced by particle interactions is contained within a TPC, enabling a more precise event reconstruction. Finally, the track smearing due to the electron diffusion is neglectable and there are less stringent requirements on the Liquid Argon purity.</a:t>
        </a:r>
      </a:p>
    </p188:txBody>
  </p188:cm>
</p188:cmLst>
</file>

<file path=ppt/comments/modernComment_113_0.xml><?xml version="1.0" encoding="utf-8"?>
<p188:cmLst xmlns:a="http://schemas.openxmlformats.org/drawingml/2006/main" xmlns:r="http://schemas.openxmlformats.org/officeDocument/2006/relationships" xmlns:p188="http://schemas.microsoft.com/office/powerpoint/2018/8/main">
  <p188:cm id="{841D530F-EC1C-44A6-8717-7F53C991E894}" authorId="{278DD580-D2CD-45DF-A915-E8E11578D0C9}" created="2022-06-27T12:33:27.832">
    <pc:sldMkLst xmlns:pc="http://schemas.microsoft.com/office/powerpoint/2013/main/command">
      <pc:docMk/>
      <pc:sldMk cId="0" sldId="275"/>
    </pc:sldMkLst>
    <p188:txBody>
      <a:bodyPr/>
      <a:lstStyle/>
      <a:p>
        <a:r>
          <a:rPr lang="en-GB"/>
          <a:t>The formalism if neutrino oscillation is quite simple is it can be done in the hilber space expressing flavour state as a supersposition of the mass eigenstate and viceverse. The flavour changing is described b the pmns matrix wich due the presence of three flaovour will have nine degrees of fredoom. As we have seen depending on dirac or majorana particle diffferent parameters can be aboserbed and in dirac we will end up with 4 independent param while in majo..</a:t>
        </a:r>
      </a:p>
    </p188:txBody>
  </p188:cm>
  <p188:cm id="{115AD70C-E1AA-444D-A308-19F52D76E7B0}" authorId="{278DD580-D2CD-45DF-A915-E8E11578D0C9}" created="2022-06-27T12:34:09.374">
    <pc:sldMkLst xmlns:pc="http://schemas.microsoft.com/office/powerpoint/2013/main/command">
      <pc:docMk/>
      <pc:sldMk cId="0" sldId="275"/>
    </pc:sldMkLst>
    <p188:txBody>
      <a:bodyPr/>
      <a:lstStyle/>
      <a:p>
        <a:r>
          <a:rPr lang="en-GB"/>
          <a:t>Delta cp is also a open question since could be the confirmation of a cp symmetry violation</a:t>
        </a:r>
      </a:p>
    </p188:txBody>
  </p188:cm>
</p188:cmLst>
</file>

<file path=ppt/comments/modernComment_114_CB651E20.xml><?xml version="1.0" encoding="utf-8"?>
<p188:cmLst xmlns:a="http://schemas.openxmlformats.org/drawingml/2006/main" xmlns:r="http://schemas.openxmlformats.org/officeDocument/2006/relationships" xmlns:p188="http://schemas.microsoft.com/office/powerpoint/2018/8/main">
  <p188:cm id="{659AA5F1-BD7D-4A6B-B551-2F21E1708A2C}" authorId="{278DD580-D2CD-45DF-A915-E8E11578D0C9}" created="2022-06-27T12:31:17.019">
    <pc:sldMkLst xmlns:pc="http://schemas.microsoft.com/office/powerpoint/2013/main/command">
      <pc:docMk/>
      <pc:sldMk cId="3412401696" sldId="276"/>
    </pc:sldMkLst>
    <p188:txBody>
      <a:bodyPr/>
      <a:lstStyle/>
      <a:p>
        <a:r>
          <a:rPr lang="en-GB"/>
          <a:t>So overall we have a net distinction between standard model and possible model introduced by the oscillation theory. So far the flavour chaning has been confirmed so we know that neutrino comes in the three flavour but their propagation in time brought the non zero probability to observe them in different flavour state respect to the intial one.
If neutrino are massless, different flavour neutrino states are degenerate and we could always find a basis in wich the Hamiltonian and the lepton flavours are simoultaneously diagonal. If instead are massive particles is no longer true and automatic that the mass matrices of the lepton and neutrinos are concurrently diagonalisable and phenomenon of the neutrino mixing can occur with the violation of
the lepton number conservation</a:t>
        </a:r>
      </a:p>
    </p188:txBody>
  </p188:cm>
</p188:cmLst>
</file>

<file path=ppt/comments/modernComment_115_40B1FFA3.xml><?xml version="1.0" encoding="utf-8"?>
<p188:cmLst xmlns:a="http://schemas.openxmlformats.org/drawingml/2006/main" xmlns:r="http://schemas.openxmlformats.org/officeDocument/2006/relationships" xmlns:p188="http://schemas.microsoft.com/office/powerpoint/2018/8/main">
  <p188:cm id="{E5FA8474-BF8B-4C09-B017-69545D7C063C}" authorId="{278DD580-D2CD-45DF-A915-E8E11578D0C9}" created="2022-06-27T12:36:13.010">
    <pc:sldMkLst xmlns:pc="http://schemas.microsoft.com/office/powerpoint/2013/main/command">
      <pc:docMk/>
      <pc:sldMk cId="1085407139" sldId="277"/>
    </pc:sldMkLst>
    <p188:txBody>
      <a:bodyPr/>
      <a:lstStyle/>
      <a:p>
        <a:r>
          <a:rPr lang="en-GB"/>
          <a:t>Since the experimentla observation is not sensible to dirac or majorana neutrino for the discussion we will assume dirac parametrixation for a simplified notation. Diffferent parameter are then related to each mass state transition wich can de detected from different sources. he knowledge of these parameters toghether with the observation of solar and atmospheric neutrinos allowed to estabilish how each neutrino in a specific mass eigenstate
has or not the probability to interact with a specific flavour:</a:t>
        </a:r>
      </a:p>
    </p188:txBody>
  </p188:cm>
</p188:cmLst>
</file>

<file path=ppt/comments/modernComment_11A_D93D2E65.xml><?xml version="1.0" encoding="utf-8"?>
<p188:cmLst xmlns:a="http://schemas.openxmlformats.org/drawingml/2006/main" xmlns:r="http://schemas.openxmlformats.org/officeDocument/2006/relationships" xmlns:p188="http://schemas.microsoft.com/office/powerpoint/2018/8/main">
  <p188:cm id="{48BE524E-A5E8-40A8-B4E1-BC2CE9D5DC1F}" authorId="{278DD580-D2CD-45DF-A915-E8E11578D0C9}" created="2022-06-27T12:45:59.492">
    <pc:sldMkLst xmlns:pc="http://schemas.microsoft.com/office/powerpoint/2013/main/command">
      <pc:docMk/>
      <pc:sldMk cId="3644665445" sldId="282"/>
    </pc:sldMkLst>
    <p188:txBody>
      <a:bodyPr/>
      <a:lstStyle/>
      <a:p>
        <a:r>
          <a:rPr lang="en-GB"/>
          <a:t>Presence of matter can modify propagation of neutrinos due to the forward difussion processes of them with the particles of the media. As a consequence the effective neutrino mass can results to be bigger and different for each eigenstate υi with the result that the squared mass difference ∆m2 it is different in a medium respect to the measured vacuum
Value
The hamiltonian will be the modified with a differential potential term that raise from the different interaction that affected neutrino families in fact nc and CC.
The matrix element obtianed depend on the electron density of the media that as we will see is the key to control neutrino oscillation in experiments</a:t>
        </a:r>
      </a:p>
    </p188:txBody>
  </p188:cm>
</p188:cmLst>
</file>

<file path=ppt/comments/modernComment_11C_5C55A6F9.xml><?xml version="1.0" encoding="utf-8"?>
<p188:cmLst xmlns:a="http://schemas.openxmlformats.org/drawingml/2006/main" xmlns:r="http://schemas.openxmlformats.org/officeDocument/2006/relationships" xmlns:p188="http://schemas.microsoft.com/office/powerpoint/2018/8/main">
  <p188:cm id="{27BD426D-6553-4152-8E7F-132912B54D95}" authorId="{278DD580-D2CD-45DF-A915-E8E11578D0C9}" created="2022-06-27T12:53:01.076">
    <pc:sldMkLst xmlns:pc="http://schemas.microsoft.com/office/powerpoint/2013/main/command">
      <pc:docMk/>
      <pc:sldMk cId="1549117177" sldId="284"/>
    </pc:sldMkLst>
    <p188:txBody>
      <a:bodyPr/>
      <a:lstStyle/>
      <a:p>
        <a:r>
          <a:rPr lang="en-GB"/>
          <a:t>For particular value of the electron sendisty of the medium then a resonance effect can be observed for wich the mixing in maximized then the comparison between neutrino and antineutrino allowed to estabilished wich mass ordering respect the observed value. So since the delta m 13 is the missing one in case of NO one would expect that for deltam grather than zero only neutrino progatation will be enanched</a:t>
        </a:r>
      </a:p>
    </p188:txBody>
  </p188:cm>
</p188:cmLst>
</file>

<file path=ppt/comments/modernComment_11E_89025910.xml><?xml version="1.0" encoding="utf-8"?>
<p188:cmLst xmlns:a="http://schemas.openxmlformats.org/drawingml/2006/main" xmlns:r="http://schemas.openxmlformats.org/officeDocument/2006/relationships" xmlns:p188="http://schemas.microsoft.com/office/powerpoint/2018/8/main">
  <p188:cm id="{9C1FD8FC-77FC-4EC5-B1CB-D107E50A603B}" authorId="{278DD580-D2CD-45DF-A915-E8E11578D0C9}" created="2022-06-27T12:54:03.575">
    <pc:sldMkLst xmlns:pc="http://schemas.microsoft.com/office/powerpoint/2013/main/command">
      <pc:docMk/>
      <pc:sldMk cId="2298632464" sldId="286"/>
    </pc:sldMkLst>
    <p188:txBody>
      <a:bodyPr/>
      <a:lstStyle/>
      <a:p>
        <a:r>
          <a:rPr lang="en-GB"/>
          <a:t>As a consequence of this result can be seen for example in the case of an inverted hierarchy: experiments on double β decay could confirm or deny the existance of Majorana fermions. Another implication can be argued if one ask what is the origin of the neutrino masses, lepton and quarks as we know, get theirs from the interaction with the Higg’s boson. This model could not be possible for neutrino and one the most trending theories that try to give an explanation to the mass acquisition mechanism for such light particle (just think about the electron that is one million time heavier than a neutrino!) is the Seesaw mechanism based on a beyond Standard Model physics at very high energy scales. This paper is just an intent to present a depht analysis on the neutrino’s flavour oscillations through a method that try to give attention to the theoritical part and the experimntal phase too. It has been finished with a little introduction on some of the consequences of the measurement of the mass hierarchies and the mixing mechanism just to higlight how this is not only a simple theoretical curiosity but a studying that involves
and required a refresh of the actual theories that rules our knowledge of the Phyisics</a:t>
        </a:r>
      </a:p>
    </p188:txBody>
  </p188:cm>
</p188:cmLst>
</file>

<file path=ppt/comments/modernComment_120_43CDBC6B.xml><?xml version="1.0" encoding="utf-8"?>
<p188:cmLst xmlns:a="http://schemas.openxmlformats.org/drawingml/2006/main" xmlns:r="http://schemas.openxmlformats.org/officeDocument/2006/relationships" xmlns:p188="http://schemas.microsoft.com/office/powerpoint/2018/8/main">
  <p188:cm id="{7E10C5C0-19D7-4D08-9019-F2989FD9A329}" authorId="{278DD580-D2CD-45DF-A915-E8E11578D0C9}" created="2022-06-26T21:11:53.322">
    <pc:sldMkLst xmlns:pc="http://schemas.microsoft.com/office/powerpoint/2013/main/command">
      <pc:docMk/>
      <pc:sldMk cId="1137556587" sldId="288"/>
    </pc:sldMkLst>
    <p188:txBody>
      <a:bodyPr/>
      <a:lstStyle/>
      <a:p>
        <a:r>
          <a:rPr lang="en-GB"/>
          <a:t>Since we have understood that sm reprentation are not compatible with the neutrino mass state in fact weyl describes massless particle, dirac equation require additional chiral state that are not observed in neuritno so two main possible new representation had been presented by majo and dirac.Understand wich type neutrino is D or M will be fundamnetal in the understanding of the massa acquisition mechanism. Other particles in the SM get their mass through the interaction with the Higg's boson. The observation of only one state of helicity of the neutrino excluded the possibilities of the same mechanism for this particle. . If the left-handed neutrino instead are majorana particle it could be possible to have a non zero mass term. DI LA DIFFERENZA 
Number of relevant parmaeters for the lepton mixing as we will see depending on the nature of neutrino. With three majorana neutrino  number of independet parameters will be six instead of four as for dirac neutrino -&gt;PMNS matrixSi</a:t>
        </a:r>
      </a:p>
    </p188:txBody>
  </p188:cm>
</p188:cmLst>
</file>

<file path=ppt/comments/modernComment_121_CE55A97D.xml><?xml version="1.0" encoding="utf-8"?>
<p188:cmLst xmlns:a="http://schemas.openxmlformats.org/drawingml/2006/main" xmlns:r="http://schemas.openxmlformats.org/officeDocument/2006/relationships" xmlns:p188="http://schemas.microsoft.com/office/powerpoint/2018/8/main">
  <p188:cm id="{333F829D-AB42-478B-AB92-4ED01E9C812F}" authorId="{278DD580-D2CD-45DF-A915-E8E11578D0C9}" created="2022-06-27T12:14:32.261">
    <ac:deMkLst xmlns:ac="http://schemas.microsoft.com/office/drawing/2013/main/command">
      <pc:docMk xmlns:pc="http://schemas.microsoft.com/office/powerpoint/2013/main/command"/>
      <pc:sldMk xmlns:pc="http://schemas.microsoft.com/office/powerpoint/2013/main/command" cId="3461720445" sldId="289"/>
      <ac:spMk id="27" creationId="{9E8C9C81-E75A-6C20-03F1-7EFA9EFD541C}"/>
    </ac:deMkLst>
    <p188:txBody>
      <a:bodyPr/>
      <a:lstStyle/>
      <a:p>
        <a:r>
          <a:rPr lang="en-GB"/>
          <a:t>Neutrino are neutral charged fundamental particel with spin 1/2 as we know they are organized in three families related to the corresponding charged lepton. Some of the fundamental assumption in the SM that seems to be break due to the neutrino oscillation and are not adaptable with the non zero mass state are related to the chirality of neutrino. In standard model is in fact possible to have a clear distinction between what is a particle what an antiparticle by the measure of the helicity. Solving the dirac eqaution for a massless particle the solution for the two energy value gives that neutrino are emitted with a negative helicity and antinetirno with a negative one. In addiciton neutrino can only interact weakly, in the standard model only the left handend fermions can enter in V-A current interaction violating the parity means that only left neutrino and right handed neutrino.
If neutrinos were massless and traveled at the speed of light, as scientists initially thought and as the Standard Model predicts, then their helicity and chirality would match up. But when scientists discovered the particles had mass, they were surprised that right-chiral neutrinos were nowhere to be found. </a:t>
        </a:r>
      </a:p>
    </p188:txBody>
  </p188:cm>
  <p188:cm id="{13F690D7-7431-41CE-B694-337084CB4D0A}" authorId="{278DD580-D2CD-45DF-A915-E8E11578D0C9}" created="2022-06-27T12:15:55.368">
    <ac:deMkLst xmlns:ac="http://schemas.microsoft.com/office/drawing/2013/main/command">
      <pc:docMk xmlns:pc="http://schemas.microsoft.com/office/powerpoint/2013/main/command"/>
      <pc:sldMk xmlns:pc="http://schemas.microsoft.com/office/powerpoint/2013/main/command" cId="3461720445" sldId="289"/>
      <ac:spMk id="27" creationId="{9E8C9C81-E75A-6C20-03F1-7EFA9EFD541C}"/>
    </ac:deMkLst>
    <p188:txBody>
      <a:bodyPr/>
      <a:lstStyle/>
      <a:p>
        <a:r>
          <a:rPr lang="en-GB"/>
          <a:t>If right handed neutrino will never be detected this is in not consistent with the gauge field of the sm since would have zero charge and hypercharge and weak isospin coukd not couple with any of the gauge field of the SM
A. In one extension to the Standard Model, left- and right-handed neutrinos exist. These Dirac neutrinos acquire mass via the Higgs mechanism but right-handed neutrinos interact much more weakly than any other particles so are not detectable STERILE NEUTRINO
B. According to another extension of the Standard Model, extremely heavy right-handed neutrinos are created for a brief moment before they collide with the Higgs boson to produce light left-handed Majorana neutrinos</a:t>
        </a:r>
      </a:p>
    </p188:txBody>
  </p188:cm>
</p188:cmLst>
</file>

<file path=ppt/comments/modernComment_122_25099465.xml><?xml version="1.0" encoding="utf-8"?>
<p188:cmLst xmlns:a="http://schemas.openxmlformats.org/drawingml/2006/main" xmlns:r="http://schemas.openxmlformats.org/officeDocument/2006/relationships" xmlns:p188="http://schemas.microsoft.com/office/powerpoint/2018/8/main">
  <p188:cm id="{1D2D8254-B569-4452-B6E4-840147D68AAE}" authorId="{278DD580-D2CD-45DF-A915-E8E11578D0C9}" created="2022-06-27T12:48:10.628">
    <pc:sldMkLst xmlns:pc="http://schemas.microsoft.com/office/powerpoint/2013/main/command">
      <pc:docMk/>
      <pc:sldMk cId="621384805" sldId="290"/>
    </pc:sldMkLst>
    <p188:txBody>
      <a:bodyPr/>
      <a:lstStyle/>
      <a:p>
        <a:r>
          <a:rPr lang="en-GB"/>
          <a:t>As a consequence the parameters that describes the propagation will be different but more important are sensible to the sing of the difference mass squared allowing the determination of mass hierarchy. The A parameter from wich the effective mass difference depends is affected from the difference between matter and natimmater with the result the the probability that an oscillation occur could be anhanced or not for a neurtrino or antineutrino respectively</a:t>
        </a:r>
      </a:p>
    </p188:txBody>
  </p188:cm>
</p188:cmLst>
</file>

<file path=ppt/comments/modernComment_123_8AE47EE4.xml><?xml version="1.0" encoding="utf-8"?>
<p188:cmLst xmlns:a="http://schemas.openxmlformats.org/drawingml/2006/main" xmlns:r="http://schemas.openxmlformats.org/officeDocument/2006/relationships" xmlns:p188="http://schemas.microsoft.com/office/powerpoint/2018/8/main">
  <p188:cm id="{9A794B40-F421-4ACA-9965-E9DC40141499}" authorId="{278DD580-D2CD-45DF-A915-E8E11578D0C9}" created="2022-06-26T23:59:45.249">
    <pc:sldMkLst xmlns:pc="http://schemas.microsoft.com/office/powerpoint/2013/main/command">
      <pc:docMk/>
      <pc:sldMk cId="2330230500" sldId="291"/>
    </pc:sldMkLst>
    <p188:txBody>
      <a:bodyPr/>
      <a:lstStyle/>
      <a:p>
        <a:r>
          <a:rPr lang="it-IT"/>
          <a:t>Close to the first vacuum oscillation maximum the transitionnprobability is teared apart 
Overall transtion probability is enhanced respect to the vacuum</a:t>
        </a:r>
      </a:p>
    </p188:txBody>
  </p188:cm>
</p188:cmLst>
</file>

<file path=ppt/comments/modernComment_125_53103F8A.xml><?xml version="1.0" encoding="utf-8"?>
<p188:cmLst xmlns:a="http://schemas.openxmlformats.org/drawingml/2006/main" xmlns:r="http://schemas.openxmlformats.org/officeDocument/2006/relationships" xmlns:p188="http://schemas.microsoft.com/office/powerpoint/2018/8/main">
  <p188:cm id="{447130A4-5527-4613-9208-B3848E4A4033}" authorId="{278DD580-D2CD-45DF-A915-E8E11578D0C9}" created="2023-03-28T22:19:08.020">
    <pc:sldMkLst xmlns:pc="http://schemas.microsoft.com/office/powerpoint/2013/main/command">
      <pc:docMk/>
      <pc:sldMk cId="1393573770" sldId="293"/>
    </pc:sldMkLst>
    <p188:txBody>
      <a:bodyPr/>
      <a:lstStyle/>
      <a:p>
        <a:r>
          <a:rPr lang="en-GB"/>
          <a:t>The DUNE experiment, hosted at the Long Baseline Neutrino Facility in the USA, is going to address fundamental aspects of neutrino mixing and mass ordering and to search for CP violation in the neutrino sector. CP violation in neutrinos could provide a possible explanation of the matter-antimatter asymmetry observed in the today’s universe.
DUNE will exploit a muonic neutrino beam travelling for 1300km in the earth crust, from Fermilab to the Sanford Underground Research Facility, where a detector composed of four 10 kton liquid argon Time Projection Chambers is located 1500m underground. Another detector at Fermilab measures the neutrino beam after its production. The comparison allows demonstrating changes in the neutrino beam, and measuring neutrino oscillation parameters. The beam can be made of neutrinos or of anti-neutrinos, allowing to search for CP violation in neutrino oscillations and performing the determination of the neutrino mass hierarchy, thanks to the matter effects on neutrino oscillations occurring in the earth crust.</a:t>
        </a:r>
      </a:p>
    </p188:txBody>
  </p188:cm>
</p188:cmLst>
</file>

<file path=ppt/comments/modernComment_12B_E6BC2193.xml><?xml version="1.0" encoding="utf-8"?>
<p188:cmLst xmlns:a="http://schemas.openxmlformats.org/drawingml/2006/main" xmlns:r="http://schemas.openxmlformats.org/officeDocument/2006/relationships" xmlns:p188="http://schemas.microsoft.com/office/powerpoint/2018/8/main">
  <p188:cm id="{E38B9399-9592-453F-8516-C6706C60AD3C}" authorId="{278DD580-D2CD-45DF-A915-E8E11578D0C9}" created="2023-03-28T22:22:17.760">
    <pc:sldMkLst xmlns:pc="http://schemas.microsoft.com/office/powerpoint/2013/main/command">
      <pc:docMk/>
      <pc:sldMk cId="3871089043" sldId="299"/>
    </pc:sldMkLst>
    <p188:txBody>
      <a:bodyPr/>
      <a:lstStyle/>
      <a:p>
        <a:r>
          <a:rPr lang="en-GB"/>
          <a:t>At the energies relevant to the DUNE oscillation analysis, a final-state muon produces a long, straight track in the detector, while a final-state electron produces an electromagnetic (EM) shower. 
</a:t>
        </a:r>
      </a:p>
    </p188:txBody>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5BEEE3-D8BB-4B68-B25F-FA6E4AA5B94A}" type="doc">
      <dgm:prSet loTypeId="urn:microsoft.com/office/officeart/2005/8/layout/process2" loCatId="process" qsTypeId="urn:microsoft.com/office/officeart/2005/8/quickstyle/simple1" qsCatId="simple" csTypeId="urn:microsoft.com/office/officeart/2005/8/colors/accent1_2" csCatId="accent1" phldr="1"/>
      <dgm:spPr/>
    </dgm:pt>
    <dgm:pt modelId="{8F41E770-7757-4950-A99E-0CEFE04518F2}">
      <dgm:prSet phldrT="[Testo]"/>
      <dgm:spPr>
        <a:noFill/>
        <a:ln w="28575">
          <a:solidFill>
            <a:srgbClr val="C80000"/>
          </a:solidFill>
        </a:ln>
      </dgm:spPr>
      <dgm:t>
        <a:bodyPr/>
        <a:lstStyle/>
        <a:p>
          <a:r>
            <a:rPr lang="it-IT" b="1" dirty="0">
              <a:solidFill>
                <a:schemeClr val="tx1"/>
              </a:solidFill>
              <a:latin typeface="Arial Nova Cond" panose="020B0506020202020204" pitchFamily="34" charset="0"/>
            </a:rPr>
            <a:t>2018</a:t>
          </a:r>
        </a:p>
        <a:p>
          <a:r>
            <a:rPr lang="it-IT" b="1" dirty="0">
              <a:solidFill>
                <a:schemeClr val="tx1"/>
              </a:solidFill>
              <a:latin typeface="Arial Nova Cond" panose="020B0506020202020204" pitchFamily="34" charset="0"/>
            </a:rPr>
            <a:t> Construction </a:t>
          </a:r>
          <a:r>
            <a:rPr lang="it-IT" b="1" dirty="0" err="1">
              <a:solidFill>
                <a:schemeClr val="tx1"/>
              </a:solidFill>
              <a:latin typeface="Arial Nova Cond" panose="020B0506020202020204" pitchFamily="34" charset="0"/>
            </a:rPr>
            <a:t>begin</a:t>
          </a:r>
          <a:endParaRPr lang="en-GB" b="1" dirty="0">
            <a:solidFill>
              <a:schemeClr val="tx1"/>
            </a:solidFill>
            <a:latin typeface="Arial Nova Cond" panose="020B0506020202020204" pitchFamily="34" charset="0"/>
          </a:endParaRPr>
        </a:p>
      </dgm:t>
    </dgm:pt>
    <dgm:pt modelId="{805A2C55-F66B-4786-97B6-C6A361432F6E}" type="parTrans" cxnId="{0D8D2E9F-6246-4489-984E-E6C97185D32C}">
      <dgm:prSet/>
      <dgm:spPr/>
      <dgm:t>
        <a:bodyPr/>
        <a:lstStyle/>
        <a:p>
          <a:endParaRPr lang="en-GB"/>
        </a:p>
      </dgm:t>
    </dgm:pt>
    <dgm:pt modelId="{84DCE0E7-6256-43C7-95E8-27CCB178A40D}" type="sibTrans" cxnId="{0D8D2E9F-6246-4489-984E-E6C97185D32C}">
      <dgm:prSet/>
      <dgm:spPr>
        <a:solidFill>
          <a:schemeClr val="accent1">
            <a:lumMod val="90000"/>
          </a:schemeClr>
        </a:solidFill>
      </dgm:spPr>
      <dgm:t>
        <a:bodyPr/>
        <a:lstStyle/>
        <a:p>
          <a:endParaRPr lang="en-GB"/>
        </a:p>
      </dgm:t>
    </dgm:pt>
    <dgm:pt modelId="{5F165AB3-C355-43C1-9538-67067418542D}">
      <dgm:prSet phldrT="[Testo]"/>
      <dgm:spPr>
        <a:noFill/>
        <a:ln w="28575">
          <a:solidFill>
            <a:srgbClr val="C80000"/>
          </a:solidFill>
        </a:ln>
      </dgm:spPr>
      <dgm:t>
        <a:bodyPr/>
        <a:lstStyle/>
        <a:p>
          <a:r>
            <a:rPr lang="it-IT" b="1" dirty="0">
              <a:solidFill>
                <a:schemeClr val="tx1"/>
              </a:solidFill>
              <a:latin typeface="Arial Nova Cond" panose="020B0506020202020204" pitchFamily="34" charset="0"/>
            </a:rPr>
            <a:t>2021 </a:t>
          </a:r>
        </a:p>
        <a:p>
          <a:r>
            <a:rPr lang="it-IT" b="1" dirty="0">
              <a:solidFill>
                <a:schemeClr val="tx1"/>
              </a:solidFill>
              <a:latin typeface="Arial Nova Cond" panose="020B0506020202020204" pitchFamily="34" charset="0"/>
            </a:rPr>
            <a:t>Far-</a:t>
          </a:r>
          <a:r>
            <a:rPr lang="it-IT" b="1" dirty="0" err="1">
              <a:solidFill>
                <a:schemeClr val="tx1"/>
              </a:solidFill>
              <a:latin typeface="Arial Nova Cond" panose="020B0506020202020204" pitchFamily="34" charset="0"/>
            </a:rPr>
            <a:t>Detecor</a:t>
          </a:r>
          <a:r>
            <a:rPr lang="it-IT" b="1" dirty="0">
              <a:solidFill>
                <a:schemeClr val="tx1"/>
              </a:solidFill>
              <a:latin typeface="Arial Nova Cond" panose="020B0506020202020204" pitchFamily="34" charset="0"/>
            </a:rPr>
            <a:t> </a:t>
          </a:r>
          <a:r>
            <a:rPr lang="it-IT" b="1" dirty="0" err="1">
              <a:solidFill>
                <a:schemeClr val="tx1"/>
              </a:solidFill>
              <a:latin typeface="Arial Nova Cond" panose="020B0506020202020204" pitchFamily="34" charset="0"/>
            </a:rPr>
            <a:t>installation</a:t>
          </a:r>
          <a:endParaRPr lang="en-GB" b="1" dirty="0">
            <a:solidFill>
              <a:schemeClr val="tx1"/>
            </a:solidFill>
            <a:latin typeface="Arial Nova Cond" panose="020B0506020202020204" pitchFamily="34" charset="0"/>
          </a:endParaRPr>
        </a:p>
      </dgm:t>
    </dgm:pt>
    <dgm:pt modelId="{A9E92E29-EAC1-4A61-B900-A31F401671B0}" type="parTrans" cxnId="{96053CA1-EC09-4932-8AF5-221E893FA6D2}">
      <dgm:prSet/>
      <dgm:spPr/>
      <dgm:t>
        <a:bodyPr/>
        <a:lstStyle/>
        <a:p>
          <a:endParaRPr lang="en-GB"/>
        </a:p>
      </dgm:t>
    </dgm:pt>
    <dgm:pt modelId="{9131486E-1314-410A-9F76-56B36198284C}" type="sibTrans" cxnId="{96053CA1-EC09-4932-8AF5-221E893FA6D2}">
      <dgm:prSet/>
      <dgm:spPr>
        <a:solidFill>
          <a:srgbClr val="9ED3D7"/>
        </a:solidFill>
      </dgm:spPr>
      <dgm:t>
        <a:bodyPr/>
        <a:lstStyle/>
        <a:p>
          <a:endParaRPr lang="en-GB"/>
        </a:p>
      </dgm:t>
    </dgm:pt>
    <dgm:pt modelId="{2F3BE4FF-2A91-4164-8F65-6A63353998C9}">
      <dgm:prSet phldrT="[Testo]"/>
      <dgm:spPr>
        <a:noFill/>
        <a:ln w="28575">
          <a:solidFill>
            <a:srgbClr val="C80000"/>
          </a:solidFill>
        </a:ln>
      </dgm:spPr>
      <dgm:t>
        <a:bodyPr/>
        <a:lstStyle/>
        <a:p>
          <a:r>
            <a:rPr lang="it-IT" b="1" dirty="0">
              <a:solidFill>
                <a:schemeClr val="tx1"/>
              </a:solidFill>
              <a:latin typeface="Arial Nova Cond" panose="020B0506020202020204" pitchFamily="34" charset="0"/>
            </a:rPr>
            <a:t>2025 </a:t>
          </a:r>
        </a:p>
        <a:p>
          <a:r>
            <a:rPr lang="it-IT" b="1" dirty="0">
              <a:solidFill>
                <a:schemeClr val="tx1"/>
              </a:solidFill>
              <a:latin typeface="Arial Nova Cond" panose="020B0506020202020204" pitchFamily="34" charset="0"/>
            </a:rPr>
            <a:t>Start ! (</a:t>
          </a:r>
          <a:r>
            <a:rPr lang="it-IT" b="1" dirty="0" err="1">
              <a:solidFill>
                <a:schemeClr val="tx1"/>
              </a:solidFill>
              <a:latin typeface="Arial Nova Cond" panose="020B0506020202020204" pitchFamily="34" charset="0"/>
            </a:rPr>
            <a:t>maybe</a:t>
          </a:r>
          <a:r>
            <a:rPr lang="it-IT" b="1" dirty="0">
              <a:solidFill>
                <a:schemeClr val="tx1"/>
              </a:solidFill>
              <a:latin typeface="Arial Nova Cond" panose="020B0506020202020204" pitchFamily="34" charset="0"/>
            </a:rPr>
            <a:t>..)</a:t>
          </a:r>
          <a:endParaRPr lang="en-GB" dirty="0">
            <a:latin typeface="Arial Nova Cond" panose="020B0506020202020204" pitchFamily="34" charset="0"/>
          </a:endParaRPr>
        </a:p>
      </dgm:t>
    </dgm:pt>
    <dgm:pt modelId="{B8841B0D-4246-4C1F-8D72-0D4D512E1688}" type="parTrans" cxnId="{863CAF0F-65AF-42BF-8365-DACC707C9EEF}">
      <dgm:prSet/>
      <dgm:spPr/>
      <dgm:t>
        <a:bodyPr/>
        <a:lstStyle/>
        <a:p>
          <a:endParaRPr lang="en-GB"/>
        </a:p>
      </dgm:t>
    </dgm:pt>
    <dgm:pt modelId="{EF631E9D-467A-443C-92BD-5CAF8B886E83}" type="sibTrans" cxnId="{863CAF0F-65AF-42BF-8365-DACC707C9EEF}">
      <dgm:prSet/>
      <dgm:spPr/>
      <dgm:t>
        <a:bodyPr/>
        <a:lstStyle/>
        <a:p>
          <a:endParaRPr lang="en-GB"/>
        </a:p>
      </dgm:t>
    </dgm:pt>
    <dgm:pt modelId="{D435C853-2ACD-434D-B9FB-42DA1F2EF9E2}" type="pres">
      <dgm:prSet presAssocID="{965BEEE3-D8BB-4B68-B25F-FA6E4AA5B94A}" presName="linearFlow" presStyleCnt="0">
        <dgm:presLayoutVars>
          <dgm:resizeHandles val="exact"/>
        </dgm:presLayoutVars>
      </dgm:prSet>
      <dgm:spPr/>
    </dgm:pt>
    <dgm:pt modelId="{915B99DE-D101-441F-A779-8E8EBCDADAED}" type="pres">
      <dgm:prSet presAssocID="{8F41E770-7757-4950-A99E-0CEFE04518F2}" presName="node" presStyleLbl="node1" presStyleIdx="0" presStyleCnt="3">
        <dgm:presLayoutVars>
          <dgm:bulletEnabled val="1"/>
        </dgm:presLayoutVars>
      </dgm:prSet>
      <dgm:spPr/>
    </dgm:pt>
    <dgm:pt modelId="{98D15C2E-795C-4C29-855A-E8C24EFE0962}" type="pres">
      <dgm:prSet presAssocID="{84DCE0E7-6256-43C7-95E8-27CCB178A40D}" presName="sibTrans" presStyleLbl="sibTrans2D1" presStyleIdx="0" presStyleCnt="2"/>
      <dgm:spPr/>
    </dgm:pt>
    <dgm:pt modelId="{8915B562-DDD3-4C5F-8D02-35AB8C89028B}" type="pres">
      <dgm:prSet presAssocID="{84DCE0E7-6256-43C7-95E8-27CCB178A40D}" presName="connectorText" presStyleLbl="sibTrans2D1" presStyleIdx="0" presStyleCnt="2"/>
      <dgm:spPr/>
    </dgm:pt>
    <dgm:pt modelId="{EC3613C8-AEA4-4762-B1DD-A8A36F60BE0C}" type="pres">
      <dgm:prSet presAssocID="{5F165AB3-C355-43C1-9538-67067418542D}" presName="node" presStyleLbl="node1" presStyleIdx="1" presStyleCnt="3">
        <dgm:presLayoutVars>
          <dgm:bulletEnabled val="1"/>
        </dgm:presLayoutVars>
      </dgm:prSet>
      <dgm:spPr/>
    </dgm:pt>
    <dgm:pt modelId="{A750607E-6675-4722-A269-1CDB882E661B}" type="pres">
      <dgm:prSet presAssocID="{9131486E-1314-410A-9F76-56B36198284C}" presName="sibTrans" presStyleLbl="sibTrans2D1" presStyleIdx="1" presStyleCnt="2"/>
      <dgm:spPr/>
    </dgm:pt>
    <dgm:pt modelId="{CE06C015-CFAB-4CF8-83DE-84419571CC61}" type="pres">
      <dgm:prSet presAssocID="{9131486E-1314-410A-9F76-56B36198284C}" presName="connectorText" presStyleLbl="sibTrans2D1" presStyleIdx="1" presStyleCnt="2"/>
      <dgm:spPr/>
    </dgm:pt>
    <dgm:pt modelId="{2A2CAD10-6671-4A0D-86F8-A528EDFC3771}" type="pres">
      <dgm:prSet presAssocID="{2F3BE4FF-2A91-4164-8F65-6A63353998C9}" presName="node" presStyleLbl="node1" presStyleIdx="2" presStyleCnt="3">
        <dgm:presLayoutVars>
          <dgm:bulletEnabled val="1"/>
        </dgm:presLayoutVars>
      </dgm:prSet>
      <dgm:spPr/>
    </dgm:pt>
  </dgm:ptLst>
  <dgm:cxnLst>
    <dgm:cxn modelId="{863CAF0F-65AF-42BF-8365-DACC707C9EEF}" srcId="{965BEEE3-D8BB-4B68-B25F-FA6E4AA5B94A}" destId="{2F3BE4FF-2A91-4164-8F65-6A63353998C9}" srcOrd="2" destOrd="0" parTransId="{B8841B0D-4246-4C1F-8D72-0D4D512E1688}" sibTransId="{EF631E9D-467A-443C-92BD-5CAF8B886E83}"/>
    <dgm:cxn modelId="{8804CF27-4B2C-4994-8501-9C467138439E}" type="presOf" srcId="{8F41E770-7757-4950-A99E-0CEFE04518F2}" destId="{915B99DE-D101-441F-A779-8E8EBCDADAED}" srcOrd="0" destOrd="0" presId="urn:microsoft.com/office/officeart/2005/8/layout/process2"/>
    <dgm:cxn modelId="{28747438-E283-4227-B138-75B1C69D4CB2}" type="presOf" srcId="{965BEEE3-D8BB-4B68-B25F-FA6E4AA5B94A}" destId="{D435C853-2ACD-434D-B9FB-42DA1F2EF9E2}" srcOrd="0" destOrd="0" presId="urn:microsoft.com/office/officeart/2005/8/layout/process2"/>
    <dgm:cxn modelId="{2A6DE042-1510-45AD-B372-8F4CD829297E}" type="presOf" srcId="{84DCE0E7-6256-43C7-95E8-27CCB178A40D}" destId="{98D15C2E-795C-4C29-855A-E8C24EFE0962}" srcOrd="0" destOrd="0" presId="urn:microsoft.com/office/officeart/2005/8/layout/process2"/>
    <dgm:cxn modelId="{917A928B-0C11-474F-866B-F3BA8073BCDD}" type="presOf" srcId="{5F165AB3-C355-43C1-9538-67067418542D}" destId="{EC3613C8-AEA4-4762-B1DD-A8A36F60BE0C}" srcOrd="0" destOrd="0" presId="urn:microsoft.com/office/officeart/2005/8/layout/process2"/>
    <dgm:cxn modelId="{0D8D2E9F-6246-4489-984E-E6C97185D32C}" srcId="{965BEEE3-D8BB-4B68-B25F-FA6E4AA5B94A}" destId="{8F41E770-7757-4950-A99E-0CEFE04518F2}" srcOrd="0" destOrd="0" parTransId="{805A2C55-F66B-4786-97B6-C6A361432F6E}" sibTransId="{84DCE0E7-6256-43C7-95E8-27CCB178A40D}"/>
    <dgm:cxn modelId="{F1C9E59F-00F3-4F4F-B7E2-100B346E94DC}" type="presOf" srcId="{9131486E-1314-410A-9F76-56B36198284C}" destId="{A750607E-6675-4722-A269-1CDB882E661B}" srcOrd="0" destOrd="0" presId="urn:microsoft.com/office/officeart/2005/8/layout/process2"/>
    <dgm:cxn modelId="{96053CA1-EC09-4932-8AF5-221E893FA6D2}" srcId="{965BEEE3-D8BB-4B68-B25F-FA6E4AA5B94A}" destId="{5F165AB3-C355-43C1-9538-67067418542D}" srcOrd="1" destOrd="0" parTransId="{A9E92E29-EAC1-4A61-B900-A31F401671B0}" sibTransId="{9131486E-1314-410A-9F76-56B36198284C}"/>
    <dgm:cxn modelId="{BB311BB7-49B4-419F-B5D0-92243C1FAA92}" type="presOf" srcId="{9131486E-1314-410A-9F76-56B36198284C}" destId="{CE06C015-CFAB-4CF8-83DE-84419571CC61}" srcOrd="1" destOrd="0" presId="urn:microsoft.com/office/officeart/2005/8/layout/process2"/>
    <dgm:cxn modelId="{CA7C18C0-E3ED-4186-B597-B3CF06482B54}" type="presOf" srcId="{84DCE0E7-6256-43C7-95E8-27CCB178A40D}" destId="{8915B562-DDD3-4C5F-8D02-35AB8C89028B}" srcOrd="1" destOrd="0" presId="urn:microsoft.com/office/officeart/2005/8/layout/process2"/>
    <dgm:cxn modelId="{C81783E3-2F76-40E6-AF06-95536BF26630}" type="presOf" srcId="{2F3BE4FF-2A91-4164-8F65-6A63353998C9}" destId="{2A2CAD10-6671-4A0D-86F8-A528EDFC3771}" srcOrd="0" destOrd="0" presId="urn:microsoft.com/office/officeart/2005/8/layout/process2"/>
    <dgm:cxn modelId="{286DAB2C-1CDC-426C-A395-07788C735C56}" type="presParOf" srcId="{D435C853-2ACD-434D-B9FB-42DA1F2EF9E2}" destId="{915B99DE-D101-441F-A779-8E8EBCDADAED}" srcOrd="0" destOrd="0" presId="urn:microsoft.com/office/officeart/2005/8/layout/process2"/>
    <dgm:cxn modelId="{4DB63ED9-66ED-4D74-B22E-B9F429D26D15}" type="presParOf" srcId="{D435C853-2ACD-434D-B9FB-42DA1F2EF9E2}" destId="{98D15C2E-795C-4C29-855A-E8C24EFE0962}" srcOrd="1" destOrd="0" presId="urn:microsoft.com/office/officeart/2005/8/layout/process2"/>
    <dgm:cxn modelId="{21EB1254-0C28-43B9-98AD-763E763D5795}" type="presParOf" srcId="{98D15C2E-795C-4C29-855A-E8C24EFE0962}" destId="{8915B562-DDD3-4C5F-8D02-35AB8C89028B}" srcOrd="0" destOrd="0" presId="urn:microsoft.com/office/officeart/2005/8/layout/process2"/>
    <dgm:cxn modelId="{C1A5B4A0-4A3E-4003-A24B-8413EBA12FC3}" type="presParOf" srcId="{D435C853-2ACD-434D-B9FB-42DA1F2EF9E2}" destId="{EC3613C8-AEA4-4762-B1DD-A8A36F60BE0C}" srcOrd="2" destOrd="0" presId="urn:microsoft.com/office/officeart/2005/8/layout/process2"/>
    <dgm:cxn modelId="{41846112-478F-4EAA-A56E-ACE22E7516D1}" type="presParOf" srcId="{D435C853-2ACD-434D-B9FB-42DA1F2EF9E2}" destId="{A750607E-6675-4722-A269-1CDB882E661B}" srcOrd="3" destOrd="0" presId="urn:microsoft.com/office/officeart/2005/8/layout/process2"/>
    <dgm:cxn modelId="{0F3357E0-C5DD-48C9-BBA6-74AFBD111BAC}" type="presParOf" srcId="{A750607E-6675-4722-A269-1CDB882E661B}" destId="{CE06C015-CFAB-4CF8-83DE-84419571CC61}" srcOrd="0" destOrd="0" presId="urn:microsoft.com/office/officeart/2005/8/layout/process2"/>
    <dgm:cxn modelId="{5797E894-6ECF-4E22-8BA3-8D9C33F9235B}" type="presParOf" srcId="{D435C853-2ACD-434D-B9FB-42DA1F2EF9E2}" destId="{2A2CAD10-6671-4A0D-86F8-A528EDFC3771}"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5B99DE-D101-441F-A779-8E8EBCDADAED}">
      <dsp:nvSpPr>
        <dsp:cNvPr id="0" name=""/>
        <dsp:cNvSpPr/>
      </dsp:nvSpPr>
      <dsp:spPr>
        <a:xfrm>
          <a:off x="547756" y="0"/>
          <a:ext cx="2420302" cy="993581"/>
        </a:xfrm>
        <a:prstGeom prst="roundRect">
          <a:avLst>
            <a:gd name="adj" fmla="val 10000"/>
          </a:avLst>
        </a:prstGeom>
        <a:noFill/>
        <a:ln w="28575" cap="flat" cmpd="sng" algn="ctr">
          <a:solidFill>
            <a:srgbClr val="C8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b="1" kern="1200" dirty="0">
              <a:solidFill>
                <a:schemeClr val="tx1"/>
              </a:solidFill>
              <a:latin typeface="Arial Nova Cond" panose="020B0506020202020204" pitchFamily="34" charset="0"/>
            </a:rPr>
            <a:t>2018</a:t>
          </a:r>
        </a:p>
        <a:p>
          <a:pPr marL="0" lvl="0" indent="0" algn="ctr" defTabSz="800100">
            <a:lnSpc>
              <a:spcPct val="90000"/>
            </a:lnSpc>
            <a:spcBef>
              <a:spcPct val="0"/>
            </a:spcBef>
            <a:spcAft>
              <a:spcPct val="35000"/>
            </a:spcAft>
            <a:buNone/>
          </a:pPr>
          <a:r>
            <a:rPr lang="it-IT" sz="1800" b="1" kern="1200" dirty="0">
              <a:solidFill>
                <a:schemeClr val="tx1"/>
              </a:solidFill>
              <a:latin typeface="Arial Nova Cond" panose="020B0506020202020204" pitchFamily="34" charset="0"/>
            </a:rPr>
            <a:t> Construction </a:t>
          </a:r>
          <a:r>
            <a:rPr lang="it-IT" sz="1800" b="1" kern="1200" dirty="0" err="1">
              <a:solidFill>
                <a:schemeClr val="tx1"/>
              </a:solidFill>
              <a:latin typeface="Arial Nova Cond" panose="020B0506020202020204" pitchFamily="34" charset="0"/>
            </a:rPr>
            <a:t>begin</a:t>
          </a:r>
          <a:endParaRPr lang="en-GB" sz="1800" b="1" kern="1200" dirty="0">
            <a:solidFill>
              <a:schemeClr val="tx1"/>
            </a:solidFill>
            <a:latin typeface="Arial Nova Cond" panose="020B0506020202020204" pitchFamily="34" charset="0"/>
          </a:endParaRPr>
        </a:p>
      </dsp:txBody>
      <dsp:txXfrm>
        <a:off x="576857" y="29101"/>
        <a:ext cx="2362100" cy="935379"/>
      </dsp:txXfrm>
    </dsp:sp>
    <dsp:sp modelId="{98D15C2E-795C-4C29-855A-E8C24EFE0962}">
      <dsp:nvSpPr>
        <dsp:cNvPr id="0" name=""/>
        <dsp:cNvSpPr/>
      </dsp:nvSpPr>
      <dsp:spPr>
        <a:xfrm rot="5400000">
          <a:off x="1571611" y="1018421"/>
          <a:ext cx="372593" cy="447111"/>
        </a:xfrm>
        <a:prstGeom prst="rightArrow">
          <a:avLst>
            <a:gd name="adj1" fmla="val 60000"/>
            <a:gd name="adj2" fmla="val 50000"/>
          </a:avLst>
        </a:prstGeom>
        <a:solidFill>
          <a:schemeClr val="accent1">
            <a:lumMod val="9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rot="-5400000">
        <a:off x="1623774" y="1055680"/>
        <a:ext cx="268267" cy="260815"/>
      </dsp:txXfrm>
    </dsp:sp>
    <dsp:sp modelId="{EC3613C8-AEA4-4762-B1DD-A8A36F60BE0C}">
      <dsp:nvSpPr>
        <dsp:cNvPr id="0" name=""/>
        <dsp:cNvSpPr/>
      </dsp:nvSpPr>
      <dsp:spPr>
        <a:xfrm>
          <a:off x="547756" y="1490372"/>
          <a:ext cx="2420302" cy="993581"/>
        </a:xfrm>
        <a:prstGeom prst="roundRect">
          <a:avLst>
            <a:gd name="adj" fmla="val 10000"/>
          </a:avLst>
        </a:prstGeom>
        <a:noFill/>
        <a:ln w="28575" cap="flat" cmpd="sng" algn="ctr">
          <a:solidFill>
            <a:srgbClr val="C8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b="1" kern="1200" dirty="0">
              <a:solidFill>
                <a:schemeClr val="tx1"/>
              </a:solidFill>
              <a:latin typeface="Arial Nova Cond" panose="020B0506020202020204" pitchFamily="34" charset="0"/>
            </a:rPr>
            <a:t>2021 </a:t>
          </a:r>
        </a:p>
        <a:p>
          <a:pPr marL="0" lvl="0" indent="0" algn="ctr" defTabSz="800100">
            <a:lnSpc>
              <a:spcPct val="90000"/>
            </a:lnSpc>
            <a:spcBef>
              <a:spcPct val="0"/>
            </a:spcBef>
            <a:spcAft>
              <a:spcPct val="35000"/>
            </a:spcAft>
            <a:buNone/>
          </a:pPr>
          <a:r>
            <a:rPr lang="it-IT" sz="1800" b="1" kern="1200" dirty="0">
              <a:solidFill>
                <a:schemeClr val="tx1"/>
              </a:solidFill>
              <a:latin typeface="Arial Nova Cond" panose="020B0506020202020204" pitchFamily="34" charset="0"/>
            </a:rPr>
            <a:t>Far-</a:t>
          </a:r>
          <a:r>
            <a:rPr lang="it-IT" sz="1800" b="1" kern="1200" dirty="0" err="1">
              <a:solidFill>
                <a:schemeClr val="tx1"/>
              </a:solidFill>
              <a:latin typeface="Arial Nova Cond" panose="020B0506020202020204" pitchFamily="34" charset="0"/>
            </a:rPr>
            <a:t>Detecor</a:t>
          </a:r>
          <a:r>
            <a:rPr lang="it-IT" sz="1800" b="1" kern="1200" dirty="0">
              <a:solidFill>
                <a:schemeClr val="tx1"/>
              </a:solidFill>
              <a:latin typeface="Arial Nova Cond" panose="020B0506020202020204" pitchFamily="34" charset="0"/>
            </a:rPr>
            <a:t> </a:t>
          </a:r>
          <a:r>
            <a:rPr lang="it-IT" sz="1800" b="1" kern="1200" dirty="0" err="1">
              <a:solidFill>
                <a:schemeClr val="tx1"/>
              </a:solidFill>
              <a:latin typeface="Arial Nova Cond" panose="020B0506020202020204" pitchFamily="34" charset="0"/>
            </a:rPr>
            <a:t>installation</a:t>
          </a:r>
          <a:endParaRPr lang="en-GB" sz="1800" b="1" kern="1200" dirty="0">
            <a:solidFill>
              <a:schemeClr val="tx1"/>
            </a:solidFill>
            <a:latin typeface="Arial Nova Cond" panose="020B0506020202020204" pitchFamily="34" charset="0"/>
          </a:endParaRPr>
        </a:p>
      </dsp:txBody>
      <dsp:txXfrm>
        <a:off x="576857" y="1519473"/>
        <a:ext cx="2362100" cy="935379"/>
      </dsp:txXfrm>
    </dsp:sp>
    <dsp:sp modelId="{A750607E-6675-4722-A269-1CDB882E661B}">
      <dsp:nvSpPr>
        <dsp:cNvPr id="0" name=""/>
        <dsp:cNvSpPr/>
      </dsp:nvSpPr>
      <dsp:spPr>
        <a:xfrm rot="5400000">
          <a:off x="1571611" y="2508793"/>
          <a:ext cx="372593" cy="447111"/>
        </a:xfrm>
        <a:prstGeom prst="rightArrow">
          <a:avLst>
            <a:gd name="adj1" fmla="val 60000"/>
            <a:gd name="adj2" fmla="val 50000"/>
          </a:avLst>
        </a:prstGeom>
        <a:solidFill>
          <a:srgbClr val="9ED3D7"/>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rot="-5400000">
        <a:off x="1623774" y="2546052"/>
        <a:ext cx="268267" cy="260815"/>
      </dsp:txXfrm>
    </dsp:sp>
    <dsp:sp modelId="{2A2CAD10-6671-4A0D-86F8-A528EDFC3771}">
      <dsp:nvSpPr>
        <dsp:cNvPr id="0" name=""/>
        <dsp:cNvSpPr/>
      </dsp:nvSpPr>
      <dsp:spPr>
        <a:xfrm>
          <a:off x="547756" y="2980744"/>
          <a:ext cx="2420302" cy="993581"/>
        </a:xfrm>
        <a:prstGeom prst="roundRect">
          <a:avLst>
            <a:gd name="adj" fmla="val 10000"/>
          </a:avLst>
        </a:prstGeom>
        <a:noFill/>
        <a:ln w="28575" cap="flat" cmpd="sng" algn="ctr">
          <a:solidFill>
            <a:srgbClr val="C8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b="1" kern="1200" dirty="0">
              <a:solidFill>
                <a:schemeClr val="tx1"/>
              </a:solidFill>
              <a:latin typeface="Arial Nova Cond" panose="020B0506020202020204" pitchFamily="34" charset="0"/>
            </a:rPr>
            <a:t>2025 </a:t>
          </a:r>
        </a:p>
        <a:p>
          <a:pPr marL="0" lvl="0" indent="0" algn="ctr" defTabSz="800100">
            <a:lnSpc>
              <a:spcPct val="90000"/>
            </a:lnSpc>
            <a:spcBef>
              <a:spcPct val="0"/>
            </a:spcBef>
            <a:spcAft>
              <a:spcPct val="35000"/>
            </a:spcAft>
            <a:buNone/>
          </a:pPr>
          <a:r>
            <a:rPr lang="it-IT" sz="1800" b="1" kern="1200" dirty="0">
              <a:solidFill>
                <a:schemeClr val="tx1"/>
              </a:solidFill>
              <a:latin typeface="Arial Nova Cond" panose="020B0506020202020204" pitchFamily="34" charset="0"/>
            </a:rPr>
            <a:t>Start ! (</a:t>
          </a:r>
          <a:r>
            <a:rPr lang="it-IT" sz="1800" b="1" kern="1200" dirty="0" err="1">
              <a:solidFill>
                <a:schemeClr val="tx1"/>
              </a:solidFill>
              <a:latin typeface="Arial Nova Cond" panose="020B0506020202020204" pitchFamily="34" charset="0"/>
            </a:rPr>
            <a:t>maybe</a:t>
          </a:r>
          <a:r>
            <a:rPr lang="it-IT" sz="1800" b="1" kern="1200" dirty="0">
              <a:solidFill>
                <a:schemeClr val="tx1"/>
              </a:solidFill>
              <a:latin typeface="Arial Nova Cond" panose="020B0506020202020204" pitchFamily="34" charset="0"/>
            </a:rPr>
            <a:t>..)</a:t>
          </a:r>
          <a:endParaRPr lang="en-GB" sz="1800" kern="1200" dirty="0">
            <a:latin typeface="Arial Nova Cond" panose="020B0506020202020204" pitchFamily="34" charset="0"/>
          </a:endParaRPr>
        </a:p>
      </dsp:txBody>
      <dsp:txXfrm>
        <a:off x="576857" y="3009845"/>
        <a:ext cx="2362100" cy="935379"/>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44C9F164-8150-21AF-2CF2-E895CEAEE375}"/>
              </a:ext>
            </a:extLst>
          </p:cNvPr>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702" tIns="46351" rIns="92702" bIns="46351" numCol="1" anchor="t" anchorCtr="0" compatLnSpc="1">
            <a:prstTxWarp prst="textNoShape">
              <a:avLst/>
            </a:prstTxWarp>
          </a:bodyPr>
          <a:lstStyle>
            <a:lvl1pPr defTabSz="927100">
              <a:defRPr sz="1200" u="none" smtClean="0">
                <a:latin typeface="Arial" charset="0"/>
                <a:ea typeface="ＭＳ Ｐゴシック" pitchFamily="-110" charset="-128"/>
              </a:defRPr>
            </a:lvl1pPr>
          </a:lstStyle>
          <a:p>
            <a:pPr>
              <a:defRPr/>
            </a:pPr>
            <a:endParaRPr lang="it-IT" dirty="0"/>
          </a:p>
        </p:txBody>
      </p:sp>
      <p:sp>
        <p:nvSpPr>
          <p:cNvPr id="13315" name="Rectangle 3">
            <a:extLst>
              <a:ext uri="{FF2B5EF4-FFF2-40B4-BE49-F238E27FC236}">
                <a16:creationId xmlns:a16="http://schemas.microsoft.com/office/drawing/2014/main" id="{162BEA1E-1991-FABE-08D3-92315FB66A39}"/>
              </a:ext>
            </a:extLst>
          </p:cNvPr>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2702" tIns="46351" rIns="92702" bIns="46351" numCol="1" anchor="t" anchorCtr="0" compatLnSpc="1">
            <a:prstTxWarp prst="textNoShape">
              <a:avLst/>
            </a:prstTxWarp>
          </a:bodyPr>
          <a:lstStyle>
            <a:lvl1pPr algn="r" defTabSz="927100">
              <a:defRPr sz="1200" u="none" smtClean="0">
                <a:latin typeface="Arial" charset="0"/>
                <a:ea typeface="ＭＳ Ｐゴシック" pitchFamily="-110" charset="-128"/>
              </a:defRPr>
            </a:lvl1pPr>
          </a:lstStyle>
          <a:p>
            <a:pPr>
              <a:defRPr/>
            </a:pPr>
            <a:endParaRPr lang="it-IT" dirty="0"/>
          </a:p>
        </p:txBody>
      </p:sp>
      <p:sp>
        <p:nvSpPr>
          <p:cNvPr id="13316" name="Rectangle 4">
            <a:extLst>
              <a:ext uri="{FF2B5EF4-FFF2-40B4-BE49-F238E27FC236}">
                <a16:creationId xmlns:a16="http://schemas.microsoft.com/office/drawing/2014/main" id="{4F42D66D-FEC6-7E7C-F46D-7C32B9CB9ADC}"/>
              </a:ext>
            </a:extLst>
          </p:cNvPr>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2702" tIns="46351" rIns="92702" bIns="46351" numCol="1" anchor="b" anchorCtr="0" compatLnSpc="1">
            <a:prstTxWarp prst="textNoShape">
              <a:avLst/>
            </a:prstTxWarp>
          </a:bodyPr>
          <a:lstStyle>
            <a:lvl1pPr defTabSz="927100">
              <a:defRPr sz="1200" u="none" smtClean="0">
                <a:latin typeface="Arial" charset="0"/>
                <a:ea typeface="ＭＳ Ｐゴシック" pitchFamily="-110" charset="-128"/>
              </a:defRPr>
            </a:lvl1pPr>
          </a:lstStyle>
          <a:p>
            <a:pPr>
              <a:defRPr/>
            </a:pPr>
            <a:endParaRPr lang="it-IT" dirty="0"/>
          </a:p>
        </p:txBody>
      </p:sp>
      <p:sp>
        <p:nvSpPr>
          <p:cNvPr id="13317" name="Rectangle 5">
            <a:extLst>
              <a:ext uri="{FF2B5EF4-FFF2-40B4-BE49-F238E27FC236}">
                <a16:creationId xmlns:a16="http://schemas.microsoft.com/office/drawing/2014/main" id="{4299B7EB-1DE5-ED94-8519-1D3333C9C8E5}"/>
              </a:ext>
            </a:extLst>
          </p:cNvPr>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2702" tIns="46351" rIns="92702" bIns="46351" numCol="1" anchor="b" anchorCtr="0" compatLnSpc="1">
            <a:prstTxWarp prst="textNoShape">
              <a:avLst/>
            </a:prstTxWarp>
          </a:bodyPr>
          <a:lstStyle>
            <a:lvl1pPr algn="r" defTabSz="927100">
              <a:defRPr sz="1200" u="none"/>
            </a:lvl1pPr>
          </a:lstStyle>
          <a:p>
            <a:fld id="{B52ED87D-C643-4A74-8B73-7FD8CA5A54CF}" type="slidenum">
              <a:rPr lang="it-IT" altLang="en-US"/>
              <a:pPr/>
              <a:t>‹N›</a:t>
            </a:fld>
            <a:endParaRPr lang="it-IT" alt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2-06-24T22:35:29.413"/>
    </inkml:context>
    <inkml:brush xml:id="br0">
      <inkml:brushProperty name="width" value="0.05" units="cm"/>
      <inkml:brushProperty name="height" value="0.05" units="cm"/>
      <inkml:brushProperty name="color" value="#C80000"/>
    </inkml:brush>
  </inkml:definitions>
  <inkml:trace contextRef="#ctx0" brushRef="#br0">1201 97 3679 0 0,'-21'-2'1414'0'0,"-35"1"-1"0"0,9 1 632 0 0,-86-1 123 0 0,115 3-1881 0 0,1 0-1 0 0,-1 1 1 0 0,1 0-1 0 0,0 2 1 0 0,-25 9-1 0 0,-18 11 397 0 0,20-10-180 0 0,1 2 1 0 0,-44 27-1 0 0,10 2-53 0 0,-69 59 0 0 0,111-79-363 0 0,2 1-1 0 0,0 2 1 0 0,2 1 0 0 0,-34 48 0 0 0,35-38-56 0 0,3 1 0 0 0,1 0 0 0 0,2 2 1 0 0,2 1-1 0 0,2 0 0 0 0,-20 87 0 0 0,4 37 49 0 0,28-134-51 0 0,1-1 0 0 0,2 1 0 0 0,4 37 0 0 0,6 8 6 0 0,3 1 0 0 0,4-2 0 0 0,30 85 0 0 0,-38-139-40 0 0,2 0-1 0 0,0-1 1 0 0,2 0-1 0 0,0-1 1 0 0,2 0-1 0 0,0-1 0 0 0,1 0 1 0 0,1-1-1 0 0,1-1 1 0 0,1-1-1 0 0,1 0 1 0 0,21 15-1 0 0,18 9-26 0 0,107 60 0 0 0,-132-85 20 0 0,1-2-1 0 0,0-1 1 0 0,1-1-1 0 0,1-2 1 0 0,41 7 0 0 0,-6-8-8 0 0,0-3 1 0 0,1-3 0 0 0,0-4 0 0 0,-1-2 0 0 0,112-19 0 0 0,-83 3-246 0 0,-1-5 0 0 0,-2-5 1 0 0,128-53-1 0 0,-167 55 38 0 0,-1-2-1 0 0,67-44 1 0 0,-92 50 218 0 0,-2-2 0 0 0,45-44 0 0 0,47-64 44 0 0,-97 103-11 0 0,10-11 202 0 0,-2-2 1 0 0,29-47 0 0 0,-45 59 85 0 0,-1 1 1 0 0,-1-2-1 0 0,-2 0 1 0 0,13-46-1 0 0,-14 30 136 0 0,-3-1 0 0 0,-2 0 0 0 0,-1 0 0 0 0,-4-96 0 0 0,-5 81-198 0 0,-4 0 0 0 0,-2 0 0 0 0,-21-75 0 0 0,18 98-115 0 0,-2 2 0 0 0,-2-1-1 0 0,-1 2 1 0 0,-2 0 0 0 0,-2 2-1 0 0,-1 0 1 0 0,-1 1 0 0 0,-2 1-1 0 0,-2 2 1 0 0,-1 0 0 0 0,-51-43-1 0 0,56 55-3 0 0,0 2 0 0 0,-1 1 0 0 0,-1 0 0 0 0,-1 2 0 0 0,0 1 0 0 0,0 1 0 0 0,-1 2 0 0 0,-1 0 0 0 0,0 2 0 0 0,-53-9 0 0 0,53 13-418 0 0,-1 2-1 0 0,0 1 1 0 0,0 1 0 0 0,-41 6-1 0 0,44-2-1326 0 0,-1 1 0 0 0,2 2 0 0 0,-1 0 0 0 0,-48 22 0 0 0,52-18-4224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OA" name="resolution" value="1000" units="1/deg"/>
          <inkml:channelProperty channel="OE" name="resolution" value="1000" units="1/deg"/>
        </inkml:channelProperties>
      </inkml:inkSource>
      <inkml:timestamp xml:id="ts0" timeString="2022-06-26T22:15:10.645"/>
    </inkml:context>
    <inkml:brush xml:id="br0">
      <inkml:brushProperty name="width" value="0.05" units="cm"/>
      <inkml:brushProperty name="height" value="0.05" units="cm"/>
      <inkml:brushProperty name="ignorePressure" value="1"/>
    </inkml:brush>
  </inkml:definitions>
  <inkml:trace contextRef="#ctx0" brushRef="#br0">0 1 0 0,'0'11'0'0,"0"1150"0"0,0-700 0 0,0-153 0 0,0 620 0 0,0 464 0 0,0-951 0 0,0-115 0 0,0-283 0 0,0-39 0 0,0 30 0 0,0-7 0 0,0-1 0 0,0 33 0 0,0-55 0 0,0 0 0 0,0 1 0 0,0-1 0 0,0 35 0 0,0-35 0 0,0 0 0 0,0 0 0 0,0 0 0 0,0 0 0 0,0 1 0 0,0-1 0 0,0 0 0 0,0 0 0 0,0 24 0 0,0-24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OA" name="resolution" value="1000" units="1/deg"/>
          <inkml:channelProperty channel="OE" name="resolution" value="1000" units="1/deg"/>
        </inkml:channelProperties>
      </inkml:inkSource>
      <inkml:timestamp xml:id="ts0" timeString="2022-06-26T22:15:43.433"/>
    </inkml:context>
    <inkml:brush xml:id="br0">
      <inkml:brushProperty name="width" value="0.05" units="cm"/>
      <inkml:brushProperty name="height" value="0.05" units="cm"/>
      <inkml:brushProperty name="ignorePressure" value="1"/>
    </inkml:brush>
  </inkml:definitions>
  <inkml:trace contextRef="#ctx0" brushRef="#br0">0 0 0 0,'0'1758'0'0,"0"-1122"0"0,0 319 0 0,0-226 0 0,0-243 0 0,0-225 0 0,0-81 0 0,0-42 0 0,0-102 0 0,0-32 0 0,0-1 0 0,0 0 0 0,0 1 0 0,0 31 0 0,0-32 0 0,0 1 0 0,0-1 0 0,0 1 0 0,0 0 0 0,0 0 0 0,0 48 0 0,0-48 0 0,0-1 0 0,0 0 0 0,0 0 0 0,0 1 0 0,0-1 0 0,0 1 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OA" name="resolution" value="1000" units="1/deg"/>
          <inkml:channelProperty channel="OE" name="resolution" value="1000" units="1/deg"/>
        </inkml:channelProperties>
      </inkml:inkSource>
      <inkml:timestamp xml:id="ts0" timeString="2022-06-26T22:15:54.117"/>
    </inkml:context>
    <inkml:brush xml:id="br0">
      <inkml:brushProperty name="width" value="0.05" units="cm"/>
      <inkml:brushProperty name="height" value="0.05" units="cm"/>
      <inkml:brushProperty name="ignorePressure" value="1"/>
    </inkml:brush>
  </inkml:definitions>
  <inkml:trace contextRef="#ctx0" brushRef="#br0">0 1 0 0,'0'1200'0'0,"0"-478"0"0,0-242 0 0,0-231 0 0,0 626 0 0,0-292 0 0,0-441 0 0,0 64 0 0,0 25 0 0,0-59 0 0,0 172 0 0,0-340 0 0,0-1 0 0,0 1 0 0,0 0 0 0,0-1 0 0,0 0 0 0,0 1 0 0,0-1 0 0,0 1 0 0,0-1 0 0,0 0 0 0,0 1 0 0,0 0 0 0,0-1 0 0,0 1 0 0,0 0 0 0,0-2 0 0,0 2 0 0,0-2 0 0,0 2 0 0,0-1 0 0,0 0 0 0,0 1 0 0,0-1 0 0,0 0 0 0,0 1 0 0,0-2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OA" name="resolution" value="1000" units="1/deg"/>
          <inkml:channelProperty channel="OE" name="resolution" value="1000" units="1/deg"/>
        </inkml:channelProperties>
      </inkml:inkSource>
      <inkml:timestamp xml:id="ts0" timeString="2022-06-26T22:16:02.904"/>
    </inkml:context>
    <inkml:brush xml:id="br0">
      <inkml:brushProperty name="width" value="0.05" units="cm"/>
      <inkml:brushProperty name="height" value="0.05" units="cm"/>
      <inkml:brushProperty name="ignorePressure" value="1"/>
    </inkml:brush>
  </inkml:definitions>
  <inkml:trace contextRef="#ctx0" brushRef="#br0">0 1 0 0,'0'14'0'0,"0"-8"0"0,0 1905 0 0,0-626 0 0,0-710 0 0,0 49 0 0,0 61 0 0,0-682 0 0,0 2 0 0,0 102 0 0,0-94 0 0,0 8 0 0,0-18 0 0,0 1 0 0,0-1 0 0,0 1 0 0,0-1 0 0,0 1 0 0,0-1 0 0,0 1 0 0,0 0 0 0,0-1 0 0,0 1 0 0,0-1 0 0,0 0 0 0,0 36 0 0,0-37 0 0,0 1 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OA" name="resolution" value="1000" units="1/deg"/>
          <inkml:channelProperty channel="OE" name="resolution" value="1000" units="1/deg"/>
        </inkml:channelProperties>
      </inkml:inkSource>
      <inkml:timestamp xml:id="ts0" timeString="2022-06-26T22:16:12.820"/>
    </inkml:context>
    <inkml:brush xml:id="br0">
      <inkml:brushProperty name="width" value="0.05" units="cm"/>
      <inkml:brushProperty name="height" value="0.05" units="cm"/>
      <inkml:brushProperty name="ignorePressure" value="1"/>
    </inkml:brush>
  </inkml:definitions>
  <inkml:trace contextRef="#ctx0" brushRef="#br0">0 0 0 0,'3013'0'0'0,"-1220"0"0"0,-596 0 0 0,1030 0 0 0,-5 0 0 0,-1777 0 0 0,-438 0 0 0,1 0 0 0,20 0 0 0,5 0 0 0,-28 0 0 0,1 0 0 0,0 0 0 0,1 0 0 0,-1 0 0 0,1 0 0 0,-1 0 0 0,0 0 0 0,-1 0 0 0,2 0 0 0,-2 0 0 0,1 0 0 0,0 0 0 0,-1 0 0 0,1 0 0 0,-1 0 0 0,0 0 0 0,1 0 0 0,-1 0 0 0,1 0 0 0,0 0 0 0,0 0 0 0,-1 0 0 0,0 0 0 0,1 0 0 0,0 0 0 0,0 0 0 0,0 0 0 0,0 0 0 0,0 0 0 0,-1 0 0 0,1 0 0 0,-1 0 0 0,1 0 0 0,-1 0 0 0,0 0 0 0,1 0 0 0,0 0 0 0,0 0 0 0,0 0 0 0,0 0 0 0,-3 0 0 0,-6 0 0 0,-3 0 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OA" name="resolution" value="1000" units="1/deg"/>
          <inkml:channelProperty channel="OE" name="resolution" value="1000" units="1/deg"/>
        </inkml:channelProperties>
      </inkml:inkSource>
      <inkml:timestamp xml:id="ts0" timeString="2022-06-26T22:16:24.578"/>
    </inkml:context>
    <inkml:brush xml:id="br0">
      <inkml:brushProperty name="width" value="0.05" units="cm"/>
      <inkml:brushProperty name="height" value="0.05" units="cm"/>
      <inkml:brushProperty name="ignorePressure" value="1"/>
    </inkml:brush>
  </inkml:definitions>
  <inkml:trace contextRef="#ctx0" brushRef="#br0">0 1 0 0,'2320'0'0'0,"-927"0"0"0,-465 0 0 0,2008 0 0 0,-46 0 0 0,-2652 0 0 0,-90 0 0 0,-123 0 0 0,5 0 0 0,-11 0 0 0,13 0 0 0,11 0 0 0,-14 0 0 0,-23 0 0 0,0 0 0 0,-1 0 0 0,0 0 0 0,39 0 0 0,-39 0 0 0,0 0 0 0,0 0 0 0,0 0 0 0,0 0 0 0,0 0 0 0,0 0 0 0,0 0 0 0,0 0 0 0,1 0 0 0,-1 0 0 0,0 0 0 0,0 0 0 0,0 0 0 0,0 0 0 0,1 0 0 0,0 0 0 0,-1 0 0 0,-1 0 0 0,-4 0 0 0,-2 0 0 0,-1 0 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OA" name="resolution" value="1000" units="1/deg"/>
          <inkml:channelProperty channel="OE" name="resolution" value="1000" units="1/deg"/>
        </inkml:channelProperties>
      </inkml:inkSource>
      <inkml:timestamp xml:id="ts0" timeString="2022-06-26T22:16:35.895"/>
    </inkml:context>
    <inkml:brush xml:id="br0">
      <inkml:brushProperty name="width" value="0.05" units="cm"/>
      <inkml:brushProperty name="height" value="0.05" units="cm"/>
      <inkml:brushProperty name="ignorePressure" value="1"/>
    </inkml:brush>
  </inkml:definitions>
  <inkml:trace contextRef="#ctx0" brushRef="#br0">1 0 0 0,'2516'0'0'0,"-1028"0"0"0,-495 0 0 0,1034 0 0 0,-813 0 0 0,-406 0 0 0,1014 0 0 0,-1815 0 0 0,193 0 0 0,-151 0 0 0,-43 0 0 0,0 0 0 0,1 0 0 0,-1 0 0 0,0 0 0 0,0 0 0 0,-1 0 0 0,0 0 0 0,-1 0 0 0,-1 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3A0BD5C1-FF43-273C-3DA7-59BB9664F007}"/>
              </a:ext>
            </a:extLst>
          </p:cNvPr>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702" tIns="46351" rIns="92702" bIns="46351" numCol="1" anchor="t" anchorCtr="0" compatLnSpc="1">
            <a:prstTxWarp prst="textNoShape">
              <a:avLst/>
            </a:prstTxWarp>
          </a:bodyPr>
          <a:lstStyle>
            <a:lvl1pPr defTabSz="927100">
              <a:defRPr sz="1200" u="none" smtClean="0">
                <a:latin typeface="Arial" charset="0"/>
                <a:ea typeface="ＭＳ Ｐゴシック" pitchFamily="-110" charset="-128"/>
              </a:defRPr>
            </a:lvl1pPr>
          </a:lstStyle>
          <a:p>
            <a:pPr>
              <a:defRPr/>
            </a:pPr>
            <a:endParaRPr lang="it-IT" dirty="0"/>
          </a:p>
        </p:txBody>
      </p:sp>
      <p:sp>
        <p:nvSpPr>
          <p:cNvPr id="10243" name="Rectangle 3">
            <a:extLst>
              <a:ext uri="{FF2B5EF4-FFF2-40B4-BE49-F238E27FC236}">
                <a16:creationId xmlns:a16="http://schemas.microsoft.com/office/drawing/2014/main" id="{5476CE84-7F6C-4D6A-85E0-1FA92831FB20}"/>
              </a:ext>
            </a:extLst>
          </p:cNvPr>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2702" tIns="46351" rIns="92702" bIns="46351" numCol="1" anchor="t" anchorCtr="0" compatLnSpc="1">
            <a:prstTxWarp prst="textNoShape">
              <a:avLst/>
            </a:prstTxWarp>
          </a:bodyPr>
          <a:lstStyle>
            <a:lvl1pPr algn="r" defTabSz="927100">
              <a:defRPr sz="1200" u="none" smtClean="0">
                <a:latin typeface="Arial" charset="0"/>
                <a:ea typeface="ＭＳ Ｐゴシック" pitchFamily="-110" charset="-128"/>
              </a:defRPr>
            </a:lvl1pPr>
          </a:lstStyle>
          <a:p>
            <a:pPr>
              <a:defRPr/>
            </a:pPr>
            <a:endParaRPr lang="it-IT" dirty="0"/>
          </a:p>
        </p:txBody>
      </p:sp>
      <p:sp>
        <p:nvSpPr>
          <p:cNvPr id="13316" name="Rectangle 4">
            <a:extLst>
              <a:ext uri="{FF2B5EF4-FFF2-40B4-BE49-F238E27FC236}">
                <a16:creationId xmlns:a16="http://schemas.microsoft.com/office/drawing/2014/main" id="{8635D1B8-EDE3-8DA9-573E-7F3FC277E4B6}"/>
              </a:ext>
            </a:extLst>
          </p:cNvPr>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a:extLst>
              <a:ext uri="{FF2B5EF4-FFF2-40B4-BE49-F238E27FC236}">
                <a16:creationId xmlns:a16="http://schemas.microsoft.com/office/drawing/2014/main" id="{94DA2B6D-7849-40F5-64C8-50CA70DD43A9}"/>
              </a:ext>
            </a:extLst>
          </p:cNvPr>
          <p:cNvSpPr>
            <a:spLocks noGrp="1" noChangeArrowheads="1"/>
          </p:cNvSpPr>
          <p:nvPr>
            <p:ph type="body" sz="quarter" idx="3"/>
          </p:nvPr>
        </p:nvSpPr>
        <p:spPr bwMode="auto">
          <a:xfrm>
            <a:off x="681038" y="4714875"/>
            <a:ext cx="5435600" cy="4467225"/>
          </a:xfrm>
          <a:prstGeom prst="rect">
            <a:avLst/>
          </a:prstGeom>
          <a:noFill/>
          <a:ln w="9525">
            <a:noFill/>
            <a:miter lim="800000"/>
            <a:headEnd/>
            <a:tailEnd/>
          </a:ln>
          <a:effectLst/>
        </p:spPr>
        <p:txBody>
          <a:bodyPr vert="horz" wrap="square" lIns="92702" tIns="46351" rIns="92702" bIns="46351"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10246" name="Rectangle 6">
            <a:extLst>
              <a:ext uri="{FF2B5EF4-FFF2-40B4-BE49-F238E27FC236}">
                <a16:creationId xmlns:a16="http://schemas.microsoft.com/office/drawing/2014/main" id="{D8DBCD5F-83B2-803A-92A6-DD58A90F05FA}"/>
              </a:ext>
            </a:extLst>
          </p:cNvPr>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2702" tIns="46351" rIns="92702" bIns="46351" numCol="1" anchor="b" anchorCtr="0" compatLnSpc="1">
            <a:prstTxWarp prst="textNoShape">
              <a:avLst/>
            </a:prstTxWarp>
          </a:bodyPr>
          <a:lstStyle>
            <a:lvl1pPr defTabSz="927100">
              <a:defRPr sz="1200" u="none" smtClean="0">
                <a:latin typeface="Arial" charset="0"/>
                <a:ea typeface="ＭＳ Ｐゴシック" pitchFamily="-110" charset="-128"/>
              </a:defRPr>
            </a:lvl1pPr>
          </a:lstStyle>
          <a:p>
            <a:pPr>
              <a:defRPr/>
            </a:pPr>
            <a:endParaRPr lang="it-IT" dirty="0"/>
          </a:p>
        </p:txBody>
      </p:sp>
      <p:sp>
        <p:nvSpPr>
          <p:cNvPr id="10247" name="Rectangle 7">
            <a:extLst>
              <a:ext uri="{FF2B5EF4-FFF2-40B4-BE49-F238E27FC236}">
                <a16:creationId xmlns:a16="http://schemas.microsoft.com/office/drawing/2014/main" id="{7ABD0D4A-B42B-DF6D-4298-DDAFDED34D04}"/>
              </a:ext>
            </a:extLst>
          </p:cNvPr>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2702" tIns="46351" rIns="92702" bIns="46351" numCol="1" anchor="b" anchorCtr="0" compatLnSpc="1">
            <a:prstTxWarp prst="textNoShape">
              <a:avLst/>
            </a:prstTxWarp>
          </a:bodyPr>
          <a:lstStyle>
            <a:lvl1pPr algn="r" defTabSz="927100">
              <a:defRPr sz="1200" u="none"/>
            </a:lvl1pPr>
          </a:lstStyle>
          <a:p>
            <a:fld id="{709537B9-9928-4370-9399-CACC7CFE9D33}" type="slidenum">
              <a:rPr lang="it-IT" altLang="en-US"/>
              <a:pPr/>
              <a:t>‹N›</a:t>
            </a:fld>
            <a:endParaRPr lang="it-IT"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10"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1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Neutrino are neutral charged fundamental </a:t>
            </a:r>
            <a:r>
              <a:rPr lang="en-GB" sz="1800" dirty="0" err="1">
                <a:effectLst/>
                <a:latin typeface="Segoe UI" panose="020B0502040204020203" pitchFamily="34" charset="0"/>
              </a:rPr>
              <a:t>particel</a:t>
            </a:r>
            <a:r>
              <a:rPr lang="en-GB" sz="1800" dirty="0">
                <a:effectLst/>
                <a:latin typeface="Segoe UI" panose="020B0502040204020203" pitchFamily="34" charset="0"/>
              </a:rPr>
              <a:t> with spin 1/2 as we know they are organized in three families related to the corresponding charged lepton. Some of the fundamental assumption in the SM that seems to be break due to the neutrino oscillation and are not adaptable with the non zero mass state are related to the chirality of neutrino. In standard model is in fact possible to have a clear distinction between what is a particle what an antiparticle by the measure of the helicity. Solving the </a:t>
            </a:r>
            <a:r>
              <a:rPr lang="en-GB" sz="1800" dirty="0" err="1">
                <a:effectLst/>
                <a:latin typeface="Segoe UI" panose="020B0502040204020203" pitchFamily="34" charset="0"/>
              </a:rPr>
              <a:t>dirac</a:t>
            </a:r>
            <a:r>
              <a:rPr lang="en-GB" sz="1800" dirty="0">
                <a:effectLst/>
                <a:latin typeface="Segoe UI" panose="020B0502040204020203" pitchFamily="34" charset="0"/>
              </a:rPr>
              <a:t> </a:t>
            </a:r>
            <a:r>
              <a:rPr lang="en-GB" sz="1800" dirty="0" err="1">
                <a:effectLst/>
                <a:latin typeface="Segoe UI" panose="020B0502040204020203" pitchFamily="34" charset="0"/>
              </a:rPr>
              <a:t>eqaution</a:t>
            </a:r>
            <a:r>
              <a:rPr lang="en-GB" sz="1800" dirty="0">
                <a:effectLst/>
                <a:latin typeface="Segoe UI" panose="020B0502040204020203" pitchFamily="34" charset="0"/>
              </a:rPr>
              <a:t> for a massless particle the solution for the two energy value gives that neutrino are emitted with a negative helicity and </a:t>
            </a:r>
            <a:r>
              <a:rPr lang="en-GB" sz="1800" dirty="0" err="1">
                <a:effectLst/>
                <a:latin typeface="Segoe UI" panose="020B0502040204020203" pitchFamily="34" charset="0"/>
              </a:rPr>
              <a:t>antinetirno</a:t>
            </a:r>
            <a:r>
              <a:rPr lang="en-GB" sz="1800" dirty="0">
                <a:effectLst/>
                <a:latin typeface="Segoe UI" panose="020B0502040204020203" pitchFamily="34" charset="0"/>
              </a:rPr>
              <a:t> with a negative one. In </a:t>
            </a:r>
            <a:r>
              <a:rPr lang="en-GB" sz="1800" dirty="0" err="1">
                <a:effectLst/>
                <a:latin typeface="Segoe UI" panose="020B0502040204020203" pitchFamily="34" charset="0"/>
              </a:rPr>
              <a:t>addiciton</a:t>
            </a:r>
            <a:r>
              <a:rPr lang="en-GB" sz="1800" dirty="0">
                <a:effectLst/>
                <a:latin typeface="Segoe UI" panose="020B0502040204020203" pitchFamily="34" charset="0"/>
              </a:rPr>
              <a:t> neutrino can only interact weakly, in the standard model only the left </a:t>
            </a:r>
            <a:r>
              <a:rPr lang="en-GB" sz="1800" dirty="0" err="1">
                <a:effectLst/>
                <a:latin typeface="Segoe UI" panose="020B0502040204020203" pitchFamily="34" charset="0"/>
              </a:rPr>
              <a:t>handend</a:t>
            </a:r>
            <a:r>
              <a:rPr lang="en-GB" sz="1800" dirty="0">
                <a:effectLst/>
                <a:latin typeface="Segoe UI" panose="020B0502040204020203" pitchFamily="34" charset="0"/>
              </a:rPr>
              <a:t> fermions can enter in V-A current interaction violating the parity means that only left neutrino and right handed neutrino.</a:t>
            </a:r>
            <a:br>
              <a:rPr lang="en-GB" sz="1800" dirty="0">
                <a:effectLst/>
                <a:latin typeface="Segoe UI" panose="020B0502040204020203" pitchFamily="34" charset="0"/>
              </a:rPr>
            </a:br>
            <a:r>
              <a:rPr lang="en-GB" sz="1800" dirty="0">
                <a:effectLst/>
                <a:latin typeface="Segoe UI" panose="020B0502040204020203" pitchFamily="34" charset="0"/>
              </a:rPr>
              <a:t>If neutrinos were massless and </a:t>
            </a:r>
            <a:r>
              <a:rPr lang="en-GB" sz="1800" dirty="0" err="1">
                <a:effectLst/>
                <a:latin typeface="Segoe UI" panose="020B0502040204020203" pitchFamily="34" charset="0"/>
              </a:rPr>
              <a:t>traveled</a:t>
            </a:r>
            <a:r>
              <a:rPr lang="en-GB" sz="1800" dirty="0">
                <a:effectLst/>
                <a:latin typeface="Segoe UI" panose="020B0502040204020203" pitchFamily="34" charset="0"/>
              </a:rPr>
              <a:t> at the speed of light, as scientists initially thought and as the Standard Model predict</a:t>
            </a:r>
            <a:endParaRPr lang="en-GB" sz="1800" dirty="0">
              <a:effectLst/>
              <a:latin typeface="Arial" panose="020B0604020202020204" pitchFamily="34" charset="0"/>
            </a:endParaRPr>
          </a:p>
          <a:p>
            <a:endParaRPr lang="en-GB" dirty="0"/>
          </a:p>
        </p:txBody>
      </p:sp>
      <p:sp>
        <p:nvSpPr>
          <p:cNvPr id="4" name="Segnaposto numero diapositiva 3"/>
          <p:cNvSpPr>
            <a:spLocks noGrp="1"/>
          </p:cNvSpPr>
          <p:nvPr>
            <p:ph type="sldNum" sz="quarter" idx="5"/>
          </p:nvPr>
        </p:nvSpPr>
        <p:spPr/>
        <p:txBody>
          <a:bodyPr/>
          <a:lstStyle/>
          <a:p>
            <a:fld id="{709537B9-9928-4370-9399-CACC7CFE9D33}" type="slidenum">
              <a:rPr lang="it-IT" altLang="en-US" smtClean="0"/>
              <a:pPr/>
              <a:t>2</a:t>
            </a:fld>
            <a:endParaRPr lang="it-IT" altLang="en-US" dirty="0"/>
          </a:p>
        </p:txBody>
      </p:sp>
    </p:spTree>
    <p:extLst>
      <p:ext uri="{BB962C8B-B14F-4D97-AF65-F5344CB8AC3E}">
        <p14:creationId xmlns:p14="http://schemas.microsoft.com/office/powerpoint/2010/main" val="1631490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s a consequence the parameters that describes the propagation will be different but more important are sensible to the sing of the difference mass squared allowing the determination of mass hierarchy. The A parameter from </a:t>
            </a:r>
            <a:r>
              <a:rPr lang="en-GB" sz="1800" dirty="0" err="1">
                <a:effectLst/>
                <a:latin typeface="Segoe UI" panose="020B0502040204020203" pitchFamily="34" charset="0"/>
              </a:rPr>
              <a:t>wich</a:t>
            </a:r>
            <a:r>
              <a:rPr lang="en-GB" sz="1800" dirty="0">
                <a:effectLst/>
                <a:latin typeface="Segoe UI" panose="020B0502040204020203" pitchFamily="34" charset="0"/>
              </a:rPr>
              <a:t> the effective mass difference depends is affected from the difference between matter and </a:t>
            </a:r>
            <a:r>
              <a:rPr lang="en-GB" sz="1800" dirty="0" err="1">
                <a:effectLst/>
                <a:latin typeface="Segoe UI" panose="020B0502040204020203" pitchFamily="34" charset="0"/>
              </a:rPr>
              <a:t>natimmater</a:t>
            </a:r>
            <a:r>
              <a:rPr lang="en-GB" sz="1800" dirty="0">
                <a:effectLst/>
                <a:latin typeface="Segoe UI" panose="020B0502040204020203" pitchFamily="34" charset="0"/>
              </a:rPr>
              <a:t> with the result the </a:t>
            </a:r>
            <a:r>
              <a:rPr lang="en-GB" sz="1800" dirty="0" err="1">
                <a:effectLst/>
                <a:latin typeface="Segoe UI" panose="020B0502040204020203" pitchFamily="34" charset="0"/>
              </a:rPr>
              <a:t>the</a:t>
            </a:r>
            <a:r>
              <a:rPr lang="en-GB" sz="1800" dirty="0">
                <a:effectLst/>
                <a:latin typeface="Segoe UI" panose="020B0502040204020203" pitchFamily="34" charset="0"/>
              </a:rPr>
              <a:t> probability that an oscillation occur could be </a:t>
            </a:r>
            <a:r>
              <a:rPr lang="en-GB" sz="1800" dirty="0" err="1">
                <a:effectLst/>
                <a:latin typeface="Segoe UI" panose="020B0502040204020203" pitchFamily="34" charset="0"/>
              </a:rPr>
              <a:t>anhanced</a:t>
            </a:r>
            <a:r>
              <a:rPr lang="en-GB" sz="1800" dirty="0">
                <a:effectLst/>
                <a:latin typeface="Segoe UI" panose="020B0502040204020203" pitchFamily="34" charset="0"/>
              </a:rPr>
              <a:t> or not for a </a:t>
            </a:r>
            <a:r>
              <a:rPr lang="en-GB" sz="1800" dirty="0" err="1">
                <a:effectLst/>
                <a:latin typeface="Segoe UI" panose="020B0502040204020203" pitchFamily="34" charset="0"/>
              </a:rPr>
              <a:t>neurtrino</a:t>
            </a:r>
            <a:r>
              <a:rPr lang="en-GB" sz="1800" dirty="0">
                <a:effectLst/>
                <a:latin typeface="Segoe UI" panose="020B0502040204020203" pitchFamily="34" charset="0"/>
              </a:rPr>
              <a:t> or antineutrino respectively</a:t>
            </a:r>
            <a:endParaRPr lang="en-GB" sz="1800" dirty="0">
              <a:effectLst/>
              <a:latin typeface="Arial" panose="020B0604020202020204" pitchFamily="34" charset="0"/>
            </a:endParaRPr>
          </a:p>
          <a:p>
            <a:endParaRPr lang="en-GB" dirty="0"/>
          </a:p>
        </p:txBody>
      </p:sp>
      <p:sp>
        <p:nvSpPr>
          <p:cNvPr id="4" name="Segnaposto numero diapositiva 3"/>
          <p:cNvSpPr>
            <a:spLocks noGrp="1"/>
          </p:cNvSpPr>
          <p:nvPr>
            <p:ph type="sldNum" sz="quarter" idx="5"/>
          </p:nvPr>
        </p:nvSpPr>
        <p:spPr/>
        <p:txBody>
          <a:bodyPr/>
          <a:lstStyle/>
          <a:p>
            <a:fld id="{709537B9-9928-4370-9399-CACC7CFE9D33}" type="slidenum">
              <a:rPr lang="it-IT" altLang="en-US" smtClean="0"/>
              <a:pPr/>
              <a:t>12</a:t>
            </a:fld>
            <a:endParaRPr lang="it-IT" altLang="en-US" dirty="0"/>
          </a:p>
        </p:txBody>
      </p:sp>
    </p:spTree>
    <p:extLst>
      <p:ext uri="{BB962C8B-B14F-4D97-AF65-F5344CB8AC3E}">
        <p14:creationId xmlns:p14="http://schemas.microsoft.com/office/powerpoint/2010/main" val="18781336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For particular value of the electron </a:t>
            </a:r>
            <a:r>
              <a:rPr lang="en-GB" sz="1800" dirty="0" err="1">
                <a:effectLst/>
                <a:latin typeface="Segoe UI" panose="020B0502040204020203" pitchFamily="34" charset="0"/>
              </a:rPr>
              <a:t>sendisty</a:t>
            </a:r>
            <a:r>
              <a:rPr lang="en-GB" sz="1800" dirty="0">
                <a:effectLst/>
                <a:latin typeface="Segoe UI" panose="020B0502040204020203" pitchFamily="34" charset="0"/>
              </a:rPr>
              <a:t> of the medium then a resonance effect can be observed for </a:t>
            </a:r>
            <a:r>
              <a:rPr lang="en-GB" sz="1800" dirty="0" err="1">
                <a:effectLst/>
                <a:latin typeface="Segoe UI" panose="020B0502040204020203" pitchFamily="34" charset="0"/>
              </a:rPr>
              <a:t>wich</a:t>
            </a:r>
            <a:r>
              <a:rPr lang="en-GB" sz="1800" dirty="0">
                <a:effectLst/>
                <a:latin typeface="Segoe UI" panose="020B0502040204020203" pitchFamily="34" charset="0"/>
              </a:rPr>
              <a:t> the mixing in maximized then the comparison between neutrino and antineutrino allowed to </a:t>
            </a:r>
            <a:r>
              <a:rPr lang="en-GB" sz="1800" dirty="0" err="1">
                <a:effectLst/>
                <a:latin typeface="Segoe UI" panose="020B0502040204020203" pitchFamily="34" charset="0"/>
              </a:rPr>
              <a:t>estabilished</a:t>
            </a:r>
            <a:r>
              <a:rPr lang="en-GB" sz="1800" dirty="0">
                <a:effectLst/>
                <a:latin typeface="Segoe UI" panose="020B0502040204020203" pitchFamily="34" charset="0"/>
              </a:rPr>
              <a:t> </a:t>
            </a:r>
            <a:r>
              <a:rPr lang="en-GB" sz="1800" dirty="0" err="1">
                <a:effectLst/>
                <a:latin typeface="Segoe UI" panose="020B0502040204020203" pitchFamily="34" charset="0"/>
              </a:rPr>
              <a:t>wich</a:t>
            </a:r>
            <a:r>
              <a:rPr lang="en-GB" sz="1800" dirty="0">
                <a:effectLst/>
                <a:latin typeface="Segoe UI" panose="020B0502040204020203" pitchFamily="34" charset="0"/>
              </a:rPr>
              <a:t> mass ordering respect the observed value. So since the delta m 13 is the missing one in case of NO one would expect that for </a:t>
            </a:r>
            <a:r>
              <a:rPr lang="en-GB" sz="1800" dirty="0" err="1">
                <a:effectLst/>
                <a:latin typeface="Segoe UI" panose="020B0502040204020203" pitchFamily="34" charset="0"/>
              </a:rPr>
              <a:t>deltam</a:t>
            </a:r>
            <a:r>
              <a:rPr lang="en-GB" sz="1800" dirty="0">
                <a:effectLst/>
                <a:latin typeface="Segoe UI" panose="020B0502040204020203" pitchFamily="34" charset="0"/>
              </a:rPr>
              <a:t> </a:t>
            </a:r>
            <a:r>
              <a:rPr lang="en-GB" sz="1800" dirty="0" err="1">
                <a:effectLst/>
                <a:latin typeface="Segoe UI" panose="020B0502040204020203" pitchFamily="34" charset="0"/>
              </a:rPr>
              <a:t>grather</a:t>
            </a:r>
            <a:r>
              <a:rPr lang="en-GB" sz="1800" dirty="0">
                <a:effectLst/>
                <a:latin typeface="Segoe UI" panose="020B0502040204020203" pitchFamily="34" charset="0"/>
              </a:rPr>
              <a:t> than zero only neutrino </a:t>
            </a:r>
            <a:r>
              <a:rPr lang="en-GB" sz="1800" dirty="0" err="1">
                <a:effectLst/>
                <a:latin typeface="Segoe UI" panose="020B0502040204020203" pitchFamily="34" charset="0"/>
              </a:rPr>
              <a:t>progatation</a:t>
            </a:r>
            <a:r>
              <a:rPr lang="en-GB" sz="1800" dirty="0">
                <a:effectLst/>
                <a:latin typeface="Segoe UI" panose="020B0502040204020203" pitchFamily="34" charset="0"/>
              </a:rPr>
              <a:t> will be </a:t>
            </a:r>
            <a:r>
              <a:rPr lang="en-GB" sz="1800" dirty="0" err="1">
                <a:effectLst/>
                <a:latin typeface="Segoe UI" panose="020B0502040204020203" pitchFamily="34" charset="0"/>
              </a:rPr>
              <a:t>enanched</a:t>
            </a:r>
            <a:endParaRPr lang="en-GB" sz="1800" dirty="0">
              <a:effectLst/>
              <a:latin typeface="Arial" panose="020B0604020202020204" pitchFamily="34" charset="0"/>
            </a:endParaRPr>
          </a:p>
          <a:p>
            <a:endParaRPr lang="en-GB" dirty="0"/>
          </a:p>
        </p:txBody>
      </p:sp>
      <p:sp>
        <p:nvSpPr>
          <p:cNvPr id="4" name="Segnaposto numero diapositiva 3"/>
          <p:cNvSpPr>
            <a:spLocks noGrp="1"/>
          </p:cNvSpPr>
          <p:nvPr>
            <p:ph type="sldNum" sz="quarter" idx="5"/>
          </p:nvPr>
        </p:nvSpPr>
        <p:spPr/>
        <p:txBody>
          <a:bodyPr/>
          <a:lstStyle/>
          <a:p>
            <a:fld id="{709537B9-9928-4370-9399-CACC7CFE9D33}" type="slidenum">
              <a:rPr lang="it-IT" altLang="en-US" smtClean="0"/>
              <a:pPr/>
              <a:t>13</a:t>
            </a:fld>
            <a:endParaRPr lang="it-IT" altLang="en-US" dirty="0"/>
          </a:p>
        </p:txBody>
      </p:sp>
    </p:spTree>
    <p:extLst>
      <p:ext uri="{BB962C8B-B14F-4D97-AF65-F5344CB8AC3E}">
        <p14:creationId xmlns:p14="http://schemas.microsoft.com/office/powerpoint/2010/main" val="12505050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s a consequence the parameters that describes the propagation will be different but more important are sensible to the sing of the difference mass squared allowing the determination of mass hierarchy. The A parameter from </a:t>
            </a:r>
            <a:r>
              <a:rPr lang="en-GB" sz="1800" dirty="0" err="1">
                <a:effectLst/>
                <a:latin typeface="Segoe UI" panose="020B0502040204020203" pitchFamily="34" charset="0"/>
              </a:rPr>
              <a:t>wich</a:t>
            </a:r>
            <a:r>
              <a:rPr lang="en-GB" sz="1800" dirty="0">
                <a:effectLst/>
                <a:latin typeface="Segoe UI" panose="020B0502040204020203" pitchFamily="34" charset="0"/>
              </a:rPr>
              <a:t> the effective mass difference depends is affected from the difference between matter and </a:t>
            </a:r>
            <a:r>
              <a:rPr lang="en-GB" sz="1800" dirty="0" err="1">
                <a:effectLst/>
                <a:latin typeface="Segoe UI" panose="020B0502040204020203" pitchFamily="34" charset="0"/>
              </a:rPr>
              <a:t>natimmater</a:t>
            </a:r>
            <a:r>
              <a:rPr lang="en-GB" sz="1800" dirty="0">
                <a:effectLst/>
                <a:latin typeface="Segoe UI" panose="020B0502040204020203" pitchFamily="34" charset="0"/>
              </a:rPr>
              <a:t> with the result the </a:t>
            </a:r>
            <a:r>
              <a:rPr lang="en-GB" sz="1800" dirty="0" err="1">
                <a:effectLst/>
                <a:latin typeface="Segoe UI" panose="020B0502040204020203" pitchFamily="34" charset="0"/>
              </a:rPr>
              <a:t>the</a:t>
            </a:r>
            <a:r>
              <a:rPr lang="en-GB" sz="1800" dirty="0">
                <a:effectLst/>
                <a:latin typeface="Segoe UI" panose="020B0502040204020203" pitchFamily="34" charset="0"/>
              </a:rPr>
              <a:t> probability that an oscillation occur could be </a:t>
            </a:r>
            <a:r>
              <a:rPr lang="en-GB" sz="1800" dirty="0" err="1">
                <a:effectLst/>
                <a:latin typeface="Segoe UI" panose="020B0502040204020203" pitchFamily="34" charset="0"/>
              </a:rPr>
              <a:t>anhanced</a:t>
            </a:r>
            <a:r>
              <a:rPr lang="en-GB" sz="1800" dirty="0">
                <a:effectLst/>
                <a:latin typeface="Segoe UI" panose="020B0502040204020203" pitchFamily="34" charset="0"/>
              </a:rPr>
              <a:t> or not for a </a:t>
            </a:r>
            <a:r>
              <a:rPr lang="en-GB" sz="1800" dirty="0" err="1">
                <a:effectLst/>
                <a:latin typeface="Segoe UI" panose="020B0502040204020203" pitchFamily="34" charset="0"/>
              </a:rPr>
              <a:t>neurtrino</a:t>
            </a:r>
            <a:r>
              <a:rPr lang="en-GB" sz="1800" dirty="0">
                <a:effectLst/>
                <a:latin typeface="Segoe UI" panose="020B0502040204020203" pitchFamily="34" charset="0"/>
              </a:rPr>
              <a:t> or antineutrino respectively</a:t>
            </a:r>
            <a:endParaRPr lang="en-GB" sz="1800" dirty="0">
              <a:effectLst/>
              <a:latin typeface="Arial" panose="020B0604020202020204" pitchFamily="34" charset="0"/>
            </a:endParaRPr>
          </a:p>
          <a:p>
            <a:endParaRPr lang="en-GB" dirty="0"/>
          </a:p>
        </p:txBody>
      </p:sp>
      <p:sp>
        <p:nvSpPr>
          <p:cNvPr id="4" name="Segnaposto numero diapositiva 3"/>
          <p:cNvSpPr>
            <a:spLocks noGrp="1"/>
          </p:cNvSpPr>
          <p:nvPr>
            <p:ph type="sldNum" sz="quarter" idx="5"/>
          </p:nvPr>
        </p:nvSpPr>
        <p:spPr/>
        <p:txBody>
          <a:bodyPr/>
          <a:lstStyle/>
          <a:p>
            <a:fld id="{709537B9-9928-4370-9399-CACC7CFE9D33}" type="slidenum">
              <a:rPr lang="it-IT" altLang="en-US" smtClean="0"/>
              <a:pPr/>
              <a:t>15</a:t>
            </a:fld>
            <a:endParaRPr lang="it-IT" altLang="en-US" dirty="0"/>
          </a:p>
        </p:txBody>
      </p:sp>
    </p:spTree>
    <p:extLst>
      <p:ext uri="{BB962C8B-B14F-4D97-AF65-F5344CB8AC3E}">
        <p14:creationId xmlns:p14="http://schemas.microsoft.com/office/powerpoint/2010/main" val="40409824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709537B9-9928-4370-9399-CACC7CFE9D33}" type="slidenum">
              <a:rPr lang="it-IT" altLang="en-US" smtClean="0"/>
              <a:pPr/>
              <a:t>16</a:t>
            </a:fld>
            <a:endParaRPr lang="it-IT" altLang="en-US" dirty="0"/>
          </a:p>
        </p:txBody>
      </p:sp>
    </p:spTree>
    <p:extLst>
      <p:ext uri="{BB962C8B-B14F-4D97-AF65-F5344CB8AC3E}">
        <p14:creationId xmlns:p14="http://schemas.microsoft.com/office/powerpoint/2010/main" val="1344234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Since we have understood that </a:t>
            </a:r>
            <a:r>
              <a:rPr lang="en-GB" sz="1800" dirty="0" err="1">
                <a:effectLst/>
                <a:latin typeface="Segoe UI" panose="020B0502040204020203" pitchFamily="34" charset="0"/>
              </a:rPr>
              <a:t>sm</a:t>
            </a:r>
            <a:r>
              <a:rPr lang="en-GB" sz="1800" dirty="0">
                <a:effectLst/>
                <a:latin typeface="Segoe UI" panose="020B0502040204020203" pitchFamily="34" charset="0"/>
              </a:rPr>
              <a:t> </a:t>
            </a:r>
            <a:r>
              <a:rPr lang="en-GB" sz="1800" dirty="0" err="1">
                <a:effectLst/>
                <a:latin typeface="Segoe UI" panose="020B0502040204020203" pitchFamily="34" charset="0"/>
              </a:rPr>
              <a:t>reprentation</a:t>
            </a:r>
            <a:r>
              <a:rPr lang="en-GB" sz="1800" dirty="0">
                <a:effectLst/>
                <a:latin typeface="Segoe UI" panose="020B0502040204020203" pitchFamily="34" charset="0"/>
              </a:rPr>
              <a:t> are not compatible with the neutrino mass state in fact </a:t>
            </a:r>
            <a:r>
              <a:rPr lang="en-GB" sz="1800" dirty="0" err="1">
                <a:effectLst/>
                <a:latin typeface="Segoe UI" panose="020B0502040204020203" pitchFamily="34" charset="0"/>
              </a:rPr>
              <a:t>weyl</a:t>
            </a:r>
            <a:r>
              <a:rPr lang="en-GB" sz="1800" dirty="0">
                <a:effectLst/>
                <a:latin typeface="Segoe UI" panose="020B0502040204020203" pitchFamily="34" charset="0"/>
              </a:rPr>
              <a:t> describes massless particle, </a:t>
            </a:r>
            <a:r>
              <a:rPr lang="en-GB" sz="1800" dirty="0" err="1">
                <a:effectLst/>
                <a:latin typeface="Segoe UI" panose="020B0502040204020203" pitchFamily="34" charset="0"/>
              </a:rPr>
              <a:t>dirac</a:t>
            </a:r>
            <a:r>
              <a:rPr lang="en-GB" sz="1800" dirty="0">
                <a:effectLst/>
                <a:latin typeface="Segoe UI" panose="020B0502040204020203" pitchFamily="34" charset="0"/>
              </a:rPr>
              <a:t> equation require additional chiral state that are not observed in </a:t>
            </a:r>
            <a:r>
              <a:rPr lang="en-GB" sz="1800" dirty="0" err="1">
                <a:effectLst/>
                <a:latin typeface="Segoe UI" panose="020B0502040204020203" pitchFamily="34" charset="0"/>
              </a:rPr>
              <a:t>neuritno</a:t>
            </a:r>
            <a:r>
              <a:rPr lang="en-GB" sz="1800" dirty="0">
                <a:effectLst/>
                <a:latin typeface="Segoe UI" panose="020B0502040204020203" pitchFamily="34" charset="0"/>
              </a:rPr>
              <a:t> so two main possible new representation had been presented by </a:t>
            </a:r>
            <a:r>
              <a:rPr lang="en-GB" sz="1800" dirty="0" err="1">
                <a:effectLst/>
                <a:latin typeface="Segoe UI" panose="020B0502040204020203" pitchFamily="34" charset="0"/>
              </a:rPr>
              <a:t>majo</a:t>
            </a:r>
            <a:r>
              <a:rPr lang="en-GB" sz="1800" dirty="0">
                <a:effectLst/>
                <a:latin typeface="Segoe UI" panose="020B0502040204020203" pitchFamily="34" charset="0"/>
              </a:rPr>
              <a:t> and </a:t>
            </a:r>
            <a:r>
              <a:rPr lang="en-GB" sz="1800" dirty="0" err="1">
                <a:effectLst/>
                <a:latin typeface="Segoe UI" panose="020B0502040204020203" pitchFamily="34" charset="0"/>
              </a:rPr>
              <a:t>dirac.Understand</a:t>
            </a:r>
            <a:r>
              <a:rPr lang="en-GB" sz="1800" dirty="0">
                <a:effectLst/>
                <a:latin typeface="Segoe UI" panose="020B0502040204020203" pitchFamily="34" charset="0"/>
              </a:rPr>
              <a:t> </a:t>
            </a:r>
            <a:r>
              <a:rPr lang="en-GB" sz="1800" dirty="0" err="1">
                <a:effectLst/>
                <a:latin typeface="Segoe UI" panose="020B0502040204020203" pitchFamily="34" charset="0"/>
              </a:rPr>
              <a:t>wich</a:t>
            </a:r>
            <a:r>
              <a:rPr lang="en-GB" sz="1800" dirty="0">
                <a:effectLst/>
                <a:latin typeface="Segoe UI" panose="020B0502040204020203" pitchFamily="34" charset="0"/>
              </a:rPr>
              <a:t> type neutrino is D or M will be </a:t>
            </a:r>
            <a:r>
              <a:rPr lang="en-GB" sz="1800" dirty="0" err="1">
                <a:effectLst/>
                <a:latin typeface="Segoe UI" panose="020B0502040204020203" pitchFamily="34" charset="0"/>
              </a:rPr>
              <a:t>fundamnetal</a:t>
            </a:r>
            <a:r>
              <a:rPr lang="en-GB" sz="1800" dirty="0">
                <a:effectLst/>
                <a:latin typeface="Segoe UI" panose="020B0502040204020203" pitchFamily="34" charset="0"/>
              </a:rPr>
              <a:t> in the understanding of the </a:t>
            </a:r>
            <a:r>
              <a:rPr lang="en-GB" sz="1800" dirty="0" err="1">
                <a:effectLst/>
                <a:latin typeface="Segoe UI" panose="020B0502040204020203" pitchFamily="34" charset="0"/>
              </a:rPr>
              <a:t>massa</a:t>
            </a:r>
            <a:r>
              <a:rPr lang="en-GB" sz="1800" dirty="0">
                <a:effectLst/>
                <a:latin typeface="Segoe UI" panose="020B0502040204020203" pitchFamily="34" charset="0"/>
              </a:rPr>
              <a:t> acquisition mechanism. Other particles in the SM get their mass through the interaction with the </a:t>
            </a:r>
            <a:r>
              <a:rPr lang="en-GB" sz="1800" dirty="0" err="1">
                <a:effectLst/>
                <a:latin typeface="Segoe UI" panose="020B0502040204020203" pitchFamily="34" charset="0"/>
              </a:rPr>
              <a:t>Higg's</a:t>
            </a:r>
            <a:r>
              <a:rPr lang="en-GB" sz="1800" dirty="0">
                <a:effectLst/>
                <a:latin typeface="Segoe UI" panose="020B0502040204020203" pitchFamily="34" charset="0"/>
              </a:rPr>
              <a:t> boson. The observation of only one state of helicity of the neutrino excluded the possibilities of the same mechanism for this particle. . If the left-handed neutrino instead are </a:t>
            </a:r>
            <a:r>
              <a:rPr lang="en-GB" sz="1800" dirty="0" err="1">
                <a:effectLst/>
                <a:latin typeface="Segoe UI" panose="020B0502040204020203" pitchFamily="34" charset="0"/>
              </a:rPr>
              <a:t>majorana</a:t>
            </a:r>
            <a:r>
              <a:rPr lang="en-GB" sz="1800" dirty="0">
                <a:effectLst/>
                <a:latin typeface="Segoe UI" panose="020B0502040204020203" pitchFamily="34" charset="0"/>
              </a:rPr>
              <a:t> particle it could be possible to have a non zero mass term. DI LA DIFFERENZA </a:t>
            </a:r>
            <a:br>
              <a:rPr lang="en-GB" sz="1800" dirty="0">
                <a:effectLst/>
                <a:latin typeface="Segoe UI" panose="020B0502040204020203" pitchFamily="34" charset="0"/>
              </a:rPr>
            </a:br>
            <a:r>
              <a:rPr lang="en-GB" sz="1800" dirty="0">
                <a:effectLst/>
                <a:latin typeface="Segoe UI" panose="020B0502040204020203" pitchFamily="34" charset="0"/>
              </a:rPr>
              <a:t>Number of relevant </a:t>
            </a:r>
            <a:r>
              <a:rPr lang="en-GB" sz="1800" dirty="0" err="1">
                <a:effectLst/>
                <a:latin typeface="Segoe UI" panose="020B0502040204020203" pitchFamily="34" charset="0"/>
              </a:rPr>
              <a:t>parmaeters</a:t>
            </a:r>
            <a:r>
              <a:rPr lang="en-GB" sz="1800" dirty="0">
                <a:effectLst/>
                <a:latin typeface="Segoe UI" panose="020B0502040204020203" pitchFamily="34" charset="0"/>
              </a:rPr>
              <a:t> for the lepton mixing as we will see depending on the nature of neutrino. With three </a:t>
            </a:r>
            <a:r>
              <a:rPr lang="en-GB" sz="1800" dirty="0" err="1">
                <a:effectLst/>
                <a:latin typeface="Segoe UI" panose="020B0502040204020203" pitchFamily="34" charset="0"/>
              </a:rPr>
              <a:t>majorana</a:t>
            </a:r>
            <a:r>
              <a:rPr lang="en-GB" sz="1800" dirty="0">
                <a:effectLst/>
                <a:latin typeface="Segoe UI" panose="020B0502040204020203" pitchFamily="34" charset="0"/>
              </a:rPr>
              <a:t> neutrino number of </a:t>
            </a:r>
            <a:r>
              <a:rPr lang="en-GB" sz="1800" dirty="0" err="1">
                <a:effectLst/>
                <a:latin typeface="Segoe UI" panose="020B0502040204020203" pitchFamily="34" charset="0"/>
              </a:rPr>
              <a:t>independet</a:t>
            </a:r>
            <a:r>
              <a:rPr lang="en-GB" sz="1800" dirty="0">
                <a:effectLst/>
                <a:latin typeface="Segoe UI" panose="020B0502040204020203" pitchFamily="34" charset="0"/>
              </a:rPr>
              <a:t> parameters will be six instead of four as for </a:t>
            </a:r>
            <a:r>
              <a:rPr lang="en-GB" sz="1800" dirty="0" err="1">
                <a:effectLst/>
                <a:latin typeface="Segoe UI" panose="020B0502040204020203" pitchFamily="34" charset="0"/>
              </a:rPr>
              <a:t>dirac</a:t>
            </a:r>
            <a:r>
              <a:rPr lang="en-GB" sz="1800" dirty="0">
                <a:effectLst/>
                <a:latin typeface="Segoe UI" panose="020B0502040204020203" pitchFamily="34" charset="0"/>
              </a:rPr>
              <a:t> neutrino -&gt;PMNS </a:t>
            </a:r>
            <a:r>
              <a:rPr lang="en-GB" sz="1800" dirty="0" err="1">
                <a:effectLst/>
                <a:latin typeface="Segoe UI" panose="020B0502040204020203" pitchFamily="34" charset="0"/>
              </a:rPr>
              <a:t>matrixSi</a:t>
            </a:r>
            <a:endParaRPr lang="en-GB" sz="1800" dirty="0">
              <a:effectLst/>
              <a:latin typeface="Arial" panose="020B0604020202020204" pitchFamily="34" charset="0"/>
            </a:endParaRPr>
          </a:p>
          <a:p>
            <a:endParaRPr lang="en-GB" dirty="0"/>
          </a:p>
        </p:txBody>
      </p:sp>
      <p:sp>
        <p:nvSpPr>
          <p:cNvPr id="4" name="Segnaposto numero diapositiva 3"/>
          <p:cNvSpPr>
            <a:spLocks noGrp="1"/>
          </p:cNvSpPr>
          <p:nvPr>
            <p:ph type="sldNum" sz="quarter" idx="5"/>
          </p:nvPr>
        </p:nvSpPr>
        <p:spPr/>
        <p:txBody>
          <a:bodyPr/>
          <a:lstStyle/>
          <a:p>
            <a:fld id="{709537B9-9928-4370-9399-CACC7CFE9D33}" type="slidenum">
              <a:rPr lang="it-IT" altLang="en-US" smtClean="0"/>
              <a:pPr/>
              <a:t>3</a:t>
            </a:fld>
            <a:endParaRPr lang="it-IT" altLang="en-US" dirty="0"/>
          </a:p>
        </p:txBody>
      </p:sp>
    </p:spTree>
    <p:extLst>
      <p:ext uri="{BB962C8B-B14F-4D97-AF65-F5344CB8AC3E}">
        <p14:creationId xmlns:p14="http://schemas.microsoft.com/office/powerpoint/2010/main" val="2437251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o overall we have a net distinction between standard model and possible model introduced by the oscillation theory. So far the flavour </a:t>
            </a:r>
            <a:r>
              <a:rPr lang="en-GB" sz="1800" dirty="0" err="1">
                <a:effectLst/>
                <a:latin typeface="Segoe UI" panose="020B0502040204020203" pitchFamily="34" charset="0"/>
              </a:rPr>
              <a:t>chaning</a:t>
            </a:r>
            <a:r>
              <a:rPr lang="en-GB" sz="1800" dirty="0">
                <a:effectLst/>
                <a:latin typeface="Segoe UI" panose="020B0502040204020203" pitchFamily="34" charset="0"/>
              </a:rPr>
              <a:t> has been confirmed so we know that neutrino comes in the three flavour but their propagation in time brought the non zero probability to observe them in different flavour state respect to the </a:t>
            </a:r>
            <a:r>
              <a:rPr lang="en-GB" sz="1800" dirty="0" err="1">
                <a:effectLst/>
                <a:latin typeface="Segoe UI" panose="020B0502040204020203" pitchFamily="34" charset="0"/>
              </a:rPr>
              <a:t>intial</a:t>
            </a:r>
            <a:r>
              <a:rPr lang="en-GB" sz="1800" dirty="0">
                <a:effectLst/>
                <a:latin typeface="Segoe UI" panose="020B0502040204020203" pitchFamily="34" charset="0"/>
              </a:rPr>
              <a:t> one.</a:t>
            </a:r>
            <a:br>
              <a:rPr lang="en-GB" sz="1800" dirty="0">
                <a:effectLst/>
                <a:latin typeface="Segoe UI" panose="020B0502040204020203" pitchFamily="34" charset="0"/>
              </a:rPr>
            </a:br>
            <a:r>
              <a:rPr lang="en-GB" sz="1800" dirty="0">
                <a:effectLst/>
                <a:latin typeface="Segoe UI" panose="020B0502040204020203" pitchFamily="34" charset="0"/>
              </a:rPr>
              <a:t>If neutrino are massless, different flavour neutrino states are degenerate and we could always find a basis in </a:t>
            </a:r>
            <a:r>
              <a:rPr lang="en-GB" sz="1800" dirty="0" err="1">
                <a:effectLst/>
                <a:latin typeface="Segoe UI" panose="020B0502040204020203" pitchFamily="34" charset="0"/>
              </a:rPr>
              <a:t>wich</a:t>
            </a:r>
            <a:r>
              <a:rPr lang="en-GB" sz="1800" dirty="0">
                <a:effectLst/>
                <a:latin typeface="Segoe UI" panose="020B0502040204020203" pitchFamily="34" charset="0"/>
              </a:rPr>
              <a:t> the Hamiltonian and the lepton flavours are </a:t>
            </a:r>
            <a:r>
              <a:rPr lang="en-GB" sz="1800" dirty="0" err="1">
                <a:effectLst/>
                <a:latin typeface="Segoe UI" panose="020B0502040204020203" pitchFamily="34" charset="0"/>
              </a:rPr>
              <a:t>simoultaneously</a:t>
            </a:r>
            <a:r>
              <a:rPr lang="en-GB" sz="1800" dirty="0">
                <a:effectLst/>
                <a:latin typeface="Segoe UI" panose="020B0502040204020203" pitchFamily="34" charset="0"/>
              </a:rPr>
              <a:t> diagonal. If instead are massive particles is no longer true and automatic that the mass matrices of the lepton and neutrinos are concurrently diagonalisable and phenomenon of the neutrino mixing can occur with the violation of</a:t>
            </a:r>
            <a:br>
              <a:rPr lang="en-GB" sz="1800" dirty="0">
                <a:effectLst/>
                <a:latin typeface="Segoe UI" panose="020B0502040204020203" pitchFamily="34" charset="0"/>
              </a:rPr>
            </a:br>
            <a:r>
              <a:rPr lang="en-GB" sz="1800" dirty="0">
                <a:effectLst/>
                <a:latin typeface="Segoe UI" panose="020B0502040204020203" pitchFamily="34" charset="0"/>
              </a:rPr>
              <a:t>the lepton number conservation</a:t>
            </a:r>
            <a:endParaRPr lang="en-GB" sz="1800" dirty="0">
              <a:effectLst/>
              <a:latin typeface="Arial" panose="020B0604020202020204" pitchFamily="34" charset="0"/>
            </a:endParaRPr>
          </a:p>
          <a:p>
            <a:endParaRPr lang="en-GB" dirty="0"/>
          </a:p>
        </p:txBody>
      </p:sp>
      <p:sp>
        <p:nvSpPr>
          <p:cNvPr id="4" name="Segnaposto numero diapositiva 3"/>
          <p:cNvSpPr>
            <a:spLocks noGrp="1"/>
          </p:cNvSpPr>
          <p:nvPr>
            <p:ph type="sldNum" sz="quarter" idx="5"/>
          </p:nvPr>
        </p:nvSpPr>
        <p:spPr/>
        <p:txBody>
          <a:bodyPr/>
          <a:lstStyle/>
          <a:p>
            <a:fld id="{709537B9-9928-4370-9399-CACC7CFE9D33}" type="slidenum">
              <a:rPr lang="it-IT" altLang="en-US" smtClean="0"/>
              <a:pPr/>
              <a:t>4</a:t>
            </a:fld>
            <a:endParaRPr lang="it-IT" altLang="en-US" dirty="0"/>
          </a:p>
        </p:txBody>
      </p:sp>
    </p:spTree>
    <p:extLst>
      <p:ext uri="{BB962C8B-B14F-4D97-AF65-F5344CB8AC3E}">
        <p14:creationId xmlns:p14="http://schemas.microsoft.com/office/powerpoint/2010/main" val="2439490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The formalism if neutrino oscillation is quite simple is it can be done in the </a:t>
            </a:r>
            <a:r>
              <a:rPr lang="en-GB" sz="1800" dirty="0" err="1">
                <a:effectLst/>
                <a:latin typeface="Segoe UI" panose="020B0502040204020203" pitchFamily="34" charset="0"/>
              </a:rPr>
              <a:t>hilber</a:t>
            </a:r>
            <a:r>
              <a:rPr lang="en-GB" sz="1800" dirty="0">
                <a:effectLst/>
                <a:latin typeface="Segoe UI" panose="020B0502040204020203" pitchFamily="34" charset="0"/>
              </a:rPr>
              <a:t> space expressing flavour state as a </a:t>
            </a:r>
            <a:r>
              <a:rPr lang="en-GB" sz="1800" dirty="0" err="1">
                <a:effectLst/>
                <a:latin typeface="Segoe UI" panose="020B0502040204020203" pitchFamily="34" charset="0"/>
              </a:rPr>
              <a:t>supersposition</a:t>
            </a:r>
            <a:r>
              <a:rPr lang="en-GB" sz="1800" dirty="0">
                <a:effectLst/>
                <a:latin typeface="Segoe UI" panose="020B0502040204020203" pitchFamily="34" charset="0"/>
              </a:rPr>
              <a:t> of the mass eigenstate and </a:t>
            </a:r>
            <a:r>
              <a:rPr lang="en-GB" sz="1800" dirty="0" err="1">
                <a:effectLst/>
                <a:latin typeface="Segoe UI" panose="020B0502040204020203" pitchFamily="34" charset="0"/>
              </a:rPr>
              <a:t>viceverse</a:t>
            </a:r>
            <a:r>
              <a:rPr lang="en-GB" sz="1800" dirty="0">
                <a:effectLst/>
                <a:latin typeface="Segoe UI" panose="020B0502040204020203" pitchFamily="34" charset="0"/>
              </a:rPr>
              <a:t>. The flavour changing is described b the </a:t>
            </a:r>
            <a:r>
              <a:rPr lang="en-GB" sz="1800" dirty="0" err="1">
                <a:effectLst/>
                <a:latin typeface="Segoe UI" panose="020B0502040204020203" pitchFamily="34" charset="0"/>
              </a:rPr>
              <a:t>pmns</a:t>
            </a:r>
            <a:r>
              <a:rPr lang="en-GB" sz="1800" dirty="0">
                <a:effectLst/>
                <a:latin typeface="Segoe UI" panose="020B0502040204020203" pitchFamily="34" charset="0"/>
              </a:rPr>
              <a:t> matrix </a:t>
            </a:r>
            <a:r>
              <a:rPr lang="en-GB" sz="1800" dirty="0" err="1">
                <a:effectLst/>
                <a:latin typeface="Segoe UI" panose="020B0502040204020203" pitchFamily="34" charset="0"/>
              </a:rPr>
              <a:t>wich</a:t>
            </a:r>
            <a:r>
              <a:rPr lang="en-GB" sz="1800" dirty="0">
                <a:effectLst/>
                <a:latin typeface="Segoe UI" panose="020B0502040204020203" pitchFamily="34" charset="0"/>
              </a:rPr>
              <a:t> due the presence of three </a:t>
            </a:r>
            <a:r>
              <a:rPr lang="en-GB" sz="1800" dirty="0" err="1">
                <a:effectLst/>
                <a:latin typeface="Segoe UI" panose="020B0502040204020203" pitchFamily="34" charset="0"/>
              </a:rPr>
              <a:t>flaovour</a:t>
            </a:r>
            <a:r>
              <a:rPr lang="en-GB" sz="1800" dirty="0">
                <a:effectLst/>
                <a:latin typeface="Segoe UI" panose="020B0502040204020203" pitchFamily="34" charset="0"/>
              </a:rPr>
              <a:t> will have nine degrees of </a:t>
            </a:r>
            <a:r>
              <a:rPr lang="en-GB" sz="1800" dirty="0" err="1">
                <a:effectLst/>
                <a:latin typeface="Segoe UI" panose="020B0502040204020203" pitchFamily="34" charset="0"/>
              </a:rPr>
              <a:t>fredoom</a:t>
            </a:r>
            <a:r>
              <a:rPr lang="en-GB" sz="1800" dirty="0">
                <a:effectLst/>
                <a:latin typeface="Segoe UI" panose="020B0502040204020203" pitchFamily="34" charset="0"/>
              </a:rPr>
              <a:t>. As we have seen depending on </a:t>
            </a:r>
            <a:r>
              <a:rPr lang="en-GB" sz="1800" dirty="0" err="1">
                <a:effectLst/>
                <a:latin typeface="Segoe UI" panose="020B0502040204020203" pitchFamily="34" charset="0"/>
              </a:rPr>
              <a:t>dirac</a:t>
            </a:r>
            <a:r>
              <a:rPr lang="en-GB" sz="1800" dirty="0">
                <a:effectLst/>
                <a:latin typeface="Segoe UI" panose="020B0502040204020203" pitchFamily="34" charset="0"/>
              </a:rPr>
              <a:t> or </a:t>
            </a:r>
            <a:r>
              <a:rPr lang="en-GB" sz="1800" dirty="0" err="1">
                <a:effectLst/>
                <a:latin typeface="Segoe UI" panose="020B0502040204020203" pitchFamily="34" charset="0"/>
              </a:rPr>
              <a:t>majorana</a:t>
            </a:r>
            <a:r>
              <a:rPr lang="en-GB" sz="1800" dirty="0">
                <a:effectLst/>
                <a:latin typeface="Segoe UI" panose="020B0502040204020203" pitchFamily="34" charset="0"/>
              </a:rPr>
              <a:t> particle </a:t>
            </a:r>
            <a:r>
              <a:rPr lang="en-GB" sz="1800" dirty="0" err="1">
                <a:effectLst/>
                <a:latin typeface="Segoe UI" panose="020B0502040204020203" pitchFamily="34" charset="0"/>
              </a:rPr>
              <a:t>diffferent</a:t>
            </a:r>
            <a:r>
              <a:rPr lang="en-GB" sz="1800" dirty="0">
                <a:effectLst/>
                <a:latin typeface="Segoe UI" panose="020B0502040204020203" pitchFamily="34" charset="0"/>
              </a:rPr>
              <a:t> parameters can be </a:t>
            </a:r>
            <a:r>
              <a:rPr lang="en-GB" sz="1800" dirty="0" err="1">
                <a:effectLst/>
                <a:latin typeface="Segoe UI" panose="020B0502040204020203" pitchFamily="34" charset="0"/>
              </a:rPr>
              <a:t>aboserbed</a:t>
            </a:r>
            <a:r>
              <a:rPr lang="en-GB" sz="1800" dirty="0">
                <a:effectLst/>
                <a:latin typeface="Segoe UI" panose="020B0502040204020203" pitchFamily="34" charset="0"/>
              </a:rPr>
              <a:t> and in </a:t>
            </a:r>
            <a:r>
              <a:rPr lang="en-GB" sz="1800" dirty="0" err="1">
                <a:effectLst/>
                <a:latin typeface="Segoe UI" panose="020B0502040204020203" pitchFamily="34" charset="0"/>
              </a:rPr>
              <a:t>dirac</a:t>
            </a:r>
            <a:r>
              <a:rPr lang="en-GB" sz="1800" dirty="0">
                <a:effectLst/>
                <a:latin typeface="Segoe UI" panose="020B0502040204020203" pitchFamily="34" charset="0"/>
              </a:rPr>
              <a:t> we will end up with 4 independent param while in </a:t>
            </a:r>
            <a:r>
              <a:rPr lang="en-GB" sz="1800" dirty="0" err="1">
                <a:effectLst/>
                <a:latin typeface="Segoe UI" panose="020B0502040204020203" pitchFamily="34" charset="0"/>
              </a:rPr>
              <a:t>majo</a:t>
            </a:r>
            <a:r>
              <a:rPr lang="en-GB" sz="1800" dirty="0">
                <a:effectLst/>
                <a:latin typeface="Segoe UI" panose="020B0502040204020203" pitchFamily="34" charset="0"/>
              </a:rPr>
              <a:t>..</a:t>
            </a:r>
            <a:endParaRPr lang="en-GB" sz="1800" dirty="0">
              <a:effectLst/>
              <a:latin typeface="Arial" panose="020B0604020202020204" pitchFamily="34" charset="0"/>
            </a:endParaRPr>
          </a:p>
          <a:p>
            <a:endParaRPr lang="en-GB" dirty="0"/>
          </a:p>
        </p:txBody>
      </p:sp>
      <p:sp>
        <p:nvSpPr>
          <p:cNvPr id="4" name="Segnaposto numero diapositiva 3"/>
          <p:cNvSpPr>
            <a:spLocks noGrp="1"/>
          </p:cNvSpPr>
          <p:nvPr>
            <p:ph type="sldNum" sz="quarter" idx="5"/>
          </p:nvPr>
        </p:nvSpPr>
        <p:spPr/>
        <p:txBody>
          <a:bodyPr/>
          <a:lstStyle/>
          <a:p>
            <a:fld id="{709537B9-9928-4370-9399-CACC7CFE9D33}" type="slidenum">
              <a:rPr lang="it-IT" altLang="en-US" smtClean="0"/>
              <a:pPr/>
              <a:t>5</a:t>
            </a:fld>
            <a:endParaRPr lang="it-IT" altLang="en-US" dirty="0"/>
          </a:p>
        </p:txBody>
      </p:sp>
    </p:spTree>
    <p:extLst>
      <p:ext uri="{BB962C8B-B14F-4D97-AF65-F5344CB8AC3E}">
        <p14:creationId xmlns:p14="http://schemas.microsoft.com/office/powerpoint/2010/main" val="2714454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800" dirty="0">
                <a:effectLst/>
                <a:latin typeface="Segoe UI" panose="020B0502040204020203" pitchFamily="34" charset="0"/>
              </a:rPr>
              <a:t>Since the </a:t>
            </a:r>
            <a:r>
              <a:rPr lang="en-GB" sz="1800" dirty="0" err="1">
                <a:effectLst/>
                <a:latin typeface="Segoe UI" panose="020B0502040204020203" pitchFamily="34" charset="0"/>
              </a:rPr>
              <a:t>experimentla</a:t>
            </a:r>
            <a:r>
              <a:rPr lang="en-GB" sz="1800" dirty="0">
                <a:effectLst/>
                <a:latin typeface="Segoe UI" panose="020B0502040204020203" pitchFamily="34" charset="0"/>
              </a:rPr>
              <a:t> observation is not sensible to </a:t>
            </a:r>
            <a:r>
              <a:rPr lang="en-GB" sz="1800" dirty="0" err="1">
                <a:effectLst/>
                <a:latin typeface="Segoe UI" panose="020B0502040204020203" pitchFamily="34" charset="0"/>
              </a:rPr>
              <a:t>dirac</a:t>
            </a:r>
            <a:r>
              <a:rPr lang="en-GB" sz="1800" dirty="0">
                <a:effectLst/>
                <a:latin typeface="Segoe UI" panose="020B0502040204020203" pitchFamily="34" charset="0"/>
              </a:rPr>
              <a:t> or </a:t>
            </a:r>
            <a:r>
              <a:rPr lang="en-GB" sz="1800" dirty="0" err="1">
                <a:effectLst/>
                <a:latin typeface="Segoe UI" panose="020B0502040204020203" pitchFamily="34" charset="0"/>
              </a:rPr>
              <a:t>majorana</a:t>
            </a:r>
            <a:r>
              <a:rPr lang="en-GB" sz="1800" dirty="0">
                <a:effectLst/>
                <a:latin typeface="Segoe UI" panose="020B0502040204020203" pitchFamily="34" charset="0"/>
              </a:rPr>
              <a:t> neutrino for the discussion we will assume </a:t>
            </a:r>
            <a:r>
              <a:rPr lang="en-GB" sz="1800" dirty="0" err="1">
                <a:effectLst/>
                <a:latin typeface="Segoe UI" panose="020B0502040204020203" pitchFamily="34" charset="0"/>
              </a:rPr>
              <a:t>dirac</a:t>
            </a:r>
            <a:r>
              <a:rPr lang="en-GB" sz="1800" dirty="0">
                <a:effectLst/>
                <a:latin typeface="Segoe UI" panose="020B0502040204020203" pitchFamily="34" charset="0"/>
              </a:rPr>
              <a:t> </a:t>
            </a:r>
            <a:r>
              <a:rPr lang="en-GB" sz="1800" dirty="0" err="1">
                <a:effectLst/>
                <a:latin typeface="Segoe UI" panose="020B0502040204020203" pitchFamily="34" charset="0"/>
              </a:rPr>
              <a:t>parametrixation</a:t>
            </a:r>
            <a:r>
              <a:rPr lang="en-GB" sz="1800" dirty="0">
                <a:effectLst/>
                <a:latin typeface="Segoe UI" panose="020B0502040204020203" pitchFamily="34" charset="0"/>
              </a:rPr>
              <a:t> for a simplified notation. </a:t>
            </a:r>
            <a:r>
              <a:rPr lang="en-GB" sz="1800" dirty="0" err="1">
                <a:effectLst/>
                <a:latin typeface="Segoe UI" panose="020B0502040204020203" pitchFamily="34" charset="0"/>
              </a:rPr>
              <a:t>Diffferent</a:t>
            </a:r>
            <a:r>
              <a:rPr lang="en-GB" sz="1800" dirty="0">
                <a:effectLst/>
                <a:latin typeface="Segoe UI" panose="020B0502040204020203" pitchFamily="34" charset="0"/>
              </a:rPr>
              <a:t> parameter are then related to each mass state transition </a:t>
            </a:r>
            <a:r>
              <a:rPr lang="en-GB" sz="1800" dirty="0" err="1">
                <a:effectLst/>
                <a:latin typeface="Segoe UI" panose="020B0502040204020203" pitchFamily="34" charset="0"/>
              </a:rPr>
              <a:t>wich</a:t>
            </a:r>
            <a:r>
              <a:rPr lang="en-GB" sz="1800" dirty="0">
                <a:effectLst/>
                <a:latin typeface="Segoe UI" panose="020B0502040204020203" pitchFamily="34" charset="0"/>
              </a:rPr>
              <a:t> can de detected from different sources. he knowledge of these parameters </a:t>
            </a:r>
            <a:r>
              <a:rPr lang="en-GB" sz="1800" dirty="0" err="1">
                <a:effectLst/>
                <a:latin typeface="Segoe UI" panose="020B0502040204020203" pitchFamily="34" charset="0"/>
              </a:rPr>
              <a:t>toghether</a:t>
            </a:r>
            <a:r>
              <a:rPr lang="en-GB" sz="1800" dirty="0">
                <a:effectLst/>
                <a:latin typeface="Segoe UI" panose="020B0502040204020203" pitchFamily="34" charset="0"/>
              </a:rPr>
              <a:t> with the observation of solar and atmospheric neutrinos allowed to </a:t>
            </a:r>
            <a:r>
              <a:rPr lang="en-GB" sz="1800" dirty="0" err="1">
                <a:effectLst/>
                <a:latin typeface="Segoe UI" panose="020B0502040204020203" pitchFamily="34" charset="0"/>
              </a:rPr>
              <a:t>estabilish</a:t>
            </a:r>
            <a:r>
              <a:rPr lang="en-GB" sz="1800" dirty="0">
                <a:effectLst/>
                <a:latin typeface="Segoe UI" panose="020B0502040204020203" pitchFamily="34" charset="0"/>
              </a:rPr>
              <a:t> how each neutrino in a specific mass eigenstate</a:t>
            </a:r>
            <a:br>
              <a:rPr lang="en-GB" sz="1800" dirty="0">
                <a:effectLst/>
                <a:latin typeface="Segoe UI" panose="020B0502040204020203" pitchFamily="34" charset="0"/>
              </a:rPr>
            </a:br>
            <a:r>
              <a:rPr lang="en-GB" sz="1800" dirty="0">
                <a:effectLst/>
                <a:latin typeface="Segoe UI" panose="020B0502040204020203" pitchFamily="34" charset="0"/>
              </a:rPr>
              <a:t>has or not the probability to interact with</a:t>
            </a:r>
            <a:endParaRPr lang="en-GB" dirty="0"/>
          </a:p>
        </p:txBody>
      </p:sp>
      <p:sp>
        <p:nvSpPr>
          <p:cNvPr id="4" name="Segnaposto numero diapositiva 3"/>
          <p:cNvSpPr>
            <a:spLocks noGrp="1"/>
          </p:cNvSpPr>
          <p:nvPr>
            <p:ph type="sldNum" sz="quarter" idx="5"/>
          </p:nvPr>
        </p:nvSpPr>
        <p:spPr/>
        <p:txBody>
          <a:bodyPr/>
          <a:lstStyle/>
          <a:p>
            <a:fld id="{709537B9-9928-4370-9399-CACC7CFE9D33}" type="slidenum">
              <a:rPr lang="it-IT" altLang="en-US" smtClean="0"/>
              <a:pPr/>
              <a:t>6</a:t>
            </a:fld>
            <a:endParaRPr lang="it-IT" altLang="en-US" dirty="0"/>
          </a:p>
        </p:txBody>
      </p:sp>
    </p:spTree>
    <p:extLst>
      <p:ext uri="{BB962C8B-B14F-4D97-AF65-F5344CB8AC3E}">
        <p14:creationId xmlns:p14="http://schemas.microsoft.com/office/powerpoint/2010/main" val="9211442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egnaposto immagine diapositiva 1">
            <a:extLst>
              <a:ext uri="{FF2B5EF4-FFF2-40B4-BE49-F238E27FC236}">
                <a16:creationId xmlns:a16="http://schemas.microsoft.com/office/drawing/2014/main" id="{FEFC1210-DE52-6F5D-6D9E-42D6B8667BA5}"/>
              </a:ext>
            </a:extLst>
          </p:cNvPr>
          <p:cNvSpPr>
            <a:spLocks noGrp="1" noRot="1" noChangeAspect="1" noTextEdit="1"/>
          </p:cNvSpPr>
          <p:nvPr>
            <p:ph type="sldImg"/>
          </p:nvPr>
        </p:nvSpPr>
        <p:spPr>
          <a:ln/>
        </p:spPr>
      </p:sp>
      <p:sp>
        <p:nvSpPr>
          <p:cNvPr id="14339" name="Segnaposto note 2">
            <a:extLst>
              <a:ext uri="{FF2B5EF4-FFF2-40B4-BE49-F238E27FC236}">
                <a16:creationId xmlns:a16="http://schemas.microsoft.com/office/drawing/2014/main" id="{59A9418A-C794-861C-E517-D93BEA04770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So what is the </a:t>
            </a:r>
            <a:r>
              <a:rPr lang="en-GB" sz="1800" dirty="0" err="1">
                <a:effectLst/>
                <a:latin typeface="Segoe UI" panose="020B0502040204020203" pitchFamily="34" charset="0"/>
              </a:rPr>
              <a:t>realtion</a:t>
            </a:r>
            <a:r>
              <a:rPr lang="en-GB" sz="1800" dirty="0">
                <a:effectLst/>
                <a:latin typeface="Segoe UI" panose="020B0502040204020203" pitchFamily="34" charset="0"/>
              </a:rPr>
              <a:t> between the observed oscillation and the </a:t>
            </a:r>
            <a:r>
              <a:rPr lang="en-GB" sz="1800" dirty="0" err="1">
                <a:effectLst/>
                <a:latin typeface="Segoe UI" panose="020B0502040204020203" pitchFamily="34" charset="0"/>
              </a:rPr>
              <a:t>existance</a:t>
            </a:r>
            <a:r>
              <a:rPr lang="en-GB" sz="1800" dirty="0">
                <a:effectLst/>
                <a:latin typeface="Segoe UI" panose="020B0502040204020203" pitchFamily="34" charset="0"/>
              </a:rPr>
              <a:t> of mass state? Using the particle wave </a:t>
            </a:r>
            <a:r>
              <a:rPr lang="en-GB" sz="1800" dirty="0" err="1">
                <a:effectLst/>
                <a:latin typeface="Segoe UI" panose="020B0502040204020203" pitchFamily="34" charset="0"/>
              </a:rPr>
              <a:t>dualitiy</a:t>
            </a:r>
            <a:r>
              <a:rPr lang="en-GB" sz="1800" dirty="0">
                <a:effectLst/>
                <a:latin typeface="Segoe UI" panose="020B0502040204020203" pitchFamily="34" charset="0"/>
              </a:rPr>
              <a:t> formalism a general neutrino state can be treated as a plane wave propagating with different frequencies </a:t>
            </a:r>
            <a:r>
              <a:rPr lang="en-GB" sz="1800" dirty="0" err="1">
                <a:effectLst/>
                <a:latin typeface="Segoe UI" panose="020B0502040204020203" pitchFamily="34" charset="0"/>
              </a:rPr>
              <a:t>therefhore</a:t>
            </a:r>
            <a:r>
              <a:rPr lang="en-GB" sz="1800" dirty="0">
                <a:effectLst/>
                <a:latin typeface="Segoe UI" panose="020B0502040204020203" pitchFamily="34" charset="0"/>
              </a:rPr>
              <a:t> the flavour oscillation is due to the </a:t>
            </a:r>
            <a:r>
              <a:rPr lang="en-GB" sz="1800" dirty="0" err="1">
                <a:effectLst/>
                <a:latin typeface="Segoe UI" panose="020B0502040204020203" pitchFamily="34" charset="0"/>
              </a:rPr>
              <a:t>ohase</a:t>
            </a:r>
            <a:r>
              <a:rPr lang="en-GB" sz="1800" dirty="0">
                <a:effectLst/>
                <a:latin typeface="Segoe UI" panose="020B0502040204020203" pitchFamily="34" charset="0"/>
              </a:rPr>
              <a:t> changing.</a:t>
            </a:r>
            <a:br>
              <a:rPr lang="en-GB" sz="1800" dirty="0">
                <a:effectLst/>
                <a:latin typeface="Segoe UI" panose="020B0502040204020203" pitchFamily="34" charset="0"/>
              </a:rPr>
            </a:br>
            <a:r>
              <a:rPr lang="en-GB" sz="1800" dirty="0">
                <a:effectLst/>
                <a:latin typeface="Segoe UI" panose="020B0502040204020203" pitchFamily="34" charset="0"/>
              </a:rPr>
              <a:t>This phase in proportional to the mass squared difference. Since they are very light particle the ultra relativistic </a:t>
            </a:r>
            <a:r>
              <a:rPr lang="en-GB" sz="1800" dirty="0" err="1">
                <a:effectLst/>
                <a:latin typeface="Segoe UI" panose="020B0502040204020203" pitchFamily="34" charset="0"/>
              </a:rPr>
              <a:t>approsismation</a:t>
            </a:r>
            <a:r>
              <a:rPr lang="en-GB" sz="1800" dirty="0">
                <a:effectLst/>
                <a:latin typeface="Segoe UI" panose="020B0502040204020203" pitchFamily="34" charset="0"/>
              </a:rPr>
              <a:t> it has been used giving the following result of the transition probability</a:t>
            </a:r>
            <a:endParaRPr lang="en-GB" sz="1800" dirty="0">
              <a:effectLst/>
              <a:latin typeface="Arial" panose="020B0604020202020204" pitchFamily="34" charset="0"/>
            </a:endParaRPr>
          </a:p>
          <a:p>
            <a:endParaRPr lang="en-US" altLang="en-US" dirty="0">
              <a:latin typeface="Arial" panose="020B0604020202020204" pitchFamily="34" charset="0"/>
              <a:ea typeface="ＭＳ Ｐゴシック" panose="020B0600070205080204" pitchFamily="34" charset="-128"/>
            </a:endParaRPr>
          </a:p>
        </p:txBody>
      </p:sp>
      <p:sp>
        <p:nvSpPr>
          <p:cNvPr id="14340" name="Segnaposto numero diapositiva 3">
            <a:extLst>
              <a:ext uri="{FF2B5EF4-FFF2-40B4-BE49-F238E27FC236}">
                <a16:creationId xmlns:a16="http://schemas.microsoft.com/office/drawing/2014/main" id="{C3E53FDF-DB22-A3AD-1C60-B54DC690627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eaLnBrk="0" hangingPunct="0">
              <a:defRPr u="sng">
                <a:solidFill>
                  <a:schemeClr val="tx1"/>
                </a:solidFill>
                <a:latin typeface="Arial" panose="020B0604020202020204" pitchFamily="34" charset="0"/>
                <a:ea typeface="ＭＳ Ｐゴシック" panose="020B0600070205080204" pitchFamily="34" charset="-128"/>
              </a:defRPr>
            </a:lvl1pPr>
            <a:lvl2pPr marL="742950" indent="-285750" defTabSz="927100" eaLnBrk="0" hangingPunct="0">
              <a:defRPr u="sng">
                <a:solidFill>
                  <a:schemeClr val="tx1"/>
                </a:solidFill>
                <a:latin typeface="Arial" panose="020B0604020202020204" pitchFamily="34" charset="0"/>
                <a:ea typeface="ＭＳ Ｐゴシック" panose="020B0600070205080204" pitchFamily="34" charset="-128"/>
              </a:defRPr>
            </a:lvl2pPr>
            <a:lvl3pPr marL="1143000" indent="-228600" defTabSz="927100" eaLnBrk="0" hangingPunct="0">
              <a:defRPr u="sng">
                <a:solidFill>
                  <a:schemeClr val="tx1"/>
                </a:solidFill>
                <a:latin typeface="Arial" panose="020B0604020202020204" pitchFamily="34" charset="0"/>
                <a:ea typeface="ＭＳ Ｐゴシック" panose="020B0600070205080204" pitchFamily="34" charset="-128"/>
              </a:defRPr>
            </a:lvl3pPr>
            <a:lvl4pPr marL="1600200" indent="-228600" defTabSz="927100" eaLnBrk="0" hangingPunct="0">
              <a:defRPr u="sng">
                <a:solidFill>
                  <a:schemeClr val="tx1"/>
                </a:solidFill>
                <a:latin typeface="Arial" panose="020B0604020202020204" pitchFamily="34" charset="0"/>
                <a:ea typeface="ＭＳ Ｐゴシック" panose="020B0600070205080204" pitchFamily="34" charset="-128"/>
              </a:defRPr>
            </a:lvl4pPr>
            <a:lvl5pPr marL="2057400" indent="-228600" defTabSz="927100" eaLnBrk="0" hangingPunct="0">
              <a:defRPr u="sng">
                <a:solidFill>
                  <a:schemeClr val="tx1"/>
                </a:solidFill>
                <a:latin typeface="Arial" panose="020B0604020202020204" pitchFamily="34" charset="0"/>
                <a:ea typeface="ＭＳ Ｐゴシック" panose="020B0600070205080204" pitchFamily="34" charset="-128"/>
              </a:defRPr>
            </a:lvl5pPr>
            <a:lvl6pPr marL="2514600" indent="-228600" defTabSz="927100" eaLnBrk="0" fontAlgn="base" hangingPunct="0">
              <a:spcBef>
                <a:spcPct val="0"/>
              </a:spcBef>
              <a:spcAft>
                <a:spcPct val="0"/>
              </a:spcAft>
              <a:defRPr u="sng">
                <a:solidFill>
                  <a:schemeClr val="tx1"/>
                </a:solidFill>
                <a:latin typeface="Arial" panose="020B0604020202020204" pitchFamily="34" charset="0"/>
                <a:ea typeface="ＭＳ Ｐゴシック" panose="020B0600070205080204" pitchFamily="34" charset="-128"/>
              </a:defRPr>
            </a:lvl6pPr>
            <a:lvl7pPr marL="2971800" indent="-228600" defTabSz="927100" eaLnBrk="0" fontAlgn="base" hangingPunct="0">
              <a:spcBef>
                <a:spcPct val="0"/>
              </a:spcBef>
              <a:spcAft>
                <a:spcPct val="0"/>
              </a:spcAft>
              <a:defRPr u="sng">
                <a:solidFill>
                  <a:schemeClr val="tx1"/>
                </a:solidFill>
                <a:latin typeface="Arial" panose="020B0604020202020204" pitchFamily="34" charset="0"/>
                <a:ea typeface="ＭＳ Ｐゴシック" panose="020B0600070205080204" pitchFamily="34" charset="-128"/>
              </a:defRPr>
            </a:lvl7pPr>
            <a:lvl8pPr marL="3429000" indent="-228600" defTabSz="927100" eaLnBrk="0" fontAlgn="base" hangingPunct="0">
              <a:spcBef>
                <a:spcPct val="0"/>
              </a:spcBef>
              <a:spcAft>
                <a:spcPct val="0"/>
              </a:spcAft>
              <a:defRPr u="sng">
                <a:solidFill>
                  <a:schemeClr val="tx1"/>
                </a:solidFill>
                <a:latin typeface="Arial" panose="020B0604020202020204" pitchFamily="34" charset="0"/>
                <a:ea typeface="ＭＳ Ｐゴシック" panose="020B0600070205080204" pitchFamily="34" charset="-128"/>
              </a:defRPr>
            </a:lvl8pPr>
            <a:lvl9pPr marL="3886200" indent="-228600" defTabSz="927100" eaLnBrk="0" fontAlgn="base" hangingPunct="0">
              <a:spcBef>
                <a:spcPct val="0"/>
              </a:spcBef>
              <a:spcAft>
                <a:spcPct val="0"/>
              </a:spcAft>
              <a:defRPr u="sng">
                <a:solidFill>
                  <a:schemeClr val="tx1"/>
                </a:solidFill>
                <a:latin typeface="Arial" panose="020B0604020202020204" pitchFamily="34" charset="0"/>
                <a:ea typeface="ＭＳ Ｐゴシック" panose="020B0600070205080204" pitchFamily="34" charset="-128"/>
              </a:defRPr>
            </a:lvl9pPr>
          </a:lstStyle>
          <a:p>
            <a:pPr eaLnBrk="1" hangingPunct="1"/>
            <a:fld id="{D1881DF8-E57F-4D85-97A8-96FDF5F7C694}" type="slidenum">
              <a:rPr lang="it-IT" altLang="en-US" u="none"/>
              <a:pPr eaLnBrk="1" hangingPunct="1"/>
              <a:t>8</a:t>
            </a:fld>
            <a:endParaRPr lang="it-IT" altLang="en-US" u="non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egnaposto immagine diapositiva 1">
            <a:extLst>
              <a:ext uri="{FF2B5EF4-FFF2-40B4-BE49-F238E27FC236}">
                <a16:creationId xmlns:a16="http://schemas.microsoft.com/office/drawing/2014/main" id="{FEFC1210-DE52-6F5D-6D9E-42D6B8667BA5}"/>
              </a:ext>
            </a:extLst>
          </p:cNvPr>
          <p:cNvSpPr>
            <a:spLocks noGrp="1" noRot="1" noChangeAspect="1" noTextEdit="1"/>
          </p:cNvSpPr>
          <p:nvPr>
            <p:ph type="sldImg"/>
          </p:nvPr>
        </p:nvSpPr>
        <p:spPr>
          <a:ln/>
        </p:spPr>
      </p:sp>
      <p:sp>
        <p:nvSpPr>
          <p:cNvPr id="14339" name="Segnaposto note 2">
            <a:extLst>
              <a:ext uri="{FF2B5EF4-FFF2-40B4-BE49-F238E27FC236}">
                <a16:creationId xmlns:a16="http://schemas.microsoft.com/office/drawing/2014/main" id="{59A9418A-C794-861C-E517-D93BEA04770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14340" name="Segnaposto numero diapositiva 3">
            <a:extLst>
              <a:ext uri="{FF2B5EF4-FFF2-40B4-BE49-F238E27FC236}">
                <a16:creationId xmlns:a16="http://schemas.microsoft.com/office/drawing/2014/main" id="{C3E53FDF-DB22-A3AD-1C60-B54DC690627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eaLnBrk="0" hangingPunct="0">
              <a:defRPr u="sng">
                <a:solidFill>
                  <a:schemeClr val="tx1"/>
                </a:solidFill>
                <a:latin typeface="Arial" panose="020B0604020202020204" pitchFamily="34" charset="0"/>
                <a:ea typeface="ＭＳ Ｐゴシック" panose="020B0600070205080204" pitchFamily="34" charset="-128"/>
              </a:defRPr>
            </a:lvl1pPr>
            <a:lvl2pPr marL="742950" indent="-285750" defTabSz="927100" eaLnBrk="0" hangingPunct="0">
              <a:defRPr u="sng">
                <a:solidFill>
                  <a:schemeClr val="tx1"/>
                </a:solidFill>
                <a:latin typeface="Arial" panose="020B0604020202020204" pitchFamily="34" charset="0"/>
                <a:ea typeface="ＭＳ Ｐゴシック" panose="020B0600070205080204" pitchFamily="34" charset="-128"/>
              </a:defRPr>
            </a:lvl2pPr>
            <a:lvl3pPr marL="1143000" indent="-228600" defTabSz="927100" eaLnBrk="0" hangingPunct="0">
              <a:defRPr u="sng">
                <a:solidFill>
                  <a:schemeClr val="tx1"/>
                </a:solidFill>
                <a:latin typeface="Arial" panose="020B0604020202020204" pitchFamily="34" charset="0"/>
                <a:ea typeface="ＭＳ Ｐゴシック" panose="020B0600070205080204" pitchFamily="34" charset="-128"/>
              </a:defRPr>
            </a:lvl3pPr>
            <a:lvl4pPr marL="1600200" indent="-228600" defTabSz="927100" eaLnBrk="0" hangingPunct="0">
              <a:defRPr u="sng">
                <a:solidFill>
                  <a:schemeClr val="tx1"/>
                </a:solidFill>
                <a:latin typeface="Arial" panose="020B0604020202020204" pitchFamily="34" charset="0"/>
                <a:ea typeface="ＭＳ Ｐゴシック" panose="020B0600070205080204" pitchFamily="34" charset="-128"/>
              </a:defRPr>
            </a:lvl4pPr>
            <a:lvl5pPr marL="2057400" indent="-228600" defTabSz="927100" eaLnBrk="0" hangingPunct="0">
              <a:defRPr u="sng">
                <a:solidFill>
                  <a:schemeClr val="tx1"/>
                </a:solidFill>
                <a:latin typeface="Arial" panose="020B0604020202020204" pitchFamily="34" charset="0"/>
                <a:ea typeface="ＭＳ Ｐゴシック" panose="020B0600070205080204" pitchFamily="34" charset="-128"/>
              </a:defRPr>
            </a:lvl5pPr>
            <a:lvl6pPr marL="2514600" indent="-228600" defTabSz="927100" eaLnBrk="0" fontAlgn="base" hangingPunct="0">
              <a:spcBef>
                <a:spcPct val="0"/>
              </a:spcBef>
              <a:spcAft>
                <a:spcPct val="0"/>
              </a:spcAft>
              <a:defRPr u="sng">
                <a:solidFill>
                  <a:schemeClr val="tx1"/>
                </a:solidFill>
                <a:latin typeface="Arial" panose="020B0604020202020204" pitchFamily="34" charset="0"/>
                <a:ea typeface="ＭＳ Ｐゴシック" panose="020B0600070205080204" pitchFamily="34" charset="-128"/>
              </a:defRPr>
            </a:lvl6pPr>
            <a:lvl7pPr marL="2971800" indent="-228600" defTabSz="927100" eaLnBrk="0" fontAlgn="base" hangingPunct="0">
              <a:spcBef>
                <a:spcPct val="0"/>
              </a:spcBef>
              <a:spcAft>
                <a:spcPct val="0"/>
              </a:spcAft>
              <a:defRPr u="sng">
                <a:solidFill>
                  <a:schemeClr val="tx1"/>
                </a:solidFill>
                <a:latin typeface="Arial" panose="020B0604020202020204" pitchFamily="34" charset="0"/>
                <a:ea typeface="ＭＳ Ｐゴシック" panose="020B0600070205080204" pitchFamily="34" charset="-128"/>
              </a:defRPr>
            </a:lvl7pPr>
            <a:lvl8pPr marL="3429000" indent="-228600" defTabSz="927100" eaLnBrk="0" fontAlgn="base" hangingPunct="0">
              <a:spcBef>
                <a:spcPct val="0"/>
              </a:spcBef>
              <a:spcAft>
                <a:spcPct val="0"/>
              </a:spcAft>
              <a:defRPr u="sng">
                <a:solidFill>
                  <a:schemeClr val="tx1"/>
                </a:solidFill>
                <a:latin typeface="Arial" panose="020B0604020202020204" pitchFamily="34" charset="0"/>
                <a:ea typeface="ＭＳ Ｐゴシック" panose="020B0600070205080204" pitchFamily="34" charset="-128"/>
              </a:defRPr>
            </a:lvl8pPr>
            <a:lvl9pPr marL="3886200" indent="-228600" defTabSz="927100" eaLnBrk="0" fontAlgn="base" hangingPunct="0">
              <a:spcBef>
                <a:spcPct val="0"/>
              </a:spcBef>
              <a:spcAft>
                <a:spcPct val="0"/>
              </a:spcAft>
              <a:defRPr u="sng">
                <a:solidFill>
                  <a:schemeClr val="tx1"/>
                </a:solidFill>
                <a:latin typeface="Arial" panose="020B0604020202020204" pitchFamily="34" charset="0"/>
                <a:ea typeface="ＭＳ Ｐゴシック" panose="020B0600070205080204" pitchFamily="34" charset="-128"/>
              </a:defRPr>
            </a:lvl9pPr>
          </a:lstStyle>
          <a:p>
            <a:pPr eaLnBrk="1" hangingPunct="1"/>
            <a:fld id="{D1881DF8-E57F-4D85-97A8-96FDF5F7C694}" type="slidenum">
              <a:rPr lang="it-IT" altLang="en-US" u="none"/>
              <a:pPr eaLnBrk="1" hangingPunct="1"/>
              <a:t>9</a:t>
            </a:fld>
            <a:endParaRPr lang="it-IT" altLang="en-US" u="none" dirty="0"/>
          </a:p>
        </p:txBody>
      </p:sp>
    </p:spTree>
    <p:extLst>
      <p:ext uri="{BB962C8B-B14F-4D97-AF65-F5344CB8AC3E}">
        <p14:creationId xmlns:p14="http://schemas.microsoft.com/office/powerpoint/2010/main" val="19740950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egnaposto immagine diapositiva 1">
            <a:extLst>
              <a:ext uri="{FF2B5EF4-FFF2-40B4-BE49-F238E27FC236}">
                <a16:creationId xmlns:a16="http://schemas.microsoft.com/office/drawing/2014/main" id="{FEFC1210-DE52-6F5D-6D9E-42D6B8667BA5}"/>
              </a:ext>
            </a:extLst>
          </p:cNvPr>
          <p:cNvSpPr>
            <a:spLocks noGrp="1" noRot="1" noChangeAspect="1" noTextEdit="1"/>
          </p:cNvSpPr>
          <p:nvPr>
            <p:ph type="sldImg"/>
          </p:nvPr>
        </p:nvSpPr>
        <p:spPr>
          <a:ln/>
        </p:spPr>
      </p:sp>
      <p:sp>
        <p:nvSpPr>
          <p:cNvPr id="14339" name="Segnaposto note 2">
            <a:extLst>
              <a:ext uri="{FF2B5EF4-FFF2-40B4-BE49-F238E27FC236}">
                <a16:creationId xmlns:a16="http://schemas.microsoft.com/office/drawing/2014/main" id="{59A9418A-C794-861C-E517-D93BEA04770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14340" name="Segnaposto numero diapositiva 3">
            <a:extLst>
              <a:ext uri="{FF2B5EF4-FFF2-40B4-BE49-F238E27FC236}">
                <a16:creationId xmlns:a16="http://schemas.microsoft.com/office/drawing/2014/main" id="{C3E53FDF-DB22-A3AD-1C60-B54DC690627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eaLnBrk="0" hangingPunct="0">
              <a:defRPr u="sng">
                <a:solidFill>
                  <a:schemeClr val="tx1"/>
                </a:solidFill>
                <a:latin typeface="Arial" panose="020B0604020202020204" pitchFamily="34" charset="0"/>
                <a:ea typeface="ＭＳ Ｐゴシック" panose="020B0600070205080204" pitchFamily="34" charset="-128"/>
              </a:defRPr>
            </a:lvl1pPr>
            <a:lvl2pPr marL="742950" indent="-285750" defTabSz="927100" eaLnBrk="0" hangingPunct="0">
              <a:defRPr u="sng">
                <a:solidFill>
                  <a:schemeClr val="tx1"/>
                </a:solidFill>
                <a:latin typeface="Arial" panose="020B0604020202020204" pitchFamily="34" charset="0"/>
                <a:ea typeface="ＭＳ Ｐゴシック" panose="020B0600070205080204" pitchFamily="34" charset="-128"/>
              </a:defRPr>
            </a:lvl2pPr>
            <a:lvl3pPr marL="1143000" indent="-228600" defTabSz="927100" eaLnBrk="0" hangingPunct="0">
              <a:defRPr u="sng">
                <a:solidFill>
                  <a:schemeClr val="tx1"/>
                </a:solidFill>
                <a:latin typeface="Arial" panose="020B0604020202020204" pitchFamily="34" charset="0"/>
                <a:ea typeface="ＭＳ Ｐゴシック" panose="020B0600070205080204" pitchFamily="34" charset="-128"/>
              </a:defRPr>
            </a:lvl3pPr>
            <a:lvl4pPr marL="1600200" indent="-228600" defTabSz="927100" eaLnBrk="0" hangingPunct="0">
              <a:defRPr u="sng">
                <a:solidFill>
                  <a:schemeClr val="tx1"/>
                </a:solidFill>
                <a:latin typeface="Arial" panose="020B0604020202020204" pitchFamily="34" charset="0"/>
                <a:ea typeface="ＭＳ Ｐゴシック" panose="020B0600070205080204" pitchFamily="34" charset="-128"/>
              </a:defRPr>
            </a:lvl4pPr>
            <a:lvl5pPr marL="2057400" indent="-228600" defTabSz="927100" eaLnBrk="0" hangingPunct="0">
              <a:defRPr u="sng">
                <a:solidFill>
                  <a:schemeClr val="tx1"/>
                </a:solidFill>
                <a:latin typeface="Arial" panose="020B0604020202020204" pitchFamily="34" charset="0"/>
                <a:ea typeface="ＭＳ Ｐゴシック" panose="020B0600070205080204" pitchFamily="34" charset="-128"/>
              </a:defRPr>
            </a:lvl5pPr>
            <a:lvl6pPr marL="2514600" indent="-228600" defTabSz="927100" eaLnBrk="0" fontAlgn="base" hangingPunct="0">
              <a:spcBef>
                <a:spcPct val="0"/>
              </a:spcBef>
              <a:spcAft>
                <a:spcPct val="0"/>
              </a:spcAft>
              <a:defRPr u="sng">
                <a:solidFill>
                  <a:schemeClr val="tx1"/>
                </a:solidFill>
                <a:latin typeface="Arial" panose="020B0604020202020204" pitchFamily="34" charset="0"/>
                <a:ea typeface="ＭＳ Ｐゴシック" panose="020B0600070205080204" pitchFamily="34" charset="-128"/>
              </a:defRPr>
            </a:lvl6pPr>
            <a:lvl7pPr marL="2971800" indent="-228600" defTabSz="927100" eaLnBrk="0" fontAlgn="base" hangingPunct="0">
              <a:spcBef>
                <a:spcPct val="0"/>
              </a:spcBef>
              <a:spcAft>
                <a:spcPct val="0"/>
              </a:spcAft>
              <a:defRPr u="sng">
                <a:solidFill>
                  <a:schemeClr val="tx1"/>
                </a:solidFill>
                <a:latin typeface="Arial" panose="020B0604020202020204" pitchFamily="34" charset="0"/>
                <a:ea typeface="ＭＳ Ｐゴシック" panose="020B0600070205080204" pitchFamily="34" charset="-128"/>
              </a:defRPr>
            </a:lvl7pPr>
            <a:lvl8pPr marL="3429000" indent="-228600" defTabSz="927100" eaLnBrk="0" fontAlgn="base" hangingPunct="0">
              <a:spcBef>
                <a:spcPct val="0"/>
              </a:spcBef>
              <a:spcAft>
                <a:spcPct val="0"/>
              </a:spcAft>
              <a:defRPr u="sng">
                <a:solidFill>
                  <a:schemeClr val="tx1"/>
                </a:solidFill>
                <a:latin typeface="Arial" panose="020B0604020202020204" pitchFamily="34" charset="0"/>
                <a:ea typeface="ＭＳ Ｐゴシック" panose="020B0600070205080204" pitchFamily="34" charset="-128"/>
              </a:defRPr>
            </a:lvl8pPr>
            <a:lvl9pPr marL="3886200" indent="-228600" defTabSz="927100" eaLnBrk="0" fontAlgn="base" hangingPunct="0">
              <a:spcBef>
                <a:spcPct val="0"/>
              </a:spcBef>
              <a:spcAft>
                <a:spcPct val="0"/>
              </a:spcAft>
              <a:defRPr u="sng">
                <a:solidFill>
                  <a:schemeClr val="tx1"/>
                </a:solidFill>
                <a:latin typeface="Arial" panose="020B0604020202020204" pitchFamily="34" charset="0"/>
                <a:ea typeface="ＭＳ Ｐゴシック" panose="020B0600070205080204" pitchFamily="34" charset="-128"/>
              </a:defRPr>
            </a:lvl9pPr>
          </a:lstStyle>
          <a:p>
            <a:pPr eaLnBrk="1" hangingPunct="1"/>
            <a:fld id="{D1881DF8-E57F-4D85-97A8-96FDF5F7C694}" type="slidenum">
              <a:rPr lang="it-IT" altLang="en-US" u="none"/>
              <a:pPr eaLnBrk="1" hangingPunct="1"/>
              <a:t>10</a:t>
            </a:fld>
            <a:endParaRPr lang="it-IT" altLang="en-US" u="none" dirty="0"/>
          </a:p>
        </p:txBody>
      </p:sp>
    </p:spTree>
    <p:extLst>
      <p:ext uri="{BB962C8B-B14F-4D97-AF65-F5344CB8AC3E}">
        <p14:creationId xmlns:p14="http://schemas.microsoft.com/office/powerpoint/2010/main" val="985932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dirty="0" err="1">
                <a:effectLst/>
                <a:latin typeface="Segoe UI" panose="020B0502040204020203" pitchFamily="34" charset="0"/>
              </a:rPr>
              <a:t>resence</a:t>
            </a:r>
            <a:r>
              <a:rPr lang="en-GB" sz="1800" dirty="0">
                <a:effectLst/>
                <a:latin typeface="Segoe UI" panose="020B0502040204020203" pitchFamily="34" charset="0"/>
              </a:rPr>
              <a:t> of matter can modify propagation of neutrinos due to the forward </a:t>
            </a:r>
            <a:r>
              <a:rPr lang="en-GB" sz="1800" dirty="0" err="1">
                <a:effectLst/>
                <a:latin typeface="Segoe UI" panose="020B0502040204020203" pitchFamily="34" charset="0"/>
              </a:rPr>
              <a:t>difussion</a:t>
            </a:r>
            <a:r>
              <a:rPr lang="en-GB" sz="1800" dirty="0">
                <a:effectLst/>
                <a:latin typeface="Segoe UI" panose="020B0502040204020203" pitchFamily="34" charset="0"/>
              </a:rPr>
              <a:t> processes of them with the particles of the media. As a consequence the effective neutrino mass can results to be bigger and different for each eigenstate </a:t>
            </a:r>
            <a:r>
              <a:rPr lang="en-GB" sz="1800" dirty="0" err="1">
                <a:effectLst/>
                <a:latin typeface="Segoe UI" panose="020B0502040204020203" pitchFamily="34" charset="0"/>
              </a:rPr>
              <a:t>υi</a:t>
            </a:r>
            <a:r>
              <a:rPr lang="en-GB" sz="1800" dirty="0">
                <a:effectLst/>
                <a:latin typeface="Segoe UI" panose="020B0502040204020203" pitchFamily="34" charset="0"/>
              </a:rPr>
              <a:t> with the result that the squared mass difference ∆m2 it is different in a medium respect to the measured vacuum</a:t>
            </a:r>
            <a:br>
              <a:rPr lang="en-GB" sz="1800" dirty="0">
                <a:effectLst/>
                <a:latin typeface="Segoe UI" panose="020B0502040204020203" pitchFamily="34" charset="0"/>
              </a:rPr>
            </a:br>
            <a:r>
              <a:rPr lang="en-GB" sz="1800" dirty="0">
                <a:effectLst/>
                <a:latin typeface="Segoe UI" panose="020B0502040204020203" pitchFamily="34" charset="0"/>
              </a:rPr>
              <a:t>Value</a:t>
            </a:r>
            <a:br>
              <a:rPr lang="en-GB" sz="1800" dirty="0">
                <a:effectLst/>
                <a:latin typeface="Segoe UI" panose="020B0502040204020203" pitchFamily="34" charset="0"/>
              </a:rPr>
            </a:br>
            <a:r>
              <a:rPr lang="en-GB" sz="1800" dirty="0">
                <a:effectLst/>
                <a:latin typeface="Segoe UI" panose="020B0502040204020203" pitchFamily="34" charset="0"/>
              </a:rPr>
              <a:t>The </a:t>
            </a:r>
            <a:r>
              <a:rPr lang="en-GB" sz="1800" dirty="0" err="1">
                <a:effectLst/>
                <a:latin typeface="Segoe UI" panose="020B0502040204020203" pitchFamily="34" charset="0"/>
              </a:rPr>
              <a:t>hamiltonian</a:t>
            </a:r>
            <a:r>
              <a:rPr lang="en-GB" sz="1800" dirty="0">
                <a:effectLst/>
                <a:latin typeface="Segoe UI" panose="020B0502040204020203" pitchFamily="34" charset="0"/>
              </a:rPr>
              <a:t> will be the modified with a differential potential term that raise from the different interaction that affected neutrino families in fact </a:t>
            </a:r>
            <a:r>
              <a:rPr lang="en-GB" sz="1800" dirty="0" err="1">
                <a:effectLst/>
                <a:latin typeface="Segoe UI" panose="020B0502040204020203" pitchFamily="34" charset="0"/>
              </a:rPr>
              <a:t>nc</a:t>
            </a:r>
            <a:r>
              <a:rPr lang="en-GB" sz="1800" dirty="0">
                <a:effectLst/>
                <a:latin typeface="Segoe UI" panose="020B0502040204020203" pitchFamily="34" charset="0"/>
              </a:rPr>
              <a:t> and CC.</a:t>
            </a:r>
            <a:br>
              <a:rPr lang="en-GB" sz="1800" dirty="0">
                <a:effectLst/>
                <a:latin typeface="Segoe UI" panose="020B0502040204020203" pitchFamily="34" charset="0"/>
              </a:rPr>
            </a:br>
            <a:r>
              <a:rPr lang="en-GB" sz="1800" dirty="0">
                <a:effectLst/>
                <a:latin typeface="Segoe UI" panose="020B0502040204020203" pitchFamily="34" charset="0"/>
              </a:rPr>
              <a:t>The matrix element </a:t>
            </a:r>
            <a:r>
              <a:rPr lang="en-GB" sz="1800" dirty="0" err="1">
                <a:effectLst/>
                <a:latin typeface="Segoe UI" panose="020B0502040204020203" pitchFamily="34" charset="0"/>
              </a:rPr>
              <a:t>obtianed</a:t>
            </a:r>
            <a:r>
              <a:rPr lang="en-GB" sz="1800" dirty="0">
                <a:effectLst/>
                <a:latin typeface="Segoe UI" panose="020B0502040204020203" pitchFamily="34" charset="0"/>
              </a:rPr>
              <a:t> depend on the electron density of the media that as we will see is the key to control neutrino oscillation in experiments</a:t>
            </a:r>
            <a:endParaRPr lang="en-GB" sz="1800" dirty="0">
              <a:effectLst/>
              <a:latin typeface="Arial" panose="020B0604020202020204" pitchFamily="34" charset="0"/>
            </a:endParaRPr>
          </a:p>
          <a:p>
            <a:endParaRPr lang="en-GB" dirty="0"/>
          </a:p>
        </p:txBody>
      </p:sp>
      <p:sp>
        <p:nvSpPr>
          <p:cNvPr id="4" name="Segnaposto numero diapositiva 3"/>
          <p:cNvSpPr>
            <a:spLocks noGrp="1"/>
          </p:cNvSpPr>
          <p:nvPr>
            <p:ph type="sldNum" sz="quarter" idx="5"/>
          </p:nvPr>
        </p:nvSpPr>
        <p:spPr/>
        <p:txBody>
          <a:bodyPr/>
          <a:lstStyle/>
          <a:p>
            <a:fld id="{709537B9-9928-4370-9399-CACC7CFE9D33}" type="slidenum">
              <a:rPr lang="it-IT" altLang="en-US" smtClean="0"/>
              <a:pPr/>
              <a:t>11</a:t>
            </a:fld>
            <a:endParaRPr lang="it-IT" altLang="en-US" dirty="0"/>
          </a:p>
        </p:txBody>
      </p:sp>
    </p:spTree>
    <p:extLst>
      <p:ext uri="{BB962C8B-B14F-4D97-AF65-F5344CB8AC3E}">
        <p14:creationId xmlns:p14="http://schemas.microsoft.com/office/powerpoint/2010/main" val="586085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Tree>
    <p:extLst>
      <p:ext uri="{BB962C8B-B14F-4D97-AF65-F5344CB8AC3E}">
        <p14:creationId xmlns:p14="http://schemas.microsoft.com/office/powerpoint/2010/main" val="228842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2333403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1252807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Tree>
    <p:extLst>
      <p:ext uri="{BB962C8B-B14F-4D97-AF65-F5344CB8AC3E}">
        <p14:creationId xmlns:p14="http://schemas.microsoft.com/office/powerpoint/2010/main" val="32201529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27062929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Tree>
    <p:extLst>
      <p:ext uri="{BB962C8B-B14F-4D97-AF65-F5344CB8AC3E}">
        <p14:creationId xmlns:p14="http://schemas.microsoft.com/office/powerpoint/2010/main" val="3347354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29966551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36924490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Tree>
    <p:extLst>
      <p:ext uri="{BB962C8B-B14F-4D97-AF65-F5344CB8AC3E}">
        <p14:creationId xmlns:p14="http://schemas.microsoft.com/office/powerpoint/2010/main" val="13223885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39257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Tree>
    <p:extLst>
      <p:ext uri="{BB962C8B-B14F-4D97-AF65-F5344CB8AC3E}">
        <p14:creationId xmlns:p14="http://schemas.microsoft.com/office/powerpoint/2010/main" val="2255699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29134608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dirty="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Tree>
    <p:extLst>
      <p:ext uri="{BB962C8B-B14F-4D97-AF65-F5344CB8AC3E}">
        <p14:creationId xmlns:p14="http://schemas.microsoft.com/office/powerpoint/2010/main" val="16331585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41660315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6952438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chart">
  <p:cSld name="Titolo e grafic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F9BDC0-BDBB-4732-A6FF-C80526C409F6}"/>
              </a:ext>
            </a:extLst>
          </p:cNvPr>
          <p:cNvSpPr>
            <a:spLocks noGrp="1"/>
          </p:cNvSpPr>
          <p:nvPr>
            <p:ph type="title"/>
          </p:nvPr>
        </p:nvSpPr>
        <p:spPr>
          <a:xfrm>
            <a:off x="1116013" y="409575"/>
            <a:ext cx="7559675" cy="504825"/>
          </a:xfrm>
        </p:spPr>
        <p:txBody>
          <a:bodyPr/>
          <a:lstStyle/>
          <a:p>
            <a:r>
              <a:rPr lang="it-IT"/>
              <a:t>Fare clic per modificare lo stile del titolo dello schema</a:t>
            </a:r>
            <a:endParaRPr lang="en-GB"/>
          </a:p>
        </p:txBody>
      </p:sp>
      <p:sp>
        <p:nvSpPr>
          <p:cNvPr id="3" name="Segnaposto grafico 2">
            <a:extLst>
              <a:ext uri="{FF2B5EF4-FFF2-40B4-BE49-F238E27FC236}">
                <a16:creationId xmlns:a16="http://schemas.microsoft.com/office/drawing/2014/main" id="{E3E43919-6D44-482E-AB00-0FABEFAB5644}"/>
              </a:ext>
            </a:extLst>
          </p:cNvPr>
          <p:cNvSpPr>
            <a:spLocks noGrp="1"/>
          </p:cNvSpPr>
          <p:nvPr>
            <p:ph type="chart" idx="1"/>
          </p:nvPr>
        </p:nvSpPr>
        <p:spPr>
          <a:xfrm>
            <a:off x="1116013" y="1752600"/>
            <a:ext cx="7559675" cy="4114800"/>
          </a:xfrm>
        </p:spPr>
        <p:txBody>
          <a:bodyPr/>
          <a:lstStyle/>
          <a:p>
            <a:endParaRPr lang="en-GB"/>
          </a:p>
        </p:txBody>
      </p:sp>
      <p:sp>
        <p:nvSpPr>
          <p:cNvPr id="4" name="Segnaposto data 3">
            <a:extLst>
              <a:ext uri="{FF2B5EF4-FFF2-40B4-BE49-F238E27FC236}">
                <a16:creationId xmlns:a16="http://schemas.microsoft.com/office/drawing/2014/main" id="{938E1933-B00D-4CF8-8618-05FFCC84C34F}"/>
              </a:ext>
            </a:extLst>
          </p:cNvPr>
          <p:cNvSpPr>
            <a:spLocks noGrp="1"/>
          </p:cNvSpPr>
          <p:nvPr>
            <p:ph type="dt" sz="half" idx="10"/>
          </p:nvPr>
        </p:nvSpPr>
        <p:spPr>
          <a:xfrm>
            <a:off x="4343400" y="6146800"/>
            <a:ext cx="1905000" cy="457200"/>
          </a:xfrm>
        </p:spPr>
        <p:txBody>
          <a:bodyPr/>
          <a:lstStyle>
            <a:lvl1pPr>
              <a:defRPr/>
            </a:lvl1pPr>
          </a:lstStyle>
          <a:p>
            <a:fld id="{587BEA8E-656A-4151-88DC-D07325C705F8}" type="datetime1">
              <a:rPr lang="it-IT" altLang="en-US"/>
              <a:pPr/>
              <a:t>29/03/2023</a:t>
            </a:fld>
            <a:endParaRPr lang="it-IT" altLang="en-US"/>
          </a:p>
        </p:txBody>
      </p:sp>
      <p:sp>
        <p:nvSpPr>
          <p:cNvPr id="5" name="Segnaposto piè di pagina 4">
            <a:extLst>
              <a:ext uri="{FF2B5EF4-FFF2-40B4-BE49-F238E27FC236}">
                <a16:creationId xmlns:a16="http://schemas.microsoft.com/office/drawing/2014/main" id="{CB29E908-4253-4116-910F-CDBD13238D2C}"/>
              </a:ext>
            </a:extLst>
          </p:cNvPr>
          <p:cNvSpPr>
            <a:spLocks noGrp="1"/>
          </p:cNvSpPr>
          <p:nvPr>
            <p:ph type="ftr" sz="quarter" idx="11"/>
          </p:nvPr>
        </p:nvSpPr>
        <p:spPr>
          <a:xfrm>
            <a:off x="1219200" y="6146800"/>
            <a:ext cx="2895600" cy="457200"/>
          </a:xfrm>
        </p:spPr>
        <p:txBody>
          <a:bodyPr/>
          <a:lstStyle>
            <a:lvl1pPr>
              <a:defRPr/>
            </a:lvl1pPr>
          </a:lstStyle>
          <a:p>
            <a:r>
              <a:rPr lang="it-IT" altLang="en-US"/>
              <a:t>Titolo Presentazione</a:t>
            </a:r>
          </a:p>
        </p:txBody>
      </p:sp>
      <p:sp>
        <p:nvSpPr>
          <p:cNvPr id="6" name="Segnaposto numero diapositiva 5">
            <a:extLst>
              <a:ext uri="{FF2B5EF4-FFF2-40B4-BE49-F238E27FC236}">
                <a16:creationId xmlns:a16="http://schemas.microsoft.com/office/drawing/2014/main" id="{0B8BD3FB-BBFB-4D35-B279-512B2A0B26F9}"/>
              </a:ext>
            </a:extLst>
          </p:cNvPr>
          <p:cNvSpPr>
            <a:spLocks noGrp="1"/>
          </p:cNvSpPr>
          <p:nvPr>
            <p:ph type="sldNum" sz="quarter" idx="12"/>
          </p:nvPr>
        </p:nvSpPr>
        <p:spPr>
          <a:xfrm>
            <a:off x="6553200" y="6146800"/>
            <a:ext cx="1905000" cy="457200"/>
          </a:xfrm>
        </p:spPr>
        <p:txBody>
          <a:bodyPr/>
          <a:lstStyle>
            <a:lvl1pPr>
              <a:defRPr/>
            </a:lvl1pPr>
          </a:lstStyle>
          <a:p>
            <a:r>
              <a:rPr lang="it-IT" altLang="en-US"/>
              <a:t>Pagina </a:t>
            </a:r>
            <a:fld id="{070D28F5-4AED-4ABF-BCA3-F745D45D86C0}" type="slidenum">
              <a:rPr lang="it-IT" altLang="en-US"/>
              <a:pPr/>
              <a:t>‹N›</a:t>
            </a:fld>
            <a:endParaRPr lang="it-IT" altLang="en-US"/>
          </a:p>
        </p:txBody>
      </p:sp>
    </p:spTree>
    <p:extLst>
      <p:ext uri="{BB962C8B-B14F-4D97-AF65-F5344CB8AC3E}">
        <p14:creationId xmlns:p14="http://schemas.microsoft.com/office/powerpoint/2010/main" val="2200518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Tree>
    <p:extLst>
      <p:ext uri="{BB962C8B-B14F-4D97-AF65-F5344CB8AC3E}">
        <p14:creationId xmlns:p14="http://schemas.microsoft.com/office/powerpoint/2010/main" val="3469305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3247496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2652929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Tree>
    <p:extLst>
      <p:ext uri="{BB962C8B-B14F-4D97-AF65-F5344CB8AC3E}">
        <p14:creationId xmlns:p14="http://schemas.microsoft.com/office/powerpoint/2010/main" val="3443091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3199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Tree>
    <p:extLst>
      <p:ext uri="{BB962C8B-B14F-4D97-AF65-F5344CB8AC3E}">
        <p14:creationId xmlns:p14="http://schemas.microsoft.com/office/powerpoint/2010/main" val="415416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dirty="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Tree>
    <p:extLst>
      <p:ext uri="{BB962C8B-B14F-4D97-AF65-F5344CB8AC3E}">
        <p14:creationId xmlns:p14="http://schemas.microsoft.com/office/powerpoint/2010/main" val="1123545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4.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9" descr="BANDA ROSSA OPT BOLOGNA RAST">
            <a:extLst>
              <a:ext uri="{FF2B5EF4-FFF2-40B4-BE49-F238E27FC236}">
                <a16:creationId xmlns:a16="http://schemas.microsoft.com/office/drawing/2014/main" id="{D857E7E6-BF30-D079-7FFB-87BED68FADAC}"/>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6454775"/>
            <a:ext cx="914400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31" name="Line 23">
            <a:extLst>
              <a:ext uri="{FF2B5EF4-FFF2-40B4-BE49-F238E27FC236}">
                <a16:creationId xmlns:a16="http://schemas.microsoft.com/office/drawing/2014/main" id="{BF0EDAE5-4DF3-3C39-42FC-FF3F6A10FF70}"/>
              </a:ext>
            </a:extLst>
          </p:cNvPr>
          <p:cNvSpPr>
            <a:spLocks noChangeShapeType="1"/>
          </p:cNvSpPr>
          <p:nvPr userDrawn="1"/>
        </p:nvSpPr>
        <p:spPr bwMode="auto">
          <a:xfrm>
            <a:off x="8316913" y="6424613"/>
            <a:ext cx="0" cy="352425"/>
          </a:xfrm>
          <a:prstGeom prst="line">
            <a:avLst/>
          </a:prstGeom>
          <a:noFill/>
          <a:ln w="38100">
            <a:solidFill>
              <a:schemeClr val="bg1"/>
            </a:solidFill>
            <a:round/>
            <a:headEnd/>
            <a:tailEnd/>
          </a:ln>
          <a:effectLst/>
        </p:spPr>
        <p:txBody>
          <a:bodyPr/>
          <a:lstStyle/>
          <a:p>
            <a:pPr>
              <a:defRPr/>
            </a:pPr>
            <a:endParaRPr lang="it-IT" dirty="0">
              <a:latin typeface="Arial" charset="0"/>
              <a:ea typeface="+mn-ea"/>
            </a:endParaRPr>
          </a:p>
        </p:txBody>
      </p:sp>
      <p:sp>
        <p:nvSpPr>
          <p:cNvPr id="43032" name="Line 24">
            <a:extLst>
              <a:ext uri="{FF2B5EF4-FFF2-40B4-BE49-F238E27FC236}">
                <a16:creationId xmlns:a16="http://schemas.microsoft.com/office/drawing/2014/main" id="{103ADF06-DA27-4507-0B6B-1723B85F0CB2}"/>
              </a:ext>
            </a:extLst>
          </p:cNvPr>
          <p:cNvSpPr>
            <a:spLocks noChangeShapeType="1"/>
          </p:cNvSpPr>
          <p:nvPr userDrawn="1"/>
        </p:nvSpPr>
        <p:spPr bwMode="auto">
          <a:xfrm>
            <a:off x="8316913" y="6092825"/>
            <a:ext cx="0" cy="360363"/>
          </a:xfrm>
          <a:prstGeom prst="line">
            <a:avLst/>
          </a:prstGeom>
          <a:noFill/>
          <a:ln w="38100">
            <a:solidFill>
              <a:srgbClr val="5F5F5F"/>
            </a:solidFill>
            <a:round/>
            <a:headEnd/>
            <a:tailEnd/>
          </a:ln>
          <a:effectLst/>
        </p:spPr>
        <p:txBody>
          <a:bodyPr/>
          <a:lstStyle/>
          <a:p>
            <a:pPr>
              <a:defRPr/>
            </a:pPr>
            <a:endParaRPr lang="it-IT" dirty="0">
              <a:latin typeface="Arial" charset="0"/>
              <a:ea typeface="+mn-ea"/>
            </a:endParaRPr>
          </a:p>
        </p:txBody>
      </p:sp>
      <p:pic>
        <p:nvPicPr>
          <p:cNvPr id="2053" name="Picture 25" descr="Alma-Mater TAGLIATO">
            <a:extLst>
              <a:ext uri="{FF2B5EF4-FFF2-40B4-BE49-F238E27FC236}">
                <a16:creationId xmlns:a16="http://schemas.microsoft.com/office/drawing/2014/main" id="{BF9D2CAC-C0CF-159B-B85F-0508E2CB4450}"/>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207963"/>
            <a:ext cx="1292225" cy="166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34" name="Line 26">
            <a:extLst>
              <a:ext uri="{FF2B5EF4-FFF2-40B4-BE49-F238E27FC236}">
                <a16:creationId xmlns:a16="http://schemas.microsoft.com/office/drawing/2014/main" id="{D2870848-BA1C-E515-D71B-A2F38CB0E595}"/>
              </a:ext>
            </a:extLst>
          </p:cNvPr>
          <p:cNvSpPr>
            <a:spLocks noChangeShapeType="1"/>
          </p:cNvSpPr>
          <p:nvPr userDrawn="1"/>
        </p:nvSpPr>
        <p:spPr bwMode="auto">
          <a:xfrm>
            <a:off x="92075" y="0"/>
            <a:ext cx="0" cy="1871663"/>
          </a:xfrm>
          <a:prstGeom prst="line">
            <a:avLst/>
          </a:prstGeom>
          <a:noFill/>
          <a:ln w="190500">
            <a:solidFill>
              <a:srgbClr val="CC0000"/>
            </a:solidFill>
            <a:round/>
            <a:headEnd/>
            <a:tailEnd/>
          </a:ln>
          <a:effectLst/>
        </p:spPr>
        <p:txBody>
          <a:bodyPr/>
          <a:lstStyle/>
          <a:p>
            <a:pPr>
              <a:defRPr/>
            </a:pPr>
            <a:endParaRPr lang="it-IT" dirty="0">
              <a:latin typeface="Arial" charset="0"/>
              <a:ea typeface="+mn-ea"/>
            </a:endParaRPr>
          </a:p>
        </p:txBody>
      </p:sp>
      <p:sp>
        <p:nvSpPr>
          <p:cNvPr id="43035" name="Line 27">
            <a:extLst>
              <a:ext uri="{FF2B5EF4-FFF2-40B4-BE49-F238E27FC236}">
                <a16:creationId xmlns:a16="http://schemas.microsoft.com/office/drawing/2014/main" id="{4237E069-916E-84AA-37B0-835EF42126CC}"/>
              </a:ext>
            </a:extLst>
          </p:cNvPr>
          <p:cNvSpPr>
            <a:spLocks noChangeShapeType="1"/>
          </p:cNvSpPr>
          <p:nvPr userDrawn="1"/>
        </p:nvSpPr>
        <p:spPr bwMode="auto">
          <a:xfrm>
            <a:off x="0" y="1870075"/>
            <a:ext cx="8305800" cy="0"/>
          </a:xfrm>
          <a:prstGeom prst="line">
            <a:avLst/>
          </a:prstGeom>
          <a:noFill/>
          <a:ln w="38100">
            <a:solidFill>
              <a:srgbClr val="5F5F5F"/>
            </a:solidFill>
            <a:round/>
            <a:headEnd/>
            <a:tailEnd/>
          </a:ln>
          <a:effectLst/>
        </p:spPr>
        <p:txBody>
          <a:bodyPr/>
          <a:lstStyle/>
          <a:p>
            <a:pPr>
              <a:defRPr/>
            </a:pPr>
            <a:endParaRPr lang="it-IT" dirty="0">
              <a:latin typeface="Arial" charset="0"/>
              <a:ea typeface="+mn-ea"/>
            </a:endParaRPr>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ctr" rtl="0" eaLnBrk="0" fontAlgn="base" hangingPunct="0">
        <a:spcBef>
          <a:spcPct val="0"/>
        </a:spcBef>
        <a:spcAft>
          <a:spcPct val="0"/>
        </a:spcAft>
        <a:defRPr sz="4400">
          <a:solidFill>
            <a:schemeClr val="tx2"/>
          </a:solidFill>
          <a:latin typeface="+mj-lt"/>
          <a:ea typeface="ＭＳ Ｐゴシック" pitchFamily="-110" charset="-128"/>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110" charset="-128"/>
        </a:defRPr>
      </a:lvl2pPr>
      <a:lvl3pPr algn="ctr" rtl="0" eaLnBrk="0" fontAlgn="base" hangingPunct="0">
        <a:spcBef>
          <a:spcPct val="0"/>
        </a:spcBef>
        <a:spcAft>
          <a:spcPct val="0"/>
        </a:spcAft>
        <a:defRPr sz="4400">
          <a:solidFill>
            <a:schemeClr val="tx2"/>
          </a:solidFill>
          <a:latin typeface="Arial" charset="0"/>
          <a:ea typeface="ＭＳ Ｐゴシック" pitchFamily="-110" charset="-128"/>
        </a:defRPr>
      </a:lvl3pPr>
      <a:lvl4pPr algn="ctr" rtl="0" eaLnBrk="0" fontAlgn="base" hangingPunct="0">
        <a:spcBef>
          <a:spcPct val="0"/>
        </a:spcBef>
        <a:spcAft>
          <a:spcPct val="0"/>
        </a:spcAft>
        <a:defRPr sz="4400">
          <a:solidFill>
            <a:schemeClr val="tx2"/>
          </a:solidFill>
          <a:latin typeface="Arial" charset="0"/>
          <a:ea typeface="ＭＳ Ｐゴシック" pitchFamily="-110" charset="-128"/>
        </a:defRPr>
      </a:lvl4pPr>
      <a:lvl5pPr algn="ctr" rtl="0" eaLnBrk="0" fontAlgn="base" hangingPunct="0">
        <a:spcBef>
          <a:spcPct val="0"/>
        </a:spcBef>
        <a:spcAft>
          <a:spcPct val="0"/>
        </a:spcAft>
        <a:defRPr sz="4400">
          <a:solidFill>
            <a:schemeClr val="tx2"/>
          </a:solidFill>
          <a:latin typeface="Arial" charset="0"/>
          <a:ea typeface="ＭＳ Ｐゴシック" pitchFamily="-110"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10"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0"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0"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36" descr="BANDA ROSSA 2 OPT BOLOGNA RAST">
            <a:extLst>
              <a:ext uri="{FF2B5EF4-FFF2-40B4-BE49-F238E27FC236}">
                <a16:creationId xmlns:a16="http://schemas.microsoft.com/office/drawing/2014/main" id="{B6500055-75A8-1051-C0B2-6B4DD1798797}"/>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6454775"/>
            <a:ext cx="914400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25" descr="Alma-Mater TAGLIATO">
            <a:extLst>
              <a:ext uri="{FF2B5EF4-FFF2-40B4-BE49-F238E27FC236}">
                <a16:creationId xmlns:a16="http://schemas.microsoft.com/office/drawing/2014/main" id="{AE5ADC5A-1670-8FC8-DB0A-4C7E46EE264D}"/>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1438" y="103188"/>
            <a:ext cx="846137" cy="108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82" name="Line 26">
            <a:extLst>
              <a:ext uri="{FF2B5EF4-FFF2-40B4-BE49-F238E27FC236}">
                <a16:creationId xmlns:a16="http://schemas.microsoft.com/office/drawing/2014/main" id="{4B90064C-537B-AE13-316D-252864FF4D2D}"/>
              </a:ext>
            </a:extLst>
          </p:cNvPr>
          <p:cNvSpPr>
            <a:spLocks noChangeAspect="1" noChangeShapeType="1"/>
          </p:cNvSpPr>
          <p:nvPr userDrawn="1"/>
        </p:nvSpPr>
        <p:spPr bwMode="auto">
          <a:xfrm>
            <a:off x="82550" y="0"/>
            <a:ext cx="1588" cy="1184275"/>
          </a:xfrm>
          <a:prstGeom prst="line">
            <a:avLst/>
          </a:prstGeom>
          <a:noFill/>
          <a:ln w="171450">
            <a:solidFill>
              <a:srgbClr val="CC0000"/>
            </a:solidFill>
            <a:round/>
            <a:headEnd/>
            <a:tailEnd/>
          </a:ln>
          <a:effectLst/>
        </p:spPr>
        <p:txBody>
          <a:bodyPr/>
          <a:lstStyle/>
          <a:p>
            <a:pPr>
              <a:defRPr/>
            </a:pPr>
            <a:endParaRPr lang="it-IT" dirty="0">
              <a:latin typeface="Arial" charset="0"/>
              <a:ea typeface="+mn-ea"/>
            </a:endParaRPr>
          </a:p>
        </p:txBody>
      </p:sp>
      <p:sp>
        <p:nvSpPr>
          <p:cNvPr id="45083" name="Line 27">
            <a:extLst>
              <a:ext uri="{FF2B5EF4-FFF2-40B4-BE49-F238E27FC236}">
                <a16:creationId xmlns:a16="http://schemas.microsoft.com/office/drawing/2014/main" id="{C9BE52C8-D372-B6B3-7EB7-94BA908C838D}"/>
              </a:ext>
            </a:extLst>
          </p:cNvPr>
          <p:cNvSpPr>
            <a:spLocks noChangeAspect="1" noChangeShapeType="1"/>
          </p:cNvSpPr>
          <p:nvPr userDrawn="1"/>
        </p:nvSpPr>
        <p:spPr bwMode="auto">
          <a:xfrm>
            <a:off x="0" y="1182688"/>
            <a:ext cx="8266113" cy="1587"/>
          </a:xfrm>
          <a:prstGeom prst="line">
            <a:avLst/>
          </a:prstGeom>
          <a:noFill/>
          <a:ln w="19050">
            <a:solidFill>
              <a:srgbClr val="5F5F5F"/>
            </a:solidFill>
            <a:round/>
            <a:headEnd/>
            <a:tailEnd/>
          </a:ln>
          <a:effectLst/>
        </p:spPr>
        <p:txBody>
          <a:bodyPr/>
          <a:lstStyle/>
          <a:p>
            <a:pPr>
              <a:defRPr/>
            </a:pPr>
            <a:endParaRPr lang="it-IT" dirty="0">
              <a:latin typeface="Arial" charset="0"/>
              <a:ea typeface="+mn-ea"/>
            </a:endParaRPr>
          </a:p>
        </p:txBody>
      </p:sp>
      <p:sp>
        <p:nvSpPr>
          <p:cNvPr id="45090" name="Line 34">
            <a:extLst>
              <a:ext uri="{FF2B5EF4-FFF2-40B4-BE49-F238E27FC236}">
                <a16:creationId xmlns:a16="http://schemas.microsoft.com/office/drawing/2014/main" id="{54EB697B-946E-EEC0-2540-0C9AC82741B3}"/>
              </a:ext>
            </a:extLst>
          </p:cNvPr>
          <p:cNvSpPr>
            <a:spLocks noChangeShapeType="1"/>
          </p:cNvSpPr>
          <p:nvPr userDrawn="1"/>
        </p:nvSpPr>
        <p:spPr bwMode="auto">
          <a:xfrm>
            <a:off x="8316913" y="6424613"/>
            <a:ext cx="0" cy="352425"/>
          </a:xfrm>
          <a:prstGeom prst="line">
            <a:avLst/>
          </a:prstGeom>
          <a:noFill/>
          <a:ln w="38100">
            <a:solidFill>
              <a:schemeClr val="bg1"/>
            </a:solidFill>
            <a:round/>
            <a:headEnd/>
            <a:tailEnd/>
          </a:ln>
          <a:effectLst/>
        </p:spPr>
        <p:txBody>
          <a:bodyPr/>
          <a:lstStyle/>
          <a:p>
            <a:pPr>
              <a:defRPr/>
            </a:pPr>
            <a:endParaRPr lang="it-IT" dirty="0">
              <a:latin typeface="Arial" charset="0"/>
              <a:ea typeface="+mn-ea"/>
            </a:endParaRPr>
          </a:p>
        </p:txBody>
      </p:sp>
      <p:sp>
        <p:nvSpPr>
          <p:cNvPr id="45091" name="Line 35">
            <a:extLst>
              <a:ext uri="{FF2B5EF4-FFF2-40B4-BE49-F238E27FC236}">
                <a16:creationId xmlns:a16="http://schemas.microsoft.com/office/drawing/2014/main" id="{D89C7B43-4D37-0FA2-3672-E962E362579A}"/>
              </a:ext>
            </a:extLst>
          </p:cNvPr>
          <p:cNvSpPr>
            <a:spLocks noChangeShapeType="1"/>
          </p:cNvSpPr>
          <p:nvPr userDrawn="1"/>
        </p:nvSpPr>
        <p:spPr bwMode="auto">
          <a:xfrm>
            <a:off x="8316913" y="6092825"/>
            <a:ext cx="0" cy="360363"/>
          </a:xfrm>
          <a:prstGeom prst="line">
            <a:avLst/>
          </a:prstGeom>
          <a:noFill/>
          <a:ln w="38100">
            <a:solidFill>
              <a:srgbClr val="5F5F5F"/>
            </a:solidFill>
            <a:round/>
            <a:headEnd/>
            <a:tailEnd/>
          </a:ln>
          <a:effectLst/>
        </p:spPr>
        <p:txBody>
          <a:bodyPr/>
          <a:lstStyle/>
          <a:p>
            <a:pPr>
              <a:defRPr/>
            </a:pPr>
            <a:endParaRPr lang="it-IT" dirty="0">
              <a:latin typeface="Arial" charset="0"/>
              <a:ea typeface="+mn-ea"/>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Lst>
  <p:txStyles>
    <p:titleStyle>
      <a:lvl1pPr algn="ctr" rtl="0" eaLnBrk="0" fontAlgn="base" hangingPunct="0">
        <a:spcBef>
          <a:spcPct val="0"/>
        </a:spcBef>
        <a:spcAft>
          <a:spcPct val="0"/>
        </a:spcAft>
        <a:defRPr sz="4400">
          <a:solidFill>
            <a:schemeClr val="tx2"/>
          </a:solidFill>
          <a:latin typeface="+mj-lt"/>
          <a:ea typeface="ＭＳ Ｐゴシック" pitchFamily="-110" charset="-128"/>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110" charset="-128"/>
        </a:defRPr>
      </a:lvl2pPr>
      <a:lvl3pPr algn="ctr" rtl="0" eaLnBrk="0" fontAlgn="base" hangingPunct="0">
        <a:spcBef>
          <a:spcPct val="0"/>
        </a:spcBef>
        <a:spcAft>
          <a:spcPct val="0"/>
        </a:spcAft>
        <a:defRPr sz="4400">
          <a:solidFill>
            <a:schemeClr val="tx2"/>
          </a:solidFill>
          <a:latin typeface="Arial" charset="0"/>
          <a:ea typeface="ＭＳ Ｐゴシック" pitchFamily="-110" charset="-128"/>
        </a:defRPr>
      </a:lvl3pPr>
      <a:lvl4pPr algn="ctr" rtl="0" eaLnBrk="0" fontAlgn="base" hangingPunct="0">
        <a:spcBef>
          <a:spcPct val="0"/>
        </a:spcBef>
        <a:spcAft>
          <a:spcPct val="0"/>
        </a:spcAft>
        <a:defRPr sz="4400">
          <a:solidFill>
            <a:schemeClr val="tx2"/>
          </a:solidFill>
          <a:latin typeface="Arial" charset="0"/>
          <a:ea typeface="ＭＳ Ｐゴシック" pitchFamily="-110" charset="-128"/>
        </a:defRPr>
      </a:lvl4pPr>
      <a:lvl5pPr algn="ctr" rtl="0" eaLnBrk="0" fontAlgn="base" hangingPunct="0">
        <a:spcBef>
          <a:spcPct val="0"/>
        </a:spcBef>
        <a:spcAft>
          <a:spcPct val="0"/>
        </a:spcAft>
        <a:defRPr sz="4400">
          <a:solidFill>
            <a:schemeClr val="tx2"/>
          </a:solidFill>
          <a:latin typeface="Arial" charset="0"/>
          <a:ea typeface="ＭＳ Ｐゴシック" pitchFamily="-110"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10"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0"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0"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customXml" Target="../ink/ink2.xml"/><Relationship Id="rId13" Type="http://schemas.openxmlformats.org/officeDocument/2006/relationships/image" Target="../media/image44.png"/><Relationship Id="rId18" Type="http://schemas.openxmlformats.org/officeDocument/2006/relationships/customXml" Target="../ink/ink7.xml"/><Relationship Id="rId3" Type="http://schemas.openxmlformats.org/officeDocument/2006/relationships/image" Target="../media/image38.png"/><Relationship Id="rId21" Type="http://schemas.openxmlformats.org/officeDocument/2006/relationships/image" Target="../media/image48.png"/><Relationship Id="rId7" Type="http://schemas.openxmlformats.org/officeDocument/2006/relationships/image" Target="../media/image41.png"/><Relationship Id="rId12" Type="http://schemas.openxmlformats.org/officeDocument/2006/relationships/customXml" Target="../ink/ink4.xml"/><Relationship Id="rId17" Type="http://schemas.openxmlformats.org/officeDocument/2006/relationships/image" Target="../media/image46.png"/><Relationship Id="rId2" Type="http://schemas.openxmlformats.org/officeDocument/2006/relationships/notesSlide" Target="../notesSlides/notesSlide8.xml"/><Relationship Id="rId16" Type="http://schemas.openxmlformats.org/officeDocument/2006/relationships/customXml" Target="../ink/ink6.xml"/><Relationship Id="rId20" Type="http://schemas.openxmlformats.org/officeDocument/2006/relationships/customXml" Target="../ink/ink8.xml"/><Relationship Id="rId1" Type="http://schemas.openxmlformats.org/officeDocument/2006/relationships/slideLayout" Target="../slideLayouts/slideLayout13.xml"/><Relationship Id="rId6" Type="http://schemas.openxmlformats.org/officeDocument/2006/relationships/image" Target="../media/image210.png"/><Relationship Id="rId11" Type="http://schemas.openxmlformats.org/officeDocument/2006/relationships/image" Target="../media/image43.png"/><Relationship Id="rId5" Type="http://schemas.openxmlformats.org/officeDocument/2006/relationships/image" Target="../media/image40.png"/><Relationship Id="rId15" Type="http://schemas.openxmlformats.org/officeDocument/2006/relationships/image" Target="../media/image45.png"/><Relationship Id="rId10" Type="http://schemas.openxmlformats.org/officeDocument/2006/relationships/customXml" Target="../ink/ink3.xml"/><Relationship Id="rId19" Type="http://schemas.openxmlformats.org/officeDocument/2006/relationships/image" Target="../media/image47.png"/><Relationship Id="rId4" Type="http://schemas.openxmlformats.org/officeDocument/2006/relationships/image" Target="../media/image39.png"/><Relationship Id="rId9" Type="http://schemas.openxmlformats.org/officeDocument/2006/relationships/image" Target="../media/image42.png"/><Relationship Id="rId14" Type="http://schemas.openxmlformats.org/officeDocument/2006/relationships/customXml" Target="../ink/ink5.xml"/></Relationships>
</file>

<file path=ppt/slides/_rels/slide11.xml.rels><?xml version="1.0" encoding="UTF-8" standalone="yes"?>
<Relationships xmlns="http://schemas.openxmlformats.org/package/2006/relationships"><Relationship Id="rId8" Type="http://schemas.openxmlformats.org/officeDocument/2006/relationships/image" Target="../media/image49.png"/><Relationship Id="rId3" Type="http://schemas.microsoft.com/office/2018/10/relationships/comments" Target="../comments/modernComment_11A_D93D2E65.xml"/><Relationship Id="rId7" Type="http://schemas.openxmlformats.org/officeDocument/2006/relationships/image" Target="../media/image610.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600.png"/><Relationship Id="rId11" Type="http://schemas.openxmlformats.org/officeDocument/2006/relationships/image" Target="../media/image66.png"/><Relationship Id="rId5" Type="http://schemas.openxmlformats.org/officeDocument/2006/relationships/image" Target="../media/image590.png"/><Relationship Id="rId10" Type="http://schemas.openxmlformats.org/officeDocument/2006/relationships/image" Target="../media/image65.png"/><Relationship Id="rId4" Type="http://schemas.openxmlformats.org/officeDocument/2006/relationships/image" Target="../media/image580.png"/><Relationship Id="rId9" Type="http://schemas.openxmlformats.org/officeDocument/2006/relationships/image" Target="../media/image50.png"/></Relationships>
</file>

<file path=ppt/slides/_rels/slide12.xml.rels><?xml version="1.0" encoding="UTF-8" standalone="yes"?>
<Relationships xmlns="http://schemas.openxmlformats.org/package/2006/relationships"><Relationship Id="rId8" Type="http://schemas.openxmlformats.org/officeDocument/2006/relationships/image" Target="../media/image70.png"/><Relationship Id="rId3" Type="http://schemas.microsoft.com/office/2018/10/relationships/comments" Target="../comments/modernComment_122_25099465.xml"/><Relationship Id="rId7" Type="http://schemas.openxmlformats.org/officeDocument/2006/relationships/image" Target="../media/image69.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68.png"/><Relationship Id="rId5" Type="http://schemas.openxmlformats.org/officeDocument/2006/relationships/image" Target="../media/image52.png"/><Relationship Id="rId4" Type="http://schemas.openxmlformats.org/officeDocument/2006/relationships/image" Target="../media/image51.png"/><Relationship Id="rId9" Type="http://schemas.openxmlformats.org/officeDocument/2006/relationships/image" Target="../media/image71.png"/></Relationships>
</file>

<file path=ppt/slides/_rels/slide13.xml.rels><?xml version="1.0" encoding="UTF-8" standalone="yes"?>
<Relationships xmlns="http://schemas.openxmlformats.org/package/2006/relationships"><Relationship Id="rId3" Type="http://schemas.microsoft.com/office/2018/10/relationships/comments" Target="../comments/modernComment_11C_5C55A6F9.xml"/><Relationship Id="rId7" Type="http://schemas.openxmlformats.org/officeDocument/2006/relationships/image" Target="../media/image75.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14.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3.png"/><Relationship Id="rId7" Type="http://schemas.openxmlformats.org/officeDocument/2006/relationships/image" Target="../media/image55.png"/><Relationship Id="rId2" Type="http://schemas.microsoft.com/office/2018/10/relationships/comments" Target="../comments/modernComment_123_8AE47EE4.xml"/><Relationship Id="rId1" Type="http://schemas.openxmlformats.org/officeDocument/2006/relationships/slideLayout" Target="../slideLayouts/slideLayout13.xml"/><Relationship Id="rId6" Type="http://schemas.openxmlformats.org/officeDocument/2006/relationships/image" Target="../media/image81.png"/><Relationship Id="rId5" Type="http://schemas.openxmlformats.org/officeDocument/2006/relationships/image" Target="../media/image79.png"/><Relationship Id="rId4" Type="http://schemas.openxmlformats.org/officeDocument/2006/relationships/image" Target="../media/image54.png"/></Relationships>
</file>

<file path=ppt/slides/_rels/slide1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58.png"/></Relationships>
</file>

<file path=ppt/slides/_rels/slide16.xml.rels><?xml version="1.0" encoding="UTF-8" standalone="yes"?>
<Relationships xmlns="http://schemas.openxmlformats.org/package/2006/relationships"><Relationship Id="rId8" Type="http://schemas.openxmlformats.org/officeDocument/2006/relationships/image" Target="../media/image93.png"/><Relationship Id="rId3" Type="http://schemas.microsoft.com/office/2018/10/relationships/comments" Target="../comments/modernComment_125_53103F8A.xml"/><Relationship Id="rId7" Type="http://schemas.openxmlformats.org/officeDocument/2006/relationships/image" Target="../media/image59.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91.png"/><Relationship Id="rId5" Type="http://schemas.openxmlformats.org/officeDocument/2006/relationships/image" Target="../media/image89.png"/><Relationship Id="rId10" Type="http://schemas.openxmlformats.org/officeDocument/2006/relationships/image" Target="../media/image95.png"/><Relationship Id="rId4" Type="http://schemas.openxmlformats.org/officeDocument/2006/relationships/image" Target="../media/image88.png"/><Relationship Id="rId9" Type="http://schemas.openxmlformats.org/officeDocument/2006/relationships/image" Target="../media/image94.png"/></Relationships>
</file>

<file path=ppt/slides/_rels/slide17.xml.rels><?xml version="1.0" encoding="UTF-8" standalone="yes"?>
<Relationships xmlns="http://schemas.openxmlformats.org/package/2006/relationships"><Relationship Id="rId3" Type="http://schemas.openxmlformats.org/officeDocument/2006/relationships/image" Target="../media/image60.png"/><Relationship Id="rId2" Type="http://schemas.microsoft.com/office/2018/10/relationships/comments" Target="../comments/modernComment_112_16DC1B37.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image" Target="../media/image61.png"/><Relationship Id="rId2" Type="http://schemas.microsoft.com/office/2018/10/relationships/comments" Target="../comments/modernComment_12B_E6BC2193.xml"/><Relationship Id="rId1" Type="http://schemas.openxmlformats.org/officeDocument/2006/relationships/slideLayout" Target="../slideLayouts/slideLayout23.xml"/><Relationship Id="rId6" Type="http://schemas.openxmlformats.org/officeDocument/2006/relationships/image" Target="../media/image101.png"/><Relationship Id="rId5" Type="http://schemas.openxmlformats.org/officeDocument/2006/relationships/image" Target="../media/image99.png"/><Relationship Id="rId4" Type="http://schemas.openxmlformats.org/officeDocument/2006/relationships/image" Target="../media/image98.pn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62.gif"/><Relationship Id="rId2" Type="http://schemas.openxmlformats.org/officeDocument/2006/relationships/diagramData" Target="../diagrams/data1.xml"/><Relationship Id="rId1" Type="http://schemas.openxmlformats.org/officeDocument/2006/relationships/slideLayout" Target="../slideLayouts/slideLayout2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microsoft.com/office/2018/10/relationships/comments" Target="../comments/modernComment_121_CE55A97D.xml"/><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63.jpg"/><Relationship Id="rId2" Type="http://schemas.microsoft.com/office/2018/10/relationships/comments" Target="../comments/modernComment_11E_89025910.xml"/><Relationship Id="rId1" Type="http://schemas.openxmlformats.org/officeDocument/2006/relationships/slideLayout" Target="../slideLayouts/slideLayout13.xml"/><Relationship Id="rId4" Type="http://schemas.openxmlformats.org/officeDocument/2006/relationships/image" Target="../media/image6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microsoft.com/office/2018/10/relationships/comments" Target="../comments/modernComment_120_43CDBC6B.xml"/><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5.jpe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microsoft.com/office/2018/10/relationships/comments" Target="../comments/modernComment_114_CB651E20.xm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80.png"/><Relationship Id="rId5" Type="http://schemas.openxmlformats.org/officeDocument/2006/relationships/image" Target="../media/image7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130.png"/><Relationship Id="rId3" Type="http://schemas.microsoft.com/office/2018/10/relationships/comments" Target="../comments/modernComment_113_0.xml"/><Relationship Id="rId7" Type="http://schemas.openxmlformats.org/officeDocument/2006/relationships/image" Target="../media/image120.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10.png"/><Relationship Id="rId5" Type="http://schemas.openxmlformats.org/officeDocument/2006/relationships/image" Target="../media/image100.png"/><Relationship Id="rId10" Type="http://schemas.openxmlformats.org/officeDocument/2006/relationships/image" Target="../media/image20.png"/><Relationship Id="rId4" Type="http://schemas.openxmlformats.org/officeDocument/2006/relationships/image" Target="../media/image90.png"/><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8" Type="http://schemas.openxmlformats.org/officeDocument/2006/relationships/image" Target="../media/image25.png"/><Relationship Id="rId3" Type="http://schemas.microsoft.com/office/2018/10/relationships/comments" Target="../comments/modernComment_115_40B1FFA3.xml"/><Relationship Id="rId7"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7.png"/><Relationship Id="rId9"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image" Target="../media/image21.png"/><Relationship Id="rId1" Type="http://schemas.openxmlformats.org/officeDocument/2006/relationships/slideLayout" Target="../slideLayouts/slideLayout13.xml"/><Relationship Id="rId5" Type="http://schemas.openxmlformats.org/officeDocument/2006/relationships/image" Target="../media/image26.png"/><Relationship Id="rId4" Type="http://schemas.openxmlformats.org/officeDocument/2006/relationships/image" Target="../media/image240.png"/></Relationships>
</file>

<file path=ppt/slides/_rels/slide8.xml.rels><?xml version="1.0" encoding="UTF-8" standalone="yes"?>
<Relationships xmlns="http://schemas.openxmlformats.org/package/2006/relationships"><Relationship Id="rId8" Type="http://schemas.openxmlformats.org/officeDocument/2006/relationships/image" Target="../media/image28.png"/><Relationship Id="rId3" Type="http://schemas.microsoft.com/office/2018/10/relationships/comments" Target="../comments/modernComment_10D_0.xml"/><Relationship Id="rId7" Type="http://schemas.openxmlformats.org/officeDocument/2006/relationships/customXml" Target="../ink/ink1.xm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270.png"/><Relationship Id="rId5" Type="http://schemas.openxmlformats.org/officeDocument/2006/relationships/image" Target="../media/image27.png"/><Relationship Id="rId4" Type="http://schemas.openxmlformats.org/officeDocument/2006/relationships/image" Target="../media/image211.png"/></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chart" Target="../charts/chart3.xml"/><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32.png"/><Relationship Id="rId11" Type="http://schemas.openxmlformats.org/officeDocument/2006/relationships/chart" Target="../charts/chart1.xml"/><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a:extLst>
              <a:ext uri="{FF2B5EF4-FFF2-40B4-BE49-F238E27FC236}">
                <a16:creationId xmlns:a16="http://schemas.microsoft.com/office/drawing/2014/main" id="{3FAB1B98-EED5-91BC-ABE1-1F168F6ACDED}"/>
              </a:ext>
            </a:extLst>
          </p:cNvPr>
          <p:cNvSpPr txBox="1"/>
          <p:nvPr/>
        </p:nvSpPr>
        <p:spPr>
          <a:xfrm>
            <a:off x="6430462" y="6098525"/>
            <a:ext cx="1872208" cy="369332"/>
          </a:xfrm>
          <a:prstGeom prst="rect">
            <a:avLst/>
          </a:prstGeom>
          <a:noFill/>
        </p:spPr>
        <p:txBody>
          <a:bodyPr wrap="square" rtlCol="0">
            <a:spAutoFit/>
          </a:bodyPr>
          <a:lstStyle/>
          <a:p>
            <a:pPr algn="r"/>
            <a:r>
              <a:rPr lang="it-IT" u="none" dirty="0">
                <a:latin typeface="Arial Nova Cond" panose="020B0506020202020204" pitchFamily="34" charset="0"/>
              </a:rPr>
              <a:t>Giulia Lupi</a:t>
            </a:r>
            <a:endParaRPr lang="en-GB" u="none" dirty="0">
              <a:latin typeface="Arial Nova Cond" panose="020B0506020202020204" pitchFamily="34" charset="0"/>
            </a:endParaRPr>
          </a:p>
        </p:txBody>
      </p:sp>
      <p:sp>
        <p:nvSpPr>
          <p:cNvPr id="4" name="CasellaDiTesto 3">
            <a:extLst>
              <a:ext uri="{FF2B5EF4-FFF2-40B4-BE49-F238E27FC236}">
                <a16:creationId xmlns:a16="http://schemas.microsoft.com/office/drawing/2014/main" id="{492B53F6-8BA2-C60E-2B98-DBC140BD501C}"/>
              </a:ext>
            </a:extLst>
          </p:cNvPr>
          <p:cNvSpPr txBox="1"/>
          <p:nvPr/>
        </p:nvSpPr>
        <p:spPr>
          <a:xfrm>
            <a:off x="841330" y="2924944"/>
            <a:ext cx="7461340" cy="1446550"/>
          </a:xfrm>
          <a:prstGeom prst="rect">
            <a:avLst/>
          </a:prstGeom>
          <a:noFill/>
          <a:ln w="38100">
            <a:solidFill>
              <a:srgbClr val="C80000"/>
            </a:solidFill>
          </a:ln>
        </p:spPr>
        <p:txBody>
          <a:bodyPr wrap="square" rtlCol="0">
            <a:spAutoFit/>
          </a:bodyPr>
          <a:lstStyle/>
          <a:p>
            <a:pPr algn="ctr"/>
            <a:r>
              <a:rPr lang="it-IT" sz="4400" b="1" u="none" dirty="0">
                <a:latin typeface="Arial Nova Cond" panose="020B0506020202020204" pitchFamily="34" charset="0"/>
              </a:rPr>
              <a:t>NEUTRINO MASS HIERARCHY MEASUREMENT WITH DUNE</a:t>
            </a:r>
            <a:endParaRPr lang="en-GB" sz="4400" b="1" u="none" dirty="0">
              <a:latin typeface="Arial Nova Cond" panose="020B0506020202020204" pitchFamily="34" charset="0"/>
            </a:endParaRPr>
          </a:p>
        </p:txBody>
      </p:sp>
      <p:sp>
        <p:nvSpPr>
          <p:cNvPr id="2" name="Titolo 2">
            <a:extLst>
              <a:ext uri="{FF2B5EF4-FFF2-40B4-BE49-F238E27FC236}">
                <a16:creationId xmlns:a16="http://schemas.microsoft.com/office/drawing/2014/main" id="{8678F101-84D3-E39E-C2A0-3C7261A8A4E6}"/>
              </a:ext>
            </a:extLst>
          </p:cNvPr>
          <p:cNvSpPr>
            <a:spLocks noGrp="1"/>
          </p:cNvSpPr>
          <p:nvPr>
            <p:ph type="title"/>
          </p:nvPr>
        </p:nvSpPr>
        <p:spPr>
          <a:xfrm>
            <a:off x="1853240" y="479729"/>
            <a:ext cx="5437520" cy="369332"/>
          </a:xfrm>
        </p:spPr>
        <p:txBody>
          <a:bodyPr/>
          <a:lstStyle/>
          <a:p>
            <a:r>
              <a:rPr lang="en-GB" sz="2800" b="1" i="0" dirty="0">
                <a:solidFill>
                  <a:srgbClr val="C80000"/>
                </a:solidFill>
                <a:effectLst/>
                <a:latin typeface="Arial Nova Cond" panose="020B0506020202020204" pitchFamily="34" charset="0"/>
              </a:rPr>
              <a:t>8th BCD ISHEP </a:t>
            </a:r>
            <a:r>
              <a:rPr lang="en-GB" sz="2800" b="1" i="0" dirty="0" err="1">
                <a:solidFill>
                  <a:srgbClr val="C80000"/>
                </a:solidFill>
                <a:effectLst/>
                <a:latin typeface="Arial Nova Cond" panose="020B0506020202020204" pitchFamily="34" charset="0"/>
              </a:rPr>
              <a:t>Cargèse</a:t>
            </a:r>
            <a:r>
              <a:rPr lang="en-GB" sz="2800" b="1" i="0" dirty="0">
                <a:solidFill>
                  <a:srgbClr val="C80000"/>
                </a:solidFill>
                <a:effectLst/>
                <a:latin typeface="Arial Nova Cond" panose="020B0506020202020204" pitchFamily="34" charset="0"/>
              </a:rPr>
              <a:t> School</a:t>
            </a:r>
            <a:endParaRPr lang="en-GB" sz="6000" dirty="0">
              <a:latin typeface="Arial Nova Cond" panose="020B0506020202020204" pitchFamily="34" charset="0"/>
            </a:endParaRPr>
          </a:p>
        </p:txBody>
      </p:sp>
      <p:sp>
        <p:nvSpPr>
          <p:cNvPr id="3" name="CasellaDiTesto 2">
            <a:extLst>
              <a:ext uri="{FF2B5EF4-FFF2-40B4-BE49-F238E27FC236}">
                <a16:creationId xmlns:a16="http://schemas.microsoft.com/office/drawing/2014/main" id="{8D66CBD0-B1FB-5B42-6840-3FEF75F2D417}"/>
              </a:ext>
            </a:extLst>
          </p:cNvPr>
          <p:cNvSpPr txBox="1"/>
          <p:nvPr/>
        </p:nvSpPr>
        <p:spPr>
          <a:xfrm>
            <a:off x="0" y="6056642"/>
            <a:ext cx="4824536" cy="369332"/>
          </a:xfrm>
          <a:prstGeom prst="rect">
            <a:avLst/>
          </a:prstGeom>
          <a:noFill/>
        </p:spPr>
        <p:txBody>
          <a:bodyPr wrap="square" rtlCol="0">
            <a:spAutoFit/>
          </a:bodyPr>
          <a:lstStyle/>
          <a:p>
            <a:r>
              <a:rPr lang="it-IT" u="none" dirty="0">
                <a:latin typeface="Arial Nova Cond" panose="020B0506020202020204" pitchFamily="34" charset="0"/>
              </a:rPr>
              <a:t>In </a:t>
            </a:r>
            <a:r>
              <a:rPr lang="it-IT" u="none" dirty="0" err="1">
                <a:latin typeface="Arial Nova Cond" panose="020B0506020202020204" pitchFamily="34" charset="0"/>
              </a:rPr>
              <a:t>collaboration</a:t>
            </a:r>
            <a:r>
              <a:rPr lang="it-IT" u="none" dirty="0">
                <a:latin typeface="Arial Nova Cond" panose="020B0506020202020204" pitchFamily="34" charset="0"/>
              </a:rPr>
              <a:t> with: </a:t>
            </a:r>
            <a:r>
              <a:rPr lang="it-IT" u="none" dirty="0" err="1">
                <a:latin typeface="Arial Nova Cond" panose="020B0506020202020204" pitchFamily="34" charset="0"/>
              </a:rPr>
              <a:t>prof.Marumi</a:t>
            </a:r>
            <a:r>
              <a:rPr lang="it-IT" u="none" dirty="0">
                <a:latin typeface="Arial Nova Cond" panose="020B0506020202020204" pitchFamily="34" charset="0"/>
              </a:rPr>
              <a:t> </a:t>
            </a:r>
            <a:r>
              <a:rPr lang="it-IT" u="none" dirty="0" err="1">
                <a:latin typeface="Arial Nova Cond" panose="020B0506020202020204" pitchFamily="34" charset="0"/>
              </a:rPr>
              <a:t>Kado</a:t>
            </a:r>
            <a:endParaRPr lang="en-GB" u="none" dirty="0">
              <a:latin typeface="Arial Nova Cond" panose="020B0506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olo 1">
            <a:extLst>
              <a:ext uri="{FF2B5EF4-FFF2-40B4-BE49-F238E27FC236}">
                <a16:creationId xmlns:a16="http://schemas.microsoft.com/office/drawing/2014/main" id="{274278C0-A7B2-4E81-BF8B-E06B0219E98A}"/>
              </a:ext>
            </a:extLst>
          </p:cNvPr>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br>
              <a:rPr lang="it-IT" altLang="en-US" sz="4000" dirty="0">
                <a:latin typeface="Times New Roman" panose="02020603050405020304" pitchFamily="18" charset="0"/>
                <a:ea typeface="ＭＳ Ｐゴシック" panose="020B0600070205080204" pitchFamily="34" charset="-128"/>
                <a:cs typeface="Times New Roman" panose="02020603050405020304" pitchFamily="18" charset="0"/>
              </a:rPr>
            </a:br>
            <a:endParaRPr lang="it-IT" altLang="en-US" sz="4000"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p:sp>
        <p:nvSpPr>
          <p:cNvPr id="13" name="Titolo 1">
            <a:extLst>
              <a:ext uri="{FF2B5EF4-FFF2-40B4-BE49-F238E27FC236}">
                <a16:creationId xmlns:a16="http://schemas.microsoft.com/office/drawing/2014/main" id="{41719A1A-C8B9-1CCE-88B4-950D5C578861}"/>
              </a:ext>
            </a:extLst>
          </p:cNvPr>
          <p:cNvSpPr txBox="1">
            <a:spLocks/>
          </p:cNvSpPr>
          <p:nvPr/>
        </p:nvSpPr>
        <p:spPr bwMode="auto">
          <a:xfrm>
            <a:off x="2112999" y="373599"/>
            <a:ext cx="4918001" cy="56157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10" charset="-128"/>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110" charset="-128"/>
              </a:defRPr>
            </a:lvl2pPr>
            <a:lvl3pPr algn="ctr" rtl="0" eaLnBrk="0" fontAlgn="base" hangingPunct="0">
              <a:spcBef>
                <a:spcPct val="0"/>
              </a:spcBef>
              <a:spcAft>
                <a:spcPct val="0"/>
              </a:spcAft>
              <a:defRPr sz="4400">
                <a:solidFill>
                  <a:schemeClr val="tx2"/>
                </a:solidFill>
                <a:latin typeface="Arial" charset="0"/>
                <a:ea typeface="ＭＳ Ｐゴシック" pitchFamily="-110" charset="-128"/>
              </a:defRPr>
            </a:lvl3pPr>
            <a:lvl4pPr algn="ctr" rtl="0" eaLnBrk="0" fontAlgn="base" hangingPunct="0">
              <a:spcBef>
                <a:spcPct val="0"/>
              </a:spcBef>
              <a:spcAft>
                <a:spcPct val="0"/>
              </a:spcAft>
              <a:defRPr sz="4400">
                <a:solidFill>
                  <a:schemeClr val="tx2"/>
                </a:solidFill>
                <a:latin typeface="Arial" charset="0"/>
                <a:ea typeface="ＭＳ Ｐゴシック" pitchFamily="-110" charset="-128"/>
              </a:defRPr>
            </a:lvl4pPr>
            <a:lvl5pPr algn="ctr" rtl="0" eaLnBrk="0" fontAlgn="base" hangingPunct="0">
              <a:spcBef>
                <a:spcPct val="0"/>
              </a:spcBef>
              <a:spcAft>
                <a:spcPct val="0"/>
              </a:spcAft>
              <a:defRPr sz="4400">
                <a:solidFill>
                  <a:schemeClr val="tx2"/>
                </a:solidFill>
                <a:latin typeface="Arial" charset="0"/>
                <a:ea typeface="ＭＳ Ｐゴシック" pitchFamily="-110"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en-US" altLang="en-US" sz="3200" b="1" u="none" kern="0"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MASS HIERACHY</a:t>
            </a:r>
          </a:p>
        </p:txBody>
      </p:sp>
      <p:cxnSp>
        <p:nvCxnSpPr>
          <p:cNvPr id="32" name="Connettore diritto 31">
            <a:extLst>
              <a:ext uri="{FF2B5EF4-FFF2-40B4-BE49-F238E27FC236}">
                <a16:creationId xmlns:a16="http://schemas.microsoft.com/office/drawing/2014/main" id="{E6F5A299-9E90-4741-E0D4-A480E9F9C886}"/>
              </a:ext>
            </a:extLst>
          </p:cNvPr>
          <p:cNvCxnSpPr>
            <a:cxnSpLocks/>
          </p:cNvCxnSpPr>
          <p:nvPr/>
        </p:nvCxnSpPr>
        <p:spPr bwMode="auto">
          <a:xfrm flipV="1">
            <a:off x="4706742" y="2222012"/>
            <a:ext cx="4121669" cy="24088"/>
          </a:xfrm>
          <a:prstGeom prst="line">
            <a:avLst/>
          </a:prstGeom>
          <a:noFill/>
          <a:ln w="19050">
            <a:solidFill>
              <a:srgbClr val="C80000"/>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cxnSp>
      <mc:AlternateContent xmlns:mc="http://schemas.openxmlformats.org/markup-compatibility/2006" xmlns:a14="http://schemas.microsoft.com/office/drawing/2010/main">
        <mc:Choice Requires="a14">
          <p:sp>
            <p:nvSpPr>
              <p:cNvPr id="33" name="CasellaDiTesto 32">
                <a:extLst>
                  <a:ext uri="{FF2B5EF4-FFF2-40B4-BE49-F238E27FC236}">
                    <a16:creationId xmlns:a16="http://schemas.microsoft.com/office/drawing/2014/main" id="{74AB2B44-2898-A2BD-5C37-975478D6CF02}"/>
                  </a:ext>
                </a:extLst>
              </p:cNvPr>
              <p:cNvSpPr txBox="1"/>
              <p:nvPr/>
            </p:nvSpPr>
            <p:spPr>
              <a:xfrm>
                <a:off x="4698511" y="2430548"/>
                <a:ext cx="4129900" cy="439736"/>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d>
                        <m:dPr>
                          <m:begChr m:val="|"/>
                          <m:endChr m:val="|"/>
                          <m:ctrlPr>
                            <a:rPr lang="it-IT" sz="2000" b="0" i="1" u="none" smtClean="0">
                              <a:solidFill>
                                <a:srgbClr val="000000"/>
                              </a:solidFill>
                              <a:latin typeface="Cambria Math" panose="02040503050406030204" pitchFamily="18" charset="0"/>
                            </a:rPr>
                          </m:ctrlPr>
                        </m:dPr>
                        <m:e>
                          <m:r>
                            <m:rPr>
                              <m:sty m:val="p"/>
                            </m:rPr>
                            <a:rPr lang="it-IT" sz="2000" b="0" i="0" u="none" smtClean="0">
                              <a:solidFill>
                                <a:srgbClr val="000000"/>
                              </a:solidFill>
                              <a:latin typeface="Cambria Math" panose="02040503050406030204" pitchFamily="18" charset="0"/>
                            </a:rPr>
                            <m:t>Δ</m:t>
                          </m:r>
                          <m:sSubSup>
                            <m:sSubSupPr>
                              <m:ctrlPr>
                                <a:rPr lang="it-IT" sz="2000" b="0" i="1" u="none" smtClean="0">
                                  <a:solidFill>
                                    <a:srgbClr val="000000"/>
                                  </a:solidFill>
                                  <a:latin typeface="Cambria Math" panose="02040503050406030204" pitchFamily="18" charset="0"/>
                                </a:rPr>
                              </m:ctrlPr>
                            </m:sSubSupPr>
                            <m:e>
                              <m:r>
                                <a:rPr lang="it-IT" sz="2000" b="0" i="1" u="none" smtClean="0">
                                  <a:solidFill>
                                    <a:srgbClr val="000000"/>
                                  </a:solidFill>
                                  <a:latin typeface="Cambria Math" panose="02040503050406030204" pitchFamily="18" charset="0"/>
                                </a:rPr>
                                <m:t>𝑚</m:t>
                              </m:r>
                            </m:e>
                            <m:sub>
                              <m:r>
                                <a:rPr lang="it-IT" sz="2000" b="0" i="1" u="none" smtClean="0">
                                  <a:solidFill>
                                    <a:srgbClr val="000000"/>
                                  </a:solidFill>
                                  <a:latin typeface="Cambria Math" panose="02040503050406030204" pitchFamily="18" charset="0"/>
                                </a:rPr>
                                <m:t>12</m:t>
                              </m:r>
                            </m:sub>
                            <m:sup>
                              <m:r>
                                <a:rPr lang="it-IT" sz="2000" b="0" i="1" u="none" smtClean="0">
                                  <a:solidFill>
                                    <a:srgbClr val="000000"/>
                                  </a:solidFill>
                                  <a:latin typeface="Cambria Math" panose="02040503050406030204" pitchFamily="18" charset="0"/>
                                </a:rPr>
                                <m:t>2</m:t>
                              </m:r>
                            </m:sup>
                          </m:sSubSup>
                        </m:e>
                      </m:d>
                      <m:r>
                        <a:rPr lang="it-IT" sz="2000" b="0" i="1" u="none" smtClean="0">
                          <a:solidFill>
                            <a:srgbClr val="000000"/>
                          </a:solidFill>
                          <a:latin typeface="Cambria Math" panose="02040503050406030204" pitchFamily="18" charset="0"/>
                          <a:ea typeface="Cambria Math" panose="02040503050406030204" pitchFamily="18" charset="0"/>
                        </a:rPr>
                        <m:t>≪|</m:t>
                      </m:r>
                      <m:r>
                        <m:rPr>
                          <m:sty m:val="p"/>
                        </m:rPr>
                        <a:rPr lang="it-IT" sz="2000" b="0" i="0" u="none" smtClean="0">
                          <a:solidFill>
                            <a:srgbClr val="000000"/>
                          </a:solidFill>
                          <a:latin typeface="Cambria Math" panose="02040503050406030204" pitchFamily="18" charset="0"/>
                          <a:ea typeface="Cambria Math" panose="02040503050406030204" pitchFamily="18" charset="0"/>
                        </a:rPr>
                        <m:t>Δ</m:t>
                      </m:r>
                      <m:sSubSup>
                        <m:sSubSupPr>
                          <m:ctrlPr>
                            <a:rPr lang="it-IT" sz="2000" b="0" i="1" u="none" smtClean="0">
                              <a:solidFill>
                                <a:srgbClr val="000000"/>
                              </a:solidFill>
                              <a:latin typeface="Cambria Math" panose="02040503050406030204" pitchFamily="18" charset="0"/>
                              <a:ea typeface="Cambria Math" panose="02040503050406030204" pitchFamily="18" charset="0"/>
                            </a:rPr>
                          </m:ctrlPr>
                        </m:sSubSupPr>
                        <m:e>
                          <m:r>
                            <a:rPr lang="it-IT" sz="2000" b="0" i="1" u="none" smtClean="0">
                              <a:solidFill>
                                <a:srgbClr val="000000"/>
                              </a:solidFill>
                              <a:latin typeface="Cambria Math" panose="02040503050406030204" pitchFamily="18" charset="0"/>
                              <a:ea typeface="Cambria Math" panose="02040503050406030204" pitchFamily="18" charset="0"/>
                            </a:rPr>
                            <m:t>𝑚</m:t>
                          </m:r>
                        </m:e>
                        <m:sub>
                          <m:r>
                            <a:rPr lang="it-IT" sz="2000" b="0" i="1" u="none" smtClean="0">
                              <a:solidFill>
                                <a:srgbClr val="000000"/>
                              </a:solidFill>
                              <a:latin typeface="Cambria Math" panose="02040503050406030204" pitchFamily="18" charset="0"/>
                              <a:ea typeface="Cambria Math" panose="02040503050406030204" pitchFamily="18" charset="0"/>
                            </a:rPr>
                            <m:t>23</m:t>
                          </m:r>
                        </m:sub>
                        <m:sup>
                          <m:r>
                            <a:rPr lang="it-IT" sz="2000" b="0" i="1" u="none" smtClean="0">
                              <a:solidFill>
                                <a:srgbClr val="000000"/>
                              </a:solidFill>
                              <a:latin typeface="Cambria Math" panose="02040503050406030204" pitchFamily="18" charset="0"/>
                              <a:ea typeface="Cambria Math" panose="02040503050406030204" pitchFamily="18" charset="0"/>
                            </a:rPr>
                            <m:t>2</m:t>
                          </m:r>
                        </m:sup>
                      </m:sSubSup>
                      <m:r>
                        <a:rPr lang="it-IT" sz="2000" b="0" i="1" u="none" smtClean="0">
                          <a:solidFill>
                            <a:srgbClr val="000000"/>
                          </a:solidFill>
                          <a:latin typeface="Cambria Math" panose="02040503050406030204" pitchFamily="18" charset="0"/>
                          <a:ea typeface="Cambria Math" panose="02040503050406030204" pitchFamily="18" charset="0"/>
                        </a:rPr>
                        <m:t>|</m:t>
                      </m:r>
                    </m:oMath>
                  </m:oMathPara>
                </a14:m>
                <a:endParaRPr lang="it-IT" u="none" dirty="0">
                  <a:solidFill>
                    <a:srgbClr val="000000"/>
                  </a:solidFill>
                  <a:latin typeface="Arial Nova Cond" panose="020B0506020202020204" pitchFamily="34" charset="0"/>
                </a:endParaRPr>
              </a:p>
            </p:txBody>
          </p:sp>
        </mc:Choice>
        <mc:Fallback xmlns="">
          <p:sp>
            <p:nvSpPr>
              <p:cNvPr id="33" name="CasellaDiTesto 32">
                <a:extLst>
                  <a:ext uri="{FF2B5EF4-FFF2-40B4-BE49-F238E27FC236}">
                    <a16:creationId xmlns:a16="http://schemas.microsoft.com/office/drawing/2014/main" id="{74AB2B44-2898-A2BD-5C37-975478D6CF02}"/>
                  </a:ext>
                </a:extLst>
              </p:cNvPr>
              <p:cNvSpPr txBox="1">
                <a:spLocks noRot="1" noChangeAspect="1" noMove="1" noResize="1" noEditPoints="1" noAdjustHandles="1" noChangeArrowheads="1" noChangeShapeType="1" noTextEdit="1"/>
              </p:cNvSpPr>
              <p:nvPr/>
            </p:nvSpPr>
            <p:spPr>
              <a:xfrm>
                <a:off x="4698511" y="2430548"/>
                <a:ext cx="4129900" cy="439736"/>
              </a:xfrm>
              <a:prstGeom prst="rect">
                <a:avLst/>
              </a:prstGeom>
              <a:blipFill>
                <a:blip r:embed="rId3"/>
                <a:stretch>
                  <a:fillRect b="-97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CasellaDiTesto 33">
                <a:extLst>
                  <a:ext uri="{FF2B5EF4-FFF2-40B4-BE49-F238E27FC236}">
                    <a16:creationId xmlns:a16="http://schemas.microsoft.com/office/drawing/2014/main" id="{E1D76159-DFA0-FEF5-2BDB-2A0190CE1EB0}"/>
                  </a:ext>
                </a:extLst>
              </p:cNvPr>
              <p:cNvSpPr txBox="1"/>
              <p:nvPr/>
            </p:nvSpPr>
            <p:spPr>
              <a:xfrm>
                <a:off x="4549215" y="1420020"/>
                <a:ext cx="4428492" cy="717697"/>
              </a:xfrm>
              <a:prstGeom prst="rect">
                <a:avLst/>
              </a:prstGeom>
              <a:noFill/>
            </p:spPr>
            <p:txBody>
              <a:bodyPr wrap="square" rtlCol="0">
                <a:spAutoFit/>
              </a:bodyPr>
              <a:lstStyle/>
              <a:p>
                <a:pPr algn="ctr"/>
                <a:r>
                  <a:rPr lang="it-IT" sz="2000" u="none" dirty="0" err="1">
                    <a:solidFill>
                      <a:srgbClr val="000000"/>
                    </a:solidFill>
                    <a:latin typeface="Arial Nova Cond" panose="020B0506020202020204" pitchFamily="34" charset="0"/>
                  </a:rPr>
                  <a:t>Eigenvalues</a:t>
                </a:r>
                <a:r>
                  <a:rPr lang="it-IT" sz="2000" u="none" dirty="0">
                    <a:solidFill>
                      <a:srgbClr val="000000"/>
                    </a:solidFill>
                    <a:latin typeface="Arial Nova Cond" panose="020B0506020202020204" pitchFamily="34" charset="0"/>
                  </a:rPr>
                  <a:t> </a:t>
                </a:r>
                <a14:m>
                  <m:oMath xmlns:m="http://schemas.openxmlformats.org/officeDocument/2006/math">
                    <m:sSubSup>
                      <m:sSubSupPr>
                        <m:ctrlPr>
                          <a:rPr lang="it-IT" sz="2000" b="0" i="1" u="none" smtClean="0">
                            <a:solidFill>
                              <a:srgbClr val="000000"/>
                            </a:solidFill>
                            <a:latin typeface="Cambria Math" panose="02040503050406030204" pitchFamily="18" charset="0"/>
                            <a:ea typeface="Cambria Math" panose="02040503050406030204" pitchFamily="18" charset="0"/>
                          </a:rPr>
                        </m:ctrlPr>
                      </m:sSubSupPr>
                      <m:e>
                        <m:r>
                          <a:rPr lang="it-IT" sz="2000" b="0" i="1" u="none" smtClean="0">
                            <a:solidFill>
                              <a:srgbClr val="000000"/>
                            </a:solidFill>
                            <a:latin typeface="Cambria Math" panose="02040503050406030204" pitchFamily="18" charset="0"/>
                            <a:ea typeface="Cambria Math" panose="02040503050406030204" pitchFamily="18" charset="0"/>
                          </a:rPr>
                          <m:t>𝑚</m:t>
                        </m:r>
                      </m:e>
                      <m:sub>
                        <m:r>
                          <a:rPr lang="it-IT" sz="2000" b="0" i="1" u="none" smtClean="0">
                            <a:solidFill>
                              <a:srgbClr val="000000"/>
                            </a:solidFill>
                            <a:latin typeface="Cambria Math" panose="02040503050406030204" pitchFamily="18" charset="0"/>
                            <a:ea typeface="Cambria Math" panose="02040503050406030204" pitchFamily="18" charset="0"/>
                          </a:rPr>
                          <m:t>1</m:t>
                        </m:r>
                      </m:sub>
                      <m:sup>
                        <m:r>
                          <a:rPr lang="it-IT" sz="2000" b="0" i="1" u="none" smtClean="0">
                            <a:solidFill>
                              <a:srgbClr val="000000"/>
                            </a:solidFill>
                            <a:latin typeface="Cambria Math" panose="02040503050406030204" pitchFamily="18" charset="0"/>
                            <a:ea typeface="Cambria Math" panose="02040503050406030204" pitchFamily="18" charset="0"/>
                          </a:rPr>
                          <m:t>2</m:t>
                        </m:r>
                      </m:sup>
                    </m:sSubSup>
                  </m:oMath>
                </a14:m>
                <a:r>
                  <a:rPr lang="it-IT" sz="2000" u="none" dirty="0">
                    <a:solidFill>
                      <a:srgbClr val="000000"/>
                    </a:solidFill>
                    <a:latin typeface="Arial Nova Cond" panose="020B0506020202020204" pitchFamily="34" charset="0"/>
                  </a:rPr>
                  <a:t> and </a:t>
                </a:r>
                <a14:m>
                  <m:oMath xmlns:m="http://schemas.openxmlformats.org/officeDocument/2006/math">
                    <m:sSubSup>
                      <m:sSubSupPr>
                        <m:ctrlPr>
                          <a:rPr lang="it-IT" sz="2000" i="1" u="none">
                            <a:solidFill>
                              <a:srgbClr val="000000"/>
                            </a:solidFill>
                            <a:latin typeface="Cambria Math" panose="02040503050406030204" pitchFamily="18" charset="0"/>
                            <a:ea typeface="Cambria Math" panose="02040503050406030204" pitchFamily="18" charset="0"/>
                          </a:rPr>
                        </m:ctrlPr>
                      </m:sSubSupPr>
                      <m:e>
                        <m:r>
                          <a:rPr lang="it-IT" sz="2000" i="1" u="none">
                            <a:solidFill>
                              <a:srgbClr val="000000"/>
                            </a:solidFill>
                            <a:latin typeface="Cambria Math" panose="02040503050406030204" pitchFamily="18" charset="0"/>
                            <a:ea typeface="Cambria Math" panose="02040503050406030204" pitchFamily="18" charset="0"/>
                          </a:rPr>
                          <m:t>𝑚</m:t>
                        </m:r>
                      </m:e>
                      <m:sub>
                        <m:r>
                          <a:rPr lang="it-IT" sz="2000" b="0" i="1" u="none" smtClean="0">
                            <a:solidFill>
                              <a:srgbClr val="000000"/>
                            </a:solidFill>
                            <a:latin typeface="Cambria Math" panose="02040503050406030204" pitchFamily="18" charset="0"/>
                            <a:ea typeface="Cambria Math" panose="02040503050406030204" pitchFamily="18" charset="0"/>
                          </a:rPr>
                          <m:t>2</m:t>
                        </m:r>
                      </m:sub>
                      <m:sup>
                        <m:r>
                          <a:rPr lang="it-IT" sz="2000" i="1" u="none">
                            <a:solidFill>
                              <a:srgbClr val="000000"/>
                            </a:solidFill>
                            <a:latin typeface="Cambria Math" panose="02040503050406030204" pitchFamily="18" charset="0"/>
                            <a:ea typeface="Cambria Math" panose="02040503050406030204" pitchFamily="18" charset="0"/>
                          </a:rPr>
                          <m:t>2</m:t>
                        </m:r>
                      </m:sup>
                    </m:sSubSup>
                  </m:oMath>
                </a14:m>
                <a:r>
                  <a:rPr lang="it-IT" sz="2000" u="none" dirty="0">
                    <a:solidFill>
                      <a:srgbClr val="000000"/>
                    </a:solidFill>
                    <a:latin typeface="Arial Nova Cond" panose="020B0506020202020204" pitchFamily="34" charset="0"/>
                  </a:rPr>
                  <a:t> are </a:t>
                </a:r>
                <a:r>
                  <a:rPr lang="it-IT" sz="2000" u="none" dirty="0" err="1">
                    <a:solidFill>
                      <a:srgbClr val="000000"/>
                    </a:solidFill>
                    <a:latin typeface="Arial Nova Cond" panose="020B0506020202020204" pitchFamily="34" charset="0"/>
                  </a:rPr>
                  <a:t>similar</a:t>
                </a:r>
                <a:r>
                  <a:rPr lang="it-IT" sz="2000" u="none" dirty="0">
                    <a:solidFill>
                      <a:srgbClr val="000000"/>
                    </a:solidFill>
                    <a:latin typeface="Arial Nova Cond" panose="020B0506020202020204" pitchFamily="34" charset="0"/>
                  </a:rPr>
                  <a:t> </a:t>
                </a:r>
                <a:r>
                  <a:rPr lang="it-IT" sz="2000" u="none" dirty="0" err="1">
                    <a:solidFill>
                      <a:srgbClr val="000000"/>
                    </a:solidFill>
                    <a:latin typeface="Arial Nova Cond" panose="020B0506020202020204" pitchFamily="34" charset="0"/>
                  </a:rPr>
                  <a:t>while</a:t>
                </a:r>
                <a:r>
                  <a:rPr lang="it-IT" sz="2000" u="none" dirty="0">
                    <a:solidFill>
                      <a:srgbClr val="000000"/>
                    </a:solidFill>
                    <a:latin typeface="Arial Nova Cond" panose="020B0506020202020204" pitchFamily="34" charset="0"/>
                  </a:rPr>
                  <a:t> </a:t>
                </a:r>
                <a14:m>
                  <m:oMath xmlns:m="http://schemas.openxmlformats.org/officeDocument/2006/math">
                    <m:sSubSup>
                      <m:sSubSupPr>
                        <m:ctrlPr>
                          <a:rPr lang="it-IT" sz="2000" i="1" u="none">
                            <a:solidFill>
                              <a:srgbClr val="000000"/>
                            </a:solidFill>
                            <a:latin typeface="Cambria Math" panose="02040503050406030204" pitchFamily="18" charset="0"/>
                            <a:ea typeface="Cambria Math" panose="02040503050406030204" pitchFamily="18" charset="0"/>
                          </a:rPr>
                        </m:ctrlPr>
                      </m:sSubSupPr>
                      <m:e>
                        <m:r>
                          <a:rPr lang="it-IT" sz="2000" i="1" u="none">
                            <a:solidFill>
                              <a:srgbClr val="000000"/>
                            </a:solidFill>
                            <a:latin typeface="Cambria Math" panose="02040503050406030204" pitchFamily="18" charset="0"/>
                            <a:ea typeface="Cambria Math" panose="02040503050406030204" pitchFamily="18" charset="0"/>
                          </a:rPr>
                          <m:t>𝑚</m:t>
                        </m:r>
                      </m:e>
                      <m:sub>
                        <m:r>
                          <a:rPr lang="it-IT" sz="2000" b="0" i="1" u="none" smtClean="0">
                            <a:solidFill>
                              <a:srgbClr val="000000"/>
                            </a:solidFill>
                            <a:latin typeface="Cambria Math" panose="02040503050406030204" pitchFamily="18" charset="0"/>
                            <a:ea typeface="Cambria Math" panose="02040503050406030204" pitchFamily="18" charset="0"/>
                          </a:rPr>
                          <m:t>3</m:t>
                        </m:r>
                      </m:sub>
                      <m:sup>
                        <m:r>
                          <a:rPr lang="it-IT" sz="2000" i="1" u="none">
                            <a:solidFill>
                              <a:srgbClr val="000000"/>
                            </a:solidFill>
                            <a:latin typeface="Cambria Math" panose="02040503050406030204" pitchFamily="18" charset="0"/>
                            <a:ea typeface="Cambria Math" panose="02040503050406030204" pitchFamily="18" charset="0"/>
                          </a:rPr>
                          <m:t>2</m:t>
                        </m:r>
                      </m:sup>
                    </m:sSubSup>
                    <m:r>
                      <a:rPr lang="it-IT" sz="2000" i="1" u="none">
                        <a:solidFill>
                          <a:srgbClr val="000000"/>
                        </a:solidFill>
                        <a:latin typeface="Cambria Math" panose="02040503050406030204" pitchFamily="18" charset="0"/>
                        <a:ea typeface="Cambria Math" panose="02040503050406030204" pitchFamily="18" charset="0"/>
                      </a:rPr>
                      <m:t> </m:t>
                    </m:r>
                  </m:oMath>
                </a14:m>
                <a:r>
                  <a:rPr lang="it-IT" sz="2000" u="none" dirty="0" err="1">
                    <a:solidFill>
                      <a:srgbClr val="000000"/>
                    </a:solidFill>
                    <a:latin typeface="Arial Nova Cond" panose="020B0506020202020204" pitchFamily="34" charset="0"/>
                  </a:rPr>
                  <a:t>is</a:t>
                </a:r>
                <a:r>
                  <a:rPr lang="it-IT" sz="2000" u="none" dirty="0">
                    <a:solidFill>
                      <a:srgbClr val="000000"/>
                    </a:solidFill>
                    <a:latin typeface="Arial Nova Cond" panose="020B0506020202020204" pitchFamily="34" charset="0"/>
                  </a:rPr>
                  <a:t> more </a:t>
                </a:r>
                <a:r>
                  <a:rPr lang="it-IT" sz="2000" u="none" dirty="0" err="1">
                    <a:solidFill>
                      <a:srgbClr val="000000"/>
                    </a:solidFill>
                    <a:latin typeface="Arial Nova Cond" panose="020B0506020202020204" pitchFamily="34" charset="0"/>
                  </a:rPr>
                  <a:t>separated</a:t>
                </a:r>
                <a:r>
                  <a:rPr lang="it-IT" sz="2000" u="none" dirty="0">
                    <a:solidFill>
                      <a:srgbClr val="000000"/>
                    </a:solidFill>
                    <a:latin typeface="Arial Nova Cond" panose="020B0506020202020204" pitchFamily="34" charset="0"/>
                  </a:rPr>
                  <a:t> from the </a:t>
                </a:r>
                <a:r>
                  <a:rPr lang="it-IT" sz="2000" u="none" dirty="0" err="1">
                    <a:solidFill>
                      <a:srgbClr val="000000"/>
                    </a:solidFill>
                    <a:latin typeface="Arial Nova Cond" panose="020B0506020202020204" pitchFamily="34" charset="0"/>
                  </a:rPr>
                  <a:t>others</a:t>
                </a:r>
                <a:endParaRPr lang="it-IT" sz="2000" u="none" dirty="0">
                  <a:solidFill>
                    <a:srgbClr val="000000"/>
                  </a:solidFill>
                  <a:latin typeface="Arial Nova Cond" panose="020B0506020202020204" pitchFamily="34" charset="0"/>
                </a:endParaRPr>
              </a:p>
            </p:txBody>
          </p:sp>
        </mc:Choice>
        <mc:Fallback xmlns="">
          <p:sp>
            <p:nvSpPr>
              <p:cNvPr id="34" name="CasellaDiTesto 33">
                <a:extLst>
                  <a:ext uri="{FF2B5EF4-FFF2-40B4-BE49-F238E27FC236}">
                    <a16:creationId xmlns:a16="http://schemas.microsoft.com/office/drawing/2014/main" id="{E1D76159-DFA0-FEF5-2BDB-2A0190CE1EB0}"/>
                  </a:ext>
                </a:extLst>
              </p:cNvPr>
              <p:cNvSpPr txBox="1">
                <a:spLocks noRot="1" noChangeAspect="1" noMove="1" noResize="1" noEditPoints="1" noAdjustHandles="1" noChangeArrowheads="1" noChangeShapeType="1" noTextEdit="1"/>
              </p:cNvSpPr>
              <p:nvPr/>
            </p:nvSpPr>
            <p:spPr>
              <a:xfrm>
                <a:off x="4549215" y="1420020"/>
                <a:ext cx="4428492" cy="717697"/>
              </a:xfrm>
              <a:prstGeom prst="rect">
                <a:avLst/>
              </a:prstGeom>
              <a:blipFill>
                <a:blip r:embed="rId4"/>
                <a:stretch>
                  <a:fillRect l="-413" t="-4237" r="-413" b="-1440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CasellaDiTesto 36">
                <a:extLst>
                  <a:ext uri="{FF2B5EF4-FFF2-40B4-BE49-F238E27FC236}">
                    <a16:creationId xmlns:a16="http://schemas.microsoft.com/office/drawing/2014/main" id="{61FA581C-95F5-831D-573C-E87C386FC35A}"/>
                  </a:ext>
                </a:extLst>
              </p:cNvPr>
              <p:cNvSpPr txBox="1"/>
              <p:nvPr/>
            </p:nvSpPr>
            <p:spPr>
              <a:xfrm>
                <a:off x="5308251" y="3231997"/>
                <a:ext cx="2910420" cy="405817"/>
              </a:xfrm>
              <a:prstGeom prst="rect">
                <a:avLst/>
              </a:prstGeom>
              <a:noFill/>
            </p:spPr>
            <p:txBody>
              <a:bodyPr wrap="square" rtlCol="0">
                <a:spAutoFit/>
              </a:bodyPr>
              <a:lstStyle/>
              <a:p>
                <a:pPr algn="ctr"/>
                <a:r>
                  <a:rPr lang="it-IT" sz="2000" u="none" dirty="0" err="1">
                    <a:solidFill>
                      <a:srgbClr val="000000"/>
                    </a:solidFill>
                    <a:latin typeface="Arial Nova Cond" panose="020B0506020202020204" pitchFamily="34" charset="0"/>
                  </a:rPr>
                  <a:t>What</a:t>
                </a:r>
                <a:r>
                  <a:rPr lang="it-IT" sz="2000" u="none" dirty="0">
                    <a:solidFill>
                      <a:srgbClr val="000000"/>
                    </a:solidFill>
                    <a:latin typeface="Arial Nova Cond" panose="020B0506020202020204" pitchFamily="34" charset="0"/>
                  </a:rPr>
                  <a:t> </a:t>
                </a:r>
                <a:r>
                  <a:rPr lang="it-IT" sz="2000" u="none" dirty="0" err="1">
                    <a:solidFill>
                      <a:srgbClr val="000000"/>
                    </a:solidFill>
                    <a:latin typeface="Arial Nova Cond" panose="020B0506020202020204" pitchFamily="34" charset="0"/>
                  </a:rPr>
                  <a:t>is</a:t>
                </a:r>
                <a:r>
                  <a:rPr lang="it-IT" sz="2000" u="none" dirty="0">
                    <a:solidFill>
                      <a:srgbClr val="000000"/>
                    </a:solidFill>
                    <a:latin typeface="Arial Nova Cond" panose="020B0506020202020204" pitchFamily="34" charset="0"/>
                  </a:rPr>
                  <a:t> the </a:t>
                </a:r>
                <a:r>
                  <a:rPr lang="it-IT" sz="2000" u="none" dirty="0" err="1">
                    <a:solidFill>
                      <a:srgbClr val="000000"/>
                    </a:solidFill>
                    <a:latin typeface="Arial Nova Cond" panose="020B0506020202020204" pitchFamily="34" charset="0"/>
                  </a:rPr>
                  <a:t>sing</a:t>
                </a:r>
                <a:r>
                  <a:rPr lang="it-IT" sz="2000" u="none" dirty="0">
                    <a:solidFill>
                      <a:srgbClr val="000000"/>
                    </a:solidFill>
                    <a:latin typeface="Arial Nova Cond" panose="020B0506020202020204" pitchFamily="34" charset="0"/>
                  </a:rPr>
                  <a:t> of </a:t>
                </a:r>
                <a14:m>
                  <m:oMath xmlns:m="http://schemas.openxmlformats.org/officeDocument/2006/math">
                    <m:r>
                      <m:rPr>
                        <m:sty m:val="p"/>
                      </m:rPr>
                      <a:rPr lang="it-IT" sz="2000" b="0" i="0" u="none" smtClean="0">
                        <a:solidFill>
                          <a:srgbClr val="000000"/>
                        </a:solidFill>
                        <a:latin typeface="Cambria Math" panose="02040503050406030204" pitchFamily="18" charset="0"/>
                        <a:ea typeface="Cambria Math" panose="02040503050406030204" pitchFamily="18" charset="0"/>
                      </a:rPr>
                      <m:t>Δ</m:t>
                    </m:r>
                    <m:sSubSup>
                      <m:sSubSupPr>
                        <m:ctrlPr>
                          <a:rPr lang="it-IT" sz="2000" b="0" i="1" u="none" smtClean="0">
                            <a:solidFill>
                              <a:srgbClr val="000000"/>
                            </a:solidFill>
                            <a:latin typeface="Cambria Math" panose="02040503050406030204" pitchFamily="18" charset="0"/>
                            <a:ea typeface="Cambria Math" panose="02040503050406030204" pitchFamily="18" charset="0"/>
                          </a:rPr>
                        </m:ctrlPr>
                      </m:sSubSupPr>
                      <m:e>
                        <m:r>
                          <a:rPr lang="it-IT" sz="2000" b="0" i="1" u="none" smtClean="0">
                            <a:solidFill>
                              <a:srgbClr val="000000"/>
                            </a:solidFill>
                            <a:latin typeface="Cambria Math" panose="02040503050406030204" pitchFamily="18" charset="0"/>
                            <a:ea typeface="Cambria Math" panose="02040503050406030204" pitchFamily="18" charset="0"/>
                          </a:rPr>
                          <m:t>𝑚</m:t>
                        </m:r>
                      </m:e>
                      <m:sub>
                        <m:r>
                          <a:rPr lang="it-IT" sz="2000" b="0" i="1" u="none" smtClean="0">
                            <a:solidFill>
                              <a:srgbClr val="000000"/>
                            </a:solidFill>
                            <a:latin typeface="Cambria Math" panose="02040503050406030204" pitchFamily="18" charset="0"/>
                            <a:ea typeface="Cambria Math" panose="02040503050406030204" pitchFamily="18" charset="0"/>
                          </a:rPr>
                          <m:t>31</m:t>
                        </m:r>
                      </m:sub>
                      <m:sup>
                        <m:r>
                          <a:rPr lang="it-IT" sz="2000" b="0" i="1" u="none" smtClean="0">
                            <a:solidFill>
                              <a:srgbClr val="000000"/>
                            </a:solidFill>
                            <a:latin typeface="Cambria Math" panose="02040503050406030204" pitchFamily="18" charset="0"/>
                            <a:ea typeface="Cambria Math" panose="02040503050406030204" pitchFamily="18" charset="0"/>
                          </a:rPr>
                          <m:t>2</m:t>
                        </m:r>
                      </m:sup>
                    </m:sSubSup>
                    <m:r>
                      <a:rPr lang="it-IT" sz="2000" b="0" i="1" u="none" smtClean="0">
                        <a:solidFill>
                          <a:srgbClr val="000000"/>
                        </a:solidFill>
                        <a:latin typeface="Cambria Math" panose="02040503050406030204" pitchFamily="18" charset="0"/>
                        <a:ea typeface="Cambria Math" panose="02040503050406030204" pitchFamily="18" charset="0"/>
                      </a:rPr>
                      <m:t> </m:t>
                    </m:r>
                  </m:oMath>
                </a14:m>
                <a:r>
                  <a:rPr lang="en-GB" sz="2000" u="none" dirty="0">
                    <a:solidFill>
                      <a:srgbClr val="000000"/>
                    </a:solidFill>
                    <a:latin typeface="Arial Nova Cond" panose="020B0506020202020204" pitchFamily="34" charset="0"/>
                  </a:rPr>
                  <a:t>?</a:t>
                </a:r>
              </a:p>
            </p:txBody>
          </p:sp>
        </mc:Choice>
        <mc:Fallback xmlns="">
          <p:sp>
            <p:nvSpPr>
              <p:cNvPr id="37" name="CasellaDiTesto 36">
                <a:extLst>
                  <a:ext uri="{FF2B5EF4-FFF2-40B4-BE49-F238E27FC236}">
                    <a16:creationId xmlns:a16="http://schemas.microsoft.com/office/drawing/2014/main" id="{61FA581C-95F5-831D-573C-E87C386FC35A}"/>
                  </a:ext>
                </a:extLst>
              </p:cNvPr>
              <p:cNvSpPr txBox="1">
                <a:spLocks noRot="1" noChangeAspect="1" noMove="1" noResize="1" noEditPoints="1" noAdjustHandles="1" noChangeArrowheads="1" noChangeShapeType="1" noTextEdit="1"/>
              </p:cNvSpPr>
              <p:nvPr/>
            </p:nvSpPr>
            <p:spPr>
              <a:xfrm>
                <a:off x="5308251" y="3231997"/>
                <a:ext cx="2910420" cy="405817"/>
              </a:xfrm>
              <a:prstGeom prst="rect">
                <a:avLst/>
              </a:prstGeom>
              <a:blipFill>
                <a:blip r:embed="rId5"/>
                <a:stretch>
                  <a:fillRect l="-2306" t="-5970" r="-2096" b="-253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8" name="CasellaDiTesto 37">
                <a:extLst>
                  <a:ext uri="{FF2B5EF4-FFF2-40B4-BE49-F238E27FC236}">
                    <a16:creationId xmlns:a16="http://schemas.microsoft.com/office/drawing/2014/main" id="{5FFB8214-CB51-0DB3-B251-9C8B39774783}"/>
                  </a:ext>
                </a:extLst>
              </p:cNvPr>
              <p:cNvSpPr txBox="1"/>
              <p:nvPr/>
            </p:nvSpPr>
            <p:spPr>
              <a:xfrm>
                <a:off x="118616" y="4357329"/>
                <a:ext cx="8928992" cy="1725024"/>
              </a:xfrm>
              <a:prstGeom prst="rect">
                <a:avLst/>
              </a:prstGeom>
              <a:noFill/>
            </p:spPr>
            <p:txBody>
              <a:bodyPr wrap="square" rtlCol="0">
                <a:spAutoFit/>
              </a:bodyPr>
              <a:lstStyle/>
              <a:p>
                <a:pPr algn="ctr"/>
                <a:r>
                  <a:rPr lang="it-IT" sz="2000" u="none" dirty="0">
                    <a:solidFill>
                      <a:srgbClr val="000000"/>
                    </a:solidFill>
                    <a:latin typeface="Arial Nova Cond Light" panose="020B0306020202020204" pitchFamily="34" charset="0"/>
                  </a:rPr>
                  <a:t>Possible configurations </a:t>
                </a:r>
                <a:r>
                  <a:rPr lang="it-IT" sz="2000" u="none" dirty="0" err="1">
                    <a:solidFill>
                      <a:srgbClr val="000000"/>
                    </a:solidFill>
                    <a:latin typeface="Arial Nova Cond Light" panose="020B0306020202020204" pitchFamily="34" charset="0"/>
                  </a:rPr>
                  <a:t>that</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arise</a:t>
                </a:r>
                <a:r>
                  <a:rPr lang="it-IT" sz="2000" u="none" dirty="0">
                    <a:solidFill>
                      <a:srgbClr val="000000"/>
                    </a:solidFill>
                    <a:latin typeface="Arial Nova Cond Light" panose="020B0306020202020204" pitchFamily="34" charset="0"/>
                  </a:rPr>
                  <a:t> from the sing of  </a:t>
                </a:r>
                <a14:m>
                  <m:oMath xmlns:m="http://schemas.openxmlformats.org/officeDocument/2006/math">
                    <m:r>
                      <m:rPr>
                        <m:sty m:val="p"/>
                      </m:rPr>
                      <a:rPr lang="it-IT" sz="2000" b="0" i="0" u="none" smtClean="0">
                        <a:solidFill>
                          <a:srgbClr val="000000"/>
                        </a:solidFill>
                        <a:latin typeface="Cambria Math" panose="02040503050406030204" pitchFamily="18" charset="0"/>
                        <a:ea typeface="Cambria Math" panose="02040503050406030204" pitchFamily="18" charset="0"/>
                      </a:rPr>
                      <m:t>Δ</m:t>
                    </m:r>
                    <m:sSubSup>
                      <m:sSubSupPr>
                        <m:ctrlPr>
                          <a:rPr lang="it-IT" sz="2000" b="0" i="1" u="none" smtClean="0">
                            <a:solidFill>
                              <a:srgbClr val="000000"/>
                            </a:solidFill>
                            <a:latin typeface="Cambria Math" panose="02040503050406030204" pitchFamily="18" charset="0"/>
                            <a:ea typeface="Cambria Math" panose="02040503050406030204" pitchFamily="18" charset="0"/>
                          </a:rPr>
                        </m:ctrlPr>
                      </m:sSubSupPr>
                      <m:e>
                        <m:r>
                          <a:rPr lang="it-IT" sz="2000" b="0" i="1" u="none" smtClean="0">
                            <a:solidFill>
                              <a:srgbClr val="000000"/>
                            </a:solidFill>
                            <a:latin typeface="Cambria Math" panose="02040503050406030204" pitchFamily="18" charset="0"/>
                            <a:ea typeface="Cambria Math" panose="02040503050406030204" pitchFamily="18" charset="0"/>
                          </a:rPr>
                          <m:t>𝑚</m:t>
                        </m:r>
                      </m:e>
                      <m:sub>
                        <m:r>
                          <a:rPr lang="it-IT" sz="2000" b="0" i="1" u="none" smtClean="0">
                            <a:solidFill>
                              <a:srgbClr val="000000"/>
                            </a:solidFill>
                            <a:latin typeface="Cambria Math" panose="02040503050406030204" pitchFamily="18" charset="0"/>
                            <a:ea typeface="Cambria Math" panose="02040503050406030204" pitchFamily="18" charset="0"/>
                          </a:rPr>
                          <m:t>31</m:t>
                        </m:r>
                      </m:sub>
                      <m:sup>
                        <m:r>
                          <a:rPr lang="it-IT" sz="2000" b="0" i="1" u="none" smtClean="0">
                            <a:solidFill>
                              <a:srgbClr val="000000"/>
                            </a:solidFill>
                            <a:latin typeface="Cambria Math" panose="02040503050406030204" pitchFamily="18" charset="0"/>
                            <a:ea typeface="Cambria Math" panose="02040503050406030204" pitchFamily="18" charset="0"/>
                          </a:rPr>
                          <m:t>2</m:t>
                        </m:r>
                      </m:sup>
                    </m:sSubSup>
                  </m:oMath>
                </a14:m>
                <a:r>
                  <a:rPr lang="it-IT" sz="2000" u="none" dirty="0">
                    <a:solidFill>
                      <a:srgbClr val="000000"/>
                    </a:solidFill>
                    <a:latin typeface="Arial Nova Cond Light" panose="020B0306020202020204" pitchFamily="34" charset="0"/>
                  </a:rPr>
                  <a:t>  are </a:t>
                </a:r>
                <a:r>
                  <a:rPr lang="it-IT" sz="2000" u="none" dirty="0" err="1">
                    <a:solidFill>
                      <a:srgbClr val="000000"/>
                    </a:solidFill>
                    <a:latin typeface="Arial Nova Cond Light" panose="020B0306020202020204" pitchFamily="34" charset="0"/>
                  </a:rPr>
                  <a:t>known</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as</a:t>
                </a:r>
                <a:r>
                  <a:rPr lang="it-IT" sz="2000" i="1" u="none" dirty="0">
                    <a:solidFill>
                      <a:srgbClr val="000000"/>
                    </a:solidFill>
                    <a:latin typeface="Arial Nova Cond Light" panose="020B0306020202020204" pitchFamily="34" charset="0"/>
                  </a:rPr>
                  <a:t> </a:t>
                </a:r>
                <a:r>
                  <a:rPr lang="it-IT" sz="2000" i="1" u="none" dirty="0" err="1">
                    <a:solidFill>
                      <a:srgbClr val="000000"/>
                    </a:solidFill>
                    <a:latin typeface="Arial Nova Cond Light" panose="020B0306020202020204" pitchFamily="34" charset="0"/>
                  </a:rPr>
                  <a:t>hierarchies</a:t>
                </a:r>
                <a:r>
                  <a:rPr lang="it-IT" sz="2000" i="1" u="none" dirty="0">
                    <a:solidFill>
                      <a:srgbClr val="000000"/>
                    </a:solidFill>
                    <a:latin typeface="Arial Nova Cond Light" panose="020B0306020202020204" pitchFamily="34" charset="0"/>
                  </a:rPr>
                  <a:t> </a:t>
                </a:r>
                <a:r>
                  <a:rPr lang="it-IT" sz="2000" u="none" dirty="0">
                    <a:solidFill>
                      <a:srgbClr val="000000"/>
                    </a:solidFill>
                    <a:latin typeface="Arial Nova Cond Light" panose="020B0306020202020204" pitchFamily="34" charset="0"/>
                  </a:rPr>
                  <a:t>(or </a:t>
                </a:r>
                <a:r>
                  <a:rPr lang="it-IT" sz="2000" u="none" dirty="0" err="1">
                    <a:solidFill>
                      <a:srgbClr val="000000"/>
                    </a:solidFill>
                    <a:latin typeface="Arial Nova Cond Light" panose="020B0306020202020204" pitchFamily="34" charset="0"/>
                  </a:rPr>
                  <a:t>ordering</a:t>
                </a:r>
                <a:r>
                  <a:rPr lang="it-IT" sz="2000" u="none" dirty="0">
                    <a:solidFill>
                      <a:srgbClr val="000000"/>
                    </a:solidFill>
                    <a:latin typeface="Arial Nova Cond Light" panose="020B0306020202020204" pitchFamily="34" charset="0"/>
                  </a:rPr>
                  <a:t>)</a:t>
                </a:r>
              </a:p>
              <a:p>
                <a:pPr algn="ctr">
                  <a:lnSpc>
                    <a:spcPct val="150000"/>
                  </a:lnSpc>
                </a:pPr>
                <a:r>
                  <a:rPr lang="it-IT" b="1" u="none" dirty="0">
                    <a:solidFill>
                      <a:srgbClr val="C80000"/>
                    </a:solidFill>
                    <a:latin typeface="Arial Nova Cond" panose="020B0506020202020204" pitchFamily="34" charset="0"/>
                  </a:rPr>
                  <a:t>NORMAL</a:t>
                </a:r>
                <a:r>
                  <a:rPr lang="it-IT" u="none" dirty="0">
                    <a:solidFill>
                      <a:srgbClr val="822433"/>
                    </a:solidFill>
                    <a:latin typeface="+mj-lt"/>
                  </a:rPr>
                  <a:t>         </a:t>
                </a:r>
                <a14:m>
                  <m:oMath xmlns:m="http://schemas.openxmlformats.org/officeDocument/2006/math">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𝑚</m:t>
                        </m:r>
                      </m:e>
                      <m:sub>
                        <m:r>
                          <a:rPr lang="it-IT" sz="2000" b="0" i="1" u="none" smtClean="0">
                            <a:solidFill>
                              <a:srgbClr val="000000"/>
                            </a:solidFill>
                            <a:latin typeface="Cambria Math" panose="02040503050406030204" pitchFamily="18" charset="0"/>
                          </a:rPr>
                          <m:t>1</m:t>
                        </m:r>
                      </m:sub>
                    </m:sSub>
                    <m:r>
                      <a:rPr lang="it-IT" sz="2000" b="0" i="1" u="none" smtClean="0">
                        <a:solidFill>
                          <a:srgbClr val="000000"/>
                        </a:solidFill>
                        <a:latin typeface="Cambria Math" panose="02040503050406030204" pitchFamily="18" charset="0"/>
                        <a:ea typeface="Cambria Math" panose="02040503050406030204" pitchFamily="18" charset="0"/>
                      </a:rPr>
                      <m:t>&lt;</m:t>
                    </m:r>
                    <m:sSub>
                      <m:sSubPr>
                        <m:ctrlPr>
                          <a:rPr lang="it-IT" sz="2000" b="0" i="1" u="none" smtClean="0">
                            <a:solidFill>
                              <a:srgbClr val="000000"/>
                            </a:solidFill>
                            <a:latin typeface="Cambria Math" panose="02040503050406030204" pitchFamily="18" charset="0"/>
                            <a:ea typeface="Cambria Math" panose="02040503050406030204" pitchFamily="18" charset="0"/>
                          </a:rPr>
                        </m:ctrlPr>
                      </m:sSubPr>
                      <m:e>
                        <m:r>
                          <a:rPr lang="it-IT" sz="2000" b="0" i="1" u="none" smtClean="0">
                            <a:solidFill>
                              <a:srgbClr val="000000"/>
                            </a:solidFill>
                            <a:latin typeface="Cambria Math" panose="02040503050406030204" pitchFamily="18" charset="0"/>
                            <a:ea typeface="Cambria Math" panose="02040503050406030204" pitchFamily="18" charset="0"/>
                          </a:rPr>
                          <m:t>𝑚</m:t>
                        </m:r>
                      </m:e>
                      <m:sub>
                        <m:r>
                          <a:rPr lang="it-IT" sz="2000" b="0" i="1" u="none" smtClean="0">
                            <a:solidFill>
                              <a:srgbClr val="000000"/>
                            </a:solidFill>
                            <a:latin typeface="Cambria Math" panose="02040503050406030204" pitchFamily="18" charset="0"/>
                            <a:ea typeface="Cambria Math" panose="02040503050406030204" pitchFamily="18" charset="0"/>
                          </a:rPr>
                          <m:t>2</m:t>
                        </m:r>
                      </m:sub>
                    </m:sSub>
                    <m:r>
                      <a:rPr lang="it-IT" sz="2000" b="0" i="1" u="none" smtClean="0">
                        <a:solidFill>
                          <a:srgbClr val="000000"/>
                        </a:solidFill>
                        <a:latin typeface="Cambria Math" panose="02040503050406030204" pitchFamily="18" charset="0"/>
                        <a:ea typeface="Cambria Math" panose="02040503050406030204" pitchFamily="18" charset="0"/>
                      </a:rPr>
                      <m:t>&lt;</m:t>
                    </m:r>
                    <m:sSub>
                      <m:sSubPr>
                        <m:ctrlPr>
                          <a:rPr lang="it-IT" sz="2000" b="0" i="1" u="none" smtClean="0">
                            <a:solidFill>
                              <a:srgbClr val="000000"/>
                            </a:solidFill>
                            <a:latin typeface="Cambria Math" panose="02040503050406030204" pitchFamily="18" charset="0"/>
                            <a:ea typeface="Cambria Math" panose="02040503050406030204" pitchFamily="18" charset="0"/>
                          </a:rPr>
                        </m:ctrlPr>
                      </m:sSubPr>
                      <m:e>
                        <m:r>
                          <a:rPr lang="it-IT" sz="2000" b="0" i="1" u="none" smtClean="0">
                            <a:solidFill>
                              <a:srgbClr val="000000"/>
                            </a:solidFill>
                            <a:latin typeface="Cambria Math" panose="02040503050406030204" pitchFamily="18" charset="0"/>
                            <a:ea typeface="Cambria Math" panose="02040503050406030204" pitchFamily="18" charset="0"/>
                          </a:rPr>
                          <m:t>𝑚</m:t>
                        </m:r>
                      </m:e>
                      <m:sub>
                        <m:r>
                          <a:rPr lang="it-IT" sz="2000" b="0" i="1" u="none" smtClean="0">
                            <a:solidFill>
                              <a:srgbClr val="000000"/>
                            </a:solidFill>
                            <a:latin typeface="Cambria Math" panose="02040503050406030204" pitchFamily="18" charset="0"/>
                            <a:ea typeface="Cambria Math" panose="02040503050406030204" pitchFamily="18" charset="0"/>
                          </a:rPr>
                          <m:t>3</m:t>
                        </m:r>
                      </m:sub>
                    </m:sSub>
                    <m:r>
                      <a:rPr lang="it-IT" sz="2000" b="0" i="1" u="none" smtClean="0">
                        <a:solidFill>
                          <a:srgbClr val="000000"/>
                        </a:solidFill>
                        <a:latin typeface="Cambria Math" panose="02040503050406030204" pitchFamily="18" charset="0"/>
                        <a:ea typeface="Cambria Math" panose="02040503050406030204" pitchFamily="18" charset="0"/>
                      </a:rPr>
                      <m:t>         </m:t>
                    </m:r>
                    <m:func>
                      <m:funcPr>
                        <m:ctrlPr>
                          <a:rPr lang="it-IT" sz="2000" b="0" i="1" u="none" smtClean="0">
                            <a:solidFill>
                              <a:srgbClr val="000000"/>
                            </a:solidFill>
                            <a:latin typeface="Cambria Math" panose="02040503050406030204" pitchFamily="18" charset="0"/>
                            <a:ea typeface="Cambria Math" panose="02040503050406030204" pitchFamily="18" charset="0"/>
                          </a:rPr>
                        </m:ctrlPr>
                      </m:funcPr>
                      <m:fName>
                        <m:r>
                          <m:rPr>
                            <m:sty m:val="p"/>
                          </m:rPr>
                          <a:rPr lang="it-IT" sz="2000" b="0" i="0" u="none" smtClean="0">
                            <a:solidFill>
                              <a:srgbClr val="000000"/>
                            </a:solidFill>
                            <a:latin typeface="Cambria Math" panose="02040503050406030204" pitchFamily="18" charset="0"/>
                            <a:ea typeface="Cambria Math" panose="02040503050406030204" pitchFamily="18" charset="0"/>
                          </a:rPr>
                          <m:t>sgn</m:t>
                        </m:r>
                      </m:fName>
                      <m:e>
                        <m:d>
                          <m:dPr>
                            <m:ctrlPr>
                              <a:rPr lang="it-IT" sz="2000" b="0" i="1" u="none" smtClean="0">
                                <a:solidFill>
                                  <a:srgbClr val="000000"/>
                                </a:solidFill>
                                <a:latin typeface="Cambria Math" panose="02040503050406030204" pitchFamily="18" charset="0"/>
                                <a:ea typeface="Cambria Math" panose="02040503050406030204" pitchFamily="18" charset="0"/>
                              </a:rPr>
                            </m:ctrlPr>
                          </m:dPr>
                          <m:e>
                            <m:r>
                              <m:rPr>
                                <m:sty m:val="p"/>
                              </m:rPr>
                              <a:rPr lang="it-IT" sz="2000" b="0" i="0" u="none" smtClean="0">
                                <a:solidFill>
                                  <a:srgbClr val="000000"/>
                                </a:solidFill>
                                <a:latin typeface="Cambria Math" panose="02040503050406030204" pitchFamily="18" charset="0"/>
                                <a:ea typeface="Cambria Math" panose="02040503050406030204" pitchFamily="18" charset="0"/>
                              </a:rPr>
                              <m:t>Δ</m:t>
                            </m:r>
                            <m:sSubSup>
                              <m:sSubSupPr>
                                <m:ctrlPr>
                                  <a:rPr lang="it-IT" sz="2000" b="0" i="1" u="none" smtClean="0">
                                    <a:solidFill>
                                      <a:srgbClr val="000000"/>
                                    </a:solidFill>
                                    <a:latin typeface="Cambria Math" panose="02040503050406030204" pitchFamily="18" charset="0"/>
                                    <a:ea typeface="Cambria Math" panose="02040503050406030204" pitchFamily="18" charset="0"/>
                                  </a:rPr>
                                </m:ctrlPr>
                              </m:sSubSupPr>
                              <m:e>
                                <m:r>
                                  <a:rPr lang="it-IT" sz="2000" b="0" i="1" u="none" smtClean="0">
                                    <a:solidFill>
                                      <a:srgbClr val="000000"/>
                                    </a:solidFill>
                                    <a:latin typeface="Cambria Math" panose="02040503050406030204" pitchFamily="18" charset="0"/>
                                    <a:ea typeface="Cambria Math" panose="02040503050406030204" pitchFamily="18" charset="0"/>
                                  </a:rPr>
                                  <m:t>𝑚</m:t>
                                </m:r>
                              </m:e>
                              <m:sub>
                                <m:r>
                                  <a:rPr lang="it-IT" sz="2000" b="0" i="1" u="none" smtClean="0">
                                    <a:solidFill>
                                      <a:srgbClr val="000000"/>
                                    </a:solidFill>
                                    <a:latin typeface="Cambria Math" panose="02040503050406030204" pitchFamily="18" charset="0"/>
                                    <a:ea typeface="Cambria Math" panose="02040503050406030204" pitchFamily="18" charset="0"/>
                                  </a:rPr>
                                  <m:t>31</m:t>
                                </m:r>
                              </m:sub>
                              <m:sup>
                                <m:r>
                                  <a:rPr lang="it-IT" sz="2000" b="0" i="1" u="none" smtClean="0">
                                    <a:solidFill>
                                      <a:srgbClr val="000000"/>
                                    </a:solidFill>
                                    <a:latin typeface="Cambria Math" panose="02040503050406030204" pitchFamily="18" charset="0"/>
                                    <a:ea typeface="Cambria Math" panose="02040503050406030204" pitchFamily="18" charset="0"/>
                                  </a:rPr>
                                  <m:t>2</m:t>
                                </m:r>
                              </m:sup>
                            </m:sSubSup>
                          </m:e>
                        </m:d>
                      </m:e>
                    </m:func>
                    <m:r>
                      <a:rPr lang="it-IT" sz="2000" b="0" i="1" u="none" smtClean="0">
                        <a:solidFill>
                          <a:srgbClr val="000000"/>
                        </a:solidFill>
                        <a:latin typeface="Cambria Math" panose="02040503050406030204" pitchFamily="18" charset="0"/>
                        <a:ea typeface="Cambria Math" panose="02040503050406030204" pitchFamily="18" charset="0"/>
                      </a:rPr>
                      <m:t>=+1</m:t>
                    </m:r>
                  </m:oMath>
                </a14:m>
                <a:r>
                  <a:rPr lang="it-IT" sz="2000" u="none" dirty="0">
                    <a:solidFill>
                      <a:srgbClr val="000000"/>
                    </a:solidFill>
                  </a:rPr>
                  <a:t> </a:t>
                </a:r>
              </a:p>
              <a:p>
                <a:pPr algn="ctr">
                  <a:lnSpc>
                    <a:spcPct val="150000"/>
                  </a:lnSpc>
                </a:pPr>
                <a:r>
                  <a:rPr lang="it-IT" b="1" u="none" dirty="0">
                    <a:solidFill>
                      <a:srgbClr val="C80000"/>
                    </a:solidFill>
                    <a:latin typeface="Arial Nova Cond" panose="020B0506020202020204" pitchFamily="34" charset="0"/>
                  </a:rPr>
                  <a:t>INVERTED</a:t>
                </a:r>
                <a:r>
                  <a:rPr lang="it-IT" sz="2000" u="none" dirty="0">
                    <a:solidFill>
                      <a:srgbClr val="822433"/>
                    </a:solidFill>
                    <a:latin typeface="+mj-lt"/>
                  </a:rPr>
                  <a:t>      </a:t>
                </a:r>
                <a14:m>
                  <m:oMath xmlns:m="http://schemas.openxmlformats.org/officeDocument/2006/math">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𝑚</m:t>
                        </m:r>
                      </m:e>
                      <m:sub>
                        <m:r>
                          <a:rPr lang="it-IT" sz="2000" b="0" i="1" u="none" smtClean="0">
                            <a:solidFill>
                              <a:srgbClr val="000000"/>
                            </a:solidFill>
                            <a:latin typeface="Cambria Math" panose="02040503050406030204" pitchFamily="18" charset="0"/>
                          </a:rPr>
                          <m:t>3</m:t>
                        </m:r>
                      </m:sub>
                    </m:sSub>
                    <m:r>
                      <a:rPr lang="it-IT" sz="2000" b="0" i="1" u="none" smtClean="0">
                        <a:solidFill>
                          <a:srgbClr val="000000"/>
                        </a:solidFill>
                        <a:latin typeface="Cambria Math" panose="02040503050406030204" pitchFamily="18" charset="0"/>
                        <a:ea typeface="Cambria Math" panose="02040503050406030204" pitchFamily="18" charset="0"/>
                      </a:rPr>
                      <m:t>&lt;</m:t>
                    </m:r>
                    <m:sSub>
                      <m:sSubPr>
                        <m:ctrlPr>
                          <a:rPr lang="it-IT" sz="2000" b="0" i="1" u="none" smtClean="0">
                            <a:solidFill>
                              <a:srgbClr val="000000"/>
                            </a:solidFill>
                            <a:latin typeface="Cambria Math" panose="02040503050406030204" pitchFamily="18" charset="0"/>
                            <a:ea typeface="Cambria Math" panose="02040503050406030204" pitchFamily="18" charset="0"/>
                          </a:rPr>
                        </m:ctrlPr>
                      </m:sSubPr>
                      <m:e>
                        <m:r>
                          <a:rPr lang="it-IT" sz="2000" b="0" i="1" u="none" smtClean="0">
                            <a:solidFill>
                              <a:srgbClr val="000000"/>
                            </a:solidFill>
                            <a:latin typeface="Cambria Math" panose="02040503050406030204" pitchFamily="18" charset="0"/>
                            <a:ea typeface="Cambria Math" panose="02040503050406030204" pitchFamily="18" charset="0"/>
                          </a:rPr>
                          <m:t>𝑚</m:t>
                        </m:r>
                      </m:e>
                      <m:sub>
                        <m:r>
                          <a:rPr lang="it-IT" sz="2000" b="0" i="1" u="none" smtClean="0">
                            <a:solidFill>
                              <a:srgbClr val="000000"/>
                            </a:solidFill>
                            <a:latin typeface="Cambria Math" panose="02040503050406030204" pitchFamily="18" charset="0"/>
                            <a:ea typeface="Cambria Math" panose="02040503050406030204" pitchFamily="18" charset="0"/>
                          </a:rPr>
                          <m:t>1</m:t>
                        </m:r>
                      </m:sub>
                    </m:sSub>
                    <m:r>
                      <a:rPr lang="it-IT" sz="2000" b="0" i="1" u="none" smtClean="0">
                        <a:solidFill>
                          <a:srgbClr val="000000"/>
                        </a:solidFill>
                        <a:latin typeface="Cambria Math" panose="02040503050406030204" pitchFamily="18" charset="0"/>
                        <a:ea typeface="Cambria Math" panose="02040503050406030204" pitchFamily="18" charset="0"/>
                      </a:rPr>
                      <m:t>&lt;</m:t>
                    </m:r>
                    <m:sSub>
                      <m:sSubPr>
                        <m:ctrlPr>
                          <a:rPr lang="it-IT" sz="2000" b="0" i="1" u="none" smtClean="0">
                            <a:solidFill>
                              <a:srgbClr val="000000"/>
                            </a:solidFill>
                            <a:latin typeface="Cambria Math" panose="02040503050406030204" pitchFamily="18" charset="0"/>
                            <a:ea typeface="Cambria Math" panose="02040503050406030204" pitchFamily="18" charset="0"/>
                          </a:rPr>
                        </m:ctrlPr>
                      </m:sSubPr>
                      <m:e>
                        <m:r>
                          <a:rPr lang="it-IT" sz="2000" b="0" i="1" u="none" smtClean="0">
                            <a:solidFill>
                              <a:srgbClr val="000000"/>
                            </a:solidFill>
                            <a:latin typeface="Cambria Math" panose="02040503050406030204" pitchFamily="18" charset="0"/>
                            <a:ea typeface="Cambria Math" panose="02040503050406030204" pitchFamily="18" charset="0"/>
                          </a:rPr>
                          <m:t>𝑚</m:t>
                        </m:r>
                      </m:e>
                      <m:sub>
                        <m:r>
                          <a:rPr lang="it-IT" sz="2000" b="0" i="1" u="none" smtClean="0">
                            <a:solidFill>
                              <a:srgbClr val="000000"/>
                            </a:solidFill>
                            <a:latin typeface="Cambria Math" panose="02040503050406030204" pitchFamily="18" charset="0"/>
                            <a:ea typeface="Cambria Math" panose="02040503050406030204" pitchFamily="18" charset="0"/>
                          </a:rPr>
                          <m:t>2</m:t>
                        </m:r>
                      </m:sub>
                    </m:sSub>
                    <m:r>
                      <a:rPr lang="it-IT" sz="2000" b="0" i="1" u="none" smtClean="0">
                        <a:solidFill>
                          <a:srgbClr val="000000"/>
                        </a:solidFill>
                        <a:latin typeface="Cambria Math" panose="02040503050406030204" pitchFamily="18" charset="0"/>
                        <a:ea typeface="Cambria Math" panose="02040503050406030204" pitchFamily="18" charset="0"/>
                      </a:rPr>
                      <m:t>         </m:t>
                    </m:r>
                    <m:func>
                      <m:funcPr>
                        <m:ctrlPr>
                          <a:rPr lang="it-IT" sz="2000" b="0" i="1" u="none" smtClean="0">
                            <a:solidFill>
                              <a:srgbClr val="000000"/>
                            </a:solidFill>
                            <a:latin typeface="Cambria Math" panose="02040503050406030204" pitchFamily="18" charset="0"/>
                            <a:ea typeface="Cambria Math" panose="02040503050406030204" pitchFamily="18" charset="0"/>
                          </a:rPr>
                        </m:ctrlPr>
                      </m:funcPr>
                      <m:fName>
                        <m:r>
                          <m:rPr>
                            <m:sty m:val="p"/>
                          </m:rPr>
                          <a:rPr lang="it-IT" sz="2000" b="0" i="0" u="none" smtClean="0">
                            <a:solidFill>
                              <a:srgbClr val="000000"/>
                            </a:solidFill>
                            <a:latin typeface="Cambria Math" panose="02040503050406030204" pitchFamily="18" charset="0"/>
                            <a:ea typeface="Cambria Math" panose="02040503050406030204" pitchFamily="18" charset="0"/>
                          </a:rPr>
                          <m:t>sgn</m:t>
                        </m:r>
                      </m:fName>
                      <m:e>
                        <m:d>
                          <m:dPr>
                            <m:ctrlPr>
                              <a:rPr lang="it-IT" sz="2000" b="0" i="1" u="none" smtClean="0">
                                <a:solidFill>
                                  <a:srgbClr val="000000"/>
                                </a:solidFill>
                                <a:latin typeface="Cambria Math" panose="02040503050406030204" pitchFamily="18" charset="0"/>
                                <a:ea typeface="Cambria Math" panose="02040503050406030204" pitchFamily="18" charset="0"/>
                              </a:rPr>
                            </m:ctrlPr>
                          </m:dPr>
                          <m:e>
                            <m:r>
                              <m:rPr>
                                <m:sty m:val="p"/>
                              </m:rPr>
                              <a:rPr lang="it-IT" sz="2000" b="0" i="0" u="none" smtClean="0">
                                <a:solidFill>
                                  <a:srgbClr val="000000"/>
                                </a:solidFill>
                                <a:latin typeface="Cambria Math" panose="02040503050406030204" pitchFamily="18" charset="0"/>
                                <a:ea typeface="Cambria Math" panose="02040503050406030204" pitchFamily="18" charset="0"/>
                              </a:rPr>
                              <m:t>Δ</m:t>
                            </m:r>
                            <m:sSubSup>
                              <m:sSubSupPr>
                                <m:ctrlPr>
                                  <a:rPr lang="it-IT" sz="2000" b="0" i="1" u="none" smtClean="0">
                                    <a:solidFill>
                                      <a:srgbClr val="000000"/>
                                    </a:solidFill>
                                    <a:latin typeface="Cambria Math" panose="02040503050406030204" pitchFamily="18" charset="0"/>
                                    <a:ea typeface="Cambria Math" panose="02040503050406030204" pitchFamily="18" charset="0"/>
                                  </a:rPr>
                                </m:ctrlPr>
                              </m:sSubSupPr>
                              <m:e>
                                <m:r>
                                  <a:rPr lang="it-IT" sz="2000" b="0" i="1" u="none" smtClean="0">
                                    <a:solidFill>
                                      <a:srgbClr val="000000"/>
                                    </a:solidFill>
                                    <a:latin typeface="Cambria Math" panose="02040503050406030204" pitchFamily="18" charset="0"/>
                                    <a:ea typeface="Cambria Math" panose="02040503050406030204" pitchFamily="18" charset="0"/>
                                  </a:rPr>
                                  <m:t>𝑚</m:t>
                                </m:r>
                              </m:e>
                              <m:sub>
                                <m:r>
                                  <a:rPr lang="it-IT" sz="2000" b="0" i="1" u="none" smtClean="0">
                                    <a:solidFill>
                                      <a:srgbClr val="000000"/>
                                    </a:solidFill>
                                    <a:latin typeface="Cambria Math" panose="02040503050406030204" pitchFamily="18" charset="0"/>
                                    <a:ea typeface="Cambria Math" panose="02040503050406030204" pitchFamily="18" charset="0"/>
                                  </a:rPr>
                                  <m:t>31</m:t>
                                </m:r>
                              </m:sub>
                              <m:sup>
                                <m:r>
                                  <a:rPr lang="it-IT" sz="2000" b="0" i="1" u="none" smtClean="0">
                                    <a:solidFill>
                                      <a:srgbClr val="000000"/>
                                    </a:solidFill>
                                    <a:latin typeface="Cambria Math" panose="02040503050406030204" pitchFamily="18" charset="0"/>
                                    <a:ea typeface="Cambria Math" panose="02040503050406030204" pitchFamily="18" charset="0"/>
                                  </a:rPr>
                                  <m:t>2</m:t>
                                </m:r>
                              </m:sup>
                            </m:sSubSup>
                          </m:e>
                        </m:d>
                      </m:e>
                    </m:func>
                    <m:r>
                      <a:rPr lang="it-IT" sz="2000" b="0" i="1" u="none" smtClean="0">
                        <a:solidFill>
                          <a:srgbClr val="000000"/>
                        </a:solidFill>
                        <a:latin typeface="Cambria Math" panose="02040503050406030204" pitchFamily="18" charset="0"/>
                        <a:ea typeface="Cambria Math" panose="02040503050406030204" pitchFamily="18" charset="0"/>
                      </a:rPr>
                      <m:t>=−1</m:t>
                    </m:r>
                  </m:oMath>
                </a14:m>
                <a:r>
                  <a:rPr lang="it-IT" sz="2000" u="none" dirty="0">
                    <a:solidFill>
                      <a:srgbClr val="000000"/>
                    </a:solidFill>
                  </a:rPr>
                  <a:t> </a:t>
                </a:r>
              </a:p>
              <a:p>
                <a:pPr marL="285750" indent="-285750">
                  <a:buFont typeface="Arial" panose="020B0604020202020204" pitchFamily="34" charset="0"/>
                  <a:buChar char="•"/>
                </a:pPr>
                <a:endParaRPr lang="en-GB" sz="1800" dirty="0">
                  <a:solidFill>
                    <a:srgbClr val="822433"/>
                  </a:solidFill>
                </a:endParaRPr>
              </a:p>
            </p:txBody>
          </p:sp>
        </mc:Choice>
        <mc:Fallback xmlns="">
          <p:sp>
            <p:nvSpPr>
              <p:cNvPr id="38" name="CasellaDiTesto 37">
                <a:extLst>
                  <a:ext uri="{FF2B5EF4-FFF2-40B4-BE49-F238E27FC236}">
                    <a16:creationId xmlns:a16="http://schemas.microsoft.com/office/drawing/2014/main" id="{5FFB8214-CB51-0DB3-B251-9C8B39774783}"/>
                  </a:ext>
                </a:extLst>
              </p:cNvPr>
              <p:cNvSpPr txBox="1">
                <a:spLocks noRot="1" noChangeAspect="1" noMove="1" noResize="1" noEditPoints="1" noAdjustHandles="1" noChangeArrowheads="1" noChangeShapeType="1" noTextEdit="1"/>
              </p:cNvSpPr>
              <p:nvPr/>
            </p:nvSpPr>
            <p:spPr>
              <a:xfrm>
                <a:off x="118616" y="4357329"/>
                <a:ext cx="8928992" cy="1725024"/>
              </a:xfrm>
              <a:prstGeom prst="rect">
                <a:avLst/>
              </a:prstGeom>
              <a:blipFill>
                <a:blip r:embed="rId6"/>
                <a:stretch>
                  <a:fillRect l="-546" t="-1767" r="-614"/>
                </a:stretch>
              </a:blipFill>
            </p:spPr>
            <p:txBody>
              <a:bodyPr/>
              <a:lstStyle/>
              <a:p>
                <a:r>
                  <a:rPr lang="en-GB">
                    <a:noFill/>
                  </a:rPr>
                  <a:t> </a:t>
                </a:r>
              </a:p>
            </p:txBody>
          </p:sp>
        </mc:Fallback>
      </mc:AlternateContent>
      <p:cxnSp>
        <p:nvCxnSpPr>
          <p:cNvPr id="39" name="Connettore diritto 38">
            <a:extLst>
              <a:ext uri="{FF2B5EF4-FFF2-40B4-BE49-F238E27FC236}">
                <a16:creationId xmlns:a16="http://schemas.microsoft.com/office/drawing/2014/main" id="{F8B9D2FA-CCAE-9786-BA66-767028DB3875}"/>
              </a:ext>
            </a:extLst>
          </p:cNvPr>
          <p:cNvCxnSpPr>
            <a:cxnSpLocks/>
          </p:cNvCxnSpPr>
          <p:nvPr/>
        </p:nvCxnSpPr>
        <p:spPr bwMode="auto">
          <a:xfrm flipV="1">
            <a:off x="4706742" y="3775655"/>
            <a:ext cx="4121669" cy="24088"/>
          </a:xfrm>
          <a:prstGeom prst="line">
            <a:avLst/>
          </a:prstGeom>
          <a:noFill/>
          <a:ln w="19050">
            <a:solidFill>
              <a:srgbClr val="C80000"/>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cxnSp>
      <p:cxnSp>
        <p:nvCxnSpPr>
          <p:cNvPr id="40" name="Connettore diritto 39">
            <a:extLst>
              <a:ext uri="{FF2B5EF4-FFF2-40B4-BE49-F238E27FC236}">
                <a16:creationId xmlns:a16="http://schemas.microsoft.com/office/drawing/2014/main" id="{E49CABD9-11D1-4444-4535-83AFB0450C7A}"/>
              </a:ext>
            </a:extLst>
          </p:cNvPr>
          <p:cNvCxnSpPr>
            <a:cxnSpLocks/>
          </p:cNvCxnSpPr>
          <p:nvPr/>
        </p:nvCxnSpPr>
        <p:spPr bwMode="auto">
          <a:xfrm flipV="1">
            <a:off x="4706742" y="3000696"/>
            <a:ext cx="4121669" cy="24088"/>
          </a:xfrm>
          <a:prstGeom prst="line">
            <a:avLst/>
          </a:prstGeom>
          <a:noFill/>
          <a:ln w="19050">
            <a:solidFill>
              <a:srgbClr val="C80000"/>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cxnSp>
      <p:pic>
        <p:nvPicPr>
          <p:cNvPr id="5" name="Immagine 4">
            <a:extLst>
              <a:ext uri="{FF2B5EF4-FFF2-40B4-BE49-F238E27FC236}">
                <a16:creationId xmlns:a16="http://schemas.microsoft.com/office/drawing/2014/main" id="{EB0A2FE2-940C-2A23-8B5F-CED05D7DC717}"/>
              </a:ext>
            </a:extLst>
          </p:cNvPr>
          <p:cNvPicPr>
            <a:picLocks noChangeAspect="1"/>
          </p:cNvPicPr>
          <p:nvPr/>
        </p:nvPicPr>
        <p:blipFill>
          <a:blip r:embed="rId7"/>
          <a:stretch>
            <a:fillRect/>
          </a:stretch>
        </p:blipFill>
        <p:spPr>
          <a:xfrm>
            <a:off x="118616" y="1680125"/>
            <a:ext cx="4270966" cy="2112602"/>
          </a:xfrm>
          <a:prstGeom prst="rect">
            <a:avLst/>
          </a:prstGeom>
        </p:spPr>
      </p:pic>
      <mc:AlternateContent xmlns:mc="http://schemas.openxmlformats.org/markup-compatibility/2006" xmlns:p14="http://schemas.microsoft.com/office/powerpoint/2010/main">
        <mc:Choice Requires="p14">
          <p:contentPart p14:bwMode="auto" r:id="rId8">
            <p14:nvContentPartPr>
              <p14:cNvPr id="9" name="Input penna 8">
                <a:extLst>
                  <a:ext uri="{FF2B5EF4-FFF2-40B4-BE49-F238E27FC236}">
                    <a16:creationId xmlns:a16="http://schemas.microsoft.com/office/drawing/2014/main" id="{5EA10F42-D843-25AB-10E5-93813EEFE443}"/>
                  </a:ext>
                </a:extLst>
              </p14:cNvPr>
              <p14:cNvContentPartPr/>
              <p14:nvPr/>
            </p14:nvContentPartPr>
            <p14:xfrm>
              <a:off x="4274110" y="1785967"/>
              <a:ext cx="360" cy="1924560"/>
            </p14:xfrm>
          </p:contentPart>
        </mc:Choice>
        <mc:Fallback xmlns="">
          <p:pic>
            <p:nvPicPr>
              <p:cNvPr id="9" name="Input penna 8">
                <a:extLst>
                  <a:ext uri="{FF2B5EF4-FFF2-40B4-BE49-F238E27FC236}">
                    <a16:creationId xmlns:a16="http://schemas.microsoft.com/office/drawing/2014/main" id="{5EA10F42-D843-25AB-10E5-93813EEFE443}"/>
                  </a:ext>
                </a:extLst>
              </p:cNvPr>
              <p:cNvPicPr/>
              <p:nvPr/>
            </p:nvPicPr>
            <p:blipFill>
              <a:blip r:embed="rId9"/>
              <a:stretch>
                <a:fillRect/>
              </a:stretch>
            </p:blipFill>
            <p:spPr>
              <a:xfrm>
                <a:off x="4265110" y="1776969"/>
                <a:ext cx="18000" cy="1942197"/>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2" name="Input penna 11">
                <a:extLst>
                  <a:ext uri="{FF2B5EF4-FFF2-40B4-BE49-F238E27FC236}">
                    <a16:creationId xmlns:a16="http://schemas.microsoft.com/office/drawing/2014/main" id="{4B134606-E8EA-5CC7-6754-2383F08612B4}"/>
                  </a:ext>
                </a:extLst>
              </p14:cNvPr>
              <p14:cNvContentPartPr/>
              <p14:nvPr/>
            </p14:nvContentPartPr>
            <p14:xfrm>
              <a:off x="3106270" y="1789207"/>
              <a:ext cx="360" cy="1917720"/>
            </p14:xfrm>
          </p:contentPart>
        </mc:Choice>
        <mc:Fallback xmlns="">
          <p:pic>
            <p:nvPicPr>
              <p:cNvPr id="12" name="Input penna 11">
                <a:extLst>
                  <a:ext uri="{FF2B5EF4-FFF2-40B4-BE49-F238E27FC236}">
                    <a16:creationId xmlns:a16="http://schemas.microsoft.com/office/drawing/2014/main" id="{4B134606-E8EA-5CC7-6754-2383F08612B4}"/>
                  </a:ext>
                </a:extLst>
              </p:cNvPr>
              <p:cNvPicPr/>
              <p:nvPr/>
            </p:nvPicPr>
            <p:blipFill>
              <a:blip r:embed="rId11"/>
              <a:stretch>
                <a:fillRect/>
              </a:stretch>
            </p:blipFill>
            <p:spPr>
              <a:xfrm>
                <a:off x="3097270" y="1780207"/>
                <a:ext cx="18000" cy="193536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4" name="Input penna 13">
                <a:extLst>
                  <a:ext uri="{FF2B5EF4-FFF2-40B4-BE49-F238E27FC236}">
                    <a16:creationId xmlns:a16="http://schemas.microsoft.com/office/drawing/2014/main" id="{29DAEA24-323F-7D2F-AAA0-DBAC9773AC41}"/>
                  </a:ext>
                </a:extLst>
              </p14:cNvPr>
              <p14:cNvContentPartPr/>
              <p14:nvPr/>
            </p14:nvContentPartPr>
            <p14:xfrm>
              <a:off x="1920206" y="1791020"/>
              <a:ext cx="360" cy="1906200"/>
            </p14:xfrm>
          </p:contentPart>
        </mc:Choice>
        <mc:Fallback xmlns="">
          <p:pic>
            <p:nvPicPr>
              <p:cNvPr id="14" name="Input penna 13">
                <a:extLst>
                  <a:ext uri="{FF2B5EF4-FFF2-40B4-BE49-F238E27FC236}">
                    <a16:creationId xmlns:a16="http://schemas.microsoft.com/office/drawing/2014/main" id="{29DAEA24-323F-7D2F-AAA0-DBAC9773AC41}"/>
                  </a:ext>
                </a:extLst>
              </p:cNvPr>
              <p:cNvPicPr/>
              <p:nvPr/>
            </p:nvPicPr>
            <p:blipFill>
              <a:blip r:embed="rId13"/>
              <a:stretch>
                <a:fillRect/>
              </a:stretch>
            </p:blipFill>
            <p:spPr>
              <a:xfrm>
                <a:off x="1911206" y="1782022"/>
                <a:ext cx="18000" cy="1923837"/>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5" name="Input penna 14">
                <a:extLst>
                  <a:ext uri="{FF2B5EF4-FFF2-40B4-BE49-F238E27FC236}">
                    <a16:creationId xmlns:a16="http://schemas.microsoft.com/office/drawing/2014/main" id="{4675143A-AE6F-9C21-2B25-1B99927652DF}"/>
                  </a:ext>
                </a:extLst>
              </p14:cNvPr>
              <p14:cNvContentPartPr/>
              <p14:nvPr/>
            </p14:nvContentPartPr>
            <p14:xfrm>
              <a:off x="233740" y="1780030"/>
              <a:ext cx="360" cy="1922040"/>
            </p14:xfrm>
          </p:contentPart>
        </mc:Choice>
        <mc:Fallback xmlns="">
          <p:pic>
            <p:nvPicPr>
              <p:cNvPr id="15" name="Input penna 14">
                <a:extLst>
                  <a:ext uri="{FF2B5EF4-FFF2-40B4-BE49-F238E27FC236}">
                    <a16:creationId xmlns:a16="http://schemas.microsoft.com/office/drawing/2014/main" id="{4675143A-AE6F-9C21-2B25-1B99927652DF}"/>
                  </a:ext>
                </a:extLst>
              </p:cNvPr>
              <p:cNvPicPr/>
              <p:nvPr/>
            </p:nvPicPr>
            <p:blipFill>
              <a:blip r:embed="rId15"/>
              <a:stretch>
                <a:fillRect/>
              </a:stretch>
            </p:blipFill>
            <p:spPr>
              <a:xfrm>
                <a:off x="224740" y="1771030"/>
                <a:ext cx="18000" cy="19396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6" name="Input penna 15">
                <a:extLst>
                  <a:ext uri="{FF2B5EF4-FFF2-40B4-BE49-F238E27FC236}">
                    <a16:creationId xmlns:a16="http://schemas.microsoft.com/office/drawing/2014/main" id="{B30E04D5-12D2-4331-84B7-E50D18D23691}"/>
                  </a:ext>
                </a:extLst>
              </p14:cNvPr>
              <p14:cNvContentPartPr/>
              <p14:nvPr/>
            </p14:nvContentPartPr>
            <p14:xfrm>
              <a:off x="237700" y="3700630"/>
              <a:ext cx="4036320" cy="360"/>
            </p14:xfrm>
          </p:contentPart>
        </mc:Choice>
        <mc:Fallback xmlns="">
          <p:pic>
            <p:nvPicPr>
              <p:cNvPr id="16" name="Input penna 15">
                <a:extLst>
                  <a:ext uri="{FF2B5EF4-FFF2-40B4-BE49-F238E27FC236}">
                    <a16:creationId xmlns:a16="http://schemas.microsoft.com/office/drawing/2014/main" id="{B30E04D5-12D2-4331-84B7-E50D18D23691}"/>
                  </a:ext>
                </a:extLst>
              </p:cNvPr>
              <p:cNvPicPr/>
              <p:nvPr/>
            </p:nvPicPr>
            <p:blipFill>
              <a:blip r:embed="rId17"/>
              <a:stretch>
                <a:fillRect/>
              </a:stretch>
            </p:blipFill>
            <p:spPr>
              <a:xfrm>
                <a:off x="228701" y="3691630"/>
                <a:ext cx="4053958"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7" name="Input penna 16">
                <a:extLst>
                  <a:ext uri="{FF2B5EF4-FFF2-40B4-BE49-F238E27FC236}">
                    <a16:creationId xmlns:a16="http://schemas.microsoft.com/office/drawing/2014/main" id="{37AC77DC-6F59-08EC-156B-7B268ED55288}"/>
                  </a:ext>
                </a:extLst>
              </p14:cNvPr>
              <p14:cNvContentPartPr/>
              <p14:nvPr/>
            </p14:nvContentPartPr>
            <p14:xfrm>
              <a:off x="227620" y="2050660"/>
              <a:ext cx="4030200" cy="360"/>
            </p14:xfrm>
          </p:contentPart>
        </mc:Choice>
        <mc:Fallback xmlns="">
          <p:pic>
            <p:nvPicPr>
              <p:cNvPr id="17" name="Input penna 16">
                <a:extLst>
                  <a:ext uri="{FF2B5EF4-FFF2-40B4-BE49-F238E27FC236}">
                    <a16:creationId xmlns:a16="http://schemas.microsoft.com/office/drawing/2014/main" id="{37AC77DC-6F59-08EC-156B-7B268ED55288}"/>
                  </a:ext>
                </a:extLst>
              </p:cNvPr>
              <p:cNvPicPr/>
              <p:nvPr/>
            </p:nvPicPr>
            <p:blipFill>
              <a:blip r:embed="rId19"/>
              <a:stretch>
                <a:fillRect/>
              </a:stretch>
            </p:blipFill>
            <p:spPr>
              <a:xfrm>
                <a:off x="218620" y="2041660"/>
                <a:ext cx="404784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8" name="Input penna 17">
                <a:extLst>
                  <a:ext uri="{FF2B5EF4-FFF2-40B4-BE49-F238E27FC236}">
                    <a16:creationId xmlns:a16="http://schemas.microsoft.com/office/drawing/2014/main" id="{1854DDA7-CE13-6EA2-E74E-D0C80596AB6E}"/>
                  </a:ext>
                </a:extLst>
              </p14:cNvPr>
              <p14:cNvContentPartPr/>
              <p14:nvPr/>
            </p14:nvContentPartPr>
            <p14:xfrm>
              <a:off x="240580" y="1771725"/>
              <a:ext cx="4024080" cy="360"/>
            </p14:xfrm>
          </p:contentPart>
        </mc:Choice>
        <mc:Fallback xmlns="">
          <p:pic>
            <p:nvPicPr>
              <p:cNvPr id="18" name="Input penna 17">
                <a:extLst>
                  <a:ext uri="{FF2B5EF4-FFF2-40B4-BE49-F238E27FC236}">
                    <a16:creationId xmlns:a16="http://schemas.microsoft.com/office/drawing/2014/main" id="{1854DDA7-CE13-6EA2-E74E-D0C80596AB6E}"/>
                  </a:ext>
                </a:extLst>
              </p:cNvPr>
              <p:cNvPicPr/>
              <p:nvPr/>
            </p:nvPicPr>
            <p:blipFill>
              <a:blip r:embed="rId21"/>
              <a:stretch>
                <a:fillRect/>
              </a:stretch>
            </p:blipFill>
            <p:spPr>
              <a:xfrm>
                <a:off x="231581" y="1762725"/>
                <a:ext cx="4041718" cy="18000"/>
              </a:xfrm>
              <a:prstGeom prst="rect">
                <a:avLst/>
              </a:prstGeom>
            </p:spPr>
          </p:pic>
        </mc:Fallback>
      </mc:AlternateContent>
    </p:spTree>
    <p:extLst>
      <p:ext uri="{BB962C8B-B14F-4D97-AF65-F5344CB8AC3E}">
        <p14:creationId xmlns:p14="http://schemas.microsoft.com/office/powerpoint/2010/main" val="19861987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1FE42693-DB20-C53E-F626-BDCA66799964}"/>
              </a:ext>
            </a:extLst>
          </p:cNvPr>
          <p:cNvSpPr txBox="1"/>
          <p:nvPr/>
        </p:nvSpPr>
        <p:spPr>
          <a:xfrm>
            <a:off x="124888" y="1232510"/>
            <a:ext cx="8748972" cy="984885"/>
          </a:xfrm>
          <a:prstGeom prst="rect">
            <a:avLst/>
          </a:prstGeom>
          <a:noFill/>
        </p:spPr>
        <p:txBody>
          <a:bodyPr wrap="square" rtlCol="0">
            <a:spAutoFit/>
          </a:bodyPr>
          <a:lstStyle/>
          <a:p>
            <a:pPr marL="285750" indent="-285750">
              <a:buClr>
                <a:srgbClr val="C80000"/>
              </a:buClr>
              <a:buFont typeface="Arial" panose="020B0604020202020204" pitchFamily="34" charset="0"/>
              <a:buChar char="•"/>
            </a:pPr>
            <a:r>
              <a:rPr lang="it-IT" sz="2000" u="none" dirty="0">
                <a:solidFill>
                  <a:srgbClr val="000000"/>
                </a:solidFill>
                <a:latin typeface="Arial Nova Cond Light" panose="020B0306020202020204" pitchFamily="34" charset="0"/>
              </a:rPr>
              <a:t>Neutrino interaction with </a:t>
            </a:r>
            <a:r>
              <a:rPr lang="it-IT" sz="2000" u="none" dirty="0" err="1">
                <a:solidFill>
                  <a:srgbClr val="000000"/>
                </a:solidFill>
                <a:latin typeface="Arial Nova Cond Light" panose="020B0306020202020204" pitchFamily="34" charset="0"/>
              </a:rPr>
              <a:t>matter</a:t>
            </a:r>
            <a:r>
              <a:rPr lang="it-IT" sz="2000" u="none" dirty="0">
                <a:solidFill>
                  <a:srgbClr val="000000"/>
                </a:solidFill>
                <a:latin typeface="Arial Nova Cond Light" panose="020B0306020202020204" pitchFamily="34" charset="0"/>
              </a:rPr>
              <a:t> can </a:t>
            </a:r>
            <a:r>
              <a:rPr lang="it-IT" sz="2000" u="none" dirty="0" err="1">
                <a:solidFill>
                  <a:srgbClr val="000000"/>
                </a:solidFill>
                <a:latin typeface="Arial Nova Cond Light" panose="020B0306020202020204" pitchFamily="34" charset="0"/>
              </a:rPr>
              <a:t>modifies</a:t>
            </a:r>
            <a:r>
              <a:rPr lang="it-IT" sz="2000" u="none" dirty="0">
                <a:solidFill>
                  <a:srgbClr val="000000"/>
                </a:solidFill>
                <a:latin typeface="Arial Nova Cond Light" panose="020B0306020202020204" pitchFamily="34" charset="0"/>
              </a:rPr>
              <a:t> the </a:t>
            </a:r>
            <a:r>
              <a:rPr lang="it-IT" sz="2000" u="none" dirty="0" err="1">
                <a:solidFill>
                  <a:srgbClr val="000000"/>
                </a:solidFill>
                <a:latin typeface="Arial Nova Cond Light" panose="020B0306020202020204" pitchFamily="34" charset="0"/>
              </a:rPr>
              <a:t>probability</a:t>
            </a:r>
            <a:r>
              <a:rPr lang="it-IT" sz="2000" u="none" dirty="0">
                <a:solidFill>
                  <a:srgbClr val="000000"/>
                </a:solidFill>
                <a:latin typeface="Arial Nova Cond Light" panose="020B0306020202020204" pitchFamily="34" charset="0"/>
              </a:rPr>
              <a:t> of </a:t>
            </a:r>
            <a:r>
              <a:rPr lang="it-IT" sz="2000" u="none" dirty="0" err="1">
                <a:solidFill>
                  <a:srgbClr val="000000"/>
                </a:solidFill>
                <a:latin typeface="Arial Nova Cond Light" panose="020B0306020202020204" pitchFamily="34" charset="0"/>
              </a:rPr>
              <a:t>oscillation</a:t>
            </a:r>
            <a:endParaRPr lang="it-IT" sz="2000" u="none" dirty="0">
              <a:solidFill>
                <a:srgbClr val="000000"/>
              </a:solidFill>
              <a:latin typeface="Arial Nova Cond Light" panose="020B0306020202020204" pitchFamily="34" charset="0"/>
            </a:endParaRPr>
          </a:p>
          <a:p>
            <a:pPr marL="285750" indent="-285750">
              <a:buClr>
                <a:srgbClr val="C80000"/>
              </a:buClr>
              <a:buFont typeface="Arial" panose="020B0604020202020204" pitchFamily="34" charset="0"/>
              <a:buChar char="•"/>
            </a:pPr>
            <a:r>
              <a:rPr lang="it-IT" sz="2000" u="none" dirty="0" err="1">
                <a:solidFill>
                  <a:srgbClr val="000000"/>
                </a:solidFill>
                <a:latin typeface="Arial Nova Cond Light" panose="020B0306020202020204" pitchFamily="34" charset="0"/>
              </a:rPr>
              <a:t>Propagation</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is</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alterated</a:t>
            </a:r>
            <a:r>
              <a:rPr lang="it-IT" sz="2000" u="none" dirty="0">
                <a:solidFill>
                  <a:srgbClr val="000000"/>
                </a:solidFill>
                <a:latin typeface="Arial Nova Cond Light" panose="020B0306020202020204" pitchFamily="34" charset="0"/>
              </a:rPr>
              <a:t> due to the </a:t>
            </a:r>
            <a:r>
              <a:rPr lang="it-IT" sz="2000" u="none" dirty="0" err="1">
                <a:solidFill>
                  <a:srgbClr val="000000"/>
                </a:solidFill>
                <a:latin typeface="Arial Nova Cond Light" panose="020B0306020202020204" pitchFamily="34" charset="0"/>
              </a:rPr>
              <a:t>elastic</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scatterin</a:t>
            </a:r>
            <a:r>
              <a:rPr lang="it-IT" sz="2000" u="none" dirty="0">
                <a:solidFill>
                  <a:srgbClr val="000000"/>
                </a:solidFill>
                <a:latin typeface="Arial Nova Cond Light" panose="020B0306020202020204" pitchFamily="34" charset="0"/>
              </a:rPr>
              <a:t> event with the </a:t>
            </a:r>
            <a:r>
              <a:rPr lang="it-IT" sz="2000" u="none" dirty="0" err="1">
                <a:solidFill>
                  <a:srgbClr val="000000"/>
                </a:solidFill>
                <a:latin typeface="Arial Nova Cond Light" panose="020B0306020202020204" pitchFamily="34" charset="0"/>
              </a:rPr>
              <a:t>medium’s</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particles</a:t>
            </a:r>
            <a:endParaRPr lang="en-GB" sz="2000" u="none" dirty="0">
              <a:solidFill>
                <a:srgbClr val="000000"/>
              </a:solidFill>
              <a:latin typeface="Arial Nova Cond Light" panose="020B0306020202020204" pitchFamily="34" charset="0"/>
            </a:endParaRPr>
          </a:p>
          <a:p>
            <a:endParaRPr lang="en-GB" sz="1800" u="none" dirty="0">
              <a:solidFill>
                <a:srgbClr val="000000"/>
              </a:solidFill>
              <a:latin typeface="Arial Nova Cond Light" panose="020B0306020202020204" pitchFamily="34" charset="0"/>
            </a:endParaRPr>
          </a:p>
        </p:txBody>
      </p:sp>
      <mc:AlternateContent xmlns:mc="http://schemas.openxmlformats.org/markup-compatibility/2006" xmlns:a14="http://schemas.microsoft.com/office/drawing/2010/main">
        <mc:Choice Requires="a14">
          <p:sp>
            <p:nvSpPr>
              <p:cNvPr id="5" name="CasellaDiTesto 4">
                <a:extLst>
                  <a:ext uri="{FF2B5EF4-FFF2-40B4-BE49-F238E27FC236}">
                    <a16:creationId xmlns:a16="http://schemas.microsoft.com/office/drawing/2014/main" id="{5FE9659D-6C55-7518-E296-BE709607B9A4}"/>
                  </a:ext>
                </a:extLst>
              </p:cNvPr>
              <p:cNvSpPr txBox="1"/>
              <p:nvPr/>
            </p:nvSpPr>
            <p:spPr>
              <a:xfrm>
                <a:off x="4860032" y="2252840"/>
                <a:ext cx="1466299" cy="3120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it-IT" sz="2000" b="0" i="0" u="none" smtClean="0">
                          <a:solidFill>
                            <a:srgbClr val="000000"/>
                          </a:solidFill>
                          <a:latin typeface="Cambria Math" panose="02040503050406030204" pitchFamily="18" charset="0"/>
                        </a:rPr>
                        <m:t>Δ</m:t>
                      </m:r>
                      <m:sSup>
                        <m:sSupPr>
                          <m:ctrlPr>
                            <a:rPr lang="it-IT" sz="2000" b="0" i="1" u="none" smtClean="0">
                              <a:solidFill>
                                <a:srgbClr val="000000"/>
                              </a:solidFill>
                              <a:latin typeface="Cambria Math" panose="02040503050406030204" pitchFamily="18" charset="0"/>
                            </a:rPr>
                          </m:ctrlPr>
                        </m:sSupPr>
                        <m:e>
                          <m:r>
                            <a:rPr lang="it-IT" sz="2000" b="0" i="1" u="none" smtClean="0">
                              <a:solidFill>
                                <a:srgbClr val="000000"/>
                              </a:solidFill>
                              <a:latin typeface="Cambria Math" panose="02040503050406030204" pitchFamily="18" charset="0"/>
                            </a:rPr>
                            <m:t>𝑚</m:t>
                          </m:r>
                        </m:e>
                        <m:sup>
                          <m:r>
                            <a:rPr lang="it-IT" sz="2000" b="0" i="1" u="none" smtClean="0">
                              <a:solidFill>
                                <a:srgbClr val="000000"/>
                              </a:solidFill>
                              <a:latin typeface="Cambria Math" panose="02040503050406030204" pitchFamily="18" charset="0"/>
                            </a:rPr>
                            <m:t>2</m:t>
                          </m:r>
                        </m:sup>
                      </m:sSup>
                      <m:r>
                        <a:rPr lang="it-IT" sz="2000" b="0" i="1" u="none" smtClean="0">
                          <a:solidFill>
                            <a:srgbClr val="000000"/>
                          </a:solidFill>
                          <a:latin typeface="Cambria Math" panose="02040503050406030204" pitchFamily="18" charset="0"/>
                        </a:rPr>
                        <m:t>→</m:t>
                      </m:r>
                      <m:r>
                        <m:rPr>
                          <m:sty m:val="p"/>
                        </m:rPr>
                        <a:rPr lang="it-IT" sz="2000" b="0" i="0" u="none" smtClean="0">
                          <a:solidFill>
                            <a:srgbClr val="000000"/>
                          </a:solidFill>
                          <a:latin typeface="Cambria Math" panose="02040503050406030204" pitchFamily="18" charset="0"/>
                        </a:rPr>
                        <m:t>Δ</m:t>
                      </m:r>
                      <m:sSubSup>
                        <m:sSubSupPr>
                          <m:ctrlPr>
                            <a:rPr lang="it-IT" sz="2000" b="0" i="1" u="none" smtClean="0">
                              <a:solidFill>
                                <a:srgbClr val="000000"/>
                              </a:solidFill>
                              <a:latin typeface="Cambria Math" panose="02040503050406030204" pitchFamily="18" charset="0"/>
                            </a:rPr>
                          </m:ctrlPr>
                        </m:sSubSupPr>
                        <m:e>
                          <m:r>
                            <a:rPr lang="it-IT" sz="2000" b="0" i="1" u="none" smtClean="0">
                              <a:solidFill>
                                <a:srgbClr val="000000"/>
                              </a:solidFill>
                              <a:latin typeface="Cambria Math" panose="02040503050406030204" pitchFamily="18" charset="0"/>
                            </a:rPr>
                            <m:t>𝑚</m:t>
                          </m:r>
                        </m:e>
                        <m:sub>
                          <m:r>
                            <a:rPr lang="it-IT" sz="2000" b="0" i="1" u="none" smtClean="0">
                              <a:solidFill>
                                <a:srgbClr val="000000"/>
                              </a:solidFill>
                              <a:latin typeface="Cambria Math" panose="02040503050406030204" pitchFamily="18" charset="0"/>
                            </a:rPr>
                            <m:t>𝑀</m:t>
                          </m:r>
                        </m:sub>
                        <m:sup>
                          <m:r>
                            <a:rPr lang="it-IT" sz="2000" b="0" i="1" u="none" smtClean="0">
                              <a:solidFill>
                                <a:srgbClr val="000000"/>
                              </a:solidFill>
                              <a:latin typeface="Cambria Math" panose="02040503050406030204" pitchFamily="18" charset="0"/>
                            </a:rPr>
                            <m:t>2</m:t>
                          </m:r>
                        </m:sup>
                      </m:sSubSup>
                    </m:oMath>
                  </m:oMathPara>
                </a14:m>
                <a:endParaRPr lang="en-GB" u="none" dirty="0">
                  <a:latin typeface="Arial Nova Cond Light" panose="020B0306020202020204" pitchFamily="34" charset="0"/>
                </a:endParaRPr>
              </a:p>
            </p:txBody>
          </p:sp>
        </mc:Choice>
        <mc:Fallback xmlns="">
          <p:sp>
            <p:nvSpPr>
              <p:cNvPr id="5" name="CasellaDiTesto 4">
                <a:extLst>
                  <a:ext uri="{FF2B5EF4-FFF2-40B4-BE49-F238E27FC236}">
                    <a16:creationId xmlns:a16="http://schemas.microsoft.com/office/drawing/2014/main" id="{5FE9659D-6C55-7518-E296-BE709607B9A4}"/>
                  </a:ext>
                </a:extLst>
              </p:cNvPr>
              <p:cNvSpPr txBox="1">
                <a:spLocks noRot="1" noChangeAspect="1" noMove="1" noResize="1" noEditPoints="1" noAdjustHandles="1" noChangeArrowheads="1" noChangeShapeType="1" noTextEdit="1"/>
              </p:cNvSpPr>
              <p:nvPr/>
            </p:nvSpPr>
            <p:spPr>
              <a:xfrm>
                <a:off x="4860032" y="2252840"/>
                <a:ext cx="1466299" cy="312073"/>
              </a:xfrm>
              <a:prstGeom prst="rect">
                <a:avLst/>
              </a:prstGeom>
              <a:blipFill>
                <a:blip r:embed="rId4"/>
                <a:stretch>
                  <a:fillRect l="-2905" t="-1961" r="-830" b="-1960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CasellaDiTesto 5">
                <a:extLst>
                  <a:ext uri="{FF2B5EF4-FFF2-40B4-BE49-F238E27FC236}">
                    <a16:creationId xmlns:a16="http://schemas.microsoft.com/office/drawing/2014/main" id="{733A35D7-134D-C37F-1EC5-D931CDE80B4A}"/>
                  </a:ext>
                </a:extLst>
              </p:cNvPr>
              <p:cNvSpPr txBox="1"/>
              <p:nvPr/>
            </p:nvSpPr>
            <p:spPr>
              <a:xfrm>
                <a:off x="313794" y="2252840"/>
                <a:ext cx="3642151" cy="3323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it-IT" sz="2000" b="0" i="1" u="none" smtClean="0">
                          <a:solidFill>
                            <a:srgbClr val="000000"/>
                          </a:solidFill>
                          <a:latin typeface="Cambria Math" panose="02040503050406030204" pitchFamily="18" charset="0"/>
                        </a:rPr>
                        <m:t>𝐻</m:t>
                      </m:r>
                      <m:r>
                        <a:rPr lang="it-IT" sz="2000" b="0" i="1" u="none" smtClean="0">
                          <a:solidFill>
                            <a:srgbClr val="000000"/>
                          </a:solidFill>
                          <a:latin typeface="Cambria Math" panose="02040503050406030204" pitchFamily="18" charset="0"/>
                        </a:rPr>
                        <m:t>→</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𝐻</m:t>
                          </m:r>
                        </m:e>
                        <m:sub>
                          <m:r>
                            <a:rPr lang="it-IT" sz="2000" b="0" i="1" u="none" smtClean="0">
                              <a:solidFill>
                                <a:srgbClr val="000000"/>
                              </a:solidFill>
                              <a:latin typeface="Cambria Math" panose="02040503050406030204" pitchFamily="18" charset="0"/>
                            </a:rPr>
                            <m:t>𝑒𝑓𝑓𝑒𝑐𝑐𝑡𝑖𝑣𝑒</m:t>
                          </m:r>
                        </m:sub>
                      </m:sSub>
                      <m:r>
                        <a:rPr lang="it-IT" sz="2000" b="0" i="1" u="none" smtClean="0">
                          <a:solidFill>
                            <a:srgbClr val="000000"/>
                          </a:solidFill>
                          <a:latin typeface="Cambria Math" panose="02040503050406030204" pitchFamily="18" charset="0"/>
                        </a:rPr>
                        <m:t>=</m:t>
                      </m:r>
                      <m:r>
                        <a:rPr lang="it-IT" sz="2000" b="0" i="1" u="none" smtClean="0">
                          <a:solidFill>
                            <a:srgbClr val="000000"/>
                          </a:solidFill>
                          <a:latin typeface="Cambria Math" panose="02040503050406030204" pitchFamily="18" charset="0"/>
                        </a:rPr>
                        <m:t>𝐻</m:t>
                      </m:r>
                      <m:r>
                        <a:rPr lang="it-IT" sz="2000" b="0" i="1" u="none" smtClean="0">
                          <a:solidFill>
                            <a:srgbClr val="000000"/>
                          </a:solidFill>
                          <a:latin typeface="Cambria Math" panose="02040503050406030204" pitchFamily="18" charset="0"/>
                        </a:rPr>
                        <m:t>+</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𝑉</m:t>
                          </m:r>
                        </m:e>
                        <m:sub>
                          <m:r>
                            <a:rPr lang="it-IT" sz="2000" b="0" i="1" u="none" smtClean="0">
                              <a:solidFill>
                                <a:srgbClr val="000000"/>
                              </a:solidFill>
                              <a:latin typeface="Cambria Math" panose="02040503050406030204" pitchFamily="18" charset="0"/>
                            </a:rPr>
                            <m:t>𝑀𝑆𝑊</m:t>
                          </m:r>
                        </m:sub>
                      </m:sSub>
                    </m:oMath>
                  </m:oMathPara>
                </a14:m>
                <a:endParaRPr lang="en-GB" sz="800" u="none" dirty="0">
                  <a:latin typeface="Arial Nova Cond Light" panose="020B0306020202020204" pitchFamily="34" charset="0"/>
                </a:endParaRPr>
              </a:p>
            </p:txBody>
          </p:sp>
        </mc:Choice>
        <mc:Fallback xmlns="">
          <p:sp>
            <p:nvSpPr>
              <p:cNvPr id="6" name="CasellaDiTesto 5">
                <a:extLst>
                  <a:ext uri="{FF2B5EF4-FFF2-40B4-BE49-F238E27FC236}">
                    <a16:creationId xmlns:a16="http://schemas.microsoft.com/office/drawing/2014/main" id="{733A35D7-134D-C37F-1EC5-D931CDE80B4A}"/>
                  </a:ext>
                </a:extLst>
              </p:cNvPr>
              <p:cNvSpPr txBox="1">
                <a:spLocks noRot="1" noChangeAspect="1" noMove="1" noResize="1" noEditPoints="1" noAdjustHandles="1" noChangeArrowheads="1" noChangeShapeType="1" noTextEdit="1"/>
              </p:cNvSpPr>
              <p:nvPr/>
            </p:nvSpPr>
            <p:spPr>
              <a:xfrm>
                <a:off x="313794" y="2252840"/>
                <a:ext cx="3642151" cy="332399"/>
              </a:xfrm>
              <a:prstGeom prst="rect">
                <a:avLst/>
              </a:prstGeom>
              <a:blipFill>
                <a:blip r:embed="rId5"/>
                <a:stretch>
                  <a:fillRect b="-2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CasellaDiTesto 6">
                <a:extLst>
                  <a:ext uri="{FF2B5EF4-FFF2-40B4-BE49-F238E27FC236}">
                    <a16:creationId xmlns:a16="http://schemas.microsoft.com/office/drawing/2014/main" id="{6125FAD9-19EF-3FFC-2E8E-DE6AAC71B6CB}"/>
                  </a:ext>
                </a:extLst>
              </p:cNvPr>
              <p:cNvSpPr txBox="1"/>
              <p:nvPr/>
            </p:nvSpPr>
            <p:spPr>
              <a:xfrm>
                <a:off x="4770993" y="3256160"/>
                <a:ext cx="3969380" cy="888769"/>
              </a:xfrm>
              <a:prstGeom prst="rect">
                <a:avLst/>
              </a:prstGeom>
              <a:noFill/>
            </p:spPr>
            <p:txBody>
              <a:bodyPr wrap="square" rtlCol="0">
                <a:spAutoFit/>
              </a:bodyPr>
              <a:lstStyle/>
              <a:p>
                <a:pPr algn="r"/>
                <a:r>
                  <a:rPr lang="it-IT" sz="1600" u="none" dirty="0" err="1">
                    <a:solidFill>
                      <a:srgbClr val="000000"/>
                    </a:solidFill>
                    <a:latin typeface="Arial Nova Cond Light" panose="020B0306020202020204" pitchFamily="34" charset="0"/>
                  </a:rPr>
                  <a:t>Only</a:t>
                </a:r>
                <a:r>
                  <a:rPr lang="it-IT" sz="1600" u="none" dirty="0">
                    <a:solidFill>
                      <a:srgbClr val="000000"/>
                    </a:solidFill>
                    <a:latin typeface="Arial Nova Cond Light" panose="020B0306020202020204" pitchFamily="34" charset="0"/>
                  </a:rPr>
                  <a:t> electron neutrino are </a:t>
                </a:r>
                <a:r>
                  <a:rPr lang="it-IT" sz="1600" u="none" dirty="0" err="1">
                    <a:solidFill>
                      <a:srgbClr val="000000"/>
                    </a:solidFill>
                    <a:latin typeface="Arial Nova Cond Light" panose="020B0306020202020204" pitchFamily="34" charset="0"/>
                  </a:rPr>
                  <a:t>involved</a:t>
                </a:r>
                <a:r>
                  <a:rPr lang="it-IT" sz="1600" u="none" dirty="0">
                    <a:solidFill>
                      <a:srgbClr val="000000"/>
                    </a:solidFill>
                    <a:latin typeface="Arial Nova Cond Light" panose="020B0306020202020204" pitchFamily="34" charset="0"/>
                  </a:rPr>
                  <a:t> in </a:t>
                </a:r>
                <a:r>
                  <a:rPr lang="it-IT" sz="1600" u="none" dirty="0" err="1">
                    <a:solidFill>
                      <a:srgbClr val="000000"/>
                    </a:solidFill>
                    <a:latin typeface="Arial Nova Cond Light" panose="020B0306020202020204" pitchFamily="34" charset="0"/>
                  </a:rPr>
                  <a:t>this</a:t>
                </a:r>
                <a:r>
                  <a:rPr lang="it-IT" sz="1600" u="none" dirty="0">
                    <a:solidFill>
                      <a:srgbClr val="000000"/>
                    </a:solidFill>
                    <a:latin typeface="Arial Nova Cond Light" panose="020B0306020202020204" pitchFamily="34" charset="0"/>
                  </a:rPr>
                  <a:t> </a:t>
                </a:r>
                <a:r>
                  <a:rPr lang="it-IT" sz="1600" u="none" dirty="0" err="1">
                    <a:solidFill>
                      <a:srgbClr val="000000"/>
                    </a:solidFill>
                    <a:latin typeface="Arial Nova Cond Light" panose="020B0306020202020204" pitchFamily="34" charset="0"/>
                  </a:rPr>
                  <a:t>processes</a:t>
                </a:r>
                <a:r>
                  <a:rPr lang="it-IT" sz="1600" u="none" dirty="0">
                    <a:solidFill>
                      <a:srgbClr val="000000"/>
                    </a:solidFill>
                    <a:latin typeface="Arial Nova Cond Light" panose="020B0306020202020204" pitchFamily="34" charset="0"/>
                  </a:rPr>
                  <a:t> </a:t>
                </a:r>
                <a:r>
                  <a:rPr lang="it-IT" sz="1600" u="none" dirty="0" err="1">
                    <a:solidFill>
                      <a:srgbClr val="000000"/>
                    </a:solidFill>
                    <a:latin typeface="Arial Nova Cond Light" panose="020B0306020202020204" pitchFamily="34" charset="0"/>
                  </a:rPr>
                  <a:t>inducing</a:t>
                </a:r>
                <a:r>
                  <a:rPr lang="it-IT" sz="1600" u="none" dirty="0">
                    <a:solidFill>
                      <a:srgbClr val="000000"/>
                    </a:solidFill>
                    <a:latin typeface="Arial Nova Cond Light" panose="020B0306020202020204" pitchFamily="34" charset="0"/>
                  </a:rPr>
                  <a:t> an </a:t>
                </a:r>
                <a:r>
                  <a:rPr lang="it-IT" sz="1600" u="none" dirty="0" err="1">
                    <a:solidFill>
                      <a:srgbClr val="000000"/>
                    </a:solidFill>
                    <a:latin typeface="Arial Nova Cond Light" panose="020B0306020202020204" pitchFamily="34" charset="0"/>
                  </a:rPr>
                  <a:t>additional</a:t>
                </a:r>
                <a:r>
                  <a:rPr lang="it-IT" sz="1600" u="none" dirty="0">
                    <a:solidFill>
                      <a:srgbClr val="000000"/>
                    </a:solidFill>
                    <a:latin typeface="Arial Nova Cond Light" panose="020B0306020202020204" pitchFamily="34" charset="0"/>
                  </a:rPr>
                  <a:t> </a:t>
                </a:r>
                <a:r>
                  <a:rPr lang="it-IT" sz="1600" u="none" dirty="0" err="1">
                    <a:solidFill>
                      <a:srgbClr val="000000"/>
                    </a:solidFill>
                    <a:latin typeface="Arial Nova Cond Light" panose="020B0306020202020204" pitchFamily="34" charset="0"/>
                  </a:rPr>
                  <a:t>phase</a:t>
                </a:r>
                <a:r>
                  <a:rPr lang="it-IT" sz="1600" u="none" dirty="0">
                    <a:solidFill>
                      <a:srgbClr val="000000"/>
                    </a:solidFill>
                    <a:latin typeface="Arial Nova Cond Light" panose="020B0306020202020204" pitchFamily="34" charset="0"/>
                  </a:rPr>
                  <a:t> in the </a:t>
                </a:r>
                <a:r>
                  <a:rPr lang="it-IT" sz="1600" u="none" dirty="0" err="1">
                    <a:solidFill>
                      <a:srgbClr val="000000"/>
                    </a:solidFill>
                    <a:latin typeface="Arial Nova Cond Light" panose="020B0306020202020204" pitchFamily="34" charset="0"/>
                  </a:rPr>
                  <a:t>Hamiltonian</a:t>
                </a:r>
                <a:r>
                  <a:rPr lang="it-IT" sz="1600" u="none" dirty="0">
                    <a:solidFill>
                      <a:srgbClr val="000000"/>
                    </a:solidFill>
                    <a:latin typeface="Arial Nova Cond Light" panose="020B0306020202020204" pitchFamily="34" charset="0"/>
                  </a:rPr>
                  <a:t> </a:t>
                </a:r>
                <a14:m>
                  <m:oMath xmlns:m="http://schemas.openxmlformats.org/officeDocument/2006/math">
                    <m:sSup>
                      <m:sSupPr>
                        <m:ctrlPr>
                          <a:rPr lang="it-IT" i="1" u="none" smtClean="0">
                            <a:solidFill>
                              <a:srgbClr val="000000"/>
                            </a:solidFill>
                            <a:latin typeface="Cambria Math" panose="02040503050406030204" pitchFamily="18" charset="0"/>
                          </a:rPr>
                        </m:ctrlPr>
                      </m:sSupPr>
                      <m:e>
                        <m:r>
                          <a:rPr lang="it-IT" b="0" i="1" u="none" smtClean="0">
                            <a:solidFill>
                              <a:srgbClr val="000000"/>
                            </a:solidFill>
                            <a:latin typeface="Cambria Math" panose="02040503050406030204" pitchFamily="18" charset="0"/>
                          </a:rPr>
                          <m:t>𝑊</m:t>
                        </m:r>
                      </m:e>
                      <m:sup>
                        <m:r>
                          <a:rPr lang="it-IT" b="0" i="1" u="none" smtClean="0">
                            <a:solidFill>
                              <a:srgbClr val="000000"/>
                            </a:solidFill>
                            <a:latin typeface="Cambria Math" panose="02040503050406030204" pitchFamily="18" charset="0"/>
                          </a:rPr>
                          <m:t>±</m:t>
                        </m:r>
                      </m:sup>
                    </m:sSup>
                    <m:r>
                      <a:rPr lang="it-IT" b="0" i="1" u="none" smtClean="0">
                        <a:solidFill>
                          <a:srgbClr val="000000"/>
                        </a:solidFill>
                        <a:latin typeface="Cambria Math" panose="02040503050406030204" pitchFamily="18" charset="0"/>
                      </a:rPr>
                      <m:t>→</m:t>
                    </m:r>
                    <m:sSub>
                      <m:sSubPr>
                        <m:ctrlPr>
                          <a:rPr lang="it-IT" b="0" i="1" u="none" smtClean="0">
                            <a:solidFill>
                              <a:srgbClr val="000000"/>
                            </a:solidFill>
                            <a:latin typeface="Cambria Math" panose="02040503050406030204" pitchFamily="18" charset="0"/>
                          </a:rPr>
                        </m:ctrlPr>
                      </m:sSubPr>
                      <m:e>
                        <m:r>
                          <a:rPr lang="it-IT" b="0" i="1" u="none" smtClean="0">
                            <a:solidFill>
                              <a:srgbClr val="000000"/>
                            </a:solidFill>
                            <a:latin typeface="Cambria Math" panose="02040503050406030204" pitchFamily="18" charset="0"/>
                          </a:rPr>
                          <m:t>𝑉</m:t>
                        </m:r>
                      </m:e>
                      <m:sub>
                        <m:r>
                          <a:rPr lang="it-IT" b="0" i="1" u="none" smtClean="0">
                            <a:solidFill>
                              <a:srgbClr val="000000"/>
                            </a:solidFill>
                            <a:latin typeface="Cambria Math" panose="02040503050406030204" pitchFamily="18" charset="0"/>
                          </a:rPr>
                          <m:t>𝑀𝑆𝑊</m:t>
                        </m:r>
                      </m:sub>
                    </m:sSub>
                    <m:r>
                      <a:rPr lang="it-IT" b="0" i="1" u="none" smtClean="0">
                        <a:solidFill>
                          <a:srgbClr val="000000"/>
                        </a:solidFill>
                        <a:latin typeface="Cambria Math" panose="02040503050406030204" pitchFamily="18" charset="0"/>
                      </a:rPr>
                      <m:t>=±</m:t>
                    </m:r>
                    <m:rad>
                      <m:radPr>
                        <m:degHide m:val="on"/>
                        <m:ctrlPr>
                          <a:rPr lang="it-IT" b="0" i="1" u="none" smtClean="0">
                            <a:solidFill>
                              <a:srgbClr val="000000"/>
                            </a:solidFill>
                            <a:latin typeface="Cambria Math" panose="02040503050406030204" pitchFamily="18" charset="0"/>
                          </a:rPr>
                        </m:ctrlPr>
                      </m:radPr>
                      <m:deg/>
                      <m:e>
                        <m:r>
                          <a:rPr lang="it-IT" b="0" i="1" u="none" smtClean="0">
                            <a:solidFill>
                              <a:srgbClr val="000000"/>
                            </a:solidFill>
                            <a:latin typeface="Cambria Math" panose="02040503050406030204" pitchFamily="18" charset="0"/>
                          </a:rPr>
                          <m:t>2</m:t>
                        </m:r>
                      </m:e>
                    </m:rad>
                    <m:r>
                      <a:rPr lang="it-IT" b="0" i="1" u="none" smtClean="0">
                        <a:solidFill>
                          <a:srgbClr val="000000"/>
                        </a:solidFill>
                        <a:latin typeface="Cambria Math" panose="02040503050406030204" pitchFamily="18" charset="0"/>
                      </a:rPr>
                      <m:t> </m:t>
                    </m:r>
                    <m:sSub>
                      <m:sSubPr>
                        <m:ctrlPr>
                          <a:rPr lang="it-IT" b="0" i="1" u="none" smtClean="0">
                            <a:solidFill>
                              <a:srgbClr val="000000"/>
                            </a:solidFill>
                            <a:latin typeface="Cambria Math" panose="02040503050406030204" pitchFamily="18" charset="0"/>
                          </a:rPr>
                        </m:ctrlPr>
                      </m:sSubPr>
                      <m:e>
                        <m:r>
                          <a:rPr lang="it-IT" b="0" i="1" u="none" smtClean="0">
                            <a:solidFill>
                              <a:srgbClr val="000000"/>
                            </a:solidFill>
                            <a:latin typeface="Cambria Math" panose="02040503050406030204" pitchFamily="18" charset="0"/>
                          </a:rPr>
                          <m:t>𝐺</m:t>
                        </m:r>
                      </m:e>
                      <m:sub>
                        <m:r>
                          <a:rPr lang="it-IT" b="0" i="1" u="none" smtClean="0">
                            <a:solidFill>
                              <a:srgbClr val="000000"/>
                            </a:solidFill>
                            <a:latin typeface="Cambria Math" panose="02040503050406030204" pitchFamily="18" charset="0"/>
                          </a:rPr>
                          <m:t>𝐹</m:t>
                        </m:r>
                      </m:sub>
                    </m:sSub>
                    <m:sSub>
                      <m:sSubPr>
                        <m:ctrlPr>
                          <a:rPr lang="it-IT" b="0" i="1" u="none" smtClean="0">
                            <a:solidFill>
                              <a:srgbClr val="000000"/>
                            </a:solidFill>
                            <a:latin typeface="Cambria Math" panose="02040503050406030204" pitchFamily="18" charset="0"/>
                          </a:rPr>
                        </m:ctrlPr>
                      </m:sSubPr>
                      <m:e>
                        <m:r>
                          <a:rPr lang="it-IT" b="0" i="1" u="none" smtClean="0">
                            <a:solidFill>
                              <a:srgbClr val="000000"/>
                            </a:solidFill>
                            <a:latin typeface="Cambria Math" panose="02040503050406030204" pitchFamily="18" charset="0"/>
                          </a:rPr>
                          <m:t>𝑁</m:t>
                        </m:r>
                      </m:e>
                      <m:sub>
                        <m:r>
                          <a:rPr lang="it-IT" b="0" i="1" u="none" smtClean="0">
                            <a:solidFill>
                              <a:srgbClr val="000000"/>
                            </a:solidFill>
                            <a:latin typeface="Cambria Math" panose="02040503050406030204" pitchFamily="18" charset="0"/>
                          </a:rPr>
                          <m:t>𝑒</m:t>
                        </m:r>
                      </m:sub>
                    </m:sSub>
                  </m:oMath>
                </a14:m>
                <a:endParaRPr lang="en-GB" sz="1600" u="none" dirty="0">
                  <a:solidFill>
                    <a:srgbClr val="000000"/>
                  </a:solidFill>
                  <a:latin typeface="Arial Nova Cond Light" panose="020B0306020202020204" pitchFamily="34" charset="0"/>
                </a:endParaRPr>
              </a:p>
            </p:txBody>
          </p:sp>
        </mc:Choice>
        <mc:Fallback xmlns="">
          <p:sp>
            <p:nvSpPr>
              <p:cNvPr id="7" name="CasellaDiTesto 6">
                <a:extLst>
                  <a:ext uri="{FF2B5EF4-FFF2-40B4-BE49-F238E27FC236}">
                    <a16:creationId xmlns:a16="http://schemas.microsoft.com/office/drawing/2014/main" id="{6125FAD9-19EF-3FFC-2E8E-DE6AAC71B6CB}"/>
                  </a:ext>
                </a:extLst>
              </p:cNvPr>
              <p:cNvSpPr txBox="1">
                <a:spLocks noRot="1" noChangeAspect="1" noMove="1" noResize="1" noEditPoints="1" noAdjustHandles="1" noChangeArrowheads="1" noChangeShapeType="1" noTextEdit="1"/>
              </p:cNvSpPr>
              <p:nvPr/>
            </p:nvSpPr>
            <p:spPr>
              <a:xfrm>
                <a:off x="4770993" y="3256160"/>
                <a:ext cx="3969380" cy="888769"/>
              </a:xfrm>
              <a:prstGeom prst="rect">
                <a:avLst/>
              </a:prstGeom>
              <a:blipFill>
                <a:blip r:embed="rId6"/>
                <a:stretch>
                  <a:fillRect l="-307" t="-2055" r="-76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DBE2BE39-E215-F702-A803-C7D9965AF7A6}"/>
                  </a:ext>
                </a:extLst>
              </p:cNvPr>
              <p:cNvSpPr txBox="1"/>
              <p:nvPr/>
            </p:nvSpPr>
            <p:spPr>
              <a:xfrm>
                <a:off x="219735" y="3220684"/>
                <a:ext cx="3960129" cy="923330"/>
              </a:xfrm>
              <a:prstGeom prst="rect">
                <a:avLst/>
              </a:prstGeom>
              <a:noFill/>
            </p:spPr>
            <p:txBody>
              <a:bodyPr wrap="square">
                <a:spAutoFit/>
              </a:bodyPr>
              <a:lstStyle/>
              <a:p>
                <a:r>
                  <a:rPr lang="it-IT" u="none" dirty="0">
                    <a:solidFill>
                      <a:srgbClr val="000000"/>
                    </a:solidFill>
                    <a:latin typeface="Arial Nova Cond Light" panose="020B0306020202020204" pitchFamily="34" charset="0"/>
                  </a:rPr>
                  <a:t>Cross </a:t>
                </a:r>
                <a:r>
                  <a:rPr lang="it-IT" u="none" dirty="0" err="1">
                    <a:solidFill>
                      <a:srgbClr val="000000"/>
                    </a:solidFill>
                    <a:latin typeface="Arial Nova Cond Light" panose="020B0306020202020204" pitchFamily="34" charset="0"/>
                  </a:rPr>
                  <a:t>section</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is</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independent</a:t>
                </a:r>
                <a:r>
                  <a:rPr lang="it-IT" u="none" dirty="0">
                    <a:solidFill>
                      <a:srgbClr val="000000"/>
                    </a:solidFill>
                    <a:latin typeface="Arial Nova Cond Light" panose="020B0306020202020204" pitchFamily="34" charset="0"/>
                  </a:rPr>
                  <a:t> from the </a:t>
                </a:r>
                <a:r>
                  <a:rPr lang="it-IT" u="none" dirty="0" err="1">
                    <a:solidFill>
                      <a:srgbClr val="000000"/>
                    </a:solidFill>
                    <a:latin typeface="Arial Nova Cond Light" panose="020B0306020202020204" pitchFamily="34" charset="0"/>
                  </a:rPr>
                  <a:t>leptonic</a:t>
                </a:r>
                <a:r>
                  <a:rPr lang="it-IT" u="none" dirty="0">
                    <a:solidFill>
                      <a:srgbClr val="000000"/>
                    </a:solidFill>
                    <a:latin typeface="Arial Nova Cond Light" panose="020B0306020202020204" pitchFamily="34" charset="0"/>
                  </a:rPr>
                  <a:t> family, </a:t>
                </a:r>
                <a:r>
                  <a:rPr lang="it-IT" u="none" dirty="0" err="1">
                    <a:solidFill>
                      <a:srgbClr val="000000"/>
                    </a:solidFill>
                    <a:latin typeface="Arial Nova Cond Light" panose="020B0306020202020204" pitchFamily="34" charset="0"/>
                  </a:rPr>
                  <a:t>all</a:t>
                </a:r>
                <a:r>
                  <a:rPr lang="it-IT" u="none" dirty="0">
                    <a:solidFill>
                      <a:srgbClr val="000000"/>
                    </a:solidFill>
                    <a:latin typeface="Arial Nova Cond Light" panose="020B0306020202020204" pitchFamily="34" charset="0"/>
                  </a:rPr>
                  <a:t> the </a:t>
                </a:r>
                <a:r>
                  <a:rPr lang="it-IT" u="none" dirty="0" err="1">
                    <a:solidFill>
                      <a:srgbClr val="000000"/>
                    </a:solidFill>
                    <a:latin typeface="Arial Nova Cond Light" panose="020B0306020202020204" pitchFamily="34" charset="0"/>
                  </a:rPr>
                  <a:t>three</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flavour</a:t>
                </a:r>
                <a:r>
                  <a:rPr lang="it-IT" u="none" dirty="0">
                    <a:solidFill>
                      <a:srgbClr val="000000"/>
                    </a:solidFill>
                    <a:latin typeface="Arial Nova Cond Light" panose="020B0306020202020204" pitchFamily="34" charset="0"/>
                  </a:rPr>
                  <a:t> can </a:t>
                </a:r>
                <a:r>
                  <a:rPr lang="it-IT" u="none" dirty="0" err="1">
                    <a:solidFill>
                      <a:srgbClr val="000000"/>
                    </a:solidFill>
                    <a:latin typeface="Arial Nova Cond Light" panose="020B0306020202020204" pitchFamily="34" charset="0"/>
                  </a:rPr>
                  <a:t>exchange</a:t>
                </a:r>
                <a:r>
                  <a:rPr lang="it-IT" u="none" dirty="0">
                    <a:solidFill>
                      <a:srgbClr val="000000"/>
                    </a:solidFill>
                    <a:latin typeface="Arial Nova Cond Light" panose="020B0306020202020204" pitchFamily="34" charset="0"/>
                  </a:rPr>
                  <a:t> </a:t>
                </a:r>
                <a14:m>
                  <m:oMath xmlns:m="http://schemas.openxmlformats.org/officeDocument/2006/math">
                    <m:sSup>
                      <m:sSupPr>
                        <m:ctrlPr>
                          <a:rPr lang="it-IT" b="0" i="1" u="none" smtClean="0">
                            <a:solidFill>
                              <a:srgbClr val="000000"/>
                            </a:solidFill>
                            <a:latin typeface="Cambria Math" panose="02040503050406030204" pitchFamily="18" charset="0"/>
                          </a:rPr>
                        </m:ctrlPr>
                      </m:sSupPr>
                      <m:e>
                        <m:r>
                          <a:rPr lang="it-IT" b="0" i="1" u="none" smtClean="0">
                            <a:solidFill>
                              <a:srgbClr val="000000"/>
                            </a:solidFill>
                            <a:latin typeface="Cambria Math" panose="02040503050406030204" pitchFamily="18" charset="0"/>
                          </a:rPr>
                          <m:t>𝑍</m:t>
                        </m:r>
                      </m:e>
                      <m:sup>
                        <m:r>
                          <a:rPr lang="it-IT" b="0" i="1" u="none" smtClean="0">
                            <a:solidFill>
                              <a:srgbClr val="000000"/>
                            </a:solidFill>
                            <a:latin typeface="Cambria Math" panose="02040503050406030204" pitchFamily="18" charset="0"/>
                          </a:rPr>
                          <m:t>0</m:t>
                        </m:r>
                      </m:sup>
                    </m:sSup>
                    <m:r>
                      <a:rPr lang="it-IT" b="0" i="1" u="none" smtClean="0">
                        <a:solidFill>
                          <a:srgbClr val="000000"/>
                        </a:solidFill>
                        <a:latin typeface="Cambria Math" panose="02040503050406030204" pitchFamily="18" charset="0"/>
                      </a:rPr>
                      <m:t>→</m:t>
                    </m:r>
                    <m:r>
                      <a:rPr lang="it-IT" b="0" i="1" u="none" smtClean="0">
                        <a:solidFill>
                          <a:srgbClr val="000000"/>
                        </a:solidFill>
                        <a:latin typeface="Cambria Math" panose="02040503050406030204" pitchFamily="18" charset="0"/>
                      </a:rPr>
                      <m:t>𝑉</m:t>
                    </m:r>
                    <m:r>
                      <a:rPr lang="it-IT" b="0" i="1" u="none" smtClean="0">
                        <a:solidFill>
                          <a:srgbClr val="000000"/>
                        </a:solidFill>
                        <a:latin typeface="Cambria Math" panose="02040503050406030204" pitchFamily="18" charset="0"/>
                      </a:rPr>
                      <m:t>=0 </m:t>
                    </m:r>
                  </m:oMath>
                </a14:m>
                <a:endParaRPr lang="en-GB" u="none" dirty="0">
                  <a:solidFill>
                    <a:srgbClr val="000000"/>
                  </a:solidFill>
                  <a:latin typeface="Arial Nova Cond Light" panose="020B0306020202020204" pitchFamily="34" charset="0"/>
                </a:endParaRPr>
              </a:p>
            </p:txBody>
          </p:sp>
        </mc:Choice>
        <mc:Fallback xmlns="">
          <p:sp>
            <p:nvSpPr>
              <p:cNvPr id="8" name="CasellaDiTesto 7">
                <a:extLst>
                  <a:ext uri="{FF2B5EF4-FFF2-40B4-BE49-F238E27FC236}">
                    <a16:creationId xmlns:a16="http://schemas.microsoft.com/office/drawing/2014/main" id="{DBE2BE39-E215-F702-A803-C7D9965AF7A6}"/>
                  </a:ext>
                </a:extLst>
              </p:cNvPr>
              <p:cNvSpPr txBox="1">
                <a:spLocks noRot="1" noChangeAspect="1" noMove="1" noResize="1" noEditPoints="1" noAdjustHandles="1" noChangeArrowheads="1" noChangeShapeType="1" noTextEdit="1"/>
              </p:cNvSpPr>
              <p:nvPr/>
            </p:nvSpPr>
            <p:spPr>
              <a:xfrm>
                <a:off x="219735" y="3220684"/>
                <a:ext cx="3960129" cy="923330"/>
              </a:xfrm>
              <a:prstGeom prst="rect">
                <a:avLst/>
              </a:prstGeom>
              <a:blipFill>
                <a:blip r:embed="rId7"/>
                <a:stretch>
                  <a:fillRect l="-1231" t="-2632" r="-1231"/>
                </a:stretch>
              </a:blipFill>
            </p:spPr>
            <p:txBody>
              <a:bodyPr/>
              <a:lstStyle/>
              <a:p>
                <a:r>
                  <a:rPr lang="en-GB">
                    <a:noFill/>
                  </a:rPr>
                  <a:t> </a:t>
                </a:r>
              </a:p>
            </p:txBody>
          </p:sp>
        </mc:Fallback>
      </mc:AlternateContent>
      <p:pic>
        <p:nvPicPr>
          <p:cNvPr id="9" name="Immagine 8">
            <a:extLst>
              <a:ext uri="{FF2B5EF4-FFF2-40B4-BE49-F238E27FC236}">
                <a16:creationId xmlns:a16="http://schemas.microsoft.com/office/drawing/2014/main" id="{E1F669BD-FD4B-9D26-A97E-C32256F146B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1926" y="4228135"/>
            <a:ext cx="2975746" cy="2087577"/>
          </a:xfrm>
          <a:prstGeom prst="rect">
            <a:avLst/>
          </a:prstGeom>
        </p:spPr>
      </p:pic>
      <p:pic>
        <p:nvPicPr>
          <p:cNvPr id="10" name="Immagine 9">
            <a:extLst>
              <a:ext uri="{FF2B5EF4-FFF2-40B4-BE49-F238E27FC236}">
                <a16:creationId xmlns:a16="http://schemas.microsoft.com/office/drawing/2014/main" id="{49E80523-C98C-6AE1-54DB-71F2311985A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52120" y="4228135"/>
            <a:ext cx="2310151" cy="2087577"/>
          </a:xfrm>
          <a:prstGeom prst="rect">
            <a:avLst/>
          </a:prstGeom>
        </p:spPr>
      </p:pic>
      <p:sp>
        <p:nvSpPr>
          <p:cNvPr id="11" name="Ovale 10">
            <a:extLst>
              <a:ext uri="{FF2B5EF4-FFF2-40B4-BE49-F238E27FC236}">
                <a16:creationId xmlns:a16="http://schemas.microsoft.com/office/drawing/2014/main" id="{DB0D84B7-7250-2059-4223-8914FF026C14}"/>
              </a:ext>
            </a:extLst>
          </p:cNvPr>
          <p:cNvSpPr/>
          <p:nvPr/>
        </p:nvSpPr>
        <p:spPr bwMode="auto">
          <a:xfrm>
            <a:off x="2995811" y="2121579"/>
            <a:ext cx="750851" cy="592408"/>
          </a:xfrm>
          <a:prstGeom prst="ellipse">
            <a:avLst/>
          </a:prstGeom>
          <a:noFill/>
          <a:ln w="19050" cap="flat" cmpd="sng" algn="ctr">
            <a:solidFill>
              <a:srgbClr val="C8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900" b="0" i="0" u="none" strike="noStrike" cap="none" normalizeH="0" baseline="0">
              <a:ln>
                <a:noFill/>
              </a:ln>
              <a:solidFill>
                <a:schemeClr val="bg1"/>
              </a:solidFill>
              <a:effectLst/>
              <a:latin typeface="Arial Nova Cond Light" panose="020B0306020202020204" pitchFamily="34" charset="0"/>
            </a:endParaRPr>
          </a:p>
        </p:txBody>
      </p:sp>
      <p:cxnSp>
        <p:nvCxnSpPr>
          <p:cNvPr id="12" name="Connettore diritto 11">
            <a:extLst>
              <a:ext uri="{FF2B5EF4-FFF2-40B4-BE49-F238E27FC236}">
                <a16:creationId xmlns:a16="http://schemas.microsoft.com/office/drawing/2014/main" id="{1D145986-A22E-81C7-37C7-C943ACB8B046}"/>
              </a:ext>
            </a:extLst>
          </p:cNvPr>
          <p:cNvCxnSpPr/>
          <p:nvPr/>
        </p:nvCxnSpPr>
        <p:spPr bwMode="auto">
          <a:xfrm flipV="1">
            <a:off x="6349707" y="2258131"/>
            <a:ext cx="576064" cy="155978"/>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3" name="Connettore diritto 12">
            <a:extLst>
              <a:ext uri="{FF2B5EF4-FFF2-40B4-BE49-F238E27FC236}">
                <a16:creationId xmlns:a16="http://schemas.microsoft.com/office/drawing/2014/main" id="{86351F2A-AF55-BADC-AD5B-7BA9712625C8}"/>
              </a:ext>
            </a:extLst>
          </p:cNvPr>
          <p:cNvCxnSpPr>
            <a:endCxn id="5" idx="3"/>
          </p:cNvCxnSpPr>
          <p:nvPr/>
        </p:nvCxnSpPr>
        <p:spPr bwMode="auto">
          <a:xfrm flipH="1" flipV="1">
            <a:off x="6326331" y="2408877"/>
            <a:ext cx="615906" cy="16117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mc:AlternateContent xmlns:mc="http://schemas.openxmlformats.org/markup-compatibility/2006" xmlns:a14="http://schemas.microsoft.com/office/drawing/2010/main">
        <mc:Choice Requires="a14">
          <p:sp>
            <p:nvSpPr>
              <p:cNvPr id="14" name="CasellaDiTesto 13">
                <a:extLst>
                  <a:ext uri="{FF2B5EF4-FFF2-40B4-BE49-F238E27FC236}">
                    <a16:creationId xmlns:a16="http://schemas.microsoft.com/office/drawing/2014/main" id="{7BA70875-F12C-FB8A-6484-FBCA4FF0795A}"/>
                  </a:ext>
                </a:extLst>
              </p:cNvPr>
              <p:cNvSpPr txBox="1"/>
              <p:nvPr/>
            </p:nvSpPr>
            <p:spPr>
              <a:xfrm>
                <a:off x="6943421" y="1953133"/>
                <a:ext cx="1898664" cy="461665"/>
              </a:xfrm>
              <a:prstGeom prst="rect">
                <a:avLst/>
              </a:prstGeom>
              <a:noFill/>
            </p:spPr>
            <p:txBody>
              <a:bodyPr wrap="square" rtlCol="0">
                <a:spAutoFit/>
              </a:bodyPr>
              <a:lstStyle/>
              <a:p>
                <a:r>
                  <a:rPr lang="it-IT" sz="2000" u="none" dirty="0" err="1">
                    <a:solidFill>
                      <a:srgbClr val="000000"/>
                    </a:solidFill>
                    <a:latin typeface="Arial Nova Cond" panose="020B0506020202020204" pitchFamily="34" charset="0"/>
                  </a:rPr>
                  <a:t>Increase</a:t>
                </a:r>
                <a:r>
                  <a:rPr lang="it-IT" sz="2000" u="none" dirty="0">
                    <a:solidFill>
                      <a:srgbClr val="000000"/>
                    </a:solidFill>
                    <a:latin typeface="Arial Nova Cond" panose="020B0506020202020204" pitchFamily="34" charset="0"/>
                  </a:rPr>
                  <a:t> for  </a:t>
                </a:r>
                <a14:m>
                  <m:oMath xmlns:m="http://schemas.openxmlformats.org/officeDocument/2006/math">
                    <m:sSub>
                      <m:sSubPr>
                        <m:ctrlPr>
                          <a:rPr lang="it-IT" sz="2400" b="0" i="1" u="none" smtClean="0">
                            <a:solidFill>
                              <a:srgbClr val="000000"/>
                            </a:solidFill>
                            <a:latin typeface="Cambria Math" panose="02040503050406030204" pitchFamily="18" charset="0"/>
                          </a:rPr>
                        </m:ctrlPr>
                      </m:sSubPr>
                      <m:e>
                        <m:r>
                          <a:rPr lang="it-IT" sz="2400" b="0" i="1" u="none" smtClean="0">
                            <a:solidFill>
                              <a:srgbClr val="000000"/>
                            </a:solidFill>
                            <a:latin typeface="Cambria Math" panose="02040503050406030204" pitchFamily="18" charset="0"/>
                          </a:rPr>
                          <m:t>𝜐</m:t>
                        </m:r>
                      </m:e>
                      <m:sub>
                        <m:r>
                          <a:rPr lang="it-IT" sz="2400" b="0" i="1" u="none" smtClean="0">
                            <a:solidFill>
                              <a:srgbClr val="000000"/>
                            </a:solidFill>
                            <a:latin typeface="Cambria Math" panose="02040503050406030204" pitchFamily="18" charset="0"/>
                          </a:rPr>
                          <m:t>𝑒</m:t>
                        </m:r>
                      </m:sub>
                    </m:sSub>
                  </m:oMath>
                </a14:m>
                <a:endParaRPr lang="en-GB" u="none" dirty="0">
                  <a:solidFill>
                    <a:srgbClr val="000000"/>
                  </a:solidFill>
                  <a:latin typeface="Arial Nova Cond" panose="020B0506020202020204" pitchFamily="34" charset="0"/>
                </a:endParaRPr>
              </a:p>
            </p:txBody>
          </p:sp>
        </mc:Choice>
        <mc:Fallback xmlns="">
          <p:sp>
            <p:nvSpPr>
              <p:cNvPr id="14" name="CasellaDiTesto 13">
                <a:extLst>
                  <a:ext uri="{FF2B5EF4-FFF2-40B4-BE49-F238E27FC236}">
                    <a16:creationId xmlns:a16="http://schemas.microsoft.com/office/drawing/2014/main" id="{7BA70875-F12C-FB8A-6484-FBCA4FF0795A}"/>
                  </a:ext>
                </a:extLst>
              </p:cNvPr>
              <p:cNvSpPr txBox="1">
                <a:spLocks noRot="1" noChangeAspect="1" noMove="1" noResize="1" noEditPoints="1" noAdjustHandles="1" noChangeArrowheads="1" noChangeShapeType="1" noTextEdit="1"/>
              </p:cNvSpPr>
              <p:nvPr/>
            </p:nvSpPr>
            <p:spPr>
              <a:xfrm>
                <a:off x="6943421" y="1953133"/>
                <a:ext cx="1898664" cy="461665"/>
              </a:xfrm>
              <a:prstGeom prst="rect">
                <a:avLst/>
              </a:prstGeom>
              <a:blipFill>
                <a:blip r:embed="rId10"/>
                <a:stretch>
                  <a:fillRect l="-3215" b="-2105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CasellaDiTesto 14">
                <a:extLst>
                  <a:ext uri="{FF2B5EF4-FFF2-40B4-BE49-F238E27FC236}">
                    <a16:creationId xmlns:a16="http://schemas.microsoft.com/office/drawing/2014/main" id="{5420087C-E82A-F71B-7BB0-B4CA87E17B51}"/>
                  </a:ext>
                </a:extLst>
              </p:cNvPr>
              <p:cNvSpPr txBox="1"/>
              <p:nvPr/>
            </p:nvSpPr>
            <p:spPr>
              <a:xfrm>
                <a:off x="6929300" y="2308164"/>
                <a:ext cx="2042680" cy="461665"/>
              </a:xfrm>
              <a:prstGeom prst="rect">
                <a:avLst/>
              </a:prstGeom>
              <a:noFill/>
            </p:spPr>
            <p:txBody>
              <a:bodyPr wrap="square">
                <a:spAutoFit/>
              </a:bodyPr>
              <a:lstStyle/>
              <a:p>
                <a:r>
                  <a:rPr lang="it-IT" sz="2000" u="none" dirty="0" err="1">
                    <a:solidFill>
                      <a:srgbClr val="000000"/>
                    </a:solidFill>
                    <a:latin typeface="Arial Nova Cond" panose="020B0506020202020204" pitchFamily="34" charset="0"/>
                  </a:rPr>
                  <a:t>Decrease</a:t>
                </a:r>
                <a:r>
                  <a:rPr lang="it-IT" sz="2000" u="none" dirty="0">
                    <a:solidFill>
                      <a:srgbClr val="000000"/>
                    </a:solidFill>
                    <a:latin typeface="Arial Nova Cond" panose="020B0506020202020204" pitchFamily="34" charset="0"/>
                  </a:rPr>
                  <a:t> for  </a:t>
                </a:r>
                <a14:m>
                  <m:oMath xmlns:m="http://schemas.openxmlformats.org/officeDocument/2006/math">
                    <m:acc>
                      <m:accPr>
                        <m:chr m:val="̅"/>
                        <m:ctrlPr>
                          <a:rPr lang="it-IT" sz="2400" b="0" i="1" u="none" smtClean="0">
                            <a:solidFill>
                              <a:srgbClr val="000000"/>
                            </a:solidFill>
                            <a:latin typeface="Cambria Math" panose="02040503050406030204" pitchFamily="18" charset="0"/>
                          </a:rPr>
                        </m:ctrlPr>
                      </m:accPr>
                      <m:e>
                        <m:sSub>
                          <m:sSubPr>
                            <m:ctrlPr>
                              <a:rPr lang="it-IT" sz="2400" b="0" i="1" u="none" smtClean="0">
                                <a:solidFill>
                                  <a:srgbClr val="000000"/>
                                </a:solidFill>
                                <a:latin typeface="Cambria Math" panose="02040503050406030204" pitchFamily="18" charset="0"/>
                              </a:rPr>
                            </m:ctrlPr>
                          </m:sSubPr>
                          <m:e>
                            <m:r>
                              <a:rPr lang="it-IT" sz="2400" b="0" i="1" u="none" smtClean="0">
                                <a:solidFill>
                                  <a:srgbClr val="000000"/>
                                </a:solidFill>
                                <a:latin typeface="Cambria Math" panose="02040503050406030204" pitchFamily="18" charset="0"/>
                              </a:rPr>
                              <m:t>𝜐</m:t>
                            </m:r>
                          </m:e>
                          <m:sub>
                            <m:r>
                              <a:rPr lang="it-IT" sz="2400" b="0" i="1" u="none" smtClean="0">
                                <a:solidFill>
                                  <a:srgbClr val="000000"/>
                                </a:solidFill>
                                <a:latin typeface="Cambria Math" panose="02040503050406030204" pitchFamily="18" charset="0"/>
                              </a:rPr>
                              <m:t>𝑒</m:t>
                            </m:r>
                          </m:sub>
                        </m:sSub>
                      </m:e>
                    </m:acc>
                  </m:oMath>
                </a14:m>
                <a:endParaRPr lang="en-GB" sz="1600" u="none" dirty="0">
                  <a:solidFill>
                    <a:srgbClr val="000000"/>
                  </a:solidFill>
                  <a:latin typeface="Arial Nova Cond Light" panose="020B0306020202020204" pitchFamily="34" charset="0"/>
                </a:endParaRPr>
              </a:p>
            </p:txBody>
          </p:sp>
        </mc:Choice>
        <mc:Fallback xmlns="">
          <p:sp>
            <p:nvSpPr>
              <p:cNvPr id="15" name="CasellaDiTesto 14">
                <a:extLst>
                  <a:ext uri="{FF2B5EF4-FFF2-40B4-BE49-F238E27FC236}">
                    <a16:creationId xmlns:a16="http://schemas.microsoft.com/office/drawing/2014/main" id="{5420087C-E82A-F71B-7BB0-B4CA87E17B51}"/>
                  </a:ext>
                </a:extLst>
              </p:cNvPr>
              <p:cNvSpPr txBox="1">
                <a:spLocks noRot="1" noChangeAspect="1" noMove="1" noResize="1" noEditPoints="1" noAdjustHandles="1" noChangeArrowheads="1" noChangeShapeType="1" noTextEdit="1"/>
              </p:cNvSpPr>
              <p:nvPr/>
            </p:nvSpPr>
            <p:spPr>
              <a:xfrm>
                <a:off x="6929300" y="2308164"/>
                <a:ext cx="2042680" cy="461665"/>
              </a:xfrm>
              <a:prstGeom prst="rect">
                <a:avLst/>
              </a:prstGeom>
              <a:blipFill>
                <a:blip r:embed="rId11"/>
                <a:stretch>
                  <a:fillRect l="-3284" r="-13731" b="-22667"/>
                </a:stretch>
              </a:blipFill>
            </p:spPr>
            <p:txBody>
              <a:bodyPr/>
              <a:lstStyle/>
              <a:p>
                <a:r>
                  <a:rPr lang="en-GB">
                    <a:noFill/>
                  </a:rPr>
                  <a:t> </a:t>
                </a:r>
              </a:p>
            </p:txBody>
          </p:sp>
        </mc:Fallback>
      </mc:AlternateContent>
      <p:sp>
        <p:nvSpPr>
          <p:cNvPr id="16" name="Titolo 1">
            <a:extLst>
              <a:ext uri="{FF2B5EF4-FFF2-40B4-BE49-F238E27FC236}">
                <a16:creationId xmlns:a16="http://schemas.microsoft.com/office/drawing/2014/main" id="{BFD56CE6-BDB3-4227-7877-79F61F6287B1}"/>
              </a:ext>
            </a:extLst>
          </p:cNvPr>
          <p:cNvSpPr txBox="1">
            <a:spLocks/>
          </p:cNvSpPr>
          <p:nvPr/>
        </p:nvSpPr>
        <p:spPr bwMode="auto">
          <a:xfrm>
            <a:off x="2112999" y="373599"/>
            <a:ext cx="4918001" cy="56157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10" charset="-128"/>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110" charset="-128"/>
              </a:defRPr>
            </a:lvl2pPr>
            <a:lvl3pPr algn="ctr" rtl="0" eaLnBrk="0" fontAlgn="base" hangingPunct="0">
              <a:spcBef>
                <a:spcPct val="0"/>
              </a:spcBef>
              <a:spcAft>
                <a:spcPct val="0"/>
              </a:spcAft>
              <a:defRPr sz="4400">
                <a:solidFill>
                  <a:schemeClr val="tx2"/>
                </a:solidFill>
                <a:latin typeface="Arial" charset="0"/>
                <a:ea typeface="ＭＳ Ｐゴシック" pitchFamily="-110" charset="-128"/>
              </a:defRPr>
            </a:lvl3pPr>
            <a:lvl4pPr algn="ctr" rtl="0" eaLnBrk="0" fontAlgn="base" hangingPunct="0">
              <a:spcBef>
                <a:spcPct val="0"/>
              </a:spcBef>
              <a:spcAft>
                <a:spcPct val="0"/>
              </a:spcAft>
              <a:defRPr sz="4400">
                <a:solidFill>
                  <a:schemeClr val="tx2"/>
                </a:solidFill>
                <a:latin typeface="Arial" charset="0"/>
                <a:ea typeface="ＭＳ Ｐゴシック" pitchFamily="-110" charset="-128"/>
              </a:defRPr>
            </a:lvl4pPr>
            <a:lvl5pPr algn="ctr" rtl="0" eaLnBrk="0" fontAlgn="base" hangingPunct="0">
              <a:spcBef>
                <a:spcPct val="0"/>
              </a:spcBef>
              <a:spcAft>
                <a:spcPct val="0"/>
              </a:spcAft>
              <a:defRPr sz="4400">
                <a:solidFill>
                  <a:schemeClr val="tx2"/>
                </a:solidFill>
                <a:latin typeface="Arial" charset="0"/>
                <a:ea typeface="ＭＳ Ｐゴシック" pitchFamily="-110"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en-US" altLang="en-US" sz="3200" b="1" u="none" kern="0"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MSW EFFECT</a:t>
            </a:r>
          </a:p>
        </p:txBody>
      </p:sp>
      <p:sp>
        <p:nvSpPr>
          <p:cNvPr id="18" name="CasellaDiTesto 17">
            <a:extLst>
              <a:ext uri="{FF2B5EF4-FFF2-40B4-BE49-F238E27FC236}">
                <a16:creationId xmlns:a16="http://schemas.microsoft.com/office/drawing/2014/main" id="{52DCAD84-DBFF-7274-9BA0-4D8B6C7C526C}"/>
              </a:ext>
            </a:extLst>
          </p:cNvPr>
          <p:cNvSpPr txBox="1"/>
          <p:nvPr/>
        </p:nvSpPr>
        <p:spPr>
          <a:xfrm>
            <a:off x="219736" y="2917606"/>
            <a:ext cx="4618592" cy="338554"/>
          </a:xfrm>
          <a:prstGeom prst="rect">
            <a:avLst/>
          </a:prstGeom>
          <a:noFill/>
        </p:spPr>
        <p:txBody>
          <a:bodyPr wrap="square">
            <a:spAutoFit/>
          </a:bodyPr>
          <a:lstStyle/>
          <a:p>
            <a:r>
              <a:rPr lang="it-IT" sz="1600" u="none" dirty="0">
                <a:latin typeface="Arial Nova Cond" panose="020B0506020202020204" pitchFamily="34" charset="0"/>
              </a:rPr>
              <a:t>NEUTRAL CURRENT WEAK INTERACTION</a:t>
            </a:r>
            <a:r>
              <a:rPr lang="it-IT" sz="1600" u="none" dirty="0">
                <a:solidFill>
                  <a:schemeClr val="tx1"/>
                </a:solidFill>
                <a:latin typeface="Arial Nova Cond" panose="020B0506020202020204" pitchFamily="34" charset="0"/>
              </a:rPr>
              <a:t> (CN)</a:t>
            </a:r>
          </a:p>
        </p:txBody>
      </p:sp>
      <p:sp>
        <p:nvSpPr>
          <p:cNvPr id="20" name="CasellaDiTesto 19">
            <a:extLst>
              <a:ext uri="{FF2B5EF4-FFF2-40B4-BE49-F238E27FC236}">
                <a16:creationId xmlns:a16="http://schemas.microsoft.com/office/drawing/2014/main" id="{AB41E67E-852E-E1DD-D8D9-E22C1EB578CD}"/>
              </a:ext>
            </a:extLst>
          </p:cNvPr>
          <p:cNvSpPr txBox="1"/>
          <p:nvPr/>
        </p:nvSpPr>
        <p:spPr>
          <a:xfrm>
            <a:off x="4776802" y="2912470"/>
            <a:ext cx="4572000" cy="338554"/>
          </a:xfrm>
          <a:prstGeom prst="rect">
            <a:avLst/>
          </a:prstGeom>
          <a:noFill/>
        </p:spPr>
        <p:txBody>
          <a:bodyPr wrap="square">
            <a:spAutoFit/>
          </a:bodyPr>
          <a:lstStyle/>
          <a:p>
            <a:r>
              <a:rPr lang="it-IT" sz="1600" u="none" dirty="0">
                <a:latin typeface="Arial Nova Cond" panose="020B0506020202020204" pitchFamily="34" charset="0"/>
              </a:rPr>
              <a:t>CHARGED CURRENT WEAK INTERACTION</a:t>
            </a:r>
            <a:r>
              <a:rPr lang="it-IT" sz="1600" u="none" dirty="0">
                <a:solidFill>
                  <a:schemeClr val="tx1"/>
                </a:solidFill>
                <a:latin typeface="Arial Nova Cond" panose="020B0506020202020204" pitchFamily="34" charset="0"/>
              </a:rPr>
              <a:t> (CN)</a:t>
            </a:r>
          </a:p>
        </p:txBody>
      </p:sp>
    </p:spTree>
    <p:extLst>
      <p:ext uri="{BB962C8B-B14F-4D97-AF65-F5344CB8AC3E}">
        <p14:creationId xmlns:p14="http://schemas.microsoft.com/office/powerpoint/2010/main" val="3644665445"/>
      </p:ext>
    </p:extLst>
  </p:cSld>
  <p:clrMapOvr>
    <a:masterClrMapping/>
  </p:clrMapOvr>
  <p:extLst>
    <p:ext uri="{6950BFC3-D8DA-4A85-94F7-54DA5524770B}">
      <p188:commentRel xmlns:p188="http://schemas.microsoft.com/office/powerpoint/2018/8/main" r:id="rId3"/>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5FB54277-DBBB-3625-B195-F421D0DD704A}"/>
              </a:ext>
            </a:extLst>
          </p:cNvPr>
          <p:cNvSpPr txBox="1">
            <a:spLocks/>
          </p:cNvSpPr>
          <p:nvPr/>
        </p:nvSpPr>
        <p:spPr bwMode="auto">
          <a:xfrm>
            <a:off x="2112999" y="373599"/>
            <a:ext cx="4918001" cy="56157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10" charset="-128"/>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110" charset="-128"/>
              </a:defRPr>
            </a:lvl2pPr>
            <a:lvl3pPr algn="ctr" rtl="0" eaLnBrk="0" fontAlgn="base" hangingPunct="0">
              <a:spcBef>
                <a:spcPct val="0"/>
              </a:spcBef>
              <a:spcAft>
                <a:spcPct val="0"/>
              </a:spcAft>
              <a:defRPr sz="4400">
                <a:solidFill>
                  <a:schemeClr val="tx2"/>
                </a:solidFill>
                <a:latin typeface="Arial" charset="0"/>
                <a:ea typeface="ＭＳ Ｐゴシック" pitchFamily="-110" charset="-128"/>
              </a:defRPr>
            </a:lvl3pPr>
            <a:lvl4pPr algn="ctr" rtl="0" eaLnBrk="0" fontAlgn="base" hangingPunct="0">
              <a:spcBef>
                <a:spcPct val="0"/>
              </a:spcBef>
              <a:spcAft>
                <a:spcPct val="0"/>
              </a:spcAft>
              <a:defRPr sz="4400">
                <a:solidFill>
                  <a:schemeClr val="tx2"/>
                </a:solidFill>
                <a:latin typeface="Arial" charset="0"/>
                <a:ea typeface="ＭＳ Ｐゴシック" pitchFamily="-110" charset="-128"/>
              </a:defRPr>
            </a:lvl4pPr>
            <a:lvl5pPr algn="ctr" rtl="0" eaLnBrk="0" fontAlgn="base" hangingPunct="0">
              <a:spcBef>
                <a:spcPct val="0"/>
              </a:spcBef>
              <a:spcAft>
                <a:spcPct val="0"/>
              </a:spcAft>
              <a:defRPr sz="4400">
                <a:solidFill>
                  <a:schemeClr val="tx2"/>
                </a:solidFill>
                <a:latin typeface="Arial" charset="0"/>
                <a:ea typeface="ＭＳ Ｐゴシック" pitchFamily="-110"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en-US" altLang="en-US" sz="3200" b="1" u="none" kern="0"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MSW EFFECT</a:t>
            </a:r>
          </a:p>
        </p:txBody>
      </p:sp>
      <p:sp>
        <p:nvSpPr>
          <p:cNvPr id="5" name="CasellaDiTesto 4">
            <a:extLst>
              <a:ext uri="{FF2B5EF4-FFF2-40B4-BE49-F238E27FC236}">
                <a16:creationId xmlns:a16="http://schemas.microsoft.com/office/drawing/2014/main" id="{E1E56FB5-1C8C-9B6A-BA16-E9B136E85AEE}"/>
              </a:ext>
            </a:extLst>
          </p:cNvPr>
          <p:cNvSpPr txBox="1"/>
          <p:nvPr/>
        </p:nvSpPr>
        <p:spPr>
          <a:xfrm>
            <a:off x="139716" y="1272042"/>
            <a:ext cx="7417145" cy="400110"/>
          </a:xfrm>
          <a:prstGeom prst="rect">
            <a:avLst/>
          </a:prstGeom>
          <a:noFill/>
        </p:spPr>
        <p:txBody>
          <a:bodyPr wrap="square" rtlCol="0">
            <a:spAutoFit/>
          </a:bodyPr>
          <a:lstStyle/>
          <a:p>
            <a:pPr marL="171450" indent="-171450">
              <a:buClr>
                <a:srgbClr val="C80000"/>
              </a:buClr>
              <a:buFont typeface="Arial" panose="020B0604020202020204" pitchFamily="34" charset="0"/>
              <a:buChar char="•"/>
            </a:pPr>
            <a:r>
              <a:rPr lang="it-IT" sz="2000" u="none" dirty="0">
                <a:solidFill>
                  <a:srgbClr val="000000"/>
                </a:solidFill>
                <a:latin typeface="Arial Nova Cond Light" panose="020B0306020202020204" pitchFamily="34" charset="0"/>
              </a:rPr>
              <a:t>Matter </a:t>
            </a:r>
            <a:r>
              <a:rPr lang="it-IT" sz="2000" u="none" dirty="0" err="1">
                <a:solidFill>
                  <a:srgbClr val="000000"/>
                </a:solidFill>
                <a:latin typeface="Arial Nova Cond Light" panose="020B0306020202020204" pitchFamily="34" charset="0"/>
              </a:rPr>
              <a:t>effect</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modifies</a:t>
            </a:r>
            <a:r>
              <a:rPr lang="it-IT" sz="2000" u="none" dirty="0">
                <a:solidFill>
                  <a:srgbClr val="000000"/>
                </a:solidFill>
                <a:latin typeface="Arial Nova Cond Light" panose="020B0306020202020204" pitchFamily="34" charset="0"/>
              </a:rPr>
              <a:t> the </a:t>
            </a:r>
            <a:r>
              <a:rPr lang="it-IT" sz="2000" u="none" dirty="0" err="1">
                <a:solidFill>
                  <a:srgbClr val="000000"/>
                </a:solidFill>
                <a:latin typeface="Arial Nova Cond Light" panose="020B0306020202020204" pitchFamily="34" charset="0"/>
              </a:rPr>
              <a:t>probability</a:t>
            </a:r>
            <a:r>
              <a:rPr lang="it-IT" sz="2000" u="none" dirty="0">
                <a:solidFill>
                  <a:srgbClr val="000000"/>
                </a:solidFill>
                <a:latin typeface="Arial Nova Cond Light" panose="020B0306020202020204" pitchFamily="34" charset="0"/>
              </a:rPr>
              <a:t> of </a:t>
            </a:r>
            <a:r>
              <a:rPr lang="it-IT" sz="2000" u="none" dirty="0" err="1">
                <a:solidFill>
                  <a:srgbClr val="000000"/>
                </a:solidFill>
                <a:latin typeface="Arial Nova Cond Light" panose="020B0306020202020204" pitchFamily="34" charset="0"/>
              </a:rPr>
              <a:t>oscillation</a:t>
            </a:r>
            <a:endParaRPr lang="en-GB" sz="1050" u="none" dirty="0">
              <a:solidFill>
                <a:srgbClr val="000000"/>
              </a:solidFill>
              <a:latin typeface="Arial Nova Cond Light" panose="020B0306020202020204" pitchFamily="34" charset="0"/>
            </a:endParaRPr>
          </a:p>
        </p:txBody>
      </p:sp>
      <p:pic>
        <p:nvPicPr>
          <p:cNvPr id="6" name="Immagine 5">
            <a:extLst>
              <a:ext uri="{FF2B5EF4-FFF2-40B4-BE49-F238E27FC236}">
                <a16:creationId xmlns:a16="http://schemas.microsoft.com/office/drawing/2014/main" id="{00243E1D-54CA-310C-DBAC-805381C17C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2682" y="1647037"/>
            <a:ext cx="5478633" cy="892353"/>
          </a:xfrm>
          <a:prstGeom prst="rect">
            <a:avLst/>
          </a:prstGeom>
        </p:spPr>
      </p:pic>
      <p:pic>
        <p:nvPicPr>
          <p:cNvPr id="3" name="Immagine 2">
            <a:extLst>
              <a:ext uri="{FF2B5EF4-FFF2-40B4-BE49-F238E27FC236}">
                <a16:creationId xmlns:a16="http://schemas.microsoft.com/office/drawing/2014/main" id="{D91288C4-2DF2-FC72-A472-AF097E99E1A1}"/>
              </a:ext>
            </a:extLst>
          </p:cNvPr>
          <p:cNvPicPr>
            <a:picLocks noChangeAspect="1"/>
          </p:cNvPicPr>
          <p:nvPr/>
        </p:nvPicPr>
        <p:blipFill rotWithShape="1">
          <a:blip r:embed="rId5"/>
          <a:srcRect l="3361" t="9931"/>
          <a:stretch/>
        </p:blipFill>
        <p:spPr>
          <a:xfrm>
            <a:off x="159374" y="2772118"/>
            <a:ext cx="4648461" cy="1072794"/>
          </a:xfrm>
          <a:prstGeom prst="rect">
            <a:avLst/>
          </a:prstGeom>
        </p:spPr>
      </p:pic>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507526A7-F0DA-C902-1748-287927F3439D}"/>
                  </a:ext>
                </a:extLst>
              </p:cNvPr>
              <p:cNvSpPr txBox="1"/>
              <p:nvPr/>
            </p:nvSpPr>
            <p:spPr>
              <a:xfrm>
                <a:off x="5220072" y="2498806"/>
                <a:ext cx="3065203" cy="682816"/>
              </a:xfrm>
              <a:prstGeom prst="rect">
                <a:avLst/>
              </a:prstGeom>
              <a:noFill/>
            </p:spPr>
            <p:txBody>
              <a:bodyPr wrap="square" rtlCol="0">
                <a:spAutoFit/>
              </a:bodyPr>
              <a:lstStyle/>
              <a:p>
                <a:pPr algn="ctr"/>
                <a:r>
                  <a:rPr lang="it-IT" sz="2000" u="none" dirty="0" err="1">
                    <a:latin typeface="Arial Nova Cond Light" panose="020B0306020202020204" pitchFamily="34" charset="0"/>
                  </a:rPr>
                  <a:t>where</a:t>
                </a:r>
                <a:r>
                  <a:rPr lang="it-IT" sz="2400" u="none" dirty="0">
                    <a:latin typeface="Arial Nova Cond Light" panose="020B0306020202020204" pitchFamily="34" charset="0"/>
                  </a:rPr>
                  <a:t> </a:t>
                </a:r>
                <a14:m>
                  <m:oMath xmlns:m="http://schemas.openxmlformats.org/officeDocument/2006/math">
                    <m:r>
                      <a:rPr lang="it-IT" sz="2400" b="0" i="1" u="none" smtClean="0">
                        <a:latin typeface="Cambria Math" panose="02040503050406030204" pitchFamily="18" charset="0"/>
                      </a:rPr>
                      <m:t>𝐴</m:t>
                    </m:r>
                    <m:r>
                      <a:rPr lang="it-IT" sz="2400" b="0" i="1" u="none" smtClean="0">
                        <a:latin typeface="Cambria Math" panose="02040503050406030204" pitchFamily="18" charset="0"/>
                      </a:rPr>
                      <m:t>=±</m:t>
                    </m:r>
                    <m:f>
                      <m:fPr>
                        <m:ctrlPr>
                          <a:rPr lang="it-IT" sz="2400" b="0" i="1" u="none" smtClean="0">
                            <a:latin typeface="Cambria Math" panose="02040503050406030204" pitchFamily="18" charset="0"/>
                          </a:rPr>
                        </m:ctrlPr>
                      </m:fPr>
                      <m:num>
                        <m:r>
                          <a:rPr lang="it-IT" sz="2400" b="0" i="1" u="none" smtClean="0">
                            <a:latin typeface="Cambria Math" panose="02040503050406030204" pitchFamily="18" charset="0"/>
                          </a:rPr>
                          <m:t>2</m:t>
                        </m:r>
                        <m:rad>
                          <m:radPr>
                            <m:degHide m:val="on"/>
                            <m:ctrlPr>
                              <a:rPr lang="it-IT" sz="2400" b="0" i="1" u="none" smtClean="0">
                                <a:latin typeface="Cambria Math" panose="02040503050406030204" pitchFamily="18" charset="0"/>
                              </a:rPr>
                            </m:ctrlPr>
                          </m:radPr>
                          <m:deg/>
                          <m:e>
                            <m:r>
                              <a:rPr lang="it-IT" sz="2400" b="0" i="1" u="none" smtClean="0">
                                <a:latin typeface="Cambria Math" panose="02040503050406030204" pitchFamily="18" charset="0"/>
                              </a:rPr>
                              <m:t>2</m:t>
                            </m:r>
                          </m:e>
                        </m:rad>
                        <m:r>
                          <a:rPr lang="it-IT" sz="2400" b="0" i="1" u="none" smtClean="0">
                            <a:latin typeface="Cambria Math" panose="02040503050406030204" pitchFamily="18" charset="0"/>
                          </a:rPr>
                          <m:t> </m:t>
                        </m:r>
                        <m:sSub>
                          <m:sSubPr>
                            <m:ctrlPr>
                              <a:rPr lang="it-IT" sz="2400" b="0" i="1" u="none" smtClean="0">
                                <a:latin typeface="Cambria Math" panose="02040503050406030204" pitchFamily="18" charset="0"/>
                              </a:rPr>
                            </m:ctrlPr>
                          </m:sSubPr>
                          <m:e>
                            <m:r>
                              <a:rPr lang="it-IT" sz="2400" b="0" i="1" u="none" smtClean="0">
                                <a:latin typeface="Cambria Math" panose="02040503050406030204" pitchFamily="18" charset="0"/>
                              </a:rPr>
                              <m:t>𝐺</m:t>
                            </m:r>
                          </m:e>
                          <m:sub>
                            <m:r>
                              <a:rPr lang="it-IT" sz="2400" b="0" i="1" u="none" smtClean="0">
                                <a:latin typeface="Cambria Math" panose="02040503050406030204" pitchFamily="18" charset="0"/>
                              </a:rPr>
                              <m:t>𝐹</m:t>
                            </m:r>
                          </m:sub>
                        </m:sSub>
                        <m:sSub>
                          <m:sSubPr>
                            <m:ctrlPr>
                              <a:rPr lang="it-IT" sz="2400" b="0" i="1" u="none" smtClean="0">
                                <a:latin typeface="Cambria Math" panose="02040503050406030204" pitchFamily="18" charset="0"/>
                              </a:rPr>
                            </m:ctrlPr>
                          </m:sSubPr>
                          <m:e>
                            <m:r>
                              <a:rPr lang="it-IT" sz="2400" b="0" i="1" u="none" smtClean="0">
                                <a:latin typeface="Cambria Math" panose="02040503050406030204" pitchFamily="18" charset="0"/>
                              </a:rPr>
                              <m:t>𝑁</m:t>
                            </m:r>
                          </m:e>
                          <m:sub>
                            <m:r>
                              <a:rPr lang="it-IT" sz="2400" b="0" i="1" u="none" smtClean="0">
                                <a:latin typeface="Cambria Math" panose="02040503050406030204" pitchFamily="18" charset="0"/>
                              </a:rPr>
                              <m:t>𝑒</m:t>
                            </m:r>
                          </m:sub>
                        </m:sSub>
                        <m:r>
                          <a:rPr lang="it-IT" sz="2400" b="0" i="1" u="none" smtClean="0">
                            <a:latin typeface="Cambria Math" panose="02040503050406030204" pitchFamily="18" charset="0"/>
                          </a:rPr>
                          <m:t>𝐸</m:t>
                        </m:r>
                      </m:num>
                      <m:den>
                        <m:r>
                          <m:rPr>
                            <m:sty m:val="p"/>
                          </m:rPr>
                          <a:rPr lang="it-IT" sz="2400" b="0" i="0" u="none" smtClean="0">
                            <a:latin typeface="Cambria Math" panose="02040503050406030204" pitchFamily="18" charset="0"/>
                          </a:rPr>
                          <m:t>Δ</m:t>
                        </m:r>
                        <m:sSup>
                          <m:sSupPr>
                            <m:ctrlPr>
                              <a:rPr lang="it-IT" sz="2400" b="0" i="1" u="none" smtClean="0">
                                <a:latin typeface="Cambria Math" panose="02040503050406030204" pitchFamily="18" charset="0"/>
                              </a:rPr>
                            </m:ctrlPr>
                          </m:sSupPr>
                          <m:e>
                            <m:r>
                              <a:rPr lang="it-IT" sz="2400" b="0" i="1" u="none" smtClean="0">
                                <a:latin typeface="Cambria Math" panose="02040503050406030204" pitchFamily="18" charset="0"/>
                              </a:rPr>
                              <m:t>𝑚</m:t>
                            </m:r>
                          </m:e>
                          <m:sup>
                            <m:r>
                              <a:rPr lang="it-IT" sz="2400" b="0" i="1" u="none" smtClean="0">
                                <a:latin typeface="Cambria Math" panose="02040503050406030204" pitchFamily="18" charset="0"/>
                              </a:rPr>
                              <m:t>2</m:t>
                            </m:r>
                          </m:sup>
                        </m:sSup>
                      </m:den>
                    </m:f>
                  </m:oMath>
                </a14:m>
                <a:endParaRPr lang="it-IT" sz="2400" u="none" dirty="0">
                  <a:latin typeface="Arial Nova Cond Light" panose="020B0306020202020204" pitchFamily="34" charset="0"/>
                </a:endParaRPr>
              </a:p>
            </p:txBody>
          </p:sp>
        </mc:Choice>
        <mc:Fallback xmlns="">
          <p:sp>
            <p:nvSpPr>
              <p:cNvPr id="8" name="CasellaDiTesto 7">
                <a:extLst>
                  <a:ext uri="{FF2B5EF4-FFF2-40B4-BE49-F238E27FC236}">
                    <a16:creationId xmlns:a16="http://schemas.microsoft.com/office/drawing/2014/main" id="{507526A7-F0DA-C902-1748-287927F3439D}"/>
                  </a:ext>
                </a:extLst>
              </p:cNvPr>
              <p:cNvSpPr txBox="1">
                <a:spLocks noRot="1" noChangeAspect="1" noMove="1" noResize="1" noEditPoints="1" noAdjustHandles="1" noChangeArrowheads="1" noChangeShapeType="1" noTextEdit="1"/>
              </p:cNvSpPr>
              <p:nvPr/>
            </p:nvSpPr>
            <p:spPr>
              <a:xfrm>
                <a:off x="5220072" y="2498806"/>
                <a:ext cx="3065203" cy="682816"/>
              </a:xfrm>
              <a:prstGeom prst="rect">
                <a:avLst/>
              </a:prstGeom>
              <a:blipFill>
                <a:blip r:embed="rId6"/>
                <a:stretch>
                  <a:fillRect b="-893"/>
                </a:stretch>
              </a:blipFill>
            </p:spPr>
            <p:txBody>
              <a:bodyPr/>
              <a:lstStyle/>
              <a:p>
                <a:r>
                  <a:rPr lang="en-GB">
                    <a:noFill/>
                  </a:rPr>
                  <a:t> </a:t>
                </a:r>
              </a:p>
            </p:txBody>
          </p:sp>
        </mc:Fallback>
      </mc:AlternateContent>
      <p:sp>
        <p:nvSpPr>
          <p:cNvPr id="9" name="Ovale 8">
            <a:extLst>
              <a:ext uri="{FF2B5EF4-FFF2-40B4-BE49-F238E27FC236}">
                <a16:creationId xmlns:a16="http://schemas.microsoft.com/office/drawing/2014/main" id="{ECA17B82-1224-7417-3747-A8333F6EA76C}"/>
              </a:ext>
            </a:extLst>
          </p:cNvPr>
          <p:cNvSpPr/>
          <p:nvPr/>
        </p:nvSpPr>
        <p:spPr bwMode="auto">
          <a:xfrm>
            <a:off x="6575822" y="2690318"/>
            <a:ext cx="330237" cy="429552"/>
          </a:xfrm>
          <a:prstGeom prst="ellipse">
            <a:avLst/>
          </a:prstGeom>
          <a:noFill/>
          <a:ln w="19050" cap="flat" cmpd="sng" algn="ctr">
            <a:solidFill>
              <a:srgbClr val="C8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1800" b="0" i="0" u="sng" strike="noStrike" cap="none" normalizeH="0" baseline="0">
              <a:ln>
                <a:noFill/>
              </a:ln>
              <a:solidFill>
                <a:schemeClr val="tx1"/>
              </a:solidFill>
              <a:effectLst/>
              <a:latin typeface="Arial" charset="0"/>
            </a:endParaRPr>
          </a:p>
        </p:txBody>
      </p:sp>
      <p:cxnSp>
        <p:nvCxnSpPr>
          <p:cNvPr id="11" name="Connettore diritto 10">
            <a:extLst>
              <a:ext uri="{FF2B5EF4-FFF2-40B4-BE49-F238E27FC236}">
                <a16:creationId xmlns:a16="http://schemas.microsoft.com/office/drawing/2014/main" id="{A1177B61-457A-C7F8-2973-6E8843210B1E}"/>
              </a:ext>
            </a:extLst>
          </p:cNvPr>
          <p:cNvCxnSpPr>
            <a:cxnSpLocks/>
            <a:stCxn id="9" idx="4"/>
          </p:cNvCxnSpPr>
          <p:nvPr/>
        </p:nvCxnSpPr>
        <p:spPr bwMode="auto">
          <a:xfrm flipH="1">
            <a:off x="6740940" y="3119870"/>
            <a:ext cx="1" cy="243228"/>
          </a:xfrm>
          <a:prstGeom prst="line">
            <a:avLst/>
          </a:prstGeom>
          <a:solidFill>
            <a:schemeClr val="accent1"/>
          </a:solidFill>
          <a:ln w="19050" cap="flat" cmpd="sng" algn="ctr">
            <a:solidFill>
              <a:srgbClr val="C80000"/>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2E022212-418D-E5CD-9BEA-B9F2741544E5}"/>
                  </a:ext>
                </a:extLst>
              </p:cNvPr>
              <p:cNvSpPr txBox="1"/>
              <p:nvPr/>
            </p:nvSpPr>
            <p:spPr>
              <a:xfrm>
                <a:off x="4779979" y="3385567"/>
                <a:ext cx="4247147" cy="1072794"/>
              </a:xfrm>
              <a:prstGeom prst="rect">
                <a:avLst/>
              </a:prstGeom>
              <a:noFill/>
            </p:spPr>
            <p:txBody>
              <a:bodyPr wrap="square" rtlCol="0">
                <a:spAutoFit/>
              </a:bodyPr>
              <a:lstStyle/>
              <a:p>
                <a:pPr algn="just"/>
                <a:r>
                  <a:rPr lang="it-IT" sz="2000" u="none" dirty="0" err="1">
                    <a:solidFill>
                      <a:srgbClr val="000000"/>
                    </a:solidFill>
                    <a:latin typeface="Arial Nova Cond Light" panose="020B0306020202020204" pitchFamily="34" charset="0"/>
                  </a:rPr>
                  <a:t>depends</a:t>
                </a:r>
                <a:r>
                  <a:rPr lang="it-IT" sz="2000" u="none" dirty="0">
                    <a:solidFill>
                      <a:srgbClr val="000000"/>
                    </a:solidFill>
                    <a:latin typeface="Arial Nova Cond Light" panose="020B0306020202020204" pitchFamily="34" charset="0"/>
                  </a:rPr>
                  <a:t> on neutrino (+) or antineutrino (-) so </a:t>
                </a:r>
                <a:r>
                  <a:rPr lang="it-IT" sz="2000" u="none" dirty="0" err="1">
                    <a:solidFill>
                      <a:srgbClr val="000000"/>
                    </a:solidFill>
                    <a:latin typeface="Arial Nova Cond Light" panose="020B0306020202020204" pitchFamily="34" charset="0"/>
                  </a:rPr>
                  <a:t>it</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is</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sensible</a:t>
                </a:r>
                <a:r>
                  <a:rPr lang="it-IT" sz="2000" u="none" dirty="0">
                    <a:solidFill>
                      <a:srgbClr val="000000"/>
                    </a:solidFill>
                    <a:latin typeface="Arial Nova Cond Light" panose="020B0306020202020204" pitchFamily="34" charset="0"/>
                  </a:rPr>
                  <a:t> to </a:t>
                </a:r>
                <a14:m>
                  <m:oMath xmlns:m="http://schemas.openxmlformats.org/officeDocument/2006/math">
                    <m:func>
                      <m:funcPr>
                        <m:ctrlPr>
                          <a:rPr lang="it-IT" sz="2000" b="0" i="1" u="none" smtClean="0">
                            <a:solidFill>
                              <a:srgbClr val="000000"/>
                            </a:solidFill>
                            <a:latin typeface="Cambria Math" panose="02040503050406030204" pitchFamily="18" charset="0"/>
                            <a:ea typeface="Cambria Math" panose="02040503050406030204" pitchFamily="18" charset="0"/>
                          </a:rPr>
                        </m:ctrlPr>
                      </m:funcPr>
                      <m:fName>
                        <m:r>
                          <m:rPr>
                            <m:sty m:val="p"/>
                          </m:rPr>
                          <a:rPr lang="it-IT" sz="2000" b="0" i="0" u="none" smtClean="0">
                            <a:solidFill>
                              <a:srgbClr val="000000"/>
                            </a:solidFill>
                            <a:latin typeface="Cambria Math" panose="02040503050406030204" pitchFamily="18" charset="0"/>
                            <a:ea typeface="Cambria Math" panose="02040503050406030204" pitchFamily="18" charset="0"/>
                          </a:rPr>
                          <m:t>sgn</m:t>
                        </m:r>
                      </m:fName>
                      <m:e>
                        <m:d>
                          <m:dPr>
                            <m:ctrlPr>
                              <a:rPr lang="it-IT" sz="2000" b="0" i="1" u="none" smtClean="0">
                                <a:solidFill>
                                  <a:srgbClr val="000000"/>
                                </a:solidFill>
                                <a:latin typeface="Cambria Math" panose="02040503050406030204" pitchFamily="18" charset="0"/>
                                <a:ea typeface="Cambria Math" panose="02040503050406030204" pitchFamily="18" charset="0"/>
                              </a:rPr>
                            </m:ctrlPr>
                          </m:dPr>
                          <m:e>
                            <m:r>
                              <m:rPr>
                                <m:sty m:val="p"/>
                              </m:rPr>
                              <a:rPr lang="el-GR" sz="2000" i="1" u="none" smtClean="0">
                                <a:solidFill>
                                  <a:srgbClr val="000000"/>
                                </a:solidFill>
                                <a:latin typeface="Cambria Math" panose="02040503050406030204" pitchFamily="18" charset="0"/>
                                <a:ea typeface="Cambria Math" panose="02040503050406030204" pitchFamily="18" charset="0"/>
                              </a:rPr>
                              <m:t>Δ</m:t>
                            </m:r>
                            <m:sSubSup>
                              <m:sSubSupPr>
                                <m:ctrlPr>
                                  <a:rPr lang="el-GR" sz="2000" i="1" u="none" smtClean="0">
                                    <a:solidFill>
                                      <a:srgbClr val="000000"/>
                                    </a:solidFill>
                                    <a:latin typeface="Cambria Math" panose="02040503050406030204" pitchFamily="18" charset="0"/>
                                    <a:ea typeface="Cambria Math" panose="02040503050406030204" pitchFamily="18" charset="0"/>
                                  </a:rPr>
                                </m:ctrlPr>
                              </m:sSubSupPr>
                              <m:e>
                                <m:r>
                                  <a:rPr lang="it-IT" sz="2000" b="0" i="1" u="none" smtClean="0">
                                    <a:solidFill>
                                      <a:srgbClr val="000000"/>
                                    </a:solidFill>
                                    <a:latin typeface="Cambria Math" panose="02040503050406030204" pitchFamily="18" charset="0"/>
                                    <a:ea typeface="Cambria Math" panose="02040503050406030204" pitchFamily="18" charset="0"/>
                                  </a:rPr>
                                  <m:t>𝑚</m:t>
                                </m:r>
                              </m:e>
                              <m:sub>
                                <m:r>
                                  <a:rPr lang="it-IT" sz="2000" b="0" i="1" u="none" smtClean="0">
                                    <a:solidFill>
                                      <a:srgbClr val="000000"/>
                                    </a:solidFill>
                                    <a:latin typeface="Cambria Math" panose="02040503050406030204" pitchFamily="18" charset="0"/>
                                    <a:ea typeface="Cambria Math" panose="02040503050406030204" pitchFamily="18" charset="0"/>
                                  </a:rPr>
                                  <m:t>𝑖𝑗</m:t>
                                </m:r>
                              </m:sub>
                              <m:sup>
                                <m:r>
                                  <a:rPr lang="it-IT" sz="2000" b="0" i="1" u="none" smtClean="0">
                                    <a:solidFill>
                                      <a:srgbClr val="000000"/>
                                    </a:solidFill>
                                    <a:latin typeface="Cambria Math" panose="02040503050406030204" pitchFamily="18" charset="0"/>
                                    <a:ea typeface="Cambria Math" panose="02040503050406030204" pitchFamily="18" charset="0"/>
                                  </a:rPr>
                                  <m:t>2</m:t>
                                </m:r>
                              </m:sup>
                            </m:sSubSup>
                          </m:e>
                        </m:d>
                      </m:e>
                    </m:func>
                    <m:r>
                      <a:rPr lang="it-IT" sz="2000" b="0" i="1" u="none" smtClean="0">
                        <a:solidFill>
                          <a:srgbClr val="000000"/>
                        </a:solidFill>
                        <a:latin typeface="Cambria Math" panose="02040503050406030204" pitchFamily="18" charset="0"/>
                        <a:ea typeface="Cambria Math" panose="02040503050406030204" pitchFamily="18" charset="0"/>
                      </a:rPr>
                      <m:t>→</m:t>
                    </m:r>
                  </m:oMath>
                </a14:m>
                <a:r>
                  <a:rPr lang="en-GB" sz="2000" u="none" dirty="0">
                    <a:solidFill>
                      <a:srgbClr val="000000"/>
                    </a:solidFill>
                    <a:latin typeface="Arial Nova Cond Light" panose="020B0306020202020204" pitchFamily="34" charset="0"/>
                  </a:rPr>
                  <a:t>allows to discriminate the mass hierarchy !</a:t>
                </a:r>
                <a:endParaRPr lang="it-IT" sz="2000" dirty="0"/>
              </a:p>
            </p:txBody>
          </p:sp>
        </mc:Choice>
        <mc:Fallback xmlns="">
          <p:sp>
            <p:nvSpPr>
              <p:cNvPr id="12" name="CasellaDiTesto 11">
                <a:extLst>
                  <a:ext uri="{FF2B5EF4-FFF2-40B4-BE49-F238E27FC236}">
                    <a16:creationId xmlns:a16="http://schemas.microsoft.com/office/drawing/2014/main" id="{2E022212-418D-E5CD-9BEA-B9F2741544E5}"/>
                  </a:ext>
                </a:extLst>
              </p:cNvPr>
              <p:cNvSpPr txBox="1">
                <a:spLocks noRot="1" noChangeAspect="1" noMove="1" noResize="1" noEditPoints="1" noAdjustHandles="1" noChangeArrowheads="1" noChangeShapeType="1" noTextEdit="1"/>
              </p:cNvSpPr>
              <p:nvPr/>
            </p:nvSpPr>
            <p:spPr>
              <a:xfrm>
                <a:off x="4779979" y="3385567"/>
                <a:ext cx="4247147" cy="1072794"/>
              </a:xfrm>
              <a:prstGeom prst="rect">
                <a:avLst/>
              </a:prstGeom>
              <a:blipFill>
                <a:blip r:embed="rId7"/>
                <a:stretch>
                  <a:fillRect l="-1435" t="-2273" r="-1578" b="-965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9FF7A65C-6C6B-7637-AEAB-D7041FBA44E4}"/>
                  </a:ext>
                </a:extLst>
              </p:cNvPr>
              <p:cNvSpPr txBox="1"/>
              <p:nvPr/>
            </p:nvSpPr>
            <p:spPr>
              <a:xfrm>
                <a:off x="4807835" y="4573223"/>
                <a:ext cx="3096346" cy="104624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2800" i="1" u="none" smtClean="0">
                              <a:solidFill>
                                <a:srgbClr val="000000"/>
                              </a:solidFill>
                              <a:latin typeface="Cambria Math" panose="02040503050406030204" pitchFamily="18" charset="0"/>
                            </a:rPr>
                          </m:ctrlPr>
                        </m:fPr>
                        <m:num>
                          <m:sSub>
                            <m:sSubPr>
                              <m:ctrlPr>
                                <a:rPr lang="it-IT" sz="2800" i="1" u="none">
                                  <a:solidFill>
                                    <a:srgbClr val="000000"/>
                                  </a:solidFill>
                                  <a:latin typeface="Cambria Math" panose="02040503050406030204" pitchFamily="18" charset="0"/>
                                </a:rPr>
                              </m:ctrlPr>
                            </m:sSubPr>
                            <m:e>
                              <m:r>
                                <a:rPr lang="it-IT" sz="2800" i="1" u="none">
                                  <a:solidFill>
                                    <a:srgbClr val="000000"/>
                                  </a:solidFill>
                                  <a:latin typeface="Cambria Math" panose="02040503050406030204" pitchFamily="18" charset="0"/>
                                </a:rPr>
                                <m:t>𝑃</m:t>
                              </m:r>
                            </m:e>
                            <m:sub>
                              <m:sSub>
                                <m:sSubPr>
                                  <m:ctrlPr>
                                    <a:rPr lang="it-IT" sz="2800" b="0" i="1" u="none" smtClean="0">
                                      <a:solidFill>
                                        <a:srgbClr val="000000"/>
                                      </a:solidFill>
                                      <a:latin typeface="Cambria Math" panose="02040503050406030204" pitchFamily="18" charset="0"/>
                                    </a:rPr>
                                  </m:ctrlPr>
                                </m:sSubPr>
                                <m:e>
                                  <m:r>
                                    <a:rPr lang="it-IT" sz="2800" b="0" i="1" u="none" smtClean="0">
                                      <a:solidFill>
                                        <a:srgbClr val="000000"/>
                                      </a:solidFill>
                                      <a:latin typeface="Cambria Math" panose="02040503050406030204" pitchFamily="18" charset="0"/>
                                    </a:rPr>
                                    <m:t>𝜐</m:t>
                                  </m:r>
                                </m:e>
                                <m:sub>
                                  <m:r>
                                    <a:rPr lang="it-IT" sz="2800" b="0" i="1" u="none" smtClean="0">
                                      <a:solidFill>
                                        <a:srgbClr val="000000"/>
                                      </a:solidFill>
                                      <a:latin typeface="Cambria Math" panose="02040503050406030204" pitchFamily="18" charset="0"/>
                                    </a:rPr>
                                    <m:t>𝛼</m:t>
                                  </m:r>
                                </m:sub>
                              </m:sSub>
                              <m:r>
                                <a:rPr lang="it-IT" sz="2800" i="1" u="none">
                                  <a:solidFill>
                                    <a:srgbClr val="000000"/>
                                  </a:solidFill>
                                  <a:latin typeface="Cambria Math" panose="02040503050406030204" pitchFamily="18" charset="0"/>
                                </a:rPr>
                                <m:t>→</m:t>
                              </m:r>
                              <m:sSub>
                                <m:sSubPr>
                                  <m:ctrlPr>
                                    <a:rPr lang="it-IT" sz="2800" b="0" i="1" u="none" smtClean="0">
                                      <a:solidFill>
                                        <a:srgbClr val="000000"/>
                                      </a:solidFill>
                                      <a:latin typeface="Cambria Math" panose="02040503050406030204" pitchFamily="18" charset="0"/>
                                    </a:rPr>
                                  </m:ctrlPr>
                                </m:sSubPr>
                                <m:e>
                                  <m:r>
                                    <a:rPr lang="it-IT" sz="2800" b="0" i="1" u="none" smtClean="0">
                                      <a:solidFill>
                                        <a:srgbClr val="000000"/>
                                      </a:solidFill>
                                      <a:latin typeface="Cambria Math" panose="02040503050406030204" pitchFamily="18" charset="0"/>
                                    </a:rPr>
                                    <m:t>𝜐</m:t>
                                  </m:r>
                                </m:e>
                                <m:sub>
                                  <m:r>
                                    <a:rPr lang="it-IT" sz="2800" b="0" i="1" u="none" smtClean="0">
                                      <a:solidFill>
                                        <a:srgbClr val="000000"/>
                                      </a:solidFill>
                                      <a:latin typeface="Cambria Math" panose="02040503050406030204" pitchFamily="18" charset="0"/>
                                    </a:rPr>
                                    <m:t>𝛽</m:t>
                                  </m:r>
                                </m:sub>
                              </m:sSub>
                            </m:sub>
                          </m:sSub>
                        </m:num>
                        <m:den>
                          <m:sSub>
                            <m:sSubPr>
                              <m:ctrlPr>
                                <a:rPr lang="it-IT" sz="2800" i="1" u="none">
                                  <a:solidFill>
                                    <a:srgbClr val="000000"/>
                                  </a:solidFill>
                                  <a:latin typeface="Cambria Math" panose="02040503050406030204" pitchFamily="18" charset="0"/>
                                </a:rPr>
                              </m:ctrlPr>
                            </m:sSubPr>
                            <m:e>
                              <m:r>
                                <a:rPr lang="it-IT" sz="2800" i="1" u="none">
                                  <a:solidFill>
                                    <a:srgbClr val="000000"/>
                                  </a:solidFill>
                                  <a:latin typeface="Cambria Math" panose="02040503050406030204" pitchFamily="18" charset="0"/>
                                </a:rPr>
                                <m:t>𝑃</m:t>
                              </m:r>
                            </m:e>
                            <m:sub>
                              <m:acc>
                                <m:accPr>
                                  <m:chr m:val="̅"/>
                                  <m:ctrlPr>
                                    <a:rPr lang="it-IT" sz="2800" b="0" i="1" u="none" smtClean="0">
                                      <a:solidFill>
                                        <a:srgbClr val="000000"/>
                                      </a:solidFill>
                                      <a:latin typeface="Cambria Math" panose="02040503050406030204" pitchFamily="18" charset="0"/>
                                    </a:rPr>
                                  </m:ctrlPr>
                                </m:accPr>
                                <m:e>
                                  <m:sSub>
                                    <m:sSubPr>
                                      <m:ctrlPr>
                                        <a:rPr lang="it-IT" sz="2800" b="0" i="1" u="none" smtClean="0">
                                          <a:solidFill>
                                            <a:srgbClr val="000000"/>
                                          </a:solidFill>
                                          <a:latin typeface="Cambria Math" panose="02040503050406030204" pitchFamily="18" charset="0"/>
                                        </a:rPr>
                                      </m:ctrlPr>
                                    </m:sSubPr>
                                    <m:e>
                                      <m:r>
                                        <a:rPr lang="it-IT" sz="2800" b="0" i="1" u="none" smtClean="0">
                                          <a:solidFill>
                                            <a:srgbClr val="000000"/>
                                          </a:solidFill>
                                          <a:latin typeface="Cambria Math" panose="02040503050406030204" pitchFamily="18" charset="0"/>
                                        </a:rPr>
                                        <m:t>𝜐</m:t>
                                      </m:r>
                                    </m:e>
                                    <m:sub>
                                      <m:r>
                                        <a:rPr lang="it-IT" sz="2800" b="0" i="1" u="none" smtClean="0">
                                          <a:solidFill>
                                            <a:srgbClr val="000000"/>
                                          </a:solidFill>
                                          <a:latin typeface="Cambria Math" panose="02040503050406030204" pitchFamily="18" charset="0"/>
                                        </a:rPr>
                                        <m:t>𝛼</m:t>
                                      </m:r>
                                    </m:sub>
                                  </m:sSub>
                                </m:e>
                              </m:acc>
                              <m:r>
                                <a:rPr lang="it-IT" sz="2800" i="1" u="none">
                                  <a:solidFill>
                                    <a:srgbClr val="000000"/>
                                  </a:solidFill>
                                  <a:latin typeface="Cambria Math" panose="02040503050406030204" pitchFamily="18" charset="0"/>
                                </a:rPr>
                                <m:t>→</m:t>
                              </m:r>
                              <m:acc>
                                <m:accPr>
                                  <m:chr m:val="̅"/>
                                  <m:ctrlPr>
                                    <a:rPr lang="it-IT" sz="2800" b="0" i="1" u="none" smtClean="0">
                                      <a:solidFill>
                                        <a:srgbClr val="000000"/>
                                      </a:solidFill>
                                      <a:latin typeface="Cambria Math" panose="02040503050406030204" pitchFamily="18" charset="0"/>
                                    </a:rPr>
                                  </m:ctrlPr>
                                </m:accPr>
                                <m:e>
                                  <m:sSub>
                                    <m:sSubPr>
                                      <m:ctrlPr>
                                        <a:rPr lang="it-IT" sz="2800" b="0" i="1" u="none" smtClean="0">
                                          <a:solidFill>
                                            <a:srgbClr val="000000"/>
                                          </a:solidFill>
                                          <a:latin typeface="Cambria Math" panose="02040503050406030204" pitchFamily="18" charset="0"/>
                                        </a:rPr>
                                      </m:ctrlPr>
                                    </m:sSubPr>
                                    <m:e>
                                      <m:r>
                                        <a:rPr lang="it-IT" sz="2800" b="0" i="1" u="none" smtClean="0">
                                          <a:solidFill>
                                            <a:srgbClr val="000000"/>
                                          </a:solidFill>
                                          <a:latin typeface="Cambria Math" panose="02040503050406030204" pitchFamily="18" charset="0"/>
                                        </a:rPr>
                                        <m:t>𝜐</m:t>
                                      </m:r>
                                    </m:e>
                                    <m:sub>
                                      <m:r>
                                        <a:rPr lang="it-IT" sz="2800" b="0" i="1" u="none" smtClean="0">
                                          <a:solidFill>
                                            <a:srgbClr val="000000"/>
                                          </a:solidFill>
                                          <a:latin typeface="Cambria Math" panose="02040503050406030204" pitchFamily="18" charset="0"/>
                                        </a:rPr>
                                        <m:t>𝛽</m:t>
                                      </m:r>
                                    </m:sub>
                                  </m:sSub>
                                </m:e>
                              </m:acc>
                            </m:sub>
                          </m:sSub>
                        </m:den>
                      </m:f>
                      <m:r>
                        <a:rPr lang="it-IT" sz="2800" b="0" i="1" u="none" smtClean="0">
                          <a:solidFill>
                            <a:srgbClr val="000000"/>
                          </a:solidFill>
                          <a:latin typeface="Cambria Math" panose="02040503050406030204" pitchFamily="18" charset="0"/>
                        </a:rPr>
                        <m:t>  </m:t>
                      </m:r>
                      <m:d>
                        <m:dPr>
                          <m:begChr m:val="{"/>
                          <m:endChr m:val=""/>
                          <m:ctrlPr>
                            <a:rPr lang="en-GB" sz="2800" i="1" u="none" smtClean="0">
                              <a:solidFill>
                                <a:srgbClr val="000000"/>
                              </a:solidFill>
                              <a:latin typeface="Cambria Math" panose="02040503050406030204" pitchFamily="18" charset="0"/>
                            </a:rPr>
                          </m:ctrlPr>
                        </m:dPr>
                        <m:e>
                          <m:eqArr>
                            <m:eqArrPr>
                              <m:ctrlPr>
                                <a:rPr lang="en-GB" sz="2800" i="1" u="none" smtClean="0">
                                  <a:solidFill>
                                    <a:srgbClr val="000000"/>
                                  </a:solidFill>
                                  <a:latin typeface="Cambria Math" panose="02040503050406030204" pitchFamily="18" charset="0"/>
                                </a:rPr>
                              </m:ctrlPr>
                            </m:eqArrPr>
                            <m:e>
                              <m:r>
                                <a:rPr lang="it-IT" sz="2800" b="0" i="1" u="none" smtClean="0">
                                  <a:solidFill>
                                    <a:srgbClr val="000000"/>
                                  </a:solidFill>
                                  <a:latin typeface="Cambria Math" panose="02040503050406030204" pitchFamily="18" charset="0"/>
                                </a:rPr>
                                <m:t>&gt;1</m:t>
                              </m:r>
                            </m:e>
                            <m:e>
                              <m:r>
                                <a:rPr lang="it-IT" sz="2800" b="0" i="1" u="none" smtClean="0">
                                  <a:solidFill>
                                    <a:srgbClr val="000000"/>
                                  </a:solidFill>
                                  <a:latin typeface="Cambria Math" panose="02040503050406030204" pitchFamily="18" charset="0"/>
                                </a:rPr>
                                <m:t>&lt;1 </m:t>
                              </m:r>
                            </m:e>
                          </m:eqArr>
                        </m:e>
                      </m:d>
                    </m:oMath>
                  </m:oMathPara>
                </a14:m>
                <a:endParaRPr lang="en-GB" sz="2400" u="none" dirty="0">
                  <a:solidFill>
                    <a:srgbClr val="000000"/>
                  </a:solidFill>
                  <a:latin typeface="Arial Nova Cond Light" panose="020B0306020202020204" pitchFamily="34" charset="0"/>
                </a:endParaRPr>
              </a:p>
            </p:txBody>
          </p:sp>
        </mc:Choice>
        <mc:Fallback xmlns="">
          <p:sp>
            <p:nvSpPr>
              <p:cNvPr id="13" name="CasellaDiTesto 12">
                <a:extLst>
                  <a:ext uri="{FF2B5EF4-FFF2-40B4-BE49-F238E27FC236}">
                    <a16:creationId xmlns:a16="http://schemas.microsoft.com/office/drawing/2014/main" id="{9FF7A65C-6C6B-7637-AEAB-D7041FBA44E4}"/>
                  </a:ext>
                </a:extLst>
              </p:cNvPr>
              <p:cNvSpPr txBox="1">
                <a:spLocks noRot="1" noChangeAspect="1" noMove="1" noResize="1" noEditPoints="1" noAdjustHandles="1" noChangeArrowheads="1" noChangeShapeType="1" noTextEdit="1"/>
              </p:cNvSpPr>
              <p:nvPr/>
            </p:nvSpPr>
            <p:spPr>
              <a:xfrm>
                <a:off x="4807835" y="4573223"/>
                <a:ext cx="3096346" cy="1046248"/>
              </a:xfrm>
              <a:prstGeom prst="rect">
                <a:avLst/>
              </a:prstGeom>
              <a:blipFill>
                <a:blip r:embed="rId8"/>
                <a:stretch>
                  <a:fillRect/>
                </a:stretch>
              </a:blipFill>
            </p:spPr>
            <p:txBody>
              <a:bodyPr/>
              <a:lstStyle/>
              <a:p>
                <a:r>
                  <a:rPr lang="en-GB">
                    <a:noFill/>
                  </a:rPr>
                  <a:t> </a:t>
                </a:r>
              </a:p>
            </p:txBody>
          </p:sp>
        </mc:Fallback>
      </mc:AlternateContent>
      <p:sp>
        <p:nvSpPr>
          <p:cNvPr id="14" name="CasellaDiTesto 13">
            <a:extLst>
              <a:ext uri="{FF2B5EF4-FFF2-40B4-BE49-F238E27FC236}">
                <a16:creationId xmlns:a16="http://schemas.microsoft.com/office/drawing/2014/main" id="{3A3B31DA-D831-3C43-29CA-CF55283745BE}"/>
              </a:ext>
            </a:extLst>
          </p:cNvPr>
          <p:cNvSpPr txBox="1"/>
          <p:nvPr/>
        </p:nvSpPr>
        <p:spPr>
          <a:xfrm>
            <a:off x="7387240" y="4495841"/>
            <a:ext cx="2105029" cy="559961"/>
          </a:xfrm>
          <a:prstGeom prst="rect">
            <a:avLst/>
          </a:prstGeom>
          <a:noFill/>
        </p:spPr>
        <p:txBody>
          <a:bodyPr wrap="square" rtlCol="0">
            <a:spAutoFit/>
          </a:bodyPr>
          <a:lstStyle/>
          <a:p>
            <a:pPr>
              <a:lnSpc>
                <a:spcPct val="200000"/>
              </a:lnSpc>
            </a:pPr>
            <a:r>
              <a:rPr lang="it-IT" b="1" u="none" dirty="0">
                <a:solidFill>
                  <a:srgbClr val="4553A4"/>
                </a:solidFill>
                <a:latin typeface="Arial Nova Cond" panose="020B0506020202020204" pitchFamily="34" charset="0"/>
              </a:rPr>
              <a:t>NORMAL  (NH) </a:t>
            </a:r>
          </a:p>
        </p:txBody>
      </p:sp>
      <p:sp>
        <p:nvSpPr>
          <p:cNvPr id="15" name="CasellaDiTesto 14">
            <a:extLst>
              <a:ext uri="{FF2B5EF4-FFF2-40B4-BE49-F238E27FC236}">
                <a16:creationId xmlns:a16="http://schemas.microsoft.com/office/drawing/2014/main" id="{8EAF1A11-0406-AE03-98A5-01A94D7238BE}"/>
              </a:ext>
            </a:extLst>
          </p:cNvPr>
          <p:cNvSpPr txBox="1"/>
          <p:nvPr/>
        </p:nvSpPr>
        <p:spPr>
          <a:xfrm>
            <a:off x="7387240" y="4901899"/>
            <a:ext cx="1871911" cy="559961"/>
          </a:xfrm>
          <a:prstGeom prst="rect">
            <a:avLst/>
          </a:prstGeom>
          <a:noFill/>
        </p:spPr>
        <p:txBody>
          <a:bodyPr wrap="square">
            <a:spAutoFit/>
          </a:bodyPr>
          <a:lstStyle/>
          <a:p>
            <a:pPr>
              <a:lnSpc>
                <a:spcPct val="200000"/>
              </a:lnSpc>
            </a:pPr>
            <a:r>
              <a:rPr lang="it-IT" b="1" u="none" dirty="0">
                <a:solidFill>
                  <a:srgbClr val="ED2125"/>
                </a:solidFill>
                <a:latin typeface="Arial Nova Cond" panose="020B0506020202020204" pitchFamily="34" charset="0"/>
              </a:rPr>
              <a:t>INVERTED  (IH)</a:t>
            </a:r>
            <a:endParaRPr lang="en-GB" b="1" u="none" dirty="0">
              <a:solidFill>
                <a:srgbClr val="ED2125"/>
              </a:solidFill>
              <a:latin typeface="Arial Nova Cond" panose="020B0506020202020204" pitchFamily="34" charset="0"/>
            </a:endParaRPr>
          </a:p>
        </p:txBody>
      </p:sp>
      <mc:AlternateContent xmlns:mc="http://schemas.openxmlformats.org/markup-compatibility/2006" xmlns:a14="http://schemas.microsoft.com/office/drawing/2010/main">
        <mc:Choice Requires="a14">
          <p:sp>
            <p:nvSpPr>
              <p:cNvPr id="20" name="CasellaDiTesto 19">
                <a:extLst>
                  <a:ext uri="{FF2B5EF4-FFF2-40B4-BE49-F238E27FC236}">
                    <a16:creationId xmlns:a16="http://schemas.microsoft.com/office/drawing/2014/main" id="{5BD0CB86-CB3A-3CCD-CB7A-EE60C90B4F9B}"/>
                  </a:ext>
                </a:extLst>
              </p:cNvPr>
              <p:cNvSpPr txBox="1"/>
              <p:nvPr/>
            </p:nvSpPr>
            <p:spPr>
              <a:xfrm>
                <a:off x="120458" y="4228899"/>
                <a:ext cx="4576438" cy="1964127"/>
              </a:xfrm>
              <a:prstGeom prst="rect">
                <a:avLst/>
              </a:prstGeom>
              <a:noFill/>
            </p:spPr>
            <p:txBody>
              <a:bodyPr wrap="square">
                <a:spAutoFit/>
              </a:bodyPr>
              <a:lstStyle/>
              <a:p>
                <a:pPr marL="171450" indent="-171450">
                  <a:lnSpc>
                    <a:spcPct val="150000"/>
                  </a:lnSpc>
                  <a:buClr>
                    <a:srgbClr val="C80000"/>
                  </a:buClr>
                  <a:buFont typeface="Arial" panose="020B0604020202020204" pitchFamily="34" charset="0"/>
                  <a:buChar char="•"/>
                </a:pPr>
                <a:r>
                  <a:rPr lang="it-IT" u="none" dirty="0">
                    <a:solidFill>
                      <a:srgbClr val="000000"/>
                    </a:solidFill>
                    <a:latin typeface="Arial Nova Cond Light" panose="020B0306020202020204" pitchFamily="34" charset="0"/>
                  </a:rPr>
                  <a:t>Becomes more </a:t>
                </a:r>
                <a:r>
                  <a:rPr lang="it-IT" u="none" dirty="0" err="1">
                    <a:solidFill>
                      <a:srgbClr val="000000"/>
                    </a:solidFill>
                    <a:latin typeface="Arial Nova Cond Light" panose="020B0306020202020204" pitchFamily="34" charset="0"/>
                  </a:rPr>
                  <a:t>important</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increasing</a:t>
                </a:r>
                <a:r>
                  <a:rPr lang="it-IT" u="none" dirty="0">
                    <a:solidFill>
                      <a:srgbClr val="000000"/>
                    </a:solidFill>
                    <a:latin typeface="Arial Nova Cond Light" panose="020B0306020202020204" pitchFamily="34" charset="0"/>
                  </a:rPr>
                  <a:t> the ratio </a:t>
                </a:r>
                <a:r>
                  <a:rPr lang="it-IT" u="none" dirty="0" err="1">
                    <a:solidFill>
                      <a:srgbClr val="000000"/>
                    </a:solidFill>
                    <a:latin typeface="Arial Nova Cond Light" panose="020B0306020202020204" pitchFamily="34" charset="0"/>
                  </a:rPr>
                  <a:t>between</a:t>
                </a:r>
                <a:r>
                  <a:rPr lang="it-IT" u="none" dirty="0">
                    <a:solidFill>
                      <a:srgbClr val="000000"/>
                    </a:solidFill>
                    <a:latin typeface="Arial Nova Cond Light" panose="020B0306020202020204" pitchFamily="34" charset="0"/>
                  </a:rPr>
                  <a:t> </a:t>
                </a:r>
                <a:r>
                  <a:rPr lang="it-IT" i="1" u="none" dirty="0">
                    <a:solidFill>
                      <a:srgbClr val="000000"/>
                    </a:solidFill>
                    <a:latin typeface="Arial Nova Cond Light" panose="020B0306020202020204" pitchFamily="34" charset="0"/>
                    <a:ea typeface="Cambria Math" panose="02040503050406030204" pitchFamily="18" charset="0"/>
                  </a:rPr>
                  <a:t>E</a:t>
                </a:r>
                <a:r>
                  <a:rPr lang="it-IT" u="none" dirty="0">
                    <a:solidFill>
                      <a:srgbClr val="000000"/>
                    </a:solidFill>
                    <a:latin typeface="Arial Nova Cond Light" panose="020B0306020202020204" pitchFamily="34" charset="0"/>
                  </a:rPr>
                  <a:t> and </a:t>
                </a:r>
                <a:r>
                  <a:rPr lang="it-IT" i="1" u="none" dirty="0">
                    <a:solidFill>
                      <a:srgbClr val="000000"/>
                    </a:solidFill>
                    <a:latin typeface="Arial Nova Cond Light" panose="020B0306020202020204" pitchFamily="34" charset="0"/>
                    <a:ea typeface="Cambria Math" panose="02040503050406030204" pitchFamily="18" charset="0"/>
                  </a:rPr>
                  <a:t>L → Long-Baseline</a:t>
                </a:r>
                <a14:m>
                  <m:oMath xmlns:m="http://schemas.openxmlformats.org/officeDocument/2006/math">
                    <m:r>
                      <a:rPr lang="it-IT" b="0" i="1" u="none" smtClean="0">
                        <a:solidFill>
                          <a:srgbClr val="000000"/>
                        </a:solidFill>
                        <a:latin typeface="Cambria Math" panose="02040503050406030204" pitchFamily="18" charset="0"/>
                        <a:ea typeface="Cambria Math" panose="02040503050406030204" pitchFamily="18" charset="0"/>
                      </a:rPr>
                      <m:t>  </m:t>
                    </m:r>
                    <m:f>
                      <m:fPr>
                        <m:ctrlPr>
                          <a:rPr lang="it-IT" b="0" i="1" u="none" smtClean="0">
                            <a:solidFill>
                              <a:srgbClr val="000000"/>
                            </a:solidFill>
                            <a:latin typeface="Cambria Math" panose="02040503050406030204" pitchFamily="18" charset="0"/>
                            <a:ea typeface="Cambria Math" panose="02040503050406030204" pitchFamily="18" charset="0"/>
                          </a:rPr>
                        </m:ctrlPr>
                      </m:fPr>
                      <m:num>
                        <m:r>
                          <a:rPr lang="it-IT" b="0" i="1" u="none" smtClean="0">
                            <a:solidFill>
                              <a:srgbClr val="000000"/>
                            </a:solidFill>
                            <a:latin typeface="Cambria Math" panose="02040503050406030204" pitchFamily="18" charset="0"/>
                            <a:ea typeface="Cambria Math" panose="02040503050406030204" pitchFamily="18" charset="0"/>
                          </a:rPr>
                          <m:t>𝐿</m:t>
                        </m:r>
                      </m:num>
                      <m:den>
                        <m:r>
                          <a:rPr lang="it-IT" b="0" i="1" u="none" smtClean="0">
                            <a:solidFill>
                              <a:srgbClr val="000000"/>
                            </a:solidFill>
                            <a:latin typeface="Cambria Math" panose="02040503050406030204" pitchFamily="18" charset="0"/>
                            <a:ea typeface="Cambria Math" panose="02040503050406030204" pitchFamily="18" charset="0"/>
                          </a:rPr>
                          <m:t>𝐸</m:t>
                        </m:r>
                      </m:den>
                    </m:f>
                    <m:r>
                      <a:rPr lang="it-IT" b="0" i="1" u="none" smtClean="0">
                        <a:solidFill>
                          <a:srgbClr val="000000"/>
                        </a:solidFill>
                        <a:latin typeface="Cambria Math" panose="02040503050406030204" pitchFamily="18" charset="0"/>
                        <a:ea typeface="Cambria Math" panose="02040503050406030204" pitchFamily="18" charset="0"/>
                      </a:rPr>
                      <m:t>≃</m:t>
                    </m:r>
                    <m:sSup>
                      <m:sSupPr>
                        <m:ctrlPr>
                          <a:rPr lang="it-IT" b="0" i="1" u="none" smtClean="0">
                            <a:solidFill>
                              <a:srgbClr val="000000"/>
                            </a:solidFill>
                            <a:latin typeface="Cambria Math" panose="02040503050406030204" pitchFamily="18" charset="0"/>
                            <a:ea typeface="Cambria Math" panose="02040503050406030204" pitchFamily="18" charset="0"/>
                          </a:rPr>
                        </m:ctrlPr>
                      </m:sSupPr>
                      <m:e>
                        <m:r>
                          <a:rPr lang="it-IT" b="0" i="1" u="none" smtClean="0">
                            <a:solidFill>
                              <a:srgbClr val="000000"/>
                            </a:solidFill>
                            <a:latin typeface="Cambria Math" panose="02040503050406030204" pitchFamily="18" charset="0"/>
                            <a:ea typeface="Cambria Math" panose="02040503050406030204" pitchFamily="18" charset="0"/>
                          </a:rPr>
                          <m:t>10</m:t>
                        </m:r>
                      </m:e>
                      <m:sup>
                        <m:r>
                          <a:rPr lang="it-IT" b="0" i="1" u="none" smtClean="0">
                            <a:solidFill>
                              <a:srgbClr val="000000"/>
                            </a:solidFill>
                            <a:latin typeface="Cambria Math" panose="02040503050406030204" pitchFamily="18" charset="0"/>
                            <a:ea typeface="Cambria Math" panose="02040503050406030204" pitchFamily="18" charset="0"/>
                          </a:rPr>
                          <m:t>−3</m:t>
                        </m:r>
                      </m:sup>
                    </m:sSup>
                    <m:f>
                      <m:fPr>
                        <m:ctrlPr>
                          <a:rPr lang="it-IT" b="0" i="1" u="none" smtClean="0">
                            <a:solidFill>
                              <a:srgbClr val="000000"/>
                            </a:solidFill>
                            <a:latin typeface="Cambria Math" panose="02040503050406030204" pitchFamily="18" charset="0"/>
                            <a:ea typeface="Cambria Math" panose="02040503050406030204" pitchFamily="18" charset="0"/>
                          </a:rPr>
                        </m:ctrlPr>
                      </m:fPr>
                      <m:num>
                        <m:r>
                          <a:rPr lang="it-IT" b="0" i="1" u="none" smtClean="0">
                            <a:solidFill>
                              <a:srgbClr val="000000"/>
                            </a:solidFill>
                            <a:latin typeface="Cambria Math" panose="02040503050406030204" pitchFamily="18" charset="0"/>
                            <a:ea typeface="Cambria Math" panose="02040503050406030204" pitchFamily="18" charset="0"/>
                          </a:rPr>
                          <m:t>𝐾𝑚</m:t>
                        </m:r>
                      </m:num>
                      <m:den>
                        <m:r>
                          <a:rPr lang="it-IT" b="0" i="1" u="none" smtClean="0">
                            <a:solidFill>
                              <a:srgbClr val="000000"/>
                            </a:solidFill>
                            <a:latin typeface="Cambria Math" panose="02040503050406030204" pitchFamily="18" charset="0"/>
                            <a:ea typeface="Cambria Math" panose="02040503050406030204" pitchFamily="18" charset="0"/>
                          </a:rPr>
                          <m:t>𝐺𝑒𝑉</m:t>
                        </m:r>
                      </m:den>
                    </m:f>
                  </m:oMath>
                </a14:m>
                <a:endParaRPr lang="it-IT" i="1" u="none" dirty="0">
                  <a:solidFill>
                    <a:srgbClr val="000000"/>
                  </a:solidFill>
                  <a:latin typeface="Arial Nova Cond Light" panose="020B0306020202020204" pitchFamily="34" charset="0"/>
                  <a:ea typeface="Cambria Math" panose="02040503050406030204" pitchFamily="18" charset="0"/>
                </a:endParaRPr>
              </a:p>
              <a:p>
                <a:pPr marL="171450" indent="-171450">
                  <a:lnSpc>
                    <a:spcPct val="150000"/>
                  </a:lnSpc>
                  <a:buClr>
                    <a:srgbClr val="C80000"/>
                  </a:buClr>
                  <a:buFont typeface="Arial" panose="020B0604020202020204" pitchFamily="34" charset="0"/>
                  <a:buChar char="•"/>
                </a:pPr>
                <a:r>
                  <a:rPr lang="it-IT" sz="2000" u="none" dirty="0">
                    <a:solidFill>
                      <a:srgbClr val="000000"/>
                    </a:solidFill>
                    <a:latin typeface="Arial Nova Cond Light" panose="020B0306020202020204" pitchFamily="34" charset="0"/>
                  </a:rPr>
                  <a:t>At </a:t>
                </a:r>
                <a:r>
                  <a:rPr lang="it-IT" sz="2000" u="none" dirty="0" err="1">
                    <a:solidFill>
                      <a:srgbClr val="000000"/>
                    </a:solidFill>
                    <a:latin typeface="Arial Nova Cond Light" panose="020B0306020202020204" pitchFamily="34" charset="0"/>
                  </a:rPr>
                  <a:t>fixed</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parameters</a:t>
                </a:r>
                <a:r>
                  <a:rPr lang="it-IT" sz="2000" u="none" dirty="0">
                    <a:solidFill>
                      <a:srgbClr val="000000"/>
                    </a:solidFill>
                    <a:latin typeface="Arial Nova Cond Light" panose="020B0306020202020204" pitchFamily="34" charset="0"/>
                  </a:rPr>
                  <a:t> </a:t>
                </a:r>
                <a:r>
                  <a:rPr lang="it-IT" sz="2000" dirty="0" err="1">
                    <a:solidFill>
                      <a:srgbClr val="000000"/>
                    </a:solidFill>
                    <a:latin typeface="Arial Nova Cond" panose="020B0506020202020204" pitchFamily="34" charset="0"/>
                  </a:rPr>
                  <a:t>results</a:t>
                </a:r>
                <a:r>
                  <a:rPr lang="it-IT" sz="2000" dirty="0">
                    <a:solidFill>
                      <a:srgbClr val="000000"/>
                    </a:solidFill>
                    <a:latin typeface="Arial Nova Cond" panose="020B0506020202020204" pitchFamily="34" charset="0"/>
                  </a:rPr>
                  <a:t> for neutrino and antineutrino are opposite</a:t>
                </a:r>
              </a:p>
            </p:txBody>
          </p:sp>
        </mc:Choice>
        <mc:Fallback xmlns="">
          <p:sp>
            <p:nvSpPr>
              <p:cNvPr id="20" name="CasellaDiTesto 19">
                <a:extLst>
                  <a:ext uri="{FF2B5EF4-FFF2-40B4-BE49-F238E27FC236}">
                    <a16:creationId xmlns:a16="http://schemas.microsoft.com/office/drawing/2014/main" id="{5BD0CB86-CB3A-3CCD-CB7A-EE60C90B4F9B}"/>
                  </a:ext>
                </a:extLst>
              </p:cNvPr>
              <p:cNvSpPr txBox="1">
                <a:spLocks noRot="1" noChangeAspect="1" noMove="1" noResize="1" noEditPoints="1" noAdjustHandles="1" noChangeArrowheads="1" noChangeShapeType="1" noTextEdit="1"/>
              </p:cNvSpPr>
              <p:nvPr/>
            </p:nvSpPr>
            <p:spPr>
              <a:xfrm>
                <a:off x="120458" y="4228899"/>
                <a:ext cx="4576438" cy="1964127"/>
              </a:xfrm>
              <a:prstGeom prst="rect">
                <a:avLst/>
              </a:prstGeom>
              <a:blipFill>
                <a:blip r:embed="rId9"/>
                <a:stretch>
                  <a:fillRect l="-1200" r="-1467" b="-4969"/>
                </a:stretch>
              </a:blipFill>
            </p:spPr>
            <p:txBody>
              <a:bodyPr/>
              <a:lstStyle/>
              <a:p>
                <a:r>
                  <a:rPr lang="en-GB">
                    <a:noFill/>
                  </a:rPr>
                  <a:t> </a:t>
                </a:r>
              </a:p>
            </p:txBody>
          </p:sp>
        </mc:Fallback>
      </mc:AlternateContent>
    </p:spTree>
    <p:extLst>
      <p:ext uri="{BB962C8B-B14F-4D97-AF65-F5344CB8AC3E}">
        <p14:creationId xmlns:p14="http://schemas.microsoft.com/office/powerpoint/2010/main" val="621384805"/>
      </p:ext>
    </p:extLst>
  </p:cSld>
  <p:clrMapOvr>
    <a:masterClrMapping/>
  </p:clrMapOvr>
  <p:extLst>
    <p:ext uri="{6950BFC3-D8DA-4A85-94F7-54DA5524770B}">
      <p188:commentRel xmlns:p188="http://schemas.microsoft.com/office/powerpoint/2018/8/main" r:id="rId3"/>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asellaDiTesto 3">
                <a:extLst>
                  <a:ext uri="{FF2B5EF4-FFF2-40B4-BE49-F238E27FC236}">
                    <a16:creationId xmlns:a16="http://schemas.microsoft.com/office/drawing/2014/main" id="{699289F8-00A1-1F1C-9711-BB26ABE00067}"/>
                  </a:ext>
                </a:extLst>
              </p:cNvPr>
              <p:cNvSpPr txBox="1"/>
              <p:nvPr/>
            </p:nvSpPr>
            <p:spPr>
              <a:xfrm>
                <a:off x="498587" y="1245334"/>
                <a:ext cx="3312368" cy="440505"/>
              </a:xfrm>
              <a:prstGeom prst="rect">
                <a:avLst/>
              </a:prstGeom>
              <a:noFill/>
            </p:spPr>
            <p:txBody>
              <a:bodyPr wrap="square" rtlCol="0">
                <a:spAutoFit/>
              </a:bodyPr>
              <a:lstStyle/>
              <a:p>
                <a:r>
                  <a:rPr lang="it-IT" sz="2000" u="none" dirty="0">
                    <a:latin typeface="Arial Nova Cond" panose="020B0506020202020204" pitchFamily="34" charset="0"/>
                  </a:rPr>
                  <a:t>How to </a:t>
                </a:r>
                <a:r>
                  <a:rPr lang="it-IT" sz="2000" u="none" dirty="0" err="1">
                    <a:latin typeface="Arial Nova Cond" panose="020B0506020202020204" pitchFamily="34" charset="0"/>
                  </a:rPr>
                  <a:t>measure</a:t>
                </a:r>
                <a:r>
                  <a:rPr lang="it-IT" sz="2000" u="none" dirty="0">
                    <a:solidFill>
                      <a:schemeClr val="tx1"/>
                    </a:solidFill>
                    <a:latin typeface="Arial Nova Cond" panose="020B0506020202020204" pitchFamily="34" charset="0"/>
                  </a:rPr>
                  <a:t> </a:t>
                </a:r>
                <a14:m>
                  <m:oMath xmlns:m="http://schemas.openxmlformats.org/officeDocument/2006/math">
                    <m:func>
                      <m:funcPr>
                        <m:ctrlPr>
                          <a:rPr lang="it-IT" sz="2000" b="1" i="1" u="none" smtClean="0">
                            <a:solidFill>
                              <a:srgbClr val="C80000"/>
                            </a:solidFill>
                            <a:latin typeface="Cambria Math" panose="02040503050406030204" pitchFamily="18" charset="0"/>
                            <a:ea typeface="Cambria Math" panose="02040503050406030204" pitchFamily="18" charset="0"/>
                          </a:rPr>
                        </m:ctrlPr>
                      </m:funcPr>
                      <m:fName>
                        <m:r>
                          <a:rPr lang="it-IT" sz="2000" b="1" i="0" u="none" smtClean="0">
                            <a:solidFill>
                              <a:srgbClr val="C80000"/>
                            </a:solidFill>
                            <a:latin typeface="Cambria Math" panose="02040503050406030204" pitchFamily="18" charset="0"/>
                            <a:ea typeface="Cambria Math" panose="02040503050406030204" pitchFamily="18" charset="0"/>
                          </a:rPr>
                          <m:t>𝐬𝐠𝐧</m:t>
                        </m:r>
                      </m:fName>
                      <m:e>
                        <m:d>
                          <m:dPr>
                            <m:ctrlPr>
                              <a:rPr lang="it-IT" sz="2000" b="1" i="1" u="none" smtClean="0">
                                <a:solidFill>
                                  <a:srgbClr val="C80000"/>
                                </a:solidFill>
                                <a:latin typeface="Cambria Math" panose="02040503050406030204" pitchFamily="18" charset="0"/>
                                <a:ea typeface="Cambria Math" panose="02040503050406030204" pitchFamily="18" charset="0"/>
                              </a:rPr>
                            </m:ctrlPr>
                          </m:dPr>
                          <m:e>
                            <m:r>
                              <a:rPr lang="el-GR" sz="2000" b="1" i="1" u="none" smtClean="0">
                                <a:solidFill>
                                  <a:srgbClr val="C80000"/>
                                </a:solidFill>
                                <a:latin typeface="Cambria Math" panose="02040503050406030204" pitchFamily="18" charset="0"/>
                                <a:ea typeface="Cambria Math" panose="02040503050406030204" pitchFamily="18" charset="0"/>
                              </a:rPr>
                              <m:t>𝜟</m:t>
                            </m:r>
                            <m:sSubSup>
                              <m:sSubSupPr>
                                <m:ctrlPr>
                                  <a:rPr lang="el-GR" sz="2000" b="1" i="1" u="none" smtClean="0">
                                    <a:solidFill>
                                      <a:srgbClr val="C80000"/>
                                    </a:solidFill>
                                    <a:latin typeface="Cambria Math" panose="02040503050406030204" pitchFamily="18" charset="0"/>
                                    <a:ea typeface="Cambria Math" panose="02040503050406030204" pitchFamily="18" charset="0"/>
                                  </a:rPr>
                                </m:ctrlPr>
                              </m:sSubSupPr>
                              <m:e>
                                <m:r>
                                  <a:rPr lang="it-IT" sz="2000" b="1" i="1" u="none" smtClean="0">
                                    <a:solidFill>
                                      <a:srgbClr val="C80000"/>
                                    </a:solidFill>
                                    <a:latin typeface="Cambria Math" panose="02040503050406030204" pitchFamily="18" charset="0"/>
                                    <a:ea typeface="Cambria Math" panose="02040503050406030204" pitchFamily="18" charset="0"/>
                                  </a:rPr>
                                  <m:t>𝒎</m:t>
                                </m:r>
                              </m:e>
                              <m:sub>
                                <m:r>
                                  <a:rPr lang="it-IT" sz="2000" b="1" i="1" u="none" smtClean="0">
                                    <a:solidFill>
                                      <a:srgbClr val="C80000"/>
                                    </a:solidFill>
                                    <a:latin typeface="Cambria Math" panose="02040503050406030204" pitchFamily="18" charset="0"/>
                                    <a:ea typeface="Cambria Math" panose="02040503050406030204" pitchFamily="18" charset="0"/>
                                  </a:rPr>
                                  <m:t>𝟏𝟑</m:t>
                                </m:r>
                              </m:sub>
                              <m:sup>
                                <m:r>
                                  <a:rPr lang="it-IT" sz="2000" b="1" i="1" u="none" smtClean="0">
                                    <a:solidFill>
                                      <a:srgbClr val="C80000"/>
                                    </a:solidFill>
                                    <a:latin typeface="Cambria Math" panose="02040503050406030204" pitchFamily="18" charset="0"/>
                                    <a:ea typeface="Cambria Math" panose="02040503050406030204" pitchFamily="18" charset="0"/>
                                  </a:rPr>
                                  <m:t>𝟐</m:t>
                                </m:r>
                              </m:sup>
                            </m:sSubSup>
                          </m:e>
                        </m:d>
                      </m:e>
                    </m:func>
                  </m:oMath>
                </a14:m>
                <a:r>
                  <a:rPr lang="it-IT" sz="1000" u="none" dirty="0">
                    <a:solidFill>
                      <a:srgbClr val="000000"/>
                    </a:solidFill>
                    <a:latin typeface="Arial Nova Cond" panose="020B0506020202020204" pitchFamily="34" charset="0"/>
                  </a:rPr>
                  <a:t> </a:t>
                </a:r>
                <a:endParaRPr lang="en-GB" sz="1000" u="none" dirty="0">
                  <a:solidFill>
                    <a:srgbClr val="000000"/>
                  </a:solidFill>
                  <a:latin typeface="Arial Nova Cond" panose="020B0506020202020204" pitchFamily="34" charset="0"/>
                </a:endParaRPr>
              </a:p>
            </p:txBody>
          </p:sp>
        </mc:Choice>
        <mc:Fallback xmlns="">
          <p:sp>
            <p:nvSpPr>
              <p:cNvPr id="4" name="CasellaDiTesto 3">
                <a:extLst>
                  <a:ext uri="{FF2B5EF4-FFF2-40B4-BE49-F238E27FC236}">
                    <a16:creationId xmlns:a16="http://schemas.microsoft.com/office/drawing/2014/main" id="{699289F8-00A1-1F1C-9711-BB26ABE00067}"/>
                  </a:ext>
                </a:extLst>
              </p:cNvPr>
              <p:cNvSpPr txBox="1">
                <a:spLocks noRot="1" noChangeAspect="1" noMove="1" noResize="1" noEditPoints="1" noAdjustHandles="1" noChangeArrowheads="1" noChangeShapeType="1" noTextEdit="1"/>
              </p:cNvSpPr>
              <p:nvPr/>
            </p:nvSpPr>
            <p:spPr>
              <a:xfrm>
                <a:off x="498587" y="1245334"/>
                <a:ext cx="3312368" cy="440505"/>
              </a:xfrm>
              <a:prstGeom prst="rect">
                <a:avLst/>
              </a:prstGeom>
              <a:blipFill>
                <a:blip r:embed="rId4"/>
                <a:stretch>
                  <a:fillRect l="-2026" t="-2740" b="-17808"/>
                </a:stretch>
              </a:blipFill>
            </p:spPr>
            <p:txBody>
              <a:bodyPr/>
              <a:lstStyle/>
              <a:p>
                <a:r>
                  <a:rPr lang="en-GB">
                    <a:noFill/>
                  </a:rPr>
                  <a:t> </a:t>
                </a:r>
              </a:p>
            </p:txBody>
          </p:sp>
        </mc:Fallback>
      </mc:AlternateContent>
      <p:cxnSp>
        <p:nvCxnSpPr>
          <p:cNvPr id="5" name="Connettore diritto 4">
            <a:extLst>
              <a:ext uri="{FF2B5EF4-FFF2-40B4-BE49-F238E27FC236}">
                <a16:creationId xmlns:a16="http://schemas.microsoft.com/office/drawing/2014/main" id="{80F7DEFB-2EAC-5A4F-E9E2-8624AF1A92E9}"/>
              </a:ext>
            </a:extLst>
          </p:cNvPr>
          <p:cNvCxnSpPr/>
          <p:nvPr/>
        </p:nvCxnSpPr>
        <p:spPr bwMode="auto">
          <a:xfrm flipV="1">
            <a:off x="611560" y="1685839"/>
            <a:ext cx="2952328" cy="11113"/>
          </a:xfrm>
          <a:prstGeom prst="line">
            <a:avLst/>
          </a:prstGeom>
          <a:noFill/>
          <a:ln w="19050" cap="flat" cmpd="sng" algn="ctr">
            <a:solidFill>
              <a:srgbClr val="C8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6" name="CasellaDiTesto 5">
            <a:extLst>
              <a:ext uri="{FF2B5EF4-FFF2-40B4-BE49-F238E27FC236}">
                <a16:creationId xmlns:a16="http://schemas.microsoft.com/office/drawing/2014/main" id="{55BEFC8F-E918-7955-ECD7-5B4283FC35EF}"/>
              </a:ext>
            </a:extLst>
          </p:cNvPr>
          <p:cNvSpPr txBox="1"/>
          <p:nvPr/>
        </p:nvSpPr>
        <p:spPr>
          <a:xfrm>
            <a:off x="275598" y="3856129"/>
            <a:ext cx="8982745" cy="1261884"/>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t-IT" sz="2000" u="none" dirty="0">
                <a:solidFill>
                  <a:srgbClr val="000000"/>
                </a:solidFill>
                <a:latin typeface="Arial Nova Cond Light" panose="020B0306020202020204" pitchFamily="34" charset="0"/>
              </a:rPr>
              <a:t>Using </a:t>
            </a:r>
            <a:r>
              <a:rPr lang="it-IT" sz="2000" u="none" dirty="0" err="1">
                <a:solidFill>
                  <a:srgbClr val="000000"/>
                </a:solidFill>
                <a:latin typeface="Arial Nova Cond Light" panose="020B0306020202020204" pitchFamily="34" charset="0"/>
              </a:rPr>
              <a:t>different</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effects</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between</a:t>
            </a:r>
            <a:r>
              <a:rPr lang="it-IT" sz="2000" u="none" dirty="0">
                <a:solidFill>
                  <a:srgbClr val="000000"/>
                </a:solidFill>
                <a:latin typeface="Arial Nova Cond Light" panose="020B0306020202020204" pitchFamily="34" charset="0"/>
              </a:rPr>
              <a:t> neutrino and neutrino due to the </a:t>
            </a:r>
            <a:r>
              <a:rPr lang="it-IT" sz="2000" u="none" dirty="0" err="1">
                <a:solidFill>
                  <a:srgbClr val="000000"/>
                </a:solidFill>
                <a:latin typeface="Arial Nova Cond Light" panose="020B0306020202020204" pitchFamily="34" charset="0"/>
              </a:rPr>
              <a:t>presence</a:t>
            </a:r>
            <a:r>
              <a:rPr lang="it-IT" sz="2000" u="none" dirty="0">
                <a:solidFill>
                  <a:srgbClr val="000000"/>
                </a:solidFill>
                <a:latin typeface="Arial Nova Cond Light" panose="020B0306020202020204" pitchFamily="34" charset="0"/>
              </a:rPr>
              <a:t> of </a:t>
            </a:r>
            <a:r>
              <a:rPr lang="it-IT" sz="2000" u="none" dirty="0" err="1">
                <a:solidFill>
                  <a:srgbClr val="000000"/>
                </a:solidFill>
                <a:latin typeface="Arial Nova Cond Light" panose="020B0306020202020204" pitchFamily="34" charset="0"/>
              </a:rPr>
              <a:t>matter</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is</a:t>
            </a:r>
            <a:r>
              <a:rPr lang="it-IT" sz="2000" u="none" dirty="0">
                <a:solidFill>
                  <a:srgbClr val="000000"/>
                </a:solidFill>
                <a:latin typeface="Arial Nova Cond Light" panose="020B0306020202020204" pitchFamily="34" charset="0"/>
              </a:rPr>
              <a:t> an </a:t>
            </a:r>
            <a:r>
              <a:rPr lang="it-IT" sz="2000" u="none" dirty="0" err="1">
                <a:solidFill>
                  <a:srgbClr val="000000"/>
                </a:solidFill>
                <a:latin typeface="Arial Nova Cond Light" panose="020B0306020202020204" pitchFamily="34" charset="0"/>
              </a:rPr>
              <a:t>efficient</a:t>
            </a:r>
            <a:r>
              <a:rPr lang="it-IT" sz="2000" u="none" dirty="0">
                <a:solidFill>
                  <a:srgbClr val="000000"/>
                </a:solidFill>
                <a:latin typeface="Arial Nova Cond Light" panose="020B0306020202020204" pitchFamily="34" charset="0"/>
              </a:rPr>
              <a:t> tool for the </a:t>
            </a:r>
            <a:r>
              <a:rPr lang="it-IT" sz="2000" u="none" dirty="0" err="1">
                <a:solidFill>
                  <a:srgbClr val="000000"/>
                </a:solidFill>
                <a:latin typeface="Arial Nova Cond Light" panose="020B0306020202020204" pitchFamily="34" charset="0"/>
              </a:rPr>
              <a:t>ordering</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discrimination</a:t>
            </a:r>
            <a:endParaRPr lang="en-GB" u="none" dirty="0">
              <a:solidFill>
                <a:srgbClr val="000000"/>
              </a:solidFill>
              <a:latin typeface="Arial Nova Cond Light" panose="020B0306020202020204" pitchFamily="34" charset="0"/>
            </a:endParaRPr>
          </a:p>
          <a:p>
            <a:endParaRPr lang="en-GB" sz="1600" u="none" dirty="0">
              <a:solidFill>
                <a:srgbClr val="000000"/>
              </a:solidFill>
              <a:latin typeface="Arial Nova Cond Light" panose="020B0306020202020204" pitchFamily="34" charset="0"/>
            </a:endParaRPr>
          </a:p>
        </p:txBody>
      </p:sp>
      <p:sp>
        <p:nvSpPr>
          <p:cNvPr id="25" name="Titolo 1">
            <a:extLst>
              <a:ext uri="{FF2B5EF4-FFF2-40B4-BE49-F238E27FC236}">
                <a16:creationId xmlns:a16="http://schemas.microsoft.com/office/drawing/2014/main" id="{F056A854-0640-4AF8-4962-C7645A0E11DB}"/>
              </a:ext>
            </a:extLst>
          </p:cNvPr>
          <p:cNvSpPr txBox="1">
            <a:spLocks/>
          </p:cNvSpPr>
          <p:nvPr/>
        </p:nvSpPr>
        <p:spPr bwMode="auto">
          <a:xfrm>
            <a:off x="2112999" y="373599"/>
            <a:ext cx="4918001" cy="56157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10" charset="-128"/>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110" charset="-128"/>
              </a:defRPr>
            </a:lvl2pPr>
            <a:lvl3pPr algn="ctr" rtl="0" eaLnBrk="0" fontAlgn="base" hangingPunct="0">
              <a:spcBef>
                <a:spcPct val="0"/>
              </a:spcBef>
              <a:spcAft>
                <a:spcPct val="0"/>
              </a:spcAft>
              <a:defRPr sz="4400">
                <a:solidFill>
                  <a:schemeClr val="tx2"/>
                </a:solidFill>
                <a:latin typeface="Arial" charset="0"/>
                <a:ea typeface="ＭＳ Ｐゴシック" pitchFamily="-110" charset="-128"/>
              </a:defRPr>
            </a:lvl3pPr>
            <a:lvl4pPr algn="ctr" rtl="0" eaLnBrk="0" fontAlgn="base" hangingPunct="0">
              <a:spcBef>
                <a:spcPct val="0"/>
              </a:spcBef>
              <a:spcAft>
                <a:spcPct val="0"/>
              </a:spcAft>
              <a:defRPr sz="4400">
                <a:solidFill>
                  <a:schemeClr val="tx2"/>
                </a:solidFill>
                <a:latin typeface="Arial" charset="0"/>
                <a:ea typeface="ＭＳ Ｐゴシック" pitchFamily="-110" charset="-128"/>
              </a:defRPr>
            </a:lvl4pPr>
            <a:lvl5pPr algn="ctr" rtl="0" eaLnBrk="0" fontAlgn="base" hangingPunct="0">
              <a:spcBef>
                <a:spcPct val="0"/>
              </a:spcBef>
              <a:spcAft>
                <a:spcPct val="0"/>
              </a:spcAft>
              <a:defRPr sz="4400">
                <a:solidFill>
                  <a:schemeClr val="tx2"/>
                </a:solidFill>
                <a:latin typeface="Arial" charset="0"/>
                <a:ea typeface="ＭＳ Ｐゴシック" pitchFamily="-110"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en-US" altLang="en-US" sz="3200" b="1" u="none" kern="0"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MSW EFFECT</a:t>
            </a:r>
          </a:p>
        </p:txBody>
      </p:sp>
      <mc:AlternateContent xmlns:mc="http://schemas.openxmlformats.org/markup-compatibility/2006" xmlns:a14="http://schemas.microsoft.com/office/drawing/2010/main">
        <mc:Choice Requires="a14">
          <p:sp>
            <p:nvSpPr>
              <p:cNvPr id="20" name="CasellaDiTesto 19">
                <a:extLst>
                  <a:ext uri="{FF2B5EF4-FFF2-40B4-BE49-F238E27FC236}">
                    <a16:creationId xmlns:a16="http://schemas.microsoft.com/office/drawing/2014/main" id="{E24B1334-6AF3-1C08-50B3-1EC1E647C1AB}"/>
                  </a:ext>
                </a:extLst>
              </p:cNvPr>
              <p:cNvSpPr txBox="1"/>
              <p:nvPr/>
            </p:nvSpPr>
            <p:spPr>
              <a:xfrm>
                <a:off x="269775" y="1894404"/>
                <a:ext cx="8478689" cy="958532"/>
              </a:xfrm>
              <a:prstGeom prst="rect">
                <a:avLst/>
              </a:prstGeom>
              <a:noFill/>
            </p:spPr>
            <p:txBody>
              <a:bodyPr wrap="square">
                <a:spAutoFit/>
              </a:bodyPr>
              <a:lstStyle/>
              <a:p>
                <a:pPr marL="171450" indent="-171450" algn="just">
                  <a:lnSpc>
                    <a:spcPct val="150000"/>
                  </a:lnSpc>
                  <a:buFont typeface="Arial" panose="020B0604020202020204" pitchFamily="34" charset="0"/>
                  <a:buChar char="•"/>
                </a:pPr>
                <a:r>
                  <a:rPr lang="it-IT" sz="2000" u="none" dirty="0" err="1">
                    <a:solidFill>
                      <a:srgbClr val="000000"/>
                    </a:solidFill>
                    <a:latin typeface="Arial Nova Cond Light" panose="020B0306020202020204" pitchFamily="34" charset="0"/>
                  </a:rPr>
                  <a:t>Particular</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values</a:t>
                </a:r>
                <a:r>
                  <a:rPr lang="it-IT" sz="2000" u="none" dirty="0">
                    <a:solidFill>
                      <a:srgbClr val="000000"/>
                    </a:solidFill>
                    <a:latin typeface="Arial Nova Cond Light" panose="020B0306020202020204" pitchFamily="34" charset="0"/>
                  </a:rPr>
                  <a:t> of </a:t>
                </a:r>
                <a14:m>
                  <m:oMath xmlns:m="http://schemas.openxmlformats.org/officeDocument/2006/math">
                    <m:sSub>
                      <m:sSubPr>
                        <m:ctrlPr>
                          <a:rPr lang="it-IT" sz="2000" i="1" u="none">
                            <a:solidFill>
                              <a:srgbClr val="000000"/>
                            </a:solidFill>
                            <a:latin typeface="Cambria Math" panose="02040503050406030204" pitchFamily="18" charset="0"/>
                          </a:rPr>
                        </m:ctrlPr>
                      </m:sSubPr>
                      <m:e>
                        <m:r>
                          <a:rPr lang="it-IT" sz="2000" i="1" u="none">
                            <a:solidFill>
                              <a:srgbClr val="000000"/>
                            </a:solidFill>
                            <a:latin typeface="Cambria Math" panose="02040503050406030204" pitchFamily="18" charset="0"/>
                          </a:rPr>
                          <m:t>𝑁</m:t>
                        </m:r>
                      </m:e>
                      <m:sub>
                        <m:r>
                          <a:rPr lang="it-IT" sz="2000" i="1" u="none">
                            <a:solidFill>
                              <a:srgbClr val="000000"/>
                            </a:solidFill>
                            <a:latin typeface="Cambria Math" panose="02040503050406030204" pitchFamily="18" charset="0"/>
                          </a:rPr>
                          <m:t>𝑒</m:t>
                        </m:r>
                      </m:sub>
                    </m:sSub>
                  </m:oMath>
                </a14:m>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allows</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resonant</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transition</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between</a:t>
                </a:r>
                <a:r>
                  <a:rPr lang="it-IT" sz="2000" u="none" dirty="0">
                    <a:solidFill>
                      <a:srgbClr val="000000"/>
                    </a:solidFill>
                    <a:latin typeface="Arial Nova Cond Light" panose="020B0306020202020204" pitchFamily="34" charset="0"/>
                  </a:rPr>
                  <a:t> neutrino with </a:t>
                </a:r>
                <a:r>
                  <a:rPr lang="it-IT" sz="2000" u="none" dirty="0" err="1">
                    <a:solidFill>
                      <a:srgbClr val="000000"/>
                    </a:solidFill>
                    <a:latin typeface="Arial Nova Cond Light" panose="020B0306020202020204" pitchFamily="34" charset="0"/>
                  </a:rPr>
                  <a:t>different</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flavour</a:t>
                </a:r>
                <a:r>
                  <a:rPr lang="it-IT" sz="2000" u="none" dirty="0">
                    <a:solidFill>
                      <a:srgbClr val="000000"/>
                    </a:solidFill>
                    <a:latin typeface="Arial Nova Cond Light" panose="020B0306020202020204" pitchFamily="34" charset="0"/>
                  </a:rPr>
                  <a:t> </a:t>
                </a:r>
                <a:r>
                  <a:rPr lang="en-GB" sz="2000" u="none" dirty="0">
                    <a:solidFill>
                      <a:srgbClr val="000000"/>
                    </a:solidFill>
                    <a:latin typeface="Arial Nova Cond Light" panose="020B0306020202020204" pitchFamily="34" charset="0"/>
                  </a:rPr>
                  <a:t>→ the effect is maximized for the condition:</a:t>
                </a:r>
              </a:p>
            </p:txBody>
          </p:sp>
        </mc:Choice>
        <mc:Fallback xmlns="">
          <p:sp>
            <p:nvSpPr>
              <p:cNvPr id="20" name="CasellaDiTesto 19">
                <a:extLst>
                  <a:ext uri="{FF2B5EF4-FFF2-40B4-BE49-F238E27FC236}">
                    <a16:creationId xmlns:a16="http://schemas.microsoft.com/office/drawing/2014/main" id="{E24B1334-6AF3-1C08-50B3-1EC1E647C1AB}"/>
                  </a:ext>
                </a:extLst>
              </p:cNvPr>
              <p:cNvSpPr txBox="1">
                <a:spLocks noRot="1" noChangeAspect="1" noMove="1" noResize="1" noEditPoints="1" noAdjustHandles="1" noChangeArrowheads="1" noChangeShapeType="1" noTextEdit="1"/>
              </p:cNvSpPr>
              <p:nvPr/>
            </p:nvSpPr>
            <p:spPr>
              <a:xfrm>
                <a:off x="269775" y="1894404"/>
                <a:ext cx="8478689" cy="958532"/>
              </a:xfrm>
              <a:prstGeom prst="rect">
                <a:avLst/>
              </a:prstGeom>
              <a:blipFill>
                <a:blip r:embed="rId5"/>
                <a:stretch>
                  <a:fillRect l="-647" r="-791" b="-1082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CasellaDiTesto 20">
                <a:extLst>
                  <a:ext uri="{FF2B5EF4-FFF2-40B4-BE49-F238E27FC236}">
                    <a16:creationId xmlns:a16="http://schemas.microsoft.com/office/drawing/2014/main" id="{3CAD52F1-4325-24DA-DF20-A79F6BCE2CA8}"/>
                  </a:ext>
                </a:extLst>
              </p:cNvPr>
              <p:cNvSpPr txBox="1"/>
              <p:nvPr/>
            </p:nvSpPr>
            <p:spPr>
              <a:xfrm>
                <a:off x="1316211" y="2924439"/>
                <a:ext cx="4572000" cy="7050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it-IT" sz="1800" b="0" i="1" u="none" smtClean="0">
                              <a:solidFill>
                                <a:srgbClr val="000000"/>
                              </a:solidFill>
                              <a:latin typeface="Cambria Math" panose="02040503050406030204" pitchFamily="18" charset="0"/>
                            </a:rPr>
                          </m:ctrlPr>
                        </m:sSubSupPr>
                        <m:e>
                          <m:r>
                            <a:rPr lang="it-IT" sz="1800" b="0" i="1" u="none" smtClean="0">
                              <a:solidFill>
                                <a:srgbClr val="000000"/>
                              </a:solidFill>
                              <a:latin typeface="Cambria Math" panose="02040503050406030204" pitchFamily="18" charset="0"/>
                            </a:rPr>
                            <m:t>𝑁</m:t>
                          </m:r>
                        </m:e>
                        <m:sub>
                          <m:r>
                            <a:rPr lang="it-IT" sz="1800" b="0" i="1" u="none" smtClean="0">
                              <a:solidFill>
                                <a:srgbClr val="000000"/>
                              </a:solidFill>
                              <a:latin typeface="Cambria Math" panose="02040503050406030204" pitchFamily="18" charset="0"/>
                            </a:rPr>
                            <m:t>𝑒</m:t>
                          </m:r>
                        </m:sub>
                        <m:sup>
                          <m:r>
                            <a:rPr lang="it-IT" sz="1800" b="0" i="1" u="none" smtClean="0">
                              <a:solidFill>
                                <a:srgbClr val="000000"/>
                              </a:solidFill>
                              <a:latin typeface="Cambria Math" panose="02040503050406030204" pitchFamily="18" charset="0"/>
                            </a:rPr>
                            <m:t>𝑅𝑒𝑠𝑜𝑛𝑎𝑛𝑐𝑒</m:t>
                          </m:r>
                        </m:sup>
                      </m:sSubSup>
                      <m:r>
                        <a:rPr lang="it-IT" sz="1800" b="0" i="1" u="none" smtClean="0">
                          <a:solidFill>
                            <a:srgbClr val="000000"/>
                          </a:solidFill>
                          <a:latin typeface="Cambria Math" panose="02040503050406030204" pitchFamily="18" charset="0"/>
                        </a:rPr>
                        <m:t>=</m:t>
                      </m:r>
                      <m:r>
                        <m:rPr>
                          <m:sty m:val="p"/>
                        </m:rPr>
                        <a:rPr lang="it-IT" sz="1800" b="0" i="0" u="none" smtClean="0">
                          <a:solidFill>
                            <a:srgbClr val="000000"/>
                          </a:solidFill>
                          <a:latin typeface="Cambria Math" panose="02040503050406030204" pitchFamily="18" charset="0"/>
                        </a:rPr>
                        <m:t>Δ</m:t>
                      </m:r>
                      <m:sSubSup>
                        <m:sSubSupPr>
                          <m:ctrlPr>
                            <a:rPr lang="it-IT" sz="1800" b="0" i="1" u="none" smtClean="0">
                              <a:solidFill>
                                <a:srgbClr val="000000"/>
                              </a:solidFill>
                              <a:latin typeface="Cambria Math" panose="02040503050406030204" pitchFamily="18" charset="0"/>
                            </a:rPr>
                          </m:ctrlPr>
                        </m:sSubSupPr>
                        <m:e>
                          <m:r>
                            <a:rPr lang="it-IT" sz="1800" b="0" i="1" u="none" smtClean="0">
                              <a:solidFill>
                                <a:srgbClr val="000000"/>
                              </a:solidFill>
                              <a:latin typeface="Cambria Math" panose="02040503050406030204" pitchFamily="18" charset="0"/>
                            </a:rPr>
                            <m:t>𝑚</m:t>
                          </m:r>
                        </m:e>
                        <m:sub>
                          <m:r>
                            <a:rPr lang="it-IT" sz="1800" b="0" i="1" u="none" smtClean="0">
                              <a:solidFill>
                                <a:srgbClr val="000000"/>
                              </a:solidFill>
                              <a:latin typeface="Cambria Math" panose="02040503050406030204" pitchFamily="18" charset="0"/>
                            </a:rPr>
                            <m:t>𝑖</m:t>
                          </m:r>
                        </m:sub>
                        <m:sup>
                          <m:r>
                            <a:rPr lang="it-IT" sz="1800" b="0" i="1" u="none" smtClean="0">
                              <a:solidFill>
                                <a:srgbClr val="000000"/>
                              </a:solidFill>
                              <a:latin typeface="Cambria Math" panose="02040503050406030204" pitchFamily="18" charset="0"/>
                            </a:rPr>
                            <m:t>2</m:t>
                          </m:r>
                        </m:sup>
                      </m:sSubSup>
                      <m:f>
                        <m:fPr>
                          <m:ctrlPr>
                            <a:rPr lang="it-IT" sz="1800" b="0" i="1" u="none" smtClean="0">
                              <a:solidFill>
                                <a:srgbClr val="000000"/>
                              </a:solidFill>
                              <a:latin typeface="Cambria Math" panose="02040503050406030204" pitchFamily="18" charset="0"/>
                            </a:rPr>
                          </m:ctrlPr>
                        </m:fPr>
                        <m:num>
                          <m:func>
                            <m:funcPr>
                              <m:ctrlPr>
                                <a:rPr lang="it-IT" sz="1800" b="0" i="1" u="none" smtClean="0">
                                  <a:solidFill>
                                    <a:srgbClr val="000000"/>
                                  </a:solidFill>
                                  <a:latin typeface="Cambria Math" panose="02040503050406030204" pitchFamily="18" charset="0"/>
                                </a:rPr>
                              </m:ctrlPr>
                            </m:funcPr>
                            <m:fName>
                              <m:r>
                                <m:rPr>
                                  <m:sty m:val="p"/>
                                </m:rPr>
                                <a:rPr lang="it-IT" sz="1800" b="0" i="0" u="none" smtClean="0">
                                  <a:solidFill>
                                    <a:srgbClr val="000000"/>
                                  </a:solidFill>
                                  <a:latin typeface="Cambria Math" panose="02040503050406030204" pitchFamily="18" charset="0"/>
                                </a:rPr>
                                <m:t>cos</m:t>
                              </m:r>
                            </m:fName>
                            <m:e>
                              <m:sSub>
                                <m:sSubPr>
                                  <m:ctrlPr>
                                    <a:rPr lang="it-IT" sz="1800" b="0" i="1" u="none" smtClean="0">
                                      <a:solidFill>
                                        <a:srgbClr val="000000"/>
                                      </a:solidFill>
                                      <a:latin typeface="Cambria Math" panose="02040503050406030204" pitchFamily="18" charset="0"/>
                                    </a:rPr>
                                  </m:ctrlPr>
                                </m:sSubPr>
                                <m:e>
                                  <m:r>
                                    <a:rPr lang="it-IT" sz="1800" b="0" i="1" u="none" smtClean="0">
                                      <a:solidFill>
                                        <a:srgbClr val="000000"/>
                                      </a:solidFill>
                                      <a:latin typeface="Cambria Math" panose="02040503050406030204" pitchFamily="18" charset="0"/>
                                    </a:rPr>
                                    <m:t>2</m:t>
                                  </m:r>
                                  <m:r>
                                    <a:rPr lang="it-IT" sz="1800" b="0" i="1" u="none" smtClean="0">
                                      <a:solidFill>
                                        <a:srgbClr val="000000"/>
                                      </a:solidFill>
                                      <a:latin typeface="Cambria Math" panose="02040503050406030204" pitchFamily="18" charset="0"/>
                                    </a:rPr>
                                    <m:t>𝜃</m:t>
                                  </m:r>
                                </m:e>
                                <m:sub>
                                  <m:r>
                                    <a:rPr lang="it-IT" sz="1800" b="0" i="1" u="none" smtClean="0">
                                      <a:solidFill>
                                        <a:srgbClr val="000000"/>
                                      </a:solidFill>
                                      <a:latin typeface="Cambria Math" panose="02040503050406030204" pitchFamily="18" charset="0"/>
                                    </a:rPr>
                                    <m:t>𝑖𝑗</m:t>
                                  </m:r>
                                </m:sub>
                              </m:sSub>
                            </m:e>
                          </m:func>
                        </m:num>
                        <m:den>
                          <m:r>
                            <a:rPr lang="it-IT" sz="1800" b="0" i="1" u="none" smtClean="0">
                              <a:solidFill>
                                <a:srgbClr val="000000"/>
                              </a:solidFill>
                              <a:latin typeface="Cambria Math" panose="02040503050406030204" pitchFamily="18" charset="0"/>
                            </a:rPr>
                            <m:t>2</m:t>
                          </m:r>
                          <m:rad>
                            <m:radPr>
                              <m:degHide m:val="on"/>
                              <m:ctrlPr>
                                <a:rPr lang="it-IT" sz="1800" b="0" i="1" u="none" smtClean="0">
                                  <a:solidFill>
                                    <a:srgbClr val="000000"/>
                                  </a:solidFill>
                                  <a:latin typeface="Cambria Math" panose="02040503050406030204" pitchFamily="18" charset="0"/>
                                </a:rPr>
                              </m:ctrlPr>
                            </m:radPr>
                            <m:deg/>
                            <m:e>
                              <m:r>
                                <a:rPr lang="it-IT" sz="1800" b="0" i="1" u="none" smtClean="0">
                                  <a:solidFill>
                                    <a:srgbClr val="000000"/>
                                  </a:solidFill>
                                  <a:latin typeface="Cambria Math" panose="02040503050406030204" pitchFamily="18" charset="0"/>
                                </a:rPr>
                                <m:t>2</m:t>
                              </m:r>
                            </m:e>
                          </m:rad>
                          <m:r>
                            <a:rPr lang="it-IT" sz="1800" b="0" i="1" u="none" smtClean="0">
                              <a:solidFill>
                                <a:srgbClr val="000000"/>
                              </a:solidFill>
                              <a:latin typeface="Cambria Math" panose="02040503050406030204" pitchFamily="18" charset="0"/>
                            </a:rPr>
                            <m:t> </m:t>
                          </m:r>
                          <m:sSub>
                            <m:sSubPr>
                              <m:ctrlPr>
                                <a:rPr lang="it-IT" sz="1800" b="0" i="1" u="none" smtClean="0">
                                  <a:solidFill>
                                    <a:srgbClr val="000000"/>
                                  </a:solidFill>
                                  <a:latin typeface="Cambria Math" panose="02040503050406030204" pitchFamily="18" charset="0"/>
                                </a:rPr>
                              </m:ctrlPr>
                            </m:sSubPr>
                            <m:e>
                              <m:r>
                                <a:rPr lang="it-IT" sz="1800" b="0" i="1" u="none" smtClean="0">
                                  <a:solidFill>
                                    <a:srgbClr val="000000"/>
                                  </a:solidFill>
                                  <a:latin typeface="Cambria Math" panose="02040503050406030204" pitchFamily="18" charset="0"/>
                                </a:rPr>
                                <m:t>𝐺</m:t>
                              </m:r>
                            </m:e>
                            <m:sub>
                              <m:r>
                                <a:rPr lang="it-IT" sz="1800" b="0" i="1" u="none" smtClean="0">
                                  <a:solidFill>
                                    <a:srgbClr val="000000"/>
                                  </a:solidFill>
                                  <a:latin typeface="Cambria Math" panose="02040503050406030204" pitchFamily="18" charset="0"/>
                                </a:rPr>
                                <m:t>𝐹</m:t>
                              </m:r>
                            </m:sub>
                          </m:sSub>
                          <m:sSub>
                            <m:sSubPr>
                              <m:ctrlPr>
                                <a:rPr lang="it-IT" sz="1800" b="0" i="1" u="none" smtClean="0">
                                  <a:solidFill>
                                    <a:srgbClr val="000000"/>
                                  </a:solidFill>
                                  <a:latin typeface="Cambria Math" panose="02040503050406030204" pitchFamily="18" charset="0"/>
                                </a:rPr>
                              </m:ctrlPr>
                            </m:sSubPr>
                            <m:e>
                              <m:r>
                                <a:rPr lang="it-IT" sz="1800" b="0" i="1" u="none" smtClean="0">
                                  <a:solidFill>
                                    <a:srgbClr val="000000"/>
                                  </a:solidFill>
                                  <a:latin typeface="Cambria Math" panose="02040503050406030204" pitchFamily="18" charset="0"/>
                                </a:rPr>
                                <m:t>𝐸</m:t>
                              </m:r>
                            </m:e>
                            <m:sub>
                              <m:r>
                                <a:rPr lang="it-IT" sz="1800" b="0" i="1" u="none" smtClean="0">
                                  <a:solidFill>
                                    <a:srgbClr val="000000"/>
                                  </a:solidFill>
                                  <a:latin typeface="Cambria Math" panose="02040503050406030204" pitchFamily="18" charset="0"/>
                                </a:rPr>
                                <m:t>𝜈</m:t>
                              </m:r>
                            </m:sub>
                          </m:sSub>
                        </m:den>
                      </m:f>
                      <m:r>
                        <a:rPr lang="it-IT" sz="1800" b="0" i="1" u="none" smtClean="0">
                          <a:solidFill>
                            <a:srgbClr val="000000"/>
                          </a:solidFill>
                          <a:latin typeface="Cambria Math" panose="02040503050406030204" pitchFamily="18" charset="0"/>
                        </a:rPr>
                        <m:t> → </m:t>
                      </m:r>
                      <m:sSub>
                        <m:sSubPr>
                          <m:ctrlPr>
                            <a:rPr lang="it-IT" sz="1800" b="0" i="1" u="none" smtClean="0">
                              <a:solidFill>
                                <a:srgbClr val="000000"/>
                              </a:solidFill>
                              <a:latin typeface="Cambria Math" panose="02040503050406030204" pitchFamily="18" charset="0"/>
                            </a:rPr>
                          </m:ctrlPr>
                        </m:sSubPr>
                        <m:e>
                          <m:r>
                            <a:rPr lang="it-IT" sz="1800" b="0" i="1" u="none" smtClean="0">
                              <a:solidFill>
                                <a:srgbClr val="000000"/>
                              </a:solidFill>
                              <a:latin typeface="Cambria Math" panose="02040503050406030204" pitchFamily="18" charset="0"/>
                            </a:rPr>
                            <m:t>𝜃</m:t>
                          </m:r>
                        </m:e>
                        <m:sub>
                          <m:r>
                            <a:rPr lang="it-IT" sz="1800" b="0" i="1" u="none" smtClean="0">
                              <a:solidFill>
                                <a:srgbClr val="000000"/>
                              </a:solidFill>
                              <a:latin typeface="Cambria Math" panose="02040503050406030204" pitchFamily="18" charset="0"/>
                            </a:rPr>
                            <m:t>𝑀</m:t>
                          </m:r>
                        </m:sub>
                      </m:sSub>
                      <m:r>
                        <a:rPr lang="it-IT" sz="1800" b="0" i="1" u="none" smtClean="0">
                          <a:solidFill>
                            <a:srgbClr val="000000"/>
                          </a:solidFill>
                          <a:latin typeface="Cambria Math" panose="02040503050406030204" pitchFamily="18" charset="0"/>
                        </a:rPr>
                        <m:t>=</m:t>
                      </m:r>
                      <m:f>
                        <m:fPr>
                          <m:ctrlPr>
                            <a:rPr lang="it-IT" sz="1800" b="0" i="1" u="none" smtClean="0">
                              <a:solidFill>
                                <a:srgbClr val="000000"/>
                              </a:solidFill>
                              <a:latin typeface="Cambria Math" panose="02040503050406030204" pitchFamily="18" charset="0"/>
                            </a:rPr>
                          </m:ctrlPr>
                        </m:fPr>
                        <m:num>
                          <m:r>
                            <a:rPr lang="it-IT" sz="1800" b="0" i="1" u="none" smtClean="0">
                              <a:solidFill>
                                <a:srgbClr val="000000"/>
                              </a:solidFill>
                              <a:latin typeface="Cambria Math" panose="02040503050406030204" pitchFamily="18" charset="0"/>
                            </a:rPr>
                            <m:t>𝜋</m:t>
                          </m:r>
                        </m:num>
                        <m:den>
                          <m:r>
                            <a:rPr lang="it-IT" sz="1800" b="0" i="1" u="none" smtClean="0">
                              <a:solidFill>
                                <a:srgbClr val="000000"/>
                              </a:solidFill>
                              <a:latin typeface="Cambria Math" panose="02040503050406030204" pitchFamily="18" charset="0"/>
                            </a:rPr>
                            <m:t>4</m:t>
                          </m:r>
                        </m:den>
                      </m:f>
                    </m:oMath>
                  </m:oMathPara>
                </a14:m>
                <a:endParaRPr lang="en-GB" dirty="0"/>
              </a:p>
            </p:txBody>
          </p:sp>
        </mc:Choice>
        <mc:Fallback xmlns="">
          <p:sp>
            <p:nvSpPr>
              <p:cNvPr id="21" name="CasellaDiTesto 20">
                <a:extLst>
                  <a:ext uri="{FF2B5EF4-FFF2-40B4-BE49-F238E27FC236}">
                    <a16:creationId xmlns:a16="http://schemas.microsoft.com/office/drawing/2014/main" id="{3CAD52F1-4325-24DA-DF20-A79F6BCE2CA8}"/>
                  </a:ext>
                </a:extLst>
              </p:cNvPr>
              <p:cNvSpPr txBox="1">
                <a:spLocks noRot="1" noChangeAspect="1" noMove="1" noResize="1" noEditPoints="1" noAdjustHandles="1" noChangeArrowheads="1" noChangeShapeType="1" noTextEdit="1"/>
              </p:cNvSpPr>
              <p:nvPr/>
            </p:nvSpPr>
            <p:spPr>
              <a:xfrm>
                <a:off x="1316211" y="2924439"/>
                <a:ext cx="4572000" cy="705065"/>
              </a:xfrm>
              <a:prstGeom prst="rect">
                <a:avLst/>
              </a:prstGeom>
              <a:blipFill>
                <a:blip r:embed="rId6"/>
                <a:stretch>
                  <a:fillRect/>
                </a:stretch>
              </a:blipFill>
            </p:spPr>
            <p:txBody>
              <a:bodyPr/>
              <a:lstStyle/>
              <a:p>
                <a:r>
                  <a:rPr lang="en-GB">
                    <a:noFill/>
                  </a:rPr>
                  <a:t> </a:t>
                </a:r>
              </a:p>
            </p:txBody>
          </p:sp>
        </mc:Fallback>
      </mc:AlternateContent>
      <p:sp>
        <p:nvSpPr>
          <p:cNvPr id="2" name="CasellaDiTesto 1">
            <a:extLst>
              <a:ext uri="{FF2B5EF4-FFF2-40B4-BE49-F238E27FC236}">
                <a16:creationId xmlns:a16="http://schemas.microsoft.com/office/drawing/2014/main" id="{9172A06A-7324-9816-8057-0E6C243811E1}"/>
              </a:ext>
            </a:extLst>
          </p:cNvPr>
          <p:cNvSpPr txBox="1"/>
          <p:nvPr/>
        </p:nvSpPr>
        <p:spPr>
          <a:xfrm>
            <a:off x="5950880" y="3100238"/>
            <a:ext cx="2160240" cy="338554"/>
          </a:xfrm>
          <a:prstGeom prst="rect">
            <a:avLst/>
          </a:prstGeom>
          <a:noFill/>
        </p:spPr>
        <p:txBody>
          <a:bodyPr wrap="square" rtlCol="0">
            <a:spAutoFit/>
          </a:bodyPr>
          <a:lstStyle/>
          <a:p>
            <a:pPr algn="ctr"/>
            <a:r>
              <a:rPr lang="it-IT" sz="1600" b="1" u="none" dirty="0">
                <a:solidFill>
                  <a:srgbClr val="FF0000"/>
                </a:solidFill>
                <a:latin typeface="Arial Nova Cond" panose="020B0506020202020204" pitchFamily="34" charset="0"/>
              </a:rPr>
              <a:t>MAXIMAL MIXING</a:t>
            </a:r>
          </a:p>
        </p:txBody>
      </p:sp>
      <mc:AlternateContent xmlns:mc="http://schemas.openxmlformats.org/markup-compatibility/2006" xmlns:a14="http://schemas.microsoft.com/office/drawing/2010/main">
        <mc:Choice Requires="a14">
          <p:sp>
            <p:nvSpPr>
              <p:cNvPr id="11" name="CasellaDiTesto 10">
                <a:extLst>
                  <a:ext uri="{FF2B5EF4-FFF2-40B4-BE49-F238E27FC236}">
                    <a16:creationId xmlns:a16="http://schemas.microsoft.com/office/drawing/2014/main" id="{6960FE35-3FCC-C6D4-8D79-D606789A3D67}"/>
                  </a:ext>
                </a:extLst>
              </p:cNvPr>
              <p:cNvSpPr txBox="1"/>
              <p:nvPr/>
            </p:nvSpPr>
            <p:spPr>
              <a:xfrm>
                <a:off x="2381061" y="5107876"/>
                <a:ext cx="3060841" cy="8922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2400" i="1" u="none" smtClean="0">
                              <a:solidFill>
                                <a:srgbClr val="000000"/>
                              </a:solidFill>
                              <a:latin typeface="Cambria Math" panose="02040503050406030204" pitchFamily="18" charset="0"/>
                            </a:rPr>
                          </m:ctrlPr>
                        </m:fPr>
                        <m:num>
                          <m:sSub>
                            <m:sSubPr>
                              <m:ctrlPr>
                                <a:rPr lang="it-IT" sz="2400" i="1" u="none">
                                  <a:solidFill>
                                    <a:srgbClr val="000000"/>
                                  </a:solidFill>
                                  <a:latin typeface="Cambria Math" panose="02040503050406030204" pitchFamily="18" charset="0"/>
                                </a:rPr>
                              </m:ctrlPr>
                            </m:sSubPr>
                            <m:e>
                              <m:r>
                                <a:rPr lang="it-IT" sz="2400" i="1" u="none">
                                  <a:solidFill>
                                    <a:srgbClr val="000000"/>
                                  </a:solidFill>
                                  <a:latin typeface="Cambria Math" panose="02040503050406030204" pitchFamily="18" charset="0"/>
                                </a:rPr>
                                <m:t>𝑃</m:t>
                              </m:r>
                            </m:e>
                            <m:sub>
                              <m:sSub>
                                <m:sSubPr>
                                  <m:ctrlPr>
                                    <a:rPr lang="it-IT" sz="2400" b="0" i="1" u="none" smtClean="0">
                                      <a:solidFill>
                                        <a:srgbClr val="000000"/>
                                      </a:solidFill>
                                      <a:latin typeface="Cambria Math" panose="02040503050406030204" pitchFamily="18" charset="0"/>
                                    </a:rPr>
                                  </m:ctrlPr>
                                </m:sSubPr>
                                <m:e>
                                  <m:r>
                                    <a:rPr lang="it-IT" sz="2400" b="0" i="1" u="none" smtClean="0">
                                      <a:solidFill>
                                        <a:srgbClr val="000000"/>
                                      </a:solidFill>
                                      <a:latin typeface="Cambria Math" panose="02040503050406030204" pitchFamily="18" charset="0"/>
                                    </a:rPr>
                                    <m:t>𝜐</m:t>
                                  </m:r>
                                </m:e>
                                <m:sub>
                                  <m:r>
                                    <a:rPr lang="it-IT" sz="2400" b="0" i="1" u="none" smtClean="0">
                                      <a:solidFill>
                                        <a:srgbClr val="000000"/>
                                      </a:solidFill>
                                      <a:latin typeface="Cambria Math" panose="02040503050406030204" pitchFamily="18" charset="0"/>
                                    </a:rPr>
                                    <m:t>𝛼</m:t>
                                  </m:r>
                                </m:sub>
                              </m:sSub>
                              <m:r>
                                <a:rPr lang="it-IT" sz="2400" i="1" u="none">
                                  <a:solidFill>
                                    <a:srgbClr val="000000"/>
                                  </a:solidFill>
                                  <a:latin typeface="Cambria Math" panose="02040503050406030204" pitchFamily="18" charset="0"/>
                                </a:rPr>
                                <m:t>→</m:t>
                              </m:r>
                              <m:sSub>
                                <m:sSubPr>
                                  <m:ctrlPr>
                                    <a:rPr lang="it-IT" sz="2400" b="0" i="1" u="none" smtClean="0">
                                      <a:solidFill>
                                        <a:srgbClr val="000000"/>
                                      </a:solidFill>
                                      <a:latin typeface="Cambria Math" panose="02040503050406030204" pitchFamily="18" charset="0"/>
                                    </a:rPr>
                                  </m:ctrlPr>
                                </m:sSubPr>
                                <m:e>
                                  <m:r>
                                    <a:rPr lang="it-IT" sz="2400" b="0" i="1" u="none" smtClean="0">
                                      <a:solidFill>
                                        <a:srgbClr val="000000"/>
                                      </a:solidFill>
                                      <a:latin typeface="Cambria Math" panose="02040503050406030204" pitchFamily="18" charset="0"/>
                                    </a:rPr>
                                    <m:t>𝜐</m:t>
                                  </m:r>
                                </m:e>
                                <m:sub>
                                  <m:r>
                                    <a:rPr lang="it-IT" sz="2400" b="0" i="1" u="none" smtClean="0">
                                      <a:solidFill>
                                        <a:srgbClr val="000000"/>
                                      </a:solidFill>
                                      <a:latin typeface="Cambria Math" panose="02040503050406030204" pitchFamily="18" charset="0"/>
                                    </a:rPr>
                                    <m:t>𝛽</m:t>
                                  </m:r>
                                </m:sub>
                              </m:sSub>
                            </m:sub>
                          </m:sSub>
                        </m:num>
                        <m:den>
                          <m:sSub>
                            <m:sSubPr>
                              <m:ctrlPr>
                                <a:rPr lang="it-IT" sz="2400" i="1" u="none">
                                  <a:solidFill>
                                    <a:srgbClr val="000000"/>
                                  </a:solidFill>
                                  <a:latin typeface="Cambria Math" panose="02040503050406030204" pitchFamily="18" charset="0"/>
                                </a:rPr>
                              </m:ctrlPr>
                            </m:sSubPr>
                            <m:e>
                              <m:r>
                                <a:rPr lang="it-IT" sz="2400" i="1" u="none">
                                  <a:solidFill>
                                    <a:srgbClr val="000000"/>
                                  </a:solidFill>
                                  <a:latin typeface="Cambria Math" panose="02040503050406030204" pitchFamily="18" charset="0"/>
                                </a:rPr>
                                <m:t>𝑃</m:t>
                              </m:r>
                            </m:e>
                            <m:sub>
                              <m:acc>
                                <m:accPr>
                                  <m:chr m:val="̅"/>
                                  <m:ctrlPr>
                                    <a:rPr lang="it-IT" sz="2400" b="0" i="1" u="none" smtClean="0">
                                      <a:solidFill>
                                        <a:srgbClr val="000000"/>
                                      </a:solidFill>
                                      <a:latin typeface="Cambria Math" panose="02040503050406030204" pitchFamily="18" charset="0"/>
                                    </a:rPr>
                                  </m:ctrlPr>
                                </m:accPr>
                                <m:e>
                                  <m:sSub>
                                    <m:sSubPr>
                                      <m:ctrlPr>
                                        <a:rPr lang="it-IT" sz="2400" b="0" i="1" u="none" smtClean="0">
                                          <a:solidFill>
                                            <a:srgbClr val="000000"/>
                                          </a:solidFill>
                                          <a:latin typeface="Cambria Math" panose="02040503050406030204" pitchFamily="18" charset="0"/>
                                        </a:rPr>
                                      </m:ctrlPr>
                                    </m:sSubPr>
                                    <m:e>
                                      <m:r>
                                        <a:rPr lang="it-IT" sz="2400" b="0" i="1" u="none" smtClean="0">
                                          <a:solidFill>
                                            <a:srgbClr val="000000"/>
                                          </a:solidFill>
                                          <a:latin typeface="Cambria Math" panose="02040503050406030204" pitchFamily="18" charset="0"/>
                                        </a:rPr>
                                        <m:t>𝜐</m:t>
                                      </m:r>
                                    </m:e>
                                    <m:sub>
                                      <m:r>
                                        <a:rPr lang="it-IT" sz="2400" b="0" i="1" u="none" smtClean="0">
                                          <a:solidFill>
                                            <a:srgbClr val="000000"/>
                                          </a:solidFill>
                                          <a:latin typeface="Cambria Math" panose="02040503050406030204" pitchFamily="18" charset="0"/>
                                        </a:rPr>
                                        <m:t>𝛼</m:t>
                                      </m:r>
                                    </m:sub>
                                  </m:sSub>
                                </m:e>
                              </m:acc>
                              <m:r>
                                <a:rPr lang="it-IT" sz="2400" i="1" u="none">
                                  <a:solidFill>
                                    <a:srgbClr val="000000"/>
                                  </a:solidFill>
                                  <a:latin typeface="Cambria Math" panose="02040503050406030204" pitchFamily="18" charset="0"/>
                                </a:rPr>
                                <m:t>→</m:t>
                              </m:r>
                              <m:acc>
                                <m:accPr>
                                  <m:chr m:val="̅"/>
                                  <m:ctrlPr>
                                    <a:rPr lang="it-IT" sz="2400" b="0" i="1" u="none" smtClean="0">
                                      <a:solidFill>
                                        <a:srgbClr val="000000"/>
                                      </a:solidFill>
                                      <a:latin typeface="Cambria Math" panose="02040503050406030204" pitchFamily="18" charset="0"/>
                                    </a:rPr>
                                  </m:ctrlPr>
                                </m:accPr>
                                <m:e>
                                  <m:sSub>
                                    <m:sSubPr>
                                      <m:ctrlPr>
                                        <a:rPr lang="it-IT" sz="2400" b="0" i="1" u="none" smtClean="0">
                                          <a:solidFill>
                                            <a:srgbClr val="000000"/>
                                          </a:solidFill>
                                          <a:latin typeface="Cambria Math" panose="02040503050406030204" pitchFamily="18" charset="0"/>
                                        </a:rPr>
                                      </m:ctrlPr>
                                    </m:sSubPr>
                                    <m:e>
                                      <m:r>
                                        <a:rPr lang="it-IT" sz="2400" b="0" i="1" u="none" smtClean="0">
                                          <a:solidFill>
                                            <a:srgbClr val="000000"/>
                                          </a:solidFill>
                                          <a:latin typeface="Cambria Math" panose="02040503050406030204" pitchFamily="18" charset="0"/>
                                        </a:rPr>
                                        <m:t>𝜐</m:t>
                                      </m:r>
                                    </m:e>
                                    <m:sub>
                                      <m:r>
                                        <a:rPr lang="it-IT" sz="2400" b="0" i="1" u="none" smtClean="0">
                                          <a:solidFill>
                                            <a:srgbClr val="000000"/>
                                          </a:solidFill>
                                          <a:latin typeface="Cambria Math" panose="02040503050406030204" pitchFamily="18" charset="0"/>
                                        </a:rPr>
                                        <m:t>𝛽</m:t>
                                      </m:r>
                                    </m:sub>
                                  </m:sSub>
                                </m:e>
                              </m:acc>
                            </m:sub>
                          </m:sSub>
                        </m:den>
                      </m:f>
                      <m:r>
                        <a:rPr lang="it-IT" sz="2400" b="0" i="1" u="none" smtClean="0">
                          <a:solidFill>
                            <a:srgbClr val="000000"/>
                          </a:solidFill>
                          <a:latin typeface="Cambria Math" panose="02040503050406030204" pitchFamily="18" charset="0"/>
                        </a:rPr>
                        <m:t>  </m:t>
                      </m:r>
                      <m:d>
                        <m:dPr>
                          <m:begChr m:val="{"/>
                          <m:endChr m:val=""/>
                          <m:ctrlPr>
                            <a:rPr lang="en-GB" sz="2400" i="1" u="none" smtClean="0">
                              <a:solidFill>
                                <a:srgbClr val="000000"/>
                              </a:solidFill>
                              <a:latin typeface="Cambria Math" panose="02040503050406030204" pitchFamily="18" charset="0"/>
                            </a:rPr>
                          </m:ctrlPr>
                        </m:dPr>
                        <m:e>
                          <m:eqArr>
                            <m:eqArrPr>
                              <m:ctrlPr>
                                <a:rPr lang="en-GB" sz="2400" i="1" u="none" smtClean="0">
                                  <a:solidFill>
                                    <a:srgbClr val="000000"/>
                                  </a:solidFill>
                                  <a:latin typeface="Cambria Math" panose="02040503050406030204" pitchFamily="18" charset="0"/>
                                </a:rPr>
                              </m:ctrlPr>
                            </m:eqArrPr>
                            <m:e>
                              <m:r>
                                <a:rPr lang="it-IT" sz="2400" b="0" i="1" u="none" smtClean="0">
                                  <a:solidFill>
                                    <a:srgbClr val="000000"/>
                                  </a:solidFill>
                                  <a:latin typeface="Cambria Math" panose="02040503050406030204" pitchFamily="18" charset="0"/>
                                </a:rPr>
                                <m:t>&gt;1</m:t>
                              </m:r>
                            </m:e>
                            <m:e>
                              <m:r>
                                <a:rPr lang="it-IT" sz="2400" b="0" i="1" u="none" smtClean="0">
                                  <a:solidFill>
                                    <a:srgbClr val="000000"/>
                                  </a:solidFill>
                                  <a:latin typeface="Cambria Math" panose="02040503050406030204" pitchFamily="18" charset="0"/>
                                </a:rPr>
                                <m:t>&lt;1 </m:t>
                              </m:r>
                            </m:e>
                          </m:eqArr>
                        </m:e>
                      </m:d>
                    </m:oMath>
                  </m:oMathPara>
                </a14:m>
                <a:endParaRPr lang="en-GB" sz="2400" u="none" dirty="0">
                  <a:solidFill>
                    <a:srgbClr val="000000"/>
                  </a:solidFill>
                  <a:latin typeface="Arial Nova Cond Light" panose="020B0306020202020204" pitchFamily="34" charset="0"/>
                </a:endParaRPr>
              </a:p>
            </p:txBody>
          </p:sp>
        </mc:Choice>
        <mc:Fallback xmlns="">
          <p:sp>
            <p:nvSpPr>
              <p:cNvPr id="11" name="CasellaDiTesto 10">
                <a:extLst>
                  <a:ext uri="{FF2B5EF4-FFF2-40B4-BE49-F238E27FC236}">
                    <a16:creationId xmlns:a16="http://schemas.microsoft.com/office/drawing/2014/main" id="{6960FE35-3FCC-C6D4-8D79-D606789A3D67}"/>
                  </a:ext>
                </a:extLst>
              </p:cNvPr>
              <p:cNvSpPr txBox="1">
                <a:spLocks noRot="1" noChangeAspect="1" noMove="1" noResize="1" noEditPoints="1" noAdjustHandles="1" noChangeArrowheads="1" noChangeShapeType="1" noTextEdit="1"/>
              </p:cNvSpPr>
              <p:nvPr/>
            </p:nvSpPr>
            <p:spPr>
              <a:xfrm>
                <a:off x="2381061" y="5107876"/>
                <a:ext cx="3060841" cy="892232"/>
              </a:xfrm>
              <a:prstGeom prst="rect">
                <a:avLst/>
              </a:prstGeom>
              <a:blipFill>
                <a:blip r:embed="rId7"/>
                <a:stretch>
                  <a:fillRect b="-685"/>
                </a:stretch>
              </a:blipFill>
            </p:spPr>
            <p:txBody>
              <a:bodyPr/>
              <a:lstStyle/>
              <a:p>
                <a:r>
                  <a:rPr lang="en-GB">
                    <a:noFill/>
                  </a:rPr>
                  <a:t> </a:t>
                </a:r>
              </a:p>
            </p:txBody>
          </p:sp>
        </mc:Fallback>
      </mc:AlternateContent>
      <p:sp>
        <p:nvSpPr>
          <p:cNvPr id="12" name="CasellaDiTesto 11">
            <a:extLst>
              <a:ext uri="{FF2B5EF4-FFF2-40B4-BE49-F238E27FC236}">
                <a16:creationId xmlns:a16="http://schemas.microsoft.com/office/drawing/2014/main" id="{611AA134-4007-58D5-AB18-9638E639C030}"/>
              </a:ext>
            </a:extLst>
          </p:cNvPr>
          <p:cNvSpPr txBox="1"/>
          <p:nvPr/>
        </p:nvSpPr>
        <p:spPr>
          <a:xfrm>
            <a:off x="4960915" y="5029358"/>
            <a:ext cx="2105029" cy="508344"/>
          </a:xfrm>
          <a:prstGeom prst="rect">
            <a:avLst/>
          </a:prstGeom>
          <a:noFill/>
        </p:spPr>
        <p:txBody>
          <a:bodyPr wrap="square" rtlCol="0">
            <a:spAutoFit/>
          </a:bodyPr>
          <a:lstStyle/>
          <a:p>
            <a:pPr>
              <a:lnSpc>
                <a:spcPct val="200000"/>
              </a:lnSpc>
            </a:pPr>
            <a:r>
              <a:rPr lang="it-IT" sz="1600" b="1" u="none" dirty="0">
                <a:solidFill>
                  <a:srgbClr val="4553A4"/>
                </a:solidFill>
                <a:latin typeface="Arial Nova Cond" panose="020B0506020202020204" pitchFamily="34" charset="0"/>
              </a:rPr>
              <a:t>NORMAL  (NH) </a:t>
            </a:r>
          </a:p>
        </p:txBody>
      </p:sp>
      <p:sp>
        <p:nvSpPr>
          <p:cNvPr id="13" name="CasellaDiTesto 12">
            <a:extLst>
              <a:ext uri="{FF2B5EF4-FFF2-40B4-BE49-F238E27FC236}">
                <a16:creationId xmlns:a16="http://schemas.microsoft.com/office/drawing/2014/main" id="{488CD144-516D-B4AF-E590-159CC4FB7BD0}"/>
              </a:ext>
            </a:extLst>
          </p:cNvPr>
          <p:cNvSpPr txBox="1"/>
          <p:nvPr/>
        </p:nvSpPr>
        <p:spPr>
          <a:xfrm>
            <a:off x="4982543" y="5418647"/>
            <a:ext cx="1811336" cy="508344"/>
          </a:xfrm>
          <a:prstGeom prst="rect">
            <a:avLst/>
          </a:prstGeom>
          <a:noFill/>
        </p:spPr>
        <p:txBody>
          <a:bodyPr wrap="square">
            <a:spAutoFit/>
          </a:bodyPr>
          <a:lstStyle/>
          <a:p>
            <a:pPr>
              <a:lnSpc>
                <a:spcPct val="200000"/>
              </a:lnSpc>
            </a:pPr>
            <a:r>
              <a:rPr lang="it-IT" sz="1600" b="1" u="none" dirty="0">
                <a:solidFill>
                  <a:srgbClr val="ED2125"/>
                </a:solidFill>
                <a:latin typeface="Arial Nova Cond" panose="020B0506020202020204" pitchFamily="34" charset="0"/>
              </a:rPr>
              <a:t>INVERTED  (IH)</a:t>
            </a:r>
            <a:endParaRPr lang="en-GB" sz="1600" b="1" u="none" dirty="0">
              <a:solidFill>
                <a:srgbClr val="ED2125"/>
              </a:solidFill>
              <a:latin typeface="Arial Nova Cond" panose="020B0506020202020204" pitchFamily="34" charset="0"/>
            </a:endParaRPr>
          </a:p>
        </p:txBody>
      </p:sp>
    </p:spTree>
    <p:extLst>
      <p:ext uri="{BB962C8B-B14F-4D97-AF65-F5344CB8AC3E}">
        <p14:creationId xmlns:p14="http://schemas.microsoft.com/office/powerpoint/2010/main" val="1549117177"/>
      </p:ext>
    </p:extLst>
  </p:cSld>
  <p:clrMapOvr>
    <a:masterClrMapping/>
  </p:clrMapOvr>
  <p:extLst>
    <p:ext uri="{6950BFC3-D8DA-4A85-94F7-54DA5524770B}">
      <p188:commentRel xmlns:p188="http://schemas.microsoft.com/office/powerpoint/2018/8/main" r:id="rId3"/>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magine 21">
            <a:extLst>
              <a:ext uri="{FF2B5EF4-FFF2-40B4-BE49-F238E27FC236}">
                <a16:creationId xmlns:a16="http://schemas.microsoft.com/office/drawing/2014/main" id="{93D7B7B3-3BDD-87EC-6358-40ED804A886F}"/>
              </a:ext>
            </a:extLst>
          </p:cNvPr>
          <p:cNvPicPr>
            <a:picLocks noChangeAspect="1"/>
          </p:cNvPicPr>
          <p:nvPr/>
        </p:nvPicPr>
        <p:blipFill>
          <a:blip r:embed="rId3"/>
          <a:stretch>
            <a:fillRect/>
          </a:stretch>
        </p:blipFill>
        <p:spPr>
          <a:xfrm>
            <a:off x="4716619" y="3954832"/>
            <a:ext cx="4315427" cy="895475"/>
          </a:xfrm>
          <a:prstGeom prst="rect">
            <a:avLst/>
          </a:prstGeom>
        </p:spPr>
      </p:pic>
      <p:pic>
        <p:nvPicPr>
          <p:cNvPr id="5" name="Immagine 4">
            <a:extLst>
              <a:ext uri="{FF2B5EF4-FFF2-40B4-BE49-F238E27FC236}">
                <a16:creationId xmlns:a16="http://schemas.microsoft.com/office/drawing/2014/main" id="{05C8AB04-F3B6-5542-3F29-D33011A2993B}"/>
              </a:ext>
            </a:extLst>
          </p:cNvPr>
          <p:cNvPicPr>
            <a:picLocks noChangeAspect="1"/>
          </p:cNvPicPr>
          <p:nvPr/>
        </p:nvPicPr>
        <p:blipFill rotWithShape="1">
          <a:blip r:embed="rId4">
            <a:extLst>
              <a:ext uri="{28A0092B-C50C-407E-A947-70E740481C1C}">
                <a14:useLocalDpi xmlns:a14="http://schemas.microsoft.com/office/drawing/2010/main" val="0"/>
              </a:ext>
            </a:extLst>
          </a:blip>
          <a:srcRect b="26204"/>
          <a:stretch/>
        </p:blipFill>
        <p:spPr>
          <a:xfrm>
            <a:off x="0" y="1742372"/>
            <a:ext cx="4644008" cy="2979771"/>
          </a:xfrm>
          <a:prstGeom prst="rect">
            <a:avLst/>
          </a:prstGeom>
        </p:spPr>
      </p:pic>
      <mc:AlternateContent xmlns:mc="http://schemas.openxmlformats.org/markup-compatibility/2006" xmlns:a14="http://schemas.microsoft.com/office/drawing/2010/main">
        <mc:Choice Requires="a14">
          <p:sp>
            <p:nvSpPr>
              <p:cNvPr id="6" name="CasellaDiTesto 5">
                <a:extLst>
                  <a:ext uri="{FF2B5EF4-FFF2-40B4-BE49-F238E27FC236}">
                    <a16:creationId xmlns:a16="http://schemas.microsoft.com/office/drawing/2014/main" id="{F9CF3EAE-9DF7-9E02-DA5A-1E7E24C95C49}"/>
                  </a:ext>
                </a:extLst>
              </p:cNvPr>
              <p:cNvSpPr txBox="1"/>
              <p:nvPr/>
            </p:nvSpPr>
            <p:spPr>
              <a:xfrm>
                <a:off x="508007" y="5090706"/>
                <a:ext cx="1233545" cy="60228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2800" b="0" i="1" u="none" smtClean="0">
                              <a:solidFill>
                                <a:srgbClr val="000000"/>
                              </a:solidFill>
                              <a:latin typeface="Cambria Math" panose="02040503050406030204" pitchFamily="18" charset="0"/>
                            </a:rPr>
                          </m:ctrlPr>
                        </m:sSubPr>
                        <m:e>
                          <m:r>
                            <a:rPr lang="it-IT" sz="2800" b="0" i="1" u="none" smtClean="0">
                              <a:solidFill>
                                <a:srgbClr val="000000"/>
                              </a:solidFill>
                              <a:latin typeface="Cambria Math" panose="02040503050406030204" pitchFamily="18" charset="0"/>
                            </a:rPr>
                            <m:t>𝑃</m:t>
                          </m:r>
                        </m:e>
                        <m:sub>
                          <m:sSub>
                            <m:sSubPr>
                              <m:ctrlPr>
                                <a:rPr lang="it-IT" sz="2800" b="0" i="1" u="none" smtClean="0">
                                  <a:solidFill>
                                    <a:srgbClr val="000000"/>
                                  </a:solidFill>
                                  <a:latin typeface="Cambria Math" panose="02040503050406030204" pitchFamily="18" charset="0"/>
                                </a:rPr>
                              </m:ctrlPr>
                            </m:sSubPr>
                            <m:e>
                              <m:r>
                                <a:rPr lang="it-IT" sz="2800" b="0" i="1" u="none" smtClean="0">
                                  <a:solidFill>
                                    <a:srgbClr val="000000"/>
                                  </a:solidFill>
                                  <a:latin typeface="Cambria Math" panose="02040503050406030204" pitchFamily="18" charset="0"/>
                                </a:rPr>
                                <m:t>𝜐</m:t>
                              </m:r>
                            </m:e>
                            <m:sub>
                              <m:r>
                                <a:rPr lang="it-IT" sz="2800" b="0" i="1" u="none" smtClean="0">
                                  <a:solidFill>
                                    <a:srgbClr val="000000"/>
                                  </a:solidFill>
                                  <a:latin typeface="Cambria Math" panose="02040503050406030204" pitchFamily="18" charset="0"/>
                                </a:rPr>
                                <m:t>𝜇</m:t>
                              </m:r>
                            </m:sub>
                          </m:sSub>
                          <m:r>
                            <a:rPr lang="it-IT" sz="2800" b="0" i="1" u="none" smtClean="0">
                              <a:solidFill>
                                <a:srgbClr val="000000"/>
                              </a:solidFill>
                              <a:latin typeface="Cambria Math" panose="02040503050406030204" pitchFamily="18" charset="0"/>
                            </a:rPr>
                            <m:t>→</m:t>
                          </m:r>
                          <m:sSub>
                            <m:sSubPr>
                              <m:ctrlPr>
                                <a:rPr lang="it-IT" sz="2800" b="0" i="1" u="none" smtClean="0">
                                  <a:solidFill>
                                    <a:srgbClr val="000000"/>
                                  </a:solidFill>
                                  <a:latin typeface="Cambria Math" panose="02040503050406030204" pitchFamily="18" charset="0"/>
                                </a:rPr>
                              </m:ctrlPr>
                            </m:sSubPr>
                            <m:e>
                              <m:r>
                                <a:rPr lang="it-IT" sz="2800" b="0" i="1" u="none" smtClean="0">
                                  <a:solidFill>
                                    <a:srgbClr val="000000"/>
                                  </a:solidFill>
                                  <a:latin typeface="Cambria Math" panose="02040503050406030204" pitchFamily="18" charset="0"/>
                                </a:rPr>
                                <m:t>𝜐</m:t>
                              </m:r>
                            </m:e>
                            <m:sub>
                              <m:r>
                                <a:rPr lang="it-IT" sz="2800" b="0" i="1" u="none" smtClean="0">
                                  <a:solidFill>
                                    <a:srgbClr val="000000"/>
                                  </a:solidFill>
                                  <a:latin typeface="Cambria Math" panose="02040503050406030204" pitchFamily="18" charset="0"/>
                                </a:rPr>
                                <m:t>𝑒</m:t>
                              </m:r>
                            </m:sub>
                          </m:sSub>
                        </m:sub>
                      </m:sSub>
                    </m:oMath>
                  </m:oMathPara>
                </a14:m>
                <a:endParaRPr lang="en-GB" sz="2000" u="none" dirty="0">
                  <a:latin typeface="Arial Nova Cond Light" panose="020B0306020202020204" pitchFamily="34" charset="0"/>
                </a:endParaRPr>
              </a:p>
            </p:txBody>
          </p:sp>
        </mc:Choice>
        <mc:Fallback xmlns="">
          <p:sp>
            <p:nvSpPr>
              <p:cNvPr id="6" name="CasellaDiTesto 5">
                <a:extLst>
                  <a:ext uri="{FF2B5EF4-FFF2-40B4-BE49-F238E27FC236}">
                    <a16:creationId xmlns:a16="http://schemas.microsoft.com/office/drawing/2014/main" id="{F9CF3EAE-9DF7-9E02-DA5A-1E7E24C95C49}"/>
                  </a:ext>
                </a:extLst>
              </p:cNvPr>
              <p:cNvSpPr txBox="1">
                <a:spLocks noRot="1" noChangeAspect="1" noMove="1" noResize="1" noEditPoints="1" noAdjustHandles="1" noChangeArrowheads="1" noChangeShapeType="1" noTextEdit="1"/>
              </p:cNvSpPr>
              <p:nvPr/>
            </p:nvSpPr>
            <p:spPr>
              <a:xfrm>
                <a:off x="508007" y="5090706"/>
                <a:ext cx="1233545" cy="602281"/>
              </a:xfrm>
              <a:prstGeom prst="rect">
                <a:avLst/>
              </a:prstGeom>
              <a:blipFill>
                <a:blip r:embed="rId5"/>
                <a:stretch>
                  <a:fillRect/>
                </a:stretch>
              </a:blipFill>
            </p:spPr>
            <p:txBody>
              <a:bodyPr/>
              <a:lstStyle/>
              <a:p>
                <a:r>
                  <a:rPr lang="en-GB">
                    <a:noFill/>
                  </a:rPr>
                  <a:t> </a:t>
                </a:r>
              </a:p>
            </p:txBody>
          </p:sp>
        </mc:Fallback>
      </mc:AlternateContent>
      <p:cxnSp>
        <p:nvCxnSpPr>
          <p:cNvPr id="7" name="Connettore diritto 6">
            <a:extLst>
              <a:ext uri="{FF2B5EF4-FFF2-40B4-BE49-F238E27FC236}">
                <a16:creationId xmlns:a16="http://schemas.microsoft.com/office/drawing/2014/main" id="{1F149D36-345E-F9F0-02B5-B992D52D5F4A}"/>
              </a:ext>
            </a:extLst>
          </p:cNvPr>
          <p:cNvCxnSpPr>
            <a:cxnSpLocks/>
          </p:cNvCxnSpPr>
          <p:nvPr/>
        </p:nvCxnSpPr>
        <p:spPr bwMode="auto">
          <a:xfrm flipV="1">
            <a:off x="1716113" y="5209574"/>
            <a:ext cx="576064" cy="28803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8" name="Connettore diritto 7">
            <a:extLst>
              <a:ext uri="{FF2B5EF4-FFF2-40B4-BE49-F238E27FC236}">
                <a16:creationId xmlns:a16="http://schemas.microsoft.com/office/drawing/2014/main" id="{CAD7E321-C3CB-2F7D-FEBE-EFD48CC80F02}"/>
              </a:ext>
            </a:extLst>
          </p:cNvPr>
          <p:cNvCxnSpPr>
            <a:cxnSpLocks/>
          </p:cNvCxnSpPr>
          <p:nvPr/>
        </p:nvCxnSpPr>
        <p:spPr bwMode="auto">
          <a:xfrm flipH="1" flipV="1">
            <a:off x="1716113" y="5512302"/>
            <a:ext cx="576064" cy="288033"/>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9" name="CasellaDiTesto 8">
            <a:extLst>
              <a:ext uri="{FF2B5EF4-FFF2-40B4-BE49-F238E27FC236}">
                <a16:creationId xmlns:a16="http://schemas.microsoft.com/office/drawing/2014/main" id="{50827313-F0B8-D58D-9261-4A2DCB010F2F}"/>
              </a:ext>
            </a:extLst>
          </p:cNvPr>
          <p:cNvSpPr txBox="1"/>
          <p:nvPr/>
        </p:nvSpPr>
        <p:spPr>
          <a:xfrm>
            <a:off x="2294201" y="5090609"/>
            <a:ext cx="2092913" cy="400110"/>
          </a:xfrm>
          <a:prstGeom prst="rect">
            <a:avLst/>
          </a:prstGeom>
          <a:noFill/>
        </p:spPr>
        <p:txBody>
          <a:bodyPr wrap="square" rtlCol="0">
            <a:spAutoFit/>
          </a:bodyPr>
          <a:lstStyle/>
          <a:p>
            <a:r>
              <a:rPr lang="it-IT" sz="2000" u="none" dirty="0" err="1">
                <a:solidFill>
                  <a:srgbClr val="4553A4"/>
                </a:solidFill>
                <a:latin typeface="Arial Nova Cond" panose="020B0506020202020204" pitchFamily="34" charset="0"/>
              </a:rPr>
              <a:t>Amplified</a:t>
            </a:r>
            <a:r>
              <a:rPr lang="it-IT" sz="2000" u="none" dirty="0">
                <a:solidFill>
                  <a:srgbClr val="4553A4"/>
                </a:solidFill>
                <a:latin typeface="Arial Nova Cond" panose="020B0506020202020204" pitchFamily="34" charset="0"/>
              </a:rPr>
              <a:t> for NH </a:t>
            </a:r>
            <a:endParaRPr lang="en-GB" sz="2000" u="none" dirty="0">
              <a:solidFill>
                <a:srgbClr val="4553A4"/>
              </a:solidFill>
              <a:latin typeface="Arial Nova Cond" panose="020B0506020202020204" pitchFamily="34" charset="0"/>
            </a:endParaRPr>
          </a:p>
        </p:txBody>
      </p:sp>
      <p:sp>
        <p:nvSpPr>
          <p:cNvPr id="10" name="CasellaDiTesto 9">
            <a:extLst>
              <a:ext uri="{FF2B5EF4-FFF2-40B4-BE49-F238E27FC236}">
                <a16:creationId xmlns:a16="http://schemas.microsoft.com/office/drawing/2014/main" id="{6AF48953-768F-82D8-91D8-4302B3905642}"/>
              </a:ext>
            </a:extLst>
          </p:cNvPr>
          <p:cNvSpPr txBox="1"/>
          <p:nvPr/>
        </p:nvSpPr>
        <p:spPr>
          <a:xfrm>
            <a:off x="784004" y="5353533"/>
            <a:ext cx="45719" cy="153888"/>
          </a:xfrm>
          <a:prstGeom prst="rect">
            <a:avLst/>
          </a:prstGeom>
          <a:noFill/>
        </p:spPr>
        <p:txBody>
          <a:bodyPr wrap="square" lIns="0" tIns="0" rIns="0" bIns="0" rtlCol="0">
            <a:spAutoFit/>
          </a:bodyPr>
          <a:lstStyle/>
          <a:p>
            <a:endParaRPr lang="en-GB" sz="1000" u="none" dirty="0">
              <a:latin typeface="Arial Nova Cond Light" panose="020B0306020202020204" pitchFamily="34" charset="0"/>
            </a:endParaRPr>
          </a:p>
        </p:txBody>
      </p:sp>
      <p:sp>
        <p:nvSpPr>
          <p:cNvPr id="11" name="CasellaDiTesto 10">
            <a:extLst>
              <a:ext uri="{FF2B5EF4-FFF2-40B4-BE49-F238E27FC236}">
                <a16:creationId xmlns:a16="http://schemas.microsoft.com/office/drawing/2014/main" id="{45F53815-CC70-22BE-9BB8-4987CB1B6B11}"/>
              </a:ext>
            </a:extLst>
          </p:cNvPr>
          <p:cNvSpPr txBox="1"/>
          <p:nvPr/>
        </p:nvSpPr>
        <p:spPr>
          <a:xfrm>
            <a:off x="2267146" y="5522701"/>
            <a:ext cx="2034424" cy="400110"/>
          </a:xfrm>
          <a:prstGeom prst="rect">
            <a:avLst/>
          </a:prstGeom>
          <a:noFill/>
        </p:spPr>
        <p:txBody>
          <a:bodyPr wrap="square">
            <a:spAutoFit/>
          </a:bodyPr>
          <a:lstStyle/>
          <a:p>
            <a:r>
              <a:rPr lang="it-IT" sz="2000" u="none" dirty="0" err="1">
                <a:solidFill>
                  <a:srgbClr val="ED2125"/>
                </a:solidFill>
                <a:latin typeface="Arial Nova Cond" panose="020B0506020202020204" pitchFamily="34" charset="0"/>
              </a:rPr>
              <a:t>Suppressed</a:t>
            </a:r>
            <a:r>
              <a:rPr lang="it-IT" sz="2000" u="none" dirty="0">
                <a:solidFill>
                  <a:srgbClr val="ED2125"/>
                </a:solidFill>
                <a:latin typeface="Arial Nova Cond" panose="020B0506020202020204" pitchFamily="34" charset="0"/>
              </a:rPr>
              <a:t> for IH </a:t>
            </a:r>
            <a:endParaRPr lang="en-GB" sz="2000" u="none" dirty="0">
              <a:solidFill>
                <a:srgbClr val="ED2125"/>
              </a:solidFill>
              <a:latin typeface="Arial Nova Cond" panose="020B0506020202020204" pitchFamily="34" charset="0"/>
            </a:endParaRPr>
          </a:p>
        </p:txBody>
      </p:sp>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A7294864-ECF5-8FF1-7F27-79F8A01CDBD2}"/>
                  </a:ext>
                </a:extLst>
              </p:cNvPr>
              <p:cNvSpPr txBox="1"/>
              <p:nvPr/>
            </p:nvSpPr>
            <p:spPr>
              <a:xfrm>
                <a:off x="4737450" y="5089759"/>
                <a:ext cx="1157949" cy="60228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2800" b="0" i="1" u="none" smtClean="0">
                              <a:solidFill>
                                <a:srgbClr val="000000"/>
                              </a:solidFill>
                              <a:latin typeface="Cambria Math" panose="02040503050406030204" pitchFamily="18" charset="0"/>
                            </a:rPr>
                          </m:ctrlPr>
                        </m:sSubPr>
                        <m:e>
                          <m:r>
                            <a:rPr lang="it-IT" sz="2800" b="0" i="1" u="none" smtClean="0">
                              <a:solidFill>
                                <a:srgbClr val="000000"/>
                              </a:solidFill>
                              <a:latin typeface="Cambria Math" panose="02040503050406030204" pitchFamily="18" charset="0"/>
                            </a:rPr>
                            <m:t>𝑃</m:t>
                          </m:r>
                        </m:e>
                        <m:sub>
                          <m:acc>
                            <m:accPr>
                              <m:chr m:val="̅"/>
                              <m:ctrlPr>
                                <a:rPr lang="it-IT" sz="2800" b="0" i="1" u="none" smtClean="0">
                                  <a:solidFill>
                                    <a:srgbClr val="000000"/>
                                  </a:solidFill>
                                  <a:latin typeface="Cambria Math" panose="02040503050406030204" pitchFamily="18" charset="0"/>
                                </a:rPr>
                              </m:ctrlPr>
                            </m:accPr>
                            <m:e>
                              <m:sSub>
                                <m:sSubPr>
                                  <m:ctrlPr>
                                    <a:rPr lang="it-IT" sz="2800" b="0" i="1" u="none" smtClean="0">
                                      <a:solidFill>
                                        <a:srgbClr val="000000"/>
                                      </a:solidFill>
                                      <a:latin typeface="Cambria Math" panose="02040503050406030204" pitchFamily="18" charset="0"/>
                                    </a:rPr>
                                  </m:ctrlPr>
                                </m:sSubPr>
                                <m:e>
                                  <m:r>
                                    <a:rPr lang="it-IT" sz="2800" b="0" i="1" u="none" smtClean="0">
                                      <a:solidFill>
                                        <a:srgbClr val="000000"/>
                                      </a:solidFill>
                                      <a:latin typeface="Cambria Math" panose="02040503050406030204" pitchFamily="18" charset="0"/>
                                    </a:rPr>
                                    <m:t>𝜐</m:t>
                                  </m:r>
                                </m:e>
                                <m:sub>
                                  <m:r>
                                    <a:rPr lang="it-IT" sz="2800" b="0" i="1" u="none" smtClean="0">
                                      <a:solidFill>
                                        <a:srgbClr val="000000"/>
                                      </a:solidFill>
                                      <a:latin typeface="Cambria Math" panose="02040503050406030204" pitchFamily="18" charset="0"/>
                                    </a:rPr>
                                    <m:t>𝜇</m:t>
                                  </m:r>
                                </m:sub>
                              </m:sSub>
                            </m:e>
                          </m:acc>
                          <m:r>
                            <a:rPr lang="it-IT" sz="2800" b="0" i="1" u="none" smtClean="0">
                              <a:solidFill>
                                <a:srgbClr val="000000"/>
                              </a:solidFill>
                              <a:latin typeface="Cambria Math" panose="02040503050406030204" pitchFamily="18" charset="0"/>
                            </a:rPr>
                            <m:t>→</m:t>
                          </m:r>
                          <m:acc>
                            <m:accPr>
                              <m:chr m:val="̅"/>
                              <m:ctrlPr>
                                <a:rPr lang="it-IT" sz="2800" b="0" i="1" u="none" smtClean="0">
                                  <a:solidFill>
                                    <a:srgbClr val="000000"/>
                                  </a:solidFill>
                                  <a:latin typeface="Cambria Math" panose="02040503050406030204" pitchFamily="18" charset="0"/>
                                </a:rPr>
                              </m:ctrlPr>
                            </m:accPr>
                            <m:e>
                              <m:sSub>
                                <m:sSubPr>
                                  <m:ctrlPr>
                                    <a:rPr lang="it-IT" sz="2800" b="0" i="1" u="none" smtClean="0">
                                      <a:solidFill>
                                        <a:srgbClr val="000000"/>
                                      </a:solidFill>
                                      <a:latin typeface="Cambria Math" panose="02040503050406030204" pitchFamily="18" charset="0"/>
                                    </a:rPr>
                                  </m:ctrlPr>
                                </m:sSubPr>
                                <m:e>
                                  <m:r>
                                    <a:rPr lang="it-IT" sz="2800" b="0" i="1" u="none" smtClean="0">
                                      <a:solidFill>
                                        <a:srgbClr val="000000"/>
                                      </a:solidFill>
                                      <a:latin typeface="Cambria Math" panose="02040503050406030204" pitchFamily="18" charset="0"/>
                                    </a:rPr>
                                    <m:t>𝜐</m:t>
                                  </m:r>
                                </m:e>
                                <m:sub>
                                  <m:r>
                                    <a:rPr lang="it-IT" sz="2800" b="0" i="1" u="none" smtClean="0">
                                      <a:solidFill>
                                        <a:srgbClr val="000000"/>
                                      </a:solidFill>
                                      <a:latin typeface="Cambria Math" panose="02040503050406030204" pitchFamily="18" charset="0"/>
                                    </a:rPr>
                                    <m:t>𝑒</m:t>
                                  </m:r>
                                </m:sub>
                              </m:sSub>
                            </m:e>
                          </m:acc>
                        </m:sub>
                      </m:sSub>
                    </m:oMath>
                  </m:oMathPara>
                </a14:m>
                <a:endParaRPr lang="en-GB" sz="2000" u="none" dirty="0">
                  <a:latin typeface="Arial Nova Cond Light" panose="020B0306020202020204" pitchFamily="34" charset="0"/>
                </a:endParaRPr>
              </a:p>
            </p:txBody>
          </p:sp>
        </mc:Choice>
        <mc:Fallback xmlns="">
          <p:sp>
            <p:nvSpPr>
              <p:cNvPr id="12" name="CasellaDiTesto 11">
                <a:extLst>
                  <a:ext uri="{FF2B5EF4-FFF2-40B4-BE49-F238E27FC236}">
                    <a16:creationId xmlns:a16="http://schemas.microsoft.com/office/drawing/2014/main" id="{A7294864-ECF5-8FF1-7F27-79F8A01CDBD2}"/>
                  </a:ext>
                </a:extLst>
              </p:cNvPr>
              <p:cNvSpPr txBox="1">
                <a:spLocks noRot="1" noChangeAspect="1" noMove="1" noResize="1" noEditPoints="1" noAdjustHandles="1" noChangeArrowheads="1" noChangeShapeType="1" noTextEdit="1"/>
              </p:cNvSpPr>
              <p:nvPr/>
            </p:nvSpPr>
            <p:spPr>
              <a:xfrm>
                <a:off x="4737450" y="5089759"/>
                <a:ext cx="1157949" cy="602281"/>
              </a:xfrm>
              <a:prstGeom prst="rect">
                <a:avLst/>
              </a:prstGeom>
              <a:blipFill>
                <a:blip r:embed="rId6"/>
                <a:stretch>
                  <a:fillRect/>
                </a:stretch>
              </a:blipFill>
            </p:spPr>
            <p:txBody>
              <a:bodyPr/>
              <a:lstStyle/>
              <a:p>
                <a:r>
                  <a:rPr lang="en-GB">
                    <a:noFill/>
                  </a:rPr>
                  <a:t> </a:t>
                </a:r>
              </a:p>
            </p:txBody>
          </p:sp>
        </mc:Fallback>
      </mc:AlternateContent>
      <p:cxnSp>
        <p:nvCxnSpPr>
          <p:cNvPr id="13" name="Connettore diritto 12">
            <a:extLst>
              <a:ext uri="{FF2B5EF4-FFF2-40B4-BE49-F238E27FC236}">
                <a16:creationId xmlns:a16="http://schemas.microsoft.com/office/drawing/2014/main" id="{1973EE34-AB8F-507D-C139-818EFB73A9C0}"/>
              </a:ext>
            </a:extLst>
          </p:cNvPr>
          <p:cNvCxnSpPr>
            <a:cxnSpLocks/>
          </p:cNvCxnSpPr>
          <p:nvPr/>
        </p:nvCxnSpPr>
        <p:spPr bwMode="auto">
          <a:xfrm flipV="1">
            <a:off x="5973338" y="5208043"/>
            <a:ext cx="576064" cy="28803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4" name="Connettore diritto 13">
            <a:extLst>
              <a:ext uri="{FF2B5EF4-FFF2-40B4-BE49-F238E27FC236}">
                <a16:creationId xmlns:a16="http://schemas.microsoft.com/office/drawing/2014/main" id="{81BECB05-AF10-DD76-B948-A6FC0BD94B6A}"/>
              </a:ext>
            </a:extLst>
          </p:cNvPr>
          <p:cNvCxnSpPr>
            <a:cxnSpLocks/>
          </p:cNvCxnSpPr>
          <p:nvPr/>
        </p:nvCxnSpPr>
        <p:spPr bwMode="auto">
          <a:xfrm flipH="1" flipV="1">
            <a:off x="5955734" y="5504189"/>
            <a:ext cx="576064" cy="288033"/>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15" name="CasellaDiTesto 14">
            <a:extLst>
              <a:ext uri="{FF2B5EF4-FFF2-40B4-BE49-F238E27FC236}">
                <a16:creationId xmlns:a16="http://schemas.microsoft.com/office/drawing/2014/main" id="{34245386-DEDC-862D-B6EF-EB21B9B8A9E0}"/>
              </a:ext>
            </a:extLst>
          </p:cNvPr>
          <p:cNvSpPr txBox="1"/>
          <p:nvPr/>
        </p:nvSpPr>
        <p:spPr>
          <a:xfrm>
            <a:off x="6536704" y="4974272"/>
            <a:ext cx="2262626" cy="400110"/>
          </a:xfrm>
          <a:prstGeom prst="rect">
            <a:avLst/>
          </a:prstGeom>
          <a:noFill/>
        </p:spPr>
        <p:txBody>
          <a:bodyPr wrap="square" rtlCol="0">
            <a:spAutoFit/>
          </a:bodyPr>
          <a:lstStyle/>
          <a:p>
            <a:r>
              <a:rPr lang="it-IT" sz="2000" u="none" dirty="0" err="1">
                <a:solidFill>
                  <a:srgbClr val="ED2125"/>
                </a:solidFill>
                <a:latin typeface="Arial Nova Cond" panose="020B0506020202020204" pitchFamily="34" charset="0"/>
              </a:rPr>
              <a:t>Amplified</a:t>
            </a:r>
            <a:r>
              <a:rPr lang="it-IT" sz="2000" u="none" dirty="0">
                <a:solidFill>
                  <a:srgbClr val="ED2125"/>
                </a:solidFill>
                <a:latin typeface="Arial Nova Cond" panose="020B0506020202020204" pitchFamily="34" charset="0"/>
              </a:rPr>
              <a:t> for IH </a:t>
            </a:r>
            <a:endParaRPr lang="en-GB" sz="2000" u="none" dirty="0">
              <a:solidFill>
                <a:srgbClr val="ED2125"/>
              </a:solidFill>
              <a:latin typeface="Arial Nova Cond" panose="020B0506020202020204" pitchFamily="34" charset="0"/>
            </a:endParaRPr>
          </a:p>
        </p:txBody>
      </p:sp>
      <p:sp>
        <p:nvSpPr>
          <p:cNvPr id="16" name="CasellaDiTesto 15">
            <a:extLst>
              <a:ext uri="{FF2B5EF4-FFF2-40B4-BE49-F238E27FC236}">
                <a16:creationId xmlns:a16="http://schemas.microsoft.com/office/drawing/2014/main" id="{34A84E9F-A0C8-2624-B9AE-FAA3D7ABF180}"/>
              </a:ext>
            </a:extLst>
          </p:cNvPr>
          <p:cNvSpPr txBox="1"/>
          <p:nvPr/>
        </p:nvSpPr>
        <p:spPr>
          <a:xfrm>
            <a:off x="4886422" y="5353533"/>
            <a:ext cx="45719" cy="153888"/>
          </a:xfrm>
          <a:prstGeom prst="rect">
            <a:avLst/>
          </a:prstGeom>
          <a:noFill/>
        </p:spPr>
        <p:txBody>
          <a:bodyPr wrap="square" lIns="0" tIns="0" rIns="0" bIns="0" rtlCol="0">
            <a:spAutoFit/>
          </a:bodyPr>
          <a:lstStyle/>
          <a:p>
            <a:endParaRPr lang="en-GB" sz="1000" u="none" dirty="0">
              <a:latin typeface="Arial Nova Cond Light" panose="020B0306020202020204" pitchFamily="34" charset="0"/>
            </a:endParaRPr>
          </a:p>
        </p:txBody>
      </p:sp>
      <p:sp>
        <p:nvSpPr>
          <p:cNvPr id="17" name="CasellaDiTesto 16">
            <a:extLst>
              <a:ext uri="{FF2B5EF4-FFF2-40B4-BE49-F238E27FC236}">
                <a16:creationId xmlns:a16="http://schemas.microsoft.com/office/drawing/2014/main" id="{E7A86FC0-94A1-8655-7758-6EC261679F85}"/>
              </a:ext>
            </a:extLst>
          </p:cNvPr>
          <p:cNvSpPr txBox="1"/>
          <p:nvPr/>
        </p:nvSpPr>
        <p:spPr>
          <a:xfrm>
            <a:off x="6516216" y="5559815"/>
            <a:ext cx="2209907" cy="400110"/>
          </a:xfrm>
          <a:prstGeom prst="rect">
            <a:avLst/>
          </a:prstGeom>
          <a:noFill/>
        </p:spPr>
        <p:txBody>
          <a:bodyPr wrap="square">
            <a:spAutoFit/>
          </a:bodyPr>
          <a:lstStyle/>
          <a:p>
            <a:r>
              <a:rPr lang="it-IT" sz="2000" u="none" dirty="0" err="1">
                <a:solidFill>
                  <a:srgbClr val="4553A4"/>
                </a:solidFill>
                <a:latin typeface="Arial Nova Cond" panose="020B0506020202020204" pitchFamily="34" charset="0"/>
              </a:rPr>
              <a:t>Suppressed</a:t>
            </a:r>
            <a:r>
              <a:rPr lang="it-IT" sz="2000" u="none" dirty="0">
                <a:solidFill>
                  <a:srgbClr val="4553A4"/>
                </a:solidFill>
                <a:latin typeface="Arial Nova Cond" panose="020B0506020202020204" pitchFamily="34" charset="0"/>
              </a:rPr>
              <a:t> for NH </a:t>
            </a:r>
            <a:endParaRPr lang="en-GB" sz="2000" u="none" dirty="0">
              <a:solidFill>
                <a:srgbClr val="4553A4"/>
              </a:solidFill>
              <a:latin typeface="Arial Nova Cond" panose="020B0506020202020204" pitchFamily="34" charset="0"/>
            </a:endParaRPr>
          </a:p>
        </p:txBody>
      </p:sp>
      <mc:AlternateContent xmlns:mc="http://schemas.openxmlformats.org/markup-compatibility/2006">
        <mc:Choice xmlns:a14="http://schemas.microsoft.com/office/drawing/2010/main" Requires="a14">
          <p:sp>
            <p:nvSpPr>
              <p:cNvPr id="19" name="CasellaDiTesto 18">
                <a:extLst>
                  <a:ext uri="{FF2B5EF4-FFF2-40B4-BE49-F238E27FC236}">
                    <a16:creationId xmlns:a16="http://schemas.microsoft.com/office/drawing/2014/main" id="{0A28E863-B6C4-ED46-A876-2ED95D71C365}"/>
                  </a:ext>
                </a:extLst>
              </p:cNvPr>
              <p:cNvSpPr txBox="1"/>
              <p:nvPr/>
            </p:nvSpPr>
            <p:spPr>
              <a:xfrm>
                <a:off x="4716619" y="1788663"/>
                <a:ext cx="4315427" cy="2246769"/>
              </a:xfrm>
              <a:prstGeom prst="rect">
                <a:avLst/>
              </a:prstGeom>
              <a:noFill/>
            </p:spPr>
            <p:txBody>
              <a:bodyPr wrap="square" rtlCol="0">
                <a:spAutoFit/>
              </a:bodyPr>
              <a:lstStyle/>
              <a:p>
                <a:r>
                  <a:rPr lang="it-IT" sz="2000" u="none" dirty="0">
                    <a:latin typeface="Arial Nova Cond Light" panose="020B0306020202020204" pitchFamily="34" charset="0"/>
                  </a:rPr>
                  <a:t>One of the best ways to use the MSW </a:t>
                </a:r>
                <a:r>
                  <a:rPr lang="it-IT" sz="2000" u="none" dirty="0" err="1">
                    <a:latin typeface="Arial Nova Cond Light" panose="020B0306020202020204" pitchFamily="34" charset="0"/>
                  </a:rPr>
                  <a:t>effect</a:t>
                </a:r>
                <a:r>
                  <a:rPr lang="it-IT" sz="2000" u="none" dirty="0">
                    <a:latin typeface="Arial Nova Cond Light" panose="020B0306020202020204" pitchFamily="34" charset="0"/>
                  </a:rPr>
                  <a:t> in Earth </a:t>
                </a:r>
                <a:r>
                  <a:rPr lang="it-IT" sz="2000" u="none" dirty="0" err="1">
                    <a:latin typeface="Arial Nova Cond Light" panose="020B0306020202020204" pitchFamily="34" charset="0"/>
                  </a:rPr>
                  <a:t>matter</a:t>
                </a:r>
                <a:r>
                  <a:rPr lang="it-IT" sz="2000" u="none" dirty="0">
                    <a:latin typeface="Arial Nova Cond Light" panose="020B0306020202020204" pitchFamily="34" charset="0"/>
                  </a:rPr>
                  <a:t> </a:t>
                </a:r>
                <a:r>
                  <a:rPr lang="it-IT" sz="2000" u="none" dirty="0" err="1">
                    <a:latin typeface="Arial Nova Cond Light" panose="020B0306020202020204" pitchFamily="34" charset="0"/>
                  </a:rPr>
                  <a:t>such</a:t>
                </a:r>
                <a:r>
                  <a:rPr lang="it-IT" sz="2000" u="none" dirty="0">
                    <a:latin typeface="Arial Nova Cond Light" panose="020B0306020202020204" pitchFamily="34" charset="0"/>
                  </a:rPr>
                  <a:t> </a:t>
                </a:r>
                <a:r>
                  <a:rPr lang="it-IT" sz="2000" u="none" dirty="0" err="1">
                    <a:latin typeface="Arial Nova Cond Light" panose="020B0306020202020204" pitchFamily="34" charset="0"/>
                  </a:rPr>
                  <a:t>as</a:t>
                </a:r>
                <a:r>
                  <a:rPr lang="it-IT" sz="2000" u="none" dirty="0">
                    <a:latin typeface="Arial Nova Cond Light" panose="020B0306020202020204" pitchFamily="34" charset="0"/>
                  </a:rPr>
                  <a:t> in a long baseline neutrino </a:t>
                </a:r>
                <a:r>
                  <a:rPr lang="it-IT" sz="2000" u="none" dirty="0" err="1">
                    <a:latin typeface="Arial Nova Cond Light" panose="020B0306020202020204" pitchFamily="34" charset="0"/>
                  </a:rPr>
                  <a:t>experiment</a:t>
                </a:r>
                <a:endParaRPr lang="it-IT" sz="2000" u="none" dirty="0">
                  <a:latin typeface="Arial Nova Cond Light" panose="020B0306020202020204" pitchFamily="34" charset="0"/>
                </a:endParaRPr>
              </a:p>
              <a:p>
                <a:endParaRPr lang="it-IT" sz="2000" u="none" dirty="0">
                  <a:latin typeface="Arial Nova Cond Light" panose="020B0306020202020204" pitchFamily="34" charset="0"/>
                </a:endParaRPr>
              </a:p>
              <a:p>
                <a:r>
                  <a:rPr lang="it-IT" sz="2000" u="none" dirty="0" err="1">
                    <a:latin typeface="Arial Nova Cond Light" panose="020B0306020202020204" pitchFamily="34" charset="0"/>
                  </a:rPr>
                  <a:t>Observation</a:t>
                </a:r>
                <a:r>
                  <a:rPr lang="it-IT" sz="2000" u="none" dirty="0">
                    <a:latin typeface="Arial Nova Cond Light" panose="020B0306020202020204" pitchFamily="34" charset="0"/>
                  </a:rPr>
                  <a:t> by MINOS an </a:t>
                </a:r>
                <a:r>
                  <a:rPr lang="it-IT" sz="2000" u="none" dirty="0" err="1">
                    <a:latin typeface="Arial Nova Cond Light" panose="020B0306020202020204" pitchFamily="34" charset="0"/>
                  </a:rPr>
                  <a:t>electrons</a:t>
                </a:r>
                <a:r>
                  <a:rPr lang="it-IT" sz="2000" u="none" dirty="0">
                    <a:latin typeface="Arial Nova Cond Light" panose="020B0306020202020204" pitchFamily="34" charset="0"/>
                  </a:rPr>
                  <a:t> electron </a:t>
                </a:r>
                <a:r>
                  <a:rPr lang="it-IT" sz="2000" u="none" dirty="0" err="1">
                    <a:latin typeface="Arial Nova Cond Light" panose="020B0306020202020204" pitchFamily="34" charset="0"/>
                  </a:rPr>
                  <a:t>produced</a:t>
                </a:r>
                <a:r>
                  <a:rPr lang="it-IT" sz="2000" u="none" dirty="0">
                    <a:latin typeface="Arial Nova Cond Light" panose="020B0306020202020204" pitchFamily="34" charset="0"/>
                  </a:rPr>
                  <a:t> by a </a:t>
                </a:r>
                <a:r>
                  <a:rPr lang="it-IT" sz="2000" u="none" dirty="0" err="1">
                    <a:latin typeface="Arial Nova Cond Light" panose="020B0306020202020204" pitchFamily="34" charset="0"/>
                  </a:rPr>
                  <a:t>muon</a:t>
                </a:r>
                <a:r>
                  <a:rPr lang="it-IT" sz="2000" u="none" dirty="0">
                    <a:latin typeface="Arial Nova Cond Light" panose="020B0306020202020204" pitchFamily="34" charset="0"/>
                  </a:rPr>
                  <a:t> neutrino </a:t>
                </a:r>
                <a:r>
                  <a:rPr lang="it-IT" sz="2000" u="none" dirty="0" err="1">
                    <a:latin typeface="Arial Nova Cond Light" panose="020B0306020202020204" pitchFamily="34" charset="0"/>
                  </a:rPr>
                  <a:t>beam</a:t>
                </a:r>
                <a:r>
                  <a:rPr lang="it-IT" sz="2000" u="none" dirty="0">
                    <a:latin typeface="Arial Nova Cond Light" panose="020B0306020202020204" pitchFamily="34" charset="0"/>
                  </a:rPr>
                  <a:t> </a:t>
                </a:r>
                <a:r>
                  <a:rPr lang="it-IT" sz="2000" u="none" dirty="0" err="1">
                    <a:latin typeface="Arial Nova Cond Light" panose="020B0306020202020204" pitchFamily="34" charset="0"/>
                  </a:rPr>
                  <a:t>allows</a:t>
                </a:r>
                <a:r>
                  <a:rPr lang="it-IT" sz="2000" u="none" dirty="0">
                    <a:latin typeface="Arial Nova Cond Light" panose="020B0306020202020204" pitchFamily="34" charset="0"/>
                  </a:rPr>
                  <a:t> the </a:t>
                </a:r>
                <a:r>
                  <a:rPr lang="it-IT" sz="2000" u="none" dirty="0" err="1">
                    <a:latin typeface="Arial Nova Cond Light" panose="020B0306020202020204" pitchFamily="34" charset="0"/>
                  </a:rPr>
                  <a:t>determination</a:t>
                </a:r>
                <a:r>
                  <a:rPr lang="it-IT" sz="2000" u="none" dirty="0">
                    <a:latin typeface="Arial Nova Cond Light" panose="020B0306020202020204" pitchFamily="34" charset="0"/>
                  </a:rPr>
                  <a:t> of </a:t>
                </a:r>
                <a14:m>
                  <m:oMath xmlns:m="http://schemas.openxmlformats.org/officeDocument/2006/math">
                    <m:sSub>
                      <m:sSubPr>
                        <m:ctrlPr>
                          <a:rPr lang="it-IT" sz="2000" b="0" i="1" u="none" smtClean="0">
                            <a:latin typeface="Cambria Math" panose="02040503050406030204" pitchFamily="18" charset="0"/>
                          </a:rPr>
                        </m:ctrlPr>
                      </m:sSubPr>
                      <m:e>
                        <m:r>
                          <a:rPr lang="it-IT" sz="2000" b="0" i="1" u="none" smtClean="0">
                            <a:latin typeface="Cambria Math" panose="02040503050406030204" pitchFamily="18" charset="0"/>
                          </a:rPr>
                          <m:t>𝜃</m:t>
                        </m:r>
                      </m:e>
                      <m:sub>
                        <m:r>
                          <a:rPr lang="it-IT" sz="2000" b="0" i="1" u="none" smtClean="0">
                            <a:latin typeface="Cambria Math" panose="02040503050406030204" pitchFamily="18" charset="0"/>
                          </a:rPr>
                          <m:t>13</m:t>
                        </m:r>
                      </m:sub>
                    </m:sSub>
                  </m:oMath>
                </a14:m>
                <a:endParaRPr lang="it-IT" sz="2000" u="none" dirty="0">
                  <a:latin typeface="Arial Nova Cond Light" panose="020B0306020202020204" pitchFamily="34" charset="0"/>
                </a:endParaRPr>
              </a:p>
            </p:txBody>
          </p:sp>
        </mc:Choice>
        <mc:Fallback>
          <p:sp>
            <p:nvSpPr>
              <p:cNvPr id="19" name="CasellaDiTesto 18">
                <a:extLst>
                  <a:ext uri="{FF2B5EF4-FFF2-40B4-BE49-F238E27FC236}">
                    <a16:creationId xmlns:a16="http://schemas.microsoft.com/office/drawing/2014/main" id="{0A28E863-B6C4-ED46-A876-2ED95D71C365}"/>
                  </a:ext>
                </a:extLst>
              </p:cNvPr>
              <p:cNvSpPr txBox="1">
                <a:spLocks noRot="1" noChangeAspect="1" noMove="1" noResize="1" noEditPoints="1" noAdjustHandles="1" noChangeArrowheads="1" noChangeShapeType="1" noTextEdit="1"/>
              </p:cNvSpPr>
              <p:nvPr/>
            </p:nvSpPr>
            <p:spPr>
              <a:xfrm>
                <a:off x="4716619" y="1788663"/>
                <a:ext cx="4315427" cy="2246769"/>
              </a:xfrm>
              <a:prstGeom prst="rect">
                <a:avLst/>
              </a:prstGeom>
              <a:blipFill>
                <a:blip r:embed="rId7"/>
                <a:stretch>
                  <a:fillRect l="-1554" t="-1084" r="-2684" b="-4065"/>
                </a:stretch>
              </a:blipFill>
            </p:spPr>
            <p:txBody>
              <a:bodyPr/>
              <a:lstStyle/>
              <a:p>
                <a:r>
                  <a:rPr lang="en-GB">
                    <a:noFill/>
                  </a:rPr>
                  <a:t> </a:t>
                </a:r>
              </a:p>
            </p:txBody>
          </p:sp>
        </mc:Fallback>
      </mc:AlternateContent>
      <p:sp>
        <p:nvSpPr>
          <p:cNvPr id="21" name="Titolo 1">
            <a:extLst>
              <a:ext uri="{FF2B5EF4-FFF2-40B4-BE49-F238E27FC236}">
                <a16:creationId xmlns:a16="http://schemas.microsoft.com/office/drawing/2014/main" id="{C515A846-F608-AB32-D6A9-A2682C77F472}"/>
              </a:ext>
            </a:extLst>
          </p:cNvPr>
          <p:cNvSpPr txBox="1">
            <a:spLocks/>
          </p:cNvSpPr>
          <p:nvPr/>
        </p:nvSpPr>
        <p:spPr bwMode="auto">
          <a:xfrm>
            <a:off x="2112999" y="373599"/>
            <a:ext cx="4918001" cy="56157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10" charset="-128"/>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110" charset="-128"/>
              </a:defRPr>
            </a:lvl2pPr>
            <a:lvl3pPr algn="ctr" rtl="0" eaLnBrk="0" fontAlgn="base" hangingPunct="0">
              <a:spcBef>
                <a:spcPct val="0"/>
              </a:spcBef>
              <a:spcAft>
                <a:spcPct val="0"/>
              </a:spcAft>
              <a:defRPr sz="4400">
                <a:solidFill>
                  <a:schemeClr val="tx2"/>
                </a:solidFill>
                <a:latin typeface="Arial" charset="0"/>
                <a:ea typeface="ＭＳ Ｐゴシック" pitchFamily="-110" charset="-128"/>
              </a:defRPr>
            </a:lvl3pPr>
            <a:lvl4pPr algn="ctr" rtl="0" eaLnBrk="0" fontAlgn="base" hangingPunct="0">
              <a:spcBef>
                <a:spcPct val="0"/>
              </a:spcBef>
              <a:spcAft>
                <a:spcPct val="0"/>
              </a:spcAft>
              <a:defRPr sz="4400">
                <a:solidFill>
                  <a:schemeClr val="tx2"/>
                </a:solidFill>
                <a:latin typeface="Arial" charset="0"/>
                <a:ea typeface="ＭＳ Ｐゴシック" pitchFamily="-110" charset="-128"/>
              </a:defRPr>
            </a:lvl4pPr>
            <a:lvl5pPr algn="ctr" rtl="0" eaLnBrk="0" fontAlgn="base" hangingPunct="0">
              <a:spcBef>
                <a:spcPct val="0"/>
              </a:spcBef>
              <a:spcAft>
                <a:spcPct val="0"/>
              </a:spcAft>
              <a:defRPr sz="4400">
                <a:solidFill>
                  <a:schemeClr val="tx2"/>
                </a:solidFill>
                <a:latin typeface="Arial" charset="0"/>
                <a:ea typeface="ＭＳ Ｐゴシック" pitchFamily="-110"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en-US" altLang="en-US" sz="3200" b="1" u="none" kern="0"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MSW EFFECT</a:t>
            </a:r>
          </a:p>
        </p:txBody>
      </p:sp>
      <mc:AlternateContent xmlns:mc="http://schemas.openxmlformats.org/markup-compatibility/2006">
        <mc:Choice xmlns:a14="http://schemas.microsoft.com/office/drawing/2010/main" Requires="a14">
          <p:sp>
            <p:nvSpPr>
              <p:cNvPr id="18" name="CasellaDiTesto 17">
                <a:extLst>
                  <a:ext uri="{FF2B5EF4-FFF2-40B4-BE49-F238E27FC236}">
                    <a16:creationId xmlns:a16="http://schemas.microsoft.com/office/drawing/2014/main" id="{BC3F38D2-6818-C5CD-C726-1F878263AF19}"/>
                  </a:ext>
                </a:extLst>
              </p:cNvPr>
              <p:cNvSpPr txBox="1"/>
              <p:nvPr/>
            </p:nvSpPr>
            <p:spPr>
              <a:xfrm>
                <a:off x="-216533" y="1298185"/>
                <a:ext cx="9577064" cy="424796"/>
              </a:xfrm>
              <a:prstGeom prst="rect">
                <a:avLst/>
              </a:prstGeom>
              <a:noFill/>
            </p:spPr>
            <p:txBody>
              <a:bodyPr wrap="square">
                <a:spAutoFit/>
              </a:bodyPr>
              <a:lstStyle/>
              <a:p>
                <a:pPr algn="ctr"/>
                <a:r>
                  <a:rPr lang="it-IT" sz="2000" b="1" u="none" dirty="0" err="1">
                    <a:solidFill>
                      <a:srgbClr val="000000"/>
                    </a:solidFill>
                    <a:latin typeface="Arial Nova Cond" panose="020B0506020202020204" pitchFamily="34" charset="0"/>
                  </a:rPr>
                  <a:t>Example</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appereance</a:t>
                </a:r>
                <a:r>
                  <a:rPr lang="it-IT" sz="2000" u="none" dirty="0">
                    <a:solidFill>
                      <a:srgbClr val="000000"/>
                    </a:solidFill>
                    <a:latin typeface="Arial Nova Cond Light" panose="020B0306020202020204" pitchFamily="34" charset="0"/>
                  </a:rPr>
                  <a:t> events for </a:t>
                </a:r>
                <a:r>
                  <a:rPr lang="it-IT" sz="2000" u="none" dirty="0" err="1">
                    <a:solidFill>
                      <a:srgbClr val="000000"/>
                    </a:solidFill>
                    <a:latin typeface="Arial Nova Cond Light" panose="020B0306020202020204" pitchFamily="34" charset="0"/>
                  </a:rPr>
                  <a:t>transition</a:t>
                </a:r>
                <a:r>
                  <a:rPr lang="it-IT" sz="2000" u="none" dirty="0">
                    <a:solidFill>
                      <a:srgbClr val="000000"/>
                    </a:solidFill>
                    <a:latin typeface="Arial Nova Cond Light" panose="020B0306020202020204" pitchFamily="34" charset="0"/>
                  </a:rPr>
                  <a:t>  </a:t>
                </a:r>
                <a14:m>
                  <m:oMath xmlns:m="http://schemas.openxmlformats.org/officeDocument/2006/math">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𝜇</m:t>
                        </m:r>
                        <m:r>
                          <a:rPr lang="it-IT" sz="2000" b="0" i="1" u="none" smtClean="0">
                            <a:solidFill>
                              <a:srgbClr val="000000"/>
                            </a:solidFill>
                            <a:latin typeface="Cambria Math" panose="02040503050406030204" pitchFamily="18" charset="0"/>
                          </a:rPr>
                          <m:t> </m:t>
                        </m:r>
                      </m:sub>
                    </m:sSub>
                    <m:r>
                      <a:rPr lang="it-IT" sz="2000" b="0" i="1" u="none" smtClean="0">
                        <a:solidFill>
                          <a:srgbClr val="000000"/>
                        </a:solidFill>
                        <a:latin typeface="Cambria Math" panose="02040503050406030204" pitchFamily="18" charset="0"/>
                      </a:rPr>
                      <m:t>→</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𝑒</m:t>
                        </m:r>
                      </m:sub>
                    </m:sSub>
                  </m:oMath>
                </a14:m>
                <a:r>
                  <a:rPr lang="en-GB" sz="2000" u="none" dirty="0">
                    <a:solidFill>
                      <a:srgbClr val="000000"/>
                    </a:solidFill>
                    <a:latin typeface="Arial Nova Cond Light" panose="020B0306020202020204" pitchFamily="34" charset="0"/>
                  </a:rPr>
                  <a:t> and  </a:t>
                </a:r>
                <a14:m>
                  <m:oMath xmlns:m="http://schemas.openxmlformats.org/officeDocument/2006/math">
                    <m:acc>
                      <m:accPr>
                        <m:chr m:val="̅"/>
                        <m:ctrlPr>
                          <a:rPr lang="it-IT" sz="2000" b="0" i="1" u="none" smtClean="0">
                            <a:solidFill>
                              <a:srgbClr val="000000"/>
                            </a:solidFill>
                            <a:latin typeface="Cambria Math" panose="02040503050406030204" pitchFamily="18" charset="0"/>
                          </a:rPr>
                        </m:ctrlPr>
                      </m:accPr>
                      <m:e>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𝜇</m:t>
                            </m:r>
                          </m:sub>
                        </m:sSub>
                      </m:e>
                    </m:acc>
                    <m:r>
                      <a:rPr lang="it-IT" sz="2000" b="0" i="1" u="none" dirty="0" smtClean="0">
                        <a:solidFill>
                          <a:srgbClr val="000000"/>
                        </a:solidFill>
                        <a:latin typeface="Cambria Math" panose="02040503050406030204" pitchFamily="18" charset="0"/>
                      </a:rPr>
                      <m:t>→</m:t>
                    </m:r>
                    <m:acc>
                      <m:accPr>
                        <m:chr m:val="̅"/>
                        <m:ctrlPr>
                          <a:rPr lang="it-IT" sz="2000" b="0" i="1" u="none" dirty="0" smtClean="0">
                            <a:solidFill>
                              <a:srgbClr val="000000"/>
                            </a:solidFill>
                            <a:latin typeface="Cambria Math" panose="02040503050406030204" pitchFamily="18" charset="0"/>
                          </a:rPr>
                        </m:ctrlPr>
                      </m:accPr>
                      <m:e>
                        <m:sSub>
                          <m:sSubPr>
                            <m:ctrlPr>
                              <a:rPr lang="it-IT" sz="2000" b="0" i="1" u="none" dirty="0" smtClean="0">
                                <a:solidFill>
                                  <a:srgbClr val="000000"/>
                                </a:solidFill>
                                <a:latin typeface="Cambria Math" panose="02040503050406030204" pitchFamily="18" charset="0"/>
                              </a:rPr>
                            </m:ctrlPr>
                          </m:sSubPr>
                          <m:e>
                            <m:r>
                              <a:rPr lang="it-IT" sz="2000" b="0" i="1" u="none" dirty="0" smtClean="0">
                                <a:solidFill>
                                  <a:srgbClr val="000000"/>
                                </a:solidFill>
                                <a:latin typeface="Cambria Math" panose="02040503050406030204" pitchFamily="18" charset="0"/>
                              </a:rPr>
                              <m:t>𝜐</m:t>
                            </m:r>
                          </m:e>
                          <m:sub>
                            <m:r>
                              <a:rPr lang="it-IT" sz="2000" b="0" i="1" u="none" dirty="0" smtClean="0">
                                <a:solidFill>
                                  <a:srgbClr val="000000"/>
                                </a:solidFill>
                                <a:latin typeface="Cambria Math" panose="02040503050406030204" pitchFamily="18" charset="0"/>
                              </a:rPr>
                              <m:t>𝑒</m:t>
                            </m:r>
                          </m:sub>
                        </m:sSub>
                      </m:e>
                    </m:acc>
                  </m:oMath>
                </a14:m>
                <a:r>
                  <a:rPr lang="it-IT" sz="2000" u="none" dirty="0">
                    <a:latin typeface="Arial Nova Cond Light" panose="020B0306020202020204" pitchFamily="34" charset="0"/>
                  </a:rPr>
                  <a:t>    (with neutrino </a:t>
                </a:r>
                <a:r>
                  <a:rPr lang="it-IT" sz="2000" u="none" dirty="0" err="1">
                    <a:latin typeface="Arial Nova Cond Light" panose="020B0306020202020204" pitchFamily="34" charset="0"/>
                  </a:rPr>
                  <a:t>beam</a:t>
                </a:r>
                <a:r>
                  <a:rPr lang="it-IT" sz="2000" u="none" dirty="0">
                    <a:latin typeface="Arial Nova Cond Light" panose="020B0306020202020204" pitchFamily="34" charset="0"/>
                  </a:rPr>
                  <a:t>)</a:t>
                </a:r>
              </a:p>
            </p:txBody>
          </p:sp>
        </mc:Choice>
        <mc:Fallback>
          <p:sp>
            <p:nvSpPr>
              <p:cNvPr id="18" name="CasellaDiTesto 17">
                <a:extLst>
                  <a:ext uri="{FF2B5EF4-FFF2-40B4-BE49-F238E27FC236}">
                    <a16:creationId xmlns:a16="http://schemas.microsoft.com/office/drawing/2014/main" id="{BC3F38D2-6818-C5CD-C726-1F878263AF19}"/>
                  </a:ext>
                </a:extLst>
              </p:cNvPr>
              <p:cNvSpPr txBox="1">
                <a:spLocks noRot="1" noChangeAspect="1" noMove="1" noResize="1" noEditPoints="1" noAdjustHandles="1" noChangeArrowheads="1" noChangeShapeType="1" noTextEdit="1"/>
              </p:cNvSpPr>
              <p:nvPr/>
            </p:nvSpPr>
            <p:spPr>
              <a:xfrm>
                <a:off x="-216533" y="1298185"/>
                <a:ext cx="9577064" cy="424796"/>
              </a:xfrm>
              <a:prstGeom prst="rect">
                <a:avLst/>
              </a:prstGeom>
              <a:blipFill>
                <a:blip r:embed="rId8"/>
                <a:stretch>
                  <a:fillRect t="-8571" b="-18571"/>
                </a:stretch>
              </a:blipFill>
            </p:spPr>
            <p:txBody>
              <a:bodyPr/>
              <a:lstStyle/>
              <a:p>
                <a:r>
                  <a:rPr lang="en-GB">
                    <a:noFill/>
                  </a:rPr>
                  <a:t> </a:t>
                </a:r>
              </a:p>
            </p:txBody>
          </p:sp>
        </mc:Fallback>
      </mc:AlternateContent>
    </p:spTree>
    <p:extLst>
      <p:ext uri="{BB962C8B-B14F-4D97-AF65-F5344CB8AC3E}">
        <p14:creationId xmlns:p14="http://schemas.microsoft.com/office/powerpoint/2010/main" val="2330230500"/>
      </p:ext>
    </p:extLst>
  </p:cSld>
  <p:clrMapOvr>
    <a:masterClrMapping/>
  </p:clrMapOvr>
  <p:extLst>
    <p:ext uri="{6950BFC3-D8DA-4A85-94F7-54DA5524770B}">
      <p188:commentRel xmlns:p188="http://schemas.microsoft.com/office/powerpoint/2018/8/main" r:id="rId2"/>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5FB54277-DBBB-3625-B195-F421D0DD704A}"/>
              </a:ext>
            </a:extLst>
          </p:cNvPr>
          <p:cNvSpPr txBox="1">
            <a:spLocks/>
          </p:cNvSpPr>
          <p:nvPr/>
        </p:nvSpPr>
        <p:spPr bwMode="auto">
          <a:xfrm>
            <a:off x="750210" y="125838"/>
            <a:ext cx="7643577" cy="111118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10" charset="-128"/>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110" charset="-128"/>
              </a:defRPr>
            </a:lvl2pPr>
            <a:lvl3pPr algn="ctr" rtl="0" eaLnBrk="0" fontAlgn="base" hangingPunct="0">
              <a:spcBef>
                <a:spcPct val="0"/>
              </a:spcBef>
              <a:spcAft>
                <a:spcPct val="0"/>
              </a:spcAft>
              <a:defRPr sz="4400">
                <a:solidFill>
                  <a:schemeClr val="tx2"/>
                </a:solidFill>
                <a:latin typeface="Arial" charset="0"/>
                <a:ea typeface="ＭＳ Ｐゴシック" pitchFamily="-110" charset="-128"/>
              </a:defRPr>
            </a:lvl3pPr>
            <a:lvl4pPr algn="ctr" rtl="0" eaLnBrk="0" fontAlgn="base" hangingPunct="0">
              <a:spcBef>
                <a:spcPct val="0"/>
              </a:spcBef>
              <a:spcAft>
                <a:spcPct val="0"/>
              </a:spcAft>
              <a:defRPr sz="4400">
                <a:solidFill>
                  <a:schemeClr val="tx2"/>
                </a:solidFill>
                <a:latin typeface="Arial" charset="0"/>
                <a:ea typeface="ＭＳ Ｐゴシック" pitchFamily="-110" charset="-128"/>
              </a:defRPr>
            </a:lvl4pPr>
            <a:lvl5pPr algn="ctr" rtl="0" eaLnBrk="0" fontAlgn="base" hangingPunct="0">
              <a:spcBef>
                <a:spcPct val="0"/>
              </a:spcBef>
              <a:spcAft>
                <a:spcPct val="0"/>
              </a:spcAft>
              <a:defRPr sz="4400">
                <a:solidFill>
                  <a:schemeClr val="tx2"/>
                </a:solidFill>
                <a:latin typeface="Arial" charset="0"/>
                <a:ea typeface="ＭＳ Ｐゴシック" pitchFamily="-110"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en-US" altLang="en-US" sz="3200" b="1" u="none" kern="0"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DUNE</a:t>
            </a:r>
          </a:p>
          <a:p>
            <a:pPr eaLnBrk="1" hangingPunct="1"/>
            <a:r>
              <a:rPr lang="en-US" altLang="en-US" sz="2400" b="1" u="none" kern="0"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Deep Underground Neutrino Experiment</a:t>
            </a:r>
          </a:p>
        </p:txBody>
      </p:sp>
      <p:pic>
        <p:nvPicPr>
          <p:cNvPr id="2" name="Immagine 1">
            <a:extLst>
              <a:ext uri="{FF2B5EF4-FFF2-40B4-BE49-F238E27FC236}">
                <a16:creationId xmlns:a16="http://schemas.microsoft.com/office/drawing/2014/main" id="{678A8F9F-7023-F832-88F3-EDB1BC5A35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196752"/>
            <a:ext cx="9144000" cy="2432129"/>
          </a:xfrm>
          <a:prstGeom prst="rect">
            <a:avLst/>
          </a:prstGeom>
        </p:spPr>
      </p:pic>
      <mc:AlternateContent xmlns:mc="http://schemas.openxmlformats.org/markup-compatibility/2006">
        <mc:Choice xmlns:a14="http://schemas.microsoft.com/office/drawing/2010/main" Requires="a14">
          <p:sp>
            <p:nvSpPr>
              <p:cNvPr id="7" name="CasellaDiTesto 6">
                <a:extLst>
                  <a:ext uri="{FF2B5EF4-FFF2-40B4-BE49-F238E27FC236}">
                    <a16:creationId xmlns:a16="http://schemas.microsoft.com/office/drawing/2014/main" id="{C95697B7-B9A9-528C-2DD2-26611B4F80B3}"/>
                  </a:ext>
                </a:extLst>
              </p:cNvPr>
              <p:cNvSpPr txBox="1"/>
              <p:nvPr/>
            </p:nvSpPr>
            <p:spPr>
              <a:xfrm>
                <a:off x="251520" y="3861048"/>
                <a:ext cx="6552728" cy="1938992"/>
              </a:xfrm>
              <a:prstGeom prst="rect">
                <a:avLst/>
              </a:prstGeom>
              <a:noFill/>
            </p:spPr>
            <p:txBody>
              <a:bodyPr wrap="square" rtlCol="0">
                <a:spAutoFit/>
              </a:bodyPr>
              <a:lstStyle/>
              <a:p>
                <a:pPr marL="171450" indent="-171450">
                  <a:buFont typeface="Arial" panose="020B0604020202020204" pitchFamily="34" charset="0"/>
                  <a:buChar char="•"/>
                </a:pPr>
                <a:r>
                  <a:rPr lang="it-IT" sz="2000" u="none" dirty="0">
                    <a:solidFill>
                      <a:srgbClr val="000000"/>
                    </a:solidFill>
                    <a:latin typeface="Arial Nova Cond Light" panose="020B0306020202020204" pitchFamily="34" charset="0"/>
                  </a:rPr>
                  <a:t>Determine the </a:t>
                </a:r>
                <a:r>
                  <a:rPr lang="it-IT" sz="2000" u="none" dirty="0" err="1">
                    <a:solidFill>
                      <a:srgbClr val="000000"/>
                    </a:solidFill>
                    <a:latin typeface="Arial Nova Cond Light" panose="020B0306020202020204" pitchFamily="34" charset="0"/>
                  </a:rPr>
                  <a:t>correct</a:t>
                </a:r>
                <a:r>
                  <a:rPr lang="it-IT" sz="2000" u="none" dirty="0">
                    <a:solidFill>
                      <a:srgbClr val="000000"/>
                    </a:solidFill>
                    <a:latin typeface="Arial Nova Cond Light" panose="020B0306020202020204" pitchFamily="34" charset="0"/>
                  </a:rPr>
                  <a:t> mass </a:t>
                </a:r>
                <a:r>
                  <a:rPr lang="it-IT" sz="2000" u="none" dirty="0" err="1">
                    <a:solidFill>
                      <a:srgbClr val="000000"/>
                    </a:solidFill>
                    <a:latin typeface="Arial Nova Cond Light" panose="020B0306020202020204" pitchFamily="34" charset="0"/>
                  </a:rPr>
                  <a:t>hierarchy</a:t>
                </a:r>
                <a:r>
                  <a:rPr lang="it-IT" sz="2000" u="none" dirty="0">
                    <a:solidFill>
                      <a:srgbClr val="000000"/>
                    </a:solidFill>
                    <a:latin typeface="Arial Nova Cond Light" panose="020B0306020202020204" pitchFamily="34" charset="0"/>
                  </a:rPr>
                  <a:t> (confidence &gt;5</a:t>
                </a:r>
                <a14:m>
                  <m:oMath xmlns:m="http://schemas.openxmlformats.org/officeDocument/2006/math">
                    <m:r>
                      <a:rPr lang="it-IT" sz="2000" i="1" u="none" smtClean="0">
                        <a:solidFill>
                          <a:srgbClr val="000000"/>
                        </a:solidFill>
                        <a:latin typeface="Cambria Math" panose="02040503050406030204" pitchFamily="18" charset="0"/>
                        <a:ea typeface="Cambria Math" panose="02040503050406030204" pitchFamily="18" charset="0"/>
                      </a:rPr>
                      <m:t>𝜎</m:t>
                    </m:r>
                    <m:r>
                      <a:rPr lang="it-IT" sz="2000" b="0" i="1" u="none" smtClean="0">
                        <a:solidFill>
                          <a:srgbClr val="000000"/>
                        </a:solidFill>
                        <a:latin typeface="Cambria Math" panose="02040503050406030204" pitchFamily="18" charset="0"/>
                        <a:ea typeface="Cambria Math" panose="02040503050406030204" pitchFamily="18" charset="0"/>
                      </a:rPr>
                      <m:t>)</m:t>
                    </m:r>
                  </m:oMath>
                </a14:m>
                <a:endParaRPr lang="it-IT" sz="2000" u="none" dirty="0">
                  <a:solidFill>
                    <a:srgbClr val="000000"/>
                  </a:solidFill>
                  <a:latin typeface="Arial Nova Cond Light" panose="020B0306020202020204" pitchFamily="34" charset="0"/>
                </a:endParaRPr>
              </a:p>
              <a:p>
                <a:pPr marL="171450" indent="-171450">
                  <a:buFont typeface="Arial" panose="020B0604020202020204" pitchFamily="34" charset="0"/>
                  <a:buChar char="•"/>
                </a:pPr>
                <a:r>
                  <a:rPr lang="it-IT" sz="2000" u="none" dirty="0" err="1">
                    <a:solidFill>
                      <a:srgbClr val="000000"/>
                    </a:solidFill>
                    <a:latin typeface="Arial Nova Cond Light" panose="020B0306020202020204" pitchFamily="34" charset="0"/>
                  </a:rPr>
                  <a:t>Measuing</a:t>
                </a:r>
                <a:r>
                  <a:rPr lang="it-IT" sz="2000" u="none" dirty="0">
                    <a:solidFill>
                      <a:srgbClr val="000000"/>
                    </a:solidFill>
                    <a:latin typeface="Arial Nova Cond Light" panose="020B0306020202020204" pitchFamily="34" charset="0"/>
                  </a:rPr>
                  <a:t> </a:t>
                </a:r>
                <a14:m>
                  <m:oMath xmlns:m="http://schemas.openxmlformats.org/officeDocument/2006/math">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𝛿</m:t>
                        </m:r>
                      </m:e>
                      <m:sub>
                        <m:r>
                          <a:rPr lang="it-IT" sz="2000" b="0" i="1" u="none" smtClean="0">
                            <a:solidFill>
                              <a:srgbClr val="000000"/>
                            </a:solidFill>
                            <a:latin typeface="Cambria Math" panose="02040503050406030204" pitchFamily="18" charset="0"/>
                          </a:rPr>
                          <m:t>𝐶𝑃</m:t>
                        </m:r>
                      </m:sub>
                    </m:sSub>
                    <m:r>
                      <a:rPr lang="it-IT" sz="2000" b="0" i="1" u="none" smtClean="0">
                        <a:solidFill>
                          <a:srgbClr val="000000"/>
                        </a:solidFill>
                        <a:latin typeface="Cambria Math" panose="02040503050406030204" pitchFamily="18" charset="0"/>
                      </a:rPr>
                      <m:t> </m:t>
                    </m:r>
                  </m:oMath>
                </a14:m>
                <a:r>
                  <a:rPr lang="en-GB" sz="2000" u="none" dirty="0">
                    <a:solidFill>
                      <a:srgbClr val="000000"/>
                    </a:solidFill>
                    <a:latin typeface="Arial Nova Cond Light" panose="020B0306020202020204" pitchFamily="34" charset="0"/>
                  </a:rPr>
                  <a:t>to verify CP violation</a:t>
                </a:r>
              </a:p>
              <a:p>
                <a:pPr marL="171450" indent="-171450">
                  <a:buFont typeface="Arial" panose="020B0604020202020204" pitchFamily="34" charset="0"/>
                  <a:buChar char="•"/>
                </a:pPr>
                <a:r>
                  <a:rPr lang="it-IT" sz="2000" b="0" u="none" dirty="0" err="1">
                    <a:solidFill>
                      <a:srgbClr val="000000"/>
                    </a:solidFill>
                    <a:latin typeface="Arial Nova Cond Light" panose="020B0306020202020204" pitchFamily="34" charset="0"/>
                  </a:rPr>
                  <a:t>Even</a:t>
                </a:r>
                <a:r>
                  <a:rPr lang="it-IT" sz="2000" b="0" u="none" dirty="0">
                    <a:solidFill>
                      <a:srgbClr val="000000"/>
                    </a:solidFill>
                    <a:latin typeface="Arial Nova Cond Light" panose="020B0306020202020204" pitchFamily="34" charset="0"/>
                  </a:rPr>
                  <a:t> more precise </a:t>
                </a:r>
                <a:r>
                  <a:rPr lang="it-IT" sz="2000" b="0" u="none" dirty="0" err="1">
                    <a:solidFill>
                      <a:srgbClr val="000000"/>
                    </a:solidFill>
                    <a:latin typeface="Arial Nova Cond Light" panose="020B0306020202020204" pitchFamily="34" charset="0"/>
                  </a:rPr>
                  <a:t>measurements</a:t>
                </a:r>
                <a:r>
                  <a:rPr lang="it-IT" sz="2000" b="0" u="none" dirty="0">
                    <a:solidFill>
                      <a:srgbClr val="000000"/>
                    </a:solidFill>
                    <a:latin typeface="Arial Nova Cond Light" panose="020B0306020202020204" pitchFamily="34" charset="0"/>
                  </a:rPr>
                  <a:t> of the </a:t>
                </a:r>
                <a:r>
                  <a:rPr lang="it-IT" sz="2000" b="0" u="none" dirty="0" err="1">
                    <a:solidFill>
                      <a:srgbClr val="000000"/>
                    </a:solidFill>
                    <a:latin typeface="Arial Nova Cond Light" panose="020B0306020202020204" pitchFamily="34" charset="0"/>
                  </a:rPr>
                  <a:t>other</a:t>
                </a:r>
                <a:r>
                  <a:rPr lang="it-IT" sz="2000" b="0" u="none" dirty="0">
                    <a:solidFill>
                      <a:srgbClr val="000000"/>
                    </a:solidFill>
                    <a:latin typeface="Arial Nova Cond Light" panose="020B0306020202020204" pitchFamily="34" charset="0"/>
                  </a:rPr>
                  <a:t> </a:t>
                </a:r>
                <a:r>
                  <a:rPr lang="it-IT" sz="2000" b="0" u="none" dirty="0" err="1">
                    <a:solidFill>
                      <a:srgbClr val="000000"/>
                    </a:solidFill>
                    <a:latin typeface="Arial Nova Cond Light" panose="020B0306020202020204" pitchFamily="34" charset="0"/>
                  </a:rPr>
                  <a:t>parameters</a:t>
                </a:r>
                <a:endParaRPr lang="it-IT" sz="2000" b="0" u="none" dirty="0">
                  <a:solidFill>
                    <a:srgbClr val="000000"/>
                  </a:solidFill>
                  <a:latin typeface="Arial Nova Cond Light" panose="020B0306020202020204" pitchFamily="34" charset="0"/>
                </a:endParaRPr>
              </a:p>
              <a:p>
                <a:pPr marL="171450" indent="-171450">
                  <a:buFont typeface="Arial" panose="020B0604020202020204" pitchFamily="34" charset="0"/>
                  <a:buChar char="•"/>
                </a:pPr>
                <a:r>
                  <a:rPr lang="en-GB" sz="2000" u="none" dirty="0">
                    <a:solidFill>
                      <a:srgbClr val="000000"/>
                    </a:solidFill>
                    <a:latin typeface="Arial Nova Cond Light" panose="020B0306020202020204" pitchFamily="34" charset="0"/>
                  </a:rPr>
                  <a:t>Atmospheric neutrino</a:t>
                </a:r>
              </a:p>
              <a:p>
                <a:pPr marL="171450" indent="-171450">
                  <a:buFont typeface="Arial" panose="020B0604020202020204" pitchFamily="34" charset="0"/>
                  <a:buChar char="•"/>
                </a:pPr>
                <a:r>
                  <a:rPr lang="en-GB" sz="2000" u="none" dirty="0">
                    <a:solidFill>
                      <a:srgbClr val="000000"/>
                    </a:solidFill>
                    <a:latin typeface="Arial Nova Cond Light" panose="020B0306020202020204" pitchFamily="34" charset="0"/>
                  </a:rPr>
                  <a:t>Nuclear decays </a:t>
                </a:r>
              </a:p>
              <a:p>
                <a:pPr marL="171450" indent="-171450">
                  <a:buFont typeface="Arial" panose="020B0604020202020204" pitchFamily="34" charset="0"/>
                  <a:buChar char="•"/>
                </a:pPr>
                <a:r>
                  <a:rPr lang="en-GB" sz="2000" u="none" dirty="0">
                    <a:solidFill>
                      <a:srgbClr val="000000"/>
                    </a:solidFill>
                    <a:latin typeface="Arial Nova Cond Light" panose="020B0306020202020204" pitchFamily="34" charset="0"/>
                  </a:rPr>
                  <a:t>Supernovae neutrinos</a:t>
                </a:r>
              </a:p>
            </p:txBody>
          </p:sp>
        </mc:Choice>
        <mc:Fallback>
          <p:sp>
            <p:nvSpPr>
              <p:cNvPr id="7" name="CasellaDiTesto 6">
                <a:extLst>
                  <a:ext uri="{FF2B5EF4-FFF2-40B4-BE49-F238E27FC236}">
                    <a16:creationId xmlns:a16="http://schemas.microsoft.com/office/drawing/2014/main" id="{C95697B7-B9A9-528C-2DD2-26611B4F80B3}"/>
                  </a:ext>
                </a:extLst>
              </p:cNvPr>
              <p:cNvSpPr txBox="1">
                <a:spLocks noRot="1" noChangeAspect="1" noMove="1" noResize="1" noEditPoints="1" noAdjustHandles="1" noChangeArrowheads="1" noChangeShapeType="1" noTextEdit="1"/>
              </p:cNvSpPr>
              <p:nvPr/>
            </p:nvSpPr>
            <p:spPr>
              <a:xfrm>
                <a:off x="251520" y="3861048"/>
                <a:ext cx="6552728" cy="1938992"/>
              </a:xfrm>
              <a:prstGeom prst="rect">
                <a:avLst/>
              </a:prstGeom>
              <a:blipFill>
                <a:blip r:embed="rId4"/>
                <a:stretch>
                  <a:fillRect l="-837" t="-1258" b="-5031"/>
                </a:stretch>
              </a:blipFill>
            </p:spPr>
            <p:txBody>
              <a:bodyPr/>
              <a:lstStyle/>
              <a:p>
                <a:r>
                  <a:rPr lang="en-GB">
                    <a:noFill/>
                  </a:rPr>
                  <a:t> </a:t>
                </a:r>
              </a:p>
            </p:txBody>
          </p:sp>
        </mc:Fallback>
      </mc:AlternateContent>
      <p:sp>
        <p:nvSpPr>
          <p:cNvPr id="10" name="CasellaDiTesto 9">
            <a:extLst>
              <a:ext uri="{FF2B5EF4-FFF2-40B4-BE49-F238E27FC236}">
                <a16:creationId xmlns:a16="http://schemas.microsoft.com/office/drawing/2014/main" id="{3ADBC92E-7620-6F03-B0F2-F8355CF15886}"/>
              </a:ext>
            </a:extLst>
          </p:cNvPr>
          <p:cNvSpPr txBox="1"/>
          <p:nvPr/>
        </p:nvSpPr>
        <p:spPr>
          <a:xfrm>
            <a:off x="6804248" y="4270450"/>
            <a:ext cx="2013992" cy="369332"/>
          </a:xfrm>
          <a:prstGeom prst="rect">
            <a:avLst/>
          </a:prstGeom>
          <a:noFill/>
        </p:spPr>
        <p:txBody>
          <a:bodyPr wrap="square" rtlCol="0">
            <a:spAutoFit/>
          </a:bodyPr>
          <a:lstStyle/>
          <a:p>
            <a:pPr algn="ctr"/>
            <a:r>
              <a:rPr lang="it-IT" b="1" u="none" dirty="0">
                <a:solidFill>
                  <a:srgbClr val="C80000"/>
                </a:solidFill>
                <a:latin typeface="Arial Nova Cond" panose="020B0506020202020204" pitchFamily="34" charset="0"/>
              </a:rPr>
              <a:t>PRIMARY GOALS</a:t>
            </a:r>
            <a:endParaRPr lang="en-GB" b="1" u="none" dirty="0">
              <a:solidFill>
                <a:srgbClr val="C80000"/>
              </a:solidFill>
              <a:latin typeface="Arial Nova Cond" panose="020B0506020202020204" pitchFamily="34" charset="0"/>
            </a:endParaRPr>
          </a:p>
        </p:txBody>
      </p:sp>
      <p:sp>
        <p:nvSpPr>
          <p:cNvPr id="16" name="CasellaDiTesto 15">
            <a:extLst>
              <a:ext uri="{FF2B5EF4-FFF2-40B4-BE49-F238E27FC236}">
                <a16:creationId xmlns:a16="http://schemas.microsoft.com/office/drawing/2014/main" id="{E97C345E-74FC-FEE3-B287-F673AA47F9B8}"/>
              </a:ext>
            </a:extLst>
          </p:cNvPr>
          <p:cNvSpPr txBox="1"/>
          <p:nvPr/>
        </p:nvSpPr>
        <p:spPr>
          <a:xfrm>
            <a:off x="6932221" y="5251645"/>
            <a:ext cx="2194558" cy="369332"/>
          </a:xfrm>
          <a:prstGeom prst="rect">
            <a:avLst/>
          </a:prstGeom>
          <a:noFill/>
        </p:spPr>
        <p:txBody>
          <a:bodyPr wrap="square">
            <a:spAutoFit/>
          </a:bodyPr>
          <a:lstStyle/>
          <a:p>
            <a:r>
              <a:rPr lang="it-IT" b="1" u="none" dirty="0">
                <a:solidFill>
                  <a:srgbClr val="C80000"/>
                </a:solidFill>
                <a:latin typeface="Arial Nova Cond" panose="020B0506020202020204" pitchFamily="34" charset="0"/>
              </a:rPr>
              <a:t>SECONDARY GOALS</a:t>
            </a:r>
            <a:endParaRPr lang="en-GB" b="1" u="none" dirty="0">
              <a:solidFill>
                <a:srgbClr val="C80000"/>
              </a:solidFill>
              <a:latin typeface="Arial Nova Cond" panose="020B0506020202020204" pitchFamily="34" charset="0"/>
            </a:endParaRPr>
          </a:p>
        </p:txBody>
      </p:sp>
      <p:sp>
        <p:nvSpPr>
          <p:cNvPr id="17" name="Parentesi quadra chiusa 16">
            <a:extLst>
              <a:ext uri="{FF2B5EF4-FFF2-40B4-BE49-F238E27FC236}">
                <a16:creationId xmlns:a16="http://schemas.microsoft.com/office/drawing/2014/main" id="{CA5CF008-ED14-1255-4358-E8DFFE49BBF6}"/>
              </a:ext>
            </a:extLst>
          </p:cNvPr>
          <p:cNvSpPr/>
          <p:nvPr/>
        </p:nvSpPr>
        <p:spPr bwMode="auto">
          <a:xfrm>
            <a:off x="6553200" y="3938325"/>
            <a:ext cx="181000" cy="942322"/>
          </a:xfrm>
          <a:prstGeom prst="rightBracket">
            <a:avLst/>
          </a:prstGeom>
          <a:noFill/>
          <a:ln w="19050">
            <a:solidFill>
              <a:srgbClr val="C80000"/>
            </a:solidFill>
            <a:prstDash val="sysDash"/>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900" b="0" i="0" u="none" strike="noStrike" cap="none" normalizeH="0" baseline="0">
              <a:ln>
                <a:noFill/>
              </a:ln>
              <a:solidFill>
                <a:schemeClr val="bg1"/>
              </a:solidFill>
              <a:effectLst/>
              <a:latin typeface="Arial" panose="020B0604020202020204" pitchFamily="34" charset="0"/>
              <a:ea typeface="ＭＳ Ｐゴシック" panose="020B0600070205080204" pitchFamily="34" charset="-128"/>
            </a:endParaRPr>
          </a:p>
        </p:txBody>
      </p:sp>
      <p:sp>
        <p:nvSpPr>
          <p:cNvPr id="18" name="Parentesi quadra chiusa 17">
            <a:extLst>
              <a:ext uri="{FF2B5EF4-FFF2-40B4-BE49-F238E27FC236}">
                <a16:creationId xmlns:a16="http://schemas.microsoft.com/office/drawing/2014/main" id="{F529D392-CB25-9503-BAA4-89AE5B6EACB5}"/>
              </a:ext>
            </a:extLst>
          </p:cNvPr>
          <p:cNvSpPr/>
          <p:nvPr/>
        </p:nvSpPr>
        <p:spPr bwMode="auto">
          <a:xfrm>
            <a:off x="6533526" y="4927446"/>
            <a:ext cx="200674" cy="1022006"/>
          </a:xfrm>
          <a:prstGeom prst="rightBracket">
            <a:avLst/>
          </a:prstGeom>
          <a:noFill/>
          <a:ln w="19050">
            <a:solidFill>
              <a:srgbClr val="C80000"/>
            </a:solidFill>
            <a:prstDash val="sysDash"/>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900" b="0" i="0" u="none" strike="noStrike" cap="none" normalizeH="0" baseline="0">
              <a:ln>
                <a:noFill/>
              </a:ln>
              <a:solidFill>
                <a:schemeClr val="bg1"/>
              </a:solidFill>
              <a:effectLs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5016731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ccia a gallone 18">
            <a:extLst>
              <a:ext uri="{FF2B5EF4-FFF2-40B4-BE49-F238E27FC236}">
                <a16:creationId xmlns:a16="http://schemas.microsoft.com/office/drawing/2014/main" id="{F6536CFF-EE8A-CA6E-F973-ABC41A181750}"/>
              </a:ext>
            </a:extLst>
          </p:cNvPr>
          <p:cNvSpPr/>
          <p:nvPr/>
        </p:nvSpPr>
        <p:spPr bwMode="auto">
          <a:xfrm>
            <a:off x="3272871" y="4673355"/>
            <a:ext cx="2513026" cy="504056"/>
          </a:xfrm>
          <a:prstGeom prst="chevron">
            <a:avLst/>
          </a:prstGeom>
          <a:solidFill>
            <a:schemeClr val="accent1">
              <a:lumMod val="75000"/>
            </a:schemeClr>
          </a:solidFill>
          <a:ln>
            <a:solidFill>
              <a:schemeClr val="accent5">
                <a:lumMod val="75000"/>
              </a:schemeClr>
            </a:solidFill>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800" b="0" i="0" u="none" strike="noStrike" cap="none" normalizeH="0" baseline="0">
              <a:ln>
                <a:noFill/>
              </a:ln>
              <a:solidFill>
                <a:schemeClr val="bg1"/>
              </a:solidFill>
              <a:effectLst/>
              <a:latin typeface="Arial" panose="020B0604020202020204" pitchFamily="34" charset="0"/>
              <a:ea typeface="ＭＳ Ｐゴシック" panose="020B0600070205080204" pitchFamily="34" charset="-128"/>
            </a:endParaRPr>
          </a:p>
        </p:txBody>
      </p:sp>
      <p:sp>
        <p:nvSpPr>
          <p:cNvPr id="5" name="CasellaDiTesto 4">
            <a:extLst>
              <a:ext uri="{FF2B5EF4-FFF2-40B4-BE49-F238E27FC236}">
                <a16:creationId xmlns:a16="http://schemas.microsoft.com/office/drawing/2014/main" id="{424D1D66-1C65-6071-5BCF-AC44A94FAE90}"/>
              </a:ext>
            </a:extLst>
          </p:cNvPr>
          <p:cNvSpPr txBox="1"/>
          <p:nvPr/>
        </p:nvSpPr>
        <p:spPr>
          <a:xfrm>
            <a:off x="107504" y="1340768"/>
            <a:ext cx="2160240" cy="400110"/>
          </a:xfrm>
          <a:prstGeom prst="rect">
            <a:avLst/>
          </a:prstGeom>
          <a:noFill/>
        </p:spPr>
        <p:txBody>
          <a:bodyPr wrap="square" rtlCol="0">
            <a:spAutoFit/>
          </a:bodyPr>
          <a:lstStyle/>
          <a:p>
            <a:r>
              <a:rPr lang="it-IT" sz="2000" b="1" u="none" dirty="0">
                <a:latin typeface="Arial Nova Cond" panose="020B0506020202020204" pitchFamily="34" charset="0"/>
              </a:rPr>
              <a:t>ACCELERATOR</a:t>
            </a:r>
            <a:endParaRPr lang="en-GB" sz="2000" b="1" u="none" dirty="0">
              <a:latin typeface="Arial Nova Cond" panose="020B0506020202020204" pitchFamily="34" charset="0"/>
            </a:endParaRPr>
          </a:p>
        </p:txBody>
      </p:sp>
      <p:sp>
        <p:nvSpPr>
          <p:cNvPr id="7" name="CasellaDiTesto 6">
            <a:extLst>
              <a:ext uri="{FF2B5EF4-FFF2-40B4-BE49-F238E27FC236}">
                <a16:creationId xmlns:a16="http://schemas.microsoft.com/office/drawing/2014/main" id="{93336B6F-152A-52D3-69BE-5E3AF16F01D4}"/>
              </a:ext>
            </a:extLst>
          </p:cNvPr>
          <p:cNvSpPr txBox="1"/>
          <p:nvPr/>
        </p:nvSpPr>
        <p:spPr>
          <a:xfrm>
            <a:off x="1763688" y="1317076"/>
            <a:ext cx="7470576" cy="830997"/>
          </a:xfrm>
          <a:prstGeom prst="rect">
            <a:avLst/>
          </a:prstGeom>
          <a:noFill/>
        </p:spPr>
        <p:txBody>
          <a:bodyPr wrap="square">
            <a:spAutoFit/>
          </a:bodyPr>
          <a:lstStyle/>
          <a:p>
            <a:r>
              <a:rPr lang="en-GB" sz="2400" b="0" i="0" u="none" dirty="0">
                <a:solidFill>
                  <a:srgbClr val="383838"/>
                </a:solidFill>
                <a:effectLst/>
                <a:latin typeface="Arial Nova Cond Light" panose="020B0306020202020204" pitchFamily="34" charset="0"/>
              </a:rPr>
              <a:t>An effective way to access neutrino oscillation is by making intense neutrino beams using particle accelerators</a:t>
            </a:r>
            <a:endParaRPr lang="en-GB" sz="2400" u="none" dirty="0">
              <a:latin typeface="Arial Nova Cond Light" panose="020B0306020202020204" pitchFamily="34" charset="0"/>
            </a:endParaRPr>
          </a:p>
        </p:txBody>
      </p:sp>
      <p:sp>
        <p:nvSpPr>
          <p:cNvPr id="12" name="Freccia a gallone 11">
            <a:extLst>
              <a:ext uri="{FF2B5EF4-FFF2-40B4-BE49-F238E27FC236}">
                <a16:creationId xmlns:a16="http://schemas.microsoft.com/office/drawing/2014/main" id="{82371BDF-AEDB-7130-A3B9-DA3F199E9B66}"/>
              </a:ext>
            </a:extLst>
          </p:cNvPr>
          <p:cNvSpPr/>
          <p:nvPr/>
        </p:nvSpPr>
        <p:spPr bwMode="auto">
          <a:xfrm>
            <a:off x="294974" y="4683453"/>
            <a:ext cx="3235950" cy="503941"/>
          </a:xfrm>
          <a:prstGeom prst="chevron">
            <a:avLst/>
          </a:prstGeom>
          <a:solidFill>
            <a:schemeClr val="accent5">
              <a:lumMod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800" b="0" i="0" u="none" strike="noStrike" cap="none" normalizeH="0" baseline="0">
              <a:ln>
                <a:noFill/>
              </a:ln>
              <a:solidFill>
                <a:schemeClr val="bg1"/>
              </a:solidFill>
              <a:effectLst/>
              <a:latin typeface="Arial" panose="020B0604020202020204" pitchFamily="34" charset="0"/>
              <a:ea typeface="ＭＳ Ｐゴシック" panose="020B0600070205080204" pitchFamily="34" charset="-128"/>
            </a:endParaRPr>
          </a:p>
        </p:txBody>
      </p:sp>
      <p:sp>
        <p:nvSpPr>
          <p:cNvPr id="13" name="Freccia a gallone 12">
            <a:extLst>
              <a:ext uri="{FF2B5EF4-FFF2-40B4-BE49-F238E27FC236}">
                <a16:creationId xmlns:a16="http://schemas.microsoft.com/office/drawing/2014/main" id="{ACFECC31-AABA-346D-5E86-025F2E7B37CC}"/>
              </a:ext>
            </a:extLst>
          </p:cNvPr>
          <p:cNvSpPr/>
          <p:nvPr/>
        </p:nvSpPr>
        <p:spPr bwMode="auto">
          <a:xfrm>
            <a:off x="5498976" y="4677821"/>
            <a:ext cx="3333682" cy="504056"/>
          </a:xfrm>
          <a:prstGeom prst="chevron">
            <a:avLst/>
          </a:prstGeom>
          <a:solidFill>
            <a:schemeClr val="accent1">
              <a:lumMod val="9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mc:AlternateContent xmlns:mc="http://schemas.openxmlformats.org/markup-compatibility/2006" xmlns:a14="http://schemas.microsoft.com/office/drawing/2010/main">
        <mc:Choice Requires="a14">
          <p:sp>
            <p:nvSpPr>
              <p:cNvPr id="14" name="Freccia a gallone 4">
                <a:extLst>
                  <a:ext uri="{FF2B5EF4-FFF2-40B4-BE49-F238E27FC236}">
                    <a16:creationId xmlns:a16="http://schemas.microsoft.com/office/drawing/2014/main" id="{CB982F50-5CCE-3DFA-64E2-E5BC977DF56B}"/>
                  </a:ext>
                </a:extLst>
              </p:cNvPr>
              <p:cNvSpPr txBox="1"/>
              <p:nvPr/>
            </p:nvSpPr>
            <p:spPr>
              <a:xfrm>
                <a:off x="3535569" y="4803540"/>
                <a:ext cx="2040183" cy="35708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14:m>
                  <m:oMathPara xmlns:m="http://schemas.openxmlformats.org/officeDocument/2006/math">
                    <m:oMathParaPr>
                      <m:jc m:val="centerGroup"/>
                    </m:oMathParaPr>
                    <m:oMath xmlns:m="http://schemas.openxmlformats.org/officeDocument/2006/math">
                      <m:sSup>
                        <m:sSupPr>
                          <m:ctrlPr>
                            <a:rPr lang="it-IT" sz="2000" b="1" i="1" u="none" kern="1200" smtClean="0">
                              <a:latin typeface="Cambria Math" panose="02040503050406030204" pitchFamily="18" charset="0"/>
                            </a:rPr>
                          </m:ctrlPr>
                        </m:sSupPr>
                        <m:e>
                          <m:r>
                            <a:rPr lang="it-IT" sz="2000" b="1" i="1" u="none" kern="1200" smtClean="0">
                              <a:latin typeface="Cambria Math" panose="02040503050406030204" pitchFamily="18" charset="0"/>
                            </a:rPr>
                            <m:t>𝝅</m:t>
                          </m:r>
                        </m:e>
                        <m:sup>
                          <m:r>
                            <a:rPr lang="it-IT" sz="2000" b="1" i="1" u="none" kern="1200" smtClean="0">
                              <a:latin typeface="Cambria Math" panose="02040503050406030204" pitchFamily="18" charset="0"/>
                            </a:rPr>
                            <m:t>+</m:t>
                          </m:r>
                        </m:sup>
                      </m:sSup>
                      <m:r>
                        <a:rPr lang="it-IT" sz="2000" b="1" i="1" u="none" kern="1200" smtClean="0">
                          <a:latin typeface="Cambria Math" panose="02040503050406030204" pitchFamily="18" charset="0"/>
                        </a:rPr>
                        <m:t>→</m:t>
                      </m:r>
                      <m:sSup>
                        <m:sSupPr>
                          <m:ctrlPr>
                            <a:rPr lang="it-IT" sz="2000" b="1" i="1" u="none" kern="1200" smtClean="0">
                              <a:latin typeface="Cambria Math" panose="02040503050406030204" pitchFamily="18" charset="0"/>
                            </a:rPr>
                          </m:ctrlPr>
                        </m:sSupPr>
                        <m:e>
                          <m:r>
                            <a:rPr lang="it-IT" sz="2000" b="1" i="1" u="none" kern="1200" smtClean="0">
                              <a:latin typeface="Cambria Math" panose="02040503050406030204" pitchFamily="18" charset="0"/>
                            </a:rPr>
                            <m:t>𝝁</m:t>
                          </m:r>
                        </m:e>
                        <m:sup>
                          <m:r>
                            <a:rPr lang="it-IT" sz="2000" b="1" i="1" u="none" kern="1200" smtClean="0">
                              <a:latin typeface="Cambria Math" panose="02040503050406030204" pitchFamily="18" charset="0"/>
                            </a:rPr>
                            <m:t>+</m:t>
                          </m:r>
                        </m:sup>
                      </m:sSup>
                      <m:r>
                        <a:rPr lang="it-IT" sz="2000" b="1" i="1" u="none" kern="1200" smtClean="0">
                          <a:latin typeface="Cambria Math" panose="02040503050406030204" pitchFamily="18" charset="0"/>
                        </a:rPr>
                        <m:t>+</m:t>
                      </m:r>
                      <m:sSub>
                        <m:sSubPr>
                          <m:ctrlPr>
                            <a:rPr lang="it-IT" sz="2000" b="1" i="1" u="none" kern="1200" smtClean="0">
                              <a:latin typeface="Cambria Math" panose="02040503050406030204" pitchFamily="18" charset="0"/>
                            </a:rPr>
                          </m:ctrlPr>
                        </m:sSubPr>
                        <m:e>
                          <m:r>
                            <a:rPr lang="it-IT" sz="2000" b="1" i="1" u="none" kern="1200" smtClean="0">
                              <a:latin typeface="Cambria Math" panose="02040503050406030204" pitchFamily="18" charset="0"/>
                            </a:rPr>
                            <m:t>𝝊</m:t>
                          </m:r>
                        </m:e>
                        <m:sub>
                          <m:r>
                            <a:rPr lang="it-IT" sz="2000" b="1" i="1" u="none" kern="1200" smtClean="0">
                              <a:latin typeface="Cambria Math" panose="02040503050406030204" pitchFamily="18" charset="0"/>
                            </a:rPr>
                            <m:t>𝝁</m:t>
                          </m:r>
                        </m:sub>
                      </m:sSub>
                    </m:oMath>
                  </m:oMathPara>
                </a14:m>
                <a:endParaRPr lang="en-GB" sz="2000" b="1" u="none" kern="1200" dirty="0"/>
              </a:p>
            </p:txBody>
          </p:sp>
        </mc:Choice>
        <mc:Fallback xmlns="">
          <p:sp>
            <p:nvSpPr>
              <p:cNvPr id="14" name="Freccia a gallone 4">
                <a:extLst>
                  <a:ext uri="{FF2B5EF4-FFF2-40B4-BE49-F238E27FC236}">
                    <a16:creationId xmlns:a16="http://schemas.microsoft.com/office/drawing/2014/main" id="{CB982F50-5CCE-3DFA-64E2-E5BC977DF56B}"/>
                  </a:ext>
                </a:extLst>
              </p:cNvPr>
              <p:cNvSpPr txBox="1">
                <a:spLocks noRot="1" noChangeAspect="1" noMove="1" noResize="1" noEditPoints="1" noAdjustHandles="1" noChangeArrowheads="1" noChangeShapeType="1" noTextEdit="1"/>
              </p:cNvSpPr>
              <p:nvPr/>
            </p:nvSpPr>
            <p:spPr>
              <a:xfrm>
                <a:off x="3535569" y="4803540"/>
                <a:ext cx="2040183" cy="357086"/>
              </a:xfrm>
              <a:prstGeom prst="rect">
                <a:avLst/>
              </a:prstGeom>
              <a:blipFill>
                <a:blip r:embed="rId4"/>
                <a:stretch>
                  <a:fillRect t="-33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CasellaDiTesto 14">
                <a:extLst>
                  <a:ext uri="{FF2B5EF4-FFF2-40B4-BE49-F238E27FC236}">
                    <a16:creationId xmlns:a16="http://schemas.microsoft.com/office/drawing/2014/main" id="{73EB284B-42FE-82D1-7371-112F06D1BC4E}"/>
                  </a:ext>
                </a:extLst>
              </p:cNvPr>
              <p:cNvSpPr txBox="1"/>
              <p:nvPr/>
            </p:nvSpPr>
            <p:spPr>
              <a:xfrm>
                <a:off x="5201100" y="4673355"/>
                <a:ext cx="3929433" cy="440826"/>
              </a:xfrm>
              <a:prstGeom prst="rect">
                <a:avLst/>
              </a:prstGeom>
              <a:noFill/>
            </p:spPr>
            <p:txBody>
              <a:bodyPr wrap="square">
                <a:spAutoFit/>
              </a:bodyPr>
              <a:lstStyle/>
              <a:p>
                <a:pPr lvl="0"/>
                <a14:m>
                  <m:oMathPara xmlns:m="http://schemas.openxmlformats.org/officeDocument/2006/math">
                    <m:oMathParaPr>
                      <m:jc m:val="centerGroup"/>
                    </m:oMathParaPr>
                    <m:oMath xmlns:m="http://schemas.openxmlformats.org/officeDocument/2006/math">
                      <m:sSub>
                        <m:sSubPr>
                          <m:ctrlPr>
                            <a:rPr lang="it-IT" sz="2000" b="1" i="1" u="none" smtClean="0">
                              <a:solidFill>
                                <a:schemeClr val="bg1"/>
                              </a:solidFill>
                              <a:latin typeface="Cambria Math" panose="02040503050406030204" pitchFamily="18" charset="0"/>
                            </a:rPr>
                          </m:ctrlPr>
                        </m:sSubPr>
                        <m:e>
                          <m:r>
                            <a:rPr lang="it-IT" sz="2000" b="1" i="1" u="none" smtClean="0">
                              <a:solidFill>
                                <a:schemeClr val="bg1"/>
                              </a:solidFill>
                              <a:latin typeface="Cambria Math" panose="02040503050406030204" pitchFamily="18" charset="0"/>
                            </a:rPr>
                            <m:t>𝝊</m:t>
                          </m:r>
                        </m:e>
                        <m:sub>
                          <m:r>
                            <a:rPr lang="it-IT" sz="2000" b="1" i="1" u="none" smtClean="0">
                              <a:solidFill>
                                <a:schemeClr val="bg1"/>
                              </a:solidFill>
                              <a:latin typeface="Cambria Math" panose="02040503050406030204" pitchFamily="18" charset="0"/>
                            </a:rPr>
                            <m:t>𝒆</m:t>
                          </m:r>
                        </m:sub>
                      </m:sSub>
                      <m:r>
                        <a:rPr lang="it-IT" sz="2000" b="1" i="1" u="none" smtClean="0">
                          <a:solidFill>
                            <a:schemeClr val="bg1"/>
                          </a:solidFill>
                          <a:latin typeface="Cambria Math" panose="02040503050406030204" pitchFamily="18" charset="0"/>
                        </a:rPr>
                        <m:t>+</m:t>
                      </m:r>
                      <m:sPre>
                        <m:sPrePr>
                          <m:ctrlPr>
                            <a:rPr lang="it-IT" sz="2000" b="1" i="1" u="none" smtClean="0">
                              <a:solidFill>
                                <a:schemeClr val="bg1"/>
                              </a:solidFill>
                              <a:latin typeface="Cambria Math" panose="02040503050406030204" pitchFamily="18" charset="0"/>
                            </a:rPr>
                          </m:ctrlPr>
                        </m:sPrePr>
                        <m:sub/>
                        <m:sup>
                          <m:r>
                            <a:rPr lang="it-IT" sz="2000" b="1" i="1" u="none" smtClean="0">
                              <a:solidFill>
                                <a:schemeClr val="bg1"/>
                              </a:solidFill>
                              <a:latin typeface="Cambria Math" panose="02040503050406030204" pitchFamily="18" charset="0"/>
                            </a:rPr>
                            <m:t>𝟒𝟎</m:t>
                          </m:r>
                        </m:sup>
                        <m:e>
                          <m:r>
                            <a:rPr lang="it-IT" sz="2000" b="1" i="1" u="none" smtClean="0">
                              <a:solidFill>
                                <a:schemeClr val="bg1"/>
                              </a:solidFill>
                              <a:latin typeface="Cambria Math" panose="02040503050406030204" pitchFamily="18" charset="0"/>
                            </a:rPr>
                            <m:t>𝑨𝒓</m:t>
                          </m:r>
                        </m:e>
                      </m:sPre>
                      <m:r>
                        <a:rPr lang="it-IT" sz="2000" b="1" i="1" u="none" smtClean="0">
                          <a:solidFill>
                            <a:schemeClr val="bg1"/>
                          </a:solidFill>
                          <a:latin typeface="Cambria Math" panose="02040503050406030204" pitchFamily="18" charset="0"/>
                        </a:rPr>
                        <m:t>→</m:t>
                      </m:r>
                      <m:sPre>
                        <m:sPrePr>
                          <m:ctrlPr>
                            <a:rPr lang="it-IT" sz="2000" b="1" i="1" u="none" smtClean="0">
                              <a:solidFill>
                                <a:schemeClr val="bg1"/>
                              </a:solidFill>
                              <a:latin typeface="Cambria Math" panose="02040503050406030204" pitchFamily="18" charset="0"/>
                            </a:rPr>
                          </m:ctrlPr>
                        </m:sPrePr>
                        <m:sub/>
                        <m:sup>
                          <m:r>
                            <a:rPr lang="it-IT" sz="2000" b="1" i="1" u="none" smtClean="0">
                              <a:solidFill>
                                <a:schemeClr val="bg1"/>
                              </a:solidFill>
                              <a:latin typeface="Cambria Math" panose="02040503050406030204" pitchFamily="18" charset="0"/>
                            </a:rPr>
                            <m:t>𝟒𝟎</m:t>
                          </m:r>
                        </m:sup>
                        <m:e>
                          <m:sSup>
                            <m:sSupPr>
                              <m:ctrlPr>
                                <a:rPr lang="it-IT" sz="2000" b="1" i="1" u="none" smtClean="0">
                                  <a:solidFill>
                                    <a:schemeClr val="bg1"/>
                                  </a:solidFill>
                                  <a:latin typeface="Cambria Math" panose="02040503050406030204" pitchFamily="18" charset="0"/>
                                </a:rPr>
                              </m:ctrlPr>
                            </m:sSupPr>
                            <m:e>
                              <m:r>
                                <a:rPr lang="it-IT" sz="2000" b="1" i="1" u="none" smtClean="0">
                                  <a:solidFill>
                                    <a:schemeClr val="bg1"/>
                                  </a:solidFill>
                                  <a:latin typeface="Cambria Math" panose="02040503050406030204" pitchFamily="18" charset="0"/>
                                </a:rPr>
                                <m:t>𝑲</m:t>
                              </m:r>
                            </m:e>
                            <m:sup>
                              <m:r>
                                <a:rPr lang="it-IT" sz="2000" b="1" i="1" u="none" smtClean="0">
                                  <a:solidFill>
                                    <a:schemeClr val="bg1"/>
                                  </a:solidFill>
                                  <a:latin typeface="Cambria Math" panose="02040503050406030204" pitchFamily="18" charset="0"/>
                                </a:rPr>
                                <m:t>∗</m:t>
                              </m:r>
                            </m:sup>
                          </m:sSup>
                        </m:e>
                      </m:sPre>
                      <m:r>
                        <a:rPr lang="it-IT" sz="2000" b="1" i="1" u="none" smtClean="0">
                          <a:solidFill>
                            <a:schemeClr val="bg1"/>
                          </a:solidFill>
                          <a:latin typeface="Cambria Math" panose="02040503050406030204" pitchFamily="18" charset="0"/>
                        </a:rPr>
                        <m:t>+</m:t>
                      </m:r>
                      <m:sSup>
                        <m:sSupPr>
                          <m:ctrlPr>
                            <a:rPr lang="it-IT" sz="2000" b="1" i="1" u="none" smtClean="0">
                              <a:solidFill>
                                <a:schemeClr val="bg1"/>
                              </a:solidFill>
                              <a:latin typeface="Cambria Math" panose="02040503050406030204" pitchFamily="18" charset="0"/>
                            </a:rPr>
                          </m:ctrlPr>
                        </m:sSupPr>
                        <m:e>
                          <m:r>
                            <a:rPr lang="it-IT" sz="2000" b="1" i="1" u="none" smtClean="0">
                              <a:solidFill>
                                <a:schemeClr val="bg1"/>
                              </a:solidFill>
                              <a:latin typeface="Cambria Math" panose="02040503050406030204" pitchFamily="18" charset="0"/>
                            </a:rPr>
                            <m:t>𝒆</m:t>
                          </m:r>
                        </m:e>
                        <m:sup>
                          <m:r>
                            <a:rPr lang="it-IT" sz="2000" b="1" i="1" u="none" smtClean="0">
                              <a:solidFill>
                                <a:schemeClr val="bg1"/>
                              </a:solidFill>
                              <a:latin typeface="Cambria Math" panose="02040503050406030204" pitchFamily="18" charset="0"/>
                            </a:rPr>
                            <m:t>−</m:t>
                          </m:r>
                        </m:sup>
                      </m:sSup>
                    </m:oMath>
                  </m:oMathPara>
                </a14:m>
                <a:endParaRPr lang="en-GB" sz="1600" b="1" u="none" dirty="0"/>
              </a:p>
            </p:txBody>
          </p:sp>
        </mc:Choice>
        <mc:Fallback xmlns="">
          <p:sp>
            <p:nvSpPr>
              <p:cNvPr id="15" name="CasellaDiTesto 14">
                <a:extLst>
                  <a:ext uri="{FF2B5EF4-FFF2-40B4-BE49-F238E27FC236}">
                    <a16:creationId xmlns:a16="http://schemas.microsoft.com/office/drawing/2014/main" id="{73EB284B-42FE-82D1-7371-112F06D1BC4E}"/>
                  </a:ext>
                </a:extLst>
              </p:cNvPr>
              <p:cNvSpPr txBox="1">
                <a:spLocks noRot="1" noChangeAspect="1" noMove="1" noResize="1" noEditPoints="1" noAdjustHandles="1" noChangeArrowheads="1" noChangeShapeType="1" noTextEdit="1"/>
              </p:cNvSpPr>
              <p:nvPr/>
            </p:nvSpPr>
            <p:spPr>
              <a:xfrm>
                <a:off x="5201100" y="4673355"/>
                <a:ext cx="3929433" cy="440826"/>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CasellaDiTesto 15">
                <a:extLst>
                  <a:ext uri="{FF2B5EF4-FFF2-40B4-BE49-F238E27FC236}">
                    <a16:creationId xmlns:a16="http://schemas.microsoft.com/office/drawing/2014/main" id="{7C3AF799-F386-4B61-742C-1B23821CDC24}"/>
                  </a:ext>
                </a:extLst>
              </p:cNvPr>
              <p:cNvSpPr txBox="1"/>
              <p:nvPr/>
            </p:nvSpPr>
            <p:spPr>
              <a:xfrm>
                <a:off x="377991" y="4713647"/>
                <a:ext cx="3337259" cy="400110"/>
              </a:xfrm>
              <a:prstGeom prst="rect">
                <a:avLst/>
              </a:prstGeom>
              <a:noFill/>
            </p:spPr>
            <p:txBody>
              <a:bodyPr wrap="square">
                <a:spAutoFit/>
              </a:bodyPr>
              <a:lstStyle/>
              <a:p>
                <a:pPr lvl="0"/>
                <a14:m>
                  <m:oMathPara xmlns:m="http://schemas.openxmlformats.org/officeDocument/2006/math">
                    <m:oMathParaPr>
                      <m:jc m:val="centerGroup"/>
                    </m:oMathParaPr>
                    <m:oMath xmlns:m="http://schemas.openxmlformats.org/officeDocument/2006/math">
                      <m:r>
                        <a:rPr lang="it-IT" sz="2000" b="1" i="1" u="none" smtClean="0">
                          <a:solidFill>
                            <a:schemeClr val="bg1"/>
                          </a:solidFill>
                          <a:latin typeface="Cambria Math" panose="02040503050406030204" pitchFamily="18" charset="0"/>
                        </a:rPr>
                        <m:t>𝒑</m:t>
                      </m:r>
                      <m:r>
                        <a:rPr lang="it-IT" sz="2000" b="1" i="1" u="none" smtClean="0">
                          <a:solidFill>
                            <a:schemeClr val="bg1"/>
                          </a:solidFill>
                          <a:latin typeface="Cambria Math" panose="02040503050406030204" pitchFamily="18" charset="0"/>
                        </a:rPr>
                        <m:t>+</m:t>
                      </m:r>
                      <m:r>
                        <a:rPr lang="it-IT" sz="2000" b="1" i="1" u="none" smtClean="0">
                          <a:solidFill>
                            <a:schemeClr val="bg1"/>
                          </a:solidFill>
                          <a:latin typeface="Cambria Math" panose="02040503050406030204" pitchFamily="18" charset="0"/>
                        </a:rPr>
                        <m:t>𝑪</m:t>
                      </m:r>
                      <m:r>
                        <a:rPr lang="it-IT" sz="2000" b="1" i="1" u="none" smtClean="0">
                          <a:solidFill>
                            <a:schemeClr val="bg1"/>
                          </a:solidFill>
                          <a:latin typeface="Cambria Math" panose="02040503050406030204" pitchFamily="18" charset="0"/>
                        </a:rPr>
                        <m:t>→</m:t>
                      </m:r>
                      <m:sSup>
                        <m:sSupPr>
                          <m:ctrlPr>
                            <a:rPr lang="it-IT" sz="2000" b="1" i="1" u="none" smtClean="0">
                              <a:solidFill>
                                <a:schemeClr val="bg1"/>
                              </a:solidFill>
                              <a:latin typeface="Cambria Math" panose="02040503050406030204" pitchFamily="18" charset="0"/>
                            </a:rPr>
                          </m:ctrlPr>
                        </m:sSupPr>
                        <m:e>
                          <m:r>
                            <a:rPr lang="it-IT" sz="2000" b="1" i="1" u="none" smtClean="0">
                              <a:solidFill>
                                <a:schemeClr val="bg1"/>
                              </a:solidFill>
                              <a:latin typeface="Cambria Math" panose="02040503050406030204" pitchFamily="18" charset="0"/>
                            </a:rPr>
                            <m:t>𝝅</m:t>
                          </m:r>
                        </m:e>
                        <m:sup>
                          <m:r>
                            <a:rPr lang="it-IT" sz="2000" b="1" i="1" u="none" smtClean="0">
                              <a:solidFill>
                                <a:schemeClr val="bg1"/>
                              </a:solidFill>
                              <a:latin typeface="Cambria Math" panose="02040503050406030204" pitchFamily="18" charset="0"/>
                            </a:rPr>
                            <m:t>+</m:t>
                          </m:r>
                        </m:sup>
                      </m:sSup>
                      <m:r>
                        <a:rPr lang="it-IT" sz="2000" b="1" i="1" u="none" smtClean="0">
                          <a:solidFill>
                            <a:schemeClr val="bg1"/>
                          </a:solidFill>
                          <a:latin typeface="Cambria Math" panose="02040503050406030204" pitchFamily="18" charset="0"/>
                        </a:rPr>
                        <m:t>+</m:t>
                      </m:r>
                      <m:sSup>
                        <m:sSupPr>
                          <m:ctrlPr>
                            <a:rPr lang="it-IT" sz="2000" b="1" i="1" u="none" smtClean="0">
                              <a:solidFill>
                                <a:schemeClr val="bg1"/>
                              </a:solidFill>
                              <a:latin typeface="Cambria Math" panose="02040503050406030204" pitchFamily="18" charset="0"/>
                            </a:rPr>
                          </m:ctrlPr>
                        </m:sSupPr>
                        <m:e>
                          <m:r>
                            <a:rPr lang="it-IT" sz="2000" b="1" i="1" u="none" smtClean="0">
                              <a:solidFill>
                                <a:schemeClr val="bg1"/>
                              </a:solidFill>
                              <a:latin typeface="Cambria Math" panose="02040503050406030204" pitchFamily="18" charset="0"/>
                            </a:rPr>
                            <m:t>𝝅</m:t>
                          </m:r>
                        </m:e>
                        <m:sup>
                          <m:r>
                            <a:rPr lang="it-IT" sz="2000" b="1" i="1" u="none" smtClean="0">
                              <a:solidFill>
                                <a:schemeClr val="bg1"/>
                              </a:solidFill>
                              <a:latin typeface="Cambria Math" panose="02040503050406030204" pitchFamily="18" charset="0"/>
                            </a:rPr>
                            <m:t>−</m:t>
                          </m:r>
                        </m:sup>
                      </m:sSup>
                      <m:r>
                        <a:rPr lang="it-IT" sz="2000" b="1" i="1" u="none" smtClean="0">
                          <a:solidFill>
                            <a:schemeClr val="bg1"/>
                          </a:solidFill>
                          <a:latin typeface="Cambria Math" panose="02040503050406030204" pitchFamily="18" charset="0"/>
                        </a:rPr>
                        <m:t>+</m:t>
                      </m:r>
                      <m:r>
                        <a:rPr lang="it-IT" sz="2000" b="1" i="1" u="none" smtClean="0">
                          <a:solidFill>
                            <a:schemeClr val="bg1"/>
                          </a:solidFill>
                          <a:latin typeface="Cambria Math" panose="02040503050406030204" pitchFamily="18" charset="0"/>
                        </a:rPr>
                        <m:t>𝒏</m:t>
                      </m:r>
                      <m:r>
                        <a:rPr lang="it-IT" sz="2000" b="1" i="1" u="none" smtClean="0">
                          <a:solidFill>
                            <a:schemeClr val="bg1"/>
                          </a:solidFill>
                          <a:latin typeface="Cambria Math" panose="02040503050406030204" pitchFamily="18" charset="0"/>
                        </a:rPr>
                        <m:t> </m:t>
                      </m:r>
                    </m:oMath>
                  </m:oMathPara>
                </a14:m>
                <a:endParaRPr lang="en-GB" sz="2000" b="1" u="none" dirty="0">
                  <a:solidFill>
                    <a:schemeClr val="bg1"/>
                  </a:solidFill>
                </a:endParaRPr>
              </a:p>
            </p:txBody>
          </p:sp>
        </mc:Choice>
        <mc:Fallback xmlns="">
          <p:sp>
            <p:nvSpPr>
              <p:cNvPr id="16" name="CasellaDiTesto 15">
                <a:extLst>
                  <a:ext uri="{FF2B5EF4-FFF2-40B4-BE49-F238E27FC236}">
                    <a16:creationId xmlns:a16="http://schemas.microsoft.com/office/drawing/2014/main" id="{7C3AF799-F386-4B61-742C-1B23821CDC24}"/>
                  </a:ext>
                </a:extLst>
              </p:cNvPr>
              <p:cNvSpPr txBox="1">
                <a:spLocks noRot="1" noChangeAspect="1" noMove="1" noResize="1" noEditPoints="1" noAdjustHandles="1" noChangeArrowheads="1" noChangeShapeType="1" noTextEdit="1"/>
              </p:cNvSpPr>
              <p:nvPr/>
            </p:nvSpPr>
            <p:spPr>
              <a:xfrm>
                <a:off x="377991" y="4713647"/>
                <a:ext cx="3337259" cy="400110"/>
              </a:xfrm>
              <a:prstGeom prst="rect">
                <a:avLst/>
              </a:prstGeom>
              <a:blipFill>
                <a:blip r:embed="rId6"/>
                <a:stretch>
                  <a:fillRect b="-10606"/>
                </a:stretch>
              </a:blipFill>
            </p:spPr>
            <p:txBody>
              <a:bodyPr/>
              <a:lstStyle/>
              <a:p>
                <a:r>
                  <a:rPr lang="en-GB">
                    <a:noFill/>
                  </a:rPr>
                  <a:t> </a:t>
                </a:r>
              </a:p>
            </p:txBody>
          </p:sp>
        </mc:Fallback>
      </mc:AlternateContent>
      <p:cxnSp>
        <p:nvCxnSpPr>
          <p:cNvPr id="21" name="Connettore diritto 20">
            <a:extLst>
              <a:ext uri="{FF2B5EF4-FFF2-40B4-BE49-F238E27FC236}">
                <a16:creationId xmlns:a16="http://schemas.microsoft.com/office/drawing/2014/main" id="{BD9E4FA8-E84B-633B-5647-B2B9CDE29974}"/>
              </a:ext>
            </a:extLst>
          </p:cNvPr>
          <p:cNvCxnSpPr>
            <a:cxnSpLocks/>
          </p:cNvCxnSpPr>
          <p:nvPr/>
        </p:nvCxnSpPr>
        <p:spPr bwMode="auto">
          <a:xfrm>
            <a:off x="7452320" y="1740878"/>
            <a:ext cx="1512168" cy="0"/>
          </a:xfrm>
          <a:prstGeom prst="line">
            <a:avLst/>
          </a:prstGeom>
          <a:solidFill>
            <a:schemeClr val="accent1"/>
          </a:solidFill>
          <a:ln w="28575" cap="flat" cmpd="sng" algn="ctr">
            <a:solidFill>
              <a:schemeClr val="accent1">
                <a:lumMod val="75000"/>
              </a:schemeClr>
            </a:solidFill>
            <a:prstDash val="solid"/>
            <a:round/>
            <a:headEnd type="none" w="med" len="med"/>
            <a:tailEnd type="none" w="med" len="med"/>
          </a:ln>
          <a:effectLst/>
        </p:spPr>
      </p:cxnSp>
      <p:cxnSp>
        <p:nvCxnSpPr>
          <p:cNvPr id="23" name="Connettore diritto 22">
            <a:extLst>
              <a:ext uri="{FF2B5EF4-FFF2-40B4-BE49-F238E27FC236}">
                <a16:creationId xmlns:a16="http://schemas.microsoft.com/office/drawing/2014/main" id="{5496BE94-EA6E-BE15-D64D-660E324A56DB}"/>
              </a:ext>
            </a:extLst>
          </p:cNvPr>
          <p:cNvCxnSpPr>
            <a:cxnSpLocks/>
          </p:cNvCxnSpPr>
          <p:nvPr/>
        </p:nvCxnSpPr>
        <p:spPr bwMode="auto">
          <a:xfrm>
            <a:off x="1835696" y="2060848"/>
            <a:ext cx="1690430" cy="0"/>
          </a:xfrm>
          <a:prstGeom prst="line">
            <a:avLst/>
          </a:prstGeom>
          <a:solidFill>
            <a:schemeClr val="accent1"/>
          </a:solidFill>
          <a:ln w="28575" cap="flat" cmpd="sng" algn="ctr">
            <a:solidFill>
              <a:schemeClr val="accent1">
                <a:lumMod val="75000"/>
              </a:schemeClr>
            </a:solidFill>
            <a:prstDash val="solid"/>
            <a:round/>
            <a:headEnd type="none" w="med" len="med"/>
            <a:tailEnd type="none" w="med" len="med"/>
          </a:ln>
          <a:effectLst/>
        </p:spPr>
      </p:cxnSp>
      <p:sp>
        <p:nvSpPr>
          <p:cNvPr id="6" name="Titolo 1">
            <a:extLst>
              <a:ext uri="{FF2B5EF4-FFF2-40B4-BE49-F238E27FC236}">
                <a16:creationId xmlns:a16="http://schemas.microsoft.com/office/drawing/2014/main" id="{F18D50EA-DFFF-7CFE-C1EA-AAF9DA62EBA0}"/>
              </a:ext>
            </a:extLst>
          </p:cNvPr>
          <p:cNvSpPr txBox="1">
            <a:spLocks/>
          </p:cNvSpPr>
          <p:nvPr/>
        </p:nvSpPr>
        <p:spPr bwMode="auto">
          <a:xfrm>
            <a:off x="750210" y="125838"/>
            <a:ext cx="7643577" cy="111118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10" charset="-128"/>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110" charset="-128"/>
              </a:defRPr>
            </a:lvl2pPr>
            <a:lvl3pPr algn="ctr" rtl="0" eaLnBrk="0" fontAlgn="base" hangingPunct="0">
              <a:spcBef>
                <a:spcPct val="0"/>
              </a:spcBef>
              <a:spcAft>
                <a:spcPct val="0"/>
              </a:spcAft>
              <a:defRPr sz="4400">
                <a:solidFill>
                  <a:schemeClr val="tx2"/>
                </a:solidFill>
                <a:latin typeface="Arial" charset="0"/>
                <a:ea typeface="ＭＳ Ｐゴシック" pitchFamily="-110" charset="-128"/>
              </a:defRPr>
            </a:lvl3pPr>
            <a:lvl4pPr algn="ctr" rtl="0" eaLnBrk="0" fontAlgn="base" hangingPunct="0">
              <a:spcBef>
                <a:spcPct val="0"/>
              </a:spcBef>
              <a:spcAft>
                <a:spcPct val="0"/>
              </a:spcAft>
              <a:defRPr sz="4400">
                <a:solidFill>
                  <a:schemeClr val="tx2"/>
                </a:solidFill>
                <a:latin typeface="Arial" charset="0"/>
                <a:ea typeface="ＭＳ Ｐゴシック" pitchFamily="-110" charset="-128"/>
              </a:defRPr>
            </a:lvl4pPr>
            <a:lvl5pPr algn="ctr" rtl="0" eaLnBrk="0" fontAlgn="base" hangingPunct="0">
              <a:spcBef>
                <a:spcPct val="0"/>
              </a:spcBef>
              <a:spcAft>
                <a:spcPct val="0"/>
              </a:spcAft>
              <a:defRPr sz="4400">
                <a:solidFill>
                  <a:schemeClr val="tx2"/>
                </a:solidFill>
                <a:latin typeface="Arial" charset="0"/>
                <a:ea typeface="ＭＳ Ｐゴシック" pitchFamily="-110"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en-US" altLang="en-US" sz="3200" b="1" u="none" kern="0"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DUNE</a:t>
            </a:r>
          </a:p>
          <a:p>
            <a:pPr eaLnBrk="1" hangingPunct="1"/>
            <a:r>
              <a:rPr lang="en-US" altLang="en-US" sz="2400" b="1" u="none" kern="0"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Deep Underground Neutrino Experiment</a:t>
            </a:r>
          </a:p>
        </p:txBody>
      </p:sp>
      <p:pic>
        <p:nvPicPr>
          <p:cNvPr id="10" name="Immagine 9">
            <a:extLst>
              <a:ext uri="{FF2B5EF4-FFF2-40B4-BE49-F238E27FC236}">
                <a16:creationId xmlns:a16="http://schemas.microsoft.com/office/drawing/2014/main" id="{31AF8A99-24DA-9040-08B0-443E5585E8E1}"/>
              </a:ext>
            </a:extLst>
          </p:cNvPr>
          <p:cNvPicPr>
            <a:picLocks noChangeAspect="1"/>
          </p:cNvPicPr>
          <p:nvPr/>
        </p:nvPicPr>
        <p:blipFill>
          <a:blip r:embed="rId7"/>
          <a:stretch>
            <a:fillRect/>
          </a:stretch>
        </p:blipFill>
        <p:spPr>
          <a:xfrm>
            <a:off x="1908288" y="3670899"/>
            <a:ext cx="5327423" cy="878890"/>
          </a:xfrm>
          <a:prstGeom prst="rect">
            <a:avLst/>
          </a:prstGeom>
        </p:spPr>
      </p:pic>
      <mc:AlternateContent xmlns:mc="http://schemas.openxmlformats.org/markup-compatibility/2006" xmlns:a14="http://schemas.microsoft.com/office/drawing/2010/main">
        <mc:Choice Requires="a14">
          <p:sp>
            <p:nvSpPr>
              <p:cNvPr id="22" name="CasellaDiTesto 21">
                <a:extLst>
                  <a:ext uri="{FF2B5EF4-FFF2-40B4-BE49-F238E27FC236}">
                    <a16:creationId xmlns:a16="http://schemas.microsoft.com/office/drawing/2014/main" id="{C6CCBE91-FF6F-A204-DB2C-5E57FD0E0337}"/>
                  </a:ext>
                </a:extLst>
              </p:cNvPr>
              <p:cNvSpPr txBox="1"/>
              <p:nvPr/>
            </p:nvSpPr>
            <p:spPr>
              <a:xfrm>
                <a:off x="203343" y="2297449"/>
                <a:ext cx="8190444" cy="509178"/>
              </a:xfrm>
              <a:prstGeom prst="rect">
                <a:avLst/>
              </a:prstGeom>
              <a:noFill/>
            </p:spPr>
            <p:txBody>
              <a:bodyPr wrap="square" rtlCol="0">
                <a:spAutoFit/>
              </a:bodyPr>
              <a:lstStyle/>
              <a:p>
                <a:r>
                  <a:rPr lang="it-IT" sz="2400" u="none" dirty="0">
                    <a:latin typeface="Arial Nova Cond" panose="020B0506020202020204" pitchFamily="34" charset="0"/>
                  </a:rPr>
                  <a:t>Disappereance </a:t>
                </a:r>
                <a:r>
                  <a:rPr lang="it-IT" sz="2400" u="none" dirty="0" err="1">
                    <a:latin typeface="Arial Nova Cond" panose="020B0506020202020204" pitchFamily="34" charset="0"/>
                  </a:rPr>
                  <a:t>channels</a:t>
                </a:r>
                <a:r>
                  <a:rPr lang="it-IT" sz="2400" u="none" dirty="0">
                    <a:latin typeface="Arial Nova Cond" panose="020B0506020202020204" pitchFamily="34" charset="0"/>
                  </a:rPr>
                  <a:t>                </a:t>
                </a:r>
                <a14:m>
                  <m:oMath xmlns:m="http://schemas.openxmlformats.org/officeDocument/2006/math">
                    <m:r>
                      <a:rPr lang="it-IT" sz="2400" b="0" i="0" u="none" smtClean="0">
                        <a:solidFill>
                          <a:srgbClr val="000000"/>
                        </a:solidFill>
                        <a:latin typeface="Cambria Math" panose="02040503050406030204" pitchFamily="18" charset="0"/>
                        <a:ea typeface="Cambria Math" panose="02040503050406030204" pitchFamily="18" charset="0"/>
                      </a:rPr>
                      <m:t>        </m:t>
                    </m:r>
                    <m:d>
                      <m:dPr>
                        <m:begChr m:val="|"/>
                        <m:endChr m:val="|"/>
                        <m:ctrlPr>
                          <a:rPr lang="it-IT" sz="2400" b="0" i="1" u="none" smtClean="0">
                            <a:solidFill>
                              <a:srgbClr val="000000"/>
                            </a:solidFill>
                            <a:latin typeface="Cambria Math" panose="02040503050406030204" pitchFamily="18" charset="0"/>
                            <a:ea typeface="Cambria Math" panose="02040503050406030204" pitchFamily="18" charset="0"/>
                          </a:rPr>
                        </m:ctrlPr>
                      </m:dPr>
                      <m:e>
                        <m:r>
                          <m:rPr>
                            <m:sty m:val="p"/>
                          </m:rPr>
                          <a:rPr lang="it-IT" sz="2400" b="0" i="0" u="none" smtClean="0">
                            <a:solidFill>
                              <a:srgbClr val="000000"/>
                            </a:solidFill>
                            <a:latin typeface="Cambria Math" panose="02040503050406030204" pitchFamily="18" charset="0"/>
                            <a:ea typeface="Cambria Math" panose="02040503050406030204" pitchFamily="18" charset="0"/>
                          </a:rPr>
                          <m:t>Δ</m:t>
                        </m:r>
                        <m:sSubSup>
                          <m:sSubSupPr>
                            <m:ctrlPr>
                              <a:rPr lang="it-IT" sz="2400" b="0" i="1" u="none" smtClean="0">
                                <a:solidFill>
                                  <a:srgbClr val="000000"/>
                                </a:solidFill>
                                <a:latin typeface="Cambria Math" panose="02040503050406030204" pitchFamily="18" charset="0"/>
                                <a:ea typeface="Cambria Math" panose="02040503050406030204" pitchFamily="18" charset="0"/>
                              </a:rPr>
                            </m:ctrlPr>
                          </m:sSubSupPr>
                          <m:e>
                            <m:r>
                              <a:rPr lang="it-IT" sz="2400" b="0" i="1" u="none" smtClean="0">
                                <a:solidFill>
                                  <a:srgbClr val="000000"/>
                                </a:solidFill>
                                <a:latin typeface="Cambria Math" panose="02040503050406030204" pitchFamily="18" charset="0"/>
                                <a:ea typeface="Cambria Math" panose="02040503050406030204" pitchFamily="18" charset="0"/>
                              </a:rPr>
                              <m:t>𝑚</m:t>
                            </m:r>
                          </m:e>
                          <m:sub>
                            <m:r>
                              <a:rPr lang="it-IT" sz="2400" b="0" i="1" u="none" smtClean="0">
                                <a:solidFill>
                                  <a:srgbClr val="000000"/>
                                </a:solidFill>
                                <a:latin typeface="Cambria Math" panose="02040503050406030204" pitchFamily="18" charset="0"/>
                                <a:ea typeface="Cambria Math" panose="02040503050406030204" pitchFamily="18" charset="0"/>
                              </a:rPr>
                              <m:t>31</m:t>
                            </m:r>
                          </m:sub>
                          <m:sup>
                            <m:r>
                              <a:rPr lang="it-IT" sz="2400" b="0" i="1" u="none" smtClean="0">
                                <a:solidFill>
                                  <a:srgbClr val="000000"/>
                                </a:solidFill>
                                <a:latin typeface="Cambria Math" panose="02040503050406030204" pitchFamily="18" charset="0"/>
                                <a:ea typeface="Cambria Math" panose="02040503050406030204" pitchFamily="18" charset="0"/>
                              </a:rPr>
                              <m:t>2</m:t>
                            </m:r>
                          </m:sup>
                        </m:sSubSup>
                      </m:e>
                    </m:d>
                    <m:r>
                      <a:rPr lang="it-IT" sz="2400" b="0" i="1" u="none" smtClean="0">
                        <a:solidFill>
                          <a:srgbClr val="000000"/>
                        </a:solidFill>
                        <a:latin typeface="Cambria Math" panose="02040503050406030204" pitchFamily="18" charset="0"/>
                        <a:ea typeface="Cambria Math" panose="02040503050406030204" pitchFamily="18" charset="0"/>
                      </a:rPr>
                      <m:t> </m:t>
                    </m:r>
                    <m:r>
                      <a:rPr lang="it-IT" sz="2400" b="0" i="1" u="none" smtClean="0">
                        <a:solidFill>
                          <a:srgbClr val="000000"/>
                        </a:solidFill>
                        <a:latin typeface="Cambria Math" panose="02040503050406030204" pitchFamily="18" charset="0"/>
                        <a:ea typeface="Cambria Math" panose="02040503050406030204" pitchFamily="18" charset="0"/>
                      </a:rPr>
                      <m:t>𝑎𝑛𝑑</m:t>
                    </m:r>
                    <m:func>
                      <m:funcPr>
                        <m:ctrlPr>
                          <a:rPr lang="it-IT" sz="2400" b="0" i="1" u="none" smtClean="0">
                            <a:solidFill>
                              <a:srgbClr val="000000"/>
                            </a:solidFill>
                            <a:latin typeface="Cambria Math" panose="02040503050406030204" pitchFamily="18" charset="0"/>
                            <a:ea typeface="Cambria Math" panose="02040503050406030204" pitchFamily="18" charset="0"/>
                          </a:rPr>
                        </m:ctrlPr>
                      </m:funcPr>
                      <m:fName>
                        <m:sSup>
                          <m:sSupPr>
                            <m:ctrlPr>
                              <a:rPr lang="it-IT" sz="2400" b="0" i="1" u="none" smtClean="0">
                                <a:solidFill>
                                  <a:srgbClr val="000000"/>
                                </a:solidFill>
                                <a:latin typeface="Cambria Math" panose="02040503050406030204" pitchFamily="18" charset="0"/>
                                <a:ea typeface="Cambria Math" panose="02040503050406030204" pitchFamily="18" charset="0"/>
                              </a:rPr>
                            </m:ctrlPr>
                          </m:sSupPr>
                          <m:e>
                            <m:r>
                              <m:rPr>
                                <m:sty m:val="p"/>
                              </m:rPr>
                              <a:rPr lang="it-IT" sz="2400" b="0" i="0" u="none" smtClean="0">
                                <a:solidFill>
                                  <a:srgbClr val="000000"/>
                                </a:solidFill>
                                <a:latin typeface="Cambria Math" panose="02040503050406030204" pitchFamily="18" charset="0"/>
                                <a:ea typeface="Cambria Math" panose="02040503050406030204" pitchFamily="18" charset="0"/>
                              </a:rPr>
                              <m:t>sin</m:t>
                            </m:r>
                          </m:e>
                          <m:sup>
                            <m:r>
                              <a:rPr lang="it-IT" sz="2400" b="0" i="1" u="none" smtClean="0">
                                <a:solidFill>
                                  <a:srgbClr val="000000"/>
                                </a:solidFill>
                                <a:latin typeface="Cambria Math" panose="02040503050406030204" pitchFamily="18" charset="0"/>
                                <a:ea typeface="Cambria Math" panose="02040503050406030204" pitchFamily="18" charset="0"/>
                              </a:rPr>
                              <m:t>2</m:t>
                            </m:r>
                          </m:sup>
                        </m:sSup>
                      </m:fName>
                      <m:e>
                        <m:r>
                          <a:rPr lang="it-IT" sz="2400" b="0" i="1" u="none" smtClean="0">
                            <a:solidFill>
                              <a:srgbClr val="000000"/>
                            </a:solidFill>
                            <a:latin typeface="Cambria Math" panose="02040503050406030204" pitchFamily="18" charset="0"/>
                            <a:ea typeface="Cambria Math" panose="02040503050406030204" pitchFamily="18" charset="0"/>
                          </a:rPr>
                          <m:t>(2</m:t>
                        </m:r>
                        <m:sSub>
                          <m:sSubPr>
                            <m:ctrlPr>
                              <a:rPr lang="it-IT" sz="2400" b="0" i="1" u="none" smtClean="0">
                                <a:solidFill>
                                  <a:srgbClr val="000000"/>
                                </a:solidFill>
                                <a:latin typeface="Cambria Math" panose="02040503050406030204" pitchFamily="18" charset="0"/>
                                <a:ea typeface="Cambria Math" panose="02040503050406030204" pitchFamily="18" charset="0"/>
                              </a:rPr>
                            </m:ctrlPr>
                          </m:sSubPr>
                          <m:e>
                            <m:r>
                              <a:rPr lang="it-IT" sz="2400" b="0" i="1" u="none" smtClean="0">
                                <a:solidFill>
                                  <a:srgbClr val="000000"/>
                                </a:solidFill>
                                <a:latin typeface="Cambria Math" panose="02040503050406030204" pitchFamily="18" charset="0"/>
                                <a:ea typeface="Cambria Math" panose="02040503050406030204" pitchFamily="18" charset="0"/>
                              </a:rPr>
                              <m:t>𝜃</m:t>
                            </m:r>
                          </m:e>
                          <m:sub>
                            <m:r>
                              <a:rPr lang="it-IT" sz="2400" b="0" i="1" u="none" smtClean="0">
                                <a:solidFill>
                                  <a:srgbClr val="000000"/>
                                </a:solidFill>
                                <a:latin typeface="Cambria Math" panose="02040503050406030204" pitchFamily="18" charset="0"/>
                                <a:ea typeface="Cambria Math" panose="02040503050406030204" pitchFamily="18" charset="0"/>
                              </a:rPr>
                              <m:t>23</m:t>
                            </m:r>
                          </m:sub>
                        </m:sSub>
                        <m:r>
                          <a:rPr lang="it-IT" sz="2400" b="0" i="1" u="none" smtClean="0">
                            <a:solidFill>
                              <a:srgbClr val="000000"/>
                            </a:solidFill>
                            <a:latin typeface="Cambria Math" panose="02040503050406030204" pitchFamily="18" charset="0"/>
                            <a:ea typeface="Cambria Math" panose="02040503050406030204" pitchFamily="18" charset="0"/>
                          </a:rPr>
                          <m:t>)</m:t>
                        </m:r>
                      </m:e>
                    </m:func>
                  </m:oMath>
                </a14:m>
                <a:endParaRPr lang="en-GB" sz="2000" u="none" dirty="0"/>
              </a:p>
            </p:txBody>
          </p:sp>
        </mc:Choice>
        <mc:Fallback xmlns="">
          <p:sp>
            <p:nvSpPr>
              <p:cNvPr id="22" name="CasellaDiTesto 21">
                <a:extLst>
                  <a:ext uri="{FF2B5EF4-FFF2-40B4-BE49-F238E27FC236}">
                    <a16:creationId xmlns:a16="http://schemas.microsoft.com/office/drawing/2014/main" id="{C6CCBE91-FF6F-A204-DB2C-5E57FD0E0337}"/>
                  </a:ext>
                </a:extLst>
              </p:cNvPr>
              <p:cNvSpPr txBox="1">
                <a:spLocks noRot="1" noChangeAspect="1" noMove="1" noResize="1" noEditPoints="1" noAdjustHandles="1" noChangeArrowheads="1" noChangeShapeType="1" noTextEdit="1"/>
              </p:cNvSpPr>
              <p:nvPr/>
            </p:nvSpPr>
            <p:spPr>
              <a:xfrm>
                <a:off x="203343" y="2297449"/>
                <a:ext cx="8190444" cy="509178"/>
              </a:xfrm>
              <a:prstGeom prst="rect">
                <a:avLst/>
              </a:prstGeom>
              <a:blipFill>
                <a:blip r:embed="rId8"/>
                <a:stretch>
                  <a:fillRect l="-1116" t="-6024" b="-21687"/>
                </a:stretch>
              </a:blipFill>
            </p:spPr>
            <p:txBody>
              <a:bodyPr/>
              <a:lstStyle/>
              <a:p>
                <a:r>
                  <a:rPr lang="en-GB">
                    <a:noFill/>
                  </a:rPr>
                  <a:t> </a:t>
                </a:r>
              </a:p>
            </p:txBody>
          </p:sp>
        </mc:Fallback>
      </mc:AlternateContent>
      <p:cxnSp>
        <p:nvCxnSpPr>
          <p:cNvPr id="25" name="Connettore 2 24">
            <a:extLst>
              <a:ext uri="{FF2B5EF4-FFF2-40B4-BE49-F238E27FC236}">
                <a16:creationId xmlns:a16="http://schemas.microsoft.com/office/drawing/2014/main" id="{75B15620-E051-891D-6B19-602A508C44C4}"/>
              </a:ext>
            </a:extLst>
          </p:cNvPr>
          <p:cNvCxnSpPr>
            <a:cxnSpLocks/>
          </p:cNvCxnSpPr>
          <p:nvPr/>
        </p:nvCxnSpPr>
        <p:spPr bwMode="auto">
          <a:xfrm>
            <a:off x="3491880" y="2564904"/>
            <a:ext cx="1080120" cy="0"/>
          </a:xfrm>
          <a:prstGeom prst="straightConnector1">
            <a:avLst/>
          </a:prstGeom>
          <a:solidFill>
            <a:schemeClr val="accent1"/>
          </a:solidFill>
          <a:ln w="28575" cap="flat" cmpd="sng" algn="ctr">
            <a:solidFill>
              <a:srgbClr val="C80000"/>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31" name="CasellaDiTesto 30">
                <a:extLst>
                  <a:ext uri="{FF2B5EF4-FFF2-40B4-BE49-F238E27FC236}">
                    <a16:creationId xmlns:a16="http://schemas.microsoft.com/office/drawing/2014/main" id="{B51D7217-0539-3861-50EA-53435F13B556}"/>
                  </a:ext>
                </a:extLst>
              </p:cNvPr>
              <p:cNvSpPr txBox="1"/>
              <p:nvPr/>
            </p:nvSpPr>
            <p:spPr>
              <a:xfrm>
                <a:off x="203343" y="3004500"/>
                <a:ext cx="8190444" cy="468526"/>
              </a:xfrm>
              <a:prstGeom prst="rect">
                <a:avLst/>
              </a:prstGeom>
              <a:noFill/>
            </p:spPr>
            <p:txBody>
              <a:bodyPr wrap="square" rtlCol="0">
                <a:spAutoFit/>
              </a:bodyPr>
              <a:lstStyle/>
              <a:p>
                <a:r>
                  <a:rPr lang="it-IT" sz="2400" u="none" dirty="0">
                    <a:latin typeface="Arial Nova Cond" panose="020B0506020202020204" pitchFamily="34" charset="0"/>
                  </a:rPr>
                  <a:t>Appereance </a:t>
                </a:r>
                <a:r>
                  <a:rPr lang="it-IT" sz="2400" u="none" dirty="0" err="1">
                    <a:latin typeface="Arial Nova Cond" panose="020B0506020202020204" pitchFamily="34" charset="0"/>
                  </a:rPr>
                  <a:t>channels</a:t>
                </a:r>
                <a:r>
                  <a:rPr lang="it-IT" sz="2400" u="none" dirty="0">
                    <a:latin typeface="Arial Nova Cond" panose="020B0506020202020204" pitchFamily="34" charset="0"/>
                  </a:rPr>
                  <a:t> </a:t>
                </a:r>
                <a14:m>
                  <m:oMath xmlns:m="http://schemas.openxmlformats.org/officeDocument/2006/math">
                    <m:r>
                      <a:rPr lang="it-IT" sz="2400" b="0" i="0" u="none" smtClean="0">
                        <a:solidFill>
                          <a:srgbClr val="000000"/>
                        </a:solidFill>
                        <a:latin typeface="Cambria Math" panose="02040503050406030204" pitchFamily="18" charset="0"/>
                        <a:ea typeface="Cambria Math" panose="02040503050406030204" pitchFamily="18" charset="0"/>
                      </a:rPr>
                      <m:t>                                 </m:t>
                    </m:r>
                    <m:r>
                      <m:rPr>
                        <m:sty m:val="p"/>
                      </m:rPr>
                      <a:rPr lang="it-IT" sz="2400" b="0" i="0" u="none" smtClean="0">
                        <a:solidFill>
                          <a:srgbClr val="000000"/>
                        </a:solidFill>
                        <a:latin typeface="Cambria Math" panose="02040503050406030204" pitchFamily="18" charset="0"/>
                        <a:ea typeface="Cambria Math" panose="02040503050406030204" pitchFamily="18" charset="0"/>
                      </a:rPr>
                      <m:t>Δ</m:t>
                    </m:r>
                    <m:sSubSup>
                      <m:sSubSupPr>
                        <m:ctrlPr>
                          <a:rPr lang="it-IT" sz="2400" b="0" i="1" u="none" smtClean="0">
                            <a:solidFill>
                              <a:srgbClr val="000000"/>
                            </a:solidFill>
                            <a:latin typeface="Cambria Math" panose="02040503050406030204" pitchFamily="18" charset="0"/>
                            <a:ea typeface="Cambria Math" panose="02040503050406030204" pitchFamily="18" charset="0"/>
                          </a:rPr>
                        </m:ctrlPr>
                      </m:sSubSupPr>
                      <m:e>
                        <m:r>
                          <a:rPr lang="it-IT" sz="2400" b="0" i="1" u="none" smtClean="0">
                            <a:solidFill>
                              <a:srgbClr val="000000"/>
                            </a:solidFill>
                            <a:latin typeface="Cambria Math" panose="02040503050406030204" pitchFamily="18" charset="0"/>
                            <a:ea typeface="Cambria Math" panose="02040503050406030204" pitchFamily="18" charset="0"/>
                          </a:rPr>
                          <m:t>𝑚</m:t>
                        </m:r>
                      </m:e>
                      <m:sub>
                        <m:r>
                          <a:rPr lang="it-IT" sz="2400" b="0" i="1" u="none" smtClean="0">
                            <a:solidFill>
                              <a:srgbClr val="000000"/>
                            </a:solidFill>
                            <a:latin typeface="Cambria Math" panose="02040503050406030204" pitchFamily="18" charset="0"/>
                            <a:ea typeface="Cambria Math" panose="02040503050406030204" pitchFamily="18" charset="0"/>
                          </a:rPr>
                          <m:t>31</m:t>
                        </m:r>
                      </m:sub>
                      <m:sup>
                        <m:r>
                          <a:rPr lang="it-IT" sz="2400" b="0" i="1" u="none" smtClean="0">
                            <a:solidFill>
                              <a:srgbClr val="000000"/>
                            </a:solidFill>
                            <a:latin typeface="Cambria Math" panose="02040503050406030204" pitchFamily="18" charset="0"/>
                            <a:ea typeface="Cambria Math" panose="02040503050406030204" pitchFamily="18" charset="0"/>
                          </a:rPr>
                          <m:t>2</m:t>
                        </m:r>
                      </m:sup>
                    </m:sSubSup>
                    <m:r>
                      <a:rPr lang="it-IT" sz="2400" b="0" i="1" u="none" smtClean="0">
                        <a:solidFill>
                          <a:srgbClr val="000000"/>
                        </a:solidFill>
                        <a:latin typeface="Cambria Math" panose="02040503050406030204" pitchFamily="18" charset="0"/>
                        <a:ea typeface="Cambria Math" panose="02040503050406030204" pitchFamily="18" charset="0"/>
                      </a:rPr>
                      <m:t>   </m:t>
                    </m:r>
                    <m:sSub>
                      <m:sSubPr>
                        <m:ctrlPr>
                          <a:rPr lang="it-IT" sz="2400" b="0" i="1" u="none" smtClean="0">
                            <a:solidFill>
                              <a:srgbClr val="000000"/>
                            </a:solidFill>
                            <a:latin typeface="Cambria Math" panose="02040503050406030204" pitchFamily="18" charset="0"/>
                            <a:ea typeface="Cambria Math" panose="02040503050406030204" pitchFamily="18" charset="0"/>
                          </a:rPr>
                        </m:ctrlPr>
                      </m:sSubPr>
                      <m:e>
                        <m:r>
                          <a:rPr lang="it-IT" sz="2400" b="0" i="1" u="none" smtClean="0">
                            <a:solidFill>
                              <a:srgbClr val="000000"/>
                            </a:solidFill>
                            <a:latin typeface="Cambria Math" panose="02040503050406030204" pitchFamily="18" charset="0"/>
                            <a:ea typeface="Cambria Math" panose="02040503050406030204" pitchFamily="18" charset="0"/>
                          </a:rPr>
                          <m:t>𝜃</m:t>
                        </m:r>
                      </m:e>
                      <m:sub>
                        <m:r>
                          <a:rPr lang="it-IT" sz="2400" b="0" i="1" u="none" smtClean="0">
                            <a:solidFill>
                              <a:srgbClr val="000000"/>
                            </a:solidFill>
                            <a:latin typeface="Cambria Math" panose="02040503050406030204" pitchFamily="18" charset="0"/>
                            <a:ea typeface="Cambria Math" panose="02040503050406030204" pitchFamily="18" charset="0"/>
                          </a:rPr>
                          <m:t>23</m:t>
                        </m:r>
                      </m:sub>
                    </m:sSub>
                    <m:r>
                      <a:rPr lang="it-IT" sz="2400" b="0" i="1" u="none" smtClean="0">
                        <a:solidFill>
                          <a:srgbClr val="000000"/>
                        </a:solidFill>
                        <a:latin typeface="Cambria Math" panose="02040503050406030204" pitchFamily="18" charset="0"/>
                        <a:ea typeface="Cambria Math" panose="02040503050406030204" pitchFamily="18" charset="0"/>
                      </a:rPr>
                      <m:t>   </m:t>
                    </m:r>
                    <m:sSub>
                      <m:sSubPr>
                        <m:ctrlPr>
                          <a:rPr lang="it-IT" sz="2400" b="0" i="1" u="none" smtClean="0">
                            <a:solidFill>
                              <a:srgbClr val="000000"/>
                            </a:solidFill>
                            <a:latin typeface="Cambria Math" panose="02040503050406030204" pitchFamily="18" charset="0"/>
                            <a:ea typeface="Cambria Math" panose="02040503050406030204" pitchFamily="18" charset="0"/>
                          </a:rPr>
                        </m:ctrlPr>
                      </m:sSubPr>
                      <m:e>
                        <m:r>
                          <a:rPr lang="it-IT" sz="2400" b="0" i="1" u="none" smtClean="0">
                            <a:solidFill>
                              <a:srgbClr val="000000"/>
                            </a:solidFill>
                            <a:latin typeface="Cambria Math" panose="02040503050406030204" pitchFamily="18" charset="0"/>
                            <a:ea typeface="Cambria Math" panose="02040503050406030204" pitchFamily="18" charset="0"/>
                          </a:rPr>
                          <m:t>𝜃</m:t>
                        </m:r>
                      </m:e>
                      <m:sub>
                        <m:r>
                          <a:rPr lang="it-IT" sz="2400" b="0" i="1" u="none" smtClean="0">
                            <a:solidFill>
                              <a:srgbClr val="000000"/>
                            </a:solidFill>
                            <a:latin typeface="Cambria Math" panose="02040503050406030204" pitchFamily="18" charset="0"/>
                            <a:ea typeface="Cambria Math" panose="02040503050406030204" pitchFamily="18" charset="0"/>
                          </a:rPr>
                          <m:t>13</m:t>
                        </m:r>
                      </m:sub>
                    </m:sSub>
                    <m:r>
                      <a:rPr lang="it-IT" sz="2400" b="0" i="1" u="none" smtClean="0">
                        <a:solidFill>
                          <a:srgbClr val="000000"/>
                        </a:solidFill>
                        <a:latin typeface="Cambria Math" panose="02040503050406030204" pitchFamily="18" charset="0"/>
                        <a:ea typeface="Cambria Math" panose="02040503050406030204" pitchFamily="18" charset="0"/>
                      </a:rPr>
                      <m:t>    </m:t>
                    </m:r>
                    <m:sSub>
                      <m:sSubPr>
                        <m:ctrlPr>
                          <a:rPr lang="it-IT" sz="2400" b="0" i="1" u="none" smtClean="0">
                            <a:solidFill>
                              <a:srgbClr val="000000"/>
                            </a:solidFill>
                            <a:latin typeface="Cambria Math" panose="02040503050406030204" pitchFamily="18" charset="0"/>
                            <a:ea typeface="Cambria Math" panose="02040503050406030204" pitchFamily="18" charset="0"/>
                          </a:rPr>
                        </m:ctrlPr>
                      </m:sSubPr>
                      <m:e>
                        <m:r>
                          <a:rPr lang="it-IT" sz="2400" b="0" i="1" u="none" smtClean="0">
                            <a:solidFill>
                              <a:srgbClr val="000000"/>
                            </a:solidFill>
                            <a:latin typeface="Cambria Math" panose="02040503050406030204" pitchFamily="18" charset="0"/>
                            <a:ea typeface="Cambria Math" panose="02040503050406030204" pitchFamily="18" charset="0"/>
                          </a:rPr>
                          <m:t>𝛿</m:t>
                        </m:r>
                      </m:e>
                      <m:sub>
                        <m:r>
                          <a:rPr lang="it-IT" sz="2400" b="0" i="1" u="none" smtClean="0">
                            <a:solidFill>
                              <a:srgbClr val="000000"/>
                            </a:solidFill>
                            <a:latin typeface="Cambria Math" panose="02040503050406030204" pitchFamily="18" charset="0"/>
                            <a:ea typeface="Cambria Math" panose="02040503050406030204" pitchFamily="18" charset="0"/>
                          </a:rPr>
                          <m:t>𝐶𝑃</m:t>
                        </m:r>
                        <m:r>
                          <a:rPr lang="it-IT" sz="2400" b="0" i="1" u="none" smtClean="0">
                            <a:solidFill>
                              <a:srgbClr val="000000"/>
                            </a:solidFill>
                            <a:latin typeface="Cambria Math" panose="02040503050406030204" pitchFamily="18" charset="0"/>
                            <a:ea typeface="Cambria Math" panose="02040503050406030204" pitchFamily="18" charset="0"/>
                          </a:rPr>
                          <m:t> </m:t>
                        </m:r>
                      </m:sub>
                    </m:sSub>
                  </m:oMath>
                </a14:m>
                <a:endParaRPr lang="en-GB" sz="2000" u="none" dirty="0"/>
              </a:p>
            </p:txBody>
          </p:sp>
        </mc:Choice>
        <mc:Fallback xmlns="">
          <p:sp>
            <p:nvSpPr>
              <p:cNvPr id="31" name="CasellaDiTesto 30">
                <a:extLst>
                  <a:ext uri="{FF2B5EF4-FFF2-40B4-BE49-F238E27FC236}">
                    <a16:creationId xmlns:a16="http://schemas.microsoft.com/office/drawing/2014/main" id="{B51D7217-0539-3861-50EA-53435F13B556}"/>
                  </a:ext>
                </a:extLst>
              </p:cNvPr>
              <p:cNvSpPr txBox="1">
                <a:spLocks noRot="1" noChangeAspect="1" noMove="1" noResize="1" noEditPoints="1" noAdjustHandles="1" noChangeArrowheads="1" noChangeShapeType="1" noTextEdit="1"/>
              </p:cNvSpPr>
              <p:nvPr/>
            </p:nvSpPr>
            <p:spPr>
              <a:xfrm>
                <a:off x="203343" y="3004500"/>
                <a:ext cx="8190444" cy="468526"/>
              </a:xfrm>
              <a:prstGeom prst="rect">
                <a:avLst/>
              </a:prstGeom>
              <a:blipFill>
                <a:blip r:embed="rId9"/>
                <a:stretch>
                  <a:fillRect l="-1116" t="-9091" b="-28571"/>
                </a:stretch>
              </a:blipFill>
            </p:spPr>
            <p:txBody>
              <a:bodyPr/>
              <a:lstStyle/>
              <a:p>
                <a:r>
                  <a:rPr lang="en-GB">
                    <a:noFill/>
                  </a:rPr>
                  <a:t> </a:t>
                </a:r>
              </a:p>
            </p:txBody>
          </p:sp>
        </mc:Fallback>
      </mc:AlternateContent>
      <p:cxnSp>
        <p:nvCxnSpPr>
          <p:cNvPr id="33" name="Connettore 2 32">
            <a:extLst>
              <a:ext uri="{FF2B5EF4-FFF2-40B4-BE49-F238E27FC236}">
                <a16:creationId xmlns:a16="http://schemas.microsoft.com/office/drawing/2014/main" id="{B055B631-D2CA-27F6-5244-B9F71566EB05}"/>
              </a:ext>
            </a:extLst>
          </p:cNvPr>
          <p:cNvCxnSpPr>
            <a:cxnSpLocks/>
          </p:cNvCxnSpPr>
          <p:nvPr/>
        </p:nvCxnSpPr>
        <p:spPr bwMode="auto">
          <a:xfrm>
            <a:off x="3491880" y="3284984"/>
            <a:ext cx="1080120" cy="0"/>
          </a:xfrm>
          <a:prstGeom prst="straightConnector1">
            <a:avLst/>
          </a:prstGeom>
          <a:solidFill>
            <a:schemeClr val="accent1"/>
          </a:solidFill>
          <a:ln w="28575" cap="flat" cmpd="sng" algn="ctr">
            <a:solidFill>
              <a:srgbClr val="C80000"/>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35" name="CasellaDiTesto 34">
                <a:extLst>
                  <a:ext uri="{FF2B5EF4-FFF2-40B4-BE49-F238E27FC236}">
                    <a16:creationId xmlns:a16="http://schemas.microsoft.com/office/drawing/2014/main" id="{45A5821D-63BB-E8E3-688C-5704ACEB9D0B}"/>
                  </a:ext>
                </a:extLst>
              </p:cNvPr>
              <p:cNvSpPr txBox="1"/>
              <p:nvPr/>
            </p:nvSpPr>
            <p:spPr>
              <a:xfrm>
                <a:off x="413827" y="5299802"/>
                <a:ext cx="8464025" cy="900631"/>
              </a:xfrm>
              <a:prstGeom prst="rect">
                <a:avLst/>
              </a:prstGeom>
              <a:noFill/>
            </p:spPr>
            <p:txBody>
              <a:bodyPr wrap="square">
                <a:spAutoFit/>
              </a:bodyPr>
              <a:lstStyle/>
              <a:p>
                <a:pPr>
                  <a:lnSpc>
                    <a:spcPct val="107000"/>
                  </a:lnSpc>
                  <a:spcAft>
                    <a:spcPts val="800"/>
                  </a:spcAft>
                </a:pPr>
                <a:r>
                  <a:rPr lang="en-GB" sz="2000" u="none" kern="100" dirty="0">
                    <a:latin typeface="Arial Nova Cond" panose="020B0506020202020204" pitchFamily="34" charset="0"/>
                    <a:ea typeface="Calibri" panose="020F0502020204030204" pitchFamily="34" charset="0"/>
                    <a:cs typeface="Arial" panose="020B0604020202020204" pitchFamily="34" charset="0"/>
                  </a:rPr>
                  <a:t>F</a:t>
                </a:r>
                <a:r>
                  <a:rPr lang="en-GB" sz="2000" u="none" kern="100" dirty="0">
                    <a:effectLst/>
                    <a:latin typeface="Arial Nova Cond" panose="020B0506020202020204" pitchFamily="34" charset="0"/>
                    <a:ea typeface="Calibri" panose="020F0502020204030204" pitchFamily="34" charset="0"/>
                    <a:cs typeface="Arial" panose="020B0604020202020204" pitchFamily="34" charset="0"/>
                  </a:rPr>
                  <a:t>orward </a:t>
                </a:r>
                <a:r>
                  <a:rPr lang="en-GB" sz="2000" u="none" kern="100" dirty="0">
                    <a:latin typeface="Arial Nova Cond" panose="020B0506020202020204" pitchFamily="34" charset="0"/>
                    <a:ea typeface="Calibri" panose="020F0502020204030204" pitchFamily="34" charset="0"/>
                    <a:cs typeface="Arial" panose="020B0604020202020204" pitchFamily="34" charset="0"/>
                  </a:rPr>
                  <a:t>H</a:t>
                </a:r>
                <a:r>
                  <a:rPr lang="en-GB" sz="2000" u="none" kern="100" dirty="0">
                    <a:effectLst/>
                    <a:latin typeface="Arial Nova Cond" panose="020B0506020202020204" pitchFamily="34" charset="0"/>
                    <a:ea typeface="Calibri" panose="020F0502020204030204" pitchFamily="34" charset="0"/>
                    <a:cs typeface="Arial" panose="020B0604020202020204" pitchFamily="34" charset="0"/>
                  </a:rPr>
                  <a:t>orn </a:t>
                </a:r>
                <a:r>
                  <a:rPr lang="en-GB" sz="2000" u="none" kern="100" dirty="0">
                    <a:latin typeface="Arial Nova Cond" panose="020B0506020202020204" pitchFamily="34" charset="0"/>
                    <a:ea typeface="Calibri" panose="020F0502020204030204" pitchFamily="34" charset="0"/>
                    <a:cs typeface="Arial" panose="020B0604020202020204" pitchFamily="34" charset="0"/>
                  </a:rPr>
                  <a:t>C</a:t>
                </a:r>
                <a:r>
                  <a:rPr lang="en-GB" sz="2000" u="none" kern="100" dirty="0">
                    <a:effectLst/>
                    <a:latin typeface="Arial Nova Cond" panose="020B0506020202020204" pitchFamily="34" charset="0"/>
                    <a:ea typeface="Calibri" panose="020F0502020204030204" pitchFamily="34" charset="0"/>
                    <a:cs typeface="Arial" panose="020B0604020202020204" pitchFamily="34" charset="0"/>
                  </a:rPr>
                  <a:t>urrent</a:t>
                </a:r>
                <a:r>
                  <a:rPr lang="en-GB" sz="2000" u="none" kern="100" dirty="0">
                    <a:latin typeface="Arial Nova Cond" panose="020B0506020202020204" pitchFamily="34" charset="0"/>
                    <a:ea typeface="Calibri" panose="020F0502020204030204" pitchFamily="34" charset="0"/>
                    <a:cs typeface="Arial" panose="020B0604020202020204" pitchFamily="34" charset="0"/>
                  </a:rPr>
                  <a:t> </a:t>
                </a:r>
                <a:r>
                  <a:rPr lang="en-GB" sz="2000" u="none" kern="100" dirty="0">
                    <a:effectLst/>
                    <a:latin typeface="Arial Nova Cond" panose="020B0506020202020204" pitchFamily="34" charset="0"/>
                    <a:ea typeface="Calibri" panose="020F0502020204030204" pitchFamily="34" charset="0"/>
                    <a:cs typeface="Arial" panose="020B0604020202020204" pitchFamily="34" charset="0"/>
                  </a:rPr>
                  <a:t>(FHC) mode produces a predominantly </a:t>
                </a:r>
                <a14:m>
                  <m:oMath xmlns:m="http://schemas.openxmlformats.org/officeDocument/2006/math">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𝜇</m:t>
                        </m:r>
                      </m:sub>
                    </m:sSub>
                  </m:oMath>
                </a14:m>
                <a:r>
                  <a:rPr lang="en-GB" sz="2000" u="none" kern="100" dirty="0">
                    <a:effectLst/>
                    <a:latin typeface="Arial Nova Cond" panose="020B0506020202020204" pitchFamily="34" charset="0"/>
                    <a:ea typeface="Calibri" panose="020F0502020204030204" pitchFamily="34" charset="0"/>
                    <a:cs typeface="Arial" panose="020B0604020202020204" pitchFamily="34" charset="0"/>
                  </a:rPr>
                  <a:t> beam</a:t>
                </a:r>
              </a:p>
              <a:p>
                <a:pPr>
                  <a:lnSpc>
                    <a:spcPct val="107000"/>
                  </a:lnSpc>
                  <a:spcAft>
                    <a:spcPts val="800"/>
                  </a:spcAft>
                </a:pPr>
                <a:r>
                  <a:rPr lang="en-GB" sz="2000" u="none" kern="100" dirty="0">
                    <a:effectLst/>
                    <a:latin typeface="Arial Nova Cond" panose="020B0506020202020204" pitchFamily="34" charset="0"/>
                    <a:ea typeface="Calibri" panose="020F0502020204030204" pitchFamily="34" charset="0"/>
                    <a:cs typeface="Arial" panose="020B0604020202020204" pitchFamily="34" charset="0"/>
                  </a:rPr>
                  <a:t>Reverse </a:t>
                </a:r>
                <a:r>
                  <a:rPr lang="en-GB" sz="2000" u="none" kern="100" dirty="0">
                    <a:latin typeface="Arial Nova Cond" panose="020B0506020202020204" pitchFamily="34" charset="0"/>
                    <a:ea typeface="Calibri" panose="020F0502020204030204" pitchFamily="34" charset="0"/>
                    <a:cs typeface="Arial" panose="020B0604020202020204" pitchFamily="34" charset="0"/>
                  </a:rPr>
                  <a:t>H</a:t>
                </a:r>
                <a:r>
                  <a:rPr lang="en-GB" sz="2000" u="none" kern="100" dirty="0">
                    <a:effectLst/>
                    <a:latin typeface="Arial Nova Cond" panose="020B0506020202020204" pitchFamily="34" charset="0"/>
                    <a:ea typeface="Calibri" panose="020F0502020204030204" pitchFamily="34" charset="0"/>
                    <a:cs typeface="Arial" panose="020B0604020202020204" pitchFamily="34" charset="0"/>
                  </a:rPr>
                  <a:t>orn Current” (RHC) mode produces predominantly </a:t>
                </a:r>
                <a14:m>
                  <m:oMath xmlns:m="http://schemas.openxmlformats.org/officeDocument/2006/math">
                    <m:acc>
                      <m:accPr>
                        <m:chr m:val="̅"/>
                        <m:ctrlPr>
                          <a:rPr lang="en-GB" sz="2000" i="1" u="none" kern="100" smtClean="0">
                            <a:effectLst/>
                            <a:latin typeface="Cambria Math" panose="02040503050406030204" pitchFamily="18" charset="0"/>
                            <a:ea typeface="Calibri" panose="020F0502020204030204" pitchFamily="34" charset="0"/>
                            <a:cs typeface="Arial" panose="020B0604020202020204" pitchFamily="34" charset="0"/>
                          </a:rPr>
                        </m:ctrlPr>
                      </m:accPr>
                      <m:e>
                        <m:sSub>
                          <m:sSubPr>
                            <m:ctrlPr>
                              <a:rPr lang="it-IT" sz="2000" b="0" i="1" u="none" kern="100" smtClean="0">
                                <a:effectLst/>
                                <a:latin typeface="Cambria Math" panose="02040503050406030204" pitchFamily="18" charset="0"/>
                                <a:ea typeface="Calibri" panose="020F0502020204030204" pitchFamily="34" charset="0"/>
                                <a:cs typeface="Arial" panose="020B0604020202020204" pitchFamily="34" charset="0"/>
                              </a:rPr>
                            </m:ctrlPr>
                          </m:sSubPr>
                          <m:e>
                            <m:r>
                              <a:rPr lang="it-IT" sz="2000" b="0" i="1" u="none" kern="100" smtClean="0">
                                <a:effectLst/>
                                <a:latin typeface="Cambria Math" panose="02040503050406030204" pitchFamily="18" charset="0"/>
                                <a:ea typeface="Calibri" panose="020F0502020204030204" pitchFamily="34" charset="0"/>
                                <a:cs typeface="Arial" panose="020B0604020202020204" pitchFamily="34" charset="0"/>
                              </a:rPr>
                              <m:t>𝜈</m:t>
                            </m:r>
                          </m:e>
                          <m:sub>
                            <m:r>
                              <a:rPr lang="it-IT" sz="2000" b="0" i="1" u="none" kern="100" smtClean="0">
                                <a:effectLst/>
                                <a:latin typeface="Cambria Math" panose="02040503050406030204" pitchFamily="18" charset="0"/>
                                <a:ea typeface="Calibri" panose="020F0502020204030204" pitchFamily="34" charset="0"/>
                                <a:cs typeface="Arial" panose="020B0604020202020204" pitchFamily="34" charset="0"/>
                              </a:rPr>
                              <m:t>𝜇</m:t>
                            </m:r>
                          </m:sub>
                        </m:sSub>
                      </m:e>
                    </m:acc>
                  </m:oMath>
                </a14:m>
                <a:endParaRPr lang="en-GB" sz="2000" u="none" kern="100" dirty="0">
                  <a:effectLst/>
                  <a:latin typeface="Arial Nova Cond" panose="020B0506020202020204" pitchFamily="34" charset="0"/>
                  <a:ea typeface="Calibri" panose="020F0502020204030204" pitchFamily="34" charset="0"/>
                  <a:cs typeface="Arial" panose="020B0604020202020204" pitchFamily="34" charset="0"/>
                </a:endParaRPr>
              </a:p>
            </p:txBody>
          </p:sp>
        </mc:Choice>
        <mc:Fallback xmlns="">
          <p:sp>
            <p:nvSpPr>
              <p:cNvPr id="35" name="CasellaDiTesto 34">
                <a:extLst>
                  <a:ext uri="{FF2B5EF4-FFF2-40B4-BE49-F238E27FC236}">
                    <a16:creationId xmlns:a16="http://schemas.microsoft.com/office/drawing/2014/main" id="{45A5821D-63BB-E8E3-688C-5704ACEB9D0B}"/>
                  </a:ext>
                </a:extLst>
              </p:cNvPr>
              <p:cNvSpPr txBox="1">
                <a:spLocks noRot="1" noChangeAspect="1" noMove="1" noResize="1" noEditPoints="1" noAdjustHandles="1" noChangeArrowheads="1" noChangeShapeType="1" noTextEdit="1"/>
              </p:cNvSpPr>
              <p:nvPr/>
            </p:nvSpPr>
            <p:spPr>
              <a:xfrm>
                <a:off x="413827" y="5299802"/>
                <a:ext cx="8464025" cy="900631"/>
              </a:xfrm>
              <a:prstGeom prst="rect">
                <a:avLst/>
              </a:prstGeom>
              <a:blipFill>
                <a:blip r:embed="rId10"/>
                <a:stretch>
                  <a:fillRect l="-793" t="-1351" b="-8108"/>
                </a:stretch>
              </a:blipFill>
            </p:spPr>
            <p:txBody>
              <a:bodyPr/>
              <a:lstStyle/>
              <a:p>
                <a:r>
                  <a:rPr lang="en-GB">
                    <a:noFill/>
                  </a:rPr>
                  <a:t> </a:t>
                </a:r>
              </a:p>
            </p:txBody>
          </p:sp>
        </mc:Fallback>
      </mc:AlternateContent>
    </p:spTree>
    <p:extLst>
      <p:ext uri="{BB962C8B-B14F-4D97-AF65-F5344CB8AC3E}">
        <p14:creationId xmlns:p14="http://schemas.microsoft.com/office/powerpoint/2010/main" val="1393573770"/>
      </p:ext>
    </p:extLst>
  </p:cSld>
  <p:clrMapOvr>
    <a:masterClrMapping/>
  </p:clrMapOvr>
  <p:extLst>
    <p:ext uri="{6950BFC3-D8DA-4A85-94F7-54DA5524770B}">
      <p188:commentRel xmlns:p188="http://schemas.microsoft.com/office/powerpoint/2018/8/main" r:id="rId3"/>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piè di pagina 4">
            <a:extLst>
              <a:ext uri="{FF2B5EF4-FFF2-40B4-BE49-F238E27FC236}">
                <a16:creationId xmlns:a16="http://schemas.microsoft.com/office/drawing/2014/main" id="{85164171-A893-4E3A-8E50-65F7A574A7E9}"/>
              </a:ext>
            </a:extLst>
          </p:cNvPr>
          <p:cNvSpPr>
            <a:spLocks noGrp="1"/>
          </p:cNvSpPr>
          <p:nvPr>
            <p:ph type="ftr" sz="quarter" idx="11"/>
          </p:nvPr>
        </p:nvSpPr>
        <p:spPr/>
        <p:txBody>
          <a:bodyPr/>
          <a:lstStyle/>
          <a:p>
            <a:r>
              <a:rPr lang="it-IT" altLang="en-US" sz="1100" b="0" dirty="0">
                <a:solidFill>
                  <a:srgbClr val="FFFFFF"/>
                </a:solidFill>
                <a:latin typeface="+mj-lt"/>
              </a:rPr>
              <a:t>Misura della gerarchia di massa dei neutrini</a:t>
            </a:r>
            <a:br>
              <a:rPr lang="it-IT" altLang="en-US" sz="1100" b="0" dirty="0">
                <a:solidFill>
                  <a:srgbClr val="FFFFFF"/>
                </a:solidFill>
                <a:latin typeface="+mj-lt"/>
              </a:rPr>
            </a:br>
            <a:r>
              <a:rPr lang="it-IT" altLang="en-US" sz="1100" b="0" dirty="0">
                <a:solidFill>
                  <a:srgbClr val="FFFFFF"/>
                </a:solidFill>
                <a:latin typeface="+mj-lt"/>
              </a:rPr>
              <a:t>con l’esperimento DUNE</a:t>
            </a:r>
            <a:endParaRPr lang="it-IT" altLang="en-US" dirty="0"/>
          </a:p>
          <a:p>
            <a:endParaRPr lang="it-IT" altLang="en-US" dirty="0"/>
          </a:p>
        </p:txBody>
      </p:sp>
      <p:sp>
        <p:nvSpPr>
          <p:cNvPr id="7" name="CasellaDiTesto 6">
            <a:extLst>
              <a:ext uri="{FF2B5EF4-FFF2-40B4-BE49-F238E27FC236}">
                <a16:creationId xmlns:a16="http://schemas.microsoft.com/office/drawing/2014/main" id="{EBA69CFC-F99B-460D-9925-33B38CE66EB2}"/>
              </a:ext>
            </a:extLst>
          </p:cNvPr>
          <p:cNvSpPr txBox="1"/>
          <p:nvPr/>
        </p:nvSpPr>
        <p:spPr>
          <a:xfrm>
            <a:off x="107504" y="3633609"/>
            <a:ext cx="8208912" cy="1015663"/>
          </a:xfrm>
          <a:prstGeom prst="rect">
            <a:avLst/>
          </a:prstGeom>
          <a:noFill/>
        </p:spPr>
        <p:txBody>
          <a:bodyPr wrap="square" rtlCol="0">
            <a:spAutoFit/>
          </a:bodyPr>
          <a:lstStyle/>
          <a:p>
            <a:pPr marL="171450" indent="-171450">
              <a:buFont typeface="Arial" panose="020B0604020202020204" pitchFamily="34" charset="0"/>
              <a:buChar char="•"/>
            </a:pPr>
            <a:r>
              <a:rPr lang="it-IT" sz="2000" u="none" dirty="0" err="1">
                <a:latin typeface="Arial Nova Cond Light" panose="020B0306020202020204" pitchFamily="34" charset="0"/>
              </a:rPr>
              <a:t>Higher</a:t>
            </a:r>
            <a:r>
              <a:rPr lang="it-IT" sz="2000" u="none" dirty="0">
                <a:latin typeface="Arial Nova Cond Light" panose="020B0306020202020204" pitchFamily="34" charset="0"/>
              </a:rPr>
              <a:t> </a:t>
            </a:r>
            <a:r>
              <a:rPr lang="it-IT" sz="2000" u="none" dirty="0" err="1">
                <a:latin typeface="Arial Nova Cond Light" panose="020B0306020202020204" pitchFamily="34" charset="0"/>
              </a:rPr>
              <a:t>number</a:t>
            </a:r>
            <a:r>
              <a:rPr lang="it-IT" sz="2000" u="none" dirty="0">
                <a:latin typeface="Arial Nova Cond Light" panose="020B0306020202020204" pitchFamily="34" charset="0"/>
              </a:rPr>
              <a:t> of interactions with pure neutrino </a:t>
            </a:r>
            <a:r>
              <a:rPr lang="it-IT" sz="2000" u="none" dirty="0" err="1">
                <a:latin typeface="Arial Nova Cond Light" panose="020B0306020202020204" pitchFamily="34" charset="0"/>
              </a:rPr>
              <a:t>beam</a:t>
            </a:r>
            <a:endParaRPr lang="it-IT" sz="2000" u="none" dirty="0">
              <a:solidFill>
                <a:srgbClr val="000000"/>
              </a:solidFill>
              <a:latin typeface="Arial Nova Cond Light" panose="020B0306020202020204" pitchFamily="34" charset="0"/>
            </a:endParaRPr>
          </a:p>
          <a:p>
            <a:pPr marL="171450" indent="-171450">
              <a:buFont typeface="Arial" panose="020B0604020202020204" pitchFamily="34" charset="0"/>
              <a:buChar char="•"/>
            </a:pPr>
            <a:r>
              <a:rPr lang="it-IT" sz="2000" u="none" dirty="0">
                <a:solidFill>
                  <a:srgbClr val="000000"/>
                </a:solidFill>
                <a:latin typeface="Arial Nova Cond Light" panose="020B0306020202020204" pitchFamily="34" charset="0"/>
              </a:rPr>
              <a:t>Information </a:t>
            </a:r>
            <a:r>
              <a:rPr lang="it-IT" sz="2000" u="none" dirty="0" err="1">
                <a:solidFill>
                  <a:srgbClr val="000000"/>
                </a:solidFill>
                <a:latin typeface="Arial Nova Cond Light" panose="020B0306020202020204" pitchFamily="34" charset="0"/>
              </a:rPr>
              <a:t>about</a:t>
            </a:r>
            <a:r>
              <a:rPr lang="it-IT" sz="2000" u="none" dirty="0">
                <a:solidFill>
                  <a:srgbClr val="000000"/>
                </a:solidFill>
                <a:latin typeface="Arial Nova Cond Light" panose="020B0306020202020204" pitchFamily="34" charset="0"/>
              </a:rPr>
              <a:t> the </a:t>
            </a:r>
            <a:r>
              <a:rPr lang="it-IT" sz="2000" u="none" dirty="0" err="1">
                <a:solidFill>
                  <a:srgbClr val="000000"/>
                </a:solidFill>
                <a:latin typeface="Arial Nova Cond Light" panose="020B0306020202020204" pitchFamily="34" charset="0"/>
              </a:rPr>
              <a:t>intial</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beam</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composition</a:t>
            </a:r>
            <a:endParaRPr lang="it-IT" sz="2000" u="none" dirty="0">
              <a:solidFill>
                <a:srgbClr val="000000"/>
              </a:solidFill>
              <a:latin typeface="Arial Nova Cond Light" panose="020B0306020202020204" pitchFamily="34" charset="0"/>
            </a:endParaRPr>
          </a:p>
          <a:p>
            <a:pPr marL="171450" indent="-171450">
              <a:buFont typeface="Arial" panose="020B0604020202020204" pitchFamily="34" charset="0"/>
              <a:buChar char="•"/>
            </a:pPr>
            <a:r>
              <a:rPr lang="it-IT" sz="2000" u="none" dirty="0" err="1">
                <a:solidFill>
                  <a:srgbClr val="000000"/>
                </a:solidFill>
                <a:latin typeface="Arial Nova Cond Light" panose="020B0306020202020204" pitchFamily="34" charset="0"/>
              </a:rPr>
              <a:t>Smaller</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sistematic</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errors</a:t>
            </a:r>
            <a:r>
              <a:rPr lang="it-IT" sz="2000" u="none" dirty="0">
                <a:solidFill>
                  <a:srgbClr val="000000"/>
                </a:solidFill>
                <a:latin typeface="Arial Nova Cond Light" panose="020B0306020202020204" pitchFamily="34" charset="0"/>
              </a:rPr>
              <a:t> on the </a:t>
            </a:r>
            <a:r>
              <a:rPr lang="it-IT" sz="2000" u="none" dirty="0" err="1">
                <a:solidFill>
                  <a:srgbClr val="000000"/>
                </a:solidFill>
                <a:latin typeface="Arial Nova Cond Light" panose="020B0306020202020204" pitchFamily="34" charset="0"/>
              </a:rPr>
              <a:t>final</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measures</a:t>
            </a:r>
            <a:endParaRPr lang="it-IT" sz="2000" u="none" dirty="0">
              <a:solidFill>
                <a:srgbClr val="000000"/>
              </a:solidFill>
              <a:latin typeface="Arial Nova Cond Light" panose="020B0306020202020204" pitchFamily="34" charset="0"/>
            </a:endParaRPr>
          </a:p>
        </p:txBody>
      </p:sp>
      <p:sp>
        <p:nvSpPr>
          <p:cNvPr id="2" name="Titolo 1">
            <a:extLst>
              <a:ext uri="{FF2B5EF4-FFF2-40B4-BE49-F238E27FC236}">
                <a16:creationId xmlns:a16="http://schemas.microsoft.com/office/drawing/2014/main" id="{ECB3FD9C-A3C4-9097-444F-8EE6CD44B13D}"/>
              </a:ext>
            </a:extLst>
          </p:cNvPr>
          <p:cNvSpPr txBox="1">
            <a:spLocks/>
          </p:cNvSpPr>
          <p:nvPr/>
        </p:nvSpPr>
        <p:spPr bwMode="auto">
          <a:xfrm>
            <a:off x="750211" y="64288"/>
            <a:ext cx="7643577" cy="111118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10" charset="-128"/>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110" charset="-128"/>
              </a:defRPr>
            </a:lvl2pPr>
            <a:lvl3pPr algn="ctr" rtl="0" eaLnBrk="0" fontAlgn="base" hangingPunct="0">
              <a:spcBef>
                <a:spcPct val="0"/>
              </a:spcBef>
              <a:spcAft>
                <a:spcPct val="0"/>
              </a:spcAft>
              <a:defRPr sz="4400">
                <a:solidFill>
                  <a:schemeClr val="tx2"/>
                </a:solidFill>
                <a:latin typeface="Arial" charset="0"/>
                <a:ea typeface="ＭＳ Ｐゴシック" pitchFamily="-110" charset="-128"/>
              </a:defRPr>
            </a:lvl3pPr>
            <a:lvl4pPr algn="ctr" rtl="0" eaLnBrk="0" fontAlgn="base" hangingPunct="0">
              <a:spcBef>
                <a:spcPct val="0"/>
              </a:spcBef>
              <a:spcAft>
                <a:spcPct val="0"/>
              </a:spcAft>
              <a:defRPr sz="4400">
                <a:solidFill>
                  <a:schemeClr val="tx2"/>
                </a:solidFill>
                <a:latin typeface="Arial" charset="0"/>
                <a:ea typeface="ＭＳ Ｐゴシック" pitchFamily="-110" charset="-128"/>
              </a:defRPr>
            </a:lvl4pPr>
            <a:lvl5pPr algn="ctr" rtl="0" eaLnBrk="0" fontAlgn="base" hangingPunct="0">
              <a:spcBef>
                <a:spcPct val="0"/>
              </a:spcBef>
              <a:spcAft>
                <a:spcPct val="0"/>
              </a:spcAft>
              <a:defRPr sz="4400">
                <a:solidFill>
                  <a:schemeClr val="tx2"/>
                </a:solidFill>
                <a:latin typeface="Arial" charset="0"/>
                <a:ea typeface="ＭＳ Ｐゴシック" pitchFamily="-110"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en-US" altLang="en-US" sz="3200" b="1" u="none" kern="0"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DUNE</a:t>
            </a:r>
          </a:p>
          <a:p>
            <a:pPr eaLnBrk="1" hangingPunct="1"/>
            <a:r>
              <a:rPr lang="en-US" altLang="en-US" sz="3200" b="1" u="none" kern="0"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The Near Detector</a:t>
            </a:r>
          </a:p>
        </p:txBody>
      </p:sp>
      <p:sp>
        <p:nvSpPr>
          <p:cNvPr id="18" name="CasellaDiTesto 17">
            <a:extLst>
              <a:ext uri="{FF2B5EF4-FFF2-40B4-BE49-F238E27FC236}">
                <a16:creationId xmlns:a16="http://schemas.microsoft.com/office/drawing/2014/main" id="{67FA1357-6BCC-FFEE-5A8A-F6C0AE1E0C47}"/>
              </a:ext>
            </a:extLst>
          </p:cNvPr>
          <p:cNvSpPr txBox="1"/>
          <p:nvPr/>
        </p:nvSpPr>
        <p:spPr>
          <a:xfrm>
            <a:off x="114983" y="4655539"/>
            <a:ext cx="8849505" cy="1938992"/>
          </a:xfrm>
          <a:prstGeom prst="rect">
            <a:avLst/>
          </a:prstGeom>
          <a:noFill/>
        </p:spPr>
        <p:txBody>
          <a:bodyPr wrap="square" rtlCol="0">
            <a:spAutoFit/>
          </a:bodyPr>
          <a:lstStyle/>
          <a:p>
            <a:pPr marL="285750" indent="-285750" algn="just">
              <a:buFont typeface="Arial" panose="020B0604020202020204" pitchFamily="34" charset="0"/>
              <a:buChar char="•"/>
            </a:pPr>
            <a:r>
              <a:rPr lang="en-GB" sz="2000" b="0" i="0" u="none" dirty="0">
                <a:effectLst/>
                <a:latin typeface="Arial Nova Cond Light" panose="020B0306020202020204" pitchFamily="34" charset="0"/>
              </a:rPr>
              <a:t>600 m away from the Fermilab base</a:t>
            </a:r>
          </a:p>
          <a:p>
            <a:pPr marL="285750" indent="-285750" algn="just">
              <a:buFont typeface="Arial" panose="020B0604020202020204" pitchFamily="34" charset="0"/>
              <a:buChar char="•"/>
            </a:pPr>
            <a:r>
              <a:rPr lang="en-GB" sz="2000" b="0" i="0" u="none" dirty="0" err="1">
                <a:effectLst/>
                <a:latin typeface="Arial Nova Cond Light" panose="020B0306020202020204" pitchFamily="34" charset="0"/>
              </a:rPr>
              <a:t>ArgonCube</a:t>
            </a:r>
            <a:r>
              <a:rPr lang="en-GB" sz="2000" b="0" i="0" u="none" dirty="0">
                <a:effectLst/>
                <a:latin typeface="Arial Nova Cond Light" panose="020B0306020202020204" pitchFamily="34" charset="0"/>
              </a:rPr>
              <a:t> Liquid Argon detector.</a:t>
            </a:r>
          </a:p>
          <a:p>
            <a:pPr marL="285750" indent="-285750" algn="just">
              <a:buFont typeface="Arial" panose="020B0604020202020204" pitchFamily="34" charset="0"/>
              <a:buChar char="•"/>
            </a:pPr>
            <a:r>
              <a:rPr lang="en-GB" sz="2000" u="none" dirty="0">
                <a:latin typeface="Arial Nova Cond Light" panose="020B0306020202020204" pitchFamily="34" charset="0"/>
              </a:rPr>
              <a:t>A</a:t>
            </a:r>
            <a:r>
              <a:rPr lang="en-GB" sz="2000" b="0" i="0" u="none" dirty="0">
                <a:effectLst/>
                <a:latin typeface="Arial Nova Cond Light" panose="020B0306020202020204" pitchFamily="34" charset="0"/>
              </a:rPr>
              <a:t>rray of 5x7 </a:t>
            </a:r>
            <a:r>
              <a:rPr lang="en-GB" sz="2000" b="0" i="0" u="none" dirty="0" err="1">
                <a:effectLst/>
                <a:latin typeface="Arial Nova Cond Light" panose="020B0306020202020204" pitchFamily="34" charset="0"/>
              </a:rPr>
              <a:t>ArgonCube</a:t>
            </a:r>
            <a:r>
              <a:rPr lang="en-GB" sz="2000" b="0" i="0" u="none" dirty="0">
                <a:effectLst/>
                <a:latin typeface="Arial Nova Cond Light" panose="020B0306020202020204" pitchFamily="34" charset="0"/>
              </a:rPr>
              <a:t> modules (5 along and 7 transverse to the beam direction) sharing a common cryostat</a:t>
            </a:r>
          </a:p>
          <a:p>
            <a:pPr marL="285750" indent="-285750" algn="just">
              <a:buFont typeface="Arial" panose="020B0604020202020204" pitchFamily="34" charset="0"/>
              <a:buChar char="•"/>
            </a:pPr>
            <a:r>
              <a:rPr lang="en-GB" sz="2000" u="none" dirty="0">
                <a:latin typeface="Arial Nova Cond Light" panose="020B0306020202020204" pitchFamily="34" charset="0"/>
              </a:rPr>
              <a:t>Minimal amount of inactive material</a:t>
            </a:r>
          </a:p>
          <a:p>
            <a:pPr marL="285750" indent="-285750" algn="just">
              <a:buFont typeface="Arial" panose="020B0604020202020204" pitchFamily="34" charset="0"/>
              <a:buChar char="•"/>
            </a:pPr>
            <a:endParaRPr lang="en-GB" sz="2000" u="none" dirty="0">
              <a:latin typeface="Arial Nova Cond Light" panose="020B0306020202020204" pitchFamily="34" charset="0"/>
            </a:endParaRPr>
          </a:p>
        </p:txBody>
      </p:sp>
      <p:pic>
        <p:nvPicPr>
          <p:cNvPr id="22" name="Immagine 21">
            <a:extLst>
              <a:ext uri="{FF2B5EF4-FFF2-40B4-BE49-F238E27FC236}">
                <a16:creationId xmlns:a16="http://schemas.microsoft.com/office/drawing/2014/main" id="{9C9B2BC2-02D2-6E00-FAC1-1437D804AF9D}"/>
              </a:ext>
            </a:extLst>
          </p:cNvPr>
          <p:cNvPicPr>
            <a:picLocks noChangeAspect="1"/>
          </p:cNvPicPr>
          <p:nvPr/>
        </p:nvPicPr>
        <p:blipFill>
          <a:blip r:embed="rId3"/>
          <a:stretch>
            <a:fillRect/>
          </a:stretch>
        </p:blipFill>
        <p:spPr>
          <a:xfrm>
            <a:off x="0" y="1202860"/>
            <a:ext cx="3914172" cy="2293789"/>
          </a:xfrm>
          <a:prstGeom prst="rect">
            <a:avLst/>
          </a:prstGeom>
        </p:spPr>
      </p:pic>
      <p:sp>
        <p:nvSpPr>
          <p:cNvPr id="25" name="CasellaDiTesto 24">
            <a:extLst>
              <a:ext uri="{FF2B5EF4-FFF2-40B4-BE49-F238E27FC236}">
                <a16:creationId xmlns:a16="http://schemas.microsoft.com/office/drawing/2014/main" id="{A2854C5D-8764-104F-6B07-24C05629CF42}"/>
              </a:ext>
            </a:extLst>
          </p:cNvPr>
          <p:cNvSpPr txBox="1"/>
          <p:nvPr/>
        </p:nvSpPr>
        <p:spPr>
          <a:xfrm>
            <a:off x="4067944" y="1256805"/>
            <a:ext cx="4968552" cy="2308324"/>
          </a:xfrm>
          <a:prstGeom prst="rect">
            <a:avLst/>
          </a:prstGeom>
          <a:noFill/>
        </p:spPr>
        <p:txBody>
          <a:bodyPr wrap="square" rtlCol="0">
            <a:spAutoFit/>
          </a:bodyPr>
          <a:lstStyle/>
          <a:p>
            <a:pPr algn="ctr"/>
            <a:r>
              <a:rPr lang="it-IT" b="1" u="none" dirty="0">
                <a:solidFill>
                  <a:srgbClr val="C80000"/>
                </a:solidFill>
                <a:latin typeface="Arial Nova Cond Light" panose="020B0306020202020204" pitchFamily="34" charset="0"/>
              </a:rPr>
              <a:t>3 SUBSYSTEM</a:t>
            </a:r>
          </a:p>
          <a:p>
            <a:r>
              <a:rPr lang="it-IT" b="1" u="none" dirty="0">
                <a:latin typeface="Arial Nova Cond Light" panose="020B0306020202020204" pitchFamily="34" charset="0"/>
              </a:rPr>
              <a:t>SAND	</a:t>
            </a:r>
            <a:r>
              <a:rPr lang="en-GB" u="none" dirty="0">
                <a:latin typeface="Arial Nova Cond Light" panose="020B0306020202020204" pitchFamily="34" charset="0"/>
              </a:rPr>
              <a:t>tracker surrounded by ECAL and magnet 	On-axis monitor of beam spectrum </a:t>
            </a:r>
          </a:p>
          <a:p>
            <a:r>
              <a:rPr lang="en-GB" b="1" u="none" dirty="0">
                <a:latin typeface="Arial Nova Cond Light" panose="020B0306020202020204" pitchFamily="34" charset="0"/>
              </a:rPr>
              <a:t>ND-Gar	</a:t>
            </a:r>
            <a:r>
              <a:rPr lang="en-GB" u="none" dirty="0">
                <a:latin typeface="Arial Nova Cond Light" panose="020B0306020202020204" pitchFamily="34" charset="0"/>
              </a:rPr>
              <a:t>high-pressure </a:t>
            </a:r>
            <a:r>
              <a:rPr lang="en-GB" u="none" dirty="0" err="1">
                <a:latin typeface="Arial Nova Cond Light" panose="020B0306020202020204" pitchFamily="34" charset="0"/>
              </a:rPr>
              <a:t>GArTPC</a:t>
            </a:r>
            <a:r>
              <a:rPr lang="en-GB" u="none" dirty="0">
                <a:latin typeface="Arial Nova Cond Light" panose="020B0306020202020204" pitchFamily="34" charset="0"/>
              </a:rPr>
              <a:t> surrounded by ECAL 	and magnet muon spectrometer 	Constraint 	nuclear Interaction model</a:t>
            </a:r>
          </a:p>
          <a:p>
            <a:r>
              <a:rPr lang="en-GB" b="1" u="none" dirty="0">
                <a:latin typeface="Arial Nova Cond Light" panose="020B0306020202020204" pitchFamily="34" charset="0"/>
              </a:rPr>
              <a:t>ND-Lar</a:t>
            </a:r>
            <a:r>
              <a:rPr lang="en-GB" u="none" dirty="0">
                <a:latin typeface="Arial Nova Cond Light" panose="020B0306020202020204" pitchFamily="34" charset="0"/>
              </a:rPr>
              <a:t>	modular pixelated </a:t>
            </a:r>
            <a:r>
              <a:rPr lang="en-GB" u="none" dirty="0" err="1">
                <a:latin typeface="Arial Nova Cond Light" panose="020B0306020202020204" pitchFamily="34" charset="0"/>
              </a:rPr>
              <a:t>LarTPC</a:t>
            </a:r>
            <a:r>
              <a:rPr lang="en-GB" u="none" dirty="0">
                <a:latin typeface="Arial Nova Cond Light" panose="020B0306020202020204" pitchFamily="34" charset="0"/>
              </a:rPr>
              <a:t>, primary target 	similar to FR</a:t>
            </a:r>
          </a:p>
        </p:txBody>
      </p:sp>
    </p:spTree>
    <p:extLst>
      <p:ext uri="{BB962C8B-B14F-4D97-AF65-F5344CB8AC3E}">
        <p14:creationId xmlns:p14="http://schemas.microsoft.com/office/powerpoint/2010/main" val="383523639"/>
      </p:ext>
    </p:extLst>
  </p:cSld>
  <p:clrMapOvr>
    <a:masterClrMapping/>
  </p:clrMapOvr>
  <p:extLst>
    <p:ext uri="{6950BFC3-D8DA-4A85-94F7-54DA5524770B}">
      <p188:commentRel xmlns:p188="http://schemas.microsoft.com/office/powerpoint/2018/8/main" r:id="rId2"/>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piè di pagina 4">
            <a:extLst>
              <a:ext uri="{FF2B5EF4-FFF2-40B4-BE49-F238E27FC236}">
                <a16:creationId xmlns:a16="http://schemas.microsoft.com/office/drawing/2014/main" id="{85164171-A893-4E3A-8E50-65F7A574A7E9}"/>
              </a:ext>
            </a:extLst>
          </p:cNvPr>
          <p:cNvSpPr>
            <a:spLocks noGrp="1"/>
          </p:cNvSpPr>
          <p:nvPr>
            <p:ph type="ftr" sz="quarter" idx="11"/>
          </p:nvPr>
        </p:nvSpPr>
        <p:spPr/>
        <p:txBody>
          <a:bodyPr/>
          <a:lstStyle/>
          <a:p>
            <a:r>
              <a:rPr lang="it-IT" altLang="en-US" sz="1100" b="0" dirty="0">
                <a:solidFill>
                  <a:srgbClr val="FFFFFF"/>
                </a:solidFill>
                <a:latin typeface="+mj-lt"/>
              </a:rPr>
              <a:t>Misura della gerarchia di massa dei neutrini</a:t>
            </a:r>
            <a:br>
              <a:rPr lang="it-IT" altLang="en-US" sz="1100" b="0" dirty="0">
                <a:solidFill>
                  <a:srgbClr val="FFFFFF"/>
                </a:solidFill>
                <a:latin typeface="+mj-lt"/>
              </a:rPr>
            </a:br>
            <a:r>
              <a:rPr lang="it-IT" altLang="en-US" sz="1100" b="0" dirty="0">
                <a:solidFill>
                  <a:srgbClr val="FFFFFF"/>
                </a:solidFill>
                <a:latin typeface="+mj-lt"/>
              </a:rPr>
              <a:t>con l’esperimento DUNE</a:t>
            </a:r>
            <a:endParaRPr lang="it-IT" altLang="en-US" dirty="0"/>
          </a:p>
          <a:p>
            <a:endParaRPr lang="it-IT" altLang="en-US" dirty="0"/>
          </a:p>
        </p:txBody>
      </p:sp>
      <p:sp>
        <p:nvSpPr>
          <p:cNvPr id="17" name="CasellaDiTesto 16">
            <a:extLst>
              <a:ext uri="{FF2B5EF4-FFF2-40B4-BE49-F238E27FC236}">
                <a16:creationId xmlns:a16="http://schemas.microsoft.com/office/drawing/2014/main" id="{032F2EBE-0D59-40A0-9CFC-32B6CFA4EBE6}"/>
              </a:ext>
            </a:extLst>
          </p:cNvPr>
          <p:cNvSpPr txBox="1"/>
          <p:nvPr/>
        </p:nvSpPr>
        <p:spPr>
          <a:xfrm>
            <a:off x="316446" y="2613392"/>
            <a:ext cx="4549385" cy="1631216"/>
          </a:xfrm>
          <a:prstGeom prst="rect">
            <a:avLst/>
          </a:prstGeom>
          <a:noFill/>
        </p:spPr>
        <p:txBody>
          <a:bodyPr wrap="square" rtlCol="0">
            <a:spAutoFit/>
          </a:bodyPr>
          <a:lstStyle/>
          <a:p>
            <a:pPr marL="171450" indent="-171450">
              <a:buFont typeface="Arial" panose="020B0604020202020204" pitchFamily="34" charset="0"/>
              <a:buChar char="•"/>
            </a:pPr>
            <a:r>
              <a:rPr lang="it-IT" sz="2000" u="none" dirty="0">
                <a:solidFill>
                  <a:srgbClr val="000000"/>
                </a:solidFill>
                <a:latin typeface="Arial Nova Cond Light" panose="020B0306020202020204" pitchFamily="34" charset="0"/>
              </a:rPr>
              <a:t>1300 km far from Fermilab</a:t>
            </a:r>
          </a:p>
          <a:p>
            <a:pPr marL="171450" indent="-171450">
              <a:buFont typeface="Arial" panose="020B0604020202020204" pitchFamily="34" charset="0"/>
              <a:buChar char="•"/>
            </a:pPr>
            <a:r>
              <a:rPr lang="it-IT" sz="2000" u="none" dirty="0">
                <a:solidFill>
                  <a:srgbClr val="000000"/>
                </a:solidFill>
                <a:latin typeface="Arial Nova Cond Light" panose="020B0306020202020204" pitchFamily="34" charset="0"/>
              </a:rPr>
              <a:t>1.5 km underground</a:t>
            </a:r>
          </a:p>
          <a:p>
            <a:pPr marL="171450" indent="-171450">
              <a:buFont typeface="Arial" panose="020B0604020202020204" pitchFamily="34" charset="0"/>
              <a:buChar char="•"/>
            </a:pPr>
            <a:r>
              <a:rPr lang="en-GB" sz="2000" u="none" dirty="0">
                <a:latin typeface="Arial Nova Cond Light" panose="020B0306020202020204" pitchFamily="34" charset="0"/>
              </a:rPr>
              <a:t>4 modules, filled with liquid Argon at -184  each with a total (fiducial) mass of 17 kt (10 kt)</a:t>
            </a:r>
            <a:endParaRPr lang="it-IT" sz="2000" u="none" dirty="0">
              <a:solidFill>
                <a:srgbClr val="000000"/>
              </a:solidFill>
              <a:latin typeface="Arial Nova Cond Light" panose="020B0306020202020204" pitchFamily="34" charset="0"/>
            </a:endParaRPr>
          </a:p>
          <a:p>
            <a:endParaRPr lang="it-IT" sz="2000" u="none" dirty="0">
              <a:solidFill>
                <a:srgbClr val="000000"/>
              </a:solidFill>
              <a:latin typeface="Arial Nova Cond Light" panose="020B0306020202020204" pitchFamily="34" charset="0"/>
            </a:endParaRPr>
          </a:p>
        </p:txBody>
      </p:sp>
      <p:pic>
        <p:nvPicPr>
          <p:cNvPr id="13" name="Immagine 12">
            <a:extLst>
              <a:ext uri="{FF2B5EF4-FFF2-40B4-BE49-F238E27FC236}">
                <a16:creationId xmlns:a16="http://schemas.microsoft.com/office/drawing/2014/main" id="{C2DED83E-CB69-4636-9B04-8E846898B9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5831" y="2348880"/>
            <a:ext cx="4103781" cy="3019903"/>
          </a:xfrm>
          <a:prstGeom prst="rect">
            <a:avLst/>
          </a:prstGeom>
        </p:spPr>
      </p:pic>
      <p:sp>
        <p:nvSpPr>
          <p:cNvPr id="2" name="Titolo 1">
            <a:extLst>
              <a:ext uri="{FF2B5EF4-FFF2-40B4-BE49-F238E27FC236}">
                <a16:creationId xmlns:a16="http://schemas.microsoft.com/office/drawing/2014/main" id="{ECB3FD9C-A3C4-9097-444F-8EE6CD44B13D}"/>
              </a:ext>
            </a:extLst>
          </p:cNvPr>
          <p:cNvSpPr txBox="1">
            <a:spLocks/>
          </p:cNvSpPr>
          <p:nvPr/>
        </p:nvSpPr>
        <p:spPr bwMode="auto">
          <a:xfrm>
            <a:off x="750211" y="221491"/>
            <a:ext cx="7643577" cy="111118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10" charset="-128"/>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110" charset="-128"/>
              </a:defRPr>
            </a:lvl2pPr>
            <a:lvl3pPr algn="ctr" rtl="0" eaLnBrk="0" fontAlgn="base" hangingPunct="0">
              <a:spcBef>
                <a:spcPct val="0"/>
              </a:spcBef>
              <a:spcAft>
                <a:spcPct val="0"/>
              </a:spcAft>
              <a:defRPr sz="4400">
                <a:solidFill>
                  <a:schemeClr val="tx2"/>
                </a:solidFill>
                <a:latin typeface="Arial" charset="0"/>
                <a:ea typeface="ＭＳ Ｐゴシック" pitchFamily="-110" charset="-128"/>
              </a:defRPr>
            </a:lvl3pPr>
            <a:lvl4pPr algn="ctr" rtl="0" eaLnBrk="0" fontAlgn="base" hangingPunct="0">
              <a:spcBef>
                <a:spcPct val="0"/>
              </a:spcBef>
              <a:spcAft>
                <a:spcPct val="0"/>
              </a:spcAft>
              <a:defRPr sz="4400">
                <a:solidFill>
                  <a:schemeClr val="tx2"/>
                </a:solidFill>
                <a:latin typeface="Arial" charset="0"/>
                <a:ea typeface="ＭＳ Ｐゴシック" pitchFamily="-110" charset="-128"/>
              </a:defRPr>
            </a:lvl4pPr>
            <a:lvl5pPr algn="ctr" rtl="0" eaLnBrk="0" fontAlgn="base" hangingPunct="0">
              <a:spcBef>
                <a:spcPct val="0"/>
              </a:spcBef>
              <a:spcAft>
                <a:spcPct val="0"/>
              </a:spcAft>
              <a:defRPr sz="4400">
                <a:solidFill>
                  <a:schemeClr val="tx2"/>
                </a:solidFill>
                <a:latin typeface="Arial" charset="0"/>
                <a:ea typeface="ＭＳ Ｐゴシック" pitchFamily="-110"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en-US" altLang="en-US" sz="3200" b="1" u="none" kern="0"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DUNE</a:t>
            </a:r>
          </a:p>
          <a:p>
            <a:pPr eaLnBrk="1" hangingPunct="1"/>
            <a:r>
              <a:rPr lang="en-US" altLang="en-US" sz="2400" b="1" u="none" kern="0"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Far Detector</a:t>
            </a:r>
          </a:p>
        </p:txBody>
      </p:sp>
      <mc:AlternateContent xmlns:mc="http://schemas.openxmlformats.org/markup-compatibility/2006" xmlns:a14="http://schemas.microsoft.com/office/drawing/2010/main">
        <mc:Choice Requires="a14">
          <p:sp>
            <p:nvSpPr>
              <p:cNvPr id="4" name="CasellaDiTesto 3">
                <a:extLst>
                  <a:ext uri="{FF2B5EF4-FFF2-40B4-BE49-F238E27FC236}">
                    <a16:creationId xmlns:a16="http://schemas.microsoft.com/office/drawing/2014/main" id="{B64D5571-98F6-1CDC-C33E-3A454D67F693}"/>
                  </a:ext>
                </a:extLst>
              </p:cNvPr>
              <p:cNvSpPr txBox="1"/>
              <p:nvPr/>
            </p:nvSpPr>
            <p:spPr>
              <a:xfrm>
                <a:off x="316446" y="1439146"/>
                <a:ext cx="4402352" cy="1422377"/>
              </a:xfrm>
              <a:prstGeom prst="rect">
                <a:avLst/>
              </a:prstGeom>
              <a:noFill/>
            </p:spPr>
            <p:txBody>
              <a:bodyPr wrap="square" rtlCol="0">
                <a:spAutoFit/>
              </a:bodyPr>
              <a:lstStyle/>
              <a:p>
                <a:pPr marL="285750" indent="-285750">
                  <a:buFont typeface="Arial" panose="020B0604020202020204" pitchFamily="34" charset="0"/>
                  <a:buChar char="•"/>
                </a:pPr>
                <a:r>
                  <a:rPr lang="it-IT" sz="2000" u="none" dirty="0">
                    <a:latin typeface="Arial Nova Cond Light" panose="020B0306020202020204" pitchFamily="34" charset="0"/>
                  </a:rPr>
                  <a:t>More chances to </a:t>
                </a:r>
                <a:r>
                  <a:rPr lang="it-IT" sz="2000" u="none" dirty="0" err="1">
                    <a:latin typeface="Arial Nova Cond Light" panose="020B0306020202020204" pitchFamily="34" charset="0"/>
                  </a:rPr>
                  <a:t>interact</a:t>
                </a:r>
                <a:r>
                  <a:rPr lang="it-IT" sz="2000" u="none" dirty="0">
                    <a:latin typeface="Arial Nova Cond Light" panose="020B0306020202020204" pitchFamily="34" charset="0"/>
                  </a:rPr>
                  <a:t> with </a:t>
                </a:r>
                <a:r>
                  <a:rPr lang="it-IT" sz="2000" u="none" dirty="0" err="1">
                    <a:latin typeface="Arial Nova Cond Light" panose="020B0306020202020204" pitchFamily="34" charset="0"/>
                  </a:rPr>
                  <a:t>matter</a:t>
                </a:r>
                <a:endParaRPr lang="it-IT" sz="2000" u="none" dirty="0">
                  <a:latin typeface="Arial Nova Cond Light" panose="020B0306020202020204" pitchFamily="34" charset="0"/>
                </a:endParaRPr>
              </a:p>
              <a:p>
                <a:pPr marL="285750" indent="-285750">
                  <a:buFont typeface="Arial" panose="020B0604020202020204" pitchFamily="34" charset="0"/>
                  <a:buChar char="•"/>
                </a:pPr>
                <a:r>
                  <a:rPr lang="it-IT" sz="2000" u="none" dirty="0">
                    <a:latin typeface="Arial Nova Cond Light" panose="020B0306020202020204" pitchFamily="34" charset="0"/>
                  </a:rPr>
                  <a:t>Enhancement of </a:t>
                </a:r>
                <a:r>
                  <a:rPr lang="it-IT" sz="2000" u="none" dirty="0" err="1">
                    <a:latin typeface="Arial Nova Cond Light" panose="020B0306020202020204" pitchFamily="34" charset="0"/>
                  </a:rPr>
                  <a:t>oscillation</a:t>
                </a:r>
                <a:r>
                  <a:rPr lang="it-IT" sz="2000" u="none" dirty="0">
                    <a:latin typeface="Arial Nova Cond Light" panose="020B0306020202020204" pitchFamily="34" charset="0"/>
                  </a:rPr>
                  <a:t> </a:t>
                </a:r>
                <a:r>
                  <a:rPr lang="it-IT" sz="2000" u="none" dirty="0" err="1">
                    <a:latin typeface="Arial Nova Cond Light" panose="020B0306020202020204" pitchFamily="34" charset="0"/>
                  </a:rPr>
                  <a:t>probability</a:t>
                </a:r>
                <a:endParaRPr lang="it-IT" sz="2000" u="none" dirty="0">
                  <a:latin typeface="Arial Nova Cond Light" panose="020B0306020202020204" pitchFamily="34" charset="0"/>
                </a:endParaRPr>
              </a:p>
              <a:p>
                <a:pPr marL="285750" indent="-285750">
                  <a:buFont typeface="Arial" panose="020B0604020202020204" pitchFamily="34" charset="0"/>
                  <a:buChar char="•"/>
                </a:pPr>
                <a14:m>
                  <m:oMath xmlns:m="http://schemas.openxmlformats.org/officeDocument/2006/math">
                    <m:f>
                      <m:fPr>
                        <m:ctrlPr>
                          <a:rPr lang="it-IT" sz="2000" b="0" i="1" u="none" smtClean="0">
                            <a:solidFill>
                              <a:srgbClr val="000000"/>
                            </a:solidFill>
                            <a:latin typeface="Cambria Math" panose="02040503050406030204" pitchFamily="18" charset="0"/>
                            <a:ea typeface="Cambria Math" panose="02040503050406030204" pitchFamily="18" charset="0"/>
                          </a:rPr>
                        </m:ctrlPr>
                      </m:fPr>
                      <m:num>
                        <m:r>
                          <a:rPr lang="it-IT" sz="2000" b="0" i="1" u="none" smtClean="0">
                            <a:solidFill>
                              <a:srgbClr val="000000"/>
                            </a:solidFill>
                            <a:latin typeface="Cambria Math" panose="02040503050406030204" pitchFamily="18" charset="0"/>
                            <a:ea typeface="Cambria Math" panose="02040503050406030204" pitchFamily="18" charset="0"/>
                          </a:rPr>
                          <m:t>𝐿</m:t>
                        </m:r>
                      </m:num>
                      <m:den>
                        <m:r>
                          <a:rPr lang="it-IT" sz="2000" b="0" i="1" u="none" smtClean="0">
                            <a:solidFill>
                              <a:srgbClr val="000000"/>
                            </a:solidFill>
                            <a:latin typeface="Cambria Math" panose="02040503050406030204" pitchFamily="18" charset="0"/>
                            <a:ea typeface="Cambria Math" panose="02040503050406030204" pitchFamily="18" charset="0"/>
                          </a:rPr>
                          <m:t>𝐸</m:t>
                        </m:r>
                      </m:den>
                    </m:f>
                    <m:r>
                      <a:rPr lang="it-IT" sz="2000" b="0" i="1" u="none" smtClean="0">
                        <a:solidFill>
                          <a:srgbClr val="000000"/>
                        </a:solidFill>
                        <a:latin typeface="Cambria Math" panose="02040503050406030204" pitchFamily="18" charset="0"/>
                        <a:ea typeface="Cambria Math" panose="02040503050406030204" pitchFamily="18" charset="0"/>
                      </a:rPr>
                      <m:t>≃</m:t>
                    </m:r>
                    <m:sSup>
                      <m:sSupPr>
                        <m:ctrlPr>
                          <a:rPr lang="it-IT" sz="2000" b="0" i="1" u="none" smtClean="0">
                            <a:solidFill>
                              <a:srgbClr val="000000"/>
                            </a:solidFill>
                            <a:latin typeface="Cambria Math" panose="02040503050406030204" pitchFamily="18" charset="0"/>
                            <a:ea typeface="Cambria Math" panose="02040503050406030204" pitchFamily="18" charset="0"/>
                          </a:rPr>
                        </m:ctrlPr>
                      </m:sSupPr>
                      <m:e>
                        <m:r>
                          <a:rPr lang="it-IT" sz="2000" b="0" i="1" u="none" smtClean="0">
                            <a:solidFill>
                              <a:srgbClr val="000000"/>
                            </a:solidFill>
                            <a:latin typeface="Cambria Math" panose="02040503050406030204" pitchFamily="18" charset="0"/>
                            <a:ea typeface="Cambria Math" panose="02040503050406030204" pitchFamily="18" charset="0"/>
                          </a:rPr>
                          <m:t>10</m:t>
                        </m:r>
                      </m:e>
                      <m:sup>
                        <m:r>
                          <a:rPr lang="it-IT" sz="2000" b="0" i="1" u="none" smtClean="0">
                            <a:solidFill>
                              <a:srgbClr val="000000"/>
                            </a:solidFill>
                            <a:latin typeface="Cambria Math" panose="02040503050406030204" pitchFamily="18" charset="0"/>
                            <a:ea typeface="Cambria Math" panose="02040503050406030204" pitchFamily="18" charset="0"/>
                          </a:rPr>
                          <m:t>−3</m:t>
                        </m:r>
                      </m:sup>
                    </m:sSup>
                    <m:f>
                      <m:fPr>
                        <m:ctrlPr>
                          <a:rPr lang="it-IT" sz="2000" b="0" i="1" u="none" smtClean="0">
                            <a:solidFill>
                              <a:srgbClr val="000000"/>
                            </a:solidFill>
                            <a:latin typeface="Cambria Math" panose="02040503050406030204" pitchFamily="18" charset="0"/>
                            <a:ea typeface="Cambria Math" panose="02040503050406030204" pitchFamily="18" charset="0"/>
                          </a:rPr>
                        </m:ctrlPr>
                      </m:fPr>
                      <m:num>
                        <m:r>
                          <a:rPr lang="it-IT" sz="2000" b="0" i="1" u="none" smtClean="0">
                            <a:solidFill>
                              <a:srgbClr val="000000"/>
                            </a:solidFill>
                            <a:latin typeface="Cambria Math" panose="02040503050406030204" pitchFamily="18" charset="0"/>
                            <a:ea typeface="Cambria Math" panose="02040503050406030204" pitchFamily="18" charset="0"/>
                          </a:rPr>
                          <m:t>𝐾𝑚</m:t>
                        </m:r>
                      </m:num>
                      <m:den>
                        <m:r>
                          <a:rPr lang="it-IT" sz="2000" b="0" i="1" u="none" smtClean="0">
                            <a:solidFill>
                              <a:srgbClr val="000000"/>
                            </a:solidFill>
                            <a:latin typeface="Cambria Math" panose="02040503050406030204" pitchFamily="18" charset="0"/>
                            <a:ea typeface="Cambria Math" panose="02040503050406030204" pitchFamily="18" charset="0"/>
                          </a:rPr>
                          <m:t>𝐺𝑒𝑉</m:t>
                        </m:r>
                      </m:den>
                    </m:f>
                  </m:oMath>
                </a14:m>
                <a:endParaRPr lang="it-IT" dirty="0"/>
              </a:p>
              <a:p>
                <a:pPr marL="285750" indent="-285750" algn="r">
                  <a:buFont typeface="Arial" panose="020B0604020202020204" pitchFamily="34" charset="0"/>
                  <a:buChar char="•"/>
                </a:pPr>
                <a:endParaRPr lang="en-GB" dirty="0"/>
              </a:p>
            </p:txBody>
          </p:sp>
        </mc:Choice>
        <mc:Fallback xmlns="">
          <p:sp>
            <p:nvSpPr>
              <p:cNvPr id="4" name="CasellaDiTesto 3">
                <a:extLst>
                  <a:ext uri="{FF2B5EF4-FFF2-40B4-BE49-F238E27FC236}">
                    <a16:creationId xmlns:a16="http://schemas.microsoft.com/office/drawing/2014/main" id="{B64D5571-98F6-1CDC-C33E-3A454D67F693}"/>
                  </a:ext>
                </a:extLst>
              </p:cNvPr>
              <p:cNvSpPr txBox="1">
                <a:spLocks noRot="1" noChangeAspect="1" noMove="1" noResize="1" noEditPoints="1" noAdjustHandles="1" noChangeArrowheads="1" noChangeShapeType="1" noTextEdit="1"/>
              </p:cNvSpPr>
              <p:nvPr/>
            </p:nvSpPr>
            <p:spPr>
              <a:xfrm>
                <a:off x="316446" y="1439146"/>
                <a:ext cx="4402352" cy="1422377"/>
              </a:xfrm>
              <a:prstGeom prst="rect">
                <a:avLst/>
              </a:prstGeom>
              <a:blipFill>
                <a:blip r:embed="rId4"/>
                <a:stretch>
                  <a:fillRect l="-1247" t="-1717"/>
                </a:stretch>
              </a:blipFill>
            </p:spPr>
            <p:txBody>
              <a:bodyPr/>
              <a:lstStyle/>
              <a:p>
                <a:r>
                  <a:rPr lang="en-GB">
                    <a:noFill/>
                  </a:rPr>
                  <a:t> </a:t>
                </a:r>
              </a:p>
            </p:txBody>
          </p:sp>
        </mc:Fallback>
      </mc:AlternateContent>
      <p:sp>
        <p:nvSpPr>
          <p:cNvPr id="19" name="Freccia a gallone 18">
            <a:extLst>
              <a:ext uri="{FF2B5EF4-FFF2-40B4-BE49-F238E27FC236}">
                <a16:creationId xmlns:a16="http://schemas.microsoft.com/office/drawing/2014/main" id="{4631B33A-03E9-E391-1FF1-9C89B2257026}"/>
              </a:ext>
            </a:extLst>
          </p:cNvPr>
          <p:cNvSpPr/>
          <p:nvPr/>
        </p:nvSpPr>
        <p:spPr bwMode="auto">
          <a:xfrm>
            <a:off x="611560" y="4461871"/>
            <a:ext cx="3333682" cy="504056"/>
          </a:xfrm>
          <a:prstGeom prst="chevron">
            <a:avLst/>
          </a:prstGeom>
          <a:solidFill>
            <a:schemeClr val="accent1">
              <a:lumMod val="9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mc:AlternateContent xmlns:mc="http://schemas.openxmlformats.org/markup-compatibility/2006" xmlns:a14="http://schemas.microsoft.com/office/drawing/2010/main">
        <mc:Choice Requires="a14">
          <p:sp>
            <p:nvSpPr>
              <p:cNvPr id="21" name="CasellaDiTesto 20">
                <a:extLst>
                  <a:ext uri="{FF2B5EF4-FFF2-40B4-BE49-F238E27FC236}">
                    <a16:creationId xmlns:a16="http://schemas.microsoft.com/office/drawing/2014/main" id="{2918B4AF-3D19-56A2-1FAD-8F90116F914C}"/>
                  </a:ext>
                </a:extLst>
              </p:cNvPr>
              <p:cNvSpPr txBox="1"/>
              <p:nvPr/>
            </p:nvSpPr>
            <p:spPr>
              <a:xfrm>
                <a:off x="359768" y="4436528"/>
                <a:ext cx="3929433" cy="440826"/>
              </a:xfrm>
              <a:prstGeom prst="rect">
                <a:avLst/>
              </a:prstGeom>
              <a:noFill/>
            </p:spPr>
            <p:txBody>
              <a:bodyPr wrap="square">
                <a:spAutoFit/>
              </a:bodyPr>
              <a:lstStyle/>
              <a:p>
                <a:pPr lvl="0"/>
                <a14:m>
                  <m:oMathPara xmlns:m="http://schemas.openxmlformats.org/officeDocument/2006/math">
                    <m:oMathParaPr>
                      <m:jc m:val="centerGroup"/>
                    </m:oMathParaPr>
                    <m:oMath xmlns:m="http://schemas.openxmlformats.org/officeDocument/2006/math">
                      <m:sSub>
                        <m:sSubPr>
                          <m:ctrlPr>
                            <a:rPr lang="it-IT" sz="2000" b="1" i="1" u="none" smtClean="0">
                              <a:solidFill>
                                <a:schemeClr val="bg1"/>
                              </a:solidFill>
                              <a:latin typeface="Cambria Math" panose="02040503050406030204" pitchFamily="18" charset="0"/>
                            </a:rPr>
                          </m:ctrlPr>
                        </m:sSubPr>
                        <m:e>
                          <m:r>
                            <a:rPr lang="it-IT" sz="2000" b="1" i="1" u="none" smtClean="0">
                              <a:solidFill>
                                <a:schemeClr val="bg1"/>
                              </a:solidFill>
                              <a:latin typeface="Cambria Math" panose="02040503050406030204" pitchFamily="18" charset="0"/>
                            </a:rPr>
                            <m:t>𝝊</m:t>
                          </m:r>
                        </m:e>
                        <m:sub>
                          <m:r>
                            <a:rPr lang="it-IT" sz="2000" b="1" i="1" u="none" smtClean="0">
                              <a:solidFill>
                                <a:schemeClr val="bg1"/>
                              </a:solidFill>
                              <a:latin typeface="Cambria Math" panose="02040503050406030204" pitchFamily="18" charset="0"/>
                            </a:rPr>
                            <m:t>𝒆</m:t>
                          </m:r>
                        </m:sub>
                      </m:sSub>
                      <m:r>
                        <a:rPr lang="it-IT" sz="2000" b="1" i="1" u="none" smtClean="0">
                          <a:solidFill>
                            <a:schemeClr val="bg1"/>
                          </a:solidFill>
                          <a:latin typeface="Cambria Math" panose="02040503050406030204" pitchFamily="18" charset="0"/>
                        </a:rPr>
                        <m:t>+</m:t>
                      </m:r>
                      <m:sPre>
                        <m:sPrePr>
                          <m:ctrlPr>
                            <a:rPr lang="it-IT" sz="2000" b="1" i="1" u="none" smtClean="0">
                              <a:solidFill>
                                <a:schemeClr val="bg1"/>
                              </a:solidFill>
                              <a:latin typeface="Cambria Math" panose="02040503050406030204" pitchFamily="18" charset="0"/>
                            </a:rPr>
                          </m:ctrlPr>
                        </m:sPrePr>
                        <m:sub/>
                        <m:sup>
                          <m:r>
                            <a:rPr lang="it-IT" sz="2000" b="1" i="1" u="none" smtClean="0">
                              <a:solidFill>
                                <a:schemeClr val="bg1"/>
                              </a:solidFill>
                              <a:latin typeface="Cambria Math" panose="02040503050406030204" pitchFamily="18" charset="0"/>
                            </a:rPr>
                            <m:t>𝟒𝟎</m:t>
                          </m:r>
                        </m:sup>
                        <m:e>
                          <m:r>
                            <a:rPr lang="it-IT" sz="2000" b="1" i="1" u="none" smtClean="0">
                              <a:solidFill>
                                <a:schemeClr val="bg1"/>
                              </a:solidFill>
                              <a:latin typeface="Cambria Math" panose="02040503050406030204" pitchFamily="18" charset="0"/>
                            </a:rPr>
                            <m:t>𝑨𝒓</m:t>
                          </m:r>
                        </m:e>
                      </m:sPre>
                      <m:r>
                        <a:rPr lang="it-IT" sz="2000" b="1" i="1" u="none" smtClean="0">
                          <a:solidFill>
                            <a:schemeClr val="bg1"/>
                          </a:solidFill>
                          <a:latin typeface="Cambria Math" panose="02040503050406030204" pitchFamily="18" charset="0"/>
                        </a:rPr>
                        <m:t>→</m:t>
                      </m:r>
                      <m:sPre>
                        <m:sPrePr>
                          <m:ctrlPr>
                            <a:rPr lang="it-IT" sz="2000" b="1" i="1" u="none" smtClean="0">
                              <a:solidFill>
                                <a:schemeClr val="bg1"/>
                              </a:solidFill>
                              <a:latin typeface="Cambria Math" panose="02040503050406030204" pitchFamily="18" charset="0"/>
                            </a:rPr>
                          </m:ctrlPr>
                        </m:sPrePr>
                        <m:sub/>
                        <m:sup>
                          <m:r>
                            <a:rPr lang="it-IT" sz="2000" b="1" i="1" u="none" smtClean="0">
                              <a:solidFill>
                                <a:schemeClr val="bg1"/>
                              </a:solidFill>
                              <a:latin typeface="Cambria Math" panose="02040503050406030204" pitchFamily="18" charset="0"/>
                            </a:rPr>
                            <m:t>𝟒𝟎</m:t>
                          </m:r>
                        </m:sup>
                        <m:e>
                          <m:sSup>
                            <m:sSupPr>
                              <m:ctrlPr>
                                <a:rPr lang="it-IT" sz="2000" b="1" i="1" u="none" smtClean="0">
                                  <a:solidFill>
                                    <a:schemeClr val="bg1"/>
                                  </a:solidFill>
                                  <a:latin typeface="Cambria Math" panose="02040503050406030204" pitchFamily="18" charset="0"/>
                                </a:rPr>
                              </m:ctrlPr>
                            </m:sSupPr>
                            <m:e>
                              <m:r>
                                <a:rPr lang="it-IT" sz="2000" b="1" i="1" u="none" smtClean="0">
                                  <a:solidFill>
                                    <a:schemeClr val="bg1"/>
                                  </a:solidFill>
                                  <a:latin typeface="Cambria Math" panose="02040503050406030204" pitchFamily="18" charset="0"/>
                                </a:rPr>
                                <m:t>𝑲</m:t>
                              </m:r>
                            </m:e>
                            <m:sup>
                              <m:r>
                                <a:rPr lang="it-IT" sz="2000" b="1" i="1" u="none" smtClean="0">
                                  <a:solidFill>
                                    <a:schemeClr val="bg1"/>
                                  </a:solidFill>
                                  <a:latin typeface="Cambria Math" panose="02040503050406030204" pitchFamily="18" charset="0"/>
                                </a:rPr>
                                <m:t>∗</m:t>
                              </m:r>
                            </m:sup>
                          </m:sSup>
                        </m:e>
                      </m:sPre>
                      <m:r>
                        <a:rPr lang="it-IT" sz="2000" b="1" i="1" u="none" smtClean="0">
                          <a:solidFill>
                            <a:schemeClr val="bg1"/>
                          </a:solidFill>
                          <a:latin typeface="Cambria Math" panose="02040503050406030204" pitchFamily="18" charset="0"/>
                        </a:rPr>
                        <m:t>+</m:t>
                      </m:r>
                      <m:sSup>
                        <m:sSupPr>
                          <m:ctrlPr>
                            <a:rPr lang="it-IT" sz="2000" b="1" i="1" u="none" smtClean="0">
                              <a:solidFill>
                                <a:schemeClr val="bg1"/>
                              </a:solidFill>
                              <a:latin typeface="Cambria Math" panose="02040503050406030204" pitchFamily="18" charset="0"/>
                            </a:rPr>
                          </m:ctrlPr>
                        </m:sSupPr>
                        <m:e>
                          <m:r>
                            <a:rPr lang="it-IT" sz="2000" b="1" i="1" u="none" smtClean="0">
                              <a:solidFill>
                                <a:schemeClr val="bg1"/>
                              </a:solidFill>
                              <a:latin typeface="Cambria Math" panose="02040503050406030204" pitchFamily="18" charset="0"/>
                            </a:rPr>
                            <m:t>𝒆</m:t>
                          </m:r>
                        </m:e>
                        <m:sup>
                          <m:r>
                            <a:rPr lang="it-IT" sz="2000" b="1" i="1" u="none" smtClean="0">
                              <a:solidFill>
                                <a:schemeClr val="bg1"/>
                              </a:solidFill>
                              <a:latin typeface="Cambria Math" panose="02040503050406030204" pitchFamily="18" charset="0"/>
                            </a:rPr>
                            <m:t>−</m:t>
                          </m:r>
                        </m:sup>
                      </m:sSup>
                    </m:oMath>
                  </m:oMathPara>
                </a14:m>
                <a:endParaRPr lang="en-GB" sz="1600" b="1" u="none" dirty="0"/>
              </a:p>
            </p:txBody>
          </p:sp>
        </mc:Choice>
        <mc:Fallback xmlns="">
          <p:sp>
            <p:nvSpPr>
              <p:cNvPr id="21" name="CasellaDiTesto 20">
                <a:extLst>
                  <a:ext uri="{FF2B5EF4-FFF2-40B4-BE49-F238E27FC236}">
                    <a16:creationId xmlns:a16="http://schemas.microsoft.com/office/drawing/2014/main" id="{2918B4AF-3D19-56A2-1FAD-8F90116F914C}"/>
                  </a:ext>
                </a:extLst>
              </p:cNvPr>
              <p:cNvSpPr txBox="1">
                <a:spLocks noRot="1" noChangeAspect="1" noMove="1" noResize="1" noEditPoints="1" noAdjustHandles="1" noChangeArrowheads="1" noChangeShapeType="1" noTextEdit="1"/>
              </p:cNvSpPr>
              <p:nvPr/>
            </p:nvSpPr>
            <p:spPr>
              <a:xfrm>
                <a:off x="359768" y="4436528"/>
                <a:ext cx="3929433" cy="440826"/>
              </a:xfrm>
              <a:prstGeom prst="rect">
                <a:avLst/>
              </a:prstGeom>
              <a:blipFill>
                <a:blip r:embed="rId5"/>
                <a:stretch>
                  <a:fillRect/>
                </a:stretch>
              </a:blipFill>
            </p:spPr>
            <p:txBody>
              <a:bodyPr/>
              <a:lstStyle/>
              <a:p>
                <a:r>
                  <a:rPr lang="en-GB">
                    <a:noFill/>
                  </a:rPr>
                  <a:t> </a:t>
                </a:r>
              </a:p>
            </p:txBody>
          </p:sp>
        </mc:Fallback>
      </mc:AlternateContent>
      <p:sp>
        <p:nvSpPr>
          <p:cNvPr id="29" name="Freccia a gallone 28">
            <a:extLst>
              <a:ext uri="{FF2B5EF4-FFF2-40B4-BE49-F238E27FC236}">
                <a16:creationId xmlns:a16="http://schemas.microsoft.com/office/drawing/2014/main" id="{9A28A612-60AA-D917-1511-196AB772223A}"/>
              </a:ext>
            </a:extLst>
          </p:cNvPr>
          <p:cNvSpPr/>
          <p:nvPr/>
        </p:nvSpPr>
        <p:spPr bwMode="auto">
          <a:xfrm>
            <a:off x="611560" y="5291664"/>
            <a:ext cx="3333682" cy="504056"/>
          </a:xfrm>
          <a:prstGeom prst="chevron">
            <a:avLst/>
          </a:prstGeom>
          <a:solidFill>
            <a:schemeClr val="accent1">
              <a:lumMod val="9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mc:AlternateContent xmlns:mc="http://schemas.openxmlformats.org/markup-compatibility/2006" xmlns:a14="http://schemas.microsoft.com/office/drawing/2010/main">
        <mc:Choice Requires="a14">
          <p:sp>
            <p:nvSpPr>
              <p:cNvPr id="30" name="CasellaDiTesto 29">
                <a:extLst>
                  <a:ext uri="{FF2B5EF4-FFF2-40B4-BE49-F238E27FC236}">
                    <a16:creationId xmlns:a16="http://schemas.microsoft.com/office/drawing/2014/main" id="{F67E0045-07CD-88B2-44EE-9C6FA2686443}"/>
                  </a:ext>
                </a:extLst>
              </p:cNvPr>
              <p:cNvSpPr txBox="1"/>
              <p:nvPr/>
            </p:nvSpPr>
            <p:spPr>
              <a:xfrm>
                <a:off x="359768" y="5266321"/>
                <a:ext cx="3929433" cy="460895"/>
              </a:xfrm>
              <a:prstGeom prst="rect">
                <a:avLst/>
              </a:prstGeom>
              <a:noFill/>
            </p:spPr>
            <p:txBody>
              <a:bodyPr wrap="square">
                <a:spAutoFit/>
              </a:bodyPr>
              <a:lstStyle/>
              <a:p>
                <a:pPr lvl="0"/>
                <a14:m>
                  <m:oMathPara xmlns:m="http://schemas.openxmlformats.org/officeDocument/2006/math">
                    <m:oMathParaPr>
                      <m:jc m:val="centerGroup"/>
                    </m:oMathParaPr>
                    <m:oMath xmlns:m="http://schemas.openxmlformats.org/officeDocument/2006/math">
                      <m:sSub>
                        <m:sSubPr>
                          <m:ctrlPr>
                            <a:rPr lang="it-IT" sz="2000" b="1" i="1" u="none" smtClean="0">
                              <a:solidFill>
                                <a:schemeClr val="bg1"/>
                              </a:solidFill>
                              <a:latin typeface="Cambria Math" panose="02040503050406030204" pitchFamily="18" charset="0"/>
                            </a:rPr>
                          </m:ctrlPr>
                        </m:sSubPr>
                        <m:e>
                          <m:r>
                            <a:rPr lang="it-IT" sz="2000" b="1" i="1" u="none" smtClean="0">
                              <a:solidFill>
                                <a:schemeClr val="bg1"/>
                              </a:solidFill>
                              <a:latin typeface="Cambria Math" panose="02040503050406030204" pitchFamily="18" charset="0"/>
                            </a:rPr>
                            <m:t>𝝊</m:t>
                          </m:r>
                        </m:e>
                        <m:sub>
                          <m:r>
                            <a:rPr lang="it-IT" sz="2000" b="1" i="1" u="none" smtClean="0">
                              <a:solidFill>
                                <a:schemeClr val="bg1"/>
                              </a:solidFill>
                              <a:latin typeface="Cambria Math" panose="02040503050406030204" pitchFamily="18" charset="0"/>
                            </a:rPr>
                            <m:t>𝝁</m:t>
                          </m:r>
                        </m:sub>
                      </m:sSub>
                      <m:r>
                        <a:rPr lang="it-IT" sz="2000" b="1" i="1" u="none" smtClean="0">
                          <a:solidFill>
                            <a:schemeClr val="bg1"/>
                          </a:solidFill>
                          <a:latin typeface="Cambria Math" panose="02040503050406030204" pitchFamily="18" charset="0"/>
                        </a:rPr>
                        <m:t>+</m:t>
                      </m:r>
                      <m:sPre>
                        <m:sPrePr>
                          <m:ctrlPr>
                            <a:rPr lang="it-IT" sz="2000" b="1" i="1" u="none" smtClean="0">
                              <a:solidFill>
                                <a:schemeClr val="bg1"/>
                              </a:solidFill>
                              <a:latin typeface="Cambria Math" panose="02040503050406030204" pitchFamily="18" charset="0"/>
                            </a:rPr>
                          </m:ctrlPr>
                        </m:sPrePr>
                        <m:sub/>
                        <m:sup>
                          <m:r>
                            <a:rPr lang="it-IT" sz="2000" b="1" i="1" u="none" smtClean="0">
                              <a:solidFill>
                                <a:schemeClr val="bg1"/>
                              </a:solidFill>
                              <a:latin typeface="Cambria Math" panose="02040503050406030204" pitchFamily="18" charset="0"/>
                            </a:rPr>
                            <m:t>𝟒𝟎</m:t>
                          </m:r>
                        </m:sup>
                        <m:e>
                          <m:r>
                            <a:rPr lang="it-IT" sz="2000" b="1" i="1" u="none" smtClean="0">
                              <a:solidFill>
                                <a:schemeClr val="bg1"/>
                              </a:solidFill>
                              <a:latin typeface="Cambria Math" panose="02040503050406030204" pitchFamily="18" charset="0"/>
                            </a:rPr>
                            <m:t>𝑨𝒓</m:t>
                          </m:r>
                        </m:e>
                      </m:sPre>
                      <m:r>
                        <a:rPr lang="it-IT" sz="2000" b="1" i="1" u="none" smtClean="0">
                          <a:solidFill>
                            <a:schemeClr val="bg1"/>
                          </a:solidFill>
                          <a:latin typeface="Cambria Math" panose="02040503050406030204" pitchFamily="18" charset="0"/>
                        </a:rPr>
                        <m:t>→</m:t>
                      </m:r>
                      <m:sPre>
                        <m:sPrePr>
                          <m:ctrlPr>
                            <a:rPr lang="it-IT" sz="2000" b="1" i="1" u="none" smtClean="0">
                              <a:solidFill>
                                <a:schemeClr val="bg1"/>
                              </a:solidFill>
                              <a:latin typeface="Cambria Math" panose="02040503050406030204" pitchFamily="18" charset="0"/>
                            </a:rPr>
                          </m:ctrlPr>
                        </m:sPrePr>
                        <m:sub/>
                        <m:sup>
                          <m:r>
                            <a:rPr lang="it-IT" sz="2000" b="1" i="1" u="none" smtClean="0">
                              <a:solidFill>
                                <a:schemeClr val="bg1"/>
                              </a:solidFill>
                              <a:latin typeface="Cambria Math" panose="02040503050406030204" pitchFamily="18" charset="0"/>
                            </a:rPr>
                            <m:t>𝟒𝟎</m:t>
                          </m:r>
                        </m:sup>
                        <m:e>
                          <m:sSup>
                            <m:sSupPr>
                              <m:ctrlPr>
                                <a:rPr lang="it-IT" sz="2000" b="1" i="1" u="none" smtClean="0">
                                  <a:solidFill>
                                    <a:schemeClr val="bg1"/>
                                  </a:solidFill>
                                  <a:latin typeface="Cambria Math" panose="02040503050406030204" pitchFamily="18" charset="0"/>
                                </a:rPr>
                              </m:ctrlPr>
                            </m:sSupPr>
                            <m:e>
                              <m:r>
                                <a:rPr lang="it-IT" sz="2000" b="1" i="1" u="none" smtClean="0">
                                  <a:solidFill>
                                    <a:schemeClr val="bg1"/>
                                  </a:solidFill>
                                  <a:latin typeface="Cambria Math" panose="02040503050406030204" pitchFamily="18" charset="0"/>
                                </a:rPr>
                                <m:t>𝑲</m:t>
                              </m:r>
                            </m:e>
                            <m:sup>
                              <m:r>
                                <a:rPr lang="it-IT" sz="2000" b="1" i="1" u="none" smtClean="0">
                                  <a:solidFill>
                                    <a:schemeClr val="bg1"/>
                                  </a:solidFill>
                                  <a:latin typeface="Cambria Math" panose="02040503050406030204" pitchFamily="18" charset="0"/>
                                </a:rPr>
                                <m:t>∗</m:t>
                              </m:r>
                            </m:sup>
                          </m:sSup>
                        </m:e>
                      </m:sPre>
                      <m:r>
                        <a:rPr lang="it-IT" sz="2000" b="1" i="1" u="none" smtClean="0">
                          <a:solidFill>
                            <a:schemeClr val="bg1"/>
                          </a:solidFill>
                          <a:latin typeface="Cambria Math" panose="02040503050406030204" pitchFamily="18" charset="0"/>
                        </a:rPr>
                        <m:t>+</m:t>
                      </m:r>
                      <m:sSup>
                        <m:sSupPr>
                          <m:ctrlPr>
                            <a:rPr lang="it-IT" sz="2000" b="1" i="1" u="none" smtClean="0">
                              <a:solidFill>
                                <a:schemeClr val="bg1"/>
                              </a:solidFill>
                              <a:latin typeface="Cambria Math" panose="02040503050406030204" pitchFamily="18" charset="0"/>
                            </a:rPr>
                          </m:ctrlPr>
                        </m:sSupPr>
                        <m:e>
                          <m:r>
                            <a:rPr lang="it-IT" sz="2000" b="1" i="1" u="none" smtClean="0">
                              <a:solidFill>
                                <a:schemeClr val="bg1"/>
                              </a:solidFill>
                              <a:latin typeface="Cambria Math" panose="02040503050406030204" pitchFamily="18" charset="0"/>
                            </a:rPr>
                            <m:t>𝝁</m:t>
                          </m:r>
                        </m:e>
                        <m:sup>
                          <m:r>
                            <a:rPr lang="it-IT" sz="2000" b="1" i="1" u="none" smtClean="0">
                              <a:solidFill>
                                <a:schemeClr val="bg1"/>
                              </a:solidFill>
                              <a:latin typeface="Cambria Math" panose="02040503050406030204" pitchFamily="18" charset="0"/>
                            </a:rPr>
                            <m:t>−</m:t>
                          </m:r>
                        </m:sup>
                      </m:sSup>
                    </m:oMath>
                  </m:oMathPara>
                </a14:m>
                <a:endParaRPr lang="en-GB" sz="1600" b="1" u="none" dirty="0"/>
              </a:p>
            </p:txBody>
          </p:sp>
        </mc:Choice>
        <mc:Fallback xmlns="">
          <p:sp>
            <p:nvSpPr>
              <p:cNvPr id="30" name="CasellaDiTesto 29">
                <a:extLst>
                  <a:ext uri="{FF2B5EF4-FFF2-40B4-BE49-F238E27FC236}">
                    <a16:creationId xmlns:a16="http://schemas.microsoft.com/office/drawing/2014/main" id="{F67E0045-07CD-88B2-44EE-9C6FA2686443}"/>
                  </a:ext>
                </a:extLst>
              </p:cNvPr>
              <p:cNvSpPr txBox="1">
                <a:spLocks noRot="1" noChangeAspect="1" noMove="1" noResize="1" noEditPoints="1" noAdjustHandles="1" noChangeArrowheads="1" noChangeShapeType="1" noTextEdit="1"/>
              </p:cNvSpPr>
              <p:nvPr/>
            </p:nvSpPr>
            <p:spPr>
              <a:xfrm>
                <a:off x="359768" y="5266321"/>
                <a:ext cx="3929433" cy="460895"/>
              </a:xfrm>
              <a:prstGeom prst="rect">
                <a:avLst/>
              </a:prstGeom>
              <a:blipFill>
                <a:blip r:embed="rId6"/>
                <a:stretch>
                  <a:fillRect b="-2632"/>
                </a:stretch>
              </a:blipFill>
            </p:spPr>
            <p:txBody>
              <a:bodyPr/>
              <a:lstStyle/>
              <a:p>
                <a:r>
                  <a:rPr lang="en-GB">
                    <a:noFill/>
                  </a:rPr>
                  <a:t> </a:t>
                </a:r>
              </a:p>
            </p:txBody>
          </p:sp>
        </mc:Fallback>
      </mc:AlternateContent>
    </p:spTree>
    <p:extLst>
      <p:ext uri="{BB962C8B-B14F-4D97-AF65-F5344CB8AC3E}">
        <p14:creationId xmlns:p14="http://schemas.microsoft.com/office/powerpoint/2010/main" val="3871089043"/>
      </p:ext>
    </p:extLst>
  </p:cSld>
  <p:clrMapOvr>
    <a:masterClrMapping/>
  </p:clrMapOvr>
  <p:extLst>
    <p:ext uri="{6950BFC3-D8DA-4A85-94F7-54DA5524770B}">
      <p188:commentRel xmlns:p188="http://schemas.microsoft.com/office/powerpoint/2018/8/main" r:id="rId2"/>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ma 6">
            <a:extLst>
              <a:ext uri="{FF2B5EF4-FFF2-40B4-BE49-F238E27FC236}">
                <a16:creationId xmlns:a16="http://schemas.microsoft.com/office/drawing/2014/main" id="{4C6314A8-370B-475F-AF02-9895B43BE3D4}"/>
              </a:ext>
            </a:extLst>
          </p:cNvPr>
          <p:cNvGraphicFramePr/>
          <p:nvPr>
            <p:extLst>
              <p:ext uri="{D42A27DB-BD31-4B8C-83A1-F6EECF244321}">
                <p14:modId xmlns:p14="http://schemas.microsoft.com/office/powerpoint/2010/main" val="3315461887"/>
              </p:ext>
            </p:extLst>
          </p:nvPr>
        </p:nvGraphicFramePr>
        <p:xfrm>
          <a:off x="467544" y="1774240"/>
          <a:ext cx="3515816" cy="39743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Particle Physics GIF">
            <a:extLst>
              <a:ext uri="{FF2B5EF4-FFF2-40B4-BE49-F238E27FC236}">
                <a16:creationId xmlns:a16="http://schemas.microsoft.com/office/drawing/2014/main" id="{9BC8E22A-6DD0-4D98-A135-F3055D59607F}"/>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427984" y="2492896"/>
            <a:ext cx="4510247" cy="2537014"/>
          </a:xfrm>
          <a:prstGeom prst="rect">
            <a:avLst/>
          </a:prstGeom>
          <a:noFill/>
          <a:extLst>
            <a:ext uri="{909E8E84-426E-40DD-AFC4-6F175D3DCCD1}">
              <a14:hiddenFill xmlns:a14="http://schemas.microsoft.com/office/drawing/2010/main">
                <a:solidFill>
                  <a:srgbClr val="FFFFFF"/>
                </a:solidFill>
              </a14:hiddenFill>
            </a:ext>
          </a:extLst>
        </p:spPr>
      </p:pic>
      <p:sp>
        <p:nvSpPr>
          <p:cNvPr id="2" name="Titolo 1">
            <a:extLst>
              <a:ext uri="{FF2B5EF4-FFF2-40B4-BE49-F238E27FC236}">
                <a16:creationId xmlns:a16="http://schemas.microsoft.com/office/drawing/2014/main" id="{74A68618-3A99-2CE5-0554-2A435AC090BA}"/>
              </a:ext>
            </a:extLst>
          </p:cNvPr>
          <p:cNvSpPr txBox="1">
            <a:spLocks/>
          </p:cNvSpPr>
          <p:nvPr/>
        </p:nvSpPr>
        <p:spPr bwMode="auto">
          <a:xfrm>
            <a:off x="750211" y="221491"/>
            <a:ext cx="7643577" cy="111118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10" charset="-128"/>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110" charset="-128"/>
              </a:defRPr>
            </a:lvl2pPr>
            <a:lvl3pPr algn="ctr" rtl="0" eaLnBrk="0" fontAlgn="base" hangingPunct="0">
              <a:spcBef>
                <a:spcPct val="0"/>
              </a:spcBef>
              <a:spcAft>
                <a:spcPct val="0"/>
              </a:spcAft>
              <a:defRPr sz="4400">
                <a:solidFill>
                  <a:schemeClr val="tx2"/>
                </a:solidFill>
                <a:latin typeface="Arial" charset="0"/>
                <a:ea typeface="ＭＳ Ｐゴシック" pitchFamily="-110" charset="-128"/>
              </a:defRPr>
            </a:lvl3pPr>
            <a:lvl4pPr algn="ctr" rtl="0" eaLnBrk="0" fontAlgn="base" hangingPunct="0">
              <a:spcBef>
                <a:spcPct val="0"/>
              </a:spcBef>
              <a:spcAft>
                <a:spcPct val="0"/>
              </a:spcAft>
              <a:defRPr sz="4400">
                <a:solidFill>
                  <a:schemeClr val="tx2"/>
                </a:solidFill>
                <a:latin typeface="Arial" charset="0"/>
                <a:ea typeface="ＭＳ Ｐゴシック" pitchFamily="-110" charset="-128"/>
              </a:defRPr>
            </a:lvl4pPr>
            <a:lvl5pPr algn="ctr" rtl="0" eaLnBrk="0" fontAlgn="base" hangingPunct="0">
              <a:spcBef>
                <a:spcPct val="0"/>
              </a:spcBef>
              <a:spcAft>
                <a:spcPct val="0"/>
              </a:spcAft>
              <a:defRPr sz="4400">
                <a:solidFill>
                  <a:schemeClr val="tx2"/>
                </a:solidFill>
                <a:latin typeface="Arial" charset="0"/>
                <a:ea typeface="ＭＳ Ｐゴシック" pitchFamily="-110"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en-US" altLang="en-US" sz="3200" b="1" u="none" kern="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DUNE</a:t>
            </a:r>
          </a:p>
          <a:p>
            <a:pPr eaLnBrk="1" hangingPunct="1"/>
            <a:r>
              <a:rPr lang="en-US" altLang="en-US" sz="2400" b="1" u="none" kern="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Deep Underground Neutrino Experiment</a:t>
            </a:r>
            <a:endParaRPr lang="en-US" altLang="en-US" sz="2400" b="1" u="none" kern="0"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endParaRPr>
          </a:p>
        </p:txBody>
      </p:sp>
    </p:spTree>
    <p:extLst>
      <p:ext uri="{BB962C8B-B14F-4D97-AF65-F5344CB8AC3E}">
        <p14:creationId xmlns:p14="http://schemas.microsoft.com/office/powerpoint/2010/main" val="164089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237AB9C7-FFC9-D9ED-158D-3425D711B75A}"/>
              </a:ext>
            </a:extLst>
          </p:cNvPr>
          <p:cNvSpPr txBox="1"/>
          <p:nvPr/>
        </p:nvSpPr>
        <p:spPr>
          <a:xfrm>
            <a:off x="143508" y="404664"/>
            <a:ext cx="8856984" cy="584775"/>
          </a:xfrm>
          <a:prstGeom prst="rect">
            <a:avLst/>
          </a:prstGeom>
          <a:noFill/>
        </p:spPr>
        <p:txBody>
          <a:bodyPr wrap="square" rtlCol="0">
            <a:spAutoFit/>
          </a:bodyPr>
          <a:lstStyle/>
          <a:p>
            <a:pPr algn="ctr"/>
            <a:r>
              <a:rPr lang="it-IT" sz="3200" b="1" u="none" dirty="0">
                <a:solidFill>
                  <a:srgbClr val="C80000"/>
                </a:solidFill>
                <a:latin typeface="Arial Nova Cond" panose="020B0506020202020204" pitchFamily="34" charset="0"/>
              </a:rPr>
              <a:t>NEUTRINO IN THE STANDARD MODEL</a:t>
            </a:r>
            <a:endParaRPr lang="en-GB" sz="3200" b="1" u="none" dirty="0">
              <a:solidFill>
                <a:srgbClr val="C80000"/>
              </a:solidFill>
              <a:latin typeface="Arial Nova Cond" panose="020B0506020202020204" pitchFamily="34" charset="0"/>
            </a:endParaRPr>
          </a:p>
        </p:txBody>
      </p:sp>
      <p:sp>
        <p:nvSpPr>
          <p:cNvPr id="5" name="CasellaDiTesto 4">
            <a:extLst>
              <a:ext uri="{FF2B5EF4-FFF2-40B4-BE49-F238E27FC236}">
                <a16:creationId xmlns:a16="http://schemas.microsoft.com/office/drawing/2014/main" id="{2882EB4B-3C6A-15AF-347D-C5ABDC849002}"/>
              </a:ext>
            </a:extLst>
          </p:cNvPr>
          <p:cNvSpPr txBox="1"/>
          <p:nvPr/>
        </p:nvSpPr>
        <p:spPr>
          <a:xfrm>
            <a:off x="164766" y="1438066"/>
            <a:ext cx="3600400" cy="400110"/>
          </a:xfrm>
          <a:prstGeom prst="rect">
            <a:avLst/>
          </a:prstGeom>
          <a:noFill/>
        </p:spPr>
        <p:txBody>
          <a:bodyPr wrap="square" rtlCol="0">
            <a:spAutoFit/>
          </a:bodyPr>
          <a:lstStyle/>
          <a:p>
            <a:r>
              <a:rPr lang="it-IT" sz="2000" u="none" dirty="0">
                <a:latin typeface="Arial Nova Cond" panose="020B0506020202020204" pitchFamily="34" charset="0"/>
              </a:rPr>
              <a:t>Two </a:t>
            </a:r>
            <a:r>
              <a:rPr lang="it-IT" sz="2000" u="none" dirty="0" err="1">
                <a:latin typeface="Arial Nova Cond" panose="020B0506020202020204" pitchFamily="34" charset="0"/>
              </a:rPr>
              <a:t>notable</a:t>
            </a:r>
            <a:r>
              <a:rPr lang="it-IT" sz="2000" u="none" dirty="0">
                <a:latin typeface="Arial Nova Cond" panose="020B0506020202020204" pitchFamily="34" charset="0"/>
              </a:rPr>
              <a:t> </a:t>
            </a:r>
            <a:r>
              <a:rPr lang="it-IT" sz="2000" u="none" dirty="0" err="1">
                <a:latin typeface="Arial Nova Cond" panose="020B0506020202020204" pitchFamily="34" charset="0"/>
              </a:rPr>
              <a:t>facts</a:t>
            </a:r>
            <a:r>
              <a:rPr lang="it-IT" sz="2000" u="none" dirty="0">
                <a:latin typeface="Arial Nova Cond" panose="020B0506020202020204" pitchFamily="34" charset="0"/>
              </a:rPr>
              <a:t> </a:t>
            </a:r>
            <a:r>
              <a:rPr lang="it-IT" sz="2000" u="none" dirty="0" err="1">
                <a:latin typeface="Arial Nova Cond" panose="020B0506020202020204" pitchFamily="34" charset="0"/>
              </a:rPr>
              <a:t>about</a:t>
            </a:r>
            <a:r>
              <a:rPr lang="it-IT" sz="2000" u="none" dirty="0">
                <a:latin typeface="Arial Nova Cond" panose="020B0506020202020204" pitchFamily="34" charset="0"/>
              </a:rPr>
              <a:t> neutrino</a:t>
            </a:r>
            <a:endParaRPr lang="en-GB" sz="2000" u="none" dirty="0">
              <a:latin typeface="Arial Nova Cond" panose="020B0506020202020204" pitchFamily="34" charset="0"/>
            </a:endParaRPr>
          </a:p>
        </p:txBody>
      </p:sp>
      <p:sp>
        <p:nvSpPr>
          <p:cNvPr id="6" name="CasellaDiTesto 5">
            <a:extLst>
              <a:ext uri="{FF2B5EF4-FFF2-40B4-BE49-F238E27FC236}">
                <a16:creationId xmlns:a16="http://schemas.microsoft.com/office/drawing/2014/main" id="{7FA4863D-9654-0825-4DC7-EBD4007B7514}"/>
              </a:ext>
            </a:extLst>
          </p:cNvPr>
          <p:cNvSpPr txBox="1"/>
          <p:nvPr/>
        </p:nvSpPr>
        <p:spPr>
          <a:xfrm>
            <a:off x="164766" y="2020229"/>
            <a:ext cx="4572000" cy="400110"/>
          </a:xfrm>
          <a:prstGeom prst="rect">
            <a:avLst/>
          </a:prstGeom>
          <a:noFill/>
        </p:spPr>
        <p:txBody>
          <a:bodyPr wrap="square" rtlCol="0">
            <a:spAutoFit/>
          </a:bodyPr>
          <a:lstStyle/>
          <a:p>
            <a:r>
              <a:rPr lang="it-IT" sz="2000" u="none" dirty="0">
                <a:latin typeface="Arial Nova Cond Light" panose="020B0306020202020204" pitchFamily="34" charset="0"/>
              </a:rPr>
              <a:t>From </a:t>
            </a:r>
            <a:r>
              <a:rPr lang="it-IT" sz="2000" u="none" dirty="0" err="1">
                <a:latin typeface="Arial Nova Cond Light" panose="020B0306020202020204" pitchFamily="34" charset="0"/>
              </a:rPr>
              <a:t>massless</a:t>
            </a:r>
            <a:r>
              <a:rPr lang="it-IT" sz="2000" u="none" dirty="0">
                <a:latin typeface="Arial Nova Cond Light" panose="020B0306020202020204" pitchFamily="34" charset="0"/>
              </a:rPr>
              <a:t> </a:t>
            </a:r>
            <a:r>
              <a:rPr lang="it-IT" sz="2000" u="none" dirty="0" err="1">
                <a:latin typeface="Arial Nova Cond Light" panose="020B0306020202020204" pitchFamily="34" charset="0"/>
              </a:rPr>
              <a:t>Dirac’s</a:t>
            </a:r>
            <a:r>
              <a:rPr lang="it-IT" sz="2000" u="none" dirty="0">
                <a:latin typeface="Arial Nova Cond Light" panose="020B0306020202020204" pitchFamily="34" charset="0"/>
              </a:rPr>
              <a:t> </a:t>
            </a:r>
            <a:r>
              <a:rPr lang="it-IT" sz="2000" u="none" dirty="0" err="1">
                <a:latin typeface="Arial Nova Cond Light" panose="020B0306020202020204" pitchFamily="34" charset="0"/>
              </a:rPr>
              <a:t>equation</a:t>
            </a:r>
            <a:r>
              <a:rPr lang="it-IT" sz="2000" u="none" dirty="0">
                <a:latin typeface="Arial Nova Cond Light" panose="020B0306020202020204" pitchFamily="34" charset="0"/>
              </a:rPr>
              <a:t> energy </a:t>
            </a:r>
            <a:r>
              <a:rPr lang="it-IT" sz="2000" u="none" dirty="0" err="1">
                <a:latin typeface="Arial Nova Cond Light" panose="020B0306020202020204" pitchFamily="34" charset="0"/>
              </a:rPr>
              <a:t>solutions</a:t>
            </a:r>
            <a:r>
              <a:rPr lang="it-IT" sz="2000" u="none" dirty="0">
                <a:latin typeface="Arial Nova Cond Light" panose="020B0306020202020204" pitchFamily="34" charset="0"/>
              </a:rPr>
              <a:t> </a:t>
            </a:r>
            <a:endParaRPr lang="en-GB" sz="2000" u="none" dirty="0">
              <a:latin typeface="Arial Nova Cond Light" panose="020B0306020202020204" pitchFamily="34" charset="0"/>
            </a:endParaRPr>
          </a:p>
        </p:txBody>
      </p:sp>
      <p:sp>
        <p:nvSpPr>
          <p:cNvPr id="13" name="Freccia a destra 12">
            <a:extLst>
              <a:ext uri="{FF2B5EF4-FFF2-40B4-BE49-F238E27FC236}">
                <a16:creationId xmlns:a16="http://schemas.microsoft.com/office/drawing/2014/main" id="{AF778C65-D528-83D5-5213-F4BD758254DD}"/>
              </a:ext>
            </a:extLst>
          </p:cNvPr>
          <p:cNvSpPr/>
          <p:nvPr/>
        </p:nvSpPr>
        <p:spPr bwMode="auto">
          <a:xfrm>
            <a:off x="344932" y="3016522"/>
            <a:ext cx="1368152" cy="144016"/>
          </a:xfrm>
          <a:prstGeom prst="rightArrow">
            <a:avLst/>
          </a:prstGeom>
          <a:solidFill>
            <a:schemeClr val="tx2"/>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sng" strike="noStrike" cap="none" normalizeH="0" baseline="0">
              <a:ln>
                <a:noFill/>
              </a:ln>
              <a:solidFill>
                <a:schemeClr val="tx1"/>
              </a:solidFill>
              <a:effectLst/>
              <a:latin typeface="Arial" charset="0"/>
            </a:endParaRPr>
          </a:p>
        </p:txBody>
      </p:sp>
      <p:cxnSp>
        <p:nvCxnSpPr>
          <p:cNvPr id="15" name="Connettore 2 14">
            <a:extLst>
              <a:ext uri="{FF2B5EF4-FFF2-40B4-BE49-F238E27FC236}">
                <a16:creationId xmlns:a16="http://schemas.microsoft.com/office/drawing/2014/main" id="{32915AF2-C21E-E411-1E27-D6DBB2A4DBF2}"/>
              </a:ext>
            </a:extLst>
          </p:cNvPr>
          <p:cNvCxnSpPr>
            <a:cxnSpLocks/>
          </p:cNvCxnSpPr>
          <p:nvPr/>
        </p:nvCxnSpPr>
        <p:spPr bwMode="auto">
          <a:xfrm>
            <a:off x="344932" y="3592586"/>
            <a:ext cx="1368152" cy="0"/>
          </a:xfrm>
          <a:prstGeom prst="straightConnector1">
            <a:avLst/>
          </a:prstGeom>
          <a:solidFill>
            <a:schemeClr val="accent1"/>
          </a:solidFill>
          <a:ln w="28575" cap="flat" cmpd="sng" algn="ctr">
            <a:solidFill>
              <a:schemeClr val="tx1"/>
            </a:solidFill>
            <a:prstDash val="solid"/>
            <a:round/>
            <a:headEnd type="none" w="med" len="med"/>
            <a:tailEnd type="triangle"/>
          </a:ln>
          <a:effectLst/>
        </p:spPr>
      </p:cxnSp>
      <p:sp>
        <p:nvSpPr>
          <p:cNvPr id="16" name="Ovale 15">
            <a:extLst>
              <a:ext uri="{FF2B5EF4-FFF2-40B4-BE49-F238E27FC236}">
                <a16:creationId xmlns:a16="http://schemas.microsoft.com/office/drawing/2014/main" id="{16893DE2-8A6E-15C2-D406-E5C5E49AE6C0}"/>
              </a:ext>
            </a:extLst>
          </p:cNvPr>
          <p:cNvSpPr/>
          <p:nvPr/>
        </p:nvSpPr>
        <p:spPr bwMode="auto">
          <a:xfrm>
            <a:off x="666968" y="3297719"/>
            <a:ext cx="632070" cy="589733"/>
          </a:xfrm>
          <a:prstGeom prst="ellipse">
            <a:avLst/>
          </a:prstGeom>
          <a:gradFill flip="none"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tileRect/>
          </a:gra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sng" strike="noStrike" cap="none" normalizeH="0" baseline="0" dirty="0">
              <a:ln>
                <a:noFill/>
              </a:ln>
              <a:solidFill>
                <a:schemeClr val="tx1"/>
              </a:solidFill>
              <a:effectLst/>
              <a:latin typeface="Arial" charset="0"/>
            </a:endParaRPr>
          </a:p>
        </p:txBody>
      </p:sp>
      <mc:AlternateContent xmlns:mc="http://schemas.openxmlformats.org/markup-compatibility/2006" xmlns:a14="http://schemas.microsoft.com/office/drawing/2010/main">
        <mc:Choice Requires="a14">
          <p:sp>
            <p:nvSpPr>
              <p:cNvPr id="17" name="CasellaDiTesto 16">
                <a:extLst>
                  <a:ext uri="{FF2B5EF4-FFF2-40B4-BE49-F238E27FC236}">
                    <a16:creationId xmlns:a16="http://schemas.microsoft.com/office/drawing/2014/main" id="{761389F4-12CB-F7B7-89E8-583C495F4A0D}"/>
                  </a:ext>
                </a:extLst>
              </p:cNvPr>
              <p:cNvSpPr txBox="1"/>
              <p:nvPr/>
            </p:nvSpPr>
            <p:spPr>
              <a:xfrm>
                <a:off x="740976" y="3313846"/>
                <a:ext cx="484054" cy="492443"/>
              </a:xfrm>
              <a:prstGeom prst="rect">
                <a:avLst/>
              </a:prstGeom>
              <a:noFill/>
            </p:spPr>
            <p:txBody>
              <a:bodyPr wrap="square" lIns="0" tIns="0" rIns="0" bIns="0" rtlCol="0">
                <a:spAutoFit/>
              </a:bodyPr>
              <a:lstStyle/>
              <a:p>
                <a:pPr/>
                <a14:m>
                  <m:oMathPara xmlns:m="http://schemas.openxmlformats.org/officeDocument/2006/math">
                    <m:oMathParaPr>
                      <m:jc m:val="center"/>
                    </m:oMathParaPr>
                    <m:oMath xmlns:m="http://schemas.openxmlformats.org/officeDocument/2006/math">
                      <m:r>
                        <a:rPr lang="it-IT" sz="3200" b="0" i="1" u="none" smtClean="0">
                          <a:latin typeface="Cambria Math" panose="02040503050406030204" pitchFamily="18" charset="0"/>
                        </a:rPr>
                        <m:t>𝜈</m:t>
                      </m:r>
                    </m:oMath>
                  </m:oMathPara>
                </a14:m>
                <a:endParaRPr lang="en-GB" sz="3200" u="none" dirty="0"/>
              </a:p>
            </p:txBody>
          </p:sp>
        </mc:Choice>
        <mc:Fallback xmlns="">
          <p:sp>
            <p:nvSpPr>
              <p:cNvPr id="17" name="CasellaDiTesto 16">
                <a:extLst>
                  <a:ext uri="{FF2B5EF4-FFF2-40B4-BE49-F238E27FC236}">
                    <a16:creationId xmlns:a16="http://schemas.microsoft.com/office/drawing/2014/main" id="{761389F4-12CB-F7B7-89E8-583C495F4A0D}"/>
                  </a:ext>
                </a:extLst>
              </p:cNvPr>
              <p:cNvSpPr txBox="1">
                <a:spLocks noRot="1" noChangeAspect="1" noMove="1" noResize="1" noEditPoints="1" noAdjustHandles="1" noChangeArrowheads="1" noChangeShapeType="1" noTextEdit="1"/>
              </p:cNvSpPr>
              <p:nvPr/>
            </p:nvSpPr>
            <p:spPr>
              <a:xfrm>
                <a:off x="740976" y="3313846"/>
                <a:ext cx="484054" cy="492443"/>
              </a:xfrm>
              <a:prstGeom prst="rect">
                <a:avLst/>
              </a:prstGeom>
              <a:blipFill>
                <a:blip r:embed="rId4"/>
                <a:stretch>
                  <a:fillRect/>
                </a:stretch>
              </a:blipFill>
            </p:spPr>
            <p:txBody>
              <a:bodyPr/>
              <a:lstStyle/>
              <a:p>
                <a:r>
                  <a:rPr lang="en-GB">
                    <a:noFill/>
                  </a:rPr>
                  <a:t> </a:t>
                </a:r>
              </a:p>
            </p:txBody>
          </p:sp>
        </mc:Fallback>
      </mc:AlternateContent>
      <p:sp>
        <p:nvSpPr>
          <p:cNvPr id="18" name="Freccia a destra 17">
            <a:extLst>
              <a:ext uri="{FF2B5EF4-FFF2-40B4-BE49-F238E27FC236}">
                <a16:creationId xmlns:a16="http://schemas.microsoft.com/office/drawing/2014/main" id="{0ADF7D0B-0505-F0B0-B456-2BFDD776F915}"/>
              </a:ext>
            </a:extLst>
          </p:cNvPr>
          <p:cNvSpPr/>
          <p:nvPr/>
        </p:nvSpPr>
        <p:spPr bwMode="auto">
          <a:xfrm>
            <a:off x="2242997" y="3020480"/>
            <a:ext cx="1368152" cy="144016"/>
          </a:xfrm>
          <a:prstGeom prst="rightArrow">
            <a:avLst/>
          </a:prstGeom>
          <a:solidFill>
            <a:schemeClr val="tx2"/>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sng" strike="noStrike" cap="none" normalizeH="0" baseline="0">
              <a:ln>
                <a:noFill/>
              </a:ln>
              <a:solidFill>
                <a:schemeClr val="tx1"/>
              </a:solidFill>
              <a:effectLst/>
              <a:latin typeface="Arial" charset="0"/>
            </a:endParaRPr>
          </a:p>
        </p:txBody>
      </p:sp>
      <p:cxnSp>
        <p:nvCxnSpPr>
          <p:cNvPr id="19" name="Connettore 2 18">
            <a:extLst>
              <a:ext uri="{FF2B5EF4-FFF2-40B4-BE49-F238E27FC236}">
                <a16:creationId xmlns:a16="http://schemas.microsoft.com/office/drawing/2014/main" id="{F227CBBC-1877-9726-E280-40E3C221534E}"/>
              </a:ext>
            </a:extLst>
          </p:cNvPr>
          <p:cNvCxnSpPr>
            <a:cxnSpLocks/>
          </p:cNvCxnSpPr>
          <p:nvPr/>
        </p:nvCxnSpPr>
        <p:spPr bwMode="auto">
          <a:xfrm flipH="1">
            <a:off x="2212611" y="3596851"/>
            <a:ext cx="1367025" cy="0"/>
          </a:xfrm>
          <a:prstGeom prst="straightConnector1">
            <a:avLst/>
          </a:prstGeom>
          <a:solidFill>
            <a:schemeClr val="accent1"/>
          </a:solidFill>
          <a:ln w="28575" cap="flat" cmpd="sng" algn="ctr">
            <a:solidFill>
              <a:schemeClr val="tx1"/>
            </a:solidFill>
            <a:prstDash val="solid"/>
            <a:round/>
            <a:headEnd type="none" w="med" len="med"/>
            <a:tailEnd type="triangle"/>
          </a:ln>
          <a:effectLst/>
        </p:spPr>
      </p:cxnSp>
      <p:sp>
        <p:nvSpPr>
          <p:cNvPr id="20" name="Ovale 19">
            <a:extLst>
              <a:ext uri="{FF2B5EF4-FFF2-40B4-BE49-F238E27FC236}">
                <a16:creationId xmlns:a16="http://schemas.microsoft.com/office/drawing/2014/main" id="{61D8C1E4-759C-9F94-8185-71D4E4A88813}"/>
              </a:ext>
            </a:extLst>
          </p:cNvPr>
          <p:cNvSpPr/>
          <p:nvPr/>
        </p:nvSpPr>
        <p:spPr bwMode="auto">
          <a:xfrm>
            <a:off x="2626657" y="3300199"/>
            <a:ext cx="632070" cy="589733"/>
          </a:xfrm>
          <a:prstGeom prst="ellipse">
            <a:avLst/>
          </a:prstGeom>
          <a:gradFill flip="none" rotWithShape="1">
            <a:gsLst>
              <a:gs pos="0">
                <a:srgbClr val="FF8989">
                  <a:tint val="66000"/>
                  <a:satMod val="160000"/>
                </a:srgbClr>
              </a:gs>
              <a:gs pos="50000">
                <a:srgbClr val="FF8989">
                  <a:tint val="44500"/>
                  <a:satMod val="160000"/>
                </a:srgbClr>
              </a:gs>
              <a:gs pos="100000">
                <a:srgbClr val="FF8989">
                  <a:tint val="23500"/>
                  <a:satMod val="160000"/>
                </a:srgbClr>
              </a:gs>
            </a:gsLst>
            <a:lin ang="16200000" scaled="1"/>
            <a:tileRect/>
          </a:gradFill>
          <a:ln>
            <a:solidFill>
              <a:srgbClr val="FF8989"/>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sng" strike="noStrike" cap="none" normalizeH="0" baseline="0" dirty="0">
              <a:ln>
                <a:noFill/>
              </a:ln>
              <a:solidFill>
                <a:schemeClr val="tx1"/>
              </a:solidFill>
              <a:effectLst/>
              <a:latin typeface="Arial" charset="0"/>
            </a:endParaRPr>
          </a:p>
        </p:txBody>
      </p:sp>
      <mc:AlternateContent xmlns:mc="http://schemas.openxmlformats.org/markup-compatibility/2006" xmlns:a14="http://schemas.microsoft.com/office/drawing/2010/main">
        <mc:Choice Requires="a14">
          <p:sp>
            <p:nvSpPr>
              <p:cNvPr id="23" name="CasellaDiTesto 22">
                <a:extLst>
                  <a:ext uri="{FF2B5EF4-FFF2-40B4-BE49-F238E27FC236}">
                    <a16:creationId xmlns:a16="http://schemas.microsoft.com/office/drawing/2014/main" id="{00852DBE-E015-B2D9-2F40-112EA6ECB679}"/>
                  </a:ext>
                </a:extLst>
              </p:cNvPr>
              <p:cNvSpPr txBox="1"/>
              <p:nvPr/>
            </p:nvSpPr>
            <p:spPr>
              <a:xfrm>
                <a:off x="2699792" y="3302677"/>
                <a:ext cx="485800"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it-IT" sz="3200" b="0" i="1" u="none" smtClean="0">
                              <a:solidFill>
                                <a:srgbClr val="000000"/>
                              </a:solidFill>
                              <a:latin typeface="Cambria Math" panose="02040503050406030204" pitchFamily="18" charset="0"/>
                            </a:rPr>
                          </m:ctrlPr>
                        </m:accPr>
                        <m:e>
                          <m:r>
                            <a:rPr lang="it-IT" sz="3200" b="0" i="1" u="none" smtClean="0">
                              <a:solidFill>
                                <a:srgbClr val="000000"/>
                              </a:solidFill>
                              <a:latin typeface="Cambria Math" panose="02040503050406030204" pitchFamily="18" charset="0"/>
                            </a:rPr>
                            <m:t>𝜈</m:t>
                          </m:r>
                        </m:e>
                      </m:acc>
                    </m:oMath>
                  </m:oMathPara>
                </a14:m>
                <a:endParaRPr lang="en-GB" dirty="0"/>
              </a:p>
            </p:txBody>
          </p:sp>
        </mc:Choice>
        <mc:Fallback xmlns="">
          <p:sp>
            <p:nvSpPr>
              <p:cNvPr id="23" name="CasellaDiTesto 22">
                <a:extLst>
                  <a:ext uri="{FF2B5EF4-FFF2-40B4-BE49-F238E27FC236}">
                    <a16:creationId xmlns:a16="http://schemas.microsoft.com/office/drawing/2014/main" id="{00852DBE-E015-B2D9-2F40-112EA6ECB679}"/>
                  </a:ext>
                </a:extLst>
              </p:cNvPr>
              <p:cNvSpPr txBox="1">
                <a:spLocks noRot="1" noChangeAspect="1" noMove="1" noResize="1" noEditPoints="1" noAdjustHandles="1" noChangeArrowheads="1" noChangeShapeType="1" noTextEdit="1"/>
              </p:cNvSpPr>
              <p:nvPr/>
            </p:nvSpPr>
            <p:spPr>
              <a:xfrm>
                <a:off x="2699792" y="3302677"/>
                <a:ext cx="485800" cy="584775"/>
              </a:xfrm>
              <a:prstGeom prst="rect">
                <a:avLst/>
              </a:prstGeom>
              <a:blipFill>
                <a:blip r:embed="rId5"/>
                <a:stretch>
                  <a:fillRect/>
                </a:stretch>
              </a:blipFill>
            </p:spPr>
            <p:txBody>
              <a:bodyPr/>
              <a:lstStyle/>
              <a:p>
                <a:r>
                  <a:rPr lang="en-GB">
                    <a:noFill/>
                  </a:rPr>
                  <a:t> </a:t>
                </a:r>
              </a:p>
            </p:txBody>
          </p:sp>
        </mc:Fallback>
      </mc:AlternateContent>
      <p:sp>
        <p:nvSpPr>
          <p:cNvPr id="3" name="CasellaDiTesto 2">
            <a:extLst>
              <a:ext uri="{FF2B5EF4-FFF2-40B4-BE49-F238E27FC236}">
                <a16:creationId xmlns:a16="http://schemas.microsoft.com/office/drawing/2014/main" id="{199A0F01-3217-425C-EDFA-667CF857217F}"/>
              </a:ext>
            </a:extLst>
          </p:cNvPr>
          <p:cNvSpPr txBox="1"/>
          <p:nvPr/>
        </p:nvSpPr>
        <p:spPr>
          <a:xfrm>
            <a:off x="3743838" y="2796142"/>
            <a:ext cx="1368152" cy="584775"/>
          </a:xfrm>
          <a:prstGeom prst="rect">
            <a:avLst/>
          </a:prstGeom>
          <a:noFill/>
        </p:spPr>
        <p:txBody>
          <a:bodyPr wrap="square" rtlCol="0">
            <a:spAutoFit/>
          </a:bodyPr>
          <a:lstStyle/>
          <a:p>
            <a:r>
              <a:rPr lang="it-IT" sz="1600" u="none" dirty="0" err="1">
                <a:latin typeface="Arial Nova Cond" panose="020B0506020202020204" pitchFamily="34" charset="0"/>
              </a:rPr>
              <a:t>Direction</a:t>
            </a:r>
            <a:r>
              <a:rPr lang="it-IT" sz="1600" u="none" dirty="0">
                <a:latin typeface="Arial Nova Cond" panose="020B0506020202020204" pitchFamily="34" charset="0"/>
              </a:rPr>
              <a:t> of the </a:t>
            </a:r>
            <a:r>
              <a:rPr lang="it-IT" sz="1600" u="none" dirty="0" err="1">
                <a:latin typeface="Arial Nova Cond" panose="020B0506020202020204" pitchFamily="34" charset="0"/>
              </a:rPr>
              <a:t>motion</a:t>
            </a:r>
            <a:endParaRPr lang="en-GB" sz="1600" u="none" dirty="0">
              <a:latin typeface="Arial Nova Cond" panose="020B0506020202020204" pitchFamily="34" charset="0"/>
            </a:endParaRPr>
          </a:p>
        </p:txBody>
      </p:sp>
      <p:sp>
        <p:nvSpPr>
          <p:cNvPr id="7" name="CasellaDiTesto 6">
            <a:extLst>
              <a:ext uri="{FF2B5EF4-FFF2-40B4-BE49-F238E27FC236}">
                <a16:creationId xmlns:a16="http://schemas.microsoft.com/office/drawing/2014/main" id="{64AB46B2-F32F-2732-AB86-3222B3D5AF52}"/>
              </a:ext>
            </a:extLst>
          </p:cNvPr>
          <p:cNvSpPr txBox="1"/>
          <p:nvPr/>
        </p:nvSpPr>
        <p:spPr>
          <a:xfrm>
            <a:off x="3848264" y="3423309"/>
            <a:ext cx="738082" cy="338554"/>
          </a:xfrm>
          <a:prstGeom prst="rect">
            <a:avLst/>
          </a:prstGeom>
          <a:noFill/>
        </p:spPr>
        <p:txBody>
          <a:bodyPr wrap="square" rtlCol="0">
            <a:spAutoFit/>
          </a:bodyPr>
          <a:lstStyle/>
          <a:p>
            <a:r>
              <a:rPr lang="it-IT" sz="1600" u="none" dirty="0">
                <a:latin typeface="Arial Nova Cond" panose="020B0506020202020204" pitchFamily="34" charset="0"/>
              </a:rPr>
              <a:t>Spin</a:t>
            </a:r>
            <a:endParaRPr lang="en-GB" sz="1600" u="none" dirty="0">
              <a:latin typeface="Arial Nova Cond" panose="020B0506020202020204" pitchFamily="34" charset="0"/>
            </a:endParaRPr>
          </a:p>
        </p:txBody>
      </p:sp>
      <p:sp>
        <p:nvSpPr>
          <p:cNvPr id="8" name="CasellaDiTesto 7">
            <a:extLst>
              <a:ext uri="{FF2B5EF4-FFF2-40B4-BE49-F238E27FC236}">
                <a16:creationId xmlns:a16="http://schemas.microsoft.com/office/drawing/2014/main" id="{2253DC60-D1C8-706F-8EE6-A2E8C4767588}"/>
              </a:ext>
            </a:extLst>
          </p:cNvPr>
          <p:cNvSpPr txBox="1"/>
          <p:nvPr/>
        </p:nvSpPr>
        <p:spPr>
          <a:xfrm>
            <a:off x="4982700" y="1695201"/>
            <a:ext cx="3744416" cy="369332"/>
          </a:xfrm>
          <a:prstGeom prst="rect">
            <a:avLst/>
          </a:prstGeom>
          <a:noFill/>
        </p:spPr>
        <p:txBody>
          <a:bodyPr wrap="square" rtlCol="0">
            <a:spAutoFit/>
          </a:bodyPr>
          <a:lstStyle/>
          <a:p>
            <a:r>
              <a:rPr lang="it-IT" u="none" dirty="0">
                <a:latin typeface="Arial Nova Cond Light" panose="020B0306020202020204" pitchFamily="34" charset="0"/>
              </a:rPr>
              <a:t>Neutrino are </a:t>
            </a:r>
            <a:r>
              <a:rPr lang="it-IT" u="none" dirty="0" err="1">
                <a:latin typeface="Arial Nova Cond Light" panose="020B0306020202020204" pitchFamily="34" charset="0"/>
              </a:rPr>
              <a:t>emitted</a:t>
            </a:r>
            <a:r>
              <a:rPr lang="it-IT" u="none" dirty="0">
                <a:latin typeface="Arial Nova Cond Light" panose="020B0306020202020204" pitchFamily="34" charset="0"/>
              </a:rPr>
              <a:t> with negative </a:t>
            </a:r>
            <a:r>
              <a:rPr lang="it-IT" u="none" dirty="0" err="1">
                <a:latin typeface="Arial Nova Cond Light" panose="020B0306020202020204" pitchFamily="34" charset="0"/>
              </a:rPr>
              <a:t>helicity</a:t>
            </a:r>
            <a:endParaRPr lang="en-GB" u="none" dirty="0">
              <a:latin typeface="Arial Nova Cond Light" panose="020B0306020202020204" pitchFamily="34" charset="0"/>
            </a:endParaRPr>
          </a:p>
        </p:txBody>
      </p:sp>
      <p:sp>
        <p:nvSpPr>
          <p:cNvPr id="21" name="CasellaDiTesto 20">
            <a:extLst>
              <a:ext uri="{FF2B5EF4-FFF2-40B4-BE49-F238E27FC236}">
                <a16:creationId xmlns:a16="http://schemas.microsoft.com/office/drawing/2014/main" id="{FEC5E84D-EAB4-E210-B531-D5851CF88C38}"/>
              </a:ext>
            </a:extLst>
          </p:cNvPr>
          <p:cNvSpPr txBox="1"/>
          <p:nvPr/>
        </p:nvSpPr>
        <p:spPr>
          <a:xfrm>
            <a:off x="5002129" y="2194954"/>
            <a:ext cx="4572000" cy="369332"/>
          </a:xfrm>
          <a:prstGeom prst="rect">
            <a:avLst/>
          </a:prstGeom>
          <a:noFill/>
        </p:spPr>
        <p:txBody>
          <a:bodyPr wrap="square">
            <a:spAutoFit/>
          </a:bodyPr>
          <a:lstStyle/>
          <a:p>
            <a:r>
              <a:rPr lang="it-IT" u="none" dirty="0">
                <a:latin typeface="Arial Nova Cond Light" panose="020B0306020202020204" pitchFamily="34" charset="0"/>
              </a:rPr>
              <a:t>Antineutrino are </a:t>
            </a:r>
            <a:r>
              <a:rPr lang="it-IT" u="none" dirty="0" err="1">
                <a:latin typeface="Arial Nova Cond Light" panose="020B0306020202020204" pitchFamily="34" charset="0"/>
              </a:rPr>
              <a:t>emitted</a:t>
            </a:r>
            <a:r>
              <a:rPr lang="it-IT" u="none" dirty="0">
                <a:latin typeface="Arial Nova Cond Light" panose="020B0306020202020204" pitchFamily="34" charset="0"/>
              </a:rPr>
              <a:t> with positive </a:t>
            </a:r>
            <a:r>
              <a:rPr lang="it-IT" u="none" dirty="0" err="1">
                <a:latin typeface="Arial Nova Cond Light" panose="020B0306020202020204" pitchFamily="34" charset="0"/>
              </a:rPr>
              <a:t>helicity</a:t>
            </a:r>
            <a:endParaRPr lang="en-GB" u="none" dirty="0">
              <a:latin typeface="Arial Nova Cond Light" panose="020B0306020202020204" pitchFamily="34" charset="0"/>
            </a:endParaRPr>
          </a:p>
        </p:txBody>
      </p:sp>
      <p:cxnSp>
        <p:nvCxnSpPr>
          <p:cNvPr id="11" name="Connettore diritto 10">
            <a:extLst>
              <a:ext uri="{FF2B5EF4-FFF2-40B4-BE49-F238E27FC236}">
                <a16:creationId xmlns:a16="http://schemas.microsoft.com/office/drawing/2014/main" id="{0CFC567A-D3CA-9B6D-45D9-247DBFA201BA}"/>
              </a:ext>
            </a:extLst>
          </p:cNvPr>
          <p:cNvCxnSpPr>
            <a:cxnSpLocks/>
          </p:cNvCxnSpPr>
          <p:nvPr/>
        </p:nvCxnSpPr>
        <p:spPr bwMode="auto">
          <a:xfrm flipV="1">
            <a:off x="4724686" y="1933305"/>
            <a:ext cx="258014" cy="286650"/>
          </a:xfrm>
          <a:prstGeom prst="line">
            <a:avLst/>
          </a:prstGeom>
          <a:solidFill>
            <a:schemeClr val="accent1"/>
          </a:solidFill>
          <a:ln w="19050" cap="flat" cmpd="sng" algn="ctr">
            <a:solidFill>
              <a:srgbClr val="C80000"/>
            </a:solidFill>
            <a:prstDash val="sysDash"/>
            <a:round/>
            <a:headEnd type="none" w="med" len="med"/>
            <a:tailEnd type="none" w="med" len="med"/>
          </a:ln>
          <a:effectLst/>
        </p:spPr>
      </p:cxnSp>
      <p:cxnSp>
        <p:nvCxnSpPr>
          <p:cNvPr id="22" name="Connettore diritto 21">
            <a:extLst>
              <a:ext uri="{FF2B5EF4-FFF2-40B4-BE49-F238E27FC236}">
                <a16:creationId xmlns:a16="http://schemas.microsoft.com/office/drawing/2014/main" id="{A48A0D59-6321-1BC3-DB1F-13FC57D44889}"/>
              </a:ext>
            </a:extLst>
          </p:cNvPr>
          <p:cNvCxnSpPr>
            <a:cxnSpLocks/>
          </p:cNvCxnSpPr>
          <p:nvPr/>
        </p:nvCxnSpPr>
        <p:spPr bwMode="auto">
          <a:xfrm flipH="1" flipV="1">
            <a:off x="4724686" y="2203033"/>
            <a:ext cx="258014" cy="212219"/>
          </a:xfrm>
          <a:prstGeom prst="line">
            <a:avLst/>
          </a:prstGeom>
          <a:solidFill>
            <a:schemeClr val="accent1"/>
          </a:solidFill>
          <a:ln w="19050" cap="flat" cmpd="sng" algn="ctr">
            <a:solidFill>
              <a:srgbClr val="C80000"/>
            </a:solidFill>
            <a:prstDash val="sysDash"/>
            <a:round/>
            <a:headEnd type="none" w="med" len="med"/>
            <a:tailEnd type="none" w="med" len="med"/>
          </a:ln>
          <a:effectLst/>
        </p:spPr>
      </p:cxnSp>
      <mc:AlternateContent xmlns:mc="http://schemas.openxmlformats.org/markup-compatibility/2006" xmlns:a14="http://schemas.microsoft.com/office/drawing/2010/main">
        <mc:Choice Requires="a14">
          <p:sp>
            <p:nvSpPr>
              <p:cNvPr id="26" name="CasellaDiTesto 25">
                <a:extLst>
                  <a:ext uri="{FF2B5EF4-FFF2-40B4-BE49-F238E27FC236}">
                    <a16:creationId xmlns:a16="http://schemas.microsoft.com/office/drawing/2014/main" id="{E1BC9EE9-FA10-72CC-02A2-6CA100433E97}"/>
                  </a:ext>
                </a:extLst>
              </p:cNvPr>
              <p:cNvSpPr txBox="1"/>
              <p:nvPr/>
            </p:nvSpPr>
            <p:spPr>
              <a:xfrm>
                <a:off x="5216079" y="3113791"/>
                <a:ext cx="3816424" cy="400110"/>
              </a:xfrm>
              <a:prstGeom prst="rect">
                <a:avLst/>
              </a:prstGeom>
              <a:noFill/>
            </p:spPr>
            <p:txBody>
              <a:bodyPr wrap="square" rtlCol="0">
                <a:spAutoFit/>
              </a:bodyPr>
              <a:lstStyle/>
              <a:p>
                <a:pPr algn="ctr"/>
                <a:r>
                  <a:rPr lang="it-IT" sz="2000" b="1" u="none" dirty="0">
                    <a:solidFill>
                      <a:srgbClr val="C80000"/>
                    </a:solidFill>
                    <a:latin typeface="Arial Nova Cond" panose="020B0506020202020204" pitchFamily="34" charset="0"/>
                  </a:rPr>
                  <a:t>NEUTRINO </a:t>
                </a:r>
                <a14:m>
                  <m:oMath xmlns:m="http://schemas.openxmlformats.org/officeDocument/2006/math">
                    <m:r>
                      <a:rPr lang="it-IT" sz="2000" b="1" i="1" u="none" smtClean="0">
                        <a:solidFill>
                          <a:srgbClr val="C80000"/>
                        </a:solidFill>
                        <a:latin typeface="Cambria Math" panose="02040503050406030204" pitchFamily="18" charset="0"/>
                        <a:ea typeface="Cambria Math" panose="02040503050406030204" pitchFamily="18" charset="0"/>
                      </a:rPr>
                      <m:t>≠</m:t>
                    </m:r>
                  </m:oMath>
                </a14:m>
                <a:r>
                  <a:rPr lang="en-GB" sz="2000" b="1" u="none" dirty="0">
                    <a:solidFill>
                      <a:srgbClr val="C80000"/>
                    </a:solidFill>
                    <a:latin typeface="Arial Nova Cond" panose="020B0506020202020204" pitchFamily="34" charset="0"/>
                  </a:rPr>
                  <a:t> ANTINEUTRINO</a:t>
                </a:r>
              </a:p>
            </p:txBody>
          </p:sp>
        </mc:Choice>
        <mc:Fallback xmlns="">
          <p:sp>
            <p:nvSpPr>
              <p:cNvPr id="26" name="CasellaDiTesto 25">
                <a:extLst>
                  <a:ext uri="{FF2B5EF4-FFF2-40B4-BE49-F238E27FC236}">
                    <a16:creationId xmlns:a16="http://schemas.microsoft.com/office/drawing/2014/main" id="{E1BC9EE9-FA10-72CC-02A2-6CA100433E97}"/>
                  </a:ext>
                </a:extLst>
              </p:cNvPr>
              <p:cNvSpPr txBox="1">
                <a:spLocks noRot="1" noChangeAspect="1" noMove="1" noResize="1" noEditPoints="1" noAdjustHandles="1" noChangeArrowheads="1" noChangeShapeType="1" noTextEdit="1"/>
              </p:cNvSpPr>
              <p:nvPr/>
            </p:nvSpPr>
            <p:spPr>
              <a:xfrm>
                <a:off x="5216079" y="3113791"/>
                <a:ext cx="3816424" cy="400110"/>
              </a:xfrm>
              <a:prstGeom prst="rect">
                <a:avLst/>
              </a:prstGeom>
              <a:blipFill>
                <a:blip r:embed="rId6"/>
                <a:stretch>
                  <a:fillRect t="-7692" b="-29231"/>
                </a:stretch>
              </a:blipFill>
            </p:spPr>
            <p:txBody>
              <a:bodyPr/>
              <a:lstStyle/>
              <a:p>
                <a:r>
                  <a:rPr lang="en-GB">
                    <a:noFill/>
                  </a:rPr>
                  <a:t> </a:t>
                </a:r>
              </a:p>
            </p:txBody>
          </p:sp>
        </mc:Fallback>
      </mc:AlternateContent>
      <p:sp>
        <p:nvSpPr>
          <p:cNvPr id="27" name="CasellaDiTesto 26">
            <a:extLst>
              <a:ext uri="{FF2B5EF4-FFF2-40B4-BE49-F238E27FC236}">
                <a16:creationId xmlns:a16="http://schemas.microsoft.com/office/drawing/2014/main" id="{9E8C9C81-E75A-6C20-03F1-7EFA9EFD541C}"/>
              </a:ext>
            </a:extLst>
          </p:cNvPr>
          <p:cNvSpPr txBox="1"/>
          <p:nvPr/>
        </p:nvSpPr>
        <p:spPr>
          <a:xfrm>
            <a:off x="164766" y="4437662"/>
            <a:ext cx="6192688" cy="400110"/>
          </a:xfrm>
          <a:prstGeom prst="rect">
            <a:avLst/>
          </a:prstGeom>
          <a:noFill/>
        </p:spPr>
        <p:txBody>
          <a:bodyPr wrap="square" rtlCol="0">
            <a:spAutoFit/>
          </a:bodyPr>
          <a:lstStyle/>
          <a:p>
            <a:r>
              <a:rPr lang="it-IT" sz="2000" u="none" dirty="0">
                <a:latin typeface="Arial Nova Cond Light" panose="020B0306020202020204" pitchFamily="34" charset="0"/>
              </a:rPr>
              <a:t>From the V-A </a:t>
            </a:r>
            <a:r>
              <a:rPr lang="it-IT" sz="2000" u="none" dirty="0" err="1">
                <a:latin typeface="Arial Nova Cond Light" panose="020B0306020202020204" pitchFamily="34" charset="0"/>
              </a:rPr>
              <a:t>structure</a:t>
            </a:r>
            <a:r>
              <a:rPr lang="it-IT" sz="2000" u="none" dirty="0">
                <a:latin typeface="Arial Nova Cond Light" panose="020B0306020202020204" pitchFamily="34" charset="0"/>
              </a:rPr>
              <a:t> of the CC </a:t>
            </a:r>
            <a:r>
              <a:rPr lang="it-IT" sz="2000" u="none" dirty="0" err="1">
                <a:latin typeface="Arial Nova Cond Light" panose="020B0306020202020204" pitchFamily="34" charset="0"/>
              </a:rPr>
              <a:t>processes</a:t>
            </a:r>
            <a:endParaRPr lang="en-GB" sz="2000" u="none" dirty="0">
              <a:latin typeface="Arial Nova Cond Light" panose="020B0306020202020204" pitchFamily="34" charset="0"/>
            </a:endParaRPr>
          </a:p>
        </p:txBody>
      </p:sp>
      <mc:AlternateContent xmlns:mc="http://schemas.openxmlformats.org/markup-compatibility/2006" xmlns:a14="http://schemas.microsoft.com/office/drawing/2010/main">
        <mc:Choice Requires="a14">
          <p:sp>
            <p:nvSpPr>
              <p:cNvPr id="28" name="CasellaDiTesto 27">
                <a:extLst>
                  <a:ext uri="{FF2B5EF4-FFF2-40B4-BE49-F238E27FC236}">
                    <a16:creationId xmlns:a16="http://schemas.microsoft.com/office/drawing/2014/main" id="{D8DCD0B0-E197-B5FA-BD3B-2B1BD15A2460}"/>
                  </a:ext>
                </a:extLst>
              </p:cNvPr>
              <p:cNvSpPr txBox="1"/>
              <p:nvPr/>
            </p:nvSpPr>
            <p:spPr>
              <a:xfrm>
                <a:off x="483962" y="4908557"/>
                <a:ext cx="3733343" cy="69147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it-IT" sz="2400" b="0" i="1" u="none" smtClean="0">
                              <a:latin typeface="Cambria Math" panose="02040503050406030204" pitchFamily="18" charset="0"/>
                            </a:rPr>
                          </m:ctrlPr>
                        </m:sSubSupPr>
                        <m:e>
                          <m:r>
                            <m:rPr>
                              <m:sty m:val="p"/>
                            </m:rPr>
                            <a:rPr lang="it-IT" sz="2400" b="0" i="0" u="none" smtClean="0">
                              <a:latin typeface="Cambria Math" panose="02040503050406030204" pitchFamily="18" charset="0"/>
                            </a:rPr>
                            <m:t>J</m:t>
                          </m:r>
                        </m:e>
                        <m:sub>
                          <m:r>
                            <a:rPr lang="it-IT" sz="2400" b="0" i="1" u="none" smtClean="0">
                              <a:latin typeface="Cambria Math" panose="02040503050406030204" pitchFamily="18" charset="0"/>
                            </a:rPr>
                            <m:t>𝐶𝐶</m:t>
                          </m:r>
                        </m:sub>
                        <m:sup>
                          <m:r>
                            <a:rPr lang="it-IT" sz="2400" b="0" i="1" u="none" smtClean="0">
                              <a:latin typeface="Cambria Math" panose="02040503050406030204" pitchFamily="18" charset="0"/>
                            </a:rPr>
                            <m:t>𝜇</m:t>
                          </m:r>
                        </m:sup>
                      </m:sSubSup>
                      <m:r>
                        <a:rPr lang="it-IT" sz="2400" b="0" i="1" u="none" smtClean="0">
                          <a:latin typeface="Cambria Math" panose="02040503050406030204" pitchFamily="18" charset="0"/>
                        </a:rPr>
                        <m:t>=</m:t>
                      </m:r>
                      <m:acc>
                        <m:accPr>
                          <m:chr m:val="̅"/>
                          <m:ctrlPr>
                            <a:rPr lang="it-IT" sz="2400" b="0" i="1" u="none" smtClean="0">
                              <a:latin typeface="Cambria Math" panose="02040503050406030204" pitchFamily="18" charset="0"/>
                            </a:rPr>
                          </m:ctrlPr>
                        </m:accPr>
                        <m:e>
                          <m:sSub>
                            <m:sSubPr>
                              <m:ctrlPr>
                                <a:rPr lang="it-IT" sz="2400" b="0" i="1" u="none" smtClean="0">
                                  <a:latin typeface="Cambria Math" panose="02040503050406030204" pitchFamily="18" charset="0"/>
                                </a:rPr>
                              </m:ctrlPr>
                            </m:sSubPr>
                            <m:e>
                              <m:r>
                                <a:rPr lang="it-IT" sz="2400" b="0" i="1" u="none" smtClean="0">
                                  <a:latin typeface="Cambria Math" panose="02040503050406030204" pitchFamily="18" charset="0"/>
                                </a:rPr>
                                <m:t>𝑢</m:t>
                              </m:r>
                            </m:e>
                            <m:sub>
                              <m:r>
                                <a:rPr lang="it-IT" sz="2400" b="0" i="1" u="none" smtClean="0">
                                  <a:latin typeface="Cambria Math" panose="02040503050406030204" pitchFamily="18" charset="0"/>
                                </a:rPr>
                                <m:t>1</m:t>
                              </m:r>
                            </m:sub>
                          </m:sSub>
                        </m:e>
                      </m:acc>
                      <m:sSup>
                        <m:sSupPr>
                          <m:ctrlPr>
                            <a:rPr lang="it-IT" sz="2400" b="0" i="1" u="none" smtClean="0">
                              <a:latin typeface="Cambria Math" panose="02040503050406030204" pitchFamily="18" charset="0"/>
                            </a:rPr>
                          </m:ctrlPr>
                        </m:sSupPr>
                        <m:e>
                          <m:r>
                            <a:rPr lang="it-IT" sz="2400" b="0" i="1" u="none" smtClean="0">
                              <a:latin typeface="Cambria Math" panose="02040503050406030204" pitchFamily="18" charset="0"/>
                            </a:rPr>
                            <m:t>𝛾</m:t>
                          </m:r>
                        </m:e>
                        <m:sup>
                          <m:r>
                            <a:rPr lang="it-IT" sz="2400" b="0" i="1" u="none" smtClean="0">
                              <a:latin typeface="Cambria Math" panose="02040503050406030204" pitchFamily="18" charset="0"/>
                            </a:rPr>
                            <m:t>𝜇</m:t>
                          </m:r>
                        </m:sup>
                      </m:sSup>
                      <m:f>
                        <m:fPr>
                          <m:ctrlPr>
                            <a:rPr lang="it-IT" sz="2400" b="0" i="1" u="none" smtClean="0">
                              <a:latin typeface="Cambria Math" panose="02040503050406030204" pitchFamily="18" charset="0"/>
                            </a:rPr>
                          </m:ctrlPr>
                        </m:fPr>
                        <m:num>
                          <m:r>
                            <a:rPr lang="it-IT" sz="2400" b="0" i="1" u="none" smtClean="0">
                              <a:latin typeface="Cambria Math" panose="02040503050406030204" pitchFamily="18" charset="0"/>
                            </a:rPr>
                            <m:t>1</m:t>
                          </m:r>
                        </m:num>
                        <m:den>
                          <m:r>
                            <a:rPr lang="it-IT" sz="2400" b="0" i="1" u="none" smtClean="0">
                              <a:latin typeface="Cambria Math" panose="02040503050406030204" pitchFamily="18" charset="0"/>
                            </a:rPr>
                            <m:t>2</m:t>
                          </m:r>
                        </m:den>
                      </m:f>
                      <m:d>
                        <m:dPr>
                          <m:ctrlPr>
                            <a:rPr lang="it-IT" sz="2400" b="0" i="1" u="none" smtClean="0">
                              <a:latin typeface="Cambria Math" panose="02040503050406030204" pitchFamily="18" charset="0"/>
                            </a:rPr>
                          </m:ctrlPr>
                        </m:dPr>
                        <m:e>
                          <m:r>
                            <a:rPr lang="it-IT" sz="2400" b="0" i="1" u="none" smtClean="0">
                              <a:latin typeface="Cambria Math" panose="02040503050406030204" pitchFamily="18" charset="0"/>
                            </a:rPr>
                            <m:t>1−</m:t>
                          </m:r>
                          <m:sSup>
                            <m:sSupPr>
                              <m:ctrlPr>
                                <a:rPr lang="it-IT" sz="2400" b="0" i="1" u="none" smtClean="0">
                                  <a:latin typeface="Cambria Math" panose="02040503050406030204" pitchFamily="18" charset="0"/>
                                </a:rPr>
                              </m:ctrlPr>
                            </m:sSupPr>
                            <m:e>
                              <m:r>
                                <a:rPr lang="it-IT" sz="2400" b="0" i="1" u="none" smtClean="0">
                                  <a:latin typeface="Cambria Math" panose="02040503050406030204" pitchFamily="18" charset="0"/>
                                </a:rPr>
                                <m:t>𝛾</m:t>
                              </m:r>
                            </m:e>
                            <m:sup>
                              <m:r>
                                <a:rPr lang="it-IT" sz="2400" b="0" i="1" u="none" smtClean="0">
                                  <a:latin typeface="Cambria Math" panose="02040503050406030204" pitchFamily="18" charset="0"/>
                                </a:rPr>
                                <m:t>5</m:t>
                              </m:r>
                            </m:sup>
                          </m:sSup>
                        </m:e>
                      </m:d>
                      <m:sSub>
                        <m:sSubPr>
                          <m:ctrlPr>
                            <a:rPr lang="it-IT" sz="2400" b="0" i="1" u="none" smtClean="0">
                              <a:latin typeface="Cambria Math" panose="02040503050406030204" pitchFamily="18" charset="0"/>
                            </a:rPr>
                          </m:ctrlPr>
                        </m:sSubPr>
                        <m:e>
                          <m:r>
                            <a:rPr lang="it-IT" sz="2400" b="0" i="1" u="none" smtClean="0">
                              <a:latin typeface="Cambria Math" panose="02040503050406030204" pitchFamily="18" charset="0"/>
                            </a:rPr>
                            <m:t>𝑢</m:t>
                          </m:r>
                        </m:e>
                        <m:sub>
                          <m:r>
                            <a:rPr lang="it-IT" sz="2400" b="0" i="1" u="none" smtClean="0">
                              <a:latin typeface="Cambria Math" panose="02040503050406030204" pitchFamily="18" charset="0"/>
                            </a:rPr>
                            <m:t>2</m:t>
                          </m:r>
                        </m:sub>
                      </m:sSub>
                    </m:oMath>
                  </m:oMathPara>
                </a14:m>
                <a:endParaRPr lang="en-GB" sz="2400" u="none" dirty="0"/>
              </a:p>
            </p:txBody>
          </p:sp>
        </mc:Choice>
        <mc:Fallback xmlns="">
          <p:sp>
            <p:nvSpPr>
              <p:cNvPr id="28" name="CasellaDiTesto 27">
                <a:extLst>
                  <a:ext uri="{FF2B5EF4-FFF2-40B4-BE49-F238E27FC236}">
                    <a16:creationId xmlns:a16="http://schemas.microsoft.com/office/drawing/2014/main" id="{D8DCD0B0-E197-B5FA-BD3B-2B1BD15A2460}"/>
                  </a:ext>
                </a:extLst>
              </p:cNvPr>
              <p:cNvSpPr txBox="1">
                <a:spLocks noRot="1" noChangeAspect="1" noMove="1" noResize="1" noEditPoints="1" noAdjustHandles="1" noChangeArrowheads="1" noChangeShapeType="1" noTextEdit="1"/>
              </p:cNvSpPr>
              <p:nvPr/>
            </p:nvSpPr>
            <p:spPr>
              <a:xfrm>
                <a:off x="483962" y="4908557"/>
                <a:ext cx="3733343" cy="691471"/>
              </a:xfrm>
              <a:prstGeom prst="rect">
                <a:avLst/>
              </a:prstGeom>
              <a:blipFill>
                <a:blip r:embed="rId7"/>
                <a:stretch>
                  <a:fillRect/>
                </a:stretch>
              </a:blipFill>
            </p:spPr>
            <p:txBody>
              <a:bodyPr/>
              <a:lstStyle/>
              <a:p>
                <a:r>
                  <a:rPr lang="en-GB">
                    <a:noFill/>
                  </a:rPr>
                  <a:t> </a:t>
                </a:r>
              </a:p>
            </p:txBody>
          </p:sp>
        </mc:Fallback>
      </mc:AlternateContent>
      <p:sp>
        <p:nvSpPr>
          <p:cNvPr id="29" name="Ovale 28">
            <a:extLst>
              <a:ext uri="{FF2B5EF4-FFF2-40B4-BE49-F238E27FC236}">
                <a16:creationId xmlns:a16="http://schemas.microsoft.com/office/drawing/2014/main" id="{E3112EB2-8EA0-7DA1-721F-4394527F7791}"/>
              </a:ext>
            </a:extLst>
          </p:cNvPr>
          <p:cNvSpPr/>
          <p:nvPr/>
        </p:nvSpPr>
        <p:spPr bwMode="auto">
          <a:xfrm>
            <a:off x="2483768" y="4944197"/>
            <a:ext cx="1127381" cy="694845"/>
          </a:xfrm>
          <a:prstGeom prst="ellipse">
            <a:avLst/>
          </a:prstGeom>
          <a:noFill/>
          <a:ln w="19050" cap="flat" cmpd="sng" algn="ctr">
            <a:solidFill>
              <a:srgbClr val="C8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sng" strike="noStrike" cap="none" normalizeH="0" baseline="0">
              <a:ln>
                <a:noFill/>
              </a:ln>
              <a:solidFill>
                <a:schemeClr val="tx1"/>
              </a:solidFill>
              <a:effectLst/>
              <a:latin typeface="Arial" charset="0"/>
            </a:endParaRPr>
          </a:p>
        </p:txBody>
      </p:sp>
      <p:sp>
        <p:nvSpPr>
          <p:cNvPr id="30" name="CasellaDiTesto 29">
            <a:extLst>
              <a:ext uri="{FF2B5EF4-FFF2-40B4-BE49-F238E27FC236}">
                <a16:creationId xmlns:a16="http://schemas.microsoft.com/office/drawing/2014/main" id="{7DAE5826-BF29-16DF-A6C2-B7C399BF9B42}"/>
              </a:ext>
            </a:extLst>
          </p:cNvPr>
          <p:cNvSpPr txBox="1"/>
          <p:nvPr/>
        </p:nvSpPr>
        <p:spPr>
          <a:xfrm>
            <a:off x="924650" y="5670813"/>
            <a:ext cx="4479624" cy="646331"/>
          </a:xfrm>
          <a:prstGeom prst="rect">
            <a:avLst/>
          </a:prstGeom>
          <a:noFill/>
        </p:spPr>
        <p:txBody>
          <a:bodyPr wrap="square" rtlCol="0">
            <a:spAutoFit/>
          </a:bodyPr>
          <a:lstStyle/>
          <a:p>
            <a:pPr algn="just"/>
            <a:r>
              <a:rPr lang="it-IT" u="none" dirty="0" err="1">
                <a:solidFill>
                  <a:srgbClr val="C80000"/>
                </a:solidFill>
                <a:latin typeface="Arial Nova Cond Light" panose="020B0306020202020204" pitchFamily="34" charset="0"/>
              </a:rPr>
              <a:t>Extract</a:t>
            </a:r>
            <a:r>
              <a:rPr lang="it-IT" u="none" dirty="0">
                <a:solidFill>
                  <a:srgbClr val="C80000"/>
                </a:solidFill>
                <a:latin typeface="Arial Nova Cond Light" panose="020B0306020202020204" pitchFamily="34" charset="0"/>
              </a:rPr>
              <a:t> </a:t>
            </a:r>
            <a:r>
              <a:rPr lang="it-IT" u="none" dirty="0" err="1">
                <a:solidFill>
                  <a:srgbClr val="C80000"/>
                </a:solidFill>
                <a:latin typeface="Arial Nova Cond Light" panose="020B0306020202020204" pitchFamily="34" charset="0"/>
              </a:rPr>
              <a:t>only</a:t>
            </a:r>
            <a:r>
              <a:rPr lang="it-IT" u="none" dirty="0">
                <a:solidFill>
                  <a:srgbClr val="C80000"/>
                </a:solidFill>
                <a:latin typeface="Arial Nova Cond Light" panose="020B0306020202020204" pitchFamily="34" charset="0"/>
              </a:rPr>
              <a:t> the </a:t>
            </a:r>
            <a:r>
              <a:rPr lang="it-IT" i="1" u="none" dirty="0" err="1">
                <a:solidFill>
                  <a:srgbClr val="C80000"/>
                </a:solidFill>
                <a:latin typeface="Arial Nova Cond Light" panose="020B0306020202020204" pitchFamily="34" charset="0"/>
              </a:rPr>
              <a:t>left</a:t>
            </a:r>
            <a:r>
              <a:rPr lang="it-IT" i="1" u="none" dirty="0">
                <a:solidFill>
                  <a:srgbClr val="C80000"/>
                </a:solidFill>
                <a:latin typeface="Arial Nova Cond Light" panose="020B0306020202020204" pitchFamily="34" charset="0"/>
              </a:rPr>
              <a:t> –</a:t>
            </a:r>
            <a:r>
              <a:rPr lang="it-IT" i="1" u="none" dirty="0" err="1">
                <a:solidFill>
                  <a:srgbClr val="C80000"/>
                </a:solidFill>
                <a:latin typeface="Arial Nova Cond Light" panose="020B0306020202020204" pitchFamily="34" charset="0"/>
              </a:rPr>
              <a:t>handed</a:t>
            </a:r>
            <a:r>
              <a:rPr lang="it-IT" i="1" u="none" dirty="0">
                <a:solidFill>
                  <a:srgbClr val="C80000"/>
                </a:solidFill>
                <a:latin typeface="Arial Nova Cond Light" panose="020B0306020202020204" pitchFamily="34" charset="0"/>
              </a:rPr>
              <a:t> </a:t>
            </a:r>
            <a:r>
              <a:rPr lang="it-IT" u="none" dirty="0">
                <a:solidFill>
                  <a:srgbClr val="C80000"/>
                </a:solidFill>
                <a:latin typeface="Arial Nova Cond Light" panose="020B0306020202020204" pitchFamily="34" charset="0"/>
              </a:rPr>
              <a:t>component of </a:t>
            </a:r>
            <a:r>
              <a:rPr lang="it-IT" u="none" dirty="0" err="1">
                <a:solidFill>
                  <a:srgbClr val="C80000"/>
                </a:solidFill>
                <a:latin typeface="Arial Nova Cond Light" panose="020B0306020202020204" pitchFamily="34" charset="0"/>
              </a:rPr>
              <a:t>fermions</a:t>
            </a:r>
            <a:r>
              <a:rPr lang="it-IT" u="none" dirty="0">
                <a:solidFill>
                  <a:srgbClr val="C80000"/>
                </a:solidFill>
                <a:latin typeface="Arial Nova Cond Light" panose="020B0306020202020204" pitchFamily="34" charset="0"/>
              </a:rPr>
              <a:t> and </a:t>
            </a:r>
            <a:r>
              <a:rPr lang="it-IT" i="1" u="none" dirty="0" err="1">
                <a:solidFill>
                  <a:srgbClr val="C80000"/>
                </a:solidFill>
                <a:latin typeface="Arial Nova Cond Light" panose="020B0306020202020204" pitchFamily="34" charset="0"/>
              </a:rPr>
              <a:t>right-handed</a:t>
            </a:r>
            <a:r>
              <a:rPr lang="it-IT" u="none" dirty="0">
                <a:solidFill>
                  <a:srgbClr val="C80000"/>
                </a:solidFill>
                <a:latin typeface="Arial Nova Cond Light" panose="020B0306020202020204" pitchFamily="34" charset="0"/>
              </a:rPr>
              <a:t> component of anti-</a:t>
            </a:r>
            <a:r>
              <a:rPr lang="it-IT" u="none" dirty="0" err="1">
                <a:solidFill>
                  <a:srgbClr val="C80000"/>
                </a:solidFill>
                <a:latin typeface="Arial Nova Cond Light" panose="020B0306020202020204" pitchFamily="34" charset="0"/>
              </a:rPr>
              <a:t>fermions</a:t>
            </a:r>
            <a:endParaRPr lang="en-GB" u="none" dirty="0">
              <a:solidFill>
                <a:srgbClr val="C80000"/>
              </a:solidFill>
              <a:latin typeface="Arial Nova Cond Light" panose="020B0306020202020204" pitchFamily="34" charset="0"/>
            </a:endParaRPr>
          </a:p>
        </p:txBody>
      </p:sp>
      <mc:AlternateContent xmlns:mc="http://schemas.openxmlformats.org/markup-compatibility/2006" xmlns:a14="http://schemas.microsoft.com/office/drawing/2010/main">
        <mc:Choice Requires="a14">
          <p:sp>
            <p:nvSpPr>
              <p:cNvPr id="31" name="CasellaDiTesto 30">
                <a:extLst>
                  <a:ext uri="{FF2B5EF4-FFF2-40B4-BE49-F238E27FC236}">
                    <a16:creationId xmlns:a16="http://schemas.microsoft.com/office/drawing/2014/main" id="{6BEF5AE9-F200-583B-D2FF-D9E3724AF76B}"/>
                  </a:ext>
                </a:extLst>
              </p:cNvPr>
              <p:cNvSpPr txBox="1"/>
              <p:nvPr/>
            </p:nvSpPr>
            <p:spPr>
              <a:xfrm>
                <a:off x="5404274" y="4725512"/>
                <a:ext cx="3440034" cy="707886"/>
              </a:xfrm>
              <a:prstGeom prst="rect">
                <a:avLst/>
              </a:prstGeom>
              <a:noFill/>
            </p:spPr>
            <p:txBody>
              <a:bodyPr wrap="square" rtlCol="0">
                <a:spAutoFit/>
              </a:bodyPr>
              <a:lstStyle/>
              <a:p>
                <a:pPr algn="ctr"/>
                <a:r>
                  <a:rPr lang="it-IT" sz="2000" b="1" u="none" dirty="0">
                    <a:solidFill>
                      <a:srgbClr val="C80000"/>
                    </a:solidFill>
                    <a:latin typeface="Arial Nova Cond" panose="020B0506020202020204" pitchFamily="34" charset="0"/>
                  </a:rPr>
                  <a:t>ONLY </a:t>
                </a:r>
                <a14:m>
                  <m:oMath xmlns:m="http://schemas.openxmlformats.org/officeDocument/2006/math">
                    <m:sSub>
                      <m:sSubPr>
                        <m:ctrlPr>
                          <a:rPr lang="it-IT" sz="2000" b="1" i="1" u="none" smtClean="0">
                            <a:solidFill>
                              <a:srgbClr val="C80000"/>
                            </a:solidFill>
                            <a:latin typeface="Cambria Math" panose="02040503050406030204" pitchFamily="18" charset="0"/>
                          </a:rPr>
                        </m:ctrlPr>
                      </m:sSubPr>
                      <m:e>
                        <m:r>
                          <a:rPr lang="it-IT" sz="2000" b="1" i="1" u="none" smtClean="0">
                            <a:solidFill>
                              <a:srgbClr val="C80000"/>
                            </a:solidFill>
                            <a:latin typeface="Cambria Math" panose="02040503050406030204" pitchFamily="18" charset="0"/>
                          </a:rPr>
                          <m:t>𝝂</m:t>
                        </m:r>
                      </m:e>
                      <m:sub>
                        <m:r>
                          <a:rPr lang="it-IT" sz="2000" b="1" i="1" u="none" smtClean="0">
                            <a:solidFill>
                              <a:srgbClr val="C80000"/>
                            </a:solidFill>
                            <a:latin typeface="Cambria Math" panose="02040503050406030204" pitchFamily="18" charset="0"/>
                          </a:rPr>
                          <m:t>𝑳</m:t>
                        </m:r>
                      </m:sub>
                    </m:sSub>
                  </m:oMath>
                </a14:m>
                <a:r>
                  <a:rPr lang="en-GB" sz="2000" b="1" u="none" dirty="0">
                    <a:solidFill>
                      <a:srgbClr val="C80000"/>
                    </a:solidFill>
                    <a:latin typeface="Arial Nova Cond" panose="020B0506020202020204" pitchFamily="34" charset="0"/>
                  </a:rPr>
                  <a:t> AND </a:t>
                </a:r>
                <a14:m>
                  <m:oMath xmlns:m="http://schemas.openxmlformats.org/officeDocument/2006/math">
                    <m:acc>
                      <m:accPr>
                        <m:chr m:val="̅"/>
                        <m:ctrlPr>
                          <a:rPr lang="it-IT" sz="2000" b="1" i="1" u="none" smtClean="0">
                            <a:solidFill>
                              <a:srgbClr val="C80000"/>
                            </a:solidFill>
                            <a:latin typeface="Cambria Math" panose="02040503050406030204" pitchFamily="18" charset="0"/>
                          </a:rPr>
                        </m:ctrlPr>
                      </m:accPr>
                      <m:e>
                        <m:sSub>
                          <m:sSubPr>
                            <m:ctrlPr>
                              <a:rPr lang="it-IT" sz="2000" b="1" i="1" u="none" smtClean="0">
                                <a:solidFill>
                                  <a:srgbClr val="C80000"/>
                                </a:solidFill>
                                <a:latin typeface="Cambria Math" panose="02040503050406030204" pitchFamily="18" charset="0"/>
                              </a:rPr>
                            </m:ctrlPr>
                          </m:sSubPr>
                          <m:e>
                            <m:r>
                              <a:rPr lang="it-IT" sz="2000" b="1" i="1" u="none" smtClean="0">
                                <a:solidFill>
                                  <a:srgbClr val="C80000"/>
                                </a:solidFill>
                                <a:latin typeface="Cambria Math" panose="02040503050406030204" pitchFamily="18" charset="0"/>
                              </a:rPr>
                              <m:t>𝝂</m:t>
                            </m:r>
                          </m:e>
                          <m:sub>
                            <m:r>
                              <a:rPr lang="it-IT" sz="2000" b="1" i="1" u="none" smtClean="0">
                                <a:solidFill>
                                  <a:srgbClr val="C80000"/>
                                </a:solidFill>
                                <a:latin typeface="Cambria Math" panose="02040503050406030204" pitchFamily="18" charset="0"/>
                              </a:rPr>
                              <m:t>𝑹</m:t>
                            </m:r>
                          </m:sub>
                        </m:sSub>
                      </m:e>
                    </m:acc>
                    <m:r>
                      <a:rPr lang="it-IT" sz="2000" b="1" i="1" u="none" dirty="0" smtClean="0">
                        <a:solidFill>
                          <a:srgbClr val="C80000"/>
                        </a:solidFill>
                        <a:latin typeface="Cambria Math" panose="02040503050406030204" pitchFamily="18" charset="0"/>
                      </a:rPr>
                      <m:t> </m:t>
                    </m:r>
                  </m:oMath>
                </a14:m>
                <a:r>
                  <a:rPr lang="en-GB" sz="2000" b="1" u="none" dirty="0">
                    <a:solidFill>
                      <a:srgbClr val="C80000"/>
                    </a:solidFill>
                    <a:latin typeface="Arial Nova Cond" panose="020B0506020202020204" pitchFamily="34" charset="0"/>
                  </a:rPr>
                  <a:t> ENTER IN WEAK INTERACTIONS</a:t>
                </a:r>
              </a:p>
            </p:txBody>
          </p:sp>
        </mc:Choice>
        <mc:Fallback xmlns="">
          <p:sp>
            <p:nvSpPr>
              <p:cNvPr id="31" name="CasellaDiTesto 30">
                <a:extLst>
                  <a:ext uri="{FF2B5EF4-FFF2-40B4-BE49-F238E27FC236}">
                    <a16:creationId xmlns:a16="http://schemas.microsoft.com/office/drawing/2014/main" id="{6BEF5AE9-F200-583B-D2FF-D9E3724AF76B}"/>
                  </a:ext>
                </a:extLst>
              </p:cNvPr>
              <p:cNvSpPr txBox="1">
                <a:spLocks noRot="1" noChangeAspect="1" noMove="1" noResize="1" noEditPoints="1" noAdjustHandles="1" noChangeArrowheads="1" noChangeShapeType="1" noTextEdit="1"/>
              </p:cNvSpPr>
              <p:nvPr/>
            </p:nvSpPr>
            <p:spPr>
              <a:xfrm>
                <a:off x="5404274" y="4725512"/>
                <a:ext cx="3440034" cy="707886"/>
              </a:xfrm>
              <a:prstGeom prst="rect">
                <a:avLst/>
              </a:prstGeom>
              <a:blipFill>
                <a:blip r:embed="rId8"/>
                <a:stretch>
                  <a:fillRect t="-3448" b="-15517"/>
                </a:stretch>
              </a:blipFill>
            </p:spPr>
            <p:txBody>
              <a:bodyPr/>
              <a:lstStyle/>
              <a:p>
                <a:r>
                  <a:rPr lang="en-GB">
                    <a:noFill/>
                  </a:rPr>
                  <a:t> </a:t>
                </a:r>
              </a:p>
            </p:txBody>
          </p:sp>
        </mc:Fallback>
      </mc:AlternateContent>
    </p:spTree>
    <p:extLst>
      <p:ext uri="{BB962C8B-B14F-4D97-AF65-F5344CB8AC3E}">
        <p14:creationId xmlns:p14="http://schemas.microsoft.com/office/powerpoint/2010/main" val="3461720445"/>
      </p:ext>
    </p:extLst>
  </p:cSld>
  <p:clrMapOvr>
    <a:masterClrMapping/>
  </p:clrMapOvr>
  <p:extLst>
    <p:ext uri="{6950BFC3-D8DA-4A85-94F7-54DA5524770B}">
      <p188:commentRel xmlns:p188="http://schemas.microsoft.com/office/powerpoint/2018/8/main" r:id="rId3"/>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8DFE341B-4E9C-9E0C-B3EF-AD2F17D2D6A9}"/>
              </a:ext>
            </a:extLst>
          </p:cNvPr>
          <p:cNvSpPr txBox="1"/>
          <p:nvPr/>
        </p:nvSpPr>
        <p:spPr>
          <a:xfrm>
            <a:off x="246329" y="1251289"/>
            <a:ext cx="3600400" cy="400110"/>
          </a:xfrm>
          <a:prstGeom prst="rect">
            <a:avLst/>
          </a:prstGeom>
          <a:noFill/>
        </p:spPr>
        <p:txBody>
          <a:bodyPr wrap="square" rtlCol="0">
            <a:spAutoFit/>
          </a:bodyPr>
          <a:lstStyle/>
          <a:p>
            <a:r>
              <a:rPr lang="it-IT" sz="2000" u="none" dirty="0">
                <a:latin typeface="Arial Nova Cond" panose="020B0506020202020204" pitchFamily="34" charset="0"/>
              </a:rPr>
              <a:t>Still a </a:t>
            </a:r>
            <a:r>
              <a:rPr lang="it-IT" sz="2000" u="none" dirty="0" err="1">
                <a:latin typeface="Arial Nova Cond" panose="020B0506020202020204" pitchFamily="34" charset="0"/>
              </a:rPr>
              <a:t>lot</a:t>
            </a:r>
            <a:r>
              <a:rPr lang="it-IT" sz="2000" u="none" dirty="0">
                <a:latin typeface="Arial Nova Cond" panose="020B0506020202020204" pitchFamily="34" charset="0"/>
              </a:rPr>
              <a:t> of </a:t>
            </a:r>
            <a:r>
              <a:rPr lang="it-IT" sz="2000" u="none" dirty="0" err="1">
                <a:latin typeface="Arial Nova Cond" panose="020B0506020202020204" pitchFamily="34" charset="0"/>
              </a:rPr>
              <a:t>questions</a:t>
            </a:r>
            <a:r>
              <a:rPr lang="it-IT" sz="2000" u="none" dirty="0">
                <a:solidFill>
                  <a:schemeClr val="tx1"/>
                </a:solidFill>
                <a:latin typeface="Arial Nova Cond" panose="020B0506020202020204" pitchFamily="34" charset="0"/>
              </a:rPr>
              <a:t>!</a:t>
            </a:r>
            <a:endParaRPr lang="en-GB" sz="2000" u="none" dirty="0">
              <a:solidFill>
                <a:schemeClr val="tx1"/>
              </a:solidFill>
              <a:latin typeface="Arial Nova Cond" panose="020B0506020202020204" pitchFamily="34" charset="0"/>
            </a:endParaRPr>
          </a:p>
        </p:txBody>
      </p:sp>
      <p:cxnSp>
        <p:nvCxnSpPr>
          <p:cNvPr id="6" name="Connettore diritto 5">
            <a:extLst>
              <a:ext uri="{FF2B5EF4-FFF2-40B4-BE49-F238E27FC236}">
                <a16:creationId xmlns:a16="http://schemas.microsoft.com/office/drawing/2014/main" id="{A7A7D37F-37DF-CEB0-E35C-3B341316FB45}"/>
              </a:ext>
            </a:extLst>
          </p:cNvPr>
          <p:cNvCxnSpPr/>
          <p:nvPr/>
        </p:nvCxnSpPr>
        <p:spPr bwMode="auto">
          <a:xfrm>
            <a:off x="246329" y="1630301"/>
            <a:ext cx="2453463" cy="0"/>
          </a:xfrm>
          <a:prstGeom prst="line">
            <a:avLst/>
          </a:prstGeom>
          <a:noFill/>
          <a:ln w="19050" cap="flat" cmpd="sng" algn="ctr">
            <a:solidFill>
              <a:srgbClr val="C8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7" name="CasellaDiTesto 6">
            <a:extLst>
              <a:ext uri="{FF2B5EF4-FFF2-40B4-BE49-F238E27FC236}">
                <a16:creationId xmlns:a16="http://schemas.microsoft.com/office/drawing/2014/main" id="{54F46797-F63A-FEAA-3179-7A18ECE58279}"/>
              </a:ext>
            </a:extLst>
          </p:cNvPr>
          <p:cNvSpPr txBox="1"/>
          <p:nvPr/>
        </p:nvSpPr>
        <p:spPr>
          <a:xfrm>
            <a:off x="127618" y="1630301"/>
            <a:ext cx="4646850" cy="1702582"/>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t-IT" u="none" dirty="0" err="1">
                <a:solidFill>
                  <a:srgbClr val="000000"/>
                </a:solidFill>
                <a:latin typeface="Arial Nova Cond Light" panose="020B0306020202020204" pitchFamily="34" charset="0"/>
              </a:rPr>
              <a:t>What</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is</a:t>
            </a:r>
            <a:r>
              <a:rPr lang="it-IT" u="none" dirty="0">
                <a:solidFill>
                  <a:srgbClr val="000000"/>
                </a:solidFill>
                <a:latin typeface="Arial Nova Cond Light" panose="020B0306020202020204" pitchFamily="34" charset="0"/>
              </a:rPr>
              <a:t> the </a:t>
            </a:r>
            <a:r>
              <a:rPr lang="it-IT" u="none" dirty="0" err="1">
                <a:solidFill>
                  <a:srgbClr val="000000"/>
                </a:solidFill>
                <a:latin typeface="Arial Nova Cond Light" panose="020B0306020202020204" pitchFamily="34" charset="0"/>
              </a:rPr>
              <a:t>right</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mechanism</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through</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wich</a:t>
            </a:r>
            <a:r>
              <a:rPr lang="it-IT" u="none" dirty="0">
                <a:solidFill>
                  <a:srgbClr val="000000"/>
                </a:solidFill>
                <a:latin typeface="Arial Nova Cond Light" panose="020B0306020202020204" pitchFamily="34" charset="0"/>
              </a:rPr>
              <a:t> neutrino </a:t>
            </a:r>
            <a:r>
              <a:rPr lang="it-IT" u="none" dirty="0" err="1">
                <a:solidFill>
                  <a:srgbClr val="000000"/>
                </a:solidFill>
                <a:latin typeface="Arial Nova Cond Light" panose="020B0306020202020204" pitchFamily="34" charset="0"/>
              </a:rPr>
              <a:t>acquire</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their</a:t>
            </a:r>
            <a:r>
              <a:rPr lang="it-IT" u="none" dirty="0">
                <a:solidFill>
                  <a:srgbClr val="000000"/>
                </a:solidFill>
                <a:latin typeface="Arial Nova Cond Light" panose="020B0306020202020204" pitchFamily="34" charset="0"/>
              </a:rPr>
              <a:t> mass?</a:t>
            </a:r>
          </a:p>
          <a:p>
            <a:pPr marL="171450" indent="-171450">
              <a:lnSpc>
                <a:spcPct val="150000"/>
              </a:lnSpc>
              <a:buFont typeface="Arial" panose="020B0604020202020204" pitchFamily="34" charset="0"/>
              <a:buChar char="•"/>
            </a:pPr>
            <a:r>
              <a:rPr lang="it-IT" u="none" dirty="0">
                <a:solidFill>
                  <a:srgbClr val="000000"/>
                </a:solidFill>
                <a:latin typeface="Arial Nova Cond Light" panose="020B0306020202020204" pitchFamily="34" charset="0"/>
              </a:rPr>
              <a:t>Are neutrino Majorana or Dirac </a:t>
            </a:r>
            <a:r>
              <a:rPr lang="it-IT" u="none" dirty="0" err="1">
                <a:solidFill>
                  <a:srgbClr val="000000"/>
                </a:solidFill>
                <a:latin typeface="Arial Nova Cond Light" panose="020B0306020202020204" pitchFamily="34" charset="0"/>
              </a:rPr>
              <a:t>fermions</a:t>
            </a:r>
            <a:r>
              <a:rPr lang="it-IT" u="none" dirty="0">
                <a:solidFill>
                  <a:srgbClr val="000000"/>
                </a:solidFill>
                <a:latin typeface="Arial Nova Cond Light" panose="020B0306020202020204" pitchFamily="34" charset="0"/>
              </a:rPr>
              <a:t>?</a:t>
            </a:r>
          </a:p>
          <a:p>
            <a:pPr marL="171450" indent="-171450">
              <a:lnSpc>
                <a:spcPct val="150000"/>
              </a:lnSpc>
              <a:buFont typeface="Arial" panose="020B0604020202020204" pitchFamily="34" charset="0"/>
              <a:buChar char="•"/>
            </a:pPr>
            <a:r>
              <a:rPr lang="it-IT" u="none" dirty="0">
                <a:solidFill>
                  <a:srgbClr val="000000"/>
                </a:solidFill>
                <a:latin typeface="Arial Nova Cond Light" panose="020B0306020202020204" pitchFamily="34" charset="0"/>
              </a:rPr>
              <a:t>Do </a:t>
            </a:r>
            <a:r>
              <a:rPr lang="it-IT" u="none" dirty="0" err="1">
                <a:solidFill>
                  <a:srgbClr val="000000"/>
                </a:solidFill>
                <a:latin typeface="Arial Nova Cond Light" panose="020B0306020202020204" pitchFamily="34" charset="0"/>
              </a:rPr>
              <a:t>they</a:t>
            </a:r>
            <a:r>
              <a:rPr lang="it-IT" u="none" dirty="0">
                <a:solidFill>
                  <a:srgbClr val="000000"/>
                </a:solidFill>
                <a:latin typeface="Arial Nova Cond Light" panose="020B0306020202020204" pitchFamily="34" charset="0"/>
              </a:rPr>
              <a:t> violate CP </a:t>
            </a:r>
            <a:r>
              <a:rPr lang="it-IT" u="none" dirty="0" err="1">
                <a:solidFill>
                  <a:srgbClr val="000000"/>
                </a:solidFill>
                <a:latin typeface="Arial Nova Cond Light" panose="020B0306020202020204" pitchFamily="34" charset="0"/>
              </a:rPr>
              <a:t>symmetry</a:t>
            </a:r>
            <a:r>
              <a:rPr lang="it-IT" u="none" dirty="0">
                <a:solidFill>
                  <a:srgbClr val="000000"/>
                </a:solidFill>
                <a:latin typeface="Arial Nova Cond Light" panose="020B0306020202020204" pitchFamily="34" charset="0"/>
              </a:rPr>
              <a:t>?</a:t>
            </a:r>
          </a:p>
        </p:txBody>
      </p:sp>
      <p:pic>
        <p:nvPicPr>
          <p:cNvPr id="8" name="Immagine 7">
            <a:extLst>
              <a:ext uri="{FF2B5EF4-FFF2-40B4-BE49-F238E27FC236}">
                <a16:creationId xmlns:a16="http://schemas.microsoft.com/office/drawing/2014/main" id="{BB65AD17-8CFD-9720-85B0-A67887CE39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4468" y="1471742"/>
            <a:ext cx="3905296" cy="2939284"/>
          </a:xfrm>
          <a:prstGeom prst="rect">
            <a:avLst/>
          </a:prstGeom>
        </p:spPr>
      </p:pic>
      <p:sp>
        <p:nvSpPr>
          <p:cNvPr id="9" name="CasellaDiTesto 8">
            <a:extLst>
              <a:ext uri="{FF2B5EF4-FFF2-40B4-BE49-F238E27FC236}">
                <a16:creationId xmlns:a16="http://schemas.microsoft.com/office/drawing/2014/main" id="{02092582-3C14-FBEF-3F94-52895CFC5777}"/>
              </a:ext>
            </a:extLst>
          </p:cNvPr>
          <p:cNvSpPr txBox="1"/>
          <p:nvPr/>
        </p:nvSpPr>
        <p:spPr>
          <a:xfrm>
            <a:off x="4710622" y="4603260"/>
            <a:ext cx="4541898" cy="1702582"/>
          </a:xfrm>
          <a:prstGeom prst="rect">
            <a:avLst/>
          </a:prstGeom>
          <a:noFill/>
        </p:spPr>
        <p:txBody>
          <a:bodyPr wrap="square">
            <a:spAutoFit/>
          </a:bodyPr>
          <a:lstStyle/>
          <a:p>
            <a:pPr marL="171450" indent="-171450">
              <a:lnSpc>
                <a:spcPct val="150000"/>
              </a:lnSpc>
              <a:buFont typeface="Arial" panose="020B0604020202020204" pitchFamily="34" charset="0"/>
              <a:buChar char="•"/>
            </a:pPr>
            <a:r>
              <a:rPr lang="it-IT" u="none" dirty="0" err="1">
                <a:solidFill>
                  <a:srgbClr val="000000"/>
                </a:solidFill>
                <a:latin typeface="Arial Nova Cond Light" panose="020B0306020202020204" pitchFamily="34" charset="0"/>
              </a:rPr>
              <a:t>Could</a:t>
            </a:r>
            <a:r>
              <a:rPr lang="it-IT" u="none" dirty="0">
                <a:solidFill>
                  <a:srgbClr val="000000"/>
                </a:solidFill>
                <a:latin typeface="Arial Nova Cond Light" panose="020B0306020202020204" pitchFamily="34" charset="0"/>
              </a:rPr>
              <a:t> be the </a:t>
            </a:r>
            <a:r>
              <a:rPr lang="it-IT" u="none" dirty="0" err="1">
                <a:solidFill>
                  <a:srgbClr val="000000"/>
                </a:solidFill>
                <a:latin typeface="Arial Nova Cond Light" panose="020B0306020202020204" pitchFamily="34" charset="0"/>
              </a:rPr>
              <a:t>explanation</a:t>
            </a:r>
            <a:r>
              <a:rPr lang="it-IT" u="none" dirty="0">
                <a:solidFill>
                  <a:srgbClr val="000000"/>
                </a:solidFill>
                <a:latin typeface="Arial Nova Cond Light" panose="020B0306020202020204" pitchFamily="34" charset="0"/>
              </a:rPr>
              <a:t> of the </a:t>
            </a:r>
            <a:r>
              <a:rPr lang="it-IT" u="none" dirty="0" err="1">
                <a:solidFill>
                  <a:srgbClr val="000000"/>
                </a:solidFill>
                <a:latin typeface="Arial Nova Cond Light" panose="020B0306020202020204" pitchFamily="34" charset="0"/>
              </a:rPr>
              <a:t>discrepancies</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between</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matter</a:t>
            </a:r>
            <a:r>
              <a:rPr lang="it-IT" u="none" dirty="0">
                <a:solidFill>
                  <a:srgbClr val="000000"/>
                </a:solidFill>
                <a:latin typeface="Arial Nova Cond Light" panose="020B0306020202020204" pitchFamily="34" charset="0"/>
              </a:rPr>
              <a:t> and </a:t>
            </a:r>
            <a:r>
              <a:rPr lang="it-IT" u="none" dirty="0" err="1">
                <a:solidFill>
                  <a:srgbClr val="000000"/>
                </a:solidFill>
                <a:latin typeface="Arial Nova Cond Light" panose="020B0306020202020204" pitchFamily="34" charset="0"/>
              </a:rPr>
              <a:t>antimatter</a:t>
            </a:r>
            <a:r>
              <a:rPr lang="it-IT" u="none" dirty="0">
                <a:solidFill>
                  <a:srgbClr val="000000"/>
                </a:solidFill>
                <a:latin typeface="Arial Nova Cond Light" panose="020B0306020202020204" pitchFamily="34" charset="0"/>
              </a:rPr>
              <a:t> in </a:t>
            </a:r>
            <a:r>
              <a:rPr lang="it-IT" u="none" dirty="0" err="1">
                <a:solidFill>
                  <a:srgbClr val="000000"/>
                </a:solidFill>
                <a:latin typeface="Arial Nova Cond Light" panose="020B0306020202020204" pitchFamily="34" charset="0"/>
              </a:rPr>
              <a:t>our</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universe</a:t>
            </a:r>
            <a:r>
              <a:rPr lang="it-IT" u="none" dirty="0">
                <a:solidFill>
                  <a:srgbClr val="000000"/>
                </a:solidFill>
                <a:latin typeface="Arial Nova Cond Light" panose="020B0306020202020204" pitchFamily="34" charset="0"/>
              </a:rPr>
              <a:t>?</a:t>
            </a:r>
          </a:p>
          <a:p>
            <a:pPr marL="171450" indent="-171450">
              <a:lnSpc>
                <a:spcPct val="150000"/>
              </a:lnSpc>
              <a:buFont typeface="Arial" panose="020B0604020202020204" pitchFamily="34" charset="0"/>
              <a:buChar char="•"/>
            </a:pPr>
            <a:r>
              <a:rPr lang="it-IT" u="none" dirty="0">
                <a:solidFill>
                  <a:srgbClr val="000000"/>
                </a:solidFill>
                <a:latin typeface="Arial Nova Cond Light" panose="020B0306020202020204" pitchFamily="34" charset="0"/>
              </a:rPr>
              <a:t>Are new </a:t>
            </a:r>
            <a:r>
              <a:rPr lang="it-IT" u="none" dirty="0" err="1">
                <a:solidFill>
                  <a:srgbClr val="000000"/>
                </a:solidFill>
                <a:latin typeface="Arial Nova Cond Light" panose="020B0306020202020204" pitchFamily="34" charset="0"/>
              </a:rPr>
              <a:t>beyond</a:t>
            </a:r>
            <a:r>
              <a:rPr lang="it-IT" u="none" dirty="0">
                <a:solidFill>
                  <a:srgbClr val="000000"/>
                </a:solidFill>
                <a:latin typeface="Arial Nova Cond Light" panose="020B0306020202020204" pitchFamily="34" charset="0"/>
              </a:rPr>
              <a:t> Standard Model </a:t>
            </a:r>
            <a:r>
              <a:rPr lang="it-IT" u="none" dirty="0" err="1">
                <a:solidFill>
                  <a:srgbClr val="000000"/>
                </a:solidFill>
                <a:latin typeface="Arial Nova Cond Light" panose="020B0306020202020204" pitchFamily="34" charset="0"/>
              </a:rPr>
              <a:t>thories</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necessary</a:t>
            </a:r>
            <a:r>
              <a:rPr lang="it-IT" u="none" dirty="0">
                <a:solidFill>
                  <a:srgbClr val="000000"/>
                </a:solidFill>
                <a:latin typeface="Arial Nova Cond Light" panose="020B0306020202020204" pitchFamily="34" charset="0"/>
              </a:rPr>
              <a:t>? (YES!)</a:t>
            </a:r>
          </a:p>
        </p:txBody>
      </p:sp>
      <p:pic>
        <p:nvPicPr>
          <p:cNvPr id="10" name="Immagine 9">
            <a:extLst>
              <a:ext uri="{FF2B5EF4-FFF2-40B4-BE49-F238E27FC236}">
                <a16:creationId xmlns:a16="http://schemas.microsoft.com/office/drawing/2014/main" id="{B7CDA848-6A2A-06E4-6845-1E63B82B2DAB}"/>
              </a:ext>
            </a:extLst>
          </p:cNvPr>
          <p:cNvPicPr>
            <a:picLocks noChangeAspect="1"/>
          </p:cNvPicPr>
          <p:nvPr/>
        </p:nvPicPr>
        <p:blipFill rotWithShape="1">
          <a:blip r:embed="rId4">
            <a:extLst>
              <a:ext uri="{28A0092B-C50C-407E-A947-70E740481C1C}">
                <a14:useLocalDpi xmlns:a14="http://schemas.microsoft.com/office/drawing/2010/main" val="0"/>
              </a:ext>
            </a:extLst>
          </a:blip>
          <a:srcRect l="31989" t="7095" r="4337" b="7674"/>
          <a:stretch/>
        </p:blipFill>
        <p:spPr>
          <a:xfrm>
            <a:off x="395536" y="3429000"/>
            <a:ext cx="3905296" cy="2939284"/>
          </a:xfrm>
          <a:prstGeom prst="rect">
            <a:avLst/>
          </a:prstGeom>
        </p:spPr>
      </p:pic>
      <p:sp>
        <p:nvSpPr>
          <p:cNvPr id="11" name="CasellaDiTesto 10">
            <a:extLst>
              <a:ext uri="{FF2B5EF4-FFF2-40B4-BE49-F238E27FC236}">
                <a16:creationId xmlns:a16="http://schemas.microsoft.com/office/drawing/2014/main" id="{A8F22DFA-787A-DE4D-A34C-1840A47606E0}"/>
              </a:ext>
            </a:extLst>
          </p:cNvPr>
          <p:cNvSpPr txBox="1"/>
          <p:nvPr/>
        </p:nvSpPr>
        <p:spPr>
          <a:xfrm>
            <a:off x="2249742" y="369880"/>
            <a:ext cx="4644516" cy="646331"/>
          </a:xfrm>
          <a:prstGeom prst="rect">
            <a:avLst/>
          </a:prstGeom>
          <a:noFill/>
        </p:spPr>
        <p:txBody>
          <a:bodyPr wrap="square" rtlCol="0">
            <a:spAutoFit/>
          </a:bodyPr>
          <a:lstStyle/>
          <a:p>
            <a:pPr algn="ctr"/>
            <a:r>
              <a:rPr lang="it-IT" sz="3600" b="1" u="none" dirty="0">
                <a:solidFill>
                  <a:srgbClr val="C80000"/>
                </a:solidFill>
                <a:latin typeface="Arial Nova Cond" panose="020B0506020202020204" pitchFamily="34" charset="0"/>
              </a:rPr>
              <a:t>CONCLUSION</a:t>
            </a:r>
            <a:endParaRPr lang="en-GB" sz="3600" b="1" u="none" dirty="0">
              <a:solidFill>
                <a:srgbClr val="C80000"/>
              </a:solidFill>
              <a:latin typeface="Arial Nova Cond" panose="020B0506020202020204" pitchFamily="34" charset="0"/>
            </a:endParaRPr>
          </a:p>
        </p:txBody>
      </p:sp>
    </p:spTree>
    <p:extLst>
      <p:ext uri="{BB962C8B-B14F-4D97-AF65-F5344CB8AC3E}">
        <p14:creationId xmlns:p14="http://schemas.microsoft.com/office/powerpoint/2010/main" val="2298632464"/>
      </p:ext>
    </p:extLst>
  </p:cSld>
  <p:clrMapOvr>
    <a:masterClrMapping/>
  </p:clrMapOvr>
  <p:extLst>
    <p:ext uri="{6950BFC3-D8DA-4A85-94F7-54DA5524770B}">
      <p188:commentRel xmlns:p188="http://schemas.microsoft.com/office/powerpoint/2018/8/main" r:id="rId2"/>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2">
            <a:extLst>
              <a:ext uri="{FF2B5EF4-FFF2-40B4-BE49-F238E27FC236}">
                <a16:creationId xmlns:a16="http://schemas.microsoft.com/office/drawing/2014/main" id="{44FCC5C2-244A-83AE-0878-F7039E99E09B}"/>
              </a:ext>
            </a:extLst>
          </p:cNvPr>
          <p:cNvSpPr>
            <a:spLocks noGrp="1"/>
          </p:cNvSpPr>
          <p:nvPr>
            <p:ph type="title"/>
          </p:nvPr>
        </p:nvSpPr>
        <p:spPr>
          <a:xfrm>
            <a:off x="1853240" y="456209"/>
            <a:ext cx="5437520" cy="369332"/>
          </a:xfrm>
        </p:spPr>
        <p:txBody>
          <a:bodyPr/>
          <a:lstStyle/>
          <a:p>
            <a:r>
              <a:rPr lang="en-GB" sz="2800" b="1" i="0" dirty="0">
                <a:solidFill>
                  <a:srgbClr val="C80000"/>
                </a:solidFill>
                <a:effectLst/>
                <a:latin typeface="Arial Nova Cond" panose="020B0506020202020204" pitchFamily="34" charset="0"/>
              </a:rPr>
              <a:t>8th BCD ISHEP </a:t>
            </a:r>
            <a:r>
              <a:rPr lang="en-GB" sz="2800" b="1" i="0" dirty="0" err="1">
                <a:solidFill>
                  <a:srgbClr val="C80000"/>
                </a:solidFill>
                <a:effectLst/>
                <a:latin typeface="Arial Nova Cond" panose="020B0506020202020204" pitchFamily="34" charset="0"/>
              </a:rPr>
              <a:t>Cargèse</a:t>
            </a:r>
            <a:r>
              <a:rPr lang="en-GB" sz="2800" b="1" i="0" dirty="0">
                <a:solidFill>
                  <a:srgbClr val="C80000"/>
                </a:solidFill>
                <a:effectLst/>
                <a:latin typeface="Arial Nova Cond" panose="020B0506020202020204" pitchFamily="34" charset="0"/>
              </a:rPr>
              <a:t> School</a:t>
            </a:r>
            <a:endParaRPr lang="en-GB" sz="6000" dirty="0">
              <a:latin typeface="Arial Nova Cond" panose="020B0506020202020204" pitchFamily="34" charset="0"/>
            </a:endParaRPr>
          </a:p>
        </p:txBody>
      </p:sp>
      <p:sp>
        <p:nvSpPr>
          <p:cNvPr id="5" name="CasellaDiTesto 4">
            <a:extLst>
              <a:ext uri="{FF2B5EF4-FFF2-40B4-BE49-F238E27FC236}">
                <a16:creationId xmlns:a16="http://schemas.microsoft.com/office/drawing/2014/main" id="{3EF55B94-D5F7-1760-34FC-8BACACD89FA2}"/>
              </a:ext>
            </a:extLst>
          </p:cNvPr>
          <p:cNvSpPr txBox="1"/>
          <p:nvPr/>
        </p:nvSpPr>
        <p:spPr>
          <a:xfrm>
            <a:off x="2123728" y="1290896"/>
            <a:ext cx="4896544" cy="707886"/>
          </a:xfrm>
          <a:prstGeom prst="rect">
            <a:avLst/>
          </a:prstGeom>
          <a:noFill/>
        </p:spPr>
        <p:txBody>
          <a:bodyPr wrap="square" rtlCol="0">
            <a:spAutoFit/>
          </a:bodyPr>
          <a:lstStyle/>
          <a:p>
            <a:pPr algn="ctr"/>
            <a:r>
              <a:rPr lang="it-IT" sz="2000" u="none" dirty="0">
                <a:latin typeface="Arial Nova Cond Light" panose="020B0306020202020204" pitchFamily="34" charset="0"/>
              </a:rPr>
              <a:t>University of Bologna</a:t>
            </a:r>
          </a:p>
          <a:p>
            <a:pPr algn="ctr"/>
            <a:r>
              <a:rPr lang="it-IT" sz="2000" u="none" dirty="0">
                <a:latin typeface="Arial Nova Cond Light" panose="020B0306020202020204" pitchFamily="34" charset="0"/>
              </a:rPr>
              <a:t> </a:t>
            </a:r>
            <a:r>
              <a:rPr lang="it-IT" sz="2000" u="none" dirty="0" err="1">
                <a:latin typeface="Arial Nova Cond Light" panose="020B0306020202020204" pitchFamily="34" charset="0"/>
              </a:rPr>
              <a:t>a.a</a:t>
            </a:r>
            <a:r>
              <a:rPr lang="it-IT" sz="2000" u="none" dirty="0">
                <a:latin typeface="Arial Nova Cond Light" panose="020B0306020202020204" pitchFamily="34" charset="0"/>
              </a:rPr>
              <a:t> 2022-2023</a:t>
            </a:r>
            <a:endParaRPr lang="en-GB" sz="2000" u="none" dirty="0">
              <a:latin typeface="Arial Nova Cond Light" panose="020B0306020202020204" pitchFamily="34" charset="0"/>
            </a:endParaRPr>
          </a:p>
        </p:txBody>
      </p:sp>
      <p:sp>
        <p:nvSpPr>
          <p:cNvPr id="6" name="CasellaDiTesto 5">
            <a:extLst>
              <a:ext uri="{FF2B5EF4-FFF2-40B4-BE49-F238E27FC236}">
                <a16:creationId xmlns:a16="http://schemas.microsoft.com/office/drawing/2014/main" id="{7CDBF181-D52C-487A-6E47-20A79FFBE908}"/>
              </a:ext>
            </a:extLst>
          </p:cNvPr>
          <p:cNvSpPr txBox="1"/>
          <p:nvPr/>
        </p:nvSpPr>
        <p:spPr>
          <a:xfrm>
            <a:off x="6841168" y="6017606"/>
            <a:ext cx="1872208" cy="369332"/>
          </a:xfrm>
          <a:prstGeom prst="rect">
            <a:avLst/>
          </a:prstGeom>
          <a:noFill/>
        </p:spPr>
        <p:txBody>
          <a:bodyPr wrap="square" rtlCol="0">
            <a:spAutoFit/>
          </a:bodyPr>
          <a:lstStyle/>
          <a:p>
            <a:r>
              <a:rPr lang="it-IT" u="none" dirty="0">
                <a:latin typeface="Arial Nova Cond" panose="020B0506020202020204" pitchFamily="34" charset="0"/>
              </a:rPr>
              <a:t>Giulia Lupi</a:t>
            </a:r>
            <a:endParaRPr lang="en-GB" u="none" dirty="0">
              <a:latin typeface="Arial Nova Cond" panose="020B0506020202020204" pitchFamily="34" charset="0"/>
            </a:endParaRPr>
          </a:p>
        </p:txBody>
      </p:sp>
      <p:sp>
        <p:nvSpPr>
          <p:cNvPr id="7" name="CasellaDiTesto 6">
            <a:extLst>
              <a:ext uri="{FF2B5EF4-FFF2-40B4-BE49-F238E27FC236}">
                <a16:creationId xmlns:a16="http://schemas.microsoft.com/office/drawing/2014/main" id="{C86C4A86-DFD3-5894-A761-D15052E65CE0}"/>
              </a:ext>
            </a:extLst>
          </p:cNvPr>
          <p:cNvSpPr txBox="1"/>
          <p:nvPr/>
        </p:nvSpPr>
        <p:spPr>
          <a:xfrm>
            <a:off x="1475656" y="3068960"/>
            <a:ext cx="6192688" cy="1077218"/>
          </a:xfrm>
          <a:prstGeom prst="rect">
            <a:avLst/>
          </a:prstGeom>
          <a:noFill/>
        </p:spPr>
        <p:txBody>
          <a:bodyPr wrap="square" rtlCol="0">
            <a:spAutoFit/>
          </a:bodyPr>
          <a:lstStyle/>
          <a:p>
            <a:pPr algn="ctr"/>
            <a:r>
              <a:rPr lang="en-GB" sz="3600" b="1" i="0" u="none" dirty="0" err="1">
                <a:solidFill>
                  <a:srgbClr val="202124"/>
                </a:solidFill>
                <a:effectLst/>
                <a:latin typeface="Google Sans"/>
              </a:rPr>
              <a:t>Ajó</a:t>
            </a:r>
            <a:endParaRPr lang="it-IT" sz="3600" b="1" u="none" dirty="0"/>
          </a:p>
          <a:p>
            <a:pPr algn="ctr"/>
            <a:r>
              <a:rPr lang="it-IT" sz="2800" b="1" u="none" dirty="0"/>
              <a:t>THANKS FOR YOUR ATTENTION!</a:t>
            </a:r>
            <a:endParaRPr lang="en-GB" sz="2800" b="1" u="none" dirty="0"/>
          </a:p>
        </p:txBody>
      </p:sp>
    </p:spTree>
    <p:extLst>
      <p:ext uri="{BB962C8B-B14F-4D97-AF65-F5344CB8AC3E}">
        <p14:creationId xmlns:p14="http://schemas.microsoft.com/office/powerpoint/2010/main" val="3863306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11EBF65F-DFD5-DBBA-F958-3B5E8B103E02}"/>
              </a:ext>
            </a:extLst>
          </p:cNvPr>
          <p:cNvSpPr txBox="1"/>
          <p:nvPr/>
        </p:nvSpPr>
        <p:spPr>
          <a:xfrm>
            <a:off x="143508" y="404664"/>
            <a:ext cx="8856984" cy="584775"/>
          </a:xfrm>
          <a:prstGeom prst="rect">
            <a:avLst/>
          </a:prstGeom>
          <a:noFill/>
        </p:spPr>
        <p:txBody>
          <a:bodyPr wrap="square" rtlCol="0">
            <a:spAutoFit/>
          </a:bodyPr>
          <a:lstStyle/>
          <a:p>
            <a:pPr algn="ctr"/>
            <a:r>
              <a:rPr lang="it-IT" sz="3200" b="1" u="none" dirty="0">
                <a:solidFill>
                  <a:srgbClr val="C80000"/>
                </a:solidFill>
                <a:latin typeface="Arial Nova Cond" panose="020B0506020202020204" pitchFamily="34" charset="0"/>
              </a:rPr>
              <a:t>DIRAC OR MAJORANA NEUTRINO?</a:t>
            </a:r>
            <a:endParaRPr lang="en-GB" sz="3200" b="1" u="none" dirty="0">
              <a:solidFill>
                <a:srgbClr val="C80000"/>
              </a:solidFill>
              <a:latin typeface="Arial Nova Cond" panose="020B0506020202020204" pitchFamily="34" charset="0"/>
            </a:endParaRPr>
          </a:p>
        </p:txBody>
      </p:sp>
      <mc:AlternateContent xmlns:mc="http://schemas.openxmlformats.org/markup-compatibility/2006" xmlns:a14="http://schemas.microsoft.com/office/drawing/2010/main">
        <mc:Choice Requires="a14">
          <p:sp>
            <p:nvSpPr>
              <p:cNvPr id="7" name="CasellaDiTesto 6">
                <a:extLst>
                  <a:ext uri="{FF2B5EF4-FFF2-40B4-BE49-F238E27FC236}">
                    <a16:creationId xmlns:a16="http://schemas.microsoft.com/office/drawing/2014/main" id="{561B76E0-81EA-00E2-D97E-448566394945}"/>
                  </a:ext>
                </a:extLst>
              </p:cNvPr>
              <p:cNvSpPr txBox="1"/>
              <p:nvPr/>
            </p:nvSpPr>
            <p:spPr>
              <a:xfrm>
                <a:off x="791326" y="3005163"/>
                <a:ext cx="7561348" cy="677108"/>
              </a:xfrm>
              <a:prstGeom prst="rect">
                <a:avLst/>
              </a:prstGeom>
              <a:noFill/>
            </p:spPr>
            <p:txBody>
              <a:bodyPr wrap="square">
                <a:spAutoFit/>
              </a:bodyPr>
              <a:lstStyle/>
              <a:p>
                <a:pPr algn="ctr"/>
                <a:r>
                  <a:rPr lang="en-GB" b="1" u="none" dirty="0">
                    <a:solidFill>
                      <a:schemeClr val="tx1"/>
                    </a:solidFill>
                    <a:effectLst/>
                    <a:latin typeface="Arial Nova Cond" panose="020B0506020202020204" pitchFamily="34" charset="0"/>
                  </a:rPr>
                  <a:t>1937</a:t>
                </a:r>
                <a:r>
                  <a:rPr lang="en-GB" b="0" u="none" dirty="0">
                    <a:solidFill>
                      <a:schemeClr val="tx1"/>
                    </a:solidFill>
                    <a:effectLst/>
                    <a:latin typeface="Arial Nova Cond" panose="020B0506020202020204" pitchFamily="34" charset="0"/>
                  </a:rPr>
                  <a:t> Italian physicist </a:t>
                </a:r>
                <a:r>
                  <a:rPr lang="en-GB" b="0" u="none" dirty="0" err="1">
                    <a:solidFill>
                      <a:schemeClr val="tx1"/>
                    </a:solidFill>
                    <a:effectLst/>
                    <a:latin typeface="Arial Nova Cond" panose="020B0506020202020204" pitchFamily="34" charset="0"/>
                  </a:rPr>
                  <a:t>E.Majorana</a:t>
                </a:r>
                <a:r>
                  <a:rPr lang="en-GB" b="0" u="none" dirty="0">
                    <a:solidFill>
                      <a:schemeClr val="tx1"/>
                    </a:solidFill>
                    <a:effectLst/>
                    <a:latin typeface="Arial Nova Cond" panose="020B0506020202020204" pitchFamily="34" charset="0"/>
                  </a:rPr>
                  <a:t> debuted another theory: could Neutrino and Antineutrino be the same particle  </a:t>
                </a:r>
                <a14:m>
                  <m:oMath xmlns:m="http://schemas.openxmlformats.org/officeDocument/2006/math">
                    <m:sSub>
                      <m:sSubPr>
                        <m:ctrlPr>
                          <a:rPr lang="it-IT" sz="2000" b="1" i="1" u="none" smtClean="0">
                            <a:solidFill>
                              <a:srgbClr val="C80000"/>
                            </a:solidFill>
                            <a:latin typeface="Cambria Math" panose="02040503050406030204" pitchFamily="18" charset="0"/>
                          </a:rPr>
                        </m:ctrlPr>
                      </m:sSubPr>
                      <m:e>
                        <m:r>
                          <a:rPr lang="it-IT" sz="2000" b="1" i="1" u="none" smtClean="0">
                            <a:solidFill>
                              <a:srgbClr val="C80000"/>
                            </a:solidFill>
                            <a:latin typeface="Cambria Math" panose="02040503050406030204" pitchFamily="18" charset="0"/>
                          </a:rPr>
                          <m:t>𝝂</m:t>
                        </m:r>
                      </m:e>
                      <m:sub>
                        <m:r>
                          <a:rPr lang="it-IT" sz="2000" b="1" i="1" u="none" smtClean="0">
                            <a:solidFill>
                              <a:srgbClr val="C80000"/>
                            </a:solidFill>
                            <a:latin typeface="Cambria Math" panose="02040503050406030204" pitchFamily="18" charset="0"/>
                          </a:rPr>
                          <m:t>𝒊</m:t>
                        </m:r>
                      </m:sub>
                    </m:sSub>
                    <m:r>
                      <a:rPr lang="it-IT" sz="2000" b="1" i="1" u="none" smtClean="0">
                        <a:solidFill>
                          <a:srgbClr val="C80000"/>
                        </a:solidFill>
                        <a:latin typeface="Cambria Math" panose="02040503050406030204" pitchFamily="18" charset="0"/>
                      </a:rPr>
                      <m:t>=</m:t>
                    </m:r>
                    <m:acc>
                      <m:accPr>
                        <m:chr m:val="̅"/>
                        <m:ctrlPr>
                          <a:rPr lang="it-IT" sz="2000" b="1" i="1" u="none" smtClean="0">
                            <a:solidFill>
                              <a:srgbClr val="C80000"/>
                            </a:solidFill>
                            <a:latin typeface="Cambria Math" panose="02040503050406030204" pitchFamily="18" charset="0"/>
                          </a:rPr>
                        </m:ctrlPr>
                      </m:accPr>
                      <m:e>
                        <m:sSub>
                          <m:sSubPr>
                            <m:ctrlPr>
                              <a:rPr lang="it-IT" sz="2000" b="1" i="1" u="none" smtClean="0">
                                <a:solidFill>
                                  <a:srgbClr val="C80000"/>
                                </a:solidFill>
                                <a:latin typeface="Cambria Math" panose="02040503050406030204" pitchFamily="18" charset="0"/>
                              </a:rPr>
                            </m:ctrlPr>
                          </m:sSubPr>
                          <m:e>
                            <m:r>
                              <a:rPr lang="it-IT" sz="2000" b="1" i="1" u="none" smtClean="0">
                                <a:solidFill>
                                  <a:srgbClr val="C80000"/>
                                </a:solidFill>
                                <a:latin typeface="Cambria Math" panose="02040503050406030204" pitchFamily="18" charset="0"/>
                              </a:rPr>
                              <m:t>𝝂</m:t>
                            </m:r>
                          </m:e>
                          <m:sub>
                            <m:r>
                              <a:rPr lang="it-IT" sz="2000" b="1" i="1" u="none" smtClean="0">
                                <a:solidFill>
                                  <a:srgbClr val="C80000"/>
                                </a:solidFill>
                                <a:latin typeface="Cambria Math" panose="02040503050406030204" pitchFamily="18" charset="0"/>
                              </a:rPr>
                              <m:t>𝒊</m:t>
                            </m:r>
                          </m:sub>
                        </m:sSub>
                      </m:e>
                    </m:acc>
                  </m:oMath>
                </a14:m>
                <a:r>
                  <a:rPr lang="en-GB" b="0" u="none" dirty="0">
                    <a:solidFill>
                      <a:schemeClr val="tx1"/>
                    </a:solidFill>
                    <a:effectLst/>
                    <a:latin typeface="Arial Nova Cond" panose="020B0506020202020204" pitchFamily="34" charset="0"/>
                  </a:rPr>
                  <a:t> ?</a:t>
                </a:r>
              </a:p>
            </p:txBody>
          </p:sp>
        </mc:Choice>
        <mc:Fallback xmlns="">
          <p:sp>
            <p:nvSpPr>
              <p:cNvPr id="7" name="CasellaDiTesto 6">
                <a:extLst>
                  <a:ext uri="{FF2B5EF4-FFF2-40B4-BE49-F238E27FC236}">
                    <a16:creationId xmlns:a16="http://schemas.microsoft.com/office/drawing/2014/main" id="{561B76E0-81EA-00E2-D97E-448566394945}"/>
                  </a:ext>
                </a:extLst>
              </p:cNvPr>
              <p:cNvSpPr txBox="1">
                <a:spLocks noRot="1" noChangeAspect="1" noMove="1" noResize="1" noEditPoints="1" noAdjustHandles="1" noChangeArrowheads="1" noChangeShapeType="1" noTextEdit="1"/>
              </p:cNvSpPr>
              <p:nvPr/>
            </p:nvSpPr>
            <p:spPr>
              <a:xfrm>
                <a:off x="791326" y="3005163"/>
                <a:ext cx="7561348" cy="677108"/>
              </a:xfrm>
              <a:prstGeom prst="rect">
                <a:avLst/>
              </a:prstGeom>
              <a:blipFill>
                <a:blip r:embed="rId4"/>
                <a:stretch>
                  <a:fillRect t="-4505" b="-1261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CasellaDiTesto 8">
                <a:extLst>
                  <a:ext uri="{FF2B5EF4-FFF2-40B4-BE49-F238E27FC236}">
                    <a16:creationId xmlns:a16="http://schemas.microsoft.com/office/drawing/2014/main" id="{AEF0783A-F3DD-5F66-75FD-B1157EBF5ED6}"/>
                  </a:ext>
                </a:extLst>
              </p:cNvPr>
              <p:cNvSpPr txBox="1"/>
              <p:nvPr/>
            </p:nvSpPr>
            <p:spPr>
              <a:xfrm>
                <a:off x="373130" y="1705010"/>
                <a:ext cx="8627362" cy="1023293"/>
              </a:xfrm>
              <a:prstGeom prst="rect">
                <a:avLst/>
              </a:prstGeom>
              <a:noFill/>
            </p:spPr>
            <p:txBody>
              <a:bodyPr wrap="square">
                <a:spAutoFit/>
              </a:bodyPr>
              <a:lstStyle/>
              <a:p>
                <a:pPr marL="285750" indent="-285750">
                  <a:buClr>
                    <a:srgbClr val="C80000"/>
                  </a:buClr>
                  <a:buFont typeface="Arial" panose="020B0604020202020204" pitchFamily="34" charset="0"/>
                  <a:buChar char="•"/>
                </a:pPr>
                <a:r>
                  <a:rPr lang="en-GB" sz="2000" b="0" u="none" dirty="0">
                    <a:effectLst/>
                    <a:latin typeface="Arial Nova Cond Light" panose="020B0306020202020204" pitchFamily="34" charset="0"/>
                  </a:rPr>
                  <a:t>Weyl’s equation describes massless fermion</a:t>
                </a:r>
              </a:p>
              <a:p>
                <a:pPr marL="285750" indent="-285750">
                  <a:buClr>
                    <a:srgbClr val="C80000"/>
                  </a:buClr>
                  <a:buFont typeface="Arial" panose="020B0604020202020204" pitchFamily="34" charset="0"/>
                  <a:buChar char="•"/>
                </a:pPr>
                <a:r>
                  <a:rPr lang="en-GB" sz="2000" b="0" u="none" dirty="0">
                    <a:effectLst/>
                    <a:latin typeface="Arial Nova Cond Light" panose="020B0306020202020204" pitchFamily="34" charset="0"/>
                  </a:rPr>
                  <a:t>Dirac’s equation need 4 states (</a:t>
                </a:r>
                <a14:m>
                  <m:oMath xmlns:m="http://schemas.openxmlformats.org/officeDocument/2006/math">
                    <m:sSub>
                      <m:sSubPr>
                        <m:ctrlPr>
                          <a:rPr lang="it-IT" sz="2000" b="0" i="1" u="none" smtClean="0">
                            <a:effectLst/>
                            <a:latin typeface="Cambria Math" panose="02040503050406030204" pitchFamily="18" charset="0"/>
                          </a:rPr>
                        </m:ctrlPr>
                      </m:sSubPr>
                      <m:e>
                        <m:r>
                          <a:rPr lang="it-IT" sz="2000" b="0" i="1" u="none" smtClean="0">
                            <a:effectLst/>
                            <a:latin typeface="Cambria Math" panose="02040503050406030204" pitchFamily="18" charset="0"/>
                          </a:rPr>
                          <m:t>𝑓</m:t>
                        </m:r>
                      </m:e>
                      <m:sub>
                        <m:r>
                          <a:rPr lang="it-IT" sz="2000" b="0" i="1" u="none" smtClean="0">
                            <a:effectLst/>
                            <a:latin typeface="Cambria Math" panose="02040503050406030204" pitchFamily="18" charset="0"/>
                          </a:rPr>
                          <m:t>𝐿</m:t>
                        </m:r>
                      </m:sub>
                    </m:sSub>
                    <m:r>
                      <a:rPr lang="it-IT" sz="2000" b="0" i="1" u="none" smtClean="0">
                        <a:effectLst/>
                        <a:latin typeface="Cambria Math" panose="02040503050406030204" pitchFamily="18" charset="0"/>
                      </a:rPr>
                      <m:t>,  </m:t>
                    </m:r>
                    <m:sSub>
                      <m:sSubPr>
                        <m:ctrlPr>
                          <a:rPr lang="it-IT" sz="2000" b="0" i="1" u="none" smtClean="0">
                            <a:effectLst/>
                            <a:latin typeface="Cambria Math" panose="02040503050406030204" pitchFamily="18" charset="0"/>
                          </a:rPr>
                        </m:ctrlPr>
                      </m:sSubPr>
                      <m:e>
                        <m:r>
                          <a:rPr lang="it-IT" sz="2000" b="0" i="1" u="none" smtClean="0">
                            <a:effectLst/>
                            <a:latin typeface="Cambria Math" panose="02040503050406030204" pitchFamily="18" charset="0"/>
                          </a:rPr>
                          <m:t>𝑓</m:t>
                        </m:r>
                      </m:e>
                      <m:sub>
                        <m:r>
                          <a:rPr lang="it-IT" sz="2000" b="0" i="1" u="none" smtClean="0">
                            <a:effectLst/>
                            <a:latin typeface="Cambria Math" panose="02040503050406030204" pitchFamily="18" charset="0"/>
                          </a:rPr>
                          <m:t>𝑅</m:t>
                        </m:r>
                      </m:sub>
                    </m:sSub>
                    <m:r>
                      <a:rPr lang="it-IT" sz="2000" b="0" i="1" u="none" smtClean="0">
                        <a:effectLst/>
                        <a:latin typeface="Cambria Math" panose="02040503050406030204" pitchFamily="18" charset="0"/>
                      </a:rPr>
                      <m:t>, </m:t>
                    </m:r>
                    <m:acc>
                      <m:accPr>
                        <m:chr m:val="̅"/>
                        <m:ctrlPr>
                          <a:rPr lang="it-IT" sz="2000" i="1" u="none">
                            <a:latin typeface="Cambria Math" panose="02040503050406030204" pitchFamily="18" charset="0"/>
                          </a:rPr>
                        </m:ctrlPr>
                      </m:accPr>
                      <m:e>
                        <m:sSub>
                          <m:sSubPr>
                            <m:ctrlPr>
                              <a:rPr lang="it-IT" sz="2000" b="0" i="1" u="none" smtClean="0">
                                <a:latin typeface="Cambria Math" panose="02040503050406030204" pitchFamily="18" charset="0"/>
                              </a:rPr>
                            </m:ctrlPr>
                          </m:sSubPr>
                          <m:e>
                            <m:r>
                              <a:rPr lang="it-IT" sz="2000" b="0" i="1" u="none" smtClean="0">
                                <a:latin typeface="Cambria Math" panose="02040503050406030204" pitchFamily="18" charset="0"/>
                              </a:rPr>
                              <m:t>𝑓</m:t>
                            </m:r>
                          </m:e>
                          <m:sub>
                            <m:r>
                              <a:rPr lang="it-IT" sz="2000" b="0" i="1" u="none" smtClean="0">
                                <a:latin typeface="Cambria Math" panose="02040503050406030204" pitchFamily="18" charset="0"/>
                              </a:rPr>
                              <m:t>𝐿</m:t>
                            </m:r>
                          </m:sub>
                        </m:sSub>
                      </m:e>
                    </m:acc>
                    <m:r>
                      <a:rPr lang="it-IT" sz="2000" b="0" i="1" u="none" smtClean="0">
                        <a:latin typeface="Cambria Math" panose="02040503050406030204" pitchFamily="18" charset="0"/>
                      </a:rPr>
                      <m:t>,  </m:t>
                    </m:r>
                    <m:acc>
                      <m:accPr>
                        <m:chr m:val="̅"/>
                        <m:ctrlPr>
                          <a:rPr lang="it-IT" sz="2000" b="0" i="1" u="none" smtClean="0">
                            <a:effectLst/>
                            <a:latin typeface="Cambria Math" panose="02040503050406030204" pitchFamily="18" charset="0"/>
                          </a:rPr>
                        </m:ctrlPr>
                      </m:accPr>
                      <m:e>
                        <m:sSub>
                          <m:sSubPr>
                            <m:ctrlPr>
                              <a:rPr lang="it-IT" sz="2000" b="0" i="1" u="none" smtClean="0">
                                <a:effectLst/>
                                <a:latin typeface="Cambria Math" panose="02040503050406030204" pitchFamily="18" charset="0"/>
                              </a:rPr>
                            </m:ctrlPr>
                          </m:sSubPr>
                          <m:e>
                            <m:r>
                              <a:rPr lang="it-IT" sz="2000" b="0" i="1" u="none" smtClean="0">
                                <a:effectLst/>
                                <a:latin typeface="Cambria Math" panose="02040503050406030204" pitchFamily="18" charset="0"/>
                              </a:rPr>
                              <m:t>𝑓</m:t>
                            </m:r>
                          </m:e>
                          <m:sub>
                            <m:r>
                              <a:rPr lang="it-IT" sz="2000" b="0" i="1" u="none" smtClean="0">
                                <a:effectLst/>
                                <a:latin typeface="Cambria Math" panose="02040503050406030204" pitchFamily="18" charset="0"/>
                              </a:rPr>
                              <m:t>𝑅</m:t>
                            </m:r>
                          </m:sub>
                        </m:sSub>
                      </m:e>
                    </m:acc>
                    <m:r>
                      <a:rPr lang="it-IT" sz="2000" b="0" i="1" u="none" smtClean="0">
                        <a:effectLst/>
                        <a:latin typeface="Cambria Math" panose="02040503050406030204" pitchFamily="18" charset="0"/>
                      </a:rPr>
                      <m:t> </m:t>
                    </m:r>
                  </m:oMath>
                </a14:m>
                <a:r>
                  <a:rPr lang="en-GB" sz="2000" u="none" dirty="0">
                    <a:latin typeface="Arial Nova Cond Light" panose="020B0306020202020204" pitchFamily="34" charset="0"/>
                  </a:rPr>
                  <a:t>) to explain mass of any particles </a:t>
                </a:r>
                <a14:m>
                  <m:oMath xmlns:m="http://schemas.openxmlformats.org/officeDocument/2006/math">
                    <m:r>
                      <a:rPr lang="it-IT" sz="2000" b="0" i="1" u="none" smtClean="0">
                        <a:solidFill>
                          <a:srgbClr val="C80000"/>
                        </a:solidFill>
                        <a:latin typeface="Cambria Math" panose="02040503050406030204" pitchFamily="18" charset="0"/>
                      </a:rPr>
                      <m:t>→</m:t>
                    </m:r>
                  </m:oMath>
                </a14:m>
                <a:r>
                  <a:rPr lang="en-GB" sz="2000" u="none" dirty="0">
                    <a:latin typeface="Arial Nova Cond Light" panose="020B0306020202020204" pitchFamily="34" charset="0"/>
                  </a:rPr>
                  <a:t>neutrino has only non zero two spinor’s components </a:t>
                </a:r>
                <a14:m>
                  <m:oMath xmlns:m="http://schemas.openxmlformats.org/officeDocument/2006/math">
                    <m:sSub>
                      <m:sSubPr>
                        <m:ctrlPr>
                          <a:rPr lang="it-IT" sz="2000" b="0" i="1" u="none" smtClean="0">
                            <a:solidFill>
                              <a:srgbClr val="C80000"/>
                            </a:solidFill>
                            <a:latin typeface="Cambria Math" panose="02040503050406030204" pitchFamily="18" charset="0"/>
                          </a:rPr>
                        </m:ctrlPr>
                      </m:sSubPr>
                      <m:e>
                        <m:r>
                          <a:rPr lang="it-IT" sz="2000" b="0" i="1" u="none" smtClean="0">
                            <a:solidFill>
                              <a:srgbClr val="C80000"/>
                            </a:solidFill>
                            <a:latin typeface="Cambria Math" panose="02040503050406030204" pitchFamily="18" charset="0"/>
                          </a:rPr>
                          <m:t>𝜈</m:t>
                        </m:r>
                      </m:e>
                      <m:sub>
                        <m:r>
                          <a:rPr lang="it-IT" sz="2000" b="0" i="1" u="none" smtClean="0">
                            <a:solidFill>
                              <a:srgbClr val="C80000"/>
                            </a:solidFill>
                            <a:latin typeface="Cambria Math" panose="02040503050406030204" pitchFamily="18" charset="0"/>
                          </a:rPr>
                          <m:t>𝐿</m:t>
                        </m:r>
                        <m:r>
                          <a:rPr lang="it-IT" sz="2000" b="0" i="1" u="none" smtClean="0">
                            <a:solidFill>
                              <a:srgbClr val="C80000"/>
                            </a:solidFill>
                            <a:latin typeface="Cambria Math" panose="02040503050406030204" pitchFamily="18" charset="0"/>
                          </a:rPr>
                          <m:t> </m:t>
                        </m:r>
                      </m:sub>
                    </m:sSub>
                  </m:oMath>
                </a14:m>
                <a:r>
                  <a:rPr lang="en-GB" sz="2000" u="none" dirty="0">
                    <a:latin typeface="Arial Nova Cond Light" panose="020B0306020202020204" pitchFamily="34" charset="0"/>
                  </a:rPr>
                  <a:t>and </a:t>
                </a:r>
                <a14:m>
                  <m:oMath xmlns:m="http://schemas.openxmlformats.org/officeDocument/2006/math">
                    <m:acc>
                      <m:accPr>
                        <m:chr m:val="̅"/>
                        <m:ctrlPr>
                          <a:rPr lang="it-IT" sz="2000" b="0" i="1" u="none" smtClean="0">
                            <a:solidFill>
                              <a:srgbClr val="C80000"/>
                            </a:solidFill>
                            <a:effectLst/>
                            <a:latin typeface="Cambria Math" panose="02040503050406030204" pitchFamily="18" charset="0"/>
                          </a:rPr>
                        </m:ctrlPr>
                      </m:accPr>
                      <m:e>
                        <m:sSub>
                          <m:sSubPr>
                            <m:ctrlPr>
                              <a:rPr lang="it-IT" sz="2000" b="0" i="1" u="none" smtClean="0">
                                <a:solidFill>
                                  <a:srgbClr val="C80000"/>
                                </a:solidFill>
                                <a:effectLst/>
                                <a:latin typeface="Cambria Math" panose="02040503050406030204" pitchFamily="18" charset="0"/>
                              </a:rPr>
                            </m:ctrlPr>
                          </m:sSubPr>
                          <m:e>
                            <m:r>
                              <a:rPr lang="it-IT" sz="2000" b="0" i="1" u="none" smtClean="0">
                                <a:solidFill>
                                  <a:srgbClr val="C80000"/>
                                </a:solidFill>
                                <a:effectLst/>
                                <a:latin typeface="Cambria Math" panose="02040503050406030204" pitchFamily="18" charset="0"/>
                              </a:rPr>
                              <m:t>𝜈</m:t>
                            </m:r>
                          </m:e>
                          <m:sub>
                            <m:r>
                              <a:rPr lang="it-IT" sz="2000" b="0" i="1" u="none" smtClean="0">
                                <a:solidFill>
                                  <a:srgbClr val="C80000"/>
                                </a:solidFill>
                                <a:effectLst/>
                                <a:latin typeface="Cambria Math" panose="02040503050406030204" pitchFamily="18" charset="0"/>
                              </a:rPr>
                              <m:t>𝑅</m:t>
                            </m:r>
                          </m:sub>
                        </m:sSub>
                      </m:e>
                    </m:acc>
                  </m:oMath>
                </a14:m>
                <a:endParaRPr lang="en-GB" sz="2000" u="none" dirty="0">
                  <a:latin typeface="Arial Nova Cond Light" panose="020B0306020202020204" pitchFamily="34" charset="0"/>
                </a:endParaRPr>
              </a:p>
            </p:txBody>
          </p:sp>
        </mc:Choice>
        <mc:Fallback xmlns="">
          <p:sp>
            <p:nvSpPr>
              <p:cNvPr id="9" name="CasellaDiTesto 8">
                <a:extLst>
                  <a:ext uri="{FF2B5EF4-FFF2-40B4-BE49-F238E27FC236}">
                    <a16:creationId xmlns:a16="http://schemas.microsoft.com/office/drawing/2014/main" id="{AEF0783A-F3DD-5F66-75FD-B1157EBF5ED6}"/>
                  </a:ext>
                </a:extLst>
              </p:cNvPr>
              <p:cNvSpPr txBox="1">
                <a:spLocks noRot="1" noChangeAspect="1" noMove="1" noResize="1" noEditPoints="1" noAdjustHandles="1" noChangeArrowheads="1" noChangeShapeType="1" noTextEdit="1"/>
              </p:cNvSpPr>
              <p:nvPr/>
            </p:nvSpPr>
            <p:spPr>
              <a:xfrm>
                <a:off x="373130" y="1705010"/>
                <a:ext cx="8627362" cy="1023293"/>
              </a:xfrm>
              <a:prstGeom prst="rect">
                <a:avLst/>
              </a:prstGeom>
              <a:blipFill>
                <a:blip r:embed="rId5"/>
                <a:stretch>
                  <a:fillRect l="-636" t="-2976" b="-10119"/>
                </a:stretch>
              </a:blipFill>
            </p:spPr>
            <p:txBody>
              <a:bodyPr/>
              <a:lstStyle/>
              <a:p>
                <a:r>
                  <a:rPr lang="en-GB">
                    <a:noFill/>
                  </a:rPr>
                  <a:t> </a:t>
                </a:r>
              </a:p>
            </p:txBody>
          </p:sp>
        </mc:Fallback>
      </mc:AlternateContent>
      <p:sp>
        <p:nvSpPr>
          <p:cNvPr id="10" name="CasellaDiTesto 9">
            <a:extLst>
              <a:ext uri="{FF2B5EF4-FFF2-40B4-BE49-F238E27FC236}">
                <a16:creationId xmlns:a16="http://schemas.microsoft.com/office/drawing/2014/main" id="{01F8C5B1-4E37-F8DC-3937-25815994D8BC}"/>
              </a:ext>
            </a:extLst>
          </p:cNvPr>
          <p:cNvSpPr txBox="1"/>
          <p:nvPr/>
        </p:nvSpPr>
        <p:spPr>
          <a:xfrm>
            <a:off x="79533" y="1315299"/>
            <a:ext cx="9214556" cy="369332"/>
          </a:xfrm>
          <a:prstGeom prst="rect">
            <a:avLst/>
          </a:prstGeom>
          <a:noFill/>
        </p:spPr>
        <p:txBody>
          <a:bodyPr wrap="square" rtlCol="0">
            <a:spAutoFit/>
          </a:bodyPr>
          <a:lstStyle/>
          <a:p>
            <a:r>
              <a:rPr lang="it-IT" u="none" dirty="0">
                <a:latin typeface="Arial Nova Cond" panose="020B0506020202020204" pitchFamily="34" charset="0"/>
              </a:rPr>
              <a:t>In SM </a:t>
            </a:r>
            <a:r>
              <a:rPr lang="it-IT" u="none" dirty="0" err="1">
                <a:latin typeface="Arial Nova Cond" panose="020B0506020202020204" pitchFamily="34" charset="0"/>
              </a:rPr>
              <a:t>particles</a:t>
            </a:r>
            <a:r>
              <a:rPr lang="it-IT" u="none" dirty="0">
                <a:latin typeface="Arial Nova Cond" panose="020B0506020202020204" pitchFamily="34" charset="0"/>
              </a:rPr>
              <a:t> can de </a:t>
            </a:r>
            <a:r>
              <a:rPr lang="it-IT" u="none" dirty="0" err="1">
                <a:latin typeface="Arial Nova Cond" panose="020B0506020202020204" pitchFamily="34" charset="0"/>
              </a:rPr>
              <a:t>described</a:t>
            </a:r>
            <a:r>
              <a:rPr lang="it-IT" u="none" dirty="0">
                <a:latin typeface="Arial Nova Cond" panose="020B0506020202020204" pitchFamily="34" charset="0"/>
              </a:rPr>
              <a:t> </a:t>
            </a:r>
            <a:r>
              <a:rPr lang="it-IT" u="none" dirty="0" err="1">
                <a:latin typeface="Arial Nova Cond" panose="020B0506020202020204" pitchFamily="34" charset="0"/>
              </a:rPr>
              <a:t>either</a:t>
            </a:r>
            <a:r>
              <a:rPr lang="it-IT" u="none" dirty="0">
                <a:latin typeface="Arial Nova Cond" panose="020B0506020202020204" pitchFamily="34" charset="0"/>
              </a:rPr>
              <a:t> by Dirac or </a:t>
            </a:r>
            <a:r>
              <a:rPr lang="it-IT" u="none" dirty="0" err="1">
                <a:latin typeface="Arial Nova Cond" panose="020B0506020202020204" pitchFamily="34" charset="0"/>
              </a:rPr>
              <a:t>Weyl’s</a:t>
            </a:r>
            <a:r>
              <a:rPr lang="it-IT" u="none" dirty="0">
                <a:latin typeface="Arial Nova Cond" panose="020B0506020202020204" pitchFamily="34" charset="0"/>
              </a:rPr>
              <a:t> </a:t>
            </a:r>
            <a:r>
              <a:rPr lang="it-IT" u="none" dirty="0" err="1">
                <a:latin typeface="Arial Nova Cond" panose="020B0506020202020204" pitchFamily="34" charset="0"/>
              </a:rPr>
              <a:t>equation</a:t>
            </a:r>
            <a:r>
              <a:rPr lang="it-IT" u="none" dirty="0">
                <a:latin typeface="Arial Nova Cond" panose="020B0506020202020204" pitchFamily="34" charset="0"/>
              </a:rPr>
              <a:t> </a:t>
            </a:r>
            <a:r>
              <a:rPr lang="it-IT" u="none" dirty="0" err="1">
                <a:latin typeface="Arial Nova Cond" panose="020B0506020202020204" pitchFamily="34" charset="0"/>
              </a:rPr>
              <a:t>but</a:t>
            </a:r>
            <a:r>
              <a:rPr lang="it-IT" u="none" dirty="0">
                <a:latin typeface="Arial Nova Cond" panose="020B0506020202020204" pitchFamily="34" charset="0"/>
              </a:rPr>
              <a:t> massive </a:t>
            </a:r>
            <a:r>
              <a:rPr lang="it-IT" u="none" dirty="0" err="1">
                <a:latin typeface="Arial Nova Cond" panose="020B0506020202020204" pitchFamily="34" charset="0"/>
              </a:rPr>
              <a:t>neutrinos</a:t>
            </a:r>
            <a:r>
              <a:rPr lang="it-IT" u="none" dirty="0">
                <a:latin typeface="Arial Nova Cond" panose="020B0506020202020204" pitchFamily="34" charset="0"/>
              </a:rPr>
              <a:t> </a:t>
            </a:r>
            <a:r>
              <a:rPr lang="it-IT" u="none" dirty="0" err="1">
                <a:latin typeface="Arial Nova Cond" panose="020B0506020202020204" pitchFamily="34" charset="0"/>
              </a:rPr>
              <a:t>can’t</a:t>
            </a:r>
            <a:r>
              <a:rPr lang="it-IT" u="none" dirty="0">
                <a:latin typeface="Arial Nova Cond" panose="020B0506020202020204" pitchFamily="34" charset="0"/>
              </a:rPr>
              <a:t>:</a:t>
            </a:r>
            <a:endParaRPr lang="en-GB" u="none" dirty="0">
              <a:latin typeface="Arial Nova Cond" panose="020B0506020202020204" pitchFamily="34" charset="0"/>
            </a:endParaRPr>
          </a:p>
        </p:txBody>
      </p:sp>
      <p:pic>
        <p:nvPicPr>
          <p:cNvPr id="1028" name="Picture 4" descr="Ettore Majorana - Wikipedia">
            <a:extLst>
              <a:ext uri="{FF2B5EF4-FFF2-40B4-BE49-F238E27FC236}">
                <a16:creationId xmlns:a16="http://schemas.microsoft.com/office/drawing/2014/main" id="{CFC2B82B-53F9-E1AD-A098-054965280EE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5464" r="7787" b="45836"/>
          <a:stretch/>
        </p:blipFill>
        <p:spPr bwMode="auto">
          <a:xfrm>
            <a:off x="7600018" y="3519959"/>
            <a:ext cx="1398853" cy="150333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0" name="Picture 6" descr="Paul Dirac - Wikipedia">
            <a:extLst>
              <a:ext uri="{FF2B5EF4-FFF2-40B4-BE49-F238E27FC236}">
                <a16:creationId xmlns:a16="http://schemas.microsoft.com/office/drawing/2014/main" id="{39BCD2CB-841E-6AE6-C43F-5F39B495A93A}"/>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8089" t="21339" r="8200" b="21254"/>
          <a:stretch/>
        </p:blipFill>
        <p:spPr bwMode="auto">
          <a:xfrm>
            <a:off x="141887" y="3560746"/>
            <a:ext cx="1404156" cy="142175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5" name="CasellaDiTesto 14">
                <a:extLst>
                  <a:ext uri="{FF2B5EF4-FFF2-40B4-BE49-F238E27FC236}">
                    <a16:creationId xmlns:a16="http://schemas.microsoft.com/office/drawing/2014/main" id="{2764919A-E5EE-E788-C014-329BE336DDB2}"/>
                  </a:ext>
                </a:extLst>
              </p:cNvPr>
              <p:cNvSpPr txBox="1"/>
              <p:nvPr/>
            </p:nvSpPr>
            <p:spPr>
              <a:xfrm>
                <a:off x="1641661" y="4365104"/>
                <a:ext cx="2784703" cy="1511119"/>
              </a:xfrm>
              <a:prstGeom prst="rect">
                <a:avLst/>
              </a:prstGeom>
              <a:noFill/>
            </p:spPr>
            <p:txBody>
              <a:bodyPr wrap="square">
                <a:spAutoFit/>
              </a:bodyPr>
              <a:lstStyle/>
              <a:p>
                <a14:m>
                  <m:oMath xmlns:m="http://schemas.openxmlformats.org/officeDocument/2006/math">
                    <m:sSub>
                      <m:sSubPr>
                        <m:ctrlPr>
                          <a:rPr lang="it-IT" sz="1800" b="1" i="1" u="none" smtClean="0">
                            <a:solidFill>
                              <a:srgbClr val="C80000"/>
                            </a:solidFill>
                            <a:latin typeface="Cambria Math" panose="02040503050406030204" pitchFamily="18" charset="0"/>
                          </a:rPr>
                        </m:ctrlPr>
                      </m:sSubPr>
                      <m:e>
                        <m:r>
                          <a:rPr lang="it-IT" sz="1800" b="1" i="1" u="none" smtClean="0">
                            <a:solidFill>
                              <a:srgbClr val="C80000"/>
                            </a:solidFill>
                            <a:latin typeface="Cambria Math" panose="02040503050406030204" pitchFamily="18" charset="0"/>
                          </a:rPr>
                          <m:t>𝝂</m:t>
                        </m:r>
                      </m:e>
                      <m:sub>
                        <m:r>
                          <a:rPr lang="it-IT" sz="1800" b="1" i="1" u="none" smtClean="0">
                            <a:solidFill>
                              <a:srgbClr val="C80000"/>
                            </a:solidFill>
                            <a:latin typeface="Cambria Math" panose="02040503050406030204" pitchFamily="18" charset="0"/>
                          </a:rPr>
                          <m:t>𝒊</m:t>
                        </m:r>
                      </m:sub>
                    </m:sSub>
                    <m:r>
                      <a:rPr lang="it-IT" sz="1800" b="1" i="1" u="none" smtClean="0">
                        <a:solidFill>
                          <a:srgbClr val="C80000"/>
                        </a:solidFill>
                        <a:latin typeface="Cambria Math" panose="02040503050406030204" pitchFamily="18" charset="0"/>
                        <a:ea typeface="Cambria Math" panose="02040503050406030204" pitchFamily="18" charset="0"/>
                      </a:rPr>
                      <m:t>≠</m:t>
                    </m:r>
                    <m:acc>
                      <m:accPr>
                        <m:chr m:val="̅"/>
                        <m:ctrlPr>
                          <a:rPr lang="it-IT" sz="1800" b="1" i="1" u="none" smtClean="0">
                            <a:solidFill>
                              <a:srgbClr val="C80000"/>
                            </a:solidFill>
                            <a:latin typeface="Cambria Math" panose="02040503050406030204" pitchFamily="18" charset="0"/>
                            <a:ea typeface="Cambria Math" panose="02040503050406030204" pitchFamily="18" charset="0"/>
                          </a:rPr>
                        </m:ctrlPr>
                      </m:accPr>
                      <m:e>
                        <m:sSub>
                          <m:sSubPr>
                            <m:ctrlPr>
                              <a:rPr lang="it-IT" sz="1800" b="1" i="1" u="none" smtClean="0">
                                <a:solidFill>
                                  <a:srgbClr val="C80000"/>
                                </a:solidFill>
                                <a:latin typeface="Cambria Math" panose="02040503050406030204" pitchFamily="18" charset="0"/>
                                <a:ea typeface="Cambria Math" panose="02040503050406030204" pitchFamily="18" charset="0"/>
                              </a:rPr>
                            </m:ctrlPr>
                          </m:sSubPr>
                          <m:e>
                            <m:r>
                              <a:rPr lang="it-IT" sz="1800" b="1" i="1" u="none" smtClean="0">
                                <a:solidFill>
                                  <a:srgbClr val="C80000"/>
                                </a:solidFill>
                                <a:latin typeface="Cambria Math" panose="02040503050406030204" pitchFamily="18" charset="0"/>
                                <a:ea typeface="Cambria Math" panose="02040503050406030204" pitchFamily="18" charset="0"/>
                              </a:rPr>
                              <m:t>𝝂</m:t>
                            </m:r>
                          </m:e>
                          <m:sub>
                            <m:r>
                              <a:rPr lang="it-IT" sz="1800" b="1" i="1" u="none" smtClean="0">
                                <a:solidFill>
                                  <a:srgbClr val="C80000"/>
                                </a:solidFill>
                                <a:latin typeface="Cambria Math" panose="02040503050406030204" pitchFamily="18" charset="0"/>
                                <a:ea typeface="Cambria Math" panose="02040503050406030204" pitchFamily="18" charset="0"/>
                              </a:rPr>
                              <m:t>𝒊</m:t>
                            </m:r>
                          </m:sub>
                        </m:sSub>
                      </m:e>
                    </m:acc>
                    <m:r>
                      <a:rPr lang="it-IT" sz="1800" b="0" i="0" u="none" smtClean="0">
                        <a:solidFill>
                          <a:srgbClr val="C80000"/>
                        </a:solidFill>
                        <a:latin typeface="Cambria Math" panose="02040503050406030204" pitchFamily="18" charset="0"/>
                        <a:ea typeface="Cambria Math" panose="02040503050406030204" pitchFamily="18" charset="0"/>
                      </a:rPr>
                      <m:t> </m:t>
                    </m:r>
                  </m:oMath>
                </a14:m>
                <a:r>
                  <a:rPr lang="en-GB" dirty="0"/>
                  <a:t> </a:t>
                </a:r>
              </a:p>
              <a:p>
                <a:r>
                  <a:rPr lang="en-GB" u="none" dirty="0">
                    <a:latin typeface="Arial Nova Cond Light" panose="020B0306020202020204" pitchFamily="34" charset="0"/>
                  </a:rPr>
                  <a:t>same mass but different lepton number </a:t>
                </a:r>
                <a14:m>
                  <m:oMath xmlns:m="http://schemas.openxmlformats.org/officeDocument/2006/math">
                    <m:r>
                      <a:rPr lang="it-IT" b="0" i="1" u="none" smtClean="0">
                        <a:latin typeface="Cambria Math" panose="02040503050406030204" pitchFamily="18" charset="0"/>
                      </a:rPr>
                      <m:t>𝐿</m:t>
                    </m:r>
                    <m:d>
                      <m:dPr>
                        <m:ctrlPr>
                          <a:rPr lang="it-IT" b="0" i="1" u="none" smtClean="0">
                            <a:latin typeface="Cambria Math" panose="02040503050406030204" pitchFamily="18" charset="0"/>
                          </a:rPr>
                        </m:ctrlPr>
                      </m:dPr>
                      <m:e>
                        <m:sSub>
                          <m:sSubPr>
                            <m:ctrlPr>
                              <a:rPr lang="it-IT" b="0" i="1" u="none" smtClean="0">
                                <a:latin typeface="Cambria Math" panose="02040503050406030204" pitchFamily="18" charset="0"/>
                              </a:rPr>
                            </m:ctrlPr>
                          </m:sSubPr>
                          <m:e>
                            <m:r>
                              <a:rPr lang="it-IT" b="0" i="1" u="none" smtClean="0">
                                <a:latin typeface="Cambria Math" panose="02040503050406030204" pitchFamily="18" charset="0"/>
                              </a:rPr>
                              <m:t>𝜈</m:t>
                            </m:r>
                          </m:e>
                          <m:sub>
                            <m:r>
                              <a:rPr lang="it-IT" b="0" i="1" u="none" smtClean="0">
                                <a:latin typeface="Cambria Math" panose="02040503050406030204" pitchFamily="18" charset="0"/>
                              </a:rPr>
                              <m:t>𝑖</m:t>
                            </m:r>
                          </m:sub>
                        </m:sSub>
                      </m:e>
                    </m:d>
                    <m:r>
                      <a:rPr lang="it-IT" b="0" i="1" u="none" smtClean="0">
                        <a:latin typeface="Cambria Math" panose="02040503050406030204" pitchFamily="18" charset="0"/>
                      </a:rPr>
                      <m:t>=−</m:t>
                    </m:r>
                    <m:r>
                      <a:rPr lang="it-IT" b="0" i="1" u="none" smtClean="0">
                        <a:latin typeface="Cambria Math" panose="02040503050406030204" pitchFamily="18" charset="0"/>
                      </a:rPr>
                      <m:t>𝐿</m:t>
                    </m:r>
                    <m:d>
                      <m:dPr>
                        <m:ctrlPr>
                          <a:rPr lang="it-IT" b="0" i="1" u="none" smtClean="0">
                            <a:latin typeface="Cambria Math" panose="02040503050406030204" pitchFamily="18" charset="0"/>
                          </a:rPr>
                        </m:ctrlPr>
                      </m:dPr>
                      <m:e>
                        <m:acc>
                          <m:accPr>
                            <m:chr m:val="̅"/>
                            <m:ctrlPr>
                              <a:rPr lang="it-IT" b="0" i="1" u="none" smtClean="0">
                                <a:latin typeface="Cambria Math" panose="02040503050406030204" pitchFamily="18" charset="0"/>
                              </a:rPr>
                            </m:ctrlPr>
                          </m:accPr>
                          <m:e>
                            <m:sSub>
                              <m:sSubPr>
                                <m:ctrlPr>
                                  <a:rPr lang="it-IT" b="0" i="1" u="none" smtClean="0">
                                    <a:latin typeface="Cambria Math" panose="02040503050406030204" pitchFamily="18" charset="0"/>
                                  </a:rPr>
                                </m:ctrlPr>
                              </m:sSubPr>
                              <m:e>
                                <m:r>
                                  <a:rPr lang="it-IT" b="0" i="1" u="none" smtClean="0">
                                    <a:latin typeface="Cambria Math" panose="02040503050406030204" pitchFamily="18" charset="0"/>
                                  </a:rPr>
                                  <m:t>𝜈</m:t>
                                </m:r>
                              </m:e>
                              <m:sub>
                                <m:r>
                                  <a:rPr lang="it-IT" b="0" i="1" u="none" smtClean="0">
                                    <a:latin typeface="Cambria Math" panose="02040503050406030204" pitchFamily="18" charset="0"/>
                                  </a:rPr>
                                  <m:t>𝑖</m:t>
                                </m:r>
                              </m:sub>
                            </m:sSub>
                          </m:e>
                        </m:acc>
                      </m:e>
                    </m:d>
                    <m:r>
                      <a:rPr lang="it-IT" b="0" i="1" u="none" smtClean="0">
                        <a:latin typeface="Cambria Math" panose="02040503050406030204" pitchFamily="18" charset="0"/>
                      </a:rPr>
                      <m:t>=1</m:t>
                    </m:r>
                  </m:oMath>
                </a14:m>
                <a:r>
                  <a:rPr lang="en-GB" u="none" dirty="0">
                    <a:latin typeface="Arial Nova Cond Light" panose="020B0306020202020204" pitchFamily="34" charset="0"/>
                  </a:rPr>
                  <a:t> and the particles will be described as a quadruplet</a:t>
                </a:r>
                <a:r>
                  <a:rPr lang="en-GB" u="none" dirty="0"/>
                  <a:t>.</a:t>
                </a:r>
              </a:p>
            </p:txBody>
          </p:sp>
        </mc:Choice>
        <mc:Fallback xmlns="">
          <p:sp>
            <p:nvSpPr>
              <p:cNvPr id="15" name="CasellaDiTesto 14">
                <a:extLst>
                  <a:ext uri="{FF2B5EF4-FFF2-40B4-BE49-F238E27FC236}">
                    <a16:creationId xmlns:a16="http://schemas.microsoft.com/office/drawing/2014/main" id="{2764919A-E5EE-E788-C014-329BE336DDB2}"/>
                  </a:ext>
                </a:extLst>
              </p:cNvPr>
              <p:cNvSpPr txBox="1">
                <a:spLocks noRot="1" noChangeAspect="1" noMove="1" noResize="1" noEditPoints="1" noAdjustHandles="1" noChangeArrowheads="1" noChangeShapeType="1" noTextEdit="1"/>
              </p:cNvSpPr>
              <p:nvPr/>
            </p:nvSpPr>
            <p:spPr>
              <a:xfrm>
                <a:off x="1641661" y="4365104"/>
                <a:ext cx="2784703" cy="1511119"/>
              </a:xfrm>
              <a:prstGeom prst="rect">
                <a:avLst/>
              </a:prstGeom>
              <a:blipFill>
                <a:blip r:embed="rId8"/>
                <a:stretch>
                  <a:fillRect l="-1751" b="-3226"/>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7" name="CasellaDiTesto 16">
                <a:extLst>
                  <a:ext uri="{FF2B5EF4-FFF2-40B4-BE49-F238E27FC236}">
                    <a16:creationId xmlns:a16="http://schemas.microsoft.com/office/drawing/2014/main" id="{C166CDAA-ED5C-0FE7-21C0-A40B08DF6826}"/>
                  </a:ext>
                </a:extLst>
              </p:cNvPr>
              <p:cNvSpPr txBox="1"/>
              <p:nvPr/>
            </p:nvSpPr>
            <p:spPr>
              <a:xfrm>
                <a:off x="4717976" y="4365104"/>
                <a:ext cx="2784703" cy="1754326"/>
              </a:xfrm>
              <a:prstGeom prst="rect">
                <a:avLst/>
              </a:prstGeom>
              <a:noFill/>
            </p:spPr>
            <p:txBody>
              <a:bodyPr wrap="square">
                <a:spAutoFit/>
              </a:bodyPr>
              <a:lstStyle/>
              <a:p>
                <a:pPr algn="r"/>
                <a14:m>
                  <m:oMath xmlns:m="http://schemas.openxmlformats.org/officeDocument/2006/math">
                    <m:sSub>
                      <m:sSubPr>
                        <m:ctrlPr>
                          <a:rPr lang="it-IT" sz="1800" b="1" i="1" u="none" smtClean="0">
                            <a:solidFill>
                              <a:srgbClr val="C80000"/>
                            </a:solidFill>
                            <a:latin typeface="Cambria Math" panose="02040503050406030204" pitchFamily="18" charset="0"/>
                          </a:rPr>
                        </m:ctrlPr>
                      </m:sSubPr>
                      <m:e>
                        <m:r>
                          <a:rPr lang="it-IT" sz="1800" b="1" i="1" u="none" smtClean="0">
                            <a:solidFill>
                              <a:srgbClr val="C80000"/>
                            </a:solidFill>
                            <a:latin typeface="Cambria Math" panose="02040503050406030204" pitchFamily="18" charset="0"/>
                          </a:rPr>
                          <m:t>𝝂</m:t>
                        </m:r>
                      </m:e>
                      <m:sub>
                        <m:r>
                          <a:rPr lang="it-IT" sz="1800" b="1" i="1" u="none" smtClean="0">
                            <a:solidFill>
                              <a:srgbClr val="C80000"/>
                            </a:solidFill>
                            <a:latin typeface="Cambria Math" panose="02040503050406030204" pitchFamily="18" charset="0"/>
                          </a:rPr>
                          <m:t>𝒊</m:t>
                        </m:r>
                      </m:sub>
                    </m:sSub>
                    <m:r>
                      <a:rPr lang="it-IT" sz="1800" b="1" i="1" u="none" smtClean="0">
                        <a:solidFill>
                          <a:srgbClr val="C80000"/>
                        </a:solidFill>
                        <a:latin typeface="Cambria Math" panose="02040503050406030204" pitchFamily="18" charset="0"/>
                      </a:rPr>
                      <m:t>=</m:t>
                    </m:r>
                    <m:acc>
                      <m:accPr>
                        <m:chr m:val="̅"/>
                        <m:ctrlPr>
                          <a:rPr lang="it-IT" sz="1800" b="1" i="1" u="none" smtClean="0">
                            <a:solidFill>
                              <a:srgbClr val="C80000"/>
                            </a:solidFill>
                            <a:latin typeface="Cambria Math" panose="02040503050406030204" pitchFamily="18" charset="0"/>
                            <a:ea typeface="Cambria Math" panose="02040503050406030204" pitchFamily="18" charset="0"/>
                          </a:rPr>
                        </m:ctrlPr>
                      </m:accPr>
                      <m:e>
                        <m:sSub>
                          <m:sSubPr>
                            <m:ctrlPr>
                              <a:rPr lang="it-IT" sz="1800" b="1" i="1" u="none" smtClean="0">
                                <a:solidFill>
                                  <a:srgbClr val="C80000"/>
                                </a:solidFill>
                                <a:latin typeface="Cambria Math" panose="02040503050406030204" pitchFamily="18" charset="0"/>
                                <a:ea typeface="Cambria Math" panose="02040503050406030204" pitchFamily="18" charset="0"/>
                              </a:rPr>
                            </m:ctrlPr>
                          </m:sSubPr>
                          <m:e>
                            <m:r>
                              <a:rPr lang="it-IT" sz="1800" b="1" i="1" u="none" smtClean="0">
                                <a:solidFill>
                                  <a:srgbClr val="C80000"/>
                                </a:solidFill>
                                <a:latin typeface="Cambria Math" panose="02040503050406030204" pitchFamily="18" charset="0"/>
                                <a:ea typeface="Cambria Math" panose="02040503050406030204" pitchFamily="18" charset="0"/>
                              </a:rPr>
                              <m:t>𝝂</m:t>
                            </m:r>
                          </m:e>
                          <m:sub>
                            <m:r>
                              <a:rPr lang="it-IT" sz="1800" b="1" i="1" u="none" smtClean="0">
                                <a:solidFill>
                                  <a:srgbClr val="C80000"/>
                                </a:solidFill>
                                <a:latin typeface="Cambria Math" panose="02040503050406030204" pitchFamily="18" charset="0"/>
                                <a:ea typeface="Cambria Math" panose="02040503050406030204" pitchFamily="18" charset="0"/>
                              </a:rPr>
                              <m:t>𝒊</m:t>
                            </m:r>
                          </m:sub>
                        </m:sSub>
                      </m:e>
                    </m:acc>
                    <m:r>
                      <a:rPr lang="it-IT" sz="1800" b="0" i="0" u="none" smtClean="0">
                        <a:solidFill>
                          <a:srgbClr val="C80000"/>
                        </a:solidFill>
                        <a:latin typeface="Cambria Math" panose="02040503050406030204" pitchFamily="18" charset="0"/>
                        <a:ea typeface="Cambria Math" panose="02040503050406030204" pitchFamily="18" charset="0"/>
                      </a:rPr>
                      <m:t> </m:t>
                    </m:r>
                  </m:oMath>
                </a14:m>
                <a:r>
                  <a:rPr lang="en-GB" dirty="0"/>
                  <a:t> </a:t>
                </a:r>
              </a:p>
              <a:p>
                <a:pPr algn="r"/>
                <a:r>
                  <a:rPr lang="en-GB" u="none" dirty="0">
                    <a:latin typeface="Arial Nova Cond Light" panose="020B0306020202020204" pitchFamily="34" charset="0"/>
                  </a:rPr>
                  <a:t>No lepton number conservation and distinction between particle and antiparticle. Neutrino is described by only two spin states.</a:t>
                </a:r>
              </a:p>
            </p:txBody>
          </p:sp>
        </mc:Choice>
        <mc:Fallback>
          <p:sp>
            <p:nvSpPr>
              <p:cNvPr id="17" name="CasellaDiTesto 16">
                <a:extLst>
                  <a:ext uri="{FF2B5EF4-FFF2-40B4-BE49-F238E27FC236}">
                    <a16:creationId xmlns:a16="http://schemas.microsoft.com/office/drawing/2014/main" id="{C166CDAA-ED5C-0FE7-21C0-A40B08DF6826}"/>
                  </a:ext>
                </a:extLst>
              </p:cNvPr>
              <p:cNvSpPr txBox="1">
                <a:spLocks noRot="1" noChangeAspect="1" noMove="1" noResize="1" noEditPoints="1" noAdjustHandles="1" noChangeArrowheads="1" noChangeShapeType="1" noTextEdit="1"/>
              </p:cNvSpPr>
              <p:nvPr/>
            </p:nvSpPr>
            <p:spPr>
              <a:xfrm>
                <a:off x="4717976" y="4365104"/>
                <a:ext cx="2784703" cy="1754326"/>
              </a:xfrm>
              <a:prstGeom prst="rect">
                <a:avLst/>
              </a:prstGeom>
              <a:blipFill>
                <a:blip r:embed="rId9"/>
                <a:stretch>
                  <a:fillRect l="-438" r="-9190" b="-4861"/>
                </a:stretch>
              </a:blipFill>
            </p:spPr>
            <p:txBody>
              <a:bodyPr/>
              <a:lstStyle/>
              <a:p>
                <a:r>
                  <a:rPr lang="en-GB">
                    <a:noFill/>
                  </a:rPr>
                  <a:t> </a:t>
                </a:r>
              </a:p>
            </p:txBody>
          </p:sp>
        </mc:Fallback>
      </mc:AlternateContent>
      <p:sp>
        <p:nvSpPr>
          <p:cNvPr id="13" name="CasellaDiTesto 12">
            <a:extLst>
              <a:ext uri="{FF2B5EF4-FFF2-40B4-BE49-F238E27FC236}">
                <a16:creationId xmlns:a16="http://schemas.microsoft.com/office/drawing/2014/main" id="{E394A184-B7CC-A1FF-3529-946158A8E2A3}"/>
              </a:ext>
            </a:extLst>
          </p:cNvPr>
          <p:cNvSpPr txBox="1"/>
          <p:nvPr/>
        </p:nvSpPr>
        <p:spPr>
          <a:xfrm>
            <a:off x="1641321" y="4086958"/>
            <a:ext cx="2498291" cy="369332"/>
          </a:xfrm>
          <a:prstGeom prst="rect">
            <a:avLst/>
          </a:prstGeom>
          <a:noFill/>
        </p:spPr>
        <p:txBody>
          <a:bodyPr wrap="square" rtlCol="0">
            <a:spAutoFit/>
          </a:bodyPr>
          <a:lstStyle/>
          <a:p>
            <a:r>
              <a:rPr lang="it-IT" b="1" u="none" dirty="0">
                <a:solidFill>
                  <a:srgbClr val="C80000"/>
                </a:solidFill>
                <a:latin typeface="Arial Nova Cond" panose="020B0506020202020204" pitchFamily="34" charset="0"/>
              </a:rPr>
              <a:t>DIRAC FERMIONS</a:t>
            </a:r>
            <a:endParaRPr lang="en-GB" b="1" u="none" dirty="0">
              <a:solidFill>
                <a:srgbClr val="C80000"/>
              </a:solidFill>
              <a:latin typeface="Arial Nova Cond" panose="020B0506020202020204" pitchFamily="34" charset="0"/>
            </a:endParaRPr>
          </a:p>
        </p:txBody>
      </p:sp>
      <p:sp>
        <p:nvSpPr>
          <p:cNvPr id="19" name="CasellaDiTesto 18">
            <a:extLst>
              <a:ext uri="{FF2B5EF4-FFF2-40B4-BE49-F238E27FC236}">
                <a16:creationId xmlns:a16="http://schemas.microsoft.com/office/drawing/2014/main" id="{26E02F86-A8A6-F6A3-1209-BB8B4221A25A}"/>
              </a:ext>
            </a:extLst>
          </p:cNvPr>
          <p:cNvSpPr txBox="1"/>
          <p:nvPr/>
        </p:nvSpPr>
        <p:spPr>
          <a:xfrm>
            <a:off x="5148064" y="4086958"/>
            <a:ext cx="2498291" cy="369332"/>
          </a:xfrm>
          <a:prstGeom prst="rect">
            <a:avLst/>
          </a:prstGeom>
          <a:noFill/>
        </p:spPr>
        <p:txBody>
          <a:bodyPr wrap="square" rtlCol="0">
            <a:spAutoFit/>
          </a:bodyPr>
          <a:lstStyle/>
          <a:p>
            <a:r>
              <a:rPr lang="it-IT" b="1" u="none" dirty="0">
                <a:solidFill>
                  <a:srgbClr val="C80000"/>
                </a:solidFill>
                <a:latin typeface="Arial Nova Cond" panose="020B0506020202020204" pitchFamily="34" charset="0"/>
              </a:rPr>
              <a:t>MAJORANA FERMIONS</a:t>
            </a:r>
            <a:endParaRPr lang="en-GB" b="1" u="none" dirty="0">
              <a:solidFill>
                <a:srgbClr val="C80000"/>
              </a:solidFill>
              <a:latin typeface="Arial Nova Cond" panose="020B0506020202020204" pitchFamily="34" charset="0"/>
            </a:endParaRPr>
          </a:p>
        </p:txBody>
      </p:sp>
    </p:spTree>
    <p:extLst>
      <p:ext uri="{BB962C8B-B14F-4D97-AF65-F5344CB8AC3E}">
        <p14:creationId xmlns:p14="http://schemas.microsoft.com/office/powerpoint/2010/main" val="1137556587"/>
      </p:ext>
    </p:extLst>
  </p:cSld>
  <p:clrMapOvr>
    <a:masterClrMapping/>
  </p:clrMapOvr>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Immagine che contiene freccia&#10;&#10;Descrizione generata automaticamente">
            <a:extLst>
              <a:ext uri="{FF2B5EF4-FFF2-40B4-BE49-F238E27FC236}">
                <a16:creationId xmlns:a16="http://schemas.microsoft.com/office/drawing/2014/main" id="{DD001C55-0283-9145-D885-C9851C4D2C36}"/>
              </a:ext>
            </a:extLst>
          </p:cNvPr>
          <p:cNvPicPr>
            <a:picLocks noChangeAspect="1"/>
          </p:cNvPicPr>
          <p:nvPr/>
        </p:nvPicPr>
        <p:blipFill>
          <a:blip r:embed="rId4">
            <a:alphaModFix/>
            <a:extLst>
              <a:ext uri="{28A0092B-C50C-407E-A947-70E740481C1C}">
                <a14:useLocalDpi xmlns:a14="http://schemas.microsoft.com/office/drawing/2010/main" val="0"/>
              </a:ext>
            </a:extLst>
          </a:blip>
          <a:stretch>
            <a:fillRect/>
          </a:stretch>
        </p:blipFill>
        <p:spPr>
          <a:xfrm>
            <a:off x="3079563" y="2714243"/>
            <a:ext cx="2984874" cy="2567938"/>
          </a:xfrm>
          <a:prstGeom prst="rect">
            <a:avLst/>
          </a:prstGeom>
        </p:spPr>
      </p:pic>
      <p:sp>
        <p:nvSpPr>
          <p:cNvPr id="10243" name="Segnaposto contenuto 2">
            <a:extLst>
              <a:ext uri="{FF2B5EF4-FFF2-40B4-BE49-F238E27FC236}">
                <a16:creationId xmlns:a16="http://schemas.microsoft.com/office/drawing/2014/main" id="{B3BC3544-8F2F-1DC8-58CB-7C70729E3D5F}"/>
              </a:ext>
            </a:extLst>
          </p:cNvPr>
          <p:cNvSpPr>
            <a:spLocks noGrp="1"/>
          </p:cNvSpPr>
          <p:nvPr>
            <p:ph idx="1"/>
          </p:nvPr>
        </p:nvSpPr>
        <p:spPr bwMode="auto">
          <a:xfrm>
            <a:off x="395536" y="1268760"/>
            <a:ext cx="3816672" cy="46370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endParaRPr lang="it-IT" altLang="en-US" sz="2800"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endParaRPr lang="it-IT" altLang="en-US"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mc:AlternateContent xmlns:mc="http://schemas.openxmlformats.org/markup-compatibility/2006" xmlns:a14="http://schemas.microsoft.com/office/drawing/2010/main">
        <mc:Choice Requires="a14">
          <p:sp>
            <p:nvSpPr>
              <p:cNvPr id="9" name="CasellaDiTesto 8">
                <a:extLst>
                  <a:ext uri="{FF2B5EF4-FFF2-40B4-BE49-F238E27FC236}">
                    <a16:creationId xmlns:a16="http://schemas.microsoft.com/office/drawing/2014/main" id="{4212EEED-B833-0163-5796-0B1C9D5F5E98}"/>
                  </a:ext>
                </a:extLst>
              </p:cNvPr>
              <p:cNvSpPr txBox="1"/>
              <p:nvPr/>
            </p:nvSpPr>
            <p:spPr>
              <a:xfrm>
                <a:off x="279650" y="1636796"/>
                <a:ext cx="3500262" cy="2948564"/>
              </a:xfrm>
              <a:prstGeom prst="rect">
                <a:avLst/>
              </a:prstGeom>
              <a:noFill/>
            </p:spPr>
            <p:txBody>
              <a:bodyPr wrap="square" rtlCol="0">
                <a:spAutoFit/>
              </a:bodyPr>
              <a:lstStyle/>
              <a:p>
                <a:r>
                  <a:rPr lang="it-IT" altLang="en-US" sz="2400" b="1" u="none" dirty="0">
                    <a:solidFill>
                      <a:srgbClr val="C80000"/>
                    </a:solidFill>
                    <a:latin typeface="Arial Nova Cond" panose="020B0506020202020204" pitchFamily="34" charset="0"/>
                  </a:rPr>
                  <a:t>STANDARD MODEL</a:t>
                </a:r>
                <a:endParaRPr lang="it-IT" sz="2400" u="none" dirty="0">
                  <a:solidFill>
                    <a:srgbClr val="000000"/>
                  </a:solidFill>
                  <a:latin typeface="Arial Nova Cond Light" panose="020B0306020202020204" pitchFamily="34" charset="0"/>
                </a:endParaRPr>
              </a:p>
              <a:p>
                <a:endParaRPr lang="it-IT" sz="2000" u="none" dirty="0">
                  <a:solidFill>
                    <a:srgbClr val="000000"/>
                  </a:solidFill>
                  <a:latin typeface="Arial Nova Cond Light" panose="020B0306020202020204" pitchFamily="34" charset="0"/>
                </a:endParaRPr>
              </a:p>
              <a:p>
                <a:r>
                  <a:rPr lang="it-IT" sz="2000" u="none" dirty="0">
                    <a:solidFill>
                      <a:srgbClr val="000000"/>
                    </a:solidFill>
                    <a:latin typeface="Arial Nova Cond Light" panose="020B0306020202020204" pitchFamily="34" charset="0"/>
                  </a:rPr>
                  <a:t>Three flavour eigenstates </a:t>
                </a:r>
                <a14:m>
                  <m:oMath xmlns:m="http://schemas.openxmlformats.org/officeDocument/2006/math">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𝑒</m:t>
                        </m:r>
                      </m:sub>
                    </m:sSub>
                    <m:r>
                      <a:rPr lang="it-IT" sz="2000" b="0" i="1" u="none" smtClean="0">
                        <a:solidFill>
                          <a:srgbClr val="000000"/>
                        </a:solidFill>
                        <a:latin typeface="Cambria Math" panose="02040503050406030204" pitchFamily="18" charset="0"/>
                      </a:rPr>
                      <m:t>  </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𝜇</m:t>
                        </m:r>
                      </m:sub>
                    </m:sSub>
                    <m:r>
                      <a:rPr lang="it-IT" sz="2000" b="0" i="1" u="none" smtClean="0">
                        <a:solidFill>
                          <a:srgbClr val="000000"/>
                        </a:solidFill>
                        <a:latin typeface="Cambria Math" panose="02040503050406030204" pitchFamily="18" charset="0"/>
                      </a:rPr>
                      <m:t>  </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𝜏</m:t>
                        </m:r>
                      </m:sub>
                    </m:sSub>
                    <m:r>
                      <a:rPr lang="it-IT" sz="2000" b="0" i="1" u="none" smtClean="0">
                        <a:solidFill>
                          <a:srgbClr val="000000"/>
                        </a:solidFill>
                        <a:latin typeface="Cambria Math" panose="02040503050406030204" pitchFamily="18" charset="0"/>
                      </a:rPr>
                      <m:t>  </m:t>
                    </m:r>
                  </m:oMath>
                </a14:m>
                <a:endParaRPr lang="it-IT" sz="2000" u="none" dirty="0">
                  <a:solidFill>
                    <a:srgbClr val="000000"/>
                  </a:solidFill>
                  <a:latin typeface="Arial Nova Cond Light" panose="020B0306020202020204" pitchFamily="34" charset="0"/>
                </a:endParaRPr>
              </a:p>
              <a:p>
                <a:endParaRPr lang="it-IT" sz="2000" u="none" dirty="0">
                  <a:solidFill>
                    <a:srgbClr val="000000"/>
                  </a:solidFill>
                  <a:latin typeface="Arial Nova Cond Light" panose="020B0306020202020204" pitchFamily="34" charset="0"/>
                </a:endParaRPr>
              </a:p>
              <a:p>
                <a:r>
                  <a:rPr lang="it-IT" sz="2000" u="none" dirty="0">
                    <a:solidFill>
                      <a:srgbClr val="000000"/>
                    </a:solidFill>
                    <a:latin typeface="Arial Nova Cond Light" panose="020B0306020202020204" pitchFamily="34" charset="0"/>
                  </a:rPr>
                  <a:t>One zero-mass state    </a:t>
                </a:r>
                <a14:m>
                  <m:oMath xmlns:m="http://schemas.openxmlformats.org/officeDocument/2006/math">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𝑚</m:t>
                        </m:r>
                      </m:e>
                      <m:sub>
                        <m:r>
                          <a:rPr lang="it-IT" sz="2000" b="0" i="1" u="none" smtClean="0">
                            <a:solidFill>
                              <a:srgbClr val="000000"/>
                            </a:solidFill>
                            <a:latin typeface="Cambria Math" panose="02040503050406030204" pitchFamily="18" charset="0"/>
                          </a:rPr>
                          <m:t>𝜐</m:t>
                        </m:r>
                      </m:sub>
                    </m:sSub>
                    <m:r>
                      <a:rPr lang="it-IT" sz="2000" b="0" i="1" u="none" smtClean="0">
                        <a:solidFill>
                          <a:srgbClr val="000000"/>
                        </a:solidFill>
                        <a:latin typeface="Cambria Math" panose="02040503050406030204" pitchFamily="18" charset="0"/>
                      </a:rPr>
                      <m:t>≃0</m:t>
                    </m:r>
                  </m:oMath>
                </a14:m>
                <a:endParaRPr lang="it-IT" sz="2000" u="none" dirty="0">
                  <a:solidFill>
                    <a:srgbClr val="000000"/>
                  </a:solidFill>
                  <a:latin typeface="Arial Nova Cond Light" panose="020B0306020202020204" pitchFamily="34" charset="0"/>
                </a:endParaRPr>
              </a:p>
              <a:p>
                <a:endParaRPr lang="it-IT" sz="2000" u="none" dirty="0">
                  <a:solidFill>
                    <a:srgbClr val="000000"/>
                  </a:solidFill>
                  <a:latin typeface="Arial Nova Cond Light" panose="020B0306020202020204" pitchFamily="34" charset="0"/>
                </a:endParaRPr>
              </a:p>
              <a:p>
                <a:r>
                  <a:rPr lang="it-IT" sz="2000" u="none" dirty="0">
                    <a:solidFill>
                      <a:srgbClr val="000000"/>
                    </a:solidFill>
                    <a:latin typeface="Arial Nova Cond Light" panose="020B0306020202020204" pitchFamily="34" charset="0"/>
                  </a:rPr>
                  <a:t>Does conserve </a:t>
                </a:r>
                <a:r>
                  <a:rPr lang="it-IT" sz="2000" u="none" dirty="0" err="1">
                    <a:solidFill>
                      <a:srgbClr val="000000"/>
                    </a:solidFill>
                    <a:latin typeface="Arial Nova Cond Light" panose="020B0306020202020204" pitchFamily="34" charset="0"/>
                  </a:rPr>
                  <a:t>familiy’s</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leptonic</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number</a:t>
                </a:r>
                <a:r>
                  <a:rPr lang="it-IT" sz="2000" u="none" dirty="0">
                    <a:solidFill>
                      <a:srgbClr val="000000"/>
                    </a:solidFill>
                    <a:latin typeface="Arial Nova Cond Light" panose="020B0306020202020204" pitchFamily="34" charset="0"/>
                  </a:rPr>
                  <a:t> </a:t>
                </a:r>
                <a14:m>
                  <m:oMath xmlns:m="http://schemas.openxmlformats.org/officeDocument/2006/math">
                    <m:r>
                      <a:rPr lang="it-IT" sz="2000" b="0" i="1" u="none" smtClean="0">
                        <a:solidFill>
                          <a:srgbClr val="000000"/>
                        </a:solidFill>
                        <a:latin typeface="Cambria Math" panose="02040503050406030204" pitchFamily="18" charset="0"/>
                      </a:rPr>
                      <m:t>𝐿</m:t>
                    </m:r>
                    <m:r>
                      <a:rPr lang="it-IT" sz="2000" b="0" i="1" u="none" smtClean="0">
                        <a:solidFill>
                          <a:srgbClr val="000000"/>
                        </a:solidFill>
                        <a:latin typeface="Cambria Math" panose="02040503050406030204" pitchFamily="18" charset="0"/>
                      </a:rPr>
                      <m:t>𝛼</m:t>
                    </m:r>
                  </m:oMath>
                </a14:m>
                <a:r>
                  <a:rPr lang="it-IT" sz="2000" u="none" dirty="0">
                    <a:solidFill>
                      <a:srgbClr val="000000"/>
                    </a:solidFill>
                    <a:latin typeface="Arial Nova Cond Light" panose="020B0306020202020204" pitchFamily="34" charset="0"/>
                  </a:rPr>
                  <a:t> (</a:t>
                </a:r>
                <a14:m>
                  <m:oMath xmlns:m="http://schemas.openxmlformats.org/officeDocument/2006/math">
                    <m:r>
                      <a:rPr lang="it-IT" sz="2000" b="0" i="1" u="none" dirty="0" smtClean="0">
                        <a:solidFill>
                          <a:srgbClr val="000000"/>
                        </a:solidFill>
                        <a:latin typeface="Cambria Math" panose="02040503050406030204" pitchFamily="18" charset="0"/>
                      </a:rPr>
                      <m:t>𝛼</m:t>
                    </m:r>
                    <m:r>
                      <a:rPr lang="it-IT" sz="2000" b="0" i="1" u="none" dirty="0" smtClean="0">
                        <a:solidFill>
                          <a:srgbClr val="000000"/>
                        </a:solidFill>
                        <a:latin typeface="Cambria Math" panose="02040503050406030204" pitchFamily="18" charset="0"/>
                      </a:rPr>
                      <m:t>=</m:t>
                    </m:r>
                    <m:r>
                      <a:rPr lang="it-IT" sz="2000" b="0" i="1" u="none" dirty="0" smtClean="0">
                        <a:solidFill>
                          <a:srgbClr val="000000"/>
                        </a:solidFill>
                        <a:latin typeface="Cambria Math" panose="02040503050406030204" pitchFamily="18" charset="0"/>
                      </a:rPr>
                      <m:t>𝑒</m:t>
                    </m:r>
                    <m:r>
                      <a:rPr lang="it-IT" sz="2000" b="0" i="1" u="none" dirty="0" smtClean="0">
                        <a:solidFill>
                          <a:srgbClr val="000000"/>
                        </a:solidFill>
                        <a:latin typeface="Cambria Math" panose="02040503050406030204" pitchFamily="18" charset="0"/>
                      </a:rPr>
                      <m:t>, </m:t>
                    </m:r>
                    <m:r>
                      <a:rPr lang="it-IT" sz="2000" b="0" i="1" u="none" dirty="0" smtClean="0">
                        <a:solidFill>
                          <a:srgbClr val="000000"/>
                        </a:solidFill>
                        <a:latin typeface="Cambria Math" panose="02040503050406030204" pitchFamily="18" charset="0"/>
                      </a:rPr>
                      <m:t>𝜇</m:t>
                    </m:r>
                    <m:r>
                      <a:rPr lang="it-IT" sz="2000" b="0" i="1" u="none" dirty="0" smtClean="0">
                        <a:solidFill>
                          <a:srgbClr val="000000"/>
                        </a:solidFill>
                        <a:latin typeface="Cambria Math" panose="02040503050406030204" pitchFamily="18" charset="0"/>
                      </a:rPr>
                      <m:t>, </m:t>
                    </m:r>
                    <m:r>
                      <a:rPr lang="it-IT" sz="2000" b="0" i="1" u="none" dirty="0" smtClean="0">
                        <a:solidFill>
                          <a:srgbClr val="000000"/>
                        </a:solidFill>
                        <a:latin typeface="Cambria Math" panose="02040503050406030204" pitchFamily="18" charset="0"/>
                      </a:rPr>
                      <m:t>𝜏</m:t>
                    </m:r>
                  </m:oMath>
                </a14:m>
                <a:r>
                  <a:rPr lang="it-IT" sz="2000" u="none" dirty="0">
                    <a:solidFill>
                      <a:srgbClr val="000000"/>
                    </a:solidFill>
                    <a:latin typeface="Arial Nova Cond Light" panose="020B0306020202020204" pitchFamily="34" charset="0"/>
                  </a:rPr>
                  <a:t>)</a:t>
                </a:r>
              </a:p>
            </p:txBody>
          </p:sp>
        </mc:Choice>
        <mc:Fallback xmlns="">
          <p:sp>
            <p:nvSpPr>
              <p:cNvPr id="9" name="CasellaDiTesto 8">
                <a:extLst>
                  <a:ext uri="{FF2B5EF4-FFF2-40B4-BE49-F238E27FC236}">
                    <a16:creationId xmlns:a16="http://schemas.microsoft.com/office/drawing/2014/main" id="{4212EEED-B833-0163-5796-0B1C9D5F5E98}"/>
                  </a:ext>
                </a:extLst>
              </p:cNvPr>
              <p:cNvSpPr txBox="1">
                <a:spLocks noRot="1" noChangeAspect="1" noMove="1" noResize="1" noEditPoints="1" noAdjustHandles="1" noChangeArrowheads="1" noChangeShapeType="1" noTextEdit="1"/>
              </p:cNvSpPr>
              <p:nvPr/>
            </p:nvSpPr>
            <p:spPr>
              <a:xfrm>
                <a:off x="279650" y="1636796"/>
                <a:ext cx="3500262" cy="2948564"/>
              </a:xfrm>
              <a:prstGeom prst="rect">
                <a:avLst/>
              </a:prstGeom>
              <a:blipFill>
                <a:blip r:embed="rId5"/>
                <a:stretch>
                  <a:fillRect l="-2787" t="-1656" b="-310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CasellaDiTesto 10">
                <a:extLst>
                  <a:ext uri="{FF2B5EF4-FFF2-40B4-BE49-F238E27FC236}">
                    <a16:creationId xmlns:a16="http://schemas.microsoft.com/office/drawing/2014/main" id="{C5D0D359-2E71-C20B-B884-BDDC271FBCD4}"/>
                  </a:ext>
                </a:extLst>
              </p:cNvPr>
              <p:cNvSpPr txBox="1"/>
              <p:nvPr/>
            </p:nvSpPr>
            <p:spPr>
              <a:xfrm>
                <a:off x="5148064" y="1636796"/>
                <a:ext cx="3716286" cy="2640788"/>
              </a:xfrm>
              <a:prstGeom prst="rect">
                <a:avLst/>
              </a:prstGeom>
              <a:noFill/>
            </p:spPr>
            <p:txBody>
              <a:bodyPr wrap="square">
                <a:spAutoFit/>
              </a:bodyPr>
              <a:lstStyle/>
              <a:p>
                <a:pPr algn="r"/>
                <a:r>
                  <a:rPr lang="it-IT" sz="2400" b="1" u="none" dirty="0">
                    <a:solidFill>
                      <a:srgbClr val="C80000"/>
                    </a:solidFill>
                    <a:latin typeface="Arial Nova Cond" panose="020B0506020202020204" pitchFamily="34" charset="0"/>
                  </a:rPr>
                  <a:t>OSCILLATION THEORY</a:t>
                </a:r>
              </a:p>
              <a:p>
                <a:pPr algn="r"/>
                <a:endParaRPr lang="it-IT" sz="2000" u="none" dirty="0">
                  <a:solidFill>
                    <a:srgbClr val="000000"/>
                  </a:solidFill>
                  <a:latin typeface="Arial Nova Cond Light" panose="020B0306020202020204" pitchFamily="34" charset="0"/>
                </a:endParaRPr>
              </a:p>
              <a:p>
                <a:pPr algn="r"/>
                <a:r>
                  <a:rPr lang="it-IT" sz="2000" u="none" dirty="0">
                    <a:solidFill>
                      <a:srgbClr val="000000"/>
                    </a:solidFill>
                    <a:latin typeface="Arial Nova Cond Light" panose="020B0306020202020204" pitchFamily="34" charset="0"/>
                  </a:rPr>
                  <a:t>Three flavour eigenstates</a:t>
                </a:r>
                <a14:m>
                  <m:oMath xmlns:m="http://schemas.openxmlformats.org/officeDocument/2006/math">
                    <m:r>
                      <a:rPr lang="it-IT" sz="2000" b="0" i="0" u="none" smtClean="0">
                        <a:solidFill>
                          <a:srgbClr val="000000"/>
                        </a:solidFill>
                        <a:latin typeface="Cambria Math" panose="02040503050406030204" pitchFamily="18" charset="0"/>
                      </a:rPr>
                      <m:t>  </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𝑒</m:t>
                        </m:r>
                      </m:sub>
                    </m:sSub>
                    <m:r>
                      <a:rPr lang="it-IT" sz="2000" b="0" i="1" u="none" smtClean="0">
                        <a:solidFill>
                          <a:srgbClr val="000000"/>
                        </a:solidFill>
                        <a:latin typeface="Cambria Math" panose="02040503050406030204" pitchFamily="18" charset="0"/>
                      </a:rPr>
                      <m:t>  </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𝜇</m:t>
                        </m:r>
                      </m:sub>
                    </m:sSub>
                    <m:r>
                      <a:rPr lang="it-IT" sz="2000" b="0" i="1" u="none" smtClean="0">
                        <a:solidFill>
                          <a:srgbClr val="000000"/>
                        </a:solidFill>
                        <a:latin typeface="Cambria Math" panose="02040503050406030204" pitchFamily="18" charset="0"/>
                      </a:rPr>
                      <m:t>  </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𝜏</m:t>
                        </m:r>
                      </m:sub>
                    </m:sSub>
                    <m:r>
                      <a:rPr lang="it-IT" sz="2000" b="0" i="1" u="none" smtClean="0">
                        <a:solidFill>
                          <a:srgbClr val="000000"/>
                        </a:solidFill>
                        <a:latin typeface="Cambria Math" panose="02040503050406030204" pitchFamily="18" charset="0"/>
                      </a:rPr>
                      <m:t>  </m:t>
                    </m:r>
                  </m:oMath>
                </a14:m>
                <a:endParaRPr lang="it-IT" sz="2000" u="none" dirty="0">
                  <a:solidFill>
                    <a:srgbClr val="000000"/>
                  </a:solidFill>
                  <a:latin typeface="Arial Nova Cond Light" panose="020B0306020202020204" pitchFamily="34" charset="0"/>
                </a:endParaRPr>
              </a:p>
              <a:p>
                <a:pPr algn="r"/>
                <a:endParaRPr lang="it-IT" sz="2000" u="none" dirty="0">
                  <a:solidFill>
                    <a:srgbClr val="000000"/>
                  </a:solidFill>
                  <a:latin typeface="Arial Nova Cond Light" panose="020B0306020202020204" pitchFamily="34" charset="0"/>
                </a:endParaRPr>
              </a:p>
              <a:p>
                <a:pPr algn="r"/>
                <a:r>
                  <a:rPr lang="it-IT" sz="2000" u="none" dirty="0">
                    <a:solidFill>
                      <a:srgbClr val="000000"/>
                    </a:solidFill>
                    <a:latin typeface="Arial Nova Cond Light" panose="020B0306020202020204" pitchFamily="34" charset="0"/>
                  </a:rPr>
                  <a:t>Three mass </a:t>
                </a:r>
                <a:r>
                  <a:rPr lang="it-IT" sz="2000" u="none" dirty="0" err="1">
                    <a:solidFill>
                      <a:srgbClr val="000000"/>
                    </a:solidFill>
                    <a:latin typeface="Arial Nova Cond Light" panose="020B0306020202020204" pitchFamily="34" charset="0"/>
                  </a:rPr>
                  <a:t>eigenstates</a:t>
                </a:r>
                <a:r>
                  <a:rPr lang="it-IT" sz="2000" u="none" dirty="0">
                    <a:solidFill>
                      <a:srgbClr val="000000"/>
                    </a:solidFill>
                    <a:latin typeface="Arial Nova Cond Light" panose="020B0306020202020204" pitchFamily="34" charset="0"/>
                  </a:rPr>
                  <a:t> </a:t>
                </a:r>
                <a14:m>
                  <m:oMath xmlns:m="http://schemas.openxmlformats.org/officeDocument/2006/math">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1</m:t>
                        </m:r>
                      </m:sub>
                    </m:sSub>
                    <m:r>
                      <a:rPr lang="it-IT" sz="2000" b="0" i="1" u="none" smtClean="0">
                        <a:solidFill>
                          <a:srgbClr val="000000"/>
                        </a:solidFill>
                        <a:latin typeface="Cambria Math" panose="02040503050406030204" pitchFamily="18" charset="0"/>
                      </a:rPr>
                      <m:t>  </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2</m:t>
                        </m:r>
                      </m:sub>
                    </m:sSub>
                    <m:r>
                      <a:rPr lang="it-IT" sz="2000" b="0" i="1" u="none" smtClean="0">
                        <a:solidFill>
                          <a:srgbClr val="000000"/>
                        </a:solidFill>
                        <a:latin typeface="Cambria Math" panose="02040503050406030204" pitchFamily="18" charset="0"/>
                      </a:rPr>
                      <m:t>  </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3</m:t>
                        </m:r>
                      </m:sub>
                    </m:sSub>
                    <m:r>
                      <a:rPr lang="it-IT" sz="2000" b="0" i="1" u="none" smtClean="0">
                        <a:solidFill>
                          <a:srgbClr val="000000"/>
                        </a:solidFill>
                        <a:latin typeface="Cambria Math" panose="02040503050406030204" pitchFamily="18" charset="0"/>
                      </a:rPr>
                      <m:t>  </m:t>
                    </m:r>
                  </m:oMath>
                </a14:m>
                <a:endParaRPr lang="it-IT" sz="2000" u="none" dirty="0">
                  <a:solidFill>
                    <a:srgbClr val="000000"/>
                  </a:solidFill>
                  <a:latin typeface="Arial Nova Cond Light" panose="020B0306020202020204" pitchFamily="34" charset="0"/>
                </a:endParaRPr>
              </a:p>
              <a:p>
                <a:pPr algn="r"/>
                <a:endParaRPr lang="it-IT" sz="2000" u="none" dirty="0">
                  <a:solidFill>
                    <a:srgbClr val="000000"/>
                  </a:solidFill>
                  <a:latin typeface="Arial Nova Cond Light" panose="020B0306020202020204" pitchFamily="34" charset="0"/>
                </a:endParaRPr>
              </a:p>
              <a:p>
                <a:pPr algn="r"/>
                <a:r>
                  <a:rPr lang="it-IT" sz="2000" u="none" dirty="0">
                    <a:solidFill>
                      <a:srgbClr val="000000"/>
                    </a:solidFill>
                    <a:latin typeface="Arial Nova Cond Light" panose="020B0306020202020204" pitchFamily="34" charset="0"/>
                  </a:rPr>
                  <a:t>Does NOT conserve family </a:t>
                </a:r>
                <a:r>
                  <a:rPr lang="it-IT" sz="2000" u="none" dirty="0" err="1">
                    <a:solidFill>
                      <a:srgbClr val="000000"/>
                    </a:solidFill>
                    <a:latin typeface="Arial Nova Cond Light" panose="020B0306020202020204" pitchFamily="34" charset="0"/>
                  </a:rPr>
                  <a:t>leptonic</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number</a:t>
                </a:r>
                <a:r>
                  <a:rPr lang="it-IT" sz="2000" u="none" dirty="0">
                    <a:solidFill>
                      <a:srgbClr val="000000"/>
                    </a:solidFill>
                    <a:latin typeface="Arial Nova Cond Light" panose="020B0306020202020204" pitchFamily="34" charset="0"/>
                  </a:rPr>
                  <a:t> </a:t>
                </a:r>
                <a14:m>
                  <m:oMath xmlns:m="http://schemas.openxmlformats.org/officeDocument/2006/math">
                    <m:r>
                      <a:rPr lang="it-IT" sz="2000" b="0" i="1" u="none" smtClean="0">
                        <a:solidFill>
                          <a:srgbClr val="000000"/>
                        </a:solidFill>
                        <a:latin typeface="Cambria Math" panose="02040503050406030204" pitchFamily="18" charset="0"/>
                      </a:rPr>
                      <m:t>𝐿</m:t>
                    </m:r>
                    <m:r>
                      <a:rPr lang="it-IT" sz="2000" b="0" i="1" u="none" smtClean="0">
                        <a:solidFill>
                          <a:srgbClr val="000000"/>
                        </a:solidFill>
                        <a:latin typeface="Cambria Math" panose="02040503050406030204" pitchFamily="18" charset="0"/>
                      </a:rPr>
                      <m:t>𝛼</m:t>
                    </m:r>
                  </m:oMath>
                </a14:m>
                <a:r>
                  <a:rPr lang="it-IT" sz="2000" u="none" dirty="0">
                    <a:solidFill>
                      <a:srgbClr val="000000"/>
                    </a:solidFill>
                    <a:latin typeface="Arial Nova Cond Light" panose="020B0306020202020204" pitchFamily="34" charset="0"/>
                  </a:rPr>
                  <a:t> (</a:t>
                </a:r>
                <a14:m>
                  <m:oMath xmlns:m="http://schemas.openxmlformats.org/officeDocument/2006/math">
                    <m:r>
                      <a:rPr lang="it-IT" sz="2000" b="0" i="1" u="none" dirty="0" smtClean="0">
                        <a:solidFill>
                          <a:srgbClr val="000000"/>
                        </a:solidFill>
                        <a:latin typeface="Cambria Math" panose="02040503050406030204" pitchFamily="18" charset="0"/>
                      </a:rPr>
                      <m:t>𝛼</m:t>
                    </m:r>
                    <m:r>
                      <a:rPr lang="it-IT" sz="2000" b="0" i="1" u="none" dirty="0" smtClean="0">
                        <a:solidFill>
                          <a:srgbClr val="000000"/>
                        </a:solidFill>
                        <a:latin typeface="Cambria Math" panose="02040503050406030204" pitchFamily="18" charset="0"/>
                      </a:rPr>
                      <m:t>=</m:t>
                    </m:r>
                    <m:r>
                      <a:rPr lang="it-IT" sz="2000" b="0" i="1" u="none" dirty="0" smtClean="0">
                        <a:solidFill>
                          <a:srgbClr val="000000"/>
                        </a:solidFill>
                        <a:latin typeface="Cambria Math" panose="02040503050406030204" pitchFamily="18" charset="0"/>
                      </a:rPr>
                      <m:t>𝑒</m:t>
                    </m:r>
                    <m:r>
                      <a:rPr lang="it-IT" sz="2000" b="0" i="1" u="none" dirty="0" smtClean="0">
                        <a:solidFill>
                          <a:srgbClr val="000000"/>
                        </a:solidFill>
                        <a:latin typeface="Cambria Math" panose="02040503050406030204" pitchFamily="18" charset="0"/>
                      </a:rPr>
                      <m:t>, </m:t>
                    </m:r>
                    <m:r>
                      <a:rPr lang="it-IT" sz="2000" b="0" i="1" u="none" dirty="0" smtClean="0">
                        <a:solidFill>
                          <a:srgbClr val="000000"/>
                        </a:solidFill>
                        <a:latin typeface="Cambria Math" panose="02040503050406030204" pitchFamily="18" charset="0"/>
                      </a:rPr>
                      <m:t>𝜇</m:t>
                    </m:r>
                    <m:r>
                      <a:rPr lang="it-IT" sz="2000" b="0" i="1" u="none" dirty="0" smtClean="0">
                        <a:solidFill>
                          <a:srgbClr val="000000"/>
                        </a:solidFill>
                        <a:latin typeface="Cambria Math" panose="02040503050406030204" pitchFamily="18" charset="0"/>
                      </a:rPr>
                      <m:t>, </m:t>
                    </m:r>
                    <m:r>
                      <a:rPr lang="it-IT" sz="2000" b="0" i="1" u="none" dirty="0" smtClean="0">
                        <a:solidFill>
                          <a:srgbClr val="000000"/>
                        </a:solidFill>
                        <a:latin typeface="Cambria Math" panose="02040503050406030204" pitchFamily="18" charset="0"/>
                      </a:rPr>
                      <m:t>𝜏</m:t>
                    </m:r>
                    <m:r>
                      <a:rPr lang="it-IT" sz="2000" b="0" i="1" u="none" dirty="0" smtClean="0">
                        <a:solidFill>
                          <a:srgbClr val="000000"/>
                        </a:solidFill>
                        <a:latin typeface="Cambria Math" panose="02040503050406030204" pitchFamily="18" charset="0"/>
                      </a:rPr>
                      <m:t>)</m:t>
                    </m:r>
                  </m:oMath>
                </a14:m>
                <a:endParaRPr lang="it-IT" sz="1000" u="none" dirty="0">
                  <a:solidFill>
                    <a:srgbClr val="000000"/>
                  </a:solidFill>
                  <a:latin typeface="Arial Nova Cond Light" panose="020B0306020202020204" pitchFamily="34" charset="0"/>
                </a:endParaRPr>
              </a:p>
            </p:txBody>
          </p:sp>
        </mc:Choice>
        <mc:Fallback xmlns="">
          <p:sp>
            <p:nvSpPr>
              <p:cNvPr id="11" name="CasellaDiTesto 10">
                <a:extLst>
                  <a:ext uri="{FF2B5EF4-FFF2-40B4-BE49-F238E27FC236}">
                    <a16:creationId xmlns:a16="http://schemas.microsoft.com/office/drawing/2014/main" id="{C5D0D359-2E71-C20B-B884-BDDC271FBCD4}"/>
                  </a:ext>
                </a:extLst>
              </p:cNvPr>
              <p:cNvSpPr txBox="1">
                <a:spLocks noRot="1" noChangeAspect="1" noMove="1" noResize="1" noEditPoints="1" noAdjustHandles="1" noChangeArrowheads="1" noChangeShapeType="1" noTextEdit="1"/>
              </p:cNvSpPr>
              <p:nvPr/>
            </p:nvSpPr>
            <p:spPr>
              <a:xfrm>
                <a:off x="5148064" y="1636796"/>
                <a:ext cx="3716286" cy="2640788"/>
              </a:xfrm>
              <a:prstGeom prst="rect">
                <a:avLst/>
              </a:prstGeom>
              <a:blipFill>
                <a:blip r:embed="rId6"/>
                <a:stretch>
                  <a:fillRect t="-1848" r="-2459" b="-3464"/>
                </a:stretch>
              </a:blipFill>
            </p:spPr>
            <p:txBody>
              <a:bodyPr/>
              <a:lstStyle/>
              <a:p>
                <a:r>
                  <a:rPr lang="en-GB">
                    <a:noFill/>
                  </a:rPr>
                  <a:t> </a:t>
                </a:r>
              </a:p>
            </p:txBody>
          </p:sp>
        </mc:Fallback>
      </mc:AlternateContent>
      <p:sp>
        <p:nvSpPr>
          <p:cNvPr id="12" name="CasellaDiTesto 11">
            <a:extLst>
              <a:ext uri="{FF2B5EF4-FFF2-40B4-BE49-F238E27FC236}">
                <a16:creationId xmlns:a16="http://schemas.microsoft.com/office/drawing/2014/main" id="{B2F5FFAC-1789-A356-C632-1E8E048D2798}"/>
              </a:ext>
            </a:extLst>
          </p:cNvPr>
          <p:cNvSpPr txBox="1"/>
          <p:nvPr/>
        </p:nvSpPr>
        <p:spPr>
          <a:xfrm>
            <a:off x="200904" y="5292654"/>
            <a:ext cx="8742191" cy="707886"/>
          </a:xfrm>
          <a:prstGeom prst="rect">
            <a:avLst/>
          </a:prstGeom>
          <a:noFill/>
          <a:ln w="28575">
            <a:solidFill>
              <a:srgbClr val="C80000"/>
            </a:solidFill>
          </a:ln>
        </p:spPr>
        <p:txBody>
          <a:bodyPr wrap="square" rtlCol="0">
            <a:spAutoFit/>
          </a:bodyPr>
          <a:lstStyle/>
          <a:p>
            <a:pPr algn="ctr"/>
            <a:r>
              <a:rPr lang="it-IT" sz="2000" u="none" dirty="0" err="1">
                <a:solidFill>
                  <a:srgbClr val="000000"/>
                </a:solidFill>
                <a:latin typeface="Arial Nova Cond" panose="020B0506020202020204" pitchFamily="34" charset="0"/>
              </a:rPr>
              <a:t>Experimental</a:t>
            </a:r>
            <a:r>
              <a:rPr lang="it-IT" sz="2000" u="none" dirty="0">
                <a:solidFill>
                  <a:srgbClr val="000000"/>
                </a:solidFill>
                <a:latin typeface="Arial Nova Cond" panose="020B0506020202020204" pitchFamily="34" charset="0"/>
              </a:rPr>
              <a:t> </a:t>
            </a:r>
            <a:r>
              <a:rPr lang="it-IT" sz="2000" u="none" dirty="0" err="1">
                <a:solidFill>
                  <a:srgbClr val="000000"/>
                </a:solidFill>
                <a:latin typeface="Arial Nova Cond" panose="020B0506020202020204" pitchFamily="34" charset="0"/>
              </a:rPr>
              <a:t>observation</a:t>
            </a:r>
            <a:r>
              <a:rPr lang="it-IT" sz="2000" u="none" dirty="0">
                <a:solidFill>
                  <a:srgbClr val="000000"/>
                </a:solidFill>
                <a:latin typeface="Arial Nova Cond" panose="020B0506020202020204" pitchFamily="34" charset="0"/>
              </a:rPr>
              <a:t> of </a:t>
            </a:r>
            <a:r>
              <a:rPr lang="it-IT" sz="2000" u="none" dirty="0" err="1">
                <a:solidFill>
                  <a:srgbClr val="000000"/>
                </a:solidFill>
                <a:latin typeface="Arial Nova Cond" panose="020B0506020202020204" pitchFamily="34" charset="0"/>
              </a:rPr>
              <a:t>flavour</a:t>
            </a:r>
            <a:r>
              <a:rPr lang="it-IT" sz="2000" u="none" dirty="0">
                <a:solidFill>
                  <a:srgbClr val="000000"/>
                </a:solidFill>
                <a:latin typeface="Arial Nova Cond" panose="020B0506020202020204" pitchFamily="34" charset="0"/>
              </a:rPr>
              <a:t> </a:t>
            </a:r>
            <a:r>
              <a:rPr lang="it-IT" sz="2000" u="none" dirty="0" err="1">
                <a:solidFill>
                  <a:srgbClr val="000000"/>
                </a:solidFill>
                <a:latin typeface="Arial Nova Cond" panose="020B0506020202020204" pitchFamily="34" charset="0"/>
              </a:rPr>
              <a:t>changing</a:t>
            </a:r>
            <a:r>
              <a:rPr lang="it-IT" sz="2000" u="none" dirty="0">
                <a:solidFill>
                  <a:srgbClr val="000000"/>
                </a:solidFill>
                <a:latin typeface="Arial Nova Cond" panose="020B0506020202020204" pitchFamily="34" charset="0"/>
              </a:rPr>
              <a:t> in </a:t>
            </a:r>
            <a:r>
              <a:rPr lang="it-IT" sz="2000" u="none" dirty="0" err="1">
                <a:solidFill>
                  <a:srgbClr val="000000"/>
                </a:solidFill>
                <a:latin typeface="Arial Nova Cond" panose="020B0506020202020204" pitchFamily="34" charset="0"/>
              </a:rPr>
              <a:t>propagating</a:t>
            </a:r>
            <a:r>
              <a:rPr lang="it-IT" sz="2000" u="none" dirty="0">
                <a:solidFill>
                  <a:srgbClr val="000000"/>
                </a:solidFill>
                <a:latin typeface="Arial Nova Cond" panose="020B0506020202020204" pitchFamily="34" charset="0"/>
              </a:rPr>
              <a:t> neutrino can </a:t>
            </a:r>
            <a:r>
              <a:rPr lang="it-IT" sz="2000" u="none" dirty="0" err="1">
                <a:solidFill>
                  <a:srgbClr val="000000"/>
                </a:solidFill>
                <a:latin typeface="Arial Nova Cond" panose="020B0506020202020204" pitchFamily="34" charset="0"/>
              </a:rPr>
              <a:t>only</a:t>
            </a:r>
            <a:r>
              <a:rPr lang="it-IT" sz="2000" u="none" dirty="0">
                <a:solidFill>
                  <a:srgbClr val="000000"/>
                </a:solidFill>
                <a:latin typeface="Arial Nova Cond" panose="020B0506020202020204" pitchFamily="34" charset="0"/>
              </a:rPr>
              <a:t> be </a:t>
            </a:r>
            <a:r>
              <a:rPr lang="it-IT" sz="2000" u="none" dirty="0" err="1">
                <a:solidFill>
                  <a:srgbClr val="000000"/>
                </a:solidFill>
                <a:latin typeface="Arial Nova Cond" panose="020B0506020202020204" pitchFamily="34" charset="0"/>
              </a:rPr>
              <a:t>explained</a:t>
            </a:r>
            <a:r>
              <a:rPr lang="it-IT" sz="2000" u="none" dirty="0">
                <a:solidFill>
                  <a:srgbClr val="000000"/>
                </a:solidFill>
                <a:latin typeface="Arial Nova Cond" panose="020B0506020202020204" pitchFamily="34" charset="0"/>
              </a:rPr>
              <a:t> by </a:t>
            </a:r>
            <a:r>
              <a:rPr lang="it-IT" sz="2000" u="none" dirty="0" err="1">
                <a:solidFill>
                  <a:srgbClr val="000000"/>
                </a:solidFill>
                <a:latin typeface="Arial Nova Cond" panose="020B0506020202020204" pitchFamily="34" charset="0"/>
              </a:rPr>
              <a:t>assuming</a:t>
            </a:r>
            <a:r>
              <a:rPr lang="it-IT" sz="2000" u="none" dirty="0">
                <a:solidFill>
                  <a:srgbClr val="000000"/>
                </a:solidFill>
                <a:latin typeface="Arial Nova Cond" panose="020B0506020202020204" pitchFamily="34" charset="0"/>
              </a:rPr>
              <a:t> </a:t>
            </a:r>
            <a:r>
              <a:rPr lang="it-IT" sz="2000" u="none" dirty="0" err="1">
                <a:solidFill>
                  <a:srgbClr val="000000"/>
                </a:solidFill>
                <a:latin typeface="Arial Nova Cond" panose="020B0506020202020204" pitchFamily="34" charset="0"/>
              </a:rPr>
              <a:t>different</a:t>
            </a:r>
            <a:r>
              <a:rPr lang="it-IT" sz="2000" u="none" dirty="0">
                <a:solidFill>
                  <a:srgbClr val="000000"/>
                </a:solidFill>
                <a:latin typeface="Arial Nova Cond" panose="020B0506020202020204" pitchFamily="34" charset="0"/>
              </a:rPr>
              <a:t> neutrino mass </a:t>
            </a:r>
            <a:r>
              <a:rPr lang="it-IT" sz="2000" u="none" dirty="0" err="1">
                <a:solidFill>
                  <a:srgbClr val="000000"/>
                </a:solidFill>
                <a:latin typeface="Arial Nova Cond" panose="020B0506020202020204" pitchFamily="34" charset="0"/>
              </a:rPr>
              <a:t>eigenstates</a:t>
            </a:r>
            <a:endParaRPr lang="it-IT" sz="2000" u="none" dirty="0">
              <a:solidFill>
                <a:srgbClr val="000000"/>
              </a:solidFill>
              <a:latin typeface="Arial Nova Cond" panose="020B0506020202020204" pitchFamily="34" charset="0"/>
            </a:endParaRPr>
          </a:p>
        </p:txBody>
      </p:sp>
      <p:sp>
        <p:nvSpPr>
          <p:cNvPr id="8" name="Titolo 1">
            <a:extLst>
              <a:ext uri="{FF2B5EF4-FFF2-40B4-BE49-F238E27FC236}">
                <a16:creationId xmlns:a16="http://schemas.microsoft.com/office/drawing/2014/main" id="{6115B6D5-570F-A4DF-562D-8285912EA185}"/>
              </a:ext>
            </a:extLst>
          </p:cNvPr>
          <p:cNvSpPr>
            <a:spLocks noGrp="1"/>
          </p:cNvSpPr>
          <p:nvPr>
            <p:ph type="title"/>
          </p:nvPr>
        </p:nvSpPr>
        <p:spPr bwMode="auto">
          <a:xfrm>
            <a:off x="468313" y="33337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200" b="1"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NEUTRINO OSCILLATIONS</a:t>
            </a:r>
          </a:p>
        </p:txBody>
      </p:sp>
    </p:spTree>
    <p:extLst>
      <p:ext uri="{BB962C8B-B14F-4D97-AF65-F5344CB8AC3E}">
        <p14:creationId xmlns:p14="http://schemas.microsoft.com/office/powerpoint/2010/main" val="3412401696"/>
      </p:ext>
    </p:extLst>
  </p:cSld>
  <p:clrMapOvr>
    <a:masterClrMapping/>
  </p:clrMapOvr>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olo 1">
            <a:extLst>
              <a:ext uri="{FF2B5EF4-FFF2-40B4-BE49-F238E27FC236}">
                <a16:creationId xmlns:a16="http://schemas.microsoft.com/office/drawing/2014/main" id="{6ED11840-6565-856D-82E4-B62F5816730E}"/>
              </a:ext>
            </a:extLst>
          </p:cNvPr>
          <p:cNvSpPr>
            <a:spLocks noGrp="1"/>
          </p:cNvSpPr>
          <p:nvPr>
            <p:ph type="title"/>
          </p:nvPr>
        </p:nvSpPr>
        <p:spPr bwMode="auto">
          <a:xfrm>
            <a:off x="468313" y="33337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200" b="1"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NEUTRINO OSCILLATIONS</a:t>
            </a:r>
          </a:p>
        </p:txBody>
      </p:sp>
      <mc:AlternateContent xmlns:mc="http://schemas.openxmlformats.org/markup-compatibility/2006" xmlns:a14="http://schemas.microsoft.com/office/drawing/2010/main">
        <mc:Choice Requires="a14">
          <p:sp>
            <p:nvSpPr>
              <p:cNvPr id="4" name="CasellaDiTesto 3">
                <a:extLst>
                  <a:ext uri="{FF2B5EF4-FFF2-40B4-BE49-F238E27FC236}">
                    <a16:creationId xmlns:a16="http://schemas.microsoft.com/office/drawing/2014/main" id="{56EAC948-4146-5A5A-21EB-AE9C0870B2A1}"/>
                  </a:ext>
                </a:extLst>
              </p:cNvPr>
              <p:cNvSpPr txBox="1"/>
              <p:nvPr/>
            </p:nvSpPr>
            <p:spPr>
              <a:xfrm>
                <a:off x="1907704" y="2242207"/>
                <a:ext cx="2875877" cy="353623"/>
              </a:xfrm>
              <a:prstGeom prst="rect">
                <a:avLst/>
              </a:prstGeom>
              <a:noFill/>
            </p:spPr>
            <p:txBody>
              <a:bodyPr wrap="square" lIns="0" tIns="0" rIns="0" bIns="0" rtlCol="0">
                <a:spAutoFit/>
              </a:bodyPr>
              <a:lstStyle/>
              <a:p>
                <a14:m>
                  <m:oMath xmlns:m="http://schemas.openxmlformats.org/officeDocument/2006/math">
                    <m:d>
                      <m:dPr>
                        <m:begChr m:val="|"/>
                        <m:endChr m:val="|"/>
                        <m:ctrlPr>
                          <a:rPr lang="it-IT" sz="2000" b="0" i="1" u="none" smtClean="0">
                            <a:solidFill>
                              <a:srgbClr val="000000"/>
                            </a:solidFill>
                            <a:latin typeface="Cambria Math" panose="02040503050406030204" pitchFamily="18" charset="0"/>
                          </a:rPr>
                        </m:ctrlPr>
                      </m:dPr>
                      <m:e>
                        <m:sSub>
                          <m:sSubPr>
                            <m:ctrlPr>
                              <a:rPr lang="it-IT" sz="2000" b="1" i="1" u="none" smtClean="0">
                                <a:solidFill>
                                  <a:srgbClr val="000000"/>
                                </a:solidFill>
                                <a:latin typeface="Cambria Math" panose="02040503050406030204" pitchFamily="18" charset="0"/>
                              </a:rPr>
                            </m:ctrlPr>
                          </m:sSubPr>
                          <m:e>
                            <m:r>
                              <a:rPr lang="it-IT" sz="2000" b="1" i="1" u="none" smtClean="0">
                                <a:solidFill>
                                  <a:srgbClr val="000000"/>
                                </a:solidFill>
                                <a:latin typeface="Cambria Math" panose="02040503050406030204" pitchFamily="18" charset="0"/>
                              </a:rPr>
                              <m:t>𝝊</m:t>
                            </m:r>
                          </m:e>
                          <m:sub>
                            <m:r>
                              <a:rPr lang="it-IT" sz="2000" b="1" i="1" u="none" smtClean="0">
                                <a:solidFill>
                                  <a:srgbClr val="000000"/>
                                </a:solidFill>
                                <a:latin typeface="Cambria Math" panose="02040503050406030204" pitchFamily="18" charset="0"/>
                              </a:rPr>
                              <m:t>𝜶</m:t>
                            </m:r>
                          </m:sub>
                        </m:sSub>
                        <m:r>
                          <a:rPr lang="it-IT" sz="2000" b="0" i="1" u="none" smtClean="0">
                            <a:solidFill>
                              <a:srgbClr val="000000"/>
                            </a:solidFill>
                            <a:latin typeface="Cambria Math" panose="02040503050406030204" pitchFamily="18" charset="0"/>
                          </a:rPr>
                          <m:t>&gt;=</m:t>
                        </m:r>
                        <m:nary>
                          <m:naryPr>
                            <m:chr m:val="∑"/>
                            <m:supHide m:val="on"/>
                            <m:ctrlPr>
                              <a:rPr lang="it-IT" sz="2000" b="0" i="1" u="none" smtClean="0">
                                <a:solidFill>
                                  <a:srgbClr val="000000"/>
                                </a:solidFill>
                                <a:latin typeface="Cambria Math" panose="02040503050406030204" pitchFamily="18" charset="0"/>
                              </a:rPr>
                            </m:ctrlPr>
                          </m:naryPr>
                          <m:sub>
                            <m:r>
                              <m:rPr>
                                <m:brk m:alnAt="7"/>
                              </m:rPr>
                              <a:rPr lang="it-IT" sz="2000" b="0" i="1" u="none" smtClean="0">
                                <a:solidFill>
                                  <a:srgbClr val="000000"/>
                                </a:solidFill>
                                <a:latin typeface="Cambria Math" panose="02040503050406030204" pitchFamily="18" charset="0"/>
                              </a:rPr>
                              <m:t>𝑖</m:t>
                            </m:r>
                          </m:sub>
                          <m:sup/>
                          <m:e>
                            <m:sSubSup>
                              <m:sSubSupPr>
                                <m:ctrlPr>
                                  <a:rPr lang="it-IT" sz="2000" b="0" i="1" u="none" smtClean="0">
                                    <a:solidFill>
                                      <a:srgbClr val="000000"/>
                                    </a:solidFill>
                                    <a:latin typeface="Cambria Math" panose="02040503050406030204" pitchFamily="18" charset="0"/>
                                  </a:rPr>
                                </m:ctrlPr>
                              </m:sSubSupPr>
                              <m:e>
                                <m:r>
                                  <a:rPr lang="it-IT" sz="2000" b="0" i="1" u="none" smtClean="0">
                                    <a:solidFill>
                                      <a:srgbClr val="000000"/>
                                    </a:solidFill>
                                    <a:latin typeface="Cambria Math" panose="02040503050406030204" pitchFamily="18" charset="0"/>
                                  </a:rPr>
                                  <m:t>𝑈</m:t>
                                </m:r>
                              </m:e>
                              <m:sub>
                                <m:r>
                                  <a:rPr lang="it-IT" sz="2000" b="0" i="1" u="none" smtClean="0">
                                    <a:solidFill>
                                      <a:srgbClr val="000000"/>
                                    </a:solidFill>
                                    <a:latin typeface="Cambria Math" panose="02040503050406030204" pitchFamily="18" charset="0"/>
                                  </a:rPr>
                                  <m:t>𝛼</m:t>
                                </m:r>
                                <m:r>
                                  <a:rPr lang="it-IT" sz="2000" b="0" i="1" u="none" smtClean="0">
                                    <a:solidFill>
                                      <a:srgbClr val="000000"/>
                                    </a:solidFill>
                                    <a:latin typeface="Cambria Math" panose="02040503050406030204" pitchFamily="18" charset="0"/>
                                  </a:rPr>
                                  <m:t>,</m:t>
                                </m:r>
                                <m:r>
                                  <a:rPr lang="it-IT" sz="2000" b="0" i="1" u="none" smtClean="0">
                                    <a:solidFill>
                                      <a:srgbClr val="000000"/>
                                    </a:solidFill>
                                    <a:latin typeface="Cambria Math" panose="02040503050406030204" pitchFamily="18" charset="0"/>
                                  </a:rPr>
                                  <m:t>𝑖</m:t>
                                </m:r>
                              </m:sub>
                              <m:sup>
                                <m:r>
                                  <a:rPr lang="it-IT" sz="2000" b="0" i="1" u="none" smtClean="0">
                                    <a:solidFill>
                                      <a:srgbClr val="000000"/>
                                    </a:solidFill>
                                    <a:latin typeface="Cambria Math" panose="02040503050406030204" pitchFamily="18" charset="0"/>
                                  </a:rPr>
                                  <m:t>∗</m:t>
                                </m:r>
                              </m:sup>
                            </m:sSubSup>
                          </m:e>
                        </m:nary>
                        <m:r>
                          <a:rPr lang="it-IT" sz="2000" b="0" i="0" u="none" smtClean="0">
                            <a:solidFill>
                              <a:srgbClr val="000000"/>
                            </a:solidFill>
                            <a:latin typeface="Cambria Math" panose="02040503050406030204" pitchFamily="18" charset="0"/>
                          </a:rPr>
                          <m:t> </m:t>
                        </m:r>
                      </m:e>
                    </m:d>
                    <m:sSub>
                      <m:sSubPr>
                        <m:ctrlPr>
                          <a:rPr lang="it-IT" sz="2000" b="1" i="1" u="none" smtClean="0">
                            <a:solidFill>
                              <a:srgbClr val="000000"/>
                            </a:solidFill>
                            <a:latin typeface="Cambria Math" panose="02040503050406030204" pitchFamily="18" charset="0"/>
                          </a:rPr>
                        </m:ctrlPr>
                      </m:sSubPr>
                      <m:e>
                        <m:r>
                          <a:rPr lang="it-IT" sz="2000" b="1" i="1" u="none" smtClean="0">
                            <a:solidFill>
                              <a:srgbClr val="000000"/>
                            </a:solidFill>
                            <a:latin typeface="Cambria Math" panose="02040503050406030204" pitchFamily="18" charset="0"/>
                          </a:rPr>
                          <m:t>𝝊</m:t>
                        </m:r>
                      </m:e>
                      <m:sub>
                        <m:r>
                          <a:rPr lang="it-IT" sz="2000" b="1" i="1" u="none" smtClean="0">
                            <a:solidFill>
                              <a:srgbClr val="000000"/>
                            </a:solidFill>
                            <a:latin typeface="Cambria Math" panose="02040503050406030204" pitchFamily="18" charset="0"/>
                          </a:rPr>
                          <m:t>𝒊</m:t>
                        </m:r>
                      </m:sub>
                    </m:sSub>
                    <m:r>
                      <a:rPr lang="it-IT" sz="2000" b="0" i="1" u="none" smtClean="0">
                        <a:solidFill>
                          <a:srgbClr val="000000"/>
                        </a:solidFill>
                        <a:latin typeface="Cambria Math" panose="02040503050406030204" pitchFamily="18" charset="0"/>
                      </a:rPr>
                      <m:t>&gt;</m:t>
                    </m:r>
                  </m:oMath>
                </a14:m>
                <a:r>
                  <a:rPr lang="it-IT" sz="2000" b="0" u="none" dirty="0">
                    <a:solidFill>
                      <a:srgbClr val="000000"/>
                    </a:solidFill>
                    <a:latin typeface="Arial Nova Cond Light" panose="020B0306020202020204" pitchFamily="34" charset="0"/>
                  </a:rPr>
                  <a:t> </a:t>
                </a:r>
              </a:p>
            </p:txBody>
          </p:sp>
        </mc:Choice>
        <mc:Fallback xmlns="">
          <p:sp>
            <p:nvSpPr>
              <p:cNvPr id="4" name="CasellaDiTesto 3">
                <a:extLst>
                  <a:ext uri="{FF2B5EF4-FFF2-40B4-BE49-F238E27FC236}">
                    <a16:creationId xmlns:a16="http://schemas.microsoft.com/office/drawing/2014/main" id="{56EAC948-4146-5A5A-21EB-AE9C0870B2A1}"/>
                  </a:ext>
                </a:extLst>
              </p:cNvPr>
              <p:cNvSpPr txBox="1">
                <a:spLocks noRot="1" noChangeAspect="1" noMove="1" noResize="1" noEditPoints="1" noAdjustHandles="1" noChangeArrowheads="1" noChangeShapeType="1" noTextEdit="1"/>
              </p:cNvSpPr>
              <p:nvPr/>
            </p:nvSpPr>
            <p:spPr>
              <a:xfrm>
                <a:off x="1907704" y="2242207"/>
                <a:ext cx="2875877" cy="353623"/>
              </a:xfrm>
              <a:prstGeom prst="rect">
                <a:avLst/>
              </a:prstGeom>
              <a:blipFill>
                <a:blip r:embed="rId4"/>
                <a:stretch>
                  <a:fillRect t="-146552" b="-21379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CasellaDiTesto 4">
                <a:extLst>
                  <a:ext uri="{FF2B5EF4-FFF2-40B4-BE49-F238E27FC236}">
                    <a16:creationId xmlns:a16="http://schemas.microsoft.com/office/drawing/2014/main" id="{21F9189F-B13C-182B-7EB4-90D55A4BA7A2}"/>
                  </a:ext>
                </a:extLst>
              </p:cNvPr>
              <p:cNvSpPr txBox="1"/>
              <p:nvPr/>
            </p:nvSpPr>
            <p:spPr>
              <a:xfrm>
                <a:off x="1823119" y="2833978"/>
                <a:ext cx="2960462" cy="439736"/>
              </a:xfrm>
              <a:prstGeom prst="rect">
                <a:avLst/>
              </a:prstGeom>
              <a:noFill/>
            </p:spPr>
            <p:txBody>
              <a:bodyPr wrap="square">
                <a:spAutoFit/>
              </a:bodyPr>
              <a:lstStyle/>
              <a:p>
                <a14:m>
                  <m:oMath xmlns:m="http://schemas.openxmlformats.org/officeDocument/2006/math">
                    <m:d>
                      <m:dPr>
                        <m:begChr m:val="|"/>
                        <m:endChr m:val="|"/>
                        <m:ctrlPr>
                          <a:rPr lang="it-IT" sz="2000" b="0" i="1" u="none" smtClean="0">
                            <a:solidFill>
                              <a:srgbClr val="000000"/>
                            </a:solidFill>
                            <a:latin typeface="Cambria Math" panose="02040503050406030204" pitchFamily="18" charset="0"/>
                          </a:rPr>
                        </m:ctrlPr>
                      </m:dPr>
                      <m:e>
                        <m:sSub>
                          <m:sSubPr>
                            <m:ctrlPr>
                              <a:rPr lang="it-IT" sz="2000" b="1" i="1" u="none" smtClean="0">
                                <a:solidFill>
                                  <a:srgbClr val="000000"/>
                                </a:solidFill>
                                <a:latin typeface="Cambria Math" panose="02040503050406030204" pitchFamily="18" charset="0"/>
                              </a:rPr>
                            </m:ctrlPr>
                          </m:sSubPr>
                          <m:e>
                            <m:r>
                              <a:rPr lang="it-IT" sz="2000" b="1" i="1" u="none" smtClean="0">
                                <a:solidFill>
                                  <a:srgbClr val="000000"/>
                                </a:solidFill>
                                <a:latin typeface="Cambria Math" panose="02040503050406030204" pitchFamily="18" charset="0"/>
                              </a:rPr>
                              <m:t>𝝊</m:t>
                            </m:r>
                          </m:e>
                          <m:sub>
                            <m:r>
                              <a:rPr lang="it-IT" sz="2000" b="1" i="1" u="none" smtClean="0">
                                <a:solidFill>
                                  <a:srgbClr val="000000"/>
                                </a:solidFill>
                                <a:latin typeface="Cambria Math" panose="02040503050406030204" pitchFamily="18" charset="0"/>
                              </a:rPr>
                              <m:t>𝒊</m:t>
                            </m:r>
                          </m:sub>
                        </m:sSub>
                        <m:r>
                          <a:rPr lang="it-IT" sz="2000" b="0" i="1" u="none" smtClean="0">
                            <a:solidFill>
                              <a:srgbClr val="000000"/>
                            </a:solidFill>
                            <a:latin typeface="Cambria Math" panose="02040503050406030204" pitchFamily="18" charset="0"/>
                          </a:rPr>
                          <m:t>&gt;=</m:t>
                        </m:r>
                        <m:nary>
                          <m:naryPr>
                            <m:chr m:val="∑"/>
                            <m:supHide m:val="on"/>
                            <m:ctrlPr>
                              <a:rPr lang="it-IT" sz="2000" i="1" u="none">
                                <a:solidFill>
                                  <a:srgbClr val="000000"/>
                                </a:solidFill>
                                <a:latin typeface="Cambria Math" panose="02040503050406030204" pitchFamily="18" charset="0"/>
                              </a:rPr>
                            </m:ctrlPr>
                          </m:naryPr>
                          <m:sub>
                            <m:r>
                              <a:rPr lang="it-IT" sz="2000" b="0" i="1" u="none" smtClean="0">
                                <a:solidFill>
                                  <a:srgbClr val="000000"/>
                                </a:solidFill>
                                <a:latin typeface="Cambria Math" panose="02040503050406030204" pitchFamily="18" charset="0"/>
                              </a:rPr>
                              <m:t>𝛼</m:t>
                            </m:r>
                          </m:sub>
                          <m:sup/>
                          <m:e>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𝑈</m:t>
                                </m:r>
                              </m:e>
                              <m:sub>
                                <m:r>
                                  <a:rPr lang="it-IT" sz="2000" b="0" i="1" u="none" smtClean="0">
                                    <a:solidFill>
                                      <a:srgbClr val="000000"/>
                                    </a:solidFill>
                                    <a:latin typeface="Cambria Math" panose="02040503050406030204" pitchFamily="18" charset="0"/>
                                  </a:rPr>
                                  <m:t>𝛼</m:t>
                                </m:r>
                                <m:r>
                                  <a:rPr lang="it-IT" sz="2000" b="0" i="1" u="none" smtClean="0">
                                    <a:solidFill>
                                      <a:srgbClr val="000000"/>
                                    </a:solidFill>
                                    <a:latin typeface="Cambria Math" panose="02040503050406030204" pitchFamily="18" charset="0"/>
                                  </a:rPr>
                                  <m:t>,</m:t>
                                </m:r>
                                <m:r>
                                  <a:rPr lang="it-IT" sz="2000" b="0" i="1" u="none" smtClean="0">
                                    <a:solidFill>
                                      <a:srgbClr val="000000"/>
                                    </a:solidFill>
                                    <a:latin typeface="Cambria Math" panose="02040503050406030204" pitchFamily="18" charset="0"/>
                                  </a:rPr>
                                  <m:t>𝑖</m:t>
                                </m:r>
                              </m:sub>
                            </m:sSub>
                          </m:e>
                        </m:nary>
                      </m:e>
                    </m:d>
                    <m:sSub>
                      <m:sSubPr>
                        <m:ctrlPr>
                          <a:rPr lang="it-IT" sz="2000" b="1" i="1" u="none" smtClean="0">
                            <a:solidFill>
                              <a:srgbClr val="000000"/>
                            </a:solidFill>
                            <a:latin typeface="Cambria Math" panose="02040503050406030204" pitchFamily="18" charset="0"/>
                          </a:rPr>
                        </m:ctrlPr>
                      </m:sSubPr>
                      <m:e>
                        <m:r>
                          <a:rPr lang="it-IT" sz="2000" b="1" i="1" u="none" smtClean="0">
                            <a:solidFill>
                              <a:srgbClr val="000000"/>
                            </a:solidFill>
                            <a:latin typeface="Cambria Math" panose="02040503050406030204" pitchFamily="18" charset="0"/>
                          </a:rPr>
                          <m:t>𝝊</m:t>
                        </m:r>
                      </m:e>
                      <m:sub>
                        <m:r>
                          <a:rPr lang="it-IT" sz="2000" b="1" i="1" u="none" smtClean="0">
                            <a:solidFill>
                              <a:srgbClr val="000000"/>
                            </a:solidFill>
                            <a:latin typeface="Cambria Math" panose="02040503050406030204" pitchFamily="18" charset="0"/>
                          </a:rPr>
                          <m:t>𝜶</m:t>
                        </m:r>
                      </m:sub>
                    </m:sSub>
                    <m:r>
                      <a:rPr lang="it-IT" sz="2000" b="0" i="1" u="none" smtClean="0">
                        <a:solidFill>
                          <a:srgbClr val="000000"/>
                        </a:solidFill>
                        <a:latin typeface="Cambria Math" panose="02040503050406030204" pitchFamily="18" charset="0"/>
                      </a:rPr>
                      <m:t>&gt;</m:t>
                    </m:r>
                  </m:oMath>
                </a14:m>
                <a:r>
                  <a:rPr lang="it-IT" sz="2000" b="0" u="none" dirty="0">
                    <a:solidFill>
                      <a:srgbClr val="000000"/>
                    </a:solidFill>
                    <a:latin typeface="Arial Nova Cond Light" panose="020B0306020202020204" pitchFamily="34" charset="0"/>
                  </a:rPr>
                  <a:t> </a:t>
                </a:r>
                <a:endParaRPr lang="en-GB" sz="2000" u="none" dirty="0">
                  <a:latin typeface="Arial Nova Cond Light" panose="020B0306020202020204" pitchFamily="34" charset="0"/>
                </a:endParaRPr>
              </a:p>
            </p:txBody>
          </p:sp>
        </mc:Choice>
        <mc:Fallback xmlns="">
          <p:sp>
            <p:nvSpPr>
              <p:cNvPr id="5" name="CasellaDiTesto 4">
                <a:extLst>
                  <a:ext uri="{FF2B5EF4-FFF2-40B4-BE49-F238E27FC236}">
                    <a16:creationId xmlns:a16="http://schemas.microsoft.com/office/drawing/2014/main" id="{21F9189F-B13C-182B-7EB4-90D55A4BA7A2}"/>
                  </a:ext>
                </a:extLst>
              </p:cNvPr>
              <p:cNvSpPr txBox="1">
                <a:spLocks noRot="1" noChangeAspect="1" noMove="1" noResize="1" noEditPoints="1" noAdjustHandles="1" noChangeArrowheads="1" noChangeShapeType="1" noTextEdit="1"/>
              </p:cNvSpPr>
              <p:nvPr/>
            </p:nvSpPr>
            <p:spPr>
              <a:xfrm>
                <a:off x="1823119" y="2833978"/>
                <a:ext cx="2960462" cy="439736"/>
              </a:xfrm>
              <a:prstGeom prst="rect">
                <a:avLst/>
              </a:prstGeom>
              <a:blipFill>
                <a:blip r:embed="rId5"/>
                <a:stretch>
                  <a:fillRect t="-106944" b="-1638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CasellaDiTesto 5">
                <a:extLst>
                  <a:ext uri="{FF2B5EF4-FFF2-40B4-BE49-F238E27FC236}">
                    <a16:creationId xmlns:a16="http://schemas.microsoft.com/office/drawing/2014/main" id="{A220F4F6-BCD8-9BBC-22CF-A071DA8536BB}"/>
                  </a:ext>
                </a:extLst>
              </p:cNvPr>
              <p:cNvSpPr txBox="1"/>
              <p:nvPr/>
            </p:nvSpPr>
            <p:spPr>
              <a:xfrm>
                <a:off x="4530848" y="2249998"/>
                <a:ext cx="3050040" cy="307777"/>
              </a:xfrm>
              <a:prstGeom prst="rect">
                <a:avLst/>
              </a:prstGeom>
              <a:noFill/>
            </p:spPr>
            <p:txBody>
              <a:bodyPr wrap="square" lIns="0" tIns="0" rIns="0" bIns="0" rtlCol="0">
                <a:spAutoFit/>
              </a:bodyPr>
              <a:lstStyle/>
              <a:p>
                <a14:m>
                  <m:oMath xmlns:m="http://schemas.openxmlformats.org/officeDocument/2006/math">
                    <m:r>
                      <a:rPr lang="it-IT" sz="2000" b="0" i="1" u="none" smtClean="0">
                        <a:solidFill>
                          <a:srgbClr val="000000"/>
                        </a:solidFill>
                        <a:latin typeface="Cambria Math" panose="02040503050406030204" pitchFamily="18" charset="0"/>
                      </a:rPr>
                      <m:t>𝛼</m:t>
                    </m:r>
                    <m:r>
                      <a:rPr lang="it-IT" sz="2000" b="0" i="1" u="none" smtClean="0">
                        <a:solidFill>
                          <a:srgbClr val="000000"/>
                        </a:solidFill>
                        <a:latin typeface="Cambria Math" panose="02040503050406030204" pitchFamily="18" charset="0"/>
                      </a:rPr>
                      <m:t>=</m:t>
                    </m:r>
                    <m:r>
                      <a:rPr lang="it-IT" sz="2000" b="0" i="1" u="none" smtClean="0">
                        <a:solidFill>
                          <a:srgbClr val="000000"/>
                        </a:solidFill>
                        <a:latin typeface="Cambria Math" panose="02040503050406030204" pitchFamily="18" charset="0"/>
                      </a:rPr>
                      <m:t>𝑒</m:t>
                    </m:r>
                    <m:r>
                      <a:rPr lang="it-IT" sz="2000" b="0" i="1" u="none" smtClean="0">
                        <a:solidFill>
                          <a:srgbClr val="000000"/>
                        </a:solidFill>
                        <a:latin typeface="Cambria Math" panose="02040503050406030204" pitchFamily="18" charset="0"/>
                      </a:rPr>
                      <m:t>, </m:t>
                    </m:r>
                    <m:r>
                      <a:rPr lang="it-IT" sz="2000" b="0" i="1" u="none" smtClean="0">
                        <a:solidFill>
                          <a:srgbClr val="000000"/>
                        </a:solidFill>
                        <a:latin typeface="Cambria Math" panose="02040503050406030204" pitchFamily="18" charset="0"/>
                      </a:rPr>
                      <m:t>𝜇</m:t>
                    </m:r>
                    <m:r>
                      <a:rPr lang="it-IT" sz="2000" b="0" i="1" u="none" smtClean="0">
                        <a:solidFill>
                          <a:srgbClr val="000000"/>
                        </a:solidFill>
                        <a:latin typeface="Cambria Math" panose="02040503050406030204" pitchFamily="18" charset="0"/>
                      </a:rPr>
                      <m:t>, </m:t>
                    </m:r>
                    <m:r>
                      <a:rPr lang="it-IT" sz="2000" b="0" i="1" u="none" smtClean="0">
                        <a:solidFill>
                          <a:srgbClr val="000000"/>
                        </a:solidFill>
                        <a:latin typeface="Cambria Math" panose="02040503050406030204" pitchFamily="18" charset="0"/>
                      </a:rPr>
                      <m:t>𝜏</m:t>
                    </m:r>
                    <m:r>
                      <a:rPr lang="it-IT" sz="2000" b="0" i="0" u="none" smtClean="0">
                        <a:solidFill>
                          <a:srgbClr val="000000"/>
                        </a:solidFill>
                        <a:latin typeface="Cambria Math" panose="02040503050406030204" pitchFamily="18" charset="0"/>
                      </a:rPr>
                      <m:t> </m:t>
                    </m:r>
                  </m:oMath>
                </a14:m>
                <a:r>
                  <a:rPr lang="en-GB" sz="2000" u="none" dirty="0">
                    <a:latin typeface="Arial Nova Cond Light" panose="020B0306020202020204" pitchFamily="34" charset="0"/>
                  </a:rPr>
                  <a:t>   </a:t>
                </a:r>
                <a:r>
                  <a:rPr lang="en-GB" sz="2000" u="none" dirty="0">
                    <a:solidFill>
                      <a:srgbClr val="000000"/>
                    </a:solidFill>
                    <a:latin typeface="Arial Nova Cond" panose="020B0506020202020204" pitchFamily="34" charset="0"/>
                  </a:rPr>
                  <a:t>FLAVOUR</a:t>
                </a:r>
                <a:endParaRPr lang="en-GB" sz="2000" u="none" dirty="0">
                  <a:latin typeface="Arial Nova Cond" panose="020B0506020202020204" pitchFamily="34" charset="0"/>
                </a:endParaRPr>
              </a:p>
            </p:txBody>
          </p:sp>
        </mc:Choice>
        <mc:Fallback xmlns="">
          <p:sp>
            <p:nvSpPr>
              <p:cNvPr id="6" name="CasellaDiTesto 5">
                <a:extLst>
                  <a:ext uri="{FF2B5EF4-FFF2-40B4-BE49-F238E27FC236}">
                    <a16:creationId xmlns:a16="http://schemas.microsoft.com/office/drawing/2014/main" id="{A220F4F6-BCD8-9BBC-22CF-A071DA8536BB}"/>
                  </a:ext>
                </a:extLst>
              </p:cNvPr>
              <p:cNvSpPr txBox="1">
                <a:spLocks noRot="1" noChangeAspect="1" noMove="1" noResize="1" noEditPoints="1" noAdjustHandles="1" noChangeArrowheads="1" noChangeShapeType="1" noTextEdit="1"/>
              </p:cNvSpPr>
              <p:nvPr/>
            </p:nvSpPr>
            <p:spPr>
              <a:xfrm>
                <a:off x="4530848" y="2249998"/>
                <a:ext cx="3050040" cy="307777"/>
              </a:xfrm>
              <a:prstGeom prst="rect">
                <a:avLst/>
              </a:prstGeom>
              <a:blipFill>
                <a:blip r:embed="rId6"/>
                <a:stretch>
                  <a:fillRect l="-1996" t="-23529" b="-5098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CasellaDiTesto 6">
                <a:extLst>
                  <a:ext uri="{FF2B5EF4-FFF2-40B4-BE49-F238E27FC236}">
                    <a16:creationId xmlns:a16="http://schemas.microsoft.com/office/drawing/2014/main" id="{AB85BDF6-237D-FC41-F847-BFA787BA4E16}"/>
                  </a:ext>
                </a:extLst>
              </p:cNvPr>
              <p:cNvSpPr txBox="1"/>
              <p:nvPr/>
            </p:nvSpPr>
            <p:spPr>
              <a:xfrm>
                <a:off x="3995936" y="2852146"/>
                <a:ext cx="2034160"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2000" b="0" i="1" u="none" smtClean="0">
                          <a:solidFill>
                            <a:srgbClr val="000000"/>
                          </a:solidFill>
                          <a:latin typeface="Cambria Math" panose="02040503050406030204" pitchFamily="18" charset="0"/>
                        </a:rPr>
                        <m:t>𝑖</m:t>
                      </m:r>
                      <m:r>
                        <a:rPr lang="it-IT" sz="2000" b="0" i="1" u="none" smtClean="0">
                          <a:solidFill>
                            <a:srgbClr val="000000"/>
                          </a:solidFill>
                          <a:latin typeface="Cambria Math" panose="02040503050406030204" pitchFamily="18" charset="0"/>
                        </a:rPr>
                        <m:t>=1, 2, 3</m:t>
                      </m:r>
                    </m:oMath>
                  </m:oMathPara>
                </a14:m>
                <a:endParaRPr lang="en-GB" sz="2000" u="none" dirty="0">
                  <a:latin typeface="Arial Nova Cond Light" panose="020B0306020202020204" pitchFamily="34" charset="0"/>
                </a:endParaRPr>
              </a:p>
            </p:txBody>
          </p:sp>
        </mc:Choice>
        <mc:Fallback xmlns="">
          <p:sp>
            <p:nvSpPr>
              <p:cNvPr id="7" name="CasellaDiTesto 6">
                <a:extLst>
                  <a:ext uri="{FF2B5EF4-FFF2-40B4-BE49-F238E27FC236}">
                    <a16:creationId xmlns:a16="http://schemas.microsoft.com/office/drawing/2014/main" id="{AB85BDF6-237D-FC41-F847-BFA787BA4E16}"/>
                  </a:ext>
                </a:extLst>
              </p:cNvPr>
              <p:cNvSpPr txBox="1">
                <a:spLocks noRot="1" noChangeAspect="1" noMove="1" noResize="1" noEditPoints="1" noAdjustHandles="1" noChangeArrowheads="1" noChangeShapeType="1" noTextEdit="1"/>
              </p:cNvSpPr>
              <p:nvPr/>
            </p:nvSpPr>
            <p:spPr>
              <a:xfrm>
                <a:off x="3995936" y="2852146"/>
                <a:ext cx="2034160" cy="400110"/>
              </a:xfrm>
              <a:prstGeom prst="rect">
                <a:avLst/>
              </a:prstGeom>
              <a:blipFill>
                <a:blip r:embed="rId7"/>
                <a:stretch>
                  <a:fillRect/>
                </a:stretch>
              </a:blipFill>
            </p:spPr>
            <p:txBody>
              <a:bodyPr/>
              <a:lstStyle/>
              <a:p>
                <a:r>
                  <a:rPr lang="en-GB">
                    <a:noFill/>
                  </a:rPr>
                  <a:t> </a:t>
                </a:r>
              </a:p>
            </p:txBody>
          </p:sp>
        </mc:Fallback>
      </mc:AlternateContent>
      <p:sp>
        <p:nvSpPr>
          <p:cNvPr id="8" name="CasellaDiTesto 7">
            <a:extLst>
              <a:ext uri="{FF2B5EF4-FFF2-40B4-BE49-F238E27FC236}">
                <a16:creationId xmlns:a16="http://schemas.microsoft.com/office/drawing/2014/main" id="{F45B2E40-82AC-8064-1894-D4A8364D3C29}"/>
              </a:ext>
            </a:extLst>
          </p:cNvPr>
          <p:cNvSpPr txBox="1"/>
          <p:nvPr/>
        </p:nvSpPr>
        <p:spPr>
          <a:xfrm>
            <a:off x="5796136" y="2852146"/>
            <a:ext cx="1264640" cy="400110"/>
          </a:xfrm>
          <a:prstGeom prst="rect">
            <a:avLst/>
          </a:prstGeom>
          <a:noFill/>
        </p:spPr>
        <p:txBody>
          <a:bodyPr wrap="square" rtlCol="0">
            <a:spAutoFit/>
          </a:bodyPr>
          <a:lstStyle/>
          <a:p>
            <a:r>
              <a:rPr lang="it-IT" sz="2000" u="none" dirty="0">
                <a:solidFill>
                  <a:srgbClr val="000000"/>
                </a:solidFill>
                <a:latin typeface="Arial Nova Cond" panose="020B0506020202020204" pitchFamily="34" charset="0"/>
              </a:rPr>
              <a:t>MASS</a:t>
            </a:r>
            <a:endParaRPr lang="en-GB" sz="2000" u="none" dirty="0">
              <a:solidFill>
                <a:srgbClr val="000000"/>
              </a:solidFill>
              <a:latin typeface="Arial Nova Cond" panose="020B0506020202020204" pitchFamily="34" charset="0"/>
            </a:endParaRPr>
          </a:p>
        </p:txBody>
      </p:sp>
      <mc:AlternateContent xmlns:mc="http://schemas.openxmlformats.org/markup-compatibility/2006" xmlns:a14="http://schemas.microsoft.com/office/drawing/2010/main">
        <mc:Choice Requires="a14">
          <p:sp>
            <p:nvSpPr>
              <p:cNvPr id="9" name="CasellaDiTesto 8">
                <a:extLst>
                  <a:ext uri="{FF2B5EF4-FFF2-40B4-BE49-F238E27FC236}">
                    <a16:creationId xmlns:a16="http://schemas.microsoft.com/office/drawing/2014/main" id="{639CDBE5-2BB6-B634-01CC-0CE3EB2052C1}"/>
                  </a:ext>
                </a:extLst>
              </p:cNvPr>
              <p:cNvSpPr txBox="1"/>
              <p:nvPr/>
            </p:nvSpPr>
            <p:spPr>
              <a:xfrm>
                <a:off x="230706" y="3667944"/>
                <a:ext cx="3744416" cy="477888"/>
              </a:xfrm>
              <a:prstGeom prst="rect">
                <a:avLst/>
              </a:prstGeom>
              <a:noFill/>
            </p:spPr>
            <p:txBody>
              <a:bodyPr wrap="square" rtlCol="0">
                <a:spAutoFit/>
              </a:bodyPr>
              <a:lstStyle/>
              <a:p>
                <a:pPr algn="just"/>
                <a14:m>
                  <m:oMath xmlns:m="http://schemas.openxmlformats.org/officeDocument/2006/math">
                    <m:sSub>
                      <m:sSubPr>
                        <m:ctrlPr>
                          <a:rPr lang="it-IT" sz="2400" b="0" i="1" u="none" smtClean="0">
                            <a:solidFill>
                              <a:schemeClr val="tx1"/>
                            </a:solidFill>
                            <a:latin typeface="Cambria Math" panose="02040503050406030204" pitchFamily="18" charset="0"/>
                          </a:rPr>
                        </m:ctrlPr>
                      </m:sSubPr>
                      <m:e>
                        <m:r>
                          <a:rPr lang="it-IT" sz="2400" b="0" i="1" u="none" smtClean="0">
                            <a:solidFill>
                              <a:schemeClr val="tx1"/>
                            </a:solidFill>
                            <a:latin typeface="Cambria Math" panose="02040503050406030204" pitchFamily="18" charset="0"/>
                          </a:rPr>
                          <m:t>𝑈</m:t>
                        </m:r>
                      </m:e>
                      <m:sub>
                        <m:r>
                          <a:rPr lang="it-IT" sz="2400" b="0" i="1" u="none" smtClean="0">
                            <a:solidFill>
                              <a:schemeClr val="tx1"/>
                            </a:solidFill>
                            <a:latin typeface="Cambria Math" panose="02040503050406030204" pitchFamily="18" charset="0"/>
                          </a:rPr>
                          <m:t>𝛼</m:t>
                        </m:r>
                        <m:r>
                          <a:rPr lang="it-IT" sz="2400" b="0" i="1" u="none" smtClean="0">
                            <a:solidFill>
                              <a:schemeClr val="tx1"/>
                            </a:solidFill>
                            <a:latin typeface="Cambria Math" panose="02040503050406030204" pitchFamily="18" charset="0"/>
                          </a:rPr>
                          <m:t>,</m:t>
                        </m:r>
                        <m:r>
                          <a:rPr lang="it-IT" sz="2400" b="0" i="1" u="none" smtClean="0">
                            <a:solidFill>
                              <a:schemeClr val="tx1"/>
                            </a:solidFill>
                            <a:latin typeface="Cambria Math" panose="02040503050406030204" pitchFamily="18" charset="0"/>
                          </a:rPr>
                          <m:t>𝑖</m:t>
                        </m:r>
                      </m:sub>
                    </m:sSub>
                  </m:oMath>
                </a14:m>
                <a:r>
                  <a:rPr lang="it-IT" sz="2400" u="none" dirty="0">
                    <a:solidFill>
                      <a:schemeClr val="tx1"/>
                    </a:solidFill>
                    <a:latin typeface="Arial Nova Cond Light" panose="020B0306020202020204" pitchFamily="34" charset="0"/>
                  </a:rPr>
                  <a:t>  </a:t>
                </a:r>
                <a:r>
                  <a:rPr lang="it-IT" sz="2400" u="none" dirty="0">
                    <a:solidFill>
                      <a:schemeClr val="tx1"/>
                    </a:solidFill>
                    <a:latin typeface="Arial Nova Cond" panose="020B0506020202020204" pitchFamily="34" charset="0"/>
                  </a:rPr>
                  <a:t>PMNS mixing </a:t>
                </a:r>
                <a:r>
                  <a:rPr lang="it-IT" sz="2400" u="none" dirty="0" err="1">
                    <a:solidFill>
                      <a:schemeClr val="tx1"/>
                    </a:solidFill>
                    <a:latin typeface="Arial Nova Cond" panose="020B0506020202020204" pitchFamily="34" charset="0"/>
                  </a:rPr>
                  <a:t>matrix</a:t>
                </a:r>
                <a:endParaRPr lang="en-GB" sz="2000" u="none" dirty="0">
                  <a:solidFill>
                    <a:srgbClr val="000000"/>
                  </a:solidFill>
                  <a:latin typeface="Arial Nova Cond" panose="020B0506020202020204" pitchFamily="34" charset="0"/>
                </a:endParaRPr>
              </a:p>
            </p:txBody>
          </p:sp>
        </mc:Choice>
        <mc:Fallback xmlns="">
          <p:sp>
            <p:nvSpPr>
              <p:cNvPr id="9" name="CasellaDiTesto 8">
                <a:extLst>
                  <a:ext uri="{FF2B5EF4-FFF2-40B4-BE49-F238E27FC236}">
                    <a16:creationId xmlns:a16="http://schemas.microsoft.com/office/drawing/2014/main" id="{639CDBE5-2BB6-B634-01CC-0CE3EB2052C1}"/>
                  </a:ext>
                </a:extLst>
              </p:cNvPr>
              <p:cNvSpPr txBox="1">
                <a:spLocks noRot="1" noChangeAspect="1" noMove="1" noResize="1" noEditPoints="1" noAdjustHandles="1" noChangeArrowheads="1" noChangeShapeType="1" noTextEdit="1"/>
              </p:cNvSpPr>
              <p:nvPr/>
            </p:nvSpPr>
            <p:spPr>
              <a:xfrm>
                <a:off x="230706" y="3667944"/>
                <a:ext cx="3744416" cy="477888"/>
              </a:xfrm>
              <a:prstGeom prst="rect">
                <a:avLst/>
              </a:prstGeom>
              <a:blipFill>
                <a:blip r:embed="rId8"/>
                <a:stretch>
                  <a:fillRect l="-489" t="-11538" b="-24359"/>
                </a:stretch>
              </a:blipFill>
            </p:spPr>
            <p:txBody>
              <a:bodyPr/>
              <a:lstStyle/>
              <a:p>
                <a:r>
                  <a:rPr lang="en-GB">
                    <a:noFill/>
                  </a:rPr>
                  <a:t> </a:t>
                </a:r>
              </a:p>
            </p:txBody>
          </p:sp>
        </mc:Fallback>
      </mc:AlternateContent>
      <p:sp>
        <p:nvSpPr>
          <p:cNvPr id="10" name="CasellaDiTesto 9">
            <a:extLst>
              <a:ext uri="{FF2B5EF4-FFF2-40B4-BE49-F238E27FC236}">
                <a16:creationId xmlns:a16="http://schemas.microsoft.com/office/drawing/2014/main" id="{4F197614-20D7-AB00-0522-68396C47BF83}"/>
              </a:ext>
            </a:extLst>
          </p:cNvPr>
          <p:cNvSpPr txBox="1"/>
          <p:nvPr/>
        </p:nvSpPr>
        <p:spPr>
          <a:xfrm>
            <a:off x="3648245" y="3667944"/>
            <a:ext cx="5560421" cy="707886"/>
          </a:xfrm>
          <a:prstGeom prst="rect">
            <a:avLst/>
          </a:prstGeom>
          <a:noFill/>
        </p:spPr>
        <p:txBody>
          <a:bodyPr wrap="square" rtlCol="0">
            <a:spAutoFit/>
          </a:bodyPr>
          <a:lstStyle/>
          <a:p>
            <a:pPr algn="just"/>
            <a:r>
              <a:rPr lang="it-IT" sz="2000" u="none" dirty="0" err="1">
                <a:solidFill>
                  <a:srgbClr val="000000"/>
                </a:solidFill>
                <a:latin typeface="Arial Nova Cond Light" panose="020B0306020202020204" pitchFamily="34" charset="0"/>
              </a:rPr>
              <a:t>Unitary</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matrix</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that</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assumes</a:t>
            </a:r>
            <a:r>
              <a:rPr lang="it-IT" sz="2000" u="none" dirty="0">
                <a:solidFill>
                  <a:srgbClr val="000000"/>
                </a:solidFill>
                <a:latin typeface="Arial Nova Cond Light" panose="020B0306020202020204" pitchFamily="34" charset="0"/>
              </a:rPr>
              <a:t> 3x3 </a:t>
            </a:r>
            <a:r>
              <a:rPr lang="it-IT" sz="2000" u="none" dirty="0" err="1">
                <a:solidFill>
                  <a:srgbClr val="000000"/>
                </a:solidFill>
                <a:latin typeface="Arial Nova Cond Light" panose="020B0306020202020204" pitchFamily="34" charset="0"/>
              </a:rPr>
              <a:t>form</a:t>
            </a:r>
            <a:r>
              <a:rPr lang="it-IT" sz="2000" u="none" dirty="0">
                <a:solidFill>
                  <a:srgbClr val="000000"/>
                </a:solidFill>
                <a:latin typeface="Arial Nova Cond Light" panose="020B0306020202020204" pitchFamily="34" charset="0"/>
              </a:rPr>
              <a:t> for </a:t>
            </a:r>
            <a:r>
              <a:rPr lang="it-IT" sz="2000" u="none" dirty="0" err="1">
                <a:solidFill>
                  <a:srgbClr val="000000"/>
                </a:solidFill>
                <a:latin typeface="Arial Nova Cond Light" panose="020B0306020202020204" pitchFamily="34" charset="0"/>
              </a:rPr>
              <a:t>three</a:t>
            </a:r>
            <a:r>
              <a:rPr lang="it-IT" sz="2000" u="none" dirty="0">
                <a:solidFill>
                  <a:srgbClr val="000000"/>
                </a:solidFill>
                <a:latin typeface="Arial Nova Cond Light" panose="020B0306020202020204" pitchFamily="34" charset="0"/>
              </a:rPr>
              <a:t> neutrino families → 9 degrees of </a:t>
            </a:r>
            <a:r>
              <a:rPr lang="it-IT" sz="2000" u="none" dirty="0" err="1">
                <a:solidFill>
                  <a:srgbClr val="000000"/>
                </a:solidFill>
                <a:latin typeface="Arial Nova Cond Light" panose="020B0306020202020204" pitchFamily="34" charset="0"/>
              </a:rPr>
              <a:t>freedom</a:t>
            </a:r>
            <a:r>
              <a:rPr lang="it-IT" sz="2000" u="none" dirty="0">
                <a:solidFill>
                  <a:srgbClr val="000000"/>
                </a:solidFill>
                <a:latin typeface="Arial Nova Cond Light" panose="020B0306020202020204" pitchFamily="34" charset="0"/>
              </a:rPr>
              <a:t> </a:t>
            </a:r>
            <a:endParaRPr lang="it-IT" sz="2000" u="none" dirty="0">
              <a:latin typeface="Arial Nova Cond Light" panose="020B0306020202020204" pitchFamily="34" charset="0"/>
            </a:endParaRPr>
          </a:p>
        </p:txBody>
      </p:sp>
      <p:sp>
        <p:nvSpPr>
          <p:cNvPr id="12" name="CasellaDiTesto 11">
            <a:extLst>
              <a:ext uri="{FF2B5EF4-FFF2-40B4-BE49-F238E27FC236}">
                <a16:creationId xmlns:a16="http://schemas.microsoft.com/office/drawing/2014/main" id="{CA19480A-FE5C-4B5E-80A7-CD5BB2BD4010}"/>
              </a:ext>
            </a:extLst>
          </p:cNvPr>
          <p:cNvSpPr txBox="1"/>
          <p:nvPr/>
        </p:nvSpPr>
        <p:spPr>
          <a:xfrm>
            <a:off x="71500" y="1336248"/>
            <a:ext cx="9001000" cy="830997"/>
          </a:xfrm>
          <a:prstGeom prst="rect">
            <a:avLst/>
          </a:prstGeom>
          <a:noFill/>
        </p:spPr>
        <p:txBody>
          <a:bodyPr wrap="square" rtlCol="0">
            <a:spAutoFit/>
          </a:bodyPr>
          <a:lstStyle/>
          <a:p>
            <a:pPr algn="ctr"/>
            <a:r>
              <a:rPr lang="it-IT" sz="2400" u="none" dirty="0">
                <a:solidFill>
                  <a:srgbClr val="000000"/>
                </a:solidFill>
                <a:latin typeface="Arial Nova Cond Light" panose="020B0306020202020204" pitchFamily="34" charset="0"/>
              </a:rPr>
              <a:t>Neutrino with a definite </a:t>
            </a:r>
            <a:r>
              <a:rPr lang="it-IT" sz="2400" u="none" dirty="0" err="1">
                <a:solidFill>
                  <a:srgbClr val="000000"/>
                </a:solidFill>
                <a:latin typeface="Arial Nova Cond Light" panose="020B0306020202020204" pitchFamily="34" charset="0"/>
              </a:rPr>
              <a:t>flavour</a:t>
            </a:r>
            <a:r>
              <a:rPr lang="it-IT" sz="2400" u="none" dirty="0">
                <a:solidFill>
                  <a:srgbClr val="000000"/>
                </a:solidFill>
                <a:latin typeface="Arial Nova Cond Light" panose="020B0306020202020204" pitchFamily="34" charset="0"/>
              </a:rPr>
              <a:t> can be </a:t>
            </a:r>
            <a:r>
              <a:rPr lang="it-IT" sz="2400" u="none" dirty="0" err="1">
                <a:solidFill>
                  <a:srgbClr val="000000"/>
                </a:solidFill>
                <a:latin typeface="Arial Nova Cond Light" panose="020B0306020202020204" pitchFamily="34" charset="0"/>
              </a:rPr>
              <a:t>expressed</a:t>
            </a:r>
            <a:r>
              <a:rPr lang="it-IT" sz="2400" u="none" dirty="0">
                <a:solidFill>
                  <a:srgbClr val="000000"/>
                </a:solidFill>
                <a:latin typeface="Arial Nova Cond Light" panose="020B0306020202020204" pitchFamily="34" charset="0"/>
              </a:rPr>
              <a:t> </a:t>
            </a:r>
            <a:r>
              <a:rPr lang="it-IT" sz="2400" u="none" dirty="0" err="1">
                <a:solidFill>
                  <a:srgbClr val="000000"/>
                </a:solidFill>
                <a:latin typeface="Arial Nova Cond Light" panose="020B0306020202020204" pitchFamily="34" charset="0"/>
              </a:rPr>
              <a:t>as</a:t>
            </a:r>
            <a:r>
              <a:rPr lang="it-IT" sz="2400" u="none" dirty="0">
                <a:solidFill>
                  <a:srgbClr val="000000"/>
                </a:solidFill>
                <a:latin typeface="Arial Nova Cond Light" panose="020B0306020202020204" pitchFamily="34" charset="0"/>
              </a:rPr>
              <a:t> a linear </a:t>
            </a:r>
            <a:r>
              <a:rPr lang="it-IT" sz="2400" u="none" dirty="0" err="1">
                <a:solidFill>
                  <a:srgbClr val="000000"/>
                </a:solidFill>
                <a:latin typeface="Arial Nova Cond Light" panose="020B0306020202020204" pitchFamily="34" charset="0"/>
              </a:rPr>
              <a:t>combination</a:t>
            </a:r>
            <a:r>
              <a:rPr lang="it-IT" sz="2400" u="none" dirty="0">
                <a:solidFill>
                  <a:srgbClr val="000000"/>
                </a:solidFill>
                <a:latin typeface="Arial Nova Cond Light" panose="020B0306020202020204" pitchFamily="34" charset="0"/>
              </a:rPr>
              <a:t> of the </a:t>
            </a:r>
            <a:r>
              <a:rPr lang="it-IT" sz="2400" u="none" dirty="0" err="1">
                <a:solidFill>
                  <a:srgbClr val="000000"/>
                </a:solidFill>
                <a:latin typeface="Arial Nova Cond Light" panose="020B0306020202020204" pitchFamily="34" charset="0"/>
              </a:rPr>
              <a:t>three</a:t>
            </a:r>
            <a:r>
              <a:rPr lang="it-IT" sz="2400" u="none" dirty="0">
                <a:solidFill>
                  <a:srgbClr val="000000"/>
                </a:solidFill>
                <a:latin typeface="Arial Nova Cond Light" panose="020B0306020202020204" pitchFamily="34" charset="0"/>
              </a:rPr>
              <a:t> mass </a:t>
            </a:r>
            <a:r>
              <a:rPr lang="it-IT" sz="2400" u="none" dirty="0" err="1">
                <a:solidFill>
                  <a:srgbClr val="000000"/>
                </a:solidFill>
                <a:latin typeface="Arial Nova Cond Light" panose="020B0306020202020204" pitchFamily="34" charset="0"/>
              </a:rPr>
              <a:t>eigenstate</a:t>
            </a:r>
            <a:r>
              <a:rPr lang="it-IT" sz="2400" u="none" dirty="0">
                <a:solidFill>
                  <a:srgbClr val="000000"/>
                </a:solidFill>
                <a:latin typeface="Arial Nova Cond Light" panose="020B0306020202020204" pitchFamily="34" charset="0"/>
              </a:rPr>
              <a:t> and </a:t>
            </a:r>
            <a:r>
              <a:rPr lang="it-IT" sz="2400" u="none" dirty="0" err="1">
                <a:solidFill>
                  <a:srgbClr val="000000"/>
                </a:solidFill>
                <a:latin typeface="Arial Nova Cond Light" panose="020B0306020202020204" pitchFamily="34" charset="0"/>
              </a:rPr>
              <a:t>viceverse</a:t>
            </a:r>
            <a:endParaRPr lang="en-GB" sz="2400" u="none" dirty="0">
              <a:solidFill>
                <a:srgbClr val="000000"/>
              </a:solidFill>
              <a:latin typeface="Arial Nova Cond Light" panose="020B0306020202020204" pitchFamily="34" charset="0"/>
            </a:endParaRPr>
          </a:p>
        </p:txBody>
      </p:sp>
      <mc:AlternateContent xmlns:mc="http://schemas.openxmlformats.org/markup-compatibility/2006" xmlns:a14="http://schemas.microsoft.com/office/drawing/2010/main">
        <mc:Choice Requires="a14">
          <p:sp>
            <p:nvSpPr>
              <p:cNvPr id="2" name="CasellaDiTesto 1">
                <a:extLst>
                  <a:ext uri="{FF2B5EF4-FFF2-40B4-BE49-F238E27FC236}">
                    <a16:creationId xmlns:a16="http://schemas.microsoft.com/office/drawing/2014/main" id="{7E47E91E-7A38-4D37-1163-7BFA2D20B628}"/>
                  </a:ext>
                </a:extLst>
              </p:cNvPr>
              <p:cNvSpPr txBox="1"/>
              <p:nvPr/>
            </p:nvSpPr>
            <p:spPr>
              <a:xfrm>
                <a:off x="442266" y="4509120"/>
                <a:ext cx="3744416" cy="2169825"/>
              </a:xfrm>
              <a:prstGeom prst="rect">
                <a:avLst/>
              </a:prstGeom>
              <a:noFill/>
            </p:spPr>
            <p:txBody>
              <a:bodyPr wrap="square" rtlCol="0">
                <a:spAutoFit/>
              </a:bodyPr>
              <a:lstStyle/>
              <a:p>
                <a:r>
                  <a:rPr lang="it-IT" u="none" dirty="0">
                    <a:solidFill>
                      <a:srgbClr val="C80000"/>
                    </a:solidFill>
                    <a:latin typeface="Arial Nova Cond" panose="020B0506020202020204" pitchFamily="34" charset="0"/>
                  </a:rPr>
                  <a:t>DIRAC NEUTRINOS</a:t>
                </a:r>
              </a:p>
              <a:p>
                <a:pPr>
                  <a:lnSpc>
                    <a:spcPct val="150000"/>
                  </a:lnSpc>
                  <a:buClr>
                    <a:srgbClr val="C80000"/>
                  </a:buClr>
                </a:pPr>
                <a14:m>
                  <m:oMath xmlns:m="http://schemas.openxmlformats.org/officeDocument/2006/math">
                    <m:sSub>
                      <m:sSubPr>
                        <m:ctrlPr>
                          <a:rPr lang="it-IT" i="1" u="none" smtClean="0">
                            <a:solidFill>
                              <a:srgbClr val="000000"/>
                            </a:solidFill>
                            <a:latin typeface="Cambria Math" panose="02040503050406030204" pitchFamily="18" charset="0"/>
                          </a:rPr>
                        </m:ctrlPr>
                      </m:sSubPr>
                      <m:e>
                        <m:r>
                          <a:rPr lang="it-IT" i="1" u="none">
                            <a:solidFill>
                              <a:srgbClr val="000000"/>
                            </a:solidFill>
                            <a:latin typeface="Cambria Math" panose="02040503050406030204" pitchFamily="18" charset="0"/>
                          </a:rPr>
                          <m:t>𝜃</m:t>
                        </m:r>
                      </m:e>
                      <m:sub>
                        <m:r>
                          <a:rPr lang="it-IT" i="1" u="none">
                            <a:solidFill>
                              <a:srgbClr val="000000"/>
                            </a:solidFill>
                            <a:latin typeface="Cambria Math" panose="02040503050406030204" pitchFamily="18" charset="0"/>
                          </a:rPr>
                          <m:t>12</m:t>
                        </m:r>
                      </m:sub>
                    </m:sSub>
                    <m:r>
                      <a:rPr lang="it-IT" i="1" u="none">
                        <a:solidFill>
                          <a:srgbClr val="000000"/>
                        </a:solidFill>
                        <a:latin typeface="Cambria Math" panose="02040503050406030204" pitchFamily="18" charset="0"/>
                      </a:rPr>
                      <m:t>  </m:t>
                    </m:r>
                    <m:sSub>
                      <m:sSubPr>
                        <m:ctrlPr>
                          <a:rPr lang="it-IT" i="1" u="none">
                            <a:solidFill>
                              <a:srgbClr val="000000"/>
                            </a:solidFill>
                            <a:latin typeface="Cambria Math" panose="02040503050406030204" pitchFamily="18" charset="0"/>
                          </a:rPr>
                        </m:ctrlPr>
                      </m:sSubPr>
                      <m:e>
                        <m:r>
                          <a:rPr lang="it-IT" i="1" u="none">
                            <a:solidFill>
                              <a:srgbClr val="000000"/>
                            </a:solidFill>
                            <a:latin typeface="Cambria Math" panose="02040503050406030204" pitchFamily="18" charset="0"/>
                          </a:rPr>
                          <m:t>𝜃</m:t>
                        </m:r>
                      </m:e>
                      <m:sub>
                        <m:r>
                          <a:rPr lang="it-IT" i="1" u="none">
                            <a:solidFill>
                              <a:srgbClr val="000000"/>
                            </a:solidFill>
                            <a:latin typeface="Cambria Math" panose="02040503050406030204" pitchFamily="18" charset="0"/>
                          </a:rPr>
                          <m:t>12</m:t>
                        </m:r>
                      </m:sub>
                    </m:sSub>
                    <m:r>
                      <a:rPr lang="it-IT" i="1" u="none">
                        <a:solidFill>
                          <a:srgbClr val="000000"/>
                        </a:solidFill>
                        <a:latin typeface="Cambria Math" panose="02040503050406030204" pitchFamily="18" charset="0"/>
                      </a:rPr>
                      <m:t>  </m:t>
                    </m:r>
                    <m:sSub>
                      <m:sSubPr>
                        <m:ctrlPr>
                          <a:rPr lang="it-IT" i="1" u="none">
                            <a:solidFill>
                              <a:srgbClr val="000000"/>
                            </a:solidFill>
                            <a:latin typeface="Cambria Math" panose="02040503050406030204" pitchFamily="18" charset="0"/>
                          </a:rPr>
                        </m:ctrlPr>
                      </m:sSubPr>
                      <m:e>
                        <m:r>
                          <a:rPr lang="it-IT" i="1" u="none">
                            <a:solidFill>
                              <a:srgbClr val="000000"/>
                            </a:solidFill>
                            <a:latin typeface="Cambria Math" panose="02040503050406030204" pitchFamily="18" charset="0"/>
                          </a:rPr>
                          <m:t>𝜃</m:t>
                        </m:r>
                      </m:e>
                      <m:sub>
                        <m:r>
                          <a:rPr lang="it-IT" i="1" u="none">
                            <a:solidFill>
                              <a:srgbClr val="000000"/>
                            </a:solidFill>
                            <a:latin typeface="Cambria Math" panose="02040503050406030204" pitchFamily="18" charset="0"/>
                          </a:rPr>
                          <m:t>23</m:t>
                        </m:r>
                      </m:sub>
                    </m:sSub>
                    <m:r>
                      <a:rPr lang="it-IT" i="1" u="none">
                        <a:solidFill>
                          <a:srgbClr val="000000"/>
                        </a:solidFill>
                        <a:latin typeface="Cambria Math" panose="02040503050406030204" pitchFamily="18" charset="0"/>
                      </a:rPr>
                      <m:t> </m:t>
                    </m:r>
                  </m:oMath>
                </a14:m>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three</a:t>
                </a:r>
                <a:r>
                  <a:rPr lang="it-IT" u="none" dirty="0">
                    <a:solidFill>
                      <a:srgbClr val="000000"/>
                    </a:solidFill>
                    <a:latin typeface="Arial Nova Cond Light" panose="020B0306020202020204" pitchFamily="34" charset="0"/>
                  </a:rPr>
                  <a:t> mixing </a:t>
                </a:r>
                <a:r>
                  <a:rPr lang="it-IT" u="none" dirty="0" err="1">
                    <a:solidFill>
                      <a:srgbClr val="000000"/>
                    </a:solidFill>
                    <a:latin typeface="Arial Nova Cond Light" panose="020B0306020202020204" pitchFamily="34" charset="0"/>
                  </a:rPr>
                  <a:t>angles</a:t>
                </a:r>
                <a:endParaRPr lang="it-IT" b="0" u="none" dirty="0">
                  <a:solidFill>
                    <a:srgbClr val="000000"/>
                  </a:solidFill>
                  <a:latin typeface="Arial Nova Cond Light" panose="020B0306020202020204" pitchFamily="34" charset="0"/>
                </a:endParaRPr>
              </a:p>
              <a:p>
                <a:pPr>
                  <a:lnSpc>
                    <a:spcPct val="150000"/>
                  </a:lnSpc>
                  <a:buClr>
                    <a:srgbClr val="C80000"/>
                  </a:buClr>
                </a:pPr>
                <a14:m>
                  <m:oMath xmlns:m="http://schemas.openxmlformats.org/officeDocument/2006/math">
                    <m:sSub>
                      <m:sSubPr>
                        <m:ctrlPr>
                          <a:rPr lang="it-IT" b="0" i="1" u="none" smtClean="0">
                            <a:solidFill>
                              <a:srgbClr val="000000"/>
                            </a:solidFill>
                            <a:latin typeface="Cambria Math" panose="02040503050406030204" pitchFamily="18" charset="0"/>
                          </a:rPr>
                        </m:ctrlPr>
                      </m:sSubPr>
                      <m:e>
                        <m:r>
                          <a:rPr lang="it-IT" b="0" i="1" u="none" smtClean="0">
                            <a:solidFill>
                              <a:srgbClr val="000000"/>
                            </a:solidFill>
                            <a:latin typeface="Cambria Math" panose="02040503050406030204" pitchFamily="18" charset="0"/>
                          </a:rPr>
                          <m:t>𝛿</m:t>
                        </m:r>
                      </m:e>
                      <m:sub>
                        <m:r>
                          <a:rPr lang="it-IT" b="0" i="1" u="none" smtClean="0">
                            <a:solidFill>
                              <a:srgbClr val="000000"/>
                            </a:solidFill>
                            <a:latin typeface="Cambria Math" panose="02040503050406030204" pitchFamily="18" charset="0"/>
                          </a:rPr>
                          <m:t>𝐶𝑃</m:t>
                        </m:r>
                      </m:sub>
                    </m:sSub>
                  </m:oMath>
                </a14:m>
                <a:r>
                  <a:rPr lang="it-IT" u="none" dirty="0">
                    <a:solidFill>
                      <a:srgbClr val="000000"/>
                    </a:solidFill>
                    <a:latin typeface="Arial Nova Cond Light" panose="020B0306020202020204" pitchFamily="34" charset="0"/>
                  </a:rPr>
                  <a:t>  one </a:t>
                </a:r>
                <a:r>
                  <a:rPr lang="it-IT" u="none" dirty="0" err="1">
                    <a:solidFill>
                      <a:srgbClr val="000000"/>
                    </a:solidFill>
                    <a:latin typeface="Arial Nova Cond Light" panose="020B0306020202020204" pitchFamily="34" charset="0"/>
                  </a:rPr>
                  <a:t>phase</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related</a:t>
                </a:r>
                <a:r>
                  <a:rPr lang="it-IT" u="none" dirty="0">
                    <a:solidFill>
                      <a:srgbClr val="000000"/>
                    </a:solidFill>
                    <a:latin typeface="Arial Nova Cond Light" panose="020B0306020202020204" pitchFamily="34" charset="0"/>
                  </a:rPr>
                  <a:t> to the CP </a:t>
                </a:r>
                <a:r>
                  <a:rPr lang="it-IT" u="none" dirty="0" err="1">
                    <a:solidFill>
                      <a:srgbClr val="000000"/>
                    </a:solidFill>
                    <a:latin typeface="Arial Nova Cond Light" panose="020B0306020202020204" pitchFamily="34" charset="0"/>
                  </a:rPr>
                  <a:t>symmetry</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violation</a:t>
                </a:r>
                <a:endParaRPr lang="it-IT" u="none" dirty="0">
                  <a:solidFill>
                    <a:srgbClr val="000000"/>
                  </a:solidFill>
                  <a:latin typeface="Arial Nova Cond Light" panose="020B0306020202020204" pitchFamily="34" charset="0"/>
                </a:endParaRPr>
              </a:p>
              <a:p>
                <a:endParaRPr lang="it-IT" u="none" dirty="0">
                  <a:latin typeface="Arial Nova Cond" panose="020B0506020202020204" pitchFamily="34" charset="0"/>
                </a:endParaRPr>
              </a:p>
              <a:p>
                <a:endParaRPr lang="en-GB" u="none" dirty="0">
                  <a:latin typeface="Arial Nova Cond" panose="020B0506020202020204" pitchFamily="34" charset="0"/>
                </a:endParaRPr>
              </a:p>
            </p:txBody>
          </p:sp>
        </mc:Choice>
        <mc:Fallback xmlns="">
          <p:sp>
            <p:nvSpPr>
              <p:cNvPr id="2" name="CasellaDiTesto 1">
                <a:extLst>
                  <a:ext uri="{FF2B5EF4-FFF2-40B4-BE49-F238E27FC236}">
                    <a16:creationId xmlns:a16="http://schemas.microsoft.com/office/drawing/2014/main" id="{7E47E91E-7A38-4D37-1163-7BFA2D20B628}"/>
                  </a:ext>
                </a:extLst>
              </p:cNvPr>
              <p:cNvSpPr txBox="1">
                <a:spLocks noRot="1" noChangeAspect="1" noMove="1" noResize="1" noEditPoints="1" noAdjustHandles="1" noChangeArrowheads="1" noChangeShapeType="1" noTextEdit="1"/>
              </p:cNvSpPr>
              <p:nvPr/>
            </p:nvSpPr>
            <p:spPr>
              <a:xfrm>
                <a:off x="442266" y="4509120"/>
                <a:ext cx="3744416" cy="2169825"/>
              </a:xfrm>
              <a:prstGeom prst="rect">
                <a:avLst/>
              </a:prstGeom>
              <a:blipFill>
                <a:blip r:embed="rId9"/>
                <a:stretch>
                  <a:fillRect l="-1466" t="-1404" r="-114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CasellaDiTesto 13">
                <a:extLst>
                  <a:ext uri="{FF2B5EF4-FFF2-40B4-BE49-F238E27FC236}">
                    <a16:creationId xmlns:a16="http://schemas.microsoft.com/office/drawing/2014/main" id="{7595782B-EECC-8A7A-8CD2-BA73AA02D741}"/>
                  </a:ext>
                </a:extLst>
              </p:cNvPr>
              <p:cNvSpPr txBox="1"/>
              <p:nvPr/>
            </p:nvSpPr>
            <p:spPr>
              <a:xfrm>
                <a:off x="5436096" y="4509120"/>
                <a:ext cx="3392246" cy="1601400"/>
              </a:xfrm>
              <a:prstGeom prst="rect">
                <a:avLst/>
              </a:prstGeom>
              <a:noFill/>
            </p:spPr>
            <p:txBody>
              <a:bodyPr wrap="square">
                <a:spAutoFit/>
              </a:bodyPr>
              <a:lstStyle/>
              <a:p>
                <a:pPr algn="r"/>
                <a:r>
                  <a:rPr lang="it-IT" u="none" dirty="0">
                    <a:solidFill>
                      <a:srgbClr val="C80000"/>
                    </a:solidFill>
                    <a:latin typeface="Arial Nova Cond" panose="020B0506020202020204" pitchFamily="34" charset="0"/>
                  </a:rPr>
                  <a:t>MAJORANA NEUTRINOS</a:t>
                </a:r>
              </a:p>
              <a:p>
                <a:pPr algn="r">
                  <a:lnSpc>
                    <a:spcPct val="150000"/>
                  </a:lnSpc>
                  <a:buClr>
                    <a:srgbClr val="C80000"/>
                  </a:buClr>
                </a:pPr>
                <a14:m>
                  <m:oMath xmlns:m="http://schemas.openxmlformats.org/officeDocument/2006/math">
                    <m:sSub>
                      <m:sSubPr>
                        <m:ctrlPr>
                          <a:rPr lang="it-IT" i="1" u="none" smtClean="0">
                            <a:solidFill>
                              <a:srgbClr val="000000"/>
                            </a:solidFill>
                            <a:latin typeface="Cambria Math" panose="02040503050406030204" pitchFamily="18" charset="0"/>
                          </a:rPr>
                        </m:ctrlPr>
                      </m:sSubPr>
                      <m:e>
                        <m:r>
                          <a:rPr lang="it-IT" i="1" u="none">
                            <a:solidFill>
                              <a:srgbClr val="000000"/>
                            </a:solidFill>
                            <a:latin typeface="Cambria Math" panose="02040503050406030204" pitchFamily="18" charset="0"/>
                          </a:rPr>
                          <m:t>𝜃</m:t>
                        </m:r>
                      </m:e>
                      <m:sub>
                        <m:r>
                          <a:rPr lang="it-IT" i="1" u="none">
                            <a:solidFill>
                              <a:srgbClr val="000000"/>
                            </a:solidFill>
                            <a:latin typeface="Cambria Math" panose="02040503050406030204" pitchFamily="18" charset="0"/>
                          </a:rPr>
                          <m:t>12</m:t>
                        </m:r>
                      </m:sub>
                    </m:sSub>
                    <m:r>
                      <a:rPr lang="it-IT" i="1" u="none">
                        <a:solidFill>
                          <a:srgbClr val="000000"/>
                        </a:solidFill>
                        <a:latin typeface="Cambria Math" panose="02040503050406030204" pitchFamily="18" charset="0"/>
                      </a:rPr>
                      <m:t>  </m:t>
                    </m:r>
                    <m:sSub>
                      <m:sSubPr>
                        <m:ctrlPr>
                          <a:rPr lang="it-IT" i="1" u="none">
                            <a:solidFill>
                              <a:srgbClr val="000000"/>
                            </a:solidFill>
                            <a:latin typeface="Cambria Math" panose="02040503050406030204" pitchFamily="18" charset="0"/>
                          </a:rPr>
                        </m:ctrlPr>
                      </m:sSubPr>
                      <m:e>
                        <m:r>
                          <a:rPr lang="it-IT" i="1" u="none">
                            <a:solidFill>
                              <a:srgbClr val="000000"/>
                            </a:solidFill>
                            <a:latin typeface="Cambria Math" panose="02040503050406030204" pitchFamily="18" charset="0"/>
                          </a:rPr>
                          <m:t>𝜃</m:t>
                        </m:r>
                      </m:e>
                      <m:sub>
                        <m:r>
                          <a:rPr lang="it-IT" i="1" u="none">
                            <a:solidFill>
                              <a:srgbClr val="000000"/>
                            </a:solidFill>
                            <a:latin typeface="Cambria Math" panose="02040503050406030204" pitchFamily="18" charset="0"/>
                          </a:rPr>
                          <m:t>12</m:t>
                        </m:r>
                      </m:sub>
                    </m:sSub>
                    <m:r>
                      <a:rPr lang="it-IT" i="1" u="none">
                        <a:solidFill>
                          <a:srgbClr val="000000"/>
                        </a:solidFill>
                        <a:latin typeface="Cambria Math" panose="02040503050406030204" pitchFamily="18" charset="0"/>
                      </a:rPr>
                      <m:t>  </m:t>
                    </m:r>
                    <m:sSub>
                      <m:sSubPr>
                        <m:ctrlPr>
                          <a:rPr lang="it-IT" i="1" u="none">
                            <a:solidFill>
                              <a:srgbClr val="000000"/>
                            </a:solidFill>
                            <a:latin typeface="Cambria Math" panose="02040503050406030204" pitchFamily="18" charset="0"/>
                          </a:rPr>
                        </m:ctrlPr>
                      </m:sSubPr>
                      <m:e>
                        <m:r>
                          <a:rPr lang="it-IT" i="1" u="none">
                            <a:solidFill>
                              <a:srgbClr val="000000"/>
                            </a:solidFill>
                            <a:latin typeface="Cambria Math" panose="02040503050406030204" pitchFamily="18" charset="0"/>
                          </a:rPr>
                          <m:t>𝜃</m:t>
                        </m:r>
                      </m:e>
                      <m:sub>
                        <m:r>
                          <a:rPr lang="it-IT" i="1" u="none">
                            <a:solidFill>
                              <a:srgbClr val="000000"/>
                            </a:solidFill>
                            <a:latin typeface="Cambria Math" panose="02040503050406030204" pitchFamily="18" charset="0"/>
                          </a:rPr>
                          <m:t>23</m:t>
                        </m:r>
                      </m:sub>
                    </m:sSub>
                    <m:r>
                      <a:rPr lang="it-IT" i="1" u="none">
                        <a:solidFill>
                          <a:srgbClr val="000000"/>
                        </a:solidFill>
                        <a:latin typeface="Cambria Math" panose="02040503050406030204" pitchFamily="18" charset="0"/>
                      </a:rPr>
                      <m:t> </m:t>
                    </m:r>
                  </m:oMath>
                </a14:m>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three</a:t>
                </a:r>
                <a:r>
                  <a:rPr lang="it-IT" u="none" dirty="0">
                    <a:solidFill>
                      <a:srgbClr val="000000"/>
                    </a:solidFill>
                    <a:latin typeface="Arial Nova Cond Light" panose="020B0306020202020204" pitchFamily="34" charset="0"/>
                  </a:rPr>
                  <a:t> mixing </a:t>
                </a:r>
                <a:r>
                  <a:rPr lang="it-IT" u="none" dirty="0" err="1">
                    <a:solidFill>
                      <a:srgbClr val="000000"/>
                    </a:solidFill>
                    <a:latin typeface="Arial Nova Cond Light" panose="020B0306020202020204" pitchFamily="34" charset="0"/>
                  </a:rPr>
                  <a:t>angles</a:t>
                </a:r>
                <a:endParaRPr lang="it-IT" b="0" u="none" dirty="0">
                  <a:solidFill>
                    <a:srgbClr val="000000"/>
                  </a:solidFill>
                  <a:latin typeface="Arial Nova Cond Light" panose="020B0306020202020204" pitchFamily="34" charset="0"/>
                </a:endParaRPr>
              </a:p>
              <a:p>
                <a:pPr algn="r">
                  <a:lnSpc>
                    <a:spcPct val="150000"/>
                  </a:lnSpc>
                  <a:buClr>
                    <a:srgbClr val="C80000"/>
                  </a:buClr>
                </a:pPr>
                <a14:m>
                  <m:oMath xmlns:m="http://schemas.openxmlformats.org/officeDocument/2006/math">
                    <m:sSub>
                      <m:sSubPr>
                        <m:ctrlPr>
                          <a:rPr lang="it-IT" b="0" i="1" u="none" smtClean="0">
                            <a:solidFill>
                              <a:srgbClr val="000000"/>
                            </a:solidFill>
                            <a:latin typeface="Cambria Math" panose="02040503050406030204" pitchFamily="18" charset="0"/>
                          </a:rPr>
                        </m:ctrlPr>
                      </m:sSubPr>
                      <m:e>
                        <m:r>
                          <a:rPr lang="it-IT" b="0" i="1" u="none" smtClean="0">
                            <a:solidFill>
                              <a:srgbClr val="000000"/>
                            </a:solidFill>
                            <a:latin typeface="Cambria Math" panose="02040503050406030204" pitchFamily="18" charset="0"/>
                          </a:rPr>
                          <m:t>𝛿</m:t>
                        </m:r>
                      </m:e>
                      <m:sub>
                        <m:r>
                          <a:rPr lang="it-IT" b="0" i="1" u="none" smtClean="0">
                            <a:solidFill>
                              <a:srgbClr val="000000"/>
                            </a:solidFill>
                            <a:latin typeface="Cambria Math" panose="02040503050406030204" pitchFamily="18" charset="0"/>
                          </a:rPr>
                          <m:t>𝛼</m:t>
                        </m:r>
                      </m:sub>
                    </m:sSub>
                  </m:oMath>
                </a14:m>
                <a:r>
                  <a:rPr lang="it-IT" u="none" dirty="0">
                    <a:solidFill>
                      <a:srgbClr val="000000"/>
                    </a:solidFill>
                    <a:latin typeface="Arial Nova Cond Light" panose="020B0306020202020204" pitchFamily="34" charset="0"/>
                  </a:rPr>
                  <a:t> </a:t>
                </a:r>
                <a14:m>
                  <m:oMath xmlns:m="http://schemas.openxmlformats.org/officeDocument/2006/math">
                    <m:sSub>
                      <m:sSubPr>
                        <m:ctrlPr>
                          <a:rPr lang="it-IT" i="1" u="none">
                            <a:solidFill>
                              <a:srgbClr val="000000"/>
                            </a:solidFill>
                            <a:latin typeface="Cambria Math" panose="02040503050406030204" pitchFamily="18" charset="0"/>
                          </a:rPr>
                        </m:ctrlPr>
                      </m:sSubPr>
                      <m:e>
                        <m:r>
                          <a:rPr lang="it-IT" i="1" u="none">
                            <a:solidFill>
                              <a:srgbClr val="000000"/>
                            </a:solidFill>
                            <a:latin typeface="Cambria Math" panose="02040503050406030204" pitchFamily="18" charset="0"/>
                          </a:rPr>
                          <m:t>𝛿</m:t>
                        </m:r>
                      </m:e>
                      <m:sub>
                        <m:r>
                          <a:rPr lang="it-IT" b="0" i="1" u="none" smtClean="0">
                            <a:solidFill>
                              <a:srgbClr val="000000"/>
                            </a:solidFill>
                            <a:latin typeface="Cambria Math" panose="02040503050406030204" pitchFamily="18" charset="0"/>
                          </a:rPr>
                          <m:t>𝛽</m:t>
                        </m:r>
                      </m:sub>
                    </m:sSub>
                  </m:oMath>
                </a14:m>
                <a:r>
                  <a:rPr lang="it-IT" u="none" dirty="0">
                    <a:solidFill>
                      <a:srgbClr val="000000"/>
                    </a:solidFill>
                    <a:latin typeface="Arial Nova Cond Light" panose="020B0306020202020204" pitchFamily="34" charset="0"/>
                  </a:rPr>
                  <a:t> </a:t>
                </a:r>
                <a14:m>
                  <m:oMath xmlns:m="http://schemas.openxmlformats.org/officeDocument/2006/math">
                    <m:sSub>
                      <m:sSubPr>
                        <m:ctrlPr>
                          <a:rPr lang="it-IT" i="1" u="none">
                            <a:solidFill>
                              <a:srgbClr val="000000"/>
                            </a:solidFill>
                            <a:latin typeface="Cambria Math" panose="02040503050406030204" pitchFamily="18" charset="0"/>
                          </a:rPr>
                        </m:ctrlPr>
                      </m:sSubPr>
                      <m:e>
                        <m:r>
                          <a:rPr lang="it-IT" i="1" u="none">
                            <a:solidFill>
                              <a:srgbClr val="000000"/>
                            </a:solidFill>
                            <a:latin typeface="Cambria Math" panose="02040503050406030204" pitchFamily="18" charset="0"/>
                          </a:rPr>
                          <m:t>𝛿</m:t>
                        </m:r>
                      </m:e>
                      <m:sub>
                        <m:r>
                          <a:rPr lang="it-IT" b="0" i="1" u="none" smtClean="0">
                            <a:solidFill>
                              <a:srgbClr val="000000"/>
                            </a:solidFill>
                            <a:latin typeface="Cambria Math" panose="02040503050406030204" pitchFamily="18" charset="0"/>
                          </a:rPr>
                          <m:t>𝛾</m:t>
                        </m:r>
                      </m:sub>
                    </m:sSub>
                  </m:oMath>
                </a14:m>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three</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phases</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related</a:t>
                </a:r>
                <a:r>
                  <a:rPr lang="it-IT" u="none" dirty="0">
                    <a:solidFill>
                      <a:srgbClr val="000000"/>
                    </a:solidFill>
                    <a:latin typeface="Arial Nova Cond Light" panose="020B0306020202020204" pitchFamily="34" charset="0"/>
                  </a:rPr>
                  <a:t> to the CP </a:t>
                </a:r>
                <a:r>
                  <a:rPr lang="it-IT" u="none" dirty="0" err="1">
                    <a:solidFill>
                      <a:srgbClr val="000000"/>
                    </a:solidFill>
                    <a:latin typeface="Arial Nova Cond Light" panose="020B0306020202020204" pitchFamily="34" charset="0"/>
                  </a:rPr>
                  <a:t>symmetry</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violation</a:t>
                </a:r>
                <a:endParaRPr lang="it-IT" u="none" dirty="0">
                  <a:solidFill>
                    <a:srgbClr val="000000"/>
                  </a:solidFill>
                  <a:latin typeface="Arial Nova Cond Light" panose="020B0306020202020204" pitchFamily="34" charset="0"/>
                </a:endParaRPr>
              </a:p>
            </p:txBody>
          </p:sp>
        </mc:Choice>
        <mc:Fallback xmlns="">
          <p:sp>
            <p:nvSpPr>
              <p:cNvPr id="14" name="CasellaDiTesto 13">
                <a:extLst>
                  <a:ext uri="{FF2B5EF4-FFF2-40B4-BE49-F238E27FC236}">
                    <a16:creationId xmlns:a16="http://schemas.microsoft.com/office/drawing/2014/main" id="{7595782B-EECC-8A7A-8CD2-BA73AA02D741}"/>
                  </a:ext>
                </a:extLst>
              </p:cNvPr>
              <p:cNvSpPr txBox="1">
                <a:spLocks noRot="1" noChangeAspect="1" noMove="1" noResize="1" noEditPoints="1" noAdjustHandles="1" noChangeArrowheads="1" noChangeShapeType="1" noTextEdit="1"/>
              </p:cNvSpPr>
              <p:nvPr/>
            </p:nvSpPr>
            <p:spPr>
              <a:xfrm>
                <a:off x="5436096" y="4509120"/>
                <a:ext cx="3392246" cy="1601400"/>
              </a:xfrm>
              <a:prstGeom prst="rect">
                <a:avLst/>
              </a:prstGeom>
              <a:blipFill>
                <a:blip r:embed="rId10"/>
                <a:stretch>
                  <a:fillRect t="-1908" r="-3058" b="-5725"/>
                </a:stretch>
              </a:blipFill>
            </p:spPr>
            <p:txBody>
              <a:bodyPr/>
              <a:lstStyle/>
              <a:p>
                <a:r>
                  <a:rPr lang="en-GB">
                    <a:noFill/>
                  </a:rPr>
                  <a:t> </a:t>
                </a:r>
              </a:p>
            </p:txBody>
          </p:sp>
        </mc:Fallback>
      </mc:AlternateContent>
    </p:spTree>
  </p:cSld>
  <p:clrMapOvr>
    <a:masterClrMapping/>
  </p:clrMapOvr>
  <p:extLst>
    <p:ext uri="{6950BFC3-D8DA-4A85-94F7-54DA5524770B}">
      <p188:commentRel xmlns:p188="http://schemas.microsoft.com/office/powerpoint/2018/8/main" r:id="rId3"/>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olo 1">
            <a:extLst>
              <a:ext uri="{FF2B5EF4-FFF2-40B4-BE49-F238E27FC236}">
                <a16:creationId xmlns:a16="http://schemas.microsoft.com/office/drawing/2014/main" id="{6ED11840-6565-856D-82E4-B62F5816730E}"/>
              </a:ext>
            </a:extLst>
          </p:cNvPr>
          <p:cNvSpPr>
            <a:spLocks noGrp="1"/>
          </p:cNvSpPr>
          <p:nvPr>
            <p:ph type="title"/>
          </p:nvPr>
        </p:nvSpPr>
        <p:spPr bwMode="auto">
          <a:xfrm>
            <a:off x="468313" y="33337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200" b="1"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NEUTRINO OSCILLATIONS</a:t>
            </a:r>
          </a:p>
        </p:txBody>
      </p:sp>
      <p:pic>
        <p:nvPicPr>
          <p:cNvPr id="14" name="Immagine 13" descr="Immagine che contiene testo, orologio, calibro&#10;&#10;Descrizione generata automaticamente">
            <a:extLst>
              <a:ext uri="{FF2B5EF4-FFF2-40B4-BE49-F238E27FC236}">
                <a16:creationId xmlns:a16="http://schemas.microsoft.com/office/drawing/2014/main" id="{CD00D83A-4C5D-327A-4823-13F744AAF430}"/>
              </a:ext>
            </a:extLst>
          </p:cNvPr>
          <p:cNvPicPr>
            <a:picLocks noChangeAspect="1"/>
          </p:cNvPicPr>
          <p:nvPr/>
        </p:nvPicPr>
        <p:blipFill>
          <a:blip r:embed="rId4"/>
          <a:stretch>
            <a:fillRect/>
          </a:stretch>
        </p:blipFill>
        <p:spPr>
          <a:xfrm>
            <a:off x="971600" y="3321837"/>
            <a:ext cx="8068673" cy="1035217"/>
          </a:xfrm>
          <a:prstGeom prst="rect">
            <a:avLst/>
          </a:prstGeom>
        </p:spPr>
      </p:pic>
      <mc:AlternateContent xmlns:mc="http://schemas.openxmlformats.org/markup-compatibility/2006" xmlns:a14="http://schemas.microsoft.com/office/drawing/2010/main">
        <mc:Choice Requires="a14">
          <p:sp>
            <p:nvSpPr>
              <p:cNvPr id="15" name="CasellaDiTesto 14">
                <a:extLst>
                  <a:ext uri="{FF2B5EF4-FFF2-40B4-BE49-F238E27FC236}">
                    <a16:creationId xmlns:a16="http://schemas.microsoft.com/office/drawing/2014/main" id="{267A4167-37DB-8B94-C78E-A5AF314ACC16}"/>
                  </a:ext>
                </a:extLst>
              </p:cNvPr>
              <p:cNvSpPr txBox="1"/>
              <p:nvPr/>
            </p:nvSpPr>
            <p:spPr>
              <a:xfrm>
                <a:off x="70458" y="3632689"/>
                <a:ext cx="1111942" cy="47788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2400" b="0" i="1" u="none" smtClean="0">
                              <a:solidFill>
                                <a:srgbClr val="000000"/>
                              </a:solidFill>
                              <a:latin typeface="Cambria Math" panose="02040503050406030204" pitchFamily="18" charset="0"/>
                            </a:rPr>
                          </m:ctrlPr>
                        </m:sSubPr>
                        <m:e>
                          <m:r>
                            <a:rPr lang="it-IT" sz="2400" b="0" i="1" u="none" smtClean="0">
                              <a:solidFill>
                                <a:srgbClr val="000000"/>
                              </a:solidFill>
                              <a:latin typeface="Cambria Math" panose="02040503050406030204" pitchFamily="18" charset="0"/>
                            </a:rPr>
                            <m:t>𝑈</m:t>
                          </m:r>
                        </m:e>
                        <m:sub>
                          <m:r>
                            <a:rPr lang="it-IT" sz="2400" b="0" i="1" u="none" smtClean="0">
                              <a:solidFill>
                                <a:srgbClr val="000000"/>
                              </a:solidFill>
                              <a:latin typeface="Cambria Math" panose="02040503050406030204" pitchFamily="18" charset="0"/>
                            </a:rPr>
                            <m:t>𝛼</m:t>
                          </m:r>
                          <m:r>
                            <a:rPr lang="it-IT" sz="2400" b="0" i="1" u="none" smtClean="0">
                              <a:solidFill>
                                <a:srgbClr val="000000"/>
                              </a:solidFill>
                              <a:latin typeface="Cambria Math" panose="02040503050406030204" pitchFamily="18" charset="0"/>
                            </a:rPr>
                            <m:t>,</m:t>
                          </m:r>
                          <m:r>
                            <a:rPr lang="it-IT" sz="2400" b="0" i="1" u="none" smtClean="0">
                              <a:solidFill>
                                <a:srgbClr val="000000"/>
                              </a:solidFill>
                              <a:latin typeface="Cambria Math" panose="02040503050406030204" pitchFamily="18" charset="0"/>
                            </a:rPr>
                            <m:t>𝑖</m:t>
                          </m:r>
                        </m:sub>
                      </m:sSub>
                      <m:r>
                        <a:rPr lang="it-IT" sz="2400" b="0" i="1" u="none" smtClean="0">
                          <a:solidFill>
                            <a:srgbClr val="000000"/>
                          </a:solidFill>
                          <a:latin typeface="Cambria Math" panose="02040503050406030204" pitchFamily="18" charset="0"/>
                        </a:rPr>
                        <m:t>=</m:t>
                      </m:r>
                    </m:oMath>
                  </m:oMathPara>
                </a14:m>
                <a:endParaRPr lang="it-IT" u="none" dirty="0"/>
              </a:p>
            </p:txBody>
          </p:sp>
        </mc:Choice>
        <mc:Fallback xmlns="">
          <p:sp>
            <p:nvSpPr>
              <p:cNvPr id="15" name="CasellaDiTesto 14">
                <a:extLst>
                  <a:ext uri="{FF2B5EF4-FFF2-40B4-BE49-F238E27FC236}">
                    <a16:creationId xmlns:a16="http://schemas.microsoft.com/office/drawing/2014/main" id="{267A4167-37DB-8B94-C78E-A5AF314ACC16}"/>
                  </a:ext>
                </a:extLst>
              </p:cNvPr>
              <p:cNvSpPr txBox="1">
                <a:spLocks noRot="1" noChangeAspect="1" noMove="1" noResize="1" noEditPoints="1" noAdjustHandles="1" noChangeArrowheads="1" noChangeShapeType="1" noTextEdit="1"/>
              </p:cNvSpPr>
              <p:nvPr/>
            </p:nvSpPr>
            <p:spPr>
              <a:xfrm>
                <a:off x="70458" y="3632689"/>
                <a:ext cx="1111942" cy="477888"/>
              </a:xfrm>
              <a:prstGeom prst="rect">
                <a:avLst/>
              </a:prstGeom>
              <a:blipFill>
                <a:blip r:embed="rId5"/>
                <a:stretch>
                  <a:fillRect/>
                </a:stretch>
              </a:blipFill>
            </p:spPr>
            <p:txBody>
              <a:bodyPr/>
              <a:lstStyle/>
              <a:p>
                <a:r>
                  <a:rPr lang="en-GB">
                    <a:noFill/>
                  </a:rPr>
                  <a:t> </a:t>
                </a:r>
              </a:p>
            </p:txBody>
          </p:sp>
        </mc:Fallback>
      </mc:AlternateContent>
      <p:sp>
        <p:nvSpPr>
          <p:cNvPr id="16" name="Parentesi graffa aperta 15">
            <a:extLst>
              <a:ext uri="{FF2B5EF4-FFF2-40B4-BE49-F238E27FC236}">
                <a16:creationId xmlns:a16="http://schemas.microsoft.com/office/drawing/2014/main" id="{85CDF9F1-C7E3-6BCD-6927-5475F929CD4C}"/>
              </a:ext>
            </a:extLst>
          </p:cNvPr>
          <p:cNvSpPr/>
          <p:nvPr/>
        </p:nvSpPr>
        <p:spPr bwMode="auto">
          <a:xfrm rot="16200000">
            <a:off x="4852186" y="3205453"/>
            <a:ext cx="205525" cy="2625375"/>
          </a:xfrm>
          <a:prstGeom prst="leftBrace">
            <a:avLst/>
          </a:prstGeom>
          <a:ln w="19050">
            <a:solidFill>
              <a:srgbClr val="822433"/>
            </a:solid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7" name="Parentesi graffa aperta 16">
            <a:extLst>
              <a:ext uri="{FF2B5EF4-FFF2-40B4-BE49-F238E27FC236}">
                <a16:creationId xmlns:a16="http://schemas.microsoft.com/office/drawing/2014/main" id="{B50B741E-B733-E184-EC0C-821119316DCF}"/>
              </a:ext>
            </a:extLst>
          </p:cNvPr>
          <p:cNvSpPr/>
          <p:nvPr/>
        </p:nvSpPr>
        <p:spPr bwMode="auto">
          <a:xfrm rot="16200000">
            <a:off x="7706318" y="3764293"/>
            <a:ext cx="205526" cy="1507693"/>
          </a:xfrm>
          <a:prstGeom prst="leftBrace">
            <a:avLst/>
          </a:prstGeom>
          <a:ln w="19050">
            <a:solidFill>
              <a:srgbClr val="822433"/>
            </a:solid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8" name="CasellaDiTesto 17">
            <a:extLst>
              <a:ext uri="{FF2B5EF4-FFF2-40B4-BE49-F238E27FC236}">
                <a16:creationId xmlns:a16="http://schemas.microsoft.com/office/drawing/2014/main" id="{90CC7592-2920-A882-377F-DAE95027BB8A}"/>
              </a:ext>
            </a:extLst>
          </p:cNvPr>
          <p:cNvSpPr txBox="1"/>
          <p:nvPr/>
        </p:nvSpPr>
        <p:spPr>
          <a:xfrm>
            <a:off x="1559447" y="4663456"/>
            <a:ext cx="1309817" cy="338554"/>
          </a:xfrm>
          <a:prstGeom prst="rect">
            <a:avLst/>
          </a:prstGeom>
          <a:noFill/>
        </p:spPr>
        <p:txBody>
          <a:bodyPr wrap="square" rtlCol="0">
            <a:spAutoFit/>
          </a:bodyPr>
          <a:lstStyle/>
          <a:p>
            <a:pPr algn="ctr"/>
            <a:r>
              <a:rPr lang="it-IT" sz="1600" b="1" u="none" dirty="0" err="1">
                <a:solidFill>
                  <a:srgbClr val="000000"/>
                </a:solidFill>
                <a:latin typeface="Arial Nova Cond" panose="020B0506020202020204" pitchFamily="34" charset="0"/>
              </a:rPr>
              <a:t>Atmospheric</a:t>
            </a:r>
            <a:endParaRPr lang="it-IT" sz="1400" b="1" u="none" dirty="0">
              <a:solidFill>
                <a:srgbClr val="000000"/>
              </a:solidFill>
              <a:latin typeface="Arial Nova Cond" panose="020B0506020202020204" pitchFamily="34" charset="0"/>
            </a:endParaRPr>
          </a:p>
        </p:txBody>
      </p:sp>
      <p:sp>
        <p:nvSpPr>
          <p:cNvPr id="19" name="CasellaDiTesto 18">
            <a:extLst>
              <a:ext uri="{FF2B5EF4-FFF2-40B4-BE49-F238E27FC236}">
                <a16:creationId xmlns:a16="http://schemas.microsoft.com/office/drawing/2014/main" id="{693D27B3-F1DE-007B-8151-89F7B7EC1A79}"/>
              </a:ext>
            </a:extLst>
          </p:cNvPr>
          <p:cNvSpPr txBox="1"/>
          <p:nvPr/>
        </p:nvSpPr>
        <p:spPr>
          <a:xfrm>
            <a:off x="4169707" y="4677890"/>
            <a:ext cx="1582371" cy="338554"/>
          </a:xfrm>
          <a:prstGeom prst="rect">
            <a:avLst/>
          </a:prstGeom>
          <a:noFill/>
        </p:spPr>
        <p:txBody>
          <a:bodyPr wrap="square">
            <a:spAutoFit/>
          </a:bodyPr>
          <a:lstStyle/>
          <a:p>
            <a:pPr algn="ctr"/>
            <a:r>
              <a:rPr lang="it-IT" sz="1600" b="1" u="none" dirty="0" err="1">
                <a:solidFill>
                  <a:srgbClr val="000000"/>
                </a:solidFill>
                <a:latin typeface="Arial Nova Cond" panose="020B0506020202020204" pitchFamily="34" charset="0"/>
              </a:rPr>
              <a:t>Accelerated</a:t>
            </a:r>
            <a:endParaRPr lang="it-IT" sz="1400" b="1" u="none" dirty="0">
              <a:solidFill>
                <a:srgbClr val="000000"/>
              </a:solidFill>
              <a:latin typeface="Arial Nova Cond" panose="020B0506020202020204" pitchFamily="34" charset="0"/>
            </a:endParaRPr>
          </a:p>
        </p:txBody>
      </p:sp>
      <p:sp>
        <p:nvSpPr>
          <p:cNvPr id="20" name="CasellaDiTesto 19">
            <a:extLst>
              <a:ext uri="{FF2B5EF4-FFF2-40B4-BE49-F238E27FC236}">
                <a16:creationId xmlns:a16="http://schemas.microsoft.com/office/drawing/2014/main" id="{E105B5BE-B592-AE54-9F4D-54509957F493}"/>
              </a:ext>
            </a:extLst>
          </p:cNvPr>
          <p:cNvSpPr txBox="1"/>
          <p:nvPr/>
        </p:nvSpPr>
        <p:spPr>
          <a:xfrm>
            <a:off x="7154172" y="4663456"/>
            <a:ext cx="1309817" cy="338554"/>
          </a:xfrm>
          <a:prstGeom prst="rect">
            <a:avLst/>
          </a:prstGeom>
          <a:noFill/>
        </p:spPr>
        <p:txBody>
          <a:bodyPr wrap="square">
            <a:spAutoFit/>
          </a:bodyPr>
          <a:lstStyle/>
          <a:p>
            <a:pPr algn="ctr"/>
            <a:r>
              <a:rPr lang="it-IT" sz="1600" b="1" u="none" dirty="0">
                <a:solidFill>
                  <a:srgbClr val="000000"/>
                </a:solidFill>
                <a:latin typeface="Arial Nova Cond" panose="020B0506020202020204" pitchFamily="34" charset="0"/>
              </a:rPr>
              <a:t>Solar</a:t>
            </a:r>
            <a:endParaRPr lang="it-IT" sz="1400" b="1" u="none" dirty="0">
              <a:solidFill>
                <a:srgbClr val="000000"/>
              </a:solidFill>
              <a:latin typeface="Arial Nova Cond" panose="020B0506020202020204" pitchFamily="34" charset="0"/>
            </a:endParaRPr>
          </a:p>
        </p:txBody>
      </p:sp>
      <mc:AlternateContent xmlns:mc="http://schemas.openxmlformats.org/markup-compatibility/2006" xmlns:a14="http://schemas.microsoft.com/office/drawing/2010/main">
        <mc:Choice Requires="a14">
          <p:sp>
            <p:nvSpPr>
              <p:cNvPr id="21" name="CasellaDiTesto 20">
                <a:extLst>
                  <a:ext uri="{FF2B5EF4-FFF2-40B4-BE49-F238E27FC236}">
                    <a16:creationId xmlns:a16="http://schemas.microsoft.com/office/drawing/2014/main" id="{131DB2D2-54D8-DC99-CDED-423576C3DD5B}"/>
                  </a:ext>
                </a:extLst>
              </p:cNvPr>
              <p:cNvSpPr txBox="1"/>
              <p:nvPr/>
            </p:nvSpPr>
            <p:spPr>
              <a:xfrm>
                <a:off x="1838407" y="4976508"/>
                <a:ext cx="751896" cy="266035"/>
              </a:xfrm>
              <a:prstGeom prst="rect">
                <a:avLst/>
              </a:prstGeom>
              <a:noFill/>
            </p:spPr>
            <p:txBody>
              <a:bodyPr wrap="square" lIns="0" tIns="0" rIns="0" bIns="0" rtlCol="0">
                <a:spAutoFit/>
              </a:bodyPr>
              <a:lstStyle/>
              <a:p>
                <a:pPr/>
                <a14:m>
                  <m:oMathPara xmlns:m="http://schemas.openxmlformats.org/officeDocument/2006/math">
                    <m:oMathParaPr>
                      <m:jc m:val="center"/>
                    </m:oMathParaPr>
                    <m:oMath xmlns:m="http://schemas.openxmlformats.org/officeDocument/2006/math">
                      <m:sSub>
                        <m:sSubPr>
                          <m:ctrlPr>
                            <a:rPr lang="it-IT" sz="1600" b="0" i="1" u="none" smtClean="0">
                              <a:solidFill>
                                <a:srgbClr val="000000"/>
                              </a:solidFill>
                              <a:latin typeface="Cambria Math" panose="02040503050406030204" pitchFamily="18" charset="0"/>
                            </a:rPr>
                          </m:ctrlPr>
                        </m:sSubPr>
                        <m:e>
                          <m:r>
                            <a:rPr lang="it-IT" sz="1600" b="0" i="1" u="none" smtClean="0">
                              <a:solidFill>
                                <a:srgbClr val="000000"/>
                              </a:solidFill>
                              <a:latin typeface="Cambria Math" panose="02040503050406030204" pitchFamily="18" charset="0"/>
                            </a:rPr>
                            <m:t>𝜐</m:t>
                          </m:r>
                        </m:e>
                        <m:sub>
                          <m:r>
                            <a:rPr lang="it-IT" sz="1600" b="0" i="1" u="none" smtClean="0">
                              <a:solidFill>
                                <a:srgbClr val="000000"/>
                              </a:solidFill>
                              <a:latin typeface="Cambria Math" panose="02040503050406030204" pitchFamily="18" charset="0"/>
                            </a:rPr>
                            <m:t>𝜇</m:t>
                          </m:r>
                        </m:sub>
                      </m:sSub>
                      <m:r>
                        <a:rPr lang="it-IT" sz="1600" b="0" i="1" u="none" smtClean="0">
                          <a:solidFill>
                            <a:srgbClr val="000000"/>
                          </a:solidFill>
                          <a:latin typeface="Cambria Math" panose="02040503050406030204" pitchFamily="18" charset="0"/>
                        </a:rPr>
                        <m:t>→</m:t>
                      </m:r>
                      <m:sSub>
                        <m:sSubPr>
                          <m:ctrlPr>
                            <a:rPr lang="it-IT" sz="1600" b="0" i="1" u="none" smtClean="0">
                              <a:solidFill>
                                <a:srgbClr val="000000"/>
                              </a:solidFill>
                              <a:latin typeface="Cambria Math" panose="02040503050406030204" pitchFamily="18" charset="0"/>
                            </a:rPr>
                          </m:ctrlPr>
                        </m:sSubPr>
                        <m:e>
                          <m:r>
                            <a:rPr lang="it-IT" sz="1600" b="0" i="1" u="none" smtClean="0">
                              <a:solidFill>
                                <a:srgbClr val="000000"/>
                              </a:solidFill>
                              <a:latin typeface="Cambria Math" panose="02040503050406030204" pitchFamily="18" charset="0"/>
                            </a:rPr>
                            <m:t>𝜐</m:t>
                          </m:r>
                        </m:e>
                        <m:sub>
                          <m:r>
                            <a:rPr lang="it-IT" sz="1600" b="0" i="1" u="none" smtClean="0">
                              <a:solidFill>
                                <a:srgbClr val="000000"/>
                              </a:solidFill>
                              <a:latin typeface="Cambria Math" panose="02040503050406030204" pitchFamily="18" charset="0"/>
                            </a:rPr>
                            <m:t>𝜏</m:t>
                          </m:r>
                        </m:sub>
                      </m:sSub>
                    </m:oMath>
                  </m:oMathPara>
                </a14:m>
                <a:endParaRPr lang="it-IT" u="none" dirty="0"/>
              </a:p>
            </p:txBody>
          </p:sp>
        </mc:Choice>
        <mc:Fallback xmlns="">
          <p:sp>
            <p:nvSpPr>
              <p:cNvPr id="21" name="CasellaDiTesto 20">
                <a:extLst>
                  <a:ext uri="{FF2B5EF4-FFF2-40B4-BE49-F238E27FC236}">
                    <a16:creationId xmlns:a16="http://schemas.microsoft.com/office/drawing/2014/main" id="{131DB2D2-54D8-DC99-CDED-423576C3DD5B}"/>
                  </a:ext>
                </a:extLst>
              </p:cNvPr>
              <p:cNvSpPr txBox="1">
                <a:spLocks noRot="1" noChangeAspect="1" noMove="1" noResize="1" noEditPoints="1" noAdjustHandles="1" noChangeArrowheads="1" noChangeShapeType="1" noTextEdit="1"/>
              </p:cNvSpPr>
              <p:nvPr/>
            </p:nvSpPr>
            <p:spPr>
              <a:xfrm>
                <a:off x="1838407" y="4976508"/>
                <a:ext cx="751896" cy="266035"/>
              </a:xfrm>
              <a:prstGeom prst="rect">
                <a:avLst/>
              </a:prstGeom>
              <a:blipFill>
                <a:blip r:embed="rId6"/>
                <a:stretch>
                  <a:fillRect l="-813" b="-204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CasellaDiTesto 21">
                <a:extLst>
                  <a:ext uri="{FF2B5EF4-FFF2-40B4-BE49-F238E27FC236}">
                    <a16:creationId xmlns:a16="http://schemas.microsoft.com/office/drawing/2014/main" id="{23652E61-542D-4E2C-6F21-7BBFEB415079}"/>
                  </a:ext>
                </a:extLst>
              </p:cNvPr>
              <p:cNvSpPr txBox="1"/>
              <p:nvPr/>
            </p:nvSpPr>
            <p:spPr>
              <a:xfrm>
                <a:off x="4479401" y="4930341"/>
                <a:ext cx="951094" cy="35836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1600" b="0" i="1" u="none" smtClean="0">
                              <a:solidFill>
                                <a:srgbClr val="000000"/>
                              </a:solidFill>
                              <a:latin typeface="Cambria Math" panose="02040503050406030204" pitchFamily="18" charset="0"/>
                            </a:rPr>
                          </m:ctrlPr>
                        </m:sSubPr>
                        <m:e>
                          <m:r>
                            <a:rPr lang="it-IT" sz="1600" b="0" i="1" u="none" smtClean="0">
                              <a:solidFill>
                                <a:srgbClr val="000000"/>
                              </a:solidFill>
                              <a:latin typeface="Cambria Math" panose="02040503050406030204" pitchFamily="18" charset="0"/>
                            </a:rPr>
                            <m:t>𝜐</m:t>
                          </m:r>
                        </m:e>
                        <m:sub>
                          <m:r>
                            <a:rPr lang="it-IT" sz="1600" b="0" i="1" u="none" smtClean="0">
                              <a:solidFill>
                                <a:srgbClr val="000000"/>
                              </a:solidFill>
                              <a:latin typeface="Cambria Math" panose="02040503050406030204" pitchFamily="18" charset="0"/>
                            </a:rPr>
                            <m:t>𝜇</m:t>
                          </m:r>
                        </m:sub>
                      </m:sSub>
                      <m:r>
                        <a:rPr lang="it-IT" sz="1600" b="0" i="1" u="none" smtClean="0">
                          <a:solidFill>
                            <a:srgbClr val="000000"/>
                          </a:solidFill>
                          <a:latin typeface="Cambria Math" panose="02040503050406030204" pitchFamily="18" charset="0"/>
                        </a:rPr>
                        <m:t>→</m:t>
                      </m:r>
                      <m:sSub>
                        <m:sSubPr>
                          <m:ctrlPr>
                            <a:rPr lang="it-IT" sz="1600" b="0" i="1" u="none" smtClean="0">
                              <a:solidFill>
                                <a:srgbClr val="000000"/>
                              </a:solidFill>
                              <a:latin typeface="Cambria Math" panose="02040503050406030204" pitchFamily="18" charset="0"/>
                            </a:rPr>
                          </m:ctrlPr>
                        </m:sSubPr>
                        <m:e>
                          <m:r>
                            <a:rPr lang="it-IT" sz="1600" b="0" i="1" u="none" smtClean="0">
                              <a:solidFill>
                                <a:srgbClr val="000000"/>
                              </a:solidFill>
                              <a:latin typeface="Cambria Math" panose="02040503050406030204" pitchFamily="18" charset="0"/>
                            </a:rPr>
                            <m:t>𝜐</m:t>
                          </m:r>
                        </m:e>
                        <m:sub>
                          <m:r>
                            <a:rPr lang="it-IT" sz="1600" b="0" i="1" u="none" smtClean="0">
                              <a:solidFill>
                                <a:srgbClr val="000000"/>
                              </a:solidFill>
                              <a:latin typeface="Cambria Math" panose="02040503050406030204" pitchFamily="18" charset="0"/>
                            </a:rPr>
                            <m:t>𝑒</m:t>
                          </m:r>
                        </m:sub>
                      </m:sSub>
                    </m:oMath>
                  </m:oMathPara>
                </a14:m>
                <a:endParaRPr lang="it-IT" u="none" dirty="0"/>
              </a:p>
            </p:txBody>
          </p:sp>
        </mc:Choice>
        <mc:Fallback xmlns="">
          <p:sp>
            <p:nvSpPr>
              <p:cNvPr id="22" name="CasellaDiTesto 21">
                <a:extLst>
                  <a:ext uri="{FF2B5EF4-FFF2-40B4-BE49-F238E27FC236}">
                    <a16:creationId xmlns:a16="http://schemas.microsoft.com/office/drawing/2014/main" id="{23652E61-542D-4E2C-6F21-7BBFEB415079}"/>
                  </a:ext>
                </a:extLst>
              </p:cNvPr>
              <p:cNvSpPr txBox="1">
                <a:spLocks noRot="1" noChangeAspect="1" noMove="1" noResize="1" noEditPoints="1" noAdjustHandles="1" noChangeArrowheads="1" noChangeShapeType="1" noTextEdit="1"/>
              </p:cNvSpPr>
              <p:nvPr/>
            </p:nvSpPr>
            <p:spPr>
              <a:xfrm>
                <a:off x="4479401" y="4930341"/>
                <a:ext cx="951094" cy="358368"/>
              </a:xfrm>
              <a:prstGeom prst="rect">
                <a:avLst/>
              </a:prstGeom>
              <a:blipFill>
                <a:blip r:embed="rId7"/>
                <a:stretch>
                  <a:fillRect b="-169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CasellaDiTesto 22">
                <a:extLst>
                  <a:ext uri="{FF2B5EF4-FFF2-40B4-BE49-F238E27FC236}">
                    <a16:creationId xmlns:a16="http://schemas.microsoft.com/office/drawing/2014/main" id="{BE7B9827-0585-F23E-3F78-4F9CB0D6F106}"/>
                  </a:ext>
                </a:extLst>
              </p:cNvPr>
              <p:cNvSpPr txBox="1"/>
              <p:nvPr/>
            </p:nvSpPr>
            <p:spPr>
              <a:xfrm>
                <a:off x="7271258" y="4940248"/>
                <a:ext cx="1217376" cy="33855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1600" b="0" i="1" u="none" smtClean="0">
                              <a:solidFill>
                                <a:srgbClr val="000000"/>
                              </a:solidFill>
                              <a:latin typeface="Cambria Math" panose="02040503050406030204" pitchFamily="18" charset="0"/>
                            </a:rPr>
                          </m:ctrlPr>
                        </m:sSubPr>
                        <m:e>
                          <m:r>
                            <a:rPr lang="it-IT" sz="1600" b="0" i="1" u="none" smtClean="0">
                              <a:solidFill>
                                <a:srgbClr val="000000"/>
                              </a:solidFill>
                              <a:latin typeface="Cambria Math" panose="02040503050406030204" pitchFamily="18" charset="0"/>
                            </a:rPr>
                            <m:t>𝜐</m:t>
                          </m:r>
                        </m:e>
                        <m:sub>
                          <m:r>
                            <a:rPr lang="it-IT" sz="1600" b="0" i="1" u="none" smtClean="0">
                              <a:solidFill>
                                <a:srgbClr val="000000"/>
                              </a:solidFill>
                              <a:latin typeface="Cambria Math" panose="02040503050406030204" pitchFamily="18" charset="0"/>
                            </a:rPr>
                            <m:t>𝑒</m:t>
                          </m:r>
                        </m:sub>
                      </m:sSub>
                      <m:r>
                        <a:rPr lang="it-IT" sz="1600" b="0" i="1" u="none" smtClean="0">
                          <a:solidFill>
                            <a:srgbClr val="000000"/>
                          </a:solidFill>
                          <a:latin typeface="Cambria Math" panose="02040503050406030204" pitchFamily="18" charset="0"/>
                        </a:rPr>
                        <m:t>→</m:t>
                      </m:r>
                      <m:sSub>
                        <m:sSubPr>
                          <m:ctrlPr>
                            <a:rPr lang="it-IT" sz="1600" b="0" i="1" u="none" smtClean="0">
                              <a:solidFill>
                                <a:srgbClr val="000000"/>
                              </a:solidFill>
                              <a:latin typeface="Cambria Math" panose="02040503050406030204" pitchFamily="18" charset="0"/>
                            </a:rPr>
                          </m:ctrlPr>
                        </m:sSubPr>
                        <m:e>
                          <m:r>
                            <a:rPr lang="it-IT" sz="1600" b="0" i="1" u="none" smtClean="0">
                              <a:solidFill>
                                <a:srgbClr val="000000"/>
                              </a:solidFill>
                              <a:latin typeface="Cambria Math" panose="02040503050406030204" pitchFamily="18" charset="0"/>
                            </a:rPr>
                            <m:t>𝜐</m:t>
                          </m:r>
                        </m:e>
                        <m:sub>
                          <m:r>
                            <a:rPr lang="it-IT" sz="1600" b="0" i="1" u="none" smtClean="0">
                              <a:solidFill>
                                <a:srgbClr val="000000"/>
                              </a:solidFill>
                              <a:latin typeface="Cambria Math" panose="02040503050406030204" pitchFamily="18" charset="0"/>
                            </a:rPr>
                            <m:t>𝛼</m:t>
                          </m:r>
                        </m:sub>
                      </m:sSub>
                    </m:oMath>
                  </m:oMathPara>
                </a14:m>
                <a:endParaRPr lang="it-IT" sz="1400" u="none" dirty="0"/>
              </a:p>
            </p:txBody>
          </p:sp>
        </mc:Choice>
        <mc:Fallback xmlns="">
          <p:sp>
            <p:nvSpPr>
              <p:cNvPr id="23" name="CasellaDiTesto 22">
                <a:extLst>
                  <a:ext uri="{FF2B5EF4-FFF2-40B4-BE49-F238E27FC236}">
                    <a16:creationId xmlns:a16="http://schemas.microsoft.com/office/drawing/2014/main" id="{BE7B9827-0585-F23E-3F78-4F9CB0D6F106}"/>
                  </a:ext>
                </a:extLst>
              </p:cNvPr>
              <p:cNvSpPr txBox="1">
                <a:spLocks noRot="1" noChangeAspect="1" noMove="1" noResize="1" noEditPoints="1" noAdjustHandles="1" noChangeArrowheads="1" noChangeShapeType="1" noTextEdit="1"/>
              </p:cNvSpPr>
              <p:nvPr/>
            </p:nvSpPr>
            <p:spPr>
              <a:xfrm>
                <a:off x="7271258" y="4940248"/>
                <a:ext cx="1217376" cy="338554"/>
              </a:xfrm>
              <a:prstGeom prst="rect">
                <a:avLst/>
              </a:prstGeom>
              <a:blipFill>
                <a:blip r:embed="rId8"/>
                <a:stretch>
                  <a:fillRect/>
                </a:stretch>
              </a:blipFill>
            </p:spPr>
            <p:txBody>
              <a:bodyPr/>
              <a:lstStyle/>
              <a:p>
                <a:r>
                  <a:rPr lang="en-GB">
                    <a:noFill/>
                  </a:rPr>
                  <a:t> </a:t>
                </a:r>
              </a:p>
            </p:txBody>
          </p:sp>
        </mc:Fallback>
      </mc:AlternateContent>
      <p:sp>
        <p:nvSpPr>
          <p:cNvPr id="24" name="CasellaDiTesto 23">
            <a:extLst>
              <a:ext uri="{FF2B5EF4-FFF2-40B4-BE49-F238E27FC236}">
                <a16:creationId xmlns:a16="http://schemas.microsoft.com/office/drawing/2014/main" id="{BFF13EC2-25C6-DBA7-2F00-8C25D154F437}"/>
              </a:ext>
            </a:extLst>
          </p:cNvPr>
          <p:cNvSpPr txBox="1"/>
          <p:nvPr/>
        </p:nvSpPr>
        <p:spPr>
          <a:xfrm>
            <a:off x="251520" y="5949280"/>
            <a:ext cx="5430806" cy="338554"/>
          </a:xfrm>
          <a:prstGeom prst="rect">
            <a:avLst/>
          </a:prstGeom>
          <a:noFill/>
        </p:spPr>
        <p:txBody>
          <a:bodyPr wrap="square">
            <a:spAutoFit/>
          </a:bodyPr>
          <a:lstStyle/>
          <a:p>
            <a:r>
              <a:rPr lang="it-IT" sz="1600" u="none" dirty="0">
                <a:solidFill>
                  <a:srgbClr val="000000"/>
                </a:solidFill>
                <a:latin typeface="Arial Nova Cond" panose="020B0506020202020204" pitchFamily="34" charset="0"/>
                <a:ea typeface="Cambria Math" panose="02040503050406030204" pitchFamily="18" charset="0"/>
              </a:rPr>
              <a:t>With </a:t>
            </a:r>
            <a:r>
              <a:rPr lang="it-IT" sz="1600" u="none" dirty="0" err="1">
                <a:solidFill>
                  <a:srgbClr val="000000"/>
                </a:solidFill>
                <a:latin typeface="Cambria Math" panose="02040503050406030204" pitchFamily="18" charset="0"/>
                <a:ea typeface="Cambria Math" panose="02040503050406030204" pitchFamily="18" charset="0"/>
              </a:rPr>
              <a:t>sij</a:t>
            </a:r>
            <a:r>
              <a:rPr lang="it-IT" sz="1600" u="none" dirty="0">
                <a:solidFill>
                  <a:srgbClr val="000000"/>
                </a:solidFill>
                <a:latin typeface="Cambria Math" panose="02040503050406030204" pitchFamily="18" charset="0"/>
                <a:ea typeface="Cambria Math" panose="02040503050406030204" pitchFamily="18" charset="0"/>
              </a:rPr>
              <a:t> = sin </a:t>
            </a:r>
            <a:r>
              <a:rPr lang="el-GR" sz="1600" u="none" dirty="0">
                <a:solidFill>
                  <a:srgbClr val="000000"/>
                </a:solidFill>
                <a:latin typeface="Cambria Math" panose="02040503050406030204" pitchFamily="18" charset="0"/>
                <a:ea typeface="Cambria Math" panose="02040503050406030204" pitchFamily="18" charset="0"/>
              </a:rPr>
              <a:t>θ</a:t>
            </a:r>
            <a:r>
              <a:rPr lang="it-IT" sz="1600" u="none" dirty="0" err="1">
                <a:solidFill>
                  <a:srgbClr val="000000"/>
                </a:solidFill>
                <a:latin typeface="Cambria Math" panose="02040503050406030204" pitchFamily="18" charset="0"/>
                <a:ea typeface="Cambria Math" panose="02040503050406030204" pitchFamily="18" charset="0"/>
              </a:rPr>
              <a:t>ij</a:t>
            </a:r>
            <a:r>
              <a:rPr lang="it-IT" sz="1600" u="none" dirty="0">
                <a:solidFill>
                  <a:srgbClr val="000000"/>
                </a:solidFill>
                <a:latin typeface="Cambria Math" panose="02040503050406030204" pitchFamily="18" charset="0"/>
                <a:ea typeface="Cambria Math" panose="02040503050406030204" pitchFamily="18" charset="0"/>
              </a:rPr>
              <a:t> ,   </a:t>
            </a:r>
            <a:r>
              <a:rPr lang="it-IT" sz="1600" u="none" dirty="0" err="1">
                <a:solidFill>
                  <a:srgbClr val="000000"/>
                </a:solidFill>
                <a:latin typeface="Cambria Math" panose="02040503050406030204" pitchFamily="18" charset="0"/>
                <a:ea typeface="Cambria Math" panose="02040503050406030204" pitchFamily="18" charset="0"/>
              </a:rPr>
              <a:t>cij</a:t>
            </a:r>
            <a:r>
              <a:rPr lang="it-IT" sz="1600" u="none" dirty="0">
                <a:solidFill>
                  <a:srgbClr val="000000"/>
                </a:solidFill>
                <a:latin typeface="Cambria Math" panose="02040503050406030204" pitchFamily="18" charset="0"/>
                <a:ea typeface="Cambria Math" panose="02040503050406030204" pitchFamily="18" charset="0"/>
              </a:rPr>
              <a:t> = cos </a:t>
            </a:r>
            <a:r>
              <a:rPr lang="el-GR" sz="1600" u="none" dirty="0">
                <a:solidFill>
                  <a:srgbClr val="000000"/>
                </a:solidFill>
                <a:latin typeface="Cambria Math" panose="02040503050406030204" pitchFamily="18" charset="0"/>
                <a:ea typeface="Cambria Math" panose="02040503050406030204" pitchFamily="18" charset="0"/>
              </a:rPr>
              <a:t>θ</a:t>
            </a:r>
            <a:r>
              <a:rPr lang="it-IT" sz="1600" u="none" dirty="0" err="1">
                <a:solidFill>
                  <a:srgbClr val="000000"/>
                </a:solidFill>
                <a:latin typeface="Cambria Math" panose="02040503050406030204" pitchFamily="18" charset="0"/>
                <a:ea typeface="Cambria Math" panose="02040503050406030204" pitchFamily="18" charset="0"/>
              </a:rPr>
              <a:t>ij</a:t>
            </a:r>
            <a:r>
              <a:rPr lang="it-IT" sz="1600" u="none" dirty="0">
                <a:solidFill>
                  <a:srgbClr val="000000"/>
                </a:solidFill>
                <a:latin typeface="Cambria Math" panose="02040503050406030204" pitchFamily="18" charset="0"/>
                <a:ea typeface="Cambria Math" panose="02040503050406030204" pitchFamily="18" charset="0"/>
              </a:rPr>
              <a:t>,   </a:t>
            </a:r>
            <a:r>
              <a:rPr lang="it-IT" sz="1600" u="none" dirty="0" err="1">
                <a:solidFill>
                  <a:srgbClr val="000000"/>
                </a:solidFill>
                <a:latin typeface="Cambria Math" panose="02040503050406030204" pitchFamily="18" charset="0"/>
                <a:ea typeface="Cambria Math" panose="02040503050406030204" pitchFamily="18" charset="0"/>
              </a:rPr>
              <a:t>ij</a:t>
            </a:r>
            <a:r>
              <a:rPr lang="it-IT" sz="1600" u="none" dirty="0">
                <a:solidFill>
                  <a:srgbClr val="000000"/>
                </a:solidFill>
                <a:latin typeface="Cambria Math" panose="02040503050406030204" pitchFamily="18" charset="0"/>
                <a:ea typeface="Cambria Math" panose="02040503050406030204" pitchFamily="18" charset="0"/>
              </a:rPr>
              <a:t> = 12, 13, 23</a:t>
            </a:r>
          </a:p>
        </p:txBody>
      </p:sp>
      <p:sp>
        <p:nvSpPr>
          <p:cNvPr id="27" name="Parentesi graffa aperta 26">
            <a:extLst>
              <a:ext uri="{FF2B5EF4-FFF2-40B4-BE49-F238E27FC236}">
                <a16:creationId xmlns:a16="http://schemas.microsoft.com/office/drawing/2014/main" id="{66738AFE-B670-D84C-AC7D-5A78AC148F33}"/>
              </a:ext>
            </a:extLst>
          </p:cNvPr>
          <p:cNvSpPr/>
          <p:nvPr/>
        </p:nvSpPr>
        <p:spPr bwMode="auto">
          <a:xfrm rot="16200000">
            <a:off x="2089694" y="3764295"/>
            <a:ext cx="205526" cy="1507693"/>
          </a:xfrm>
          <a:prstGeom prst="leftBrace">
            <a:avLst/>
          </a:prstGeom>
          <a:ln w="19050">
            <a:solidFill>
              <a:srgbClr val="822433"/>
            </a:solid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mc:AlternateContent xmlns:mc="http://schemas.openxmlformats.org/markup-compatibility/2006" xmlns:a14="http://schemas.microsoft.com/office/drawing/2010/main">
        <mc:Choice Requires="a14">
          <p:sp>
            <p:nvSpPr>
              <p:cNvPr id="30" name="CasellaDiTesto 29">
                <a:extLst>
                  <a:ext uri="{FF2B5EF4-FFF2-40B4-BE49-F238E27FC236}">
                    <a16:creationId xmlns:a16="http://schemas.microsoft.com/office/drawing/2014/main" id="{1A11968D-1D81-A2D6-4C75-F915462B286A}"/>
                  </a:ext>
                </a:extLst>
              </p:cNvPr>
              <p:cNvSpPr txBox="1"/>
              <p:nvPr/>
            </p:nvSpPr>
            <p:spPr>
              <a:xfrm>
                <a:off x="65123" y="1664592"/>
                <a:ext cx="6634345" cy="871585"/>
              </a:xfrm>
              <a:prstGeom prst="rect">
                <a:avLst/>
              </a:prstGeom>
              <a:noFill/>
            </p:spPr>
            <p:txBody>
              <a:bodyPr wrap="square">
                <a:spAutoFit/>
              </a:bodyPr>
              <a:lstStyle/>
              <a:p>
                <a:pPr marL="285750" indent="-285750">
                  <a:lnSpc>
                    <a:spcPct val="150000"/>
                  </a:lnSpc>
                  <a:buClr>
                    <a:srgbClr val="C80000"/>
                  </a:buClr>
                  <a:buFont typeface="Arial" panose="020B0604020202020204" pitchFamily="34" charset="0"/>
                  <a:buChar char="•"/>
                </a:pPr>
                <a14:m>
                  <m:oMath xmlns:m="http://schemas.openxmlformats.org/officeDocument/2006/math">
                    <m:sSub>
                      <m:sSubPr>
                        <m:ctrlPr>
                          <a:rPr lang="it-IT" i="1" u="none" smtClean="0">
                            <a:solidFill>
                              <a:srgbClr val="000000"/>
                            </a:solidFill>
                            <a:latin typeface="Cambria Math" panose="02040503050406030204" pitchFamily="18" charset="0"/>
                          </a:rPr>
                        </m:ctrlPr>
                      </m:sSubPr>
                      <m:e>
                        <m:r>
                          <a:rPr lang="it-IT" i="1" u="none">
                            <a:solidFill>
                              <a:srgbClr val="000000"/>
                            </a:solidFill>
                            <a:latin typeface="Cambria Math" panose="02040503050406030204" pitchFamily="18" charset="0"/>
                          </a:rPr>
                          <m:t>𝜃</m:t>
                        </m:r>
                      </m:e>
                      <m:sub>
                        <m:r>
                          <a:rPr lang="it-IT" i="1" u="none">
                            <a:solidFill>
                              <a:srgbClr val="000000"/>
                            </a:solidFill>
                            <a:latin typeface="Cambria Math" panose="02040503050406030204" pitchFamily="18" charset="0"/>
                          </a:rPr>
                          <m:t>12</m:t>
                        </m:r>
                      </m:sub>
                    </m:sSub>
                    <m:r>
                      <a:rPr lang="it-IT" i="1" u="none">
                        <a:solidFill>
                          <a:srgbClr val="000000"/>
                        </a:solidFill>
                        <a:latin typeface="Cambria Math" panose="02040503050406030204" pitchFamily="18" charset="0"/>
                      </a:rPr>
                      <m:t>  </m:t>
                    </m:r>
                    <m:sSub>
                      <m:sSubPr>
                        <m:ctrlPr>
                          <a:rPr lang="it-IT" i="1" u="none">
                            <a:solidFill>
                              <a:srgbClr val="000000"/>
                            </a:solidFill>
                            <a:latin typeface="Cambria Math" panose="02040503050406030204" pitchFamily="18" charset="0"/>
                          </a:rPr>
                        </m:ctrlPr>
                      </m:sSubPr>
                      <m:e>
                        <m:r>
                          <a:rPr lang="it-IT" i="1" u="none">
                            <a:solidFill>
                              <a:srgbClr val="000000"/>
                            </a:solidFill>
                            <a:latin typeface="Cambria Math" panose="02040503050406030204" pitchFamily="18" charset="0"/>
                          </a:rPr>
                          <m:t>𝜃</m:t>
                        </m:r>
                      </m:e>
                      <m:sub>
                        <m:r>
                          <a:rPr lang="it-IT" i="1" u="none">
                            <a:solidFill>
                              <a:srgbClr val="000000"/>
                            </a:solidFill>
                            <a:latin typeface="Cambria Math" panose="02040503050406030204" pitchFamily="18" charset="0"/>
                          </a:rPr>
                          <m:t>12</m:t>
                        </m:r>
                      </m:sub>
                    </m:sSub>
                    <m:r>
                      <a:rPr lang="it-IT" i="1" u="none">
                        <a:solidFill>
                          <a:srgbClr val="000000"/>
                        </a:solidFill>
                        <a:latin typeface="Cambria Math" panose="02040503050406030204" pitchFamily="18" charset="0"/>
                      </a:rPr>
                      <m:t>  </m:t>
                    </m:r>
                    <m:sSub>
                      <m:sSubPr>
                        <m:ctrlPr>
                          <a:rPr lang="it-IT" i="1" u="none">
                            <a:solidFill>
                              <a:srgbClr val="000000"/>
                            </a:solidFill>
                            <a:latin typeface="Cambria Math" panose="02040503050406030204" pitchFamily="18" charset="0"/>
                          </a:rPr>
                        </m:ctrlPr>
                      </m:sSubPr>
                      <m:e>
                        <m:r>
                          <a:rPr lang="it-IT" i="1" u="none">
                            <a:solidFill>
                              <a:srgbClr val="000000"/>
                            </a:solidFill>
                            <a:latin typeface="Cambria Math" panose="02040503050406030204" pitchFamily="18" charset="0"/>
                          </a:rPr>
                          <m:t>𝜃</m:t>
                        </m:r>
                      </m:e>
                      <m:sub>
                        <m:r>
                          <a:rPr lang="it-IT" i="1" u="none">
                            <a:solidFill>
                              <a:srgbClr val="000000"/>
                            </a:solidFill>
                            <a:latin typeface="Cambria Math" panose="02040503050406030204" pitchFamily="18" charset="0"/>
                          </a:rPr>
                          <m:t>23</m:t>
                        </m:r>
                      </m:sub>
                    </m:sSub>
                    <m:r>
                      <a:rPr lang="it-IT" i="1" u="none">
                        <a:solidFill>
                          <a:srgbClr val="000000"/>
                        </a:solidFill>
                        <a:latin typeface="Cambria Math" panose="02040503050406030204" pitchFamily="18" charset="0"/>
                      </a:rPr>
                      <m:t> </m:t>
                    </m:r>
                  </m:oMath>
                </a14:m>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three</a:t>
                </a:r>
                <a:r>
                  <a:rPr lang="it-IT" u="none" dirty="0">
                    <a:solidFill>
                      <a:srgbClr val="000000"/>
                    </a:solidFill>
                    <a:latin typeface="Arial Nova Cond Light" panose="020B0306020202020204" pitchFamily="34" charset="0"/>
                  </a:rPr>
                  <a:t> mixing </a:t>
                </a:r>
                <a:r>
                  <a:rPr lang="it-IT" u="none" dirty="0" err="1">
                    <a:solidFill>
                      <a:srgbClr val="000000"/>
                    </a:solidFill>
                    <a:latin typeface="Arial Nova Cond Light" panose="020B0306020202020204" pitchFamily="34" charset="0"/>
                  </a:rPr>
                  <a:t>angles</a:t>
                </a:r>
                <a:r>
                  <a:rPr lang="it-IT" u="none" dirty="0">
                    <a:solidFill>
                      <a:srgbClr val="000000"/>
                    </a:solidFill>
                    <a:latin typeface="Arial Nova Cond Light" panose="020B0306020202020204" pitchFamily="34" charset="0"/>
                  </a:rPr>
                  <a:t> </a:t>
                </a:r>
                <a14:m>
                  <m:oMath xmlns:m="http://schemas.openxmlformats.org/officeDocument/2006/math">
                    <m:sSub>
                      <m:sSubPr>
                        <m:ctrlPr>
                          <a:rPr lang="it-IT" b="0" i="1" u="none" smtClean="0">
                            <a:solidFill>
                              <a:srgbClr val="000000"/>
                            </a:solidFill>
                            <a:latin typeface="Cambria Math" panose="02040503050406030204" pitchFamily="18" charset="0"/>
                          </a:rPr>
                        </m:ctrlPr>
                      </m:sSubPr>
                      <m:e>
                        <m:r>
                          <a:rPr lang="it-IT" b="0" i="1" u="none" smtClean="0">
                            <a:solidFill>
                              <a:srgbClr val="000000"/>
                            </a:solidFill>
                            <a:latin typeface="Cambria Math" panose="02040503050406030204" pitchFamily="18" charset="0"/>
                          </a:rPr>
                          <m:t>𝜃</m:t>
                        </m:r>
                      </m:e>
                      <m:sub>
                        <m:r>
                          <a:rPr lang="it-IT" b="0" i="1" u="none" smtClean="0">
                            <a:solidFill>
                              <a:srgbClr val="000000"/>
                            </a:solidFill>
                            <a:latin typeface="Cambria Math" panose="02040503050406030204" pitchFamily="18" charset="0"/>
                          </a:rPr>
                          <m:t>12</m:t>
                        </m:r>
                      </m:sub>
                    </m:sSub>
                    <m:r>
                      <a:rPr lang="it-IT" b="0" i="1" u="none" smtClean="0">
                        <a:solidFill>
                          <a:srgbClr val="000000"/>
                        </a:solidFill>
                        <a:latin typeface="Cambria Math" panose="02040503050406030204" pitchFamily="18" charset="0"/>
                      </a:rPr>
                      <m:t>  </m:t>
                    </m:r>
                    <m:sSub>
                      <m:sSubPr>
                        <m:ctrlPr>
                          <a:rPr lang="it-IT" b="0" i="1" u="none" smtClean="0">
                            <a:solidFill>
                              <a:srgbClr val="000000"/>
                            </a:solidFill>
                            <a:latin typeface="Cambria Math" panose="02040503050406030204" pitchFamily="18" charset="0"/>
                          </a:rPr>
                        </m:ctrlPr>
                      </m:sSubPr>
                      <m:e>
                        <m:r>
                          <a:rPr lang="it-IT" b="0" i="1" u="none" smtClean="0">
                            <a:solidFill>
                              <a:srgbClr val="000000"/>
                            </a:solidFill>
                            <a:latin typeface="Cambria Math" panose="02040503050406030204" pitchFamily="18" charset="0"/>
                          </a:rPr>
                          <m:t>𝜃</m:t>
                        </m:r>
                      </m:e>
                      <m:sub>
                        <m:r>
                          <a:rPr lang="it-IT" b="0" i="1" u="none" smtClean="0">
                            <a:solidFill>
                              <a:srgbClr val="000000"/>
                            </a:solidFill>
                            <a:latin typeface="Cambria Math" panose="02040503050406030204" pitchFamily="18" charset="0"/>
                          </a:rPr>
                          <m:t>12</m:t>
                        </m:r>
                      </m:sub>
                    </m:sSub>
                    <m:r>
                      <a:rPr lang="it-IT" b="0" i="1" u="none" smtClean="0">
                        <a:solidFill>
                          <a:srgbClr val="000000"/>
                        </a:solidFill>
                        <a:latin typeface="Cambria Math" panose="02040503050406030204" pitchFamily="18" charset="0"/>
                      </a:rPr>
                      <m:t>  </m:t>
                    </m:r>
                    <m:sSub>
                      <m:sSubPr>
                        <m:ctrlPr>
                          <a:rPr lang="it-IT" b="0" i="1" u="none" smtClean="0">
                            <a:solidFill>
                              <a:srgbClr val="000000"/>
                            </a:solidFill>
                            <a:latin typeface="Cambria Math" panose="02040503050406030204" pitchFamily="18" charset="0"/>
                          </a:rPr>
                        </m:ctrlPr>
                      </m:sSubPr>
                      <m:e>
                        <m:r>
                          <a:rPr lang="it-IT" b="0" i="1" u="none" smtClean="0">
                            <a:solidFill>
                              <a:srgbClr val="000000"/>
                            </a:solidFill>
                            <a:latin typeface="Cambria Math" panose="02040503050406030204" pitchFamily="18" charset="0"/>
                          </a:rPr>
                          <m:t>𝜃</m:t>
                        </m:r>
                      </m:e>
                      <m:sub>
                        <m:r>
                          <a:rPr lang="it-IT" b="0" i="1" u="none" smtClean="0">
                            <a:solidFill>
                              <a:srgbClr val="000000"/>
                            </a:solidFill>
                            <a:latin typeface="Cambria Math" panose="02040503050406030204" pitchFamily="18" charset="0"/>
                          </a:rPr>
                          <m:t>23</m:t>
                        </m:r>
                      </m:sub>
                    </m:sSub>
                    <m:r>
                      <a:rPr lang="it-IT" i="1" u="none">
                        <a:solidFill>
                          <a:srgbClr val="000000"/>
                        </a:solidFill>
                        <a:latin typeface="Cambria Math" panose="02040503050406030204" pitchFamily="18" charset="0"/>
                        <a:ea typeface="Cambria Math" panose="02040503050406030204" pitchFamily="18" charset="0"/>
                      </a:rPr>
                      <m:t>∈[0,</m:t>
                    </m:r>
                    <m:r>
                      <a:rPr lang="it-IT" i="1" u="none">
                        <a:solidFill>
                          <a:srgbClr val="000000"/>
                        </a:solidFill>
                        <a:latin typeface="Cambria Math" panose="02040503050406030204" pitchFamily="18" charset="0"/>
                        <a:ea typeface="Cambria Math" panose="02040503050406030204" pitchFamily="18" charset="0"/>
                      </a:rPr>
                      <m:t>𝜋</m:t>
                    </m:r>
                    <m:r>
                      <a:rPr lang="it-IT" i="1" u="none">
                        <a:solidFill>
                          <a:srgbClr val="000000"/>
                        </a:solidFill>
                        <a:latin typeface="Cambria Math" panose="02040503050406030204" pitchFamily="18" charset="0"/>
                        <a:ea typeface="Cambria Math" panose="02040503050406030204" pitchFamily="18" charset="0"/>
                      </a:rPr>
                      <m:t>]</m:t>
                    </m:r>
                  </m:oMath>
                </a14:m>
                <a:endParaRPr lang="it-IT" b="0" u="none" dirty="0">
                  <a:solidFill>
                    <a:srgbClr val="000000"/>
                  </a:solidFill>
                  <a:latin typeface="Arial Nova Cond Light" panose="020B0306020202020204" pitchFamily="34" charset="0"/>
                </a:endParaRPr>
              </a:p>
              <a:p>
                <a:pPr marL="285750" indent="-285750">
                  <a:lnSpc>
                    <a:spcPct val="150000"/>
                  </a:lnSpc>
                  <a:buClr>
                    <a:srgbClr val="C80000"/>
                  </a:buClr>
                  <a:buFont typeface="Arial" panose="020B0604020202020204" pitchFamily="34" charset="0"/>
                  <a:buChar char="•"/>
                </a:pPr>
                <a14:m>
                  <m:oMath xmlns:m="http://schemas.openxmlformats.org/officeDocument/2006/math">
                    <m:sSub>
                      <m:sSubPr>
                        <m:ctrlPr>
                          <a:rPr lang="it-IT" b="0" i="1" u="none" smtClean="0">
                            <a:solidFill>
                              <a:srgbClr val="000000"/>
                            </a:solidFill>
                            <a:latin typeface="Cambria Math" panose="02040503050406030204" pitchFamily="18" charset="0"/>
                          </a:rPr>
                        </m:ctrlPr>
                      </m:sSubPr>
                      <m:e>
                        <m:r>
                          <a:rPr lang="it-IT" b="0" i="1" u="none" smtClean="0">
                            <a:solidFill>
                              <a:srgbClr val="000000"/>
                            </a:solidFill>
                            <a:latin typeface="Cambria Math" panose="02040503050406030204" pitchFamily="18" charset="0"/>
                          </a:rPr>
                          <m:t>𝛿</m:t>
                        </m:r>
                      </m:e>
                      <m:sub>
                        <m:r>
                          <a:rPr lang="it-IT" b="0" i="1" u="none" smtClean="0">
                            <a:solidFill>
                              <a:srgbClr val="000000"/>
                            </a:solidFill>
                            <a:latin typeface="Cambria Math" panose="02040503050406030204" pitchFamily="18" charset="0"/>
                          </a:rPr>
                          <m:t>𝐶𝑃</m:t>
                        </m:r>
                      </m:sub>
                    </m:sSub>
                  </m:oMath>
                </a14:m>
                <a:r>
                  <a:rPr lang="it-IT" u="none" dirty="0">
                    <a:solidFill>
                      <a:srgbClr val="000000"/>
                    </a:solidFill>
                    <a:latin typeface="Arial Nova Cond Light" panose="020B0306020202020204" pitchFamily="34" charset="0"/>
                  </a:rPr>
                  <a:t>                  one </a:t>
                </a:r>
                <a:r>
                  <a:rPr lang="it-IT" u="none" dirty="0" err="1">
                    <a:solidFill>
                      <a:srgbClr val="000000"/>
                    </a:solidFill>
                    <a:latin typeface="Arial Nova Cond Light" panose="020B0306020202020204" pitchFamily="34" charset="0"/>
                  </a:rPr>
                  <a:t>phase</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related</a:t>
                </a:r>
                <a:r>
                  <a:rPr lang="it-IT" u="none" dirty="0">
                    <a:solidFill>
                      <a:srgbClr val="000000"/>
                    </a:solidFill>
                    <a:latin typeface="Arial Nova Cond Light" panose="020B0306020202020204" pitchFamily="34" charset="0"/>
                  </a:rPr>
                  <a:t> to the CP </a:t>
                </a:r>
                <a:r>
                  <a:rPr lang="it-IT" u="none" dirty="0" err="1">
                    <a:solidFill>
                      <a:srgbClr val="000000"/>
                    </a:solidFill>
                    <a:latin typeface="Arial Nova Cond Light" panose="020B0306020202020204" pitchFamily="34" charset="0"/>
                  </a:rPr>
                  <a:t>symmetry</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violation</a:t>
                </a:r>
                <a:r>
                  <a:rPr lang="it-IT" u="none" dirty="0">
                    <a:solidFill>
                      <a:srgbClr val="000000"/>
                    </a:solidFill>
                    <a:latin typeface="Arial Nova Cond Light" panose="020B0306020202020204" pitchFamily="34" charset="0"/>
                  </a:rPr>
                  <a:t> </a:t>
                </a:r>
                <a14:m>
                  <m:oMath xmlns:m="http://schemas.openxmlformats.org/officeDocument/2006/math">
                    <m:r>
                      <a:rPr lang="it-IT" i="1" u="none">
                        <a:solidFill>
                          <a:srgbClr val="000000"/>
                        </a:solidFill>
                        <a:latin typeface="Cambria Math" panose="02040503050406030204" pitchFamily="18" charset="0"/>
                        <a:ea typeface="Cambria Math" panose="02040503050406030204" pitchFamily="18" charset="0"/>
                      </a:rPr>
                      <m:t>∈[0,2</m:t>
                    </m:r>
                    <m:r>
                      <a:rPr lang="it-IT" i="1" u="none">
                        <a:solidFill>
                          <a:srgbClr val="000000"/>
                        </a:solidFill>
                        <a:latin typeface="Cambria Math" panose="02040503050406030204" pitchFamily="18" charset="0"/>
                        <a:ea typeface="Cambria Math" panose="02040503050406030204" pitchFamily="18" charset="0"/>
                      </a:rPr>
                      <m:t>𝜋</m:t>
                    </m:r>
                    <m:r>
                      <a:rPr lang="it-IT" i="1" u="none">
                        <a:solidFill>
                          <a:srgbClr val="000000"/>
                        </a:solidFill>
                        <a:latin typeface="Cambria Math" panose="02040503050406030204" pitchFamily="18" charset="0"/>
                        <a:ea typeface="Cambria Math" panose="02040503050406030204" pitchFamily="18" charset="0"/>
                      </a:rPr>
                      <m:t>]</m:t>
                    </m:r>
                  </m:oMath>
                </a14:m>
                <a:r>
                  <a:rPr lang="it-IT" u="none" dirty="0">
                    <a:solidFill>
                      <a:srgbClr val="000000"/>
                    </a:solidFill>
                    <a:latin typeface="Arial Nova Cond Light" panose="020B0306020202020204" pitchFamily="34" charset="0"/>
                  </a:rPr>
                  <a:t>   </a:t>
                </a:r>
              </a:p>
            </p:txBody>
          </p:sp>
        </mc:Choice>
        <mc:Fallback xmlns="">
          <p:sp>
            <p:nvSpPr>
              <p:cNvPr id="30" name="CasellaDiTesto 29">
                <a:extLst>
                  <a:ext uri="{FF2B5EF4-FFF2-40B4-BE49-F238E27FC236}">
                    <a16:creationId xmlns:a16="http://schemas.microsoft.com/office/drawing/2014/main" id="{1A11968D-1D81-A2D6-4C75-F915462B286A}"/>
                  </a:ext>
                </a:extLst>
              </p:cNvPr>
              <p:cNvSpPr txBox="1">
                <a:spLocks noRot="1" noChangeAspect="1" noMove="1" noResize="1" noEditPoints="1" noAdjustHandles="1" noChangeArrowheads="1" noChangeShapeType="1" noTextEdit="1"/>
              </p:cNvSpPr>
              <p:nvPr/>
            </p:nvSpPr>
            <p:spPr>
              <a:xfrm>
                <a:off x="65123" y="1664592"/>
                <a:ext cx="6634345" cy="871585"/>
              </a:xfrm>
              <a:prstGeom prst="rect">
                <a:avLst/>
              </a:prstGeom>
              <a:blipFill>
                <a:blip r:embed="rId9"/>
                <a:stretch>
                  <a:fillRect l="-643" b="-10490"/>
                </a:stretch>
              </a:blipFill>
            </p:spPr>
            <p:txBody>
              <a:bodyPr/>
              <a:lstStyle/>
              <a:p>
                <a:r>
                  <a:rPr lang="en-GB">
                    <a:noFill/>
                  </a:rPr>
                  <a:t> </a:t>
                </a:r>
              </a:p>
            </p:txBody>
          </p:sp>
        </mc:Fallback>
      </mc:AlternateContent>
      <p:sp>
        <p:nvSpPr>
          <p:cNvPr id="2" name="CasellaDiTesto 1">
            <a:extLst>
              <a:ext uri="{FF2B5EF4-FFF2-40B4-BE49-F238E27FC236}">
                <a16:creationId xmlns:a16="http://schemas.microsoft.com/office/drawing/2014/main" id="{22A645B9-C664-C2F9-6FFA-53D6EDE49432}"/>
              </a:ext>
            </a:extLst>
          </p:cNvPr>
          <p:cNvSpPr txBox="1"/>
          <p:nvPr/>
        </p:nvSpPr>
        <p:spPr>
          <a:xfrm>
            <a:off x="90895" y="1370733"/>
            <a:ext cx="4752529" cy="369332"/>
          </a:xfrm>
          <a:prstGeom prst="rect">
            <a:avLst/>
          </a:prstGeom>
          <a:noFill/>
        </p:spPr>
        <p:txBody>
          <a:bodyPr wrap="square" rtlCol="0">
            <a:spAutoFit/>
          </a:bodyPr>
          <a:lstStyle/>
          <a:p>
            <a:r>
              <a:rPr lang="it-IT" u="none" dirty="0">
                <a:latin typeface="Arial Nova Cond" panose="020B0506020202020204" pitchFamily="34" charset="0"/>
              </a:rPr>
              <a:t>Using Dirac </a:t>
            </a:r>
            <a:r>
              <a:rPr lang="it-IT" u="none" dirty="0" err="1">
                <a:latin typeface="Arial Nova Cond" panose="020B0506020202020204" pitchFamily="34" charset="0"/>
              </a:rPr>
              <a:t>parametrization</a:t>
            </a:r>
            <a:r>
              <a:rPr lang="it-IT" u="none" dirty="0">
                <a:latin typeface="Arial Nova Cond" panose="020B0506020202020204" pitchFamily="34" charset="0"/>
              </a:rPr>
              <a:t> for the PMNS </a:t>
            </a:r>
            <a:r>
              <a:rPr lang="it-IT" u="none" dirty="0" err="1">
                <a:latin typeface="Arial Nova Cond" panose="020B0506020202020204" pitchFamily="34" charset="0"/>
              </a:rPr>
              <a:t>matrix</a:t>
            </a:r>
            <a:endParaRPr lang="en-GB" u="none" dirty="0">
              <a:latin typeface="Arial Nova Cond" panose="020B0506020202020204" pitchFamily="34" charset="0"/>
            </a:endParaRPr>
          </a:p>
        </p:txBody>
      </p:sp>
      <p:sp>
        <p:nvSpPr>
          <p:cNvPr id="25" name="CasellaDiTesto 24">
            <a:extLst>
              <a:ext uri="{FF2B5EF4-FFF2-40B4-BE49-F238E27FC236}">
                <a16:creationId xmlns:a16="http://schemas.microsoft.com/office/drawing/2014/main" id="{7AAFB5E9-376D-AC44-0EBA-AEA9BA756B68}"/>
              </a:ext>
            </a:extLst>
          </p:cNvPr>
          <p:cNvSpPr txBox="1"/>
          <p:nvPr/>
        </p:nvSpPr>
        <p:spPr>
          <a:xfrm>
            <a:off x="6822735" y="1358892"/>
            <a:ext cx="2069745" cy="1077218"/>
          </a:xfrm>
          <a:prstGeom prst="rect">
            <a:avLst/>
          </a:prstGeom>
          <a:noFill/>
          <a:ln>
            <a:solidFill>
              <a:srgbClr val="C00000"/>
            </a:solidFill>
          </a:ln>
        </p:spPr>
        <p:txBody>
          <a:bodyPr wrap="square">
            <a:spAutoFit/>
          </a:bodyPr>
          <a:lstStyle/>
          <a:p>
            <a:r>
              <a:rPr lang="it-IT" sz="1600" u="none" dirty="0">
                <a:latin typeface="Arial Nova Cond Light" panose="020B0306020202020204" pitchFamily="34" charset="0"/>
              </a:rPr>
              <a:t>(</a:t>
            </a:r>
            <a:r>
              <a:rPr lang="it-IT" sz="1600" u="none" dirty="0" err="1">
                <a:latin typeface="Arial Nova Cond Light" panose="020B0306020202020204" pitchFamily="34" charset="0"/>
              </a:rPr>
              <a:t>observation</a:t>
            </a:r>
            <a:r>
              <a:rPr lang="it-IT" sz="1600" u="none" dirty="0">
                <a:latin typeface="Arial Nova Cond Light" panose="020B0306020202020204" pitchFamily="34" charset="0"/>
              </a:rPr>
              <a:t> of </a:t>
            </a:r>
            <a:r>
              <a:rPr lang="it-IT" sz="1600" u="none" dirty="0" err="1">
                <a:latin typeface="Arial Nova Cond Light" panose="020B0306020202020204" pitchFamily="34" charset="0"/>
              </a:rPr>
              <a:t>oscillation</a:t>
            </a:r>
            <a:r>
              <a:rPr lang="it-IT" sz="1600" u="none" dirty="0">
                <a:latin typeface="Arial Nova Cond Light" panose="020B0306020202020204" pitchFamily="34" charset="0"/>
              </a:rPr>
              <a:t> </a:t>
            </a:r>
            <a:r>
              <a:rPr lang="it-IT" sz="1600" u="none" dirty="0" err="1">
                <a:latin typeface="Arial Nova Cond Light" panose="020B0306020202020204" pitchFamily="34" charset="0"/>
              </a:rPr>
              <a:t>does</a:t>
            </a:r>
            <a:r>
              <a:rPr lang="it-IT" sz="1600" u="none" dirty="0">
                <a:latin typeface="Arial Nova Cond Light" panose="020B0306020202020204" pitchFamily="34" charset="0"/>
              </a:rPr>
              <a:t> </a:t>
            </a:r>
            <a:r>
              <a:rPr lang="it-IT" sz="1600" u="none" dirty="0" err="1">
                <a:latin typeface="Arial Nova Cond Light" panose="020B0306020202020204" pitchFamily="34" charset="0"/>
              </a:rPr>
              <a:t>not</a:t>
            </a:r>
            <a:r>
              <a:rPr lang="it-IT" sz="1600" u="none" dirty="0">
                <a:latin typeface="Arial Nova Cond Light" panose="020B0306020202020204" pitchFamily="34" charset="0"/>
              </a:rPr>
              <a:t> </a:t>
            </a:r>
            <a:r>
              <a:rPr lang="it-IT" sz="1600" u="none" dirty="0" err="1">
                <a:latin typeface="Arial Nova Cond Light" panose="020B0306020202020204" pitchFamily="34" charset="0"/>
              </a:rPr>
              <a:t>distinguish</a:t>
            </a:r>
            <a:r>
              <a:rPr lang="it-IT" sz="1600" u="none" dirty="0">
                <a:latin typeface="Arial Nova Cond Light" panose="020B0306020202020204" pitchFamily="34" charset="0"/>
              </a:rPr>
              <a:t> </a:t>
            </a:r>
            <a:r>
              <a:rPr lang="it-IT" sz="1600" u="none" dirty="0" err="1">
                <a:latin typeface="Arial Nova Cond Light" panose="020B0306020202020204" pitchFamily="34" charset="0"/>
              </a:rPr>
              <a:t>between</a:t>
            </a:r>
            <a:r>
              <a:rPr lang="it-IT" sz="1600" u="none" dirty="0">
                <a:latin typeface="Arial Nova Cond Light" panose="020B0306020202020204" pitchFamily="34" charset="0"/>
              </a:rPr>
              <a:t> Majorana and Dirac neutrino!)</a:t>
            </a:r>
            <a:endParaRPr lang="en-GB" sz="1600" u="none" dirty="0">
              <a:latin typeface="Arial Nova Cond Light" panose="020B0306020202020204" pitchFamily="34" charset="0"/>
            </a:endParaRPr>
          </a:p>
        </p:txBody>
      </p:sp>
    </p:spTree>
    <p:extLst>
      <p:ext uri="{BB962C8B-B14F-4D97-AF65-F5344CB8AC3E}">
        <p14:creationId xmlns:p14="http://schemas.microsoft.com/office/powerpoint/2010/main" val="1085407139"/>
      </p:ext>
    </p:extLst>
  </p:cSld>
  <p:clrMapOvr>
    <a:masterClrMapping/>
  </p:clrMapOvr>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olo 1">
            <a:extLst>
              <a:ext uri="{FF2B5EF4-FFF2-40B4-BE49-F238E27FC236}">
                <a16:creationId xmlns:a16="http://schemas.microsoft.com/office/drawing/2014/main" id="{6ED11840-6565-856D-82E4-B62F5816730E}"/>
              </a:ext>
            </a:extLst>
          </p:cNvPr>
          <p:cNvSpPr>
            <a:spLocks noGrp="1"/>
          </p:cNvSpPr>
          <p:nvPr>
            <p:ph type="title"/>
          </p:nvPr>
        </p:nvSpPr>
        <p:spPr bwMode="auto">
          <a:xfrm>
            <a:off x="468313" y="33337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200" b="1"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NEUTRINO OSCILLATIONS</a:t>
            </a:r>
          </a:p>
        </p:txBody>
      </p:sp>
      <p:pic>
        <p:nvPicPr>
          <p:cNvPr id="3" name="Immagine 2">
            <a:extLst>
              <a:ext uri="{FF2B5EF4-FFF2-40B4-BE49-F238E27FC236}">
                <a16:creationId xmlns:a16="http://schemas.microsoft.com/office/drawing/2014/main" id="{9E164814-5BF5-2D6B-32B6-8D663600EFEC}"/>
              </a:ext>
            </a:extLst>
          </p:cNvPr>
          <p:cNvPicPr>
            <a:picLocks noChangeAspect="1"/>
          </p:cNvPicPr>
          <p:nvPr/>
        </p:nvPicPr>
        <p:blipFill>
          <a:blip r:embed="rId2"/>
          <a:stretch>
            <a:fillRect/>
          </a:stretch>
        </p:blipFill>
        <p:spPr>
          <a:xfrm>
            <a:off x="179512" y="1340768"/>
            <a:ext cx="6067469" cy="1895489"/>
          </a:xfrm>
          <a:prstGeom prst="rect">
            <a:avLst/>
          </a:prstGeom>
        </p:spPr>
      </p:pic>
      <p:cxnSp>
        <p:nvCxnSpPr>
          <p:cNvPr id="5" name="Connettore diritto 4">
            <a:extLst>
              <a:ext uri="{FF2B5EF4-FFF2-40B4-BE49-F238E27FC236}">
                <a16:creationId xmlns:a16="http://schemas.microsoft.com/office/drawing/2014/main" id="{82B9E4EE-FADB-1602-618F-AFF0F3A189A2}"/>
              </a:ext>
            </a:extLst>
          </p:cNvPr>
          <p:cNvCxnSpPr>
            <a:cxnSpLocks/>
          </p:cNvCxnSpPr>
          <p:nvPr/>
        </p:nvCxnSpPr>
        <p:spPr bwMode="auto">
          <a:xfrm>
            <a:off x="224914" y="3236257"/>
            <a:ext cx="5976664"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31" name="Connettore diritto 30">
            <a:extLst>
              <a:ext uri="{FF2B5EF4-FFF2-40B4-BE49-F238E27FC236}">
                <a16:creationId xmlns:a16="http://schemas.microsoft.com/office/drawing/2014/main" id="{F84CCAE4-33FE-7388-28FD-B42CCB0AE4D6}"/>
              </a:ext>
            </a:extLst>
          </p:cNvPr>
          <p:cNvCxnSpPr>
            <a:cxnSpLocks/>
          </p:cNvCxnSpPr>
          <p:nvPr/>
        </p:nvCxnSpPr>
        <p:spPr bwMode="auto">
          <a:xfrm>
            <a:off x="277512" y="5229200"/>
            <a:ext cx="3887133" cy="0"/>
          </a:xfrm>
          <a:prstGeom prst="line">
            <a:avLst/>
          </a:prstGeom>
          <a:noFill/>
          <a:ln w="19050">
            <a:solidFill>
              <a:srgbClr val="C8000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cxnSp>
      <p:sp>
        <p:nvSpPr>
          <p:cNvPr id="32" name="CasellaDiTesto 31">
            <a:extLst>
              <a:ext uri="{FF2B5EF4-FFF2-40B4-BE49-F238E27FC236}">
                <a16:creationId xmlns:a16="http://schemas.microsoft.com/office/drawing/2014/main" id="{F67B7B0F-DD9B-A166-D587-916828B2C7E6}"/>
              </a:ext>
            </a:extLst>
          </p:cNvPr>
          <p:cNvSpPr txBox="1"/>
          <p:nvPr/>
        </p:nvSpPr>
        <p:spPr>
          <a:xfrm>
            <a:off x="223467" y="3528926"/>
            <a:ext cx="3995227" cy="646331"/>
          </a:xfrm>
          <a:prstGeom prst="rect">
            <a:avLst/>
          </a:prstGeom>
          <a:noFill/>
        </p:spPr>
        <p:txBody>
          <a:bodyPr wrap="square" rtlCol="0">
            <a:spAutoFit/>
          </a:bodyPr>
          <a:lstStyle/>
          <a:p>
            <a:r>
              <a:rPr lang="it-IT" u="none" dirty="0" err="1">
                <a:solidFill>
                  <a:srgbClr val="000000"/>
                </a:solidFill>
                <a:latin typeface="Arial Nova Cond" panose="020B0506020202020204" pitchFamily="34" charset="0"/>
              </a:rPr>
              <a:t>Respect</a:t>
            </a:r>
            <a:r>
              <a:rPr lang="it-IT" u="none" dirty="0">
                <a:solidFill>
                  <a:srgbClr val="000000"/>
                </a:solidFill>
                <a:latin typeface="Arial Nova Cond" panose="020B0506020202020204" pitchFamily="34" charset="0"/>
              </a:rPr>
              <a:t> to CKM </a:t>
            </a:r>
            <a:r>
              <a:rPr lang="it-IT" u="none" dirty="0" err="1">
                <a:solidFill>
                  <a:srgbClr val="000000"/>
                </a:solidFill>
                <a:latin typeface="Arial Nova Cond" panose="020B0506020202020204" pitchFamily="34" charset="0"/>
              </a:rPr>
              <a:t>matrix</a:t>
            </a:r>
            <a:r>
              <a:rPr lang="it-IT" u="none" dirty="0">
                <a:solidFill>
                  <a:srgbClr val="000000"/>
                </a:solidFill>
                <a:latin typeface="Arial Nova Cond" panose="020B0506020202020204" pitchFamily="34" charset="0"/>
              </a:rPr>
              <a:t> </a:t>
            </a:r>
            <a:r>
              <a:rPr lang="it-IT" u="none" dirty="0" err="1">
                <a:solidFill>
                  <a:srgbClr val="000000"/>
                </a:solidFill>
                <a:latin typeface="Arial Nova Cond" panose="020B0506020202020204" pitchFamily="34" charset="0"/>
              </a:rPr>
              <a:t>parameters</a:t>
            </a:r>
            <a:r>
              <a:rPr lang="it-IT" u="none" dirty="0">
                <a:solidFill>
                  <a:srgbClr val="000000"/>
                </a:solidFill>
                <a:latin typeface="Arial Nova Cond" panose="020B0506020202020204" pitchFamily="34" charset="0"/>
              </a:rPr>
              <a:t> the mixing </a:t>
            </a:r>
            <a:r>
              <a:rPr lang="it-IT" u="none" dirty="0" err="1">
                <a:solidFill>
                  <a:srgbClr val="000000"/>
                </a:solidFill>
                <a:latin typeface="Arial Nova Cond" panose="020B0506020202020204" pitchFamily="34" charset="0"/>
              </a:rPr>
              <a:t>is</a:t>
            </a:r>
            <a:r>
              <a:rPr lang="it-IT" u="none" dirty="0">
                <a:solidFill>
                  <a:srgbClr val="000000"/>
                </a:solidFill>
                <a:latin typeface="Arial Nova Cond" panose="020B0506020202020204" pitchFamily="34" charset="0"/>
              </a:rPr>
              <a:t> </a:t>
            </a:r>
            <a:r>
              <a:rPr lang="it-IT" u="none" dirty="0" err="1">
                <a:solidFill>
                  <a:srgbClr val="000000"/>
                </a:solidFill>
                <a:latin typeface="Arial Nova Cond" panose="020B0506020202020204" pitchFamily="34" charset="0"/>
              </a:rPr>
              <a:t>enhanced</a:t>
            </a:r>
            <a:r>
              <a:rPr lang="it-IT" u="none" dirty="0">
                <a:solidFill>
                  <a:srgbClr val="000000"/>
                </a:solidFill>
                <a:latin typeface="Arial Nova Cond" panose="020B0506020202020204" pitchFamily="34" charset="0"/>
              </a:rPr>
              <a:t>  </a:t>
            </a:r>
          </a:p>
        </p:txBody>
      </p:sp>
      <mc:AlternateContent xmlns:mc="http://schemas.openxmlformats.org/markup-compatibility/2006" xmlns:a14="http://schemas.microsoft.com/office/drawing/2010/main">
        <mc:Choice Requires="a14">
          <p:sp>
            <p:nvSpPr>
              <p:cNvPr id="33" name="CasellaDiTesto 32">
                <a:extLst>
                  <a:ext uri="{FF2B5EF4-FFF2-40B4-BE49-F238E27FC236}">
                    <a16:creationId xmlns:a16="http://schemas.microsoft.com/office/drawing/2014/main" id="{B6C91CC3-D47E-0628-EAA6-29D309966849}"/>
                  </a:ext>
                </a:extLst>
              </p:cNvPr>
              <p:cNvSpPr txBox="1"/>
              <p:nvPr/>
            </p:nvSpPr>
            <p:spPr>
              <a:xfrm>
                <a:off x="223467" y="4469607"/>
                <a:ext cx="4291322" cy="646331"/>
              </a:xfrm>
              <a:prstGeom prst="rect">
                <a:avLst/>
              </a:prstGeom>
              <a:noFill/>
            </p:spPr>
            <p:txBody>
              <a:bodyPr wrap="square" rtlCol="0">
                <a:spAutoFit/>
              </a:bodyPr>
              <a:lstStyle/>
              <a:p>
                <a:r>
                  <a:rPr lang="it-IT" u="none" dirty="0">
                    <a:solidFill>
                      <a:srgbClr val="000000"/>
                    </a:solidFill>
                    <a:latin typeface="Arial Nova Cond" panose="020B0506020202020204" pitchFamily="34" charset="0"/>
                  </a:rPr>
                  <a:t>The </a:t>
                </a:r>
                <a:r>
                  <a:rPr lang="it-IT" u="none" dirty="0" err="1">
                    <a:solidFill>
                      <a:srgbClr val="000000"/>
                    </a:solidFill>
                    <a:latin typeface="Arial Nova Cond" panose="020B0506020202020204" pitchFamily="34" charset="0"/>
                  </a:rPr>
                  <a:t>octant</a:t>
                </a:r>
                <a:r>
                  <a:rPr lang="it-IT" u="none" dirty="0">
                    <a:solidFill>
                      <a:srgbClr val="000000"/>
                    </a:solidFill>
                    <a:latin typeface="Arial Nova Cond" panose="020B0506020202020204" pitchFamily="34" charset="0"/>
                  </a:rPr>
                  <a:t> for </a:t>
                </a:r>
                <a14:m>
                  <m:oMath xmlns:m="http://schemas.openxmlformats.org/officeDocument/2006/math">
                    <m:sSub>
                      <m:sSubPr>
                        <m:ctrlPr>
                          <a:rPr lang="it-IT" b="0" i="1" u="none" smtClean="0">
                            <a:solidFill>
                              <a:srgbClr val="000000"/>
                            </a:solidFill>
                            <a:latin typeface="Cambria Math" panose="02040503050406030204" pitchFamily="18" charset="0"/>
                          </a:rPr>
                        </m:ctrlPr>
                      </m:sSubPr>
                      <m:e>
                        <m:r>
                          <a:rPr lang="it-IT" b="0" i="1" u="none" smtClean="0">
                            <a:solidFill>
                              <a:srgbClr val="000000"/>
                            </a:solidFill>
                            <a:latin typeface="Cambria Math" panose="02040503050406030204" pitchFamily="18" charset="0"/>
                          </a:rPr>
                          <m:t>𝜃</m:t>
                        </m:r>
                      </m:e>
                      <m:sub>
                        <m:r>
                          <a:rPr lang="it-IT" b="0" i="1" u="none" smtClean="0">
                            <a:solidFill>
                              <a:srgbClr val="000000"/>
                            </a:solidFill>
                            <a:latin typeface="Cambria Math" panose="02040503050406030204" pitchFamily="18" charset="0"/>
                          </a:rPr>
                          <m:t>23</m:t>
                        </m:r>
                      </m:sub>
                    </m:sSub>
                  </m:oMath>
                </a14:m>
                <a:r>
                  <a:rPr lang="it-IT" u="none" dirty="0">
                    <a:solidFill>
                      <a:srgbClr val="000000"/>
                    </a:solidFill>
                    <a:latin typeface="Arial Nova Cond" panose="020B0506020202020204" pitchFamily="34" charset="0"/>
                  </a:rPr>
                  <a:t> </a:t>
                </a:r>
                <a:r>
                  <a:rPr lang="it-IT" u="none" dirty="0" err="1">
                    <a:solidFill>
                      <a:srgbClr val="000000"/>
                    </a:solidFill>
                    <a:latin typeface="Arial Nova Cond" panose="020B0506020202020204" pitchFamily="34" charset="0"/>
                  </a:rPr>
                  <a:t>it</a:t>
                </a:r>
                <a:r>
                  <a:rPr lang="it-IT" u="none" dirty="0">
                    <a:solidFill>
                      <a:srgbClr val="000000"/>
                    </a:solidFill>
                    <a:latin typeface="Arial Nova Cond" panose="020B0506020202020204" pitchFamily="34" charset="0"/>
                  </a:rPr>
                  <a:t> </a:t>
                </a:r>
                <a:r>
                  <a:rPr lang="it-IT" u="none" dirty="0" err="1">
                    <a:solidFill>
                      <a:srgbClr val="000000"/>
                    </a:solidFill>
                    <a:latin typeface="Arial Nova Cond" panose="020B0506020202020204" pitchFamily="34" charset="0"/>
                  </a:rPr>
                  <a:t>has</a:t>
                </a:r>
                <a:r>
                  <a:rPr lang="it-IT" u="none" dirty="0">
                    <a:solidFill>
                      <a:srgbClr val="000000"/>
                    </a:solidFill>
                    <a:latin typeface="Arial Nova Cond" panose="020B0506020202020204" pitchFamily="34" charset="0"/>
                  </a:rPr>
                  <a:t> </a:t>
                </a:r>
                <a:r>
                  <a:rPr lang="it-IT" u="none" dirty="0" err="1">
                    <a:solidFill>
                      <a:srgbClr val="000000"/>
                    </a:solidFill>
                    <a:latin typeface="Arial Nova Cond" panose="020B0506020202020204" pitchFamily="34" charset="0"/>
                  </a:rPr>
                  <a:t>not</a:t>
                </a:r>
                <a:r>
                  <a:rPr lang="it-IT" u="none" dirty="0">
                    <a:solidFill>
                      <a:srgbClr val="000000"/>
                    </a:solidFill>
                    <a:latin typeface="Arial Nova Cond" panose="020B0506020202020204" pitchFamily="34" charset="0"/>
                  </a:rPr>
                  <a:t> </a:t>
                </a:r>
                <a:r>
                  <a:rPr lang="it-IT" u="none" dirty="0" err="1">
                    <a:solidFill>
                      <a:srgbClr val="000000"/>
                    </a:solidFill>
                    <a:latin typeface="Arial Nova Cond" panose="020B0506020202020204" pitchFamily="34" charset="0"/>
                  </a:rPr>
                  <a:t>been</a:t>
                </a:r>
                <a:r>
                  <a:rPr lang="it-IT" u="none" dirty="0">
                    <a:solidFill>
                      <a:srgbClr val="000000"/>
                    </a:solidFill>
                    <a:latin typeface="Arial Nova Cond" panose="020B0506020202020204" pitchFamily="34" charset="0"/>
                  </a:rPr>
                  <a:t> </a:t>
                </a:r>
                <a:r>
                  <a:rPr lang="it-IT" u="none" dirty="0" err="1">
                    <a:solidFill>
                      <a:srgbClr val="000000"/>
                    </a:solidFill>
                    <a:latin typeface="Arial Nova Cond" panose="020B0506020202020204" pitchFamily="34" charset="0"/>
                  </a:rPr>
                  <a:t>determined</a:t>
                </a:r>
                <a:r>
                  <a:rPr lang="it-IT" u="none" dirty="0">
                    <a:solidFill>
                      <a:srgbClr val="000000"/>
                    </a:solidFill>
                    <a:latin typeface="Arial Nova Cond" panose="020B0506020202020204" pitchFamily="34" charset="0"/>
                  </a:rPr>
                  <a:t> </a:t>
                </a:r>
                <a:r>
                  <a:rPr lang="it-IT" u="none" dirty="0" err="1">
                    <a:solidFill>
                      <a:srgbClr val="000000"/>
                    </a:solidFill>
                    <a:latin typeface="Arial Nova Cond" panose="020B0506020202020204" pitchFamily="34" charset="0"/>
                  </a:rPr>
                  <a:t>yet</a:t>
                </a:r>
                <a:endParaRPr lang="it-IT" u="none" dirty="0">
                  <a:solidFill>
                    <a:srgbClr val="000000"/>
                  </a:solidFill>
                  <a:latin typeface="Arial Nova Cond" panose="020B0506020202020204" pitchFamily="34" charset="0"/>
                </a:endParaRPr>
              </a:p>
            </p:txBody>
          </p:sp>
        </mc:Choice>
        <mc:Fallback xmlns="">
          <p:sp>
            <p:nvSpPr>
              <p:cNvPr id="33" name="CasellaDiTesto 32">
                <a:extLst>
                  <a:ext uri="{FF2B5EF4-FFF2-40B4-BE49-F238E27FC236}">
                    <a16:creationId xmlns:a16="http://schemas.microsoft.com/office/drawing/2014/main" id="{B6C91CC3-D47E-0628-EAA6-29D309966849}"/>
                  </a:ext>
                </a:extLst>
              </p:cNvPr>
              <p:cNvSpPr txBox="1">
                <a:spLocks noRot="1" noChangeAspect="1" noMove="1" noResize="1" noEditPoints="1" noAdjustHandles="1" noChangeArrowheads="1" noChangeShapeType="1" noTextEdit="1"/>
              </p:cNvSpPr>
              <p:nvPr/>
            </p:nvSpPr>
            <p:spPr>
              <a:xfrm>
                <a:off x="223467" y="4469607"/>
                <a:ext cx="4291322" cy="646331"/>
              </a:xfrm>
              <a:prstGeom prst="rect">
                <a:avLst/>
              </a:prstGeom>
              <a:blipFill>
                <a:blip r:embed="rId3"/>
                <a:stretch>
                  <a:fillRect l="-1278" t="-3774" b="-1509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6" name="CasellaDiTesto 35">
                <a:extLst>
                  <a:ext uri="{FF2B5EF4-FFF2-40B4-BE49-F238E27FC236}">
                    <a16:creationId xmlns:a16="http://schemas.microsoft.com/office/drawing/2014/main" id="{D1EA45F8-21E8-F5B4-DFC1-31D27DE7A13F}"/>
                  </a:ext>
                </a:extLst>
              </p:cNvPr>
              <p:cNvSpPr txBox="1"/>
              <p:nvPr/>
            </p:nvSpPr>
            <p:spPr>
              <a:xfrm>
                <a:off x="224914" y="5477025"/>
                <a:ext cx="4419094" cy="646331"/>
              </a:xfrm>
              <a:prstGeom prst="rect">
                <a:avLst/>
              </a:prstGeom>
              <a:noFill/>
            </p:spPr>
            <p:txBody>
              <a:bodyPr wrap="square" rtlCol="0">
                <a:spAutoFit/>
              </a:bodyPr>
              <a:lstStyle/>
              <a:p>
                <a:r>
                  <a:rPr lang="it-IT" u="none" dirty="0" err="1">
                    <a:solidFill>
                      <a:srgbClr val="000000"/>
                    </a:solidFill>
                    <a:latin typeface="Arial Nova Cond" panose="020B0506020202020204" pitchFamily="34" charset="0"/>
                  </a:rPr>
                  <a:t>Currently</a:t>
                </a:r>
                <a:r>
                  <a:rPr lang="it-IT" u="none" dirty="0">
                    <a:solidFill>
                      <a:srgbClr val="000000"/>
                    </a:solidFill>
                    <a:latin typeface="Arial Nova Cond" panose="020B0506020202020204" pitchFamily="34" charset="0"/>
                  </a:rPr>
                  <a:t> </a:t>
                </a:r>
                <a:r>
                  <a:rPr lang="it-IT" u="none" dirty="0" err="1">
                    <a:solidFill>
                      <a:srgbClr val="000000"/>
                    </a:solidFill>
                    <a:latin typeface="Arial Nova Cond" panose="020B0506020202020204" pitchFamily="34" charset="0"/>
                  </a:rPr>
                  <a:t>values</a:t>
                </a:r>
                <a:r>
                  <a:rPr lang="it-IT" u="none" dirty="0">
                    <a:solidFill>
                      <a:srgbClr val="000000"/>
                    </a:solidFill>
                    <a:latin typeface="Arial Nova Cond" panose="020B0506020202020204" pitchFamily="34" charset="0"/>
                  </a:rPr>
                  <a:t> for </a:t>
                </a:r>
                <a14:m>
                  <m:oMath xmlns:m="http://schemas.openxmlformats.org/officeDocument/2006/math">
                    <m:sSub>
                      <m:sSubPr>
                        <m:ctrlPr>
                          <a:rPr lang="it-IT" b="0" i="1" u="none" smtClean="0">
                            <a:solidFill>
                              <a:srgbClr val="000000"/>
                            </a:solidFill>
                            <a:latin typeface="Cambria Math" panose="02040503050406030204" pitchFamily="18" charset="0"/>
                          </a:rPr>
                        </m:ctrlPr>
                      </m:sSubPr>
                      <m:e>
                        <m:r>
                          <a:rPr lang="it-IT" b="0" i="1" u="none" smtClean="0">
                            <a:solidFill>
                              <a:srgbClr val="000000"/>
                            </a:solidFill>
                            <a:latin typeface="Cambria Math" panose="02040503050406030204" pitchFamily="18" charset="0"/>
                          </a:rPr>
                          <m:t>𝛿</m:t>
                        </m:r>
                      </m:e>
                      <m:sub>
                        <m:r>
                          <a:rPr lang="it-IT" b="0" i="1" u="none" smtClean="0">
                            <a:solidFill>
                              <a:srgbClr val="000000"/>
                            </a:solidFill>
                            <a:latin typeface="Cambria Math" panose="02040503050406030204" pitchFamily="18" charset="0"/>
                          </a:rPr>
                          <m:t>𝐶𝑃</m:t>
                        </m:r>
                      </m:sub>
                    </m:sSub>
                    <m:r>
                      <a:rPr lang="it-IT" b="0" i="1" u="none" smtClean="0">
                        <a:solidFill>
                          <a:srgbClr val="000000"/>
                        </a:solidFill>
                        <a:latin typeface="Cambria Math" panose="02040503050406030204" pitchFamily="18" charset="0"/>
                      </a:rPr>
                      <m:t> </m:t>
                    </m:r>
                  </m:oMath>
                </a14:m>
                <a:r>
                  <a:rPr lang="en-GB" u="none" dirty="0">
                    <a:solidFill>
                      <a:srgbClr val="000000"/>
                    </a:solidFill>
                    <a:latin typeface="Arial Nova Cond" panose="020B0506020202020204" pitchFamily="34" charset="0"/>
                  </a:rPr>
                  <a:t> are in </a:t>
                </a:r>
                <a:r>
                  <a:rPr lang="en-GB" u="none" dirty="0" err="1">
                    <a:solidFill>
                      <a:srgbClr val="000000"/>
                    </a:solidFill>
                    <a:latin typeface="Arial Nova Cond" panose="020B0506020202020204" pitchFamily="34" charset="0"/>
                  </a:rPr>
                  <a:t>favor</a:t>
                </a:r>
                <a:r>
                  <a:rPr lang="en-GB" u="none" dirty="0">
                    <a:solidFill>
                      <a:srgbClr val="000000"/>
                    </a:solidFill>
                    <a:latin typeface="Arial Nova Cond" panose="020B0506020202020204" pitchFamily="34" charset="0"/>
                  </a:rPr>
                  <a:t> of the CP symmetry violation</a:t>
                </a:r>
              </a:p>
            </p:txBody>
          </p:sp>
        </mc:Choice>
        <mc:Fallback xmlns="">
          <p:sp>
            <p:nvSpPr>
              <p:cNvPr id="36" name="CasellaDiTesto 35">
                <a:extLst>
                  <a:ext uri="{FF2B5EF4-FFF2-40B4-BE49-F238E27FC236}">
                    <a16:creationId xmlns:a16="http://schemas.microsoft.com/office/drawing/2014/main" id="{D1EA45F8-21E8-F5B4-DFC1-31D27DE7A13F}"/>
                  </a:ext>
                </a:extLst>
              </p:cNvPr>
              <p:cNvSpPr txBox="1">
                <a:spLocks noRot="1" noChangeAspect="1" noMove="1" noResize="1" noEditPoints="1" noAdjustHandles="1" noChangeArrowheads="1" noChangeShapeType="1" noTextEdit="1"/>
              </p:cNvSpPr>
              <p:nvPr/>
            </p:nvSpPr>
            <p:spPr>
              <a:xfrm>
                <a:off x="224914" y="5477025"/>
                <a:ext cx="4419094" cy="646331"/>
              </a:xfrm>
              <a:prstGeom prst="rect">
                <a:avLst/>
              </a:prstGeom>
              <a:blipFill>
                <a:blip r:embed="rId4"/>
                <a:stretch>
                  <a:fillRect l="-1241" t="-3774" b="-15094"/>
                </a:stretch>
              </a:blipFill>
            </p:spPr>
            <p:txBody>
              <a:bodyPr/>
              <a:lstStyle/>
              <a:p>
                <a:r>
                  <a:rPr lang="en-GB">
                    <a:noFill/>
                  </a:rPr>
                  <a:t> </a:t>
                </a:r>
              </a:p>
            </p:txBody>
          </p:sp>
        </mc:Fallback>
      </mc:AlternateContent>
      <p:cxnSp>
        <p:nvCxnSpPr>
          <p:cNvPr id="37" name="Connettore diritto 36">
            <a:extLst>
              <a:ext uri="{FF2B5EF4-FFF2-40B4-BE49-F238E27FC236}">
                <a16:creationId xmlns:a16="http://schemas.microsoft.com/office/drawing/2014/main" id="{06F564F7-B480-3174-592F-3FADCFDFB775}"/>
              </a:ext>
            </a:extLst>
          </p:cNvPr>
          <p:cNvCxnSpPr>
            <a:cxnSpLocks/>
          </p:cNvCxnSpPr>
          <p:nvPr/>
        </p:nvCxnSpPr>
        <p:spPr bwMode="auto">
          <a:xfrm>
            <a:off x="277512" y="6237312"/>
            <a:ext cx="3887133" cy="0"/>
          </a:xfrm>
          <a:prstGeom prst="line">
            <a:avLst/>
          </a:prstGeom>
          <a:noFill/>
          <a:ln w="19050">
            <a:solidFill>
              <a:srgbClr val="C8000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cxnSp>
      <p:cxnSp>
        <p:nvCxnSpPr>
          <p:cNvPr id="38" name="Connettore diritto 37">
            <a:extLst>
              <a:ext uri="{FF2B5EF4-FFF2-40B4-BE49-F238E27FC236}">
                <a16:creationId xmlns:a16="http://schemas.microsoft.com/office/drawing/2014/main" id="{EEFFC8FF-109A-C0E0-C66F-86FCC7224FDF}"/>
              </a:ext>
            </a:extLst>
          </p:cNvPr>
          <p:cNvCxnSpPr>
            <a:cxnSpLocks/>
          </p:cNvCxnSpPr>
          <p:nvPr/>
        </p:nvCxnSpPr>
        <p:spPr bwMode="auto">
          <a:xfrm>
            <a:off x="277513" y="4293096"/>
            <a:ext cx="3887133" cy="0"/>
          </a:xfrm>
          <a:prstGeom prst="line">
            <a:avLst/>
          </a:prstGeom>
          <a:noFill/>
          <a:ln w="19050">
            <a:solidFill>
              <a:srgbClr val="C8000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cxnSp>
      <p:pic>
        <p:nvPicPr>
          <p:cNvPr id="4" name="Immagine 3">
            <a:extLst>
              <a:ext uri="{FF2B5EF4-FFF2-40B4-BE49-F238E27FC236}">
                <a16:creationId xmlns:a16="http://schemas.microsoft.com/office/drawing/2014/main" id="{6BC0286C-9C91-55B3-5CE8-61E1D94E9424}"/>
              </a:ext>
            </a:extLst>
          </p:cNvPr>
          <p:cNvPicPr>
            <a:picLocks noChangeAspect="1"/>
          </p:cNvPicPr>
          <p:nvPr/>
        </p:nvPicPr>
        <p:blipFill>
          <a:blip r:embed="rId5"/>
          <a:stretch>
            <a:fillRect/>
          </a:stretch>
        </p:blipFill>
        <p:spPr>
          <a:xfrm>
            <a:off x="5220072" y="3287115"/>
            <a:ext cx="3409068" cy="2886204"/>
          </a:xfrm>
          <a:prstGeom prst="rect">
            <a:avLst/>
          </a:prstGeom>
        </p:spPr>
      </p:pic>
    </p:spTree>
    <p:extLst>
      <p:ext uri="{BB962C8B-B14F-4D97-AF65-F5344CB8AC3E}">
        <p14:creationId xmlns:p14="http://schemas.microsoft.com/office/powerpoint/2010/main" val="2637259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olo 1">
            <a:extLst>
              <a:ext uri="{FF2B5EF4-FFF2-40B4-BE49-F238E27FC236}">
                <a16:creationId xmlns:a16="http://schemas.microsoft.com/office/drawing/2014/main" id="{274278C0-A7B2-4E81-BF8B-E06B0219E98A}"/>
              </a:ext>
            </a:extLst>
          </p:cNvPr>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br>
              <a:rPr lang="it-IT" altLang="en-US" sz="4000" dirty="0">
                <a:latin typeface="Times New Roman" panose="02020603050405020304" pitchFamily="18" charset="0"/>
                <a:ea typeface="ＭＳ Ｐゴシック" panose="020B0600070205080204" pitchFamily="34" charset="-128"/>
                <a:cs typeface="Times New Roman" panose="02020603050405020304" pitchFamily="18" charset="0"/>
              </a:rPr>
            </a:br>
            <a:endParaRPr lang="it-IT" altLang="en-US" sz="4000"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CasellaDiTesto 6">
                <a:extLst>
                  <a:ext uri="{FF2B5EF4-FFF2-40B4-BE49-F238E27FC236}">
                    <a16:creationId xmlns:a16="http://schemas.microsoft.com/office/drawing/2014/main" id="{45217618-3481-D5A3-3549-7C62D232A1A9}"/>
                  </a:ext>
                </a:extLst>
              </p:cNvPr>
              <p:cNvSpPr txBox="1"/>
              <p:nvPr/>
            </p:nvSpPr>
            <p:spPr>
              <a:xfrm>
                <a:off x="7020273" y="4372046"/>
                <a:ext cx="2622244" cy="415627"/>
              </a:xfrm>
              <a:prstGeom prst="rect">
                <a:avLst/>
              </a:prstGeom>
              <a:noFill/>
            </p:spPr>
            <p:txBody>
              <a:bodyPr wrap="square">
                <a:spAutoFit/>
              </a:bodyPr>
              <a:lstStyle/>
              <a:p>
                <a:r>
                  <a:rPr lang="it-IT" sz="1600" b="0" u="none" dirty="0">
                    <a:solidFill>
                      <a:srgbClr val="000000"/>
                    </a:solidFill>
                    <a:ea typeface="Cambria Math" panose="02040503050406030204" pitchFamily="18" charset="0"/>
                  </a:rPr>
                  <a:t> </a:t>
                </a:r>
                <a14:m>
                  <m:oMath xmlns:m="http://schemas.openxmlformats.org/officeDocument/2006/math">
                    <m:sSubSup>
                      <m:sSubSupPr>
                        <m:ctrlPr>
                          <a:rPr lang="it-IT" b="0" i="1" u="none" smtClean="0">
                            <a:solidFill>
                              <a:srgbClr val="000000"/>
                            </a:solidFill>
                            <a:latin typeface="Cambria Math" panose="02040503050406030204" pitchFamily="18" charset="0"/>
                            <a:ea typeface="Cambria Math" panose="02040503050406030204" pitchFamily="18" charset="0"/>
                          </a:rPr>
                        </m:ctrlPr>
                      </m:sSubSupPr>
                      <m:e>
                        <m:r>
                          <m:rPr>
                            <m:sty m:val="p"/>
                          </m:rPr>
                          <a:rPr lang="it-IT" b="0" i="0" u="none" smtClean="0">
                            <a:solidFill>
                              <a:srgbClr val="000000"/>
                            </a:solidFill>
                            <a:latin typeface="Cambria Math" panose="02040503050406030204" pitchFamily="18" charset="0"/>
                            <a:ea typeface="Cambria Math" panose="02040503050406030204" pitchFamily="18" charset="0"/>
                          </a:rPr>
                          <m:t>Δ</m:t>
                        </m:r>
                        <m:r>
                          <a:rPr lang="it-IT" b="0" i="1" u="none" smtClean="0">
                            <a:solidFill>
                              <a:srgbClr val="000000"/>
                            </a:solidFill>
                            <a:latin typeface="Cambria Math" panose="02040503050406030204" pitchFamily="18" charset="0"/>
                            <a:ea typeface="Cambria Math" panose="02040503050406030204" pitchFamily="18" charset="0"/>
                          </a:rPr>
                          <m:t>𝑚</m:t>
                        </m:r>
                      </m:e>
                      <m:sub>
                        <m:r>
                          <a:rPr lang="it-IT" b="0" i="1" u="none" smtClean="0">
                            <a:solidFill>
                              <a:srgbClr val="000000"/>
                            </a:solidFill>
                            <a:latin typeface="Cambria Math" panose="02040503050406030204" pitchFamily="18" charset="0"/>
                            <a:ea typeface="Cambria Math" panose="02040503050406030204" pitchFamily="18" charset="0"/>
                          </a:rPr>
                          <m:t>𝑖𝑗</m:t>
                        </m:r>
                      </m:sub>
                      <m:sup>
                        <m:r>
                          <a:rPr lang="it-IT" b="0" i="1" u="none" smtClean="0">
                            <a:solidFill>
                              <a:srgbClr val="000000"/>
                            </a:solidFill>
                            <a:latin typeface="Cambria Math" panose="02040503050406030204" pitchFamily="18" charset="0"/>
                            <a:ea typeface="Cambria Math" panose="02040503050406030204" pitchFamily="18" charset="0"/>
                          </a:rPr>
                          <m:t>2</m:t>
                        </m:r>
                      </m:sup>
                    </m:sSubSup>
                    <m:r>
                      <a:rPr lang="it-IT" b="0" i="1" u="none" smtClean="0">
                        <a:solidFill>
                          <a:srgbClr val="000000"/>
                        </a:solidFill>
                        <a:latin typeface="Cambria Math" panose="02040503050406030204" pitchFamily="18" charset="0"/>
                        <a:ea typeface="Cambria Math" panose="02040503050406030204" pitchFamily="18" charset="0"/>
                      </a:rPr>
                      <m:t>=</m:t>
                    </m:r>
                    <m:sSubSup>
                      <m:sSubSupPr>
                        <m:ctrlPr>
                          <a:rPr lang="it-IT" b="0" i="1" u="none" smtClean="0">
                            <a:solidFill>
                              <a:srgbClr val="000000"/>
                            </a:solidFill>
                            <a:latin typeface="Cambria Math" panose="02040503050406030204" pitchFamily="18" charset="0"/>
                            <a:ea typeface="Cambria Math" panose="02040503050406030204" pitchFamily="18" charset="0"/>
                          </a:rPr>
                        </m:ctrlPr>
                      </m:sSubSupPr>
                      <m:e>
                        <m:r>
                          <a:rPr lang="it-IT" b="0" i="1" u="none" smtClean="0">
                            <a:solidFill>
                              <a:srgbClr val="000000"/>
                            </a:solidFill>
                            <a:latin typeface="Cambria Math" panose="02040503050406030204" pitchFamily="18" charset="0"/>
                            <a:ea typeface="Cambria Math" panose="02040503050406030204" pitchFamily="18" charset="0"/>
                          </a:rPr>
                          <m:t>𝑚</m:t>
                        </m:r>
                      </m:e>
                      <m:sub>
                        <m:r>
                          <a:rPr lang="it-IT" b="0" i="1" u="none" smtClean="0">
                            <a:solidFill>
                              <a:srgbClr val="000000"/>
                            </a:solidFill>
                            <a:latin typeface="Cambria Math" panose="02040503050406030204" pitchFamily="18" charset="0"/>
                            <a:ea typeface="Cambria Math" panose="02040503050406030204" pitchFamily="18" charset="0"/>
                          </a:rPr>
                          <m:t>𝑖</m:t>
                        </m:r>
                      </m:sub>
                      <m:sup>
                        <m:r>
                          <a:rPr lang="it-IT" b="0" i="1" u="none" smtClean="0">
                            <a:solidFill>
                              <a:srgbClr val="000000"/>
                            </a:solidFill>
                            <a:latin typeface="Cambria Math" panose="02040503050406030204" pitchFamily="18" charset="0"/>
                            <a:ea typeface="Cambria Math" panose="02040503050406030204" pitchFamily="18" charset="0"/>
                          </a:rPr>
                          <m:t>2</m:t>
                        </m:r>
                      </m:sup>
                    </m:sSubSup>
                    <m:r>
                      <a:rPr lang="it-IT" b="0" i="1" u="none" smtClean="0">
                        <a:solidFill>
                          <a:srgbClr val="000000"/>
                        </a:solidFill>
                        <a:latin typeface="Cambria Math" panose="02040503050406030204" pitchFamily="18" charset="0"/>
                        <a:ea typeface="Cambria Math" panose="02040503050406030204" pitchFamily="18" charset="0"/>
                      </a:rPr>
                      <m:t>−</m:t>
                    </m:r>
                    <m:sSubSup>
                      <m:sSubSupPr>
                        <m:ctrlPr>
                          <a:rPr lang="it-IT" b="0" i="1" u="none" smtClean="0">
                            <a:solidFill>
                              <a:srgbClr val="000000"/>
                            </a:solidFill>
                            <a:latin typeface="Cambria Math" panose="02040503050406030204" pitchFamily="18" charset="0"/>
                            <a:ea typeface="Cambria Math" panose="02040503050406030204" pitchFamily="18" charset="0"/>
                          </a:rPr>
                        </m:ctrlPr>
                      </m:sSubSupPr>
                      <m:e>
                        <m:r>
                          <a:rPr lang="it-IT" b="0" i="1" u="none" smtClean="0">
                            <a:solidFill>
                              <a:srgbClr val="000000"/>
                            </a:solidFill>
                            <a:latin typeface="Cambria Math" panose="02040503050406030204" pitchFamily="18" charset="0"/>
                            <a:ea typeface="Cambria Math" panose="02040503050406030204" pitchFamily="18" charset="0"/>
                          </a:rPr>
                          <m:t>𝑚</m:t>
                        </m:r>
                      </m:e>
                      <m:sub>
                        <m:r>
                          <a:rPr lang="it-IT" b="0" i="1" u="none" smtClean="0">
                            <a:solidFill>
                              <a:srgbClr val="000000"/>
                            </a:solidFill>
                            <a:latin typeface="Cambria Math" panose="02040503050406030204" pitchFamily="18" charset="0"/>
                            <a:ea typeface="Cambria Math" panose="02040503050406030204" pitchFamily="18" charset="0"/>
                          </a:rPr>
                          <m:t>𝑗</m:t>
                        </m:r>
                      </m:sub>
                      <m:sup>
                        <m:r>
                          <a:rPr lang="it-IT" b="0" i="1" u="none" smtClean="0">
                            <a:solidFill>
                              <a:srgbClr val="000000"/>
                            </a:solidFill>
                            <a:latin typeface="Cambria Math" panose="02040503050406030204" pitchFamily="18" charset="0"/>
                            <a:ea typeface="Cambria Math" panose="02040503050406030204" pitchFamily="18" charset="0"/>
                          </a:rPr>
                          <m:t>2</m:t>
                        </m:r>
                      </m:sup>
                    </m:sSubSup>
                  </m:oMath>
                </a14:m>
                <a:endParaRPr lang="en-GB" sz="1600" u="none" dirty="0"/>
              </a:p>
            </p:txBody>
          </p:sp>
        </mc:Choice>
        <mc:Fallback xmlns="">
          <p:sp>
            <p:nvSpPr>
              <p:cNvPr id="7" name="CasellaDiTesto 6">
                <a:extLst>
                  <a:ext uri="{FF2B5EF4-FFF2-40B4-BE49-F238E27FC236}">
                    <a16:creationId xmlns:a16="http://schemas.microsoft.com/office/drawing/2014/main" id="{45217618-3481-D5A3-3549-7C62D232A1A9}"/>
                  </a:ext>
                </a:extLst>
              </p:cNvPr>
              <p:cNvSpPr txBox="1">
                <a:spLocks noRot="1" noChangeAspect="1" noMove="1" noResize="1" noEditPoints="1" noAdjustHandles="1" noChangeArrowheads="1" noChangeShapeType="1" noTextEdit="1"/>
              </p:cNvSpPr>
              <p:nvPr/>
            </p:nvSpPr>
            <p:spPr>
              <a:xfrm>
                <a:off x="7020273" y="4372046"/>
                <a:ext cx="2622244" cy="415627"/>
              </a:xfrm>
              <a:prstGeom prst="rect">
                <a:avLst/>
              </a:prstGeom>
              <a:blipFill>
                <a:blip r:embed="rId4"/>
                <a:stretch>
                  <a:fillRect b="-8824"/>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5A94284E-2AA7-60EB-E446-FBFE4B66B224}"/>
                  </a:ext>
                </a:extLst>
              </p:cNvPr>
              <p:cNvSpPr txBox="1"/>
              <p:nvPr/>
            </p:nvSpPr>
            <p:spPr>
              <a:xfrm>
                <a:off x="82866" y="1327800"/>
                <a:ext cx="9000493" cy="1819922"/>
              </a:xfrm>
              <a:prstGeom prst="rect">
                <a:avLst/>
              </a:prstGeom>
              <a:noFill/>
            </p:spPr>
            <p:txBody>
              <a:bodyPr wrap="square">
                <a:spAutoFit/>
              </a:bodyPr>
              <a:lstStyle/>
              <a:p>
                <a:pPr algn="just"/>
                <a:r>
                  <a:rPr lang="it-IT" sz="2000" u="none" dirty="0">
                    <a:solidFill>
                      <a:srgbClr val="000000"/>
                    </a:solidFill>
                    <a:latin typeface="Arial Nova Cond Light" panose="020B0306020202020204" pitchFamily="34" charset="0"/>
                  </a:rPr>
                  <a:t>Neutrino </a:t>
                </a:r>
                <a:r>
                  <a:rPr lang="it-IT" sz="2000" u="none" dirty="0" err="1">
                    <a:solidFill>
                      <a:srgbClr val="000000"/>
                    </a:solidFill>
                    <a:latin typeface="Arial Nova Cond Light" panose="020B0306020202020204" pitchFamily="34" charset="0"/>
                  </a:rPr>
                  <a:t>oscillation</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occur</a:t>
                </a:r>
                <a:r>
                  <a:rPr lang="it-IT" sz="2000" u="none" dirty="0">
                    <a:solidFill>
                      <a:srgbClr val="000000"/>
                    </a:solidFill>
                    <a:latin typeface="Arial Nova Cond Light" panose="020B0306020202020204" pitchFamily="34" charset="0"/>
                  </a:rPr>
                  <a:t> with a non zero </a:t>
                </a:r>
                <a:r>
                  <a:rPr lang="it-IT" sz="2000" u="none" dirty="0" err="1">
                    <a:solidFill>
                      <a:srgbClr val="000000"/>
                    </a:solidFill>
                    <a:latin typeface="Arial Nova Cond Light" panose="020B0306020202020204" pitchFamily="34" charset="0"/>
                  </a:rPr>
                  <a:t>probability</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that</a:t>
                </a:r>
                <a:r>
                  <a:rPr lang="it-IT" sz="2000" u="none" dirty="0">
                    <a:solidFill>
                      <a:srgbClr val="000000"/>
                    </a:solidFill>
                    <a:latin typeface="Arial Nova Cond Light" panose="020B0306020202020204" pitchFamily="34" charset="0"/>
                  </a:rPr>
                  <a:t> a neutrino with </a:t>
                </a:r>
                <a:r>
                  <a:rPr lang="it-IT" sz="2000" u="none" dirty="0" err="1">
                    <a:solidFill>
                      <a:srgbClr val="000000"/>
                    </a:solidFill>
                    <a:latin typeface="Arial Nova Cond Light" panose="020B0306020202020204" pitchFamily="34" charset="0"/>
                  </a:rPr>
                  <a:t>initial</a:t>
                </a:r>
                <a:r>
                  <a:rPr lang="it-IT" sz="2000" u="none" dirty="0">
                    <a:solidFill>
                      <a:srgbClr val="000000"/>
                    </a:solidFill>
                    <a:latin typeface="Arial Nova Cond Light" panose="020B0306020202020204" pitchFamily="34" charset="0"/>
                  </a:rPr>
                  <a:t> </a:t>
                </a:r>
                <a:r>
                  <a:rPr lang="it-IT" sz="2000" u="none" dirty="0" err="1">
                    <a:solidFill>
                      <a:srgbClr val="000000"/>
                    </a:solidFill>
                    <a:latin typeface="Arial Nova Cond Light" panose="020B0306020202020204" pitchFamily="34" charset="0"/>
                  </a:rPr>
                  <a:t>flavour</a:t>
                </a:r>
                <a:r>
                  <a:rPr lang="it-IT" sz="2000" u="none" dirty="0">
                    <a:solidFill>
                      <a:srgbClr val="000000"/>
                    </a:solidFill>
                    <a:latin typeface="Arial Nova Cond Light" panose="020B0306020202020204" pitchFamily="34" charset="0"/>
                  </a:rPr>
                  <a:t> </a:t>
                </a:r>
                <a:r>
                  <a:rPr lang="it-IT" sz="2000" u="none" dirty="0">
                    <a:solidFill>
                      <a:srgbClr val="000000"/>
                    </a:solidFill>
                    <a:latin typeface="Arial Nova Cond Light" panose="020B0306020202020204" pitchFamily="34" charset="0"/>
                    <a:ea typeface="Cambria Math" panose="02040503050406030204" pitchFamily="18" charset="0"/>
                  </a:rPr>
                  <a:t>α </a:t>
                </a:r>
                <a:r>
                  <a:rPr lang="it-IT" sz="2000" u="none" dirty="0" err="1">
                    <a:solidFill>
                      <a:srgbClr val="000000"/>
                    </a:solidFill>
                    <a:latin typeface="Arial Nova Cond Light" panose="020B0306020202020204" pitchFamily="34" charset="0"/>
                    <a:ea typeface="Cambria Math" panose="02040503050406030204" pitchFamily="18" charset="0"/>
                  </a:rPr>
                  <a:t>could</a:t>
                </a:r>
                <a:r>
                  <a:rPr lang="it-IT" sz="2000" u="none" dirty="0">
                    <a:solidFill>
                      <a:srgbClr val="000000"/>
                    </a:solidFill>
                    <a:latin typeface="Arial Nova Cond Light" panose="020B0306020202020204" pitchFamily="34" charset="0"/>
                    <a:ea typeface="Cambria Math" panose="02040503050406030204" pitchFamily="18" charset="0"/>
                  </a:rPr>
                  <a:t> be </a:t>
                </a:r>
                <a:r>
                  <a:rPr lang="it-IT" sz="2000" u="none" dirty="0" err="1">
                    <a:solidFill>
                      <a:srgbClr val="000000"/>
                    </a:solidFill>
                    <a:latin typeface="Arial Nova Cond Light" panose="020B0306020202020204" pitchFamily="34" charset="0"/>
                    <a:ea typeface="Cambria Math" panose="02040503050406030204" pitchFamily="18" charset="0"/>
                  </a:rPr>
                  <a:t>detected</a:t>
                </a:r>
                <a:r>
                  <a:rPr lang="it-IT" sz="2000" u="none" dirty="0">
                    <a:solidFill>
                      <a:srgbClr val="000000"/>
                    </a:solidFill>
                    <a:latin typeface="Arial Nova Cond Light" panose="020B0306020202020204" pitchFamily="34" charset="0"/>
                    <a:ea typeface="Cambria Math" panose="02040503050406030204" pitchFamily="18" charset="0"/>
                  </a:rPr>
                  <a:t> after a </a:t>
                </a:r>
                <a:r>
                  <a:rPr lang="it-IT" sz="2000" u="none" dirty="0" err="1">
                    <a:solidFill>
                      <a:srgbClr val="000000"/>
                    </a:solidFill>
                    <a:latin typeface="Arial Nova Cond Light" panose="020B0306020202020204" pitchFamily="34" charset="0"/>
                    <a:ea typeface="Cambria Math" panose="02040503050406030204" pitchFamily="18" charset="0"/>
                  </a:rPr>
                  <a:t>distance</a:t>
                </a:r>
                <a:r>
                  <a:rPr lang="it-IT" sz="2000" u="none" dirty="0">
                    <a:solidFill>
                      <a:srgbClr val="000000"/>
                    </a:solidFill>
                    <a:latin typeface="Arial Nova Cond Light" panose="020B0306020202020204" pitchFamily="34" charset="0"/>
                    <a:ea typeface="Cambria Math" panose="02040503050406030204" pitchFamily="18" charset="0"/>
                  </a:rPr>
                  <a:t> L with a </a:t>
                </a:r>
                <a:r>
                  <a:rPr lang="it-IT" sz="2000" u="none" dirty="0" err="1">
                    <a:solidFill>
                      <a:srgbClr val="000000"/>
                    </a:solidFill>
                    <a:latin typeface="Arial Nova Cond Light" panose="020B0306020202020204" pitchFamily="34" charset="0"/>
                    <a:ea typeface="Cambria Math" panose="02040503050406030204" pitchFamily="18" charset="0"/>
                  </a:rPr>
                  <a:t>different</a:t>
                </a:r>
                <a:r>
                  <a:rPr lang="it-IT" sz="2000" u="none" dirty="0">
                    <a:solidFill>
                      <a:srgbClr val="000000"/>
                    </a:solidFill>
                    <a:latin typeface="Arial Nova Cond Light" panose="020B0306020202020204" pitchFamily="34" charset="0"/>
                    <a:ea typeface="Cambria Math" panose="02040503050406030204" pitchFamily="18" charset="0"/>
                  </a:rPr>
                  <a:t> </a:t>
                </a:r>
                <a:r>
                  <a:rPr lang="it-IT" sz="2000" u="none" dirty="0" err="1">
                    <a:solidFill>
                      <a:srgbClr val="000000"/>
                    </a:solidFill>
                    <a:latin typeface="Arial Nova Cond Light" panose="020B0306020202020204" pitchFamily="34" charset="0"/>
                    <a:ea typeface="Cambria Math" panose="02040503050406030204" pitchFamily="18" charset="0"/>
                  </a:rPr>
                  <a:t>flavour</a:t>
                </a:r>
                <a:r>
                  <a:rPr lang="it-IT" sz="2000" u="none" dirty="0">
                    <a:solidFill>
                      <a:srgbClr val="000000"/>
                    </a:solidFill>
                    <a:latin typeface="Arial Nova Cond Light" panose="020B0306020202020204" pitchFamily="34" charset="0"/>
                  </a:rPr>
                  <a:t> </a:t>
                </a:r>
                <a:r>
                  <a:rPr lang="it-IT" sz="2000" u="none" dirty="0">
                    <a:solidFill>
                      <a:srgbClr val="000000"/>
                    </a:solidFill>
                    <a:latin typeface="Arial Nova Cond Light" panose="020B0306020202020204" pitchFamily="34" charset="0"/>
                    <a:ea typeface="Cambria Math" panose="02040503050406030204" pitchFamily="18" charset="0"/>
                  </a:rPr>
                  <a:t>β ≠ α.</a:t>
                </a:r>
              </a:p>
              <a:p>
                <a:pPr algn="just"/>
                <a:endParaRPr lang="it-IT" sz="2000" u="none" dirty="0">
                  <a:solidFill>
                    <a:srgbClr val="000000"/>
                  </a:solidFill>
                  <a:latin typeface="Arial Nova Cond Light" panose="020B0306020202020204" pitchFamily="34" charset="0"/>
                  <a:ea typeface="Cambria Math" panose="02040503050406030204" pitchFamily="18" charset="0"/>
                </a:endParaRPr>
              </a:p>
              <a:p>
                <a:pPr marL="285750" indent="-285750" algn="just">
                  <a:buClr>
                    <a:srgbClr val="C80000"/>
                  </a:buClr>
                  <a:buFont typeface="Arial" panose="020B0604020202020204" pitchFamily="34" charset="0"/>
                  <a:buChar char="•"/>
                </a:pPr>
                <a:r>
                  <a:rPr lang="it-IT" sz="2000" b="0" u="none" dirty="0" err="1">
                    <a:solidFill>
                      <a:srgbClr val="000000"/>
                    </a:solidFill>
                    <a:latin typeface="Arial Nova Cond Light" panose="020B0306020202020204" pitchFamily="34" charset="0"/>
                    <a:ea typeface="Cambria Math" panose="02040503050406030204" pitchFamily="18" charset="0"/>
                    <a:cs typeface="Arial" panose="020B0604020202020204" pitchFamily="34" charset="0"/>
                  </a:rPr>
                  <a:t>Each</a:t>
                </a:r>
                <a:r>
                  <a:rPr lang="it-IT" sz="2000" b="0" u="none" dirty="0">
                    <a:solidFill>
                      <a:srgbClr val="000000"/>
                    </a:solidFill>
                    <a:latin typeface="Arial Nova Cond Light" panose="020B0306020202020204" pitchFamily="34" charset="0"/>
                    <a:ea typeface="Cambria Math" panose="02040503050406030204" pitchFamily="18" charset="0"/>
                    <a:cs typeface="Arial" panose="020B0604020202020204" pitchFamily="34" charset="0"/>
                  </a:rPr>
                  <a:t> neutrino </a:t>
                </a:r>
                <a:r>
                  <a:rPr lang="it-IT" sz="2000" b="0" u="none" dirty="0" err="1">
                    <a:solidFill>
                      <a:srgbClr val="000000"/>
                    </a:solidFill>
                    <a:latin typeface="Arial Nova Cond Light" panose="020B0306020202020204" pitchFamily="34" charset="0"/>
                    <a:ea typeface="Cambria Math" panose="02040503050406030204" pitchFamily="18" charset="0"/>
                    <a:cs typeface="Arial" panose="020B0604020202020204" pitchFamily="34" charset="0"/>
                  </a:rPr>
                  <a:t>propagates</a:t>
                </a:r>
                <a:r>
                  <a:rPr lang="it-IT" sz="2000" b="0" u="none" dirty="0">
                    <a:solidFill>
                      <a:srgbClr val="000000"/>
                    </a:solidFill>
                    <a:latin typeface="Arial Nova Cond Light" panose="020B0306020202020204" pitchFamily="34" charset="0"/>
                    <a:ea typeface="Cambria Math" panose="02040503050406030204" pitchFamily="18" charset="0"/>
                    <a:cs typeface="Arial" panose="020B0604020202020204" pitchFamily="34" charset="0"/>
                  </a:rPr>
                  <a:t> </a:t>
                </a:r>
                <a:r>
                  <a:rPr lang="it-IT" sz="2000" b="0" u="none" dirty="0" err="1">
                    <a:solidFill>
                      <a:srgbClr val="000000"/>
                    </a:solidFill>
                    <a:latin typeface="Arial Nova Cond Light" panose="020B0306020202020204" pitchFamily="34" charset="0"/>
                    <a:ea typeface="Cambria Math" panose="02040503050406030204" pitchFamily="18" charset="0"/>
                    <a:cs typeface="Arial" panose="020B0604020202020204" pitchFamily="34" charset="0"/>
                  </a:rPr>
                  <a:t>as</a:t>
                </a:r>
                <a:r>
                  <a:rPr lang="it-IT" sz="2000" b="0" u="none" dirty="0">
                    <a:solidFill>
                      <a:srgbClr val="000000"/>
                    </a:solidFill>
                    <a:latin typeface="Arial Nova Cond Light" panose="020B0306020202020204" pitchFamily="34" charset="0"/>
                    <a:ea typeface="Cambria Math" panose="02040503050406030204" pitchFamily="18" charset="0"/>
                    <a:cs typeface="Arial" panose="020B0604020202020204" pitchFamily="34" charset="0"/>
                  </a:rPr>
                  <a:t> a </a:t>
                </a:r>
                <a:r>
                  <a:rPr lang="it-IT" sz="2000" b="0" u="none" dirty="0" err="1">
                    <a:solidFill>
                      <a:srgbClr val="000000"/>
                    </a:solidFill>
                    <a:latin typeface="Arial Nova Cond Light" panose="020B0306020202020204" pitchFamily="34" charset="0"/>
                    <a:ea typeface="Cambria Math" panose="02040503050406030204" pitchFamily="18" charset="0"/>
                    <a:cs typeface="Arial" panose="020B0604020202020204" pitchFamily="34" charset="0"/>
                  </a:rPr>
                  <a:t>plane</a:t>
                </a:r>
                <a:r>
                  <a:rPr lang="it-IT" sz="2000" b="0" u="none" dirty="0">
                    <a:solidFill>
                      <a:srgbClr val="000000"/>
                    </a:solidFill>
                    <a:latin typeface="Arial Nova Cond Light" panose="020B0306020202020204" pitchFamily="34" charset="0"/>
                    <a:ea typeface="Cambria Math" panose="02040503050406030204" pitchFamily="18" charset="0"/>
                    <a:cs typeface="Arial" panose="020B0604020202020204" pitchFamily="34" charset="0"/>
                  </a:rPr>
                  <a:t> </a:t>
                </a:r>
                <a:r>
                  <a:rPr lang="it-IT" sz="2000" b="0" u="none" dirty="0" err="1">
                    <a:solidFill>
                      <a:srgbClr val="000000"/>
                    </a:solidFill>
                    <a:latin typeface="Arial Nova Cond Light" panose="020B0306020202020204" pitchFamily="34" charset="0"/>
                    <a:ea typeface="Cambria Math" panose="02040503050406030204" pitchFamily="18" charset="0"/>
                    <a:cs typeface="Arial" panose="020B0604020202020204" pitchFamily="34" charset="0"/>
                  </a:rPr>
                  <a:t>wave</a:t>
                </a:r>
                <a:r>
                  <a:rPr lang="it-IT" sz="2000" b="0" u="none" dirty="0">
                    <a:solidFill>
                      <a:srgbClr val="000000"/>
                    </a:solidFill>
                    <a:latin typeface="Arial Nova Cond Light" panose="020B0306020202020204" pitchFamily="34" charset="0"/>
                    <a:ea typeface="Cambria Math" panose="02040503050406030204" pitchFamily="18" charset="0"/>
                    <a:cs typeface="Arial" panose="020B0604020202020204" pitchFamily="34" charset="0"/>
                  </a:rPr>
                  <a:t> </a:t>
                </a:r>
                <a:r>
                  <a:rPr lang="it-IT" sz="2000" u="none" dirty="0">
                    <a:solidFill>
                      <a:srgbClr val="000000"/>
                    </a:solidFill>
                    <a:latin typeface="Arial Nova Cond Light" panose="020B0306020202020204" pitchFamily="34" charset="0"/>
                    <a:ea typeface="Cambria Math" panose="02040503050406030204" pitchFamily="18" charset="0"/>
                    <a:cs typeface="Arial" panose="020B0604020202020204" pitchFamily="34" charset="0"/>
                  </a:rPr>
                  <a:t>with different phases for </a:t>
                </a:r>
                <a:r>
                  <a:rPr lang="it-IT" sz="2000" u="none" dirty="0" err="1">
                    <a:solidFill>
                      <a:srgbClr val="000000"/>
                    </a:solidFill>
                    <a:latin typeface="Arial Nova Cond Light" panose="020B0306020202020204" pitchFamily="34" charset="0"/>
                    <a:ea typeface="Cambria Math" panose="02040503050406030204" pitchFamily="18" charset="0"/>
                    <a:cs typeface="Arial" panose="020B0604020202020204" pitchFamily="34" charset="0"/>
                  </a:rPr>
                  <a:t>each</a:t>
                </a:r>
                <a:r>
                  <a:rPr lang="it-IT" sz="2000" u="none" dirty="0">
                    <a:solidFill>
                      <a:srgbClr val="000000"/>
                    </a:solidFill>
                    <a:latin typeface="Arial Nova Cond Light" panose="020B0306020202020204" pitchFamily="34" charset="0"/>
                    <a:ea typeface="Cambria Math" panose="02040503050406030204" pitchFamily="18" charset="0"/>
                    <a:cs typeface="Arial" panose="020B0604020202020204" pitchFamily="34" charset="0"/>
                  </a:rPr>
                  <a:t> mass state </a:t>
                </a:r>
                <a14:m>
                  <m:oMath xmlns:m="http://schemas.openxmlformats.org/officeDocument/2006/math">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𝜆</m:t>
                    </m:r>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m:t>
                    </m:r>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h</m:t>
                    </m:r>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m:t>
                    </m:r>
                    <m:sSub>
                      <m:sSubPr>
                        <m:ctrlP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ctrlPr>
                      </m:sSubPr>
                      <m:e>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𝑝</m:t>
                        </m:r>
                      </m:e>
                      <m:sub>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𝑖</m:t>
                        </m:r>
                      </m:sub>
                    </m:sSub>
                  </m:oMath>
                </a14:m>
                <a:endParaRPr lang="it-IT" sz="2000" b="0" u="none" dirty="0">
                  <a:solidFill>
                    <a:srgbClr val="000000"/>
                  </a:solidFill>
                  <a:latin typeface="Arial Nova Cond Light" panose="020B0306020202020204" pitchFamily="34" charset="0"/>
                  <a:ea typeface="Cambria Math" panose="02040503050406030204" pitchFamily="18" charset="0"/>
                  <a:cs typeface="Arial" panose="020B0604020202020204" pitchFamily="34" charset="0"/>
                </a:endParaRPr>
              </a:p>
              <a:p>
                <a:pPr marL="285750" indent="-285750" algn="just">
                  <a:buClr>
                    <a:srgbClr val="C80000"/>
                  </a:buClr>
                  <a:buFont typeface="Arial" panose="020B0604020202020204" pitchFamily="34" charset="0"/>
                  <a:buChar char="•"/>
                </a:pPr>
                <a:r>
                  <a:rPr lang="it-IT" sz="2000" b="0" u="none" dirty="0">
                    <a:solidFill>
                      <a:srgbClr val="000000"/>
                    </a:solidFill>
                    <a:latin typeface="Arial Nova Cond Light" panose="020B0306020202020204" pitchFamily="34" charset="0"/>
                    <a:ea typeface="Cambria Math" panose="02040503050406030204" pitchFamily="18" charset="0"/>
                    <a:cs typeface="Arial" panose="020B0604020202020204" pitchFamily="34" charset="0"/>
                  </a:rPr>
                  <a:t>Ultra </a:t>
                </a:r>
                <a:r>
                  <a:rPr lang="it-IT" sz="2000" b="0" u="none" dirty="0" err="1">
                    <a:solidFill>
                      <a:srgbClr val="000000"/>
                    </a:solidFill>
                    <a:latin typeface="Arial Nova Cond Light" panose="020B0306020202020204" pitchFamily="34" charset="0"/>
                    <a:ea typeface="Cambria Math" panose="02040503050406030204" pitchFamily="18" charset="0"/>
                    <a:cs typeface="Arial" panose="020B0604020202020204" pitchFamily="34" charset="0"/>
                  </a:rPr>
                  <a:t>relativistic</a:t>
                </a:r>
                <a:r>
                  <a:rPr lang="it-IT" sz="2000" b="0" u="none" dirty="0">
                    <a:solidFill>
                      <a:srgbClr val="000000"/>
                    </a:solidFill>
                    <a:latin typeface="Arial Nova Cond Light" panose="020B0306020202020204" pitchFamily="34" charset="0"/>
                    <a:ea typeface="Cambria Math" panose="02040503050406030204" pitchFamily="18" charset="0"/>
                    <a:cs typeface="Arial" panose="020B0604020202020204" pitchFamily="34" charset="0"/>
                  </a:rPr>
                  <a:t> </a:t>
                </a:r>
                <a:r>
                  <a:rPr lang="it-IT" sz="2000" b="0" u="none" dirty="0" err="1">
                    <a:solidFill>
                      <a:srgbClr val="000000"/>
                    </a:solidFill>
                    <a:latin typeface="Arial Nova Cond Light" panose="020B0306020202020204" pitchFamily="34" charset="0"/>
                    <a:ea typeface="Cambria Math" panose="02040503050406030204" pitchFamily="18" charset="0"/>
                    <a:cs typeface="Arial" panose="020B0604020202020204" pitchFamily="34" charset="0"/>
                  </a:rPr>
                  <a:t>particle</a:t>
                </a:r>
                <a:r>
                  <a:rPr lang="it-IT" sz="2000" b="0" u="none" dirty="0">
                    <a:solidFill>
                      <a:srgbClr val="000000"/>
                    </a:solidFill>
                    <a:latin typeface="Arial Nova Cond Light" panose="020B0306020202020204" pitchFamily="34" charset="0"/>
                    <a:ea typeface="Cambria Math" panose="02040503050406030204" pitchFamily="18" charset="0"/>
                    <a:cs typeface="Arial" panose="020B0604020202020204" pitchFamily="34" charset="0"/>
                  </a:rPr>
                  <a:t> </a:t>
                </a:r>
                <a:r>
                  <a:rPr lang="it-IT" sz="2000" b="0" u="none" dirty="0" err="1">
                    <a:solidFill>
                      <a:srgbClr val="000000"/>
                    </a:solidFill>
                    <a:latin typeface="Arial Nova Cond Light" panose="020B0306020202020204" pitchFamily="34" charset="0"/>
                    <a:ea typeface="Cambria Math" panose="02040503050406030204" pitchFamily="18" charset="0"/>
                    <a:cs typeface="Arial" panose="020B0604020202020204" pitchFamily="34" charset="0"/>
                  </a:rPr>
                  <a:t>approssimation</a:t>
                </a:r>
                <a:r>
                  <a:rPr lang="it-IT" sz="2000" b="0" u="none" dirty="0">
                    <a:solidFill>
                      <a:srgbClr val="000000"/>
                    </a:solidFill>
                    <a:latin typeface="Arial Nova Cond Light" panose="020B0306020202020204" pitchFamily="34" charset="0"/>
                    <a:ea typeface="Cambria Math" panose="02040503050406030204" pitchFamily="18" charset="0"/>
                    <a:cs typeface="Arial" panose="020B0604020202020204" pitchFamily="34" charset="0"/>
                  </a:rPr>
                  <a:t>     </a:t>
                </a:r>
                <a14:m>
                  <m:oMath xmlns:m="http://schemas.openxmlformats.org/officeDocument/2006/math">
                    <m:d>
                      <m:dPr>
                        <m:begChr m:val="|"/>
                        <m:endChr m:val="|"/>
                        <m:ctrlP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ctrlPr>
                      </m:dPr>
                      <m:e>
                        <m:sSub>
                          <m:sSubPr>
                            <m:ctrlP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ctrlPr>
                          </m:sSubPr>
                          <m:e>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𝑝</m:t>
                            </m:r>
                          </m:e>
                          <m:sub>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𝑖</m:t>
                            </m:r>
                          </m:sub>
                        </m:sSub>
                      </m:e>
                    </m:d>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m:t>
                    </m:r>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𝐸</m:t>
                    </m:r>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m:t>
                    </m:r>
                    <m:f>
                      <m:fPr>
                        <m:ctrlP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ctrlPr>
                      </m:fPr>
                      <m:num>
                        <m:sSubSup>
                          <m:sSubSupPr>
                            <m:ctrlP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ctrlPr>
                          </m:sSubSupPr>
                          <m:e>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𝑚</m:t>
                            </m:r>
                          </m:e>
                          <m:sub>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𝑖</m:t>
                            </m:r>
                          </m:sub>
                          <m:sup>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2</m:t>
                            </m:r>
                          </m:sup>
                        </m:sSubSup>
                      </m:num>
                      <m:den>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2</m:t>
                        </m:r>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𝐸</m:t>
                        </m:r>
                      </m:den>
                    </m:f>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m:t>
                    </m:r>
                    <m:r>
                      <a:rPr lang="it-IT" sz="2000" b="0" i="1" u="none"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𝐸</m:t>
                    </m:r>
                  </m:oMath>
                </a14:m>
                <a:endParaRPr lang="it-IT" sz="2000" b="0" u="none" dirty="0">
                  <a:solidFill>
                    <a:srgbClr val="000000"/>
                  </a:solidFill>
                  <a:latin typeface="Arial Nova Cond Light" panose="020B0306020202020204" pitchFamily="34" charset="0"/>
                  <a:ea typeface="Cambria Math" panose="02040503050406030204" pitchFamily="18" charset="0"/>
                  <a:cs typeface="Arial" panose="020B0604020202020204" pitchFamily="34" charset="0"/>
                </a:endParaRPr>
              </a:p>
            </p:txBody>
          </p:sp>
        </mc:Choice>
        <mc:Fallback xmlns="">
          <p:sp>
            <p:nvSpPr>
              <p:cNvPr id="8" name="CasellaDiTesto 7">
                <a:extLst>
                  <a:ext uri="{FF2B5EF4-FFF2-40B4-BE49-F238E27FC236}">
                    <a16:creationId xmlns:a16="http://schemas.microsoft.com/office/drawing/2014/main" id="{5A94284E-2AA7-60EB-E446-FBFE4B66B224}"/>
                  </a:ext>
                </a:extLst>
              </p:cNvPr>
              <p:cNvSpPr txBox="1">
                <a:spLocks noRot="1" noChangeAspect="1" noMove="1" noResize="1" noEditPoints="1" noAdjustHandles="1" noChangeArrowheads="1" noChangeShapeType="1" noTextEdit="1"/>
              </p:cNvSpPr>
              <p:nvPr/>
            </p:nvSpPr>
            <p:spPr>
              <a:xfrm>
                <a:off x="82866" y="1327800"/>
                <a:ext cx="9000493" cy="1819922"/>
              </a:xfrm>
              <a:prstGeom prst="rect">
                <a:avLst/>
              </a:prstGeom>
              <a:blipFill>
                <a:blip r:embed="rId5"/>
                <a:stretch>
                  <a:fillRect l="-745" t="-1678" r="-678" b="-1678"/>
                </a:stretch>
              </a:blipFill>
            </p:spPr>
            <p:txBody>
              <a:bodyPr/>
              <a:lstStyle/>
              <a:p>
                <a:r>
                  <a:rPr lang="en-GB">
                    <a:noFill/>
                  </a:rPr>
                  <a:t> </a:t>
                </a:r>
              </a:p>
            </p:txBody>
          </p:sp>
        </mc:Fallback>
      </mc:AlternateContent>
      <p:sp>
        <p:nvSpPr>
          <p:cNvPr id="9" name="CasellaDiTesto 8">
            <a:extLst>
              <a:ext uri="{FF2B5EF4-FFF2-40B4-BE49-F238E27FC236}">
                <a16:creationId xmlns:a16="http://schemas.microsoft.com/office/drawing/2014/main" id="{419B62D5-42C0-C98D-D9C7-8D4897C17355}"/>
              </a:ext>
            </a:extLst>
          </p:cNvPr>
          <p:cNvSpPr txBox="1"/>
          <p:nvPr/>
        </p:nvSpPr>
        <p:spPr>
          <a:xfrm>
            <a:off x="2724076" y="3423900"/>
            <a:ext cx="3695848" cy="369332"/>
          </a:xfrm>
          <a:prstGeom prst="rect">
            <a:avLst/>
          </a:prstGeom>
          <a:noFill/>
        </p:spPr>
        <p:txBody>
          <a:bodyPr wrap="square" rtlCol="0">
            <a:spAutoFit/>
          </a:bodyPr>
          <a:lstStyle/>
          <a:p>
            <a:pPr algn="ctr"/>
            <a:r>
              <a:rPr lang="it-IT" b="1" u="none" dirty="0">
                <a:solidFill>
                  <a:srgbClr val="C80000"/>
                </a:solidFill>
                <a:latin typeface="Arial Nova Cond" panose="020B0506020202020204" pitchFamily="34" charset="0"/>
              </a:rPr>
              <a:t>PROBABILITY OF OSCILLATION</a:t>
            </a:r>
            <a:endParaRPr lang="en-GB" sz="1800" b="1" u="none" dirty="0">
              <a:solidFill>
                <a:srgbClr val="C80000"/>
              </a:solidFill>
              <a:latin typeface="Arial Nova Cond" panose="020B0506020202020204" pitchFamily="34" charset="0"/>
            </a:endParaRPr>
          </a:p>
        </p:txBody>
      </p:sp>
      <mc:AlternateContent xmlns:mc="http://schemas.openxmlformats.org/markup-compatibility/2006" xmlns:a14="http://schemas.microsoft.com/office/drawing/2010/main">
        <mc:Choice Requires="a14">
          <p:sp>
            <p:nvSpPr>
              <p:cNvPr id="10" name="CasellaDiTesto 9">
                <a:extLst>
                  <a:ext uri="{FF2B5EF4-FFF2-40B4-BE49-F238E27FC236}">
                    <a16:creationId xmlns:a16="http://schemas.microsoft.com/office/drawing/2014/main" id="{24010AA3-D46E-DD3A-9A70-A1E16974F28B}"/>
                  </a:ext>
                </a:extLst>
              </p:cNvPr>
              <p:cNvSpPr txBox="1"/>
              <p:nvPr/>
            </p:nvSpPr>
            <p:spPr>
              <a:xfrm>
                <a:off x="-521283" y="4122071"/>
                <a:ext cx="7776864" cy="8010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𝑃</m:t>
                          </m:r>
                        </m:e>
                        <m:sub>
                          <m:r>
                            <a:rPr lang="it-IT" sz="2000" b="0" i="1" u="none" smtClean="0">
                              <a:solidFill>
                                <a:srgbClr val="000000"/>
                              </a:solidFill>
                              <a:latin typeface="Cambria Math" panose="02040503050406030204" pitchFamily="18" charset="0"/>
                            </a:rPr>
                            <m:t>𝛼</m:t>
                          </m:r>
                          <m:r>
                            <a:rPr lang="it-IT" sz="2000" b="0" i="1" u="none" smtClean="0">
                              <a:solidFill>
                                <a:srgbClr val="000000"/>
                              </a:solidFill>
                              <a:latin typeface="Cambria Math" panose="02040503050406030204" pitchFamily="18" charset="0"/>
                            </a:rPr>
                            <m:t>→</m:t>
                          </m:r>
                          <m:r>
                            <a:rPr lang="it-IT" sz="2000" b="0" i="1" u="none" smtClean="0">
                              <a:solidFill>
                                <a:srgbClr val="000000"/>
                              </a:solidFill>
                              <a:latin typeface="Cambria Math" panose="02040503050406030204" pitchFamily="18" charset="0"/>
                            </a:rPr>
                            <m:t>𝛽</m:t>
                          </m:r>
                        </m:sub>
                      </m:sSub>
                      <m:r>
                        <a:rPr lang="it-IT" sz="2000" b="0" i="1" u="none" smtClean="0">
                          <a:solidFill>
                            <a:srgbClr val="000000"/>
                          </a:solidFill>
                          <a:latin typeface="Cambria Math" panose="02040503050406030204" pitchFamily="18" charset="0"/>
                        </a:rPr>
                        <m:t>=</m:t>
                      </m:r>
                      <m:nary>
                        <m:naryPr>
                          <m:chr m:val="∑"/>
                          <m:supHide m:val="on"/>
                          <m:ctrlPr>
                            <a:rPr lang="it-IT" sz="2000" b="0" i="1" u="none" smtClean="0">
                              <a:solidFill>
                                <a:srgbClr val="000000"/>
                              </a:solidFill>
                              <a:latin typeface="Cambria Math" panose="02040503050406030204" pitchFamily="18" charset="0"/>
                            </a:rPr>
                          </m:ctrlPr>
                        </m:naryPr>
                        <m:sub>
                          <m:r>
                            <m:rPr>
                              <m:brk m:alnAt="7"/>
                            </m:rPr>
                            <a:rPr lang="it-IT" sz="2000" b="0" i="1" u="none" smtClean="0">
                              <a:solidFill>
                                <a:srgbClr val="000000"/>
                              </a:solidFill>
                              <a:latin typeface="Cambria Math" panose="02040503050406030204" pitchFamily="18" charset="0"/>
                            </a:rPr>
                            <m:t>𝑖</m:t>
                          </m:r>
                        </m:sub>
                        <m:sup/>
                        <m:e>
                          <m:sSup>
                            <m:sSupPr>
                              <m:ctrlPr>
                                <a:rPr lang="it-IT" sz="2000" i="1" u="none">
                                  <a:solidFill>
                                    <a:srgbClr val="000000"/>
                                  </a:solidFill>
                                  <a:latin typeface="Cambria Math" panose="02040503050406030204" pitchFamily="18" charset="0"/>
                                </a:rPr>
                              </m:ctrlPr>
                            </m:sSupPr>
                            <m:e>
                              <m:d>
                                <m:dPr>
                                  <m:begChr m:val="|"/>
                                  <m:endChr m:val="|"/>
                                  <m:ctrlPr>
                                    <a:rPr lang="it-IT" sz="2000" i="1" u="none">
                                      <a:solidFill>
                                        <a:srgbClr val="000000"/>
                                      </a:solidFill>
                                      <a:latin typeface="Cambria Math" panose="02040503050406030204" pitchFamily="18" charset="0"/>
                                    </a:rPr>
                                  </m:ctrlPr>
                                </m:dPr>
                                <m:e>
                                  <m:sSub>
                                    <m:sSubPr>
                                      <m:ctrlPr>
                                        <a:rPr lang="it-IT" sz="2000" i="1" u="none">
                                          <a:solidFill>
                                            <a:srgbClr val="000000"/>
                                          </a:solidFill>
                                          <a:latin typeface="Cambria Math" panose="02040503050406030204" pitchFamily="18" charset="0"/>
                                        </a:rPr>
                                      </m:ctrlPr>
                                    </m:sSubPr>
                                    <m:e>
                                      <m:r>
                                        <a:rPr lang="it-IT" sz="2000" i="1" u="none">
                                          <a:solidFill>
                                            <a:srgbClr val="000000"/>
                                          </a:solidFill>
                                          <a:latin typeface="Cambria Math" panose="02040503050406030204" pitchFamily="18" charset="0"/>
                                        </a:rPr>
                                        <m:t>𝑈</m:t>
                                      </m:r>
                                    </m:e>
                                    <m:sub>
                                      <m:r>
                                        <a:rPr lang="it-IT" sz="2000" i="1" u="none">
                                          <a:solidFill>
                                            <a:srgbClr val="000000"/>
                                          </a:solidFill>
                                          <a:latin typeface="Cambria Math" panose="02040503050406030204" pitchFamily="18" charset="0"/>
                                        </a:rPr>
                                        <m:t>𝛼</m:t>
                                      </m:r>
                                      <m:r>
                                        <a:rPr lang="it-IT" sz="2000" i="1" u="none">
                                          <a:solidFill>
                                            <a:srgbClr val="000000"/>
                                          </a:solidFill>
                                          <a:latin typeface="Cambria Math" panose="02040503050406030204" pitchFamily="18" charset="0"/>
                                        </a:rPr>
                                        <m:t>,</m:t>
                                      </m:r>
                                      <m:r>
                                        <a:rPr lang="it-IT" sz="2000" i="1" u="none">
                                          <a:solidFill>
                                            <a:srgbClr val="000000"/>
                                          </a:solidFill>
                                          <a:latin typeface="Cambria Math" panose="02040503050406030204" pitchFamily="18" charset="0"/>
                                        </a:rPr>
                                        <m:t>𝑖</m:t>
                                      </m:r>
                                    </m:sub>
                                  </m:sSub>
                                </m:e>
                              </m:d>
                            </m:e>
                            <m:sup>
                              <m:r>
                                <a:rPr lang="it-IT" sz="2000" i="1" u="none">
                                  <a:solidFill>
                                    <a:srgbClr val="000000"/>
                                  </a:solidFill>
                                  <a:latin typeface="Cambria Math" panose="02040503050406030204" pitchFamily="18" charset="0"/>
                                </a:rPr>
                                <m:t>2</m:t>
                              </m:r>
                            </m:sup>
                          </m:sSup>
                          <m:sSup>
                            <m:sSupPr>
                              <m:ctrlPr>
                                <a:rPr lang="it-IT" sz="2000" i="1" u="none">
                                  <a:solidFill>
                                    <a:srgbClr val="000000"/>
                                  </a:solidFill>
                                  <a:latin typeface="Cambria Math" panose="02040503050406030204" pitchFamily="18" charset="0"/>
                                </a:rPr>
                              </m:ctrlPr>
                            </m:sSupPr>
                            <m:e>
                              <m:d>
                                <m:dPr>
                                  <m:begChr m:val="|"/>
                                  <m:endChr m:val="|"/>
                                  <m:ctrlPr>
                                    <a:rPr lang="it-IT" sz="2000" i="1" u="none">
                                      <a:solidFill>
                                        <a:srgbClr val="000000"/>
                                      </a:solidFill>
                                      <a:latin typeface="Cambria Math" panose="02040503050406030204" pitchFamily="18" charset="0"/>
                                    </a:rPr>
                                  </m:ctrlPr>
                                </m:dPr>
                                <m:e>
                                  <m:sSub>
                                    <m:sSubPr>
                                      <m:ctrlPr>
                                        <a:rPr lang="it-IT" sz="2000" i="1" u="none">
                                          <a:solidFill>
                                            <a:srgbClr val="000000"/>
                                          </a:solidFill>
                                          <a:latin typeface="Cambria Math" panose="02040503050406030204" pitchFamily="18" charset="0"/>
                                        </a:rPr>
                                      </m:ctrlPr>
                                    </m:sSubPr>
                                    <m:e>
                                      <m:r>
                                        <a:rPr lang="it-IT" sz="2000" i="1" u="none">
                                          <a:solidFill>
                                            <a:srgbClr val="000000"/>
                                          </a:solidFill>
                                          <a:latin typeface="Cambria Math" panose="02040503050406030204" pitchFamily="18" charset="0"/>
                                        </a:rPr>
                                        <m:t>𝑈</m:t>
                                      </m:r>
                                    </m:e>
                                    <m:sub>
                                      <m:r>
                                        <a:rPr lang="it-IT" sz="2000" b="0" i="1" u="none" smtClean="0">
                                          <a:solidFill>
                                            <a:srgbClr val="000000"/>
                                          </a:solidFill>
                                          <a:latin typeface="Cambria Math" panose="02040503050406030204" pitchFamily="18" charset="0"/>
                                        </a:rPr>
                                        <m:t>𝛽</m:t>
                                      </m:r>
                                      <m:r>
                                        <a:rPr lang="it-IT" sz="2000" i="1" u="none">
                                          <a:solidFill>
                                            <a:srgbClr val="000000"/>
                                          </a:solidFill>
                                          <a:latin typeface="Cambria Math" panose="02040503050406030204" pitchFamily="18" charset="0"/>
                                        </a:rPr>
                                        <m:t>,</m:t>
                                      </m:r>
                                      <m:r>
                                        <a:rPr lang="it-IT" sz="2000" i="1" u="none">
                                          <a:solidFill>
                                            <a:srgbClr val="000000"/>
                                          </a:solidFill>
                                          <a:latin typeface="Cambria Math" panose="02040503050406030204" pitchFamily="18" charset="0"/>
                                        </a:rPr>
                                        <m:t>𝑖</m:t>
                                      </m:r>
                                    </m:sub>
                                  </m:sSub>
                                </m:e>
                              </m:d>
                            </m:e>
                            <m:sup>
                              <m:r>
                                <a:rPr lang="it-IT" sz="2000" i="1" u="none">
                                  <a:solidFill>
                                    <a:srgbClr val="000000"/>
                                  </a:solidFill>
                                  <a:latin typeface="Cambria Math" panose="02040503050406030204" pitchFamily="18" charset="0"/>
                                </a:rPr>
                                <m:t>2</m:t>
                              </m:r>
                            </m:sup>
                          </m:sSup>
                        </m:e>
                      </m:nary>
                      <m:r>
                        <a:rPr lang="it-IT" sz="2000" b="0" i="1" u="none" smtClean="0">
                          <a:solidFill>
                            <a:srgbClr val="000000"/>
                          </a:solidFill>
                          <a:latin typeface="Cambria Math" panose="02040503050406030204" pitchFamily="18" charset="0"/>
                        </a:rPr>
                        <m:t>+2</m:t>
                      </m:r>
                      <m:r>
                        <a:rPr lang="it-IT" sz="2000" b="0" i="1" u="none" smtClean="0">
                          <a:solidFill>
                            <a:srgbClr val="000000"/>
                          </a:solidFill>
                          <a:latin typeface="Cambria Math" panose="02040503050406030204" pitchFamily="18" charset="0"/>
                        </a:rPr>
                        <m:t>𝑅𝑒</m:t>
                      </m:r>
                      <m:nary>
                        <m:naryPr>
                          <m:chr m:val="∑"/>
                          <m:supHide m:val="on"/>
                          <m:ctrlPr>
                            <a:rPr lang="it-IT" sz="1800" i="1" u="none" smtClean="0">
                              <a:solidFill>
                                <a:srgbClr val="000000"/>
                              </a:solidFill>
                              <a:latin typeface="Cambria Math" panose="02040503050406030204" pitchFamily="18" charset="0"/>
                            </a:rPr>
                          </m:ctrlPr>
                        </m:naryPr>
                        <m:sub>
                          <m:r>
                            <m:rPr>
                              <m:brk m:alnAt="7"/>
                            </m:rPr>
                            <a:rPr lang="it-IT" sz="1800" i="1" u="none">
                              <a:solidFill>
                                <a:srgbClr val="000000"/>
                              </a:solidFill>
                              <a:latin typeface="Cambria Math" panose="02040503050406030204" pitchFamily="18" charset="0"/>
                            </a:rPr>
                            <m:t>𝑖</m:t>
                          </m:r>
                          <m:r>
                            <a:rPr lang="it-IT" sz="1800" b="0" i="1" u="none" smtClean="0">
                              <a:solidFill>
                                <a:srgbClr val="000000"/>
                              </a:solidFill>
                              <a:latin typeface="Cambria Math" panose="02040503050406030204" pitchFamily="18" charset="0"/>
                            </a:rPr>
                            <m:t>&gt;</m:t>
                          </m:r>
                          <m:r>
                            <a:rPr lang="it-IT" sz="1800" b="0" i="1" u="none" smtClean="0">
                              <a:solidFill>
                                <a:srgbClr val="000000"/>
                              </a:solidFill>
                              <a:latin typeface="Cambria Math" panose="02040503050406030204" pitchFamily="18" charset="0"/>
                            </a:rPr>
                            <m:t>𝑗</m:t>
                          </m:r>
                        </m:sub>
                        <m:sup/>
                        <m:e>
                          <m:sSub>
                            <m:sSubPr>
                              <m:ctrlPr>
                                <a:rPr lang="it-IT" sz="1800" i="1" u="none">
                                  <a:solidFill>
                                    <a:srgbClr val="000000"/>
                                  </a:solidFill>
                                  <a:latin typeface="Cambria Math" panose="02040503050406030204" pitchFamily="18" charset="0"/>
                                </a:rPr>
                              </m:ctrlPr>
                            </m:sSubPr>
                            <m:e>
                              <m:sSubSup>
                                <m:sSubSupPr>
                                  <m:ctrlPr>
                                    <a:rPr lang="it-IT" sz="1800" i="1" u="none">
                                      <a:solidFill>
                                        <a:srgbClr val="000000"/>
                                      </a:solidFill>
                                      <a:latin typeface="Cambria Math" panose="02040503050406030204" pitchFamily="18" charset="0"/>
                                    </a:rPr>
                                  </m:ctrlPr>
                                </m:sSubSupPr>
                                <m:e>
                                  <m:r>
                                    <a:rPr lang="it-IT" sz="1800" i="1" u="none">
                                      <a:solidFill>
                                        <a:srgbClr val="000000"/>
                                      </a:solidFill>
                                      <a:latin typeface="Cambria Math" panose="02040503050406030204" pitchFamily="18" charset="0"/>
                                    </a:rPr>
                                    <m:t>𝑈</m:t>
                                  </m:r>
                                </m:e>
                                <m:sub>
                                  <m:r>
                                    <a:rPr lang="it-IT" sz="1800" i="1" u="none">
                                      <a:solidFill>
                                        <a:srgbClr val="000000"/>
                                      </a:solidFill>
                                      <a:latin typeface="Cambria Math" panose="02040503050406030204" pitchFamily="18" charset="0"/>
                                    </a:rPr>
                                    <m:t>𝛼</m:t>
                                  </m:r>
                                  <m:r>
                                    <a:rPr lang="it-IT" sz="1800" i="1" u="none">
                                      <a:solidFill>
                                        <a:srgbClr val="000000"/>
                                      </a:solidFill>
                                      <a:latin typeface="Cambria Math" panose="02040503050406030204" pitchFamily="18" charset="0"/>
                                    </a:rPr>
                                    <m:t>,</m:t>
                                  </m:r>
                                  <m:r>
                                    <a:rPr lang="it-IT" sz="1800" i="1" u="none">
                                      <a:solidFill>
                                        <a:srgbClr val="000000"/>
                                      </a:solidFill>
                                      <a:latin typeface="Cambria Math" panose="02040503050406030204" pitchFamily="18" charset="0"/>
                                    </a:rPr>
                                    <m:t>𝑖</m:t>
                                  </m:r>
                                </m:sub>
                                <m:sup>
                                  <m:r>
                                    <a:rPr lang="it-IT" sz="1800" i="1" u="none">
                                      <a:solidFill>
                                        <a:srgbClr val="000000"/>
                                      </a:solidFill>
                                      <a:latin typeface="Cambria Math" panose="02040503050406030204" pitchFamily="18" charset="0"/>
                                    </a:rPr>
                                    <m:t>∗</m:t>
                                  </m:r>
                                </m:sup>
                              </m:sSubSup>
                              <m:r>
                                <a:rPr lang="it-IT" sz="1800" i="1" u="none">
                                  <a:solidFill>
                                    <a:srgbClr val="000000"/>
                                  </a:solidFill>
                                  <a:latin typeface="Cambria Math" panose="02040503050406030204" pitchFamily="18" charset="0"/>
                                </a:rPr>
                                <m:t>𝑈</m:t>
                              </m:r>
                            </m:e>
                            <m:sub>
                              <m:r>
                                <a:rPr lang="it-IT" sz="1800" i="1" u="none">
                                  <a:solidFill>
                                    <a:srgbClr val="000000"/>
                                  </a:solidFill>
                                  <a:latin typeface="Cambria Math" panose="02040503050406030204" pitchFamily="18" charset="0"/>
                                </a:rPr>
                                <m:t>𝛽</m:t>
                              </m:r>
                              <m:r>
                                <a:rPr lang="it-IT" sz="1800" i="1" u="none">
                                  <a:solidFill>
                                    <a:srgbClr val="000000"/>
                                  </a:solidFill>
                                  <a:latin typeface="Cambria Math" panose="02040503050406030204" pitchFamily="18" charset="0"/>
                                </a:rPr>
                                <m:t>,</m:t>
                              </m:r>
                              <m:r>
                                <a:rPr lang="it-IT" sz="1800" i="1" u="none">
                                  <a:solidFill>
                                    <a:srgbClr val="000000"/>
                                  </a:solidFill>
                                  <a:latin typeface="Cambria Math" panose="02040503050406030204" pitchFamily="18" charset="0"/>
                                </a:rPr>
                                <m:t>𝑖</m:t>
                              </m:r>
                            </m:sub>
                          </m:sSub>
                          <m:sSub>
                            <m:sSubPr>
                              <m:ctrlPr>
                                <a:rPr lang="it-IT" sz="1800" i="1" u="none">
                                  <a:solidFill>
                                    <a:srgbClr val="000000"/>
                                  </a:solidFill>
                                  <a:latin typeface="Cambria Math" panose="02040503050406030204" pitchFamily="18" charset="0"/>
                                </a:rPr>
                              </m:ctrlPr>
                            </m:sSubPr>
                            <m:e>
                              <m:r>
                                <a:rPr lang="it-IT" sz="1800" i="1" u="none">
                                  <a:solidFill>
                                    <a:srgbClr val="000000"/>
                                  </a:solidFill>
                                  <a:latin typeface="Cambria Math" panose="02040503050406030204" pitchFamily="18" charset="0"/>
                                </a:rPr>
                                <m:t>𝑈</m:t>
                              </m:r>
                            </m:e>
                            <m:sub>
                              <m:r>
                                <a:rPr lang="it-IT" sz="1800" i="1" u="none">
                                  <a:solidFill>
                                    <a:srgbClr val="000000"/>
                                  </a:solidFill>
                                  <a:latin typeface="Cambria Math" panose="02040503050406030204" pitchFamily="18" charset="0"/>
                                </a:rPr>
                                <m:t>𝛼</m:t>
                              </m:r>
                              <m:r>
                                <a:rPr lang="it-IT" sz="1800" i="1" u="none">
                                  <a:solidFill>
                                    <a:srgbClr val="000000"/>
                                  </a:solidFill>
                                  <a:latin typeface="Cambria Math" panose="02040503050406030204" pitchFamily="18" charset="0"/>
                                </a:rPr>
                                <m:t>,</m:t>
                              </m:r>
                              <m:r>
                                <a:rPr lang="it-IT" sz="1800" i="1" u="none">
                                  <a:solidFill>
                                    <a:srgbClr val="000000"/>
                                  </a:solidFill>
                                  <a:latin typeface="Cambria Math" panose="02040503050406030204" pitchFamily="18" charset="0"/>
                                </a:rPr>
                                <m:t>𝑗</m:t>
                              </m:r>
                            </m:sub>
                          </m:sSub>
                          <m:sSubSup>
                            <m:sSubSupPr>
                              <m:ctrlPr>
                                <a:rPr lang="it-IT" sz="1800" i="1" u="none">
                                  <a:solidFill>
                                    <a:srgbClr val="000000"/>
                                  </a:solidFill>
                                  <a:latin typeface="Cambria Math" panose="02040503050406030204" pitchFamily="18" charset="0"/>
                                </a:rPr>
                              </m:ctrlPr>
                            </m:sSubSupPr>
                            <m:e>
                              <m:r>
                                <a:rPr lang="it-IT" sz="1800" i="1" u="none">
                                  <a:solidFill>
                                    <a:srgbClr val="000000"/>
                                  </a:solidFill>
                                  <a:latin typeface="Cambria Math" panose="02040503050406030204" pitchFamily="18" charset="0"/>
                                </a:rPr>
                                <m:t>𝑈</m:t>
                              </m:r>
                            </m:e>
                            <m:sub>
                              <m:r>
                                <a:rPr lang="it-IT" sz="1800" i="1" u="none">
                                  <a:solidFill>
                                    <a:srgbClr val="000000"/>
                                  </a:solidFill>
                                  <a:latin typeface="Cambria Math" panose="02040503050406030204" pitchFamily="18" charset="0"/>
                                </a:rPr>
                                <m:t>𝛽</m:t>
                              </m:r>
                              <m:r>
                                <a:rPr lang="it-IT" sz="1800" i="1" u="none">
                                  <a:solidFill>
                                    <a:srgbClr val="000000"/>
                                  </a:solidFill>
                                  <a:latin typeface="Cambria Math" panose="02040503050406030204" pitchFamily="18" charset="0"/>
                                </a:rPr>
                                <m:t>,</m:t>
                              </m:r>
                              <m:r>
                                <a:rPr lang="it-IT" sz="1800" i="1" u="none">
                                  <a:solidFill>
                                    <a:srgbClr val="000000"/>
                                  </a:solidFill>
                                  <a:latin typeface="Cambria Math" panose="02040503050406030204" pitchFamily="18" charset="0"/>
                                </a:rPr>
                                <m:t>𝑗</m:t>
                              </m:r>
                            </m:sub>
                            <m:sup>
                              <m:r>
                                <a:rPr lang="it-IT" sz="1800" i="1" u="none">
                                  <a:solidFill>
                                    <a:srgbClr val="000000"/>
                                  </a:solidFill>
                                  <a:latin typeface="Cambria Math" panose="02040503050406030204" pitchFamily="18" charset="0"/>
                                </a:rPr>
                                <m:t>∗</m:t>
                              </m:r>
                            </m:sup>
                          </m:sSubSup>
                          <m:sSup>
                            <m:sSupPr>
                              <m:ctrlPr>
                                <a:rPr lang="it-IT" sz="1800" i="1" u="none">
                                  <a:solidFill>
                                    <a:srgbClr val="000000"/>
                                  </a:solidFill>
                                  <a:latin typeface="Cambria Math" panose="02040503050406030204" pitchFamily="18" charset="0"/>
                                </a:rPr>
                              </m:ctrlPr>
                            </m:sSupPr>
                            <m:e>
                              <m:r>
                                <a:rPr lang="it-IT" sz="1800" i="1" u="none">
                                  <a:solidFill>
                                    <a:srgbClr val="000000"/>
                                  </a:solidFill>
                                  <a:latin typeface="Cambria Math" panose="02040503050406030204" pitchFamily="18" charset="0"/>
                                </a:rPr>
                                <m:t>𝑒</m:t>
                              </m:r>
                            </m:e>
                            <m:sup>
                              <m:r>
                                <a:rPr lang="it-IT" sz="1800" i="1" u="none">
                                  <a:solidFill>
                                    <a:srgbClr val="000000"/>
                                  </a:solidFill>
                                  <a:latin typeface="Cambria Math" panose="02040503050406030204" pitchFamily="18" charset="0"/>
                                </a:rPr>
                                <m:t>−</m:t>
                              </m:r>
                              <m:r>
                                <a:rPr lang="it-IT" sz="1800" i="1" u="none">
                                  <a:solidFill>
                                    <a:srgbClr val="000000"/>
                                  </a:solidFill>
                                  <a:latin typeface="Cambria Math" panose="02040503050406030204" pitchFamily="18" charset="0"/>
                                </a:rPr>
                                <m:t>𝑖</m:t>
                              </m:r>
                              <m:f>
                                <m:fPr>
                                  <m:ctrlPr>
                                    <a:rPr lang="it-IT" sz="1800" i="1" u="none">
                                      <a:solidFill>
                                        <a:srgbClr val="000000"/>
                                      </a:solidFill>
                                      <a:latin typeface="Cambria Math" panose="02040503050406030204" pitchFamily="18" charset="0"/>
                                    </a:rPr>
                                  </m:ctrlPr>
                                </m:fPr>
                                <m:num>
                                  <m:r>
                                    <m:rPr>
                                      <m:sty m:val="p"/>
                                    </m:rPr>
                                    <a:rPr lang="it-IT" sz="1800" u="none">
                                      <a:solidFill>
                                        <a:srgbClr val="000000"/>
                                      </a:solidFill>
                                      <a:latin typeface="Cambria Math" panose="02040503050406030204" pitchFamily="18" charset="0"/>
                                    </a:rPr>
                                    <m:t>Δ</m:t>
                                  </m:r>
                                  <m:sSubSup>
                                    <m:sSubSupPr>
                                      <m:ctrlPr>
                                        <a:rPr lang="it-IT" sz="1800" i="1" u="none">
                                          <a:solidFill>
                                            <a:srgbClr val="000000"/>
                                          </a:solidFill>
                                          <a:latin typeface="Cambria Math" panose="02040503050406030204" pitchFamily="18" charset="0"/>
                                        </a:rPr>
                                      </m:ctrlPr>
                                    </m:sSubSupPr>
                                    <m:e>
                                      <m:r>
                                        <a:rPr lang="it-IT" sz="1800" i="1" u="none">
                                          <a:solidFill>
                                            <a:srgbClr val="000000"/>
                                          </a:solidFill>
                                          <a:latin typeface="Cambria Math" panose="02040503050406030204" pitchFamily="18" charset="0"/>
                                        </a:rPr>
                                        <m:t>𝑚</m:t>
                                      </m:r>
                                    </m:e>
                                    <m:sub>
                                      <m:r>
                                        <a:rPr lang="it-IT" sz="1800" i="1" u="none">
                                          <a:solidFill>
                                            <a:srgbClr val="000000"/>
                                          </a:solidFill>
                                          <a:latin typeface="Cambria Math" panose="02040503050406030204" pitchFamily="18" charset="0"/>
                                        </a:rPr>
                                        <m:t>𝑖𝑗</m:t>
                                      </m:r>
                                    </m:sub>
                                    <m:sup>
                                      <m:r>
                                        <a:rPr lang="it-IT" sz="1800" i="1" u="none">
                                          <a:solidFill>
                                            <a:srgbClr val="000000"/>
                                          </a:solidFill>
                                          <a:latin typeface="Cambria Math" panose="02040503050406030204" pitchFamily="18" charset="0"/>
                                        </a:rPr>
                                        <m:t>2</m:t>
                                      </m:r>
                                    </m:sup>
                                  </m:sSubSup>
                                  <m:r>
                                    <a:rPr lang="it-IT" sz="1800" i="1" u="none">
                                      <a:solidFill>
                                        <a:srgbClr val="000000"/>
                                      </a:solidFill>
                                      <a:latin typeface="Cambria Math" panose="02040503050406030204" pitchFamily="18" charset="0"/>
                                    </a:rPr>
                                    <m:t>𝐿</m:t>
                                  </m:r>
                                  <m:r>
                                    <m:rPr>
                                      <m:lit/>
                                    </m:rPr>
                                    <a:rPr lang="it-IT" sz="1800" i="1" u="none">
                                      <a:solidFill>
                                        <a:srgbClr val="000000"/>
                                      </a:solidFill>
                                      <a:latin typeface="Cambria Math" panose="02040503050406030204" pitchFamily="18" charset="0"/>
                                    </a:rPr>
                                    <m:t>  </m:t>
                                  </m:r>
                                </m:num>
                                <m:den>
                                  <m:r>
                                    <a:rPr lang="it-IT" sz="1800" i="1" u="none">
                                      <a:solidFill>
                                        <a:srgbClr val="000000"/>
                                      </a:solidFill>
                                      <a:latin typeface="Cambria Math" panose="02040503050406030204" pitchFamily="18" charset="0"/>
                                    </a:rPr>
                                    <m:t>2</m:t>
                                  </m:r>
                                  <m:r>
                                    <a:rPr lang="it-IT" sz="1800" i="1" u="none">
                                      <a:solidFill>
                                        <a:srgbClr val="000000"/>
                                      </a:solidFill>
                                      <a:latin typeface="Cambria Math" panose="02040503050406030204" pitchFamily="18" charset="0"/>
                                    </a:rPr>
                                    <m:t>𝐸</m:t>
                                  </m:r>
                                </m:den>
                              </m:f>
                            </m:sup>
                          </m:sSup>
                        </m:e>
                      </m:nary>
                    </m:oMath>
                  </m:oMathPara>
                </a14:m>
                <a:endParaRPr lang="it-IT" sz="1600" u="none" dirty="0">
                  <a:solidFill>
                    <a:srgbClr val="000000"/>
                  </a:solidFill>
                </a:endParaRPr>
              </a:p>
            </p:txBody>
          </p:sp>
        </mc:Choice>
        <mc:Fallback xmlns="">
          <p:sp>
            <p:nvSpPr>
              <p:cNvPr id="10" name="CasellaDiTesto 9">
                <a:extLst>
                  <a:ext uri="{FF2B5EF4-FFF2-40B4-BE49-F238E27FC236}">
                    <a16:creationId xmlns:a16="http://schemas.microsoft.com/office/drawing/2014/main" id="{24010AA3-D46E-DD3A-9A70-A1E16974F28B}"/>
                  </a:ext>
                </a:extLst>
              </p:cNvPr>
              <p:cNvSpPr txBox="1">
                <a:spLocks noRot="1" noChangeAspect="1" noMove="1" noResize="1" noEditPoints="1" noAdjustHandles="1" noChangeArrowheads="1" noChangeShapeType="1" noTextEdit="1"/>
              </p:cNvSpPr>
              <p:nvPr/>
            </p:nvSpPr>
            <p:spPr>
              <a:xfrm>
                <a:off x="-521283" y="4122071"/>
                <a:ext cx="7776864" cy="801053"/>
              </a:xfrm>
              <a:prstGeom prst="rect">
                <a:avLst/>
              </a:prstGeom>
              <a:blipFill>
                <a:blip r:embed="rId6"/>
                <a:stretch>
                  <a:fillRect/>
                </a:stretch>
              </a:blipFill>
            </p:spPr>
            <p:txBody>
              <a:bodyPr/>
              <a:lstStyle/>
              <a:p>
                <a:r>
                  <a:rPr lang="it-IT">
                    <a:noFill/>
                  </a:rPr>
                  <a:t> </a:t>
                </a:r>
              </a:p>
            </p:txBody>
          </p:sp>
        </mc:Fallback>
      </mc:AlternateContent>
      <mc:AlternateContent xmlns:mc="http://schemas.openxmlformats.org/markup-compatibility/2006" xmlns:p14="http://schemas.microsoft.com/office/powerpoint/2010/main">
        <mc:Choice Requires="p14">
          <p:contentPart p14:bwMode="auto" r:id="rId7">
            <p14:nvContentPartPr>
              <p14:cNvPr id="11" name="Input penna 10">
                <a:extLst>
                  <a:ext uri="{FF2B5EF4-FFF2-40B4-BE49-F238E27FC236}">
                    <a16:creationId xmlns:a16="http://schemas.microsoft.com/office/drawing/2014/main" id="{856C1CD8-60B4-4E10-C657-8095B2A27980}"/>
                  </a:ext>
                </a:extLst>
              </p14:cNvPr>
              <p14:cNvContentPartPr/>
              <p14:nvPr/>
            </p14:nvContentPartPr>
            <p14:xfrm>
              <a:off x="5652120" y="3902845"/>
              <a:ext cx="936360" cy="802800"/>
            </p14:xfrm>
          </p:contentPart>
        </mc:Choice>
        <mc:Fallback xmlns="">
          <p:pic>
            <p:nvPicPr>
              <p:cNvPr id="11" name="Input penna 10">
                <a:extLst>
                  <a:ext uri="{FF2B5EF4-FFF2-40B4-BE49-F238E27FC236}">
                    <a16:creationId xmlns:a16="http://schemas.microsoft.com/office/drawing/2014/main" id="{856C1CD8-60B4-4E10-C657-8095B2A27980}"/>
                  </a:ext>
                </a:extLst>
              </p:cNvPr>
              <p:cNvPicPr/>
              <p:nvPr/>
            </p:nvPicPr>
            <p:blipFill>
              <a:blip r:embed="rId8"/>
              <a:stretch>
                <a:fillRect/>
              </a:stretch>
            </p:blipFill>
            <p:spPr>
              <a:xfrm>
                <a:off x="5643120" y="3893841"/>
                <a:ext cx="954000" cy="820448"/>
              </a:xfrm>
              <a:prstGeom prst="rect">
                <a:avLst/>
              </a:prstGeom>
            </p:spPr>
          </p:pic>
        </mc:Fallback>
      </mc:AlternateContent>
      <p:sp>
        <p:nvSpPr>
          <p:cNvPr id="12" name="CasellaDiTesto 11">
            <a:extLst>
              <a:ext uri="{FF2B5EF4-FFF2-40B4-BE49-F238E27FC236}">
                <a16:creationId xmlns:a16="http://schemas.microsoft.com/office/drawing/2014/main" id="{2C6717B6-2BA6-A2E1-39D5-506B143FFB0B}"/>
              </a:ext>
            </a:extLst>
          </p:cNvPr>
          <p:cNvSpPr txBox="1"/>
          <p:nvPr/>
        </p:nvSpPr>
        <p:spPr>
          <a:xfrm>
            <a:off x="1888418" y="5373216"/>
            <a:ext cx="5367163" cy="707886"/>
          </a:xfrm>
          <a:prstGeom prst="rect">
            <a:avLst/>
          </a:prstGeom>
          <a:noFill/>
          <a:ln w="19050">
            <a:solidFill>
              <a:srgbClr val="C80000"/>
            </a:solidFill>
          </a:ln>
        </p:spPr>
        <p:txBody>
          <a:bodyPr wrap="square" rtlCol="0">
            <a:spAutoFit/>
          </a:bodyPr>
          <a:lstStyle/>
          <a:p>
            <a:pPr algn="ctr"/>
            <a:r>
              <a:rPr lang="it-IT" sz="2000" u="none" dirty="0" err="1">
                <a:solidFill>
                  <a:srgbClr val="000000"/>
                </a:solidFill>
                <a:latin typeface="Arial Nova Cond" panose="020B0506020202020204" pitchFamily="34" charset="0"/>
              </a:rPr>
              <a:t>Observation</a:t>
            </a:r>
            <a:r>
              <a:rPr lang="it-IT" sz="2000" u="none" dirty="0">
                <a:solidFill>
                  <a:srgbClr val="000000"/>
                </a:solidFill>
                <a:latin typeface="Arial Nova Cond" panose="020B0506020202020204" pitchFamily="34" charset="0"/>
              </a:rPr>
              <a:t> of a </a:t>
            </a:r>
            <a:r>
              <a:rPr lang="it-IT" sz="2000" u="none" dirty="0" err="1">
                <a:solidFill>
                  <a:srgbClr val="000000"/>
                </a:solidFill>
                <a:latin typeface="Arial Nova Cond" panose="020B0506020202020204" pitchFamily="34" charset="0"/>
              </a:rPr>
              <a:t>flavour’s</a:t>
            </a:r>
            <a:r>
              <a:rPr lang="it-IT" sz="2000" u="none" dirty="0">
                <a:solidFill>
                  <a:srgbClr val="000000"/>
                </a:solidFill>
                <a:latin typeface="Arial Nova Cond" panose="020B0506020202020204" pitchFamily="34" charset="0"/>
              </a:rPr>
              <a:t> </a:t>
            </a:r>
            <a:r>
              <a:rPr lang="it-IT" sz="2000" u="none" dirty="0" err="1">
                <a:solidFill>
                  <a:srgbClr val="000000"/>
                </a:solidFill>
                <a:latin typeface="Arial Nova Cond" panose="020B0506020202020204" pitchFamily="34" charset="0"/>
              </a:rPr>
              <a:t>transition</a:t>
            </a:r>
            <a:r>
              <a:rPr lang="it-IT" sz="2000" u="none" dirty="0">
                <a:solidFill>
                  <a:srgbClr val="000000"/>
                </a:solidFill>
                <a:latin typeface="Arial Nova Cond" panose="020B0506020202020204" pitchFamily="34" charset="0"/>
              </a:rPr>
              <a:t> </a:t>
            </a:r>
            <a:r>
              <a:rPr lang="it-IT" sz="2000" u="none" dirty="0" err="1">
                <a:solidFill>
                  <a:srgbClr val="000000"/>
                </a:solidFill>
                <a:latin typeface="Arial Nova Cond" panose="020B0506020202020204" pitchFamily="34" charset="0"/>
              </a:rPr>
              <a:t>implies</a:t>
            </a:r>
            <a:r>
              <a:rPr lang="it-IT" sz="2000" u="none" dirty="0">
                <a:solidFill>
                  <a:srgbClr val="000000"/>
                </a:solidFill>
                <a:latin typeface="Arial Nova Cond" panose="020B0506020202020204" pitchFamily="34" charset="0"/>
              </a:rPr>
              <a:t> the </a:t>
            </a:r>
            <a:r>
              <a:rPr lang="it-IT" sz="2000" u="none" dirty="0" err="1">
                <a:solidFill>
                  <a:srgbClr val="000000"/>
                </a:solidFill>
                <a:latin typeface="Arial Nova Cond" panose="020B0506020202020204" pitchFamily="34" charset="0"/>
              </a:rPr>
              <a:t>existance</a:t>
            </a:r>
            <a:r>
              <a:rPr lang="it-IT" sz="2000" u="none" dirty="0">
                <a:solidFill>
                  <a:srgbClr val="000000"/>
                </a:solidFill>
                <a:latin typeface="Arial Nova Cond" panose="020B0506020202020204" pitchFamily="34" charset="0"/>
              </a:rPr>
              <a:t> of </a:t>
            </a:r>
            <a:r>
              <a:rPr lang="it-IT" sz="2000" u="none" dirty="0" err="1">
                <a:solidFill>
                  <a:srgbClr val="000000"/>
                </a:solidFill>
                <a:latin typeface="Arial Nova Cond" panose="020B0506020202020204" pitchFamily="34" charset="0"/>
              </a:rPr>
              <a:t>different</a:t>
            </a:r>
            <a:r>
              <a:rPr lang="it-IT" sz="2000" u="none" dirty="0">
                <a:solidFill>
                  <a:srgbClr val="000000"/>
                </a:solidFill>
                <a:latin typeface="Arial Nova Cond" panose="020B0506020202020204" pitchFamily="34" charset="0"/>
              </a:rPr>
              <a:t> non zero mass </a:t>
            </a:r>
            <a:r>
              <a:rPr lang="it-IT" sz="2000" u="none" dirty="0" err="1">
                <a:solidFill>
                  <a:srgbClr val="000000"/>
                </a:solidFill>
                <a:latin typeface="Arial Nova Cond" panose="020B0506020202020204" pitchFamily="34" charset="0"/>
              </a:rPr>
              <a:t>states</a:t>
            </a:r>
            <a:endParaRPr lang="it-IT" sz="2000" u="none" dirty="0">
              <a:solidFill>
                <a:srgbClr val="000000"/>
              </a:solidFill>
              <a:latin typeface="Arial Nova Cond" panose="020B0506020202020204" pitchFamily="34" charset="0"/>
            </a:endParaRPr>
          </a:p>
        </p:txBody>
      </p:sp>
      <p:sp>
        <p:nvSpPr>
          <p:cNvPr id="13" name="Titolo 1">
            <a:extLst>
              <a:ext uri="{FF2B5EF4-FFF2-40B4-BE49-F238E27FC236}">
                <a16:creationId xmlns:a16="http://schemas.microsoft.com/office/drawing/2014/main" id="{41719A1A-C8B9-1CCE-88B4-950D5C578861}"/>
              </a:ext>
            </a:extLst>
          </p:cNvPr>
          <p:cNvSpPr txBox="1">
            <a:spLocks/>
          </p:cNvSpPr>
          <p:nvPr/>
        </p:nvSpPr>
        <p:spPr bwMode="auto">
          <a:xfrm>
            <a:off x="468313" y="333375"/>
            <a:ext cx="8229600"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10" charset="-128"/>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110" charset="-128"/>
              </a:defRPr>
            </a:lvl2pPr>
            <a:lvl3pPr algn="ctr" rtl="0" eaLnBrk="0" fontAlgn="base" hangingPunct="0">
              <a:spcBef>
                <a:spcPct val="0"/>
              </a:spcBef>
              <a:spcAft>
                <a:spcPct val="0"/>
              </a:spcAft>
              <a:defRPr sz="4400">
                <a:solidFill>
                  <a:schemeClr val="tx2"/>
                </a:solidFill>
                <a:latin typeface="Arial" charset="0"/>
                <a:ea typeface="ＭＳ Ｐゴシック" pitchFamily="-110" charset="-128"/>
              </a:defRPr>
            </a:lvl3pPr>
            <a:lvl4pPr algn="ctr" rtl="0" eaLnBrk="0" fontAlgn="base" hangingPunct="0">
              <a:spcBef>
                <a:spcPct val="0"/>
              </a:spcBef>
              <a:spcAft>
                <a:spcPct val="0"/>
              </a:spcAft>
              <a:defRPr sz="4400">
                <a:solidFill>
                  <a:schemeClr val="tx2"/>
                </a:solidFill>
                <a:latin typeface="Arial" charset="0"/>
                <a:ea typeface="ＭＳ Ｐゴシック" pitchFamily="-110" charset="-128"/>
              </a:defRPr>
            </a:lvl4pPr>
            <a:lvl5pPr algn="ctr" rtl="0" eaLnBrk="0" fontAlgn="base" hangingPunct="0">
              <a:spcBef>
                <a:spcPct val="0"/>
              </a:spcBef>
              <a:spcAft>
                <a:spcPct val="0"/>
              </a:spcAft>
              <a:defRPr sz="4400">
                <a:solidFill>
                  <a:schemeClr val="tx2"/>
                </a:solidFill>
                <a:latin typeface="Arial" charset="0"/>
                <a:ea typeface="ＭＳ Ｐゴシック" pitchFamily="-110"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en-US" altLang="en-US" sz="3200" b="1" u="none" kern="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NEUTRINO OSCILLATIONS</a:t>
            </a:r>
            <a:endParaRPr lang="en-US" altLang="en-US" sz="3200" b="1" u="none" kern="0"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endParaRPr>
          </a:p>
        </p:txBody>
      </p:sp>
    </p:spTree>
  </p:cSld>
  <p:clrMapOvr>
    <a:masterClrMapping/>
  </p:clrMapOvr>
  <p:extLst>
    <p:ext uri="{6950BFC3-D8DA-4A85-94F7-54DA5524770B}">
      <p188:commentRel xmlns:p188="http://schemas.microsoft.com/office/powerpoint/2018/8/main" r:id="rId3"/>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olo 1">
            <a:extLst>
              <a:ext uri="{FF2B5EF4-FFF2-40B4-BE49-F238E27FC236}">
                <a16:creationId xmlns:a16="http://schemas.microsoft.com/office/drawing/2014/main" id="{274278C0-A7B2-4E81-BF8B-E06B0219E98A}"/>
              </a:ext>
            </a:extLst>
          </p:cNvPr>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br>
              <a:rPr lang="it-IT" altLang="en-US" sz="4000" dirty="0">
                <a:latin typeface="Times New Roman" panose="02020603050405020304" pitchFamily="18" charset="0"/>
                <a:ea typeface="ＭＳ Ｐゴシック" panose="020B0600070205080204" pitchFamily="34" charset="-128"/>
                <a:cs typeface="Times New Roman" panose="02020603050405020304" pitchFamily="18" charset="0"/>
              </a:rPr>
            </a:br>
            <a:endParaRPr lang="it-IT" altLang="en-US" sz="4000"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p:sp>
        <p:nvSpPr>
          <p:cNvPr id="13" name="Titolo 1">
            <a:extLst>
              <a:ext uri="{FF2B5EF4-FFF2-40B4-BE49-F238E27FC236}">
                <a16:creationId xmlns:a16="http://schemas.microsoft.com/office/drawing/2014/main" id="{41719A1A-C8B9-1CCE-88B4-950D5C578861}"/>
              </a:ext>
            </a:extLst>
          </p:cNvPr>
          <p:cNvSpPr txBox="1">
            <a:spLocks/>
          </p:cNvSpPr>
          <p:nvPr/>
        </p:nvSpPr>
        <p:spPr bwMode="auto">
          <a:xfrm>
            <a:off x="468313" y="275133"/>
            <a:ext cx="8229600"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10" charset="-128"/>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110" charset="-128"/>
              </a:defRPr>
            </a:lvl2pPr>
            <a:lvl3pPr algn="ctr" rtl="0" eaLnBrk="0" fontAlgn="base" hangingPunct="0">
              <a:spcBef>
                <a:spcPct val="0"/>
              </a:spcBef>
              <a:spcAft>
                <a:spcPct val="0"/>
              </a:spcAft>
              <a:defRPr sz="4400">
                <a:solidFill>
                  <a:schemeClr val="tx2"/>
                </a:solidFill>
                <a:latin typeface="Arial" charset="0"/>
                <a:ea typeface="ＭＳ Ｐゴシック" pitchFamily="-110" charset="-128"/>
              </a:defRPr>
            </a:lvl3pPr>
            <a:lvl4pPr algn="ctr" rtl="0" eaLnBrk="0" fontAlgn="base" hangingPunct="0">
              <a:spcBef>
                <a:spcPct val="0"/>
              </a:spcBef>
              <a:spcAft>
                <a:spcPct val="0"/>
              </a:spcAft>
              <a:defRPr sz="4400">
                <a:solidFill>
                  <a:schemeClr val="tx2"/>
                </a:solidFill>
                <a:latin typeface="Arial" charset="0"/>
                <a:ea typeface="ＭＳ Ｐゴシック" pitchFamily="-110" charset="-128"/>
              </a:defRPr>
            </a:lvl4pPr>
            <a:lvl5pPr algn="ctr" rtl="0" eaLnBrk="0" fontAlgn="base" hangingPunct="0">
              <a:spcBef>
                <a:spcPct val="0"/>
              </a:spcBef>
              <a:spcAft>
                <a:spcPct val="0"/>
              </a:spcAft>
              <a:defRPr sz="4400">
                <a:solidFill>
                  <a:schemeClr val="tx2"/>
                </a:solidFill>
                <a:latin typeface="Arial" charset="0"/>
                <a:ea typeface="ＭＳ Ｐゴシック" pitchFamily="-110"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en-US" altLang="en-US" sz="3200" b="1" u="none" kern="0" dirty="0">
                <a:solidFill>
                  <a:srgbClr val="C80000"/>
                </a:solidFill>
                <a:latin typeface="Arial Nova Cond" panose="020B0506020202020204" pitchFamily="34" charset="0"/>
                <a:ea typeface="ＭＳ Ｐゴシック" panose="020B0600070205080204" pitchFamily="34" charset="-128"/>
                <a:cs typeface="Times New Roman" panose="02020603050405020304" pitchFamily="18" charset="0"/>
              </a:rPr>
              <a:t>MASS HIERACHY</a:t>
            </a:r>
          </a:p>
        </p:txBody>
      </p:sp>
      <mc:AlternateContent xmlns:mc="http://schemas.openxmlformats.org/markup-compatibility/2006" xmlns:a14="http://schemas.microsoft.com/office/drawing/2010/main">
        <mc:Choice Requires="a14">
          <p:sp>
            <p:nvSpPr>
              <p:cNvPr id="15" name="CasellaDiTesto 14">
                <a:extLst>
                  <a:ext uri="{FF2B5EF4-FFF2-40B4-BE49-F238E27FC236}">
                    <a16:creationId xmlns:a16="http://schemas.microsoft.com/office/drawing/2014/main" id="{7ED65013-FBCF-BD1C-D299-F1279F3EDED2}"/>
                  </a:ext>
                </a:extLst>
              </p:cNvPr>
              <p:cNvSpPr txBox="1"/>
              <p:nvPr/>
            </p:nvSpPr>
            <p:spPr>
              <a:xfrm>
                <a:off x="161130" y="1269222"/>
                <a:ext cx="8430071" cy="536878"/>
              </a:xfrm>
              <a:prstGeom prst="rect">
                <a:avLst/>
              </a:prstGeom>
              <a:noFill/>
              <a:ln w="19050">
                <a:noFill/>
              </a:ln>
            </p:spPr>
            <p:txBody>
              <a:bodyPr wrap="square" rtlCol="0">
                <a:spAutoFit/>
              </a:bodyPr>
              <a:lstStyle/>
              <a:p>
                <a:pPr marL="285750" indent="-285750">
                  <a:lnSpc>
                    <a:spcPct val="150000"/>
                  </a:lnSpc>
                  <a:buClr>
                    <a:srgbClr val="C80000"/>
                  </a:buClr>
                  <a:buFont typeface="Arial" panose="020B0604020202020204" pitchFamily="34" charset="0"/>
                  <a:buChar char="•"/>
                </a:pPr>
                <a14:m>
                  <m:oMath xmlns:m="http://schemas.openxmlformats.org/officeDocument/2006/math">
                    <m:sSub>
                      <m:sSubPr>
                        <m:ctrlPr>
                          <a:rPr lang="it-IT" b="0" i="1" u="none" smtClean="0">
                            <a:solidFill>
                              <a:srgbClr val="000000"/>
                            </a:solidFill>
                            <a:latin typeface="Cambria Math" panose="02040503050406030204" pitchFamily="18" charset="0"/>
                          </a:rPr>
                        </m:ctrlPr>
                      </m:sSubPr>
                      <m:e>
                        <m:r>
                          <a:rPr lang="it-IT" b="0" i="1" u="none" smtClean="0">
                            <a:solidFill>
                              <a:srgbClr val="000000"/>
                            </a:solidFill>
                            <a:latin typeface="Cambria Math" panose="02040503050406030204" pitchFamily="18" charset="0"/>
                          </a:rPr>
                          <m:t>𝑃</m:t>
                        </m:r>
                      </m:e>
                      <m:sub>
                        <m:r>
                          <a:rPr lang="it-IT" b="0" i="1" u="none" smtClean="0">
                            <a:solidFill>
                              <a:srgbClr val="000000"/>
                            </a:solidFill>
                            <a:latin typeface="Cambria Math" panose="02040503050406030204" pitchFamily="18" charset="0"/>
                          </a:rPr>
                          <m:t>𝛼</m:t>
                        </m:r>
                        <m:r>
                          <a:rPr lang="it-IT" b="0" i="1" u="none" smtClean="0">
                            <a:solidFill>
                              <a:srgbClr val="000000"/>
                            </a:solidFill>
                            <a:latin typeface="Cambria Math" panose="02040503050406030204" pitchFamily="18" charset="0"/>
                          </a:rPr>
                          <m:t>→</m:t>
                        </m:r>
                        <m:r>
                          <a:rPr lang="it-IT" b="0" i="1" u="none" smtClean="0">
                            <a:solidFill>
                              <a:srgbClr val="000000"/>
                            </a:solidFill>
                            <a:latin typeface="Cambria Math" panose="02040503050406030204" pitchFamily="18" charset="0"/>
                          </a:rPr>
                          <m:t>𝛽</m:t>
                        </m:r>
                      </m:sub>
                    </m:sSub>
                    <m:r>
                      <a:rPr lang="it-IT" b="0" i="1" u="none" smtClean="0">
                        <a:solidFill>
                          <a:srgbClr val="000000"/>
                        </a:solidFill>
                        <a:latin typeface="Cambria Math" panose="02040503050406030204" pitchFamily="18" charset="0"/>
                      </a:rPr>
                      <m:t> </m:t>
                    </m:r>
                    <m:r>
                      <a:rPr lang="it-IT" b="0" i="1" u="none" smtClean="0">
                        <a:solidFill>
                          <a:srgbClr val="000000"/>
                        </a:solidFill>
                        <a:latin typeface="Cambria Math" panose="02040503050406030204" pitchFamily="18" charset="0"/>
                        <a:ea typeface="Cambria Math" panose="02040503050406030204" pitchFamily="18" charset="0"/>
                      </a:rPr>
                      <m:t>∝</m:t>
                    </m:r>
                    <m:r>
                      <m:rPr>
                        <m:sty m:val="p"/>
                      </m:rPr>
                      <a:rPr lang="it-IT" b="0" i="0" u="none" smtClean="0">
                        <a:solidFill>
                          <a:srgbClr val="000000"/>
                        </a:solidFill>
                        <a:latin typeface="Cambria Math" panose="02040503050406030204" pitchFamily="18" charset="0"/>
                        <a:ea typeface="Cambria Math" panose="02040503050406030204" pitchFamily="18" charset="0"/>
                      </a:rPr>
                      <m:t>Δ</m:t>
                    </m:r>
                    <m:sSubSup>
                      <m:sSubSupPr>
                        <m:ctrlPr>
                          <a:rPr lang="it-IT" b="0" i="1" u="none" smtClean="0">
                            <a:solidFill>
                              <a:srgbClr val="000000"/>
                            </a:solidFill>
                            <a:latin typeface="Cambria Math" panose="02040503050406030204" pitchFamily="18" charset="0"/>
                            <a:ea typeface="Cambria Math" panose="02040503050406030204" pitchFamily="18" charset="0"/>
                          </a:rPr>
                        </m:ctrlPr>
                      </m:sSubSupPr>
                      <m:e>
                        <m:r>
                          <a:rPr lang="it-IT" b="0" i="1" u="none" smtClean="0">
                            <a:solidFill>
                              <a:srgbClr val="000000"/>
                            </a:solidFill>
                            <a:latin typeface="Cambria Math" panose="02040503050406030204" pitchFamily="18" charset="0"/>
                            <a:ea typeface="Cambria Math" panose="02040503050406030204" pitchFamily="18" charset="0"/>
                          </a:rPr>
                          <m:t>𝑚</m:t>
                        </m:r>
                      </m:e>
                      <m:sub>
                        <m:r>
                          <a:rPr lang="it-IT" b="0" i="1" u="none" smtClean="0">
                            <a:solidFill>
                              <a:srgbClr val="000000"/>
                            </a:solidFill>
                            <a:latin typeface="Cambria Math" panose="02040503050406030204" pitchFamily="18" charset="0"/>
                            <a:ea typeface="Cambria Math" panose="02040503050406030204" pitchFamily="18" charset="0"/>
                          </a:rPr>
                          <m:t>𝑖𝑗</m:t>
                        </m:r>
                      </m:sub>
                      <m:sup>
                        <m:r>
                          <a:rPr lang="it-IT" b="0" i="1" u="none" smtClean="0">
                            <a:solidFill>
                              <a:srgbClr val="000000"/>
                            </a:solidFill>
                            <a:latin typeface="Cambria Math" panose="02040503050406030204" pitchFamily="18" charset="0"/>
                            <a:ea typeface="Cambria Math" panose="02040503050406030204" pitchFamily="18" charset="0"/>
                          </a:rPr>
                          <m:t>2</m:t>
                        </m:r>
                      </m:sup>
                    </m:sSubSup>
                    <m:r>
                      <a:rPr lang="it-IT" b="0" i="1" u="none" smtClean="0">
                        <a:solidFill>
                          <a:srgbClr val="000000"/>
                        </a:solidFill>
                        <a:latin typeface="Cambria Math" panose="02040503050406030204" pitchFamily="18" charset="0"/>
                        <a:ea typeface="Cambria Math" panose="02040503050406030204" pitchFamily="18" charset="0"/>
                      </a:rPr>
                      <m:t>  </m:t>
                    </m:r>
                  </m:oMath>
                </a14:m>
                <a:r>
                  <a:rPr lang="it-IT" u="none" dirty="0">
                    <a:solidFill>
                      <a:srgbClr val="000000"/>
                    </a:solidFill>
                    <a:latin typeface="Arial Nova Cond Light" panose="020B0306020202020204" pitchFamily="34" charset="0"/>
                  </a:rPr>
                  <a:t> </a:t>
                </a:r>
                <a:r>
                  <a:rPr lang="it-IT" b="1" u="none" dirty="0" err="1">
                    <a:solidFill>
                      <a:srgbClr val="C80000"/>
                    </a:solidFill>
                    <a:latin typeface="Arial Nova Cond Light" panose="020B0306020202020204" pitchFamily="34" charset="0"/>
                  </a:rPr>
                  <a:t>does</a:t>
                </a:r>
                <a:r>
                  <a:rPr lang="it-IT" b="1" u="none" dirty="0">
                    <a:solidFill>
                      <a:srgbClr val="C80000"/>
                    </a:solidFill>
                    <a:latin typeface="Arial Nova Cond Light" panose="020B0306020202020204" pitchFamily="34" charset="0"/>
                  </a:rPr>
                  <a:t> </a:t>
                </a:r>
                <a:r>
                  <a:rPr lang="it-IT" b="1" u="none" dirty="0" err="1">
                    <a:solidFill>
                      <a:srgbClr val="C80000"/>
                    </a:solidFill>
                    <a:latin typeface="Arial Nova Cond Light" panose="020B0306020202020204" pitchFamily="34" charset="0"/>
                  </a:rPr>
                  <a:t>not</a:t>
                </a:r>
                <a:r>
                  <a:rPr lang="it-IT" b="1" u="none" dirty="0">
                    <a:solidFill>
                      <a:srgbClr val="C80000"/>
                    </a:solidFill>
                    <a:latin typeface="Arial Nova Cond Light" panose="020B0306020202020204" pitchFamily="34" charset="0"/>
                  </a:rPr>
                  <a:t> </a:t>
                </a:r>
                <a:r>
                  <a:rPr lang="it-IT" b="1" u="none" dirty="0" err="1">
                    <a:solidFill>
                      <a:srgbClr val="C80000"/>
                    </a:solidFill>
                    <a:latin typeface="Arial Nova Cond Light" panose="020B0306020202020204" pitchFamily="34" charset="0"/>
                  </a:rPr>
                  <a:t>give</a:t>
                </a:r>
                <a:r>
                  <a:rPr lang="it-IT" b="1" u="none" dirty="0">
                    <a:solidFill>
                      <a:srgbClr val="C80000"/>
                    </a:solidFill>
                    <a:latin typeface="Arial Nova Cond Light" panose="020B0306020202020204" pitchFamily="34" charset="0"/>
                  </a:rPr>
                  <a:t> </a:t>
                </a:r>
                <a:r>
                  <a:rPr lang="it-IT" b="1" u="none" dirty="0" err="1">
                    <a:solidFill>
                      <a:srgbClr val="C80000"/>
                    </a:solidFill>
                    <a:latin typeface="Arial Nova Cond Light" panose="020B0306020202020204" pitchFamily="34" charset="0"/>
                  </a:rPr>
                  <a:t>any</a:t>
                </a:r>
                <a:r>
                  <a:rPr lang="it-IT" b="1" u="none" dirty="0">
                    <a:solidFill>
                      <a:srgbClr val="C80000"/>
                    </a:solidFill>
                    <a:latin typeface="Arial Nova Cond Light" panose="020B0306020202020204" pitchFamily="34" charset="0"/>
                  </a:rPr>
                  <a:t> information </a:t>
                </a:r>
                <a:r>
                  <a:rPr lang="it-IT" b="1" u="none" dirty="0" err="1">
                    <a:solidFill>
                      <a:srgbClr val="C80000"/>
                    </a:solidFill>
                    <a:latin typeface="Arial Nova Cond Light" panose="020B0306020202020204" pitchFamily="34" charset="0"/>
                  </a:rPr>
                  <a:t>about</a:t>
                </a:r>
                <a:r>
                  <a:rPr lang="it-IT" b="1" u="none" dirty="0">
                    <a:solidFill>
                      <a:srgbClr val="C80000"/>
                    </a:solidFill>
                    <a:latin typeface="Arial Nova Cond Light" panose="020B0306020202020204" pitchFamily="34" charset="0"/>
                  </a:rPr>
                  <a:t> the </a:t>
                </a:r>
                <a:r>
                  <a:rPr lang="it-IT" b="1" u="none" dirty="0" err="1">
                    <a:solidFill>
                      <a:srgbClr val="C80000"/>
                    </a:solidFill>
                    <a:latin typeface="Arial Nova Cond Light" panose="020B0306020202020204" pitchFamily="34" charset="0"/>
                  </a:rPr>
                  <a:t>absolute</a:t>
                </a:r>
                <a:r>
                  <a:rPr lang="it-IT" b="1" u="none" dirty="0">
                    <a:solidFill>
                      <a:srgbClr val="C80000"/>
                    </a:solidFill>
                    <a:latin typeface="Arial Nova Cond Light" panose="020B0306020202020204" pitchFamily="34" charset="0"/>
                  </a:rPr>
                  <a:t> mass </a:t>
                </a:r>
                <a:r>
                  <a:rPr lang="it-IT" b="1" u="none" dirty="0" err="1">
                    <a:solidFill>
                      <a:srgbClr val="C80000"/>
                    </a:solidFill>
                    <a:latin typeface="Arial Nova Cond Light" panose="020B0306020202020204" pitchFamily="34" charset="0"/>
                  </a:rPr>
                  <a:t>values</a:t>
                </a:r>
                <a:r>
                  <a:rPr lang="it-IT" b="1" u="none" dirty="0">
                    <a:solidFill>
                      <a:srgbClr val="C80000"/>
                    </a:solidFill>
                    <a:latin typeface="Arial Nova Cond Light" panose="020B0306020202020204" pitchFamily="34" charset="0"/>
                  </a:rPr>
                  <a:t>!</a:t>
                </a:r>
              </a:p>
            </p:txBody>
          </p:sp>
        </mc:Choice>
        <mc:Fallback xmlns="">
          <p:sp>
            <p:nvSpPr>
              <p:cNvPr id="15" name="CasellaDiTesto 14">
                <a:extLst>
                  <a:ext uri="{FF2B5EF4-FFF2-40B4-BE49-F238E27FC236}">
                    <a16:creationId xmlns:a16="http://schemas.microsoft.com/office/drawing/2014/main" id="{7ED65013-FBCF-BD1C-D299-F1279F3EDED2}"/>
                  </a:ext>
                </a:extLst>
              </p:cNvPr>
              <p:cNvSpPr txBox="1">
                <a:spLocks noRot="1" noChangeAspect="1" noMove="1" noResize="1" noEditPoints="1" noAdjustHandles="1" noChangeArrowheads="1" noChangeShapeType="1" noTextEdit="1"/>
              </p:cNvSpPr>
              <p:nvPr/>
            </p:nvSpPr>
            <p:spPr>
              <a:xfrm>
                <a:off x="161130" y="1269222"/>
                <a:ext cx="8430071" cy="536878"/>
              </a:xfrm>
              <a:prstGeom prst="rect">
                <a:avLst/>
              </a:prstGeom>
              <a:blipFill>
                <a:blip r:embed="rId3"/>
                <a:stretch>
                  <a:fillRect l="-434" b="-11364"/>
                </a:stretch>
              </a:blipFill>
              <a:ln w="19050">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CasellaDiTesto 15">
                <a:extLst>
                  <a:ext uri="{FF2B5EF4-FFF2-40B4-BE49-F238E27FC236}">
                    <a16:creationId xmlns:a16="http://schemas.microsoft.com/office/drawing/2014/main" id="{BDC7123A-B249-D4CA-E1FC-EBC14BDA5037}"/>
                  </a:ext>
                </a:extLst>
              </p:cNvPr>
              <p:cNvSpPr txBox="1"/>
              <p:nvPr/>
            </p:nvSpPr>
            <p:spPr>
              <a:xfrm>
                <a:off x="473646" y="5112498"/>
                <a:ext cx="8502079" cy="1218923"/>
              </a:xfrm>
              <a:prstGeom prst="rect">
                <a:avLst/>
              </a:prstGeom>
              <a:noFill/>
            </p:spPr>
            <p:txBody>
              <a:bodyPr wrap="square" rtlCol="0">
                <a:spAutoFit/>
              </a:bodyPr>
              <a:lstStyle/>
              <a:p>
                <a:r>
                  <a:rPr lang="it-IT" u="none" dirty="0">
                    <a:solidFill>
                      <a:schemeClr val="tx1"/>
                    </a:solidFill>
                    <a:latin typeface="Arial Nova Cond" panose="020B0506020202020204" pitchFamily="34" charset="0"/>
                  </a:rPr>
                  <a:t>SOLAR</a:t>
                </a:r>
                <a:r>
                  <a:rPr lang="it-IT" sz="1600" u="none" dirty="0">
                    <a:solidFill>
                      <a:schemeClr val="tx1"/>
                    </a:solidFill>
                    <a:latin typeface="Arial Nova Cond" panose="020B0506020202020204" pitchFamily="34" charset="0"/>
                  </a:rPr>
                  <a:t>  </a:t>
                </a:r>
                <a:r>
                  <a:rPr lang="it-IT" sz="1600" u="none" dirty="0">
                    <a:solidFill>
                      <a:srgbClr val="C80000"/>
                    </a:solidFill>
                    <a:latin typeface="Arial Nova Cond" panose="020B0506020202020204" pitchFamily="34" charset="0"/>
                  </a:rPr>
                  <a:t>(</a:t>
                </a:r>
                <a14:m>
                  <m:oMath xmlns:m="http://schemas.openxmlformats.org/officeDocument/2006/math">
                    <m:r>
                      <m:rPr>
                        <m:sty m:val="p"/>
                      </m:rPr>
                      <a:rPr lang="it-IT" sz="2000" u="none" smtClean="0">
                        <a:solidFill>
                          <a:srgbClr val="C80000"/>
                        </a:solidFill>
                        <a:latin typeface="Cambria Math" panose="02040503050406030204" pitchFamily="18" charset="0"/>
                        <a:ea typeface="Cambria Math" panose="02040503050406030204" pitchFamily="18" charset="0"/>
                      </a:rPr>
                      <m:t>Δ</m:t>
                    </m:r>
                    <m:sSubSup>
                      <m:sSubSupPr>
                        <m:ctrlPr>
                          <a:rPr lang="it-IT" sz="2000" i="1" u="none">
                            <a:solidFill>
                              <a:srgbClr val="C80000"/>
                            </a:solidFill>
                            <a:latin typeface="Cambria Math" panose="02040503050406030204" pitchFamily="18" charset="0"/>
                            <a:ea typeface="Cambria Math" panose="02040503050406030204" pitchFamily="18" charset="0"/>
                          </a:rPr>
                        </m:ctrlPr>
                      </m:sSubSupPr>
                      <m:e>
                        <m:r>
                          <a:rPr lang="it-IT" sz="2000" i="1" u="none">
                            <a:solidFill>
                              <a:srgbClr val="C80000"/>
                            </a:solidFill>
                            <a:latin typeface="Cambria Math" panose="02040503050406030204" pitchFamily="18" charset="0"/>
                            <a:ea typeface="Cambria Math" panose="02040503050406030204" pitchFamily="18" charset="0"/>
                          </a:rPr>
                          <m:t>𝑚</m:t>
                        </m:r>
                      </m:e>
                      <m:sub>
                        <m:r>
                          <a:rPr lang="it-IT" sz="2000" b="0" i="1" u="none" smtClean="0">
                            <a:solidFill>
                              <a:srgbClr val="C80000"/>
                            </a:solidFill>
                            <a:latin typeface="Cambria Math" panose="02040503050406030204" pitchFamily="18" charset="0"/>
                            <a:ea typeface="Cambria Math" panose="02040503050406030204" pitchFamily="18" charset="0"/>
                          </a:rPr>
                          <m:t>12</m:t>
                        </m:r>
                      </m:sub>
                      <m:sup>
                        <m:r>
                          <a:rPr lang="it-IT" sz="2000" i="1" u="none">
                            <a:solidFill>
                              <a:srgbClr val="C80000"/>
                            </a:solidFill>
                            <a:latin typeface="Cambria Math" panose="02040503050406030204" pitchFamily="18" charset="0"/>
                            <a:ea typeface="Cambria Math" panose="02040503050406030204" pitchFamily="18" charset="0"/>
                          </a:rPr>
                          <m:t>2</m:t>
                        </m:r>
                      </m:sup>
                    </m:sSubSup>
                    <m:r>
                      <a:rPr lang="it-IT" sz="2000" b="0" i="1" u="none" smtClean="0">
                        <a:solidFill>
                          <a:srgbClr val="C80000"/>
                        </a:solidFill>
                        <a:latin typeface="Cambria Math" panose="02040503050406030204" pitchFamily="18" charset="0"/>
                        <a:ea typeface="Cambria Math" panose="02040503050406030204" pitchFamily="18" charset="0"/>
                      </a:rPr>
                      <m:t>)</m:t>
                    </m:r>
                  </m:oMath>
                </a14:m>
                <a:r>
                  <a:rPr lang="it-IT" sz="1600" u="none" dirty="0">
                    <a:solidFill>
                      <a:srgbClr val="C80000"/>
                    </a:solidFill>
                    <a:latin typeface="Arial Nova Cond" panose="020B0506020202020204" pitchFamily="34" charset="0"/>
                  </a:rPr>
                  <a:t>   </a:t>
                </a:r>
                <a14:m>
                  <m:oMath xmlns:m="http://schemas.openxmlformats.org/officeDocument/2006/math">
                    <m:sSub>
                      <m:sSubPr>
                        <m:ctrlPr>
                          <a:rPr lang="it-IT" sz="2000" b="0" i="1" u="none" smtClean="0">
                            <a:solidFill>
                              <a:schemeClr val="tx1"/>
                            </a:solidFill>
                            <a:latin typeface="Cambria Math" panose="02040503050406030204" pitchFamily="18" charset="0"/>
                          </a:rPr>
                        </m:ctrlPr>
                      </m:sSubPr>
                      <m:e>
                        <m:r>
                          <a:rPr lang="it-IT" sz="2000" b="0" i="1" u="none" smtClean="0">
                            <a:solidFill>
                              <a:schemeClr val="tx1"/>
                            </a:solidFill>
                            <a:latin typeface="Cambria Math" panose="02040503050406030204" pitchFamily="18" charset="0"/>
                          </a:rPr>
                          <m:t>𝜐</m:t>
                        </m:r>
                      </m:e>
                      <m:sub>
                        <m:r>
                          <a:rPr lang="it-IT" sz="2000" b="0" i="1" u="none" smtClean="0">
                            <a:solidFill>
                              <a:schemeClr val="tx1"/>
                            </a:solidFill>
                            <a:latin typeface="Cambria Math" panose="02040503050406030204" pitchFamily="18" charset="0"/>
                          </a:rPr>
                          <m:t>𝑒</m:t>
                        </m:r>
                      </m:sub>
                    </m:sSub>
                    <m:r>
                      <a:rPr lang="it-IT" sz="2000" b="0" i="1" u="none" smtClean="0">
                        <a:solidFill>
                          <a:schemeClr val="tx1"/>
                        </a:solidFill>
                        <a:latin typeface="Cambria Math" panose="02040503050406030204" pitchFamily="18" charset="0"/>
                      </a:rPr>
                      <m:t>→</m:t>
                    </m:r>
                    <m:sSub>
                      <m:sSubPr>
                        <m:ctrlPr>
                          <a:rPr lang="it-IT" sz="2000" b="0" i="1" u="none" smtClean="0">
                            <a:solidFill>
                              <a:schemeClr val="tx1"/>
                            </a:solidFill>
                            <a:latin typeface="Cambria Math" panose="02040503050406030204" pitchFamily="18" charset="0"/>
                          </a:rPr>
                        </m:ctrlPr>
                      </m:sSubPr>
                      <m:e>
                        <m:r>
                          <a:rPr lang="it-IT" sz="2000" b="0" i="1" u="none" smtClean="0">
                            <a:solidFill>
                              <a:schemeClr val="tx1"/>
                            </a:solidFill>
                            <a:latin typeface="Cambria Math" panose="02040503050406030204" pitchFamily="18" charset="0"/>
                          </a:rPr>
                          <m:t>𝜐</m:t>
                        </m:r>
                      </m:e>
                      <m:sub>
                        <m:r>
                          <a:rPr lang="it-IT" sz="2000" b="0" i="1" u="none" smtClean="0">
                            <a:solidFill>
                              <a:schemeClr val="tx1"/>
                            </a:solidFill>
                            <a:latin typeface="Cambria Math" panose="02040503050406030204" pitchFamily="18" charset="0"/>
                          </a:rPr>
                          <m:t>𝜇</m:t>
                        </m:r>
                      </m:sub>
                    </m:sSub>
                    <m:r>
                      <a:rPr lang="it-IT" sz="2000" b="0" i="1" u="none" smtClean="0">
                        <a:solidFill>
                          <a:schemeClr val="tx1"/>
                        </a:solidFill>
                        <a:latin typeface="Cambria Math" panose="02040503050406030204" pitchFamily="18" charset="0"/>
                      </a:rPr>
                      <m:t>  </m:t>
                    </m:r>
                    <m:sSub>
                      <m:sSubPr>
                        <m:ctrlPr>
                          <a:rPr lang="it-IT" sz="2000" b="0" i="1" u="none" smtClean="0">
                            <a:solidFill>
                              <a:schemeClr val="tx1"/>
                            </a:solidFill>
                            <a:latin typeface="Cambria Math" panose="02040503050406030204" pitchFamily="18" charset="0"/>
                          </a:rPr>
                        </m:ctrlPr>
                      </m:sSubPr>
                      <m:e>
                        <m:r>
                          <a:rPr lang="it-IT" sz="2000" b="0" i="1" u="none" smtClean="0">
                            <a:solidFill>
                              <a:schemeClr val="tx1"/>
                            </a:solidFill>
                            <a:latin typeface="Cambria Math" panose="02040503050406030204" pitchFamily="18" charset="0"/>
                          </a:rPr>
                          <m:t>𝜐</m:t>
                        </m:r>
                      </m:e>
                      <m:sub>
                        <m:r>
                          <a:rPr lang="it-IT" sz="2000" b="0" i="1" u="none" smtClean="0">
                            <a:solidFill>
                              <a:schemeClr val="tx1"/>
                            </a:solidFill>
                            <a:latin typeface="Cambria Math" panose="02040503050406030204" pitchFamily="18" charset="0"/>
                          </a:rPr>
                          <m:t>𝜏</m:t>
                        </m:r>
                      </m:sub>
                    </m:sSub>
                  </m:oMath>
                </a14:m>
                <a:r>
                  <a:rPr lang="en-GB" sz="2000" u="none" dirty="0">
                    <a:solidFill>
                      <a:schemeClr val="tx1"/>
                    </a:solidFill>
                    <a:latin typeface="Arial Nova Cond" panose="020B0506020202020204" pitchFamily="34" charset="0"/>
                  </a:rPr>
                  <a:t>  </a:t>
                </a:r>
                <a:r>
                  <a:rPr lang="en-GB" u="none" dirty="0">
                    <a:solidFill>
                      <a:srgbClr val="000000"/>
                    </a:solidFill>
                    <a:latin typeface="Arial Nova Cond" panose="020B0506020202020204" pitchFamily="34" charset="0"/>
                  </a:rPr>
                  <a:t>Homestake, </a:t>
                </a:r>
                <a:r>
                  <a:rPr lang="en-GB" u="none" dirty="0" err="1">
                    <a:solidFill>
                      <a:srgbClr val="000000"/>
                    </a:solidFill>
                    <a:latin typeface="Arial Nova Cond" panose="020B0506020202020204" pitchFamily="34" charset="0"/>
                  </a:rPr>
                  <a:t>Kamiokande</a:t>
                </a:r>
                <a:r>
                  <a:rPr lang="en-GB" u="none" dirty="0">
                    <a:solidFill>
                      <a:srgbClr val="000000"/>
                    </a:solidFill>
                    <a:latin typeface="Arial Nova Cond" panose="020B0506020202020204" pitchFamily="34" charset="0"/>
                  </a:rPr>
                  <a:t>, SAGE, SNO, GALLEX, </a:t>
                </a:r>
                <a:r>
                  <a:rPr lang="en-GB" u="none" dirty="0" err="1">
                    <a:solidFill>
                      <a:srgbClr val="000000"/>
                    </a:solidFill>
                    <a:latin typeface="Arial Nova Cond" panose="020B0506020202020204" pitchFamily="34" charset="0"/>
                  </a:rPr>
                  <a:t>Borexino</a:t>
                </a:r>
                <a:endParaRPr lang="en-GB" u="none" dirty="0">
                  <a:solidFill>
                    <a:srgbClr val="000000"/>
                  </a:solidFill>
                  <a:latin typeface="Arial Nova Cond" panose="020B0506020202020204" pitchFamily="34" charset="0"/>
                </a:endParaRPr>
              </a:p>
              <a:p>
                <a:endParaRPr lang="en-GB" sz="1600" u="none" dirty="0">
                  <a:solidFill>
                    <a:srgbClr val="000000"/>
                  </a:solidFill>
                  <a:latin typeface="Arial Nova Cond" panose="020B0506020202020204" pitchFamily="34" charset="0"/>
                </a:endParaRPr>
              </a:p>
              <a:p>
                <a:r>
                  <a:rPr lang="it-IT" u="none" dirty="0">
                    <a:solidFill>
                      <a:schemeClr val="tx1"/>
                    </a:solidFill>
                    <a:latin typeface="Arial Nova Cond" panose="020B0506020202020204" pitchFamily="34" charset="0"/>
                  </a:rPr>
                  <a:t>ATMOSPHERIC </a:t>
                </a:r>
                <a14:m>
                  <m:oMath xmlns:m="http://schemas.openxmlformats.org/officeDocument/2006/math">
                    <m:r>
                      <a:rPr lang="it-IT" sz="2000" b="0" i="0" u="none" smtClean="0">
                        <a:solidFill>
                          <a:srgbClr val="C80000"/>
                        </a:solidFill>
                        <a:latin typeface="Cambria Math" panose="02040503050406030204" pitchFamily="18" charset="0"/>
                        <a:ea typeface="Cambria Math" panose="02040503050406030204" pitchFamily="18" charset="0"/>
                      </a:rPr>
                      <m:t>(</m:t>
                    </m:r>
                    <m:r>
                      <m:rPr>
                        <m:sty m:val="p"/>
                      </m:rPr>
                      <a:rPr lang="it-IT" sz="2000" u="none" smtClean="0">
                        <a:solidFill>
                          <a:srgbClr val="C80000"/>
                        </a:solidFill>
                        <a:latin typeface="Cambria Math" panose="02040503050406030204" pitchFamily="18" charset="0"/>
                        <a:ea typeface="Cambria Math" panose="02040503050406030204" pitchFamily="18" charset="0"/>
                      </a:rPr>
                      <m:t>Δ</m:t>
                    </m:r>
                    <m:sSubSup>
                      <m:sSubSupPr>
                        <m:ctrlPr>
                          <a:rPr lang="it-IT" sz="2000" i="1" u="none">
                            <a:solidFill>
                              <a:srgbClr val="C80000"/>
                            </a:solidFill>
                            <a:latin typeface="Cambria Math" panose="02040503050406030204" pitchFamily="18" charset="0"/>
                            <a:ea typeface="Cambria Math" panose="02040503050406030204" pitchFamily="18" charset="0"/>
                          </a:rPr>
                        </m:ctrlPr>
                      </m:sSubSupPr>
                      <m:e>
                        <m:r>
                          <a:rPr lang="it-IT" sz="2000" i="1" u="none">
                            <a:solidFill>
                              <a:srgbClr val="C80000"/>
                            </a:solidFill>
                            <a:latin typeface="Cambria Math" panose="02040503050406030204" pitchFamily="18" charset="0"/>
                            <a:ea typeface="Cambria Math" panose="02040503050406030204" pitchFamily="18" charset="0"/>
                          </a:rPr>
                          <m:t>𝑚</m:t>
                        </m:r>
                      </m:e>
                      <m:sub>
                        <m:r>
                          <a:rPr lang="it-IT" sz="2000" b="0" i="1" u="none" smtClean="0">
                            <a:solidFill>
                              <a:srgbClr val="C80000"/>
                            </a:solidFill>
                            <a:latin typeface="Cambria Math" panose="02040503050406030204" pitchFamily="18" charset="0"/>
                            <a:ea typeface="Cambria Math" panose="02040503050406030204" pitchFamily="18" charset="0"/>
                          </a:rPr>
                          <m:t>23</m:t>
                        </m:r>
                      </m:sub>
                      <m:sup>
                        <m:r>
                          <a:rPr lang="it-IT" sz="2000" i="1" u="none">
                            <a:solidFill>
                              <a:srgbClr val="C80000"/>
                            </a:solidFill>
                            <a:latin typeface="Cambria Math" panose="02040503050406030204" pitchFamily="18" charset="0"/>
                            <a:ea typeface="Cambria Math" panose="02040503050406030204" pitchFamily="18" charset="0"/>
                          </a:rPr>
                          <m:t>2</m:t>
                        </m:r>
                      </m:sup>
                    </m:sSubSup>
                    <m:r>
                      <a:rPr lang="it-IT" sz="2000" b="0" i="1" u="none" smtClean="0">
                        <a:solidFill>
                          <a:srgbClr val="C80000"/>
                        </a:solidFill>
                        <a:latin typeface="Cambria Math" panose="02040503050406030204" pitchFamily="18" charset="0"/>
                        <a:ea typeface="Cambria Math" panose="02040503050406030204" pitchFamily="18" charset="0"/>
                      </a:rPr>
                      <m:t>)</m:t>
                    </m:r>
                  </m:oMath>
                </a14:m>
                <a:r>
                  <a:rPr lang="it-IT" sz="2000" u="none" dirty="0">
                    <a:solidFill>
                      <a:srgbClr val="C80000"/>
                    </a:solidFill>
                    <a:latin typeface="Arial Nova Cond" panose="020B0506020202020204" pitchFamily="34" charset="0"/>
                  </a:rPr>
                  <a:t>  </a:t>
                </a:r>
                <a14:m>
                  <m:oMath xmlns:m="http://schemas.openxmlformats.org/officeDocument/2006/math">
                    <m:sSub>
                      <m:sSubPr>
                        <m:ctrlPr>
                          <a:rPr lang="it-IT" sz="2000" b="0" i="1" u="none" smtClean="0">
                            <a:solidFill>
                              <a:schemeClr val="tx1"/>
                            </a:solidFill>
                            <a:latin typeface="Cambria Math" panose="02040503050406030204" pitchFamily="18" charset="0"/>
                          </a:rPr>
                        </m:ctrlPr>
                      </m:sSubPr>
                      <m:e>
                        <m:r>
                          <a:rPr lang="it-IT" sz="2000" b="0" i="1" u="none" smtClean="0">
                            <a:solidFill>
                              <a:schemeClr val="tx1"/>
                            </a:solidFill>
                            <a:latin typeface="Cambria Math" panose="02040503050406030204" pitchFamily="18" charset="0"/>
                          </a:rPr>
                          <m:t>𝜐</m:t>
                        </m:r>
                      </m:e>
                      <m:sub>
                        <m:r>
                          <a:rPr lang="it-IT" sz="2000" b="0" i="1" u="none" smtClean="0">
                            <a:solidFill>
                              <a:schemeClr val="tx1"/>
                            </a:solidFill>
                            <a:latin typeface="Cambria Math" panose="02040503050406030204" pitchFamily="18" charset="0"/>
                          </a:rPr>
                          <m:t>𝜇</m:t>
                        </m:r>
                      </m:sub>
                    </m:sSub>
                    <m:r>
                      <a:rPr lang="it-IT" sz="2000" b="0" i="1" u="none" smtClean="0">
                        <a:solidFill>
                          <a:schemeClr val="tx1"/>
                        </a:solidFill>
                        <a:latin typeface="Cambria Math" panose="02040503050406030204" pitchFamily="18" charset="0"/>
                      </a:rPr>
                      <m:t>→</m:t>
                    </m:r>
                    <m:sSub>
                      <m:sSubPr>
                        <m:ctrlPr>
                          <a:rPr lang="it-IT" sz="2000" b="0" i="1" u="none" smtClean="0">
                            <a:solidFill>
                              <a:schemeClr val="tx1"/>
                            </a:solidFill>
                            <a:latin typeface="Cambria Math" panose="02040503050406030204" pitchFamily="18" charset="0"/>
                          </a:rPr>
                        </m:ctrlPr>
                      </m:sSubPr>
                      <m:e>
                        <m:r>
                          <a:rPr lang="it-IT" sz="2000" b="0" i="1" u="none" smtClean="0">
                            <a:solidFill>
                              <a:schemeClr val="tx1"/>
                            </a:solidFill>
                            <a:latin typeface="Cambria Math" panose="02040503050406030204" pitchFamily="18" charset="0"/>
                          </a:rPr>
                          <m:t>𝜐</m:t>
                        </m:r>
                      </m:e>
                      <m:sub>
                        <m:r>
                          <a:rPr lang="it-IT" sz="2000" b="0" i="1" u="none" smtClean="0">
                            <a:solidFill>
                              <a:schemeClr val="tx1"/>
                            </a:solidFill>
                            <a:latin typeface="Cambria Math" panose="02040503050406030204" pitchFamily="18" charset="0"/>
                          </a:rPr>
                          <m:t>𝜏</m:t>
                        </m:r>
                      </m:sub>
                    </m:sSub>
                  </m:oMath>
                </a14:m>
                <a:r>
                  <a:rPr lang="en-GB" sz="2000" u="none" dirty="0">
                    <a:solidFill>
                      <a:schemeClr val="tx1"/>
                    </a:solidFill>
                    <a:latin typeface="Arial Nova Cond" panose="020B0506020202020204" pitchFamily="34" charset="0"/>
                  </a:rPr>
                  <a:t>  </a:t>
                </a:r>
                <a:r>
                  <a:rPr lang="en-GB" u="none" dirty="0">
                    <a:solidFill>
                      <a:srgbClr val="000000"/>
                    </a:solidFill>
                    <a:latin typeface="Arial Nova Cond" panose="020B0506020202020204" pitchFamily="34" charset="0"/>
                  </a:rPr>
                  <a:t>Super-</a:t>
                </a:r>
                <a:r>
                  <a:rPr lang="en-GB" u="none" dirty="0" err="1">
                    <a:solidFill>
                      <a:srgbClr val="000000"/>
                    </a:solidFill>
                    <a:latin typeface="Arial Nova Cond" panose="020B0506020202020204" pitchFamily="34" charset="0"/>
                  </a:rPr>
                  <a:t>Kamiokande</a:t>
                </a:r>
                <a:r>
                  <a:rPr lang="en-GB" u="none" dirty="0">
                    <a:solidFill>
                      <a:srgbClr val="000000"/>
                    </a:solidFill>
                    <a:latin typeface="Arial Nova Cond" panose="020B0506020202020204" pitchFamily="34" charset="0"/>
                  </a:rPr>
                  <a:t>, K2K, MINOS, </a:t>
                </a:r>
                <a:r>
                  <a:rPr lang="en-GB" u="none" dirty="0" err="1">
                    <a:solidFill>
                      <a:srgbClr val="000000"/>
                    </a:solidFill>
                    <a:latin typeface="Arial Nova Cond" panose="020B0506020202020204" pitchFamily="34" charset="0"/>
                  </a:rPr>
                  <a:t>OPERa</a:t>
                </a:r>
                <a:r>
                  <a:rPr lang="en-GB" u="none" dirty="0">
                    <a:solidFill>
                      <a:srgbClr val="000000"/>
                    </a:solidFill>
                    <a:latin typeface="Arial Nova Cond" panose="020B0506020202020204" pitchFamily="34" charset="0"/>
                  </a:rPr>
                  <a:t>, </a:t>
                </a:r>
                <a:r>
                  <a:rPr lang="en-GB" u="none" dirty="0" err="1">
                    <a:solidFill>
                      <a:srgbClr val="000000"/>
                    </a:solidFill>
                    <a:latin typeface="Arial Nova Cond" panose="020B0506020202020204" pitchFamily="34" charset="0"/>
                  </a:rPr>
                  <a:t>IceCube</a:t>
                </a:r>
                <a:r>
                  <a:rPr lang="en-GB" u="none" dirty="0">
                    <a:solidFill>
                      <a:srgbClr val="000000"/>
                    </a:solidFill>
                    <a:latin typeface="Arial Nova Cond" panose="020B0506020202020204" pitchFamily="34" charset="0"/>
                  </a:rPr>
                  <a:t> </a:t>
                </a:r>
              </a:p>
              <a:p>
                <a:endParaRPr lang="en-GB" sz="1400" dirty="0">
                  <a:solidFill>
                    <a:schemeClr val="tx1"/>
                  </a:solidFill>
                </a:endParaRPr>
              </a:p>
            </p:txBody>
          </p:sp>
        </mc:Choice>
        <mc:Fallback xmlns="">
          <p:sp>
            <p:nvSpPr>
              <p:cNvPr id="16" name="CasellaDiTesto 15">
                <a:extLst>
                  <a:ext uri="{FF2B5EF4-FFF2-40B4-BE49-F238E27FC236}">
                    <a16:creationId xmlns:a16="http://schemas.microsoft.com/office/drawing/2014/main" id="{BDC7123A-B249-D4CA-E1FC-EBC14BDA5037}"/>
                  </a:ext>
                </a:extLst>
              </p:cNvPr>
              <p:cNvSpPr txBox="1">
                <a:spLocks noRot="1" noChangeAspect="1" noMove="1" noResize="1" noEditPoints="1" noAdjustHandles="1" noChangeArrowheads="1" noChangeShapeType="1" noTextEdit="1"/>
              </p:cNvSpPr>
              <p:nvPr/>
            </p:nvSpPr>
            <p:spPr>
              <a:xfrm>
                <a:off x="473646" y="5112498"/>
                <a:ext cx="8502079" cy="1218923"/>
              </a:xfrm>
              <a:prstGeom prst="rect">
                <a:avLst/>
              </a:prstGeom>
              <a:blipFill>
                <a:blip r:embed="rId4"/>
                <a:stretch>
                  <a:fillRect l="-646" t="-1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CasellaDiTesto 16">
                <a:extLst>
                  <a:ext uri="{FF2B5EF4-FFF2-40B4-BE49-F238E27FC236}">
                    <a16:creationId xmlns:a16="http://schemas.microsoft.com/office/drawing/2014/main" id="{A6A5AEE7-5E6D-9A15-9BAC-75A60950F5E0}"/>
                  </a:ext>
                </a:extLst>
              </p:cNvPr>
              <p:cNvSpPr txBox="1"/>
              <p:nvPr/>
            </p:nvSpPr>
            <p:spPr>
              <a:xfrm>
                <a:off x="2677555" y="2491533"/>
                <a:ext cx="1008113" cy="3629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i="1" u="none" smtClean="0">
                              <a:solidFill>
                                <a:srgbClr val="000000"/>
                              </a:solidFill>
                              <a:latin typeface="Cambria Math" panose="02040503050406030204" pitchFamily="18" charset="0"/>
                            </a:rPr>
                          </m:ctrlPr>
                        </m:sSubPr>
                        <m:e>
                          <m:r>
                            <a:rPr lang="it-IT" i="1" u="none">
                              <a:solidFill>
                                <a:srgbClr val="000000"/>
                              </a:solidFill>
                              <a:latin typeface="Cambria Math" panose="02040503050406030204" pitchFamily="18" charset="0"/>
                            </a:rPr>
                            <m:t>𝜐</m:t>
                          </m:r>
                        </m:e>
                        <m:sub>
                          <m:r>
                            <a:rPr lang="it-IT" b="0" i="1" u="none" smtClean="0">
                              <a:solidFill>
                                <a:srgbClr val="000000"/>
                              </a:solidFill>
                              <a:latin typeface="Cambria Math" panose="02040503050406030204" pitchFamily="18" charset="0"/>
                            </a:rPr>
                            <m:t>1</m:t>
                          </m:r>
                          <m:r>
                            <a:rPr lang="it-IT" i="1" u="none">
                              <a:solidFill>
                                <a:srgbClr val="000000"/>
                              </a:solidFill>
                              <a:latin typeface="Cambria Math" panose="02040503050406030204" pitchFamily="18" charset="0"/>
                            </a:rPr>
                            <m:t> </m:t>
                          </m:r>
                        </m:sub>
                      </m:sSub>
                    </m:oMath>
                  </m:oMathPara>
                </a14:m>
                <a:endParaRPr lang="en-GB" sz="700" u="none" dirty="0"/>
              </a:p>
            </p:txBody>
          </p:sp>
        </mc:Choice>
        <mc:Fallback xmlns="">
          <p:sp>
            <p:nvSpPr>
              <p:cNvPr id="17" name="CasellaDiTesto 16">
                <a:extLst>
                  <a:ext uri="{FF2B5EF4-FFF2-40B4-BE49-F238E27FC236}">
                    <a16:creationId xmlns:a16="http://schemas.microsoft.com/office/drawing/2014/main" id="{A6A5AEE7-5E6D-9A15-9BAC-75A60950F5E0}"/>
                  </a:ext>
                </a:extLst>
              </p:cNvPr>
              <p:cNvSpPr txBox="1">
                <a:spLocks noRot="1" noChangeAspect="1" noMove="1" noResize="1" noEditPoints="1" noAdjustHandles="1" noChangeArrowheads="1" noChangeShapeType="1" noTextEdit="1"/>
              </p:cNvSpPr>
              <p:nvPr/>
            </p:nvSpPr>
            <p:spPr>
              <a:xfrm>
                <a:off x="2677555" y="2491533"/>
                <a:ext cx="1008113" cy="362984"/>
              </a:xfrm>
              <a:prstGeom prst="rect">
                <a:avLst/>
              </a:prstGeom>
              <a:blipFill>
                <a:blip r:embed="rId5"/>
                <a:stretch>
                  <a:fillRect b="-33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CasellaDiTesto 17">
                <a:extLst>
                  <a:ext uri="{FF2B5EF4-FFF2-40B4-BE49-F238E27FC236}">
                    <a16:creationId xmlns:a16="http://schemas.microsoft.com/office/drawing/2014/main" id="{1B71CF26-DD81-CE63-C340-B65BCCEC09D2}"/>
                  </a:ext>
                </a:extLst>
              </p:cNvPr>
              <p:cNvSpPr txBox="1"/>
              <p:nvPr/>
            </p:nvSpPr>
            <p:spPr>
              <a:xfrm>
                <a:off x="4583113" y="2501818"/>
                <a:ext cx="596409" cy="42479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2000" b="0" i="1" u="none" smtClean="0">
                          <a:solidFill>
                            <a:srgbClr val="000000"/>
                          </a:solidFill>
                          <a:latin typeface="Cambria Math" panose="02040503050406030204" pitchFamily="18" charset="0"/>
                        </a:rPr>
                        <m:t>  </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66% </m:t>
                          </m:r>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𝑒</m:t>
                          </m:r>
                        </m:sub>
                      </m:sSub>
                      <m:r>
                        <a:rPr lang="it-IT" sz="2000" b="0" i="1" u="none" smtClean="0">
                          <a:solidFill>
                            <a:srgbClr val="000000"/>
                          </a:solidFill>
                          <a:latin typeface="Cambria Math" panose="02040503050406030204" pitchFamily="18" charset="0"/>
                        </a:rPr>
                        <m:t>  17% </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𝜇</m:t>
                          </m:r>
                        </m:sub>
                      </m:sSub>
                      <m:r>
                        <a:rPr lang="it-IT" sz="2000" b="0" i="1" u="none" smtClean="0">
                          <a:solidFill>
                            <a:srgbClr val="000000"/>
                          </a:solidFill>
                          <a:latin typeface="Cambria Math" panose="02040503050406030204" pitchFamily="18" charset="0"/>
                        </a:rPr>
                        <m:t>   17% </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𝜏</m:t>
                          </m:r>
                        </m:sub>
                      </m:sSub>
                    </m:oMath>
                  </m:oMathPara>
                </a14:m>
                <a:endParaRPr lang="en-GB" sz="700" u="none" dirty="0"/>
              </a:p>
            </p:txBody>
          </p:sp>
        </mc:Choice>
        <mc:Fallback xmlns="">
          <p:sp>
            <p:nvSpPr>
              <p:cNvPr id="18" name="CasellaDiTesto 17">
                <a:extLst>
                  <a:ext uri="{FF2B5EF4-FFF2-40B4-BE49-F238E27FC236}">
                    <a16:creationId xmlns:a16="http://schemas.microsoft.com/office/drawing/2014/main" id="{1B71CF26-DD81-CE63-C340-B65BCCEC09D2}"/>
                  </a:ext>
                </a:extLst>
              </p:cNvPr>
              <p:cNvSpPr txBox="1">
                <a:spLocks noRot="1" noChangeAspect="1" noMove="1" noResize="1" noEditPoints="1" noAdjustHandles="1" noChangeArrowheads="1" noChangeShapeType="1" noTextEdit="1"/>
              </p:cNvSpPr>
              <p:nvPr/>
            </p:nvSpPr>
            <p:spPr>
              <a:xfrm>
                <a:off x="4583113" y="2501818"/>
                <a:ext cx="596409" cy="424796"/>
              </a:xfrm>
              <a:prstGeom prst="rect">
                <a:avLst/>
              </a:prstGeom>
              <a:blipFill>
                <a:blip r:embed="rId6"/>
                <a:stretch>
                  <a:fillRect r="-387755" b="-5714"/>
                </a:stretch>
              </a:blipFill>
            </p:spPr>
            <p:txBody>
              <a:bodyPr/>
              <a:lstStyle/>
              <a:p>
                <a:r>
                  <a:rPr lang="en-GB">
                    <a:noFill/>
                  </a:rPr>
                  <a:t> </a:t>
                </a:r>
              </a:p>
            </p:txBody>
          </p:sp>
        </mc:Fallback>
      </mc:AlternateContent>
      <p:cxnSp>
        <p:nvCxnSpPr>
          <p:cNvPr id="19" name="Connettore 2 18">
            <a:extLst>
              <a:ext uri="{FF2B5EF4-FFF2-40B4-BE49-F238E27FC236}">
                <a16:creationId xmlns:a16="http://schemas.microsoft.com/office/drawing/2014/main" id="{36632C76-10E5-12F1-954F-458053EC5D62}"/>
              </a:ext>
            </a:extLst>
          </p:cNvPr>
          <p:cNvCxnSpPr>
            <a:cxnSpLocks/>
            <a:endCxn id="18" idx="1"/>
          </p:cNvCxnSpPr>
          <p:nvPr/>
        </p:nvCxnSpPr>
        <p:spPr bwMode="auto">
          <a:xfrm>
            <a:off x="3851920" y="2714216"/>
            <a:ext cx="731193" cy="0"/>
          </a:xfrm>
          <a:prstGeom prst="straightConnector1">
            <a:avLst/>
          </a:prstGeom>
          <a:noFill/>
          <a:ln w="12700">
            <a:solidFill>
              <a:srgbClr val="822433"/>
            </a:solidFill>
            <a:tailEnd type="triangle"/>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cxnSp>
      <mc:AlternateContent xmlns:mc="http://schemas.openxmlformats.org/markup-compatibility/2006" xmlns:a14="http://schemas.microsoft.com/office/drawing/2010/main">
        <mc:Choice Requires="a14">
          <p:sp>
            <p:nvSpPr>
              <p:cNvPr id="20" name="CasellaDiTesto 19">
                <a:extLst>
                  <a:ext uri="{FF2B5EF4-FFF2-40B4-BE49-F238E27FC236}">
                    <a16:creationId xmlns:a16="http://schemas.microsoft.com/office/drawing/2014/main" id="{BCE0CB8C-E7E4-AD1A-6FAA-84F32AA41D50}"/>
                  </a:ext>
                </a:extLst>
              </p:cNvPr>
              <p:cNvSpPr txBox="1"/>
              <p:nvPr/>
            </p:nvSpPr>
            <p:spPr>
              <a:xfrm>
                <a:off x="2730634" y="3177693"/>
                <a:ext cx="901954" cy="3629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i="1" u="none" smtClean="0">
                              <a:solidFill>
                                <a:srgbClr val="000000"/>
                              </a:solidFill>
                              <a:latin typeface="Cambria Math" panose="02040503050406030204" pitchFamily="18" charset="0"/>
                            </a:rPr>
                          </m:ctrlPr>
                        </m:sSubPr>
                        <m:e>
                          <m:r>
                            <a:rPr lang="it-IT" i="1" u="none">
                              <a:solidFill>
                                <a:srgbClr val="000000"/>
                              </a:solidFill>
                              <a:latin typeface="Cambria Math" panose="02040503050406030204" pitchFamily="18" charset="0"/>
                            </a:rPr>
                            <m:t>𝜐</m:t>
                          </m:r>
                        </m:e>
                        <m:sub>
                          <m:r>
                            <a:rPr lang="it-IT" b="0" i="1" u="none" smtClean="0">
                              <a:solidFill>
                                <a:srgbClr val="000000"/>
                              </a:solidFill>
                              <a:latin typeface="Cambria Math" panose="02040503050406030204" pitchFamily="18" charset="0"/>
                            </a:rPr>
                            <m:t>2</m:t>
                          </m:r>
                          <m:r>
                            <a:rPr lang="it-IT" i="1" u="none">
                              <a:solidFill>
                                <a:srgbClr val="000000"/>
                              </a:solidFill>
                              <a:latin typeface="Cambria Math" panose="02040503050406030204" pitchFamily="18" charset="0"/>
                            </a:rPr>
                            <m:t> </m:t>
                          </m:r>
                        </m:sub>
                      </m:sSub>
                    </m:oMath>
                  </m:oMathPara>
                </a14:m>
                <a:endParaRPr lang="en-GB" sz="700" u="none" dirty="0"/>
              </a:p>
            </p:txBody>
          </p:sp>
        </mc:Choice>
        <mc:Fallback xmlns="">
          <p:sp>
            <p:nvSpPr>
              <p:cNvPr id="20" name="CasellaDiTesto 19">
                <a:extLst>
                  <a:ext uri="{FF2B5EF4-FFF2-40B4-BE49-F238E27FC236}">
                    <a16:creationId xmlns:a16="http://schemas.microsoft.com/office/drawing/2014/main" id="{BCE0CB8C-E7E4-AD1A-6FAA-84F32AA41D50}"/>
                  </a:ext>
                </a:extLst>
              </p:cNvPr>
              <p:cNvSpPr txBox="1">
                <a:spLocks noRot="1" noChangeAspect="1" noMove="1" noResize="1" noEditPoints="1" noAdjustHandles="1" noChangeArrowheads="1" noChangeShapeType="1" noTextEdit="1"/>
              </p:cNvSpPr>
              <p:nvPr/>
            </p:nvSpPr>
            <p:spPr>
              <a:xfrm>
                <a:off x="2730634" y="3177693"/>
                <a:ext cx="901954" cy="362984"/>
              </a:xfrm>
              <a:prstGeom prst="rect">
                <a:avLst/>
              </a:prstGeom>
              <a:blipFill>
                <a:blip r:embed="rId7"/>
                <a:stretch>
                  <a:fillRect b="-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CasellaDiTesto 20">
                <a:extLst>
                  <a:ext uri="{FF2B5EF4-FFF2-40B4-BE49-F238E27FC236}">
                    <a16:creationId xmlns:a16="http://schemas.microsoft.com/office/drawing/2014/main" id="{27FC6B32-B11E-4C4F-D731-DE279E56C23E}"/>
                  </a:ext>
                </a:extLst>
              </p:cNvPr>
              <p:cNvSpPr txBox="1"/>
              <p:nvPr/>
            </p:nvSpPr>
            <p:spPr>
              <a:xfrm>
                <a:off x="4572000" y="3191917"/>
                <a:ext cx="596409" cy="42479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2000" b="0" i="1" u="none" smtClean="0">
                          <a:solidFill>
                            <a:srgbClr val="000000"/>
                          </a:solidFill>
                          <a:latin typeface="Cambria Math" panose="02040503050406030204" pitchFamily="18" charset="0"/>
                        </a:rPr>
                        <m:t>   </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33% </m:t>
                          </m:r>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𝑒</m:t>
                          </m:r>
                        </m:sub>
                      </m:sSub>
                      <m:r>
                        <a:rPr lang="it-IT" sz="2000" b="0" i="1" u="none" smtClean="0">
                          <a:solidFill>
                            <a:srgbClr val="000000"/>
                          </a:solidFill>
                          <a:latin typeface="Cambria Math" panose="02040503050406030204" pitchFamily="18" charset="0"/>
                        </a:rPr>
                        <m:t>  33% </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𝜇</m:t>
                          </m:r>
                        </m:sub>
                      </m:sSub>
                      <m:r>
                        <a:rPr lang="it-IT" sz="2000" b="0" i="1" u="none" smtClean="0">
                          <a:solidFill>
                            <a:srgbClr val="000000"/>
                          </a:solidFill>
                          <a:latin typeface="Cambria Math" panose="02040503050406030204" pitchFamily="18" charset="0"/>
                        </a:rPr>
                        <m:t>   33% </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𝜏</m:t>
                          </m:r>
                        </m:sub>
                      </m:sSub>
                    </m:oMath>
                  </m:oMathPara>
                </a14:m>
                <a:endParaRPr lang="en-GB" sz="700" u="none" dirty="0"/>
              </a:p>
            </p:txBody>
          </p:sp>
        </mc:Choice>
        <mc:Fallback xmlns="">
          <p:sp>
            <p:nvSpPr>
              <p:cNvPr id="21" name="CasellaDiTesto 20">
                <a:extLst>
                  <a:ext uri="{FF2B5EF4-FFF2-40B4-BE49-F238E27FC236}">
                    <a16:creationId xmlns:a16="http://schemas.microsoft.com/office/drawing/2014/main" id="{27FC6B32-B11E-4C4F-D731-DE279E56C23E}"/>
                  </a:ext>
                </a:extLst>
              </p:cNvPr>
              <p:cNvSpPr txBox="1">
                <a:spLocks noRot="1" noChangeAspect="1" noMove="1" noResize="1" noEditPoints="1" noAdjustHandles="1" noChangeArrowheads="1" noChangeShapeType="1" noTextEdit="1"/>
              </p:cNvSpPr>
              <p:nvPr/>
            </p:nvSpPr>
            <p:spPr>
              <a:xfrm>
                <a:off x="4572000" y="3191917"/>
                <a:ext cx="596409" cy="424796"/>
              </a:xfrm>
              <a:prstGeom prst="rect">
                <a:avLst/>
              </a:prstGeom>
              <a:blipFill>
                <a:blip r:embed="rId8"/>
                <a:stretch>
                  <a:fillRect r="-396939" b="-5797"/>
                </a:stretch>
              </a:blipFill>
            </p:spPr>
            <p:txBody>
              <a:bodyPr/>
              <a:lstStyle/>
              <a:p>
                <a:r>
                  <a:rPr lang="en-GB">
                    <a:noFill/>
                  </a:rPr>
                  <a:t> </a:t>
                </a:r>
              </a:p>
            </p:txBody>
          </p:sp>
        </mc:Fallback>
      </mc:AlternateContent>
      <p:cxnSp>
        <p:nvCxnSpPr>
          <p:cNvPr id="22" name="Connettore 2 21">
            <a:extLst>
              <a:ext uri="{FF2B5EF4-FFF2-40B4-BE49-F238E27FC236}">
                <a16:creationId xmlns:a16="http://schemas.microsoft.com/office/drawing/2014/main" id="{A9E1B527-5D8E-CA87-3FC1-FF9AC0F45E64}"/>
              </a:ext>
            </a:extLst>
          </p:cNvPr>
          <p:cNvCxnSpPr>
            <a:cxnSpLocks/>
            <a:endCxn id="21" idx="1"/>
          </p:cNvCxnSpPr>
          <p:nvPr/>
        </p:nvCxnSpPr>
        <p:spPr bwMode="auto">
          <a:xfrm>
            <a:off x="3840807" y="3404315"/>
            <a:ext cx="731193" cy="0"/>
          </a:xfrm>
          <a:prstGeom prst="straightConnector1">
            <a:avLst/>
          </a:prstGeom>
          <a:noFill/>
          <a:ln w="12700">
            <a:solidFill>
              <a:srgbClr val="822433"/>
            </a:solidFill>
            <a:tailEnd type="triangle"/>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cxnSp>
      <mc:AlternateContent xmlns:mc="http://schemas.openxmlformats.org/markup-compatibility/2006" xmlns:a14="http://schemas.microsoft.com/office/drawing/2010/main">
        <mc:Choice Requires="a14">
          <p:sp>
            <p:nvSpPr>
              <p:cNvPr id="23" name="CasellaDiTesto 22">
                <a:extLst>
                  <a:ext uri="{FF2B5EF4-FFF2-40B4-BE49-F238E27FC236}">
                    <a16:creationId xmlns:a16="http://schemas.microsoft.com/office/drawing/2014/main" id="{0939B5F0-193C-4B71-B5C0-A9E4DC6147AF}"/>
                  </a:ext>
                </a:extLst>
              </p:cNvPr>
              <p:cNvSpPr txBox="1"/>
              <p:nvPr/>
            </p:nvSpPr>
            <p:spPr>
              <a:xfrm>
                <a:off x="2730634" y="3938143"/>
                <a:ext cx="901954" cy="3629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i="1" u="none" smtClean="0">
                              <a:solidFill>
                                <a:srgbClr val="000000"/>
                              </a:solidFill>
                              <a:latin typeface="Cambria Math" panose="02040503050406030204" pitchFamily="18" charset="0"/>
                            </a:rPr>
                          </m:ctrlPr>
                        </m:sSubPr>
                        <m:e>
                          <m:r>
                            <a:rPr lang="it-IT" i="1" u="none">
                              <a:solidFill>
                                <a:srgbClr val="000000"/>
                              </a:solidFill>
                              <a:latin typeface="Cambria Math" panose="02040503050406030204" pitchFamily="18" charset="0"/>
                            </a:rPr>
                            <m:t>𝜐</m:t>
                          </m:r>
                        </m:e>
                        <m:sub>
                          <m:r>
                            <a:rPr lang="it-IT" b="0" i="1" u="none" smtClean="0">
                              <a:solidFill>
                                <a:srgbClr val="000000"/>
                              </a:solidFill>
                              <a:latin typeface="Cambria Math" panose="02040503050406030204" pitchFamily="18" charset="0"/>
                            </a:rPr>
                            <m:t>3</m:t>
                          </m:r>
                          <m:r>
                            <a:rPr lang="it-IT" i="1" u="none">
                              <a:solidFill>
                                <a:srgbClr val="000000"/>
                              </a:solidFill>
                              <a:latin typeface="Cambria Math" panose="02040503050406030204" pitchFamily="18" charset="0"/>
                            </a:rPr>
                            <m:t> </m:t>
                          </m:r>
                        </m:sub>
                      </m:sSub>
                    </m:oMath>
                  </m:oMathPara>
                </a14:m>
                <a:endParaRPr lang="en-GB" sz="700" u="none" dirty="0"/>
              </a:p>
            </p:txBody>
          </p:sp>
        </mc:Choice>
        <mc:Fallback xmlns="">
          <p:sp>
            <p:nvSpPr>
              <p:cNvPr id="23" name="CasellaDiTesto 22">
                <a:extLst>
                  <a:ext uri="{FF2B5EF4-FFF2-40B4-BE49-F238E27FC236}">
                    <a16:creationId xmlns:a16="http://schemas.microsoft.com/office/drawing/2014/main" id="{0939B5F0-193C-4B71-B5C0-A9E4DC6147AF}"/>
                  </a:ext>
                </a:extLst>
              </p:cNvPr>
              <p:cNvSpPr txBox="1">
                <a:spLocks noRot="1" noChangeAspect="1" noMove="1" noResize="1" noEditPoints="1" noAdjustHandles="1" noChangeArrowheads="1" noChangeShapeType="1" noTextEdit="1"/>
              </p:cNvSpPr>
              <p:nvPr/>
            </p:nvSpPr>
            <p:spPr>
              <a:xfrm>
                <a:off x="2730634" y="3938143"/>
                <a:ext cx="901954" cy="362984"/>
              </a:xfrm>
              <a:prstGeom prst="rect">
                <a:avLst/>
              </a:prstGeom>
              <a:blipFill>
                <a:blip r:embed="rId9"/>
                <a:stretch>
                  <a:fillRect b="-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CasellaDiTesto 23">
                <a:extLst>
                  <a:ext uri="{FF2B5EF4-FFF2-40B4-BE49-F238E27FC236}">
                    <a16:creationId xmlns:a16="http://schemas.microsoft.com/office/drawing/2014/main" id="{E14E2C5E-8B14-18D0-341C-35A1F16567B7}"/>
                  </a:ext>
                </a:extLst>
              </p:cNvPr>
              <p:cNvSpPr txBox="1"/>
              <p:nvPr/>
            </p:nvSpPr>
            <p:spPr>
              <a:xfrm>
                <a:off x="4584171" y="3908876"/>
                <a:ext cx="596409" cy="42479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2000" b="0" i="1" u="none" smtClean="0">
                          <a:solidFill>
                            <a:srgbClr val="000000"/>
                          </a:solidFill>
                          <a:latin typeface="Cambria Math" panose="02040503050406030204" pitchFamily="18" charset="0"/>
                        </a:rPr>
                        <m:t>  </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10% </m:t>
                          </m:r>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𝑒</m:t>
                          </m:r>
                        </m:sub>
                      </m:sSub>
                      <m:r>
                        <a:rPr lang="it-IT" sz="2000" b="0" i="1" u="none" smtClean="0">
                          <a:solidFill>
                            <a:srgbClr val="000000"/>
                          </a:solidFill>
                          <a:latin typeface="Cambria Math" panose="02040503050406030204" pitchFamily="18" charset="0"/>
                        </a:rPr>
                        <m:t>  45% </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𝜇</m:t>
                          </m:r>
                        </m:sub>
                      </m:sSub>
                      <m:r>
                        <a:rPr lang="it-IT" sz="2000" b="0" i="1" u="none" smtClean="0">
                          <a:solidFill>
                            <a:srgbClr val="000000"/>
                          </a:solidFill>
                          <a:latin typeface="Cambria Math" panose="02040503050406030204" pitchFamily="18" charset="0"/>
                        </a:rPr>
                        <m:t>   45% </m:t>
                      </m:r>
                      <m:sSub>
                        <m:sSubPr>
                          <m:ctrlPr>
                            <a:rPr lang="it-IT" sz="2000" b="0" i="1" u="none" smtClean="0">
                              <a:solidFill>
                                <a:srgbClr val="000000"/>
                              </a:solidFill>
                              <a:latin typeface="Cambria Math" panose="02040503050406030204" pitchFamily="18" charset="0"/>
                            </a:rPr>
                          </m:ctrlPr>
                        </m:sSubPr>
                        <m:e>
                          <m:r>
                            <a:rPr lang="it-IT" sz="2000" b="0" i="1" u="none" smtClean="0">
                              <a:solidFill>
                                <a:srgbClr val="000000"/>
                              </a:solidFill>
                              <a:latin typeface="Cambria Math" panose="02040503050406030204" pitchFamily="18" charset="0"/>
                            </a:rPr>
                            <m:t>𝜐</m:t>
                          </m:r>
                        </m:e>
                        <m:sub>
                          <m:r>
                            <a:rPr lang="it-IT" sz="2000" b="0" i="1" u="none" smtClean="0">
                              <a:solidFill>
                                <a:srgbClr val="000000"/>
                              </a:solidFill>
                              <a:latin typeface="Cambria Math" panose="02040503050406030204" pitchFamily="18" charset="0"/>
                            </a:rPr>
                            <m:t>𝜏</m:t>
                          </m:r>
                        </m:sub>
                      </m:sSub>
                    </m:oMath>
                  </m:oMathPara>
                </a14:m>
                <a:endParaRPr lang="en-GB" sz="900" u="none" dirty="0"/>
              </a:p>
            </p:txBody>
          </p:sp>
        </mc:Choice>
        <mc:Fallback xmlns="">
          <p:sp>
            <p:nvSpPr>
              <p:cNvPr id="24" name="CasellaDiTesto 23">
                <a:extLst>
                  <a:ext uri="{FF2B5EF4-FFF2-40B4-BE49-F238E27FC236}">
                    <a16:creationId xmlns:a16="http://schemas.microsoft.com/office/drawing/2014/main" id="{E14E2C5E-8B14-18D0-341C-35A1F16567B7}"/>
                  </a:ext>
                </a:extLst>
              </p:cNvPr>
              <p:cNvSpPr txBox="1">
                <a:spLocks noRot="1" noChangeAspect="1" noMove="1" noResize="1" noEditPoints="1" noAdjustHandles="1" noChangeArrowheads="1" noChangeShapeType="1" noTextEdit="1"/>
              </p:cNvSpPr>
              <p:nvPr/>
            </p:nvSpPr>
            <p:spPr>
              <a:xfrm>
                <a:off x="4584171" y="3908876"/>
                <a:ext cx="596409" cy="424796"/>
              </a:xfrm>
              <a:prstGeom prst="rect">
                <a:avLst/>
              </a:prstGeom>
              <a:blipFill>
                <a:blip r:embed="rId10"/>
                <a:stretch>
                  <a:fillRect r="-387755" b="-5714"/>
                </a:stretch>
              </a:blipFill>
            </p:spPr>
            <p:txBody>
              <a:bodyPr/>
              <a:lstStyle/>
              <a:p>
                <a:r>
                  <a:rPr lang="en-GB">
                    <a:noFill/>
                  </a:rPr>
                  <a:t> </a:t>
                </a:r>
              </a:p>
            </p:txBody>
          </p:sp>
        </mc:Fallback>
      </mc:AlternateContent>
      <p:cxnSp>
        <p:nvCxnSpPr>
          <p:cNvPr id="25" name="Connettore 2 24">
            <a:extLst>
              <a:ext uri="{FF2B5EF4-FFF2-40B4-BE49-F238E27FC236}">
                <a16:creationId xmlns:a16="http://schemas.microsoft.com/office/drawing/2014/main" id="{88CFE0FE-DC3C-9419-AE2A-60FB85E7FD9A}"/>
              </a:ext>
            </a:extLst>
          </p:cNvPr>
          <p:cNvCxnSpPr>
            <a:cxnSpLocks/>
          </p:cNvCxnSpPr>
          <p:nvPr/>
        </p:nvCxnSpPr>
        <p:spPr bwMode="auto">
          <a:xfrm>
            <a:off x="3851920" y="4135723"/>
            <a:ext cx="731193" cy="0"/>
          </a:xfrm>
          <a:prstGeom prst="straightConnector1">
            <a:avLst/>
          </a:prstGeom>
          <a:noFill/>
          <a:ln w="12700">
            <a:solidFill>
              <a:srgbClr val="822433"/>
            </a:solidFill>
            <a:tailEnd type="triangle"/>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cxnSp>
      <p:graphicFrame>
        <p:nvGraphicFramePr>
          <p:cNvPr id="26" name="Grafico 25">
            <a:extLst>
              <a:ext uri="{FF2B5EF4-FFF2-40B4-BE49-F238E27FC236}">
                <a16:creationId xmlns:a16="http://schemas.microsoft.com/office/drawing/2014/main" id="{89EAAB01-27C1-C2D4-4E05-73A75DE5B38F}"/>
              </a:ext>
            </a:extLst>
          </p:cNvPr>
          <p:cNvGraphicFramePr/>
          <p:nvPr>
            <p:extLst>
              <p:ext uri="{D42A27DB-BD31-4B8C-83A1-F6EECF244321}">
                <p14:modId xmlns:p14="http://schemas.microsoft.com/office/powerpoint/2010/main" val="4207346503"/>
              </p:ext>
            </p:extLst>
          </p:nvPr>
        </p:nvGraphicFramePr>
        <p:xfrm>
          <a:off x="1974899" y="2326603"/>
          <a:ext cx="915148" cy="729638"/>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27" name="Grafico 26">
            <a:extLst>
              <a:ext uri="{FF2B5EF4-FFF2-40B4-BE49-F238E27FC236}">
                <a16:creationId xmlns:a16="http://schemas.microsoft.com/office/drawing/2014/main" id="{70F3EFF8-D1DD-AE18-B4F0-82FDCC5FC1A1}"/>
              </a:ext>
            </a:extLst>
          </p:cNvPr>
          <p:cNvGraphicFramePr/>
          <p:nvPr>
            <p:extLst>
              <p:ext uri="{D42A27DB-BD31-4B8C-83A1-F6EECF244321}">
                <p14:modId xmlns:p14="http://schemas.microsoft.com/office/powerpoint/2010/main" val="1942485863"/>
              </p:ext>
            </p:extLst>
          </p:nvPr>
        </p:nvGraphicFramePr>
        <p:xfrm>
          <a:off x="1974900" y="3064181"/>
          <a:ext cx="915147" cy="729638"/>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28" name="Grafico 27">
            <a:extLst>
              <a:ext uri="{FF2B5EF4-FFF2-40B4-BE49-F238E27FC236}">
                <a16:creationId xmlns:a16="http://schemas.microsoft.com/office/drawing/2014/main" id="{8A2687EC-4A3F-698D-FE97-83594AA7D409}"/>
              </a:ext>
            </a:extLst>
          </p:cNvPr>
          <p:cNvGraphicFramePr/>
          <p:nvPr>
            <p:extLst>
              <p:ext uri="{D42A27DB-BD31-4B8C-83A1-F6EECF244321}">
                <p14:modId xmlns:p14="http://schemas.microsoft.com/office/powerpoint/2010/main" val="3896977151"/>
              </p:ext>
            </p:extLst>
          </p:nvPr>
        </p:nvGraphicFramePr>
        <p:xfrm>
          <a:off x="1974899" y="3801759"/>
          <a:ext cx="915148" cy="729638"/>
        </p:xfrm>
        <a:graphic>
          <a:graphicData uri="http://schemas.openxmlformats.org/drawingml/2006/chart">
            <c:chart xmlns:c="http://schemas.openxmlformats.org/drawingml/2006/chart" xmlns:r="http://schemas.openxmlformats.org/officeDocument/2006/relationships" r:id="rId13"/>
          </a:graphicData>
        </a:graphic>
      </p:graphicFrame>
      <p:sp>
        <p:nvSpPr>
          <p:cNvPr id="29" name="CasellaDiTesto 28">
            <a:extLst>
              <a:ext uri="{FF2B5EF4-FFF2-40B4-BE49-F238E27FC236}">
                <a16:creationId xmlns:a16="http://schemas.microsoft.com/office/drawing/2014/main" id="{4C30558B-91EA-E7C0-16BD-D4E3086E063B}"/>
              </a:ext>
            </a:extLst>
          </p:cNvPr>
          <p:cNvSpPr txBox="1"/>
          <p:nvPr/>
        </p:nvSpPr>
        <p:spPr>
          <a:xfrm>
            <a:off x="163244" y="1919263"/>
            <a:ext cx="8763463" cy="369332"/>
          </a:xfrm>
          <a:prstGeom prst="rect">
            <a:avLst/>
          </a:prstGeom>
          <a:noFill/>
        </p:spPr>
        <p:txBody>
          <a:bodyPr wrap="square">
            <a:spAutoFit/>
          </a:bodyPr>
          <a:lstStyle/>
          <a:p>
            <a:pPr marL="285750" indent="-285750">
              <a:buClr>
                <a:srgbClr val="C80000"/>
              </a:buClr>
              <a:buFont typeface="Arial" panose="020B0604020202020204" pitchFamily="34" charset="0"/>
              <a:buChar char="•"/>
            </a:pPr>
            <a:r>
              <a:rPr lang="it-IT" u="none" dirty="0" err="1">
                <a:solidFill>
                  <a:srgbClr val="000000"/>
                </a:solidFill>
                <a:latin typeface="Arial Nova Cond Light" panose="020B0306020202020204" pitchFamily="34" charset="0"/>
              </a:rPr>
              <a:t>Any</a:t>
            </a:r>
            <a:r>
              <a:rPr lang="it-IT" u="none" dirty="0">
                <a:solidFill>
                  <a:srgbClr val="000000"/>
                </a:solidFill>
                <a:latin typeface="Arial Nova Cond Light" panose="020B0306020202020204" pitchFamily="34" charset="0"/>
              </a:rPr>
              <a:t> massive state </a:t>
            </a:r>
            <a:r>
              <a:rPr lang="it-IT" u="none" dirty="0" err="1">
                <a:solidFill>
                  <a:srgbClr val="000000"/>
                </a:solidFill>
                <a:latin typeface="Arial Nova Cond Light" panose="020B0306020202020204" pitchFamily="34" charset="0"/>
              </a:rPr>
              <a:t>has</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different</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probabilities</a:t>
            </a:r>
            <a:r>
              <a:rPr lang="it-IT" u="none" dirty="0">
                <a:solidFill>
                  <a:srgbClr val="000000"/>
                </a:solidFill>
                <a:latin typeface="Arial Nova Cond Light" panose="020B0306020202020204" pitchFamily="34" charset="0"/>
              </a:rPr>
              <a:t> to </a:t>
            </a:r>
            <a:r>
              <a:rPr lang="it-IT" u="none" dirty="0" err="1">
                <a:solidFill>
                  <a:srgbClr val="000000"/>
                </a:solidFill>
                <a:latin typeface="Arial Nova Cond Light" panose="020B0306020202020204" pitchFamily="34" charset="0"/>
              </a:rPr>
              <a:t>interact</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as</a:t>
            </a:r>
            <a:r>
              <a:rPr lang="it-IT" u="none" dirty="0">
                <a:solidFill>
                  <a:srgbClr val="000000"/>
                </a:solidFill>
                <a:latin typeface="Arial Nova Cond Light" panose="020B0306020202020204" pitchFamily="34" charset="0"/>
              </a:rPr>
              <a:t> a neutrino with a </a:t>
            </a:r>
            <a:r>
              <a:rPr lang="it-IT" u="none" dirty="0" err="1">
                <a:solidFill>
                  <a:srgbClr val="000000"/>
                </a:solidFill>
                <a:latin typeface="Arial Nova Cond Light" panose="020B0306020202020204" pitchFamily="34" charset="0"/>
              </a:rPr>
              <a:t>given</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flavour</a:t>
            </a:r>
            <a:endParaRPr lang="en-GB" u="none" dirty="0">
              <a:solidFill>
                <a:srgbClr val="000000"/>
              </a:solidFill>
              <a:latin typeface="Arial Nova Cond Light" panose="020B0306020202020204" pitchFamily="34" charset="0"/>
            </a:endParaRPr>
          </a:p>
        </p:txBody>
      </p:sp>
      <mc:AlternateContent xmlns:mc="http://schemas.openxmlformats.org/markup-compatibility/2006" xmlns:a14="http://schemas.microsoft.com/office/drawing/2010/main">
        <mc:Choice Requires="a14">
          <p:sp>
            <p:nvSpPr>
              <p:cNvPr id="30" name="CasellaDiTesto 29">
                <a:extLst>
                  <a:ext uri="{FF2B5EF4-FFF2-40B4-BE49-F238E27FC236}">
                    <a16:creationId xmlns:a16="http://schemas.microsoft.com/office/drawing/2014/main" id="{56CE7CFB-91BD-6789-7E11-552BE3A6441A}"/>
                  </a:ext>
                </a:extLst>
              </p:cNvPr>
              <p:cNvSpPr txBox="1"/>
              <p:nvPr/>
            </p:nvSpPr>
            <p:spPr>
              <a:xfrm>
                <a:off x="161130" y="4401027"/>
                <a:ext cx="9577064" cy="536878"/>
              </a:xfrm>
              <a:prstGeom prst="rect">
                <a:avLst/>
              </a:prstGeom>
              <a:noFill/>
            </p:spPr>
            <p:txBody>
              <a:bodyPr wrap="square">
                <a:spAutoFit/>
              </a:bodyPr>
              <a:lstStyle/>
              <a:p>
                <a:pPr marL="285750" indent="-285750">
                  <a:lnSpc>
                    <a:spcPct val="150000"/>
                  </a:lnSpc>
                  <a:buClr>
                    <a:srgbClr val="C80000"/>
                  </a:buClr>
                  <a:buFont typeface="Arial" panose="020B0604020202020204" pitchFamily="34" charset="0"/>
                  <a:buChar char="•"/>
                </a:pPr>
                <a:r>
                  <a:rPr lang="it-IT" u="none" dirty="0">
                    <a:solidFill>
                      <a:srgbClr val="000000"/>
                    </a:solidFill>
                    <a:latin typeface="Arial Nova Cond Light" panose="020B0306020202020204" pitchFamily="34" charset="0"/>
                  </a:rPr>
                  <a:t>The </a:t>
                </a:r>
                <a:r>
                  <a:rPr lang="it-IT" u="none" dirty="0" err="1">
                    <a:solidFill>
                      <a:srgbClr val="000000"/>
                    </a:solidFill>
                    <a:latin typeface="Arial Nova Cond Light" panose="020B0306020202020204" pitchFamily="34" charset="0"/>
                  </a:rPr>
                  <a:t>measureable</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quantity</a:t>
                </a:r>
                <a:r>
                  <a:rPr lang="it-IT" u="none" dirty="0">
                    <a:solidFill>
                      <a:srgbClr val="000000"/>
                    </a:solidFill>
                    <a:latin typeface="Arial Nova Cond Light" panose="020B0306020202020204" pitchFamily="34" charset="0"/>
                  </a:rPr>
                  <a:t> is </a:t>
                </a:r>
                <a14:m>
                  <m:oMath xmlns:m="http://schemas.openxmlformats.org/officeDocument/2006/math">
                    <m:r>
                      <m:rPr>
                        <m:sty m:val="p"/>
                      </m:rPr>
                      <a:rPr lang="it-IT" b="0" i="0" u="none" smtClean="0">
                        <a:solidFill>
                          <a:srgbClr val="000000"/>
                        </a:solidFill>
                        <a:latin typeface="Cambria Math" panose="02040503050406030204" pitchFamily="18" charset="0"/>
                        <a:ea typeface="Cambria Math" panose="02040503050406030204" pitchFamily="18" charset="0"/>
                      </a:rPr>
                      <m:t>Δ</m:t>
                    </m:r>
                    <m:sSubSup>
                      <m:sSubSupPr>
                        <m:ctrlPr>
                          <a:rPr lang="it-IT" b="0" i="1" u="none" smtClean="0">
                            <a:solidFill>
                              <a:srgbClr val="000000"/>
                            </a:solidFill>
                            <a:latin typeface="Cambria Math" panose="02040503050406030204" pitchFamily="18" charset="0"/>
                            <a:ea typeface="Cambria Math" panose="02040503050406030204" pitchFamily="18" charset="0"/>
                          </a:rPr>
                        </m:ctrlPr>
                      </m:sSubSupPr>
                      <m:e>
                        <m:r>
                          <a:rPr lang="it-IT" b="0" i="1" u="none" smtClean="0">
                            <a:solidFill>
                              <a:srgbClr val="000000"/>
                            </a:solidFill>
                            <a:latin typeface="Cambria Math" panose="02040503050406030204" pitchFamily="18" charset="0"/>
                            <a:ea typeface="Cambria Math" panose="02040503050406030204" pitchFamily="18" charset="0"/>
                          </a:rPr>
                          <m:t>𝑚</m:t>
                        </m:r>
                      </m:e>
                      <m:sub>
                        <m:r>
                          <a:rPr lang="it-IT" b="0" i="1" u="none" smtClean="0">
                            <a:solidFill>
                              <a:srgbClr val="000000"/>
                            </a:solidFill>
                            <a:latin typeface="Cambria Math" panose="02040503050406030204" pitchFamily="18" charset="0"/>
                            <a:ea typeface="Cambria Math" panose="02040503050406030204" pitchFamily="18" charset="0"/>
                          </a:rPr>
                          <m:t>𝑖𝑗</m:t>
                        </m:r>
                      </m:sub>
                      <m:sup>
                        <m:r>
                          <a:rPr lang="it-IT" b="0" i="1" u="none" smtClean="0">
                            <a:solidFill>
                              <a:srgbClr val="000000"/>
                            </a:solidFill>
                            <a:latin typeface="Cambria Math" panose="02040503050406030204" pitchFamily="18" charset="0"/>
                            <a:ea typeface="Cambria Math" panose="02040503050406030204" pitchFamily="18" charset="0"/>
                          </a:rPr>
                          <m:t>2</m:t>
                        </m:r>
                      </m:sup>
                    </m:sSubSup>
                    <m:r>
                      <a:rPr lang="it-IT" b="0" i="1" u="none" smtClean="0">
                        <a:solidFill>
                          <a:srgbClr val="000000"/>
                        </a:solidFill>
                        <a:latin typeface="Cambria Math" panose="02040503050406030204" pitchFamily="18" charset="0"/>
                        <a:ea typeface="Cambria Math" panose="02040503050406030204" pitchFamily="18" charset="0"/>
                      </a:rPr>
                      <m:t> </m:t>
                    </m:r>
                  </m:oMath>
                </a14:m>
                <a:r>
                  <a:rPr lang="it-IT" u="none" dirty="0">
                    <a:solidFill>
                      <a:srgbClr val="000000"/>
                    </a:solidFill>
                    <a:latin typeface="Arial Nova Cond Light" panose="020B0306020202020204" pitchFamily="34" charset="0"/>
                  </a:rPr>
                  <a:t> →  studies on solar and </a:t>
                </a:r>
                <a:r>
                  <a:rPr lang="it-IT" u="none" dirty="0" err="1">
                    <a:solidFill>
                      <a:srgbClr val="000000"/>
                    </a:solidFill>
                    <a:latin typeface="Arial Nova Cond Light" panose="020B0306020202020204" pitchFamily="34" charset="0"/>
                  </a:rPr>
                  <a:t>atmospheric</a:t>
                </a:r>
                <a:r>
                  <a:rPr lang="it-IT" u="none" dirty="0">
                    <a:solidFill>
                      <a:srgbClr val="000000"/>
                    </a:solidFill>
                    <a:latin typeface="Arial Nova Cond Light" panose="020B0306020202020204" pitchFamily="34" charset="0"/>
                  </a:rPr>
                  <a:t> </a:t>
                </a:r>
                <a:r>
                  <a:rPr lang="it-IT" u="none" dirty="0" err="1">
                    <a:solidFill>
                      <a:srgbClr val="000000"/>
                    </a:solidFill>
                    <a:latin typeface="Arial Nova Cond Light" panose="020B0306020202020204" pitchFamily="34" charset="0"/>
                  </a:rPr>
                  <a:t>neutrinos</a:t>
                </a:r>
                <a:r>
                  <a:rPr lang="it-IT" u="none" dirty="0">
                    <a:solidFill>
                      <a:srgbClr val="000000"/>
                    </a:solidFill>
                    <a:latin typeface="Arial Nova Cond Light" panose="020B0306020202020204" pitchFamily="34" charset="0"/>
                  </a:rPr>
                  <a:t> first </a:t>
                </a:r>
                <a:r>
                  <a:rPr lang="it-IT" u="none" dirty="0" err="1">
                    <a:solidFill>
                      <a:srgbClr val="000000"/>
                    </a:solidFill>
                    <a:latin typeface="Arial Nova Cond Light" panose="020B0306020202020204" pitchFamily="34" charset="0"/>
                  </a:rPr>
                  <a:t>measured</a:t>
                </a:r>
                <a:endParaRPr lang="it-IT" u="none" dirty="0">
                  <a:solidFill>
                    <a:srgbClr val="000000"/>
                  </a:solidFill>
                  <a:latin typeface="Arial Nova Cond Light" panose="020B0306020202020204" pitchFamily="34" charset="0"/>
                </a:endParaRPr>
              </a:p>
            </p:txBody>
          </p:sp>
        </mc:Choice>
        <mc:Fallback xmlns="">
          <p:sp>
            <p:nvSpPr>
              <p:cNvPr id="30" name="CasellaDiTesto 29">
                <a:extLst>
                  <a:ext uri="{FF2B5EF4-FFF2-40B4-BE49-F238E27FC236}">
                    <a16:creationId xmlns:a16="http://schemas.microsoft.com/office/drawing/2014/main" id="{56CE7CFB-91BD-6789-7E11-552BE3A6441A}"/>
                  </a:ext>
                </a:extLst>
              </p:cNvPr>
              <p:cNvSpPr txBox="1">
                <a:spLocks noRot="1" noChangeAspect="1" noMove="1" noResize="1" noEditPoints="1" noAdjustHandles="1" noChangeArrowheads="1" noChangeShapeType="1" noTextEdit="1"/>
              </p:cNvSpPr>
              <p:nvPr/>
            </p:nvSpPr>
            <p:spPr>
              <a:xfrm>
                <a:off x="161130" y="4401027"/>
                <a:ext cx="9577064" cy="536878"/>
              </a:xfrm>
              <a:prstGeom prst="rect">
                <a:avLst/>
              </a:prstGeom>
              <a:blipFill>
                <a:blip r:embed="rId14"/>
                <a:stretch>
                  <a:fillRect l="-382" b="-11364"/>
                </a:stretch>
              </a:blipFill>
            </p:spPr>
            <p:txBody>
              <a:bodyPr/>
              <a:lstStyle/>
              <a:p>
                <a:r>
                  <a:rPr lang="en-GB">
                    <a:noFill/>
                  </a:rPr>
                  <a:t> </a:t>
                </a:r>
              </a:p>
            </p:txBody>
          </p:sp>
        </mc:Fallback>
      </mc:AlternateContent>
    </p:spTree>
    <p:extLst>
      <p:ext uri="{BB962C8B-B14F-4D97-AF65-F5344CB8AC3E}">
        <p14:creationId xmlns:p14="http://schemas.microsoft.com/office/powerpoint/2010/main" val="3993368098"/>
      </p:ext>
    </p:extLst>
  </p:cSld>
  <p:clrMapOvr>
    <a:masterClrMapping/>
  </p:clrMapOvr>
</p:sld>
</file>

<file path=ppt/theme/theme1.xml><?xml version="1.0" encoding="utf-8"?>
<a:theme xmlns:a="http://schemas.openxmlformats.org/drawingml/2006/main" name="1_Struttura predefinita">
  <a:themeElements>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sng" strike="noStrike" cap="none" normalizeH="0" baseline="0" smtClean="0">
            <a:ln>
              <a:noFill/>
            </a:ln>
            <a:solidFill>
              <a:schemeClr val="tx1"/>
            </a:solidFill>
            <a:effectLst/>
            <a:latin typeface="Arial" charset="0"/>
          </a:defRPr>
        </a:defPPr>
      </a:lstStyle>
    </a:lnDef>
  </a:objectDefaults>
  <a:extraClrSchemeLst>
    <a:extraClrScheme>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Personalizza struttura">
  <a:themeElements>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sng" strike="noStrike" cap="none" normalizeH="0" baseline="0" smtClean="0">
            <a:ln>
              <a:noFill/>
            </a:ln>
            <a:solidFill>
              <a:schemeClr val="tx1"/>
            </a:solidFill>
            <a:effectLst/>
            <a:latin typeface="Arial" charset="0"/>
          </a:defRPr>
        </a:defPPr>
      </a:lstStyle>
    </a:lnDef>
  </a:objectDefaults>
  <a:extraClrSchemeLst>
    <a:extraClrScheme>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B57D0C03EF68C04C892C6CD0A9408674" ma:contentTypeVersion="1" ma:contentTypeDescription="Creare un nuovo documento." ma:contentTypeScope="" ma:versionID="835d15e5f67af2fa722f57de2fec8740">
  <xsd:schema xmlns:xsd="http://www.w3.org/2001/XMLSchema" xmlns:p="http://schemas.microsoft.com/office/2006/metadata/properties" xmlns:ns1="http://schemas.microsoft.com/sharepoint/v3" targetNamespace="http://schemas.microsoft.com/office/2006/metadata/properties" ma:root="true" ma:fieldsID="0a6cea70e426604920de547c2921366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Data inizio pianificazione" ma:description="" ma:hidden="true" ma:internalName="PublishingStartDate">
      <xsd:simpleType>
        <xsd:restriction base="dms:Unknown"/>
      </xsd:simpleType>
    </xsd:element>
    <xsd:element name="PublishingExpirationDate" ma:index="9" nillable="true" ma:displayName="Data fine pianificazion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ma:readOnly="true"/>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4BAED76-7464-49B3-B643-26C086F8DE0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DE90C74F-94B4-4DDF-A11C-64CEA53306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2585</Words>
  <Application>Microsoft Office PowerPoint</Application>
  <PresentationFormat>Presentazione su schermo (4:3)</PresentationFormat>
  <Paragraphs>239</Paragraphs>
  <Slides>21</Slides>
  <Notes>13</Notes>
  <HiddenSlides>0</HiddenSlides>
  <MMClips>0</MMClips>
  <ScaleCrop>false</ScaleCrop>
  <HeadingPairs>
    <vt:vector size="6" baseType="variant">
      <vt:variant>
        <vt:lpstr>Caratteri utilizzati</vt:lpstr>
      </vt:variant>
      <vt:variant>
        <vt:i4>7</vt:i4>
      </vt:variant>
      <vt:variant>
        <vt:lpstr>Tema</vt:lpstr>
      </vt:variant>
      <vt:variant>
        <vt:i4>2</vt:i4>
      </vt:variant>
      <vt:variant>
        <vt:lpstr>Titoli diapositive</vt:lpstr>
      </vt:variant>
      <vt:variant>
        <vt:i4>21</vt:i4>
      </vt:variant>
    </vt:vector>
  </HeadingPairs>
  <TitlesOfParts>
    <vt:vector size="30" baseType="lpstr">
      <vt:lpstr>Arial</vt:lpstr>
      <vt:lpstr>Arial Nova Cond</vt:lpstr>
      <vt:lpstr>Arial Nova Cond Light</vt:lpstr>
      <vt:lpstr>Cambria Math</vt:lpstr>
      <vt:lpstr>Google Sans</vt:lpstr>
      <vt:lpstr>Segoe UI</vt:lpstr>
      <vt:lpstr>Times New Roman</vt:lpstr>
      <vt:lpstr>1_Struttura predefinita</vt:lpstr>
      <vt:lpstr>2_Personalizza struttura</vt:lpstr>
      <vt:lpstr>8th BCD ISHEP Cargèse School</vt:lpstr>
      <vt:lpstr>Presentazione standard di PowerPoint</vt:lpstr>
      <vt:lpstr>Presentazione standard di PowerPoint</vt:lpstr>
      <vt:lpstr>NEUTRINO OSCILLATIONS</vt:lpstr>
      <vt:lpstr>NEUTRINO OSCILLATIONS</vt:lpstr>
      <vt:lpstr>NEUTRINO OSCILLATIONS</vt:lpstr>
      <vt:lpstr>NEUTRINO OSCILLATIONS</vt:lpstr>
      <vt:lpstr> </vt:lpstr>
      <vt:lpstr> </vt:lpstr>
      <vt:lpstr>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8th BCD ISHEP Cargèse School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Giulia Lupi</dc:creator>
  <cp:lastModifiedBy>Giulia Lupi</cp:lastModifiedBy>
  <cp:revision>174</cp:revision>
  <cp:lastPrinted>2009-04-22T19:24:48Z</cp:lastPrinted>
  <dcterms:created xsi:type="dcterms:W3CDTF">2009-04-22T19:24:48Z</dcterms:created>
  <dcterms:modified xsi:type="dcterms:W3CDTF">2023-03-29T07:46:08Z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