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0" r:id="rId6"/>
    <p:sldId id="259" r:id="rId7"/>
    <p:sldId id="270" r:id="rId8"/>
    <p:sldId id="271" r:id="rId9"/>
    <p:sldId id="272" r:id="rId10"/>
    <p:sldId id="273" r:id="rId11"/>
    <p:sldId id="283" r:id="rId12"/>
    <p:sldId id="276" r:id="rId13"/>
    <p:sldId id="275" r:id="rId14"/>
    <p:sldId id="277" r:id="rId15"/>
    <p:sldId id="278" r:id="rId16"/>
    <p:sldId id="282" r:id="rId17"/>
    <p:sldId id="268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70C84E07-865A-8149-1892-DCE02FE118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B3F600E-A70C-83C4-F2AB-BCDE0B0560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AD89D37C-C7E1-4ACF-BBB6-F912EE8FD408}" type="datetimeFigureOut">
              <a:rPr lang="it-IT" smtClean="0"/>
              <a:t>29/03/2023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C48DDD-C11F-AE9E-6BEF-D9A46D2A84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08A3948-C9EA-1977-5A4D-D0E243D99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BB601703-F3E1-4691-A71A-238AA00A688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00627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1FACF17F-E924-4C33-802C-1A5A57224148}" type="datetimeFigureOut">
              <a:rPr lang="it-IT" smtClean="0"/>
              <a:t>29/03/2023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9" rIns="91436" bIns="4571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6" tIns="45719" rIns="91436" bIns="45719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697D00FB-E07E-48F9-B164-18DA9B2A2AE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5023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AD80FE-A525-18C6-F7FF-E85C8A5A9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0A17C9-2B7C-3BCF-61A9-CCE2592543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ED5222-DA93-5B30-090A-D3EE23183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8729-F718-4587-B76B-0EF1C786AC39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1F5724-139E-5148-0A28-452CAC4E0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78E29D-5B95-E519-24D5-1463C2F0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1280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4A8DA-F554-2143-F4DF-4146C87BD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4035DDD-F83B-AA2C-DCDE-644E39EAF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3285BE-7576-7EDD-39AF-C6DC49C5F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D3D33-90C5-4D29-AF77-D1837F1799F3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1D5C97-D4B3-A5C9-7A0D-0F6CB790E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401F42-5D4B-F0DE-9D93-4851C662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3663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E5D7E71-9B91-5E88-67CB-7AB1B0F88E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21182A6-6134-DC59-BC1C-512E5AA40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41AAF2-B8B7-AAB7-1F6F-4BBA45EEE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6BD6-DD8E-4AED-B19E-F82610035900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0943E9-D141-746A-82A9-82A399F30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B4A07C-E164-81C7-74FA-4391D03E1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428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A4C1BC-4DF5-827D-5008-465C31F8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A4F65DE-5046-E389-A500-1A862477D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D592D7-9A10-3D66-628B-24CB65094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126E-AE45-4AA2-A148-8B6967783F36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39B5AB-5EA7-3566-4134-EF5003B2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9FD22E-F474-9396-84BF-3728998A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56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602F16-730E-154F-77F4-A9ED1445C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1F6ACC7-800E-D2F9-5258-C9805A8EA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DE133B-50DA-0468-9C48-916C72812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4B34-5D6A-452A-B4F3-CADBB2D4ECB3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4FACD8-01AA-4699-5AF4-5C06DA917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21CA36-98BA-27A3-64D5-6921A616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365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BD3385-7B07-1820-6010-53CAD0EC1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C8CF24D-56F9-E036-C59F-F753575241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1D50F68-ECC7-12F5-C819-B266FB07F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CFB9943-C3DC-C6A7-D6F5-CFDF10C8A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DA33C-7221-472E-A715-6A720392CA3C}" type="datetime1">
              <a:rPr lang="it-IT" smtClean="0"/>
              <a:t>29/03/2023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6927D62-DC61-14B2-FBF7-0A81752B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655213D-BD69-60B9-4E0C-45C5070B3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47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578CFD-F0D7-B31A-50DA-E8275A708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946852-62F0-063A-EA0F-B56281757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BDD920-8153-B919-53F1-EA9340E2E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7F5B76B-537A-FDA4-E172-A9F3FEAA47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7E1C682-DEB7-E92A-9242-67BC7EBFD9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9E4D27F-39B2-89CB-8760-E3404FBC1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3CA2C-78E6-40AD-BA12-568B143E221A}" type="datetime1">
              <a:rPr lang="it-IT" smtClean="0"/>
              <a:t>29/03/2023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81B03EF-7F50-CFCB-735A-818584104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2D82E16-A710-9A76-412B-FED659A6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930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1C09CB-8D71-62DE-22BF-047D25D0A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9D7EBFF-9735-BAB0-A8A4-E4DBFAEB9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E99F7-4716-412C-891D-9DA9AAF8AEC5}" type="datetime1">
              <a:rPr lang="it-IT" smtClean="0"/>
              <a:t>29/03/2023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C104217-4C1C-FEB3-11CF-1314971D6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6B1B933-33BB-6CB9-38B8-9946EFEA7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145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AF65860-2DDB-D98D-2B68-72483911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776E5-AF1D-40E9-8D28-74FD7D4F4673}" type="datetime1">
              <a:rPr lang="it-IT" smtClean="0"/>
              <a:t>29/03/2023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0B1BC70-145E-002B-41BA-359050D3B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AA34E40-8699-2C23-7302-3B0337D3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172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7E730F-D4E7-80D2-08A1-7DB181CAD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442D02-0EA5-B036-50CF-4102B577E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DBBE65-4088-FDFE-BEE5-F0FF90010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B83D0A8-E86A-948D-FC14-18AD0F36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91C-9E56-4715-AAE1-800F4E27F218}" type="datetime1">
              <a:rPr lang="it-IT" smtClean="0"/>
              <a:t>29/03/2023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5DEE564-7A9E-CDF3-C214-0A7FF5A75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C7EC28A-2148-926E-75E9-C36A6E5A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279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C20E96-C24C-B7FF-7EAB-F90FEB25C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CBB0381-5608-C1D5-AD8C-613BCA882A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A198B8F-597E-7C41-86E5-0AE0651F9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30FA3BA-4C3B-29B4-C764-E509E6C1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BCD79-3C50-413A-A9F5-13A61D7A9F5D}" type="datetime1">
              <a:rPr lang="it-IT" smtClean="0"/>
              <a:t>29/03/2023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B581B01-E5E4-26DF-EA3A-DC6B927E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0627177-B3B4-1CCB-E70F-378EACDC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797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7BCF34C-7E1E-082C-5F2D-63DF8B011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640AC37-2C50-644E-0874-196B4420D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38E97A-B94E-2EA4-3878-53C3ED8A6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8FB28-F6BE-4F01-BF79-268B5E789D82}" type="datetime1">
              <a:rPr lang="it-IT" smtClean="0"/>
              <a:t>29/03/2023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3B5385-9EC0-CBF5-D120-1E92D3BA7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342966-DB6B-0B28-2ECB-EF46F5130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CCA5E-5EC6-4533-8916-DFE1BA90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3223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DD88BB-A2D4-745D-5386-8404683A1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055" y="1138152"/>
            <a:ext cx="11249890" cy="2082564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latin typeface="Tw Cen MT" panose="020B0602020104020603" pitchFamily="34" charset="0"/>
              </a:rPr>
              <a:t>Machine learning techniques for top-top event search with the ATLAS experiment at the LHC</a:t>
            </a:r>
            <a:endParaRPr lang="it-IT" sz="4800" dirty="0">
              <a:latin typeface="Tw Cen MT" panose="020B0602020104020603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7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7C71629-7A1A-E1D3-4171-B1B50D7DF4B8}"/>
              </a:ext>
            </a:extLst>
          </p:cNvPr>
          <p:cNvSpPr txBox="1"/>
          <p:nvPr/>
        </p:nvSpPr>
        <p:spPr>
          <a:xfrm>
            <a:off x="4073236" y="398217"/>
            <a:ext cx="532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Alma Mater </a:t>
            </a:r>
            <a:r>
              <a:rPr lang="it-IT" dirty="0" err="1"/>
              <a:t>Studiorum</a:t>
            </a:r>
            <a:r>
              <a:rPr lang="it-IT" dirty="0"/>
              <a:t> – Università di Bologna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36AA80B-93F0-D667-D5EB-1CD979C94A63}"/>
              </a:ext>
            </a:extLst>
          </p:cNvPr>
          <p:cNvSpPr txBox="1"/>
          <p:nvPr/>
        </p:nvSpPr>
        <p:spPr>
          <a:xfrm>
            <a:off x="8679872" y="4751891"/>
            <a:ext cx="304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Presented</a:t>
            </a:r>
            <a:r>
              <a:rPr lang="it-IT" dirty="0"/>
              <a:t> by: Virginia Mazza</a:t>
            </a:r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ECC1061F-D6F9-674B-F566-A78E6A2AC03F}"/>
              </a:ext>
            </a:extLst>
          </p:cNvPr>
          <p:cNvSpPr txBox="1">
            <a:spLocks/>
          </p:cNvSpPr>
          <p:nvPr/>
        </p:nvSpPr>
        <p:spPr>
          <a:xfrm>
            <a:off x="9892146" y="6322231"/>
            <a:ext cx="1828799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800" dirty="0">
                <a:latin typeface="SFBX1095"/>
              </a:rPr>
              <a:t>29 March 2023</a:t>
            </a:r>
            <a:endParaRPr lang="it-IT" dirty="0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66838042-C96E-4A70-8DA7-E2933C5D4CE1}"/>
              </a:ext>
            </a:extLst>
          </p:cNvPr>
          <p:cNvSpPr txBox="1"/>
          <p:nvPr/>
        </p:nvSpPr>
        <p:spPr>
          <a:xfrm>
            <a:off x="471055" y="4585732"/>
            <a:ext cx="3688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Supervisor: Prof. Maximiliano Sioli</a:t>
            </a:r>
          </a:p>
          <a:p>
            <a:endParaRPr lang="en-US" dirty="0"/>
          </a:p>
          <a:p>
            <a:r>
              <a:rPr lang="en-US" dirty="0"/>
              <a:t>Co-supervisor: </a:t>
            </a:r>
            <a:r>
              <a:rPr lang="en-US" dirty="0" err="1"/>
              <a:t>Dott.ssa</a:t>
            </a:r>
            <a:r>
              <a:rPr lang="en-US" dirty="0"/>
              <a:t> Noemi Cavalli</a:t>
            </a:r>
          </a:p>
        </p:txBody>
      </p:sp>
    </p:spTree>
    <p:extLst>
      <p:ext uri="{BB962C8B-B14F-4D97-AF65-F5344CB8AC3E}">
        <p14:creationId xmlns:p14="http://schemas.microsoft.com/office/powerpoint/2010/main" val="181000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3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Comparisons between the different levels – 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Output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behaviours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 and ROC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curves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it-IT" dirty="0" err="1"/>
              <a:t>Similar</a:t>
            </a:r>
            <a:r>
              <a:rPr lang="it-IT" dirty="0"/>
              <a:t> </a:t>
            </a:r>
            <a:r>
              <a:rPr lang="it-IT" dirty="0" err="1"/>
              <a:t>behaviours</a:t>
            </a:r>
            <a:r>
              <a:rPr lang="it-IT" dirty="0"/>
              <a:t> </a:t>
            </a:r>
            <a:r>
              <a:rPr lang="it-IT" dirty="0" err="1"/>
              <a:t>althought</a:t>
            </a:r>
            <a:r>
              <a:rPr lang="it-IT" dirty="0"/>
              <a:t> high </a:t>
            </a:r>
            <a:r>
              <a:rPr lang="it-IT" dirty="0" err="1"/>
              <a:t>level</a:t>
            </a:r>
            <a:r>
              <a:rPr lang="it-IT" dirty="0"/>
              <a:t> </a:t>
            </a:r>
            <a:r>
              <a:rPr lang="it-IT" dirty="0" err="1"/>
              <a:t>variables</a:t>
            </a:r>
            <a:r>
              <a:rPr lang="it-IT" dirty="0"/>
              <a:t> show a </a:t>
            </a:r>
            <a:r>
              <a:rPr lang="it-IT" dirty="0" err="1"/>
              <a:t>better</a:t>
            </a:r>
            <a:r>
              <a:rPr lang="it-IT" dirty="0"/>
              <a:t> performance </a:t>
            </a:r>
            <a:r>
              <a:rPr lang="it-IT" dirty="0" err="1"/>
              <a:t>wrt</a:t>
            </a:r>
            <a:r>
              <a:rPr lang="it-IT" dirty="0"/>
              <a:t> the </a:t>
            </a:r>
            <a:r>
              <a:rPr lang="it-IT" dirty="0" err="1"/>
              <a:t>ones</a:t>
            </a:r>
            <a:r>
              <a:rPr lang="it-IT" dirty="0"/>
              <a:t> of low </a:t>
            </a:r>
            <a:r>
              <a:rPr lang="it-IT" dirty="0" err="1"/>
              <a:t>level</a:t>
            </a:r>
            <a:r>
              <a:rPr lang="it-IT" dirty="0"/>
              <a:t> </a:t>
            </a:r>
            <a:r>
              <a:rPr lang="it-IT" dirty="0" err="1"/>
              <a:t>while</a:t>
            </a:r>
            <a:r>
              <a:rPr lang="it-IT" dirty="0"/>
              <a:t> the </a:t>
            </a:r>
            <a:r>
              <a:rPr lang="it-IT" dirty="0" err="1"/>
              <a:t>latter</a:t>
            </a:r>
            <a:r>
              <a:rPr lang="it-IT" dirty="0"/>
              <a:t> </a:t>
            </a:r>
            <a:r>
              <a:rPr lang="it-IT" dirty="0" err="1"/>
              <a:t>appear</a:t>
            </a:r>
            <a:r>
              <a:rPr lang="it-IT" dirty="0"/>
              <a:t> to be more </a:t>
            </a:r>
            <a:r>
              <a:rPr lang="it-IT" dirty="0" err="1"/>
              <a:t>performant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are </a:t>
            </a:r>
            <a:r>
              <a:rPr lang="it-IT" dirty="0" err="1"/>
              <a:t>added</a:t>
            </a:r>
            <a:r>
              <a:rPr lang="it-IT" dirty="0"/>
              <a:t> </a:t>
            </a:r>
            <a:r>
              <a:rPr lang="it-IT" i="1" dirty="0"/>
              <a:t>b</a:t>
            </a:r>
            <a:r>
              <a:rPr lang="it-IT" dirty="0"/>
              <a:t>-tagging </a:t>
            </a:r>
            <a:r>
              <a:rPr lang="it-IT" dirty="0" err="1"/>
              <a:t>variables</a:t>
            </a:r>
            <a:r>
              <a:rPr lang="it-IT" dirty="0"/>
              <a:t> to </a:t>
            </a:r>
            <a:r>
              <a:rPr lang="it-IT" dirty="0" err="1"/>
              <a:t>them</a:t>
            </a:r>
            <a:r>
              <a:rPr lang="it-IT" dirty="0"/>
              <a:t>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7C820C4-61C7-3956-B4DB-4241BF816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528" y="3705763"/>
            <a:ext cx="3183383" cy="212225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1B85927-E0A5-5B2E-A7F8-4309E7DF7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034" y="3705761"/>
            <a:ext cx="3183383" cy="212225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B0294D2-E26E-AD0E-244A-4C09BC321F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46" y="3705762"/>
            <a:ext cx="3183382" cy="2122255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976ECD-4BBA-766A-DFC5-5DDE60FCAE40}"/>
              </a:ext>
            </a:extLst>
          </p:cNvPr>
          <p:cNvSpPr txBox="1"/>
          <p:nvPr/>
        </p:nvSpPr>
        <p:spPr>
          <a:xfrm>
            <a:off x="360219" y="5753304"/>
            <a:ext cx="11471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/>
              <a:t>Areas</a:t>
            </a:r>
            <a:r>
              <a:rPr lang="it-IT" dirty="0"/>
              <a:t> under ROC </a:t>
            </a:r>
            <a:r>
              <a:rPr lang="it-IT" dirty="0" err="1"/>
              <a:t>curves</a:t>
            </a:r>
            <a:r>
              <a:rPr lang="it-IT" dirty="0"/>
              <a:t>, </a:t>
            </a:r>
            <a:r>
              <a:rPr lang="it-IT" dirty="0" err="1"/>
              <a:t>computed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dataset, </a:t>
            </a:r>
            <a:r>
              <a:rPr lang="it-IT" dirty="0" err="1"/>
              <a:t>have</a:t>
            </a:r>
            <a:r>
              <a:rPr lang="it-IT" dirty="0"/>
              <a:t> the </a:t>
            </a:r>
            <a:r>
              <a:rPr lang="it-IT" dirty="0" err="1"/>
              <a:t>values</a:t>
            </a:r>
            <a:r>
              <a:rPr lang="it-IT" dirty="0"/>
              <a:t> </a:t>
            </a:r>
            <a:r>
              <a:rPr lang="it-IT" b="1" dirty="0">
                <a:solidFill>
                  <a:srgbClr val="FF0000"/>
                </a:solidFill>
              </a:rPr>
              <a:t>0.971</a:t>
            </a:r>
            <a:r>
              <a:rPr lang="it-IT" dirty="0"/>
              <a:t> in the first case, </a:t>
            </a:r>
            <a:r>
              <a:rPr lang="it-IT" b="1" dirty="0">
                <a:solidFill>
                  <a:srgbClr val="FF0000"/>
                </a:solidFill>
              </a:rPr>
              <a:t>0.960</a:t>
            </a:r>
            <a:r>
              <a:rPr lang="it-IT" dirty="0"/>
              <a:t> in the second and </a:t>
            </a:r>
            <a:r>
              <a:rPr lang="it-IT" b="1" dirty="0">
                <a:solidFill>
                  <a:srgbClr val="FF0000"/>
                </a:solidFill>
              </a:rPr>
              <a:t>0.964</a:t>
            </a:r>
            <a:r>
              <a:rPr lang="it-IT" dirty="0"/>
              <a:t> in the </a:t>
            </a:r>
            <a:r>
              <a:rPr lang="it-IT" dirty="0" err="1"/>
              <a:t>third</a:t>
            </a:r>
            <a:r>
              <a:rPr lang="it-IT" dirty="0"/>
              <a:t>.</a:t>
            </a:r>
            <a:endParaRPr lang="it-IT" b="1" u="sng" dirty="0">
              <a:solidFill>
                <a:srgbClr val="FF0000"/>
              </a:solidFill>
            </a:endParaRPr>
          </a:p>
          <a:p>
            <a:pPr algn="just"/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00DB579-8CE9-FCAC-4023-B4AC3AD60D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53" y="1733663"/>
            <a:ext cx="3183382" cy="20949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E7DD882D-8576-C660-911C-C68D6D50A8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034" y="1723963"/>
            <a:ext cx="3183383" cy="211430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C9E9747C-A032-D3FF-BDFE-8C74E86AEB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546" y="1723963"/>
            <a:ext cx="3183384" cy="2114301"/>
          </a:xfrm>
          <a:prstGeom prst="rect">
            <a:avLst/>
          </a:prstGeom>
        </p:spPr>
      </p:pic>
      <p:sp>
        <p:nvSpPr>
          <p:cNvPr id="17" name="Segnaposto numero diapositiva 16">
            <a:extLst>
              <a:ext uri="{FF2B5EF4-FFF2-40B4-BE49-F238E27FC236}">
                <a16:creationId xmlns:a16="http://schemas.microsoft.com/office/drawing/2014/main" id="{786E9428-5587-59A6-841F-247A8F189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73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5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Comparisons between the different levels 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–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Variables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’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behaviour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en-US" dirty="0"/>
              <a:t>The trends of the most important variables considered by the neural network for the analysis were compared: </a:t>
            </a:r>
            <a:r>
              <a:rPr lang="en-US" b="1" dirty="0" err="1">
                <a:solidFill>
                  <a:srgbClr val="FF0000"/>
                </a:solidFill>
              </a:rPr>
              <a:t>HT_lep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DeltaR_min_lep_bjet77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DRll01</a:t>
            </a:r>
            <a:r>
              <a:rPr lang="en-US" dirty="0"/>
              <a:t> for </a:t>
            </a:r>
            <a:r>
              <a:rPr lang="en-US" b="1" dirty="0">
                <a:solidFill>
                  <a:srgbClr val="00B050"/>
                </a:solidFill>
              </a:rPr>
              <a:t>HIGH LEVEL</a:t>
            </a:r>
            <a:r>
              <a:rPr lang="en-US" dirty="0"/>
              <a:t>; </a:t>
            </a:r>
            <a:r>
              <a:rPr lang="it-IT" b="1" dirty="0">
                <a:solidFill>
                  <a:srgbClr val="FF0000"/>
                </a:solidFill>
              </a:rPr>
              <a:t>lep_Phi_1</a:t>
            </a:r>
            <a:r>
              <a:rPr lang="it-IT" dirty="0"/>
              <a:t>, </a:t>
            </a:r>
            <a:r>
              <a:rPr lang="it-IT" b="1" dirty="0">
                <a:solidFill>
                  <a:srgbClr val="FF0000"/>
                </a:solidFill>
              </a:rPr>
              <a:t>lep_Phi_0 </a:t>
            </a:r>
            <a:r>
              <a:rPr lang="en-US" dirty="0"/>
              <a:t>and </a:t>
            </a:r>
            <a:r>
              <a:rPr lang="en-US" b="1" dirty="0" err="1">
                <a:solidFill>
                  <a:srgbClr val="FF0000"/>
                </a:solidFill>
              </a:rPr>
              <a:t>njets_OR</a:t>
            </a:r>
            <a:r>
              <a:rPr lang="en-US" dirty="0"/>
              <a:t> for the </a:t>
            </a:r>
            <a:r>
              <a:rPr lang="en-US" b="1" dirty="0">
                <a:solidFill>
                  <a:srgbClr val="00B050"/>
                </a:solidFill>
              </a:rPr>
              <a:t>LOW LEVEL</a:t>
            </a:r>
            <a:r>
              <a:rPr lang="en-US" dirty="0"/>
              <a:t>, even after the introduction of the two </a:t>
            </a:r>
            <a:r>
              <a:rPr lang="en-US" i="1" dirty="0"/>
              <a:t>b</a:t>
            </a:r>
            <a:r>
              <a:rPr lang="en-US" dirty="0"/>
              <a:t>-tagging variables.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A36C9227-E2F5-436F-C472-7F259D474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572" y="2438112"/>
            <a:ext cx="4439871" cy="2959914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B27895BD-6F0C-2E0A-5225-3286DF62F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49" y="2438112"/>
            <a:ext cx="4439871" cy="295991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55C83C56-04EA-821E-7F71-2668B1F3C2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580" y="2438112"/>
            <a:ext cx="4439871" cy="2959914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CBA7B5A-2CDF-FE2A-3DDD-6D575AE176F9}"/>
              </a:ext>
            </a:extLst>
          </p:cNvPr>
          <p:cNvSpPr txBox="1"/>
          <p:nvPr/>
        </p:nvSpPr>
        <p:spPr>
          <a:xfrm>
            <a:off x="360219" y="2176857"/>
            <a:ext cx="223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HIGH LEVEL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46A58E-AFC8-C9E7-0D08-41C0B3BEE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11</a:t>
            </a:fld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3285DC-1131-9CDA-AEEC-A3B5A73BE388}"/>
              </a:ext>
            </a:extLst>
          </p:cNvPr>
          <p:cNvSpPr txBox="1"/>
          <p:nvPr/>
        </p:nvSpPr>
        <p:spPr>
          <a:xfrm>
            <a:off x="430667" y="5480759"/>
            <a:ext cx="11330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network exploits the strong discriminating power of the input variables.</a:t>
            </a:r>
            <a:endParaRPr lang="it-IT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6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62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Comparisons between the different levels 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–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Variables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’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behaviour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lvl="0" algn="just"/>
            <a:r>
              <a:rPr lang="en-US" dirty="0">
                <a:solidFill>
                  <a:prstClr val="black"/>
                </a:solidFill>
              </a:rPr>
              <a:t>The trends of the most important variables considered by the neural network for the analysis were compared: </a:t>
            </a:r>
            <a:r>
              <a:rPr lang="en-US" b="1" dirty="0" err="1">
                <a:solidFill>
                  <a:srgbClr val="FF0000"/>
                </a:solidFill>
              </a:rPr>
              <a:t>HT_lep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b="1" dirty="0">
                <a:solidFill>
                  <a:srgbClr val="FF0000"/>
                </a:solidFill>
              </a:rPr>
              <a:t>DeltaR_min_lep_bjet77 </a:t>
            </a:r>
            <a:r>
              <a:rPr lang="en-US" dirty="0">
                <a:solidFill>
                  <a:prstClr val="black"/>
                </a:solidFill>
              </a:rPr>
              <a:t>and </a:t>
            </a:r>
            <a:r>
              <a:rPr lang="en-US" b="1" dirty="0">
                <a:solidFill>
                  <a:srgbClr val="FF0000"/>
                </a:solidFill>
              </a:rPr>
              <a:t>DRll01</a:t>
            </a:r>
            <a:r>
              <a:rPr lang="en-US" dirty="0">
                <a:solidFill>
                  <a:prstClr val="black"/>
                </a:solidFill>
              </a:rPr>
              <a:t> for </a:t>
            </a:r>
            <a:r>
              <a:rPr lang="en-US" b="1" dirty="0">
                <a:solidFill>
                  <a:srgbClr val="00B050"/>
                </a:solidFill>
              </a:rPr>
              <a:t>HIGH LEVEL</a:t>
            </a:r>
            <a:r>
              <a:rPr lang="en-US" dirty="0">
                <a:solidFill>
                  <a:prstClr val="black"/>
                </a:solidFill>
              </a:rPr>
              <a:t>; </a:t>
            </a:r>
            <a:r>
              <a:rPr lang="it-IT" b="1" dirty="0">
                <a:solidFill>
                  <a:srgbClr val="FF0000"/>
                </a:solidFill>
              </a:rPr>
              <a:t>lep_Phi_1</a:t>
            </a:r>
            <a:r>
              <a:rPr lang="it-IT" dirty="0">
                <a:solidFill>
                  <a:prstClr val="black"/>
                </a:solidFill>
              </a:rPr>
              <a:t>, </a:t>
            </a:r>
            <a:r>
              <a:rPr lang="it-IT" b="1" dirty="0">
                <a:solidFill>
                  <a:srgbClr val="FF0000"/>
                </a:solidFill>
              </a:rPr>
              <a:t>lep_Phi_0 </a:t>
            </a:r>
            <a:r>
              <a:rPr lang="en-US" dirty="0">
                <a:solidFill>
                  <a:prstClr val="black"/>
                </a:solidFill>
              </a:rPr>
              <a:t>and </a:t>
            </a:r>
            <a:r>
              <a:rPr lang="en-US" b="1" dirty="0" err="1">
                <a:solidFill>
                  <a:srgbClr val="FF0000"/>
                </a:solidFill>
              </a:rPr>
              <a:t>njets_OR</a:t>
            </a:r>
            <a:r>
              <a:rPr lang="en-US" dirty="0">
                <a:solidFill>
                  <a:prstClr val="black"/>
                </a:solidFill>
              </a:rPr>
              <a:t> for the </a:t>
            </a:r>
            <a:r>
              <a:rPr lang="en-US" b="1" dirty="0">
                <a:solidFill>
                  <a:srgbClr val="00B050"/>
                </a:solidFill>
              </a:rPr>
              <a:t>LOW LEVEL</a:t>
            </a:r>
            <a:r>
              <a:rPr lang="en-US" dirty="0">
                <a:solidFill>
                  <a:prstClr val="black"/>
                </a:solidFill>
              </a:rPr>
              <a:t>, even after the introduction of the two </a:t>
            </a:r>
            <a:r>
              <a:rPr lang="en-US" i="1" dirty="0">
                <a:solidFill>
                  <a:prstClr val="black"/>
                </a:solidFill>
              </a:rPr>
              <a:t>b</a:t>
            </a:r>
            <a:r>
              <a:rPr lang="en-US" dirty="0">
                <a:solidFill>
                  <a:prstClr val="black"/>
                </a:solidFill>
              </a:rPr>
              <a:t>-tagging variables.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976ECD-4BBA-766A-DFC5-5DDE60FCAE40}"/>
              </a:ext>
            </a:extLst>
          </p:cNvPr>
          <p:cNvSpPr txBox="1"/>
          <p:nvPr/>
        </p:nvSpPr>
        <p:spPr>
          <a:xfrm>
            <a:off x="430667" y="5480759"/>
            <a:ext cx="1133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network reconstructs and exploits the strong correlations existing between the low-level variables for signal and background discrimination.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CBA7B5A-2CDF-FE2A-3DDD-6D575AE176F9}"/>
              </a:ext>
            </a:extLst>
          </p:cNvPr>
          <p:cNvSpPr txBox="1"/>
          <p:nvPr/>
        </p:nvSpPr>
        <p:spPr>
          <a:xfrm>
            <a:off x="360219" y="2204567"/>
            <a:ext cx="223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LOW LEVEL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78E4DCE-C56F-CCF7-5950-1C7472BEC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112"/>
            <a:ext cx="4439870" cy="295991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3C7A821-C2FA-75AC-8548-57D92C3E0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318" y="2432924"/>
            <a:ext cx="4439870" cy="295991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F453BB36-DA3A-1B3F-BAFF-C11A6F40B6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35" y="2432923"/>
            <a:ext cx="4439871" cy="295991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8B2759-E066-3612-6F7A-E47F1F0FC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21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3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Conclusions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1222860" y="1467162"/>
            <a:ext cx="930999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A study on the performance of an artificial neural network was conducted in the context of the search for same-sign top quarks with the ATLAS experiment at the LHC.</a:t>
            </a:r>
          </a:p>
          <a:p>
            <a:pPr algn="just"/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Use of an artificial neural network for signal/background discrimination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Using three datasets with different levels of reconstruction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Performance study for the various levels of reconstruction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Comparable results for the various levels of reconstruction: the neural network is able to exploit the correlations between the low-level variables, providing a high discriminating power between the signal and background hypotheses.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The results presented here are a starting point for a more in-depth study that can be used in the comprehensive analyses of the ATLAS collaboration.</a:t>
            </a:r>
            <a:endParaRPr lang="it-IT" sz="200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95371C2-9FF9-F2EC-D066-0F031B4F6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08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4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solidFill>
                  <a:schemeClr val="bg1"/>
                </a:solidFill>
                <a:latin typeface="Script MT Bold" panose="03040602040607080904" pitchFamily="66" charset="0"/>
              </a:rPr>
              <a:t>Studiorum</a:t>
            </a:r>
            <a:r>
              <a:rPr lang="it-IT" dirty="0">
                <a:solidFill>
                  <a:schemeClr val="bg1"/>
                </a:solidFill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2810436" y="2506353"/>
            <a:ext cx="67835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dirty="0">
                <a:solidFill>
                  <a:schemeClr val="bg1"/>
                </a:solidFill>
                <a:latin typeface="Blackadder ITC" panose="04020505051007020D02" pitchFamily="82" charset="0"/>
              </a:rPr>
              <a:t>Thanks for the </a:t>
            </a:r>
            <a:r>
              <a:rPr lang="it-IT" sz="6600" dirty="0" err="1">
                <a:solidFill>
                  <a:schemeClr val="bg1"/>
                </a:solidFill>
                <a:latin typeface="Blackadder ITC" panose="04020505051007020D02" pitchFamily="82" charset="0"/>
              </a:rPr>
              <a:t>attention</a:t>
            </a:r>
            <a:endParaRPr lang="it-IT" sz="6600" dirty="0">
              <a:solidFill>
                <a:schemeClr val="bg1"/>
              </a:solidFill>
              <a:latin typeface="Blackadder ITC" panose="04020505051007020D02" pitchFamily="82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593E16D-377E-0782-9CFE-4B9B4B03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510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3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Introduction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1222860" y="1536174"/>
            <a:ext cx="89045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It  was analyzed the production process of </a:t>
            </a:r>
            <a:r>
              <a:rPr lang="it-IT" sz="2000" b="1" dirty="0">
                <a:solidFill>
                  <a:srgbClr val="FF0000"/>
                </a:solidFill>
              </a:rPr>
              <a:t>quark top </a:t>
            </a:r>
            <a:r>
              <a:rPr lang="it-IT" sz="2000" b="1" i="1" dirty="0" err="1">
                <a:solidFill>
                  <a:srgbClr val="FF0000"/>
                </a:solidFill>
              </a:rPr>
              <a:t>same-sign</a:t>
            </a:r>
            <a:r>
              <a:rPr lang="it-IT" sz="2000" b="1" dirty="0"/>
              <a:t> </a:t>
            </a:r>
            <a:r>
              <a:rPr lang="en-US" sz="2000" dirty="0"/>
              <a:t>following proton-proton collisions taking place in the Large Hadron Collider at CERN in Ginevra using data collected by the ATLAS detector.</a:t>
            </a:r>
          </a:p>
          <a:p>
            <a:pPr algn="just"/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Process strongly suppressed by the Standard Model → </a:t>
            </a:r>
            <a:r>
              <a:rPr lang="en-US" sz="2000" b="1" dirty="0">
                <a:solidFill>
                  <a:srgbClr val="FF0000"/>
                </a:solidFill>
              </a:rPr>
              <a:t>BSM physics </a:t>
            </a:r>
            <a:r>
              <a:rPr lang="en-US" sz="2000" dirty="0"/>
              <a:t>research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Analysis conducted with an </a:t>
            </a:r>
            <a:r>
              <a:rPr lang="en-US" sz="2000" b="1" dirty="0">
                <a:solidFill>
                  <a:srgbClr val="FF0000"/>
                </a:solidFill>
              </a:rPr>
              <a:t>EFT-type approach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The thesis work is part of an ongoing analysis, using an alternative approach for signal/background discrimination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Three sets of variables of different </a:t>
            </a:r>
            <a:r>
              <a:rPr lang="en-US" sz="2000" b="1" dirty="0">
                <a:solidFill>
                  <a:srgbClr val="FF0000"/>
                </a:solidFill>
              </a:rPr>
              <a:t>reconstruction levels</a:t>
            </a:r>
            <a:r>
              <a:rPr lang="en-US" sz="2000" dirty="0"/>
              <a:t> were chosen to be presented to a </a:t>
            </a:r>
            <a:r>
              <a:rPr lang="en-US" sz="2000" b="1" dirty="0">
                <a:solidFill>
                  <a:srgbClr val="FF0000"/>
                </a:solidFill>
              </a:rPr>
              <a:t>neural network </a:t>
            </a:r>
            <a:r>
              <a:rPr lang="en-US" sz="2000" dirty="0"/>
              <a:t>optimized for signal-from-background discrimination to verify its performance.</a:t>
            </a:r>
            <a:endParaRPr lang="it-IT" sz="2000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5F4B1D-C09D-50BB-4C12-380D0F668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47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2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Standard Model (SM)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21699" y="1164243"/>
            <a:ext cx="3819995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700" dirty="0"/>
              <a:t>It describes almost all experimental observations: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/>
              <a:t>Twelve </a:t>
            </a:r>
            <a:r>
              <a:rPr lang="en-US" b="1" dirty="0">
                <a:solidFill>
                  <a:srgbClr val="FF0000"/>
                </a:solidFill>
              </a:rPr>
              <a:t>FUNDAMENTAL PARTICLES </a:t>
            </a:r>
            <a:r>
              <a:rPr lang="en-US" sz="1700" dirty="0"/>
              <a:t>divided into </a:t>
            </a:r>
            <a:r>
              <a:rPr lang="en-US" b="1" dirty="0">
                <a:solidFill>
                  <a:srgbClr val="FF0000"/>
                </a:solidFill>
              </a:rPr>
              <a:t>bosons and fermions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/>
              <a:t>Three of the four </a:t>
            </a:r>
            <a:r>
              <a:rPr lang="en-US" b="1" dirty="0">
                <a:solidFill>
                  <a:srgbClr val="FF0000"/>
                </a:solidFill>
              </a:rPr>
              <a:t>FUNDAMENTAL FORCES</a:t>
            </a:r>
            <a:r>
              <a:rPr lang="en-US" sz="1700" dirty="0"/>
              <a:t> present in nature (quantized field theories): </a:t>
            </a:r>
            <a:r>
              <a:rPr lang="en-US" b="1" dirty="0">
                <a:solidFill>
                  <a:srgbClr val="FF0000"/>
                </a:solidFill>
              </a:rPr>
              <a:t>electromagnetic, weak and strong</a:t>
            </a:r>
            <a:r>
              <a:rPr lang="en-US" sz="1700" dirty="0"/>
              <a:t> (NO gravity)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700" dirty="0"/>
              <a:t>It leaves open some question marks, both on the experimental and theoretical side</a:t>
            </a:r>
            <a:endParaRPr lang="it-IT" sz="1700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219455A-14D7-C2C7-7A4D-69EE9846F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45" y="1275079"/>
            <a:ext cx="7606151" cy="4730075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B129EC-65FA-70A6-079C-53F66AFD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35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4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9725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Effective</a:t>
            </a:r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 Field Theories (EFT) and SMEFT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8" y="1257948"/>
            <a:ext cx="113468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Effective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 Field Theories (EFT)</a:t>
            </a: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Approach to investigate «physics beyond the Standard Model», which applies to an already existing and verified model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Understand the behavior of a theory at lower energies and then derive what is assumed to be a simpler model at higher energies</a:t>
            </a:r>
            <a:endParaRPr lang="it-IT" dirty="0">
              <a:latin typeface="SFRM120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D36365F-4836-D8B2-E344-9CF02771B7BD}"/>
                  </a:ext>
                </a:extLst>
              </p:cNvPr>
              <p:cNvSpPr txBox="1"/>
              <p:nvPr/>
            </p:nvSpPr>
            <p:spPr>
              <a:xfrm>
                <a:off x="360218" y="2718405"/>
                <a:ext cx="3990109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SMEFT</a:t>
                </a:r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/>
                <a:endParaRPr lang="it-IT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𝑇𝑂𝑇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800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1800" b="0" i="1" u="none" strike="noStrike" baseline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𝑆𝑀</m:t>
                          </m:r>
                        </m:sub>
                      </m:sSub>
                      <m:r>
                        <a:rPr lang="it-IT" sz="1800" b="0" i="1" u="none" strike="noStrike" baseline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𝔡</m:t>
                          </m:r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𝑆𝑀</m:t>
                          </m:r>
                        </m:sub>
                      </m:sSub>
                    </m:oMath>
                  </m:oMathPara>
                </a14:m>
                <a:endParaRPr lang="it-IT" dirty="0">
                  <a:latin typeface="SFRM1200"/>
                </a:endParaRPr>
              </a:p>
              <a:p>
                <a:pPr algn="just"/>
                <a:endParaRPr lang="it-IT" sz="1800" b="0" i="0" u="none" strike="noStrike" baseline="0" dirty="0">
                  <a:latin typeface="SFRM1200"/>
                </a:endParaRPr>
              </a:p>
              <a:p>
                <a:pPr algn="just"/>
                <a:r>
                  <a:rPr lang="en-US" dirty="0"/>
                  <a:t>Starting from the </a:t>
                </a:r>
                <a:r>
                  <a:rPr lang="en-US" dirty="0" err="1"/>
                  <a:t>Lagrangian</a:t>
                </a:r>
                <a:r>
                  <a:rPr lang="en-US" dirty="0"/>
                  <a:t> of the Standard Model, made up of operators generated by the 4-dimensional fermion and boson fields, it is shown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𝖉</m:t>
                        </m:r>
                        <m:r>
                          <a:rPr lang="it-IT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𝓛</m:t>
                        </m:r>
                      </m:e>
                      <m:sub>
                        <m:r>
                          <a:rPr lang="it-IT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𝑺𝑴</m:t>
                        </m:r>
                      </m:sub>
                    </m:sSub>
                  </m:oMath>
                </a14:m>
                <a:endParaRPr lang="it-IT" dirty="0"/>
              </a:p>
              <a:p>
                <a:pPr algn="just"/>
                <a:r>
                  <a:rPr lang="en-US" dirty="0"/>
                  <a:t>considers already known fermions and bosons and constructs with them new </a:t>
                </a:r>
                <a:r>
                  <a:rPr lang="en-US" b="1" dirty="0">
                    <a:solidFill>
                      <a:srgbClr val="FF0000"/>
                    </a:solidFill>
                  </a:rPr>
                  <a:t>operators of dimension 6</a:t>
                </a:r>
                <a:r>
                  <a:rPr lang="en-US" dirty="0"/>
                  <a:t>, respecting the symmetries of the Standard Model.</a:t>
                </a:r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DD36365F-4836-D8B2-E344-9CF02771B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18" y="2718405"/>
                <a:ext cx="3990109" cy="3416320"/>
              </a:xfrm>
              <a:prstGeom prst="rect">
                <a:avLst/>
              </a:prstGeom>
              <a:blipFill>
                <a:blip r:embed="rId2"/>
                <a:stretch>
                  <a:fillRect l="-1221" t="-1071" r="-1221" b="-196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>
            <a:extLst>
              <a:ext uri="{FF2B5EF4-FFF2-40B4-BE49-F238E27FC236}">
                <a16:creationId xmlns:a16="http://schemas.microsoft.com/office/drawing/2014/main" id="{F126EF97-5715-CF46-93E1-947314597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6" y="3346189"/>
            <a:ext cx="7467600" cy="2565061"/>
          </a:xfrm>
          <a:prstGeom prst="rect">
            <a:avLst/>
          </a:prstGeom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529F5DB1-5305-D8DA-B223-5B3E7E35FD22}"/>
              </a:ext>
            </a:extLst>
          </p:cNvPr>
          <p:cNvCxnSpPr>
            <a:cxnSpLocks/>
          </p:cNvCxnSpPr>
          <p:nvPr/>
        </p:nvCxnSpPr>
        <p:spPr>
          <a:xfrm>
            <a:off x="8555180" y="4973783"/>
            <a:ext cx="19742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E5BFE91-34F4-EF5C-D0F7-3366A4D60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352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4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ATLAS detector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1150647"/>
            <a:ext cx="5735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Where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it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is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en-US" dirty="0"/>
              <a:t>ATLAS is one of the four large detectors present at the LHC in CERN in Ginevra.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4DE6EF3-E8D6-9331-D8AC-01F75F4EC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875" y="375231"/>
            <a:ext cx="5651482" cy="4352921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F236E78-6EFB-B486-DADD-E2B1101FFAD3}"/>
              </a:ext>
            </a:extLst>
          </p:cNvPr>
          <p:cNvSpPr txBox="1"/>
          <p:nvPr/>
        </p:nvSpPr>
        <p:spPr>
          <a:xfrm>
            <a:off x="360219" y="4640803"/>
            <a:ext cx="114715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Trigger and data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acquisition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en-US" dirty="0"/>
              <a:t>For each collision the goal is to count, track and characterize all the particles produced. Two trigger levels: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Hardware</a:t>
            </a:r>
            <a:r>
              <a:rPr lang="en-US" dirty="0"/>
              <a:t>: calorimeter and muon spectrometer information, it decides which data to keep and sends them to the second level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Software</a:t>
            </a:r>
            <a:r>
              <a:rPr lang="en-US" dirty="0"/>
              <a:t>: it examines, selects and sends data to an offline storage system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497922F-05BA-EE50-C210-4D5FC38C07AB}"/>
              </a:ext>
            </a:extLst>
          </p:cNvPr>
          <p:cNvSpPr txBox="1"/>
          <p:nvPr/>
        </p:nvSpPr>
        <p:spPr>
          <a:xfrm>
            <a:off x="360219" y="2162529"/>
            <a:ext cx="59330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Components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Internal detector</a:t>
            </a:r>
            <a:r>
              <a:rPr lang="en-US" dirty="0"/>
              <a:t>: measures direction, momentum and charge of particles produced in collisions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Calorimeter</a:t>
            </a:r>
            <a:r>
              <a:rPr lang="en-US" dirty="0"/>
              <a:t>: contains all particles except neutrinos and muons and measures their energy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Muon spectrometer</a:t>
            </a:r>
            <a:r>
              <a:rPr lang="en-US" dirty="0"/>
              <a:t>: measures the momentum of muons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Magnet system</a:t>
            </a:r>
            <a:r>
              <a:rPr lang="en-US" dirty="0"/>
              <a:t>: deflects the trajectories of charged particles to measure their momentum and charge</a:t>
            </a:r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DB1C4A7-BBC6-773D-35B9-DCDBA2059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5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192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6575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Artificial</a:t>
            </a:r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Neural</a:t>
            </a:r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 Network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How </a:t>
            </a:r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it</a:t>
            </a:r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 works</a:t>
            </a:r>
          </a:p>
          <a:p>
            <a:pPr algn="just"/>
            <a:r>
              <a:rPr lang="en-US" dirty="0"/>
              <a:t>A network is made up of </a:t>
            </a:r>
            <a:r>
              <a:rPr lang="en-US" b="1" dirty="0">
                <a:solidFill>
                  <a:srgbClr val="FF0000"/>
                </a:solidFill>
              </a:rPr>
              <a:t>nodes</a:t>
            </a:r>
            <a:r>
              <a:rPr lang="en-US" dirty="0"/>
              <a:t> (artificial neurons) whose connections are regulated by numbers called </a:t>
            </a:r>
            <a:r>
              <a:rPr lang="en-US" b="1" dirty="0">
                <a:solidFill>
                  <a:srgbClr val="FF0000"/>
                </a:solidFill>
              </a:rPr>
              <a:t>weights</a:t>
            </a:r>
            <a:r>
              <a:rPr lang="en-US" dirty="0"/>
              <a:t> which activate them (positive value) or suppress them (negative value) through an </a:t>
            </a:r>
            <a:r>
              <a:rPr lang="en-US" b="1" dirty="0">
                <a:solidFill>
                  <a:srgbClr val="FF0000"/>
                </a:solidFill>
              </a:rPr>
              <a:t>input function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An </a:t>
            </a:r>
            <a:r>
              <a:rPr lang="en-US" b="1" dirty="0">
                <a:solidFill>
                  <a:srgbClr val="FF0000"/>
                </a:solidFill>
              </a:rPr>
              <a:t>activation function </a:t>
            </a:r>
            <a:r>
              <a:rPr lang="en-US" dirty="0"/>
              <a:t>and a </a:t>
            </a:r>
            <a:r>
              <a:rPr lang="en-US" b="1" dirty="0">
                <a:solidFill>
                  <a:srgbClr val="FF0000"/>
                </a:solidFill>
              </a:rPr>
              <a:t>threshold value </a:t>
            </a:r>
            <a:r>
              <a:rPr lang="en-US" dirty="0"/>
              <a:t>compute the output value of the neuron: an </a:t>
            </a:r>
            <a:r>
              <a:rPr lang="en-US" b="1" dirty="0">
                <a:solidFill>
                  <a:srgbClr val="FF0000"/>
                </a:solidFill>
              </a:rPr>
              <a:t>algorithm</a:t>
            </a:r>
            <a:r>
              <a:rPr lang="en-US" dirty="0"/>
              <a:t> is thus modeled to produce a result for each input.</a:t>
            </a: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F236E78-6EFB-B486-DADD-E2B1101FFAD3}"/>
              </a:ext>
            </a:extLst>
          </p:cNvPr>
          <p:cNvSpPr txBox="1"/>
          <p:nvPr/>
        </p:nvSpPr>
        <p:spPr>
          <a:xfrm>
            <a:off x="360218" y="4653322"/>
            <a:ext cx="6432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00B050"/>
                </a:solidFill>
                <a:latin typeface="Arial Black" panose="020B0A04020102020204" pitchFamily="34" charset="0"/>
              </a:rPr>
              <a:t>Training</a:t>
            </a:r>
          </a:p>
          <a:p>
            <a:pPr algn="just"/>
            <a:r>
              <a:rPr lang="en-US" dirty="0"/>
              <a:t>The network needs to be trained: new data are presented and for each training iteration the weights are modified so that it provides increasingly precise results.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F47D01A-3854-38EF-5413-190B123A7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923" y="2417372"/>
            <a:ext cx="5144994" cy="368273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25D827DC-470C-FBD2-C394-1546655273C6}"/>
              </a:ext>
            </a:extLst>
          </p:cNvPr>
          <p:cNvSpPr txBox="1"/>
          <p:nvPr/>
        </p:nvSpPr>
        <p:spPr>
          <a:xfrm>
            <a:off x="360219" y="2552749"/>
            <a:ext cx="64327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err="1">
                <a:solidFill>
                  <a:srgbClr val="00B050"/>
                </a:solidFill>
                <a:latin typeface="Arial Black" panose="020B0A04020102020204" pitchFamily="34" charset="0"/>
              </a:rPr>
              <a:t>Structure</a:t>
            </a:r>
            <a:endParaRPr lang="it-IT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just"/>
            <a:r>
              <a:rPr lang="en-US" dirty="0"/>
              <a:t>Made up of different levels: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Input layer</a:t>
            </a:r>
            <a:r>
              <a:rPr lang="en-US" dirty="0"/>
              <a:t>: receives information from the outside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Hidden layers</a:t>
            </a:r>
            <a:r>
              <a:rPr lang="en-US" dirty="0"/>
              <a:t>: nodes receive information from input layer or other hidden layers and process them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Output level</a:t>
            </a:r>
            <a:r>
              <a:rPr lang="en-US" dirty="0"/>
              <a:t>: the final result of all data processing, can have one or more nodes based on the problem studied</a:t>
            </a:r>
            <a:endParaRPr lang="it-IT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A82A7C3-012E-FADB-8957-0CBD81278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15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1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en-GB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2EF83CC5-A2AC-50BA-E0E7-0ACE110C88F9}"/>
                  </a:ext>
                </a:extLst>
              </p:cNvPr>
              <p:cNvSpPr txBox="1"/>
              <p:nvPr/>
            </p:nvSpPr>
            <p:spPr>
              <a:xfrm>
                <a:off x="360219" y="960006"/>
                <a:ext cx="11471562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it-IT" b="1" dirty="0" err="1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Search</a:t>
                </a:r>
                <a:r>
                  <a:rPr lang="it-IT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 for </a:t>
                </a:r>
                <a:r>
                  <a:rPr lang="it-IT" b="1" dirty="0" err="1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same-sign</a:t>
                </a:r>
                <a:r>
                  <a:rPr lang="it-IT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 top quark </a:t>
                </a:r>
                <a:r>
                  <a:rPr lang="it-IT" b="1" dirty="0" err="1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signal</a:t>
                </a:r>
                <a:r>
                  <a:rPr lang="it-IT" b="1" dirty="0">
                    <a:solidFill>
                      <a:srgbClr val="00B050"/>
                    </a:solidFill>
                    <a:latin typeface="Arial Black" panose="020B0A04020102020204" pitchFamily="34" charset="0"/>
                  </a:rPr>
                  <a:t> with ATLAS</a:t>
                </a:r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/>
                  <a:t>The </a:t>
                </a:r>
                <a:r>
                  <a:rPr lang="it-IT" dirty="0" err="1"/>
                  <a:t>process</a:t>
                </a:r>
                <a:r>
                  <a:rPr lang="it-IT" dirty="0"/>
                  <a:t> </a:t>
                </a:r>
                <a:r>
                  <a:rPr lang="it-IT" dirty="0" err="1"/>
                  <a:t>that</a:t>
                </a:r>
                <a:r>
                  <a:rPr lang="it-IT" dirty="0"/>
                  <a:t> </a:t>
                </a:r>
                <a:r>
                  <a:rPr lang="it-IT" dirty="0" err="1"/>
                  <a:t>produces</a:t>
                </a:r>
                <a:r>
                  <a:rPr lang="it-IT" dirty="0"/>
                  <a:t> quark top </a:t>
                </a:r>
                <a:r>
                  <a:rPr lang="it-IT" dirty="0" err="1"/>
                  <a:t>same-sign</a:t>
                </a:r>
                <a:r>
                  <a:rPr lang="it-IT" dirty="0"/>
                  <a:t> </a:t>
                </a:r>
                <a:r>
                  <a:rPr lang="it-IT" dirty="0" err="1"/>
                  <a:t>pairs</a:t>
                </a:r>
                <a:r>
                  <a:rPr lang="it-IT" dirty="0"/>
                  <a:t> </a:t>
                </a:r>
                <a:r>
                  <a:rPr lang="it-IT" dirty="0" err="1"/>
                  <a:t>starting</a:t>
                </a:r>
                <a:r>
                  <a:rPr lang="it-IT" dirty="0"/>
                  <a:t> from </a:t>
                </a:r>
                <a:r>
                  <a:rPr lang="it-IT" dirty="0" err="1"/>
                  <a:t>protons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:</a:t>
                </a:r>
              </a:p>
              <a:p>
                <a:pPr algn="just"/>
                <a:endParaRPr lang="it-IT" i="1" dirty="0">
                  <a:latin typeface="Cambria Math" panose="020405030504060302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𝑝𝑝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it-IT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it-IT" dirty="0"/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 err="1"/>
                  <a:t>where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the mediator of the </a:t>
                </a:r>
                <a:r>
                  <a:rPr lang="it-IT" dirty="0" err="1"/>
                  <a:t>weak</a:t>
                </a:r>
                <a:r>
                  <a:rPr lang="it-IT" dirty="0"/>
                  <a:t> interaction,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it-IT" dirty="0"/>
                  <a:t> the bottom quark,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it-IT" dirty="0"/>
                  <a:t> a </a:t>
                </a:r>
                <a:r>
                  <a:rPr lang="it-IT" dirty="0" err="1"/>
                  <a:t>lepton</a:t>
                </a:r>
                <a:r>
                  <a:rPr lang="it-IT" dirty="0"/>
                  <a:t> (</a:t>
                </a:r>
                <a:r>
                  <a:rPr lang="it-IT" dirty="0" err="1"/>
                  <a:t>positron</a:t>
                </a:r>
                <a:r>
                  <a:rPr lang="it-IT" dirty="0"/>
                  <a:t> or </a:t>
                </a:r>
                <a:r>
                  <a:rPr lang="it-IT" dirty="0" err="1"/>
                  <a:t>muon</a:t>
                </a:r>
                <a:r>
                  <a:rPr lang="it-IT" dirty="0"/>
                  <a:t>) and </a:t>
                </a:r>
                <a:r>
                  <a:rPr lang="el-GR" i="1" dirty="0"/>
                  <a:t>ν</a:t>
                </a:r>
                <a:r>
                  <a:rPr lang="it-IT" dirty="0"/>
                  <a:t> the neutrino (</a:t>
                </a:r>
                <a:r>
                  <a:rPr lang="it-IT" dirty="0" err="1"/>
                  <a:t>electronic</a:t>
                </a:r>
                <a:r>
                  <a:rPr lang="it-IT" dirty="0"/>
                  <a:t> or </a:t>
                </a:r>
                <a:r>
                  <a:rPr lang="it-IT" dirty="0" err="1"/>
                  <a:t>muonic</a:t>
                </a:r>
                <a:r>
                  <a:rPr lang="it-IT" dirty="0"/>
                  <a:t>).</a:t>
                </a:r>
              </a:p>
              <a:p>
                <a:pPr algn="just"/>
                <a:endParaRPr lang="it-IT" dirty="0"/>
              </a:p>
              <a:p>
                <a:pPr algn="just"/>
                <a:r>
                  <a:rPr lang="it-IT" dirty="0"/>
                  <a:t>The </a:t>
                </a:r>
                <a:r>
                  <a:rPr lang="it-IT" dirty="0" err="1"/>
                  <a:t>searched</a:t>
                </a:r>
                <a:r>
                  <a:rPr lang="it-IT" dirty="0"/>
                  <a:t> </a:t>
                </a:r>
                <a:r>
                  <a:rPr lang="it-IT" dirty="0" err="1"/>
                  <a:t>signal</a:t>
                </a:r>
                <a:r>
                  <a:rPr lang="it-IT" dirty="0"/>
                  <a:t> </a:t>
                </a:r>
                <a:r>
                  <a:rPr lang="it-IT" dirty="0" err="1"/>
                  <a:t>should</a:t>
                </a:r>
                <a:r>
                  <a:rPr lang="it-IT" dirty="0"/>
                  <a:t> </a:t>
                </a:r>
                <a:r>
                  <a:rPr lang="it-IT" dirty="0" err="1"/>
                  <a:t>have</a:t>
                </a:r>
                <a:r>
                  <a:rPr lang="it-IT" dirty="0"/>
                  <a:t> </a:t>
                </a:r>
                <a:r>
                  <a:rPr lang="it-IT" dirty="0" err="1"/>
                  <a:t>particular</a:t>
                </a:r>
                <a:r>
                  <a:rPr lang="it-IT" dirty="0"/>
                  <a:t> </a:t>
                </a:r>
                <a:r>
                  <a:rPr lang="it-IT" dirty="0" err="1"/>
                  <a:t>characteristics</a:t>
                </a:r>
                <a:r>
                  <a:rPr lang="it-IT" dirty="0"/>
                  <a:t>:</a:t>
                </a:r>
              </a:p>
              <a:p>
                <a:pPr algn="just"/>
                <a:endParaRPr lang="it-IT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it-IT" dirty="0"/>
                  <a:t>a </a:t>
                </a:r>
                <a:r>
                  <a:rPr lang="it-IT" b="1" dirty="0" err="1">
                    <a:solidFill>
                      <a:srgbClr val="FF0000"/>
                    </a:solidFill>
                  </a:rPr>
                  <a:t>pair</a:t>
                </a:r>
                <a:r>
                  <a:rPr lang="it-IT" b="1" dirty="0">
                    <a:solidFill>
                      <a:srgbClr val="FF0000"/>
                    </a:solidFill>
                  </a:rPr>
                  <a:t> of </a:t>
                </a:r>
                <a:r>
                  <a:rPr lang="it-IT" b="1" dirty="0" err="1">
                    <a:solidFill>
                      <a:srgbClr val="FF0000"/>
                    </a:solidFill>
                  </a:rPr>
                  <a:t>same-sign</a:t>
                </a:r>
                <a:r>
                  <a:rPr lang="it-IT" b="1" dirty="0">
                    <a:solidFill>
                      <a:srgbClr val="FF0000"/>
                    </a:solidFill>
                  </a:rPr>
                  <a:t> </a:t>
                </a:r>
                <a:r>
                  <a:rPr lang="it-IT" b="1" dirty="0" err="1">
                    <a:solidFill>
                      <a:srgbClr val="FF0000"/>
                    </a:solidFill>
                  </a:rPr>
                  <a:t>leptons</a:t>
                </a:r>
                <a:endParaRPr lang="it-IT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it-IT" dirty="0" err="1"/>
                  <a:t>two</a:t>
                </a:r>
                <a:r>
                  <a:rPr lang="it-IT" b="1" dirty="0">
                    <a:solidFill>
                      <a:srgbClr val="FF0000"/>
                    </a:solidFill>
                  </a:rPr>
                  <a:t> </a:t>
                </a:r>
                <a:r>
                  <a:rPr lang="it-IT" b="1" i="1" dirty="0">
                    <a:solidFill>
                      <a:srgbClr val="FF0000"/>
                    </a:solidFill>
                  </a:rPr>
                  <a:t>b</a:t>
                </a:r>
                <a:r>
                  <a:rPr lang="it-IT" b="1" dirty="0">
                    <a:solidFill>
                      <a:srgbClr val="FF0000"/>
                    </a:solidFill>
                  </a:rPr>
                  <a:t>-jets </a:t>
                </a:r>
                <a:r>
                  <a:rPr lang="it-IT" dirty="0"/>
                  <a:t>(</a:t>
                </a:r>
                <a:r>
                  <a:rPr lang="it-IT" dirty="0" err="1"/>
                  <a:t>it</a:t>
                </a:r>
                <a:r>
                  <a:rPr lang="it-IT" dirty="0"/>
                  <a:t> </a:t>
                </a:r>
                <a:r>
                  <a:rPr lang="it-IT" dirty="0" err="1"/>
                  <a:t>means</a:t>
                </a:r>
                <a:r>
                  <a:rPr lang="it-IT" dirty="0"/>
                  <a:t> </a:t>
                </a:r>
                <a:r>
                  <a:rPr lang="it-IT" dirty="0" err="1"/>
                  <a:t>adronic</a:t>
                </a:r>
                <a:r>
                  <a:rPr lang="it-IT" dirty="0"/>
                  <a:t> jets </a:t>
                </a:r>
                <a:r>
                  <a:rPr lang="it-IT" dirty="0" err="1"/>
                  <a:t>produced</a:t>
                </a:r>
                <a:r>
                  <a:rPr lang="it-IT" dirty="0"/>
                  <a:t> by the </a:t>
                </a:r>
                <a:r>
                  <a:rPr lang="it-IT" dirty="0" err="1"/>
                  <a:t>adronization</a:t>
                </a:r>
                <a:r>
                  <a:rPr lang="it-IT" dirty="0"/>
                  <a:t> of a bottom quark)</a:t>
                </a:r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it-IT" dirty="0" err="1"/>
                  <a:t>presence</a:t>
                </a:r>
                <a:r>
                  <a:rPr lang="it-IT" dirty="0"/>
                  <a:t> of </a:t>
                </a:r>
                <a:r>
                  <a:rPr lang="it-IT" b="1" dirty="0">
                    <a:solidFill>
                      <a:srgbClr val="FF0000"/>
                    </a:solidFill>
                  </a:rPr>
                  <a:t>MET</a:t>
                </a:r>
                <a:r>
                  <a:rPr lang="it-IT" dirty="0"/>
                  <a:t> (</a:t>
                </a:r>
                <a:r>
                  <a:rPr lang="it-IT" i="1" dirty="0" err="1"/>
                  <a:t>Missing</a:t>
                </a:r>
                <a:r>
                  <a:rPr lang="it-IT" i="1" dirty="0"/>
                  <a:t> </a:t>
                </a:r>
                <a:r>
                  <a:rPr lang="it-IT" i="1" dirty="0" err="1"/>
                  <a:t>Transverse</a:t>
                </a:r>
                <a:r>
                  <a:rPr lang="it-IT" i="1" dirty="0"/>
                  <a:t> Energy</a:t>
                </a:r>
                <a:r>
                  <a:rPr lang="it-IT" dirty="0"/>
                  <a:t>)</a:t>
                </a:r>
              </a:p>
              <a:p>
                <a:pPr algn="just"/>
                <a:endParaRPr lang="it-IT" dirty="0"/>
              </a:p>
              <a:p>
                <a:pPr algn="just"/>
                <a:r>
                  <a:rPr lang="en-US" dirty="0"/>
                  <a:t>It is a </a:t>
                </a:r>
                <a:r>
                  <a:rPr lang="en-US" b="1" dirty="0">
                    <a:solidFill>
                      <a:srgbClr val="FF0000"/>
                    </a:solidFill>
                  </a:rPr>
                  <a:t>"clean" signal</a:t>
                </a:r>
                <a:r>
                  <a:rPr lang="en-US" dirty="0"/>
                  <a:t>, i.e. characterized by a very limited background, made up of events that could hide it for various reasons.</a:t>
                </a:r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2EF83CC5-A2AC-50BA-E0E7-0ACE110C8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19" y="960006"/>
                <a:ext cx="11471562" cy="4801314"/>
              </a:xfrm>
              <a:prstGeom prst="rect">
                <a:avLst/>
              </a:prstGeom>
              <a:blipFill>
                <a:blip r:embed="rId2"/>
                <a:stretch>
                  <a:fillRect l="-425" t="-635" r="-478" b="-10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1C2B91-F03A-CEE4-342E-193329606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821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31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Choice of samples for analysis</a:t>
            </a:r>
          </a:p>
          <a:p>
            <a:pPr algn="just"/>
            <a:endParaRPr lang="it-IT" dirty="0"/>
          </a:p>
          <a:p>
            <a:pPr algn="just"/>
            <a:r>
              <a:rPr lang="en-US" dirty="0"/>
              <a:t>Three sets of data have been proposed to the neural network: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/>
              <a:t>high level (invariant masses, lepton angles, </a:t>
            </a:r>
            <a:r>
              <a:rPr lang="en-US" dirty="0" err="1"/>
              <a:t>Ht</a:t>
            </a:r>
            <a:r>
              <a:rPr lang="en-US" dirty="0"/>
              <a:t> and </a:t>
            </a:r>
            <a:r>
              <a:rPr lang="en-US" i="1" dirty="0"/>
              <a:t>b</a:t>
            </a:r>
            <a:r>
              <a:rPr lang="en-US" dirty="0"/>
              <a:t>-tagging)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/>
              <a:t>strictly low-level (two-lepton and leading jet </a:t>
            </a:r>
            <a:r>
              <a:rPr lang="en-US" dirty="0" err="1"/>
              <a:t>quadrivectors</a:t>
            </a:r>
            <a:r>
              <a:rPr lang="en-US" dirty="0"/>
              <a:t>, number of jets and METs)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/>
              <a:t>copy of the second case with the addition of two </a:t>
            </a:r>
            <a:r>
              <a:rPr lang="en-US" i="1" dirty="0"/>
              <a:t>b</a:t>
            </a:r>
            <a:r>
              <a:rPr lang="en-US" dirty="0"/>
              <a:t>-tagging variables (</a:t>
            </a:r>
            <a:r>
              <a:rPr lang="en-US" dirty="0" err="1"/>
              <a:t>sumPsbtag</a:t>
            </a:r>
            <a:r>
              <a:rPr lang="en-US" dirty="0"/>
              <a:t> and sumPsbtag77)</a:t>
            </a:r>
          </a:p>
          <a:p>
            <a:pPr algn="just"/>
            <a:endParaRPr lang="en-US" dirty="0"/>
          </a:p>
          <a:p>
            <a:pPr algn="just"/>
            <a:r>
              <a:rPr lang="en-US" b="1" u="sng" dirty="0">
                <a:solidFill>
                  <a:srgbClr val="FF0000"/>
                </a:solidFill>
              </a:rPr>
              <a:t>GOAL: understand how the neural network behaves when you give it low-level or high-level variables as input.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neural network used was built using the </a:t>
            </a:r>
            <a:r>
              <a:rPr lang="en-US" dirty="0" err="1"/>
              <a:t>keras</a:t>
            </a:r>
            <a:r>
              <a:rPr lang="en-US" dirty="0"/>
              <a:t> and </a:t>
            </a:r>
            <a:r>
              <a:rPr lang="en-US" dirty="0" err="1"/>
              <a:t>tensorflow</a:t>
            </a:r>
            <a:r>
              <a:rPr lang="en-US" dirty="0"/>
              <a:t> python packages, it is composed of 5 hidden levels consisting of 128, 64, 32, 16 and 8 nodes respectively and has a single node in the output level since it is a classifier.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1C2B91-F03A-CEE4-342E-193329606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693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9719C5-8B38-40C1-D020-12D16561CE7A}"/>
              </a:ext>
            </a:extLst>
          </p:cNvPr>
          <p:cNvSpPr txBox="1"/>
          <p:nvPr/>
        </p:nvSpPr>
        <p:spPr>
          <a:xfrm>
            <a:off x="360219" y="6322231"/>
            <a:ext cx="624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Script MT Bold" panose="03040602040607080904" pitchFamily="66" charset="0"/>
              </a:rPr>
              <a:t>Alma Mater </a:t>
            </a:r>
            <a:r>
              <a:rPr lang="it-IT" dirty="0" err="1">
                <a:latin typeface="Script MT Bold" panose="03040602040607080904" pitchFamily="66" charset="0"/>
              </a:rPr>
              <a:t>Studiorum</a:t>
            </a:r>
            <a:r>
              <a:rPr lang="it-IT" dirty="0">
                <a:latin typeface="Script MT Bold" panose="03040602040607080904" pitchFamily="66" charset="0"/>
              </a:rPr>
              <a:t> Università di Bologna – Virginia Mazza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8038445-12CA-48B0-B389-1292EF598B2C}"/>
              </a:ext>
            </a:extLst>
          </p:cNvPr>
          <p:cNvSpPr txBox="1"/>
          <p:nvPr/>
        </p:nvSpPr>
        <p:spPr>
          <a:xfrm>
            <a:off x="360219" y="375231"/>
            <a:ext cx="541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00B050"/>
                </a:solidFill>
                <a:latin typeface="Arial Black" panose="020B0A04020102020204" pitchFamily="34" charset="0"/>
              </a:rPr>
              <a:t>Data </a:t>
            </a:r>
            <a:r>
              <a:rPr lang="it-IT" sz="3200" dirty="0" err="1">
                <a:solidFill>
                  <a:srgbClr val="00B050"/>
                </a:solidFill>
                <a:latin typeface="Arial Black" panose="020B0A04020102020204" pitchFamily="34" charset="0"/>
              </a:rPr>
              <a:t>analysis</a:t>
            </a:r>
            <a:endParaRPr lang="it-IT" sz="32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EF83CC5-A2AC-50BA-E0E7-0ACE110C88F9}"/>
              </a:ext>
            </a:extLst>
          </p:cNvPr>
          <p:cNvSpPr txBox="1"/>
          <p:nvPr/>
        </p:nvSpPr>
        <p:spPr>
          <a:xfrm>
            <a:off x="360219" y="960006"/>
            <a:ext cx="11471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B050"/>
                </a:solidFill>
                <a:latin typeface="Arial Black" panose="020B0A04020102020204" pitchFamily="34" charset="0"/>
              </a:rPr>
              <a:t>Comparisons between the different levels – Trend of the outputs of the NN</a:t>
            </a:r>
          </a:p>
          <a:p>
            <a:pPr algn="just"/>
            <a:r>
              <a:rPr lang="en-US" dirty="0"/>
              <a:t>It is assumed that the second set of variables has a higher </a:t>
            </a:r>
            <a:r>
              <a:rPr lang="en-US" i="1" dirty="0"/>
              <a:t>VV</a:t>
            </a:r>
            <a:r>
              <a:rPr lang="en-US" dirty="0"/>
              <a:t> background (di-boson category) than the other two.</a:t>
            </a:r>
            <a:endParaRPr lang="it-IT" b="1" u="sng" dirty="0">
              <a:solidFill>
                <a:srgbClr val="FF000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9976ECD-4BBA-766A-DFC5-5DDE60FCAE40}"/>
              </a:ext>
            </a:extLst>
          </p:cNvPr>
          <p:cNvSpPr txBox="1"/>
          <p:nvPr/>
        </p:nvSpPr>
        <p:spPr>
          <a:xfrm>
            <a:off x="360219" y="4857685"/>
            <a:ext cx="11471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rgbClr val="FF0000"/>
                </a:solidFill>
              </a:rPr>
              <a:t>SIGNAL</a:t>
            </a:r>
            <a:r>
              <a:rPr lang="it-IT" dirty="0"/>
              <a:t> → </a:t>
            </a:r>
            <a:r>
              <a:rPr lang="it-IT" b="1" dirty="0" err="1">
                <a:solidFill>
                  <a:srgbClr val="FF0000"/>
                </a:solidFill>
              </a:rPr>
              <a:t>similar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behaviour</a:t>
            </a:r>
            <a:endParaRPr lang="it-IT" dirty="0"/>
          </a:p>
          <a:p>
            <a:pPr algn="just"/>
            <a:r>
              <a:rPr lang="it-IT" b="1" dirty="0">
                <a:solidFill>
                  <a:srgbClr val="FF0000"/>
                </a:solidFill>
              </a:rPr>
              <a:t>BACKGROUNDS</a:t>
            </a:r>
            <a:r>
              <a:rPr lang="it-IT" dirty="0"/>
              <a:t> → </a:t>
            </a:r>
            <a:r>
              <a:rPr lang="en-US" dirty="0"/>
              <a:t>similar trend, small difference in the last two columns of the histograms:</a:t>
            </a:r>
            <a:endParaRPr lang="it-IT" dirty="0"/>
          </a:p>
          <a:p>
            <a:pPr algn="just"/>
            <a:r>
              <a:rPr lang="it-IT" dirty="0"/>
              <a:t>		</a:t>
            </a:r>
            <a:r>
              <a:rPr lang="it-IT" dirty="0">
                <a:solidFill>
                  <a:prstClr val="black"/>
                </a:solidFill>
              </a:rPr>
              <a:t> → </a:t>
            </a:r>
            <a:r>
              <a:rPr lang="en-US" b="1" dirty="0">
                <a:solidFill>
                  <a:srgbClr val="FF0000"/>
                </a:solidFill>
              </a:rPr>
              <a:t>second and third case higher values</a:t>
            </a:r>
            <a:r>
              <a:rPr lang="en-US" dirty="0"/>
              <a:t> ​​assumed respectively by the </a:t>
            </a:r>
            <a:r>
              <a:rPr lang="en-US" b="1" i="1" dirty="0">
                <a:solidFill>
                  <a:srgbClr val="FF0000"/>
                </a:solidFill>
              </a:rPr>
              <a:t>VV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and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ttW</a:t>
            </a:r>
            <a:r>
              <a:rPr lang="en-US" b="1" dirty="0">
                <a:solidFill>
                  <a:srgbClr val="FF0000"/>
                </a:solidFill>
              </a:rPr>
              <a:t> backgrounds</a:t>
            </a:r>
          </a:p>
          <a:p>
            <a:pPr algn="just"/>
            <a:r>
              <a:rPr lang="it-IT" dirty="0"/>
              <a:t>		 → </a:t>
            </a:r>
            <a:r>
              <a:rPr lang="it-IT" i="1" dirty="0"/>
              <a:t>di-</a:t>
            </a:r>
            <a:r>
              <a:rPr lang="it-IT" i="1" dirty="0" err="1"/>
              <a:t>boson</a:t>
            </a:r>
            <a:r>
              <a:rPr lang="it-IT" dirty="0"/>
              <a:t> background </a:t>
            </a:r>
            <a:r>
              <a:rPr lang="it-IT" dirty="0" err="1"/>
              <a:t>smaller</a:t>
            </a:r>
            <a:r>
              <a:rPr lang="it-IT" dirty="0"/>
              <a:t> in the </a:t>
            </a:r>
            <a:r>
              <a:rPr lang="it-IT" dirty="0" err="1"/>
              <a:t>third</a:t>
            </a:r>
            <a:r>
              <a:rPr lang="it-IT" dirty="0"/>
              <a:t> case </a:t>
            </a:r>
            <a:r>
              <a:rPr lang="it-IT" dirty="0" err="1"/>
              <a:t>wrt</a:t>
            </a:r>
            <a:r>
              <a:rPr lang="it-IT" dirty="0"/>
              <a:t> the second one</a:t>
            </a:r>
            <a:endParaRPr lang="it-IT" b="1" u="sng" dirty="0">
              <a:solidFill>
                <a:srgbClr val="FF0000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046598F-BA25-6772-EF0A-8223539232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732" y="1690142"/>
            <a:ext cx="4439869" cy="295991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B9DE244-BD6A-FC1D-2DC0-FCD26C927E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470" y="1689656"/>
            <a:ext cx="4439869" cy="2959913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D0C2D00-FCB7-648E-8EAC-D0D55D0EA3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8" y="1689655"/>
            <a:ext cx="4439871" cy="295991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AFE75E-F131-44E7-C9D8-F9CF7026C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CCA5E-5EC6-4533-8916-DFE1BA908C1D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158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FA11A92DB7224CBE323639A5E76A20" ma:contentTypeVersion="11" ma:contentTypeDescription="Create a new document." ma:contentTypeScope="" ma:versionID="920d2db819ee25e2a83722f71a405ae6">
  <xsd:schema xmlns:xsd="http://www.w3.org/2001/XMLSchema" xmlns:xs="http://www.w3.org/2001/XMLSchema" xmlns:p="http://schemas.microsoft.com/office/2006/metadata/properties" xmlns:ns3="d5542b84-ac88-4351-956e-e9008b44a59e" xmlns:ns4="4fbdfb01-b4fe-419f-931d-a680dfa637a6" targetNamespace="http://schemas.microsoft.com/office/2006/metadata/properties" ma:root="true" ma:fieldsID="5b343e63e701af0d8bf81ed2e7b98693" ns3:_="" ns4:_="">
    <xsd:import namespace="d5542b84-ac88-4351-956e-e9008b44a59e"/>
    <xsd:import namespace="4fbdfb01-b4fe-419f-931d-a680dfa637a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42b84-ac88-4351-956e-e9008b44a59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bdfb01-b4fe-419f-931d-a680dfa637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D536B5D-803F-4088-8A2D-2FD761096A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542b84-ac88-4351-956e-e9008b44a59e"/>
    <ds:schemaRef ds:uri="4fbdfb01-b4fe-419f-931d-a680dfa637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7376CC-1888-4417-B3E7-7E168F79E1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E13951-1B76-427D-8055-C5ABF33B5EAE}">
  <ds:schemaRefs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4fbdfb01-b4fe-419f-931d-a680dfa637a6"/>
    <ds:schemaRef ds:uri="d5542b84-ac88-4351-956e-e9008b44a5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714</TotalTime>
  <Words>1477</Words>
  <Application>Microsoft Office PowerPoint</Application>
  <PresentationFormat>Widescreen</PresentationFormat>
  <Paragraphs>139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5" baseType="lpstr">
      <vt:lpstr>Arial</vt:lpstr>
      <vt:lpstr>Arial Black</vt:lpstr>
      <vt:lpstr>Blackadder ITC</vt:lpstr>
      <vt:lpstr>Calibri</vt:lpstr>
      <vt:lpstr>Calibri Light</vt:lpstr>
      <vt:lpstr>Cambria Math</vt:lpstr>
      <vt:lpstr>Script MT Bold</vt:lpstr>
      <vt:lpstr>SFBX1095</vt:lpstr>
      <vt:lpstr>SFRM1200</vt:lpstr>
      <vt:lpstr>Tw Cen MT</vt:lpstr>
      <vt:lpstr>Tema di Office</vt:lpstr>
      <vt:lpstr>Machine learning techniques for top-top event search with the ATLAS experiment at the LHC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Tecniche di apprendimento automatico per la ricerca di eventi top-top con l’esperimento ATLAS a LHC</dc:title>
  <dc:creator>Virginia Mazza - virginia.mazza@studio.unibo.it</dc:creator>
  <cp:lastModifiedBy>Virginia Mazza - virginia.mazza@studio.unibo.it</cp:lastModifiedBy>
  <cp:revision>58</cp:revision>
  <cp:lastPrinted>2022-12-01T09:33:38Z</cp:lastPrinted>
  <dcterms:created xsi:type="dcterms:W3CDTF">2022-11-23T18:28:05Z</dcterms:created>
  <dcterms:modified xsi:type="dcterms:W3CDTF">2023-03-29T07:31:15Z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0x010100A2FA11A92DB7224CBE323639A5E76A20</vt:lpwstr>
  </property>
</Properties>
</file>