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13"/>
  </p:notesMasterIdLst>
  <p:sldIdLst>
    <p:sldId id="330" r:id="rId4"/>
    <p:sldId id="458" r:id="rId5"/>
    <p:sldId id="491" r:id="rId6"/>
    <p:sldId id="484" r:id="rId7"/>
    <p:sldId id="485" r:id="rId8"/>
    <p:sldId id="487" r:id="rId9"/>
    <p:sldId id="488" r:id="rId10"/>
    <p:sldId id="489" r:id="rId11"/>
    <p:sldId id="49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26" autoAdjust="0"/>
    <p:restoredTop sz="86792" autoAdjust="0"/>
  </p:normalViewPr>
  <p:slideViewPr>
    <p:cSldViewPr snapToGrid="0">
      <p:cViewPr varScale="1">
        <p:scale>
          <a:sx n="73" d="100"/>
          <a:sy n="73" d="100"/>
        </p:scale>
        <p:origin x="208" y="1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6A7C0-ECAB-472E-975E-0B52AF56551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8CFB9-ADA0-452D-85C4-BC7C54EFE7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826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39775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DED82-440B-1241-A74A-2702FB0F9DF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20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8CFB9-ADA0-452D-85C4-BC7C54EFE71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789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8CFB9-ADA0-452D-85C4-BC7C54EFE71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952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77F9A-98AA-5703-784F-EB6B3EB6B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6707B2-652F-D97D-544A-A7193DD92C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18CF9-77F4-35B1-5374-E90AAF466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DA520-23AE-352C-6039-F5F52BE8C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069C-142C-CAA7-540D-BBDFF87CF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52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60C1C-5E96-DC71-F2EB-7CF825B6F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AA056A-B966-301E-E822-6B96E6A10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92C31-FA3F-BF42-2BFD-326E628DC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FEE22-097B-D606-9C65-55C3B6C56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BA874-7886-26BA-9505-B6765F9F7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083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59DF7B-0122-0C8B-FA66-303EA4D7EF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DA4154-89EA-2C22-00E2-F0691D415A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EBF49-662D-900D-78E0-F2A07857A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53317-9890-C966-DEE5-08BCDFD70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C115E-3E55-B7DB-4CCE-587522351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660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368754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500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84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658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200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73417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05951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23372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33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8DEB0-7BAC-2FC5-0E6C-7F595F424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3FB39-53E3-C214-2FFC-7427AB0B2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476AA-6BD9-CD89-3766-79391414D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CCC95-256C-5ACB-465F-3EC70EEEF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ED307-22A1-F8BD-4B8E-0A40AD851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774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080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422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6630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7129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9522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3990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260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368754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133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19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228937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6C114-737C-C3C7-B4E8-3CC14AF00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E36CE3-0741-85F7-E5DF-0CBEE93E1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B7B93-879D-3E8C-5C90-B5D9FD2C8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D8336-6E97-10C0-8923-62E315CA5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5A99B-A099-8976-5B6B-33FB1E024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8488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08920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58968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3210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9030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8243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9404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0762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6503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751376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DEE6C-BF00-FCBD-A571-5B4E161A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EAE9F-2B0E-5D27-50F9-2A59262E1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165E04-5F97-E503-236B-1CC0E0D7F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A4999A-5130-9E16-3417-3DCA1B923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449FE8-60AF-5DBA-E7DB-9234F7F89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E90520-C9F3-2E44-9455-10337D403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16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72601-2383-B7D2-D38D-9483076D3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4FF252-D4AE-C268-E33E-9130CA7F4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A04EE-8C27-5405-A653-3566F66217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F4B8CE-0239-E5E4-F074-B683032D84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25D09D-5240-CA67-8419-8B2873CA0E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F60B49-F0CA-1388-8AFD-D1B894077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62A59D-3F16-46A0-BDD1-900E8107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AC84F0-BE11-EE0F-08D0-B2CAECA6C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634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18C9E-03A0-E464-1DB0-2DDE1F1EF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1B97C4-600E-30D9-9275-0F970E317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02406F-28EF-2DB5-F3B0-B4198BCC1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5CBF1-8D8B-B8A9-2F98-68AE0008B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205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386502-E90D-C6C5-B134-144762F68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F603B5-58BF-0500-9A7E-591D29E77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D69527-AF6A-D76A-D503-BBBE08363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43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F680B-60D5-C96A-CE2E-BD20BDCE6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7954A-91B8-3949-D3A7-E26CB897F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84E561-A290-0764-77A0-C75BDD3FDB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2A624-A0A8-E704-D5DA-87F081002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080FAE-8FC7-D1D5-2D3A-BCB1D4951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C1ACA9-43B5-FC39-2736-6996772ED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973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0DD87-494B-9A12-07FF-D6B680DD4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1B8540-C688-34DC-FD76-EF395AA5D7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2E112F-B7BC-23D9-C87E-4AD99D53B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E9D84-116C-F266-8FEB-FB9FC4A5A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00BB1B-555B-A094-A05C-C013E2B11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FB15A5-C833-9CC9-B1FC-B160129F4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24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21A261-8D25-4BF5-9ACD-479CD22F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6C9DD-120D-B09D-ADEC-5F962E76A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E69C6-5399-7240-C81A-203215FC58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4D50E-E035-4569-B112-1F0DA26D4CC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FBD6A6-A2A0-F58A-890D-76953E1170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A8135C-FE09-C1C3-1D7B-264D5EB5B8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803BE-93A8-4EAF-8B55-D2CA57A35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139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3/10/23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10" descr="bande-02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6230938"/>
            <a:ext cx="8243343" cy="61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4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panose="05000000000000000000" pitchFamily="2" charset="2"/>
        <a:buChar char="§"/>
        <a:defRPr kumimoji="0" sz="3000" kern="1200">
          <a:solidFill>
            <a:srgbClr val="00000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Wingdings" panose="05000000000000000000" pitchFamily="2" charset="2"/>
        <a:buChar char="§"/>
        <a:defRPr kumimoji="0" sz="2600" kern="1200">
          <a:solidFill>
            <a:srgbClr val="00000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Wingdings" panose="05000000000000000000" pitchFamily="2" charset="2"/>
        <a:buChar char="§"/>
        <a:defRPr kumimoji="0"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Wingdings" panose="05000000000000000000" pitchFamily="2" charset="2"/>
        <a:buChar char="§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" panose="05000000000000000000" pitchFamily="2" charset="2"/>
        <a:buChar char="§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" y="6036733"/>
            <a:ext cx="10991124" cy="821267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26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lang="en-US" sz="5333" b="1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panose="05000000000000000000" pitchFamily="2" charset="2"/>
        <a:buChar char="§"/>
        <a:defRPr kumimoji="0" sz="4000" kern="1200">
          <a:solidFill>
            <a:srgbClr val="000000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Wingdings" panose="05000000000000000000" pitchFamily="2" charset="2"/>
        <a:buChar char="§"/>
        <a:defRPr kumimoji="0" sz="3467" kern="1200">
          <a:solidFill>
            <a:srgbClr val="000000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Wingdings" panose="05000000000000000000" pitchFamily="2" charset="2"/>
        <a:buChar char="§"/>
        <a:defRPr kumimoji="0" sz="3200" kern="1200">
          <a:solidFill>
            <a:srgbClr val="000000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Wingdings" panose="05000000000000000000" pitchFamily="2" charset="2"/>
        <a:buChar char="§"/>
        <a:defRPr kumimoji="0" sz="2667" kern="1200">
          <a:solidFill>
            <a:srgbClr val="000000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" panose="05000000000000000000" pitchFamily="2" charset="2"/>
        <a:buChar char="§"/>
        <a:defRPr kumimoji="0" sz="2667" kern="1200">
          <a:solidFill>
            <a:srgbClr val="000000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1146865/" TargetMode="Externa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10115/1" TargetMode="Externa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063552" y="2720255"/>
            <a:ext cx="8226854" cy="182536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2800" b="1" dirty="0"/>
          </a:p>
          <a:p>
            <a:pPr algn="ctr"/>
            <a:r>
              <a:rPr lang="en-GB" sz="3800" b="1" dirty="0">
                <a:solidFill>
                  <a:srgbClr val="FFC000"/>
                </a:solidFill>
                <a:latin typeface="+mn-lt"/>
              </a:rPr>
              <a:t>CIBFX deployment in the SPS and North Area</a:t>
            </a:r>
          </a:p>
          <a:p>
            <a:pPr algn="ctr"/>
            <a:endParaRPr lang="en-GB" sz="2800" b="1" dirty="0"/>
          </a:p>
          <a:p>
            <a:pPr algn="ctr"/>
            <a:r>
              <a:rPr lang="en-GB" sz="2100" b="1" dirty="0">
                <a:latin typeface="+mn-lt"/>
              </a:rPr>
              <a:t>Meeting with SY-EPC</a:t>
            </a:r>
          </a:p>
          <a:p>
            <a:pPr algn="ctr"/>
            <a:endParaRPr lang="en-US" sz="2100" b="1" dirty="0">
              <a:latin typeface="+mn-lt"/>
            </a:endParaRPr>
          </a:p>
          <a:p>
            <a:pPr algn="ctr"/>
            <a:r>
              <a:rPr lang="en-US" sz="2100" b="1" dirty="0">
                <a:latin typeface="+mn-lt"/>
              </a:rPr>
              <a:t>10</a:t>
            </a:r>
            <a:r>
              <a:rPr lang="en-US" sz="2100" b="1" baseline="30000" dirty="0">
                <a:latin typeface="+mn-lt"/>
              </a:rPr>
              <a:t>th</a:t>
            </a:r>
            <a:r>
              <a:rPr lang="en-US" sz="2100" b="1" dirty="0">
                <a:latin typeface="+mn-lt"/>
              </a:rPr>
              <a:t> March 2023</a:t>
            </a:r>
            <a:r>
              <a:rPr lang="en-US" sz="2100" dirty="0"/>
              <a:t> </a:t>
            </a:r>
            <a:endParaRPr lang="en-GB" sz="5600" b="1" dirty="0"/>
          </a:p>
          <a:p>
            <a:pPr algn="ctr"/>
            <a:endParaRPr lang="en-GB" sz="28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063552" y="3515308"/>
            <a:ext cx="8226854" cy="46115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11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63552" y="4207221"/>
            <a:ext cx="8226854" cy="70205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ES" sz="900" dirty="0"/>
          </a:p>
          <a:p>
            <a:pPr algn="ctr"/>
            <a:endParaRPr lang="es-ES" sz="900" dirty="0"/>
          </a:p>
          <a:p>
            <a:pPr algn="ctr"/>
            <a:endParaRPr lang="en-GB" sz="7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61859" y="5299088"/>
            <a:ext cx="6230240" cy="65432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1600" dirty="0">
                <a:latin typeface="+mn-lt"/>
              </a:rPr>
              <a:t>I. Romera </a:t>
            </a:r>
            <a:r>
              <a:rPr lang="en-US" sz="1600" dirty="0">
                <a:latin typeface="+mn-lt"/>
              </a:rPr>
              <a:t>on behalf of the BIS team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774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62016-1A7C-A128-9FDD-C97031189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C5A26-B63D-54B3-5DBB-D5BC84B28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5607"/>
            <a:ext cx="7226807" cy="4667421"/>
          </a:xfrm>
        </p:spPr>
        <p:txBody>
          <a:bodyPr>
            <a:normAutofit/>
          </a:bodyPr>
          <a:lstStyle/>
          <a:p>
            <a:r>
              <a:rPr lang="en-GB" sz="1600" dirty="0"/>
              <a:t>Consolidation of the obsolete Power Converter Controls (MUGEF) in the SPS TLs with modern FGC controls </a:t>
            </a:r>
            <a:r>
              <a:rPr lang="en-GB" sz="1600" b="1" dirty="0">
                <a:solidFill>
                  <a:schemeClr val="tx1"/>
                </a:solidFill>
              </a:rPr>
              <a:t>required a new interface to merge interlocks to the BIS </a:t>
            </a:r>
            <a:r>
              <a:rPr lang="en-GB" sz="1600" dirty="0"/>
              <a:t>after LS2</a:t>
            </a:r>
          </a:p>
          <a:p>
            <a:endParaRPr lang="en-GB" sz="1600" dirty="0"/>
          </a:p>
          <a:p>
            <a:r>
              <a:rPr lang="en-GB" sz="1600" b="1" dirty="0">
                <a:solidFill>
                  <a:schemeClr val="tx1"/>
                </a:solidFill>
              </a:rPr>
              <a:t>In LS2, SY-EPC developed a custom interface (EPIC CIBU) </a:t>
            </a:r>
            <a:r>
              <a:rPr lang="en-GB" sz="1600" dirty="0"/>
              <a:t>that is currently deployed in the SPS TLs</a:t>
            </a:r>
          </a:p>
          <a:p>
            <a:endParaRPr lang="en-GB" sz="1600" dirty="0"/>
          </a:p>
          <a:p>
            <a:r>
              <a:rPr lang="en-GB" sz="1600" b="1" dirty="0">
                <a:solidFill>
                  <a:schemeClr val="tx1"/>
                </a:solidFill>
              </a:rPr>
              <a:t>TE-MPE accepted the responsibility for developing a 10-input optical fibre user interface (CIBFX)</a:t>
            </a:r>
            <a:r>
              <a:rPr lang="en-GB" sz="1600" dirty="0"/>
              <a:t> to connect the Power Converter Controls to the BIS that will be available in LS3 (</a:t>
            </a:r>
            <a:r>
              <a:rPr lang="en-GB" sz="1600" dirty="0">
                <a:hlinkClick r:id="rId2"/>
              </a:rPr>
              <a:t>18</a:t>
            </a:r>
            <a:r>
              <a:rPr lang="en-GB" sz="1600" baseline="30000" dirty="0">
                <a:hlinkClick r:id="rId2"/>
              </a:rPr>
              <a:t>th</a:t>
            </a:r>
            <a:r>
              <a:rPr lang="en-GB" sz="1600" dirty="0">
                <a:hlinkClick r:id="rId2"/>
              </a:rPr>
              <a:t> CTTB meeting</a:t>
            </a:r>
            <a:r>
              <a:rPr lang="en-GB" sz="1600" dirty="0"/>
              <a:t>)</a:t>
            </a:r>
          </a:p>
          <a:p>
            <a:endParaRPr lang="en-GB" sz="1600" dirty="0"/>
          </a:p>
          <a:p>
            <a:r>
              <a:rPr lang="en-GB" sz="1600" dirty="0"/>
              <a:t>CIBFX hardware design is </a:t>
            </a:r>
            <a:r>
              <a:rPr lang="en-GB" sz="1600" b="1" dirty="0">
                <a:solidFill>
                  <a:schemeClr val="tx1"/>
                </a:solidFill>
              </a:rPr>
              <a:t>based on the functional requirements written by SY-EPC</a:t>
            </a:r>
            <a:r>
              <a:rPr lang="en-GB" sz="1600" dirty="0"/>
              <a:t> (EDMS 2724151)</a:t>
            </a:r>
          </a:p>
          <a:p>
            <a:endParaRPr lang="en-GB" sz="1600" dirty="0"/>
          </a:p>
          <a:p>
            <a:r>
              <a:rPr lang="en-GB" sz="1600" b="1" dirty="0">
                <a:solidFill>
                  <a:schemeClr val="tx1"/>
                </a:solidFill>
              </a:rPr>
              <a:t>The CIBFX will be deployed in the SPS </a:t>
            </a:r>
            <a:r>
              <a:rPr lang="en-GB" sz="1600" dirty="0"/>
              <a:t>(including SPS to LHC TLs and NA) in LS3</a:t>
            </a:r>
          </a:p>
          <a:p>
            <a:endParaRPr lang="en-GB" sz="1600" dirty="0"/>
          </a:p>
          <a:p>
            <a:pPr marL="448056" lvl="1" indent="0">
              <a:buNone/>
            </a:pPr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F8885-9245-FC41-5107-CC11A8D0B4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7847A-986D-FDAD-187B-60579F8E61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2E061-9CD9-804A-8E84-095857A05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A383DD-C2F6-1639-109A-B2649E1AAD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131" y="1537259"/>
            <a:ext cx="3050548" cy="431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085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8E1FBD9-21B0-5897-F8BF-A30814439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CIBFX deployment in the SPS Ring and TLs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C7CFBC-9190-9D3A-D60B-0BC75EDD67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414B2C-39C5-3DD4-FC94-F68D9AAE3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842" y="1940882"/>
            <a:ext cx="6796379" cy="377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10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4D6E27B-5687-C736-6624-1604997D2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18" y="1268729"/>
            <a:ext cx="5494765" cy="53505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C04756-CE56-2A21-C8DC-24CB952AA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CIBFX </a:t>
            </a:r>
            <a:r>
              <a:rPr lang="es-ES" dirty="0" err="1"/>
              <a:t>deployment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SPS North </a:t>
            </a:r>
            <a:r>
              <a:rPr lang="es-ES" dirty="0" err="1"/>
              <a:t>Area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7B357AF-9229-7C53-FDF6-23F7E792C9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65852" y="1600200"/>
            <a:ext cx="5959474" cy="4350385"/>
          </a:xfrm>
        </p:spPr>
        <p:txBody>
          <a:bodyPr>
            <a:normAutofit/>
          </a:bodyPr>
          <a:lstStyle/>
          <a:p>
            <a:r>
              <a:rPr lang="es-ES" sz="1400" b="1" dirty="0" err="1">
                <a:solidFill>
                  <a:schemeClr val="tx1"/>
                </a:solidFill>
              </a:rPr>
              <a:t>Engineering</a:t>
            </a:r>
            <a:r>
              <a:rPr lang="es-ES" sz="1400" b="1" dirty="0">
                <a:solidFill>
                  <a:schemeClr val="tx1"/>
                </a:solidFill>
              </a:rPr>
              <a:t> </a:t>
            </a:r>
            <a:r>
              <a:rPr lang="es-ES" sz="1400" b="1" dirty="0" err="1">
                <a:solidFill>
                  <a:schemeClr val="tx1"/>
                </a:solidFill>
              </a:rPr>
              <a:t>Specification</a:t>
            </a:r>
            <a:r>
              <a:rPr lang="es-ES" sz="1400" b="1" dirty="0">
                <a:solidFill>
                  <a:schemeClr val="tx1"/>
                </a:solidFill>
              </a:rPr>
              <a:t> </a:t>
            </a:r>
            <a:r>
              <a:rPr lang="es-ES" sz="1400" dirty="0"/>
              <a:t>of </a:t>
            </a:r>
            <a:r>
              <a:rPr lang="es-ES" sz="1400" dirty="0" err="1"/>
              <a:t>the</a:t>
            </a:r>
            <a:r>
              <a:rPr lang="es-ES" sz="1400" dirty="0"/>
              <a:t> Beam </a:t>
            </a:r>
            <a:r>
              <a:rPr lang="es-ES" sz="1400" dirty="0" err="1"/>
              <a:t>Interlock</a:t>
            </a:r>
            <a:r>
              <a:rPr lang="es-ES" sz="1400" dirty="0"/>
              <a:t> </a:t>
            </a:r>
            <a:r>
              <a:rPr lang="es-ES" sz="1400" dirty="0" err="1"/>
              <a:t>System</a:t>
            </a:r>
            <a:r>
              <a:rPr lang="es-ES" sz="1400" dirty="0"/>
              <a:t> for </a:t>
            </a:r>
            <a:r>
              <a:rPr lang="es-ES" sz="1400" dirty="0" err="1"/>
              <a:t>the</a:t>
            </a:r>
            <a:r>
              <a:rPr lang="es-ES" sz="1400" dirty="0"/>
              <a:t> SPS </a:t>
            </a:r>
            <a:r>
              <a:rPr lang="es-ES" sz="1400" dirty="0" err="1"/>
              <a:t>Slow</a:t>
            </a:r>
            <a:r>
              <a:rPr lang="es-ES" sz="1400" dirty="0"/>
              <a:t> </a:t>
            </a:r>
            <a:r>
              <a:rPr lang="es-ES" sz="1400" dirty="0" err="1"/>
              <a:t>Extraction</a:t>
            </a:r>
            <a:r>
              <a:rPr lang="es-ES" sz="1400" dirty="0"/>
              <a:t> and </a:t>
            </a:r>
            <a:r>
              <a:rPr lang="es-ES" sz="1400" dirty="0" err="1"/>
              <a:t>the</a:t>
            </a:r>
            <a:r>
              <a:rPr lang="es-ES" sz="1400" dirty="0"/>
              <a:t> North </a:t>
            </a:r>
            <a:r>
              <a:rPr lang="es-ES" sz="1400" dirty="0" err="1"/>
              <a:t>Area</a:t>
            </a:r>
            <a:r>
              <a:rPr lang="es-ES" sz="1400" dirty="0"/>
              <a:t> (</a:t>
            </a:r>
            <a:r>
              <a:rPr lang="es-ES" sz="1400" dirty="0">
                <a:hlinkClick r:id="rId3"/>
              </a:rPr>
              <a:t>EDMS 2810115</a:t>
            </a:r>
            <a:r>
              <a:rPr lang="es-ES" sz="1400" dirty="0"/>
              <a:t>) </a:t>
            </a:r>
            <a:r>
              <a:rPr lang="es-ES" sz="1400" b="1" dirty="0">
                <a:solidFill>
                  <a:schemeClr val="tx1"/>
                </a:solidFill>
              </a:rPr>
              <a:t>defines </a:t>
            </a:r>
            <a:r>
              <a:rPr lang="es-ES" sz="1400" b="1" dirty="0" err="1">
                <a:solidFill>
                  <a:schemeClr val="tx1"/>
                </a:solidFill>
              </a:rPr>
              <a:t>the</a:t>
            </a:r>
            <a:r>
              <a:rPr lang="es-ES" sz="1400" b="1" dirty="0">
                <a:solidFill>
                  <a:schemeClr val="tx1"/>
                </a:solidFill>
              </a:rPr>
              <a:t> </a:t>
            </a:r>
            <a:r>
              <a:rPr lang="es-ES" sz="1400" b="1" dirty="0" err="1">
                <a:solidFill>
                  <a:schemeClr val="tx1"/>
                </a:solidFill>
              </a:rPr>
              <a:t>interlocking</a:t>
            </a:r>
            <a:r>
              <a:rPr lang="es-ES" sz="1400" b="1" dirty="0">
                <a:solidFill>
                  <a:schemeClr val="tx1"/>
                </a:solidFill>
              </a:rPr>
              <a:t> </a:t>
            </a:r>
            <a:r>
              <a:rPr lang="es-ES" sz="1400" b="1" dirty="0" err="1">
                <a:solidFill>
                  <a:schemeClr val="tx1"/>
                </a:solidFill>
              </a:rPr>
              <a:t>requirements</a:t>
            </a:r>
            <a:r>
              <a:rPr lang="es-ES" sz="1400" b="1" dirty="0">
                <a:solidFill>
                  <a:schemeClr val="tx1"/>
                </a:solidFill>
              </a:rPr>
              <a:t> for </a:t>
            </a:r>
            <a:r>
              <a:rPr lang="es-ES" sz="1400" b="1" dirty="0" err="1">
                <a:solidFill>
                  <a:schemeClr val="tx1"/>
                </a:solidFill>
              </a:rPr>
              <a:t>the</a:t>
            </a:r>
            <a:r>
              <a:rPr lang="es-ES" sz="1400" b="1" dirty="0">
                <a:solidFill>
                  <a:schemeClr val="tx1"/>
                </a:solidFill>
              </a:rPr>
              <a:t> </a:t>
            </a:r>
            <a:r>
              <a:rPr lang="es-ES" sz="1400" b="1" dirty="0" err="1">
                <a:solidFill>
                  <a:schemeClr val="tx1"/>
                </a:solidFill>
              </a:rPr>
              <a:t>Power</a:t>
            </a:r>
            <a:r>
              <a:rPr lang="es-ES" sz="1400" b="1" dirty="0">
                <a:solidFill>
                  <a:schemeClr val="tx1"/>
                </a:solidFill>
              </a:rPr>
              <a:t> </a:t>
            </a:r>
            <a:r>
              <a:rPr lang="es-ES" sz="1400" b="1" dirty="0" err="1">
                <a:solidFill>
                  <a:schemeClr val="tx1"/>
                </a:solidFill>
              </a:rPr>
              <a:t>Converters</a:t>
            </a:r>
            <a:r>
              <a:rPr lang="es-ES" sz="1400" b="1" dirty="0">
                <a:solidFill>
                  <a:schemeClr val="tx1"/>
                </a:solidFill>
              </a:rPr>
              <a:t> </a:t>
            </a:r>
          </a:p>
          <a:p>
            <a:endParaRPr lang="es-ES" sz="1400" dirty="0"/>
          </a:p>
          <a:p>
            <a:r>
              <a:rPr lang="es-ES" sz="1400" b="1" dirty="0">
                <a:solidFill>
                  <a:schemeClr val="tx1"/>
                </a:solidFill>
              </a:rPr>
              <a:t>20x CIBFX </a:t>
            </a:r>
            <a:r>
              <a:rPr lang="es-ES" sz="1400" b="1" dirty="0" err="1">
                <a:solidFill>
                  <a:schemeClr val="tx1"/>
                </a:solidFill>
              </a:rPr>
              <a:t>will</a:t>
            </a:r>
            <a:r>
              <a:rPr lang="es-ES" sz="1400" b="1" dirty="0">
                <a:solidFill>
                  <a:schemeClr val="tx1"/>
                </a:solidFill>
              </a:rPr>
              <a:t> be </a:t>
            </a:r>
            <a:r>
              <a:rPr lang="es-ES" sz="1400" b="1" dirty="0" err="1">
                <a:solidFill>
                  <a:schemeClr val="tx1"/>
                </a:solidFill>
              </a:rPr>
              <a:t>deployed</a:t>
            </a:r>
            <a:r>
              <a:rPr lang="es-ES" sz="1400" b="1" dirty="0">
                <a:solidFill>
                  <a:schemeClr val="tx1"/>
                </a:solidFill>
              </a:rPr>
              <a:t> </a:t>
            </a:r>
            <a:r>
              <a:rPr lang="es-ES" sz="1400" b="1" dirty="0" err="1">
                <a:solidFill>
                  <a:schemeClr val="tx1"/>
                </a:solidFill>
              </a:rPr>
              <a:t>between</a:t>
            </a:r>
            <a:r>
              <a:rPr lang="es-ES" sz="1400" b="1" dirty="0">
                <a:solidFill>
                  <a:schemeClr val="tx1"/>
                </a:solidFill>
              </a:rPr>
              <a:t> LS3 and LS4 </a:t>
            </a:r>
            <a:r>
              <a:rPr lang="es-ES" sz="1400" dirty="0" err="1"/>
              <a:t>to</a:t>
            </a:r>
            <a:r>
              <a:rPr lang="es-ES" sz="1400" dirty="0"/>
              <a:t> </a:t>
            </a:r>
            <a:r>
              <a:rPr lang="es-ES" sz="1400" dirty="0" err="1"/>
              <a:t>interlock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Power</a:t>
            </a:r>
            <a:r>
              <a:rPr lang="es-ES" sz="1400" dirty="0"/>
              <a:t> </a:t>
            </a:r>
            <a:r>
              <a:rPr lang="es-ES" sz="1400" dirty="0" err="1"/>
              <a:t>Converters</a:t>
            </a:r>
            <a:r>
              <a:rPr lang="es-ES" sz="1400" dirty="0"/>
              <a:t> </a:t>
            </a:r>
            <a:r>
              <a:rPr lang="es-ES" sz="1400" dirty="0" err="1"/>
              <a:t>involved</a:t>
            </a:r>
            <a:r>
              <a:rPr lang="es-ES" sz="1400" dirty="0"/>
              <a:t> in </a:t>
            </a:r>
            <a:r>
              <a:rPr lang="es-ES" sz="1400" dirty="0" err="1"/>
              <a:t>the</a:t>
            </a:r>
            <a:r>
              <a:rPr lang="es-ES" sz="1400" dirty="0"/>
              <a:t> SPS </a:t>
            </a:r>
            <a:r>
              <a:rPr lang="es-ES" sz="1400" dirty="0" err="1"/>
              <a:t>Slow</a:t>
            </a:r>
            <a:r>
              <a:rPr lang="es-ES" sz="1400" dirty="0"/>
              <a:t> </a:t>
            </a:r>
            <a:r>
              <a:rPr lang="es-ES" sz="1400" dirty="0" err="1"/>
              <a:t>Extraction</a:t>
            </a:r>
            <a:r>
              <a:rPr lang="es-ES" sz="1400" dirty="0"/>
              <a:t> and </a:t>
            </a:r>
            <a:r>
              <a:rPr lang="es-ES" sz="1400" dirty="0" err="1"/>
              <a:t>the</a:t>
            </a:r>
            <a:r>
              <a:rPr lang="es-ES" sz="1400" dirty="0"/>
              <a:t> NA </a:t>
            </a:r>
            <a:r>
              <a:rPr lang="es-ES" sz="1400" dirty="0" err="1"/>
              <a:t>beam</a:t>
            </a:r>
            <a:r>
              <a:rPr lang="es-ES" sz="1400" dirty="0"/>
              <a:t> </a:t>
            </a:r>
            <a:r>
              <a:rPr lang="es-ES" sz="1400" dirty="0" err="1"/>
              <a:t>lines</a:t>
            </a:r>
            <a:endParaRPr lang="es-ES" sz="1400" dirty="0"/>
          </a:p>
          <a:p>
            <a:endParaRPr lang="es-ES" sz="1400" dirty="0"/>
          </a:p>
          <a:p>
            <a:r>
              <a:rPr lang="es-ES" sz="1400" dirty="0"/>
              <a:t>Figure </a:t>
            </a:r>
            <a:r>
              <a:rPr lang="es-ES" sz="1400" dirty="0" err="1"/>
              <a:t>on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left</a:t>
            </a:r>
            <a:r>
              <a:rPr lang="es-ES" sz="1400" dirty="0"/>
              <a:t> shows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b="1" dirty="0" err="1">
                <a:solidFill>
                  <a:schemeClr val="tx1"/>
                </a:solidFill>
              </a:rPr>
              <a:t>proposed</a:t>
            </a:r>
            <a:r>
              <a:rPr lang="es-ES" sz="1400" b="1" dirty="0">
                <a:solidFill>
                  <a:schemeClr val="tx1"/>
                </a:solidFill>
              </a:rPr>
              <a:t> </a:t>
            </a:r>
            <a:r>
              <a:rPr lang="es-ES" sz="1400" b="1" dirty="0" err="1">
                <a:solidFill>
                  <a:schemeClr val="tx1"/>
                </a:solidFill>
              </a:rPr>
              <a:t>connection</a:t>
            </a:r>
            <a:r>
              <a:rPr lang="es-ES" sz="1400" b="1" dirty="0">
                <a:solidFill>
                  <a:schemeClr val="tx1"/>
                </a:solidFill>
              </a:rPr>
              <a:t> </a:t>
            </a:r>
            <a:r>
              <a:rPr lang="es-ES" sz="1400" b="1" dirty="0" err="1">
                <a:solidFill>
                  <a:schemeClr val="tx1"/>
                </a:solidFill>
              </a:rPr>
              <a:t>layout</a:t>
            </a:r>
            <a:r>
              <a:rPr lang="es-ES" sz="1400" b="1" dirty="0">
                <a:solidFill>
                  <a:schemeClr val="tx1"/>
                </a:solidFill>
              </a:rPr>
              <a:t> </a:t>
            </a:r>
            <a:r>
              <a:rPr lang="es-ES" sz="1400" dirty="0" err="1"/>
              <a:t>between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PCs</a:t>
            </a:r>
            <a:r>
              <a:rPr lang="es-ES" sz="1400" dirty="0"/>
              <a:t> and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BICs</a:t>
            </a:r>
            <a:r>
              <a:rPr lang="es-ES" sz="1400" dirty="0"/>
              <a:t>:</a:t>
            </a:r>
          </a:p>
          <a:p>
            <a:pPr lvl="1"/>
            <a:r>
              <a:rPr lang="es-ES" sz="1400" dirty="0" err="1"/>
              <a:t>BICs</a:t>
            </a:r>
            <a:r>
              <a:rPr lang="es-ES" sz="1400" dirty="0"/>
              <a:t> in BA2 </a:t>
            </a:r>
            <a:r>
              <a:rPr lang="es-ES" sz="1400" dirty="0" err="1"/>
              <a:t>receiving</a:t>
            </a:r>
            <a:r>
              <a:rPr lang="es-ES" sz="1400" dirty="0"/>
              <a:t> inputs </a:t>
            </a:r>
            <a:r>
              <a:rPr lang="es-ES" sz="1400" dirty="0" err="1"/>
              <a:t>from</a:t>
            </a:r>
            <a:r>
              <a:rPr lang="es-ES" sz="1400" dirty="0"/>
              <a:t> 6 CIBFX</a:t>
            </a:r>
          </a:p>
          <a:p>
            <a:pPr lvl="1"/>
            <a:r>
              <a:rPr lang="es-ES" sz="1400" dirty="0" err="1"/>
              <a:t>BICs</a:t>
            </a:r>
            <a:r>
              <a:rPr lang="es-ES" sz="1400" dirty="0"/>
              <a:t> in BA80 </a:t>
            </a:r>
            <a:r>
              <a:rPr lang="es-ES" sz="1400" dirty="0" err="1"/>
              <a:t>receiving</a:t>
            </a:r>
            <a:r>
              <a:rPr lang="es-ES" sz="1400" dirty="0"/>
              <a:t> inputs </a:t>
            </a:r>
            <a:r>
              <a:rPr lang="es-ES" sz="1400" dirty="0" err="1"/>
              <a:t>from</a:t>
            </a:r>
            <a:r>
              <a:rPr lang="es-ES" sz="1400" dirty="0"/>
              <a:t> 10 CIBFX</a:t>
            </a:r>
          </a:p>
          <a:p>
            <a:pPr lvl="1"/>
            <a:r>
              <a:rPr lang="es-ES" sz="1400" dirty="0"/>
              <a:t>BIC in BA81 </a:t>
            </a:r>
            <a:r>
              <a:rPr lang="es-ES" sz="1400" dirty="0" err="1"/>
              <a:t>receiving</a:t>
            </a:r>
            <a:r>
              <a:rPr lang="es-ES" sz="1400" dirty="0"/>
              <a:t> inputs </a:t>
            </a:r>
            <a:r>
              <a:rPr lang="es-ES" sz="1400" dirty="0" err="1"/>
              <a:t>from</a:t>
            </a:r>
            <a:r>
              <a:rPr lang="es-ES" sz="1400" dirty="0"/>
              <a:t> 4 CIBFX</a:t>
            </a:r>
          </a:p>
          <a:p>
            <a:pPr lvl="1"/>
            <a:endParaRPr lang="es-ES" sz="1400" dirty="0"/>
          </a:p>
          <a:p>
            <a:pPr lvl="1"/>
            <a:endParaRPr lang="es-ES" sz="1000" dirty="0"/>
          </a:p>
          <a:p>
            <a:endParaRPr lang="es-ES" sz="1400" dirty="0"/>
          </a:p>
          <a:p>
            <a:pPr marL="36576" indent="0">
              <a:buNone/>
            </a:pPr>
            <a:endParaRPr lang="es-ES" sz="1400" dirty="0"/>
          </a:p>
          <a:p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C9600-B36E-5F5F-9AC9-7FB51100C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BEBDA-43BD-BEDF-F350-DCD91BA2E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4DCD5-63C1-C675-5AAF-61CF964BAD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076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24996C8-2859-4600-1055-5DD679B8D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User Interface responsibilities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F356FE-C6AF-AC46-E9BC-EEACA0804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FF73134-6078-2FC4-DD5E-E47C132EC0FB}"/>
              </a:ext>
            </a:extLst>
          </p:cNvPr>
          <p:cNvCxnSpPr/>
          <p:nvPr/>
        </p:nvCxnSpPr>
        <p:spPr>
          <a:xfrm>
            <a:off x="5629275" y="1533525"/>
            <a:ext cx="0" cy="417195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15D4A51-C338-78F1-ABFB-3652CFA99B24}"/>
              </a:ext>
            </a:extLst>
          </p:cNvPr>
          <p:cNvSpPr txBox="1"/>
          <p:nvPr/>
        </p:nvSpPr>
        <p:spPr>
          <a:xfrm>
            <a:off x="1620445" y="4559544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TE-MPE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A8BED1-7E9C-404B-53F6-58607777096E}"/>
              </a:ext>
            </a:extLst>
          </p:cNvPr>
          <p:cNvSpPr txBox="1"/>
          <p:nvPr/>
        </p:nvSpPr>
        <p:spPr>
          <a:xfrm>
            <a:off x="8783505" y="5206406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User Systems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88425E9-3E59-976E-BC13-EBC7D595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8FAFB"/>
              </a:clrFrom>
              <a:clrTo>
                <a:srgbClr val="F8FA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8207" y="1533525"/>
            <a:ext cx="1247775" cy="351472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3287ACB-D5EA-02F1-ED0D-9C13117312B1}"/>
              </a:ext>
            </a:extLst>
          </p:cNvPr>
          <p:cNvSpPr txBox="1"/>
          <p:nvPr/>
        </p:nvSpPr>
        <p:spPr>
          <a:xfrm>
            <a:off x="9700647" y="1703333"/>
            <a:ext cx="11705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Collimators</a:t>
            </a:r>
          </a:p>
          <a:p>
            <a:r>
              <a:rPr lang="en-GB" sz="1100" dirty="0">
                <a:solidFill>
                  <a:srgbClr val="000000"/>
                </a:solidFill>
              </a:rPr>
              <a:t>PXIe controls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4F75A0-B66D-E8FF-4E5E-5B5B916ADB15}"/>
              </a:ext>
            </a:extLst>
          </p:cNvPr>
          <p:cNvSpPr txBox="1"/>
          <p:nvPr/>
        </p:nvSpPr>
        <p:spPr>
          <a:xfrm>
            <a:off x="9733315" y="2538617"/>
            <a:ext cx="99257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Vacuum</a:t>
            </a:r>
          </a:p>
          <a:p>
            <a:r>
              <a:rPr lang="en-GB" sz="1100" dirty="0">
                <a:solidFill>
                  <a:srgbClr val="000000"/>
                </a:solidFill>
              </a:rPr>
              <a:t>PLC controls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A03292-449E-BC3C-36B5-D9ACEFD20DB2}"/>
              </a:ext>
            </a:extLst>
          </p:cNvPr>
          <p:cNvSpPr txBox="1"/>
          <p:nvPr/>
        </p:nvSpPr>
        <p:spPr>
          <a:xfrm>
            <a:off x="9726248" y="3429000"/>
            <a:ext cx="17187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Power Converters</a:t>
            </a:r>
          </a:p>
          <a:p>
            <a:r>
              <a:rPr lang="en-GB" sz="1100" dirty="0">
                <a:solidFill>
                  <a:srgbClr val="000000"/>
                </a:solidFill>
              </a:rPr>
              <a:t>FGC controls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81D458-4EC4-EBD9-9F66-D98DEEEB7748}"/>
              </a:ext>
            </a:extLst>
          </p:cNvPr>
          <p:cNvSpPr txBox="1"/>
          <p:nvPr/>
        </p:nvSpPr>
        <p:spPr>
          <a:xfrm>
            <a:off x="9733315" y="4321017"/>
            <a:ext cx="194476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Beam Loss Monitors</a:t>
            </a:r>
          </a:p>
          <a:p>
            <a:r>
              <a:rPr lang="en-GB" sz="1100" dirty="0">
                <a:solidFill>
                  <a:srgbClr val="000000"/>
                </a:solidFill>
              </a:rPr>
              <a:t>VME controls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2B6745F-0E40-7802-599C-DD4253B6C56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3F5F4"/>
              </a:clrFrom>
              <a:clrTo>
                <a:srgbClr val="F3F5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3969" y="2974568"/>
            <a:ext cx="1476375" cy="79057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B96CD96-93AF-675E-B683-70468AB8BAAA}"/>
              </a:ext>
            </a:extLst>
          </p:cNvPr>
          <p:cNvSpPr txBox="1"/>
          <p:nvPr/>
        </p:nvSpPr>
        <p:spPr>
          <a:xfrm>
            <a:off x="860003" y="3865588"/>
            <a:ext cx="237436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Beam Interlock Controller</a:t>
            </a:r>
          </a:p>
          <a:p>
            <a:r>
              <a:rPr lang="en-GB" sz="1100" dirty="0">
                <a:solidFill>
                  <a:srgbClr val="000000"/>
                </a:solidFill>
              </a:rPr>
              <a:t>VME controls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FD0921A-DEC3-91C3-330C-1BD7A9389A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6038" y="1605533"/>
            <a:ext cx="1581150" cy="5810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FC48F74-E545-922B-3659-4451AC3EC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6038" y="2390308"/>
            <a:ext cx="1581150" cy="58102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3B901D1-3DBA-2B8B-D139-0CDCA3602F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6038" y="3263116"/>
            <a:ext cx="1581150" cy="5810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4347A1B-A834-240E-4DE6-4805000E8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6038" y="4193782"/>
            <a:ext cx="1581150" cy="581025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D9B8162-5B4D-2C33-9B55-23E8CC7DEDC9}"/>
              </a:ext>
            </a:extLst>
          </p:cNvPr>
          <p:cNvCxnSpPr/>
          <p:nvPr/>
        </p:nvCxnSpPr>
        <p:spPr>
          <a:xfrm flipH="1">
            <a:off x="6443616" y="1941860"/>
            <a:ext cx="207459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9591396-B4AA-A003-65B6-2BA55716373B}"/>
              </a:ext>
            </a:extLst>
          </p:cNvPr>
          <p:cNvCxnSpPr/>
          <p:nvPr/>
        </p:nvCxnSpPr>
        <p:spPr>
          <a:xfrm flipH="1">
            <a:off x="6443616" y="2689105"/>
            <a:ext cx="207459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F9527E9-9F75-1E44-E49B-14F5EBFF8263}"/>
              </a:ext>
            </a:extLst>
          </p:cNvPr>
          <p:cNvCxnSpPr/>
          <p:nvPr/>
        </p:nvCxnSpPr>
        <p:spPr>
          <a:xfrm flipH="1">
            <a:off x="6443616" y="3553628"/>
            <a:ext cx="207459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6BBB913-BD6B-F5F1-06E2-0DF8737A6EF6}"/>
              </a:ext>
            </a:extLst>
          </p:cNvPr>
          <p:cNvCxnSpPr/>
          <p:nvPr/>
        </p:nvCxnSpPr>
        <p:spPr>
          <a:xfrm flipH="1">
            <a:off x="6443616" y="4484294"/>
            <a:ext cx="207459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EAC1BA5-C1E5-D79F-2002-D1D3A6C13383}"/>
              </a:ext>
            </a:extLst>
          </p:cNvPr>
          <p:cNvCxnSpPr>
            <a:cxnSpLocks/>
          </p:cNvCxnSpPr>
          <p:nvPr/>
        </p:nvCxnSpPr>
        <p:spPr>
          <a:xfrm flipH="1">
            <a:off x="2843942" y="1979960"/>
            <a:ext cx="1970993" cy="1178101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BC3629F-BDCB-2735-A1E1-A6CA6E48FC1A}"/>
              </a:ext>
            </a:extLst>
          </p:cNvPr>
          <p:cNvCxnSpPr>
            <a:cxnSpLocks/>
          </p:cNvCxnSpPr>
          <p:nvPr/>
        </p:nvCxnSpPr>
        <p:spPr>
          <a:xfrm flipH="1">
            <a:off x="2905125" y="2727205"/>
            <a:ext cx="1909810" cy="56368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FFBD21E-9DAC-E3A0-AA1E-56651B1F2B43}"/>
              </a:ext>
            </a:extLst>
          </p:cNvPr>
          <p:cNvCxnSpPr>
            <a:cxnSpLocks/>
          </p:cNvCxnSpPr>
          <p:nvPr/>
        </p:nvCxnSpPr>
        <p:spPr>
          <a:xfrm flipH="1" flipV="1">
            <a:off x="2913356" y="3583490"/>
            <a:ext cx="1901579" cy="823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A09DB35-E5FE-9110-1196-F7C8C6B8A608}"/>
              </a:ext>
            </a:extLst>
          </p:cNvPr>
          <p:cNvCxnSpPr>
            <a:cxnSpLocks/>
          </p:cNvCxnSpPr>
          <p:nvPr/>
        </p:nvCxnSpPr>
        <p:spPr>
          <a:xfrm flipH="1" flipV="1">
            <a:off x="2861527" y="3692173"/>
            <a:ext cx="1953408" cy="830221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8B09DDC4-F17A-DCDB-29A2-A3D7CC68A142}"/>
              </a:ext>
            </a:extLst>
          </p:cNvPr>
          <p:cNvSpPr txBox="1"/>
          <p:nvPr/>
        </p:nvSpPr>
        <p:spPr>
          <a:xfrm>
            <a:off x="4809001" y="4843790"/>
            <a:ext cx="2278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User Interface</a:t>
            </a:r>
          </a:p>
          <a:p>
            <a:r>
              <a:rPr lang="en-GB" sz="1100" dirty="0">
                <a:solidFill>
                  <a:srgbClr val="000000"/>
                </a:solidFill>
              </a:rPr>
              <a:t>Installed in user’s rack</a:t>
            </a:r>
          </a:p>
          <a:p>
            <a:r>
              <a:rPr lang="en-GB" sz="1100" dirty="0">
                <a:solidFill>
                  <a:srgbClr val="000000"/>
                </a:solidFill>
              </a:rPr>
              <a:t>Hardware maintained by TE-MPE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0D521B5-754E-5B24-F37D-A8DFB4396347}"/>
              </a:ext>
            </a:extLst>
          </p:cNvPr>
          <p:cNvSpPr txBox="1"/>
          <p:nvPr/>
        </p:nvSpPr>
        <p:spPr>
          <a:xfrm>
            <a:off x="2834111" y="4447774"/>
            <a:ext cx="172835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>
                <a:solidFill>
                  <a:srgbClr val="000000"/>
                </a:solidFill>
              </a:rPr>
              <a:t>Cables and fibres between </a:t>
            </a:r>
          </a:p>
          <a:p>
            <a:pPr algn="ctr"/>
            <a:r>
              <a:rPr lang="en-GB" sz="1000" dirty="0">
                <a:solidFill>
                  <a:srgbClr val="000000"/>
                </a:solidFill>
              </a:rPr>
              <a:t>BIC and User Interface </a:t>
            </a:r>
          </a:p>
          <a:p>
            <a:pPr algn="ctr"/>
            <a:r>
              <a:rPr lang="en-GB" sz="1000" dirty="0">
                <a:solidFill>
                  <a:srgbClr val="000000"/>
                </a:solidFill>
              </a:rPr>
              <a:t>responsibility of TE-MPE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DA87B9-9949-DB8C-8D32-EB2A8DBE3051}"/>
              </a:ext>
            </a:extLst>
          </p:cNvPr>
          <p:cNvSpPr txBox="1"/>
          <p:nvPr/>
        </p:nvSpPr>
        <p:spPr>
          <a:xfrm>
            <a:off x="6718661" y="4560270"/>
            <a:ext cx="19704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>
                <a:solidFill>
                  <a:srgbClr val="000000"/>
                </a:solidFill>
              </a:rPr>
              <a:t>Cables between User Interface </a:t>
            </a:r>
          </a:p>
          <a:p>
            <a:pPr algn="ctr"/>
            <a:r>
              <a:rPr lang="en-GB" sz="1000" dirty="0">
                <a:solidFill>
                  <a:srgbClr val="000000"/>
                </a:solidFill>
              </a:rPr>
              <a:t>and Users</a:t>
            </a:r>
          </a:p>
          <a:p>
            <a:pPr algn="ctr"/>
            <a:r>
              <a:rPr lang="en-GB" sz="1000" dirty="0">
                <a:solidFill>
                  <a:srgbClr val="000000"/>
                </a:solidFill>
              </a:rPr>
              <a:t>responsibility of Users</a:t>
            </a:r>
          </a:p>
        </p:txBody>
      </p:sp>
    </p:spTree>
    <p:extLst>
      <p:ext uri="{BB962C8B-B14F-4D97-AF65-F5344CB8AC3E}">
        <p14:creationId xmlns:p14="http://schemas.microsoft.com/office/powerpoint/2010/main" val="192986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2" grpId="0"/>
      <p:bldP spid="23" grpId="0"/>
      <p:bldP spid="24" grpId="0"/>
      <p:bldP spid="25" grpId="0"/>
      <p:bldP spid="28" grpId="0"/>
      <p:bldP spid="60" grpId="0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24996C8-2859-4600-1055-5DD679B8D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CIBFX responsibilities – A proposal		1/4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F356FE-C6AF-AC46-E9BC-EEACA0804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FF73134-6078-2FC4-DD5E-E47C132EC0FB}"/>
              </a:ext>
            </a:extLst>
          </p:cNvPr>
          <p:cNvCxnSpPr>
            <a:cxnSpLocks/>
          </p:cNvCxnSpPr>
          <p:nvPr/>
        </p:nvCxnSpPr>
        <p:spPr>
          <a:xfrm>
            <a:off x="5512543" y="1893448"/>
            <a:ext cx="0" cy="2717739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15D4A51-C338-78F1-ABFB-3652CFA99B24}"/>
              </a:ext>
            </a:extLst>
          </p:cNvPr>
          <p:cNvSpPr txBox="1"/>
          <p:nvPr/>
        </p:nvSpPr>
        <p:spPr>
          <a:xfrm>
            <a:off x="1540825" y="3707395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TE-MPE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A8BED1-7E9C-404B-53F6-58607777096E}"/>
              </a:ext>
            </a:extLst>
          </p:cNvPr>
          <p:cNvSpPr txBox="1"/>
          <p:nvPr/>
        </p:nvSpPr>
        <p:spPr>
          <a:xfrm>
            <a:off x="8402991" y="4681464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User Systems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4AA715-42B2-8A89-D239-EBEDBB1372E8}"/>
              </a:ext>
            </a:extLst>
          </p:cNvPr>
          <p:cNvGrpSpPr/>
          <p:nvPr/>
        </p:nvGrpSpPr>
        <p:grpSpPr>
          <a:xfrm>
            <a:off x="8401475" y="1426705"/>
            <a:ext cx="2812481" cy="803461"/>
            <a:chOff x="8518207" y="1066782"/>
            <a:chExt cx="2812481" cy="80346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88425E9-3E59-976E-BC13-EBC7D59564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2A03292-449E-BC3C-36B5-D9ACEFD20DB2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F2B6745F-0E40-7802-599C-DD4253B6C56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3F5F4"/>
              </a:clrFrom>
              <a:clrTo>
                <a:srgbClr val="F3F5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4007" y="2186655"/>
            <a:ext cx="1476375" cy="79057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B96CD96-93AF-675E-B683-70468AB8BAAA}"/>
              </a:ext>
            </a:extLst>
          </p:cNvPr>
          <p:cNvSpPr txBox="1"/>
          <p:nvPr/>
        </p:nvSpPr>
        <p:spPr>
          <a:xfrm>
            <a:off x="830041" y="3077675"/>
            <a:ext cx="237436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Beam Interlock Controller</a:t>
            </a:r>
          </a:p>
          <a:p>
            <a:r>
              <a:rPr lang="en-GB" sz="1100" dirty="0">
                <a:solidFill>
                  <a:srgbClr val="000000"/>
                </a:solidFill>
              </a:rPr>
              <a:t>VME controls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FD0921A-DEC3-91C3-330C-1BD7A9389A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1968" y="2294752"/>
            <a:ext cx="1581150" cy="581025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6BBB913-BD6B-F5F1-06E2-0DF8737A6EF6}"/>
              </a:ext>
            </a:extLst>
          </p:cNvPr>
          <p:cNvCxnSpPr>
            <a:cxnSpLocks/>
          </p:cNvCxnSpPr>
          <p:nvPr/>
        </p:nvCxnSpPr>
        <p:spPr>
          <a:xfrm flipH="1" flipV="1">
            <a:off x="9050189" y="3403246"/>
            <a:ext cx="1430" cy="485453"/>
          </a:xfrm>
          <a:prstGeom prst="straightConnector1">
            <a:avLst/>
          </a:prstGeom>
          <a:ln>
            <a:solidFill>
              <a:srgbClr val="000000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EAC1BA5-C1E5-D79F-2002-D1D3A6C13383}"/>
              </a:ext>
            </a:extLst>
          </p:cNvPr>
          <p:cNvCxnSpPr>
            <a:cxnSpLocks/>
          </p:cNvCxnSpPr>
          <p:nvPr/>
        </p:nvCxnSpPr>
        <p:spPr>
          <a:xfrm flipH="1">
            <a:off x="2844463" y="2619217"/>
            <a:ext cx="1722663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8B09DDC4-F17A-DCDB-29A2-A3D7CC68A142}"/>
              </a:ext>
            </a:extLst>
          </p:cNvPr>
          <p:cNvSpPr txBox="1"/>
          <p:nvPr/>
        </p:nvSpPr>
        <p:spPr>
          <a:xfrm>
            <a:off x="5124250" y="3000809"/>
            <a:ext cx="2676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CIBFX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0D521B5-754E-5B24-F37D-A8DFB4396347}"/>
              </a:ext>
            </a:extLst>
          </p:cNvPr>
          <p:cNvSpPr txBox="1"/>
          <p:nvPr/>
        </p:nvSpPr>
        <p:spPr>
          <a:xfrm>
            <a:off x="2906095" y="1740451"/>
            <a:ext cx="16610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dirty="0">
                <a:solidFill>
                  <a:srgbClr val="000000"/>
                </a:solidFill>
              </a:rPr>
              <a:t>Fibres between 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BIC and CIBFX 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responsibility of TE-MPE</a:t>
            </a:r>
          </a:p>
          <a:p>
            <a:pPr algn="ctr"/>
            <a:endParaRPr lang="en-GB" sz="1050" dirty="0">
              <a:solidFill>
                <a:srgbClr val="00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BFC8AB6-5D77-6301-B00A-764C95CE2F29}"/>
              </a:ext>
            </a:extLst>
          </p:cNvPr>
          <p:cNvGrpSpPr/>
          <p:nvPr/>
        </p:nvGrpSpPr>
        <p:grpSpPr>
          <a:xfrm>
            <a:off x="8401475" y="2032444"/>
            <a:ext cx="2812481" cy="803461"/>
            <a:chOff x="8518207" y="1066782"/>
            <a:chExt cx="2812481" cy="80346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64CBA16-C511-2E97-D662-56881D6A72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ADAF832-3ECB-8A61-CDAE-B058F31F9934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CA6B084-93BF-71B0-7324-316897D14C71}"/>
              </a:ext>
            </a:extLst>
          </p:cNvPr>
          <p:cNvGrpSpPr/>
          <p:nvPr/>
        </p:nvGrpSpPr>
        <p:grpSpPr>
          <a:xfrm>
            <a:off x="8401475" y="2663384"/>
            <a:ext cx="2812481" cy="803461"/>
            <a:chOff x="8518207" y="1066782"/>
            <a:chExt cx="2812481" cy="80346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0E8D6F2-71F8-76AA-BEE8-77D99AEAB8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A1A209D-3BA8-53F7-FB1D-3D9D178B5CF6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F66289E-BE73-F843-AD25-784F2816C9A2}"/>
              </a:ext>
            </a:extLst>
          </p:cNvPr>
          <p:cNvGrpSpPr/>
          <p:nvPr/>
        </p:nvGrpSpPr>
        <p:grpSpPr>
          <a:xfrm>
            <a:off x="8401475" y="3807726"/>
            <a:ext cx="2812481" cy="803461"/>
            <a:chOff x="8518207" y="1066782"/>
            <a:chExt cx="2812481" cy="80346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6DE9C86-DE2E-8942-DE62-A7BE59C62B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FC875-B492-710F-FB93-E75D527D5954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B74D4B89-DB9F-568F-ED2A-482F25588BE1}"/>
              </a:ext>
            </a:extLst>
          </p:cNvPr>
          <p:cNvSpPr txBox="1"/>
          <p:nvPr/>
        </p:nvSpPr>
        <p:spPr>
          <a:xfrm>
            <a:off x="1063875" y="5223354"/>
            <a:ext cx="1079677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 dirty="0"/>
              <a:t>Who is responsible for cabling between the BIC and the CIBFX?</a:t>
            </a:r>
          </a:p>
          <a:p>
            <a:endParaRPr lang="en-GB" sz="1050" b="1" dirty="0"/>
          </a:p>
          <a:p>
            <a:r>
              <a:rPr lang="en-GB" sz="1200" b="1" dirty="0">
                <a:solidFill>
                  <a:srgbClr val="00B050"/>
                </a:solidFill>
              </a:rPr>
              <a:t>TE-MPE is responsible for fibre optic installation and maintenance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A2E7D3-3423-75F7-67DD-617B0203B8C7}"/>
              </a:ext>
            </a:extLst>
          </p:cNvPr>
          <p:cNvSpPr/>
          <p:nvPr/>
        </p:nvSpPr>
        <p:spPr>
          <a:xfrm>
            <a:off x="2836517" y="1426705"/>
            <a:ext cx="1793703" cy="24914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38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8" grpId="0"/>
      <p:bldP spid="60" grpId="0"/>
      <p:bldP spid="61" grpId="0"/>
      <p:bldP spid="75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24996C8-2859-4600-1055-5DD679B8D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CIBFX responsibilities – A proposal		2/4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F356FE-C6AF-AC46-E9BC-EEACA0804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FF73134-6078-2FC4-DD5E-E47C132EC0FB}"/>
              </a:ext>
            </a:extLst>
          </p:cNvPr>
          <p:cNvCxnSpPr>
            <a:cxnSpLocks/>
          </p:cNvCxnSpPr>
          <p:nvPr/>
        </p:nvCxnSpPr>
        <p:spPr>
          <a:xfrm>
            <a:off x="5512543" y="1893448"/>
            <a:ext cx="0" cy="2717739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15D4A51-C338-78F1-ABFB-3652CFA99B24}"/>
              </a:ext>
            </a:extLst>
          </p:cNvPr>
          <p:cNvSpPr txBox="1"/>
          <p:nvPr/>
        </p:nvSpPr>
        <p:spPr>
          <a:xfrm>
            <a:off x="1540825" y="3707395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TE-MPE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A8BED1-7E9C-404B-53F6-58607777096E}"/>
              </a:ext>
            </a:extLst>
          </p:cNvPr>
          <p:cNvSpPr txBox="1"/>
          <p:nvPr/>
        </p:nvSpPr>
        <p:spPr>
          <a:xfrm>
            <a:off x="8402991" y="4681464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User Systems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4AA715-42B2-8A89-D239-EBEDBB1372E8}"/>
              </a:ext>
            </a:extLst>
          </p:cNvPr>
          <p:cNvGrpSpPr/>
          <p:nvPr/>
        </p:nvGrpSpPr>
        <p:grpSpPr>
          <a:xfrm>
            <a:off x="8401475" y="1426705"/>
            <a:ext cx="2812481" cy="803461"/>
            <a:chOff x="8518207" y="1066782"/>
            <a:chExt cx="2812481" cy="80346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88425E9-3E59-976E-BC13-EBC7D59564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2A03292-449E-BC3C-36B5-D9ACEFD20DB2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F2B6745F-0E40-7802-599C-DD4253B6C56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3F5F4"/>
              </a:clrFrom>
              <a:clrTo>
                <a:srgbClr val="F3F5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4007" y="2186655"/>
            <a:ext cx="1476375" cy="79057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B96CD96-93AF-675E-B683-70468AB8BAAA}"/>
              </a:ext>
            </a:extLst>
          </p:cNvPr>
          <p:cNvSpPr txBox="1"/>
          <p:nvPr/>
        </p:nvSpPr>
        <p:spPr>
          <a:xfrm>
            <a:off x="830041" y="3077675"/>
            <a:ext cx="237436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Beam Interlock Controller</a:t>
            </a:r>
          </a:p>
          <a:p>
            <a:r>
              <a:rPr lang="en-GB" sz="1100" dirty="0">
                <a:solidFill>
                  <a:srgbClr val="000000"/>
                </a:solidFill>
              </a:rPr>
              <a:t>VME controls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FD0921A-DEC3-91C3-330C-1BD7A9389A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1968" y="2294752"/>
            <a:ext cx="1581150" cy="581025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6BBB913-BD6B-F5F1-06E2-0DF8737A6EF6}"/>
              </a:ext>
            </a:extLst>
          </p:cNvPr>
          <p:cNvCxnSpPr>
            <a:cxnSpLocks/>
          </p:cNvCxnSpPr>
          <p:nvPr/>
        </p:nvCxnSpPr>
        <p:spPr>
          <a:xfrm flipH="1" flipV="1">
            <a:off x="9050189" y="3403246"/>
            <a:ext cx="1430" cy="485453"/>
          </a:xfrm>
          <a:prstGeom prst="straightConnector1">
            <a:avLst/>
          </a:prstGeom>
          <a:ln>
            <a:solidFill>
              <a:srgbClr val="000000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EAC1BA5-C1E5-D79F-2002-D1D3A6C13383}"/>
              </a:ext>
            </a:extLst>
          </p:cNvPr>
          <p:cNvCxnSpPr>
            <a:cxnSpLocks/>
          </p:cNvCxnSpPr>
          <p:nvPr/>
        </p:nvCxnSpPr>
        <p:spPr>
          <a:xfrm flipH="1">
            <a:off x="2844463" y="2619217"/>
            <a:ext cx="1722663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8B09DDC4-F17A-DCDB-29A2-A3D7CC68A142}"/>
              </a:ext>
            </a:extLst>
          </p:cNvPr>
          <p:cNvSpPr txBox="1"/>
          <p:nvPr/>
        </p:nvSpPr>
        <p:spPr>
          <a:xfrm>
            <a:off x="5112911" y="3032251"/>
            <a:ext cx="2676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CIBFX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0D521B5-754E-5B24-F37D-A8DFB4396347}"/>
              </a:ext>
            </a:extLst>
          </p:cNvPr>
          <p:cNvSpPr txBox="1"/>
          <p:nvPr/>
        </p:nvSpPr>
        <p:spPr>
          <a:xfrm>
            <a:off x="2906095" y="1740451"/>
            <a:ext cx="16610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dirty="0">
                <a:solidFill>
                  <a:srgbClr val="000000"/>
                </a:solidFill>
              </a:rPr>
              <a:t>Fibres between 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BIC and CIBFX 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responsibility of TE-MPE</a:t>
            </a:r>
          </a:p>
          <a:p>
            <a:pPr algn="ctr"/>
            <a:endParaRPr lang="en-GB" sz="1050" dirty="0">
              <a:solidFill>
                <a:srgbClr val="00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BFC8AB6-5D77-6301-B00A-764C95CE2F29}"/>
              </a:ext>
            </a:extLst>
          </p:cNvPr>
          <p:cNvGrpSpPr/>
          <p:nvPr/>
        </p:nvGrpSpPr>
        <p:grpSpPr>
          <a:xfrm>
            <a:off x="8401475" y="2032444"/>
            <a:ext cx="2812481" cy="803461"/>
            <a:chOff x="8518207" y="1066782"/>
            <a:chExt cx="2812481" cy="80346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64CBA16-C511-2E97-D662-56881D6A72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ADAF832-3ECB-8A61-CDAE-B058F31F9934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CA6B084-93BF-71B0-7324-316897D14C71}"/>
              </a:ext>
            </a:extLst>
          </p:cNvPr>
          <p:cNvGrpSpPr/>
          <p:nvPr/>
        </p:nvGrpSpPr>
        <p:grpSpPr>
          <a:xfrm>
            <a:off x="8401475" y="2663384"/>
            <a:ext cx="2812481" cy="803461"/>
            <a:chOff x="8518207" y="1066782"/>
            <a:chExt cx="2812481" cy="80346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0E8D6F2-71F8-76AA-BEE8-77D99AEAB8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A1A209D-3BA8-53F7-FB1D-3D9D178B5CF6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F66289E-BE73-F843-AD25-784F2816C9A2}"/>
              </a:ext>
            </a:extLst>
          </p:cNvPr>
          <p:cNvGrpSpPr/>
          <p:nvPr/>
        </p:nvGrpSpPr>
        <p:grpSpPr>
          <a:xfrm>
            <a:off x="8401475" y="3807726"/>
            <a:ext cx="2812481" cy="803461"/>
            <a:chOff x="8518207" y="1066782"/>
            <a:chExt cx="2812481" cy="80346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6DE9C86-DE2E-8942-DE62-A7BE59C62B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FC875-B492-710F-FB93-E75D527D5954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B74D4B89-DB9F-568F-ED2A-482F25588BE1}"/>
              </a:ext>
            </a:extLst>
          </p:cNvPr>
          <p:cNvSpPr txBox="1"/>
          <p:nvPr/>
        </p:nvSpPr>
        <p:spPr>
          <a:xfrm>
            <a:off x="936389" y="4721011"/>
            <a:ext cx="10796778" cy="1892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 dirty="0"/>
              <a:t>Where to install the CIBFX?</a:t>
            </a:r>
          </a:p>
          <a:p>
            <a:endParaRPr lang="en-GB" sz="1050" dirty="0"/>
          </a:p>
          <a:p>
            <a:pPr marL="171450" indent="-171450">
              <a:buFontTx/>
              <a:buChar char="-"/>
            </a:pPr>
            <a:r>
              <a:rPr lang="en-GB" sz="1050" dirty="0"/>
              <a:t>TE-MPE proposes to install the CIBFX in user’s rack (same strategy as CIBU)</a:t>
            </a:r>
          </a:p>
          <a:p>
            <a:pPr marL="171450" indent="-171450">
              <a:buFontTx/>
              <a:buChar char="-"/>
            </a:pPr>
            <a:r>
              <a:rPr lang="en-GB" sz="1050" b="1" dirty="0"/>
              <a:t>Optimise cable lengths and cabling cost</a:t>
            </a:r>
            <a:r>
              <a:rPr lang="en-GB" sz="1050" dirty="0"/>
              <a:t>: Installing the CIBFX as close as possible to the user helps to minimise cable lengths and therefore cost</a:t>
            </a:r>
          </a:p>
          <a:p>
            <a:pPr marL="171450" indent="-171450">
              <a:buFontTx/>
              <a:buChar char="-"/>
            </a:pPr>
            <a:r>
              <a:rPr lang="en-GB" sz="1050" b="1" dirty="0"/>
              <a:t>Reusing present infrastructure: </a:t>
            </a:r>
            <a:r>
              <a:rPr lang="en-GB" sz="1050" dirty="0"/>
              <a:t>EPIC CIBUs are already installed in some SPS installations therefore space and infrastructure can be reused (plug-and-play)</a:t>
            </a:r>
            <a:endParaRPr lang="en-GB" sz="1050" b="1" dirty="0"/>
          </a:p>
          <a:p>
            <a:pPr marL="171450" indent="-171450">
              <a:buFontTx/>
              <a:buChar char="-"/>
            </a:pPr>
            <a:r>
              <a:rPr lang="en-GB" sz="1050" b="1" dirty="0"/>
              <a:t>Insufficient space on WIC’s rack</a:t>
            </a:r>
            <a:r>
              <a:rPr lang="en-GB" sz="1050" dirty="0"/>
              <a:t>:</a:t>
            </a:r>
            <a:r>
              <a:rPr lang="en-GB" sz="1050" b="1" dirty="0"/>
              <a:t> </a:t>
            </a:r>
            <a:r>
              <a:rPr lang="en-GB" sz="1050" dirty="0"/>
              <a:t>Installing CIBFX on WIC racks is not always possible due to space required for hardware and cabling (i.e. up to 10x cables per CIBFX)</a:t>
            </a:r>
          </a:p>
          <a:p>
            <a:pPr marL="171450" indent="-171450">
              <a:buFontTx/>
              <a:buChar char="-"/>
            </a:pPr>
            <a:r>
              <a:rPr lang="en-GB" sz="1050" b="1" dirty="0"/>
              <a:t>TE-MPE will continue to be responsible for the maintenance of the CIBFX hardware</a:t>
            </a:r>
            <a:r>
              <a:rPr lang="en-GB" sz="1050" dirty="0"/>
              <a:t> (i.e. redundant power supplies, SFP transceivers, etc)</a:t>
            </a:r>
          </a:p>
          <a:p>
            <a:pPr marL="171450" indent="-171450">
              <a:buFontTx/>
              <a:buChar char="-"/>
            </a:pPr>
            <a:endParaRPr lang="en-GB" sz="1050" dirty="0"/>
          </a:p>
          <a:p>
            <a:endParaRPr lang="en-GB" sz="1050" b="1" dirty="0">
              <a:solidFill>
                <a:srgbClr val="00B050"/>
              </a:solidFill>
            </a:endParaRPr>
          </a:p>
          <a:p>
            <a:r>
              <a:rPr lang="en-GB" sz="1200" b="1" dirty="0">
                <a:solidFill>
                  <a:srgbClr val="00B050"/>
                </a:solidFill>
              </a:rPr>
              <a:t>Does SY-EPC agree with this approach?</a:t>
            </a:r>
          </a:p>
          <a:p>
            <a:pPr marL="171450" indent="-171450">
              <a:buFontTx/>
              <a:buChar char="-"/>
            </a:pPr>
            <a:endParaRPr lang="en-GB" sz="105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635614B-8371-B449-3477-4D9A423E55EE}"/>
              </a:ext>
            </a:extLst>
          </p:cNvPr>
          <p:cNvSpPr/>
          <p:nvPr/>
        </p:nvSpPr>
        <p:spPr>
          <a:xfrm>
            <a:off x="4618883" y="1488238"/>
            <a:ext cx="1721233" cy="24914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7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24996C8-2859-4600-1055-5DD679B8D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CIBFX responsibilities – A proposal		3/4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F356FE-C6AF-AC46-E9BC-EEACA0804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FF73134-6078-2FC4-DD5E-E47C132EC0FB}"/>
              </a:ext>
            </a:extLst>
          </p:cNvPr>
          <p:cNvCxnSpPr>
            <a:cxnSpLocks/>
          </p:cNvCxnSpPr>
          <p:nvPr/>
        </p:nvCxnSpPr>
        <p:spPr>
          <a:xfrm>
            <a:off x="5512543" y="1893448"/>
            <a:ext cx="0" cy="2717739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15D4A51-C338-78F1-ABFB-3652CFA99B24}"/>
              </a:ext>
            </a:extLst>
          </p:cNvPr>
          <p:cNvSpPr txBox="1"/>
          <p:nvPr/>
        </p:nvSpPr>
        <p:spPr>
          <a:xfrm>
            <a:off x="1540825" y="3707395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TE-MPE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A8BED1-7E9C-404B-53F6-58607777096E}"/>
              </a:ext>
            </a:extLst>
          </p:cNvPr>
          <p:cNvSpPr txBox="1"/>
          <p:nvPr/>
        </p:nvSpPr>
        <p:spPr>
          <a:xfrm>
            <a:off x="8402991" y="4681464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User Systems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4AA715-42B2-8A89-D239-EBEDBB1372E8}"/>
              </a:ext>
            </a:extLst>
          </p:cNvPr>
          <p:cNvGrpSpPr/>
          <p:nvPr/>
        </p:nvGrpSpPr>
        <p:grpSpPr>
          <a:xfrm>
            <a:off x="8401475" y="1426705"/>
            <a:ext cx="2812481" cy="803461"/>
            <a:chOff x="8518207" y="1066782"/>
            <a:chExt cx="2812481" cy="80346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88425E9-3E59-976E-BC13-EBC7D59564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2A03292-449E-BC3C-36B5-D9ACEFD20DB2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F2B6745F-0E40-7802-599C-DD4253B6C56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3F5F4"/>
              </a:clrFrom>
              <a:clrTo>
                <a:srgbClr val="F3F5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4007" y="2186655"/>
            <a:ext cx="1476375" cy="79057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B96CD96-93AF-675E-B683-70468AB8BAAA}"/>
              </a:ext>
            </a:extLst>
          </p:cNvPr>
          <p:cNvSpPr txBox="1"/>
          <p:nvPr/>
        </p:nvSpPr>
        <p:spPr>
          <a:xfrm>
            <a:off x="830041" y="3077675"/>
            <a:ext cx="237436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Beam Interlock Controller</a:t>
            </a:r>
          </a:p>
          <a:p>
            <a:r>
              <a:rPr lang="en-GB" sz="1100" dirty="0">
                <a:solidFill>
                  <a:srgbClr val="000000"/>
                </a:solidFill>
              </a:rPr>
              <a:t>VME controls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FD0921A-DEC3-91C3-330C-1BD7A9389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1968" y="2294752"/>
            <a:ext cx="1581150" cy="581025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6BBB913-BD6B-F5F1-06E2-0DF8737A6EF6}"/>
              </a:ext>
            </a:extLst>
          </p:cNvPr>
          <p:cNvCxnSpPr>
            <a:cxnSpLocks/>
          </p:cNvCxnSpPr>
          <p:nvPr/>
        </p:nvCxnSpPr>
        <p:spPr>
          <a:xfrm flipH="1" flipV="1">
            <a:off x="9050189" y="3403246"/>
            <a:ext cx="1430" cy="485453"/>
          </a:xfrm>
          <a:prstGeom prst="straightConnector1">
            <a:avLst/>
          </a:prstGeom>
          <a:ln>
            <a:solidFill>
              <a:srgbClr val="000000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EAC1BA5-C1E5-D79F-2002-D1D3A6C13383}"/>
              </a:ext>
            </a:extLst>
          </p:cNvPr>
          <p:cNvCxnSpPr>
            <a:cxnSpLocks/>
          </p:cNvCxnSpPr>
          <p:nvPr/>
        </p:nvCxnSpPr>
        <p:spPr>
          <a:xfrm flipH="1">
            <a:off x="2844463" y="2619217"/>
            <a:ext cx="1722663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8B09DDC4-F17A-DCDB-29A2-A3D7CC68A142}"/>
              </a:ext>
            </a:extLst>
          </p:cNvPr>
          <p:cNvSpPr txBox="1"/>
          <p:nvPr/>
        </p:nvSpPr>
        <p:spPr>
          <a:xfrm>
            <a:off x="5143220" y="2994460"/>
            <a:ext cx="2676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CIBFX</a:t>
            </a:r>
          </a:p>
          <a:p>
            <a:endParaRPr lang="en-GB" sz="10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0D521B5-754E-5B24-F37D-A8DFB4396347}"/>
              </a:ext>
            </a:extLst>
          </p:cNvPr>
          <p:cNvSpPr txBox="1"/>
          <p:nvPr/>
        </p:nvSpPr>
        <p:spPr>
          <a:xfrm>
            <a:off x="2906095" y="1740451"/>
            <a:ext cx="16610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dirty="0">
                <a:solidFill>
                  <a:srgbClr val="000000"/>
                </a:solidFill>
              </a:rPr>
              <a:t>Fibres between 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BIC and CIBFX 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responsibility of TE-MPE</a:t>
            </a:r>
          </a:p>
          <a:p>
            <a:pPr algn="ctr"/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DA87B9-9949-DB8C-8D32-EB2A8DBE3051}"/>
              </a:ext>
            </a:extLst>
          </p:cNvPr>
          <p:cNvSpPr txBox="1"/>
          <p:nvPr/>
        </p:nvSpPr>
        <p:spPr>
          <a:xfrm>
            <a:off x="6398256" y="3674195"/>
            <a:ext cx="219970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rgbClr val="000000"/>
                </a:solidFill>
              </a:rPr>
              <a:t>Cables between 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CIBFX and Users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responsibility of Users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BFC8AB6-5D77-6301-B00A-764C95CE2F29}"/>
              </a:ext>
            </a:extLst>
          </p:cNvPr>
          <p:cNvGrpSpPr/>
          <p:nvPr/>
        </p:nvGrpSpPr>
        <p:grpSpPr>
          <a:xfrm>
            <a:off x="8401475" y="2032444"/>
            <a:ext cx="2812481" cy="803461"/>
            <a:chOff x="8518207" y="1066782"/>
            <a:chExt cx="2812481" cy="80346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64CBA16-C511-2E97-D662-56881D6A72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ADAF832-3ECB-8A61-CDAE-B058F31F9934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CA6B084-93BF-71B0-7324-316897D14C71}"/>
              </a:ext>
            </a:extLst>
          </p:cNvPr>
          <p:cNvGrpSpPr/>
          <p:nvPr/>
        </p:nvGrpSpPr>
        <p:grpSpPr>
          <a:xfrm>
            <a:off x="8401475" y="2663384"/>
            <a:ext cx="2812481" cy="803461"/>
            <a:chOff x="8518207" y="1066782"/>
            <a:chExt cx="2812481" cy="80346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0E8D6F2-71F8-76AA-BEE8-77D99AEAB8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A1A209D-3BA8-53F7-FB1D-3D9D178B5CF6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F66289E-BE73-F843-AD25-784F2816C9A2}"/>
              </a:ext>
            </a:extLst>
          </p:cNvPr>
          <p:cNvGrpSpPr/>
          <p:nvPr/>
        </p:nvGrpSpPr>
        <p:grpSpPr>
          <a:xfrm>
            <a:off x="8401475" y="3807726"/>
            <a:ext cx="2812481" cy="803461"/>
            <a:chOff x="8518207" y="1066782"/>
            <a:chExt cx="2812481" cy="80346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6DE9C86-DE2E-8942-DE62-A7BE59C62B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FC875-B492-710F-FB93-E75D527D5954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204151C-EC58-11D0-23B6-FDE2586654C2}"/>
              </a:ext>
            </a:extLst>
          </p:cNvPr>
          <p:cNvGrpSpPr/>
          <p:nvPr/>
        </p:nvGrpSpPr>
        <p:grpSpPr>
          <a:xfrm>
            <a:off x="6326884" y="1850481"/>
            <a:ext cx="2400344" cy="2038218"/>
            <a:chOff x="6326884" y="1850481"/>
            <a:chExt cx="2400344" cy="2038218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F9527E9-9F75-1E44-E49B-14F5EBFF82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6884" y="1882012"/>
              <a:ext cx="2282030" cy="552162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04A29E17-28F2-E6C5-AC22-E11BB4F302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98846" y="2487751"/>
              <a:ext cx="2233834" cy="10677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C36F1E90-0941-E83B-E670-33CF889F990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98256" y="2747607"/>
              <a:ext cx="2233834" cy="31097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F3A45043-1830-8146-DFFB-8275E150C4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34778" y="2875777"/>
              <a:ext cx="2392450" cy="1012922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BB2CF82-A755-8A47-1E35-3DBC544A4F94}"/>
                </a:ext>
              </a:extLst>
            </p:cNvPr>
            <p:cNvSpPr txBox="1"/>
            <p:nvPr/>
          </p:nvSpPr>
          <p:spPr>
            <a:xfrm>
              <a:off x="7820678" y="1850481"/>
              <a:ext cx="2566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9EB7E70-D650-1D2D-263A-00E4E3542FD5}"/>
                </a:ext>
              </a:extLst>
            </p:cNvPr>
            <p:cNvSpPr txBox="1"/>
            <p:nvPr/>
          </p:nvSpPr>
          <p:spPr>
            <a:xfrm>
              <a:off x="7820677" y="2330905"/>
              <a:ext cx="2566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E41A411-233A-49A4-6BD2-0720C3811987}"/>
                </a:ext>
              </a:extLst>
            </p:cNvPr>
            <p:cNvSpPr txBox="1"/>
            <p:nvPr/>
          </p:nvSpPr>
          <p:spPr>
            <a:xfrm>
              <a:off x="7834266" y="2755814"/>
              <a:ext cx="2566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FC52861-76C8-8335-972E-282D839F055E}"/>
                </a:ext>
              </a:extLst>
            </p:cNvPr>
            <p:cNvSpPr txBox="1"/>
            <p:nvPr/>
          </p:nvSpPr>
          <p:spPr>
            <a:xfrm>
              <a:off x="7820677" y="3364914"/>
              <a:ext cx="33029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rgbClr val="000000"/>
                  </a:solidFill>
                </a:rPr>
                <a:t>10</a:t>
              </a: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CD523218-01DE-4B66-2EED-BC67E4A9B8F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30364" y="3118691"/>
              <a:ext cx="8916" cy="436038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A1E70E6E-CC3B-4BFA-DF54-7E0D09AF52F7}"/>
              </a:ext>
            </a:extLst>
          </p:cNvPr>
          <p:cNvSpPr txBox="1"/>
          <p:nvPr/>
        </p:nvSpPr>
        <p:spPr>
          <a:xfrm>
            <a:off x="999867" y="5090077"/>
            <a:ext cx="107967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 dirty="0"/>
              <a:t>Who is responsible for cabling between the CIBFX and the Power Converters?</a:t>
            </a:r>
          </a:p>
          <a:p>
            <a:endParaRPr lang="en-GB" sz="1050" dirty="0"/>
          </a:p>
          <a:p>
            <a:pPr marL="171450" indent="-171450">
              <a:buFontTx/>
              <a:buChar char="-"/>
            </a:pPr>
            <a:r>
              <a:rPr lang="en-GB" sz="1050" dirty="0"/>
              <a:t>TE-MPE proposes that cables between the CIBFX and the User are managed by the Users (same strategy as CIBU)</a:t>
            </a:r>
          </a:p>
          <a:p>
            <a:pPr marL="171450" indent="-171450">
              <a:buFontTx/>
              <a:buChar char="-"/>
            </a:pPr>
            <a:r>
              <a:rPr lang="en-GB" sz="1050" b="1" dirty="0"/>
              <a:t>Safety constraints</a:t>
            </a:r>
            <a:r>
              <a:rPr lang="en-GB" sz="1050" dirty="0"/>
              <a:t>: TE-MPE cannot be responsible of cables installed in user’s rack due to safety concerns (e.g. high voltage presence or other risks)</a:t>
            </a:r>
          </a:p>
          <a:p>
            <a:pPr marL="171450" indent="-171450">
              <a:buFontTx/>
              <a:buChar char="-"/>
            </a:pPr>
            <a:r>
              <a:rPr lang="en-GB" sz="1050" b="1" dirty="0"/>
              <a:t>Lack of expertise: </a:t>
            </a:r>
            <a:r>
              <a:rPr lang="en-GB" sz="1050" dirty="0"/>
              <a:t>What users connect to the CIBFX is the sole responsibility of the users (TE-MPE does not know what is behind the CIBFX)</a:t>
            </a:r>
          </a:p>
          <a:p>
            <a:pPr marL="171450" indent="-171450">
              <a:buFontTx/>
              <a:buChar char="-"/>
            </a:pPr>
            <a:r>
              <a:rPr lang="en-GB" sz="1050" b="1" dirty="0"/>
              <a:t>Reusing present cabling</a:t>
            </a:r>
            <a:r>
              <a:rPr lang="en-GB" sz="1050" dirty="0"/>
              <a:t>: Present cables used for the EPIC CIBU in some SPS installations could be reused for CIBFX</a:t>
            </a:r>
          </a:p>
          <a:p>
            <a:pPr marL="171450" indent="-171450">
              <a:buFontTx/>
              <a:buChar char="-"/>
            </a:pPr>
            <a:r>
              <a:rPr lang="en-GB" sz="1050" b="1" dirty="0"/>
              <a:t>Connectors’ convention: </a:t>
            </a:r>
            <a:r>
              <a:rPr lang="en-GB" sz="1050" dirty="0"/>
              <a:t>Connectors on user´s side are not standardized and this is better managed by users</a:t>
            </a:r>
          </a:p>
          <a:p>
            <a:pPr marL="171450" indent="-171450">
              <a:buFontTx/>
              <a:buChar char="-"/>
            </a:pPr>
            <a:endParaRPr lang="en-GB" sz="1050" b="1" dirty="0"/>
          </a:p>
          <a:p>
            <a:r>
              <a:rPr lang="en-GB" sz="1200" b="1" dirty="0">
                <a:solidFill>
                  <a:srgbClr val="00B050"/>
                </a:solidFill>
              </a:rPr>
              <a:t>Does SY-EPC agree with this approach?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F68B4E0-245F-EBD8-95AB-4DB5B9A728DB}"/>
              </a:ext>
            </a:extLst>
          </p:cNvPr>
          <p:cNvSpPr/>
          <p:nvPr/>
        </p:nvSpPr>
        <p:spPr>
          <a:xfrm>
            <a:off x="6291463" y="1321309"/>
            <a:ext cx="2471771" cy="3306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445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E71CB0A-EE09-7F15-B02C-89782D74FD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251"/>
          <a:stretch/>
        </p:blipFill>
        <p:spPr>
          <a:xfrm>
            <a:off x="6785288" y="2856069"/>
            <a:ext cx="166294" cy="2191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78C507-2F4F-0B8C-25F3-8F1B933B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251"/>
          <a:stretch/>
        </p:blipFill>
        <p:spPr>
          <a:xfrm>
            <a:off x="6785288" y="2589231"/>
            <a:ext cx="166294" cy="219124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C24996C8-2859-4600-1055-5DD679B8D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CIBFX responsibilities – A proposal		4/4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F356FE-C6AF-AC46-E9BC-EEACA0804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FF73134-6078-2FC4-DD5E-E47C132EC0FB}"/>
              </a:ext>
            </a:extLst>
          </p:cNvPr>
          <p:cNvCxnSpPr>
            <a:cxnSpLocks/>
          </p:cNvCxnSpPr>
          <p:nvPr/>
        </p:nvCxnSpPr>
        <p:spPr>
          <a:xfrm>
            <a:off x="5512543" y="1893448"/>
            <a:ext cx="0" cy="2717739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15D4A51-C338-78F1-ABFB-3652CFA99B24}"/>
              </a:ext>
            </a:extLst>
          </p:cNvPr>
          <p:cNvSpPr txBox="1"/>
          <p:nvPr/>
        </p:nvSpPr>
        <p:spPr>
          <a:xfrm>
            <a:off x="1540825" y="3707395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TE-MPE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A8BED1-7E9C-404B-53F6-58607777096E}"/>
              </a:ext>
            </a:extLst>
          </p:cNvPr>
          <p:cNvSpPr txBox="1"/>
          <p:nvPr/>
        </p:nvSpPr>
        <p:spPr>
          <a:xfrm>
            <a:off x="8402991" y="4681464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User Systems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4AA715-42B2-8A89-D239-EBEDBB1372E8}"/>
              </a:ext>
            </a:extLst>
          </p:cNvPr>
          <p:cNvGrpSpPr/>
          <p:nvPr/>
        </p:nvGrpSpPr>
        <p:grpSpPr>
          <a:xfrm>
            <a:off x="8401475" y="1426705"/>
            <a:ext cx="2812481" cy="803461"/>
            <a:chOff x="8518207" y="1066782"/>
            <a:chExt cx="2812481" cy="80346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88425E9-3E59-976E-BC13-EBC7D59564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2A03292-449E-BC3C-36B5-D9ACEFD20DB2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F2B6745F-0E40-7802-599C-DD4253B6C56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3F5F4"/>
              </a:clrFrom>
              <a:clrTo>
                <a:srgbClr val="F3F5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4007" y="2186655"/>
            <a:ext cx="1476375" cy="79057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B96CD96-93AF-675E-B683-70468AB8BAAA}"/>
              </a:ext>
            </a:extLst>
          </p:cNvPr>
          <p:cNvSpPr txBox="1"/>
          <p:nvPr/>
        </p:nvSpPr>
        <p:spPr>
          <a:xfrm>
            <a:off x="830041" y="3077675"/>
            <a:ext cx="237436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Beam Interlock Controller</a:t>
            </a:r>
          </a:p>
          <a:p>
            <a:r>
              <a:rPr lang="en-GB" sz="1100" dirty="0">
                <a:solidFill>
                  <a:srgbClr val="000000"/>
                </a:solidFill>
              </a:rPr>
              <a:t>VME controls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FD0921A-DEC3-91C3-330C-1BD7A9389A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1968" y="2294752"/>
            <a:ext cx="1581150" cy="581025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6BBB913-BD6B-F5F1-06E2-0DF8737A6EF6}"/>
              </a:ext>
            </a:extLst>
          </p:cNvPr>
          <p:cNvCxnSpPr>
            <a:cxnSpLocks/>
          </p:cNvCxnSpPr>
          <p:nvPr/>
        </p:nvCxnSpPr>
        <p:spPr>
          <a:xfrm flipH="1" flipV="1">
            <a:off x="9050189" y="3403246"/>
            <a:ext cx="1430" cy="485453"/>
          </a:xfrm>
          <a:prstGeom prst="straightConnector1">
            <a:avLst/>
          </a:prstGeom>
          <a:ln>
            <a:solidFill>
              <a:srgbClr val="000000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EAC1BA5-C1E5-D79F-2002-D1D3A6C13383}"/>
              </a:ext>
            </a:extLst>
          </p:cNvPr>
          <p:cNvCxnSpPr>
            <a:cxnSpLocks/>
          </p:cNvCxnSpPr>
          <p:nvPr/>
        </p:nvCxnSpPr>
        <p:spPr>
          <a:xfrm flipH="1">
            <a:off x="2844463" y="2619217"/>
            <a:ext cx="1722663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8B09DDC4-F17A-DCDB-29A2-A3D7CC68A142}"/>
              </a:ext>
            </a:extLst>
          </p:cNvPr>
          <p:cNvSpPr txBox="1"/>
          <p:nvPr/>
        </p:nvSpPr>
        <p:spPr>
          <a:xfrm>
            <a:off x="5143220" y="2994460"/>
            <a:ext cx="2676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CIBFX</a:t>
            </a:r>
          </a:p>
          <a:p>
            <a:endParaRPr lang="en-GB" sz="10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0D521B5-754E-5B24-F37D-A8DFB4396347}"/>
              </a:ext>
            </a:extLst>
          </p:cNvPr>
          <p:cNvSpPr txBox="1"/>
          <p:nvPr/>
        </p:nvSpPr>
        <p:spPr>
          <a:xfrm>
            <a:off x="2906095" y="1740451"/>
            <a:ext cx="16610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dirty="0">
                <a:solidFill>
                  <a:srgbClr val="000000"/>
                </a:solidFill>
              </a:rPr>
              <a:t>Fibres between 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BIC and CIBFX 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responsibility of TE-MPE</a:t>
            </a:r>
          </a:p>
          <a:p>
            <a:pPr algn="ctr"/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0DA87B9-9949-DB8C-8D32-EB2A8DBE3051}"/>
              </a:ext>
            </a:extLst>
          </p:cNvPr>
          <p:cNvSpPr txBox="1"/>
          <p:nvPr/>
        </p:nvSpPr>
        <p:spPr>
          <a:xfrm>
            <a:off x="6398256" y="3674195"/>
            <a:ext cx="219970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rgbClr val="000000"/>
                </a:solidFill>
              </a:rPr>
              <a:t>Cables between 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CIBFX and Users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responsibility of Users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BFC8AB6-5D77-6301-B00A-764C95CE2F29}"/>
              </a:ext>
            </a:extLst>
          </p:cNvPr>
          <p:cNvGrpSpPr/>
          <p:nvPr/>
        </p:nvGrpSpPr>
        <p:grpSpPr>
          <a:xfrm>
            <a:off x="8401475" y="2032444"/>
            <a:ext cx="2812481" cy="803461"/>
            <a:chOff x="8518207" y="1066782"/>
            <a:chExt cx="2812481" cy="80346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64CBA16-C511-2E97-D662-56881D6A72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ADAF832-3ECB-8A61-CDAE-B058F31F9934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CA6B084-93BF-71B0-7324-316897D14C71}"/>
              </a:ext>
            </a:extLst>
          </p:cNvPr>
          <p:cNvGrpSpPr/>
          <p:nvPr/>
        </p:nvGrpSpPr>
        <p:grpSpPr>
          <a:xfrm>
            <a:off x="8401475" y="2663384"/>
            <a:ext cx="2812481" cy="803461"/>
            <a:chOff x="8518207" y="1066782"/>
            <a:chExt cx="2812481" cy="80346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0E8D6F2-71F8-76AA-BEE8-77D99AEAB8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A1A209D-3BA8-53F7-FB1D-3D9D178B5CF6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F66289E-BE73-F843-AD25-784F2816C9A2}"/>
              </a:ext>
            </a:extLst>
          </p:cNvPr>
          <p:cNvGrpSpPr/>
          <p:nvPr/>
        </p:nvGrpSpPr>
        <p:grpSpPr>
          <a:xfrm>
            <a:off x="8401475" y="3807726"/>
            <a:ext cx="2812481" cy="803461"/>
            <a:chOff x="8518207" y="1066782"/>
            <a:chExt cx="2812481" cy="80346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6DE9C86-DE2E-8942-DE62-A7BE59C62B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rcRect t="46221" b="30919"/>
            <a:stretch/>
          </p:blipFill>
          <p:spPr>
            <a:xfrm>
              <a:off x="8518207" y="1066782"/>
              <a:ext cx="1247775" cy="803461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FC875-B492-710F-FB93-E75D527D5954}"/>
                </a:ext>
              </a:extLst>
            </p:cNvPr>
            <p:cNvSpPr txBox="1"/>
            <p:nvPr/>
          </p:nvSpPr>
          <p:spPr>
            <a:xfrm>
              <a:off x="9611948" y="1275868"/>
              <a:ext cx="171874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Power Converters</a:t>
              </a:r>
            </a:p>
            <a:p>
              <a:r>
                <a:rPr lang="en-GB" sz="1100" dirty="0">
                  <a:solidFill>
                    <a:srgbClr val="000000"/>
                  </a:solidFill>
                </a:rPr>
                <a:t>FGC controls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204151C-EC58-11D0-23B6-FDE2586654C2}"/>
              </a:ext>
            </a:extLst>
          </p:cNvPr>
          <p:cNvGrpSpPr/>
          <p:nvPr/>
        </p:nvGrpSpPr>
        <p:grpSpPr>
          <a:xfrm>
            <a:off x="6326884" y="1850481"/>
            <a:ext cx="2400344" cy="2038218"/>
            <a:chOff x="6326884" y="1850481"/>
            <a:chExt cx="2400344" cy="2038218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F9527E9-9F75-1E44-E49B-14F5EBFF82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26884" y="1882012"/>
              <a:ext cx="2282030" cy="552162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04A29E17-28F2-E6C5-AC22-E11BB4F302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98846" y="2487751"/>
              <a:ext cx="2233834" cy="10677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C36F1E90-0941-E83B-E670-33CF889F990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98256" y="2747607"/>
              <a:ext cx="2233834" cy="31097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F3A45043-1830-8146-DFFB-8275E150C4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34778" y="2875777"/>
              <a:ext cx="2392450" cy="1012922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BB2CF82-A755-8A47-1E35-3DBC544A4F94}"/>
                </a:ext>
              </a:extLst>
            </p:cNvPr>
            <p:cNvSpPr txBox="1"/>
            <p:nvPr/>
          </p:nvSpPr>
          <p:spPr>
            <a:xfrm>
              <a:off x="7820678" y="1850481"/>
              <a:ext cx="2566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9EB7E70-D650-1D2D-263A-00E4E3542FD5}"/>
                </a:ext>
              </a:extLst>
            </p:cNvPr>
            <p:cNvSpPr txBox="1"/>
            <p:nvPr/>
          </p:nvSpPr>
          <p:spPr>
            <a:xfrm>
              <a:off x="7820677" y="2330905"/>
              <a:ext cx="2566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E41A411-233A-49A4-6BD2-0720C3811987}"/>
                </a:ext>
              </a:extLst>
            </p:cNvPr>
            <p:cNvSpPr txBox="1"/>
            <p:nvPr/>
          </p:nvSpPr>
          <p:spPr>
            <a:xfrm>
              <a:off x="7834266" y="2755814"/>
              <a:ext cx="2566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FC52861-76C8-8335-972E-282D839F055E}"/>
                </a:ext>
              </a:extLst>
            </p:cNvPr>
            <p:cNvSpPr txBox="1"/>
            <p:nvPr/>
          </p:nvSpPr>
          <p:spPr>
            <a:xfrm>
              <a:off x="7820677" y="3364914"/>
              <a:ext cx="33029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rgbClr val="000000"/>
                  </a:solidFill>
                </a:rPr>
                <a:t>10</a:t>
              </a: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CD523218-01DE-4B66-2EED-BC67E4A9B8F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30364" y="3118691"/>
              <a:ext cx="8916" cy="436038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A1E70E6E-CC3B-4BFA-DF54-7E0D09AF52F7}"/>
              </a:ext>
            </a:extLst>
          </p:cNvPr>
          <p:cNvSpPr txBox="1"/>
          <p:nvPr/>
        </p:nvSpPr>
        <p:spPr>
          <a:xfrm>
            <a:off x="999867" y="5090077"/>
            <a:ext cx="10796778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 dirty="0"/>
              <a:t>Who is responsible for enabling/disabling inputs on the CIBFX?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The responsibility of </a:t>
            </a:r>
            <a:r>
              <a:rPr lang="en-GB" sz="1050" b="1" dirty="0"/>
              <a:t>what is connected to the CIBFX relies on the users </a:t>
            </a:r>
            <a:r>
              <a:rPr lang="en-GB" sz="1050" dirty="0"/>
              <a:t>and therefore it is their responsibility to enable/disable inputs accordingly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TE-MPE does not have the knowledge to change Power Converters interlocks</a:t>
            </a:r>
          </a:p>
          <a:p>
            <a:pPr marL="171450" indent="-171450">
              <a:buFontTx/>
              <a:buChar char="-"/>
            </a:pPr>
            <a:r>
              <a:rPr lang="en-GB" sz="1050" dirty="0"/>
              <a:t>The </a:t>
            </a:r>
            <a:r>
              <a:rPr lang="en-GB" sz="1050" b="1" dirty="0"/>
              <a:t>CIBFX will be equipped with key switches and users will be able to allow enabling/disabling inputs individually</a:t>
            </a:r>
            <a:r>
              <a:rPr lang="en-GB" sz="1050" dirty="0"/>
              <a:t> by turning a physical key (procedure to be defined)</a:t>
            </a:r>
          </a:p>
          <a:p>
            <a:pPr marL="171450" indent="-171450">
              <a:buFontTx/>
              <a:buChar char="-"/>
            </a:pPr>
            <a:r>
              <a:rPr lang="en-GB" sz="1050" b="1" dirty="0"/>
              <a:t>TE-MPE will provide a reference database and the software tools </a:t>
            </a:r>
            <a:r>
              <a:rPr lang="en-GB" sz="1050" dirty="0"/>
              <a:t>to the users to ensure that the reference database matches the hardware configuration</a:t>
            </a:r>
          </a:p>
          <a:p>
            <a:pPr marL="171450" indent="-171450">
              <a:buFontTx/>
              <a:buChar char="-"/>
            </a:pPr>
            <a:endParaRPr lang="en-GB" sz="1050" b="1" dirty="0"/>
          </a:p>
          <a:p>
            <a:r>
              <a:rPr lang="en-GB" sz="1200" b="1" dirty="0">
                <a:solidFill>
                  <a:srgbClr val="00B050"/>
                </a:solidFill>
              </a:rPr>
              <a:t>TE-MPE proposes that inputs on the CIBFX are enabled/disabled by the Users. Does SY-EPC agree with this approach?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8FCEFA-D6C5-F7D8-044F-0563B44541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951" r="57697"/>
          <a:stretch/>
        </p:blipFill>
        <p:spPr>
          <a:xfrm>
            <a:off x="6785288" y="2331605"/>
            <a:ext cx="153056" cy="1940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E2073BF-449A-849E-FE59-EEE2E9B9AC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251"/>
          <a:stretch/>
        </p:blipFill>
        <p:spPr>
          <a:xfrm>
            <a:off x="6785288" y="2041270"/>
            <a:ext cx="166294" cy="21912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7EC32D36-E170-78C2-6579-F3A7D1442D20}"/>
              </a:ext>
            </a:extLst>
          </p:cNvPr>
          <p:cNvSpPr/>
          <p:nvPr/>
        </p:nvSpPr>
        <p:spPr>
          <a:xfrm>
            <a:off x="6303118" y="1882012"/>
            <a:ext cx="790575" cy="1648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4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9869</TotalTime>
  <Words>928</Words>
  <Application>Microsoft Macintosh PowerPoint</Application>
  <PresentationFormat>Widescreen</PresentationFormat>
  <Paragraphs>175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Optima</vt:lpstr>
      <vt:lpstr>Wingdings</vt:lpstr>
      <vt:lpstr>Office Theme</vt:lpstr>
      <vt:lpstr>CERNCobranding4-3</vt:lpstr>
      <vt:lpstr>CERNcobrandi16-9</vt:lpstr>
      <vt:lpstr>PowerPoint Presentation</vt:lpstr>
      <vt:lpstr>Context </vt:lpstr>
      <vt:lpstr>CIBFX deployment in the SPS Ring and TLs</vt:lpstr>
      <vt:lpstr>CIBFX deployment in the SPS North Area</vt:lpstr>
      <vt:lpstr>User Interface responsibilities</vt:lpstr>
      <vt:lpstr>CIBFX responsibilities – A proposal  1/4</vt:lpstr>
      <vt:lpstr>CIBFX responsibilities – A proposal  2/4</vt:lpstr>
      <vt:lpstr>CIBFX responsibilities – A proposal  3/4</vt:lpstr>
      <vt:lpstr>CIBFX responsibilities – A proposal  4/4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Romera Ramirez</dc:creator>
  <cp:lastModifiedBy>Ivan Romera</cp:lastModifiedBy>
  <cp:revision>147</cp:revision>
  <dcterms:created xsi:type="dcterms:W3CDTF">2023-02-16T10:03:50Z</dcterms:created>
  <dcterms:modified xsi:type="dcterms:W3CDTF">2023-03-10T09:24:22Z</dcterms:modified>
</cp:coreProperties>
</file>