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ppt/charts/chart10.xml" ContentType="application/vnd.openxmlformats-officedocument.drawingml.chart+xml"/>
  <Override PartName="/ppt/charts/colors10.xml" ContentType="application/vnd.ms-office.chartcolorstyle+xml"/>
  <Override PartName="/ppt/charts/style10.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 id="2147483732" r:id="rId2"/>
    <p:sldMasterId id="2147483745" r:id="rId3"/>
    <p:sldMasterId id="2147483751" r:id="rId4"/>
  </p:sldMasterIdLst>
  <p:notesMasterIdLst>
    <p:notesMasterId r:id="rId37"/>
  </p:notesMasterIdLst>
  <p:sldIdLst>
    <p:sldId id="256" r:id="rId5"/>
    <p:sldId id="259" r:id="rId6"/>
    <p:sldId id="261" r:id="rId7"/>
    <p:sldId id="260" r:id="rId8"/>
    <p:sldId id="272" r:id="rId9"/>
    <p:sldId id="278" r:id="rId10"/>
    <p:sldId id="279" r:id="rId11"/>
    <p:sldId id="273" r:id="rId12"/>
    <p:sldId id="274" r:id="rId13"/>
    <p:sldId id="275" r:id="rId14"/>
    <p:sldId id="277" r:id="rId15"/>
    <p:sldId id="262" r:id="rId16"/>
    <p:sldId id="264" r:id="rId17"/>
    <p:sldId id="280" r:id="rId18"/>
    <p:sldId id="263" r:id="rId19"/>
    <p:sldId id="265" r:id="rId20"/>
    <p:sldId id="282" r:id="rId21"/>
    <p:sldId id="284" r:id="rId22"/>
    <p:sldId id="290" r:id="rId23"/>
    <p:sldId id="283" r:id="rId24"/>
    <p:sldId id="286" r:id="rId25"/>
    <p:sldId id="285" r:id="rId26"/>
    <p:sldId id="287" r:id="rId27"/>
    <p:sldId id="289" r:id="rId28"/>
    <p:sldId id="291" r:id="rId29"/>
    <p:sldId id="292" r:id="rId30"/>
    <p:sldId id="296" r:id="rId31"/>
    <p:sldId id="270" r:id="rId32"/>
    <p:sldId id="294" r:id="rId33"/>
    <p:sldId id="293" r:id="rId34"/>
    <p:sldId id="271" r:id="rId35"/>
    <p:sldId id="295"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597" autoAdjust="0"/>
  </p:normalViewPr>
  <p:slideViewPr>
    <p:cSldViewPr snapToGrid="0" showGuides="1">
      <p:cViewPr>
        <p:scale>
          <a:sx n="87" d="100"/>
          <a:sy n="87" d="100"/>
        </p:scale>
        <p:origin x="422" y="125"/>
      </p:cViewPr>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2" Type="http://schemas.microsoft.com/office/2011/relationships/chartColorStyle" Target="colors10.xml"/><Relationship Id="rId1" Type="http://schemas.microsoft.com/office/2011/relationships/chartStyle" Target="style10.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label 1</c:f>
              <c:strCache>
                <c:ptCount val="1"/>
                <c:pt idx="0">
                  <c:v>Series2</c:v>
                </c:pt>
              </c:strCache>
            </c:strRef>
          </c:tx>
          <c:spPr>
            <a:ln w="25400" cap="rnd">
              <a:solidFill>
                <a:srgbClr val="FF0000"/>
              </a:solidFill>
              <a:round/>
            </a:ln>
            <a:effectLst/>
          </c:spPr>
          <c:marker>
            <c:symbol val="circle"/>
            <c:size val="5"/>
            <c:spPr>
              <a:solidFill>
                <a:schemeClr val="accent1"/>
              </a:solidFill>
              <a:ln w="9525">
                <a:solidFill>
                  <a:srgbClr val="FF0000"/>
                </a:solidFill>
              </a:ln>
              <a:effectLst/>
            </c:spPr>
          </c:marker>
          <c:dLbls>
            <c:spPr>
              <a:noFill/>
              <a:ln>
                <a:noFill/>
              </a:ln>
              <a:effectLst/>
            </c:spPr>
            <c:txPr>
              <a:bodyPr rot="0" spcFirstLastPara="1" vertOverflow="ellipsis" vert="horz" wrap="square" anchor="ctr" anchorCtr="1"/>
              <a:lstStyle/>
              <a:p>
                <a:pPr>
                  <a:defRPr sz="1100" b="0" i="0" u="none" strike="noStrike" kern="1200" baseline="0">
                    <a:solidFill>
                      <a:schemeClr val="tx1">
                        <a:lumMod val="75000"/>
                        <a:lumOff val="25000"/>
                      </a:schemeClr>
                    </a:solidFill>
                    <a:latin typeface="+mn-lt"/>
                    <a:ea typeface="+mn-ea"/>
                    <a:cs typeface="+mn-c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c:f>
              <c:numCache>
                <c:formatCode>General</c:formatCode>
                <c:ptCount val="20"/>
                <c:pt idx="0">
                  <c:v>5.0000000000000697E-2</c:v>
                </c:pt>
                <c:pt idx="1">
                  <c:v>9.9999999999999603E-2</c:v>
                </c:pt>
                <c:pt idx="2">
                  <c:v>0.15</c:v>
                </c:pt>
                <c:pt idx="3">
                  <c:v>0.19999999999999901</c:v>
                </c:pt>
                <c:pt idx="4">
                  <c:v>0.25</c:v>
                </c:pt>
                <c:pt idx="5">
                  <c:v>0.30000000000000099</c:v>
                </c:pt>
                <c:pt idx="6">
                  <c:v>0.35</c:v>
                </c:pt>
                <c:pt idx="7">
                  <c:v>0.40000000000000902</c:v>
                </c:pt>
                <c:pt idx="8">
                  <c:v>0.45000000000001</c:v>
                </c:pt>
                <c:pt idx="9">
                  <c:v>0.50000000000001099</c:v>
                </c:pt>
                <c:pt idx="10">
                  <c:v>0.55000000000001004</c:v>
                </c:pt>
                <c:pt idx="11">
                  <c:v>0.60000000000000997</c:v>
                </c:pt>
                <c:pt idx="12">
                  <c:v>0.65000000000000902</c:v>
                </c:pt>
                <c:pt idx="13">
                  <c:v>0.70000000000000995</c:v>
                </c:pt>
                <c:pt idx="14">
                  <c:v>0.75000000000001099</c:v>
                </c:pt>
                <c:pt idx="15">
                  <c:v>0.80000000000001004</c:v>
                </c:pt>
                <c:pt idx="16">
                  <c:v>0.85000000000000997</c:v>
                </c:pt>
                <c:pt idx="17">
                  <c:v>0.90000000000000902</c:v>
                </c:pt>
                <c:pt idx="18">
                  <c:v>0.95000000000000995</c:v>
                </c:pt>
                <c:pt idx="19">
                  <c:v>1.00000000000001</c:v>
                </c:pt>
              </c:numCache>
            </c:numRef>
          </c:xVal>
          <c:yVal>
            <c:numRef>
              <c:f>0</c:f>
              <c:numCache>
                <c:formatCode>General</c:formatCode>
                <c:ptCount val="20"/>
                <c:pt idx="0">
                  <c:v>5924.6356504773503</c:v>
                </c:pt>
                <c:pt idx="1">
                  <c:v>5887.9503648584596</c:v>
                </c:pt>
                <c:pt idx="2">
                  <c:v>5851.7165947490003</c:v>
                </c:pt>
                <c:pt idx="3">
                  <c:v>5815.9260553555396</c:v>
                </c:pt>
                <c:pt idx="4">
                  <c:v>5780.5706633433301</c:v>
                </c:pt>
                <c:pt idx="5">
                  <c:v>5745.6425307472</c:v>
                </c:pt>
                <c:pt idx="6">
                  <c:v>5711.1339591055903</c:v>
                </c:pt>
                <c:pt idx="7">
                  <c:v>5677.0374338056299</c:v>
                </c:pt>
                <c:pt idx="8">
                  <c:v>5643.3456186202302</c:v>
                </c:pt>
                <c:pt idx="9">
                  <c:v>5610.0513504576602</c:v>
                </c:pt>
                <c:pt idx="10">
                  <c:v>5577.1476342736196</c:v>
                </c:pt>
                <c:pt idx="11">
                  <c:v>5544.6276381776497</c:v>
                </c:pt>
                <c:pt idx="12">
                  <c:v>5512.4846887005797</c:v>
                </c:pt>
                <c:pt idx="13">
                  <c:v>5480.7122662322299</c:v>
                </c:pt>
                <c:pt idx="14">
                  <c:v>5449.3040006101501</c:v>
                </c:pt>
                <c:pt idx="15">
                  <c:v>5418.2536668626399</c:v>
                </c:pt>
                <c:pt idx="16">
                  <c:v>5387.55518109683</c:v>
                </c:pt>
                <c:pt idx="17">
                  <c:v>5357.2025965223702</c:v>
                </c:pt>
                <c:pt idx="18">
                  <c:v>5327.1900996127797</c:v>
                </c:pt>
                <c:pt idx="19">
                  <c:v>5297.5120063922404</c:v>
                </c:pt>
              </c:numCache>
            </c:numRef>
          </c:yVal>
          <c:smooth val="0"/>
          <c:extLst>
            <c:ext xmlns:c16="http://schemas.microsoft.com/office/drawing/2014/chart" uri="{C3380CC4-5D6E-409C-BE32-E72D297353CC}">
              <c16:uniqueId val="{00000000-D9FD-4EC6-8C47-9EEE2BB17EF8}"/>
            </c:ext>
          </c:extLst>
        </c:ser>
        <c:dLbls>
          <c:showLegendKey val="0"/>
          <c:showVal val="0"/>
          <c:showCatName val="0"/>
          <c:showSerName val="0"/>
          <c:showPercent val="0"/>
          <c:showBubbleSize val="0"/>
        </c:dLbls>
        <c:axId val="4256749"/>
        <c:axId val="15010483"/>
      </c:scatterChart>
      <c:valAx>
        <c:axId val="4256749"/>
        <c:scaling>
          <c:orientation val="minMax"/>
          <c:max val="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US"/>
                  <a:t>∆r (mm)</a:t>
                </a:r>
              </a:p>
            </c:rich>
          </c:tx>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itle>
        <c:numFmt formatCode="General"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5010483"/>
        <c:crosses val="autoZero"/>
        <c:crossBetween val="midCat"/>
      </c:valAx>
      <c:valAx>
        <c:axId val="15010483"/>
        <c:scaling>
          <c:orientation val="minMax"/>
          <c:min val="52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US"/>
                  <a:t>Electric Field (V/mm)</a:t>
                </a:r>
              </a:p>
            </c:rich>
          </c:tx>
          <c:layout/>
          <c:overlay val="0"/>
          <c:spPr>
            <a:noFill/>
            <a:ln>
              <a:noFill/>
            </a:ln>
            <a:effectLst/>
          </c:spPr>
          <c:txPr>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itle>
        <c:numFmt formatCode="General"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4256749"/>
        <c:crosses val="autoZero"/>
        <c:crossBetween val="midCat"/>
      </c:valAx>
      <c:spPr>
        <a:noFill/>
        <a:ln>
          <a:noFill/>
        </a:ln>
        <a:effectLst/>
      </c:spPr>
    </c:plotArea>
    <c:plotVisOnly val="1"/>
    <c:dispBlanksAs val="gap"/>
    <c:showDLblsOverMax val="1"/>
  </c:chart>
  <c:spPr>
    <a:noFill/>
    <a:ln>
      <a:noFill/>
    </a:ln>
    <a:effectLst/>
  </c:spPr>
  <c:txPr>
    <a:bodyPr/>
    <a:lstStyle/>
    <a:p>
      <a:pPr>
        <a:defRPr sz="1100"/>
      </a:pPr>
      <a:endParaRPr lang="en-US"/>
    </a:p>
  </c:txPr>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label 1</c:f>
              <c:strCache>
                <c:ptCount val="1"/>
                <c:pt idx="0">
                  <c:v>Series2</c:v>
                </c:pt>
              </c:strCache>
            </c:strRef>
          </c:tx>
          <c:spPr>
            <a:ln w="25400" cap="rnd">
              <a:solidFill>
                <a:srgbClr val="FF0000"/>
              </a:solidFill>
              <a:round/>
            </a:ln>
            <a:effectLst/>
          </c:spPr>
          <c:marker>
            <c:symbol val="circle"/>
            <c:size val="5"/>
            <c:spPr>
              <a:solidFill>
                <a:schemeClr val="accent1"/>
              </a:solidFill>
              <a:ln w="9525">
                <a:solidFill>
                  <a:srgbClr val="FF0000"/>
                </a:solidFill>
              </a:ln>
              <a:effectLst/>
            </c:spPr>
          </c:marker>
          <c:dLbls>
            <c:spPr>
              <a:noFill/>
              <a:ln>
                <a:noFill/>
              </a:ln>
              <a:effectLst/>
            </c:spPr>
            <c:txPr>
              <a:bodyPr rot="0" spcFirstLastPara="1" vertOverflow="ellipsis" vert="horz" wrap="square" anchor="ctr" anchorCtr="1"/>
              <a:lstStyle/>
              <a:p>
                <a:pPr>
                  <a:defRPr sz="1100" b="0" i="0" u="none" strike="noStrike" kern="1200" baseline="0">
                    <a:solidFill>
                      <a:schemeClr val="tx1">
                        <a:lumMod val="75000"/>
                        <a:lumOff val="25000"/>
                      </a:schemeClr>
                    </a:solidFill>
                    <a:latin typeface="+mn-lt"/>
                    <a:ea typeface="+mn-ea"/>
                    <a:cs typeface="+mn-c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c:f>
              <c:numCache>
                <c:formatCode>General</c:formatCode>
                <c:ptCount val="20"/>
                <c:pt idx="0">
                  <c:v>5.0000000000000697E-2</c:v>
                </c:pt>
                <c:pt idx="1">
                  <c:v>9.9999999999999603E-2</c:v>
                </c:pt>
                <c:pt idx="2">
                  <c:v>0.15</c:v>
                </c:pt>
                <c:pt idx="3">
                  <c:v>0.19999999999999901</c:v>
                </c:pt>
                <c:pt idx="4">
                  <c:v>0.25</c:v>
                </c:pt>
                <c:pt idx="5">
                  <c:v>0.30000000000000099</c:v>
                </c:pt>
                <c:pt idx="6">
                  <c:v>0.35</c:v>
                </c:pt>
                <c:pt idx="7">
                  <c:v>0.40000000000000902</c:v>
                </c:pt>
                <c:pt idx="8">
                  <c:v>0.45000000000001</c:v>
                </c:pt>
                <c:pt idx="9">
                  <c:v>0.50000000000001099</c:v>
                </c:pt>
                <c:pt idx="10">
                  <c:v>0.55000000000001004</c:v>
                </c:pt>
                <c:pt idx="11">
                  <c:v>0.60000000000000997</c:v>
                </c:pt>
                <c:pt idx="12">
                  <c:v>0.65000000000000902</c:v>
                </c:pt>
                <c:pt idx="13">
                  <c:v>0.70000000000000995</c:v>
                </c:pt>
                <c:pt idx="14">
                  <c:v>0.75000000000001099</c:v>
                </c:pt>
                <c:pt idx="15">
                  <c:v>0.80000000000001004</c:v>
                </c:pt>
                <c:pt idx="16">
                  <c:v>0.85000000000000997</c:v>
                </c:pt>
                <c:pt idx="17">
                  <c:v>0.90000000000000902</c:v>
                </c:pt>
                <c:pt idx="18">
                  <c:v>0.95000000000000995</c:v>
                </c:pt>
                <c:pt idx="19">
                  <c:v>1.00000000000001</c:v>
                </c:pt>
              </c:numCache>
            </c:numRef>
          </c:xVal>
          <c:yVal>
            <c:numRef>
              <c:f>0</c:f>
              <c:numCache>
                <c:formatCode>General</c:formatCode>
                <c:ptCount val="20"/>
                <c:pt idx="0">
                  <c:v>5924.6356504773503</c:v>
                </c:pt>
                <c:pt idx="1">
                  <c:v>5887.9503648584596</c:v>
                </c:pt>
                <c:pt idx="2">
                  <c:v>5851.7165947490003</c:v>
                </c:pt>
                <c:pt idx="3">
                  <c:v>5815.9260553555396</c:v>
                </c:pt>
                <c:pt idx="4">
                  <c:v>5780.5706633433301</c:v>
                </c:pt>
                <c:pt idx="5">
                  <c:v>5745.6425307472</c:v>
                </c:pt>
                <c:pt idx="6">
                  <c:v>5711.1339591055903</c:v>
                </c:pt>
                <c:pt idx="7">
                  <c:v>5677.0374338056299</c:v>
                </c:pt>
                <c:pt idx="8">
                  <c:v>5643.3456186202302</c:v>
                </c:pt>
                <c:pt idx="9">
                  <c:v>5610.0513504576602</c:v>
                </c:pt>
                <c:pt idx="10">
                  <c:v>5577.1476342736196</c:v>
                </c:pt>
                <c:pt idx="11">
                  <c:v>5544.6276381776497</c:v>
                </c:pt>
                <c:pt idx="12">
                  <c:v>5512.4846887005797</c:v>
                </c:pt>
                <c:pt idx="13">
                  <c:v>5480.7122662322299</c:v>
                </c:pt>
                <c:pt idx="14">
                  <c:v>5449.3040006101501</c:v>
                </c:pt>
                <c:pt idx="15">
                  <c:v>5418.2536668626399</c:v>
                </c:pt>
                <c:pt idx="16">
                  <c:v>5387.55518109683</c:v>
                </c:pt>
                <c:pt idx="17">
                  <c:v>5357.2025965223702</c:v>
                </c:pt>
                <c:pt idx="18">
                  <c:v>5327.1900996127797</c:v>
                </c:pt>
                <c:pt idx="19">
                  <c:v>5297.5120063922404</c:v>
                </c:pt>
              </c:numCache>
            </c:numRef>
          </c:yVal>
          <c:smooth val="0"/>
          <c:extLst>
            <c:ext xmlns:c16="http://schemas.microsoft.com/office/drawing/2014/chart" uri="{C3380CC4-5D6E-409C-BE32-E72D297353CC}">
              <c16:uniqueId val="{00000000-D9FD-4EC6-8C47-9EEE2BB17EF8}"/>
            </c:ext>
          </c:extLst>
        </c:ser>
        <c:dLbls>
          <c:showLegendKey val="0"/>
          <c:showVal val="0"/>
          <c:showCatName val="0"/>
          <c:showSerName val="0"/>
          <c:showPercent val="0"/>
          <c:showBubbleSize val="0"/>
        </c:dLbls>
        <c:axId val="4256749"/>
        <c:axId val="15010483"/>
      </c:scatterChart>
      <c:valAx>
        <c:axId val="4256749"/>
        <c:scaling>
          <c:orientation val="minMax"/>
          <c:max val="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1100" b="0" i="0" u="none" strike="noStrike" kern="1200" baseline="0">
                    <a:solidFill>
                      <a:schemeClr val="tx1">
                        <a:lumMod val="65000"/>
                        <a:lumOff val="35000"/>
                      </a:schemeClr>
                    </a:solidFill>
                    <a:latin typeface="+mn-lt"/>
                    <a:ea typeface="+mn-ea"/>
                    <a:cs typeface="+mn-cs"/>
                  </a:defRPr>
                </a:pPr>
                <a:r>
                  <a:rPr lang="en-US"/>
                  <a:t>∆r (mm)</a:t>
                </a:r>
              </a:p>
            </c:rich>
          </c:tx>
          <c:layout/>
          <c:overlay val="0"/>
          <c:spPr>
            <a:noFill/>
            <a:ln>
              <a:noFill/>
            </a:ln>
            <a:effectLst/>
          </c:spPr>
          <c:txPr>
            <a:bodyPr rot="0" spcFirstLastPara="1" vertOverflow="ellipsis"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itle>
        <c:numFmt formatCode="General"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5010483"/>
        <c:crosses val="autoZero"/>
        <c:crossBetween val="midCat"/>
      </c:valAx>
      <c:valAx>
        <c:axId val="15010483"/>
        <c:scaling>
          <c:orientation val="minMax"/>
          <c:min val="52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wrap="square" anchor="ctr" anchorCtr="1"/>
              <a:lstStyle/>
              <a:p>
                <a:pPr>
                  <a:defRPr sz="1100" b="0" i="0" u="none" strike="noStrike" kern="1200" baseline="0">
                    <a:solidFill>
                      <a:schemeClr val="tx1">
                        <a:lumMod val="65000"/>
                        <a:lumOff val="35000"/>
                      </a:schemeClr>
                    </a:solidFill>
                    <a:latin typeface="+mn-lt"/>
                    <a:ea typeface="+mn-ea"/>
                    <a:cs typeface="+mn-cs"/>
                  </a:defRPr>
                </a:pPr>
                <a:r>
                  <a:rPr lang="en-US"/>
                  <a:t>Electric Field (V/mm)</a:t>
                </a:r>
              </a:p>
            </c:rich>
          </c:tx>
          <c:layout/>
          <c:overlay val="0"/>
          <c:spPr>
            <a:noFill/>
            <a:ln>
              <a:noFill/>
            </a:ln>
            <a:effectLst/>
          </c:spPr>
          <c:txPr>
            <a:bodyPr rot="-5400000" spcFirstLastPara="1" vertOverflow="ellipsis"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itle>
        <c:numFmt formatCode="General"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4256749"/>
        <c:crosses val="autoZero"/>
        <c:crossBetween val="midCat"/>
      </c:valAx>
      <c:spPr>
        <a:noFill/>
        <a:ln>
          <a:noFill/>
        </a:ln>
        <a:effectLst/>
      </c:spPr>
    </c:plotArea>
    <c:plotVisOnly val="1"/>
    <c:dispBlanksAs val="gap"/>
    <c:showDLblsOverMax val="1"/>
  </c:chart>
  <c:spPr>
    <a:noFill/>
    <a:ln>
      <a:noFill/>
    </a:ln>
    <a:effectLst/>
  </c:spPr>
  <c:txPr>
    <a:bodyPr/>
    <a:lstStyle/>
    <a:p>
      <a:pPr>
        <a:defRPr sz="1100"/>
      </a:pPr>
      <a:endParaRPr lang="en-US"/>
    </a:p>
  </c:txPr>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drawings/_rels/vmlDrawing2.vml.rels><?xml version="1.0" encoding="UTF-8" standalone="yes"?>
<Relationships xmlns="http://schemas.openxmlformats.org/package/2006/relationships"><Relationship Id="rId1" Type="http://schemas.openxmlformats.org/officeDocument/2006/relationships/image" Target="../media/image5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E51665-B3D0-4A3D-BBE7-F4E86C642641}" type="datetimeFigureOut">
              <a:rPr lang="en-GB" smtClean="0"/>
              <a:t>30/05/2023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B97154-2FC9-4B5F-8792-F89BD57D6D79}" type="slidenum">
              <a:rPr lang="en-GB" smtClean="0"/>
              <a:t>‹#›</a:t>
            </a:fld>
            <a:endParaRPr lang="en-GB"/>
          </a:p>
        </p:txBody>
      </p:sp>
    </p:spTree>
    <p:extLst>
      <p:ext uri="{BB962C8B-B14F-4D97-AF65-F5344CB8AC3E}">
        <p14:creationId xmlns:p14="http://schemas.microsoft.com/office/powerpoint/2010/main" val="942160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r>
              <a:rPr lang="en-US" smtClean="0"/>
              <a:t>30/05/2023</a:t>
            </a:r>
            <a:endParaRPr lang="en-GB"/>
          </a:p>
        </p:txBody>
      </p:sp>
      <p:sp>
        <p:nvSpPr>
          <p:cNvPr id="5" name="Footer Placeholder 4"/>
          <p:cNvSpPr>
            <a:spLocks noGrp="1"/>
          </p:cNvSpPr>
          <p:nvPr>
            <p:ph type="ftr" sz="quarter" idx="11"/>
          </p:nvPr>
        </p:nvSpPr>
        <p:spPr/>
        <p:txBody>
          <a:bodyPr/>
          <a:lstStyle/>
          <a:p>
            <a:r>
              <a:rPr lang="en-GB" smtClean="0"/>
              <a:t>G. Aielli - ECFA WG3: Topical workshop on tracking and vertexing</a:t>
            </a:r>
            <a:endParaRPr lang="en-GB"/>
          </a:p>
        </p:txBody>
      </p:sp>
      <p:sp>
        <p:nvSpPr>
          <p:cNvPr id="6" name="Slide Number Placeholder 5"/>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2263696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30/05/2023</a:t>
            </a:r>
            <a:endParaRPr lang="en-GB"/>
          </a:p>
        </p:txBody>
      </p:sp>
      <p:sp>
        <p:nvSpPr>
          <p:cNvPr id="6" name="Footer Placeholder 5"/>
          <p:cNvSpPr>
            <a:spLocks noGrp="1"/>
          </p:cNvSpPr>
          <p:nvPr>
            <p:ph type="ftr" sz="quarter" idx="11"/>
          </p:nvPr>
        </p:nvSpPr>
        <p:spPr/>
        <p:txBody>
          <a:bodyPr/>
          <a:lstStyle/>
          <a:p>
            <a:r>
              <a:rPr lang="en-GB" smtClean="0"/>
              <a:t>G. Aielli - ECFA WG3: Topical workshop on tracking and vertexing</a:t>
            </a:r>
            <a:endParaRPr lang="en-GB"/>
          </a:p>
        </p:txBody>
      </p:sp>
      <p:sp>
        <p:nvSpPr>
          <p:cNvPr id="7" name="Slide Number Placeholder 6"/>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3741019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r>
              <a:rPr lang="en-US" smtClean="0"/>
              <a:t>30/05/2023</a:t>
            </a:r>
            <a:endParaRPr lang="en-GB"/>
          </a:p>
        </p:txBody>
      </p:sp>
      <p:sp>
        <p:nvSpPr>
          <p:cNvPr id="5" name="Footer Placeholder 4"/>
          <p:cNvSpPr>
            <a:spLocks noGrp="1"/>
          </p:cNvSpPr>
          <p:nvPr>
            <p:ph type="ftr" sz="quarter" idx="11"/>
          </p:nvPr>
        </p:nvSpPr>
        <p:spPr/>
        <p:txBody>
          <a:bodyPr/>
          <a:lstStyle/>
          <a:p>
            <a:r>
              <a:rPr lang="en-GB" smtClean="0"/>
              <a:t>G. Aielli - ECFA WG3: Topical workshop on tracking and vertexing</a:t>
            </a:r>
            <a:endParaRPr lang="en-GB"/>
          </a:p>
        </p:txBody>
      </p:sp>
      <p:sp>
        <p:nvSpPr>
          <p:cNvPr id="6" name="Slide Number Placeholder 5"/>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26928686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r>
              <a:rPr lang="en-US" smtClean="0"/>
              <a:t>30/05/2023</a:t>
            </a:r>
            <a:endParaRPr lang="en-GB"/>
          </a:p>
        </p:txBody>
      </p:sp>
      <p:sp>
        <p:nvSpPr>
          <p:cNvPr id="5" name="Footer Placeholder 4"/>
          <p:cNvSpPr>
            <a:spLocks noGrp="1"/>
          </p:cNvSpPr>
          <p:nvPr>
            <p:ph type="ftr" sz="quarter" idx="11"/>
          </p:nvPr>
        </p:nvSpPr>
        <p:spPr/>
        <p:txBody>
          <a:bodyPr/>
          <a:lstStyle/>
          <a:p>
            <a:r>
              <a:rPr lang="en-GB" smtClean="0"/>
              <a:t>G. Aielli - ECFA WG3: Topical workshop on tracking and vertexing</a:t>
            </a:r>
            <a:endParaRPr lang="en-GB"/>
          </a:p>
        </p:txBody>
      </p:sp>
      <p:sp>
        <p:nvSpPr>
          <p:cNvPr id="6" name="Slide Number Placeholder 5"/>
          <p:cNvSpPr>
            <a:spLocks noGrp="1"/>
          </p:cNvSpPr>
          <p:nvPr>
            <p:ph type="sldNum" sz="quarter" idx="12"/>
          </p:nvPr>
        </p:nvSpPr>
        <p:spPr/>
        <p:txBody>
          <a:bodyPr/>
          <a:lstStyle/>
          <a:p>
            <a:fld id="{F8550EB5-7DBB-40B0-8DCD-2DF6D0BF0886}" type="slidenum">
              <a:rPr lang="en-GB" smtClean="0"/>
              <a:t>‹#›</a:t>
            </a:fld>
            <a:endParaRPr lang="en-GB"/>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125169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r>
              <a:rPr lang="en-US" smtClean="0"/>
              <a:t>30/05/2023</a:t>
            </a:r>
            <a:endParaRPr lang="en-GB"/>
          </a:p>
        </p:txBody>
      </p:sp>
      <p:sp>
        <p:nvSpPr>
          <p:cNvPr id="5" name="Footer Placeholder 4"/>
          <p:cNvSpPr>
            <a:spLocks noGrp="1"/>
          </p:cNvSpPr>
          <p:nvPr>
            <p:ph type="ftr" sz="quarter" idx="11"/>
          </p:nvPr>
        </p:nvSpPr>
        <p:spPr/>
        <p:txBody>
          <a:bodyPr/>
          <a:lstStyle/>
          <a:p>
            <a:r>
              <a:rPr lang="en-GB" smtClean="0"/>
              <a:t>G. Aielli - ECFA WG3: Topical workshop on tracking and vertexing</a:t>
            </a:r>
            <a:endParaRPr lang="en-GB"/>
          </a:p>
        </p:txBody>
      </p:sp>
      <p:sp>
        <p:nvSpPr>
          <p:cNvPr id="6" name="Slide Number Placeholder 5"/>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382017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r>
              <a:rPr lang="en-US" smtClean="0"/>
              <a:t>30/05/2023</a:t>
            </a:r>
            <a:endParaRPr lang="en-GB"/>
          </a:p>
        </p:txBody>
      </p:sp>
      <p:sp>
        <p:nvSpPr>
          <p:cNvPr id="4" name="Footer Placeholder 4"/>
          <p:cNvSpPr>
            <a:spLocks noGrp="1"/>
          </p:cNvSpPr>
          <p:nvPr>
            <p:ph type="ftr" sz="quarter" idx="11"/>
          </p:nvPr>
        </p:nvSpPr>
        <p:spPr/>
        <p:txBody>
          <a:bodyPr/>
          <a:lstStyle/>
          <a:p>
            <a:r>
              <a:rPr lang="en-GB" smtClean="0"/>
              <a:t>G. Aielli - ECFA WG3: Topical workshop on tracking and vertexing</a:t>
            </a:r>
            <a:endParaRPr lang="en-GB"/>
          </a:p>
        </p:txBody>
      </p:sp>
      <p:sp>
        <p:nvSpPr>
          <p:cNvPr id="6" name="Slide Number Placeholder 5"/>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4224546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r>
              <a:rPr lang="en-US" smtClean="0"/>
              <a:t>30/05/2023</a:t>
            </a:r>
            <a:endParaRPr lang="en-GB"/>
          </a:p>
        </p:txBody>
      </p:sp>
      <p:sp>
        <p:nvSpPr>
          <p:cNvPr id="4" name="Footer Placeholder 4"/>
          <p:cNvSpPr>
            <a:spLocks noGrp="1"/>
          </p:cNvSpPr>
          <p:nvPr>
            <p:ph type="ftr" sz="quarter" idx="11"/>
          </p:nvPr>
        </p:nvSpPr>
        <p:spPr/>
        <p:txBody>
          <a:bodyPr/>
          <a:lstStyle/>
          <a:p>
            <a:r>
              <a:rPr lang="en-GB" smtClean="0"/>
              <a:t>G. Aielli - ECFA WG3: Topical workshop on tracking and vertexing</a:t>
            </a:r>
            <a:endParaRPr lang="en-GB"/>
          </a:p>
        </p:txBody>
      </p:sp>
      <p:sp>
        <p:nvSpPr>
          <p:cNvPr id="6" name="Slide Number Placeholder 5"/>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23951119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30/05/2023</a:t>
            </a:r>
            <a:endParaRPr lang="en-GB"/>
          </a:p>
        </p:txBody>
      </p:sp>
      <p:sp>
        <p:nvSpPr>
          <p:cNvPr id="5" name="Footer Placeholder 4"/>
          <p:cNvSpPr>
            <a:spLocks noGrp="1"/>
          </p:cNvSpPr>
          <p:nvPr>
            <p:ph type="ftr" sz="quarter" idx="11"/>
          </p:nvPr>
        </p:nvSpPr>
        <p:spPr/>
        <p:txBody>
          <a:bodyPr/>
          <a:lstStyle/>
          <a:p>
            <a:r>
              <a:rPr lang="en-GB" smtClean="0"/>
              <a:t>G. Aielli - ECFA WG3: Topical workshop on tracking and vertexing</a:t>
            </a:r>
            <a:endParaRPr lang="en-GB"/>
          </a:p>
        </p:txBody>
      </p:sp>
      <p:sp>
        <p:nvSpPr>
          <p:cNvPr id="6" name="Slide Number Placeholder 5"/>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27754842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30/05/2023</a:t>
            </a:r>
            <a:endParaRPr lang="en-GB"/>
          </a:p>
        </p:txBody>
      </p:sp>
      <p:sp>
        <p:nvSpPr>
          <p:cNvPr id="5" name="Footer Placeholder 4"/>
          <p:cNvSpPr>
            <a:spLocks noGrp="1"/>
          </p:cNvSpPr>
          <p:nvPr>
            <p:ph type="ftr" sz="quarter" idx="11"/>
          </p:nvPr>
        </p:nvSpPr>
        <p:spPr/>
        <p:txBody>
          <a:bodyPr/>
          <a:lstStyle/>
          <a:p>
            <a:r>
              <a:rPr lang="en-GB" smtClean="0"/>
              <a:t>G. Aielli - ECFA WG3: Topical workshop on tracking and vertexing</a:t>
            </a:r>
            <a:endParaRPr lang="en-GB"/>
          </a:p>
        </p:txBody>
      </p:sp>
      <p:sp>
        <p:nvSpPr>
          <p:cNvPr id="6" name="Slide Number Placeholder 5"/>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40989040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521"/>
            <a:ext cx="10363200" cy="1470025"/>
          </a:xfrm>
        </p:spPr>
        <p:txBody>
          <a:bodyPr/>
          <a:lstStyle/>
          <a:p>
            <a:r>
              <a:rPr lang="en-GB"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8691" indent="0" algn="ctr">
              <a:buNone/>
              <a:defRPr>
                <a:solidFill>
                  <a:schemeClr val="tx1">
                    <a:tint val="75000"/>
                  </a:schemeClr>
                </a:solidFill>
              </a:defRPr>
            </a:lvl2pPr>
            <a:lvl3pPr marL="1217490" indent="0" algn="ctr">
              <a:buNone/>
              <a:defRPr>
                <a:solidFill>
                  <a:schemeClr val="tx1">
                    <a:tint val="75000"/>
                  </a:schemeClr>
                </a:solidFill>
              </a:defRPr>
            </a:lvl3pPr>
            <a:lvl4pPr marL="1826216" indent="0" algn="ctr">
              <a:buNone/>
              <a:defRPr>
                <a:solidFill>
                  <a:schemeClr val="tx1">
                    <a:tint val="75000"/>
                  </a:schemeClr>
                </a:solidFill>
              </a:defRPr>
            </a:lvl4pPr>
            <a:lvl5pPr marL="2434978" indent="0" algn="ctr">
              <a:buNone/>
              <a:defRPr>
                <a:solidFill>
                  <a:schemeClr val="tx1">
                    <a:tint val="75000"/>
                  </a:schemeClr>
                </a:solidFill>
              </a:defRPr>
            </a:lvl5pPr>
            <a:lvl6pPr marL="3043668" indent="0" algn="ctr">
              <a:buNone/>
              <a:defRPr>
                <a:solidFill>
                  <a:schemeClr val="tx1">
                    <a:tint val="75000"/>
                  </a:schemeClr>
                </a:solidFill>
              </a:defRPr>
            </a:lvl6pPr>
            <a:lvl7pPr marL="3652359" indent="0" algn="ctr">
              <a:buNone/>
              <a:defRPr>
                <a:solidFill>
                  <a:schemeClr val="tx1">
                    <a:tint val="75000"/>
                  </a:schemeClr>
                </a:solidFill>
              </a:defRPr>
            </a:lvl7pPr>
            <a:lvl8pPr marL="4261120" indent="0" algn="ctr">
              <a:buNone/>
              <a:defRPr>
                <a:solidFill>
                  <a:schemeClr val="tx1">
                    <a:tint val="75000"/>
                  </a:schemeClr>
                </a:solidFill>
              </a:defRPr>
            </a:lvl8pPr>
            <a:lvl9pPr marL="4869865" indent="0" algn="ctr">
              <a:buNone/>
              <a:defRPr>
                <a:solidFill>
                  <a:schemeClr val="tx1">
                    <a:tint val="75000"/>
                  </a:schemeClr>
                </a:solidFill>
              </a:defRPr>
            </a:lvl9pPr>
          </a:lstStyle>
          <a:p>
            <a:r>
              <a:rPr lang="en-GB" smtClean="0"/>
              <a:t>Click to edit Master subtitle style</a:t>
            </a:r>
            <a:endParaRPr lang="en-GB"/>
          </a:p>
        </p:txBody>
      </p:sp>
      <p:sp>
        <p:nvSpPr>
          <p:cNvPr id="4" name="Date Placeholder 3"/>
          <p:cNvSpPr>
            <a:spLocks noGrp="1"/>
          </p:cNvSpPr>
          <p:nvPr>
            <p:ph type="dt" sz="half" idx="10"/>
          </p:nvPr>
        </p:nvSpPr>
        <p:spPr/>
        <p:txBody>
          <a:bodyPr/>
          <a:lstStyle/>
          <a:p>
            <a:r>
              <a:rPr lang="en-US" smtClean="0"/>
              <a:t>30/05/2023</a:t>
            </a:r>
            <a:endParaRPr lang="en-GB"/>
          </a:p>
        </p:txBody>
      </p:sp>
      <p:sp>
        <p:nvSpPr>
          <p:cNvPr id="5" name="Footer Placeholder 4"/>
          <p:cNvSpPr>
            <a:spLocks noGrp="1"/>
          </p:cNvSpPr>
          <p:nvPr>
            <p:ph type="ftr" sz="quarter" idx="11"/>
          </p:nvPr>
        </p:nvSpPr>
        <p:spPr/>
        <p:txBody>
          <a:bodyPr/>
          <a:lstStyle/>
          <a:p>
            <a:r>
              <a:rPr lang="en-GB" smtClean="0"/>
              <a:t>G. Aielli - ECFA WG3: Topical workshop on tracking and vertexing</a:t>
            </a:r>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2116384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r>
              <a:rPr lang="en-US" smtClean="0"/>
              <a:t>30/05/2023</a:t>
            </a:r>
            <a:endParaRPr lang="en-GB"/>
          </a:p>
        </p:txBody>
      </p:sp>
      <p:sp>
        <p:nvSpPr>
          <p:cNvPr id="5" name="Footer Placeholder 4"/>
          <p:cNvSpPr>
            <a:spLocks noGrp="1"/>
          </p:cNvSpPr>
          <p:nvPr>
            <p:ph type="ftr" sz="quarter" idx="11"/>
          </p:nvPr>
        </p:nvSpPr>
        <p:spPr/>
        <p:txBody>
          <a:bodyPr/>
          <a:lstStyle/>
          <a:p>
            <a:r>
              <a:rPr lang="en-GB" smtClean="0"/>
              <a:t>G. Aielli - ECFA WG3: Topical workshop on tracking and vertexing</a:t>
            </a:r>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756482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30/05/2023</a:t>
            </a:r>
            <a:endParaRPr lang="en-GB"/>
          </a:p>
        </p:txBody>
      </p:sp>
      <p:sp>
        <p:nvSpPr>
          <p:cNvPr id="5" name="Footer Placeholder 4"/>
          <p:cNvSpPr>
            <a:spLocks noGrp="1"/>
          </p:cNvSpPr>
          <p:nvPr>
            <p:ph type="ftr" sz="quarter" idx="11"/>
          </p:nvPr>
        </p:nvSpPr>
        <p:spPr/>
        <p:txBody>
          <a:bodyPr/>
          <a:lstStyle/>
          <a:p>
            <a:r>
              <a:rPr lang="en-GB" smtClean="0"/>
              <a:t>G. Aielli - ECFA WG3: Topical workshop on tracking and vertexing</a:t>
            </a:r>
            <a:endParaRPr lang="en-GB"/>
          </a:p>
        </p:txBody>
      </p:sp>
      <p:sp>
        <p:nvSpPr>
          <p:cNvPr id="6" name="Slide Number Placeholder 5"/>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20794996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GB"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8691" indent="0">
              <a:buNone/>
              <a:defRPr sz="2400">
                <a:solidFill>
                  <a:schemeClr val="tx1">
                    <a:tint val="75000"/>
                  </a:schemeClr>
                </a:solidFill>
              </a:defRPr>
            </a:lvl2pPr>
            <a:lvl3pPr marL="1217490" indent="0">
              <a:buNone/>
              <a:defRPr sz="2133">
                <a:solidFill>
                  <a:schemeClr val="tx1">
                    <a:tint val="75000"/>
                  </a:schemeClr>
                </a:solidFill>
              </a:defRPr>
            </a:lvl3pPr>
            <a:lvl4pPr marL="1826216" indent="0">
              <a:buNone/>
              <a:defRPr sz="1867">
                <a:solidFill>
                  <a:schemeClr val="tx1">
                    <a:tint val="75000"/>
                  </a:schemeClr>
                </a:solidFill>
              </a:defRPr>
            </a:lvl4pPr>
            <a:lvl5pPr marL="2434978" indent="0">
              <a:buNone/>
              <a:defRPr sz="1867">
                <a:solidFill>
                  <a:schemeClr val="tx1">
                    <a:tint val="75000"/>
                  </a:schemeClr>
                </a:solidFill>
              </a:defRPr>
            </a:lvl5pPr>
            <a:lvl6pPr marL="3043668" indent="0">
              <a:buNone/>
              <a:defRPr sz="1867">
                <a:solidFill>
                  <a:schemeClr val="tx1">
                    <a:tint val="75000"/>
                  </a:schemeClr>
                </a:solidFill>
              </a:defRPr>
            </a:lvl6pPr>
            <a:lvl7pPr marL="3652359" indent="0">
              <a:buNone/>
              <a:defRPr sz="1867">
                <a:solidFill>
                  <a:schemeClr val="tx1">
                    <a:tint val="75000"/>
                  </a:schemeClr>
                </a:solidFill>
              </a:defRPr>
            </a:lvl7pPr>
            <a:lvl8pPr marL="4261120" indent="0">
              <a:buNone/>
              <a:defRPr sz="1867">
                <a:solidFill>
                  <a:schemeClr val="tx1">
                    <a:tint val="75000"/>
                  </a:schemeClr>
                </a:solidFill>
              </a:defRPr>
            </a:lvl8pPr>
            <a:lvl9pPr marL="4869865" indent="0">
              <a:buNone/>
              <a:defRPr sz="1867">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en-US" smtClean="0"/>
              <a:t>30/05/2023</a:t>
            </a:r>
            <a:endParaRPr lang="en-GB"/>
          </a:p>
        </p:txBody>
      </p:sp>
      <p:sp>
        <p:nvSpPr>
          <p:cNvPr id="5" name="Footer Placeholder 4"/>
          <p:cNvSpPr>
            <a:spLocks noGrp="1"/>
          </p:cNvSpPr>
          <p:nvPr>
            <p:ph type="ftr" sz="quarter" idx="11"/>
          </p:nvPr>
        </p:nvSpPr>
        <p:spPr/>
        <p:txBody>
          <a:bodyPr/>
          <a:lstStyle/>
          <a:p>
            <a:r>
              <a:rPr lang="en-GB" smtClean="0"/>
              <a:t>G. Aielli - ECFA WG3: Topical workshop on tracking and vertexing</a:t>
            </a:r>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30816313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Date Placeholder 4"/>
          <p:cNvSpPr>
            <a:spLocks noGrp="1"/>
          </p:cNvSpPr>
          <p:nvPr>
            <p:ph type="dt" sz="half" idx="10"/>
          </p:nvPr>
        </p:nvSpPr>
        <p:spPr/>
        <p:txBody>
          <a:bodyPr/>
          <a:lstStyle/>
          <a:p>
            <a:r>
              <a:rPr lang="en-US" smtClean="0"/>
              <a:t>30/05/2023</a:t>
            </a:r>
            <a:endParaRPr lang="en-GB"/>
          </a:p>
        </p:txBody>
      </p:sp>
      <p:sp>
        <p:nvSpPr>
          <p:cNvPr id="6" name="Footer Placeholder 5"/>
          <p:cNvSpPr>
            <a:spLocks noGrp="1"/>
          </p:cNvSpPr>
          <p:nvPr>
            <p:ph type="ftr" sz="quarter" idx="11"/>
          </p:nvPr>
        </p:nvSpPr>
        <p:spPr/>
        <p:txBody>
          <a:bodyPr/>
          <a:lstStyle/>
          <a:p>
            <a:r>
              <a:rPr lang="en-GB" smtClean="0"/>
              <a:t>G. Aielli - ECFA WG3: Topical workshop on tracking and vertexing</a:t>
            </a:r>
            <a:endParaRPr lang="en-GB"/>
          </a:p>
        </p:txBody>
      </p:sp>
      <p:sp>
        <p:nvSpPr>
          <p:cNvPr id="7" name="Slide Number Placeholder 6"/>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42621830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8691" indent="0">
              <a:buNone/>
              <a:defRPr sz="2667" b="1"/>
            </a:lvl2pPr>
            <a:lvl3pPr marL="1217490" indent="0">
              <a:buNone/>
              <a:defRPr sz="2400" b="1"/>
            </a:lvl3pPr>
            <a:lvl4pPr marL="1826216" indent="0">
              <a:buNone/>
              <a:defRPr sz="2133" b="1"/>
            </a:lvl4pPr>
            <a:lvl5pPr marL="2434978" indent="0">
              <a:buNone/>
              <a:defRPr sz="2133" b="1"/>
            </a:lvl5pPr>
            <a:lvl6pPr marL="3043668" indent="0">
              <a:buNone/>
              <a:defRPr sz="2133" b="1"/>
            </a:lvl6pPr>
            <a:lvl7pPr marL="3652359" indent="0">
              <a:buNone/>
              <a:defRPr sz="2133" b="1"/>
            </a:lvl7pPr>
            <a:lvl8pPr marL="4261120" indent="0">
              <a:buNone/>
              <a:defRPr sz="2133" b="1"/>
            </a:lvl8pPr>
            <a:lvl9pPr marL="4869865" indent="0">
              <a:buNone/>
              <a:defRPr sz="2133" b="1"/>
            </a:lvl9pPr>
          </a:lstStyle>
          <a:p>
            <a:pPr lvl="0"/>
            <a:r>
              <a:rPr lang="en-GB"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6193472" y="1535113"/>
            <a:ext cx="5389033" cy="639763"/>
          </a:xfrm>
        </p:spPr>
        <p:txBody>
          <a:bodyPr anchor="b"/>
          <a:lstStyle>
            <a:lvl1pPr marL="0" indent="0">
              <a:buNone/>
              <a:defRPr sz="3200" b="1"/>
            </a:lvl1pPr>
            <a:lvl2pPr marL="608691" indent="0">
              <a:buNone/>
              <a:defRPr sz="2667" b="1"/>
            </a:lvl2pPr>
            <a:lvl3pPr marL="1217490" indent="0">
              <a:buNone/>
              <a:defRPr sz="2400" b="1"/>
            </a:lvl3pPr>
            <a:lvl4pPr marL="1826216" indent="0">
              <a:buNone/>
              <a:defRPr sz="2133" b="1"/>
            </a:lvl4pPr>
            <a:lvl5pPr marL="2434978" indent="0">
              <a:buNone/>
              <a:defRPr sz="2133" b="1"/>
            </a:lvl5pPr>
            <a:lvl6pPr marL="3043668" indent="0">
              <a:buNone/>
              <a:defRPr sz="2133" b="1"/>
            </a:lvl6pPr>
            <a:lvl7pPr marL="3652359" indent="0">
              <a:buNone/>
              <a:defRPr sz="2133" b="1"/>
            </a:lvl7pPr>
            <a:lvl8pPr marL="4261120" indent="0">
              <a:buNone/>
              <a:defRPr sz="2133" b="1"/>
            </a:lvl8pPr>
            <a:lvl9pPr marL="4869865" indent="0">
              <a:buNone/>
              <a:defRPr sz="2133" b="1"/>
            </a:lvl9pPr>
          </a:lstStyle>
          <a:p>
            <a:pPr lvl="0"/>
            <a:r>
              <a:rPr lang="en-GB" smtClean="0"/>
              <a:t>Click to edit Master text styles</a:t>
            </a:r>
          </a:p>
        </p:txBody>
      </p:sp>
      <p:sp>
        <p:nvSpPr>
          <p:cNvPr id="6" name="Content Placeholder 5"/>
          <p:cNvSpPr>
            <a:spLocks noGrp="1"/>
          </p:cNvSpPr>
          <p:nvPr>
            <p:ph sz="quarter" idx="4"/>
          </p:nvPr>
        </p:nvSpPr>
        <p:spPr>
          <a:xfrm>
            <a:off x="6193472"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Date Placeholder 6"/>
          <p:cNvSpPr>
            <a:spLocks noGrp="1"/>
          </p:cNvSpPr>
          <p:nvPr>
            <p:ph type="dt" sz="half" idx="10"/>
          </p:nvPr>
        </p:nvSpPr>
        <p:spPr/>
        <p:txBody>
          <a:bodyPr/>
          <a:lstStyle/>
          <a:p>
            <a:r>
              <a:rPr lang="en-US" smtClean="0"/>
              <a:t>30/05/2023</a:t>
            </a:r>
            <a:endParaRPr lang="en-GB"/>
          </a:p>
        </p:txBody>
      </p:sp>
      <p:sp>
        <p:nvSpPr>
          <p:cNvPr id="8" name="Footer Placeholder 7"/>
          <p:cNvSpPr>
            <a:spLocks noGrp="1"/>
          </p:cNvSpPr>
          <p:nvPr>
            <p:ph type="ftr" sz="quarter" idx="11"/>
          </p:nvPr>
        </p:nvSpPr>
        <p:spPr/>
        <p:txBody>
          <a:bodyPr/>
          <a:lstStyle/>
          <a:p>
            <a:r>
              <a:rPr lang="en-GB" smtClean="0"/>
              <a:t>G. Aielli - ECFA WG3: Topical workshop on tracking and vertexing</a:t>
            </a:r>
            <a:endParaRPr lang="en-GB"/>
          </a:p>
        </p:txBody>
      </p:sp>
      <p:sp>
        <p:nvSpPr>
          <p:cNvPr id="9" name="Slide Number Placeholder 8"/>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25197143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Date Placeholder 2"/>
          <p:cNvSpPr>
            <a:spLocks noGrp="1"/>
          </p:cNvSpPr>
          <p:nvPr>
            <p:ph type="dt" sz="half" idx="10"/>
          </p:nvPr>
        </p:nvSpPr>
        <p:spPr/>
        <p:txBody>
          <a:bodyPr/>
          <a:lstStyle/>
          <a:p>
            <a:r>
              <a:rPr lang="en-US" smtClean="0"/>
              <a:t>30/05/2023</a:t>
            </a:r>
            <a:endParaRPr lang="en-GB"/>
          </a:p>
        </p:txBody>
      </p:sp>
      <p:sp>
        <p:nvSpPr>
          <p:cNvPr id="4" name="Footer Placeholder 3"/>
          <p:cNvSpPr>
            <a:spLocks noGrp="1"/>
          </p:cNvSpPr>
          <p:nvPr>
            <p:ph type="ftr" sz="quarter" idx="11"/>
          </p:nvPr>
        </p:nvSpPr>
        <p:spPr/>
        <p:txBody>
          <a:bodyPr/>
          <a:lstStyle/>
          <a:p>
            <a:r>
              <a:rPr lang="en-GB" smtClean="0"/>
              <a:t>G. Aielli - ECFA WG3: Topical workshop on tracking and vertexing</a:t>
            </a:r>
            <a:endParaRPr lang="en-GB"/>
          </a:p>
        </p:txBody>
      </p:sp>
      <p:sp>
        <p:nvSpPr>
          <p:cNvPr id="5" name="Slide Number Placeholder 4"/>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37363707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30/05/2023</a:t>
            </a:r>
            <a:endParaRPr lang="en-GB"/>
          </a:p>
        </p:txBody>
      </p:sp>
      <p:sp>
        <p:nvSpPr>
          <p:cNvPr id="3" name="Footer Placeholder 2"/>
          <p:cNvSpPr>
            <a:spLocks noGrp="1"/>
          </p:cNvSpPr>
          <p:nvPr>
            <p:ph type="ftr" sz="quarter" idx="11"/>
          </p:nvPr>
        </p:nvSpPr>
        <p:spPr/>
        <p:txBody>
          <a:bodyPr/>
          <a:lstStyle/>
          <a:p>
            <a:r>
              <a:rPr lang="en-GB" smtClean="0"/>
              <a:t>G. Aielli - ECFA WG3: Topical workshop on tracking and vertexing</a:t>
            </a:r>
            <a:endParaRPr lang="en-GB"/>
          </a:p>
        </p:txBody>
      </p:sp>
      <p:sp>
        <p:nvSpPr>
          <p:cNvPr id="4" name="Slide Number Placeholder 3"/>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12612396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26" y="273049"/>
            <a:ext cx="4011084" cy="1162051"/>
          </a:xfrm>
        </p:spPr>
        <p:txBody>
          <a:bodyPr anchor="b"/>
          <a:lstStyle>
            <a:lvl1pPr algn="l">
              <a:defRPr sz="2667" b="1"/>
            </a:lvl1pPr>
          </a:lstStyle>
          <a:p>
            <a:r>
              <a:rPr lang="en-GB" smtClean="0"/>
              <a:t>Click to edit Master title style</a:t>
            </a:r>
            <a:endParaRPr lang="en-GB"/>
          </a:p>
        </p:txBody>
      </p:sp>
      <p:sp>
        <p:nvSpPr>
          <p:cNvPr id="3" name="Content Placeholder 2"/>
          <p:cNvSpPr>
            <a:spLocks noGrp="1"/>
          </p:cNvSpPr>
          <p:nvPr>
            <p:ph idx="1"/>
          </p:nvPr>
        </p:nvSpPr>
        <p:spPr>
          <a:xfrm>
            <a:off x="4766733" y="273146"/>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609626" y="1435104"/>
            <a:ext cx="4011084" cy="4691063"/>
          </a:xfrm>
        </p:spPr>
        <p:txBody>
          <a:bodyPr/>
          <a:lstStyle>
            <a:lvl1pPr marL="0" indent="0">
              <a:buNone/>
              <a:defRPr sz="1867"/>
            </a:lvl1pPr>
            <a:lvl2pPr marL="608691" indent="0">
              <a:buNone/>
              <a:defRPr sz="1600"/>
            </a:lvl2pPr>
            <a:lvl3pPr marL="1217490" indent="0">
              <a:buNone/>
              <a:defRPr sz="1333"/>
            </a:lvl3pPr>
            <a:lvl4pPr marL="1826216" indent="0">
              <a:buNone/>
              <a:defRPr sz="1200"/>
            </a:lvl4pPr>
            <a:lvl5pPr marL="2434978" indent="0">
              <a:buNone/>
              <a:defRPr sz="1200"/>
            </a:lvl5pPr>
            <a:lvl6pPr marL="3043668" indent="0">
              <a:buNone/>
              <a:defRPr sz="1200"/>
            </a:lvl6pPr>
            <a:lvl7pPr marL="3652359" indent="0">
              <a:buNone/>
              <a:defRPr sz="1200"/>
            </a:lvl7pPr>
            <a:lvl8pPr marL="4261120" indent="0">
              <a:buNone/>
              <a:defRPr sz="1200"/>
            </a:lvl8pPr>
            <a:lvl9pPr marL="4869865" indent="0">
              <a:buNone/>
              <a:defRPr sz="12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US" smtClean="0"/>
              <a:t>30/05/2023</a:t>
            </a:r>
            <a:endParaRPr lang="en-GB"/>
          </a:p>
        </p:txBody>
      </p:sp>
      <p:sp>
        <p:nvSpPr>
          <p:cNvPr id="6" name="Footer Placeholder 5"/>
          <p:cNvSpPr>
            <a:spLocks noGrp="1"/>
          </p:cNvSpPr>
          <p:nvPr>
            <p:ph type="ftr" sz="quarter" idx="11"/>
          </p:nvPr>
        </p:nvSpPr>
        <p:spPr/>
        <p:txBody>
          <a:bodyPr/>
          <a:lstStyle/>
          <a:p>
            <a:r>
              <a:rPr lang="en-GB" smtClean="0"/>
              <a:t>G. Aielli - ECFA WG3: Topical workshop on tracking and vertexing</a:t>
            </a:r>
            <a:endParaRPr lang="en-GB"/>
          </a:p>
        </p:txBody>
      </p:sp>
      <p:sp>
        <p:nvSpPr>
          <p:cNvPr id="7" name="Slide Number Placeholder 6"/>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8149446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9"/>
          </a:xfrm>
        </p:spPr>
        <p:txBody>
          <a:bodyPr anchor="b"/>
          <a:lstStyle>
            <a:lvl1pPr algn="l">
              <a:defRPr sz="2667" b="1"/>
            </a:lvl1pPr>
          </a:lstStyle>
          <a:p>
            <a:r>
              <a:rPr lang="en-GB"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8691" indent="0">
              <a:buNone/>
              <a:defRPr sz="3733"/>
            </a:lvl2pPr>
            <a:lvl3pPr marL="1217490" indent="0">
              <a:buNone/>
              <a:defRPr sz="3200"/>
            </a:lvl3pPr>
            <a:lvl4pPr marL="1826216" indent="0">
              <a:buNone/>
              <a:defRPr sz="2667"/>
            </a:lvl4pPr>
            <a:lvl5pPr marL="2434978" indent="0">
              <a:buNone/>
              <a:defRPr sz="2667"/>
            </a:lvl5pPr>
            <a:lvl6pPr marL="3043668" indent="0">
              <a:buNone/>
              <a:defRPr sz="2667"/>
            </a:lvl6pPr>
            <a:lvl7pPr marL="3652359" indent="0">
              <a:buNone/>
              <a:defRPr sz="2667"/>
            </a:lvl7pPr>
            <a:lvl8pPr marL="4261120" indent="0">
              <a:buNone/>
              <a:defRPr sz="2667"/>
            </a:lvl8pPr>
            <a:lvl9pPr marL="4869865" indent="0">
              <a:buNone/>
              <a:defRPr sz="2667"/>
            </a:lvl9pPr>
          </a:lstStyle>
          <a:p>
            <a:endParaRPr lang="en-GB"/>
          </a:p>
        </p:txBody>
      </p:sp>
      <p:sp>
        <p:nvSpPr>
          <p:cNvPr id="4" name="Text Placeholder 3"/>
          <p:cNvSpPr>
            <a:spLocks noGrp="1"/>
          </p:cNvSpPr>
          <p:nvPr>
            <p:ph type="body" sz="half" idx="2"/>
          </p:nvPr>
        </p:nvSpPr>
        <p:spPr>
          <a:xfrm>
            <a:off x="2389717" y="5367433"/>
            <a:ext cx="7315200" cy="804863"/>
          </a:xfrm>
        </p:spPr>
        <p:txBody>
          <a:bodyPr/>
          <a:lstStyle>
            <a:lvl1pPr marL="0" indent="0">
              <a:buNone/>
              <a:defRPr sz="1867"/>
            </a:lvl1pPr>
            <a:lvl2pPr marL="608691" indent="0">
              <a:buNone/>
              <a:defRPr sz="1600"/>
            </a:lvl2pPr>
            <a:lvl3pPr marL="1217490" indent="0">
              <a:buNone/>
              <a:defRPr sz="1333"/>
            </a:lvl3pPr>
            <a:lvl4pPr marL="1826216" indent="0">
              <a:buNone/>
              <a:defRPr sz="1200"/>
            </a:lvl4pPr>
            <a:lvl5pPr marL="2434978" indent="0">
              <a:buNone/>
              <a:defRPr sz="1200"/>
            </a:lvl5pPr>
            <a:lvl6pPr marL="3043668" indent="0">
              <a:buNone/>
              <a:defRPr sz="1200"/>
            </a:lvl6pPr>
            <a:lvl7pPr marL="3652359" indent="0">
              <a:buNone/>
              <a:defRPr sz="1200"/>
            </a:lvl7pPr>
            <a:lvl8pPr marL="4261120" indent="0">
              <a:buNone/>
              <a:defRPr sz="1200"/>
            </a:lvl8pPr>
            <a:lvl9pPr marL="4869865" indent="0">
              <a:buNone/>
              <a:defRPr sz="12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US" smtClean="0"/>
              <a:t>30/05/2023</a:t>
            </a:r>
            <a:endParaRPr lang="en-GB"/>
          </a:p>
        </p:txBody>
      </p:sp>
      <p:sp>
        <p:nvSpPr>
          <p:cNvPr id="6" name="Footer Placeholder 5"/>
          <p:cNvSpPr>
            <a:spLocks noGrp="1"/>
          </p:cNvSpPr>
          <p:nvPr>
            <p:ph type="ftr" sz="quarter" idx="11"/>
          </p:nvPr>
        </p:nvSpPr>
        <p:spPr/>
        <p:txBody>
          <a:bodyPr/>
          <a:lstStyle/>
          <a:p>
            <a:r>
              <a:rPr lang="en-GB" smtClean="0"/>
              <a:t>G. Aielli - ECFA WG3: Topical workshop on tracking and vertexing</a:t>
            </a:r>
            <a:endParaRPr lang="en-GB"/>
          </a:p>
        </p:txBody>
      </p:sp>
      <p:sp>
        <p:nvSpPr>
          <p:cNvPr id="7" name="Slide Number Placeholder 6"/>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6424454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r>
              <a:rPr lang="en-US" smtClean="0"/>
              <a:t>30/05/2023</a:t>
            </a:r>
            <a:endParaRPr lang="en-GB"/>
          </a:p>
        </p:txBody>
      </p:sp>
      <p:sp>
        <p:nvSpPr>
          <p:cNvPr id="5" name="Footer Placeholder 4"/>
          <p:cNvSpPr>
            <a:spLocks noGrp="1"/>
          </p:cNvSpPr>
          <p:nvPr>
            <p:ph type="ftr" sz="quarter" idx="11"/>
          </p:nvPr>
        </p:nvSpPr>
        <p:spPr/>
        <p:txBody>
          <a:bodyPr/>
          <a:lstStyle/>
          <a:p>
            <a:r>
              <a:rPr lang="en-GB" smtClean="0"/>
              <a:t>G. Aielli - ECFA WG3: Topical workshop on tracking and vertexing</a:t>
            </a:r>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36612192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743200" cy="5851525"/>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09600" y="274640"/>
            <a:ext cx="80264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r>
              <a:rPr lang="en-US" smtClean="0"/>
              <a:t>30/05/2023</a:t>
            </a:r>
            <a:endParaRPr lang="en-GB"/>
          </a:p>
        </p:txBody>
      </p:sp>
      <p:sp>
        <p:nvSpPr>
          <p:cNvPr id="5" name="Footer Placeholder 4"/>
          <p:cNvSpPr>
            <a:spLocks noGrp="1"/>
          </p:cNvSpPr>
          <p:nvPr>
            <p:ph type="ftr" sz="quarter" idx="11"/>
          </p:nvPr>
        </p:nvSpPr>
        <p:spPr/>
        <p:txBody>
          <a:bodyPr/>
          <a:lstStyle/>
          <a:p>
            <a:r>
              <a:rPr lang="en-GB" smtClean="0"/>
              <a:t>G. Aielli - ECFA WG3: Topical workshop on tracking and vertexing</a:t>
            </a:r>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37272725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Date Placeholder 2"/>
          <p:cNvSpPr>
            <a:spLocks noGrp="1"/>
          </p:cNvSpPr>
          <p:nvPr>
            <p:ph type="dt" sz="half" idx="10"/>
          </p:nvPr>
        </p:nvSpPr>
        <p:spPr/>
        <p:txBody>
          <a:bodyPr/>
          <a:lstStyle/>
          <a:p>
            <a:r>
              <a:rPr lang="en-US" smtClean="0"/>
              <a:t>30/05/2023</a:t>
            </a:r>
            <a:endParaRPr lang="en-GB"/>
          </a:p>
        </p:txBody>
      </p:sp>
      <p:sp>
        <p:nvSpPr>
          <p:cNvPr id="4" name="Footer Placeholder 3"/>
          <p:cNvSpPr>
            <a:spLocks noGrp="1"/>
          </p:cNvSpPr>
          <p:nvPr>
            <p:ph type="ftr" sz="quarter" idx="11"/>
          </p:nvPr>
        </p:nvSpPr>
        <p:spPr/>
        <p:txBody>
          <a:bodyPr/>
          <a:lstStyle/>
          <a:p>
            <a:r>
              <a:rPr lang="en-GB" smtClean="0"/>
              <a:t>G. Aielli - ECFA WG3: Topical workshop on tracking and vertexing</a:t>
            </a:r>
            <a:endParaRPr lang="en-GB"/>
          </a:p>
        </p:txBody>
      </p:sp>
      <p:sp>
        <p:nvSpPr>
          <p:cNvPr id="5" name="Slide Number Placeholder 4"/>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134104627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r>
              <a:rPr lang="en-US" smtClean="0"/>
              <a:t>30/05/2023</a:t>
            </a:r>
            <a:endParaRPr lang="en-GB"/>
          </a:p>
        </p:txBody>
      </p:sp>
      <p:sp>
        <p:nvSpPr>
          <p:cNvPr id="5" name="Footer Placeholder 4"/>
          <p:cNvSpPr>
            <a:spLocks noGrp="1"/>
          </p:cNvSpPr>
          <p:nvPr>
            <p:ph type="ftr" sz="quarter" idx="11"/>
          </p:nvPr>
        </p:nvSpPr>
        <p:spPr/>
        <p:txBody>
          <a:bodyPr/>
          <a:lstStyle/>
          <a:p>
            <a:r>
              <a:rPr lang="en-GB" smtClean="0"/>
              <a:t>G. Aielli - ECFA WG3: Topical workshop on tracking and vertexing</a:t>
            </a:r>
            <a:endParaRPr lang="en-GB"/>
          </a:p>
        </p:txBody>
      </p:sp>
      <p:sp>
        <p:nvSpPr>
          <p:cNvPr id="6" name="Slide Number Placeholder 5"/>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4870153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476376" y="214312"/>
            <a:ext cx="10274498" cy="378693"/>
          </a:xfrm>
          <a:prstGeom prst="rect">
            <a:avLst/>
          </a:prstGeom>
        </p:spPr>
        <p:txBody>
          <a:bodyPr wrap="square" lIns="0" tIns="0" rIns="0" bIns="0">
            <a:spAutoFit/>
          </a:bodyPr>
          <a:lstStyle>
            <a:lvl1pPr>
              <a:defRPr sz="2461" b="1" i="0">
                <a:solidFill>
                  <a:schemeClr val="tx1"/>
                </a:solidFill>
                <a:latin typeface="Arial"/>
                <a:cs typeface="Arial"/>
              </a:defRPr>
            </a:lvl1pPr>
          </a:lstStyle>
          <a:p>
            <a:endParaRPr/>
          </a:p>
        </p:txBody>
      </p:sp>
      <p:sp>
        <p:nvSpPr>
          <p:cNvPr id="3" name="Holder 3"/>
          <p:cNvSpPr>
            <a:spLocks noGrp="1"/>
          </p:cNvSpPr>
          <p:nvPr>
            <p:ph type="subTitle" idx="4"/>
          </p:nvPr>
        </p:nvSpPr>
        <p:spPr>
          <a:xfrm>
            <a:off x="1828800" y="3840480"/>
            <a:ext cx="8534400" cy="389466"/>
          </a:xfrm>
          <a:prstGeom prst="rect">
            <a:avLst/>
          </a:prstGeom>
        </p:spPr>
        <p:txBody>
          <a:bodyPr wrap="square" lIns="0" tIns="0" rIns="0" bIns="0">
            <a:spAutoFit/>
          </a:bodyPr>
          <a:lstStyle>
            <a:lvl1pPr>
              <a:defRPr sz="2531" b="1" i="0">
                <a:solidFill>
                  <a:schemeClr val="tx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defRPr sz="984" b="0" i="0">
                <a:solidFill>
                  <a:schemeClr val="tx1"/>
                </a:solidFill>
                <a:latin typeface="Arial"/>
                <a:cs typeface="Arial"/>
              </a:defRPr>
            </a:lvl1pPr>
          </a:lstStyle>
          <a:p>
            <a:pPr marL="8929">
              <a:spcBef>
                <a:spcPts val="35"/>
              </a:spcBef>
            </a:pPr>
            <a:r>
              <a:rPr lang="en-GB" smtClean="0"/>
              <a:t>G. Aielli - ECFA WG3: Topical workshop on tracking and vertexing</a:t>
            </a:r>
            <a:endParaRPr lang="en-GB" spc="-7"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r>
              <a:rPr lang="en-US" smtClean="0"/>
              <a:t>30/05/2023</a:t>
            </a:r>
            <a:endParaRPr lang="en-US"/>
          </a:p>
        </p:txBody>
      </p:sp>
      <p:sp>
        <p:nvSpPr>
          <p:cNvPr id="6" name="Holder 6"/>
          <p:cNvSpPr>
            <a:spLocks noGrp="1"/>
          </p:cNvSpPr>
          <p:nvPr>
            <p:ph type="sldNum" sz="quarter" idx="7"/>
          </p:nvPr>
        </p:nvSpPr>
        <p:spPr/>
        <p:txBody>
          <a:bodyPr lIns="0" tIns="0" rIns="0" bIns="0"/>
          <a:lstStyle>
            <a:lvl1pPr>
              <a:defRPr sz="984" b="0" i="0">
                <a:solidFill>
                  <a:schemeClr val="tx1"/>
                </a:solidFill>
                <a:latin typeface="Arial"/>
                <a:cs typeface="Arial"/>
              </a:defRPr>
            </a:lvl1pPr>
          </a:lstStyle>
          <a:p>
            <a:pPr marL="26788">
              <a:lnSpc>
                <a:spcPts val="1157"/>
              </a:lnSpc>
            </a:pPr>
            <a:fld id="{81D60167-4931-47E6-BA6A-407CBD079E47}" type="slidenum">
              <a:rPr lang="en-GB" spc="-18" smtClean="0"/>
              <a:pPr marL="26788">
                <a:lnSpc>
                  <a:spcPts val="1157"/>
                </a:lnSpc>
              </a:pPr>
              <a:t>‹#›</a:t>
            </a:fld>
            <a:endParaRPr lang="en-GB" spc="-18" dirty="0"/>
          </a:p>
        </p:txBody>
      </p:sp>
    </p:spTree>
    <p:extLst>
      <p:ext uri="{BB962C8B-B14F-4D97-AF65-F5344CB8AC3E}">
        <p14:creationId xmlns:p14="http://schemas.microsoft.com/office/powerpoint/2010/main" val="31974363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1476376" y="178594"/>
            <a:ext cx="10291167" cy="378693"/>
          </a:xfrm>
        </p:spPr>
        <p:txBody>
          <a:bodyPr lIns="0" tIns="0" rIns="0" bIns="0"/>
          <a:lstStyle>
            <a:lvl1pPr>
              <a:defRPr sz="2461" b="1" i="0">
                <a:solidFill>
                  <a:schemeClr val="tx1"/>
                </a:solidFill>
                <a:latin typeface="Arial"/>
                <a:cs typeface="Arial"/>
              </a:defRPr>
            </a:lvl1pPr>
          </a:lstStyle>
          <a:p>
            <a:endParaRPr/>
          </a:p>
        </p:txBody>
      </p:sp>
      <p:sp>
        <p:nvSpPr>
          <p:cNvPr id="3" name="Holder 3"/>
          <p:cNvSpPr>
            <a:spLocks noGrp="1"/>
          </p:cNvSpPr>
          <p:nvPr>
            <p:ph type="body" idx="1"/>
          </p:nvPr>
        </p:nvSpPr>
        <p:spPr>
          <a:xfrm>
            <a:off x="609606" y="1053703"/>
            <a:ext cx="10972788" cy="389466"/>
          </a:xfrm>
        </p:spPr>
        <p:txBody>
          <a:bodyPr lIns="0" tIns="0" rIns="0" bIns="0"/>
          <a:lstStyle>
            <a:lvl1pPr>
              <a:defRPr sz="2531" b="1" i="0">
                <a:solidFill>
                  <a:schemeClr val="tx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defRPr sz="984" b="0" i="0">
                <a:solidFill>
                  <a:schemeClr val="tx1"/>
                </a:solidFill>
                <a:latin typeface="Arial"/>
                <a:cs typeface="Arial"/>
              </a:defRPr>
            </a:lvl1pPr>
          </a:lstStyle>
          <a:p>
            <a:pPr marL="8929">
              <a:spcBef>
                <a:spcPts val="35"/>
              </a:spcBef>
            </a:pPr>
            <a:r>
              <a:rPr lang="en-GB" smtClean="0"/>
              <a:t>G. Aielli - ECFA WG3: Topical workshop on tracking and vertexing</a:t>
            </a:r>
            <a:endParaRPr lang="en-GB" spc="-7"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r>
              <a:rPr lang="en-US" smtClean="0"/>
              <a:t>30/05/2023</a:t>
            </a:r>
            <a:endParaRPr lang="en-US"/>
          </a:p>
        </p:txBody>
      </p:sp>
      <p:sp>
        <p:nvSpPr>
          <p:cNvPr id="6" name="Holder 6"/>
          <p:cNvSpPr>
            <a:spLocks noGrp="1"/>
          </p:cNvSpPr>
          <p:nvPr>
            <p:ph type="sldNum" sz="quarter" idx="7"/>
          </p:nvPr>
        </p:nvSpPr>
        <p:spPr/>
        <p:txBody>
          <a:bodyPr lIns="0" tIns="0" rIns="0" bIns="0"/>
          <a:lstStyle>
            <a:lvl1pPr>
              <a:defRPr sz="984" b="0" i="0">
                <a:solidFill>
                  <a:schemeClr val="tx1"/>
                </a:solidFill>
                <a:latin typeface="Arial"/>
                <a:cs typeface="Arial"/>
              </a:defRPr>
            </a:lvl1pPr>
          </a:lstStyle>
          <a:p>
            <a:pPr marL="26788">
              <a:lnSpc>
                <a:spcPts val="1157"/>
              </a:lnSpc>
            </a:pPr>
            <a:fld id="{81D60167-4931-47E6-BA6A-407CBD079E47}" type="slidenum">
              <a:rPr lang="en-GB" spc="-18" smtClean="0"/>
              <a:pPr marL="26788">
                <a:lnSpc>
                  <a:spcPts val="1157"/>
                </a:lnSpc>
              </a:pPr>
              <a:t>‹#›</a:t>
            </a:fld>
            <a:endParaRPr lang="en-GB" spc="-18" dirty="0"/>
          </a:p>
        </p:txBody>
      </p:sp>
    </p:spTree>
    <p:extLst>
      <p:ext uri="{BB962C8B-B14F-4D97-AF65-F5344CB8AC3E}">
        <p14:creationId xmlns:p14="http://schemas.microsoft.com/office/powerpoint/2010/main" val="6552094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1476376" y="178594"/>
            <a:ext cx="10291167" cy="378693"/>
          </a:xfrm>
        </p:spPr>
        <p:txBody>
          <a:bodyPr lIns="0" tIns="0" rIns="0" bIns="0"/>
          <a:lstStyle>
            <a:lvl1pPr>
              <a:defRPr sz="2461" b="1" i="0">
                <a:solidFill>
                  <a:schemeClr val="tx1"/>
                </a:solidFill>
                <a:latin typeface="Arial"/>
                <a:cs typeface="Arial"/>
              </a:defRPr>
            </a:lvl1pPr>
          </a:lstStyle>
          <a:p>
            <a:endParaRPr/>
          </a:p>
        </p:txBody>
      </p:sp>
      <p:sp>
        <p:nvSpPr>
          <p:cNvPr id="3" name="Holder 3"/>
          <p:cNvSpPr>
            <a:spLocks noGrp="1"/>
          </p:cNvSpPr>
          <p:nvPr>
            <p:ph sz="half" idx="2"/>
          </p:nvPr>
        </p:nvSpPr>
        <p:spPr>
          <a:xfrm>
            <a:off x="609600" y="1577340"/>
            <a:ext cx="5303520" cy="553998"/>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553998"/>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984" b="0" i="0">
                <a:solidFill>
                  <a:schemeClr val="tx1"/>
                </a:solidFill>
                <a:latin typeface="Arial"/>
                <a:cs typeface="Arial"/>
              </a:defRPr>
            </a:lvl1pPr>
          </a:lstStyle>
          <a:p>
            <a:pPr marL="8929">
              <a:spcBef>
                <a:spcPts val="35"/>
              </a:spcBef>
            </a:pPr>
            <a:r>
              <a:rPr lang="en-GB" smtClean="0"/>
              <a:t>G. Aielli - ECFA WG3: Topical workshop on tracking and vertexing</a:t>
            </a:r>
            <a:endParaRPr lang="en-GB" spc="-7"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r>
              <a:rPr lang="en-US" smtClean="0"/>
              <a:t>30/05/2023</a:t>
            </a:r>
            <a:endParaRPr lang="en-US"/>
          </a:p>
        </p:txBody>
      </p:sp>
      <p:sp>
        <p:nvSpPr>
          <p:cNvPr id="7" name="Holder 7"/>
          <p:cNvSpPr>
            <a:spLocks noGrp="1"/>
          </p:cNvSpPr>
          <p:nvPr>
            <p:ph type="sldNum" sz="quarter" idx="7"/>
          </p:nvPr>
        </p:nvSpPr>
        <p:spPr/>
        <p:txBody>
          <a:bodyPr lIns="0" tIns="0" rIns="0" bIns="0"/>
          <a:lstStyle>
            <a:lvl1pPr>
              <a:defRPr sz="984" b="0" i="0">
                <a:solidFill>
                  <a:schemeClr val="tx1"/>
                </a:solidFill>
                <a:latin typeface="Arial"/>
                <a:cs typeface="Arial"/>
              </a:defRPr>
            </a:lvl1pPr>
          </a:lstStyle>
          <a:p>
            <a:pPr marL="26788">
              <a:lnSpc>
                <a:spcPts val="1157"/>
              </a:lnSpc>
            </a:pPr>
            <a:fld id="{81D60167-4931-47E6-BA6A-407CBD079E47}" type="slidenum">
              <a:rPr lang="en-GB" spc="-18" smtClean="0"/>
              <a:pPr marL="26788">
                <a:lnSpc>
                  <a:spcPts val="1157"/>
                </a:lnSpc>
              </a:pPr>
              <a:t>‹#›</a:t>
            </a:fld>
            <a:endParaRPr lang="en-GB" spc="-18" dirty="0"/>
          </a:p>
        </p:txBody>
      </p:sp>
    </p:spTree>
    <p:extLst>
      <p:ext uri="{BB962C8B-B14F-4D97-AF65-F5344CB8AC3E}">
        <p14:creationId xmlns:p14="http://schemas.microsoft.com/office/powerpoint/2010/main" val="14155374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1476376" y="178594"/>
            <a:ext cx="10291167" cy="378693"/>
          </a:xfrm>
        </p:spPr>
        <p:txBody>
          <a:bodyPr lIns="0" tIns="0" rIns="0" bIns="0"/>
          <a:lstStyle>
            <a:lvl1pPr>
              <a:defRPr sz="2461" b="1" i="0">
                <a:solidFill>
                  <a:schemeClr val="tx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defRPr sz="984" b="0" i="0">
                <a:solidFill>
                  <a:schemeClr val="tx1"/>
                </a:solidFill>
                <a:latin typeface="Arial"/>
                <a:cs typeface="Arial"/>
              </a:defRPr>
            </a:lvl1pPr>
          </a:lstStyle>
          <a:p>
            <a:pPr marL="8929">
              <a:spcBef>
                <a:spcPts val="35"/>
              </a:spcBef>
            </a:pPr>
            <a:r>
              <a:rPr lang="en-GB" smtClean="0"/>
              <a:t>G. Aielli - ECFA WG3: Topical workshop on tracking and vertexing</a:t>
            </a:r>
            <a:endParaRPr lang="en-GB" spc="-7"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r>
              <a:rPr lang="en-US" smtClean="0"/>
              <a:t>30/05/2023</a:t>
            </a:r>
            <a:endParaRPr lang="en-US"/>
          </a:p>
        </p:txBody>
      </p:sp>
      <p:sp>
        <p:nvSpPr>
          <p:cNvPr id="5" name="Holder 5"/>
          <p:cNvSpPr>
            <a:spLocks noGrp="1"/>
          </p:cNvSpPr>
          <p:nvPr>
            <p:ph type="sldNum" sz="quarter" idx="7"/>
          </p:nvPr>
        </p:nvSpPr>
        <p:spPr/>
        <p:txBody>
          <a:bodyPr lIns="0" tIns="0" rIns="0" bIns="0"/>
          <a:lstStyle>
            <a:lvl1pPr>
              <a:defRPr sz="984" b="0" i="0">
                <a:solidFill>
                  <a:schemeClr val="tx1"/>
                </a:solidFill>
                <a:latin typeface="Arial"/>
                <a:cs typeface="Arial"/>
              </a:defRPr>
            </a:lvl1pPr>
          </a:lstStyle>
          <a:p>
            <a:pPr marL="26788">
              <a:lnSpc>
                <a:spcPts val="1157"/>
              </a:lnSpc>
            </a:pPr>
            <a:fld id="{81D60167-4931-47E6-BA6A-407CBD079E47}" type="slidenum">
              <a:rPr lang="en-GB" spc="-18" smtClean="0"/>
              <a:pPr marL="26788">
                <a:lnSpc>
                  <a:spcPts val="1157"/>
                </a:lnSpc>
              </a:pPr>
              <a:t>‹#›</a:t>
            </a:fld>
            <a:endParaRPr lang="en-GB" spc="-18" dirty="0"/>
          </a:p>
        </p:txBody>
      </p:sp>
    </p:spTree>
    <p:extLst>
      <p:ext uri="{BB962C8B-B14F-4D97-AF65-F5344CB8AC3E}">
        <p14:creationId xmlns:p14="http://schemas.microsoft.com/office/powerpoint/2010/main" val="403380123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984" b="0" i="0">
                <a:solidFill>
                  <a:schemeClr val="tx1"/>
                </a:solidFill>
                <a:latin typeface="Arial"/>
                <a:cs typeface="Arial"/>
              </a:defRPr>
            </a:lvl1pPr>
          </a:lstStyle>
          <a:p>
            <a:pPr marL="8929">
              <a:spcBef>
                <a:spcPts val="35"/>
              </a:spcBef>
            </a:pPr>
            <a:r>
              <a:rPr lang="en-GB" smtClean="0"/>
              <a:t>G. Aielli - ECFA WG3: Topical workshop on tracking and vertexing</a:t>
            </a:r>
            <a:endParaRPr lang="en-GB" spc="-7"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r>
              <a:rPr lang="en-US" smtClean="0"/>
              <a:t>30/05/2023</a:t>
            </a:r>
            <a:endParaRPr lang="en-US"/>
          </a:p>
        </p:txBody>
      </p:sp>
      <p:sp>
        <p:nvSpPr>
          <p:cNvPr id="4" name="Holder 4"/>
          <p:cNvSpPr>
            <a:spLocks noGrp="1"/>
          </p:cNvSpPr>
          <p:nvPr>
            <p:ph type="sldNum" sz="quarter" idx="7"/>
          </p:nvPr>
        </p:nvSpPr>
        <p:spPr/>
        <p:txBody>
          <a:bodyPr lIns="0" tIns="0" rIns="0" bIns="0"/>
          <a:lstStyle>
            <a:lvl1pPr>
              <a:defRPr sz="984" b="0" i="0">
                <a:solidFill>
                  <a:schemeClr val="tx1"/>
                </a:solidFill>
                <a:latin typeface="Arial"/>
                <a:cs typeface="Arial"/>
              </a:defRPr>
            </a:lvl1pPr>
          </a:lstStyle>
          <a:p>
            <a:pPr marL="26788">
              <a:lnSpc>
                <a:spcPts val="1157"/>
              </a:lnSpc>
            </a:pPr>
            <a:fld id="{81D60167-4931-47E6-BA6A-407CBD079E47}" type="slidenum">
              <a:rPr lang="en-GB" spc="-18" smtClean="0"/>
              <a:pPr marL="26788">
                <a:lnSpc>
                  <a:spcPts val="1157"/>
                </a:lnSpc>
              </a:pPr>
              <a:t>‹#›</a:t>
            </a:fld>
            <a:endParaRPr lang="en-GB" spc="-18" dirty="0"/>
          </a:p>
        </p:txBody>
      </p:sp>
    </p:spTree>
    <p:extLst>
      <p:ext uri="{BB962C8B-B14F-4D97-AF65-F5344CB8AC3E}">
        <p14:creationId xmlns:p14="http://schemas.microsoft.com/office/powerpoint/2010/main" val="67409891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Rectangle 6"/>
          <p:cNvSpPr>
            <a:spLocks noGrp="1" noChangeArrowheads="1"/>
          </p:cNvSpPr>
          <p:nvPr>
            <p:ph type="sldNum" sz="quarter" idx="10"/>
          </p:nvPr>
        </p:nvSpPr>
        <p:spPr>
          <a:ln/>
        </p:spPr>
        <p:txBody>
          <a:bodyPr/>
          <a:lstStyle>
            <a:lvl1pPr>
              <a:defRPr/>
            </a:lvl1pPr>
          </a:lstStyle>
          <a:p>
            <a:fld id="{BB676129-A226-4EAD-9D5C-F01603B2A546}" type="slidenum">
              <a:rPr lang="en-US" altLang="en-US"/>
              <a:pPr/>
              <a:t>‹#›</a:t>
            </a:fld>
            <a:endParaRPr lang="en-US" altLang="en-US"/>
          </a:p>
        </p:txBody>
      </p:sp>
    </p:spTree>
    <p:extLst>
      <p:ext uri="{BB962C8B-B14F-4D97-AF65-F5344CB8AC3E}">
        <p14:creationId xmlns:p14="http://schemas.microsoft.com/office/powerpoint/2010/main" val="31012613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6"/>
          <p:cNvSpPr>
            <a:spLocks noGrp="1" noChangeArrowheads="1"/>
          </p:cNvSpPr>
          <p:nvPr>
            <p:ph type="sldNum" sz="quarter" idx="10"/>
          </p:nvPr>
        </p:nvSpPr>
        <p:spPr>
          <a:ln/>
        </p:spPr>
        <p:txBody>
          <a:bodyPr/>
          <a:lstStyle>
            <a:lvl1pPr>
              <a:defRPr/>
            </a:lvl1pPr>
          </a:lstStyle>
          <a:p>
            <a:fld id="{EA6B95F4-41D6-4434-87A6-6127185ACF85}" type="slidenum">
              <a:rPr lang="en-US" altLang="en-US"/>
              <a:pPr/>
              <a:t>‹#›</a:t>
            </a:fld>
            <a:endParaRPr lang="en-US" altLang="en-US"/>
          </a:p>
        </p:txBody>
      </p:sp>
    </p:spTree>
    <p:extLst>
      <p:ext uri="{BB962C8B-B14F-4D97-AF65-F5344CB8AC3E}">
        <p14:creationId xmlns:p14="http://schemas.microsoft.com/office/powerpoint/2010/main" val="4494276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247" y="4406901"/>
            <a:ext cx="103632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963247"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6"/>
          <p:cNvSpPr>
            <a:spLocks noGrp="1" noChangeArrowheads="1"/>
          </p:cNvSpPr>
          <p:nvPr>
            <p:ph type="sldNum" sz="quarter" idx="10"/>
          </p:nvPr>
        </p:nvSpPr>
        <p:spPr>
          <a:ln/>
        </p:spPr>
        <p:txBody>
          <a:bodyPr/>
          <a:lstStyle>
            <a:lvl1pPr>
              <a:defRPr/>
            </a:lvl1pPr>
          </a:lstStyle>
          <a:p>
            <a:fld id="{AB238F01-45DC-4A89-9324-EC2FA03DAE1F}" type="slidenum">
              <a:rPr lang="en-US" altLang="en-US"/>
              <a:pPr/>
              <a:t>‹#›</a:t>
            </a:fld>
            <a:endParaRPr lang="en-US" altLang="en-US"/>
          </a:p>
        </p:txBody>
      </p:sp>
    </p:spTree>
    <p:extLst>
      <p:ext uri="{BB962C8B-B14F-4D97-AF65-F5344CB8AC3E}">
        <p14:creationId xmlns:p14="http://schemas.microsoft.com/office/powerpoint/2010/main" val="361781370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656493" y="990600"/>
            <a:ext cx="5392615"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236677" y="990600"/>
            <a:ext cx="5392615"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6"/>
          <p:cNvSpPr>
            <a:spLocks noGrp="1" noChangeArrowheads="1"/>
          </p:cNvSpPr>
          <p:nvPr>
            <p:ph type="sldNum" sz="quarter" idx="10"/>
          </p:nvPr>
        </p:nvSpPr>
        <p:spPr>
          <a:ln/>
        </p:spPr>
        <p:txBody>
          <a:bodyPr/>
          <a:lstStyle>
            <a:lvl1pPr>
              <a:defRPr/>
            </a:lvl1pPr>
          </a:lstStyle>
          <a:p>
            <a:fld id="{E37BA467-94AE-449A-9EBC-A967B92021F4}" type="slidenum">
              <a:rPr lang="en-US" altLang="en-US"/>
              <a:pPr/>
              <a:t>‹#›</a:t>
            </a:fld>
            <a:endParaRPr lang="en-US" altLang="en-US"/>
          </a:p>
        </p:txBody>
      </p:sp>
    </p:spTree>
    <p:extLst>
      <p:ext uri="{BB962C8B-B14F-4D97-AF65-F5344CB8AC3E}">
        <p14:creationId xmlns:p14="http://schemas.microsoft.com/office/powerpoint/2010/main" val="132848053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109728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609600" y="1535113"/>
            <a:ext cx="538675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609600" y="2174875"/>
            <a:ext cx="538675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93693" y="1535113"/>
            <a:ext cx="538870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6193693" y="2174875"/>
            <a:ext cx="538870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6"/>
          <p:cNvSpPr>
            <a:spLocks noGrp="1" noChangeArrowheads="1"/>
          </p:cNvSpPr>
          <p:nvPr>
            <p:ph type="sldNum" sz="quarter" idx="10"/>
          </p:nvPr>
        </p:nvSpPr>
        <p:spPr>
          <a:ln/>
        </p:spPr>
        <p:txBody>
          <a:bodyPr/>
          <a:lstStyle>
            <a:lvl1pPr>
              <a:defRPr/>
            </a:lvl1pPr>
          </a:lstStyle>
          <a:p>
            <a:fld id="{5DFC4F09-7FAE-4868-8BDC-5F5853A46CE6}" type="slidenum">
              <a:rPr lang="en-US" altLang="en-US"/>
              <a:pPr/>
              <a:t>‹#›</a:t>
            </a:fld>
            <a:endParaRPr lang="en-US" altLang="en-US"/>
          </a:p>
        </p:txBody>
      </p:sp>
    </p:spTree>
    <p:extLst>
      <p:ext uri="{BB962C8B-B14F-4D97-AF65-F5344CB8AC3E}">
        <p14:creationId xmlns:p14="http://schemas.microsoft.com/office/powerpoint/2010/main" val="3024567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30/05/2023</a:t>
            </a:r>
            <a:endParaRPr lang="en-GB"/>
          </a:p>
        </p:txBody>
      </p:sp>
      <p:sp>
        <p:nvSpPr>
          <p:cNvPr id="6" name="Footer Placeholder 5"/>
          <p:cNvSpPr>
            <a:spLocks noGrp="1"/>
          </p:cNvSpPr>
          <p:nvPr>
            <p:ph type="ftr" sz="quarter" idx="11"/>
          </p:nvPr>
        </p:nvSpPr>
        <p:spPr/>
        <p:txBody>
          <a:bodyPr/>
          <a:lstStyle/>
          <a:p>
            <a:r>
              <a:rPr lang="en-GB" smtClean="0"/>
              <a:t>G. Aielli - ECFA WG3: Topical workshop on tracking and vertexing</a:t>
            </a:r>
            <a:endParaRPr lang="en-GB"/>
          </a:p>
        </p:txBody>
      </p:sp>
      <p:sp>
        <p:nvSpPr>
          <p:cNvPr id="7" name="Slide Number Placeholder 6"/>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301624508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6"/>
          <p:cNvSpPr>
            <a:spLocks noGrp="1" noChangeArrowheads="1"/>
          </p:cNvSpPr>
          <p:nvPr>
            <p:ph type="sldNum" sz="quarter" idx="10"/>
          </p:nvPr>
        </p:nvSpPr>
        <p:spPr>
          <a:ln/>
        </p:spPr>
        <p:txBody>
          <a:bodyPr/>
          <a:lstStyle>
            <a:lvl1pPr>
              <a:defRPr/>
            </a:lvl1pPr>
          </a:lstStyle>
          <a:p>
            <a:fld id="{EFE645C2-0269-413E-8786-7BEA4948F740}" type="slidenum">
              <a:rPr lang="en-US" altLang="en-US"/>
              <a:pPr/>
              <a:t>‹#›</a:t>
            </a:fld>
            <a:endParaRPr lang="en-US" altLang="en-US"/>
          </a:p>
        </p:txBody>
      </p:sp>
    </p:spTree>
    <p:extLst>
      <p:ext uri="{BB962C8B-B14F-4D97-AF65-F5344CB8AC3E}">
        <p14:creationId xmlns:p14="http://schemas.microsoft.com/office/powerpoint/2010/main" val="420067250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E341FA4B-7B60-45C6-B6C7-859295954A19}" type="slidenum">
              <a:rPr lang="en-US" altLang="en-US"/>
              <a:pPr/>
              <a:t>‹#›</a:t>
            </a:fld>
            <a:endParaRPr lang="en-US" altLang="en-US"/>
          </a:p>
        </p:txBody>
      </p:sp>
    </p:spTree>
    <p:extLst>
      <p:ext uri="{BB962C8B-B14F-4D97-AF65-F5344CB8AC3E}">
        <p14:creationId xmlns:p14="http://schemas.microsoft.com/office/powerpoint/2010/main" val="157409481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0" y="273050"/>
            <a:ext cx="4011247"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4767385" y="273051"/>
            <a:ext cx="681501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609600" y="1435101"/>
            <a:ext cx="4011247"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6"/>
          <p:cNvSpPr>
            <a:spLocks noGrp="1" noChangeArrowheads="1"/>
          </p:cNvSpPr>
          <p:nvPr>
            <p:ph type="sldNum" sz="quarter" idx="10"/>
          </p:nvPr>
        </p:nvSpPr>
        <p:spPr>
          <a:ln/>
        </p:spPr>
        <p:txBody>
          <a:bodyPr/>
          <a:lstStyle>
            <a:lvl1pPr>
              <a:defRPr/>
            </a:lvl1pPr>
          </a:lstStyle>
          <a:p>
            <a:fld id="{19611DB3-41FA-4A3A-ACC7-24FA5533B1AD}" type="slidenum">
              <a:rPr lang="en-US" altLang="en-US"/>
              <a:pPr/>
              <a:t>‹#›</a:t>
            </a:fld>
            <a:endParaRPr lang="en-US" altLang="en-US"/>
          </a:p>
        </p:txBody>
      </p:sp>
    </p:spTree>
    <p:extLst>
      <p:ext uri="{BB962C8B-B14F-4D97-AF65-F5344CB8AC3E}">
        <p14:creationId xmlns:p14="http://schemas.microsoft.com/office/powerpoint/2010/main" val="421252599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554" y="4800600"/>
            <a:ext cx="73152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2389554"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2389554"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6"/>
          <p:cNvSpPr>
            <a:spLocks noGrp="1" noChangeArrowheads="1"/>
          </p:cNvSpPr>
          <p:nvPr>
            <p:ph type="sldNum" sz="quarter" idx="10"/>
          </p:nvPr>
        </p:nvSpPr>
        <p:spPr>
          <a:ln/>
        </p:spPr>
        <p:txBody>
          <a:bodyPr/>
          <a:lstStyle>
            <a:lvl1pPr>
              <a:defRPr/>
            </a:lvl1pPr>
          </a:lstStyle>
          <a:p>
            <a:fld id="{FF8DB9D7-6E6E-46BA-A3F6-80BFD5EB2E18}" type="slidenum">
              <a:rPr lang="en-US" altLang="en-US"/>
              <a:pPr/>
              <a:t>‹#›</a:t>
            </a:fld>
            <a:endParaRPr lang="en-US" altLang="en-US"/>
          </a:p>
        </p:txBody>
      </p:sp>
    </p:spTree>
    <p:extLst>
      <p:ext uri="{BB962C8B-B14F-4D97-AF65-F5344CB8AC3E}">
        <p14:creationId xmlns:p14="http://schemas.microsoft.com/office/powerpoint/2010/main" val="335265088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6"/>
          <p:cNvSpPr>
            <a:spLocks noGrp="1" noChangeArrowheads="1"/>
          </p:cNvSpPr>
          <p:nvPr>
            <p:ph type="sldNum" sz="quarter" idx="10"/>
          </p:nvPr>
        </p:nvSpPr>
        <p:spPr>
          <a:ln/>
        </p:spPr>
        <p:txBody>
          <a:bodyPr/>
          <a:lstStyle>
            <a:lvl1pPr>
              <a:defRPr/>
            </a:lvl1pPr>
          </a:lstStyle>
          <a:p>
            <a:fld id="{61099D0D-6B76-4F94-8D32-7506C09147E8}" type="slidenum">
              <a:rPr lang="en-US" altLang="en-US"/>
              <a:pPr/>
              <a:t>‹#›</a:t>
            </a:fld>
            <a:endParaRPr lang="en-US" altLang="en-US"/>
          </a:p>
        </p:txBody>
      </p:sp>
    </p:spTree>
    <p:extLst>
      <p:ext uri="{BB962C8B-B14F-4D97-AF65-F5344CB8AC3E}">
        <p14:creationId xmlns:p14="http://schemas.microsoft.com/office/powerpoint/2010/main" val="276120238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9144000" y="0"/>
            <a:ext cx="3048000" cy="61722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0" y="0"/>
            <a:ext cx="8956431" cy="617220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6"/>
          <p:cNvSpPr>
            <a:spLocks noGrp="1" noChangeArrowheads="1"/>
          </p:cNvSpPr>
          <p:nvPr>
            <p:ph type="sldNum" sz="quarter" idx="10"/>
          </p:nvPr>
        </p:nvSpPr>
        <p:spPr>
          <a:ln/>
        </p:spPr>
        <p:txBody>
          <a:bodyPr/>
          <a:lstStyle>
            <a:lvl1pPr>
              <a:defRPr/>
            </a:lvl1pPr>
          </a:lstStyle>
          <a:p>
            <a:fld id="{CAE69C60-740D-43C0-A515-77BD83ACAE3F}" type="slidenum">
              <a:rPr lang="en-US" altLang="en-US"/>
              <a:pPr/>
              <a:t>‹#›</a:t>
            </a:fld>
            <a:endParaRPr lang="en-US" altLang="en-US"/>
          </a:p>
        </p:txBody>
      </p:sp>
    </p:spTree>
    <p:extLst>
      <p:ext uri="{BB962C8B-B14F-4D97-AF65-F5344CB8AC3E}">
        <p14:creationId xmlns:p14="http://schemas.microsoft.com/office/powerpoint/2010/main" val="38446711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AndTwoObj" preserve="1">
  <p:cSld name="Titel, Inhalt und 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0" y="1"/>
            <a:ext cx="12192000" cy="563563"/>
          </a:xfr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656493" y="990600"/>
            <a:ext cx="5392615" cy="51816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quarter" idx="2"/>
          </p:nvPr>
        </p:nvSpPr>
        <p:spPr>
          <a:xfrm>
            <a:off x="6236677" y="990600"/>
            <a:ext cx="5392615" cy="25146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Inhaltsplatzhalter 4"/>
          <p:cNvSpPr>
            <a:spLocks noGrp="1"/>
          </p:cNvSpPr>
          <p:nvPr>
            <p:ph sz="quarter" idx="3"/>
          </p:nvPr>
        </p:nvSpPr>
        <p:spPr>
          <a:xfrm>
            <a:off x="6236677" y="3657600"/>
            <a:ext cx="5392615" cy="25146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Rectangle 6"/>
          <p:cNvSpPr>
            <a:spLocks noGrp="1" noChangeArrowheads="1"/>
          </p:cNvSpPr>
          <p:nvPr>
            <p:ph type="sldNum" sz="quarter" idx="10"/>
          </p:nvPr>
        </p:nvSpPr>
        <p:spPr>
          <a:ln/>
        </p:spPr>
        <p:txBody>
          <a:bodyPr/>
          <a:lstStyle>
            <a:lvl1pPr>
              <a:defRPr/>
            </a:lvl1pPr>
          </a:lstStyle>
          <a:p>
            <a:fld id="{FA918BB0-13B0-4AD6-A8D4-15BEE1044F9B}" type="slidenum">
              <a:rPr lang="en-US" altLang="en-US"/>
              <a:pPr/>
              <a:t>‹#›</a:t>
            </a:fld>
            <a:endParaRPr lang="en-US" altLang="en-US"/>
          </a:p>
        </p:txBody>
      </p:sp>
    </p:spTree>
    <p:extLst>
      <p:ext uri="{BB962C8B-B14F-4D97-AF65-F5344CB8AC3E}">
        <p14:creationId xmlns:p14="http://schemas.microsoft.com/office/powerpoint/2010/main" val="3877775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30/05/2023</a:t>
            </a:r>
            <a:endParaRPr lang="en-GB"/>
          </a:p>
        </p:txBody>
      </p:sp>
      <p:sp>
        <p:nvSpPr>
          <p:cNvPr id="8" name="Footer Placeholder 7"/>
          <p:cNvSpPr>
            <a:spLocks noGrp="1"/>
          </p:cNvSpPr>
          <p:nvPr>
            <p:ph type="ftr" sz="quarter" idx="11"/>
          </p:nvPr>
        </p:nvSpPr>
        <p:spPr/>
        <p:txBody>
          <a:bodyPr/>
          <a:lstStyle/>
          <a:p>
            <a:r>
              <a:rPr lang="en-GB" smtClean="0"/>
              <a:t>G. Aielli - ECFA WG3: Topical workshop on tracking and vertexing</a:t>
            </a:r>
            <a:endParaRPr lang="en-GB"/>
          </a:p>
        </p:txBody>
      </p:sp>
      <p:sp>
        <p:nvSpPr>
          <p:cNvPr id="9" name="Slide Number Placeholder 8"/>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2741921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r>
              <a:rPr lang="en-US" smtClean="0"/>
              <a:t>30/05/2023</a:t>
            </a:r>
            <a:endParaRPr lang="en-GB"/>
          </a:p>
        </p:txBody>
      </p:sp>
      <p:sp>
        <p:nvSpPr>
          <p:cNvPr id="5" name="Footer Placeholder 3"/>
          <p:cNvSpPr>
            <a:spLocks noGrp="1"/>
          </p:cNvSpPr>
          <p:nvPr>
            <p:ph type="ftr" sz="quarter" idx="11"/>
          </p:nvPr>
        </p:nvSpPr>
        <p:spPr/>
        <p:txBody>
          <a:bodyPr/>
          <a:lstStyle/>
          <a:p>
            <a:r>
              <a:rPr lang="en-GB" smtClean="0"/>
              <a:t>G. Aielli - ECFA WG3: Topical workshop on tracking and vertexing</a:t>
            </a:r>
            <a:endParaRPr lang="en-GB"/>
          </a:p>
        </p:txBody>
      </p:sp>
      <p:sp>
        <p:nvSpPr>
          <p:cNvPr id="6" name="Slide Number Placeholder 4"/>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2028613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r>
              <a:rPr lang="en-US" smtClean="0"/>
              <a:t>30/05/2023</a:t>
            </a:r>
            <a:endParaRPr lang="en-GB"/>
          </a:p>
        </p:txBody>
      </p:sp>
      <p:sp>
        <p:nvSpPr>
          <p:cNvPr id="5" name="Footer Placeholder 2"/>
          <p:cNvSpPr>
            <a:spLocks noGrp="1"/>
          </p:cNvSpPr>
          <p:nvPr>
            <p:ph type="ftr" sz="quarter" idx="11"/>
          </p:nvPr>
        </p:nvSpPr>
        <p:spPr/>
        <p:txBody>
          <a:bodyPr/>
          <a:lstStyle/>
          <a:p>
            <a:r>
              <a:rPr lang="en-GB" smtClean="0"/>
              <a:t>G. Aielli - ECFA WG3: Topical workshop on tracking and vertexing</a:t>
            </a:r>
            <a:endParaRPr lang="en-GB"/>
          </a:p>
        </p:txBody>
      </p:sp>
      <p:sp>
        <p:nvSpPr>
          <p:cNvPr id="6" name="Slide Number Placeholder 3"/>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2637854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r>
              <a:rPr lang="en-US" smtClean="0"/>
              <a:t>30/05/2023</a:t>
            </a:r>
            <a:endParaRPr lang="en-GB"/>
          </a:p>
        </p:txBody>
      </p:sp>
      <p:sp>
        <p:nvSpPr>
          <p:cNvPr id="5" name="Footer Placeholder 5"/>
          <p:cNvSpPr>
            <a:spLocks noGrp="1"/>
          </p:cNvSpPr>
          <p:nvPr>
            <p:ph type="ftr" sz="quarter" idx="11"/>
          </p:nvPr>
        </p:nvSpPr>
        <p:spPr/>
        <p:txBody>
          <a:bodyPr/>
          <a:lstStyle/>
          <a:p>
            <a:r>
              <a:rPr lang="en-GB" smtClean="0"/>
              <a:t>G. Aielli - ECFA WG3: Topical workshop on tracking and vertexing</a:t>
            </a:r>
            <a:endParaRPr lang="en-GB"/>
          </a:p>
        </p:txBody>
      </p:sp>
      <p:sp>
        <p:nvSpPr>
          <p:cNvPr id="6" name="Slide Number Placeholder 6"/>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3951322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30/05/2023</a:t>
            </a:r>
            <a:endParaRPr lang="en-GB"/>
          </a:p>
        </p:txBody>
      </p:sp>
      <p:sp>
        <p:nvSpPr>
          <p:cNvPr id="6" name="Footer Placeholder 5"/>
          <p:cNvSpPr>
            <a:spLocks noGrp="1"/>
          </p:cNvSpPr>
          <p:nvPr>
            <p:ph type="ftr" sz="quarter" idx="11"/>
          </p:nvPr>
        </p:nvSpPr>
        <p:spPr/>
        <p:txBody>
          <a:bodyPr/>
          <a:lstStyle/>
          <a:p>
            <a:r>
              <a:rPr lang="en-GB" smtClean="0"/>
              <a:t>G. Aielli - ECFA WG3: Topical workshop on tracking and vertexing</a:t>
            </a:r>
            <a:endParaRPr lang="en-GB"/>
          </a:p>
        </p:txBody>
      </p:sp>
      <p:sp>
        <p:nvSpPr>
          <p:cNvPr id="7" name="Slide Number Placeholder 6"/>
          <p:cNvSpPr>
            <a:spLocks noGrp="1"/>
          </p:cNvSpPr>
          <p:nvPr>
            <p:ph type="sldNum" sz="quarter" idx="12"/>
          </p:nvPr>
        </p:nvSpPr>
        <p:spPr/>
        <p:txBody>
          <a:bodyPr/>
          <a:lstStyle/>
          <a:p>
            <a:fld id="{F8550EB5-7DBB-40B0-8DCD-2DF6D0BF0886}" type="slidenum">
              <a:rPr lang="en-GB" smtClean="0"/>
              <a:t>‹#›</a:t>
            </a:fld>
            <a:endParaRPr lang="en-GB"/>
          </a:p>
        </p:txBody>
      </p:sp>
    </p:spTree>
    <p:extLst>
      <p:ext uri="{BB962C8B-B14F-4D97-AF65-F5344CB8AC3E}">
        <p14:creationId xmlns:p14="http://schemas.microsoft.com/office/powerpoint/2010/main" val="1780788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32.xml"/><Relationship Id="rId7" Type="http://schemas.openxmlformats.org/officeDocument/2006/relationships/image" Target="../media/image6.jpg"/><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theme" Target="../theme/theme3.xml"/><Relationship Id="rId5" Type="http://schemas.openxmlformats.org/officeDocument/2006/relationships/slideLayout" Target="../slideLayouts/slideLayout34.xml"/><Relationship Id="rId4"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4.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r>
              <a:rPr lang="en-US" smtClean="0"/>
              <a:t>30/05/2023</a:t>
            </a:r>
            <a:endParaRPr lang="en-GB"/>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en-GB" smtClean="0"/>
              <a:t>G. Aielli - ECFA WG3: Topical workshop on tracking and vertexing</a:t>
            </a:r>
            <a:endParaRPr lang="en-GB"/>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F8550EB5-7DBB-40B0-8DCD-2DF6D0BF0886}" type="slidenum">
              <a:rPr lang="en-GB" smtClean="0"/>
              <a:t>‹#›</a:t>
            </a:fld>
            <a:endParaRPr lang="en-GB"/>
          </a:p>
        </p:txBody>
      </p:sp>
    </p:spTree>
    <p:extLst>
      <p:ext uri="{BB962C8B-B14F-4D97-AF65-F5344CB8AC3E}">
        <p14:creationId xmlns:p14="http://schemas.microsoft.com/office/powerpoint/2010/main" val="1016371122"/>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hf hdr="0" ftr="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328" tIns="45664" rIns="91328" bIns="45664" rtlCol="0" anchor="ctr">
            <a:normAutofit/>
          </a:bodyPr>
          <a:lstStyle/>
          <a:p>
            <a:r>
              <a:rPr lang="en-GB" smtClean="0"/>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328" tIns="45664" rIns="91328" bIns="45664"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2"/>
          </p:nvPr>
        </p:nvSpPr>
        <p:spPr>
          <a:xfrm>
            <a:off x="609600" y="6356352"/>
            <a:ext cx="2844800" cy="365125"/>
          </a:xfrm>
          <a:prstGeom prst="rect">
            <a:avLst/>
          </a:prstGeom>
        </p:spPr>
        <p:txBody>
          <a:bodyPr vert="horz" lIns="91328" tIns="45664" rIns="91328" bIns="45664" rtlCol="0" anchor="ctr"/>
          <a:lstStyle>
            <a:lvl1pPr algn="l">
              <a:defRPr sz="1600">
                <a:solidFill>
                  <a:schemeClr val="tx1">
                    <a:tint val="75000"/>
                  </a:schemeClr>
                </a:solidFill>
              </a:defRPr>
            </a:lvl1pPr>
          </a:lstStyle>
          <a:p>
            <a:r>
              <a:rPr lang="en-US" smtClean="0"/>
              <a:t>30/05/2023</a:t>
            </a:r>
            <a:endParaRPr lang="en-GB"/>
          </a:p>
        </p:txBody>
      </p:sp>
      <p:sp>
        <p:nvSpPr>
          <p:cNvPr id="5" name="Footer Placeholder 4"/>
          <p:cNvSpPr>
            <a:spLocks noGrp="1"/>
          </p:cNvSpPr>
          <p:nvPr>
            <p:ph type="ftr" sz="quarter" idx="3"/>
          </p:nvPr>
        </p:nvSpPr>
        <p:spPr>
          <a:xfrm>
            <a:off x="4165600" y="6356352"/>
            <a:ext cx="3860800" cy="365125"/>
          </a:xfrm>
          <a:prstGeom prst="rect">
            <a:avLst/>
          </a:prstGeom>
        </p:spPr>
        <p:txBody>
          <a:bodyPr vert="horz" lIns="91328" tIns="45664" rIns="91328" bIns="45664" rtlCol="0" anchor="ctr"/>
          <a:lstStyle>
            <a:lvl1pPr algn="ctr">
              <a:defRPr sz="1600">
                <a:solidFill>
                  <a:schemeClr val="tx1">
                    <a:tint val="75000"/>
                  </a:schemeClr>
                </a:solidFill>
              </a:defRPr>
            </a:lvl1pPr>
          </a:lstStyle>
          <a:p>
            <a:r>
              <a:rPr lang="en-GB" smtClean="0"/>
              <a:t>G. Aielli - ECFA WG3: Topical workshop on tracking and vertexing</a:t>
            </a:r>
            <a:endParaRPr lang="en-GB"/>
          </a:p>
        </p:txBody>
      </p:sp>
      <p:sp>
        <p:nvSpPr>
          <p:cNvPr id="6" name="Slide Number Placeholder 5"/>
          <p:cNvSpPr>
            <a:spLocks noGrp="1"/>
          </p:cNvSpPr>
          <p:nvPr>
            <p:ph type="sldNum" sz="quarter" idx="4"/>
          </p:nvPr>
        </p:nvSpPr>
        <p:spPr>
          <a:xfrm>
            <a:off x="8737600" y="6356352"/>
            <a:ext cx="2844800" cy="365125"/>
          </a:xfrm>
          <a:prstGeom prst="rect">
            <a:avLst/>
          </a:prstGeom>
        </p:spPr>
        <p:txBody>
          <a:bodyPr vert="horz" lIns="91328" tIns="45664" rIns="91328" bIns="45664" rtlCol="0" anchor="ctr"/>
          <a:lstStyle>
            <a:lvl1pPr algn="r">
              <a:defRPr sz="1600">
                <a:solidFill>
                  <a:schemeClr val="tx1">
                    <a:tint val="75000"/>
                  </a:schemeClr>
                </a:solidFill>
              </a:defRPr>
            </a:lvl1pPr>
          </a:lstStyle>
          <a:p>
            <a:fld id="{92BD3C18-E509-6E45-AAA5-EF10E7E23A79}" type="slidenum">
              <a:rPr lang="en-GB" smtClean="0"/>
              <a:t>‹#›</a:t>
            </a:fld>
            <a:endParaRPr lang="en-GB"/>
          </a:p>
        </p:txBody>
      </p:sp>
    </p:spTree>
    <p:extLst>
      <p:ext uri="{BB962C8B-B14F-4D97-AF65-F5344CB8AC3E}">
        <p14:creationId xmlns:p14="http://schemas.microsoft.com/office/powerpoint/2010/main" val="3478301943"/>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Lst>
  <p:hf hdr="0" ftr="0"/>
  <p:txStyles>
    <p:titleStyle>
      <a:lvl1pPr algn="ctr" defTabSz="608691" rtl="0" eaLnBrk="1" latinLnBrk="0" hangingPunct="1">
        <a:spcBef>
          <a:spcPct val="0"/>
        </a:spcBef>
        <a:buNone/>
        <a:defRPr sz="5867" kern="1200">
          <a:solidFill>
            <a:schemeClr val="tx1"/>
          </a:solidFill>
          <a:latin typeface="+mj-lt"/>
          <a:ea typeface="+mj-ea"/>
          <a:cs typeface="+mj-cs"/>
        </a:defRPr>
      </a:lvl1pPr>
    </p:titleStyle>
    <p:bodyStyle>
      <a:lvl1pPr marL="456519" indent="-456519" algn="l" defTabSz="608691" rtl="0" eaLnBrk="1" latinLnBrk="0" hangingPunct="1">
        <a:spcBef>
          <a:spcPct val="20000"/>
        </a:spcBef>
        <a:buFont typeface="Arial"/>
        <a:buChar char="•"/>
        <a:defRPr sz="4267" kern="1200">
          <a:solidFill>
            <a:schemeClr val="tx1"/>
          </a:solidFill>
          <a:latin typeface="+mn-lt"/>
          <a:ea typeface="+mn-ea"/>
          <a:cs typeface="+mn-cs"/>
        </a:defRPr>
      </a:lvl1pPr>
      <a:lvl2pPr marL="989230" indent="-380468" algn="l" defTabSz="608691" rtl="0" eaLnBrk="1" latinLnBrk="0" hangingPunct="1">
        <a:spcBef>
          <a:spcPct val="20000"/>
        </a:spcBef>
        <a:buFont typeface="Arial"/>
        <a:buChar char="–"/>
        <a:defRPr sz="3733" kern="1200">
          <a:solidFill>
            <a:schemeClr val="tx1"/>
          </a:solidFill>
          <a:latin typeface="+mn-lt"/>
          <a:ea typeface="+mn-ea"/>
          <a:cs typeface="+mn-cs"/>
        </a:defRPr>
      </a:lvl2pPr>
      <a:lvl3pPr marL="1521835" indent="-304344" algn="l" defTabSz="608691" rtl="0" eaLnBrk="1" latinLnBrk="0" hangingPunct="1">
        <a:spcBef>
          <a:spcPct val="20000"/>
        </a:spcBef>
        <a:buFont typeface="Arial"/>
        <a:buChar char="•"/>
        <a:defRPr sz="3200" kern="1200">
          <a:solidFill>
            <a:schemeClr val="tx1"/>
          </a:solidFill>
          <a:latin typeface="+mn-lt"/>
          <a:ea typeface="+mn-ea"/>
          <a:cs typeface="+mn-cs"/>
        </a:defRPr>
      </a:lvl3pPr>
      <a:lvl4pPr marL="2130560" indent="-304344" algn="l" defTabSz="608691" rtl="0" eaLnBrk="1" latinLnBrk="0" hangingPunct="1">
        <a:spcBef>
          <a:spcPct val="20000"/>
        </a:spcBef>
        <a:buFont typeface="Arial"/>
        <a:buChar char="–"/>
        <a:defRPr sz="2667" kern="1200">
          <a:solidFill>
            <a:schemeClr val="tx1"/>
          </a:solidFill>
          <a:latin typeface="+mn-lt"/>
          <a:ea typeface="+mn-ea"/>
          <a:cs typeface="+mn-cs"/>
        </a:defRPr>
      </a:lvl4pPr>
      <a:lvl5pPr marL="2739322" indent="-304344" algn="l" defTabSz="608691" rtl="0" eaLnBrk="1" latinLnBrk="0" hangingPunct="1">
        <a:spcBef>
          <a:spcPct val="20000"/>
        </a:spcBef>
        <a:buFont typeface="Arial"/>
        <a:buChar char="»"/>
        <a:defRPr sz="2667" kern="1200">
          <a:solidFill>
            <a:schemeClr val="tx1"/>
          </a:solidFill>
          <a:latin typeface="+mn-lt"/>
          <a:ea typeface="+mn-ea"/>
          <a:cs typeface="+mn-cs"/>
        </a:defRPr>
      </a:lvl5pPr>
      <a:lvl6pPr marL="3348012" indent="-304344" algn="l" defTabSz="608691" rtl="0" eaLnBrk="1" latinLnBrk="0" hangingPunct="1">
        <a:spcBef>
          <a:spcPct val="20000"/>
        </a:spcBef>
        <a:buFont typeface="Arial"/>
        <a:buChar char="•"/>
        <a:defRPr sz="2667" kern="1200">
          <a:solidFill>
            <a:schemeClr val="tx1"/>
          </a:solidFill>
          <a:latin typeface="+mn-lt"/>
          <a:ea typeface="+mn-ea"/>
          <a:cs typeface="+mn-cs"/>
        </a:defRPr>
      </a:lvl6pPr>
      <a:lvl7pPr marL="3956776" indent="-304344" algn="l" defTabSz="608691" rtl="0" eaLnBrk="1" latinLnBrk="0" hangingPunct="1">
        <a:spcBef>
          <a:spcPct val="20000"/>
        </a:spcBef>
        <a:buFont typeface="Arial"/>
        <a:buChar char="•"/>
        <a:defRPr sz="2667" kern="1200">
          <a:solidFill>
            <a:schemeClr val="tx1"/>
          </a:solidFill>
          <a:latin typeface="+mn-lt"/>
          <a:ea typeface="+mn-ea"/>
          <a:cs typeface="+mn-cs"/>
        </a:defRPr>
      </a:lvl7pPr>
      <a:lvl8pPr marL="4565503" indent="-304344" algn="l" defTabSz="608691" rtl="0" eaLnBrk="1" latinLnBrk="0" hangingPunct="1">
        <a:spcBef>
          <a:spcPct val="20000"/>
        </a:spcBef>
        <a:buFont typeface="Arial"/>
        <a:buChar char="•"/>
        <a:defRPr sz="2667" kern="1200">
          <a:solidFill>
            <a:schemeClr val="tx1"/>
          </a:solidFill>
          <a:latin typeface="+mn-lt"/>
          <a:ea typeface="+mn-ea"/>
          <a:cs typeface="+mn-cs"/>
        </a:defRPr>
      </a:lvl8pPr>
      <a:lvl9pPr marL="5174228" indent="-304344" algn="l" defTabSz="608691"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8691" rtl="0" eaLnBrk="1" latinLnBrk="0" hangingPunct="1">
        <a:defRPr sz="2400" kern="1200">
          <a:solidFill>
            <a:schemeClr val="tx1"/>
          </a:solidFill>
          <a:latin typeface="+mn-lt"/>
          <a:ea typeface="+mn-ea"/>
          <a:cs typeface="+mn-cs"/>
        </a:defRPr>
      </a:lvl1pPr>
      <a:lvl2pPr marL="608691" algn="l" defTabSz="608691" rtl="0" eaLnBrk="1" latinLnBrk="0" hangingPunct="1">
        <a:defRPr sz="2400" kern="1200">
          <a:solidFill>
            <a:schemeClr val="tx1"/>
          </a:solidFill>
          <a:latin typeface="+mn-lt"/>
          <a:ea typeface="+mn-ea"/>
          <a:cs typeface="+mn-cs"/>
        </a:defRPr>
      </a:lvl2pPr>
      <a:lvl3pPr marL="1217490" algn="l" defTabSz="608691" rtl="0" eaLnBrk="1" latinLnBrk="0" hangingPunct="1">
        <a:defRPr sz="2400" kern="1200">
          <a:solidFill>
            <a:schemeClr val="tx1"/>
          </a:solidFill>
          <a:latin typeface="+mn-lt"/>
          <a:ea typeface="+mn-ea"/>
          <a:cs typeface="+mn-cs"/>
        </a:defRPr>
      </a:lvl3pPr>
      <a:lvl4pPr marL="1826216" algn="l" defTabSz="608691" rtl="0" eaLnBrk="1" latinLnBrk="0" hangingPunct="1">
        <a:defRPr sz="2400" kern="1200">
          <a:solidFill>
            <a:schemeClr val="tx1"/>
          </a:solidFill>
          <a:latin typeface="+mn-lt"/>
          <a:ea typeface="+mn-ea"/>
          <a:cs typeface="+mn-cs"/>
        </a:defRPr>
      </a:lvl4pPr>
      <a:lvl5pPr marL="2434978" algn="l" defTabSz="608691" rtl="0" eaLnBrk="1" latinLnBrk="0" hangingPunct="1">
        <a:defRPr sz="2400" kern="1200">
          <a:solidFill>
            <a:schemeClr val="tx1"/>
          </a:solidFill>
          <a:latin typeface="+mn-lt"/>
          <a:ea typeface="+mn-ea"/>
          <a:cs typeface="+mn-cs"/>
        </a:defRPr>
      </a:lvl5pPr>
      <a:lvl6pPr marL="3043668" algn="l" defTabSz="608691" rtl="0" eaLnBrk="1" latinLnBrk="0" hangingPunct="1">
        <a:defRPr sz="2400" kern="1200">
          <a:solidFill>
            <a:schemeClr val="tx1"/>
          </a:solidFill>
          <a:latin typeface="+mn-lt"/>
          <a:ea typeface="+mn-ea"/>
          <a:cs typeface="+mn-cs"/>
        </a:defRPr>
      </a:lvl6pPr>
      <a:lvl7pPr marL="3652359" algn="l" defTabSz="608691" rtl="0" eaLnBrk="1" latinLnBrk="0" hangingPunct="1">
        <a:defRPr sz="2400" kern="1200">
          <a:solidFill>
            <a:schemeClr val="tx1"/>
          </a:solidFill>
          <a:latin typeface="+mn-lt"/>
          <a:ea typeface="+mn-ea"/>
          <a:cs typeface="+mn-cs"/>
        </a:defRPr>
      </a:lvl7pPr>
      <a:lvl8pPr marL="4261120" algn="l" defTabSz="608691" rtl="0" eaLnBrk="1" latinLnBrk="0" hangingPunct="1">
        <a:defRPr sz="2400" kern="1200">
          <a:solidFill>
            <a:schemeClr val="tx1"/>
          </a:solidFill>
          <a:latin typeface="+mn-lt"/>
          <a:ea typeface="+mn-ea"/>
          <a:cs typeface="+mn-cs"/>
        </a:defRPr>
      </a:lvl8pPr>
      <a:lvl9pPr marL="4869865" algn="l" defTabSz="608691"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412617" y="776972"/>
            <a:ext cx="10172700" cy="446"/>
          </a:xfrm>
          <a:custGeom>
            <a:avLst/>
            <a:gdLst/>
            <a:ahLst/>
            <a:cxnLst/>
            <a:rect l="l" t="t" r="r" b="b"/>
            <a:pathLst>
              <a:path w="10850880" h="634">
                <a:moveTo>
                  <a:pt x="0" y="0"/>
                </a:moveTo>
                <a:lnTo>
                  <a:pt x="10850308" y="12"/>
                </a:lnTo>
              </a:path>
            </a:pathLst>
          </a:custGeom>
          <a:ln w="12700">
            <a:solidFill>
              <a:srgbClr val="999999"/>
            </a:solidFill>
          </a:ln>
        </p:spPr>
        <p:txBody>
          <a:bodyPr wrap="square" lIns="0" tIns="0" rIns="0" bIns="0" rtlCol="0"/>
          <a:lstStyle/>
          <a:p>
            <a:endParaRPr sz="1266"/>
          </a:p>
        </p:txBody>
      </p:sp>
      <p:pic>
        <p:nvPicPr>
          <p:cNvPr id="17" name="bg object 17"/>
          <p:cNvPicPr/>
          <p:nvPr/>
        </p:nvPicPr>
        <p:blipFill>
          <a:blip r:embed="rId7" cstate="print"/>
          <a:stretch>
            <a:fillRect/>
          </a:stretch>
        </p:blipFill>
        <p:spPr>
          <a:xfrm>
            <a:off x="202406" y="205383"/>
            <a:ext cx="1143000" cy="571500"/>
          </a:xfrm>
          <a:prstGeom prst="rect">
            <a:avLst/>
          </a:prstGeom>
        </p:spPr>
      </p:pic>
      <p:sp>
        <p:nvSpPr>
          <p:cNvPr id="2" name="Holder 2"/>
          <p:cNvSpPr>
            <a:spLocks noGrp="1"/>
          </p:cNvSpPr>
          <p:nvPr>
            <p:ph type="title"/>
          </p:nvPr>
        </p:nvSpPr>
        <p:spPr>
          <a:xfrm>
            <a:off x="1476376" y="178594"/>
            <a:ext cx="10291167" cy="551855"/>
          </a:xfrm>
          <a:prstGeom prst="rect">
            <a:avLst/>
          </a:prstGeom>
        </p:spPr>
        <p:txBody>
          <a:bodyPr wrap="square" lIns="0" tIns="0" rIns="0" bIns="0">
            <a:spAutoFit/>
          </a:bodyPr>
          <a:lstStyle>
            <a:lvl1pPr>
              <a:defRPr sz="3500" b="1" i="0">
                <a:solidFill>
                  <a:schemeClr val="tx1"/>
                </a:solidFill>
                <a:latin typeface="Arial"/>
                <a:cs typeface="Arial"/>
              </a:defRPr>
            </a:lvl1pPr>
          </a:lstStyle>
          <a:p>
            <a:endParaRPr/>
          </a:p>
        </p:txBody>
      </p:sp>
      <p:sp>
        <p:nvSpPr>
          <p:cNvPr id="3" name="Holder 3"/>
          <p:cNvSpPr>
            <a:spLocks noGrp="1"/>
          </p:cNvSpPr>
          <p:nvPr>
            <p:ph type="body" idx="1"/>
          </p:nvPr>
        </p:nvSpPr>
        <p:spPr>
          <a:xfrm>
            <a:off x="609606" y="1053703"/>
            <a:ext cx="10972788" cy="553998"/>
          </a:xfrm>
          <a:prstGeom prst="rect">
            <a:avLst/>
          </a:prstGeom>
        </p:spPr>
        <p:txBody>
          <a:bodyPr wrap="square" lIns="0" tIns="0" rIns="0" bIns="0">
            <a:spAutoFit/>
          </a:bodyPr>
          <a:lstStyle>
            <a:lvl1pPr>
              <a:defRPr sz="3600" b="1" i="0">
                <a:solidFill>
                  <a:schemeClr val="tx1"/>
                </a:solidFill>
                <a:latin typeface="Arial"/>
                <a:cs typeface="Arial"/>
              </a:defRPr>
            </a:lvl1pPr>
          </a:lstStyle>
          <a:p>
            <a:endParaRPr/>
          </a:p>
        </p:txBody>
      </p:sp>
      <p:sp>
        <p:nvSpPr>
          <p:cNvPr id="4" name="Holder 4"/>
          <p:cNvSpPr>
            <a:spLocks noGrp="1"/>
          </p:cNvSpPr>
          <p:nvPr>
            <p:ph type="ftr" sz="quarter" idx="5"/>
          </p:nvPr>
        </p:nvSpPr>
        <p:spPr>
          <a:xfrm>
            <a:off x="2869406" y="6656768"/>
            <a:ext cx="6584751" cy="151452"/>
          </a:xfrm>
          <a:prstGeom prst="rect">
            <a:avLst/>
          </a:prstGeom>
        </p:spPr>
        <p:txBody>
          <a:bodyPr wrap="square" lIns="0" tIns="0" rIns="0" bIns="0">
            <a:spAutoFit/>
          </a:bodyPr>
          <a:lstStyle>
            <a:lvl1pPr>
              <a:defRPr sz="984" b="0" i="0">
                <a:solidFill>
                  <a:schemeClr val="tx1"/>
                </a:solidFill>
                <a:latin typeface="Arial"/>
                <a:cs typeface="Arial"/>
              </a:defRPr>
            </a:lvl1pPr>
          </a:lstStyle>
          <a:p>
            <a:pPr marL="8929">
              <a:spcBef>
                <a:spcPts val="35"/>
              </a:spcBef>
            </a:pPr>
            <a:r>
              <a:rPr lang="en-GB" smtClean="0"/>
              <a:t>G. Aielli - ECFA WG3: Topical workshop on tracking and vertexing</a:t>
            </a:r>
            <a:endParaRPr lang="en-GB" spc="-7" dirty="0"/>
          </a:p>
        </p:txBody>
      </p:sp>
      <p:sp>
        <p:nvSpPr>
          <p:cNvPr id="5" name="Holder 5"/>
          <p:cNvSpPr>
            <a:spLocks noGrp="1"/>
          </p:cNvSpPr>
          <p:nvPr>
            <p:ph type="dt" sz="half" idx="6"/>
          </p:nvPr>
        </p:nvSpPr>
        <p:spPr>
          <a:xfrm>
            <a:off x="609600" y="6377940"/>
            <a:ext cx="2804160" cy="276999"/>
          </a:xfrm>
          <a:prstGeom prst="rect">
            <a:avLst/>
          </a:prstGeom>
        </p:spPr>
        <p:txBody>
          <a:bodyPr wrap="square" lIns="0" tIns="0" rIns="0" bIns="0">
            <a:spAutoFit/>
          </a:bodyPr>
          <a:lstStyle>
            <a:lvl1pPr algn="l">
              <a:defRPr>
                <a:solidFill>
                  <a:schemeClr val="tx1">
                    <a:tint val="75000"/>
                  </a:schemeClr>
                </a:solidFill>
              </a:defRPr>
            </a:lvl1pPr>
          </a:lstStyle>
          <a:p>
            <a:r>
              <a:rPr lang="en-US" smtClean="0"/>
              <a:t>30/05/2023</a:t>
            </a:r>
            <a:endParaRPr lang="en-US"/>
          </a:p>
        </p:txBody>
      </p:sp>
      <p:sp>
        <p:nvSpPr>
          <p:cNvPr id="6" name="Holder 6"/>
          <p:cNvSpPr>
            <a:spLocks noGrp="1"/>
          </p:cNvSpPr>
          <p:nvPr>
            <p:ph type="sldNum" sz="quarter" idx="7"/>
          </p:nvPr>
        </p:nvSpPr>
        <p:spPr>
          <a:xfrm>
            <a:off x="11549010" y="6660664"/>
            <a:ext cx="269085" cy="153888"/>
          </a:xfrm>
          <a:prstGeom prst="rect">
            <a:avLst/>
          </a:prstGeom>
        </p:spPr>
        <p:txBody>
          <a:bodyPr wrap="square" lIns="0" tIns="0" rIns="0" bIns="0">
            <a:spAutoFit/>
          </a:bodyPr>
          <a:lstStyle>
            <a:lvl1pPr>
              <a:defRPr sz="984" b="0" i="0">
                <a:solidFill>
                  <a:schemeClr val="tx1"/>
                </a:solidFill>
                <a:latin typeface="Arial"/>
                <a:cs typeface="Arial"/>
              </a:defRPr>
            </a:lvl1pPr>
          </a:lstStyle>
          <a:p>
            <a:pPr marL="26788">
              <a:lnSpc>
                <a:spcPts val="1157"/>
              </a:lnSpc>
            </a:pPr>
            <a:fld id="{81D60167-4931-47E6-BA6A-407CBD079E47}" type="slidenum">
              <a:rPr lang="en-GB" spc="-18" smtClean="0"/>
              <a:pPr marL="26788">
                <a:lnSpc>
                  <a:spcPts val="1157"/>
                </a:lnSpc>
              </a:pPr>
              <a:t>‹#›</a:t>
            </a:fld>
            <a:endParaRPr lang="en-GB" spc="-18" dirty="0"/>
          </a:p>
        </p:txBody>
      </p:sp>
    </p:spTree>
    <p:extLst>
      <p:ext uri="{BB962C8B-B14F-4D97-AF65-F5344CB8AC3E}">
        <p14:creationId xmlns:p14="http://schemas.microsoft.com/office/powerpoint/2010/main" val="1303331917"/>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Lst>
  <p:hf hdr="0" ftr="0"/>
  <p:txStyles>
    <p:titleStyle>
      <a:lvl1pPr>
        <a:defRPr>
          <a:latin typeface="+mj-lt"/>
          <a:ea typeface="+mj-ea"/>
          <a:cs typeface="+mj-cs"/>
        </a:defRPr>
      </a:lvl1pPr>
    </p:titleStyle>
    <p:bodyStyle>
      <a:lvl1pPr marL="0">
        <a:defRPr>
          <a:latin typeface="+mn-lt"/>
          <a:ea typeface="+mn-ea"/>
          <a:cs typeface="+mn-cs"/>
        </a:defRPr>
      </a:lvl1pPr>
      <a:lvl2pPr marL="321457">
        <a:defRPr>
          <a:latin typeface="+mn-lt"/>
          <a:ea typeface="+mn-ea"/>
          <a:cs typeface="+mn-cs"/>
        </a:defRPr>
      </a:lvl2pPr>
      <a:lvl3pPr marL="642915">
        <a:defRPr>
          <a:latin typeface="+mn-lt"/>
          <a:ea typeface="+mn-ea"/>
          <a:cs typeface="+mn-cs"/>
        </a:defRPr>
      </a:lvl3pPr>
      <a:lvl4pPr marL="964372">
        <a:defRPr>
          <a:latin typeface="+mn-lt"/>
          <a:ea typeface="+mn-ea"/>
          <a:cs typeface="+mn-cs"/>
        </a:defRPr>
      </a:lvl4pPr>
      <a:lvl5pPr marL="1285829">
        <a:defRPr>
          <a:latin typeface="+mn-lt"/>
          <a:ea typeface="+mn-ea"/>
          <a:cs typeface="+mn-cs"/>
        </a:defRPr>
      </a:lvl5pPr>
      <a:lvl6pPr marL="1607287">
        <a:defRPr>
          <a:latin typeface="+mn-lt"/>
          <a:ea typeface="+mn-ea"/>
          <a:cs typeface="+mn-cs"/>
        </a:defRPr>
      </a:lvl6pPr>
      <a:lvl7pPr marL="1928744">
        <a:defRPr>
          <a:latin typeface="+mn-lt"/>
          <a:ea typeface="+mn-ea"/>
          <a:cs typeface="+mn-cs"/>
        </a:defRPr>
      </a:lvl7pPr>
      <a:lvl8pPr marL="2250201">
        <a:defRPr>
          <a:latin typeface="+mn-lt"/>
          <a:ea typeface="+mn-ea"/>
          <a:cs typeface="+mn-cs"/>
        </a:defRPr>
      </a:lvl8pPr>
      <a:lvl9pPr marL="2571659">
        <a:defRPr>
          <a:latin typeface="+mn-lt"/>
          <a:ea typeface="+mn-ea"/>
          <a:cs typeface="+mn-cs"/>
        </a:defRPr>
      </a:lvl9pPr>
    </p:bodyStyle>
    <p:otherStyle>
      <a:lvl1pPr marL="0">
        <a:defRPr>
          <a:latin typeface="+mn-lt"/>
          <a:ea typeface="+mn-ea"/>
          <a:cs typeface="+mn-cs"/>
        </a:defRPr>
      </a:lvl1pPr>
      <a:lvl2pPr marL="321457">
        <a:defRPr>
          <a:latin typeface="+mn-lt"/>
          <a:ea typeface="+mn-ea"/>
          <a:cs typeface="+mn-cs"/>
        </a:defRPr>
      </a:lvl2pPr>
      <a:lvl3pPr marL="642915">
        <a:defRPr>
          <a:latin typeface="+mn-lt"/>
          <a:ea typeface="+mn-ea"/>
          <a:cs typeface="+mn-cs"/>
        </a:defRPr>
      </a:lvl3pPr>
      <a:lvl4pPr marL="964372">
        <a:defRPr>
          <a:latin typeface="+mn-lt"/>
          <a:ea typeface="+mn-ea"/>
          <a:cs typeface="+mn-cs"/>
        </a:defRPr>
      </a:lvl4pPr>
      <a:lvl5pPr marL="1285829">
        <a:defRPr>
          <a:latin typeface="+mn-lt"/>
          <a:ea typeface="+mn-ea"/>
          <a:cs typeface="+mn-cs"/>
        </a:defRPr>
      </a:lvl5pPr>
      <a:lvl6pPr marL="1607287">
        <a:defRPr>
          <a:latin typeface="+mn-lt"/>
          <a:ea typeface="+mn-ea"/>
          <a:cs typeface="+mn-cs"/>
        </a:defRPr>
      </a:lvl6pPr>
      <a:lvl7pPr marL="1928744">
        <a:defRPr>
          <a:latin typeface="+mn-lt"/>
          <a:ea typeface="+mn-ea"/>
          <a:cs typeface="+mn-cs"/>
        </a:defRPr>
      </a:lvl7pPr>
      <a:lvl8pPr marL="2250201">
        <a:defRPr>
          <a:latin typeface="+mn-lt"/>
          <a:ea typeface="+mn-ea"/>
          <a:cs typeface="+mn-cs"/>
        </a:defRPr>
      </a:lvl8pPr>
      <a:lvl9pPr marL="2571659">
        <a:defRPr>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noChangeArrowheads="1"/>
          </p:cNvSpPr>
          <p:nvPr userDrawn="1"/>
        </p:nvSpPr>
        <p:spPr bwMode="auto">
          <a:xfrm>
            <a:off x="0" y="6553200"/>
            <a:ext cx="12192000" cy="304800"/>
          </a:xfrm>
          <a:prstGeom prst="rect">
            <a:avLst/>
          </a:prstGeom>
          <a:gradFill rotWithShape="1">
            <a:gsLst>
              <a:gs pos="0">
                <a:srgbClr val="152A85">
                  <a:alpha val="86000"/>
                </a:srgbClr>
              </a:gs>
              <a:gs pos="100000">
                <a:srgbClr val="152A85">
                  <a:gamma/>
                  <a:shade val="46275"/>
                  <a:invGamma/>
                </a:srgbClr>
              </a:gs>
            </a:gsLst>
            <a:lin ang="5400000" scaled="1"/>
          </a:gradFill>
          <a:ln w="9525">
            <a:noFill/>
            <a:miter lim="800000"/>
            <a:headEnd/>
            <a:tailEnd/>
          </a:ln>
          <a:effectLst/>
        </p:spPr>
        <p:txBody>
          <a:bodyPr wrap="none" anchor="ctr"/>
          <a:lstStyle/>
          <a:p>
            <a:pPr>
              <a:defRPr/>
            </a:pPr>
            <a:endParaRPr lang="de-DE" sz="1800">
              <a:latin typeface="Arial" charset="0"/>
            </a:endParaRPr>
          </a:p>
        </p:txBody>
      </p:sp>
      <p:sp>
        <p:nvSpPr>
          <p:cNvPr id="6147" name="Rectangle 2"/>
          <p:cNvSpPr>
            <a:spLocks noGrp="1" noChangeArrowheads="1"/>
          </p:cNvSpPr>
          <p:nvPr>
            <p:ph type="title"/>
          </p:nvPr>
        </p:nvSpPr>
        <p:spPr bwMode="auto">
          <a:xfrm>
            <a:off x="0" y="1"/>
            <a:ext cx="12192000" cy="563563"/>
          </a:xfrm>
          <a:prstGeom prst="rect">
            <a:avLst/>
          </a:prstGeom>
          <a:gradFill rotWithShape="1">
            <a:gsLst>
              <a:gs pos="0">
                <a:srgbClr val="0A133E"/>
              </a:gs>
              <a:gs pos="100000">
                <a:srgbClr val="152A85"/>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407" tIns="44703" rIns="89407" bIns="44703" numCol="1" anchor="ctr" anchorCtr="0" compatLnSpc="1">
            <a:prstTxWarp prst="textNoShape">
              <a:avLst/>
            </a:prstTxWarp>
          </a:bodyPr>
          <a:lstStyle/>
          <a:p>
            <a:pPr lvl="0"/>
            <a:r>
              <a:rPr lang="en-US" altLang="en-US" smtClean="0"/>
              <a:t>Fare clic per modificare lo stile del titolo</a:t>
            </a:r>
          </a:p>
        </p:txBody>
      </p:sp>
      <p:sp>
        <p:nvSpPr>
          <p:cNvPr id="6148" name="Rectangle 3"/>
          <p:cNvSpPr>
            <a:spLocks noGrp="1" noChangeArrowheads="1"/>
          </p:cNvSpPr>
          <p:nvPr>
            <p:ph type="body" idx="1"/>
          </p:nvPr>
        </p:nvSpPr>
        <p:spPr bwMode="auto">
          <a:xfrm>
            <a:off x="656492" y="990600"/>
            <a:ext cx="109728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407" tIns="44703" rIns="89407" bIns="44703" numCol="1" anchor="t" anchorCtr="0" compatLnSpc="1">
            <a:prstTxWarp prst="textNoShape">
              <a:avLst/>
            </a:prstTxWarp>
          </a:bodyPr>
          <a:lstStyle/>
          <a:p>
            <a:pPr lvl="0"/>
            <a:r>
              <a:rPr lang="en-US" altLang="en-US" smtClean="0"/>
              <a:t>Fare clic per modificare gli stili del testo dello schema</a:t>
            </a:r>
          </a:p>
          <a:p>
            <a:pPr lvl="1"/>
            <a:r>
              <a:rPr lang="en-US" altLang="en-US" smtClean="0"/>
              <a:t>Secondo livello</a:t>
            </a:r>
          </a:p>
          <a:p>
            <a:pPr lvl="2"/>
            <a:r>
              <a:rPr lang="en-US" altLang="en-US" smtClean="0"/>
              <a:t>Terzo livello</a:t>
            </a:r>
          </a:p>
          <a:p>
            <a:pPr lvl="3"/>
            <a:r>
              <a:rPr lang="en-US" altLang="en-US" smtClean="0"/>
              <a:t>Quarto livello</a:t>
            </a:r>
          </a:p>
          <a:p>
            <a:pPr lvl="4"/>
            <a:r>
              <a:rPr lang="en-US" altLang="en-US" smtClean="0"/>
              <a:t>Quinto livello</a:t>
            </a:r>
          </a:p>
        </p:txBody>
      </p:sp>
      <p:sp>
        <p:nvSpPr>
          <p:cNvPr id="1030" name="Rectangle 6"/>
          <p:cNvSpPr>
            <a:spLocks noGrp="1" noChangeArrowheads="1"/>
          </p:cNvSpPr>
          <p:nvPr>
            <p:ph type="sldNum" sz="quarter" idx="4"/>
          </p:nvPr>
        </p:nvSpPr>
        <p:spPr bwMode="auto">
          <a:xfrm>
            <a:off x="11379200" y="6553200"/>
            <a:ext cx="812800" cy="304800"/>
          </a:xfrm>
          <a:prstGeom prst="rect">
            <a:avLst/>
          </a:prstGeom>
          <a:noFill/>
          <a:ln w="9525">
            <a:noFill/>
            <a:miter lim="800000"/>
            <a:headEnd/>
            <a:tailEnd/>
          </a:ln>
          <a:effectLst/>
        </p:spPr>
        <p:txBody>
          <a:bodyPr vert="horz" wrap="square" lIns="89407" tIns="44703" rIns="89407" bIns="44703" numCol="1" anchor="t" anchorCtr="0" compatLnSpc="1">
            <a:prstTxWarp prst="textNoShape">
              <a:avLst/>
            </a:prstTxWarp>
          </a:bodyPr>
          <a:lstStyle>
            <a:lvl1pPr algn="r">
              <a:spcBef>
                <a:spcPct val="0"/>
              </a:spcBef>
              <a:buSzTx/>
              <a:buFontTx/>
              <a:buNone/>
              <a:defRPr sz="1300">
                <a:solidFill>
                  <a:schemeClr val="bg1"/>
                </a:solidFill>
              </a:defRPr>
            </a:lvl1pPr>
          </a:lstStyle>
          <a:p>
            <a:fld id="{C944AA65-84B2-420B-AE90-562FFF01F218}" type="slidenum">
              <a:rPr lang="en-US" altLang="en-US"/>
              <a:pPr/>
              <a:t>‹#›</a:t>
            </a:fld>
            <a:endParaRPr lang="en-US" altLang="en-US"/>
          </a:p>
        </p:txBody>
      </p:sp>
      <p:sp>
        <p:nvSpPr>
          <p:cNvPr id="1038" name="Text Box 14"/>
          <p:cNvSpPr txBox="1">
            <a:spLocks noChangeArrowheads="1"/>
          </p:cNvSpPr>
          <p:nvPr userDrawn="1"/>
        </p:nvSpPr>
        <p:spPr bwMode="auto">
          <a:xfrm>
            <a:off x="0" y="6586539"/>
            <a:ext cx="2625969" cy="274945"/>
          </a:xfrm>
          <a:prstGeom prst="rect">
            <a:avLst/>
          </a:prstGeom>
          <a:noFill/>
          <a:ln w="9525" algn="ctr">
            <a:noFill/>
            <a:miter lim="800000"/>
            <a:headEnd/>
            <a:tailEnd/>
          </a:ln>
          <a:effectLst/>
        </p:spPr>
        <p:txBody>
          <a:bodyPr lIns="89407" tIns="44703" rIns="89407" bIns="44703">
            <a:spAutoFit/>
          </a:bodyPr>
          <a:lstStyle/>
          <a:p>
            <a:pPr marL="533400" indent="-533400" defTabSz="893763">
              <a:spcBef>
                <a:spcPct val="50000"/>
              </a:spcBef>
              <a:defRPr/>
            </a:pPr>
            <a:r>
              <a:rPr lang="en-US" sz="1200">
                <a:solidFill>
                  <a:schemeClr val="bg1"/>
                </a:solidFill>
                <a:latin typeface="Arial" charset="0"/>
              </a:rPr>
              <a:t>Hubert Kroha, MPI Munich</a:t>
            </a:r>
            <a:endParaRPr lang="de-DE" sz="1200">
              <a:solidFill>
                <a:schemeClr val="bg1"/>
              </a:solidFill>
              <a:latin typeface="Arial" charset="0"/>
            </a:endParaRPr>
          </a:p>
        </p:txBody>
      </p:sp>
      <p:sp>
        <p:nvSpPr>
          <p:cNvPr id="1039" name="Text Box 15"/>
          <p:cNvSpPr txBox="1">
            <a:spLocks noChangeArrowheads="1"/>
          </p:cNvSpPr>
          <p:nvPr userDrawn="1"/>
        </p:nvSpPr>
        <p:spPr bwMode="auto">
          <a:xfrm>
            <a:off x="5064369" y="6586539"/>
            <a:ext cx="2907323" cy="274945"/>
          </a:xfrm>
          <a:prstGeom prst="rect">
            <a:avLst/>
          </a:prstGeom>
          <a:noFill/>
          <a:ln w="9525" algn="ctr">
            <a:noFill/>
            <a:miter lim="800000"/>
            <a:headEnd/>
            <a:tailEnd/>
          </a:ln>
          <a:effectLst/>
        </p:spPr>
        <p:txBody>
          <a:bodyPr lIns="89407" tIns="44703" rIns="89407" bIns="44703">
            <a:spAutoFit/>
          </a:bodyPr>
          <a:lstStyle/>
          <a:p>
            <a:pPr marL="533400" indent="-533400" defTabSz="893763">
              <a:spcBef>
                <a:spcPct val="50000"/>
              </a:spcBef>
              <a:defRPr/>
            </a:pPr>
            <a:r>
              <a:rPr lang="en-US" sz="1200">
                <a:solidFill>
                  <a:schemeClr val="bg1"/>
                </a:solidFill>
                <a:latin typeface="Arial" charset="0"/>
              </a:rPr>
              <a:t>FCC Week 2018  12 April 2018</a:t>
            </a:r>
            <a:endParaRPr lang="de-DE" sz="1200">
              <a:solidFill>
                <a:schemeClr val="bg1"/>
              </a:solidFill>
              <a:latin typeface="Arial" charset="0"/>
            </a:endParaRPr>
          </a:p>
        </p:txBody>
      </p:sp>
    </p:spTree>
    <p:extLst>
      <p:ext uri="{BB962C8B-B14F-4D97-AF65-F5344CB8AC3E}">
        <p14:creationId xmlns:p14="http://schemas.microsoft.com/office/powerpoint/2010/main" val="2793808462"/>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Lst>
  <p:hf hdr="0" ftr="0"/>
  <p:txStyles>
    <p:titleStyle>
      <a:lvl1pPr algn="ctr" defTabSz="893763" rtl="0" eaLnBrk="0" fontAlgn="base" hangingPunct="0">
        <a:spcBef>
          <a:spcPct val="0"/>
        </a:spcBef>
        <a:spcAft>
          <a:spcPct val="0"/>
        </a:spcAft>
        <a:defRPr sz="3500">
          <a:solidFill>
            <a:schemeClr val="bg1"/>
          </a:solidFill>
          <a:latin typeface="+mj-lt"/>
          <a:ea typeface="+mj-ea"/>
          <a:cs typeface="+mj-cs"/>
        </a:defRPr>
      </a:lvl1pPr>
      <a:lvl2pPr algn="ctr" defTabSz="893763" rtl="0" eaLnBrk="0" fontAlgn="base" hangingPunct="0">
        <a:spcBef>
          <a:spcPct val="0"/>
        </a:spcBef>
        <a:spcAft>
          <a:spcPct val="0"/>
        </a:spcAft>
        <a:defRPr sz="3500">
          <a:solidFill>
            <a:schemeClr val="bg1"/>
          </a:solidFill>
          <a:latin typeface="Arial" charset="0"/>
        </a:defRPr>
      </a:lvl2pPr>
      <a:lvl3pPr algn="ctr" defTabSz="893763" rtl="0" eaLnBrk="0" fontAlgn="base" hangingPunct="0">
        <a:spcBef>
          <a:spcPct val="0"/>
        </a:spcBef>
        <a:spcAft>
          <a:spcPct val="0"/>
        </a:spcAft>
        <a:defRPr sz="3500">
          <a:solidFill>
            <a:schemeClr val="bg1"/>
          </a:solidFill>
          <a:latin typeface="Arial" charset="0"/>
        </a:defRPr>
      </a:lvl3pPr>
      <a:lvl4pPr algn="ctr" defTabSz="893763" rtl="0" eaLnBrk="0" fontAlgn="base" hangingPunct="0">
        <a:spcBef>
          <a:spcPct val="0"/>
        </a:spcBef>
        <a:spcAft>
          <a:spcPct val="0"/>
        </a:spcAft>
        <a:defRPr sz="3500">
          <a:solidFill>
            <a:schemeClr val="bg1"/>
          </a:solidFill>
          <a:latin typeface="Arial" charset="0"/>
        </a:defRPr>
      </a:lvl4pPr>
      <a:lvl5pPr algn="ctr" defTabSz="893763" rtl="0" eaLnBrk="0" fontAlgn="base" hangingPunct="0">
        <a:spcBef>
          <a:spcPct val="0"/>
        </a:spcBef>
        <a:spcAft>
          <a:spcPct val="0"/>
        </a:spcAft>
        <a:defRPr sz="3500">
          <a:solidFill>
            <a:schemeClr val="bg1"/>
          </a:solidFill>
          <a:latin typeface="Arial" charset="0"/>
        </a:defRPr>
      </a:lvl5pPr>
      <a:lvl6pPr marL="457200" algn="ctr" defTabSz="893763" rtl="0" fontAlgn="base">
        <a:spcBef>
          <a:spcPct val="0"/>
        </a:spcBef>
        <a:spcAft>
          <a:spcPct val="0"/>
        </a:spcAft>
        <a:defRPr sz="3500">
          <a:solidFill>
            <a:schemeClr val="bg1"/>
          </a:solidFill>
          <a:latin typeface="Arial" charset="0"/>
        </a:defRPr>
      </a:lvl6pPr>
      <a:lvl7pPr marL="914400" algn="ctr" defTabSz="893763" rtl="0" fontAlgn="base">
        <a:spcBef>
          <a:spcPct val="0"/>
        </a:spcBef>
        <a:spcAft>
          <a:spcPct val="0"/>
        </a:spcAft>
        <a:defRPr sz="3500">
          <a:solidFill>
            <a:schemeClr val="bg1"/>
          </a:solidFill>
          <a:latin typeface="Arial" charset="0"/>
        </a:defRPr>
      </a:lvl7pPr>
      <a:lvl8pPr marL="1371600" algn="ctr" defTabSz="893763" rtl="0" fontAlgn="base">
        <a:spcBef>
          <a:spcPct val="0"/>
        </a:spcBef>
        <a:spcAft>
          <a:spcPct val="0"/>
        </a:spcAft>
        <a:defRPr sz="3500">
          <a:solidFill>
            <a:schemeClr val="bg1"/>
          </a:solidFill>
          <a:latin typeface="Arial" charset="0"/>
        </a:defRPr>
      </a:lvl8pPr>
      <a:lvl9pPr marL="1828800" algn="ctr" defTabSz="893763" rtl="0" fontAlgn="base">
        <a:spcBef>
          <a:spcPct val="0"/>
        </a:spcBef>
        <a:spcAft>
          <a:spcPct val="0"/>
        </a:spcAft>
        <a:defRPr sz="3500">
          <a:solidFill>
            <a:schemeClr val="bg1"/>
          </a:solidFill>
          <a:latin typeface="Arial" charset="0"/>
        </a:defRPr>
      </a:lvl9pPr>
    </p:titleStyle>
    <p:bodyStyle>
      <a:lvl1pPr marL="334963" indent="-334963" algn="l" defTabSz="893763" rtl="0" eaLnBrk="0" fontAlgn="base" hangingPunct="0">
        <a:spcBef>
          <a:spcPct val="20000"/>
        </a:spcBef>
        <a:spcAft>
          <a:spcPct val="0"/>
        </a:spcAft>
        <a:buChar char="•"/>
        <a:defRPr sz="2800">
          <a:solidFill>
            <a:schemeClr val="tx1"/>
          </a:solidFill>
          <a:latin typeface="+mn-lt"/>
          <a:ea typeface="+mn-ea"/>
          <a:cs typeface="+mn-cs"/>
        </a:defRPr>
      </a:lvl1pPr>
      <a:lvl2pPr marL="727075" indent="-280988" algn="l" defTabSz="893763" rtl="0" eaLnBrk="0" fontAlgn="base" hangingPunct="0">
        <a:spcBef>
          <a:spcPct val="20000"/>
        </a:spcBef>
        <a:spcAft>
          <a:spcPct val="0"/>
        </a:spcAft>
        <a:buChar char="–"/>
        <a:defRPr sz="2400">
          <a:solidFill>
            <a:schemeClr val="tx1"/>
          </a:solidFill>
          <a:latin typeface="+mn-lt"/>
        </a:defRPr>
      </a:lvl2pPr>
      <a:lvl3pPr marL="1117600" indent="-223838" algn="l" defTabSz="893763" rtl="0" eaLnBrk="0" fontAlgn="base" hangingPunct="0">
        <a:spcBef>
          <a:spcPct val="20000"/>
        </a:spcBef>
        <a:spcAft>
          <a:spcPct val="0"/>
        </a:spcAft>
        <a:buChar char="•"/>
        <a:defRPr sz="1900">
          <a:solidFill>
            <a:schemeClr val="tx1"/>
          </a:solidFill>
          <a:latin typeface="+mn-lt"/>
        </a:defRPr>
      </a:lvl3pPr>
      <a:lvl4pPr marL="1565275" indent="-225425" algn="l" defTabSz="893763" rtl="0" eaLnBrk="0" fontAlgn="base" hangingPunct="0">
        <a:spcBef>
          <a:spcPct val="20000"/>
        </a:spcBef>
        <a:spcAft>
          <a:spcPct val="0"/>
        </a:spcAft>
        <a:buChar char="–"/>
        <a:defRPr sz="1700">
          <a:solidFill>
            <a:schemeClr val="tx1"/>
          </a:solidFill>
          <a:latin typeface="+mn-lt"/>
        </a:defRPr>
      </a:lvl4pPr>
      <a:lvl5pPr marL="2011363" indent="-222250" algn="l" defTabSz="893763" rtl="0" eaLnBrk="0" fontAlgn="base" hangingPunct="0">
        <a:spcBef>
          <a:spcPct val="20000"/>
        </a:spcBef>
        <a:spcAft>
          <a:spcPct val="0"/>
        </a:spcAft>
        <a:buChar char="»"/>
        <a:defRPr sz="1700">
          <a:solidFill>
            <a:schemeClr val="tx1"/>
          </a:solidFill>
          <a:latin typeface="+mn-lt"/>
        </a:defRPr>
      </a:lvl5pPr>
      <a:lvl6pPr marL="2468563" indent="-222250" algn="l" defTabSz="893763" rtl="0" fontAlgn="base">
        <a:spcBef>
          <a:spcPct val="20000"/>
        </a:spcBef>
        <a:spcAft>
          <a:spcPct val="0"/>
        </a:spcAft>
        <a:buChar char="»"/>
        <a:defRPr sz="1700">
          <a:solidFill>
            <a:schemeClr val="tx1"/>
          </a:solidFill>
          <a:latin typeface="+mn-lt"/>
        </a:defRPr>
      </a:lvl6pPr>
      <a:lvl7pPr marL="2925763" indent="-222250" algn="l" defTabSz="893763" rtl="0" fontAlgn="base">
        <a:spcBef>
          <a:spcPct val="20000"/>
        </a:spcBef>
        <a:spcAft>
          <a:spcPct val="0"/>
        </a:spcAft>
        <a:buChar char="»"/>
        <a:defRPr sz="1700">
          <a:solidFill>
            <a:schemeClr val="tx1"/>
          </a:solidFill>
          <a:latin typeface="+mn-lt"/>
        </a:defRPr>
      </a:lvl7pPr>
      <a:lvl8pPr marL="3382963" indent="-222250" algn="l" defTabSz="893763" rtl="0" fontAlgn="base">
        <a:spcBef>
          <a:spcPct val="20000"/>
        </a:spcBef>
        <a:spcAft>
          <a:spcPct val="0"/>
        </a:spcAft>
        <a:buChar char="»"/>
        <a:defRPr sz="1700">
          <a:solidFill>
            <a:schemeClr val="tx1"/>
          </a:solidFill>
          <a:latin typeface="+mn-lt"/>
        </a:defRPr>
      </a:lvl8pPr>
      <a:lvl9pPr marL="3840163" indent="-222250" algn="l" defTabSz="893763" rtl="0" fontAlgn="base">
        <a:spcBef>
          <a:spcPct val="20000"/>
        </a:spcBef>
        <a:spcAft>
          <a:spcPct val="0"/>
        </a:spcAft>
        <a:buChar char="»"/>
        <a:defRPr sz="17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emf"/></Relationships>
</file>

<file path=ppt/slides/_rels/slide15.xml.rels><?xml version="1.0" encoding="UTF-8" standalone="yes"?>
<Relationships xmlns="http://schemas.openxmlformats.org/package/2006/relationships"><Relationship Id="rId8" Type="http://schemas.openxmlformats.org/officeDocument/2006/relationships/image" Target="../media/image35.jpg"/><Relationship Id="rId13" Type="http://schemas.openxmlformats.org/officeDocument/2006/relationships/image" Target="../media/image40.jpg"/><Relationship Id="rId3" Type="http://schemas.openxmlformats.org/officeDocument/2006/relationships/image" Target="../media/image30.jpeg"/><Relationship Id="rId7" Type="http://schemas.openxmlformats.org/officeDocument/2006/relationships/image" Target="../media/image34.jpeg"/><Relationship Id="rId12" Type="http://schemas.openxmlformats.org/officeDocument/2006/relationships/image" Target="../media/image39.png"/><Relationship Id="rId2" Type="http://schemas.openxmlformats.org/officeDocument/2006/relationships/image" Target="../media/image29.jpg"/><Relationship Id="rId1" Type="http://schemas.openxmlformats.org/officeDocument/2006/relationships/slideLayout" Target="../slideLayouts/slideLayout3.xml"/><Relationship Id="rId6" Type="http://schemas.openxmlformats.org/officeDocument/2006/relationships/image" Target="../media/image33.jpeg"/><Relationship Id="rId11" Type="http://schemas.openxmlformats.org/officeDocument/2006/relationships/image" Target="../media/image38.jpg"/><Relationship Id="rId5" Type="http://schemas.openxmlformats.org/officeDocument/2006/relationships/image" Target="../media/image32.jpeg"/><Relationship Id="rId15" Type="http://schemas.openxmlformats.org/officeDocument/2006/relationships/image" Target="../media/image42.jpg"/><Relationship Id="rId10" Type="http://schemas.openxmlformats.org/officeDocument/2006/relationships/image" Target="../media/image37.jpg"/><Relationship Id="rId4" Type="http://schemas.openxmlformats.org/officeDocument/2006/relationships/image" Target="../media/image31.png"/><Relationship Id="rId9" Type="http://schemas.openxmlformats.org/officeDocument/2006/relationships/image" Target="../media/image36.jpg"/><Relationship Id="rId14" Type="http://schemas.openxmlformats.org/officeDocument/2006/relationships/image" Target="../media/image41.jpg"/></Relationships>
</file>

<file path=ppt/slides/_rels/slide1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17.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image" Target="../media/image50.emf"/><Relationship Id="rId4" Type="http://schemas.openxmlformats.org/officeDocument/2006/relationships/image" Target="../media/image49.png"/></Relationships>
</file>

<file path=ppt/slides/_rels/slide18.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53.e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57.e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56.emf"/><Relationship Id="rId5" Type="http://schemas.openxmlformats.org/officeDocument/2006/relationships/image" Target="../media/image55.emf"/><Relationship Id="rId4" Type="http://schemas.openxmlformats.org/officeDocument/2006/relationships/image" Target="../media/image54.emf"/></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image" Target="../media/image5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59.png"/></Relationships>
</file>

<file path=ppt/slides/_rels/slide2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hyperlink" Target="https://kt.cern/technologies/picotdc"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image" Target="../media/image64.emf"/><Relationship Id="rId1" Type="http://schemas.openxmlformats.org/officeDocument/2006/relationships/slideLayout" Target="../slideLayouts/slideLayout2.xml"/><Relationship Id="rId4" Type="http://schemas.openxmlformats.org/officeDocument/2006/relationships/image" Target="../media/image66.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doi.org/10.1088/1748-0221/15/12/C12004" TargetMode="External"/><Relationship Id="rId2" Type="http://schemas.openxmlformats.org/officeDocument/2006/relationships/image" Target="../media/image67.emf"/><Relationship Id="rId1" Type="http://schemas.openxmlformats.org/officeDocument/2006/relationships/slideLayout" Target="../slideLayouts/slideLayout2.xml"/><Relationship Id="rId5" Type="http://schemas.openxmlformats.org/officeDocument/2006/relationships/image" Target="../media/image69.emf"/><Relationship Id="rId4" Type="http://schemas.openxmlformats.org/officeDocument/2006/relationships/image" Target="../media/image68.png"/></Relationships>
</file>

<file path=ppt/slides/_rels/slide2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31.xml"/><Relationship Id="rId5" Type="http://schemas.openxmlformats.org/officeDocument/2006/relationships/image" Target="../media/image73.png"/><Relationship Id="rId4" Type="http://schemas.openxmlformats.org/officeDocument/2006/relationships/image" Target="../media/image72.png"/></Relationships>
</file>

<file path=ppt/slides/_rels/slide26.xml.rels><?xml version="1.0" encoding="UTF-8" standalone="yes"?>
<Relationships xmlns="http://schemas.openxmlformats.org/package/2006/relationships"><Relationship Id="rId3" Type="http://schemas.openxmlformats.org/officeDocument/2006/relationships/image" Target="../media/image75.wmf"/><Relationship Id="rId2" Type="http://schemas.openxmlformats.org/officeDocument/2006/relationships/slideLayout" Target="../slideLayouts/slideLayout41.xml"/><Relationship Id="rId1" Type="http://schemas.openxmlformats.org/officeDocument/2006/relationships/vmlDrawing" Target="../drawings/vmlDrawing3.vml"/><Relationship Id="rId6" Type="http://schemas.openxmlformats.org/officeDocument/2006/relationships/image" Target="../media/image76.wmf"/><Relationship Id="rId5" Type="http://schemas.openxmlformats.org/officeDocument/2006/relationships/image" Target="../media/image74.emf"/><Relationship Id="rId4" Type="http://schemas.openxmlformats.org/officeDocument/2006/relationships/oleObject" Target="../embeddings/oleObject2.bin"/></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77.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jpeg"/><Relationship Id="rId1" Type="http://schemas.openxmlformats.org/officeDocument/2006/relationships/slideLayout" Target="../slideLayouts/slideLayout2.xml"/><Relationship Id="rId4" Type="http://schemas.openxmlformats.org/officeDocument/2006/relationships/image" Target="../media/image80.jpeg"/></Relationships>
</file>

<file path=ppt/slides/_rels/slide31.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84.png"/><Relationship Id="rId2" Type="http://schemas.openxmlformats.org/officeDocument/2006/relationships/image" Target="../media/image82.png"/><Relationship Id="rId1" Type="http://schemas.openxmlformats.org/officeDocument/2006/relationships/slideLayout" Target="../slideLayouts/slideLayout2.xml"/><Relationship Id="rId6" Type="http://schemas.openxmlformats.org/officeDocument/2006/relationships/image" Target="../media/image83.png"/><Relationship Id="rId5" Type="http://schemas.openxmlformats.org/officeDocument/2006/relationships/image" Target="../media/image590.png"/><Relationship Id="rId4" Type="http://schemas.openxmlformats.org/officeDocument/2006/relationships/chart" Target="../charts/char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4.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GB" sz="6600" b="1" dirty="0"/>
              <a:t>Conceptual designs and R&amp;D challenges for muon detectors</a:t>
            </a:r>
            <a:endParaRPr lang="en-GB" sz="6600" dirty="0"/>
          </a:p>
        </p:txBody>
      </p:sp>
      <p:sp>
        <p:nvSpPr>
          <p:cNvPr id="3" name="Subtitle 2"/>
          <p:cNvSpPr>
            <a:spLocks noGrp="1"/>
          </p:cNvSpPr>
          <p:nvPr>
            <p:ph type="subTitle" idx="1"/>
          </p:nvPr>
        </p:nvSpPr>
        <p:spPr/>
        <p:txBody>
          <a:bodyPr/>
          <a:lstStyle/>
          <a:p>
            <a:r>
              <a:rPr lang="en-GB" dirty="0" smtClean="0"/>
              <a:t>G.  Aielli</a:t>
            </a:r>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5923340"/>
            <a:ext cx="934659" cy="934659"/>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7956" y="0"/>
            <a:ext cx="1122559" cy="127274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753599" y="5912307"/>
            <a:ext cx="2438399" cy="942848"/>
          </a:xfrm>
          <a:prstGeom prst="rect">
            <a:avLst/>
          </a:prstGeom>
          <a:solidFill>
            <a:schemeClr val="tx1"/>
          </a:solidFill>
        </p:spPr>
      </p:pic>
      <p:sp>
        <p:nvSpPr>
          <p:cNvPr id="7" name="Slide Number Placeholder 6"/>
          <p:cNvSpPr>
            <a:spLocks noGrp="1"/>
          </p:cNvSpPr>
          <p:nvPr>
            <p:ph type="sldNum" sz="quarter" idx="12"/>
          </p:nvPr>
        </p:nvSpPr>
        <p:spPr/>
        <p:txBody>
          <a:bodyPr/>
          <a:lstStyle/>
          <a:p>
            <a:fld id="{F8550EB5-7DBB-40B0-8DCD-2DF6D0BF0886}" type="slidenum">
              <a:rPr lang="en-GB" smtClean="0"/>
              <a:t>1</a:t>
            </a:fld>
            <a:endParaRPr lang="en-GB"/>
          </a:p>
        </p:txBody>
      </p:sp>
      <p:sp>
        <p:nvSpPr>
          <p:cNvPr id="8" name="Date Placeholder 7"/>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34991776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13195"/>
            <a:ext cx="12192000" cy="779614"/>
          </a:xfrm>
          <a:prstGeom prst="rect">
            <a:avLst/>
          </a:prstGeom>
          <a:noFill/>
        </p:spPr>
        <p:txBody>
          <a:bodyPr wrap="square" lIns="121771" tIns="60885" rIns="121771" bIns="60885" rtlCol="0">
            <a:spAutoFit/>
          </a:bodyPr>
          <a:lstStyle/>
          <a:p>
            <a:pPr algn="ctr" defTabSz="608691"/>
            <a:r>
              <a:rPr lang="en-GB" sz="4267" b="1" dirty="0" err="1">
                <a:solidFill>
                  <a:srgbClr val="FF0000"/>
                </a:solidFill>
                <a:latin typeface="Calibri"/>
              </a:rPr>
              <a:t>Vertexing</a:t>
            </a:r>
            <a:r>
              <a:rPr lang="en-GB" sz="4267" b="1" dirty="0">
                <a:solidFill>
                  <a:srgbClr val="FF0000"/>
                </a:solidFill>
                <a:latin typeface="Calibri"/>
              </a:rPr>
              <a:t> at Pileup of 1000, Timing</a:t>
            </a:r>
            <a:endParaRPr lang="en-GB" sz="4267" baseline="30000" dirty="0">
              <a:solidFill>
                <a:srgbClr val="FF0000"/>
              </a:solidFill>
              <a:latin typeface="Calibri"/>
            </a:endParaRPr>
          </a:p>
        </p:txBody>
      </p:sp>
      <p:pic>
        <p:nvPicPr>
          <p:cNvPr id="4" name="Picture 3"/>
          <p:cNvPicPr>
            <a:picLocks noChangeAspect="1"/>
          </p:cNvPicPr>
          <p:nvPr/>
        </p:nvPicPr>
        <p:blipFill>
          <a:blip r:embed="rId2"/>
          <a:stretch>
            <a:fillRect/>
          </a:stretch>
        </p:blipFill>
        <p:spPr>
          <a:xfrm>
            <a:off x="163189" y="1124744"/>
            <a:ext cx="11860931" cy="4948733"/>
          </a:xfrm>
          <a:prstGeom prst="rect">
            <a:avLst/>
          </a:prstGeom>
        </p:spPr>
      </p:pic>
      <p:sp>
        <p:nvSpPr>
          <p:cNvPr id="5" name="Rectangle 4"/>
          <p:cNvSpPr/>
          <p:nvPr/>
        </p:nvSpPr>
        <p:spPr>
          <a:xfrm>
            <a:off x="6318166" y="6387090"/>
            <a:ext cx="6096000" cy="369332"/>
          </a:xfrm>
          <a:prstGeom prst="rect">
            <a:avLst/>
          </a:prstGeom>
        </p:spPr>
        <p:txBody>
          <a:bodyPr>
            <a:spAutoFit/>
          </a:bodyPr>
          <a:lstStyle/>
          <a:p>
            <a:r>
              <a:rPr lang="en-GB" dirty="0"/>
              <a:t>W. </a:t>
            </a:r>
            <a:r>
              <a:rPr lang="en-GB" dirty="0" err="1" smtClean="0"/>
              <a:t>Riegler</a:t>
            </a:r>
            <a:r>
              <a:rPr lang="en-GB" dirty="0" smtClean="0"/>
              <a:t>; FCC-</a:t>
            </a:r>
            <a:r>
              <a:rPr lang="en-GB" dirty="0" err="1" smtClean="0"/>
              <a:t>hh</a:t>
            </a:r>
            <a:r>
              <a:rPr lang="en-GB" dirty="0" smtClean="0"/>
              <a:t> </a:t>
            </a:r>
            <a:r>
              <a:rPr lang="en-GB" dirty="0"/>
              <a:t>Accelerator and </a:t>
            </a:r>
            <a:r>
              <a:rPr lang="en-GB" dirty="0" smtClean="0"/>
              <a:t>Detectors, Nov</a:t>
            </a:r>
            <a:r>
              <a:rPr lang="en-GB" dirty="0"/>
              <a:t>. 21 2017 </a:t>
            </a:r>
          </a:p>
        </p:txBody>
      </p:sp>
      <p:sp>
        <p:nvSpPr>
          <p:cNvPr id="2" name="Slide Number Placeholder 1"/>
          <p:cNvSpPr>
            <a:spLocks noGrp="1"/>
          </p:cNvSpPr>
          <p:nvPr>
            <p:ph type="sldNum" sz="quarter" idx="12"/>
          </p:nvPr>
        </p:nvSpPr>
        <p:spPr/>
        <p:txBody>
          <a:bodyPr/>
          <a:lstStyle/>
          <a:p>
            <a:fld id="{92BD3C18-E509-6E45-AAA5-EF10E7E23A79}" type="slidenum">
              <a:rPr lang="en-GB" smtClean="0"/>
              <a:t>10</a:t>
            </a:fld>
            <a:endParaRPr lang="en-GB"/>
          </a:p>
        </p:txBody>
      </p:sp>
      <p:sp>
        <p:nvSpPr>
          <p:cNvPr id="6" name="Date Placeholder 5"/>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20502885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255010"/>
            <a:ext cx="9404723" cy="881812"/>
          </a:xfrm>
        </p:spPr>
        <p:txBody>
          <a:bodyPr/>
          <a:lstStyle/>
          <a:p>
            <a:r>
              <a:rPr lang="en-GB" dirty="0" smtClean="0"/>
              <a:t>Pileup mitigation - consequences</a:t>
            </a:r>
            <a:endParaRPr lang="en-GB" dirty="0"/>
          </a:p>
        </p:txBody>
      </p:sp>
      <p:sp>
        <p:nvSpPr>
          <p:cNvPr id="3" name="Content Placeholder 2"/>
          <p:cNvSpPr>
            <a:spLocks noGrp="1"/>
          </p:cNvSpPr>
          <p:nvPr>
            <p:ph idx="1"/>
          </p:nvPr>
        </p:nvSpPr>
        <p:spPr>
          <a:xfrm>
            <a:off x="9206754" y="1247592"/>
            <a:ext cx="2861194" cy="5299837"/>
          </a:xfrm>
        </p:spPr>
        <p:txBody>
          <a:bodyPr>
            <a:normAutofit/>
          </a:bodyPr>
          <a:lstStyle/>
          <a:p>
            <a:r>
              <a:rPr lang="it-IT" dirty="0" smtClean="0"/>
              <a:t>Shorter BC spacing proposal:12.5 and 5 ns</a:t>
            </a:r>
            <a:endParaRPr lang="en-GB" dirty="0" smtClean="0">
              <a:sym typeface="Wingdings" panose="05000000000000000000" pitchFamily="2" charset="2"/>
            </a:endParaRPr>
          </a:p>
          <a:p>
            <a:r>
              <a:rPr lang="it-IT" dirty="0" smtClean="0">
                <a:sym typeface="Wingdings" panose="05000000000000000000" pitchFamily="2" charset="2"/>
              </a:rPr>
              <a:t>Correspondingly lower bunch intensity</a:t>
            </a:r>
          </a:p>
          <a:p>
            <a:r>
              <a:rPr lang="it-IT" dirty="0" smtClean="0">
                <a:sym typeface="Wingdings" panose="05000000000000000000" pitchFamily="2" charset="2"/>
              </a:rPr>
              <a:t>Pileup reduction</a:t>
            </a:r>
          </a:p>
          <a:p>
            <a:r>
              <a:rPr lang="it-IT" dirty="0" smtClean="0">
                <a:sym typeface="Wingdings" panose="05000000000000000000" pitchFamily="2" charset="2"/>
              </a:rPr>
              <a:t>Most of internal detector are developing at least sub ns timing</a:t>
            </a:r>
          </a:p>
          <a:p>
            <a:r>
              <a:rPr lang="it-IT" dirty="0" smtClean="0">
                <a:sym typeface="Wingdings" panose="05000000000000000000" pitchFamily="2" charset="2"/>
              </a:rPr>
              <a:t>The BC id. Will require sub-ns timing in the muon system too</a:t>
            </a:r>
          </a:p>
        </p:txBody>
      </p:sp>
      <p:sp>
        <p:nvSpPr>
          <p:cNvPr id="5" name="Content Placeholder 2"/>
          <p:cNvSpPr txBox="1">
            <a:spLocks/>
          </p:cNvSpPr>
          <p:nvPr/>
        </p:nvSpPr>
        <p:spPr>
          <a:xfrm>
            <a:off x="367554" y="5805076"/>
            <a:ext cx="8633011" cy="77501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it-IT" dirty="0" smtClean="0"/>
              <a:t>At the moment just RPCs can provide this performance among the classical muon detectors </a:t>
            </a:r>
            <a:r>
              <a:rPr lang="it-IT" dirty="0" smtClean="0">
                <a:sym typeface="Wingdings" panose="05000000000000000000" pitchFamily="2" charset="2"/>
              </a:rPr>
              <a:t> drive of new R&amp;D effort</a:t>
            </a:r>
            <a:endParaRPr lang="en-GB" dirty="0" smtClean="0">
              <a:sym typeface="Wingdings" panose="05000000000000000000" pitchFamily="2" charset="2"/>
            </a:endParaRPr>
          </a:p>
        </p:txBody>
      </p:sp>
      <p:pic>
        <p:nvPicPr>
          <p:cNvPr id="6" name="Picture 5"/>
          <p:cNvPicPr>
            <a:picLocks noChangeAspect="1"/>
          </p:cNvPicPr>
          <p:nvPr/>
        </p:nvPicPr>
        <p:blipFill>
          <a:blip r:embed="rId2"/>
          <a:stretch>
            <a:fillRect/>
          </a:stretch>
        </p:blipFill>
        <p:spPr>
          <a:xfrm>
            <a:off x="646112" y="1136822"/>
            <a:ext cx="8051327" cy="4528872"/>
          </a:xfrm>
          <a:prstGeom prst="rect">
            <a:avLst/>
          </a:prstGeom>
        </p:spPr>
      </p:pic>
      <p:sp>
        <p:nvSpPr>
          <p:cNvPr id="7" name="Slide Number Placeholder 6"/>
          <p:cNvSpPr>
            <a:spLocks noGrp="1"/>
          </p:cNvSpPr>
          <p:nvPr>
            <p:ph type="sldNum" sz="quarter" idx="12"/>
          </p:nvPr>
        </p:nvSpPr>
        <p:spPr/>
        <p:txBody>
          <a:bodyPr/>
          <a:lstStyle/>
          <a:p>
            <a:fld id="{F8550EB5-7DBB-40B0-8DCD-2DF6D0BF0886}" type="slidenum">
              <a:rPr lang="en-GB" smtClean="0"/>
              <a:t>11</a:t>
            </a:fld>
            <a:endParaRPr lang="en-GB"/>
          </a:p>
        </p:txBody>
      </p:sp>
      <p:sp>
        <p:nvSpPr>
          <p:cNvPr id="8" name="Date Placeholder 7"/>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27257872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Constraints from LLP and DM searches</a:t>
            </a:r>
            <a:endParaRPr lang="en-GB" dirty="0"/>
          </a:p>
        </p:txBody>
      </p:sp>
      <p:sp>
        <p:nvSpPr>
          <p:cNvPr id="5" name="Text Placeholder 4"/>
          <p:cNvSpPr>
            <a:spLocks noGrp="1"/>
          </p:cNvSpPr>
          <p:nvPr>
            <p:ph type="body" idx="1"/>
          </p:nvPr>
        </p:nvSpPr>
        <p:spPr/>
        <p:txBody>
          <a:bodyPr/>
          <a:lstStyle/>
          <a:p>
            <a:endParaRPr lang="en-GB" dirty="0"/>
          </a:p>
        </p:txBody>
      </p:sp>
      <p:sp>
        <p:nvSpPr>
          <p:cNvPr id="2" name="Slide Number Placeholder 1"/>
          <p:cNvSpPr>
            <a:spLocks noGrp="1"/>
          </p:cNvSpPr>
          <p:nvPr>
            <p:ph type="sldNum" sz="quarter" idx="12"/>
          </p:nvPr>
        </p:nvSpPr>
        <p:spPr/>
        <p:txBody>
          <a:bodyPr/>
          <a:lstStyle/>
          <a:p>
            <a:fld id="{F8550EB5-7DBB-40B0-8DCD-2DF6D0BF0886}" type="slidenum">
              <a:rPr lang="en-GB" smtClean="0"/>
              <a:t>12</a:t>
            </a:fld>
            <a:endParaRPr lang="en-GB"/>
          </a:p>
        </p:txBody>
      </p:sp>
      <p:sp>
        <p:nvSpPr>
          <p:cNvPr id="3" name="Date Placeholder 2"/>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7107360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255010"/>
            <a:ext cx="9404723" cy="881812"/>
          </a:xfrm>
        </p:spPr>
        <p:txBody>
          <a:bodyPr/>
          <a:lstStyle/>
          <a:p>
            <a:r>
              <a:rPr lang="en-GB" dirty="0" smtClean="0"/>
              <a:t>Beyond the muon detector: LLPs</a:t>
            </a:r>
            <a:endParaRPr lang="en-GB" dirty="0"/>
          </a:p>
        </p:txBody>
      </p:sp>
      <p:sp>
        <p:nvSpPr>
          <p:cNvPr id="3" name="Content Placeholder 2"/>
          <p:cNvSpPr>
            <a:spLocks noGrp="1"/>
          </p:cNvSpPr>
          <p:nvPr>
            <p:ph idx="1"/>
          </p:nvPr>
        </p:nvSpPr>
        <p:spPr>
          <a:xfrm>
            <a:off x="7628965" y="1393164"/>
            <a:ext cx="4276164" cy="4765589"/>
          </a:xfrm>
        </p:spPr>
        <p:txBody>
          <a:bodyPr>
            <a:normAutofit/>
          </a:bodyPr>
          <a:lstStyle/>
          <a:p>
            <a:pPr marL="38100">
              <a:lnSpc>
                <a:spcPct val="100000"/>
              </a:lnSpc>
              <a:spcBef>
                <a:spcPts val="1530"/>
              </a:spcBef>
            </a:pPr>
            <a:r>
              <a:rPr lang="en-GB" spc="50" dirty="0">
                <a:latin typeface="Arial"/>
                <a:cs typeface="Arial"/>
              </a:rPr>
              <a:t>Detector</a:t>
            </a:r>
            <a:r>
              <a:rPr lang="en-GB" spc="15" dirty="0">
                <a:latin typeface="Arial"/>
                <a:cs typeface="Arial"/>
              </a:rPr>
              <a:t> </a:t>
            </a:r>
            <a:r>
              <a:rPr lang="en-GB" spc="65" dirty="0">
                <a:latin typeface="Arial"/>
                <a:cs typeface="Arial"/>
              </a:rPr>
              <a:t>for</a:t>
            </a:r>
            <a:r>
              <a:rPr lang="en-GB" spc="20" dirty="0">
                <a:latin typeface="Arial"/>
                <a:cs typeface="Arial"/>
              </a:rPr>
              <a:t> </a:t>
            </a:r>
            <a:r>
              <a:rPr lang="en-GB" spc="65" dirty="0">
                <a:latin typeface="Arial"/>
                <a:cs typeface="Arial"/>
              </a:rPr>
              <a:t>long-</a:t>
            </a:r>
            <a:r>
              <a:rPr lang="en-GB" spc="60" dirty="0">
                <a:latin typeface="Arial"/>
                <a:cs typeface="Arial"/>
              </a:rPr>
              <a:t>lived</a:t>
            </a:r>
            <a:r>
              <a:rPr lang="en-GB" spc="15" dirty="0">
                <a:latin typeface="Arial"/>
                <a:cs typeface="Arial"/>
              </a:rPr>
              <a:t> </a:t>
            </a:r>
            <a:r>
              <a:rPr lang="en-GB" dirty="0">
                <a:latin typeface="Arial"/>
                <a:cs typeface="Arial"/>
              </a:rPr>
              <a:t>particles</a:t>
            </a:r>
            <a:r>
              <a:rPr lang="en-GB" spc="15" dirty="0">
                <a:latin typeface="Arial"/>
                <a:cs typeface="Arial"/>
              </a:rPr>
              <a:t> </a:t>
            </a:r>
            <a:r>
              <a:rPr lang="en-GB" dirty="0">
                <a:latin typeface="Arial"/>
                <a:cs typeface="Arial"/>
              </a:rPr>
              <a:t>at</a:t>
            </a:r>
            <a:r>
              <a:rPr lang="en-GB" spc="20" dirty="0">
                <a:latin typeface="Arial"/>
                <a:cs typeface="Arial"/>
              </a:rPr>
              <a:t> </a:t>
            </a:r>
            <a:r>
              <a:rPr lang="en-GB" spc="80" dirty="0">
                <a:latin typeface="Arial"/>
                <a:cs typeface="Arial"/>
              </a:rPr>
              <a:t>high</a:t>
            </a:r>
            <a:r>
              <a:rPr lang="en-GB" spc="15" dirty="0">
                <a:latin typeface="Arial"/>
                <a:cs typeface="Arial"/>
              </a:rPr>
              <a:t> </a:t>
            </a:r>
            <a:r>
              <a:rPr lang="en-GB" dirty="0">
                <a:latin typeface="Arial"/>
                <a:cs typeface="Arial"/>
              </a:rPr>
              <a:t>energy</a:t>
            </a:r>
            <a:r>
              <a:rPr lang="en-GB" spc="20" dirty="0">
                <a:latin typeface="Arial"/>
                <a:cs typeface="Arial"/>
              </a:rPr>
              <a:t> </a:t>
            </a:r>
            <a:r>
              <a:rPr lang="en-GB" spc="70" dirty="0">
                <a:latin typeface="Arial"/>
                <a:cs typeface="Arial"/>
              </a:rPr>
              <a:t>of</a:t>
            </a:r>
            <a:r>
              <a:rPr lang="en-GB" spc="80" dirty="0">
                <a:latin typeface="Arial"/>
                <a:cs typeface="Arial"/>
              </a:rPr>
              <a:t> </a:t>
            </a:r>
            <a:r>
              <a:rPr lang="en-GB" dirty="0">
                <a:latin typeface="Arial"/>
                <a:cs typeface="Arial"/>
              </a:rPr>
              <a:t>100</a:t>
            </a:r>
            <a:r>
              <a:rPr lang="en-GB" spc="-40" dirty="0">
                <a:latin typeface="Arial"/>
                <a:cs typeface="Arial"/>
              </a:rPr>
              <a:t> </a:t>
            </a:r>
            <a:r>
              <a:rPr lang="en-GB" spc="-25" dirty="0" err="1">
                <a:latin typeface="Arial"/>
                <a:cs typeface="Arial"/>
              </a:rPr>
              <a:t>TeV</a:t>
            </a:r>
            <a:endParaRPr lang="en-GB" dirty="0">
              <a:latin typeface="Arial"/>
              <a:cs typeface="Arial"/>
            </a:endParaRPr>
          </a:p>
          <a:p>
            <a:pPr marL="38100" marR="30480">
              <a:lnSpc>
                <a:spcPct val="113599"/>
              </a:lnSpc>
              <a:spcBef>
                <a:spcPts val="1235"/>
              </a:spcBef>
            </a:pPr>
            <a:r>
              <a:rPr lang="en-GB" spc="-55" dirty="0" smtClean="0">
                <a:latin typeface="Arial"/>
                <a:cs typeface="Arial"/>
              </a:rPr>
              <a:t>Has</a:t>
            </a:r>
            <a:r>
              <a:rPr lang="en-GB" spc="10" dirty="0" smtClean="0">
                <a:latin typeface="Arial"/>
                <a:cs typeface="Arial"/>
              </a:rPr>
              <a:t> </a:t>
            </a:r>
            <a:r>
              <a:rPr lang="en-GB" dirty="0">
                <a:latin typeface="Arial"/>
                <a:cs typeface="Arial"/>
              </a:rPr>
              <a:t>ca</a:t>
            </a:r>
            <a:r>
              <a:rPr lang="en-GB" spc="15" dirty="0">
                <a:latin typeface="Arial"/>
                <a:cs typeface="Arial"/>
              </a:rPr>
              <a:t> </a:t>
            </a:r>
            <a:r>
              <a:rPr lang="en-GB" dirty="0">
                <a:latin typeface="Arial"/>
                <a:cs typeface="Arial"/>
              </a:rPr>
              <a:t>500</a:t>
            </a:r>
            <a:r>
              <a:rPr lang="en-GB" spc="15" dirty="0">
                <a:latin typeface="Arial"/>
                <a:cs typeface="Arial"/>
              </a:rPr>
              <a:t> </a:t>
            </a:r>
            <a:r>
              <a:rPr lang="en-GB" dirty="0">
                <a:latin typeface="Arial"/>
                <a:cs typeface="Arial"/>
              </a:rPr>
              <a:t>times</a:t>
            </a:r>
            <a:r>
              <a:rPr lang="en-GB" spc="15" dirty="0">
                <a:latin typeface="Arial"/>
                <a:cs typeface="Arial"/>
              </a:rPr>
              <a:t> </a:t>
            </a:r>
            <a:r>
              <a:rPr lang="en-GB" spc="60" dirty="0">
                <a:latin typeface="Arial"/>
                <a:cs typeface="Arial"/>
              </a:rPr>
              <a:t>more</a:t>
            </a:r>
            <a:r>
              <a:rPr lang="en-GB" spc="15" dirty="0">
                <a:latin typeface="Arial"/>
                <a:cs typeface="Arial"/>
              </a:rPr>
              <a:t> </a:t>
            </a:r>
            <a:r>
              <a:rPr lang="en-GB" dirty="0">
                <a:latin typeface="Arial"/>
                <a:cs typeface="Arial"/>
              </a:rPr>
              <a:t>sensitivity;</a:t>
            </a:r>
            <a:r>
              <a:rPr lang="en-GB" spc="15" dirty="0">
                <a:latin typeface="Arial"/>
                <a:cs typeface="Arial"/>
              </a:rPr>
              <a:t> </a:t>
            </a:r>
            <a:r>
              <a:rPr lang="en-GB" dirty="0">
                <a:latin typeface="Arial"/>
                <a:cs typeface="Arial"/>
              </a:rPr>
              <a:t>150</a:t>
            </a:r>
            <a:r>
              <a:rPr lang="en-GB" spc="10" dirty="0">
                <a:latin typeface="Arial"/>
                <a:cs typeface="Arial"/>
              </a:rPr>
              <a:t> </a:t>
            </a:r>
            <a:r>
              <a:rPr lang="en-GB" spc="85" dirty="0">
                <a:latin typeface="Arial"/>
                <a:cs typeface="Arial"/>
              </a:rPr>
              <a:t>due</a:t>
            </a:r>
            <a:r>
              <a:rPr lang="en-GB" spc="15" dirty="0">
                <a:latin typeface="Arial"/>
                <a:cs typeface="Arial"/>
              </a:rPr>
              <a:t> </a:t>
            </a:r>
            <a:r>
              <a:rPr lang="en-GB" spc="100" dirty="0">
                <a:latin typeface="Arial"/>
                <a:cs typeface="Arial"/>
              </a:rPr>
              <a:t>to</a:t>
            </a:r>
            <a:r>
              <a:rPr lang="en-GB" spc="15" dirty="0">
                <a:latin typeface="Arial"/>
                <a:cs typeface="Arial"/>
              </a:rPr>
              <a:t> </a:t>
            </a:r>
            <a:r>
              <a:rPr lang="en-GB" dirty="0">
                <a:latin typeface="Arial"/>
                <a:cs typeface="Arial"/>
              </a:rPr>
              <a:t>increased</a:t>
            </a:r>
            <a:r>
              <a:rPr lang="en-GB" spc="15" dirty="0">
                <a:latin typeface="Arial"/>
                <a:cs typeface="Arial"/>
              </a:rPr>
              <a:t> </a:t>
            </a:r>
            <a:r>
              <a:rPr lang="en-GB" spc="-10" dirty="0">
                <a:latin typeface="Arial"/>
                <a:cs typeface="Arial"/>
              </a:rPr>
              <a:t>cross</a:t>
            </a:r>
            <a:r>
              <a:rPr lang="en-GB" spc="15" dirty="0">
                <a:latin typeface="Arial"/>
                <a:cs typeface="Arial"/>
              </a:rPr>
              <a:t> </a:t>
            </a:r>
            <a:r>
              <a:rPr lang="en-GB" dirty="0">
                <a:latin typeface="Arial"/>
                <a:cs typeface="Arial"/>
              </a:rPr>
              <a:t>section</a:t>
            </a:r>
            <a:r>
              <a:rPr lang="en-GB" spc="15" dirty="0">
                <a:latin typeface="Arial"/>
                <a:cs typeface="Arial"/>
              </a:rPr>
              <a:t> </a:t>
            </a:r>
            <a:r>
              <a:rPr lang="en-GB" spc="60" dirty="0">
                <a:latin typeface="Arial"/>
                <a:cs typeface="Arial"/>
              </a:rPr>
              <a:t>and</a:t>
            </a:r>
            <a:r>
              <a:rPr lang="en-GB" spc="10" dirty="0">
                <a:latin typeface="Arial"/>
                <a:cs typeface="Arial"/>
              </a:rPr>
              <a:t> </a:t>
            </a:r>
            <a:r>
              <a:rPr lang="en-GB" dirty="0">
                <a:latin typeface="Arial"/>
                <a:cs typeface="Arial"/>
              </a:rPr>
              <a:t>luminosity</a:t>
            </a:r>
            <a:r>
              <a:rPr lang="en-GB" spc="15" dirty="0">
                <a:latin typeface="Arial"/>
                <a:cs typeface="Arial"/>
              </a:rPr>
              <a:t> </a:t>
            </a:r>
            <a:r>
              <a:rPr lang="en-GB" spc="35" dirty="0">
                <a:latin typeface="Arial"/>
                <a:cs typeface="Arial"/>
              </a:rPr>
              <a:t>and </a:t>
            </a:r>
            <a:r>
              <a:rPr lang="en-GB" dirty="0">
                <a:latin typeface="Arial"/>
                <a:cs typeface="Arial"/>
              </a:rPr>
              <a:t>factor</a:t>
            </a:r>
            <a:r>
              <a:rPr lang="en-GB" spc="-10" dirty="0">
                <a:latin typeface="Arial"/>
                <a:cs typeface="Arial"/>
              </a:rPr>
              <a:t> </a:t>
            </a:r>
            <a:r>
              <a:rPr lang="en-GB" dirty="0">
                <a:latin typeface="Arial"/>
                <a:cs typeface="Arial"/>
              </a:rPr>
              <a:t>3-4</a:t>
            </a:r>
            <a:r>
              <a:rPr lang="en-GB" spc="-10" dirty="0">
                <a:latin typeface="Arial"/>
                <a:cs typeface="Arial"/>
              </a:rPr>
              <a:t> </a:t>
            </a:r>
            <a:r>
              <a:rPr lang="en-GB" spc="85" dirty="0">
                <a:latin typeface="Arial"/>
                <a:cs typeface="Arial"/>
              </a:rPr>
              <a:t>due</a:t>
            </a:r>
            <a:r>
              <a:rPr lang="en-GB" spc="-10" dirty="0">
                <a:latin typeface="Arial"/>
                <a:cs typeface="Arial"/>
              </a:rPr>
              <a:t> </a:t>
            </a:r>
            <a:r>
              <a:rPr lang="en-GB" spc="100" dirty="0">
                <a:latin typeface="Arial"/>
                <a:cs typeface="Arial"/>
              </a:rPr>
              <a:t>to</a:t>
            </a:r>
            <a:r>
              <a:rPr lang="en-GB" spc="-10" dirty="0">
                <a:latin typeface="Arial"/>
                <a:cs typeface="Arial"/>
              </a:rPr>
              <a:t> </a:t>
            </a:r>
            <a:r>
              <a:rPr lang="en-GB" spc="70" dirty="0">
                <a:latin typeface="Arial"/>
                <a:cs typeface="Arial"/>
              </a:rPr>
              <a:t>moving</a:t>
            </a:r>
            <a:r>
              <a:rPr lang="en-GB" spc="-5" dirty="0">
                <a:latin typeface="Arial"/>
                <a:cs typeface="Arial"/>
              </a:rPr>
              <a:t> </a:t>
            </a:r>
            <a:r>
              <a:rPr lang="en-GB" spc="65" dirty="0">
                <a:latin typeface="Arial"/>
                <a:cs typeface="Arial"/>
              </a:rPr>
              <a:t>detector</a:t>
            </a:r>
            <a:r>
              <a:rPr lang="en-GB" spc="-10" dirty="0">
                <a:latin typeface="Arial"/>
                <a:cs typeface="Arial"/>
              </a:rPr>
              <a:t> </a:t>
            </a:r>
            <a:r>
              <a:rPr lang="en-GB" dirty="0">
                <a:latin typeface="Arial"/>
                <a:cs typeface="Arial"/>
              </a:rPr>
              <a:t>closer</a:t>
            </a:r>
            <a:r>
              <a:rPr lang="en-GB" spc="-10" dirty="0">
                <a:latin typeface="Arial"/>
                <a:cs typeface="Arial"/>
              </a:rPr>
              <a:t> </a:t>
            </a:r>
            <a:r>
              <a:rPr lang="en-GB" spc="100" dirty="0">
                <a:latin typeface="Arial"/>
                <a:cs typeface="Arial"/>
              </a:rPr>
              <a:t>to</a:t>
            </a:r>
            <a:r>
              <a:rPr lang="en-GB" spc="-10" dirty="0">
                <a:latin typeface="Arial"/>
                <a:cs typeface="Arial"/>
              </a:rPr>
              <a:t> </a:t>
            </a:r>
            <a:r>
              <a:rPr lang="en-GB" spc="-25" dirty="0" smtClean="0">
                <a:latin typeface="Arial"/>
                <a:cs typeface="Arial"/>
              </a:rPr>
              <a:t>IP</a:t>
            </a:r>
          </a:p>
          <a:p>
            <a:pPr marL="0" marR="30480" indent="0">
              <a:lnSpc>
                <a:spcPct val="113599"/>
              </a:lnSpc>
              <a:spcBef>
                <a:spcPts val="1235"/>
              </a:spcBef>
              <a:buNone/>
            </a:pPr>
            <a:r>
              <a:rPr lang="it-IT" spc="-25" dirty="0" smtClean="0">
                <a:latin typeface="Arial"/>
                <a:cs typeface="Arial"/>
              </a:rPr>
              <a:t>Impact on the muon system</a:t>
            </a:r>
          </a:p>
          <a:p>
            <a:pPr marR="30480">
              <a:lnSpc>
                <a:spcPct val="113599"/>
              </a:lnSpc>
              <a:spcBef>
                <a:spcPts val="1235"/>
              </a:spcBef>
            </a:pPr>
            <a:r>
              <a:rPr lang="it-IT" spc="-25" dirty="0" smtClean="0">
                <a:latin typeface="Arial"/>
                <a:cs typeface="Arial"/>
              </a:rPr>
              <a:t>Local vertex identification</a:t>
            </a:r>
          </a:p>
          <a:p>
            <a:pPr marR="30480">
              <a:lnSpc>
                <a:spcPct val="113599"/>
              </a:lnSpc>
              <a:spcBef>
                <a:spcPts val="1235"/>
              </a:spcBef>
            </a:pPr>
            <a:r>
              <a:rPr lang="it-IT" spc="-25" dirty="0" smtClean="0">
                <a:latin typeface="Arial"/>
                <a:cs typeface="Arial"/>
              </a:rPr>
              <a:t>3D tracking</a:t>
            </a:r>
          </a:p>
          <a:p>
            <a:pPr marR="30480">
              <a:lnSpc>
                <a:spcPct val="113599"/>
              </a:lnSpc>
              <a:spcBef>
                <a:spcPts val="1235"/>
              </a:spcBef>
            </a:pPr>
            <a:r>
              <a:rPr lang="en-GB" spc="-25" dirty="0" smtClean="0">
                <a:latin typeface="Arial"/>
                <a:cs typeface="Arial"/>
              </a:rPr>
              <a:t>~</a:t>
            </a:r>
            <a:r>
              <a:rPr lang="it-IT" spc="-25" dirty="0" smtClean="0">
                <a:latin typeface="Arial"/>
                <a:cs typeface="Arial"/>
              </a:rPr>
              <a:t> 100 ps ToF capabilities </a:t>
            </a:r>
            <a:endParaRPr lang="en-GB" spc="-25" dirty="0" smtClean="0">
              <a:latin typeface="Arial"/>
              <a:cs typeface="Arial"/>
            </a:endParaRPr>
          </a:p>
          <a:p>
            <a:pPr marL="38100" marR="30480">
              <a:lnSpc>
                <a:spcPct val="113599"/>
              </a:lnSpc>
              <a:spcBef>
                <a:spcPts val="1235"/>
              </a:spcBef>
            </a:pPr>
            <a:endParaRPr lang="en-GB" dirty="0">
              <a:latin typeface="Arial"/>
              <a:cs typeface="Arial"/>
            </a:endParaRPr>
          </a:p>
          <a:p>
            <a:endParaRPr lang="en-GB" dirty="0"/>
          </a:p>
        </p:txBody>
      </p:sp>
      <p:pic>
        <p:nvPicPr>
          <p:cNvPr id="4" name="Picture 3"/>
          <p:cNvPicPr>
            <a:picLocks noChangeAspect="1"/>
          </p:cNvPicPr>
          <p:nvPr/>
        </p:nvPicPr>
        <p:blipFill>
          <a:blip r:embed="rId2"/>
          <a:stretch>
            <a:fillRect/>
          </a:stretch>
        </p:blipFill>
        <p:spPr>
          <a:xfrm>
            <a:off x="544512" y="1136822"/>
            <a:ext cx="6897136" cy="5170328"/>
          </a:xfrm>
          <a:prstGeom prst="rect">
            <a:avLst/>
          </a:prstGeom>
        </p:spPr>
      </p:pic>
      <p:sp>
        <p:nvSpPr>
          <p:cNvPr id="5" name="Slide Number Placeholder 4"/>
          <p:cNvSpPr>
            <a:spLocks noGrp="1"/>
          </p:cNvSpPr>
          <p:nvPr>
            <p:ph type="sldNum" sz="quarter" idx="12"/>
          </p:nvPr>
        </p:nvSpPr>
        <p:spPr/>
        <p:txBody>
          <a:bodyPr/>
          <a:lstStyle/>
          <a:p>
            <a:fld id="{F8550EB5-7DBB-40B0-8DCD-2DF6D0BF0886}" type="slidenum">
              <a:rPr lang="en-GB" smtClean="0"/>
              <a:t>13</a:t>
            </a:fld>
            <a:endParaRPr lang="en-GB"/>
          </a:p>
        </p:txBody>
      </p:sp>
      <p:sp>
        <p:nvSpPr>
          <p:cNvPr id="6" name="Date Placeholder 5"/>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20714971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960" y="-54859"/>
            <a:ext cx="6635282" cy="881812"/>
          </a:xfrm>
        </p:spPr>
        <p:txBody>
          <a:bodyPr/>
          <a:lstStyle/>
          <a:p>
            <a:r>
              <a:rPr lang="en-GB" dirty="0" smtClean="0"/>
              <a:t>A dream LLP detector?</a:t>
            </a:r>
            <a:endParaRPr lang="en-GB" dirty="0"/>
          </a:p>
        </p:txBody>
      </p:sp>
      <p:grpSp>
        <p:nvGrpSpPr>
          <p:cNvPr id="5" name="object 4"/>
          <p:cNvGrpSpPr/>
          <p:nvPr/>
        </p:nvGrpSpPr>
        <p:grpSpPr>
          <a:xfrm>
            <a:off x="-197224" y="633730"/>
            <a:ext cx="7216589" cy="5623635"/>
            <a:chOff x="196237" y="3437153"/>
            <a:chExt cx="7516495" cy="5767070"/>
          </a:xfrm>
        </p:grpSpPr>
        <p:pic>
          <p:nvPicPr>
            <p:cNvPr id="6" name="object 5"/>
            <p:cNvPicPr/>
            <p:nvPr/>
          </p:nvPicPr>
          <p:blipFill>
            <a:blip r:embed="rId2" cstate="print"/>
            <a:stretch>
              <a:fillRect/>
            </a:stretch>
          </p:blipFill>
          <p:spPr>
            <a:xfrm>
              <a:off x="196237" y="3437153"/>
              <a:ext cx="7516448" cy="5766753"/>
            </a:xfrm>
            <a:prstGeom prst="rect">
              <a:avLst/>
            </a:prstGeom>
          </p:spPr>
        </p:pic>
        <p:pic>
          <p:nvPicPr>
            <p:cNvPr id="7" name="object 6"/>
            <p:cNvPicPr/>
            <p:nvPr/>
          </p:nvPicPr>
          <p:blipFill>
            <a:blip r:embed="rId3" cstate="print"/>
            <a:stretch>
              <a:fillRect/>
            </a:stretch>
          </p:blipFill>
          <p:spPr>
            <a:xfrm>
              <a:off x="450237" y="3564153"/>
              <a:ext cx="7008448" cy="5258753"/>
            </a:xfrm>
            <a:prstGeom prst="rect">
              <a:avLst/>
            </a:prstGeom>
          </p:spPr>
        </p:pic>
      </p:grpSp>
      <p:pic>
        <p:nvPicPr>
          <p:cNvPr id="9" name="Content Placeholder 8"/>
          <p:cNvPicPr>
            <a:picLocks noGrp="1" noChangeAspect="1"/>
          </p:cNvPicPr>
          <p:nvPr>
            <p:ph idx="1"/>
          </p:nvPr>
        </p:nvPicPr>
        <p:blipFill>
          <a:blip r:embed="rId4"/>
          <a:stretch>
            <a:fillRect/>
          </a:stretch>
        </p:blipFill>
        <p:spPr>
          <a:xfrm>
            <a:off x="5621261" y="2716305"/>
            <a:ext cx="5507130" cy="4052047"/>
          </a:xfrm>
          <a:prstGeom prst="rect">
            <a:avLst/>
          </a:prstGeom>
        </p:spPr>
      </p:pic>
      <p:sp>
        <p:nvSpPr>
          <p:cNvPr id="10" name="TextBox 9"/>
          <p:cNvSpPr txBox="1"/>
          <p:nvPr/>
        </p:nvSpPr>
        <p:spPr>
          <a:xfrm>
            <a:off x="7019319" y="1272989"/>
            <a:ext cx="4697551" cy="1200329"/>
          </a:xfrm>
          <a:prstGeom prst="rect">
            <a:avLst/>
          </a:prstGeom>
          <a:solidFill>
            <a:schemeClr val="accent3">
              <a:lumMod val="75000"/>
            </a:schemeClr>
          </a:solidFill>
        </p:spPr>
        <p:txBody>
          <a:bodyPr wrap="square" rtlCol="0">
            <a:spAutoFit/>
          </a:bodyPr>
          <a:lstStyle/>
          <a:p>
            <a:r>
              <a:rPr lang="it-IT" sz="2400" dirty="0" smtClean="0"/>
              <a:t>Adding a good timing and tracking layer extending the muon system...</a:t>
            </a:r>
            <a:endParaRPr lang="en-GB" sz="2400" dirty="0"/>
          </a:p>
        </p:txBody>
      </p:sp>
      <p:sp>
        <p:nvSpPr>
          <p:cNvPr id="11" name="Rectangle 10"/>
          <p:cNvSpPr/>
          <p:nvPr/>
        </p:nvSpPr>
        <p:spPr>
          <a:xfrm>
            <a:off x="658882" y="2122797"/>
            <a:ext cx="2935965" cy="461665"/>
          </a:xfrm>
          <a:prstGeom prst="rect">
            <a:avLst/>
          </a:prstGeom>
        </p:spPr>
        <p:txBody>
          <a:bodyPr wrap="square">
            <a:spAutoFit/>
          </a:bodyPr>
          <a:lstStyle/>
          <a:p>
            <a:r>
              <a:rPr lang="en-GB" sz="1200" spc="-25" dirty="0" err="1">
                <a:solidFill>
                  <a:srgbClr val="C00000"/>
                </a:solidFill>
                <a:latin typeface="Arial"/>
                <a:cs typeface="Arial"/>
              </a:rPr>
              <a:t>Ryu</a:t>
            </a:r>
            <a:r>
              <a:rPr lang="en-GB" sz="1200" spc="-25" dirty="0">
                <a:solidFill>
                  <a:srgbClr val="C00000"/>
                </a:solidFill>
                <a:latin typeface="Arial"/>
                <a:cs typeface="Arial"/>
              </a:rPr>
              <a:t> </a:t>
            </a:r>
            <a:r>
              <a:rPr lang="en-GB" sz="1200" spc="-55" dirty="0">
                <a:solidFill>
                  <a:srgbClr val="C00000"/>
                </a:solidFill>
                <a:latin typeface="Arial"/>
                <a:cs typeface="Arial"/>
              </a:rPr>
              <a:t>Sawada’s</a:t>
            </a:r>
            <a:r>
              <a:rPr lang="en-GB" sz="1200" spc="10" dirty="0">
                <a:solidFill>
                  <a:srgbClr val="C00000"/>
                </a:solidFill>
                <a:latin typeface="Arial"/>
                <a:cs typeface="Arial"/>
              </a:rPr>
              <a:t> </a:t>
            </a:r>
            <a:r>
              <a:rPr lang="en-GB" sz="1200" dirty="0">
                <a:solidFill>
                  <a:srgbClr val="C00000"/>
                </a:solidFill>
                <a:latin typeface="Arial"/>
                <a:cs typeface="Arial"/>
              </a:rPr>
              <a:t>first</a:t>
            </a:r>
            <a:r>
              <a:rPr lang="en-GB" sz="1200" spc="5" dirty="0">
                <a:solidFill>
                  <a:srgbClr val="C00000"/>
                </a:solidFill>
                <a:latin typeface="Arial"/>
                <a:cs typeface="Arial"/>
              </a:rPr>
              <a:t> </a:t>
            </a:r>
            <a:r>
              <a:rPr lang="en-GB" sz="1200" dirty="0">
                <a:solidFill>
                  <a:srgbClr val="C00000"/>
                </a:solidFill>
                <a:latin typeface="Arial"/>
                <a:cs typeface="Arial"/>
              </a:rPr>
              <a:t>example</a:t>
            </a:r>
            <a:r>
              <a:rPr lang="en-GB" sz="1200" spc="10" dirty="0">
                <a:solidFill>
                  <a:srgbClr val="C00000"/>
                </a:solidFill>
                <a:latin typeface="Arial"/>
                <a:cs typeface="Arial"/>
              </a:rPr>
              <a:t> </a:t>
            </a:r>
            <a:r>
              <a:rPr lang="en-GB" sz="1200" dirty="0">
                <a:solidFill>
                  <a:srgbClr val="C00000"/>
                </a:solidFill>
                <a:latin typeface="Arial"/>
                <a:cs typeface="Arial"/>
              </a:rPr>
              <a:t>at</a:t>
            </a:r>
            <a:r>
              <a:rPr lang="en-GB" sz="1200" spc="10" dirty="0">
                <a:solidFill>
                  <a:srgbClr val="C00000"/>
                </a:solidFill>
                <a:latin typeface="Arial"/>
                <a:cs typeface="Arial"/>
              </a:rPr>
              <a:t> </a:t>
            </a:r>
            <a:r>
              <a:rPr lang="en-GB" sz="1200" spc="50" dirty="0">
                <a:solidFill>
                  <a:srgbClr val="C00000"/>
                </a:solidFill>
                <a:latin typeface="Arial"/>
                <a:cs typeface="Arial"/>
              </a:rPr>
              <a:t>the</a:t>
            </a:r>
            <a:r>
              <a:rPr lang="en-GB" sz="1200" spc="10" dirty="0">
                <a:solidFill>
                  <a:srgbClr val="C00000"/>
                </a:solidFill>
                <a:latin typeface="Arial"/>
                <a:cs typeface="Arial"/>
              </a:rPr>
              <a:t> </a:t>
            </a:r>
            <a:r>
              <a:rPr lang="en-GB" sz="1200" spc="-25" dirty="0">
                <a:solidFill>
                  <a:srgbClr val="C00000"/>
                </a:solidFill>
                <a:latin typeface="Arial"/>
                <a:cs typeface="Arial"/>
              </a:rPr>
              <a:t>LLP </a:t>
            </a:r>
            <a:r>
              <a:rPr lang="en-GB" sz="1200" spc="50" dirty="0">
                <a:solidFill>
                  <a:srgbClr val="C00000"/>
                </a:solidFill>
                <a:latin typeface="Arial"/>
                <a:cs typeface="Arial"/>
              </a:rPr>
              <a:t>workshop</a:t>
            </a:r>
            <a:r>
              <a:rPr lang="en-GB" sz="1200" spc="-5" dirty="0">
                <a:solidFill>
                  <a:srgbClr val="C00000"/>
                </a:solidFill>
                <a:latin typeface="Arial"/>
                <a:cs typeface="Arial"/>
              </a:rPr>
              <a:t> </a:t>
            </a:r>
            <a:r>
              <a:rPr lang="en-GB" sz="1200" spc="50" dirty="0">
                <a:solidFill>
                  <a:srgbClr val="C00000"/>
                </a:solidFill>
                <a:latin typeface="Arial"/>
                <a:cs typeface="Arial"/>
              </a:rPr>
              <a:t>in</a:t>
            </a:r>
            <a:r>
              <a:rPr lang="en-GB" sz="1200" spc="-5" dirty="0">
                <a:solidFill>
                  <a:srgbClr val="C00000"/>
                </a:solidFill>
                <a:latin typeface="Arial"/>
                <a:cs typeface="Arial"/>
              </a:rPr>
              <a:t> </a:t>
            </a:r>
            <a:r>
              <a:rPr lang="en-GB" sz="1200" spc="50" dirty="0">
                <a:solidFill>
                  <a:srgbClr val="C00000"/>
                </a:solidFill>
                <a:latin typeface="Arial"/>
                <a:cs typeface="Arial"/>
              </a:rPr>
              <a:t>November-</a:t>
            </a:r>
            <a:r>
              <a:rPr lang="en-GB" sz="1200" dirty="0">
                <a:solidFill>
                  <a:srgbClr val="C00000"/>
                </a:solidFill>
                <a:latin typeface="Arial"/>
                <a:cs typeface="Arial"/>
              </a:rPr>
              <a:t>2020</a:t>
            </a:r>
            <a:r>
              <a:rPr lang="en-GB" sz="1200" spc="-5" dirty="0">
                <a:solidFill>
                  <a:srgbClr val="C00000"/>
                </a:solidFill>
                <a:latin typeface="Arial"/>
                <a:cs typeface="Arial"/>
              </a:rPr>
              <a:t> </a:t>
            </a:r>
            <a:endParaRPr lang="en-GB" sz="1200" dirty="0">
              <a:solidFill>
                <a:srgbClr val="C00000"/>
              </a:solidFill>
            </a:endParaRPr>
          </a:p>
        </p:txBody>
      </p:sp>
      <p:sp>
        <p:nvSpPr>
          <p:cNvPr id="12" name="Slide Number Placeholder 11"/>
          <p:cNvSpPr>
            <a:spLocks noGrp="1"/>
          </p:cNvSpPr>
          <p:nvPr>
            <p:ph type="sldNum" sz="quarter" idx="12"/>
          </p:nvPr>
        </p:nvSpPr>
        <p:spPr/>
        <p:txBody>
          <a:bodyPr/>
          <a:lstStyle/>
          <a:p>
            <a:fld id="{F8550EB5-7DBB-40B0-8DCD-2DF6D0BF0886}" type="slidenum">
              <a:rPr lang="en-GB" smtClean="0"/>
              <a:t>14</a:t>
            </a:fld>
            <a:endParaRPr lang="en-GB"/>
          </a:p>
        </p:txBody>
      </p:sp>
      <p:sp>
        <p:nvSpPr>
          <p:cNvPr id="13" name="Date Placeholder 12"/>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23430001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1653754" y="2276194"/>
            <a:ext cx="8825657" cy="1469381"/>
          </a:xfrm>
        </p:spPr>
        <p:txBody>
          <a:bodyPr/>
          <a:lstStyle/>
          <a:p>
            <a:r>
              <a:rPr lang="en-GB" dirty="0" smtClean="0">
                <a:solidFill>
                  <a:srgbClr val="0070C0"/>
                </a:solidFill>
              </a:rPr>
              <a:t>Muon detector technologies</a:t>
            </a:r>
            <a:endParaRPr lang="en-GB" dirty="0">
              <a:solidFill>
                <a:srgbClr val="0070C0"/>
              </a:solidFill>
            </a:endParaRPr>
          </a:p>
        </p:txBody>
      </p:sp>
      <p:sp>
        <p:nvSpPr>
          <p:cNvPr id="5" name="Text Placeholder 4"/>
          <p:cNvSpPr>
            <a:spLocks noGrp="1"/>
          </p:cNvSpPr>
          <p:nvPr>
            <p:ph type="body" idx="1"/>
          </p:nvPr>
        </p:nvSpPr>
        <p:spPr>
          <a:xfrm>
            <a:off x="1236870" y="3676346"/>
            <a:ext cx="8825658" cy="860400"/>
          </a:xfrm>
        </p:spPr>
        <p:txBody>
          <a:bodyPr/>
          <a:lstStyle/>
          <a:p>
            <a:r>
              <a:rPr lang="it-IT" dirty="0" smtClean="0"/>
              <a:t>And new ideas</a:t>
            </a:r>
            <a:endParaRPr lang="en-GB" dirty="0"/>
          </a:p>
        </p:txBody>
      </p:sp>
      <p:sp>
        <p:nvSpPr>
          <p:cNvPr id="6" name="object 3"/>
          <p:cNvSpPr txBox="1"/>
          <p:nvPr/>
        </p:nvSpPr>
        <p:spPr>
          <a:xfrm>
            <a:off x="1154955" y="2597119"/>
            <a:ext cx="81915" cy="258404"/>
          </a:xfrm>
          <a:prstGeom prst="rect">
            <a:avLst/>
          </a:prstGeom>
        </p:spPr>
        <p:txBody>
          <a:bodyPr vert="horz" wrap="square" lIns="0" tIns="12065" rIns="0" bIns="0" rtlCol="0">
            <a:spAutoFit/>
          </a:bodyPr>
          <a:lstStyle/>
          <a:p>
            <a:pPr marL="12700">
              <a:lnSpc>
                <a:spcPct val="100000"/>
              </a:lnSpc>
              <a:spcBef>
                <a:spcPts val="95"/>
              </a:spcBef>
            </a:pPr>
            <a:r>
              <a:rPr sz="1600" spc="-5" dirty="0">
                <a:solidFill>
                  <a:srgbClr val="0070C0"/>
                </a:solidFill>
                <a:latin typeface="Arial"/>
                <a:cs typeface="Arial"/>
              </a:rPr>
              <a:t>,</a:t>
            </a:r>
            <a:endParaRPr sz="1600">
              <a:solidFill>
                <a:srgbClr val="0070C0"/>
              </a:solidFill>
              <a:latin typeface="Arial"/>
              <a:cs typeface="Arial"/>
            </a:endParaRPr>
          </a:p>
        </p:txBody>
      </p:sp>
      <p:pic>
        <p:nvPicPr>
          <p:cNvPr id="7" name="object 4"/>
          <p:cNvPicPr/>
          <p:nvPr/>
        </p:nvPicPr>
        <p:blipFill rotWithShape="1">
          <a:blip r:embed="rId2" cstate="print"/>
          <a:srcRect r="29296"/>
          <a:stretch/>
        </p:blipFill>
        <p:spPr>
          <a:xfrm>
            <a:off x="0" y="80682"/>
            <a:ext cx="4733365" cy="2873816"/>
          </a:xfrm>
          <a:prstGeom prst="rect">
            <a:avLst/>
          </a:prstGeom>
        </p:spPr>
      </p:pic>
      <p:sp>
        <p:nvSpPr>
          <p:cNvPr id="9" name="object 23"/>
          <p:cNvSpPr txBox="1"/>
          <p:nvPr/>
        </p:nvSpPr>
        <p:spPr>
          <a:xfrm>
            <a:off x="7185890" y="1290342"/>
            <a:ext cx="1381400" cy="764312"/>
          </a:xfrm>
          <a:prstGeom prst="rect">
            <a:avLst/>
          </a:prstGeom>
        </p:spPr>
        <p:txBody>
          <a:bodyPr vert="horz" wrap="square" lIns="0" tIns="12700" rIns="0" bIns="0" rtlCol="0">
            <a:spAutoFit/>
          </a:bodyPr>
          <a:lstStyle/>
          <a:p>
            <a:pPr marL="12700">
              <a:spcBef>
                <a:spcPts val="100"/>
              </a:spcBef>
            </a:pPr>
            <a:r>
              <a:rPr sz="1200" dirty="0">
                <a:solidFill>
                  <a:srgbClr val="0070C0"/>
                </a:solidFill>
                <a:latin typeface="Arial"/>
                <a:cs typeface="Arial"/>
              </a:rPr>
              <a:t>ATLAS</a:t>
            </a:r>
            <a:r>
              <a:rPr sz="1200" spc="-30" dirty="0">
                <a:solidFill>
                  <a:srgbClr val="0070C0"/>
                </a:solidFill>
                <a:latin typeface="Arial"/>
                <a:cs typeface="Arial"/>
              </a:rPr>
              <a:t> </a:t>
            </a:r>
            <a:r>
              <a:rPr lang="it-IT" sz="1200" dirty="0" smtClean="0">
                <a:solidFill>
                  <a:srgbClr val="0070C0"/>
                </a:solidFill>
                <a:latin typeface="Arial"/>
                <a:cs typeface="Arial"/>
              </a:rPr>
              <a:t>Ph1 + Ph2 upgrade and </a:t>
            </a:r>
            <a:r>
              <a:rPr lang="en-GB" sz="1200" dirty="0">
                <a:solidFill>
                  <a:srgbClr val="0070C0"/>
                </a:solidFill>
                <a:latin typeface="Arial"/>
                <a:cs typeface="Arial"/>
              </a:rPr>
              <a:t>CMS</a:t>
            </a:r>
            <a:r>
              <a:rPr lang="en-GB" sz="1200" spc="-10" dirty="0">
                <a:solidFill>
                  <a:srgbClr val="0070C0"/>
                </a:solidFill>
                <a:latin typeface="Arial"/>
                <a:cs typeface="Arial"/>
              </a:rPr>
              <a:t> </a:t>
            </a:r>
            <a:r>
              <a:rPr lang="en-GB" sz="1200" dirty="0">
                <a:solidFill>
                  <a:srgbClr val="0070C0"/>
                </a:solidFill>
                <a:latin typeface="Arial"/>
                <a:cs typeface="Arial"/>
              </a:rPr>
              <a:t>RE3/1</a:t>
            </a:r>
            <a:r>
              <a:rPr lang="en-GB" sz="1200" spc="-30" dirty="0">
                <a:solidFill>
                  <a:srgbClr val="0070C0"/>
                </a:solidFill>
                <a:latin typeface="Arial"/>
                <a:cs typeface="Arial"/>
              </a:rPr>
              <a:t> </a:t>
            </a:r>
            <a:r>
              <a:rPr lang="en-GB" sz="1200" dirty="0">
                <a:solidFill>
                  <a:srgbClr val="0070C0"/>
                </a:solidFill>
                <a:latin typeface="Arial"/>
                <a:cs typeface="Arial"/>
              </a:rPr>
              <a:t>&amp;</a:t>
            </a:r>
            <a:r>
              <a:rPr lang="en-GB" sz="1200" spc="-10" dirty="0">
                <a:solidFill>
                  <a:srgbClr val="0070C0"/>
                </a:solidFill>
                <a:latin typeface="Arial"/>
                <a:cs typeface="Arial"/>
              </a:rPr>
              <a:t> </a:t>
            </a:r>
            <a:r>
              <a:rPr lang="en-GB" sz="1200" spc="-20" dirty="0">
                <a:solidFill>
                  <a:srgbClr val="0070C0"/>
                </a:solidFill>
                <a:latin typeface="Arial"/>
                <a:cs typeface="Arial"/>
              </a:rPr>
              <a:t>RE4/1</a:t>
            </a:r>
            <a:endParaRPr lang="en-GB" sz="1200" dirty="0">
              <a:solidFill>
                <a:srgbClr val="0070C0"/>
              </a:solidFill>
              <a:latin typeface="Arial"/>
              <a:cs typeface="Arial"/>
            </a:endParaRPr>
          </a:p>
          <a:p>
            <a:pPr marL="12700">
              <a:lnSpc>
                <a:spcPct val="100000"/>
              </a:lnSpc>
              <a:spcBef>
                <a:spcPts val="100"/>
              </a:spcBef>
            </a:pPr>
            <a:endParaRPr sz="1200" dirty="0">
              <a:solidFill>
                <a:srgbClr val="0070C0"/>
              </a:solidFill>
              <a:latin typeface="Arial"/>
              <a:cs typeface="Arial"/>
            </a:endParaRPr>
          </a:p>
        </p:txBody>
      </p:sp>
      <p:sp>
        <p:nvSpPr>
          <p:cNvPr id="10" name="object 24"/>
          <p:cNvSpPr/>
          <p:nvPr/>
        </p:nvSpPr>
        <p:spPr>
          <a:xfrm>
            <a:off x="7655196" y="1389223"/>
            <a:ext cx="76200" cy="254635"/>
          </a:xfrm>
          <a:custGeom>
            <a:avLst/>
            <a:gdLst/>
            <a:ahLst/>
            <a:cxnLst/>
            <a:rect l="l" t="t" r="r" b="b"/>
            <a:pathLst>
              <a:path w="76200" h="254635">
                <a:moveTo>
                  <a:pt x="0" y="177292"/>
                </a:moveTo>
                <a:lnTo>
                  <a:pt x="36068" y="254508"/>
                </a:lnTo>
                <a:lnTo>
                  <a:pt x="69895" y="191135"/>
                </a:lnTo>
                <a:lnTo>
                  <a:pt x="44069" y="191135"/>
                </a:lnTo>
                <a:lnTo>
                  <a:pt x="31369" y="190881"/>
                </a:lnTo>
                <a:lnTo>
                  <a:pt x="31708" y="178137"/>
                </a:lnTo>
                <a:lnTo>
                  <a:pt x="0" y="177292"/>
                </a:lnTo>
                <a:close/>
              </a:path>
              <a:path w="76200" h="254635">
                <a:moveTo>
                  <a:pt x="31708" y="178137"/>
                </a:moveTo>
                <a:lnTo>
                  <a:pt x="31369" y="190881"/>
                </a:lnTo>
                <a:lnTo>
                  <a:pt x="44069" y="191135"/>
                </a:lnTo>
                <a:lnTo>
                  <a:pt x="44405" y="178476"/>
                </a:lnTo>
                <a:lnTo>
                  <a:pt x="31708" y="178137"/>
                </a:lnTo>
                <a:close/>
              </a:path>
              <a:path w="76200" h="254635">
                <a:moveTo>
                  <a:pt x="44405" y="178476"/>
                </a:moveTo>
                <a:lnTo>
                  <a:pt x="44069" y="191135"/>
                </a:lnTo>
                <a:lnTo>
                  <a:pt x="69895" y="191135"/>
                </a:lnTo>
                <a:lnTo>
                  <a:pt x="76200" y="179324"/>
                </a:lnTo>
                <a:lnTo>
                  <a:pt x="44405" y="178476"/>
                </a:lnTo>
                <a:close/>
              </a:path>
              <a:path w="76200" h="254635">
                <a:moveTo>
                  <a:pt x="36449" y="0"/>
                </a:moveTo>
                <a:lnTo>
                  <a:pt x="31708" y="178137"/>
                </a:lnTo>
                <a:lnTo>
                  <a:pt x="44405" y="178476"/>
                </a:lnTo>
                <a:lnTo>
                  <a:pt x="49149" y="254"/>
                </a:lnTo>
                <a:lnTo>
                  <a:pt x="36449" y="0"/>
                </a:lnTo>
                <a:close/>
              </a:path>
            </a:pathLst>
          </a:custGeom>
          <a:solidFill>
            <a:srgbClr val="000000"/>
          </a:solidFill>
        </p:spPr>
        <p:txBody>
          <a:bodyPr wrap="square" lIns="0" tIns="0" rIns="0" bIns="0" rtlCol="0"/>
          <a:lstStyle/>
          <a:p>
            <a:endParaRPr>
              <a:solidFill>
                <a:srgbClr val="0070C0"/>
              </a:solidFill>
            </a:endParaRPr>
          </a:p>
        </p:txBody>
      </p:sp>
      <p:pic>
        <p:nvPicPr>
          <p:cNvPr id="18" name="Grafik 6"/>
          <p:cNvPicPr>
            <a:picLocks noChangeAspect="1"/>
          </p:cNvPicPr>
          <p:nvPr/>
        </p:nvPicPr>
        <p:blipFill rotWithShape="1">
          <a:blip r:embed="rId3" cstate="print">
            <a:extLst>
              <a:ext uri="{28A0092B-C50C-407E-A947-70E740481C1C}">
                <a14:useLocalDpi xmlns:a14="http://schemas.microsoft.com/office/drawing/2010/main" val="0"/>
              </a:ext>
            </a:extLst>
          </a:blip>
          <a:srcRect t="20719" r="16305" b="32357"/>
          <a:stretch/>
        </p:blipFill>
        <p:spPr>
          <a:xfrm>
            <a:off x="6692054" y="1902506"/>
            <a:ext cx="2324857" cy="977596"/>
          </a:xfrm>
          <a:prstGeom prst="rect">
            <a:avLst/>
          </a:prstGeom>
        </p:spPr>
      </p:pic>
      <p:sp>
        <p:nvSpPr>
          <p:cNvPr id="2" name="TextBox 1"/>
          <p:cNvSpPr txBox="1"/>
          <p:nvPr/>
        </p:nvSpPr>
        <p:spPr>
          <a:xfrm>
            <a:off x="7632306" y="68568"/>
            <a:ext cx="444352" cy="253916"/>
          </a:xfrm>
          <a:prstGeom prst="rect">
            <a:avLst/>
          </a:prstGeom>
          <a:noFill/>
        </p:spPr>
        <p:txBody>
          <a:bodyPr wrap="none" rtlCol="0">
            <a:spAutoFit/>
          </a:bodyPr>
          <a:lstStyle/>
          <a:p>
            <a:r>
              <a:rPr lang="it-IT" sz="1050" b="1" dirty="0" smtClean="0">
                <a:solidFill>
                  <a:schemeClr val="bg1"/>
                </a:solidFill>
              </a:rPr>
              <a:t>RPC</a:t>
            </a:r>
            <a:endParaRPr lang="en-GB" sz="1050" b="1" dirty="0">
              <a:solidFill>
                <a:schemeClr val="bg1"/>
              </a:solidFill>
            </a:endParaRPr>
          </a:p>
        </p:txBody>
      </p:sp>
      <p:pic>
        <p:nvPicPr>
          <p:cNvPr id="3" name="Picture 2"/>
          <p:cNvPicPr>
            <a:picLocks noChangeAspect="1"/>
          </p:cNvPicPr>
          <p:nvPr/>
        </p:nvPicPr>
        <p:blipFill>
          <a:blip r:embed="rId4"/>
          <a:stretch>
            <a:fillRect/>
          </a:stretch>
        </p:blipFill>
        <p:spPr>
          <a:xfrm>
            <a:off x="6776661" y="-74606"/>
            <a:ext cx="2414837" cy="1559670"/>
          </a:xfrm>
          <a:prstGeom prst="rect">
            <a:avLst/>
          </a:prstGeom>
        </p:spPr>
      </p:pic>
      <p:pic>
        <p:nvPicPr>
          <p:cNvPr id="72" name="Picture 24"/>
          <p:cNvPicPr/>
          <p:nvPr/>
        </p:nvPicPr>
        <p:blipFill>
          <a:blip r:embed="rId5">
            <a:lum bright="12000"/>
          </a:blip>
          <a:stretch/>
        </p:blipFill>
        <p:spPr>
          <a:xfrm>
            <a:off x="9250777" y="1944960"/>
            <a:ext cx="1223672" cy="935142"/>
          </a:xfrm>
          <a:prstGeom prst="rect">
            <a:avLst/>
          </a:prstGeom>
          <a:ln w="9360">
            <a:solidFill>
              <a:srgbClr val="000000"/>
            </a:solidFill>
            <a:miter/>
          </a:ln>
        </p:spPr>
      </p:pic>
      <p:sp>
        <p:nvSpPr>
          <p:cNvPr id="73" name="Rectangle 72"/>
          <p:cNvSpPr/>
          <p:nvPr/>
        </p:nvSpPr>
        <p:spPr>
          <a:xfrm>
            <a:off x="9191498" y="1389223"/>
            <a:ext cx="1742059" cy="461665"/>
          </a:xfrm>
          <a:prstGeom prst="rect">
            <a:avLst/>
          </a:prstGeom>
        </p:spPr>
        <p:txBody>
          <a:bodyPr wrap="square">
            <a:spAutoFit/>
          </a:bodyPr>
          <a:lstStyle/>
          <a:p>
            <a:r>
              <a:rPr lang="it-IT" sz="1200" dirty="0" smtClean="0">
                <a:solidFill>
                  <a:srgbClr val="0070C0"/>
                </a:solidFill>
                <a:latin typeface="Arial"/>
                <a:cs typeface="Arial"/>
              </a:rPr>
              <a:t>Several experiments at GSI and RICH</a:t>
            </a:r>
            <a:endParaRPr lang="en-GB" sz="1200" dirty="0"/>
          </a:p>
        </p:txBody>
      </p:sp>
      <p:pic>
        <p:nvPicPr>
          <p:cNvPr id="3076" name="Picture 4" descr="News | Max Planck Institut für Physik"/>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67231" y="1902506"/>
            <a:ext cx="1402927" cy="1003092"/>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Typical drift time distribution at nominal operating conditions and the...  | Download Scientific Diagram"/>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10792"/>
          <a:stretch/>
        </p:blipFill>
        <p:spPr bwMode="auto">
          <a:xfrm>
            <a:off x="5116383" y="322484"/>
            <a:ext cx="1321374" cy="1178770"/>
          </a:xfrm>
          <a:prstGeom prst="rect">
            <a:avLst/>
          </a:prstGeom>
          <a:noFill/>
          <a:extLst>
            <a:ext uri="{909E8E84-426E-40DD-AFC4-6F175D3DCCD1}">
              <a14:hiddenFill xmlns:a14="http://schemas.microsoft.com/office/drawing/2010/main">
                <a:solidFill>
                  <a:srgbClr val="FFFFFF"/>
                </a:solidFill>
              </a14:hiddenFill>
            </a:ext>
          </a:extLst>
        </p:spPr>
      </p:pic>
      <p:sp>
        <p:nvSpPr>
          <p:cNvPr id="77" name="object 23"/>
          <p:cNvSpPr txBox="1"/>
          <p:nvPr/>
        </p:nvSpPr>
        <p:spPr>
          <a:xfrm>
            <a:off x="5131548" y="1439990"/>
            <a:ext cx="1381400" cy="382156"/>
          </a:xfrm>
          <a:prstGeom prst="rect">
            <a:avLst/>
          </a:prstGeom>
        </p:spPr>
        <p:txBody>
          <a:bodyPr vert="horz" wrap="square" lIns="0" tIns="12700" rIns="0" bIns="0" rtlCol="0">
            <a:spAutoFit/>
          </a:bodyPr>
          <a:lstStyle/>
          <a:p>
            <a:pPr marL="12700">
              <a:spcBef>
                <a:spcPts val="100"/>
              </a:spcBef>
            </a:pPr>
            <a:r>
              <a:rPr sz="1200" dirty="0">
                <a:solidFill>
                  <a:srgbClr val="0070C0"/>
                </a:solidFill>
                <a:latin typeface="Arial"/>
                <a:cs typeface="Arial"/>
              </a:rPr>
              <a:t>ATLAS</a:t>
            </a:r>
            <a:r>
              <a:rPr sz="1200" spc="-30" dirty="0">
                <a:solidFill>
                  <a:srgbClr val="0070C0"/>
                </a:solidFill>
                <a:latin typeface="Arial"/>
                <a:cs typeface="Arial"/>
              </a:rPr>
              <a:t> </a:t>
            </a:r>
            <a:r>
              <a:rPr lang="it-IT" sz="1200" dirty="0" smtClean="0">
                <a:solidFill>
                  <a:srgbClr val="0070C0"/>
                </a:solidFill>
                <a:latin typeface="Arial"/>
                <a:cs typeface="Arial"/>
              </a:rPr>
              <a:t>Ph1 + Ph2 upgrade</a:t>
            </a:r>
            <a:endParaRPr sz="1200" dirty="0">
              <a:solidFill>
                <a:srgbClr val="0070C0"/>
              </a:solidFill>
              <a:latin typeface="Arial"/>
              <a:cs typeface="Arial"/>
            </a:endParaRPr>
          </a:p>
        </p:txBody>
      </p:sp>
      <p:sp>
        <p:nvSpPr>
          <p:cNvPr id="78" name="TextBox 77"/>
          <p:cNvSpPr txBox="1"/>
          <p:nvPr/>
        </p:nvSpPr>
        <p:spPr>
          <a:xfrm>
            <a:off x="5550095" y="80682"/>
            <a:ext cx="516488" cy="253916"/>
          </a:xfrm>
          <a:prstGeom prst="rect">
            <a:avLst/>
          </a:prstGeom>
          <a:noFill/>
        </p:spPr>
        <p:txBody>
          <a:bodyPr wrap="none" rtlCol="0">
            <a:spAutoFit/>
          </a:bodyPr>
          <a:lstStyle/>
          <a:p>
            <a:r>
              <a:rPr lang="it-IT" sz="1050" b="1" dirty="0" smtClean="0">
                <a:solidFill>
                  <a:schemeClr val="bg1"/>
                </a:solidFill>
              </a:rPr>
              <a:t>sMDT</a:t>
            </a:r>
            <a:endParaRPr lang="en-GB" sz="1050" b="1" dirty="0">
              <a:solidFill>
                <a:schemeClr val="bg1"/>
              </a:solidFill>
            </a:endParaRPr>
          </a:p>
        </p:txBody>
      </p:sp>
      <p:grpSp>
        <p:nvGrpSpPr>
          <p:cNvPr id="79" name="object 7"/>
          <p:cNvGrpSpPr/>
          <p:nvPr/>
        </p:nvGrpSpPr>
        <p:grpSpPr>
          <a:xfrm>
            <a:off x="152631" y="4119263"/>
            <a:ext cx="7321520" cy="2296762"/>
            <a:chOff x="935736" y="4750308"/>
            <a:chExt cx="7033259" cy="1973580"/>
          </a:xfrm>
        </p:grpSpPr>
        <p:pic>
          <p:nvPicPr>
            <p:cNvPr id="80" name="object 8"/>
            <p:cNvPicPr/>
            <p:nvPr/>
          </p:nvPicPr>
          <p:blipFill>
            <a:blip r:embed="rId8" cstate="print"/>
            <a:stretch>
              <a:fillRect/>
            </a:stretch>
          </p:blipFill>
          <p:spPr>
            <a:xfrm>
              <a:off x="935736" y="4750308"/>
              <a:ext cx="5873496" cy="1973580"/>
            </a:xfrm>
            <a:prstGeom prst="rect">
              <a:avLst/>
            </a:prstGeom>
          </p:spPr>
        </p:pic>
        <p:pic>
          <p:nvPicPr>
            <p:cNvPr id="81" name="object 9"/>
            <p:cNvPicPr/>
            <p:nvPr/>
          </p:nvPicPr>
          <p:blipFill>
            <a:blip r:embed="rId9" cstate="print"/>
            <a:stretch>
              <a:fillRect/>
            </a:stretch>
          </p:blipFill>
          <p:spPr>
            <a:xfrm>
              <a:off x="6943344" y="4846320"/>
              <a:ext cx="1025612" cy="422148"/>
            </a:xfrm>
            <a:prstGeom prst="rect">
              <a:avLst/>
            </a:prstGeom>
          </p:spPr>
        </p:pic>
        <p:pic>
          <p:nvPicPr>
            <p:cNvPr id="82" name="object 10"/>
            <p:cNvPicPr/>
            <p:nvPr/>
          </p:nvPicPr>
          <p:blipFill>
            <a:blip r:embed="rId10" cstate="print"/>
            <a:stretch>
              <a:fillRect/>
            </a:stretch>
          </p:blipFill>
          <p:spPr>
            <a:xfrm>
              <a:off x="6809232" y="5288280"/>
              <a:ext cx="1155192" cy="318516"/>
            </a:xfrm>
            <a:prstGeom prst="rect">
              <a:avLst/>
            </a:prstGeom>
          </p:spPr>
        </p:pic>
      </p:grpSp>
      <p:pic>
        <p:nvPicPr>
          <p:cNvPr id="83" name="object 12"/>
          <p:cNvPicPr/>
          <p:nvPr/>
        </p:nvPicPr>
        <p:blipFill>
          <a:blip r:embed="rId11" cstate="print"/>
          <a:stretch>
            <a:fillRect/>
          </a:stretch>
        </p:blipFill>
        <p:spPr>
          <a:xfrm>
            <a:off x="7891034" y="5373584"/>
            <a:ext cx="1460701" cy="1023293"/>
          </a:xfrm>
          <a:prstGeom prst="rect">
            <a:avLst/>
          </a:prstGeom>
        </p:spPr>
      </p:pic>
      <p:sp>
        <p:nvSpPr>
          <p:cNvPr id="84" name="object 13"/>
          <p:cNvSpPr txBox="1"/>
          <p:nvPr/>
        </p:nvSpPr>
        <p:spPr>
          <a:xfrm>
            <a:off x="7942090" y="5214541"/>
            <a:ext cx="865505" cy="151323"/>
          </a:xfrm>
          <a:prstGeom prst="rect">
            <a:avLst/>
          </a:prstGeom>
        </p:spPr>
        <p:txBody>
          <a:bodyPr vert="horz" wrap="square" lIns="0" tIns="12700" rIns="0" bIns="0" rtlCol="0">
            <a:spAutoFit/>
          </a:bodyPr>
          <a:lstStyle/>
          <a:p>
            <a:pPr marL="12700">
              <a:lnSpc>
                <a:spcPct val="100000"/>
              </a:lnSpc>
              <a:spcBef>
                <a:spcPts val="100"/>
              </a:spcBef>
            </a:pPr>
            <a:r>
              <a:rPr sz="900" dirty="0">
                <a:solidFill>
                  <a:srgbClr val="006FC0"/>
                </a:solidFill>
                <a:latin typeface="Arial"/>
                <a:cs typeface="Arial"/>
              </a:rPr>
              <a:t>RCC</a:t>
            </a:r>
            <a:r>
              <a:rPr sz="900" spc="-25" dirty="0">
                <a:solidFill>
                  <a:srgbClr val="006FC0"/>
                </a:solidFill>
                <a:latin typeface="Arial"/>
                <a:cs typeface="Arial"/>
              </a:rPr>
              <a:t> </a:t>
            </a:r>
            <a:r>
              <a:rPr lang="it-IT" sz="900" spc="-10" dirty="0" smtClean="0">
                <a:solidFill>
                  <a:srgbClr val="006FC0"/>
                </a:solidFill>
                <a:latin typeface="Arial"/>
                <a:cs typeface="Arial"/>
              </a:rPr>
              <a:t>Cardarelli</a:t>
            </a:r>
            <a:endParaRPr sz="900" dirty="0">
              <a:latin typeface="Arial"/>
              <a:cs typeface="Arial"/>
            </a:endParaRPr>
          </a:p>
        </p:txBody>
      </p:sp>
      <p:pic>
        <p:nvPicPr>
          <p:cNvPr id="85" name="object 14"/>
          <p:cNvPicPr/>
          <p:nvPr/>
        </p:nvPicPr>
        <p:blipFill>
          <a:blip r:embed="rId12" cstate="print"/>
          <a:stretch>
            <a:fillRect/>
          </a:stretch>
        </p:blipFill>
        <p:spPr>
          <a:xfrm>
            <a:off x="7891034" y="4443295"/>
            <a:ext cx="1153667" cy="934212"/>
          </a:xfrm>
          <a:prstGeom prst="rect">
            <a:avLst/>
          </a:prstGeom>
        </p:spPr>
      </p:pic>
      <p:grpSp>
        <p:nvGrpSpPr>
          <p:cNvPr id="87" name="object 16"/>
          <p:cNvGrpSpPr/>
          <p:nvPr/>
        </p:nvGrpSpPr>
        <p:grpSpPr>
          <a:xfrm>
            <a:off x="9250776" y="4382464"/>
            <a:ext cx="1418103" cy="832077"/>
            <a:chOff x="9422892" y="4963667"/>
            <a:chExt cx="1219200" cy="649605"/>
          </a:xfrm>
        </p:grpSpPr>
        <p:pic>
          <p:nvPicPr>
            <p:cNvPr id="88" name="object 17"/>
            <p:cNvPicPr/>
            <p:nvPr/>
          </p:nvPicPr>
          <p:blipFill>
            <a:blip r:embed="rId13" cstate="print"/>
            <a:stretch>
              <a:fillRect/>
            </a:stretch>
          </p:blipFill>
          <p:spPr>
            <a:xfrm>
              <a:off x="9428988" y="4963667"/>
              <a:ext cx="1213103" cy="373379"/>
            </a:xfrm>
            <a:prstGeom prst="rect">
              <a:avLst/>
            </a:prstGeom>
          </p:spPr>
        </p:pic>
        <p:pic>
          <p:nvPicPr>
            <p:cNvPr id="89" name="object 18"/>
            <p:cNvPicPr/>
            <p:nvPr/>
          </p:nvPicPr>
          <p:blipFill>
            <a:blip r:embed="rId14" cstate="print"/>
            <a:stretch>
              <a:fillRect/>
            </a:stretch>
          </p:blipFill>
          <p:spPr>
            <a:xfrm>
              <a:off x="9422892" y="5262371"/>
              <a:ext cx="1214627" cy="350520"/>
            </a:xfrm>
            <a:prstGeom prst="rect">
              <a:avLst/>
            </a:prstGeom>
          </p:spPr>
        </p:pic>
      </p:grpSp>
      <p:sp>
        <p:nvSpPr>
          <p:cNvPr id="90" name="object 19"/>
          <p:cNvSpPr txBox="1"/>
          <p:nvPr/>
        </p:nvSpPr>
        <p:spPr>
          <a:xfrm>
            <a:off x="7935304" y="3955079"/>
            <a:ext cx="2388235" cy="498213"/>
          </a:xfrm>
          <a:prstGeom prst="rect">
            <a:avLst/>
          </a:prstGeom>
        </p:spPr>
        <p:txBody>
          <a:bodyPr vert="horz" wrap="square" lIns="0" tIns="31115" rIns="0" bIns="0" rtlCol="0">
            <a:spAutoFit/>
          </a:bodyPr>
          <a:lstStyle/>
          <a:p>
            <a:pPr marL="1390015">
              <a:lnSpc>
                <a:spcPct val="100000"/>
              </a:lnSpc>
              <a:spcBef>
                <a:spcPts val="245"/>
              </a:spcBef>
            </a:pPr>
            <a:r>
              <a:rPr sz="900" b="1" dirty="0">
                <a:solidFill>
                  <a:srgbClr val="006FC0"/>
                </a:solidFill>
                <a:latin typeface="Arial"/>
                <a:cs typeface="Arial"/>
              </a:rPr>
              <a:t>sRPC</a:t>
            </a:r>
            <a:r>
              <a:rPr sz="900" b="1" spc="-25" dirty="0">
                <a:solidFill>
                  <a:srgbClr val="006FC0"/>
                </a:solidFill>
                <a:latin typeface="Arial"/>
                <a:cs typeface="Arial"/>
              </a:rPr>
              <a:t> </a:t>
            </a:r>
            <a:r>
              <a:rPr sz="900" b="1" spc="-10" dirty="0">
                <a:solidFill>
                  <a:srgbClr val="006FC0"/>
                </a:solidFill>
                <a:latin typeface="Arial"/>
                <a:cs typeface="Arial"/>
              </a:rPr>
              <a:t>(Bencivenni</a:t>
            </a:r>
            <a:endParaRPr sz="900" dirty="0">
              <a:latin typeface="Arial"/>
              <a:cs typeface="Arial"/>
            </a:endParaRPr>
          </a:p>
          <a:p>
            <a:pPr marL="12700">
              <a:lnSpc>
                <a:spcPct val="100000"/>
              </a:lnSpc>
              <a:spcBef>
                <a:spcPts val="150"/>
              </a:spcBef>
            </a:pPr>
            <a:r>
              <a:rPr sz="900" dirty="0">
                <a:solidFill>
                  <a:srgbClr val="006FC0"/>
                </a:solidFill>
                <a:latin typeface="Arial"/>
                <a:cs typeface="Arial"/>
              </a:rPr>
              <a:t>single</a:t>
            </a:r>
            <a:r>
              <a:rPr sz="900" spc="-10" dirty="0">
                <a:solidFill>
                  <a:srgbClr val="006FC0"/>
                </a:solidFill>
                <a:latin typeface="Arial"/>
                <a:cs typeface="Arial"/>
              </a:rPr>
              <a:t> </a:t>
            </a:r>
            <a:r>
              <a:rPr sz="900" dirty="0">
                <a:solidFill>
                  <a:srgbClr val="006FC0"/>
                </a:solidFill>
                <a:latin typeface="Arial"/>
                <a:cs typeface="Arial"/>
              </a:rPr>
              <a:t>gap</a:t>
            </a:r>
            <a:r>
              <a:rPr sz="900" spc="-5" dirty="0">
                <a:solidFill>
                  <a:srgbClr val="006FC0"/>
                </a:solidFill>
                <a:latin typeface="Arial"/>
                <a:cs typeface="Arial"/>
              </a:rPr>
              <a:t> </a:t>
            </a:r>
            <a:r>
              <a:rPr sz="900" dirty="0" smtClean="0">
                <a:solidFill>
                  <a:srgbClr val="006FC0"/>
                </a:solidFill>
                <a:latin typeface="Arial"/>
                <a:cs typeface="Arial"/>
              </a:rPr>
              <a:t>semi-</a:t>
            </a:r>
            <a:r>
              <a:rPr sz="900" spc="-10" dirty="0" smtClean="0">
                <a:solidFill>
                  <a:srgbClr val="006FC0"/>
                </a:solidFill>
                <a:latin typeface="Arial"/>
                <a:cs typeface="Arial"/>
              </a:rPr>
              <a:t>conductor</a:t>
            </a:r>
            <a:endParaRPr lang="it-IT" sz="900" spc="-10" dirty="0" smtClean="0">
              <a:solidFill>
                <a:srgbClr val="006FC0"/>
              </a:solidFill>
              <a:latin typeface="Arial"/>
              <a:cs typeface="Arial"/>
            </a:endParaRPr>
          </a:p>
          <a:p>
            <a:pPr marL="12700">
              <a:lnSpc>
                <a:spcPct val="100000"/>
              </a:lnSpc>
              <a:spcBef>
                <a:spcPts val="150"/>
              </a:spcBef>
            </a:pPr>
            <a:r>
              <a:rPr lang="it-IT" sz="900" spc="-10" dirty="0" smtClean="0">
                <a:solidFill>
                  <a:srgbClr val="006FC0"/>
                </a:solidFill>
                <a:latin typeface="Arial"/>
                <a:cs typeface="Arial"/>
              </a:rPr>
              <a:t>R. Cardarelli</a:t>
            </a:r>
            <a:endParaRPr sz="900" dirty="0">
              <a:latin typeface="Arial"/>
              <a:cs typeface="Arial"/>
            </a:endParaRPr>
          </a:p>
        </p:txBody>
      </p:sp>
      <p:pic>
        <p:nvPicPr>
          <p:cNvPr id="94" name="object 11"/>
          <p:cNvPicPr/>
          <p:nvPr/>
        </p:nvPicPr>
        <p:blipFill>
          <a:blip r:embed="rId15" cstate="print"/>
          <a:stretch>
            <a:fillRect/>
          </a:stretch>
        </p:blipFill>
        <p:spPr>
          <a:xfrm>
            <a:off x="6376807" y="5373584"/>
            <a:ext cx="1022603" cy="784860"/>
          </a:xfrm>
          <a:prstGeom prst="rect">
            <a:avLst/>
          </a:prstGeom>
        </p:spPr>
      </p:pic>
      <p:sp>
        <p:nvSpPr>
          <p:cNvPr id="74" name="Slide Number Placeholder 73"/>
          <p:cNvSpPr>
            <a:spLocks noGrp="1"/>
          </p:cNvSpPr>
          <p:nvPr>
            <p:ph type="sldNum" sz="quarter" idx="12"/>
          </p:nvPr>
        </p:nvSpPr>
        <p:spPr/>
        <p:txBody>
          <a:bodyPr/>
          <a:lstStyle/>
          <a:p>
            <a:fld id="{F8550EB5-7DBB-40B0-8DCD-2DF6D0BF0886}" type="slidenum">
              <a:rPr lang="en-GB" smtClean="0"/>
              <a:t>15</a:t>
            </a:fld>
            <a:endParaRPr lang="en-GB"/>
          </a:p>
        </p:txBody>
      </p:sp>
      <p:sp>
        <p:nvSpPr>
          <p:cNvPr id="75" name="Date Placeholder 74"/>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32245024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255010"/>
            <a:ext cx="9404723" cy="881812"/>
          </a:xfrm>
        </p:spPr>
        <p:txBody>
          <a:bodyPr/>
          <a:lstStyle/>
          <a:p>
            <a:r>
              <a:rPr lang="en-GB" dirty="0" smtClean="0"/>
              <a:t>Basic principles of muon detectors</a:t>
            </a:r>
            <a:endParaRPr lang="en-GB" dirty="0"/>
          </a:p>
        </p:txBody>
      </p:sp>
      <p:sp>
        <p:nvSpPr>
          <p:cNvPr id="3" name="Content Placeholder 2"/>
          <p:cNvSpPr>
            <a:spLocks noGrp="1"/>
          </p:cNvSpPr>
          <p:nvPr>
            <p:ph idx="1"/>
          </p:nvPr>
        </p:nvSpPr>
        <p:spPr>
          <a:xfrm>
            <a:off x="646112" y="1222835"/>
            <a:ext cx="10462612" cy="1869989"/>
          </a:xfrm>
        </p:spPr>
        <p:txBody>
          <a:bodyPr>
            <a:normAutofit lnSpcReduction="10000"/>
          </a:bodyPr>
          <a:lstStyle/>
          <a:p>
            <a:r>
              <a:rPr lang="it-IT" dirty="0" smtClean="0"/>
              <a:t>All gaseous detectors designed for muons share the same base principle:</a:t>
            </a:r>
          </a:p>
          <a:p>
            <a:pPr lvl="1"/>
            <a:r>
              <a:rPr lang="it-IT" dirty="0" smtClean="0"/>
              <a:t>A gaseous target thick enough for a MIP to release a sufficient primary ionization</a:t>
            </a:r>
          </a:p>
          <a:p>
            <a:pPr lvl="1"/>
            <a:r>
              <a:rPr lang="it-IT" dirty="0" smtClean="0"/>
              <a:t>An electric field sufficiently strong to start an avalanche multiplication</a:t>
            </a:r>
          </a:p>
          <a:p>
            <a:pPr lvl="1"/>
            <a:r>
              <a:rPr lang="it-IT" dirty="0" smtClean="0"/>
              <a:t>A segmented pick-up electrode to readout the signal and extact a space-time information</a:t>
            </a:r>
          </a:p>
        </p:txBody>
      </p:sp>
      <p:sp>
        <p:nvSpPr>
          <p:cNvPr id="4" name="Rectangle 39"/>
          <p:cNvSpPr>
            <a:spLocks noChangeArrowheads="1"/>
          </p:cNvSpPr>
          <p:nvPr/>
        </p:nvSpPr>
        <p:spPr bwMode="auto">
          <a:xfrm>
            <a:off x="7824238" y="3542483"/>
            <a:ext cx="2067131" cy="863059"/>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dirty="0"/>
          </a:p>
        </p:txBody>
      </p:sp>
      <p:sp>
        <p:nvSpPr>
          <p:cNvPr id="6" name="Oval 4"/>
          <p:cNvSpPr>
            <a:spLocks noChangeArrowheads="1"/>
          </p:cNvSpPr>
          <p:nvPr/>
        </p:nvSpPr>
        <p:spPr bwMode="auto">
          <a:xfrm>
            <a:off x="1299042" y="3519488"/>
            <a:ext cx="1592262" cy="1663700"/>
          </a:xfrm>
          <a:prstGeom prst="ellipse">
            <a:avLst/>
          </a:prstGeom>
          <a:solidFill>
            <a:schemeClr val="hlink"/>
          </a:solidFill>
          <a:ln w="38100">
            <a:solidFill>
              <a:srgbClr val="00B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dirty="0"/>
          </a:p>
        </p:txBody>
      </p:sp>
      <p:sp>
        <p:nvSpPr>
          <p:cNvPr id="7" name="Oval 33"/>
          <p:cNvSpPr>
            <a:spLocks noChangeArrowheads="1"/>
          </p:cNvSpPr>
          <p:nvPr/>
        </p:nvSpPr>
        <p:spPr bwMode="auto">
          <a:xfrm>
            <a:off x="1884829" y="4133850"/>
            <a:ext cx="400050" cy="476250"/>
          </a:xfrm>
          <a:prstGeom prst="ellipse">
            <a:avLst/>
          </a:prstGeom>
          <a:solidFill>
            <a:srgbClr val="FFFF00"/>
          </a:solidFill>
          <a:ln w="9525">
            <a:solidFill>
              <a:srgbClr val="FFFF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dirty="0"/>
          </a:p>
        </p:txBody>
      </p:sp>
      <p:sp>
        <p:nvSpPr>
          <p:cNvPr id="8" name="Oval 5"/>
          <p:cNvSpPr>
            <a:spLocks noChangeArrowheads="1"/>
          </p:cNvSpPr>
          <p:nvPr/>
        </p:nvSpPr>
        <p:spPr bwMode="auto">
          <a:xfrm>
            <a:off x="2026117" y="4314825"/>
            <a:ext cx="111125" cy="103188"/>
          </a:xfrm>
          <a:prstGeom prst="ellipse">
            <a:avLst/>
          </a:prstGeom>
          <a:solidFill>
            <a:srgbClr val="00B0F0"/>
          </a:solidFill>
          <a:ln w="9525">
            <a:solidFill>
              <a:srgbClr val="FF0000"/>
            </a:solidFill>
            <a:round/>
            <a:headEnd/>
            <a:tailEnd/>
          </a:ln>
          <a:effectLst/>
          <a:extLst/>
        </p:spPr>
        <p:txBody>
          <a:bodyPr wrap="none" anchor="ctr"/>
          <a:lstStyle/>
          <a:p>
            <a:endParaRPr lang="it-IT" dirty="0"/>
          </a:p>
        </p:txBody>
      </p:sp>
      <p:sp>
        <p:nvSpPr>
          <p:cNvPr id="9" name="Line 6"/>
          <p:cNvSpPr>
            <a:spLocks noChangeShapeType="1"/>
          </p:cNvSpPr>
          <p:nvPr/>
        </p:nvSpPr>
        <p:spPr bwMode="auto">
          <a:xfrm flipV="1">
            <a:off x="2081679" y="3844925"/>
            <a:ext cx="658813" cy="5207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10" name="Line 7"/>
          <p:cNvSpPr>
            <a:spLocks noChangeShapeType="1"/>
          </p:cNvSpPr>
          <p:nvPr/>
        </p:nvSpPr>
        <p:spPr bwMode="auto">
          <a:xfrm flipH="1">
            <a:off x="1422867" y="4418013"/>
            <a:ext cx="603250" cy="466725"/>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11" name="Line 9"/>
          <p:cNvSpPr>
            <a:spLocks noChangeShapeType="1"/>
          </p:cNvSpPr>
          <p:nvPr/>
        </p:nvSpPr>
        <p:spPr bwMode="auto">
          <a:xfrm flipH="1" flipV="1">
            <a:off x="1587967" y="3689350"/>
            <a:ext cx="438150" cy="625475"/>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12" name="Line 10"/>
          <p:cNvSpPr>
            <a:spLocks noChangeShapeType="1"/>
          </p:cNvSpPr>
          <p:nvPr/>
        </p:nvSpPr>
        <p:spPr bwMode="auto">
          <a:xfrm>
            <a:off x="2081679" y="4418013"/>
            <a:ext cx="439738" cy="623887"/>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13" name="Line 14"/>
          <p:cNvSpPr>
            <a:spLocks noChangeShapeType="1"/>
          </p:cNvSpPr>
          <p:nvPr/>
        </p:nvSpPr>
        <p:spPr bwMode="auto">
          <a:xfrm flipV="1">
            <a:off x="2081679" y="3533775"/>
            <a:ext cx="109538" cy="78105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14" name="Line 15"/>
          <p:cNvSpPr>
            <a:spLocks noChangeShapeType="1"/>
          </p:cNvSpPr>
          <p:nvPr/>
        </p:nvSpPr>
        <p:spPr bwMode="auto">
          <a:xfrm flipH="1">
            <a:off x="1972142" y="4418013"/>
            <a:ext cx="109537" cy="78105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15" name="Line 16"/>
          <p:cNvSpPr>
            <a:spLocks noChangeShapeType="1"/>
          </p:cNvSpPr>
          <p:nvPr/>
        </p:nvSpPr>
        <p:spPr bwMode="auto">
          <a:xfrm>
            <a:off x="2100729" y="4384675"/>
            <a:ext cx="769938" cy="207963"/>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16" name="Line 17"/>
          <p:cNvSpPr>
            <a:spLocks noChangeShapeType="1"/>
          </p:cNvSpPr>
          <p:nvPr/>
        </p:nvSpPr>
        <p:spPr bwMode="auto">
          <a:xfrm flipH="1" flipV="1">
            <a:off x="1313329" y="4175125"/>
            <a:ext cx="712788" cy="1905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grpSp>
        <p:nvGrpSpPr>
          <p:cNvPr id="17" name="Group 31"/>
          <p:cNvGrpSpPr>
            <a:grpSpLocks/>
          </p:cNvGrpSpPr>
          <p:nvPr/>
        </p:nvGrpSpPr>
        <p:grpSpPr bwMode="auto">
          <a:xfrm>
            <a:off x="7805189" y="3514883"/>
            <a:ext cx="2082800" cy="897009"/>
            <a:chOff x="3672" y="2004"/>
            <a:chExt cx="1492" cy="520"/>
          </a:xfrm>
        </p:grpSpPr>
        <p:sp>
          <p:nvSpPr>
            <p:cNvPr id="18" name="Line 18"/>
            <p:cNvSpPr>
              <a:spLocks noChangeShapeType="1"/>
            </p:cNvSpPr>
            <p:nvPr/>
          </p:nvSpPr>
          <p:spPr bwMode="auto">
            <a:xfrm>
              <a:off x="3672" y="2004"/>
              <a:ext cx="1488" cy="0"/>
            </a:xfrm>
            <a:prstGeom prst="line">
              <a:avLst/>
            </a:prstGeom>
            <a:noFill/>
            <a:ln w="76200">
              <a:solidFill>
                <a:srgbClr val="00B0F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19" name="Line 19"/>
            <p:cNvSpPr>
              <a:spLocks noChangeShapeType="1"/>
            </p:cNvSpPr>
            <p:nvPr/>
          </p:nvSpPr>
          <p:spPr bwMode="auto">
            <a:xfrm>
              <a:off x="3676" y="2524"/>
              <a:ext cx="1488" cy="0"/>
            </a:xfrm>
            <a:prstGeom prst="line">
              <a:avLst/>
            </a:prstGeom>
            <a:noFill/>
            <a:ln w="76200">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20" name="Line 20"/>
            <p:cNvSpPr>
              <a:spLocks noChangeShapeType="1"/>
            </p:cNvSpPr>
            <p:nvPr/>
          </p:nvSpPr>
          <p:spPr bwMode="auto">
            <a:xfrm>
              <a:off x="3792" y="2020"/>
              <a:ext cx="0" cy="45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21" name="Line 21"/>
            <p:cNvSpPr>
              <a:spLocks noChangeShapeType="1"/>
            </p:cNvSpPr>
            <p:nvPr/>
          </p:nvSpPr>
          <p:spPr bwMode="auto">
            <a:xfrm>
              <a:off x="3928" y="2020"/>
              <a:ext cx="0" cy="45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22" name="Line 22"/>
            <p:cNvSpPr>
              <a:spLocks noChangeShapeType="1"/>
            </p:cNvSpPr>
            <p:nvPr/>
          </p:nvSpPr>
          <p:spPr bwMode="auto">
            <a:xfrm>
              <a:off x="4064" y="2020"/>
              <a:ext cx="0" cy="45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23" name="Line 23"/>
            <p:cNvSpPr>
              <a:spLocks noChangeShapeType="1"/>
            </p:cNvSpPr>
            <p:nvPr/>
          </p:nvSpPr>
          <p:spPr bwMode="auto">
            <a:xfrm>
              <a:off x="4200" y="2020"/>
              <a:ext cx="0" cy="45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24" name="Line 24"/>
            <p:cNvSpPr>
              <a:spLocks noChangeShapeType="1"/>
            </p:cNvSpPr>
            <p:nvPr/>
          </p:nvSpPr>
          <p:spPr bwMode="auto">
            <a:xfrm>
              <a:off x="4336" y="2020"/>
              <a:ext cx="0" cy="45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25" name="Line 25"/>
            <p:cNvSpPr>
              <a:spLocks noChangeShapeType="1"/>
            </p:cNvSpPr>
            <p:nvPr/>
          </p:nvSpPr>
          <p:spPr bwMode="auto">
            <a:xfrm>
              <a:off x="4472" y="2020"/>
              <a:ext cx="0" cy="45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26" name="Line 26"/>
            <p:cNvSpPr>
              <a:spLocks noChangeShapeType="1"/>
            </p:cNvSpPr>
            <p:nvPr/>
          </p:nvSpPr>
          <p:spPr bwMode="auto">
            <a:xfrm>
              <a:off x="4608" y="2020"/>
              <a:ext cx="0" cy="45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27" name="Line 27"/>
            <p:cNvSpPr>
              <a:spLocks noChangeShapeType="1"/>
            </p:cNvSpPr>
            <p:nvPr/>
          </p:nvSpPr>
          <p:spPr bwMode="auto">
            <a:xfrm>
              <a:off x="4732" y="2020"/>
              <a:ext cx="0" cy="45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28" name="Line 28"/>
            <p:cNvSpPr>
              <a:spLocks noChangeShapeType="1"/>
            </p:cNvSpPr>
            <p:nvPr/>
          </p:nvSpPr>
          <p:spPr bwMode="auto">
            <a:xfrm>
              <a:off x="4868" y="2020"/>
              <a:ext cx="0" cy="45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29" name="Line 29"/>
            <p:cNvSpPr>
              <a:spLocks noChangeShapeType="1"/>
            </p:cNvSpPr>
            <p:nvPr/>
          </p:nvSpPr>
          <p:spPr bwMode="auto">
            <a:xfrm>
              <a:off x="4992" y="2020"/>
              <a:ext cx="0" cy="45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grpSp>
      <p:sp>
        <p:nvSpPr>
          <p:cNvPr id="30" name="Text Box 35"/>
          <p:cNvSpPr txBox="1">
            <a:spLocks noChangeArrowheads="1"/>
          </p:cNvSpPr>
          <p:nvPr/>
        </p:nvSpPr>
        <p:spPr bwMode="auto">
          <a:xfrm>
            <a:off x="2497604" y="5418980"/>
            <a:ext cx="1819729" cy="46166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en-US" sz="2400" dirty="0" smtClean="0">
                <a:solidFill>
                  <a:srgbClr val="FF0000"/>
                </a:solidFill>
              </a:rPr>
              <a:t>avalanche</a:t>
            </a:r>
            <a:endParaRPr lang="it-IT" altLang="en-US" sz="2400" dirty="0">
              <a:solidFill>
                <a:srgbClr val="FF0000"/>
              </a:solidFill>
            </a:endParaRPr>
          </a:p>
        </p:txBody>
      </p:sp>
      <p:sp>
        <p:nvSpPr>
          <p:cNvPr id="31" name="Line 36"/>
          <p:cNvSpPr>
            <a:spLocks noChangeShapeType="1"/>
          </p:cNvSpPr>
          <p:nvPr/>
        </p:nvSpPr>
        <p:spPr bwMode="auto">
          <a:xfrm flipH="1" flipV="1">
            <a:off x="2322979" y="4533900"/>
            <a:ext cx="800100" cy="8191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32" name="Text Box 37"/>
          <p:cNvSpPr txBox="1">
            <a:spLocks noChangeArrowheads="1"/>
          </p:cNvSpPr>
          <p:nvPr/>
        </p:nvSpPr>
        <p:spPr bwMode="auto">
          <a:xfrm>
            <a:off x="3317722" y="3183203"/>
            <a:ext cx="750526" cy="46166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en-US" sz="2400" dirty="0" err="1" smtClean="0">
                <a:solidFill>
                  <a:srgbClr val="FF0000"/>
                </a:solidFill>
              </a:rPr>
              <a:t>drift</a:t>
            </a:r>
            <a:endParaRPr lang="it-IT" altLang="en-US" sz="2400" dirty="0">
              <a:solidFill>
                <a:srgbClr val="FF0000"/>
              </a:solidFill>
            </a:endParaRPr>
          </a:p>
        </p:txBody>
      </p:sp>
      <p:sp>
        <p:nvSpPr>
          <p:cNvPr id="33" name="Line 38"/>
          <p:cNvSpPr>
            <a:spLocks noChangeShapeType="1"/>
          </p:cNvSpPr>
          <p:nvPr/>
        </p:nvSpPr>
        <p:spPr bwMode="auto">
          <a:xfrm flipH="1">
            <a:off x="2611903" y="3644868"/>
            <a:ext cx="1064271" cy="53025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34" name="Line 40"/>
          <p:cNvSpPr>
            <a:spLocks noChangeShapeType="1"/>
          </p:cNvSpPr>
          <p:nvPr/>
        </p:nvSpPr>
        <p:spPr bwMode="auto">
          <a:xfrm flipV="1">
            <a:off x="3866029" y="4314825"/>
            <a:ext cx="738341" cy="10572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mc:AlternateContent xmlns:mc="http://schemas.openxmlformats.org/markup-compatibility/2006">
        <mc:Choice xmlns:a14="http://schemas.microsoft.com/office/drawing/2010/main" Requires="a14">
          <p:sp>
            <p:nvSpPr>
              <p:cNvPr id="35" name="TextBox 34"/>
              <p:cNvSpPr txBox="1"/>
              <p:nvPr/>
            </p:nvSpPr>
            <p:spPr>
              <a:xfrm>
                <a:off x="337334" y="3922964"/>
                <a:ext cx="820481" cy="610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i="1" dirty="0" smtClean="0">
                          <a:latin typeface="Cambria Math" panose="02040503050406030204" pitchFamily="18" charset="0"/>
                        </a:rPr>
                        <m:t>𝐸</m:t>
                      </m:r>
                      <m:r>
                        <a:rPr lang="it-IT" b="0" i="1" dirty="0" smtClean="0">
                          <a:latin typeface="Cambria Math" panose="02040503050406030204" pitchFamily="18" charset="0"/>
                          <a:ea typeface="Cambria Math" panose="02040503050406030204" pitchFamily="18" charset="0"/>
                        </a:rPr>
                        <m:t>≈</m:t>
                      </m:r>
                      <m:f>
                        <m:fPr>
                          <m:ctrlPr>
                            <a:rPr lang="it-IT" b="0" i="1" dirty="0" smtClean="0">
                              <a:latin typeface="Cambria Math" panose="02040503050406030204" pitchFamily="18" charset="0"/>
                            </a:rPr>
                          </m:ctrlPr>
                        </m:fPr>
                        <m:num>
                          <m:r>
                            <a:rPr lang="it-IT" b="0" i="1" dirty="0" smtClean="0">
                              <a:latin typeface="Cambria Math" panose="02040503050406030204" pitchFamily="18" charset="0"/>
                            </a:rPr>
                            <m:t>1</m:t>
                          </m:r>
                        </m:num>
                        <m:den>
                          <m:r>
                            <a:rPr lang="it-IT" b="0" i="1" dirty="0" smtClean="0">
                              <a:latin typeface="Cambria Math" panose="02040503050406030204" pitchFamily="18" charset="0"/>
                            </a:rPr>
                            <m:t>𝑟</m:t>
                          </m:r>
                        </m:den>
                      </m:f>
                    </m:oMath>
                  </m:oMathPara>
                </a14:m>
                <a:endParaRPr lang="it-IT" dirty="0"/>
              </a:p>
            </p:txBody>
          </p:sp>
        </mc:Choice>
        <mc:Fallback>
          <p:sp>
            <p:nvSpPr>
              <p:cNvPr id="35" name="TextBox 34"/>
              <p:cNvSpPr txBox="1">
                <a:spLocks noRot="1" noChangeAspect="1" noMove="1" noResize="1" noEditPoints="1" noAdjustHandles="1" noChangeArrowheads="1" noChangeShapeType="1" noTextEdit="1"/>
              </p:cNvSpPr>
              <p:nvPr/>
            </p:nvSpPr>
            <p:spPr>
              <a:xfrm>
                <a:off x="337334" y="3922964"/>
                <a:ext cx="820481" cy="610936"/>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6" name="TextBox 35"/>
              <p:cNvSpPr txBox="1"/>
              <p:nvPr/>
            </p:nvSpPr>
            <p:spPr>
              <a:xfrm>
                <a:off x="9882405" y="3754684"/>
                <a:ext cx="162281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i="1" dirty="0" smtClean="0">
                          <a:latin typeface="Cambria Math" panose="02040503050406030204" pitchFamily="18" charset="0"/>
                        </a:rPr>
                        <m:t>𝐸</m:t>
                      </m:r>
                      <m:r>
                        <a:rPr lang="it-IT" b="0" i="1" dirty="0" smtClean="0">
                          <a:latin typeface="Cambria Math" panose="02040503050406030204" pitchFamily="18" charset="0"/>
                          <a:ea typeface="Cambria Math" panose="02040503050406030204" pitchFamily="18" charset="0"/>
                        </a:rPr>
                        <m:t>=</m:t>
                      </m:r>
                      <m:r>
                        <a:rPr lang="it-IT" b="0" i="1" dirty="0" smtClean="0">
                          <a:latin typeface="Cambria Math" panose="02040503050406030204" pitchFamily="18" charset="0"/>
                        </a:rPr>
                        <m:t>𝑐𝑜𝑛𝑠𝑡𝑎𝑛𝑡</m:t>
                      </m:r>
                    </m:oMath>
                  </m:oMathPara>
                </a14:m>
                <a:endParaRPr lang="it-IT" b="0" dirty="0" smtClean="0"/>
              </a:p>
            </p:txBody>
          </p:sp>
        </mc:Choice>
        <mc:Fallback>
          <p:sp>
            <p:nvSpPr>
              <p:cNvPr id="36" name="TextBox 35"/>
              <p:cNvSpPr txBox="1">
                <a:spLocks noRot="1" noChangeAspect="1" noMove="1" noResize="1" noEditPoints="1" noAdjustHandles="1" noChangeArrowheads="1" noChangeShapeType="1" noTextEdit="1"/>
              </p:cNvSpPr>
              <p:nvPr/>
            </p:nvSpPr>
            <p:spPr>
              <a:xfrm>
                <a:off x="9882405" y="3754684"/>
                <a:ext cx="1622816" cy="369332"/>
              </a:xfrm>
              <a:prstGeom prst="rect">
                <a:avLst/>
              </a:prstGeom>
              <a:blipFill>
                <a:blip r:embed="rId3"/>
                <a:stretch>
                  <a:fillRect/>
                </a:stretch>
              </a:blipFill>
            </p:spPr>
            <p:txBody>
              <a:bodyPr/>
              <a:lstStyle/>
              <a:p>
                <a:r>
                  <a:rPr lang="en-GB">
                    <a:noFill/>
                  </a:rPr>
                  <a:t> </a:t>
                </a:r>
              </a:p>
            </p:txBody>
          </p:sp>
        </mc:Fallback>
      </mc:AlternateContent>
      <p:grpSp>
        <p:nvGrpSpPr>
          <p:cNvPr id="39" name="Group 38"/>
          <p:cNvGrpSpPr/>
          <p:nvPr/>
        </p:nvGrpSpPr>
        <p:grpSpPr>
          <a:xfrm>
            <a:off x="7814154" y="4482466"/>
            <a:ext cx="2077216" cy="63777"/>
            <a:chOff x="5111740" y="4953261"/>
            <a:chExt cx="2077216" cy="63777"/>
          </a:xfrm>
        </p:grpSpPr>
        <p:sp>
          <p:nvSpPr>
            <p:cNvPr id="37" name="Line 18"/>
            <p:cNvSpPr>
              <a:spLocks noChangeShapeType="1"/>
            </p:cNvSpPr>
            <p:nvPr/>
          </p:nvSpPr>
          <p:spPr bwMode="auto">
            <a:xfrm>
              <a:off x="5111740" y="5017038"/>
              <a:ext cx="2077216" cy="0"/>
            </a:xfrm>
            <a:prstGeom prst="line">
              <a:avLst/>
            </a:prstGeom>
            <a:noFill/>
            <a:ln w="76200">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38" name="Line 18"/>
            <p:cNvSpPr>
              <a:spLocks noChangeShapeType="1"/>
            </p:cNvSpPr>
            <p:nvPr/>
          </p:nvSpPr>
          <p:spPr bwMode="auto">
            <a:xfrm>
              <a:off x="5111740" y="4953261"/>
              <a:ext cx="2077216" cy="0"/>
            </a:xfrm>
            <a:prstGeom prst="line">
              <a:avLst/>
            </a:prstGeom>
            <a:noFill/>
            <a:ln w="28575">
              <a:solidFill>
                <a:srgbClr val="FFC000"/>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grpSp>
      <p:sp>
        <p:nvSpPr>
          <p:cNvPr id="40" name="Rectangle 39"/>
          <p:cNvSpPr>
            <a:spLocks noChangeArrowheads="1"/>
          </p:cNvSpPr>
          <p:nvPr/>
        </p:nvSpPr>
        <p:spPr bwMode="auto">
          <a:xfrm>
            <a:off x="4638655" y="3542482"/>
            <a:ext cx="2067131" cy="720000"/>
          </a:xfrm>
          <a:prstGeom prst="rect">
            <a:avLst/>
          </a:prstGeom>
          <a:solidFill>
            <a:schemeClr val="accent1">
              <a:lumMod val="60000"/>
              <a:lumOff val="40000"/>
            </a:schemeClr>
          </a:solidFill>
          <a:ln w="9525">
            <a:solidFill>
              <a:schemeClr val="tx1"/>
            </a:solidFill>
            <a:miter lim="800000"/>
            <a:headEnd/>
            <a:tailEnd/>
          </a:ln>
          <a:effectLst/>
          <a:extLst/>
        </p:spPr>
        <p:txBody>
          <a:bodyPr wrap="none" anchor="ctr"/>
          <a:lstStyle/>
          <a:p>
            <a:endParaRPr lang="it-IT" dirty="0"/>
          </a:p>
        </p:txBody>
      </p:sp>
      <p:grpSp>
        <p:nvGrpSpPr>
          <p:cNvPr id="41" name="Group 31"/>
          <p:cNvGrpSpPr>
            <a:grpSpLocks/>
          </p:cNvGrpSpPr>
          <p:nvPr/>
        </p:nvGrpSpPr>
        <p:grpSpPr bwMode="auto">
          <a:xfrm>
            <a:off x="4619606" y="3514883"/>
            <a:ext cx="2082800" cy="897009"/>
            <a:chOff x="3672" y="2004"/>
            <a:chExt cx="1492" cy="520"/>
          </a:xfrm>
        </p:grpSpPr>
        <p:sp>
          <p:nvSpPr>
            <p:cNvPr id="42" name="Line 18"/>
            <p:cNvSpPr>
              <a:spLocks noChangeShapeType="1"/>
            </p:cNvSpPr>
            <p:nvPr/>
          </p:nvSpPr>
          <p:spPr bwMode="auto">
            <a:xfrm>
              <a:off x="3672" y="2004"/>
              <a:ext cx="1488" cy="0"/>
            </a:xfrm>
            <a:prstGeom prst="line">
              <a:avLst/>
            </a:prstGeom>
            <a:noFill/>
            <a:ln w="76200">
              <a:solidFill>
                <a:srgbClr val="00B0F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43" name="Line 19"/>
            <p:cNvSpPr>
              <a:spLocks noChangeShapeType="1"/>
            </p:cNvSpPr>
            <p:nvPr/>
          </p:nvSpPr>
          <p:spPr bwMode="auto">
            <a:xfrm>
              <a:off x="3676" y="2524"/>
              <a:ext cx="1488" cy="0"/>
            </a:xfrm>
            <a:prstGeom prst="line">
              <a:avLst/>
            </a:prstGeom>
            <a:noFill/>
            <a:ln w="76200">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44" name="Line 20"/>
            <p:cNvSpPr>
              <a:spLocks noChangeShapeType="1"/>
            </p:cNvSpPr>
            <p:nvPr/>
          </p:nvSpPr>
          <p:spPr bwMode="auto">
            <a:xfrm>
              <a:off x="3792" y="2020"/>
              <a:ext cx="0" cy="37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45" name="Line 21"/>
            <p:cNvSpPr>
              <a:spLocks noChangeShapeType="1"/>
            </p:cNvSpPr>
            <p:nvPr/>
          </p:nvSpPr>
          <p:spPr bwMode="auto">
            <a:xfrm>
              <a:off x="3928" y="2020"/>
              <a:ext cx="0" cy="37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46" name="Line 22"/>
            <p:cNvSpPr>
              <a:spLocks noChangeShapeType="1"/>
            </p:cNvSpPr>
            <p:nvPr/>
          </p:nvSpPr>
          <p:spPr bwMode="auto">
            <a:xfrm>
              <a:off x="4064" y="2020"/>
              <a:ext cx="0" cy="37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47" name="Line 23"/>
            <p:cNvSpPr>
              <a:spLocks noChangeShapeType="1"/>
            </p:cNvSpPr>
            <p:nvPr/>
          </p:nvSpPr>
          <p:spPr bwMode="auto">
            <a:xfrm>
              <a:off x="4200" y="2020"/>
              <a:ext cx="0" cy="37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48" name="Line 24"/>
            <p:cNvSpPr>
              <a:spLocks noChangeShapeType="1"/>
            </p:cNvSpPr>
            <p:nvPr/>
          </p:nvSpPr>
          <p:spPr bwMode="auto">
            <a:xfrm>
              <a:off x="4336" y="2020"/>
              <a:ext cx="0" cy="37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49" name="Line 25"/>
            <p:cNvSpPr>
              <a:spLocks noChangeShapeType="1"/>
            </p:cNvSpPr>
            <p:nvPr/>
          </p:nvSpPr>
          <p:spPr bwMode="auto">
            <a:xfrm>
              <a:off x="4472" y="2020"/>
              <a:ext cx="0" cy="37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50" name="Line 26"/>
            <p:cNvSpPr>
              <a:spLocks noChangeShapeType="1"/>
            </p:cNvSpPr>
            <p:nvPr/>
          </p:nvSpPr>
          <p:spPr bwMode="auto">
            <a:xfrm>
              <a:off x="4608" y="2020"/>
              <a:ext cx="0" cy="37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51" name="Line 27"/>
            <p:cNvSpPr>
              <a:spLocks noChangeShapeType="1"/>
            </p:cNvSpPr>
            <p:nvPr/>
          </p:nvSpPr>
          <p:spPr bwMode="auto">
            <a:xfrm>
              <a:off x="4732" y="2020"/>
              <a:ext cx="0" cy="37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52" name="Line 28"/>
            <p:cNvSpPr>
              <a:spLocks noChangeShapeType="1"/>
            </p:cNvSpPr>
            <p:nvPr/>
          </p:nvSpPr>
          <p:spPr bwMode="auto">
            <a:xfrm>
              <a:off x="4868" y="2020"/>
              <a:ext cx="0" cy="37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53" name="Line 29"/>
            <p:cNvSpPr>
              <a:spLocks noChangeShapeType="1"/>
            </p:cNvSpPr>
            <p:nvPr/>
          </p:nvSpPr>
          <p:spPr bwMode="auto">
            <a:xfrm>
              <a:off x="4992" y="2020"/>
              <a:ext cx="0" cy="37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grpSp>
      <p:grpSp>
        <p:nvGrpSpPr>
          <p:cNvPr id="54" name="Group 53"/>
          <p:cNvGrpSpPr/>
          <p:nvPr/>
        </p:nvGrpSpPr>
        <p:grpSpPr>
          <a:xfrm>
            <a:off x="4628571" y="4482466"/>
            <a:ext cx="2077216" cy="63777"/>
            <a:chOff x="5111740" y="4953261"/>
            <a:chExt cx="2077216" cy="63777"/>
          </a:xfrm>
        </p:grpSpPr>
        <p:sp>
          <p:nvSpPr>
            <p:cNvPr id="55" name="Line 18"/>
            <p:cNvSpPr>
              <a:spLocks noChangeShapeType="1"/>
            </p:cNvSpPr>
            <p:nvPr/>
          </p:nvSpPr>
          <p:spPr bwMode="auto">
            <a:xfrm>
              <a:off x="5111740" y="5017038"/>
              <a:ext cx="2077216" cy="0"/>
            </a:xfrm>
            <a:prstGeom prst="line">
              <a:avLst/>
            </a:prstGeom>
            <a:noFill/>
            <a:ln w="76200">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56" name="Line 18"/>
            <p:cNvSpPr>
              <a:spLocks noChangeShapeType="1"/>
            </p:cNvSpPr>
            <p:nvPr/>
          </p:nvSpPr>
          <p:spPr bwMode="auto">
            <a:xfrm>
              <a:off x="5111740" y="4953261"/>
              <a:ext cx="2077216" cy="0"/>
            </a:xfrm>
            <a:prstGeom prst="line">
              <a:avLst/>
            </a:prstGeom>
            <a:noFill/>
            <a:ln w="28575">
              <a:solidFill>
                <a:srgbClr val="FFC000"/>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grpSp>
      <p:sp>
        <p:nvSpPr>
          <p:cNvPr id="57" name="Line 18"/>
          <p:cNvSpPr>
            <a:spLocks noChangeShapeType="1"/>
          </p:cNvSpPr>
          <p:nvPr/>
        </p:nvSpPr>
        <p:spPr bwMode="auto">
          <a:xfrm>
            <a:off x="4619606" y="4243220"/>
            <a:ext cx="2077216" cy="0"/>
          </a:xfrm>
          <a:prstGeom prst="line">
            <a:avLst/>
          </a:prstGeom>
          <a:noFill/>
          <a:ln w="28575">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58" name="Rectangle 57"/>
          <p:cNvSpPr>
            <a:spLocks noChangeArrowheads="1"/>
          </p:cNvSpPr>
          <p:nvPr/>
        </p:nvSpPr>
        <p:spPr bwMode="auto">
          <a:xfrm>
            <a:off x="4622138" y="4269894"/>
            <a:ext cx="2067131" cy="90000"/>
          </a:xfrm>
          <a:prstGeom prst="rect">
            <a:avLst/>
          </a:prstGeom>
          <a:solidFill>
            <a:srgbClr val="FFFF00"/>
          </a:solidFill>
          <a:ln w="9525">
            <a:solidFill>
              <a:schemeClr val="tx1"/>
            </a:solidFill>
            <a:miter lim="800000"/>
            <a:headEnd/>
            <a:tailEnd/>
          </a:ln>
          <a:effectLst/>
          <a:extLst/>
        </p:spPr>
        <p:txBody>
          <a:bodyPr wrap="none" anchor="ctr"/>
          <a:lstStyle/>
          <a:p>
            <a:endParaRPr lang="it-IT" dirty="0"/>
          </a:p>
        </p:txBody>
      </p:sp>
      <p:sp>
        <p:nvSpPr>
          <p:cNvPr id="59" name="Line 38"/>
          <p:cNvSpPr>
            <a:spLocks noChangeShapeType="1"/>
          </p:cNvSpPr>
          <p:nvPr/>
        </p:nvSpPr>
        <p:spPr bwMode="auto">
          <a:xfrm>
            <a:off x="3634252" y="3644869"/>
            <a:ext cx="1169623" cy="2780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60" name="Line 40"/>
          <p:cNvSpPr>
            <a:spLocks noChangeShapeType="1"/>
          </p:cNvSpPr>
          <p:nvPr/>
        </p:nvSpPr>
        <p:spPr bwMode="auto">
          <a:xfrm flipV="1">
            <a:off x="4341534" y="3977950"/>
            <a:ext cx="3396649" cy="158862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61" name="Text Box 35"/>
          <p:cNvSpPr txBox="1">
            <a:spLocks noChangeArrowheads="1"/>
          </p:cNvSpPr>
          <p:nvPr/>
        </p:nvSpPr>
        <p:spPr bwMode="auto">
          <a:xfrm>
            <a:off x="5166830" y="5431371"/>
            <a:ext cx="2074607" cy="461665"/>
          </a:xfrm>
          <a:prstGeom prst="rect">
            <a:avLst/>
          </a:prstGeom>
          <a:solidFill>
            <a:srgbClr val="92D050"/>
          </a:solidFill>
          <a:ln>
            <a:noFill/>
          </a:ln>
          <a:effectLst/>
          <a:extLst/>
        </p:spPr>
        <p:txBody>
          <a:bodyPr wrap="none">
            <a:spAutoFit/>
          </a:bodyPr>
          <a:lstStyle/>
          <a:p>
            <a:r>
              <a:rPr lang="it-IT" altLang="en-US" sz="2400" dirty="0" smtClean="0">
                <a:solidFill>
                  <a:srgbClr val="FF0000"/>
                </a:solidFill>
              </a:rPr>
              <a:t>Pick-up strips</a:t>
            </a:r>
            <a:endParaRPr lang="it-IT" altLang="en-US" sz="2400" dirty="0">
              <a:solidFill>
                <a:srgbClr val="FF0000"/>
              </a:solidFill>
            </a:endParaRPr>
          </a:p>
        </p:txBody>
      </p:sp>
      <p:sp>
        <p:nvSpPr>
          <p:cNvPr id="62" name="Line 40"/>
          <p:cNvSpPr>
            <a:spLocks noChangeShapeType="1"/>
          </p:cNvSpPr>
          <p:nvPr/>
        </p:nvSpPr>
        <p:spPr bwMode="auto">
          <a:xfrm flipH="1" flipV="1">
            <a:off x="5546536" y="4553037"/>
            <a:ext cx="552807" cy="86594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63" name="Line 40"/>
          <p:cNvSpPr>
            <a:spLocks noChangeShapeType="1"/>
          </p:cNvSpPr>
          <p:nvPr/>
        </p:nvSpPr>
        <p:spPr bwMode="auto">
          <a:xfrm flipV="1">
            <a:off x="6099343" y="4488814"/>
            <a:ext cx="2700051" cy="93651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mc:AlternateContent xmlns:mc="http://schemas.openxmlformats.org/markup-compatibility/2006">
        <mc:Choice xmlns:a14="http://schemas.microsoft.com/office/drawing/2010/main" Requires="a14">
          <p:sp>
            <p:nvSpPr>
              <p:cNvPr id="64" name="TextBox 63"/>
              <p:cNvSpPr txBox="1"/>
              <p:nvPr/>
            </p:nvSpPr>
            <p:spPr>
              <a:xfrm>
                <a:off x="6646173" y="3494523"/>
                <a:ext cx="52129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panose="02040503050406030204" pitchFamily="18" charset="0"/>
                        </a:rPr>
                        <m:t>𝐸</m:t>
                      </m:r>
                      <m:r>
                        <a:rPr lang="it-IT" b="0" i="1" smtClean="0">
                          <a:latin typeface="Cambria Math" panose="02040503050406030204" pitchFamily="18" charset="0"/>
                        </a:rPr>
                        <m:t>1</m:t>
                      </m:r>
                    </m:oMath>
                  </m:oMathPara>
                </a14:m>
                <a:endParaRPr lang="it-IT" b="0" dirty="0" smtClean="0"/>
              </a:p>
            </p:txBody>
          </p:sp>
        </mc:Choice>
        <mc:Fallback>
          <p:sp>
            <p:nvSpPr>
              <p:cNvPr id="64" name="TextBox 63"/>
              <p:cNvSpPr txBox="1">
                <a:spLocks noRot="1" noChangeAspect="1" noMove="1" noResize="1" noEditPoints="1" noAdjustHandles="1" noChangeArrowheads="1" noChangeShapeType="1" noTextEdit="1"/>
              </p:cNvSpPr>
              <p:nvPr/>
            </p:nvSpPr>
            <p:spPr>
              <a:xfrm>
                <a:off x="6646173" y="3494523"/>
                <a:ext cx="521297" cy="369332"/>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65" name="TextBox 64"/>
              <p:cNvSpPr txBox="1"/>
              <p:nvPr/>
            </p:nvSpPr>
            <p:spPr>
              <a:xfrm>
                <a:off x="3337669" y="4105275"/>
                <a:ext cx="112723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panose="02040503050406030204" pitchFamily="18" charset="0"/>
                        </a:rPr>
                        <m:t>𝐸</m:t>
                      </m:r>
                      <m:r>
                        <a:rPr lang="it-IT" b="0" i="1" smtClean="0">
                          <a:latin typeface="Cambria Math" panose="02040503050406030204" pitchFamily="18" charset="0"/>
                        </a:rPr>
                        <m:t>2≫</m:t>
                      </m:r>
                      <m:r>
                        <a:rPr lang="it-IT" b="0" i="1" smtClean="0">
                          <a:latin typeface="Cambria Math" panose="02040503050406030204" pitchFamily="18" charset="0"/>
                        </a:rPr>
                        <m:t>𝐸</m:t>
                      </m:r>
                      <m:r>
                        <a:rPr lang="it-IT" b="0" i="1" smtClean="0">
                          <a:latin typeface="Cambria Math" panose="02040503050406030204" pitchFamily="18" charset="0"/>
                        </a:rPr>
                        <m:t>1</m:t>
                      </m:r>
                    </m:oMath>
                  </m:oMathPara>
                </a14:m>
                <a:endParaRPr lang="it-IT" b="0" dirty="0" smtClean="0"/>
              </a:p>
            </p:txBody>
          </p:sp>
        </mc:Choice>
        <mc:Fallback>
          <p:sp>
            <p:nvSpPr>
              <p:cNvPr id="65" name="TextBox 64"/>
              <p:cNvSpPr txBox="1">
                <a:spLocks noRot="1" noChangeAspect="1" noMove="1" noResize="1" noEditPoints="1" noAdjustHandles="1" noChangeArrowheads="1" noChangeShapeType="1" noTextEdit="1"/>
              </p:cNvSpPr>
              <p:nvPr/>
            </p:nvSpPr>
            <p:spPr>
              <a:xfrm>
                <a:off x="3337669" y="4105275"/>
                <a:ext cx="1127232" cy="369332"/>
              </a:xfrm>
              <a:prstGeom prst="rect">
                <a:avLst/>
              </a:prstGeom>
              <a:blipFill>
                <a:blip r:embed="rId5"/>
                <a:stretch>
                  <a:fillRect/>
                </a:stretch>
              </a:blipFill>
            </p:spPr>
            <p:txBody>
              <a:bodyPr/>
              <a:lstStyle/>
              <a:p>
                <a:r>
                  <a:rPr lang="en-GB">
                    <a:noFill/>
                  </a:rPr>
                  <a:t> </a:t>
                </a:r>
              </a:p>
            </p:txBody>
          </p:sp>
        </mc:Fallback>
      </mc:AlternateContent>
      <p:sp>
        <p:nvSpPr>
          <p:cNvPr id="66" name="TextBox 65"/>
          <p:cNvSpPr txBox="1"/>
          <p:nvPr/>
        </p:nvSpPr>
        <p:spPr>
          <a:xfrm>
            <a:off x="1137893" y="3064676"/>
            <a:ext cx="1776448" cy="369332"/>
          </a:xfrm>
          <a:prstGeom prst="rect">
            <a:avLst/>
          </a:prstGeom>
          <a:noFill/>
        </p:spPr>
        <p:txBody>
          <a:bodyPr wrap="none" rtlCol="0">
            <a:spAutoFit/>
          </a:bodyPr>
          <a:lstStyle/>
          <a:p>
            <a:r>
              <a:rPr lang="it-IT" dirty="0" smtClean="0"/>
              <a:t>Wire chamber</a:t>
            </a:r>
            <a:endParaRPr lang="en-GB" dirty="0"/>
          </a:p>
        </p:txBody>
      </p:sp>
      <p:sp>
        <p:nvSpPr>
          <p:cNvPr id="67" name="TextBox 66"/>
          <p:cNvSpPr txBox="1"/>
          <p:nvPr/>
        </p:nvSpPr>
        <p:spPr>
          <a:xfrm>
            <a:off x="4848165" y="3022172"/>
            <a:ext cx="906017" cy="369332"/>
          </a:xfrm>
          <a:prstGeom prst="rect">
            <a:avLst/>
          </a:prstGeom>
          <a:noFill/>
        </p:spPr>
        <p:txBody>
          <a:bodyPr wrap="none" rtlCol="0">
            <a:spAutoFit/>
          </a:bodyPr>
          <a:lstStyle/>
          <a:p>
            <a:r>
              <a:rPr lang="it-IT" dirty="0" smtClean="0"/>
              <a:t>MPGD</a:t>
            </a:r>
            <a:endParaRPr lang="en-GB" dirty="0"/>
          </a:p>
        </p:txBody>
      </p:sp>
      <p:sp>
        <p:nvSpPr>
          <p:cNvPr id="68" name="TextBox 67"/>
          <p:cNvSpPr txBox="1"/>
          <p:nvPr/>
        </p:nvSpPr>
        <p:spPr>
          <a:xfrm>
            <a:off x="8279110" y="3049224"/>
            <a:ext cx="647934" cy="369332"/>
          </a:xfrm>
          <a:prstGeom prst="rect">
            <a:avLst/>
          </a:prstGeom>
          <a:noFill/>
        </p:spPr>
        <p:txBody>
          <a:bodyPr wrap="none" rtlCol="0">
            <a:spAutoFit/>
          </a:bodyPr>
          <a:lstStyle/>
          <a:p>
            <a:r>
              <a:rPr lang="it-IT" dirty="0" smtClean="0"/>
              <a:t>RPC</a:t>
            </a:r>
            <a:endParaRPr lang="en-GB" dirty="0"/>
          </a:p>
        </p:txBody>
      </p:sp>
      <p:sp>
        <p:nvSpPr>
          <p:cNvPr id="69" name="Text Box 35"/>
          <p:cNvSpPr txBox="1">
            <a:spLocks noChangeArrowheads="1"/>
          </p:cNvSpPr>
          <p:nvPr/>
        </p:nvSpPr>
        <p:spPr bwMode="auto">
          <a:xfrm>
            <a:off x="7784364" y="5425879"/>
            <a:ext cx="2965877" cy="461665"/>
          </a:xfrm>
          <a:prstGeom prst="rect">
            <a:avLst/>
          </a:prstGeom>
          <a:solidFill>
            <a:srgbClr val="C00000"/>
          </a:solidFill>
          <a:ln>
            <a:noFill/>
          </a:ln>
          <a:effectLst/>
          <a:extLst/>
        </p:spPr>
        <p:txBody>
          <a:bodyPr wrap="none">
            <a:spAutoFit/>
          </a:bodyPr>
          <a:lstStyle/>
          <a:p>
            <a:r>
              <a:rPr lang="it-IT" altLang="en-US" sz="2400" dirty="0" smtClean="0">
                <a:solidFill>
                  <a:srgbClr val="FFFF00"/>
                </a:solidFill>
              </a:rPr>
              <a:t>Resistive electrode</a:t>
            </a:r>
            <a:endParaRPr lang="it-IT" altLang="en-US" sz="2400" dirty="0">
              <a:solidFill>
                <a:srgbClr val="FFFF00"/>
              </a:solidFill>
            </a:endParaRPr>
          </a:p>
        </p:txBody>
      </p:sp>
      <p:sp>
        <p:nvSpPr>
          <p:cNvPr id="70" name="Line 40"/>
          <p:cNvSpPr>
            <a:spLocks noChangeShapeType="1"/>
          </p:cNvSpPr>
          <p:nvPr/>
        </p:nvSpPr>
        <p:spPr bwMode="auto">
          <a:xfrm flipH="1" flipV="1">
            <a:off x="6090533" y="4411582"/>
            <a:ext cx="3021290" cy="101374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71" name="Line 40"/>
          <p:cNvSpPr>
            <a:spLocks noChangeShapeType="1"/>
          </p:cNvSpPr>
          <p:nvPr/>
        </p:nvSpPr>
        <p:spPr bwMode="auto">
          <a:xfrm flipV="1">
            <a:off x="9111824" y="4384675"/>
            <a:ext cx="173101" cy="104065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dirty="0"/>
          </a:p>
        </p:txBody>
      </p:sp>
      <p:sp>
        <p:nvSpPr>
          <p:cNvPr id="72" name="Right Arrow 71"/>
          <p:cNvSpPr/>
          <p:nvPr/>
        </p:nvSpPr>
        <p:spPr>
          <a:xfrm>
            <a:off x="4341534" y="4191090"/>
            <a:ext cx="123367" cy="22080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Slide Number Placeholder 72"/>
          <p:cNvSpPr>
            <a:spLocks noGrp="1"/>
          </p:cNvSpPr>
          <p:nvPr>
            <p:ph type="sldNum" sz="quarter" idx="12"/>
          </p:nvPr>
        </p:nvSpPr>
        <p:spPr/>
        <p:txBody>
          <a:bodyPr/>
          <a:lstStyle/>
          <a:p>
            <a:fld id="{F8550EB5-7DBB-40B0-8DCD-2DF6D0BF0886}" type="slidenum">
              <a:rPr lang="en-GB" smtClean="0"/>
              <a:t>16</a:t>
            </a:fld>
            <a:endParaRPr lang="en-GB"/>
          </a:p>
        </p:txBody>
      </p:sp>
      <p:sp>
        <p:nvSpPr>
          <p:cNvPr id="74" name="Date Placeholder 73"/>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22684766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165113"/>
            <a:ext cx="9404723" cy="881812"/>
          </a:xfrm>
        </p:spPr>
        <p:txBody>
          <a:bodyPr/>
          <a:lstStyle/>
          <a:p>
            <a:r>
              <a:rPr lang="en-GB" dirty="0" smtClean="0"/>
              <a:t>Space resolution principles</a:t>
            </a:r>
            <a:endParaRPr lang="en-GB" dirty="0"/>
          </a:p>
        </p:txBody>
      </p:sp>
      <p:sp>
        <p:nvSpPr>
          <p:cNvPr id="3" name="Content Placeholder 2"/>
          <p:cNvSpPr>
            <a:spLocks noGrp="1"/>
          </p:cNvSpPr>
          <p:nvPr>
            <p:ph idx="1"/>
          </p:nvPr>
        </p:nvSpPr>
        <p:spPr>
          <a:xfrm>
            <a:off x="646112" y="1000325"/>
            <a:ext cx="10462612" cy="1869989"/>
          </a:xfrm>
        </p:spPr>
        <p:txBody>
          <a:bodyPr>
            <a:normAutofit/>
          </a:bodyPr>
          <a:lstStyle/>
          <a:p>
            <a:r>
              <a:rPr lang="it-IT" dirty="0" smtClean="0"/>
              <a:t>Space resolution is driven by 2 factors</a:t>
            </a:r>
          </a:p>
          <a:p>
            <a:pPr lvl="1"/>
            <a:r>
              <a:rPr lang="it-IT" dirty="0" smtClean="0"/>
              <a:t>Intrinsic  localization of the event</a:t>
            </a:r>
          </a:p>
          <a:p>
            <a:pPr lvl="1"/>
            <a:r>
              <a:rPr lang="it-IT" dirty="0" smtClean="0"/>
              <a:t>Precision of the chamber geometry</a:t>
            </a:r>
          </a:p>
        </p:txBody>
      </p:sp>
      <p:sp>
        <p:nvSpPr>
          <p:cNvPr id="6" name="Oval 4"/>
          <p:cNvSpPr>
            <a:spLocks noChangeArrowheads="1"/>
          </p:cNvSpPr>
          <p:nvPr/>
        </p:nvSpPr>
        <p:spPr bwMode="auto">
          <a:xfrm>
            <a:off x="1299042" y="2867553"/>
            <a:ext cx="1592262" cy="1663700"/>
          </a:xfrm>
          <a:prstGeom prst="ellipse">
            <a:avLst/>
          </a:prstGeom>
          <a:solidFill>
            <a:schemeClr val="hlink"/>
          </a:solidFill>
          <a:ln w="38100">
            <a:solidFill>
              <a:srgbClr val="00B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dirty="0"/>
          </a:p>
        </p:txBody>
      </p:sp>
      <p:sp>
        <p:nvSpPr>
          <p:cNvPr id="7" name="Oval 33"/>
          <p:cNvSpPr>
            <a:spLocks noChangeArrowheads="1"/>
          </p:cNvSpPr>
          <p:nvPr/>
        </p:nvSpPr>
        <p:spPr bwMode="auto">
          <a:xfrm>
            <a:off x="1884829" y="3481915"/>
            <a:ext cx="400050" cy="476250"/>
          </a:xfrm>
          <a:prstGeom prst="ellipse">
            <a:avLst/>
          </a:prstGeom>
          <a:solidFill>
            <a:srgbClr val="FFFF00"/>
          </a:solidFill>
          <a:ln w="9525">
            <a:solidFill>
              <a:srgbClr val="FFFF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dirty="0"/>
          </a:p>
        </p:txBody>
      </p:sp>
      <p:sp>
        <p:nvSpPr>
          <p:cNvPr id="8" name="Oval 5"/>
          <p:cNvSpPr>
            <a:spLocks noChangeArrowheads="1"/>
          </p:cNvSpPr>
          <p:nvPr/>
        </p:nvSpPr>
        <p:spPr bwMode="auto">
          <a:xfrm>
            <a:off x="2026117" y="3662890"/>
            <a:ext cx="111125" cy="103188"/>
          </a:xfrm>
          <a:prstGeom prst="ellipse">
            <a:avLst/>
          </a:prstGeom>
          <a:solidFill>
            <a:srgbClr val="00B0F0"/>
          </a:solidFill>
          <a:ln w="9525">
            <a:solidFill>
              <a:srgbClr val="FF0000"/>
            </a:solidFill>
            <a:round/>
            <a:headEnd/>
            <a:tailEnd/>
          </a:ln>
          <a:effectLst/>
          <a:extLst/>
        </p:spPr>
        <p:txBody>
          <a:bodyPr wrap="none" anchor="ctr"/>
          <a:lstStyle/>
          <a:p>
            <a:endParaRPr lang="it-IT" dirty="0"/>
          </a:p>
        </p:txBody>
      </p:sp>
      <mc:AlternateContent xmlns:mc="http://schemas.openxmlformats.org/markup-compatibility/2006">
        <mc:Choice xmlns:a14="http://schemas.microsoft.com/office/drawing/2010/main" Requires="a14">
          <p:sp>
            <p:nvSpPr>
              <p:cNvPr id="35" name="TextBox 34"/>
              <p:cNvSpPr txBox="1"/>
              <p:nvPr/>
            </p:nvSpPr>
            <p:spPr>
              <a:xfrm>
                <a:off x="337334" y="3271029"/>
                <a:ext cx="820481" cy="610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i="1" dirty="0" smtClean="0">
                          <a:latin typeface="Cambria Math" panose="02040503050406030204" pitchFamily="18" charset="0"/>
                        </a:rPr>
                        <m:t>𝐸</m:t>
                      </m:r>
                      <m:r>
                        <a:rPr lang="it-IT" b="0" i="1" dirty="0" smtClean="0">
                          <a:latin typeface="Cambria Math" panose="02040503050406030204" pitchFamily="18" charset="0"/>
                          <a:ea typeface="Cambria Math" panose="02040503050406030204" pitchFamily="18" charset="0"/>
                        </a:rPr>
                        <m:t>≈</m:t>
                      </m:r>
                      <m:f>
                        <m:fPr>
                          <m:ctrlPr>
                            <a:rPr lang="it-IT" b="0" i="1" dirty="0" smtClean="0">
                              <a:latin typeface="Cambria Math" panose="02040503050406030204" pitchFamily="18" charset="0"/>
                            </a:rPr>
                          </m:ctrlPr>
                        </m:fPr>
                        <m:num>
                          <m:r>
                            <a:rPr lang="it-IT" b="0" i="1" dirty="0" smtClean="0">
                              <a:latin typeface="Cambria Math" panose="02040503050406030204" pitchFamily="18" charset="0"/>
                            </a:rPr>
                            <m:t>1</m:t>
                          </m:r>
                        </m:num>
                        <m:den>
                          <m:r>
                            <a:rPr lang="it-IT" b="0" i="1" dirty="0" smtClean="0">
                              <a:latin typeface="Cambria Math" panose="02040503050406030204" pitchFamily="18" charset="0"/>
                            </a:rPr>
                            <m:t>𝑟</m:t>
                          </m:r>
                        </m:den>
                      </m:f>
                    </m:oMath>
                  </m:oMathPara>
                </a14:m>
                <a:endParaRPr lang="it-IT" dirty="0"/>
              </a:p>
            </p:txBody>
          </p:sp>
        </mc:Choice>
        <mc:Fallback>
          <p:sp>
            <p:nvSpPr>
              <p:cNvPr id="35" name="TextBox 34"/>
              <p:cNvSpPr txBox="1">
                <a:spLocks noRot="1" noChangeAspect="1" noMove="1" noResize="1" noEditPoints="1" noAdjustHandles="1" noChangeArrowheads="1" noChangeShapeType="1" noTextEdit="1"/>
              </p:cNvSpPr>
              <p:nvPr/>
            </p:nvSpPr>
            <p:spPr>
              <a:xfrm>
                <a:off x="337334" y="3271029"/>
                <a:ext cx="820481" cy="610936"/>
              </a:xfrm>
              <a:prstGeom prst="rect">
                <a:avLst/>
              </a:prstGeom>
              <a:blipFill>
                <a:blip r:embed="rId2"/>
                <a:stretch>
                  <a:fillRect/>
                </a:stretch>
              </a:blipFill>
            </p:spPr>
            <p:txBody>
              <a:bodyPr/>
              <a:lstStyle/>
              <a:p>
                <a:r>
                  <a:rPr lang="en-GB">
                    <a:noFill/>
                  </a:rPr>
                  <a:t> </a:t>
                </a:r>
              </a:p>
            </p:txBody>
          </p:sp>
        </mc:Fallback>
      </mc:AlternateContent>
      <p:sp>
        <p:nvSpPr>
          <p:cNvPr id="66" name="TextBox 65"/>
          <p:cNvSpPr txBox="1"/>
          <p:nvPr/>
        </p:nvSpPr>
        <p:spPr>
          <a:xfrm>
            <a:off x="1137893" y="2412741"/>
            <a:ext cx="1776448" cy="369332"/>
          </a:xfrm>
          <a:prstGeom prst="rect">
            <a:avLst/>
          </a:prstGeom>
          <a:noFill/>
        </p:spPr>
        <p:txBody>
          <a:bodyPr wrap="none" rtlCol="0">
            <a:spAutoFit/>
          </a:bodyPr>
          <a:lstStyle/>
          <a:p>
            <a:r>
              <a:rPr lang="it-IT" dirty="0" smtClean="0"/>
              <a:t>Wire chamber</a:t>
            </a:r>
            <a:endParaRPr lang="en-GB" dirty="0"/>
          </a:p>
        </p:txBody>
      </p:sp>
      <p:cxnSp>
        <p:nvCxnSpPr>
          <p:cNvPr id="73" name="Straight Connector 72"/>
          <p:cNvCxnSpPr/>
          <p:nvPr/>
        </p:nvCxnSpPr>
        <p:spPr>
          <a:xfrm>
            <a:off x="747574" y="2616462"/>
            <a:ext cx="2166767" cy="273842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1392338" y="3413759"/>
            <a:ext cx="633779" cy="28564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a:endCxn id="8" idx="2"/>
          </p:cNvCxnSpPr>
          <p:nvPr/>
        </p:nvCxnSpPr>
        <p:spPr>
          <a:xfrm>
            <a:off x="1501557" y="3600108"/>
            <a:ext cx="524560" cy="11437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a:endCxn id="8" idx="2"/>
          </p:cNvCxnSpPr>
          <p:nvPr/>
        </p:nvCxnSpPr>
        <p:spPr>
          <a:xfrm flipV="1">
            <a:off x="1653957" y="3714484"/>
            <a:ext cx="372160" cy="3802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1779541" y="3714484"/>
            <a:ext cx="297378" cy="19841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90" name="Group 89"/>
          <p:cNvGrpSpPr/>
          <p:nvPr/>
        </p:nvGrpSpPr>
        <p:grpSpPr>
          <a:xfrm rot="6082410" flipH="1">
            <a:off x="1790191" y="3912222"/>
            <a:ext cx="633779" cy="338749"/>
            <a:chOff x="1544738" y="4218094"/>
            <a:chExt cx="633779" cy="338749"/>
          </a:xfrm>
        </p:grpSpPr>
        <p:cxnSp>
          <p:nvCxnSpPr>
            <p:cNvPr id="87" name="Straight Connector 86"/>
            <p:cNvCxnSpPr/>
            <p:nvPr/>
          </p:nvCxnSpPr>
          <p:spPr>
            <a:xfrm>
              <a:off x="1544738" y="4218094"/>
              <a:ext cx="633779" cy="28564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1653957" y="4404443"/>
              <a:ext cx="524560" cy="11437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V="1">
              <a:off x="1806357" y="4518819"/>
              <a:ext cx="372160" cy="3802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94" name="Content Placeholder 2"/>
          <p:cNvSpPr txBox="1">
            <a:spLocks/>
          </p:cNvSpPr>
          <p:nvPr/>
        </p:nvSpPr>
        <p:spPr>
          <a:xfrm>
            <a:off x="155332" y="5002175"/>
            <a:ext cx="5021288" cy="1537283"/>
          </a:xfrm>
          <a:prstGeom prst="rect">
            <a:avLst/>
          </a:prstGeom>
        </p:spPr>
        <p:txBody>
          <a:bodyPr vert="horz" lIns="91440" tIns="45720" rIns="91440" bIns="45720" rtlCol="0">
            <a:normAutofit fontScale="850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it-IT" dirty="0" smtClean="0"/>
              <a:t>Tubes and MWPC exploit the R-t relation of the ions drifting in the gas and rely on their metallic bulks which can be easily machined to offer a precise reference frame. </a:t>
            </a:r>
            <a:r>
              <a:rPr lang="it-IT" dirty="0"/>
              <a:t>Can obtain high precision with low channel density</a:t>
            </a:r>
            <a:r>
              <a:rPr lang="it-IT" dirty="0" smtClean="0"/>
              <a:t>  </a:t>
            </a:r>
            <a:endParaRPr lang="it-IT" dirty="0" smtClean="0"/>
          </a:p>
        </p:txBody>
      </p:sp>
      <p:pic>
        <p:nvPicPr>
          <p:cNvPr id="104" name="object 12"/>
          <p:cNvPicPr/>
          <p:nvPr/>
        </p:nvPicPr>
        <p:blipFill>
          <a:blip r:embed="rId3" cstate="print"/>
          <a:stretch>
            <a:fillRect/>
          </a:stretch>
        </p:blipFill>
        <p:spPr>
          <a:xfrm>
            <a:off x="6243891" y="1483706"/>
            <a:ext cx="3062490" cy="1757640"/>
          </a:xfrm>
          <a:prstGeom prst="rect">
            <a:avLst/>
          </a:prstGeom>
        </p:spPr>
      </p:pic>
      <p:grpSp>
        <p:nvGrpSpPr>
          <p:cNvPr id="106" name="Group 105"/>
          <p:cNvGrpSpPr/>
          <p:nvPr/>
        </p:nvGrpSpPr>
        <p:grpSpPr>
          <a:xfrm>
            <a:off x="9673238" y="638329"/>
            <a:ext cx="1927267" cy="3297811"/>
            <a:chOff x="4029311" y="313064"/>
            <a:chExt cx="3276331" cy="4932484"/>
          </a:xfrm>
        </p:grpSpPr>
        <p:grpSp>
          <p:nvGrpSpPr>
            <p:cNvPr id="107" name="Group 106"/>
            <p:cNvGrpSpPr/>
            <p:nvPr/>
          </p:nvGrpSpPr>
          <p:grpSpPr>
            <a:xfrm>
              <a:off x="4193165" y="1575065"/>
              <a:ext cx="3112477" cy="268229"/>
              <a:chOff x="914400" y="1573825"/>
              <a:chExt cx="3112477" cy="268229"/>
            </a:xfrm>
          </p:grpSpPr>
          <p:sp>
            <p:nvSpPr>
              <p:cNvPr id="127" name="Rectangle 126"/>
              <p:cNvSpPr/>
              <p:nvPr/>
            </p:nvSpPr>
            <p:spPr>
              <a:xfrm>
                <a:off x="914400" y="1644162"/>
                <a:ext cx="3112477" cy="52753"/>
              </a:xfrm>
              <a:prstGeom prst="rect">
                <a:avLst/>
              </a:prstGeom>
              <a:solidFill>
                <a:schemeClr val="tx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Rectangle 127"/>
              <p:cNvSpPr/>
              <p:nvPr/>
            </p:nvSpPr>
            <p:spPr>
              <a:xfrm>
                <a:off x="914400" y="1573825"/>
                <a:ext cx="3112477" cy="5275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Rectangle 128"/>
              <p:cNvSpPr/>
              <p:nvPr/>
            </p:nvSpPr>
            <p:spPr>
              <a:xfrm>
                <a:off x="914400" y="1719112"/>
                <a:ext cx="3112477" cy="12294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8" name="Group 107"/>
            <p:cNvGrpSpPr/>
            <p:nvPr/>
          </p:nvGrpSpPr>
          <p:grpSpPr>
            <a:xfrm rot="10800000">
              <a:off x="4193164" y="4211011"/>
              <a:ext cx="3112477" cy="197892"/>
              <a:chOff x="914400" y="1644162"/>
              <a:chExt cx="3112477" cy="197892"/>
            </a:xfrm>
          </p:grpSpPr>
          <p:sp>
            <p:nvSpPr>
              <p:cNvPr id="124" name="Rectangle 123"/>
              <p:cNvSpPr/>
              <p:nvPr/>
            </p:nvSpPr>
            <p:spPr>
              <a:xfrm>
                <a:off x="914400" y="1644162"/>
                <a:ext cx="3112477" cy="52753"/>
              </a:xfrm>
              <a:prstGeom prst="rect">
                <a:avLst/>
              </a:prstGeom>
              <a:solidFill>
                <a:schemeClr val="tx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Rectangle 125"/>
              <p:cNvSpPr/>
              <p:nvPr/>
            </p:nvSpPr>
            <p:spPr>
              <a:xfrm>
                <a:off x="914400" y="1719112"/>
                <a:ext cx="3112477" cy="12294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9" name="Group 108"/>
            <p:cNvGrpSpPr/>
            <p:nvPr/>
          </p:nvGrpSpPr>
          <p:grpSpPr>
            <a:xfrm>
              <a:off x="4732685" y="2145577"/>
              <a:ext cx="1456761" cy="2066251"/>
              <a:chOff x="1453920" y="2144337"/>
              <a:chExt cx="1456761" cy="2066251"/>
            </a:xfrm>
          </p:grpSpPr>
          <p:grpSp>
            <p:nvGrpSpPr>
              <p:cNvPr id="118" name="Group 117"/>
              <p:cNvGrpSpPr/>
              <p:nvPr/>
            </p:nvGrpSpPr>
            <p:grpSpPr>
              <a:xfrm>
                <a:off x="1453920" y="2144337"/>
                <a:ext cx="1274131" cy="2060672"/>
                <a:chOff x="1453920" y="2144274"/>
                <a:chExt cx="1274131" cy="2070788"/>
              </a:xfrm>
            </p:grpSpPr>
            <p:sp>
              <p:nvSpPr>
                <p:cNvPr id="121" name="Freeform 120"/>
                <p:cNvSpPr/>
                <p:nvPr/>
              </p:nvSpPr>
              <p:spPr>
                <a:xfrm>
                  <a:off x="1453920" y="2144274"/>
                  <a:ext cx="237941" cy="2070788"/>
                </a:xfrm>
                <a:custGeom>
                  <a:avLst/>
                  <a:gdLst>
                    <a:gd name="connsiteX0" fmla="*/ 208722 w 417443"/>
                    <a:gd name="connsiteY0" fmla="*/ 0 h 2037522"/>
                    <a:gd name="connsiteX1" fmla="*/ 0 w 417443"/>
                    <a:gd name="connsiteY1" fmla="*/ 2037522 h 2037522"/>
                    <a:gd name="connsiteX2" fmla="*/ 417443 w 417443"/>
                    <a:gd name="connsiteY2" fmla="*/ 2027583 h 2037522"/>
                    <a:gd name="connsiteX3" fmla="*/ 208722 w 417443"/>
                    <a:gd name="connsiteY3" fmla="*/ 0 h 2037522"/>
                  </a:gdLst>
                  <a:ahLst/>
                  <a:cxnLst>
                    <a:cxn ang="0">
                      <a:pos x="connsiteX0" y="connsiteY0"/>
                    </a:cxn>
                    <a:cxn ang="0">
                      <a:pos x="connsiteX1" y="connsiteY1"/>
                    </a:cxn>
                    <a:cxn ang="0">
                      <a:pos x="connsiteX2" y="connsiteY2"/>
                    </a:cxn>
                    <a:cxn ang="0">
                      <a:pos x="connsiteX3" y="connsiteY3"/>
                    </a:cxn>
                  </a:cxnLst>
                  <a:rect l="l" t="t" r="r" b="b"/>
                  <a:pathLst>
                    <a:path w="417443" h="2037522">
                      <a:moveTo>
                        <a:pt x="208722" y="0"/>
                      </a:moveTo>
                      <a:lnTo>
                        <a:pt x="0" y="2037522"/>
                      </a:lnTo>
                      <a:lnTo>
                        <a:pt x="417443" y="2027583"/>
                      </a:lnTo>
                      <a:lnTo>
                        <a:pt x="208722" y="0"/>
                      </a:lnTo>
                      <a:close/>
                    </a:path>
                  </a:pathLst>
                </a:custGeom>
                <a:gradFill flip="none" rotWithShape="1">
                  <a:gsLst>
                    <a:gs pos="0">
                      <a:srgbClr val="00B0F0"/>
                    </a:gs>
                    <a:gs pos="100000">
                      <a:srgbClr val="FF0000"/>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Freeform 121"/>
                <p:cNvSpPr/>
                <p:nvPr/>
              </p:nvSpPr>
              <p:spPr>
                <a:xfrm>
                  <a:off x="1809750" y="2547766"/>
                  <a:ext cx="222706" cy="1643161"/>
                </a:xfrm>
                <a:custGeom>
                  <a:avLst/>
                  <a:gdLst>
                    <a:gd name="connsiteX0" fmla="*/ 208722 w 417443"/>
                    <a:gd name="connsiteY0" fmla="*/ 0 h 2037522"/>
                    <a:gd name="connsiteX1" fmla="*/ 0 w 417443"/>
                    <a:gd name="connsiteY1" fmla="*/ 2037522 h 2037522"/>
                    <a:gd name="connsiteX2" fmla="*/ 417443 w 417443"/>
                    <a:gd name="connsiteY2" fmla="*/ 2027583 h 2037522"/>
                    <a:gd name="connsiteX3" fmla="*/ 208722 w 417443"/>
                    <a:gd name="connsiteY3" fmla="*/ 0 h 2037522"/>
                  </a:gdLst>
                  <a:ahLst/>
                  <a:cxnLst>
                    <a:cxn ang="0">
                      <a:pos x="connsiteX0" y="connsiteY0"/>
                    </a:cxn>
                    <a:cxn ang="0">
                      <a:pos x="connsiteX1" y="connsiteY1"/>
                    </a:cxn>
                    <a:cxn ang="0">
                      <a:pos x="connsiteX2" y="connsiteY2"/>
                    </a:cxn>
                    <a:cxn ang="0">
                      <a:pos x="connsiteX3" y="connsiteY3"/>
                    </a:cxn>
                  </a:cxnLst>
                  <a:rect l="l" t="t" r="r" b="b"/>
                  <a:pathLst>
                    <a:path w="417443" h="2037522">
                      <a:moveTo>
                        <a:pt x="208722" y="0"/>
                      </a:moveTo>
                      <a:lnTo>
                        <a:pt x="0" y="2037522"/>
                      </a:lnTo>
                      <a:lnTo>
                        <a:pt x="417443" y="2027583"/>
                      </a:lnTo>
                      <a:lnTo>
                        <a:pt x="208722" y="0"/>
                      </a:lnTo>
                      <a:close/>
                    </a:path>
                  </a:pathLst>
                </a:custGeom>
                <a:gradFill flip="none" rotWithShape="1">
                  <a:gsLst>
                    <a:gs pos="0">
                      <a:srgbClr val="00B0F0"/>
                    </a:gs>
                    <a:gs pos="100000">
                      <a:srgbClr val="ED4761"/>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Freeform 122"/>
                <p:cNvSpPr/>
                <p:nvPr/>
              </p:nvSpPr>
              <p:spPr>
                <a:xfrm>
                  <a:off x="2545701" y="3509121"/>
                  <a:ext cx="182350" cy="705940"/>
                </a:xfrm>
                <a:custGeom>
                  <a:avLst/>
                  <a:gdLst>
                    <a:gd name="connsiteX0" fmla="*/ 208722 w 417443"/>
                    <a:gd name="connsiteY0" fmla="*/ 0 h 2037522"/>
                    <a:gd name="connsiteX1" fmla="*/ 0 w 417443"/>
                    <a:gd name="connsiteY1" fmla="*/ 2037522 h 2037522"/>
                    <a:gd name="connsiteX2" fmla="*/ 417443 w 417443"/>
                    <a:gd name="connsiteY2" fmla="*/ 2027583 h 2037522"/>
                    <a:gd name="connsiteX3" fmla="*/ 208722 w 417443"/>
                    <a:gd name="connsiteY3" fmla="*/ 0 h 2037522"/>
                  </a:gdLst>
                  <a:ahLst/>
                  <a:cxnLst>
                    <a:cxn ang="0">
                      <a:pos x="connsiteX0" y="connsiteY0"/>
                    </a:cxn>
                    <a:cxn ang="0">
                      <a:pos x="connsiteX1" y="connsiteY1"/>
                    </a:cxn>
                    <a:cxn ang="0">
                      <a:pos x="connsiteX2" y="connsiteY2"/>
                    </a:cxn>
                    <a:cxn ang="0">
                      <a:pos x="connsiteX3" y="connsiteY3"/>
                    </a:cxn>
                  </a:cxnLst>
                  <a:rect l="l" t="t" r="r" b="b"/>
                  <a:pathLst>
                    <a:path w="417443" h="2037522">
                      <a:moveTo>
                        <a:pt x="208722" y="0"/>
                      </a:moveTo>
                      <a:lnTo>
                        <a:pt x="0" y="2037522"/>
                      </a:lnTo>
                      <a:lnTo>
                        <a:pt x="417443" y="2027583"/>
                      </a:lnTo>
                      <a:lnTo>
                        <a:pt x="208722" y="0"/>
                      </a:lnTo>
                      <a:close/>
                    </a:path>
                  </a:pathLst>
                </a:custGeom>
                <a:gradFill flip="none" rotWithShape="1">
                  <a:gsLst>
                    <a:gs pos="0">
                      <a:srgbClr val="31AEED"/>
                    </a:gs>
                    <a:gs pos="100000">
                      <a:srgbClr val="B899D0"/>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9" name="Freeform 118"/>
              <p:cNvSpPr/>
              <p:nvPr/>
            </p:nvSpPr>
            <p:spPr>
              <a:xfrm>
                <a:off x="2174988" y="3042588"/>
                <a:ext cx="228181" cy="1151421"/>
              </a:xfrm>
              <a:custGeom>
                <a:avLst/>
                <a:gdLst>
                  <a:gd name="connsiteX0" fmla="*/ 208722 w 417443"/>
                  <a:gd name="connsiteY0" fmla="*/ 0 h 2037522"/>
                  <a:gd name="connsiteX1" fmla="*/ 0 w 417443"/>
                  <a:gd name="connsiteY1" fmla="*/ 2037522 h 2037522"/>
                  <a:gd name="connsiteX2" fmla="*/ 417443 w 417443"/>
                  <a:gd name="connsiteY2" fmla="*/ 2027583 h 2037522"/>
                  <a:gd name="connsiteX3" fmla="*/ 208722 w 417443"/>
                  <a:gd name="connsiteY3" fmla="*/ 0 h 2037522"/>
                </a:gdLst>
                <a:ahLst/>
                <a:cxnLst>
                  <a:cxn ang="0">
                    <a:pos x="connsiteX0" y="connsiteY0"/>
                  </a:cxn>
                  <a:cxn ang="0">
                    <a:pos x="connsiteX1" y="connsiteY1"/>
                  </a:cxn>
                  <a:cxn ang="0">
                    <a:pos x="connsiteX2" y="connsiteY2"/>
                  </a:cxn>
                  <a:cxn ang="0">
                    <a:pos x="connsiteX3" y="connsiteY3"/>
                  </a:cxn>
                </a:cxnLst>
                <a:rect l="l" t="t" r="r" b="b"/>
                <a:pathLst>
                  <a:path w="417443" h="2037522">
                    <a:moveTo>
                      <a:pt x="208722" y="0"/>
                    </a:moveTo>
                    <a:lnTo>
                      <a:pt x="0" y="2037522"/>
                    </a:lnTo>
                    <a:lnTo>
                      <a:pt x="417443" y="2027583"/>
                    </a:lnTo>
                    <a:lnTo>
                      <a:pt x="208722" y="0"/>
                    </a:lnTo>
                    <a:close/>
                  </a:path>
                </a:pathLst>
              </a:custGeom>
              <a:gradFill flip="none" rotWithShape="1">
                <a:gsLst>
                  <a:gs pos="0">
                    <a:srgbClr val="31AEED"/>
                  </a:gs>
                  <a:gs pos="100000">
                    <a:srgbClr val="DA749E"/>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Freeform 119"/>
              <p:cNvSpPr/>
              <p:nvPr/>
            </p:nvSpPr>
            <p:spPr>
              <a:xfrm>
                <a:off x="2736979" y="3722190"/>
                <a:ext cx="173702" cy="488398"/>
              </a:xfrm>
              <a:custGeom>
                <a:avLst/>
                <a:gdLst>
                  <a:gd name="connsiteX0" fmla="*/ 208722 w 417443"/>
                  <a:gd name="connsiteY0" fmla="*/ 0 h 2037522"/>
                  <a:gd name="connsiteX1" fmla="*/ 0 w 417443"/>
                  <a:gd name="connsiteY1" fmla="*/ 2037522 h 2037522"/>
                  <a:gd name="connsiteX2" fmla="*/ 417443 w 417443"/>
                  <a:gd name="connsiteY2" fmla="*/ 2027583 h 2037522"/>
                  <a:gd name="connsiteX3" fmla="*/ 208722 w 417443"/>
                  <a:gd name="connsiteY3" fmla="*/ 0 h 2037522"/>
                </a:gdLst>
                <a:ahLst/>
                <a:cxnLst>
                  <a:cxn ang="0">
                    <a:pos x="connsiteX0" y="connsiteY0"/>
                  </a:cxn>
                  <a:cxn ang="0">
                    <a:pos x="connsiteX1" y="connsiteY1"/>
                  </a:cxn>
                  <a:cxn ang="0">
                    <a:pos x="connsiteX2" y="connsiteY2"/>
                  </a:cxn>
                  <a:cxn ang="0">
                    <a:pos x="connsiteX3" y="connsiteY3"/>
                  </a:cxn>
                </a:cxnLst>
                <a:rect l="l" t="t" r="r" b="b"/>
                <a:pathLst>
                  <a:path w="417443" h="2037522">
                    <a:moveTo>
                      <a:pt x="208722" y="0"/>
                    </a:moveTo>
                    <a:lnTo>
                      <a:pt x="0" y="2037522"/>
                    </a:lnTo>
                    <a:lnTo>
                      <a:pt x="417443" y="2027583"/>
                    </a:lnTo>
                    <a:lnTo>
                      <a:pt x="208722" y="0"/>
                    </a:lnTo>
                    <a:close/>
                  </a:path>
                </a:pathLst>
              </a:custGeom>
              <a:gradFill flip="none" rotWithShape="1">
                <a:gsLst>
                  <a:gs pos="0">
                    <a:srgbClr val="31AEED"/>
                  </a:gs>
                  <a:gs pos="100000">
                    <a:srgbClr val="989DB6"/>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0" name="Group 109"/>
            <p:cNvGrpSpPr/>
            <p:nvPr/>
          </p:nvGrpSpPr>
          <p:grpSpPr>
            <a:xfrm>
              <a:off x="4029311" y="313064"/>
              <a:ext cx="2690446" cy="4932484"/>
              <a:chOff x="750546" y="311824"/>
              <a:chExt cx="2690446" cy="4932484"/>
            </a:xfrm>
          </p:grpSpPr>
          <p:grpSp>
            <p:nvGrpSpPr>
              <p:cNvPr id="111" name="Group 110"/>
              <p:cNvGrpSpPr/>
              <p:nvPr/>
            </p:nvGrpSpPr>
            <p:grpSpPr>
              <a:xfrm rot="21062820">
                <a:off x="750546" y="311824"/>
                <a:ext cx="2690446" cy="4932484"/>
                <a:chOff x="764931" y="386862"/>
                <a:chExt cx="2690446" cy="4932484"/>
              </a:xfrm>
            </p:grpSpPr>
            <p:cxnSp>
              <p:nvCxnSpPr>
                <p:cNvPr id="113" name="Straight Connector 112"/>
                <p:cNvCxnSpPr/>
                <p:nvPr/>
              </p:nvCxnSpPr>
              <p:spPr>
                <a:xfrm>
                  <a:off x="764931" y="386862"/>
                  <a:ext cx="2690446" cy="493248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14" name="Oval 113"/>
                <p:cNvSpPr/>
                <p:nvPr/>
              </p:nvSpPr>
              <p:spPr>
                <a:xfrm>
                  <a:off x="1670539" y="2078780"/>
                  <a:ext cx="70338" cy="45719"/>
                </a:xfrm>
                <a:prstGeom prst="ellipse">
                  <a:avLst/>
                </a:prstGeom>
                <a:solidFill>
                  <a:srgbClr val="0000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Oval 114"/>
                <p:cNvSpPr/>
                <p:nvPr/>
              </p:nvSpPr>
              <p:spPr>
                <a:xfrm>
                  <a:off x="1941897" y="2554901"/>
                  <a:ext cx="70338" cy="45719"/>
                </a:xfrm>
                <a:prstGeom prst="ellipse">
                  <a:avLst/>
                </a:prstGeom>
                <a:solidFill>
                  <a:srgbClr val="0000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Oval 115"/>
                <p:cNvSpPr/>
                <p:nvPr/>
              </p:nvSpPr>
              <p:spPr>
                <a:xfrm>
                  <a:off x="2225512" y="3096884"/>
                  <a:ext cx="70338" cy="45719"/>
                </a:xfrm>
                <a:prstGeom prst="ellipse">
                  <a:avLst/>
                </a:prstGeom>
                <a:solidFill>
                  <a:srgbClr val="0000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Oval 116"/>
                <p:cNvSpPr/>
                <p:nvPr/>
              </p:nvSpPr>
              <p:spPr>
                <a:xfrm>
                  <a:off x="2498936" y="3579552"/>
                  <a:ext cx="70338" cy="45719"/>
                </a:xfrm>
                <a:prstGeom prst="ellipse">
                  <a:avLst/>
                </a:prstGeom>
                <a:solidFill>
                  <a:srgbClr val="0000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2" name="Oval 111"/>
              <p:cNvSpPr/>
              <p:nvPr/>
            </p:nvSpPr>
            <p:spPr>
              <a:xfrm rot="21062820">
                <a:off x="2784972" y="3703728"/>
                <a:ext cx="70338" cy="45719"/>
              </a:xfrm>
              <a:prstGeom prst="ellipse">
                <a:avLst/>
              </a:prstGeom>
              <a:solidFill>
                <a:srgbClr val="0000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30" name="object 2"/>
          <p:cNvSpPr/>
          <p:nvPr/>
        </p:nvSpPr>
        <p:spPr>
          <a:xfrm>
            <a:off x="6264470" y="3339315"/>
            <a:ext cx="3062490" cy="1689783"/>
          </a:xfrm>
          <a:prstGeom prst="rect">
            <a:avLst/>
          </a:prstGeom>
          <a:blipFill>
            <a:blip r:embed="rId4" cstate="print"/>
            <a:srcRect/>
            <a:stretch>
              <a:fillRect l="-10793" r="1"/>
            </a:stretch>
          </a:blipFill>
        </p:spPr>
        <p:txBody>
          <a:bodyPr wrap="square" lIns="0" tIns="0" rIns="0" bIns="0" rtlCol="0"/>
          <a:lstStyle/>
          <a:p>
            <a:endParaRPr/>
          </a:p>
        </p:txBody>
      </p:sp>
      <p:sp>
        <p:nvSpPr>
          <p:cNvPr id="131" name="TextBox 130"/>
          <p:cNvSpPr txBox="1"/>
          <p:nvPr/>
        </p:nvSpPr>
        <p:spPr>
          <a:xfrm>
            <a:off x="6889698" y="926383"/>
            <a:ext cx="906017" cy="369332"/>
          </a:xfrm>
          <a:prstGeom prst="rect">
            <a:avLst/>
          </a:prstGeom>
          <a:noFill/>
        </p:spPr>
        <p:txBody>
          <a:bodyPr wrap="none" rtlCol="0">
            <a:spAutoFit/>
          </a:bodyPr>
          <a:lstStyle/>
          <a:p>
            <a:r>
              <a:rPr lang="it-IT" dirty="0" smtClean="0"/>
              <a:t>MPGD</a:t>
            </a:r>
            <a:endParaRPr lang="en-GB" dirty="0"/>
          </a:p>
        </p:txBody>
      </p:sp>
      <p:sp>
        <p:nvSpPr>
          <p:cNvPr id="132" name="TextBox 131"/>
          <p:cNvSpPr txBox="1"/>
          <p:nvPr/>
        </p:nvSpPr>
        <p:spPr>
          <a:xfrm>
            <a:off x="10136909" y="1101002"/>
            <a:ext cx="737702" cy="369332"/>
          </a:xfrm>
          <a:prstGeom prst="rect">
            <a:avLst/>
          </a:prstGeom>
          <a:noFill/>
        </p:spPr>
        <p:txBody>
          <a:bodyPr wrap="none" rtlCol="0">
            <a:spAutoFit/>
          </a:bodyPr>
          <a:lstStyle/>
          <a:p>
            <a:r>
              <a:rPr lang="it-IT" dirty="0" smtClean="0"/>
              <a:t>RPCs</a:t>
            </a:r>
            <a:endParaRPr lang="en-GB" dirty="0"/>
          </a:p>
        </p:txBody>
      </p:sp>
      <p:cxnSp>
        <p:nvCxnSpPr>
          <p:cNvPr id="134" name="Straight Connector 133"/>
          <p:cNvCxnSpPr/>
          <p:nvPr/>
        </p:nvCxnSpPr>
        <p:spPr>
          <a:xfrm flipV="1">
            <a:off x="9793478" y="3406165"/>
            <a:ext cx="1853552" cy="0"/>
          </a:xfrm>
          <a:prstGeom prst="line">
            <a:avLst/>
          </a:prstGeom>
          <a:ln w="38100">
            <a:solidFill>
              <a:srgbClr val="FFC000"/>
            </a:solidFill>
            <a:prstDash val="dash"/>
          </a:ln>
        </p:spPr>
        <p:style>
          <a:lnRef idx="1">
            <a:schemeClr val="accent1"/>
          </a:lnRef>
          <a:fillRef idx="0">
            <a:schemeClr val="accent1"/>
          </a:fillRef>
          <a:effectRef idx="0">
            <a:schemeClr val="accent1"/>
          </a:effectRef>
          <a:fontRef idx="minor">
            <a:schemeClr val="tx1"/>
          </a:fontRef>
        </p:style>
      </p:cxnSp>
      <p:sp>
        <p:nvSpPr>
          <p:cNvPr id="135" name="Content Placeholder 2"/>
          <p:cNvSpPr txBox="1">
            <a:spLocks/>
          </p:cNvSpPr>
          <p:nvPr/>
        </p:nvSpPr>
        <p:spPr>
          <a:xfrm>
            <a:off x="6087436" y="5043938"/>
            <a:ext cx="6032846" cy="1873963"/>
          </a:xfrm>
          <a:prstGeom prst="rect">
            <a:avLst/>
          </a:prstGeom>
        </p:spPr>
        <p:txBody>
          <a:bodyPr vert="horz" lIns="91440" tIns="45720" rIns="91440" bIns="45720" rtlCol="0">
            <a:normAutofit fontScale="850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it-IT" dirty="0" smtClean="0"/>
              <a:t>RPCs and MPGD exploit electrostatic induction of the moving charges to calculate the charge centroid. The resolution is driven by the readout system segmentation and mechanical  precision preserving it on large multi-layer chambers made of composite materials. Can obtain high precision with high channel density</a:t>
            </a:r>
            <a:endParaRPr lang="it-IT" dirty="0" smtClean="0"/>
          </a:p>
        </p:txBody>
      </p:sp>
      <p:sp>
        <p:nvSpPr>
          <p:cNvPr id="4" name="Slide Number Placeholder 3"/>
          <p:cNvSpPr>
            <a:spLocks noGrp="1"/>
          </p:cNvSpPr>
          <p:nvPr>
            <p:ph type="sldNum" sz="quarter" idx="12"/>
          </p:nvPr>
        </p:nvSpPr>
        <p:spPr/>
        <p:txBody>
          <a:bodyPr/>
          <a:lstStyle/>
          <a:p>
            <a:fld id="{F8550EB5-7DBB-40B0-8DCD-2DF6D0BF0886}" type="slidenum">
              <a:rPr lang="en-GB" smtClean="0"/>
              <a:t>17</a:t>
            </a:fld>
            <a:endParaRPr lang="en-GB"/>
          </a:p>
        </p:txBody>
      </p:sp>
      <p:pic>
        <p:nvPicPr>
          <p:cNvPr id="9" name="Picture 8"/>
          <p:cNvPicPr>
            <a:picLocks noChangeAspect="1"/>
          </p:cNvPicPr>
          <p:nvPr/>
        </p:nvPicPr>
        <p:blipFill>
          <a:blip r:embed="rId5"/>
          <a:stretch>
            <a:fillRect/>
          </a:stretch>
        </p:blipFill>
        <p:spPr>
          <a:xfrm>
            <a:off x="3028076" y="2782073"/>
            <a:ext cx="2766588" cy="1876191"/>
          </a:xfrm>
          <a:prstGeom prst="rect">
            <a:avLst/>
          </a:prstGeom>
        </p:spPr>
      </p:pic>
      <p:sp>
        <p:nvSpPr>
          <p:cNvPr id="10" name="Date Placeholder 9"/>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1369640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165113"/>
            <a:ext cx="9404723" cy="881812"/>
          </a:xfrm>
        </p:spPr>
        <p:txBody>
          <a:bodyPr/>
          <a:lstStyle/>
          <a:p>
            <a:r>
              <a:rPr lang="en-GB" dirty="0" smtClean="0"/>
              <a:t>Space resolution performance</a:t>
            </a:r>
            <a:endParaRPr lang="en-GB" dirty="0"/>
          </a:p>
        </p:txBody>
      </p:sp>
      <p:sp>
        <p:nvSpPr>
          <p:cNvPr id="139" name="Content Placeholder 2"/>
          <p:cNvSpPr txBox="1">
            <a:spLocks/>
          </p:cNvSpPr>
          <p:nvPr/>
        </p:nvSpPr>
        <p:spPr>
          <a:xfrm>
            <a:off x="364367" y="910708"/>
            <a:ext cx="5687696" cy="5352069"/>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pPr marL="0" indent="0">
              <a:buFont typeface="Wingdings 3" charset="2"/>
              <a:buNone/>
            </a:pPr>
            <a:r>
              <a:rPr lang="it-IT" sz="2100" b="1" dirty="0" smtClean="0">
                <a:solidFill>
                  <a:srgbClr val="FFC000"/>
                </a:solidFill>
              </a:rPr>
              <a:t>RPCs and MPGDs</a:t>
            </a:r>
          </a:p>
          <a:p>
            <a:r>
              <a:rPr lang="it-IT" dirty="0" smtClean="0"/>
              <a:t>ATLAS MMGAS </a:t>
            </a:r>
          </a:p>
          <a:p>
            <a:pPr lvl="1"/>
            <a:r>
              <a:rPr lang="it-IT" dirty="0"/>
              <a:t>resolution </a:t>
            </a:r>
            <a:r>
              <a:rPr lang="en-GB" dirty="0"/>
              <a:t>~</a:t>
            </a:r>
            <a:r>
              <a:rPr lang="it-IT" dirty="0"/>
              <a:t> </a:t>
            </a:r>
            <a:r>
              <a:rPr lang="it-IT" dirty="0" smtClean="0"/>
              <a:t>100</a:t>
            </a:r>
            <a:r>
              <a:rPr lang="it-IT" dirty="0" smtClean="0">
                <a:latin typeface="Symbol" panose="05050102010706020507" pitchFamily="18" charset="2"/>
              </a:rPr>
              <a:t>m</a:t>
            </a:r>
            <a:r>
              <a:rPr lang="it-IT" dirty="0" smtClean="0"/>
              <a:t>m </a:t>
            </a:r>
            <a:r>
              <a:rPr lang="it-IT" dirty="0"/>
              <a:t>with </a:t>
            </a:r>
            <a:r>
              <a:rPr lang="it-IT" dirty="0" smtClean="0"/>
              <a:t>0.4 </a:t>
            </a:r>
            <a:r>
              <a:rPr lang="it-IT" dirty="0"/>
              <a:t>mm </a:t>
            </a:r>
            <a:r>
              <a:rPr lang="it-IT" dirty="0" smtClean="0"/>
              <a:t>strips</a:t>
            </a:r>
          </a:p>
          <a:p>
            <a:r>
              <a:rPr lang="it-IT" dirty="0" smtClean="0"/>
              <a:t>The drift gap is large </a:t>
            </a:r>
            <a:r>
              <a:rPr lang="it-IT" dirty="0" smtClean="0">
                <a:sym typeface="Wingdings" panose="05000000000000000000" pitchFamily="2" charset="2"/>
              </a:rPr>
              <a:t></a:t>
            </a:r>
            <a:r>
              <a:rPr lang="it-IT" dirty="0" smtClean="0"/>
              <a:t> impact angle worsen resolution corrections needed (micro-TCP method)</a:t>
            </a:r>
          </a:p>
          <a:p>
            <a:r>
              <a:rPr lang="it-IT" dirty="0" smtClean="0"/>
              <a:t>Affected by the B field</a:t>
            </a:r>
          </a:p>
          <a:p>
            <a:r>
              <a:rPr lang="it-IT" dirty="0" smtClean="0"/>
              <a:t>A lot of care needed in construction</a:t>
            </a:r>
          </a:p>
          <a:p>
            <a:r>
              <a:rPr lang="it-IT" dirty="0"/>
              <a:t>Proof of principle on a small MRPC</a:t>
            </a:r>
          </a:p>
          <a:p>
            <a:pPr lvl="1"/>
            <a:r>
              <a:rPr lang="it-IT" dirty="0"/>
              <a:t>resolution </a:t>
            </a:r>
            <a:r>
              <a:rPr lang="en-GB" dirty="0"/>
              <a:t>~</a:t>
            </a:r>
            <a:r>
              <a:rPr lang="it-IT" dirty="0"/>
              <a:t> 50</a:t>
            </a:r>
            <a:r>
              <a:rPr lang="it-IT" dirty="0">
                <a:latin typeface="Symbol" panose="05050102010706020507" pitchFamily="18" charset="2"/>
              </a:rPr>
              <a:t>m</a:t>
            </a:r>
            <a:r>
              <a:rPr lang="it-IT" dirty="0"/>
              <a:t>m with 4 mm </a:t>
            </a:r>
            <a:r>
              <a:rPr lang="it-IT" dirty="0" smtClean="0"/>
              <a:t>strips</a:t>
            </a:r>
          </a:p>
          <a:p>
            <a:pPr lvl="1"/>
            <a:r>
              <a:rPr lang="it-IT" dirty="0" smtClean="0"/>
              <a:t>RPC less sensitive to the angle </a:t>
            </a:r>
            <a:r>
              <a:rPr lang="it-IT" dirty="0" smtClean="0">
                <a:sym typeface="Wingdings" panose="05000000000000000000" pitchFamily="2" charset="2"/>
              </a:rPr>
              <a:t></a:t>
            </a:r>
            <a:r>
              <a:rPr lang="it-IT" dirty="0" smtClean="0"/>
              <a:t> smaller gas gaps and a single dominant cluster</a:t>
            </a:r>
          </a:p>
          <a:p>
            <a:r>
              <a:rPr lang="it-IT" dirty="0" smtClean="0"/>
              <a:t>1m2 1mm gas gap ATLAS prototype reaching 1mm space resolution with 2.7cm strip pitch! Up to 10 kHz/cm^2 at GIF++</a:t>
            </a:r>
          </a:p>
          <a:p>
            <a:r>
              <a:rPr lang="it-IT" dirty="0" smtClean="0"/>
              <a:t>Space resolution is not a classic RPCs performance, though physics is not preventing it...</a:t>
            </a:r>
          </a:p>
          <a:p>
            <a:endParaRPr lang="it-IT" dirty="0" smtClean="0"/>
          </a:p>
        </p:txBody>
      </p:sp>
      <p:pic>
        <p:nvPicPr>
          <p:cNvPr id="140" name="Picture 139"/>
          <p:cNvPicPr/>
          <p:nvPr/>
        </p:nvPicPr>
        <p:blipFill>
          <a:blip r:embed="rId2"/>
          <a:stretch/>
        </p:blipFill>
        <p:spPr>
          <a:xfrm>
            <a:off x="9099577" y="1560323"/>
            <a:ext cx="2850377" cy="1829991"/>
          </a:xfrm>
          <a:prstGeom prst="rect">
            <a:avLst/>
          </a:prstGeom>
          <a:ln>
            <a:noFill/>
          </a:ln>
        </p:spPr>
      </p:pic>
      <p:pic>
        <p:nvPicPr>
          <p:cNvPr id="144" name="Picture 143"/>
          <p:cNvPicPr>
            <a:picLocks noChangeAspect="1"/>
          </p:cNvPicPr>
          <p:nvPr/>
        </p:nvPicPr>
        <p:blipFill>
          <a:blip r:embed="rId3"/>
          <a:stretch>
            <a:fillRect/>
          </a:stretch>
        </p:blipFill>
        <p:spPr>
          <a:xfrm>
            <a:off x="6196504" y="1560323"/>
            <a:ext cx="2915310" cy="1829991"/>
          </a:xfrm>
          <a:prstGeom prst="rect">
            <a:avLst/>
          </a:prstGeom>
        </p:spPr>
      </p:pic>
      <p:sp>
        <p:nvSpPr>
          <p:cNvPr id="5" name="TextBox 4"/>
          <p:cNvSpPr txBox="1"/>
          <p:nvPr/>
        </p:nvSpPr>
        <p:spPr>
          <a:xfrm>
            <a:off x="7080778" y="1222369"/>
            <a:ext cx="1096775" cy="369332"/>
          </a:xfrm>
          <a:prstGeom prst="rect">
            <a:avLst/>
          </a:prstGeom>
          <a:noFill/>
        </p:spPr>
        <p:txBody>
          <a:bodyPr wrap="none" rtlCol="0">
            <a:spAutoFit/>
          </a:bodyPr>
          <a:lstStyle/>
          <a:p>
            <a:r>
              <a:rPr lang="it-IT" dirty="0" smtClean="0"/>
              <a:t>MMGAS</a:t>
            </a:r>
            <a:endParaRPr lang="en-GB" dirty="0"/>
          </a:p>
        </p:txBody>
      </p:sp>
      <p:sp>
        <p:nvSpPr>
          <p:cNvPr id="14" name="TextBox 13"/>
          <p:cNvSpPr txBox="1"/>
          <p:nvPr/>
        </p:nvSpPr>
        <p:spPr>
          <a:xfrm>
            <a:off x="10092919" y="1168158"/>
            <a:ext cx="859531" cy="369332"/>
          </a:xfrm>
          <a:prstGeom prst="rect">
            <a:avLst/>
          </a:prstGeom>
          <a:noFill/>
        </p:spPr>
        <p:txBody>
          <a:bodyPr wrap="none" rtlCol="0">
            <a:spAutoFit/>
          </a:bodyPr>
          <a:lstStyle/>
          <a:p>
            <a:r>
              <a:rPr lang="it-IT" dirty="0" smtClean="0"/>
              <a:t>MRPC</a:t>
            </a:r>
            <a:endParaRPr lang="en-GB" dirty="0"/>
          </a:p>
        </p:txBody>
      </p:sp>
      <p:sp>
        <p:nvSpPr>
          <p:cNvPr id="7" name="TextBox 6"/>
          <p:cNvSpPr txBox="1"/>
          <p:nvPr/>
        </p:nvSpPr>
        <p:spPr>
          <a:xfrm>
            <a:off x="6196504" y="3477387"/>
            <a:ext cx="5543620" cy="646331"/>
          </a:xfrm>
          <a:prstGeom prst="rect">
            <a:avLst/>
          </a:prstGeom>
          <a:solidFill>
            <a:srgbClr val="FFFF00"/>
          </a:solidFill>
        </p:spPr>
        <p:txBody>
          <a:bodyPr wrap="square" rtlCol="0">
            <a:spAutoFit/>
          </a:bodyPr>
          <a:lstStyle/>
          <a:p>
            <a:r>
              <a:rPr lang="it-IT" dirty="0" smtClean="0">
                <a:solidFill>
                  <a:srgbClr val="C00000"/>
                </a:solidFill>
              </a:rPr>
              <a:t>Planar technologies need further R&amp;D for a simple and reliable structures to emulate DTs </a:t>
            </a:r>
            <a:endParaRPr lang="en-GB" dirty="0">
              <a:solidFill>
                <a:srgbClr val="C00000"/>
              </a:solidFill>
            </a:endParaRPr>
          </a:p>
        </p:txBody>
      </p:sp>
      <p:sp>
        <p:nvSpPr>
          <p:cNvPr id="8" name="Slide Number Placeholder 7"/>
          <p:cNvSpPr>
            <a:spLocks noGrp="1"/>
          </p:cNvSpPr>
          <p:nvPr>
            <p:ph type="sldNum" sz="quarter" idx="12"/>
          </p:nvPr>
        </p:nvSpPr>
        <p:spPr/>
        <p:txBody>
          <a:bodyPr/>
          <a:lstStyle/>
          <a:p>
            <a:fld id="{F8550EB5-7DBB-40B0-8DCD-2DF6D0BF0886}" type="slidenum">
              <a:rPr lang="en-GB" smtClean="0"/>
              <a:t>18</a:t>
            </a:fld>
            <a:endParaRPr lang="en-GB"/>
          </a:p>
        </p:txBody>
      </p:sp>
      <p:pic>
        <p:nvPicPr>
          <p:cNvPr id="10" name="Content Placeholder 9"/>
          <p:cNvPicPr>
            <a:picLocks noGrp="1" noChangeAspect="1"/>
          </p:cNvPicPr>
          <p:nvPr>
            <p:ph idx="1"/>
          </p:nvPr>
        </p:nvPicPr>
        <p:blipFill>
          <a:blip r:embed="rId4"/>
          <a:stretch>
            <a:fillRect/>
          </a:stretch>
        </p:blipFill>
        <p:spPr>
          <a:xfrm>
            <a:off x="6196504" y="4210791"/>
            <a:ext cx="3589234" cy="2595785"/>
          </a:xfrm>
          <a:prstGeom prst="rect">
            <a:avLst/>
          </a:prstGeom>
        </p:spPr>
      </p:pic>
      <p:sp>
        <p:nvSpPr>
          <p:cNvPr id="13" name="TextBox 12"/>
          <p:cNvSpPr txBox="1"/>
          <p:nvPr/>
        </p:nvSpPr>
        <p:spPr>
          <a:xfrm>
            <a:off x="6724590" y="4339087"/>
            <a:ext cx="1452963" cy="646331"/>
          </a:xfrm>
          <a:prstGeom prst="rect">
            <a:avLst/>
          </a:prstGeom>
          <a:noFill/>
        </p:spPr>
        <p:txBody>
          <a:bodyPr wrap="square" rtlCol="0">
            <a:spAutoFit/>
          </a:bodyPr>
          <a:lstStyle/>
          <a:p>
            <a:r>
              <a:rPr lang="it-IT" sz="1200" dirty="0" smtClean="0">
                <a:solidFill>
                  <a:schemeClr val="bg1"/>
                </a:solidFill>
              </a:rPr>
              <a:t>Atlas upgrade prototype</a:t>
            </a:r>
          </a:p>
          <a:p>
            <a:r>
              <a:rPr lang="it-IT" sz="1200" dirty="0" smtClean="0">
                <a:solidFill>
                  <a:schemeClr val="bg1"/>
                </a:solidFill>
              </a:rPr>
              <a:t>Space resolution</a:t>
            </a:r>
            <a:endParaRPr lang="en-GB" sz="1200" dirty="0">
              <a:solidFill>
                <a:schemeClr val="bg1"/>
              </a:solidFill>
            </a:endParaRPr>
          </a:p>
        </p:txBody>
      </p:sp>
      <p:sp>
        <p:nvSpPr>
          <p:cNvPr id="15" name="Date Placeholder 14"/>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40741614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165113"/>
            <a:ext cx="9404723" cy="881812"/>
          </a:xfrm>
        </p:spPr>
        <p:txBody>
          <a:bodyPr/>
          <a:lstStyle/>
          <a:p>
            <a:r>
              <a:rPr lang="en-GB" dirty="0" smtClean="0"/>
              <a:t>Space resolution performance</a:t>
            </a:r>
            <a:endParaRPr lang="en-GB" dirty="0"/>
          </a:p>
        </p:txBody>
      </p:sp>
      <p:sp>
        <p:nvSpPr>
          <p:cNvPr id="11" name="Content Placeholder 2"/>
          <p:cNvSpPr>
            <a:spLocks noGrp="1"/>
          </p:cNvSpPr>
          <p:nvPr>
            <p:ph idx="1"/>
          </p:nvPr>
        </p:nvSpPr>
        <p:spPr>
          <a:xfrm>
            <a:off x="388188" y="1167942"/>
            <a:ext cx="6357669" cy="2101463"/>
          </a:xfrm>
        </p:spPr>
        <p:txBody>
          <a:bodyPr>
            <a:noAutofit/>
          </a:bodyPr>
          <a:lstStyle/>
          <a:p>
            <a:pPr marL="0" indent="0">
              <a:buNone/>
            </a:pPr>
            <a:r>
              <a:rPr lang="it-IT" b="1" dirty="0" smtClean="0">
                <a:solidFill>
                  <a:srgbClr val="FFC000"/>
                </a:solidFill>
              </a:rPr>
              <a:t>Drift tubes (ATLAS case – CMS is similar) </a:t>
            </a:r>
          </a:p>
          <a:p>
            <a:r>
              <a:rPr lang="it-IT" sz="1800" dirty="0" smtClean="0"/>
              <a:t>Examples: ATLAS and CMS DT systems</a:t>
            </a:r>
          </a:p>
          <a:p>
            <a:r>
              <a:rPr lang="it-IT" sz="1800" dirty="0" smtClean="0"/>
              <a:t>Great improvement by reducing the drift length  </a:t>
            </a:r>
          </a:p>
          <a:p>
            <a:r>
              <a:rPr lang="it-IT" sz="1800" dirty="0" smtClean="0"/>
              <a:t>Wire accuracy 20</a:t>
            </a:r>
            <a:r>
              <a:rPr lang="it-IT" sz="1800" dirty="0" smtClean="0">
                <a:latin typeface="Symbol" panose="05050102010706020507" pitchFamily="18" charset="2"/>
              </a:rPr>
              <a:t>m</a:t>
            </a:r>
            <a:r>
              <a:rPr lang="it-IT" sz="1800" dirty="0" smtClean="0"/>
              <a:t>m, resolution &lt; 80</a:t>
            </a:r>
            <a:r>
              <a:rPr lang="it-IT" sz="1800" dirty="0" smtClean="0">
                <a:latin typeface="Symbol" panose="05050102010706020507" pitchFamily="18" charset="2"/>
              </a:rPr>
              <a:t>m</a:t>
            </a:r>
            <a:r>
              <a:rPr lang="it-IT" sz="1800" dirty="0" smtClean="0"/>
              <a:t>m</a:t>
            </a:r>
          </a:p>
          <a:p>
            <a:r>
              <a:rPr lang="it-IT" sz="1800" dirty="0" smtClean="0"/>
              <a:t>Angular resolution independent on the track angle </a:t>
            </a:r>
          </a:p>
          <a:p>
            <a:r>
              <a:rPr lang="it-IT" sz="1800" dirty="0" smtClean="0"/>
              <a:t>Self calibrating</a:t>
            </a:r>
          </a:p>
          <a:p>
            <a:r>
              <a:rPr lang="it-IT" sz="1800" dirty="0" smtClean="0"/>
              <a:t>Angular resolution &lt; </a:t>
            </a:r>
            <a:r>
              <a:rPr lang="it-IT" sz="1800" dirty="0"/>
              <a:t>70 mrad </a:t>
            </a:r>
            <a:r>
              <a:rPr lang="it-IT" sz="1800" dirty="0" smtClean="0"/>
              <a:t>with 2x4 tube layers</a:t>
            </a:r>
          </a:p>
          <a:p>
            <a:r>
              <a:rPr lang="it-IT" sz="1800" dirty="0" smtClean="0"/>
              <a:t>Mechanically stable over large areas</a:t>
            </a:r>
          </a:p>
        </p:txBody>
      </p:sp>
      <p:graphicFrame>
        <p:nvGraphicFramePr>
          <p:cNvPr id="12" name="Object 2"/>
          <p:cNvGraphicFramePr>
            <a:graphicFrameLocks noChangeAspect="1"/>
          </p:cNvGraphicFramePr>
          <p:nvPr>
            <p:extLst>
              <p:ext uri="{D42A27DB-BD31-4B8C-83A1-F6EECF244321}">
                <p14:modId xmlns:p14="http://schemas.microsoft.com/office/powerpoint/2010/main" val="288946130"/>
              </p:ext>
            </p:extLst>
          </p:nvPr>
        </p:nvGraphicFramePr>
        <p:xfrm>
          <a:off x="7014688" y="1563999"/>
          <a:ext cx="3864634" cy="2576423"/>
        </p:xfrm>
        <a:graphic>
          <a:graphicData uri="http://schemas.openxmlformats.org/presentationml/2006/ole">
            <mc:AlternateContent xmlns:mc="http://schemas.openxmlformats.org/markup-compatibility/2006">
              <mc:Choice xmlns:v="urn:schemas-microsoft-com:vml" Requires="v">
                <p:oleObj spid="_x0000_s9230" name="Acrobat Document" r:id="rId3" imgW="5400473" imgH="3600450" progId="Acrobat.Document.DC">
                  <p:embed/>
                </p:oleObj>
              </mc:Choice>
              <mc:Fallback>
                <p:oleObj name="Acrobat Document" r:id="rId3" imgW="5400473" imgH="3600450" progId="Acrobat.Document.DC">
                  <p:embed/>
                  <p:pic>
                    <p:nvPicPr>
                      <p:cNvPr id="12"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4688" y="1563999"/>
                        <a:ext cx="3864634" cy="2576423"/>
                      </a:xfrm>
                      <a:prstGeom prst="rect">
                        <a:avLst/>
                      </a:prstGeom>
                      <a:noFill/>
                      <a:ln>
                        <a:noFill/>
                      </a:ln>
                      <a:effectLst/>
                    </p:spPr>
                  </p:pic>
                </p:oleObj>
              </mc:Fallback>
            </mc:AlternateContent>
          </a:graphicData>
        </a:graphic>
      </p:graphicFrame>
      <p:sp>
        <p:nvSpPr>
          <p:cNvPr id="6" name="TextBox 5"/>
          <p:cNvSpPr txBox="1"/>
          <p:nvPr/>
        </p:nvSpPr>
        <p:spPr>
          <a:xfrm>
            <a:off x="9304460" y="4657496"/>
            <a:ext cx="2653553" cy="1754326"/>
          </a:xfrm>
          <a:prstGeom prst="rect">
            <a:avLst/>
          </a:prstGeom>
          <a:solidFill>
            <a:srgbClr val="FFFF00"/>
          </a:solidFill>
        </p:spPr>
        <p:txBody>
          <a:bodyPr wrap="square" rtlCol="0">
            <a:spAutoFit/>
          </a:bodyPr>
          <a:lstStyle/>
          <a:p>
            <a:r>
              <a:rPr lang="it-IT" dirty="0" smtClean="0">
                <a:solidFill>
                  <a:srgbClr val="C00000"/>
                </a:solidFill>
              </a:rPr>
              <a:t>Drift tubes are at the moment a more reliable and simpler tracking technology with respect to planar detectors</a:t>
            </a:r>
            <a:endParaRPr lang="en-GB" dirty="0">
              <a:solidFill>
                <a:srgbClr val="C00000"/>
              </a:solidFill>
            </a:endParaRPr>
          </a:p>
        </p:txBody>
      </p:sp>
      <p:sp>
        <p:nvSpPr>
          <p:cNvPr id="8" name="Slide Number Placeholder 7"/>
          <p:cNvSpPr>
            <a:spLocks noGrp="1"/>
          </p:cNvSpPr>
          <p:nvPr>
            <p:ph type="sldNum" sz="quarter" idx="12"/>
          </p:nvPr>
        </p:nvSpPr>
        <p:spPr/>
        <p:txBody>
          <a:bodyPr/>
          <a:lstStyle/>
          <a:p>
            <a:fld id="{F8550EB5-7DBB-40B0-8DCD-2DF6D0BF0886}" type="slidenum">
              <a:rPr lang="en-GB" smtClean="0"/>
              <a:t>19</a:t>
            </a:fld>
            <a:endParaRPr lang="en-GB"/>
          </a:p>
        </p:txBody>
      </p:sp>
      <p:pic>
        <p:nvPicPr>
          <p:cNvPr id="3" name="Picture 2"/>
          <p:cNvPicPr>
            <a:picLocks noChangeAspect="1"/>
          </p:cNvPicPr>
          <p:nvPr/>
        </p:nvPicPr>
        <p:blipFill>
          <a:blip r:embed="rId5"/>
          <a:stretch>
            <a:fillRect/>
          </a:stretch>
        </p:blipFill>
        <p:spPr>
          <a:xfrm>
            <a:off x="388189" y="4356205"/>
            <a:ext cx="2939261" cy="2072109"/>
          </a:xfrm>
          <a:prstGeom prst="rect">
            <a:avLst/>
          </a:prstGeom>
        </p:spPr>
      </p:pic>
      <p:pic>
        <p:nvPicPr>
          <p:cNvPr id="4" name="Picture 3"/>
          <p:cNvPicPr>
            <a:picLocks noChangeAspect="1"/>
          </p:cNvPicPr>
          <p:nvPr/>
        </p:nvPicPr>
        <p:blipFill>
          <a:blip r:embed="rId6"/>
          <a:stretch>
            <a:fillRect/>
          </a:stretch>
        </p:blipFill>
        <p:spPr>
          <a:xfrm>
            <a:off x="3571076" y="4356206"/>
            <a:ext cx="3174782" cy="2049274"/>
          </a:xfrm>
          <a:prstGeom prst="rect">
            <a:avLst/>
          </a:prstGeom>
        </p:spPr>
      </p:pic>
      <p:pic>
        <p:nvPicPr>
          <p:cNvPr id="10" name="Picture 9"/>
          <p:cNvPicPr>
            <a:picLocks noChangeAspect="1"/>
          </p:cNvPicPr>
          <p:nvPr/>
        </p:nvPicPr>
        <p:blipFill>
          <a:blip r:embed="rId7"/>
          <a:stretch>
            <a:fillRect/>
          </a:stretch>
        </p:blipFill>
        <p:spPr>
          <a:xfrm>
            <a:off x="7014688" y="4327876"/>
            <a:ext cx="2142193" cy="2077604"/>
          </a:xfrm>
          <a:prstGeom prst="rect">
            <a:avLst/>
          </a:prstGeom>
        </p:spPr>
      </p:pic>
      <p:sp>
        <p:nvSpPr>
          <p:cNvPr id="13" name="Date Placeholder 12"/>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5506818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255010"/>
            <a:ext cx="9404723" cy="881812"/>
          </a:xfrm>
        </p:spPr>
        <p:txBody>
          <a:bodyPr/>
          <a:lstStyle/>
          <a:p>
            <a:r>
              <a:rPr lang="en-GB" dirty="0" smtClean="0"/>
              <a:t>Introduction on muon systems</a:t>
            </a:r>
            <a:endParaRPr lang="en-GB" dirty="0"/>
          </a:p>
        </p:txBody>
      </p:sp>
      <p:sp>
        <p:nvSpPr>
          <p:cNvPr id="3" name="Content Placeholder 2"/>
          <p:cNvSpPr>
            <a:spLocks noGrp="1"/>
          </p:cNvSpPr>
          <p:nvPr>
            <p:ph idx="1"/>
          </p:nvPr>
        </p:nvSpPr>
        <p:spPr>
          <a:xfrm>
            <a:off x="7055224" y="1260149"/>
            <a:ext cx="4374776" cy="4979286"/>
          </a:xfrm>
        </p:spPr>
        <p:txBody>
          <a:bodyPr>
            <a:normAutofit lnSpcReduction="10000"/>
          </a:bodyPr>
          <a:lstStyle/>
          <a:p>
            <a:pPr marL="0" indent="0">
              <a:buNone/>
            </a:pPr>
            <a:r>
              <a:rPr lang="en-GB" dirty="0" smtClean="0"/>
              <a:t>Typical features for HL-LHC</a:t>
            </a:r>
          </a:p>
          <a:p>
            <a:r>
              <a:rPr lang="en-GB" dirty="0"/>
              <a:t>measure of track </a:t>
            </a:r>
            <a:r>
              <a:rPr lang="en-GB" dirty="0" smtClean="0"/>
              <a:t>curvature </a:t>
            </a:r>
            <a:r>
              <a:rPr lang="en-GB" dirty="0" smtClean="0">
                <a:sym typeface="Wingdings" panose="05000000000000000000" pitchFamily="2" charset="2"/>
              </a:rPr>
              <a:t> </a:t>
            </a:r>
            <a:r>
              <a:rPr lang="en-GB" dirty="0"/>
              <a:t>thousands of </a:t>
            </a:r>
            <a:r>
              <a:rPr lang="en-GB" dirty="0" smtClean="0"/>
              <a:t>m^2</a:t>
            </a:r>
            <a:r>
              <a:rPr lang="en-GB" dirty="0" smtClean="0">
                <a:sym typeface="Wingdings" panose="05000000000000000000" pitchFamily="2" charset="2"/>
              </a:rPr>
              <a:t> </a:t>
            </a:r>
            <a:r>
              <a:rPr lang="en-GB" dirty="0" smtClean="0"/>
              <a:t>instrumented surface</a:t>
            </a:r>
          </a:p>
          <a:p>
            <a:r>
              <a:rPr lang="en-GB" dirty="0" smtClean="0"/>
              <a:t>Particle rate &lt;&lt; than innermost detectors </a:t>
            </a:r>
          </a:p>
          <a:p>
            <a:r>
              <a:rPr lang="en-GB" dirty="0" smtClean="0"/>
              <a:t>Typical tracking precision </a:t>
            </a:r>
            <a:r>
              <a:rPr lang="it-IT" dirty="0" smtClean="0"/>
              <a:t>⁓ 100 </a:t>
            </a:r>
            <a:r>
              <a:rPr lang="it-IT" dirty="0" smtClean="0">
                <a:latin typeface="Symbol" panose="05050102010706020507" pitchFamily="18" charset="2"/>
              </a:rPr>
              <a:t>m</a:t>
            </a:r>
            <a:r>
              <a:rPr lang="it-IT" dirty="0" smtClean="0"/>
              <a:t>m (with B ⁓1T and R=5m)</a:t>
            </a:r>
            <a:endParaRPr lang="en-GB" dirty="0" smtClean="0"/>
          </a:p>
          <a:p>
            <a:r>
              <a:rPr lang="it-IT" dirty="0" smtClean="0"/>
              <a:t>Typical trigger detector resolution </a:t>
            </a:r>
            <a:r>
              <a:rPr lang="it-IT" dirty="0"/>
              <a:t>&lt;</a:t>
            </a:r>
            <a:r>
              <a:rPr lang="it-IT" dirty="0" smtClean="0"/>
              <a:t> </a:t>
            </a:r>
            <a:r>
              <a:rPr lang="it-IT" dirty="0"/>
              <a:t>5</a:t>
            </a:r>
            <a:r>
              <a:rPr lang="it-IT" dirty="0" smtClean="0"/>
              <a:t> ns</a:t>
            </a:r>
          </a:p>
          <a:p>
            <a:pPr marL="0" indent="0">
              <a:buNone/>
            </a:pPr>
            <a:r>
              <a:rPr lang="it-IT" sz="2400" b="1" dirty="0" smtClean="0">
                <a:solidFill>
                  <a:srgbClr val="FFC000"/>
                </a:solidFill>
              </a:rPr>
              <a:t>How this will evolve in FFC scenarios and what are the consequences on the muon detector design?</a:t>
            </a:r>
            <a:endParaRPr lang="en-GB" sz="2400" b="1" dirty="0">
              <a:solidFill>
                <a:srgbClr val="FFC000"/>
              </a:solidFill>
            </a:endParaRPr>
          </a:p>
        </p:txBody>
      </p:sp>
      <p:pic>
        <p:nvPicPr>
          <p:cNvPr id="1030" name="Picture 6" descr="Collision event recorded by ATLAS. Image credit: CER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7337" y="1260148"/>
            <a:ext cx="2994851" cy="303099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ollision event recorded by CMS. Image credit: CER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328" y="1260148"/>
            <a:ext cx="2994851" cy="3025833"/>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p:cNvSpPr txBox="1">
            <a:spLocks/>
          </p:cNvSpPr>
          <p:nvPr/>
        </p:nvSpPr>
        <p:spPr>
          <a:xfrm>
            <a:off x="318328" y="4409307"/>
            <a:ext cx="6423860" cy="2187389"/>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en-GB" dirty="0" smtClean="0"/>
              <a:t>Muon systems is whatever comes after the hadronic calorimeter, wrapping all the other detectors</a:t>
            </a:r>
          </a:p>
          <a:p>
            <a:r>
              <a:rPr lang="en-GB" dirty="0" smtClean="0"/>
              <a:t>It is designed to provide a primary trigger on muons and measure their momentum spectrum</a:t>
            </a:r>
          </a:p>
          <a:p>
            <a:r>
              <a:rPr lang="en-GB" dirty="0" smtClean="0"/>
              <a:t>It is done by measuring the muon trajectory deflection in a magnetic field</a:t>
            </a:r>
            <a:endParaRPr lang="en-GB" dirty="0"/>
          </a:p>
        </p:txBody>
      </p:sp>
      <p:sp>
        <p:nvSpPr>
          <p:cNvPr id="4" name="Slide Number Placeholder 3"/>
          <p:cNvSpPr>
            <a:spLocks noGrp="1"/>
          </p:cNvSpPr>
          <p:nvPr>
            <p:ph type="sldNum" sz="quarter" idx="12"/>
          </p:nvPr>
        </p:nvSpPr>
        <p:spPr/>
        <p:txBody>
          <a:bodyPr/>
          <a:lstStyle/>
          <a:p>
            <a:fld id="{F8550EB5-7DBB-40B0-8DCD-2DF6D0BF0886}" type="slidenum">
              <a:rPr lang="en-GB" smtClean="0"/>
              <a:t>2</a:t>
            </a:fld>
            <a:endParaRPr lang="en-GB"/>
          </a:p>
        </p:txBody>
      </p:sp>
      <p:sp>
        <p:nvSpPr>
          <p:cNvPr id="5" name="Date Placeholder 4"/>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17499746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165113"/>
            <a:ext cx="9404723" cy="881812"/>
          </a:xfrm>
        </p:spPr>
        <p:txBody>
          <a:bodyPr/>
          <a:lstStyle/>
          <a:p>
            <a:r>
              <a:rPr lang="en-GB" dirty="0" smtClean="0"/>
              <a:t>Time resolution principles</a:t>
            </a:r>
            <a:endParaRPr lang="en-GB" dirty="0"/>
          </a:p>
        </p:txBody>
      </p:sp>
      <p:sp>
        <p:nvSpPr>
          <p:cNvPr id="3" name="Content Placeholder 2"/>
          <p:cNvSpPr>
            <a:spLocks noGrp="1"/>
          </p:cNvSpPr>
          <p:nvPr>
            <p:ph idx="1"/>
          </p:nvPr>
        </p:nvSpPr>
        <p:spPr>
          <a:xfrm>
            <a:off x="646112" y="1000325"/>
            <a:ext cx="10462612" cy="1869989"/>
          </a:xfrm>
        </p:spPr>
        <p:txBody>
          <a:bodyPr>
            <a:normAutofit/>
          </a:bodyPr>
          <a:lstStyle/>
          <a:p>
            <a:r>
              <a:rPr lang="it-IT" dirty="0" smtClean="0"/>
              <a:t>Time resolution is driven by</a:t>
            </a:r>
          </a:p>
          <a:p>
            <a:pPr lvl="1"/>
            <a:r>
              <a:rPr lang="it-IT" dirty="0" smtClean="0"/>
              <a:t>Avalanche statistical fluctuations</a:t>
            </a:r>
          </a:p>
          <a:p>
            <a:pPr lvl="1"/>
            <a:r>
              <a:rPr lang="it-IT" dirty="0" smtClean="0"/>
              <a:t>Drift time (velocity x gap size)</a:t>
            </a:r>
          </a:p>
          <a:p>
            <a:pPr lvl="1"/>
            <a:r>
              <a:rPr lang="it-IT" dirty="0" smtClean="0"/>
              <a:t>Electronics noise</a:t>
            </a:r>
          </a:p>
        </p:txBody>
      </p:sp>
      <p:sp>
        <p:nvSpPr>
          <p:cNvPr id="6" name="Oval 4"/>
          <p:cNvSpPr>
            <a:spLocks noChangeArrowheads="1"/>
          </p:cNvSpPr>
          <p:nvPr/>
        </p:nvSpPr>
        <p:spPr bwMode="auto">
          <a:xfrm>
            <a:off x="1299042" y="3037884"/>
            <a:ext cx="1592262" cy="1663700"/>
          </a:xfrm>
          <a:prstGeom prst="ellipse">
            <a:avLst/>
          </a:prstGeom>
          <a:solidFill>
            <a:schemeClr val="hlink"/>
          </a:solidFill>
          <a:ln w="38100">
            <a:solidFill>
              <a:srgbClr val="00B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dirty="0"/>
          </a:p>
        </p:txBody>
      </p:sp>
      <p:sp>
        <p:nvSpPr>
          <p:cNvPr id="7" name="Oval 33"/>
          <p:cNvSpPr>
            <a:spLocks noChangeArrowheads="1"/>
          </p:cNvSpPr>
          <p:nvPr/>
        </p:nvSpPr>
        <p:spPr bwMode="auto">
          <a:xfrm>
            <a:off x="1884829" y="3652246"/>
            <a:ext cx="400050" cy="476250"/>
          </a:xfrm>
          <a:prstGeom prst="ellipse">
            <a:avLst/>
          </a:prstGeom>
          <a:solidFill>
            <a:srgbClr val="FFFF00"/>
          </a:solidFill>
          <a:ln w="9525">
            <a:solidFill>
              <a:srgbClr val="FFFF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dirty="0"/>
          </a:p>
        </p:txBody>
      </p:sp>
      <p:sp>
        <p:nvSpPr>
          <p:cNvPr id="8" name="Oval 5"/>
          <p:cNvSpPr>
            <a:spLocks noChangeArrowheads="1"/>
          </p:cNvSpPr>
          <p:nvPr/>
        </p:nvSpPr>
        <p:spPr bwMode="auto">
          <a:xfrm>
            <a:off x="2026117" y="3833221"/>
            <a:ext cx="111125" cy="103188"/>
          </a:xfrm>
          <a:prstGeom prst="ellipse">
            <a:avLst/>
          </a:prstGeom>
          <a:solidFill>
            <a:srgbClr val="00B0F0"/>
          </a:solidFill>
          <a:ln w="9525">
            <a:solidFill>
              <a:srgbClr val="FF0000"/>
            </a:solidFill>
            <a:round/>
            <a:headEnd/>
            <a:tailEnd/>
          </a:ln>
          <a:effectLst/>
          <a:extLst/>
        </p:spPr>
        <p:txBody>
          <a:bodyPr wrap="none" anchor="ctr"/>
          <a:lstStyle/>
          <a:p>
            <a:endParaRPr lang="it-IT" dirty="0"/>
          </a:p>
        </p:txBody>
      </p:sp>
      <mc:AlternateContent xmlns:mc="http://schemas.openxmlformats.org/markup-compatibility/2006">
        <mc:Choice xmlns:a14="http://schemas.microsoft.com/office/drawing/2010/main" Requires="a14">
          <p:sp>
            <p:nvSpPr>
              <p:cNvPr id="35" name="TextBox 34"/>
              <p:cNvSpPr txBox="1"/>
              <p:nvPr/>
            </p:nvSpPr>
            <p:spPr>
              <a:xfrm>
                <a:off x="337334" y="3441360"/>
                <a:ext cx="820481" cy="610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i="1" dirty="0" smtClean="0">
                          <a:latin typeface="Cambria Math" panose="02040503050406030204" pitchFamily="18" charset="0"/>
                        </a:rPr>
                        <m:t>𝐸</m:t>
                      </m:r>
                      <m:r>
                        <a:rPr lang="it-IT" b="0" i="1" dirty="0" smtClean="0">
                          <a:latin typeface="Cambria Math" panose="02040503050406030204" pitchFamily="18" charset="0"/>
                          <a:ea typeface="Cambria Math" panose="02040503050406030204" pitchFamily="18" charset="0"/>
                        </a:rPr>
                        <m:t>≈</m:t>
                      </m:r>
                      <m:f>
                        <m:fPr>
                          <m:ctrlPr>
                            <a:rPr lang="it-IT" b="0" i="1" dirty="0" smtClean="0">
                              <a:latin typeface="Cambria Math" panose="02040503050406030204" pitchFamily="18" charset="0"/>
                            </a:rPr>
                          </m:ctrlPr>
                        </m:fPr>
                        <m:num>
                          <m:r>
                            <a:rPr lang="it-IT" b="0" i="1" dirty="0" smtClean="0">
                              <a:latin typeface="Cambria Math" panose="02040503050406030204" pitchFamily="18" charset="0"/>
                            </a:rPr>
                            <m:t>1</m:t>
                          </m:r>
                        </m:num>
                        <m:den>
                          <m:r>
                            <a:rPr lang="it-IT" b="0" i="1" dirty="0" smtClean="0">
                              <a:latin typeface="Cambria Math" panose="02040503050406030204" pitchFamily="18" charset="0"/>
                            </a:rPr>
                            <m:t>𝑟</m:t>
                          </m:r>
                        </m:den>
                      </m:f>
                    </m:oMath>
                  </m:oMathPara>
                </a14:m>
                <a:endParaRPr lang="it-IT" dirty="0"/>
              </a:p>
            </p:txBody>
          </p:sp>
        </mc:Choice>
        <mc:Fallback>
          <p:sp>
            <p:nvSpPr>
              <p:cNvPr id="35" name="TextBox 34"/>
              <p:cNvSpPr txBox="1">
                <a:spLocks noRot="1" noChangeAspect="1" noMove="1" noResize="1" noEditPoints="1" noAdjustHandles="1" noChangeArrowheads="1" noChangeShapeType="1" noTextEdit="1"/>
              </p:cNvSpPr>
              <p:nvPr/>
            </p:nvSpPr>
            <p:spPr>
              <a:xfrm>
                <a:off x="337334" y="3441360"/>
                <a:ext cx="820481" cy="610936"/>
              </a:xfrm>
              <a:prstGeom prst="rect">
                <a:avLst/>
              </a:prstGeom>
              <a:blipFill>
                <a:blip r:embed="rId2"/>
                <a:stretch>
                  <a:fillRect/>
                </a:stretch>
              </a:blipFill>
            </p:spPr>
            <p:txBody>
              <a:bodyPr/>
              <a:lstStyle/>
              <a:p>
                <a:r>
                  <a:rPr lang="en-GB">
                    <a:noFill/>
                  </a:rPr>
                  <a:t> </a:t>
                </a:r>
              </a:p>
            </p:txBody>
          </p:sp>
        </mc:Fallback>
      </mc:AlternateContent>
      <p:sp>
        <p:nvSpPr>
          <p:cNvPr id="66" name="TextBox 65"/>
          <p:cNvSpPr txBox="1"/>
          <p:nvPr/>
        </p:nvSpPr>
        <p:spPr>
          <a:xfrm>
            <a:off x="54509" y="2761799"/>
            <a:ext cx="1776448" cy="369332"/>
          </a:xfrm>
          <a:prstGeom prst="rect">
            <a:avLst/>
          </a:prstGeom>
          <a:noFill/>
        </p:spPr>
        <p:txBody>
          <a:bodyPr wrap="none" rtlCol="0">
            <a:spAutoFit/>
          </a:bodyPr>
          <a:lstStyle/>
          <a:p>
            <a:r>
              <a:rPr lang="it-IT" dirty="0" smtClean="0"/>
              <a:t>Wire chamber</a:t>
            </a:r>
            <a:endParaRPr lang="en-GB" dirty="0"/>
          </a:p>
        </p:txBody>
      </p:sp>
      <p:cxnSp>
        <p:nvCxnSpPr>
          <p:cNvPr id="73" name="Straight Connector 72"/>
          <p:cNvCxnSpPr/>
          <p:nvPr/>
        </p:nvCxnSpPr>
        <p:spPr>
          <a:xfrm>
            <a:off x="747574" y="2786793"/>
            <a:ext cx="2166767" cy="273842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1392338" y="3584090"/>
            <a:ext cx="633779" cy="28564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a:endCxn id="8" idx="2"/>
          </p:cNvCxnSpPr>
          <p:nvPr/>
        </p:nvCxnSpPr>
        <p:spPr>
          <a:xfrm>
            <a:off x="1501557" y="3770439"/>
            <a:ext cx="524560" cy="11437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a:endCxn id="8" idx="2"/>
          </p:cNvCxnSpPr>
          <p:nvPr/>
        </p:nvCxnSpPr>
        <p:spPr>
          <a:xfrm flipV="1">
            <a:off x="1653957" y="3884815"/>
            <a:ext cx="372160" cy="3802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1779541" y="3884815"/>
            <a:ext cx="297378" cy="19841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90" name="Group 89"/>
          <p:cNvGrpSpPr/>
          <p:nvPr/>
        </p:nvGrpSpPr>
        <p:grpSpPr>
          <a:xfrm rot="6082410" flipH="1">
            <a:off x="1790191" y="4082553"/>
            <a:ext cx="633779" cy="338749"/>
            <a:chOff x="1544738" y="4218094"/>
            <a:chExt cx="633779" cy="338749"/>
          </a:xfrm>
        </p:grpSpPr>
        <p:cxnSp>
          <p:nvCxnSpPr>
            <p:cNvPr id="87" name="Straight Connector 86"/>
            <p:cNvCxnSpPr/>
            <p:nvPr/>
          </p:nvCxnSpPr>
          <p:spPr>
            <a:xfrm>
              <a:off x="1544738" y="4218094"/>
              <a:ext cx="633779" cy="28564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1653957" y="4404443"/>
              <a:ext cx="524560" cy="11437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V="1">
              <a:off x="1806357" y="4518819"/>
              <a:ext cx="372160" cy="3802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94" name="Content Placeholder 2"/>
          <p:cNvSpPr txBox="1">
            <a:spLocks/>
          </p:cNvSpPr>
          <p:nvPr/>
        </p:nvSpPr>
        <p:spPr>
          <a:xfrm>
            <a:off x="155331" y="5002175"/>
            <a:ext cx="5519327" cy="1537283"/>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it-IT" dirty="0" smtClean="0"/>
              <a:t>MWPC and MPGD work on similar principles: the separation of the drift  and multiplication introduces irreducible uncertainty on the time resolution, dependent on the drift width</a:t>
            </a:r>
            <a:endParaRPr lang="it-IT" dirty="0" smtClean="0"/>
          </a:p>
        </p:txBody>
      </p:sp>
      <p:pic>
        <p:nvPicPr>
          <p:cNvPr id="104" name="object 12"/>
          <p:cNvPicPr/>
          <p:nvPr/>
        </p:nvPicPr>
        <p:blipFill>
          <a:blip r:embed="rId3" cstate="print"/>
          <a:stretch>
            <a:fillRect/>
          </a:stretch>
        </p:blipFill>
        <p:spPr>
          <a:xfrm>
            <a:off x="3145213" y="3066918"/>
            <a:ext cx="3062490" cy="1757640"/>
          </a:xfrm>
          <a:prstGeom prst="rect">
            <a:avLst/>
          </a:prstGeom>
        </p:spPr>
      </p:pic>
      <p:sp>
        <p:nvSpPr>
          <p:cNvPr id="131" name="TextBox 130"/>
          <p:cNvSpPr txBox="1"/>
          <p:nvPr/>
        </p:nvSpPr>
        <p:spPr>
          <a:xfrm>
            <a:off x="3931727" y="2678599"/>
            <a:ext cx="906017" cy="369332"/>
          </a:xfrm>
          <a:prstGeom prst="rect">
            <a:avLst/>
          </a:prstGeom>
          <a:noFill/>
        </p:spPr>
        <p:txBody>
          <a:bodyPr wrap="none" rtlCol="0">
            <a:spAutoFit/>
          </a:bodyPr>
          <a:lstStyle/>
          <a:p>
            <a:r>
              <a:rPr lang="it-IT" dirty="0" smtClean="0"/>
              <a:t>MPGD</a:t>
            </a:r>
            <a:endParaRPr lang="en-GB" dirty="0"/>
          </a:p>
        </p:txBody>
      </p:sp>
      <p:sp>
        <p:nvSpPr>
          <p:cNvPr id="135" name="Content Placeholder 2"/>
          <p:cNvSpPr txBox="1">
            <a:spLocks/>
          </p:cNvSpPr>
          <p:nvPr/>
        </p:nvSpPr>
        <p:spPr>
          <a:xfrm>
            <a:off x="6084898" y="4976208"/>
            <a:ext cx="6032846" cy="187396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it-IT" dirty="0" smtClean="0"/>
              <a:t>RPCs and MRPCs drift and multiplication space coincide. The multi-micro gap RPC segments the gas gap to further reduce the drift time</a:t>
            </a:r>
            <a:endParaRPr lang="it-IT" dirty="0" smtClean="0"/>
          </a:p>
        </p:txBody>
      </p:sp>
      <p:pic>
        <p:nvPicPr>
          <p:cNvPr id="4" name="Picture 3"/>
          <p:cNvPicPr>
            <a:picLocks noChangeAspect="1"/>
          </p:cNvPicPr>
          <p:nvPr/>
        </p:nvPicPr>
        <p:blipFill>
          <a:blip r:embed="rId4">
            <a:duotone>
              <a:schemeClr val="accent2">
                <a:shade val="45000"/>
                <a:satMod val="135000"/>
              </a:schemeClr>
              <a:prstClr val="white"/>
            </a:duotone>
          </a:blip>
          <a:stretch>
            <a:fillRect/>
          </a:stretch>
        </p:blipFill>
        <p:spPr>
          <a:xfrm>
            <a:off x="6087436" y="1215928"/>
            <a:ext cx="4980864" cy="1438781"/>
          </a:xfrm>
          <a:prstGeom prst="rect">
            <a:avLst/>
          </a:prstGeom>
        </p:spPr>
      </p:pic>
      <p:pic>
        <p:nvPicPr>
          <p:cNvPr id="57" name="Picture 56"/>
          <p:cNvPicPr>
            <a:picLocks noChangeAspect="1"/>
          </p:cNvPicPr>
          <p:nvPr/>
        </p:nvPicPr>
        <p:blipFill>
          <a:blip r:embed="rId5"/>
          <a:stretch>
            <a:fillRect/>
          </a:stretch>
        </p:blipFill>
        <p:spPr>
          <a:xfrm>
            <a:off x="6530749" y="2117636"/>
            <a:ext cx="4360961" cy="2816612"/>
          </a:xfrm>
          <a:prstGeom prst="rect">
            <a:avLst/>
          </a:prstGeom>
        </p:spPr>
      </p:pic>
      <p:sp>
        <p:nvSpPr>
          <p:cNvPr id="5" name="Slide Number Placeholder 4"/>
          <p:cNvSpPr>
            <a:spLocks noGrp="1"/>
          </p:cNvSpPr>
          <p:nvPr>
            <p:ph type="sldNum" sz="quarter" idx="12"/>
          </p:nvPr>
        </p:nvSpPr>
        <p:spPr/>
        <p:txBody>
          <a:bodyPr/>
          <a:lstStyle/>
          <a:p>
            <a:fld id="{F8550EB5-7DBB-40B0-8DCD-2DF6D0BF0886}" type="slidenum">
              <a:rPr lang="en-GB" smtClean="0"/>
              <a:t>20</a:t>
            </a:fld>
            <a:endParaRPr lang="en-GB"/>
          </a:p>
        </p:txBody>
      </p:sp>
      <p:sp>
        <p:nvSpPr>
          <p:cNvPr id="9" name="Date Placeholder 8"/>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35238169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9181" y="0"/>
            <a:ext cx="9905998" cy="821635"/>
          </a:xfrm>
        </p:spPr>
        <p:txBody>
          <a:bodyPr>
            <a:normAutofit/>
          </a:bodyPr>
          <a:lstStyle/>
          <a:p>
            <a:r>
              <a:rPr lang="en-US" dirty="0" smtClean="0"/>
              <a:t>RPC time resolution</a:t>
            </a:r>
            <a:endParaRPr lang="en-US" dirty="0"/>
          </a:p>
        </p:txBody>
      </p:sp>
      <p:sp>
        <p:nvSpPr>
          <p:cNvPr id="3" name="Content Placeholder 2"/>
          <p:cNvSpPr>
            <a:spLocks noGrp="1"/>
          </p:cNvSpPr>
          <p:nvPr>
            <p:ph idx="1"/>
          </p:nvPr>
        </p:nvSpPr>
        <p:spPr>
          <a:xfrm>
            <a:off x="200554" y="734768"/>
            <a:ext cx="5776913" cy="2986431"/>
          </a:xfrm>
        </p:spPr>
        <p:txBody>
          <a:bodyPr>
            <a:normAutofit fontScale="77500" lnSpcReduction="20000"/>
          </a:bodyPr>
          <a:lstStyle/>
          <a:p>
            <a:pPr marL="0" indent="0">
              <a:buNone/>
            </a:pPr>
            <a:r>
              <a:rPr lang="en-US" sz="2300" b="1" dirty="0" smtClean="0"/>
              <a:t>Time resolution is one of the main RPC features</a:t>
            </a:r>
          </a:p>
          <a:p>
            <a:r>
              <a:rPr lang="en-US" dirty="0" smtClean="0"/>
              <a:t>Golden standards: </a:t>
            </a:r>
            <a:r>
              <a:rPr lang="en-US" b="1" dirty="0" smtClean="0">
                <a:solidFill>
                  <a:srgbClr val="FF0000"/>
                </a:solidFill>
              </a:rPr>
              <a:t>MRPCs ~50 </a:t>
            </a:r>
            <a:r>
              <a:rPr lang="en-US" b="1" dirty="0" err="1" smtClean="0">
                <a:solidFill>
                  <a:srgbClr val="FF0000"/>
                </a:solidFill>
              </a:rPr>
              <a:t>ps</a:t>
            </a:r>
            <a:r>
              <a:rPr lang="en-US" dirty="0"/>
              <a:t> </a:t>
            </a:r>
            <a:r>
              <a:rPr lang="en-US" dirty="0" smtClean="0"/>
              <a:t>-- </a:t>
            </a:r>
            <a:r>
              <a:rPr lang="en-US" b="1" dirty="0" smtClean="0">
                <a:solidFill>
                  <a:srgbClr val="FF0000"/>
                </a:solidFill>
              </a:rPr>
              <a:t>RPCs ~500 </a:t>
            </a:r>
            <a:r>
              <a:rPr lang="en-US" b="1" dirty="0" err="1" smtClean="0">
                <a:solidFill>
                  <a:srgbClr val="FF0000"/>
                </a:solidFill>
              </a:rPr>
              <a:t>ps</a:t>
            </a:r>
            <a:endParaRPr lang="en-US" b="1" dirty="0" smtClean="0">
              <a:solidFill>
                <a:srgbClr val="FF0000"/>
              </a:solidFill>
            </a:endParaRPr>
          </a:p>
          <a:p>
            <a:r>
              <a:rPr lang="en-US" dirty="0" smtClean="0"/>
              <a:t>complex physics behind: cluster statistics, multiplication dynamics, electronic noise</a:t>
            </a:r>
          </a:p>
          <a:p>
            <a:r>
              <a:rPr lang="en-US" dirty="0" smtClean="0"/>
              <a:t>Empirically smaller gas gaps </a:t>
            </a:r>
            <a:r>
              <a:rPr lang="en-US" dirty="0" smtClean="0">
                <a:sym typeface="Wingdings" panose="05000000000000000000" pitchFamily="2" charset="2"/>
              </a:rPr>
              <a:t> </a:t>
            </a:r>
            <a:r>
              <a:rPr lang="en-US" dirty="0" smtClean="0"/>
              <a:t>higher resolution</a:t>
            </a:r>
          </a:p>
          <a:p>
            <a:pPr lvl="1"/>
            <a:r>
              <a:rPr lang="en-US" dirty="0" smtClean="0"/>
              <a:t>Smaller gas gaps can be operated at higher electric field and have a faster multiplication dynamics compressing noise fluctuations</a:t>
            </a:r>
          </a:p>
          <a:p>
            <a:r>
              <a:rPr lang="en-US" dirty="0" smtClean="0"/>
              <a:t>As one learn from other detectors the electronics noise plays a role</a:t>
            </a:r>
          </a:p>
        </p:txBody>
      </p:sp>
      <p:pic>
        <p:nvPicPr>
          <p:cNvPr id="22" name="Picture 21"/>
          <p:cNvPicPr>
            <a:picLocks noChangeAspect="1"/>
          </p:cNvPicPr>
          <p:nvPr/>
        </p:nvPicPr>
        <p:blipFill>
          <a:blip r:embed="rId2"/>
          <a:stretch>
            <a:fillRect/>
          </a:stretch>
        </p:blipFill>
        <p:spPr>
          <a:xfrm>
            <a:off x="8183160" y="452323"/>
            <a:ext cx="3893698" cy="2625047"/>
          </a:xfrm>
          <a:prstGeom prst="rect">
            <a:avLst/>
          </a:prstGeom>
        </p:spPr>
      </p:pic>
      <mc:AlternateContent xmlns:mc="http://schemas.openxmlformats.org/markup-compatibility/2006">
        <mc:Choice xmlns:a14="http://schemas.microsoft.com/office/drawing/2010/main" Requires="a14">
          <p:sp>
            <p:nvSpPr>
              <p:cNvPr id="23" name="Content Placeholder 2"/>
              <p:cNvSpPr txBox="1">
                <a:spLocks/>
              </p:cNvSpPr>
              <p:nvPr/>
            </p:nvSpPr>
            <p:spPr>
              <a:xfrm>
                <a:off x="8183160" y="3037953"/>
                <a:ext cx="3893697" cy="1142037"/>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a:lstStyle>
              <a:p>
                <a:r>
                  <a:rPr lang="en-US" sz="1200" dirty="0" smtClean="0">
                    <a:sym typeface="Wingdings" panose="05000000000000000000" pitchFamily="2" charset="2"/>
                  </a:rPr>
                  <a:t>ATLAS Upgrade </a:t>
                </a:r>
                <a:r>
                  <a:rPr lang="en-US" sz="1200" b="1" dirty="0" smtClean="0">
                    <a:solidFill>
                      <a:srgbClr val="FF0000"/>
                    </a:solidFill>
                    <a:sym typeface="Wingdings" panose="05000000000000000000" pitchFamily="2" charset="2"/>
                  </a:rPr>
                  <a:t>5 </a:t>
                </a:r>
                <a:r>
                  <a:rPr lang="en-US" sz="1200" b="1" dirty="0" err="1" smtClean="0">
                    <a:solidFill>
                      <a:srgbClr val="FF0000"/>
                    </a:solidFill>
                    <a:sym typeface="Wingdings" panose="05000000000000000000" pitchFamily="2" charset="2"/>
                  </a:rPr>
                  <a:t>pC</a:t>
                </a:r>
                <a:r>
                  <a:rPr lang="en-US" sz="1200" dirty="0" smtClean="0">
                    <a:sym typeface="Wingdings" panose="05000000000000000000" pitchFamily="2" charset="2"/>
                  </a:rPr>
                  <a:t> </a:t>
                </a:r>
                <a:r>
                  <a:rPr lang="en-US" sz="1200" dirty="0">
                    <a:sym typeface="Wingdings" panose="05000000000000000000" pitchFamily="2" charset="2"/>
                  </a:rPr>
                  <a:t> </a:t>
                </a:r>
                <a:r>
                  <a:rPr lang="en-US" sz="1200" dirty="0" smtClean="0">
                    <a:sym typeface="Wingdings" panose="05000000000000000000" pitchFamily="2" charset="2"/>
                  </a:rPr>
                  <a:t>4 </a:t>
                </a:r>
                <a14:m>
                  <m:oMath xmlns:m="http://schemas.openxmlformats.org/officeDocument/2006/math">
                    <m:r>
                      <a:rPr lang="it-IT" sz="1200" i="1">
                        <a:latin typeface="Cambria Math" panose="02040503050406030204" pitchFamily="18" charset="0"/>
                        <a:sym typeface="Wingdings" panose="05000000000000000000" pitchFamily="2" charset="2"/>
                      </a:rPr>
                      <m:t>𝑓</m:t>
                    </m:r>
                  </m:oMath>
                </a14:m>
                <a:r>
                  <a:rPr lang="en-US" sz="1200" dirty="0">
                    <a:sym typeface="Wingdings" panose="05000000000000000000" pitchFamily="2" charset="2"/>
                  </a:rPr>
                  <a:t>C FE </a:t>
                </a:r>
                <a:r>
                  <a:rPr lang="en-US" sz="1200" dirty="0" err="1" smtClean="0">
                    <a:sym typeface="Wingdings" panose="05000000000000000000" pitchFamily="2" charset="2"/>
                  </a:rPr>
                  <a:t>th</a:t>
                </a:r>
                <a:r>
                  <a:rPr lang="en-US" sz="1200" dirty="0" err="1">
                    <a:sym typeface="Wingdings" panose="05000000000000000000" pitchFamily="2" charset="2"/>
                  </a:rPr>
                  <a:t>.</a:t>
                </a:r>
                <a:r>
                  <a:rPr lang="en-US" sz="1200" dirty="0" smtClean="0">
                    <a:sym typeface="Wingdings" panose="05000000000000000000" pitchFamily="2" charset="2"/>
                  </a:rPr>
                  <a:t>  4x10</a:t>
                </a:r>
                <a:r>
                  <a:rPr lang="en-US" sz="1200" baseline="30000" dirty="0" smtClean="0">
                    <a:sym typeface="Wingdings" panose="05000000000000000000" pitchFamily="2" charset="2"/>
                  </a:rPr>
                  <a:t>3</a:t>
                </a:r>
                <a:r>
                  <a:rPr lang="en-US" sz="1200" dirty="0" smtClean="0">
                    <a:sym typeface="Wingdings" panose="05000000000000000000" pitchFamily="2" charset="2"/>
                  </a:rPr>
                  <a:t> </a:t>
                </a:r>
                <a:r>
                  <a:rPr lang="en-US" sz="1200" dirty="0" smtClean="0">
                    <a:sym typeface="Wingdings" panose="05000000000000000000" pitchFamily="2" charset="2"/>
                  </a:rPr>
                  <a:t>e-</a:t>
                </a:r>
                <a:endParaRPr lang="en-US" sz="1200" dirty="0" smtClean="0">
                  <a:sym typeface="Wingdings" panose="05000000000000000000" pitchFamily="2" charset="2"/>
                </a:endParaRPr>
              </a:p>
              <a:p>
                <a:r>
                  <a:rPr lang="en-US" sz="1200" dirty="0">
                    <a:sym typeface="Wingdings" panose="05000000000000000000" pitchFamily="2" charset="2"/>
                  </a:rPr>
                  <a:t>ATLAS Upgrade </a:t>
                </a:r>
                <a:r>
                  <a:rPr lang="en-US" sz="1200" b="1" dirty="0" smtClean="0">
                    <a:solidFill>
                      <a:srgbClr val="FF0000"/>
                    </a:solidFill>
                    <a:sym typeface="Wingdings" panose="05000000000000000000" pitchFamily="2" charset="2"/>
                  </a:rPr>
                  <a:t>6 </a:t>
                </a:r>
                <a:r>
                  <a:rPr lang="en-US" sz="1200" b="1" dirty="0" err="1">
                    <a:solidFill>
                      <a:srgbClr val="FF0000"/>
                    </a:solidFill>
                    <a:sym typeface="Wingdings" panose="05000000000000000000" pitchFamily="2" charset="2"/>
                  </a:rPr>
                  <a:t>pC</a:t>
                </a:r>
                <a:r>
                  <a:rPr lang="en-US" sz="1200" dirty="0">
                    <a:sym typeface="Wingdings" panose="05000000000000000000" pitchFamily="2" charset="2"/>
                  </a:rPr>
                  <a:t>  </a:t>
                </a:r>
                <a:r>
                  <a:rPr lang="en-US" sz="1200" dirty="0" smtClean="0">
                    <a:sym typeface="Wingdings" panose="05000000000000000000" pitchFamily="2" charset="2"/>
                  </a:rPr>
                  <a:t>40 </a:t>
                </a:r>
                <a14:m>
                  <m:oMath xmlns:m="http://schemas.openxmlformats.org/officeDocument/2006/math">
                    <m:r>
                      <a:rPr lang="it-IT" sz="1200" i="1">
                        <a:latin typeface="Cambria Math" panose="02040503050406030204" pitchFamily="18" charset="0"/>
                        <a:sym typeface="Wingdings" panose="05000000000000000000" pitchFamily="2" charset="2"/>
                      </a:rPr>
                      <m:t>𝑓</m:t>
                    </m:r>
                  </m:oMath>
                </a14:m>
                <a:r>
                  <a:rPr lang="en-US" sz="1200" dirty="0">
                    <a:sym typeface="Wingdings" panose="05000000000000000000" pitchFamily="2" charset="2"/>
                  </a:rPr>
                  <a:t>C FE </a:t>
                </a:r>
                <a:r>
                  <a:rPr lang="en-US" sz="1200" dirty="0" err="1">
                    <a:sym typeface="Wingdings" panose="05000000000000000000" pitchFamily="2" charset="2"/>
                  </a:rPr>
                  <a:t>th.</a:t>
                </a:r>
                <a:r>
                  <a:rPr lang="en-US" sz="1200" dirty="0">
                    <a:sym typeface="Wingdings" panose="05000000000000000000" pitchFamily="2" charset="2"/>
                  </a:rPr>
                  <a:t>  </a:t>
                </a:r>
                <a:r>
                  <a:rPr lang="en-US" sz="1200" dirty="0" smtClean="0">
                    <a:sym typeface="Wingdings" panose="05000000000000000000" pitchFamily="2" charset="2"/>
                  </a:rPr>
                  <a:t>4x10</a:t>
                </a:r>
                <a:r>
                  <a:rPr lang="en-US" sz="1200" baseline="30000" dirty="0" smtClean="0">
                    <a:sym typeface="Wingdings" panose="05000000000000000000" pitchFamily="2" charset="2"/>
                  </a:rPr>
                  <a:t>4</a:t>
                </a:r>
                <a:r>
                  <a:rPr lang="en-US" sz="1200" dirty="0" smtClean="0">
                    <a:sym typeface="Wingdings" panose="05000000000000000000" pitchFamily="2" charset="2"/>
                  </a:rPr>
                  <a:t>  e-</a:t>
                </a:r>
              </a:p>
              <a:p>
                <a:r>
                  <a:rPr lang="en-US" sz="1200" dirty="0" smtClean="0"/>
                  <a:t>ATLAS </a:t>
                </a:r>
                <a:r>
                  <a:rPr lang="en-US" sz="1200" dirty="0"/>
                  <a:t>and CMS </a:t>
                </a:r>
                <a:r>
                  <a:rPr lang="en-US" sz="1200" dirty="0">
                    <a:sym typeface="Wingdings" panose="05000000000000000000" pitchFamily="2" charset="2"/>
                  </a:rPr>
                  <a:t>  </a:t>
                </a:r>
                <a:r>
                  <a:rPr lang="en-US" sz="1200" b="1" dirty="0">
                    <a:solidFill>
                      <a:srgbClr val="FF0000"/>
                    </a:solidFill>
                    <a:sym typeface="Wingdings" panose="05000000000000000000" pitchFamily="2" charset="2"/>
                  </a:rPr>
                  <a:t>30 </a:t>
                </a:r>
                <a:r>
                  <a:rPr lang="en-US" sz="1200" b="1" dirty="0" err="1" smtClean="0">
                    <a:solidFill>
                      <a:srgbClr val="FF0000"/>
                    </a:solidFill>
                    <a:sym typeface="Wingdings" panose="05000000000000000000" pitchFamily="2" charset="2"/>
                  </a:rPr>
                  <a:t>pC</a:t>
                </a:r>
                <a:r>
                  <a:rPr lang="en-US" sz="1200" dirty="0" smtClean="0">
                    <a:sym typeface="Wingdings" panose="05000000000000000000" pitchFamily="2" charset="2"/>
                  </a:rPr>
                  <a:t> 50 </a:t>
                </a:r>
                <a14:m>
                  <m:oMath xmlns:m="http://schemas.openxmlformats.org/officeDocument/2006/math">
                    <m:r>
                      <a:rPr lang="it-IT" sz="1200" i="1">
                        <a:latin typeface="Cambria Math" panose="02040503050406030204" pitchFamily="18" charset="0"/>
                        <a:sym typeface="Wingdings" panose="05000000000000000000" pitchFamily="2" charset="2"/>
                      </a:rPr>
                      <m:t>𝑓</m:t>
                    </m:r>
                  </m:oMath>
                </a14:m>
                <a:r>
                  <a:rPr lang="en-US" sz="1200" dirty="0">
                    <a:sym typeface="Wingdings" panose="05000000000000000000" pitchFamily="2" charset="2"/>
                  </a:rPr>
                  <a:t>C FE </a:t>
                </a:r>
                <a:r>
                  <a:rPr lang="en-US" sz="1200" dirty="0" err="1" smtClean="0">
                    <a:sym typeface="Wingdings" panose="05000000000000000000" pitchFamily="2" charset="2"/>
                  </a:rPr>
                  <a:t>th.</a:t>
                </a:r>
                <a:r>
                  <a:rPr lang="en-US" sz="1200" dirty="0" smtClean="0">
                    <a:sym typeface="Wingdings" panose="05000000000000000000" pitchFamily="2" charset="2"/>
                  </a:rPr>
                  <a:t> </a:t>
                </a:r>
                <a:r>
                  <a:rPr lang="en-US" sz="1200" dirty="0">
                    <a:sym typeface="Wingdings" panose="05000000000000000000" pitchFamily="2" charset="2"/>
                  </a:rPr>
                  <a:t> </a:t>
                </a:r>
                <a:r>
                  <a:rPr lang="en-US" sz="1200" dirty="0" smtClean="0">
                    <a:sym typeface="Wingdings" panose="05000000000000000000" pitchFamily="2" charset="2"/>
                  </a:rPr>
                  <a:t>5x10</a:t>
                </a:r>
                <a:r>
                  <a:rPr lang="en-US" sz="1200" baseline="30000" dirty="0" smtClean="0">
                    <a:sym typeface="Wingdings" panose="05000000000000000000" pitchFamily="2" charset="2"/>
                  </a:rPr>
                  <a:t>4</a:t>
                </a:r>
                <a:r>
                  <a:rPr lang="en-US" sz="1200" dirty="0" smtClean="0">
                    <a:sym typeface="Wingdings" panose="05000000000000000000" pitchFamily="2" charset="2"/>
                  </a:rPr>
                  <a:t>  e-</a:t>
                </a:r>
                <a:endParaRPr lang="en-US" sz="1200" dirty="0"/>
              </a:p>
            </p:txBody>
          </p:sp>
        </mc:Choice>
        <mc:Fallback>
          <p:sp>
            <p:nvSpPr>
              <p:cNvPr id="23" name="Content Placeholder 2"/>
              <p:cNvSpPr txBox="1">
                <a:spLocks noRot="1" noChangeAspect="1" noMove="1" noResize="1" noEditPoints="1" noAdjustHandles="1" noChangeArrowheads="1" noChangeShapeType="1" noTextEdit="1"/>
              </p:cNvSpPr>
              <p:nvPr/>
            </p:nvSpPr>
            <p:spPr>
              <a:xfrm>
                <a:off x="8183160" y="3037953"/>
                <a:ext cx="3893697" cy="1142037"/>
              </a:xfrm>
              <a:prstGeom prst="rect">
                <a:avLst/>
              </a:prstGeom>
              <a:blipFill>
                <a:blip r:embed="rId3"/>
                <a:stretch>
                  <a:fillRect l="-626"/>
                </a:stretch>
              </a:blipFill>
            </p:spPr>
            <p:txBody>
              <a:bodyPr/>
              <a:lstStyle/>
              <a:p>
                <a:r>
                  <a:rPr lang="en-GB">
                    <a:noFill/>
                  </a:rPr>
                  <a:t> </a:t>
                </a:r>
              </a:p>
            </p:txBody>
          </p:sp>
        </mc:Fallback>
      </mc:AlternateContent>
      <p:grpSp>
        <p:nvGrpSpPr>
          <p:cNvPr id="39" name="Group 38"/>
          <p:cNvGrpSpPr/>
          <p:nvPr/>
        </p:nvGrpSpPr>
        <p:grpSpPr>
          <a:xfrm>
            <a:off x="194552" y="3608971"/>
            <a:ext cx="7178194" cy="2927783"/>
            <a:chOff x="194552" y="3608971"/>
            <a:chExt cx="7178194" cy="2927783"/>
          </a:xfrm>
        </p:grpSpPr>
        <p:sp>
          <p:nvSpPr>
            <p:cNvPr id="24" name="Content Placeholder 2"/>
            <p:cNvSpPr txBox="1">
              <a:spLocks/>
            </p:cNvSpPr>
            <p:nvPr/>
          </p:nvSpPr>
          <p:spPr>
            <a:xfrm>
              <a:off x="194552" y="3608971"/>
              <a:ext cx="4684713" cy="2927783"/>
            </a:xfrm>
            <a:prstGeom prst="rect">
              <a:avLst/>
            </a:prstGeom>
          </p:spPr>
          <p:txBody>
            <a:bodyPr vert="horz" lIns="91440" tIns="45720" rIns="91440" bIns="45720" rtlCol="0" anchor="ctr">
              <a:normAutofit fontScale="92500"/>
            </a:bodyPr>
            <a:lst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a:lstStyle>
            <a:p>
              <a:pPr marL="0" indent="0">
                <a:buNone/>
              </a:pPr>
              <a:r>
                <a:rPr lang="en-US" sz="2300" b="1" dirty="0" smtClean="0"/>
                <a:t>Challenge: resolution beyond 50 </a:t>
              </a:r>
              <a:r>
                <a:rPr lang="en-US" sz="2300" b="1" dirty="0" err="1" smtClean="0"/>
                <a:t>ps</a:t>
              </a:r>
              <a:r>
                <a:rPr lang="en-US" sz="2300" b="1" dirty="0" smtClean="0"/>
                <a:t> </a:t>
              </a:r>
              <a:endParaRPr lang="en-US" sz="2300" b="1" dirty="0"/>
            </a:p>
            <a:p>
              <a:r>
                <a:rPr lang="en-US" spc="-1" dirty="0" smtClean="0">
                  <a:latin typeface="Arial"/>
                </a:rPr>
                <a:t>with </a:t>
              </a:r>
              <a:r>
                <a:rPr lang="en-US" spc="-1" dirty="0">
                  <a:latin typeface="Arial"/>
                </a:rPr>
                <a:t>more and thinner gas gaps</a:t>
              </a:r>
              <a:r>
                <a:rPr lang="en-US" spc="-1" dirty="0" smtClean="0">
                  <a:latin typeface="Arial"/>
                </a:rPr>
                <a:t>, </a:t>
              </a:r>
              <a:r>
                <a:rPr lang="en-US" spc="-1" dirty="0" err="1">
                  <a:latin typeface="Arial"/>
                </a:rPr>
                <a:t>e.g</a:t>
              </a:r>
              <a:r>
                <a:rPr lang="en-US" spc="-1" dirty="0">
                  <a:latin typeface="Arial"/>
                </a:rPr>
                <a:t>, 20 </a:t>
              </a:r>
              <a:r>
                <a:rPr lang="en-US" spc="-1" dirty="0" err="1">
                  <a:latin typeface="Arial"/>
                </a:rPr>
                <a:t>ps</a:t>
              </a:r>
              <a:r>
                <a:rPr lang="en-US" spc="-1" dirty="0">
                  <a:latin typeface="Arial"/>
                </a:rPr>
                <a:t> with 24, 0.16 mm </a:t>
              </a:r>
              <a:r>
                <a:rPr lang="en-US" spc="-1" dirty="0" smtClean="0">
                  <a:latin typeface="Arial"/>
                </a:rPr>
                <a:t>gaps [</a:t>
              </a:r>
              <a:r>
                <a:rPr lang="en-US" sz="1300" spc="-1" dirty="0">
                  <a:solidFill>
                    <a:srgbClr val="FF8000"/>
                  </a:solidFill>
                  <a:latin typeface="Arial"/>
                </a:rPr>
                <a:t>10.1016/j.nima.2008.06.013</a:t>
              </a:r>
              <a:r>
                <a:rPr lang="en-US" spc="-1" dirty="0" smtClean="0">
                  <a:latin typeface="Arial"/>
                </a:rPr>
                <a:t>]</a:t>
              </a:r>
            </a:p>
            <a:p>
              <a:pPr>
                <a:lnSpc>
                  <a:spcPct val="100000"/>
                </a:lnSpc>
              </a:pPr>
              <a:r>
                <a:rPr lang="en-US" spc="-1" dirty="0">
                  <a:latin typeface="Arial"/>
                </a:rPr>
                <a:t>Thinner electrodes </a:t>
              </a:r>
              <a:r>
                <a:rPr lang="en-US" spc="-1" dirty="0" smtClean="0">
                  <a:latin typeface="Arial"/>
                  <a:sym typeface="Wingdings" panose="05000000000000000000" pitchFamily="2" charset="2"/>
                </a:rPr>
                <a:t> higher signal</a:t>
              </a:r>
              <a:endParaRPr lang="en-US" spc="-1" dirty="0">
                <a:latin typeface="Arial"/>
              </a:endParaRPr>
            </a:p>
            <a:p>
              <a:r>
                <a:rPr lang="en-US" spc="-1" dirty="0">
                  <a:latin typeface="Arial"/>
                </a:rPr>
                <a:t>L</a:t>
              </a:r>
              <a:r>
                <a:rPr lang="en-US" spc="-1" dirty="0" smtClean="0">
                  <a:latin typeface="Arial"/>
                </a:rPr>
                <a:t>ow </a:t>
              </a:r>
              <a:r>
                <a:rPr lang="en-US" spc="-1" dirty="0">
                  <a:latin typeface="Arial"/>
                </a:rPr>
                <a:t>noise high resolution FEE </a:t>
              </a:r>
              <a:r>
                <a:rPr lang="en-US" spc="-1" dirty="0" smtClean="0">
                  <a:latin typeface="Arial"/>
                </a:rPr>
                <a:t> </a:t>
              </a:r>
              <a:r>
                <a:rPr lang="en-US" spc="-1" dirty="0">
                  <a:latin typeface="Arial"/>
                </a:rPr>
                <a:t>(</a:t>
              </a:r>
              <a:r>
                <a:rPr lang="en-US" spc="-1" dirty="0" err="1" smtClean="0">
                  <a:latin typeface="Arial"/>
                </a:rPr>
                <a:t>picoTDC</a:t>
              </a:r>
              <a:r>
                <a:rPr lang="en-US" spc="-1" dirty="0" smtClean="0">
                  <a:latin typeface="Arial"/>
                </a:rPr>
                <a:t>) </a:t>
              </a:r>
              <a:r>
                <a:rPr lang="en-US" sz="1300" spc="-1" dirty="0" smtClean="0">
                  <a:solidFill>
                    <a:srgbClr val="FF8000"/>
                  </a:solidFill>
                  <a:latin typeface="Arial"/>
                  <a:hlinkClick r:id="rId4"/>
                </a:rPr>
                <a:t>https</a:t>
              </a:r>
              <a:r>
                <a:rPr lang="en-US" sz="1300" spc="-1" dirty="0">
                  <a:solidFill>
                    <a:srgbClr val="FF8000"/>
                  </a:solidFill>
                  <a:latin typeface="Arial"/>
                  <a:hlinkClick r:id="rId4"/>
                </a:rPr>
                <a:t>://</a:t>
              </a:r>
              <a:r>
                <a:rPr lang="en-US" sz="1300" spc="-1" dirty="0" smtClean="0">
                  <a:solidFill>
                    <a:srgbClr val="FF8000"/>
                  </a:solidFill>
                  <a:latin typeface="Arial"/>
                  <a:hlinkClick r:id="rId4"/>
                </a:rPr>
                <a:t>kt.cern/technologies/picotdc</a:t>
              </a:r>
              <a:endParaRPr lang="en-US" sz="1300" spc="-1" dirty="0" smtClean="0">
                <a:solidFill>
                  <a:srgbClr val="FF8000"/>
                </a:solidFill>
                <a:latin typeface="Arial"/>
              </a:endParaRPr>
            </a:p>
          </p:txBody>
        </p:sp>
        <p:pic>
          <p:nvPicPr>
            <p:cNvPr id="25" name="Picture 24"/>
            <p:cNvPicPr/>
            <p:nvPr/>
          </p:nvPicPr>
          <p:blipFill>
            <a:blip r:embed="rId5"/>
            <a:stretch/>
          </p:blipFill>
          <p:spPr>
            <a:xfrm>
              <a:off x="4783534" y="4357726"/>
              <a:ext cx="2589212" cy="2138041"/>
            </a:xfrm>
            <a:prstGeom prst="rect">
              <a:avLst/>
            </a:prstGeom>
            <a:ln>
              <a:noFill/>
            </a:ln>
          </p:spPr>
        </p:pic>
      </p:grpSp>
      <p:sp>
        <p:nvSpPr>
          <p:cNvPr id="30" name="Content Placeholder 2"/>
          <p:cNvSpPr txBox="1">
            <a:spLocks/>
          </p:cNvSpPr>
          <p:nvPr/>
        </p:nvSpPr>
        <p:spPr>
          <a:xfrm>
            <a:off x="7372746" y="4119040"/>
            <a:ext cx="4710113" cy="2415543"/>
          </a:xfrm>
          <a:prstGeom prst="rect">
            <a:avLst/>
          </a:prstGeom>
        </p:spPr>
        <p:txBody>
          <a:bodyPr vert="horz" lIns="91440" tIns="45720" rIns="91440" bIns="45720" rtlCol="0" anchor="ctr">
            <a:normAutofit fontScale="92500" lnSpcReduction="20000"/>
          </a:bodyPr>
          <a:lst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a:lstStyle>
          <a:p>
            <a:pPr marL="0" indent="0">
              <a:buFont typeface="Arial"/>
              <a:buNone/>
            </a:pPr>
            <a:r>
              <a:rPr lang="en-US" sz="2300" b="1" dirty="0" smtClean="0"/>
              <a:t>Innovative approach </a:t>
            </a:r>
            <a:r>
              <a:rPr lang="en-US" sz="2300" b="1" dirty="0" smtClean="0">
                <a:sym typeface="Wingdings" panose="05000000000000000000" pitchFamily="2" charset="2"/>
              </a:rPr>
              <a:t> </a:t>
            </a:r>
          </a:p>
          <a:p>
            <a:r>
              <a:rPr lang="en-US" dirty="0" smtClean="0">
                <a:effectLst>
                  <a:glow rad="38100">
                    <a:schemeClr val="bg1">
                      <a:lumMod val="50000"/>
                      <a:lumOff val="50000"/>
                      <a:alpha val="20000"/>
                    </a:schemeClr>
                  </a:glow>
                </a:effectLst>
                <a:sym typeface="Wingdings" panose="05000000000000000000" pitchFamily="2" charset="2"/>
              </a:rPr>
              <a:t>going beyond the gas gap width law</a:t>
            </a:r>
          </a:p>
          <a:p>
            <a:r>
              <a:rPr lang="en-US" dirty="0" smtClean="0">
                <a:effectLst>
                  <a:glow rad="38100">
                    <a:schemeClr val="bg1">
                      <a:lumMod val="50000"/>
                      <a:lumOff val="50000"/>
                      <a:alpha val="20000"/>
                    </a:schemeClr>
                  </a:glow>
                </a:effectLst>
                <a:sym typeface="Wingdings" panose="05000000000000000000" pitchFamily="2" charset="2"/>
              </a:rPr>
              <a:t>extract hidden information beyond </a:t>
            </a:r>
            <a:r>
              <a:rPr lang="en-US" dirty="0" err="1" smtClean="0">
                <a:effectLst>
                  <a:glow rad="38100">
                    <a:schemeClr val="bg1">
                      <a:lumMod val="50000"/>
                      <a:lumOff val="50000"/>
                      <a:alpha val="20000"/>
                    </a:schemeClr>
                  </a:glow>
                </a:effectLst>
                <a:sym typeface="Wingdings" panose="05000000000000000000" pitchFamily="2" charset="2"/>
              </a:rPr>
              <a:t>discr</a:t>
            </a:r>
            <a:r>
              <a:rPr lang="en-US" dirty="0" smtClean="0">
                <a:effectLst>
                  <a:glow rad="38100">
                    <a:schemeClr val="bg1">
                      <a:lumMod val="50000"/>
                      <a:lumOff val="50000"/>
                      <a:alpha val="20000"/>
                    </a:schemeClr>
                  </a:glow>
                </a:effectLst>
                <a:sym typeface="Wingdings" panose="05000000000000000000" pitchFamily="2" charset="2"/>
              </a:rPr>
              <a:t>. and slew correction</a:t>
            </a:r>
            <a:endParaRPr lang="en-US" dirty="0" smtClean="0">
              <a:effectLst>
                <a:glow rad="38100">
                  <a:schemeClr val="bg1">
                    <a:lumMod val="50000"/>
                    <a:lumOff val="50000"/>
                    <a:alpha val="20000"/>
                  </a:schemeClr>
                </a:glow>
              </a:effectLst>
            </a:endParaRPr>
          </a:p>
          <a:p>
            <a:pPr>
              <a:lnSpc>
                <a:spcPct val="100000"/>
              </a:lnSpc>
            </a:pPr>
            <a:r>
              <a:rPr lang="en-US" spc="-1" dirty="0" smtClean="0">
                <a:latin typeface="Arial"/>
              </a:rPr>
              <a:t>Promising the use of DNN to filter the complex avalanche dynamics </a:t>
            </a:r>
            <a:r>
              <a:rPr lang="en-US" spc="-1" dirty="0" smtClean="0">
                <a:latin typeface="Arial"/>
                <a:sym typeface="Wingdings" panose="05000000000000000000" pitchFamily="2" charset="2"/>
              </a:rPr>
              <a:t> 16 </a:t>
            </a:r>
            <a:r>
              <a:rPr lang="en-US" spc="-1" dirty="0" err="1" smtClean="0">
                <a:latin typeface="Arial"/>
                <a:sym typeface="Wingdings" panose="05000000000000000000" pitchFamily="2" charset="2"/>
              </a:rPr>
              <a:t>ps</a:t>
            </a:r>
            <a:r>
              <a:rPr lang="en-US" spc="-1" dirty="0" smtClean="0">
                <a:latin typeface="Arial"/>
                <a:sym typeface="Wingdings" panose="05000000000000000000" pitchFamily="2" charset="2"/>
              </a:rPr>
              <a:t> achieved! </a:t>
            </a:r>
            <a:r>
              <a:rPr lang="en-US" spc="-1" dirty="0" smtClean="0">
                <a:latin typeface="Arial"/>
              </a:rPr>
              <a:t>[</a:t>
            </a:r>
            <a:r>
              <a:rPr lang="en-GB" sz="1300" spc="-1" dirty="0">
                <a:solidFill>
                  <a:srgbClr val="FF8000"/>
                </a:solidFill>
                <a:latin typeface="Arial"/>
              </a:rPr>
              <a:t>arXiv:2005.03903v1 [</a:t>
            </a:r>
            <a:r>
              <a:rPr lang="en-GB" sz="1300" spc="-1" dirty="0" err="1">
                <a:solidFill>
                  <a:srgbClr val="FF8000"/>
                </a:solidFill>
                <a:latin typeface="Arial"/>
              </a:rPr>
              <a:t>physics.ins-det</a:t>
            </a:r>
            <a:r>
              <a:rPr lang="en-GB" sz="1300" spc="-1" dirty="0">
                <a:solidFill>
                  <a:srgbClr val="FF8000"/>
                </a:solidFill>
                <a:latin typeface="Arial"/>
              </a:rPr>
              <a:t>] 8 May 2020</a:t>
            </a:r>
            <a:r>
              <a:rPr lang="en-US" spc="-1" dirty="0" smtClean="0">
                <a:latin typeface="Arial"/>
              </a:rPr>
              <a:t>]</a:t>
            </a:r>
          </a:p>
        </p:txBody>
      </p:sp>
      <p:pic>
        <p:nvPicPr>
          <p:cNvPr id="32" name="Picture 31"/>
          <p:cNvPicPr>
            <a:picLocks noChangeAspect="1"/>
          </p:cNvPicPr>
          <p:nvPr/>
        </p:nvPicPr>
        <p:blipFill rotWithShape="1">
          <a:blip r:embed="rId6"/>
          <a:srcRect l="12407" t="14774" r="25787" b="4815"/>
          <a:stretch/>
        </p:blipFill>
        <p:spPr>
          <a:xfrm>
            <a:off x="5618661" y="1092201"/>
            <a:ext cx="2428909" cy="1978876"/>
          </a:xfrm>
          <a:prstGeom prst="rect">
            <a:avLst/>
          </a:prstGeom>
        </p:spPr>
      </p:pic>
      <p:cxnSp>
        <p:nvCxnSpPr>
          <p:cNvPr id="34" name="Straight Arrow Connector 33"/>
          <p:cNvCxnSpPr/>
          <p:nvPr/>
        </p:nvCxnSpPr>
        <p:spPr>
          <a:xfrm flipV="1">
            <a:off x="6924079" y="2624667"/>
            <a:ext cx="1830454" cy="270214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7668947" y="1404409"/>
            <a:ext cx="2177786" cy="72919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p:cNvSpPr>
            <a:spLocks noGrp="1"/>
          </p:cNvSpPr>
          <p:nvPr>
            <p:ph type="sldNum" sz="quarter" idx="12"/>
          </p:nvPr>
        </p:nvSpPr>
        <p:spPr/>
        <p:txBody>
          <a:bodyPr/>
          <a:lstStyle/>
          <a:p>
            <a:fld id="{F8550EB5-7DBB-40B0-8DCD-2DF6D0BF0886}" type="slidenum">
              <a:rPr lang="en-GB" smtClean="0"/>
              <a:t>21</a:t>
            </a:fld>
            <a:endParaRPr lang="en-GB"/>
          </a:p>
        </p:txBody>
      </p:sp>
      <p:sp>
        <p:nvSpPr>
          <p:cNvPr id="8" name="Date Placeholder 7"/>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2168467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wipe(left)">
                                      <p:cBhvr>
                                        <p:cTn id="12" dur="500"/>
                                        <p:tgtEl>
                                          <p:spTgt spid="3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down)">
                                      <p:cBhvr>
                                        <p:cTn id="17" dur="500"/>
                                        <p:tgtEl>
                                          <p:spTgt spid="3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165113"/>
            <a:ext cx="9815700" cy="881812"/>
          </a:xfrm>
        </p:spPr>
        <p:txBody>
          <a:bodyPr/>
          <a:lstStyle/>
          <a:p>
            <a:r>
              <a:rPr lang="en-GB" dirty="0" smtClean="0"/>
              <a:t>Drift based detectors time resolution </a:t>
            </a:r>
            <a:endParaRPr lang="en-GB" dirty="0"/>
          </a:p>
        </p:txBody>
      </p:sp>
      <p:sp>
        <p:nvSpPr>
          <p:cNvPr id="139" name="Content Placeholder 2"/>
          <p:cNvSpPr txBox="1">
            <a:spLocks/>
          </p:cNvSpPr>
          <p:nvPr/>
        </p:nvSpPr>
        <p:spPr>
          <a:xfrm>
            <a:off x="364367" y="1222370"/>
            <a:ext cx="5687696" cy="3256902"/>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it-IT" dirty="0" smtClean="0"/>
              <a:t>DT drift spectrum is by construction unsuitable for timing as a long drift time is used for high space accuracy</a:t>
            </a:r>
          </a:p>
          <a:p>
            <a:r>
              <a:rPr lang="it-IT" dirty="0"/>
              <a:t>ATLAS Thin gap chambers </a:t>
            </a:r>
            <a:r>
              <a:rPr lang="it-IT" dirty="0">
                <a:sym typeface="Wingdings" panose="05000000000000000000" pitchFamily="2" charset="2"/>
              </a:rPr>
              <a:t> 6-7 ns</a:t>
            </a:r>
            <a:endParaRPr lang="it-IT" dirty="0"/>
          </a:p>
          <a:p>
            <a:r>
              <a:rPr lang="it-IT" dirty="0"/>
              <a:t>Typical </a:t>
            </a:r>
            <a:r>
              <a:rPr lang="it-IT" dirty="0" smtClean="0"/>
              <a:t>Micromegas, GEM, </a:t>
            </a:r>
            <a:r>
              <a:rPr lang="it-IT" dirty="0" smtClean="0">
                <a:latin typeface="Symbol" panose="05050102010706020507" pitchFamily="18" charset="2"/>
              </a:rPr>
              <a:t>m</a:t>
            </a:r>
            <a:r>
              <a:rPr lang="it-IT" dirty="0" smtClean="0"/>
              <a:t>RWELL </a:t>
            </a:r>
            <a:r>
              <a:rPr lang="it-IT" dirty="0"/>
              <a:t>10 ns</a:t>
            </a:r>
          </a:p>
          <a:p>
            <a:r>
              <a:rPr lang="it-IT" dirty="0" smtClean="0"/>
              <a:t>A proposal to get rid of the drift variations is to hybridize a MMGAS with a photo-cathode and a Cherenkov radiator. Resolution </a:t>
            </a:r>
            <a:r>
              <a:rPr lang="en-GB" dirty="0" smtClean="0"/>
              <a:t>~ 50 </a:t>
            </a:r>
            <a:r>
              <a:rPr lang="en-GB" dirty="0" err="1" smtClean="0"/>
              <a:t>ps</a:t>
            </a:r>
            <a:r>
              <a:rPr lang="en-GB" dirty="0" smtClean="0"/>
              <a:t> driven just by the single avalanche process, like in MRPC</a:t>
            </a:r>
            <a:endParaRPr lang="it-IT" dirty="0" smtClean="0"/>
          </a:p>
          <a:p>
            <a:endParaRPr lang="it-IT" dirty="0" smtClean="0"/>
          </a:p>
          <a:p>
            <a:pPr lvl="1"/>
            <a:endParaRPr lang="it-IT" dirty="0" smtClean="0"/>
          </a:p>
          <a:p>
            <a:endParaRPr lang="it-IT" dirty="0" smtClean="0"/>
          </a:p>
        </p:txBody>
      </p:sp>
      <p:sp>
        <p:nvSpPr>
          <p:cNvPr id="3" name="Slide Number Placeholder 2"/>
          <p:cNvSpPr>
            <a:spLocks noGrp="1"/>
          </p:cNvSpPr>
          <p:nvPr>
            <p:ph type="sldNum" sz="quarter" idx="12"/>
          </p:nvPr>
        </p:nvSpPr>
        <p:spPr/>
        <p:txBody>
          <a:bodyPr/>
          <a:lstStyle/>
          <a:p>
            <a:fld id="{F8550EB5-7DBB-40B0-8DCD-2DF6D0BF0886}" type="slidenum">
              <a:rPr lang="en-GB" smtClean="0"/>
              <a:t>22</a:t>
            </a:fld>
            <a:endParaRPr lang="en-GB"/>
          </a:p>
        </p:txBody>
      </p:sp>
      <p:pic>
        <p:nvPicPr>
          <p:cNvPr id="4" name="Picture 3"/>
          <p:cNvPicPr>
            <a:picLocks noChangeAspect="1"/>
          </p:cNvPicPr>
          <p:nvPr/>
        </p:nvPicPr>
        <p:blipFill>
          <a:blip r:embed="rId2"/>
          <a:stretch>
            <a:fillRect/>
          </a:stretch>
        </p:blipFill>
        <p:spPr>
          <a:xfrm>
            <a:off x="6219340" y="1355222"/>
            <a:ext cx="3153704" cy="2034227"/>
          </a:xfrm>
          <a:prstGeom prst="rect">
            <a:avLst/>
          </a:prstGeom>
        </p:spPr>
      </p:pic>
      <p:pic>
        <p:nvPicPr>
          <p:cNvPr id="9" name="Picture 8"/>
          <p:cNvPicPr>
            <a:picLocks noChangeAspect="1"/>
          </p:cNvPicPr>
          <p:nvPr/>
        </p:nvPicPr>
        <p:blipFill>
          <a:blip r:embed="rId3"/>
          <a:stretch>
            <a:fillRect/>
          </a:stretch>
        </p:blipFill>
        <p:spPr>
          <a:xfrm>
            <a:off x="9373044" y="1355221"/>
            <a:ext cx="2874716" cy="2034227"/>
          </a:xfrm>
          <a:prstGeom prst="rect">
            <a:avLst/>
          </a:prstGeom>
        </p:spPr>
      </p:pic>
      <p:sp>
        <p:nvSpPr>
          <p:cNvPr id="10" name="TextBox 9"/>
          <p:cNvSpPr txBox="1"/>
          <p:nvPr/>
        </p:nvSpPr>
        <p:spPr>
          <a:xfrm>
            <a:off x="6594280" y="949392"/>
            <a:ext cx="1704313" cy="369332"/>
          </a:xfrm>
          <a:prstGeom prst="rect">
            <a:avLst/>
          </a:prstGeom>
          <a:noFill/>
        </p:spPr>
        <p:txBody>
          <a:bodyPr wrap="none" rtlCol="0">
            <a:spAutoFit/>
          </a:bodyPr>
          <a:lstStyle/>
          <a:p>
            <a:r>
              <a:rPr lang="it-IT" dirty="0" smtClean="0"/>
              <a:t>Atlas MMGAS</a:t>
            </a:r>
            <a:endParaRPr lang="en-GB" dirty="0"/>
          </a:p>
        </p:txBody>
      </p:sp>
      <p:sp>
        <p:nvSpPr>
          <p:cNvPr id="17" name="TextBox 16"/>
          <p:cNvSpPr txBox="1"/>
          <p:nvPr/>
        </p:nvSpPr>
        <p:spPr>
          <a:xfrm>
            <a:off x="6594279" y="3416389"/>
            <a:ext cx="1362874" cy="369332"/>
          </a:xfrm>
          <a:prstGeom prst="rect">
            <a:avLst/>
          </a:prstGeom>
          <a:noFill/>
        </p:spPr>
        <p:txBody>
          <a:bodyPr wrap="none" rtlCol="0">
            <a:spAutoFit/>
          </a:bodyPr>
          <a:lstStyle/>
          <a:p>
            <a:r>
              <a:rPr lang="it-IT" dirty="0" smtClean="0"/>
              <a:t>Atlas sMDT</a:t>
            </a:r>
            <a:endParaRPr lang="en-GB" dirty="0"/>
          </a:p>
        </p:txBody>
      </p:sp>
      <p:pic>
        <p:nvPicPr>
          <p:cNvPr id="7176" name="Picture 8" descr="Applsci 11 05362 g026 55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112" y="4479271"/>
            <a:ext cx="5238750" cy="2181226"/>
          </a:xfrm>
          <a:prstGeom prst="rect">
            <a:avLst/>
          </a:prstGeom>
          <a:noFill/>
          <a:extLst>
            <a:ext uri="{909E8E84-426E-40DD-AFC4-6F175D3DCCD1}">
              <a14:hiddenFill xmlns:a14="http://schemas.microsoft.com/office/drawing/2010/main">
                <a:solidFill>
                  <a:srgbClr val="FFFFFF"/>
                </a:solidFill>
              </a14:hiddenFill>
            </a:ext>
          </a:extLst>
        </p:spPr>
      </p:pic>
      <p:sp>
        <p:nvSpPr>
          <p:cNvPr id="21" name="Content Placeholder 2"/>
          <p:cNvSpPr txBox="1">
            <a:spLocks/>
          </p:cNvSpPr>
          <p:nvPr/>
        </p:nvSpPr>
        <p:spPr>
          <a:xfrm>
            <a:off x="6069859" y="3876389"/>
            <a:ext cx="6122141" cy="2981611"/>
          </a:xfrm>
          <a:prstGeom prst="rect">
            <a:avLst/>
          </a:prstGeom>
          <a:solidFill>
            <a:schemeClr val="tx2">
              <a:lumMod val="25000"/>
            </a:schemeClr>
          </a:solidFill>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it-IT" dirty="0"/>
              <a:t>Drift detectors and limited in time resolution and an optimal strategy is combining a drift detector with an RPC to have a combined performance.</a:t>
            </a:r>
          </a:p>
          <a:p>
            <a:r>
              <a:rPr lang="it-IT" dirty="0"/>
              <a:t>MPGD have a barely sufficient resolution for identifying the BC at 25 ns but </a:t>
            </a:r>
            <a:r>
              <a:rPr lang="it-IT" dirty="0" smtClean="0"/>
              <a:t>it can </a:t>
            </a:r>
            <a:r>
              <a:rPr lang="it-IT" dirty="0"/>
              <a:t>be improved by using multiple </a:t>
            </a:r>
            <a:r>
              <a:rPr lang="it-IT" dirty="0" smtClean="0"/>
              <a:t>layers for the 5ns scenario</a:t>
            </a:r>
            <a:endParaRPr lang="it-IT" dirty="0"/>
          </a:p>
          <a:p>
            <a:r>
              <a:rPr lang="it-IT" dirty="0"/>
              <a:t>The idea to combine a </a:t>
            </a:r>
            <a:r>
              <a:rPr lang="it-IT" dirty="0" smtClean="0"/>
              <a:t>Cherenkov </a:t>
            </a:r>
            <a:r>
              <a:rPr lang="it-IT" dirty="0"/>
              <a:t>and a MMGAS can provide a good timing in the very high rate regions</a:t>
            </a:r>
            <a:endParaRPr lang="en-GB" dirty="0"/>
          </a:p>
          <a:p>
            <a:endParaRPr lang="it-IT" dirty="0" smtClean="0"/>
          </a:p>
          <a:p>
            <a:pPr lvl="1"/>
            <a:endParaRPr lang="it-IT" dirty="0" smtClean="0"/>
          </a:p>
          <a:p>
            <a:endParaRPr lang="it-IT" dirty="0" smtClean="0"/>
          </a:p>
        </p:txBody>
      </p:sp>
      <p:sp>
        <p:nvSpPr>
          <p:cNvPr id="15" name="Date Placeholder 14"/>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27138693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95275" y="4363614"/>
            <a:ext cx="11755438" cy="1762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59181" y="0"/>
            <a:ext cx="9905998" cy="821635"/>
          </a:xfrm>
        </p:spPr>
        <p:txBody>
          <a:bodyPr>
            <a:normAutofit/>
          </a:bodyPr>
          <a:lstStyle/>
          <a:p>
            <a:r>
              <a:rPr lang="en-US" dirty="0" smtClean="0"/>
              <a:t>Present limits – rate and longevity</a:t>
            </a:r>
            <a:endParaRPr lang="en-US" dirty="0"/>
          </a:p>
        </p:txBody>
      </p:sp>
      <p:sp>
        <p:nvSpPr>
          <p:cNvPr id="3" name="Content Placeholder 2"/>
          <p:cNvSpPr>
            <a:spLocks noGrp="1"/>
          </p:cNvSpPr>
          <p:nvPr>
            <p:ph idx="1"/>
          </p:nvPr>
        </p:nvSpPr>
        <p:spPr>
          <a:xfrm>
            <a:off x="638177" y="737645"/>
            <a:ext cx="5995536" cy="3404287"/>
          </a:xfrm>
        </p:spPr>
        <p:txBody>
          <a:bodyPr>
            <a:noAutofit/>
          </a:bodyPr>
          <a:lstStyle/>
          <a:p>
            <a:pPr marL="0" indent="0">
              <a:buNone/>
            </a:pPr>
            <a:r>
              <a:rPr lang="en-US" sz="1800" dirty="0"/>
              <a:t>Rate </a:t>
            </a:r>
            <a:r>
              <a:rPr lang="en-US" sz="1800" dirty="0" smtClean="0"/>
              <a:t>capability [</a:t>
            </a:r>
            <a:r>
              <a:rPr lang="en-US" sz="1800" dirty="0" smtClean="0">
                <a:solidFill>
                  <a:srgbClr val="FFC000"/>
                </a:solidFill>
              </a:rPr>
              <a:t>RPCs and MPGDs</a:t>
            </a:r>
            <a:r>
              <a:rPr lang="en-US" sz="1800" dirty="0" smtClean="0"/>
              <a:t>]</a:t>
            </a:r>
            <a:endParaRPr lang="en-US" sz="1800" dirty="0" smtClean="0"/>
          </a:p>
          <a:p>
            <a:r>
              <a:rPr lang="en-US" sz="1800" dirty="0" smtClean="0"/>
              <a:t>Electrode resistivity </a:t>
            </a:r>
            <a:r>
              <a:rPr lang="en-US" sz="1800" dirty="0"/>
              <a:t>to prevent </a:t>
            </a:r>
            <a:r>
              <a:rPr lang="en-US" sz="1800" dirty="0" smtClean="0"/>
              <a:t>discharges </a:t>
            </a:r>
            <a:r>
              <a:rPr lang="en-US" sz="1800" dirty="0" smtClean="0"/>
              <a:t>in RPCs and MPGDs but limits </a:t>
            </a:r>
            <a:r>
              <a:rPr lang="en-US" sz="1800" dirty="0" smtClean="0"/>
              <a:t>rate </a:t>
            </a:r>
            <a:r>
              <a:rPr lang="en-US" sz="1800" dirty="0" smtClean="0"/>
              <a:t>capability:</a:t>
            </a:r>
            <a:endParaRPr lang="en-US" sz="1800" dirty="0" smtClean="0"/>
          </a:p>
          <a:p>
            <a:pPr lvl="1"/>
            <a:r>
              <a:rPr lang="en-US" sz="1600" dirty="0" smtClean="0">
                <a:sym typeface="Symbol" panose="05050102010706020507" pitchFamily="18" charset="2"/>
              </a:rPr>
              <a:t></a:t>
            </a:r>
            <a:r>
              <a:rPr lang="en-US" sz="1600" dirty="0" smtClean="0"/>
              <a:t>V = &lt;</a:t>
            </a:r>
            <a:r>
              <a:rPr lang="en-US" sz="1600" b="1" dirty="0" smtClean="0">
                <a:solidFill>
                  <a:srgbClr val="FFFF00"/>
                </a:solidFill>
              </a:rPr>
              <a:t>Q</a:t>
            </a:r>
            <a:r>
              <a:rPr lang="en-US" sz="1600" dirty="0" smtClean="0"/>
              <a:t>&gt; x freq. x </a:t>
            </a:r>
            <a:r>
              <a:rPr lang="en-US" sz="1600" b="1" dirty="0" smtClean="0">
                <a:solidFill>
                  <a:srgbClr val="FF0000"/>
                </a:solidFill>
              </a:rPr>
              <a:t>R</a:t>
            </a:r>
          </a:p>
          <a:p>
            <a:r>
              <a:rPr lang="en-US" sz="1800" dirty="0"/>
              <a:t>&lt;</a:t>
            </a:r>
            <a:r>
              <a:rPr lang="en-US" sz="1800" b="1" dirty="0">
                <a:solidFill>
                  <a:srgbClr val="FFFF00"/>
                </a:solidFill>
              </a:rPr>
              <a:t>Q</a:t>
            </a:r>
            <a:r>
              <a:rPr lang="en-US" sz="1800" dirty="0" smtClean="0"/>
              <a:t>&gt; is very favorable in MPGDs </a:t>
            </a:r>
            <a:endParaRPr lang="en-US" sz="1800" dirty="0">
              <a:sym typeface="Wingdings" panose="05000000000000000000" pitchFamily="2" charset="2"/>
            </a:endParaRPr>
          </a:p>
          <a:p>
            <a:pPr marL="0" indent="0">
              <a:buNone/>
            </a:pPr>
            <a:r>
              <a:rPr lang="en-US" sz="1800" dirty="0" smtClean="0"/>
              <a:t>Longevity</a:t>
            </a:r>
            <a:r>
              <a:rPr lang="en-US" sz="1800" dirty="0" smtClean="0"/>
              <a:t>: </a:t>
            </a:r>
            <a:r>
              <a:rPr lang="en-US" sz="1800" dirty="0"/>
              <a:t>Bulk materials </a:t>
            </a:r>
            <a:r>
              <a:rPr lang="en-US" sz="1800" dirty="0" smtClean="0"/>
              <a:t>insensitive </a:t>
            </a:r>
            <a:r>
              <a:rPr lang="en-US" sz="1800" dirty="0"/>
              <a:t>to </a:t>
            </a:r>
            <a:r>
              <a:rPr lang="en-US" sz="1800" dirty="0" smtClean="0"/>
              <a:t>radiation, but</a:t>
            </a:r>
          </a:p>
          <a:p>
            <a:pPr lvl="1"/>
            <a:r>
              <a:rPr lang="en-US" sz="1600" dirty="0" smtClean="0"/>
              <a:t>radicals </a:t>
            </a:r>
            <a:r>
              <a:rPr lang="en-US" sz="1600" dirty="0"/>
              <a:t>produced in </a:t>
            </a:r>
            <a:r>
              <a:rPr lang="en-US" sz="1600" dirty="0" smtClean="0"/>
              <a:t>RPC </a:t>
            </a:r>
            <a:r>
              <a:rPr lang="en-US" sz="1600" dirty="0" smtClean="0"/>
              <a:t>avalanches </a:t>
            </a:r>
            <a:r>
              <a:rPr lang="en-US" sz="1600" dirty="0" smtClean="0"/>
              <a:t>affect the </a:t>
            </a:r>
            <a:r>
              <a:rPr lang="en-US" sz="1600" dirty="0" smtClean="0"/>
              <a:t>electrodes</a:t>
            </a:r>
            <a:endParaRPr lang="en-US" sz="1600" dirty="0" smtClean="0">
              <a:sym typeface="Wingdings" panose="05000000000000000000" pitchFamily="2" charset="2"/>
            </a:endParaRPr>
          </a:p>
          <a:p>
            <a:pPr lvl="1"/>
            <a:r>
              <a:rPr lang="en-US" sz="1600" dirty="0" smtClean="0">
                <a:sym typeface="Wingdings" panose="05000000000000000000" pitchFamily="2" charset="2"/>
              </a:rPr>
              <a:t>High ionization may induce discharges in MPGDs progressively damaging the detector</a:t>
            </a:r>
            <a:endParaRPr lang="en-US" sz="1600" dirty="0" smtClean="0">
              <a:sym typeface="Wingdings" panose="05000000000000000000" pitchFamily="2" charset="2"/>
            </a:endParaRPr>
          </a:p>
        </p:txBody>
      </p:sp>
      <p:sp>
        <p:nvSpPr>
          <p:cNvPr id="4" name="Date Placeholder 3"/>
          <p:cNvSpPr>
            <a:spLocks noGrp="1"/>
          </p:cNvSpPr>
          <p:nvPr>
            <p:ph type="dt" sz="half" idx="10"/>
          </p:nvPr>
        </p:nvSpPr>
        <p:spPr>
          <a:xfrm>
            <a:off x="8837612" y="6435725"/>
            <a:ext cx="1600200" cy="365125"/>
          </a:xfrm>
        </p:spPr>
        <p:txBody>
          <a:bodyPr/>
          <a:lstStyle/>
          <a:p>
            <a:r>
              <a:rPr lang="en-US" smtClean="0"/>
              <a:t>30/05/2023</a:t>
            </a:r>
            <a:endParaRPr lang="en-US"/>
          </a:p>
        </p:txBody>
      </p:sp>
      <p:sp>
        <p:nvSpPr>
          <p:cNvPr id="11" name="Content Placeholder 2"/>
          <p:cNvSpPr txBox="1">
            <a:spLocks/>
          </p:cNvSpPr>
          <p:nvPr/>
        </p:nvSpPr>
        <p:spPr>
          <a:xfrm>
            <a:off x="5734050" y="4159458"/>
            <a:ext cx="5886450" cy="1914525"/>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a:lstStyle>
          <a:p>
            <a:r>
              <a:rPr lang="en-US" dirty="0">
                <a:solidFill>
                  <a:srgbClr val="0000FF"/>
                </a:solidFill>
                <a:sym typeface="Wingdings" panose="05000000000000000000" pitchFamily="2" charset="2"/>
              </a:rPr>
              <a:t>Reduction of </a:t>
            </a:r>
            <a:r>
              <a:rPr lang="en-US" dirty="0">
                <a:solidFill>
                  <a:srgbClr val="FFFF00"/>
                </a:solidFill>
                <a:sym typeface="Wingdings" panose="05000000000000000000" pitchFamily="2" charset="2"/>
              </a:rPr>
              <a:t>&lt;Q&gt;</a:t>
            </a:r>
            <a:r>
              <a:rPr lang="en-US" dirty="0">
                <a:solidFill>
                  <a:srgbClr val="0000FF"/>
                </a:solidFill>
                <a:sym typeface="Wingdings" panose="05000000000000000000" pitchFamily="2" charset="2"/>
              </a:rPr>
              <a:t> improves rate capability and longevity at the same </a:t>
            </a:r>
            <a:r>
              <a:rPr lang="en-US" dirty="0" smtClean="0">
                <a:solidFill>
                  <a:srgbClr val="0000FF"/>
                </a:solidFill>
                <a:sym typeface="Wingdings" panose="05000000000000000000" pitchFamily="2" charset="2"/>
              </a:rPr>
              <a:t>time</a:t>
            </a:r>
          </a:p>
          <a:p>
            <a:pPr lvl="1"/>
            <a:r>
              <a:rPr lang="en-US" dirty="0" smtClean="0">
                <a:solidFill>
                  <a:srgbClr val="0000FF"/>
                </a:solidFill>
                <a:sym typeface="Wingdings" panose="05000000000000000000" pitchFamily="2" charset="2"/>
              </a:rPr>
              <a:t>by improving the S/N on the FE electronics</a:t>
            </a:r>
          </a:p>
          <a:p>
            <a:pPr lvl="1"/>
            <a:r>
              <a:rPr lang="en-US" dirty="0" smtClean="0">
                <a:solidFill>
                  <a:srgbClr val="0000FF"/>
                </a:solidFill>
                <a:sym typeface="Wingdings" panose="05000000000000000000" pitchFamily="2" charset="2"/>
              </a:rPr>
              <a:t>by improving the signal collection efficiency </a:t>
            </a:r>
            <a:endParaRPr lang="en-US" dirty="0">
              <a:solidFill>
                <a:srgbClr val="0000FF"/>
              </a:solidFill>
              <a:sym typeface="Wingdings" panose="05000000000000000000" pitchFamily="2" charset="2"/>
            </a:endParaRPr>
          </a:p>
        </p:txBody>
      </p:sp>
      <p:sp>
        <p:nvSpPr>
          <p:cNvPr id="15" name="Rectangle 14"/>
          <p:cNvSpPr/>
          <p:nvPr/>
        </p:nvSpPr>
        <p:spPr>
          <a:xfrm>
            <a:off x="438150" y="5228809"/>
            <a:ext cx="5153025" cy="70461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793875" y="6114290"/>
            <a:ext cx="7843837" cy="369332"/>
          </a:xfrm>
          <a:prstGeom prst="rect">
            <a:avLst/>
          </a:prstGeom>
          <a:solidFill>
            <a:srgbClr val="FFFF00"/>
          </a:solidFill>
        </p:spPr>
        <p:txBody>
          <a:bodyPr wrap="square">
            <a:spAutoFit/>
          </a:bodyPr>
          <a:lstStyle/>
          <a:p>
            <a:r>
              <a:rPr lang="en-US" dirty="0">
                <a:solidFill>
                  <a:srgbClr val="0000FF"/>
                </a:solidFill>
                <a:sym typeface="Wingdings" panose="05000000000000000000" pitchFamily="2" charset="2"/>
              </a:rPr>
              <a:t>Keeping the gas clean is the key to preserve the electrode longevity</a:t>
            </a:r>
          </a:p>
        </p:txBody>
      </p:sp>
      <p:sp>
        <p:nvSpPr>
          <p:cNvPr id="16" name="Content Placeholder 2"/>
          <p:cNvSpPr txBox="1">
            <a:spLocks/>
          </p:cNvSpPr>
          <p:nvPr/>
        </p:nvSpPr>
        <p:spPr>
          <a:xfrm>
            <a:off x="199231" y="4401532"/>
            <a:ext cx="5630862" cy="1824851"/>
          </a:xfrm>
          <a:prstGeom prst="rect">
            <a:avLst/>
          </a:prstGeom>
        </p:spPr>
        <p:txBody>
          <a:bodyPr vert="horz" lIns="91440" tIns="45720" rIns="91440" bIns="45720" rtlCol="0" anchor="ctr">
            <a:normAutofit fontScale="85000" lnSpcReduction="20000"/>
          </a:bodyPr>
          <a:lst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a:lstStyle>
          <a:p>
            <a:r>
              <a:rPr lang="en-US" dirty="0" smtClean="0">
                <a:solidFill>
                  <a:srgbClr val="0000FF"/>
                </a:solidFill>
                <a:sym typeface="Wingdings" panose="05000000000000000000" pitchFamily="2" charset="2"/>
              </a:rPr>
              <a:t>Lowering </a:t>
            </a:r>
            <a:r>
              <a:rPr lang="en-US" dirty="0" smtClean="0">
                <a:solidFill>
                  <a:srgbClr val="FF0000"/>
                </a:solidFill>
                <a:sym typeface="Wingdings" panose="05000000000000000000" pitchFamily="2" charset="2"/>
              </a:rPr>
              <a:t>R</a:t>
            </a:r>
            <a:r>
              <a:rPr lang="en-US" dirty="0" smtClean="0">
                <a:solidFill>
                  <a:srgbClr val="0000FF"/>
                </a:solidFill>
                <a:sym typeface="Wingdings" panose="05000000000000000000" pitchFamily="2" charset="2"/>
              </a:rPr>
              <a:t> improves rate </a:t>
            </a:r>
            <a:r>
              <a:rPr lang="en-US" dirty="0">
                <a:solidFill>
                  <a:srgbClr val="0000FF"/>
                </a:solidFill>
                <a:sym typeface="Wingdings" panose="05000000000000000000" pitchFamily="2" charset="2"/>
              </a:rPr>
              <a:t>capability </a:t>
            </a:r>
            <a:r>
              <a:rPr lang="en-US" dirty="0" smtClean="0">
                <a:solidFill>
                  <a:srgbClr val="0000FF"/>
                </a:solidFill>
                <a:sym typeface="Wingdings" panose="05000000000000000000" pitchFamily="2" charset="2"/>
              </a:rPr>
              <a:t>only</a:t>
            </a:r>
          </a:p>
          <a:p>
            <a:pPr lvl="1"/>
            <a:r>
              <a:rPr lang="en-US" dirty="0" smtClean="0">
                <a:solidFill>
                  <a:srgbClr val="0000FF"/>
                </a:solidFill>
                <a:sym typeface="Wingdings" panose="05000000000000000000" pitchFamily="2" charset="2"/>
              </a:rPr>
              <a:t>Lower resistivity materials</a:t>
            </a:r>
          </a:p>
          <a:p>
            <a:pPr lvl="1"/>
            <a:r>
              <a:rPr lang="en-US" dirty="0" smtClean="0">
                <a:solidFill>
                  <a:srgbClr val="0000FF"/>
                </a:solidFill>
                <a:sym typeface="Wingdings" panose="05000000000000000000" pitchFamily="2" charset="2"/>
              </a:rPr>
              <a:t>Thinner electrodes</a:t>
            </a:r>
          </a:p>
          <a:p>
            <a:r>
              <a:rPr lang="en-US" dirty="0" smtClean="0">
                <a:solidFill>
                  <a:srgbClr val="FF0000"/>
                </a:solidFill>
                <a:sym typeface="Wingdings" panose="05000000000000000000" pitchFamily="2" charset="2"/>
              </a:rPr>
              <a:t>Achieving high rate by brute force reduction of R (without reducing at the same time the E field) may lead to instable detectors</a:t>
            </a:r>
          </a:p>
          <a:p>
            <a:endParaRPr lang="en-US" dirty="0">
              <a:solidFill>
                <a:srgbClr val="0000FF"/>
              </a:solidFill>
            </a:endParaRPr>
          </a:p>
        </p:txBody>
      </p:sp>
      <p:sp>
        <p:nvSpPr>
          <p:cNvPr id="18" name="Content Placeholder 2"/>
          <p:cNvSpPr txBox="1">
            <a:spLocks/>
          </p:cNvSpPr>
          <p:nvPr/>
        </p:nvSpPr>
        <p:spPr>
          <a:xfrm>
            <a:off x="6639944" y="735017"/>
            <a:ext cx="5410769" cy="3404287"/>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pPr marL="0" indent="0">
              <a:buFont typeface="Wingdings 3" charset="2"/>
              <a:buNone/>
            </a:pPr>
            <a:r>
              <a:rPr lang="en-US" sz="1800" dirty="0" smtClean="0"/>
              <a:t>Rate capability(</a:t>
            </a:r>
            <a:r>
              <a:rPr lang="en-US" sz="1800" dirty="0" smtClean="0">
                <a:solidFill>
                  <a:srgbClr val="FFC000"/>
                </a:solidFill>
              </a:rPr>
              <a:t>drift chambers</a:t>
            </a:r>
            <a:r>
              <a:rPr lang="en-US" sz="1800" dirty="0" smtClean="0"/>
              <a:t>)</a:t>
            </a:r>
          </a:p>
          <a:p>
            <a:r>
              <a:rPr lang="en-US" sz="1800" dirty="0" smtClean="0"/>
              <a:t>Limited by the space-charge effect</a:t>
            </a:r>
            <a:endParaRPr lang="en-US" sz="1600" b="1" dirty="0" smtClean="0">
              <a:solidFill>
                <a:srgbClr val="FF0000"/>
              </a:solidFill>
            </a:endParaRPr>
          </a:p>
          <a:p>
            <a:r>
              <a:rPr lang="en-US" sz="1800" dirty="0" smtClean="0"/>
              <a:t>Effect reduced with R^3 </a:t>
            </a:r>
            <a:r>
              <a:rPr lang="en-US" sz="1800" dirty="0" smtClean="0">
                <a:sym typeface="Wingdings" panose="05000000000000000000" pitchFamily="2" charset="2"/>
              </a:rPr>
              <a:t> R=1/2  rate = 8x (drift time x cross section)</a:t>
            </a:r>
          </a:p>
          <a:p>
            <a:pPr marL="0" indent="0">
              <a:buFont typeface="Wingdings 3" charset="2"/>
              <a:buNone/>
            </a:pPr>
            <a:r>
              <a:rPr lang="en-US" sz="1800" dirty="0" smtClean="0"/>
              <a:t>Longevity: Bulk materials insensitive to radiation, but</a:t>
            </a:r>
          </a:p>
          <a:p>
            <a:pPr lvl="1"/>
            <a:r>
              <a:rPr lang="en-US" sz="1600" dirty="0" smtClean="0"/>
              <a:t>Gas purity is very important to avoid ageing</a:t>
            </a:r>
            <a:endParaRPr lang="en-US" sz="1600" dirty="0" smtClean="0">
              <a:sym typeface="Wingdings" panose="05000000000000000000" pitchFamily="2" charset="2"/>
            </a:endParaRPr>
          </a:p>
          <a:p>
            <a:pPr lvl="1"/>
            <a:r>
              <a:rPr lang="en-US" sz="1600" dirty="0" smtClean="0">
                <a:sym typeface="Wingdings" panose="05000000000000000000" pitchFamily="2" charset="2"/>
              </a:rPr>
              <a:t>no discharges possible (geometrical quenching) </a:t>
            </a:r>
          </a:p>
          <a:p>
            <a:pPr lvl="1"/>
            <a:r>
              <a:rPr lang="en-US" sz="1600" dirty="0" smtClean="0">
                <a:sym typeface="Wingdings" panose="05000000000000000000" pitchFamily="2" charset="2"/>
              </a:rPr>
              <a:t>No observed ageing in such conditions </a:t>
            </a:r>
            <a:endParaRPr lang="en-US" sz="1600" dirty="0" smtClean="0">
              <a:sym typeface="Wingdings" panose="05000000000000000000" pitchFamily="2" charset="2"/>
            </a:endParaRPr>
          </a:p>
        </p:txBody>
      </p:sp>
      <p:sp>
        <p:nvSpPr>
          <p:cNvPr id="9" name="Slide Number Placeholder 8"/>
          <p:cNvSpPr>
            <a:spLocks noGrp="1"/>
          </p:cNvSpPr>
          <p:nvPr>
            <p:ph type="sldNum" sz="quarter" idx="12"/>
          </p:nvPr>
        </p:nvSpPr>
        <p:spPr/>
        <p:txBody>
          <a:bodyPr/>
          <a:lstStyle/>
          <a:p>
            <a:fld id="{F8550EB5-7DBB-40B0-8DCD-2DF6D0BF0886}" type="slidenum">
              <a:rPr lang="en-GB" smtClean="0"/>
              <a:t>23</a:t>
            </a:fld>
            <a:endParaRPr lang="en-GB"/>
          </a:p>
        </p:txBody>
      </p:sp>
    </p:spTree>
    <p:extLst>
      <p:ext uri="{BB962C8B-B14F-4D97-AF65-F5344CB8AC3E}">
        <p14:creationId xmlns:p14="http://schemas.microsoft.com/office/powerpoint/2010/main" val="18091504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167" y="-3198"/>
            <a:ext cx="9905998" cy="821635"/>
          </a:xfrm>
        </p:spPr>
        <p:txBody>
          <a:bodyPr>
            <a:normAutofit/>
          </a:bodyPr>
          <a:lstStyle/>
          <a:p>
            <a:r>
              <a:rPr lang="en-US" dirty="0" smtClean="0"/>
              <a:t>High rate </a:t>
            </a:r>
            <a:r>
              <a:rPr lang="en-US" dirty="0" smtClean="0"/>
              <a:t>for</a:t>
            </a:r>
            <a:r>
              <a:rPr lang="en-US" dirty="0" smtClean="0"/>
              <a:t> </a:t>
            </a:r>
            <a:r>
              <a:rPr lang="en-US" dirty="0" smtClean="0"/>
              <a:t>single gap RPCs</a:t>
            </a:r>
            <a:endParaRPr lang="en-US" dirty="0"/>
          </a:p>
        </p:txBody>
      </p:sp>
      <p:sp>
        <p:nvSpPr>
          <p:cNvPr id="3" name="Content Placeholder 2"/>
          <p:cNvSpPr>
            <a:spLocks noGrp="1"/>
          </p:cNvSpPr>
          <p:nvPr>
            <p:ph idx="1"/>
          </p:nvPr>
        </p:nvSpPr>
        <p:spPr>
          <a:xfrm>
            <a:off x="447167" y="772308"/>
            <a:ext cx="6492965" cy="1824580"/>
          </a:xfrm>
        </p:spPr>
        <p:txBody>
          <a:bodyPr>
            <a:normAutofit fontScale="85000" lnSpcReduction="10000"/>
          </a:bodyPr>
          <a:lstStyle/>
          <a:p>
            <a:r>
              <a:rPr lang="en-US" dirty="0" smtClean="0"/>
              <a:t>limited by </a:t>
            </a:r>
            <a:r>
              <a:rPr lang="en-US" dirty="0" err="1" smtClean="0"/>
              <a:t>Ramo</a:t>
            </a:r>
            <a:r>
              <a:rPr lang="en-US" dirty="0" smtClean="0"/>
              <a:t> theorem </a:t>
            </a:r>
            <a:r>
              <a:rPr lang="en-US" dirty="0" smtClean="0"/>
              <a:t>(~</a:t>
            </a:r>
            <a:r>
              <a:rPr lang="en-US" dirty="0" smtClean="0"/>
              <a:t>1/20 </a:t>
            </a:r>
            <a:r>
              <a:rPr lang="en-US" dirty="0" smtClean="0"/>
              <a:t>of </a:t>
            </a:r>
            <a:r>
              <a:rPr lang="en-US" dirty="0">
                <a:sym typeface="Wingdings" panose="05000000000000000000" pitchFamily="2" charset="2"/>
              </a:rPr>
              <a:t>&lt;</a:t>
            </a:r>
            <a:r>
              <a:rPr lang="en-US" dirty="0">
                <a:solidFill>
                  <a:srgbClr val="FFFF00"/>
                </a:solidFill>
                <a:sym typeface="Wingdings" panose="05000000000000000000" pitchFamily="2" charset="2"/>
              </a:rPr>
              <a:t>Q</a:t>
            </a:r>
            <a:r>
              <a:rPr lang="en-US" dirty="0">
                <a:sym typeface="Wingdings" panose="05000000000000000000" pitchFamily="2" charset="2"/>
              </a:rPr>
              <a:t>&gt; </a:t>
            </a:r>
            <a:r>
              <a:rPr lang="en-US" dirty="0" smtClean="0">
                <a:sym typeface="Wingdings" panose="05000000000000000000" pitchFamily="2" charset="2"/>
              </a:rPr>
              <a:t>is usable)</a:t>
            </a:r>
          </a:p>
          <a:p>
            <a:r>
              <a:rPr lang="en-US" dirty="0" smtClean="0">
                <a:sym typeface="Wingdings" panose="05000000000000000000" pitchFamily="2" charset="2"/>
              </a:rPr>
              <a:t>low </a:t>
            </a:r>
            <a:r>
              <a:rPr lang="en-US" dirty="0" smtClean="0">
                <a:sym typeface="Wingdings" panose="05000000000000000000" pitchFamily="2" charset="2"/>
              </a:rPr>
              <a:t>resistivity electrodes made of HPL (~10</a:t>
            </a:r>
            <a:r>
              <a:rPr lang="en-US" baseline="30000" dirty="0" smtClean="0">
                <a:sym typeface="Wingdings" panose="05000000000000000000" pitchFamily="2" charset="2"/>
              </a:rPr>
              <a:t>10</a:t>
            </a:r>
            <a:r>
              <a:rPr lang="en-US" dirty="0" smtClean="0">
                <a:sym typeface="Wingdings" panose="05000000000000000000" pitchFamily="2" charset="2"/>
              </a:rPr>
              <a:t> </a:t>
            </a:r>
            <a:r>
              <a:rPr lang="en-US" dirty="0" smtClean="0">
                <a:latin typeface="Symbol" panose="05050102010706020507" pitchFamily="18" charset="2"/>
                <a:sym typeface="Wingdings" panose="05000000000000000000" pitchFamily="2" charset="2"/>
              </a:rPr>
              <a:t>W</a:t>
            </a:r>
            <a:r>
              <a:rPr lang="en-US" dirty="0" smtClean="0">
                <a:sym typeface="Wingdings" panose="05000000000000000000" pitchFamily="2" charset="2"/>
              </a:rPr>
              <a:t> cm)</a:t>
            </a:r>
          </a:p>
          <a:p>
            <a:r>
              <a:rPr lang="en-US" dirty="0" smtClean="0">
                <a:sym typeface="Wingdings" panose="05000000000000000000" pitchFamily="2" charset="2"/>
              </a:rPr>
              <a:t>SiGe FE tech. with 4k e- </a:t>
            </a:r>
            <a:r>
              <a:rPr lang="en-US" dirty="0" smtClean="0">
                <a:sym typeface="Wingdings" panose="05000000000000000000" pitchFamily="2" charset="2"/>
              </a:rPr>
              <a:t>noise </a:t>
            </a:r>
            <a:r>
              <a:rPr lang="en-US" dirty="0" smtClean="0">
                <a:sym typeface="Wingdings" panose="05000000000000000000" pitchFamily="2" charset="2"/>
              </a:rPr>
              <a:t>to reduce </a:t>
            </a:r>
            <a:r>
              <a:rPr lang="en-US" dirty="0">
                <a:sym typeface="Wingdings" panose="05000000000000000000" pitchFamily="2" charset="2"/>
              </a:rPr>
              <a:t>&lt;</a:t>
            </a:r>
            <a:r>
              <a:rPr lang="en-US" dirty="0">
                <a:solidFill>
                  <a:srgbClr val="FFFF00"/>
                </a:solidFill>
                <a:sym typeface="Wingdings" panose="05000000000000000000" pitchFamily="2" charset="2"/>
              </a:rPr>
              <a:t>Q</a:t>
            </a:r>
            <a:r>
              <a:rPr lang="en-US" dirty="0" smtClean="0">
                <a:sym typeface="Wingdings" panose="05000000000000000000" pitchFamily="2" charset="2"/>
              </a:rPr>
              <a:t>&gt;</a:t>
            </a:r>
            <a:endParaRPr lang="en-US" dirty="0" smtClean="0">
              <a:sym typeface="Wingdings" panose="05000000000000000000" pitchFamily="2" charset="2"/>
            </a:endParaRPr>
          </a:p>
          <a:p>
            <a:r>
              <a:rPr lang="en-US" dirty="0" smtClean="0">
                <a:sym typeface="Wingdings" panose="05000000000000000000" pitchFamily="2" charset="2"/>
              </a:rPr>
              <a:t>Reaching up to 10 kHz/cm</a:t>
            </a:r>
            <a:r>
              <a:rPr lang="en-US" baseline="30000" dirty="0" smtClean="0">
                <a:sym typeface="Wingdings" panose="05000000000000000000" pitchFamily="2" charset="2"/>
              </a:rPr>
              <a:t>2 </a:t>
            </a:r>
            <a:r>
              <a:rPr lang="en-US" dirty="0" smtClean="0">
                <a:sym typeface="Wingdings" panose="05000000000000000000" pitchFamily="2" charset="2"/>
              </a:rPr>
              <a:t>in production chambers</a:t>
            </a:r>
          </a:p>
          <a:p>
            <a:r>
              <a:rPr lang="en-US" dirty="0" smtClean="0">
                <a:sym typeface="Wingdings" panose="05000000000000000000" pitchFamily="2" charset="2"/>
              </a:rPr>
              <a:t>Suitable for safe operation with eco-gas mixture</a:t>
            </a:r>
            <a:endParaRPr lang="en-US" dirty="0">
              <a:sym typeface="Wingdings" panose="05000000000000000000" pitchFamily="2" charset="2"/>
            </a:endParaRPr>
          </a:p>
        </p:txBody>
      </p:sp>
      <p:sp>
        <p:nvSpPr>
          <p:cNvPr id="4" name="Date Placeholder 3"/>
          <p:cNvSpPr>
            <a:spLocks noGrp="1"/>
          </p:cNvSpPr>
          <p:nvPr>
            <p:ph type="dt" sz="half" idx="10"/>
          </p:nvPr>
        </p:nvSpPr>
        <p:spPr>
          <a:xfrm>
            <a:off x="8837612" y="6435725"/>
            <a:ext cx="1600200" cy="365125"/>
          </a:xfrm>
        </p:spPr>
        <p:txBody>
          <a:bodyPr/>
          <a:lstStyle/>
          <a:p>
            <a:r>
              <a:rPr lang="en-US" smtClean="0"/>
              <a:t>30/05/2023</a:t>
            </a:r>
            <a:endParaRPr lang="en-US"/>
          </a:p>
        </p:txBody>
      </p:sp>
      <p:sp>
        <p:nvSpPr>
          <p:cNvPr id="9" name="TextBox 8"/>
          <p:cNvSpPr txBox="1"/>
          <p:nvPr/>
        </p:nvSpPr>
        <p:spPr>
          <a:xfrm>
            <a:off x="447167" y="2705749"/>
            <a:ext cx="10557698" cy="369332"/>
          </a:xfrm>
          <a:prstGeom prst="rect">
            <a:avLst/>
          </a:prstGeom>
          <a:solidFill>
            <a:srgbClr val="FFC000"/>
          </a:solidFill>
          <a:ln>
            <a:solidFill>
              <a:srgbClr val="FF0000"/>
            </a:solidFill>
          </a:ln>
        </p:spPr>
        <p:txBody>
          <a:bodyPr wrap="none" rtlCol="0">
            <a:spAutoFit/>
          </a:bodyPr>
          <a:lstStyle/>
          <a:p>
            <a:r>
              <a:rPr lang="en-US" dirty="0" smtClean="0">
                <a:solidFill>
                  <a:srgbClr val="FF0000"/>
                </a:solidFill>
              </a:rPr>
              <a:t>FFC </a:t>
            </a:r>
            <a:r>
              <a:rPr lang="en-US" dirty="0" smtClean="0">
                <a:solidFill>
                  <a:srgbClr val="FF0000"/>
                </a:solidFill>
              </a:rPr>
              <a:t>full TARGET </a:t>
            </a:r>
            <a:r>
              <a:rPr lang="en-US" dirty="0" smtClean="0">
                <a:solidFill>
                  <a:srgbClr val="FF0000"/>
                </a:solidFill>
                <a:sym typeface="Wingdings" panose="05000000000000000000" pitchFamily="2" charset="2"/>
              </a:rPr>
              <a:t> improve by a further order of magnitude </a:t>
            </a:r>
            <a:r>
              <a:rPr lang="en-US" dirty="0" smtClean="0">
                <a:solidFill>
                  <a:srgbClr val="FF0000"/>
                </a:solidFill>
                <a:sym typeface="Wingdings" panose="05000000000000000000" pitchFamily="2" charset="2"/>
              </a:rPr>
              <a:t>by increasing S/N and lowering R:</a:t>
            </a:r>
            <a:endParaRPr lang="en-US" dirty="0">
              <a:solidFill>
                <a:srgbClr val="FF0000"/>
              </a:solidFill>
            </a:endParaRPr>
          </a:p>
        </p:txBody>
      </p:sp>
      <p:sp>
        <p:nvSpPr>
          <p:cNvPr id="22" name="Rectangle 21"/>
          <p:cNvSpPr/>
          <p:nvPr/>
        </p:nvSpPr>
        <p:spPr>
          <a:xfrm>
            <a:off x="222872" y="3179691"/>
            <a:ext cx="5512810" cy="325603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234066" y="3189964"/>
            <a:ext cx="5490422" cy="830997"/>
          </a:xfrm>
          <a:prstGeom prst="rect">
            <a:avLst/>
          </a:prstGeom>
          <a:solidFill>
            <a:srgbClr val="002060"/>
          </a:solidFill>
        </p:spPr>
        <p:txBody>
          <a:bodyPr wrap="square" rtlCol="0">
            <a:spAutoFit/>
          </a:bodyPr>
          <a:lstStyle/>
          <a:p>
            <a:r>
              <a:rPr lang="en-US" sz="1600" dirty="0" smtClean="0"/>
              <a:t>Last generation SiGe </a:t>
            </a:r>
            <a:r>
              <a:rPr lang="en-US" sz="1600" dirty="0" err="1" smtClean="0"/>
              <a:t>etero</a:t>
            </a:r>
            <a:r>
              <a:rPr lang="en-US" sz="1600" dirty="0" smtClean="0"/>
              <a:t>-junction technologies (</a:t>
            </a:r>
            <a:r>
              <a:rPr lang="en-US" sz="1600" dirty="0" err="1" smtClean="0"/>
              <a:t>fT</a:t>
            </a:r>
            <a:r>
              <a:rPr lang="en-US" sz="1600" dirty="0" smtClean="0"/>
              <a:t> 0.7 THz) announce a further x 10 leap in the FE </a:t>
            </a:r>
            <a:r>
              <a:rPr lang="en-US" sz="1600" dirty="0" smtClean="0">
                <a:sym typeface="Wingdings" panose="05000000000000000000" pitchFamily="2" charset="2"/>
              </a:rPr>
              <a:t></a:t>
            </a:r>
            <a:r>
              <a:rPr lang="en-US" sz="1600" dirty="0" smtClean="0"/>
              <a:t> 500 e- noise reduction </a:t>
            </a:r>
            <a:endParaRPr lang="en-US" sz="1600" dirty="0"/>
          </a:p>
        </p:txBody>
      </p:sp>
      <p:pic>
        <p:nvPicPr>
          <p:cNvPr id="24" name="Picture 23"/>
          <p:cNvPicPr>
            <a:picLocks noChangeAspect="1"/>
          </p:cNvPicPr>
          <p:nvPr/>
        </p:nvPicPr>
        <p:blipFill rotWithShape="1">
          <a:blip r:embed="rId2"/>
          <a:srcRect r="8379"/>
          <a:stretch/>
        </p:blipFill>
        <p:spPr>
          <a:xfrm>
            <a:off x="341231" y="4055423"/>
            <a:ext cx="3051300" cy="2247982"/>
          </a:xfrm>
          <a:prstGeom prst="rect">
            <a:avLst/>
          </a:prstGeom>
        </p:spPr>
      </p:pic>
      <p:sp>
        <p:nvSpPr>
          <p:cNvPr id="25" name="TextBox 24"/>
          <p:cNvSpPr txBox="1"/>
          <p:nvPr/>
        </p:nvSpPr>
        <p:spPr>
          <a:xfrm>
            <a:off x="1641647" y="4251794"/>
            <a:ext cx="1122423" cy="276999"/>
          </a:xfrm>
          <a:prstGeom prst="rect">
            <a:avLst/>
          </a:prstGeom>
          <a:noFill/>
        </p:spPr>
        <p:txBody>
          <a:bodyPr wrap="none" rtlCol="0">
            <a:spAutoFit/>
          </a:bodyPr>
          <a:lstStyle/>
          <a:p>
            <a:r>
              <a:rPr lang="en-US" sz="1200" dirty="0" smtClean="0">
                <a:solidFill>
                  <a:schemeClr val="bg2"/>
                </a:solidFill>
              </a:rPr>
              <a:t>LHC </a:t>
            </a:r>
            <a:r>
              <a:rPr lang="en-US" sz="1200" dirty="0" smtClean="0">
                <a:solidFill>
                  <a:schemeClr val="bg2"/>
                </a:solidFill>
                <a:sym typeface="Wingdings" panose="05000000000000000000" pitchFamily="2" charset="2"/>
              </a:rPr>
              <a:t> 30pC</a:t>
            </a:r>
            <a:endParaRPr lang="en-US" sz="1200" dirty="0">
              <a:solidFill>
                <a:schemeClr val="bg2"/>
              </a:solidFill>
            </a:endParaRPr>
          </a:p>
        </p:txBody>
      </p:sp>
      <p:sp>
        <p:nvSpPr>
          <p:cNvPr id="26" name="TextBox 25"/>
          <p:cNvSpPr txBox="1"/>
          <p:nvPr/>
        </p:nvSpPr>
        <p:spPr>
          <a:xfrm>
            <a:off x="787304" y="5380075"/>
            <a:ext cx="1265090" cy="276999"/>
          </a:xfrm>
          <a:prstGeom prst="rect">
            <a:avLst/>
          </a:prstGeom>
          <a:noFill/>
        </p:spPr>
        <p:txBody>
          <a:bodyPr wrap="none" rtlCol="0">
            <a:spAutoFit/>
          </a:bodyPr>
          <a:lstStyle/>
          <a:p>
            <a:r>
              <a:rPr lang="en-US" sz="1200" dirty="0" smtClean="0">
                <a:solidFill>
                  <a:schemeClr val="bg2"/>
                </a:solidFill>
              </a:rPr>
              <a:t>HL-LHC </a:t>
            </a:r>
            <a:r>
              <a:rPr lang="en-US" sz="1200" dirty="0" smtClean="0">
                <a:solidFill>
                  <a:schemeClr val="bg2"/>
                </a:solidFill>
                <a:sym typeface="Wingdings" panose="05000000000000000000" pitchFamily="2" charset="2"/>
              </a:rPr>
              <a:t> 5pC</a:t>
            </a:r>
            <a:endParaRPr lang="en-US" sz="1200" dirty="0">
              <a:solidFill>
                <a:schemeClr val="bg2"/>
              </a:solidFill>
            </a:endParaRPr>
          </a:p>
        </p:txBody>
      </p:sp>
      <p:sp>
        <p:nvSpPr>
          <p:cNvPr id="27" name="TextBox 26"/>
          <p:cNvSpPr txBox="1"/>
          <p:nvPr/>
        </p:nvSpPr>
        <p:spPr>
          <a:xfrm>
            <a:off x="1846117" y="5714945"/>
            <a:ext cx="1191352" cy="276999"/>
          </a:xfrm>
          <a:prstGeom prst="rect">
            <a:avLst/>
          </a:prstGeom>
          <a:noFill/>
        </p:spPr>
        <p:txBody>
          <a:bodyPr wrap="none" rtlCol="0">
            <a:spAutoFit/>
          </a:bodyPr>
          <a:lstStyle/>
          <a:p>
            <a:r>
              <a:rPr lang="en-US" sz="1200" dirty="0" smtClean="0">
                <a:solidFill>
                  <a:schemeClr val="bg2"/>
                </a:solidFill>
              </a:rPr>
              <a:t>FFC </a:t>
            </a:r>
            <a:r>
              <a:rPr lang="en-US" sz="1200" dirty="0" smtClean="0">
                <a:solidFill>
                  <a:schemeClr val="bg2"/>
                </a:solidFill>
                <a:sym typeface="Wingdings" panose="05000000000000000000" pitchFamily="2" charset="2"/>
              </a:rPr>
              <a:t> 1-2 </a:t>
            </a:r>
            <a:r>
              <a:rPr lang="en-US" sz="1200" dirty="0" err="1" smtClean="0">
                <a:solidFill>
                  <a:schemeClr val="bg2"/>
                </a:solidFill>
                <a:sym typeface="Wingdings" panose="05000000000000000000" pitchFamily="2" charset="2"/>
              </a:rPr>
              <a:t>pC</a:t>
            </a:r>
            <a:endParaRPr lang="en-US" sz="1200" dirty="0">
              <a:solidFill>
                <a:schemeClr val="bg2"/>
              </a:solidFill>
            </a:endParaRPr>
          </a:p>
        </p:txBody>
      </p:sp>
      <p:sp>
        <p:nvSpPr>
          <p:cNvPr id="28" name="TextBox 27"/>
          <p:cNvSpPr txBox="1"/>
          <p:nvPr/>
        </p:nvSpPr>
        <p:spPr>
          <a:xfrm>
            <a:off x="3610724" y="4165399"/>
            <a:ext cx="2009775" cy="2031325"/>
          </a:xfrm>
          <a:prstGeom prst="rect">
            <a:avLst/>
          </a:prstGeom>
          <a:noFill/>
        </p:spPr>
        <p:txBody>
          <a:bodyPr wrap="square" rtlCol="0">
            <a:spAutoFit/>
          </a:bodyPr>
          <a:lstStyle/>
          <a:p>
            <a:r>
              <a:rPr lang="en-US" dirty="0" smtClean="0"/>
              <a:t>For further exploiting the electronics:</a:t>
            </a:r>
          </a:p>
          <a:p>
            <a:pPr marL="285750" indent="-285750">
              <a:buFont typeface="Arial" panose="020B0604020202020204" pitchFamily="34" charset="0"/>
              <a:buChar char="•"/>
            </a:pPr>
            <a:r>
              <a:rPr lang="en-US" dirty="0" smtClean="0"/>
              <a:t>Faster avalanche</a:t>
            </a:r>
          </a:p>
          <a:p>
            <a:pPr marL="285750" indent="-285750">
              <a:buFont typeface="Arial" panose="020B0604020202020204" pitchFamily="34" charset="0"/>
              <a:buChar char="•"/>
            </a:pPr>
            <a:r>
              <a:rPr lang="en-US" dirty="0" smtClean="0"/>
              <a:t>Very efficient grounding</a:t>
            </a:r>
            <a:endParaRPr lang="en-US" dirty="0"/>
          </a:p>
        </p:txBody>
      </p:sp>
      <p:sp>
        <p:nvSpPr>
          <p:cNvPr id="29" name="TextBox 28"/>
          <p:cNvSpPr txBox="1"/>
          <p:nvPr/>
        </p:nvSpPr>
        <p:spPr>
          <a:xfrm>
            <a:off x="768651" y="4625106"/>
            <a:ext cx="1745991" cy="369332"/>
          </a:xfrm>
          <a:prstGeom prst="rect">
            <a:avLst/>
          </a:prstGeom>
          <a:noFill/>
          <a:ln>
            <a:solidFill>
              <a:srgbClr val="FF0000"/>
            </a:solidFill>
          </a:ln>
        </p:spPr>
        <p:txBody>
          <a:bodyPr wrap="none" rtlCol="0">
            <a:spAutoFit/>
          </a:bodyPr>
          <a:lstStyle/>
          <a:p>
            <a:r>
              <a:rPr lang="en-US" dirty="0" smtClean="0">
                <a:solidFill>
                  <a:schemeClr val="bg2"/>
                </a:solidFill>
              </a:rPr>
              <a:t>1mm gas gap</a:t>
            </a:r>
            <a:endParaRPr lang="en-US" dirty="0">
              <a:solidFill>
                <a:schemeClr val="bg2"/>
              </a:solidFill>
            </a:endParaRPr>
          </a:p>
        </p:txBody>
      </p:sp>
      <p:sp>
        <p:nvSpPr>
          <p:cNvPr id="30" name="Content Placeholder 11"/>
          <p:cNvSpPr txBox="1">
            <a:spLocks/>
          </p:cNvSpPr>
          <p:nvPr/>
        </p:nvSpPr>
        <p:spPr>
          <a:xfrm>
            <a:off x="5997045" y="3260599"/>
            <a:ext cx="5864276" cy="3042806"/>
          </a:xfrm>
          <a:prstGeom prst="rect">
            <a:avLst/>
          </a:prstGeom>
          <a:ln>
            <a:solidFill>
              <a:srgbClr val="FFC000"/>
            </a:solidFill>
          </a:ln>
        </p:spPr>
        <p:txBody>
          <a:bodyPr vert="horz" lIns="91440" tIns="45720" rIns="91440" bIns="45720" rtlCol="0">
            <a:normAutofit fontScale="925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pPr marL="0" indent="0">
              <a:buFont typeface="Wingdings 3" charset="2"/>
              <a:buNone/>
            </a:pPr>
            <a:r>
              <a:rPr lang="en-US" dirty="0" smtClean="0"/>
              <a:t>A new device: single gap semi-conductor RPC</a:t>
            </a:r>
          </a:p>
          <a:p>
            <a:pPr marL="0" indent="0">
              <a:buFont typeface="Wingdings 3" charset="2"/>
              <a:buNone/>
            </a:pPr>
            <a:r>
              <a:rPr lang="en-US" b="1" dirty="0" smtClean="0">
                <a:solidFill>
                  <a:srgbClr val="FF0000"/>
                </a:solidFill>
              </a:rPr>
              <a:t>[</a:t>
            </a:r>
            <a:r>
              <a:rPr lang="en-US" dirty="0" smtClean="0"/>
              <a:t>electronic carriers can not be depleted</a:t>
            </a:r>
            <a:r>
              <a:rPr lang="en-US" b="1" dirty="0" smtClean="0">
                <a:solidFill>
                  <a:srgbClr val="FF0000"/>
                </a:solidFill>
              </a:rPr>
              <a:t>]</a:t>
            </a:r>
          </a:p>
          <a:p>
            <a:pPr lvl="1"/>
            <a:r>
              <a:rPr lang="en-GB" dirty="0" smtClean="0"/>
              <a:t>0.6 mm GaAs electrodes </a:t>
            </a:r>
          </a:p>
          <a:p>
            <a:pPr lvl="1"/>
            <a:r>
              <a:rPr lang="en-GB" dirty="0" smtClean="0"/>
              <a:t>Resistivity 1.4×10^8 Ωcm</a:t>
            </a:r>
          </a:p>
          <a:p>
            <a:pPr lvl="1"/>
            <a:r>
              <a:rPr lang="en-US" dirty="0" smtClean="0"/>
              <a:t>Tested up to </a:t>
            </a:r>
            <a:r>
              <a:rPr lang="en-US" dirty="0"/>
              <a:t>&gt; 40 </a:t>
            </a:r>
            <a:r>
              <a:rPr lang="en-US" dirty="0" smtClean="0"/>
              <a:t>kHz</a:t>
            </a:r>
            <a:r>
              <a:rPr lang="en-US" dirty="0" smtClean="0">
                <a:sym typeface="Wingdings" panose="05000000000000000000" pitchFamily="2" charset="2"/>
              </a:rPr>
              <a:t>/cm</a:t>
            </a:r>
            <a:r>
              <a:rPr lang="en-US" baseline="30000" dirty="0" smtClean="0">
                <a:sym typeface="Wingdings" panose="05000000000000000000" pitchFamily="2" charset="2"/>
              </a:rPr>
              <a:t>2</a:t>
            </a:r>
            <a:endParaRPr lang="en-GB" dirty="0" smtClean="0"/>
          </a:p>
          <a:p>
            <a:pPr lvl="1"/>
            <a:r>
              <a:rPr lang="en-GB" dirty="0" smtClean="0"/>
              <a:t>&gt; 1 MHz/</a:t>
            </a:r>
            <a:r>
              <a:rPr lang="en-US" dirty="0" smtClean="0">
                <a:sym typeface="Wingdings" panose="05000000000000000000" pitchFamily="2" charset="2"/>
              </a:rPr>
              <a:t>cm</a:t>
            </a:r>
            <a:r>
              <a:rPr lang="en-US" baseline="30000" dirty="0" smtClean="0">
                <a:sym typeface="Wingdings" panose="05000000000000000000" pitchFamily="2" charset="2"/>
              </a:rPr>
              <a:t>2</a:t>
            </a:r>
            <a:r>
              <a:rPr lang="en-GB" dirty="0" smtClean="0">
                <a:sym typeface="Wingdings" panose="05000000000000000000" pitchFamily="2" charset="2"/>
              </a:rPr>
              <a:t> is </a:t>
            </a:r>
            <a:r>
              <a:rPr lang="en-GB" dirty="0" smtClean="0"/>
              <a:t>possible</a:t>
            </a:r>
          </a:p>
          <a:p>
            <a:pPr lvl="1"/>
            <a:r>
              <a:rPr lang="en-GB" dirty="0" smtClean="0"/>
              <a:t>Active area 6.25 cm</a:t>
            </a:r>
            <a:r>
              <a:rPr lang="en-GB" baseline="30000" dirty="0" smtClean="0"/>
              <a:t>2</a:t>
            </a:r>
          </a:p>
          <a:p>
            <a:pPr lvl="1"/>
            <a:r>
              <a:rPr lang="en-US" sz="1200" spc="-1" dirty="0" smtClean="0">
                <a:solidFill>
                  <a:srgbClr val="0563C1"/>
                </a:solidFill>
                <a:latin typeface="-apple-system"/>
                <a:hlinkClick r:id="rId3"/>
              </a:rPr>
              <a:t>10.1088/1748-0221/15/12/C12004</a:t>
            </a:r>
            <a:endParaRPr lang="en-GB" sz="1200" dirty="0" smtClean="0"/>
          </a:p>
        </p:txBody>
      </p:sp>
      <p:pic>
        <p:nvPicPr>
          <p:cNvPr id="31" name="Immagine 30" descr="Immagine che contiene automobile, forno, sedendo, metallo&#10;&#10;Descrizione generata automaticamente"/>
          <p:cNvPicPr/>
          <p:nvPr/>
        </p:nvPicPr>
        <p:blipFill>
          <a:blip r:embed="rId4"/>
          <a:stretch/>
        </p:blipFill>
        <p:spPr>
          <a:xfrm>
            <a:off x="9493248" y="3878858"/>
            <a:ext cx="2446293" cy="2424547"/>
          </a:xfrm>
          <a:prstGeom prst="rect">
            <a:avLst/>
          </a:prstGeom>
          <a:ln>
            <a:noFill/>
          </a:ln>
          <a:effectLst>
            <a:outerShdw>
              <a:srgbClr val="000000">
                <a:alpha val="40000"/>
              </a:srgbClr>
            </a:outerShdw>
          </a:effectLst>
        </p:spPr>
      </p:pic>
      <p:pic>
        <p:nvPicPr>
          <p:cNvPr id="32" name="Picture 31"/>
          <p:cNvPicPr>
            <a:picLocks noChangeAspect="1"/>
          </p:cNvPicPr>
          <p:nvPr/>
        </p:nvPicPr>
        <p:blipFill>
          <a:blip r:embed="rId5"/>
          <a:stretch>
            <a:fillRect/>
          </a:stretch>
        </p:blipFill>
        <p:spPr>
          <a:xfrm>
            <a:off x="8557404" y="-1664"/>
            <a:ext cx="3643222" cy="2727027"/>
          </a:xfrm>
          <a:prstGeom prst="rect">
            <a:avLst/>
          </a:prstGeom>
        </p:spPr>
      </p:pic>
      <p:sp>
        <p:nvSpPr>
          <p:cNvPr id="7" name="Rectangle 6"/>
          <p:cNvSpPr/>
          <p:nvPr/>
        </p:nvSpPr>
        <p:spPr>
          <a:xfrm>
            <a:off x="10147807" y="1971932"/>
            <a:ext cx="1552028" cy="276999"/>
          </a:xfrm>
          <a:prstGeom prst="rect">
            <a:avLst/>
          </a:prstGeom>
        </p:spPr>
        <p:txBody>
          <a:bodyPr wrap="none">
            <a:spAutoFit/>
          </a:bodyPr>
          <a:lstStyle/>
          <a:p>
            <a:r>
              <a:rPr lang="en-US" sz="1200" dirty="0" smtClean="0">
                <a:solidFill>
                  <a:schemeClr val="bg1"/>
                </a:solidFill>
                <a:sym typeface="Wingdings" panose="05000000000000000000" pitchFamily="2" charset="2"/>
              </a:rPr>
              <a:t>Up to~10 </a:t>
            </a:r>
            <a:r>
              <a:rPr lang="en-US" sz="1200" dirty="0">
                <a:solidFill>
                  <a:schemeClr val="bg1"/>
                </a:solidFill>
                <a:sym typeface="Wingdings" panose="05000000000000000000" pitchFamily="2" charset="2"/>
              </a:rPr>
              <a:t>kHz/cm</a:t>
            </a:r>
            <a:r>
              <a:rPr lang="en-US" sz="1200" baseline="30000" dirty="0">
                <a:solidFill>
                  <a:schemeClr val="bg1"/>
                </a:solidFill>
                <a:sym typeface="Wingdings" panose="05000000000000000000" pitchFamily="2" charset="2"/>
              </a:rPr>
              <a:t>2</a:t>
            </a:r>
            <a:r>
              <a:rPr lang="en-US" sz="1200" dirty="0">
                <a:solidFill>
                  <a:schemeClr val="bg1"/>
                </a:solidFill>
              </a:rPr>
              <a:t> </a:t>
            </a:r>
            <a:endParaRPr lang="en-GB" sz="1200" dirty="0">
              <a:solidFill>
                <a:schemeClr val="bg1"/>
              </a:solidFill>
            </a:endParaRPr>
          </a:p>
        </p:txBody>
      </p:sp>
      <p:sp>
        <p:nvSpPr>
          <p:cNvPr id="12" name="Slide Number Placeholder 11"/>
          <p:cNvSpPr>
            <a:spLocks noGrp="1"/>
          </p:cNvSpPr>
          <p:nvPr>
            <p:ph type="sldNum" sz="quarter" idx="12"/>
          </p:nvPr>
        </p:nvSpPr>
        <p:spPr/>
        <p:txBody>
          <a:bodyPr/>
          <a:lstStyle/>
          <a:p>
            <a:fld id="{F8550EB5-7DBB-40B0-8DCD-2DF6D0BF0886}" type="slidenum">
              <a:rPr lang="en-GB" smtClean="0"/>
              <a:t>24</a:t>
            </a:fld>
            <a:endParaRPr lang="en-GB"/>
          </a:p>
        </p:txBody>
      </p:sp>
    </p:spTree>
    <p:extLst>
      <p:ext uri="{BB962C8B-B14F-4D97-AF65-F5344CB8AC3E}">
        <p14:creationId xmlns:p14="http://schemas.microsoft.com/office/powerpoint/2010/main" val="2870492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562077" y="125574"/>
            <a:ext cx="7235977" cy="521240"/>
          </a:xfrm>
          <a:prstGeom prst="rect">
            <a:avLst/>
          </a:prstGeom>
        </p:spPr>
        <p:txBody>
          <a:bodyPr vert="horz" wrap="square" lIns="0" tIns="44648" rIns="0" bIns="0" rtlCol="0">
            <a:spAutoFit/>
          </a:bodyPr>
          <a:lstStyle/>
          <a:p>
            <a:pPr marL="8929">
              <a:spcBef>
                <a:spcPts val="70"/>
              </a:spcBef>
            </a:pPr>
            <a:r>
              <a:rPr sz="3094" dirty="0"/>
              <a:t>The</a:t>
            </a:r>
            <a:r>
              <a:rPr sz="3094" b="0" spc="42" dirty="0">
                <a:latin typeface="Times New Roman"/>
                <a:cs typeface="Times New Roman"/>
              </a:rPr>
              <a:t> </a:t>
            </a:r>
            <a:r>
              <a:rPr sz="3094" b="0" dirty="0">
                <a:latin typeface="Symbol"/>
                <a:cs typeface="Symbol"/>
              </a:rPr>
              <a:t></a:t>
            </a:r>
            <a:r>
              <a:rPr sz="3094" b="0" dirty="0"/>
              <a:t>-</a:t>
            </a:r>
            <a:r>
              <a:rPr sz="3094" dirty="0"/>
              <a:t>RWELL</a:t>
            </a:r>
            <a:r>
              <a:rPr sz="3094" b="0" dirty="0">
                <a:latin typeface="Times New Roman"/>
                <a:cs typeface="Times New Roman"/>
              </a:rPr>
              <a:t> </a:t>
            </a:r>
            <a:r>
              <a:rPr sz="3094" spc="-7" dirty="0"/>
              <a:t>technology</a:t>
            </a:r>
            <a:endParaRPr sz="3094">
              <a:latin typeface="Times New Roman"/>
              <a:cs typeface="Times New Roman"/>
            </a:endParaRPr>
          </a:p>
        </p:txBody>
      </p:sp>
      <p:sp>
        <p:nvSpPr>
          <p:cNvPr id="3" name="object 3"/>
          <p:cNvSpPr txBox="1"/>
          <p:nvPr/>
        </p:nvSpPr>
        <p:spPr>
          <a:xfrm>
            <a:off x="1595438" y="982266"/>
            <a:ext cx="5929759" cy="1069484"/>
          </a:xfrm>
          <a:prstGeom prst="rect">
            <a:avLst/>
          </a:prstGeom>
        </p:spPr>
        <p:txBody>
          <a:bodyPr vert="horz" wrap="square" lIns="0" tIns="5358" rIns="0" bIns="0" rtlCol="0">
            <a:spAutoFit/>
          </a:bodyPr>
          <a:lstStyle/>
          <a:p>
            <a:pPr marL="8929" marR="3572" defTabSz="642915">
              <a:lnSpc>
                <a:spcPct val="101200"/>
              </a:lnSpc>
              <a:spcBef>
                <a:spcPts val="42"/>
              </a:spcBef>
              <a:tabLst>
                <a:tab pos="495134" algn="l"/>
              </a:tabLst>
            </a:pPr>
            <a:r>
              <a:rPr sz="1969" kern="0" dirty="0">
                <a:solidFill>
                  <a:srgbClr val="000090"/>
                </a:solidFill>
                <a:latin typeface="Arial"/>
                <a:cs typeface="Arial"/>
              </a:rPr>
              <a:t>The</a:t>
            </a:r>
            <a:r>
              <a:rPr sz="1969" kern="0" spc="35" dirty="0">
                <a:solidFill>
                  <a:srgbClr val="000090"/>
                </a:solidFill>
                <a:latin typeface="Times New Roman"/>
                <a:cs typeface="Times New Roman"/>
              </a:rPr>
              <a:t> </a:t>
            </a:r>
            <a:r>
              <a:rPr sz="1969" kern="0" dirty="0">
                <a:solidFill>
                  <a:srgbClr val="000090"/>
                </a:solidFill>
                <a:latin typeface="Arial"/>
                <a:cs typeface="Arial"/>
              </a:rPr>
              <a:t>µ-RWELL</a:t>
            </a:r>
            <a:r>
              <a:rPr sz="1969" kern="0" spc="-28" dirty="0">
                <a:solidFill>
                  <a:srgbClr val="000090"/>
                </a:solidFill>
                <a:latin typeface="Times New Roman"/>
                <a:cs typeface="Times New Roman"/>
              </a:rPr>
              <a:t> </a:t>
            </a:r>
            <a:r>
              <a:rPr sz="1969" kern="0" dirty="0">
                <a:solidFill>
                  <a:srgbClr val="000090"/>
                </a:solidFill>
                <a:latin typeface="Arial"/>
                <a:cs typeface="Arial"/>
              </a:rPr>
              <a:t>detector</a:t>
            </a:r>
            <a:r>
              <a:rPr sz="1969" kern="0" spc="46" dirty="0">
                <a:solidFill>
                  <a:srgbClr val="000090"/>
                </a:solidFill>
                <a:latin typeface="Times New Roman"/>
                <a:cs typeface="Times New Roman"/>
              </a:rPr>
              <a:t> </a:t>
            </a:r>
            <a:r>
              <a:rPr sz="1969" kern="0" dirty="0">
                <a:solidFill>
                  <a:srgbClr val="000090"/>
                </a:solidFill>
                <a:latin typeface="Arial"/>
                <a:cs typeface="Arial"/>
              </a:rPr>
              <a:t>is</a:t>
            </a:r>
            <a:r>
              <a:rPr sz="1969" kern="0" spc="46" dirty="0">
                <a:solidFill>
                  <a:srgbClr val="000090"/>
                </a:solidFill>
                <a:latin typeface="Times New Roman"/>
                <a:cs typeface="Times New Roman"/>
              </a:rPr>
              <a:t> </a:t>
            </a:r>
            <a:r>
              <a:rPr sz="1969" kern="0" dirty="0">
                <a:solidFill>
                  <a:srgbClr val="000090"/>
                </a:solidFill>
                <a:latin typeface="Arial"/>
                <a:cs typeface="Arial"/>
              </a:rPr>
              <a:t>composed</a:t>
            </a:r>
            <a:r>
              <a:rPr sz="1969" kern="0" spc="42" dirty="0">
                <a:solidFill>
                  <a:srgbClr val="000090"/>
                </a:solidFill>
                <a:latin typeface="Times New Roman"/>
                <a:cs typeface="Times New Roman"/>
              </a:rPr>
              <a:t> </a:t>
            </a:r>
            <a:r>
              <a:rPr sz="1969" kern="0" dirty="0">
                <a:solidFill>
                  <a:srgbClr val="000090"/>
                </a:solidFill>
                <a:latin typeface="Arial"/>
                <a:cs typeface="Arial"/>
              </a:rPr>
              <a:t>of</a:t>
            </a:r>
            <a:r>
              <a:rPr sz="1969" kern="0" spc="46" dirty="0">
                <a:solidFill>
                  <a:srgbClr val="000090"/>
                </a:solidFill>
                <a:latin typeface="Times New Roman"/>
                <a:cs typeface="Times New Roman"/>
              </a:rPr>
              <a:t> </a:t>
            </a:r>
            <a:r>
              <a:rPr sz="1969" kern="0" dirty="0">
                <a:solidFill>
                  <a:srgbClr val="000090"/>
                </a:solidFill>
                <a:latin typeface="Arial"/>
                <a:cs typeface="Arial"/>
              </a:rPr>
              <a:t>two</a:t>
            </a:r>
            <a:r>
              <a:rPr sz="1969" kern="0" spc="46" dirty="0">
                <a:solidFill>
                  <a:srgbClr val="000090"/>
                </a:solidFill>
                <a:latin typeface="Times New Roman"/>
                <a:cs typeface="Times New Roman"/>
              </a:rPr>
              <a:t> </a:t>
            </a:r>
            <a:r>
              <a:rPr sz="1969" kern="0" spc="-7" dirty="0">
                <a:solidFill>
                  <a:srgbClr val="000090"/>
                </a:solidFill>
                <a:latin typeface="Arial"/>
                <a:cs typeface="Arial"/>
              </a:rPr>
              <a:t>elements:</a:t>
            </a:r>
            <a:r>
              <a:rPr sz="1969" kern="0" spc="-7" dirty="0">
                <a:solidFill>
                  <a:srgbClr val="000090"/>
                </a:solidFill>
                <a:latin typeface="Times New Roman"/>
                <a:cs typeface="Times New Roman"/>
              </a:rPr>
              <a:t> </a:t>
            </a:r>
            <a:r>
              <a:rPr sz="1969" kern="0" spc="-18" dirty="0">
                <a:solidFill>
                  <a:srgbClr val="000090"/>
                </a:solidFill>
                <a:latin typeface="Arial"/>
                <a:cs typeface="Arial"/>
              </a:rPr>
              <a:t>the</a:t>
            </a:r>
            <a:r>
              <a:rPr sz="1969" kern="0" dirty="0">
                <a:solidFill>
                  <a:srgbClr val="000090"/>
                </a:solidFill>
                <a:latin typeface="Times New Roman"/>
                <a:cs typeface="Times New Roman"/>
              </a:rPr>
              <a:t>	</a:t>
            </a:r>
            <a:r>
              <a:rPr sz="1969" b="1" kern="0" dirty="0">
                <a:solidFill>
                  <a:srgbClr val="000090"/>
                </a:solidFill>
                <a:latin typeface="Arial"/>
                <a:cs typeface="Arial"/>
              </a:rPr>
              <a:t>cathode</a:t>
            </a:r>
            <a:r>
              <a:rPr sz="1969" kern="0" spc="35" dirty="0">
                <a:solidFill>
                  <a:srgbClr val="000090"/>
                </a:solidFill>
                <a:latin typeface="Times New Roman"/>
                <a:cs typeface="Times New Roman"/>
              </a:rPr>
              <a:t> </a:t>
            </a:r>
            <a:r>
              <a:rPr sz="1969" kern="0" dirty="0">
                <a:solidFill>
                  <a:srgbClr val="000090"/>
                </a:solidFill>
                <a:latin typeface="Arial"/>
                <a:cs typeface="Arial"/>
              </a:rPr>
              <a:t>and</a:t>
            </a:r>
            <a:r>
              <a:rPr sz="1969" kern="0" spc="35" dirty="0">
                <a:solidFill>
                  <a:srgbClr val="000090"/>
                </a:solidFill>
                <a:latin typeface="Times New Roman"/>
                <a:cs typeface="Times New Roman"/>
              </a:rPr>
              <a:t> </a:t>
            </a:r>
            <a:r>
              <a:rPr sz="1969" kern="0" dirty="0">
                <a:solidFill>
                  <a:srgbClr val="000090"/>
                </a:solidFill>
                <a:latin typeface="Arial"/>
                <a:cs typeface="Arial"/>
              </a:rPr>
              <a:t>the</a:t>
            </a:r>
            <a:r>
              <a:rPr sz="1969" kern="0" spc="32" dirty="0">
                <a:solidFill>
                  <a:srgbClr val="000090"/>
                </a:solidFill>
                <a:latin typeface="Times New Roman"/>
                <a:cs typeface="Times New Roman"/>
              </a:rPr>
              <a:t> </a:t>
            </a:r>
            <a:r>
              <a:rPr sz="1969" kern="0" dirty="0">
                <a:solidFill>
                  <a:srgbClr val="000090"/>
                </a:solidFill>
                <a:latin typeface="Lucida Sans Unicode"/>
                <a:cs typeface="Lucida Sans Unicode"/>
              </a:rPr>
              <a:t>µ</a:t>
            </a:r>
            <a:r>
              <a:rPr sz="1969" b="1" kern="0" dirty="0">
                <a:solidFill>
                  <a:srgbClr val="000090"/>
                </a:solidFill>
                <a:latin typeface="Arial"/>
                <a:cs typeface="Arial"/>
              </a:rPr>
              <a:t>-RWELL_PCB</a:t>
            </a:r>
            <a:r>
              <a:rPr sz="1969" kern="0" spc="39" dirty="0">
                <a:solidFill>
                  <a:srgbClr val="000090"/>
                </a:solidFill>
                <a:latin typeface="Times New Roman"/>
                <a:cs typeface="Times New Roman"/>
              </a:rPr>
              <a:t> </a:t>
            </a:r>
            <a:r>
              <a:rPr sz="1969" b="1" kern="0" spc="-35" dirty="0">
                <a:solidFill>
                  <a:srgbClr val="000090"/>
                </a:solidFill>
                <a:latin typeface="Arial"/>
                <a:cs typeface="Arial"/>
              </a:rPr>
              <a:t>.</a:t>
            </a:r>
            <a:endParaRPr sz="1969" kern="0">
              <a:solidFill>
                <a:sysClr val="windowText" lastClr="000000"/>
              </a:solidFill>
              <a:latin typeface="Arial"/>
              <a:cs typeface="Arial"/>
            </a:endParaRPr>
          </a:p>
          <a:p>
            <a:pPr marL="107152" defTabSz="642915">
              <a:spcBef>
                <a:spcPts val="1505"/>
              </a:spcBef>
            </a:pPr>
            <a:r>
              <a:rPr sz="1687" kern="0" dirty="0">
                <a:solidFill>
                  <a:srgbClr val="006FBE"/>
                </a:solidFill>
                <a:latin typeface="Arial"/>
                <a:cs typeface="Arial"/>
              </a:rPr>
              <a:t>The</a:t>
            </a:r>
            <a:r>
              <a:rPr sz="1687" kern="0" spc="28" dirty="0">
                <a:solidFill>
                  <a:srgbClr val="006FBE"/>
                </a:solidFill>
                <a:latin typeface="Times New Roman"/>
                <a:cs typeface="Times New Roman"/>
              </a:rPr>
              <a:t> </a:t>
            </a:r>
            <a:r>
              <a:rPr sz="1687" kern="0" dirty="0">
                <a:solidFill>
                  <a:srgbClr val="006FBE"/>
                </a:solidFill>
                <a:latin typeface="Lucida Sans Unicode"/>
                <a:cs typeface="Lucida Sans Unicode"/>
              </a:rPr>
              <a:t>µ</a:t>
            </a:r>
            <a:r>
              <a:rPr sz="1687" b="1" kern="0" dirty="0">
                <a:solidFill>
                  <a:srgbClr val="006FBE"/>
                </a:solidFill>
                <a:latin typeface="Arial"/>
                <a:cs typeface="Arial"/>
              </a:rPr>
              <a:t>-RWELL_PCB</a:t>
            </a:r>
            <a:r>
              <a:rPr sz="1687" kern="0" spc="39" dirty="0">
                <a:solidFill>
                  <a:srgbClr val="006FBE"/>
                </a:solidFill>
                <a:latin typeface="Times New Roman"/>
                <a:cs typeface="Times New Roman"/>
              </a:rPr>
              <a:t> </a:t>
            </a:r>
            <a:r>
              <a:rPr sz="1687" kern="0" dirty="0">
                <a:solidFill>
                  <a:srgbClr val="006FBE"/>
                </a:solidFill>
                <a:latin typeface="Arial"/>
                <a:cs typeface="Arial"/>
              </a:rPr>
              <a:t>is</a:t>
            </a:r>
            <a:r>
              <a:rPr sz="1687" kern="0" spc="35" dirty="0">
                <a:solidFill>
                  <a:srgbClr val="006FBE"/>
                </a:solidFill>
                <a:latin typeface="Times New Roman"/>
                <a:cs typeface="Times New Roman"/>
              </a:rPr>
              <a:t> </a:t>
            </a:r>
            <a:r>
              <a:rPr sz="1687" kern="0" dirty="0">
                <a:solidFill>
                  <a:srgbClr val="006FBE"/>
                </a:solidFill>
                <a:latin typeface="Arial"/>
                <a:cs typeface="Arial"/>
              </a:rPr>
              <a:t>realized</a:t>
            </a:r>
            <a:r>
              <a:rPr sz="1687" kern="0" spc="39" dirty="0">
                <a:solidFill>
                  <a:srgbClr val="006FBE"/>
                </a:solidFill>
                <a:latin typeface="Times New Roman"/>
                <a:cs typeface="Times New Roman"/>
              </a:rPr>
              <a:t> </a:t>
            </a:r>
            <a:r>
              <a:rPr sz="1687" kern="0" dirty="0">
                <a:solidFill>
                  <a:srgbClr val="006FBE"/>
                </a:solidFill>
                <a:latin typeface="Arial"/>
                <a:cs typeface="Arial"/>
              </a:rPr>
              <a:t>by</a:t>
            </a:r>
            <a:r>
              <a:rPr sz="1687" kern="0" spc="39" dirty="0">
                <a:solidFill>
                  <a:srgbClr val="006FBE"/>
                </a:solidFill>
                <a:latin typeface="Times New Roman"/>
                <a:cs typeface="Times New Roman"/>
              </a:rPr>
              <a:t> </a:t>
            </a:r>
            <a:r>
              <a:rPr sz="1687" b="1" kern="0" spc="-7" dirty="0">
                <a:solidFill>
                  <a:srgbClr val="006FBE"/>
                </a:solidFill>
                <a:latin typeface="Arial"/>
                <a:cs typeface="Arial"/>
              </a:rPr>
              <a:t>coupling:</a:t>
            </a:r>
            <a:endParaRPr sz="1687" kern="0">
              <a:solidFill>
                <a:sysClr val="windowText" lastClr="000000"/>
              </a:solidFill>
              <a:latin typeface="Arial"/>
              <a:cs typeface="Arial"/>
            </a:endParaRPr>
          </a:p>
        </p:txBody>
      </p:sp>
      <p:sp>
        <p:nvSpPr>
          <p:cNvPr id="4" name="object 4"/>
          <p:cNvSpPr txBox="1"/>
          <p:nvPr/>
        </p:nvSpPr>
        <p:spPr>
          <a:xfrm>
            <a:off x="1693659" y="2134196"/>
            <a:ext cx="4446538" cy="1151958"/>
          </a:xfrm>
          <a:prstGeom prst="rect">
            <a:avLst/>
          </a:prstGeom>
        </p:spPr>
        <p:txBody>
          <a:bodyPr vert="horz" wrap="square" lIns="0" tIns="23217" rIns="0" bIns="0" rtlCol="0">
            <a:spAutoFit/>
          </a:bodyPr>
          <a:lstStyle/>
          <a:p>
            <a:pPr marL="250022" marR="3572" indent="-241093" defTabSz="642915">
              <a:lnSpc>
                <a:spcPts val="1969"/>
              </a:lnSpc>
              <a:spcBef>
                <a:spcPts val="183"/>
              </a:spcBef>
              <a:buFontTx/>
              <a:buAutoNum type="arabicPeriod"/>
              <a:tabLst>
                <a:tab pos="250022" algn="l"/>
              </a:tabLst>
            </a:pPr>
            <a:r>
              <a:rPr sz="1687" kern="0" dirty="0">
                <a:solidFill>
                  <a:srgbClr val="006FBE"/>
                </a:solidFill>
                <a:latin typeface="Arial"/>
                <a:cs typeface="Arial"/>
              </a:rPr>
              <a:t>a</a:t>
            </a:r>
            <a:r>
              <a:rPr sz="1687" kern="0" spc="28" dirty="0">
                <a:solidFill>
                  <a:srgbClr val="006FBE"/>
                </a:solidFill>
                <a:latin typeface="Times New Roman"/>
                <a:cs typeface="Times New Roman"/>
              </a:rPr>
              <a:t> </a:t>
            </a:r>
            <a:r>
              <a:rPr sz="1687" kern="0" dirty="0">
                <a:solidFill>
                  <a:srgbClr val="006FBE"/>
                </a:solidFill>
                <a:latin typeface="Arial"/>
                <a:cs typeface="Arial"/>
              </a:rPr>
              <a:t>“</a:t>
            </a:r>
            <a:r>
              <a:rPr sz="1687" b="1" kern="0" dirty="0">
                <a:solidFill>
                  <a:srgbClr val="006FBE"/>
                </a:solidFill>
                <a:latin typeface="Arial"/>
                <a:cs typeface="Arial"/>
              </a:rPr>
              <a:t>suitable</a:t>
            </a:r>
            <a:r>
              <a:rPr sz="1687" kern="0" spc="39" dirty="0">
                <a:solidFill>
                  <a:srgbClr val="006FBE"/>
                </a:solidFill>
                <a:latin typeface="Times New Roman"/>
                <a:cs typeface="Times New Roman"/>
              </a:rPr>
              <a:t> </a:t>
            </a:r>
            <a:r>
              <a:rPr sz="1687" b="1" kern="0" dirty="0">
                <a:solidFill>
                  <a:srgbClr val="006FBE"/>
                </a:solidFill>
                <a:latin typeface="Arial"/>
                <a:cs typeface="Arial"/>
              </a:rPr>
              <a:t>WELL</a:t>
            </a:r>
            <a:r>
              <a:rPr sz="1687" kern="0" spc="7" dirty="0">
                <a:solidFill>
                  <a:srgbClr val="006FBE"/>
                </a:solidFill>
                <a:latin typeface="Times New Roman"/>
                <a:cs typeface="Times New Roman"/>
              </a:rPr>
              <a:t> </a:t>
            </a:r>
            <a:r>
              <a:rPr sz="1687" b="1" kern="0" dirty="0">
                <a:solidFill>
                  <a:srgbClr val="006FBE"/>
                </a:solidFill>
                <a:latin typeface="Arial"/>
                <a:cs typeface="Arial"/>
              </a:rPr>
              <a:t>patterned</a:t>
            </a:r>
            <a:r>
              <a:rPr sz="1687" kern="0" spc="39" dirty="0">
                <a:solidFill>
                  <a:srgbClr val="006FBE"/>
                </a:solidFill>
                <a:latin typeface="Times New Roman"/>
                <a:cs typeface="Times New Roman"/>
              </a:rPr>
              <a:t> </a:t>
            </a:r>
            <a:r>
              <a:rPr sz="1687" b="1" kern="0" dirty="0">
                <a:solidFill>
                  <a:srgbClr val="006FBE"/>
                </a:solidFill>
                <a:latin typeface="Arial"/>
                <a:cs typeface="Arial"/>
              </a:rPr>
              <a:t>kapton</a:t>
            </a:r>
            <a:r>
              <a:rPr sz="1687" kern="0" spc="39" dirty="0">
                <a:solidFill>
                  <a:srgbClr val="006FBE"/>
                </a:solidFill>
                <a:latin typeface="Times New Roman"/>
                <a:cs typeface="Times New Roman"/>
              </a:rPr>
              <a:t> </a:t>
            </a:r>
            <a:r>
              <a:rPr sz="1687" b="1" kern="0" dirty="0">
                <a:solidFill>
                  <a:srgbClr val="006FBE"/>
                </a:solidFill>
                <a:latin typeface="Arial"/>
                <a:cs typeface="Arial"/>
              </a:rPr>
              <a:t>foil</a:t>
            </a:r>
            <a:r>
              <a:rPr sz="1687" kern="0" spc="39" dirty="0">
                <a:solidFill>
                  <a:srgbClr val="006FBE"/>
                </a:solidFill>
                <a:latin typeface="Times New Roman"/>
                <a:cs typeface="Times New Roman"/>
              </a:rPr>
              <a:t> </a:t>
            </a:r>
            <a:r>
              <a:rPr sz="1687" kern="0" spc="-18" dirty="0">
                <a:solidFill>
                  <a:srgbClr val="006FBE"/>
                </a:solidFill>
                <a:latin typeface="Arial"/>
                <a:cs typeface="Arial"/>
              </a:rPr>
              <a:t>as</a:t>
            </a:r>
            <a:r>
              <a:rPr sz="1687" kern="0" spc="-18" dirty="0">
                <a:solidFill>
                  <a:srgbClr val="006FBE"/>
                </a:solidFill>
                <a:latin typeface="Times New Roman"/>
                <a:cs typeface="Times New Roman"/>
              </a:rPr>
              <a:t> </a:t>
            </a:r>
            <a:r>
              <a:rPr sz="1687" kern="0" dirty="0">
                <a:solidFill>
                  <a:srgbClr val="006FBE"/>
                </a:solidFill>
                <a:latin typeface="Arial"/>
                <a:cs typeface="Arial"/>
              </a:rPr>
              <a:t>“amplification</a:t>
            </a:r>
            <a:r>
              <a:rPr sz="1687" kern="0" spc="39" dirty="0">
                <a:solidFill>
                  <a:srgbClr val="006FBE"/>
                </a:solidFill>
                <a:latin typeface="Times New Roman"/>
                <a:cs typeface="Times New Roman"/>
              </a:rPr>
              <a:t> </a:t>
            </a:r>
            <a:r>
              <a:rPr sz="1687" kern="0" spc="-7" dirty="0">
                <a:solidFill>
                  <a:srgbClr val="006FBE"/>
                </a:solidFill>
                <a:latin typeface="Arial"/>
                <a:cs typeface="Arial"/>
              </a:rPr>
              <a:t>stage”</a:t>
            </a:r>
            <a:endParaRPr sz="1687" kern="0">
              <a:solidFill>
                <a:sysClr val="windowText" lastClr="000000"/>
              </a:solidFill>
              <a:latin typeface="Arial"/>
              <a:cs typeface="Arial"/>
            </a:endParaRPr>
          </a:p>
          <a:p>
            <a:pPr marL="249576" marR="592910" indent="-241093" defTabSz="642915">
              <a:lnSpc>
                <a:spcPts val="1969"/>
              </a:lnSpc>
              <a:spcBef>
                <a:spcPts val="844"/>
              </a:spcBef>
              <a:buFontTx/>
              <a:buAutoNum type="arabicPeriod"/>
              <a:tabLst>
                <a:tab pos="250022" algn="l"/>
                <a:tab pos="2251094" algn="l"/>
              </a:tabLst>
            </a:pPr>
            <a:r>
              <a:rPr sz="1687" kern="0" dirty="0">
                <a:solidFill>
                  <a:srgbClr val="006FBE"/>
                </a:solidFill>
                <a:latin typeface="Arial"/>
                <a:cs typeface="Arial"/>
              </a:rPr>
              <a:t>a</a:t>
            </a:r>
            <a:r>
              <a:rPr sz="1687" kern="0" spc="42" dirty="0">
                <a:solidFill>
                  <a:srgbClr val="006FBE"/>
                </a:solidFill>
                <a:latin typeface="Times New Roman"/>
                <a:cs typeface="Times New Roman"/>
              </a:rPr>
              <a:t> </a:t>
            </a:r>
            <a:r>
              <a:rPr sz="1687" b="1" kern="0" dirty="0">
                <a:solidFill>
                  <a:srgbClr val="006FBE"/>
                </a:solidFill>
                <a:latin typeface="Arial"/>
                <a:cs typeface="Arial"/>
              </a:rPr>
              <a:t>“resistive</a:t>
            </a:r>
            <a:r>
              <a:rPr sz="1687" kern="0" spc="42" dirty="0">
                <a:solidFill>
                  <a:srgbClr val="006FBE"/>
                </a:solidFill>
                <a:latin typeface="Times New Roman"/>
                <a:cs typeface="Times New Roman"/>
              </a:rPr>
              <a:t> </a:t>
            </a:r>
            <a:r>
              <a:rPr sz="1687" b="1" kern="0" spc="-7" dirty="0">
                <a:solidFill>
                  <a:srgbClr val="006FBE"/>
                </a:solidFill>
                <a:latin typeface="Arial"/>
                <a:cs typeface="Arial"/>
              </a:rPr>
              <a:t>stage”</a:t>
            </a:r>
            <a:r>
              <a:rPr sz="1687" kern="0" dirty="0">
                <a:solidFill>
                  <a:srgbClr val="006FBE"/>
                </a:solidFill>
                <a:latin typeface="Times New Roman"/>
                <a:cs typeface="Times New Roman"/>
              </a:rPr>
              <a:t>	</a:t>
            </a:r>
            <a:r>
              <a:rPr sz="1687" kern="0" dirty="0">
                <a:solidFill>
                  <a:srgbClr val="006FBE"/>
                </a:solidFill>
                <a:latin typeface="Arial"/>
                <a:cs typeface="Arial"/>
              </a:rPr>
              <a:t>for</a:t>
            </a:r>
            <a:r>
              <a:rPr sz="1687" kern="0" spc="35" dirty="0">
                <a:solidFill>
                  <a:srgbClr val="006FBE"/>
                </a:solidFill>
                <a:latin typeface="Times New Roman"/>
                <a:cs typeface="Times New Roman"/>
              </a:rPr>
              <a:t> </a:t>
            </a:r>
            <a:r>
              <a:rPr sz="1687" kern="0" dirty="0">
                <a:solidFill>
                  <a:srgbClr val="006FBE"/>
                </a:solidFill>
                <a:latin typeface="Arial"/>
                <a:cs typeface="Arial"/>
              </a:rPr>
              <a:t>the</a:t>
            </a:r>
            <a:r>
              <a:rPr sz="1687" kern="0" spc="42" dirty="0">
                <a:solidFill>
                  <a:srgbClr val="006FBE"/>
                </a:solidFill>
                <a:latin typeface="Times New Roman"/>
                <a:cs typeface="Times New Roman"/>
              </a:rPr>
              <a:t> </a:t>
            </a:r>
            <a:r>
              <a:rPr sz="1687" kern="0" spc="-7" dirty="0">
                <a:solidFill>
                  <a:srgbClr val="006FBE"/>
                </a:solidFill>
                <a:latin typeface="Arial"/>
                <a:cs typeface="Arial"/>
              </a:rPr>
              <a:t>discharge</a:t>
            </a:r>
            <a:r>
              <a:rPr sz="1687" kern="0" spc="-7" dirty="0">
                <a:solidFill>
                  <a:srgbClr val="006FBE"/>
                </a:solidFill>
                <a:latin typeface="Times New Roman"/>
                <a:cs typeface="Times New Roman"/>
              </a:rPr>
              <a:t> </a:t>
            </a:r>
            <a:r>
              <a:rPr sz="1687" kern="0" dirty="0">
                <a:solidFill>
                  <a:srgbClr val="006FBE"/>
                </a:solidFill>
                <a:latin typeface="Arial"/>
                <a:cs typeface="Arial"/>
              </a:rPr>
              <a:t>suppression</a:t>
            </a:r>
            <a:r>
              <a:rPr sz="1687" kern="0" spc="46" dirty="0">
                <a:solidFill>
                  <a:srgbClr val="006FBE"/>
                </a:solidFill>
                <a:latin typeface="Times New Roman"/>
                <a:cs typeface="Times New Roman"/>
              </a:rPr>
              <a:t> </a:t>
            </a:r>
            <a:r>
              <a:rPr sz="1687" kern="0" dirty="0">
                <a:solidFill>
                  <a:srgbClr val="006FBE"/>
                </a:solidFill>
                <a:latin typeface="Arial"/>
                <a:cs typeface="Arial"/>
              </a:rPr>
              <a:t>&amp;</a:t>
            </a:r>
            <a:r>
              <a:rPr sz="1687" kern="0" spc="46" dirty="0">
                <a:solidFill>
                  <a:srgbClr val="006FBE"/>
                </a:solidFill>
                <a:latin typeface="Times New Roman"/>
                <a:cs typeface="Times New Roman"/>
              </a:rPr>
              <a:t> </a:t>
            </a:r>
            <a:r>
              <a:rPr sz="1687" kern="0" dirty="0">
                <a:solidFill>
                  <a:srgbClr val="006FBE"/>
                </a:solidFill>
                <a:latin typeface="Arial"/>
                <a:cs typeface="Arial"/>
              </a:rPr>
              <a:t>current</a:t>
            </a:r>
            <a:r>
              <a:rPr sz="1687" kern="0" spc="46" dirty="0">
                <a:solidFill>
                  <a:srgbClr val="006FBE"/>
                </a:solidFill>
                <a:latin typeface="Times New Roman"/>
                <a:cs typeface="Times New Roman"/>
              </a:rPr>
              <a:t> </a:t>
            </a:r>
            <a:r>
              <a:rPr sz="1687" kern="0" spc="-7" dirty="0">
                <a:solidFill>
                  <a:srgbClr val="006FBE"/>
                </a:solidFill>
                <a:latin typeface="Arial"/>
                <a:cs typeface="Arial"/>
              </a:rPr>
              <a:t>evacuation</a:t>
            </a:r>
            <a:endParaRPr sz="1687" kern="0">
              <a:solidFill>
                <a:sysClr val="windowText" lastClr="000000"/>
              </a:solidFill>
              <a:latin typeface="Arial"/>
              <a:cs typeface="Arial"/>
            </a:endParaRPr>
          </a:p>
        </p:txBody>
      </p:sp>
      <p:sp>
        <p:nvSpPr>
          <p:cNvPr id="5" name="object 5"/>
          <p:cNvSpPr txBox="1"/>
          <p:nvPr/>
        </p:nvSpPr>
        <p:spPr>
          <a:xfrm>
            <a:off x="1916897" y="3241477"/>
            <a:ext cx="4280446" cy="268640"/>
          </a:xfrm>
          <a:prstGeom prst="rect">
            <a:avLst/>
          </a:prstGeom>
        </p:spPr>
        <p:txBody>
          <a:bodyPr vert="horz" wrap="square" lIns="0" tIns="8930" rIns="0" bIns="0" rtlCol="0">
            <a:spAutoFit/>
          </a:bodyPr>
          <a:lstStyle/>
          <a:p>
            <a:pPr marL="26788" defTabSz="642915">
              <a:spcBef>
                <a:spcPts val="70"/>
              </a:spcBef>
              <a:tabLst>
                <a:tab pos="312081" algn="l"/>
              </a:tabLst>
            </a:pPr>
            <a:r>
              <a:rPr sz="1687" b="1" kern="0" spc="-18" dirty="0">
                <a:solidFill>
                  <a:srgbClr val="006FBE"/>
                </a:solidFill>
                <a:latin typeface="Arial"/>
                <a:cs typeface="Arial"/>
              </a:rPr>
              <a:t>i.</a:t>
            </a:r>
            <a:r>
              <a:rPr sz="1687" kern="0" dirty="0">
                <a:solidFill>
                  <a:srgbClr val="006FBE"/>
                </a:solidFill>
                <a:latin typeface="Times New Roman"/>
                <a:cs typeface="Times New Roman"/>
              </a:rPr>
              <a:t>	</a:t>
            </a:r>
            <a:r>
              <a:rPr sz="1687" b="1" kern="0" dirty="0">
                <a:solidFill>
                  <a:srgbClr val="006FBE"/>
                </a:solidFill>
                <a:latin typeface="Arial"/>
                <a:cs typeface="Arial"/>
              </a:rPr>
              <a:t>“Low</a:t>
            </a:r>
            <a:r>
              <a:rPr sz="1687" kern="0" spc="35" dirty="0">
                <a:solidFill>
                  <a:srgbClr val="006FBE"/>
                </a:solidFill>
                <a:latin typeface="Times New Roman"/>
                <a:cs typeface="Times New Roman"/>
              </a:rPr>
              <a:t> </a:t>
            </a:r>
            <a:r>
              <a:rPr sz="1687" b="1" kern="0" dirty="0">
                <a:solidFill>
                  <a:srgbClr val="006FBE"/>
                </a:solidFill>
                <a:latin typeface="Arial"/>
                <a:cs typeface="Arial"/>
              </a:rPr>
              <a:t>particle</a:t>
            </a:r>
            <a:r>
              <a:rPr sz="1687" kern="0" spc="42" dirty="0">
                <a:solidFill>
                  <a:srgbClr val="006FBE"/>
                </a:solidFill>
                <a:latin typeface="Times New Roman"/>
                <a:cs typeface="Times New Roman"/>
              </a:rPr>
              <a:t> </a:t>
            </a:r>
            <a:r>
              <a:rPr sz="1687" b="1" kern="0" dirty="0">
                <a:solidFill>
                  <a:srgbClr val="006FBE"/>
                </a:solidFill>
                <a:latin typeface="Arial"/>
                <a:cs typeface="Arial"/>
              </a:rPr>
              <a:t>rate”</a:t>
            </a:r>
            <a:r>
              <a:rPr sz="1687" kern="0" spc="42" dirty="0">
                <a:solidFill>
                  <a:srgbClr val="006FBE"/>
                </a:solidFill>
                <a:latin typeface="Times New Roman"/>
                <a:cs typeface="Times New Roman"/>
              </a:rPr>
              <a:t> </a:t>
            </a:r>
            <a:r>
              <a:rPr sz="1687" b="1" kern="0" dirty="0">
                <a:solidFill>
                  <a:srgbClr val="006FBE"/>
                </a:solidFill>
                <a:latin typeface="Arial"/>
                <a:cs typeface="Arial"/>
              </a:rPr>
              <a:t>(LR)</a:t>
            </a:r>
            <a:r>
              <a:rPr sz="1687" kern="0" spc="42" dirty="0">
                <a:solidFill>
                  <a:srgbClr val="006FBE"/>
                </a:solidFill>
                <a:latin typeface="Times New Roman"/>
                <a:cs typeface="Times New Roman"/>
              </a:rPr>
              <a:t> </a:t>
            </a:r>
            <a:r>
              <a:rPr sz="1687" kern="0" dirty="0">
                <a:solidFill>
                  <a:srgbClr val="006FBE"/>
                </a:solidFill>
                <a:latin typeface="Arial"/>
                <a:cs typeface="Arial"/>
              </a:rPr>
              <a:t>~</a:t>
            </a:r>
            <a:r>
              <a:rPr sz="1687" kern="0" spc="42" dirty="0">
                <a:solidFill>
                  <a:srgbClr val="006FBE"/>
                </a:solidFill>
                <a:latin typeface="Times New Roman"/>
                <a:cs typeface="Times New Roman"/>
              </a:rPr>
              <a:t> </a:t>
            </a:r>
            <a:r>
              <a:rPr sz="1687" kern="0" dirty="0">
                <a:solidFill>
                  <a:srgbClr val="006FBE"/>
                </a:solidFill>
                <a:latin typeface="Arial"/>
                <a:cs typeface="Arial"/>
              </a:rPr>
              <a:t>100</a:t>
            </a:r>
            <a:r>
              <a:rPr sz="1687" kern="0" spc="42" dirty="0">
                <a:solidFill>
                  <a:srgbClr val="006FBE"/>
                </a:solidFill>
                <a:latin typeface="Times New Roman"/>
                <a:cs typeface="Times New Roman"/>
              </a:rPr>
              <a:t> </a:t>
            </a:r>
            <a:r>
              <a:rPr sz="1687" kern="0" spc="-7" dirty="0">
                <a:solidFill>
                  <a:srgbClr val="006FBE"/>
                </a:solidFill>
                <a:latin typeface="Arial"/>
                <a:cs typeface="Arial"/>
              </a:rPr>
              <a:t>kHz/cm</a:t>
            </a:r>
            <a:r>
              <a:rPr sz="1687" kern="0" spc="-11" baseline="19097" dirty="0">
                <a:solidFill>
                  <a:srgbClr val="006FBE"/>
                </a:solidFill>
                <a:latin typeface="Arial"/>
                <a:cs typeface="Arial"/>
              </a:rPr>
              <a:t>2</a:t>
            </a:r>
            <a:r>
              <a:rPr sz="1687" b="1" kern="0" spc="-7" dirty="0">
                <a:solidFill>
                  <a:srgbClr val="006FBE"/>
                </a:solidFill>
                <a:latin typeface="Arial"/>
                <a:cs typeface="Arial"/>
              </a:rPr>
              <a:t>:</a:t>
            </a:r>
            <a:endParaRPr sz="1687" kern="0">
              <a:solidFill>
                <a:sysClr val="windowText" lastClr="000000"/>
              </a:solidFill>
              <a:latin typeface="Arial"/>
              <a:cs typeface="Arial"/>
            </a:endParaRPr>
          </a:p>
        </p:txBody>
      </p:sp>
      <p:sp>
        <p:nvSpPr>
          <p:cNvPr id="6" name="object 6"/>
          <p:cNvSpPr txBox="1"/>
          <p:nvPr/>
        </p:nvSpPr>
        <p:spPr>
          <a:xfrm>
            <a:off x="2220510" y="3491508"/>
            <a:ext cx="4075063" cy="268640"/>
          </a:xfrm>
          <a:prstGeom prst="rect">
            <a:avLst/>
          </a:prstGeom>
        </p:spPr>
        <p:txBody>
          <a:bodyPr vert="horz" wrap="square" lIns="0" tIns="8930" rIns="0" bIns="0" rtlCol="0">
            <a:spAutoFit/>
          </a:bodyPr>
          <a:lstStyle/>
          <a:p>
            <a:pPr marL="8929" defTabSz="642915">
              <a:spcBef>
                <a:spcPts val="70"/>
              </a:spcBef>
              <a:tabLst>
                <a:tab pos="2422092" algn="l"/>
              </a:tabLst>
            </a:pPr>
            <a:r>
              <a:rPr sz="1687" kern="0" dirty="0">
                <a:solidFill>
                  <a:srgbClr val="006FBE"/>
                </a:solidFill>
                <a:latin typeface="Arial"/>
                <a:cs typeface="Arial"/>
              </a:rPr>
              <a:t>single</a:t>
            </a:r>
            <a:r>
              <a:rPr sz="1687" kern="0" spc="42" dirty="0">
                <a:solidFill>
                  <a:srgbClr val="006FBE"/>
                </a:solidFill>
                <a:latin typeface="Times New Roman"/>
                <a:cs typeface="Times New Roman"/>
              </a:rPr>
              <a:t> </a:t>
            </a:r>
            <a:r>
              <a:rPr sz="1687" kern="0" dirty="0">
                <a:solidFill>
                  <a:srgbClr val="006FBE"/>
                </a:solidFill>
                <a:latin typeface="Arial"/>
                <a:cs typeface="Arial"/>
              </a:rPr>
              <a:t>resistive</a:t>
            </a:r>
            <a:r>
              <a:rPr sz="1687" kern="0" spc="46" dirty="0">
                <a:solidFill>
                  <a:srgbClr val="006FBE"/>
                </a:solidFill>
                <a:latin typeface="Times New Roman"/>
                <a:cs typeface="Times New Roman"/>
              </a:rPr>
              <a:t> </a:t>
            </a:r>
            <a:r>
              <a:rPr sz="1687" kern="0" dirty="0">
                <a:solidFill>
                  <a:srgbClr val="006FBE"/>
                </a:solidFill>
                <a:latin typeface="Arial"/>
                <a:cs typeface="Arial"/>
              </a:rPr>
              <a:t>layer</a:t>
            </a:r>
            <a:r>
              <a:rPr sz="1687" kern="0" spc="42" dirty="0">
                <a:solidFill>
                  <a:srgbClr val="006FBE"/>
                </a:solidFill>
                <a:latin typeface="Times New Roman"/>
                <a:cs typeface="Times New Roman"/>
              </a:rPr>
              <a:t> </a:t>
            </a:r>
            <a:r>
              <a:rPr sz="1687" kern="0" spc="-35" dirty="0">
                <a:solidFill>
                  <a:srgbClr val="006FBE"/>
                </a:solidFill>
                <a:latin typeface="Wingdings"/>
                <a:cs typeface="Wingdings"/>
              </a:rPr>
              <a:t></a:t>
            </a:r>
            <a:r>
              <a:rPr sz="1687" kern="0" dirty="0">
                <a:solidFill>
                  <a:srgbClr val="006FBE"/>
                </a:solidFill>
                <a:latin typeface="Times New Roman"/>
                <a:cs typeface="Times New Roman"/>
              </a:rPr>
              <a:t>	</a:t>
            </a:r>
            <a:r>
              <a:rPr sz="1687" kern="0" dirty="0">
                <a:solidFill>
                  <a:srgbClr val="006FBE"/>
                </a:solidFill>
                <a:latin typeface="Arial"/>
                <a:cs typeface="Arial"/>
              </a:rPr>
              <a:t>surface</a:t>
            </a:r>
            <a:r>
              <a:rPr sz="1687" kern="0" spc="35" dirty="0">
                <a:solidFill>
                  <a:srgbClr val="006FBE"/>
                </a:solidFill>
                <a:latin typeface="Times New Roman"/>
                <a:cs typeface="Times New Roman"/>
              </a:rPr>
              <a:t> </a:t>
            </a:r>
            <a:r>
              <a:rPr sz="1687" kern="0" spc="-7" dirty="0">
                <a:solidFill>
                  <a:srgbClr val="006FBE"/>
                </a:solidFill>
                <a:latin typeface="Arial"/>
                <a:cs typeface="Arial"/>
              </a:rPr>
              <a:t>resistivity</a:t>
            </a:r>
            <a:endParaRPr sz="1687" kern="0">
              <a:solidFill>
                <a:sysClr val="windowText" lastClr="000000"/>
              </a:solidFill>
              <a:latin typeface="Arial"/>
              <a:cs typeface="Arial"/>
            </a:endParaRPr>
          </a:p>
        </p:txBody>
      </p:sp>
      <p:sp>
        <p:nvSpPr>
          <p:cNvPr id="7" name="object 7"/>
          <p:cNvSpPr txBox="1"/>
          <p:nvPr/>
        </p:nvSpPr>
        <p:spPr>
          <a:xfrm>
            <a:off x="1675805" y="3623666"/>
            <a:ext cx="4856857" cy="1891215"/>
          </a:xfrm>
          <a:prstGeom prst="rect">
            <a:avLst/>
          </a:prstGeom>
        </p:spPr>
        <p:txBody>
          <a:bodyPr vert="horz" wrap="square" lIns="0" tIns="126802" rIns="0" bIns="0" rtlCol="0">
            <a:spAutoFit/>
          </a:bodyPr>
          <a:lstStyle/>
          <a:p>
            <a:pPr marL="553174" defTabSz="642915">
              <a:spcBef>
                <a:spcPts val="998"/>
              </a:spcBef>
            </a:pPr>
            <a:r>
              <a:rPr sz="1687" kern="0" dirty="0">
                <a:solidFill>
                  <a:srgbClr val="006FBE"/>
                </a:solidFill>
                <a:latin typeface="Arial"/>
                <a:cs typeface="Arial"/>
              </a:rPr>
              <a:t>~100</a:t>
            </a:r>
            <a:r>
              <a:rPr sz="1687" kern="0" spc="42" dirty="0">
                <a:solidFill>
                  <a:srgbClr val="006FBE"/>
                </a:solidFill>
                <a:latin typeface="Times New Roman"/>
                <a:cs typeface="Times New Roman"/>
              </a:rPr>
              <a:t> </a:t>
            </a:r>
            <a:r>
              <a:rPr sz="1687" kern="0" spc="-7" dirty="0">
                <a:solidFill>
                  <a:srgbClr val="006FBE"/>
                </a:solidFill>
                <a:latin typeface="Arial"/>
                <a:cs typeface="Arial"/>
              </a:rPr>
              <a:t>M</a:t>
            </a:r>
            <a:r>
              <a:rPr sz="1687" kern="0" spc="-7" dirty="0">
                <a:solidFill>
                  <a:srgbClr val="006FBE"/>
                </a:solidFill>
                <a:latin typeface="Symbol"/>
                <a:cs typeface="Symbol"/>
              </a:rPr>
              <a:t></a:t>
            </a:r>
            <a:r>
              <a:rPr sz="1687" kern="0" spc="-7" dirty="0">
                <a:solidFill>
                  <a:srgbClr val="006FBE"/>
                </a:solidFill>
                <a:latin typeface="Arial"/>
                <a:cs typeface="Arial"/>
              </a:rPr>
              <a:t>/</a:t>
            </a:r>
            <a:r>
              <a:rPr sz="1687" kern="0" spc="-7" dirty="0">
                <a:solidFill>
                  <a:srgbClr val="006FBE"/>
                </a:solidFill>
                <a:latin typeface="MS Gothic"/>
                <a:cs typeface="MS Gothic"/>
              </a:rPr>
              <a:t>☐</a:t>
            </a:r>
            <a:r>
              <a:rPr sz="1687" kern="0" spc="-418" dirty="0">
                <a:solidFill>
                  <a:srgbClr val="006FBE"/>
                </a:solidFill>
                <a:latin typeface="MS Gothic"/>
                <a:cs typeface="MS Gothic"/>
              </a:rPr>
              <a:t> </a:t>
            </a:r>
            <a:r>
              <a:rPr sz="1687" kern="0" dirty="0">
                <a:solidFill>
                  <a:srgbClr val="006FBE"/>
                </a:solidFill>
                <a:latin typeface="Arial"/>
                <a:cs typeface="Arial"/>
              </a:rPr>
              <a:t>(</a:t>
            </a:r>
            <a:r>
              <a:rPr sz="1687" kern="0" dirty="0">
                <a:solidFill>
                  <a:srgbClr val="FF0000"/>
                </a:solidFill>
                <a:latin typeface="Arial"/>
                <a:cs typeface="Arial"/>
              </a:rPr>
              <a:t>CMS-phase2</a:t>
            </a:r>
            <a:r>
              <a:rPr sz="1687" kern="0" spc="53" dirty="0">
                <a:solidFill>
                  <a:srgbClr val="FF0000"/>
                </a:solidFill>
                <a:latin typeface="Times New Roman"/>
                <a:cs typeface="Times New Roman"/>
              </a:rPr>
              <a:t> </a:t>
            </a:r>
            <a:r>
              <a:rPr sz="1687" kern="0" dirty="0">
                <a:solidFill>
                  <a:srgbClr val="FF0000"/>
                </a:solidFill>
                <a:latin typeface="Arial"/>
                <a:cs typeface="Arial"/>
              </a:rPr>
              <a:t>upgrade</a:t>
            </a:r>
            <a:r>
              <a:rPr sz="1687" kern="0" spc="49" dirty="0">
                <a:solidFill>
                  <a:srgbClr val="FF0000"/>
                </a:solidFill>
                <a:latin typeface="Times New Roman"/>
                <a:cs typeface="Times New Roman"/>
              </a:rPr>
              <a:t> </a:t>
            </a:r>
            <a:r>
              <a:rPr sz="1687" kern="0" dirty="0">
                <a:solidFill>
                  <a:srgbClr val="FF0000"/>
                </a:solidFill>
                <a:latin typeface="Arial"/>
                <a:cs typeface="Arial"/>
              </a:rPr>
              <a:t>-</a:t>
            </a:r>
            <a:r>
              <a:rPr sz="1687" kern="0" spc="53" dirty="0">
                <a:solidFill>
                  <a:srgbClr val="FF0000"/>
                </a:solidFill>
                <a:latin typeface="Times New Roman"/>
                <a:cs typeface="Times New Roman"/>
              </a:rPr>
              <a:t> </a:t>
            </a:r>
            <a:r>
              <a:rPr sz="1687" kern="0" spc="-7" dirty="0">
                <a:solidFill>
                  <a:srgbClr val="FF0000"/>
                </a:solidFill>
                <a:latin typeface="Arial"/>
                <a:cs typeface="Arial"/>
              </a:rPr>
              <a:t>SHIP</a:t>
            </a:r>
            <a:r>
              <a:rPr sz="1687" kern="0" spc="-7" dirty="0">
                <a:solidFill>
                  <a:srgbClr val="006FBE"/>
                </a:solidFill>
                <a:latin typeface="Arial"/>
                <a:cs typeface="Arial"/>
              </a:rPr>
              <a:t>)</a:t>
            </a:r>
            <a:endParaRPr sz="1687" kern="0" dirty="0">
              <a:solidFill>
                <a:sysClr val="windowText" lastClr="000000"/>
              </a:solidFill>
              <a:latin typeface="Arial"/>
              <a:cs typeface="Arial"/>
            </a:endParaRPr>
          </a:p>
          <a:p>
            <a:pPr marL="553621" marR="21430" indent="-285740" defTabSz="642915">
              <a:lnSpc>
                <a:spcPts val="1969"/>
              </a:lnSpc>
              <a:spcBef>
                <a:spcPts val="1041"/>
              </a:spcBef>
              <a:tabLst>
                <a:tab pos="553174" algn="l"/>
                <a:tab pos="2637289" algn="l"/>
              </a:tabLst>
            </a:pPr>
            <a:r>
              <a:rPr sz="1687" b="1" kern="0" spc="-18" dirty="0">
                <a:solidFill>
                  <a:srgbClr val="006FBE"/>
                </a:solidFill>
                <a:latin typeface="Arial"/>
                <a:cs typeface="Arial"/>
              </a:rPr>
              <a:t>ii.</a:t>
            </a:r>
            <a:r>
              <a:rPr sz="1687" kern="0" dirty="0">
                <a:solidFill>
                  <a:srgbClr val="006FBE"/>
                </a:solidFill>
                <a:latin typeface="Times New Roman"/>
                <a:cs typeface="Times New Roman"/>
              </a:rPr>
              <a:t>	</a:t>
            </a:r>
            <a:r>
              <a:rPr sz="1687" b="1" kern="0" dirty="0">
                <a:solidFill>
                  <a:srgbClr val="006FBE"/>
                </a:solidFill>
                <a:latin typeface="Arial"/>
                <a:cs typeface="Arial"/>
              </a:rPr>
              <a:t>“High</a:t>
            </a:r>
            <a:r>
              <a:rPr sz="1687" kern="0" spc="35" dirty="0">
                <a:solidFill>
                  <a:srgbClr val="006FBE"/>
                </a:solidFill>
                <a:latin typeface="Times New Roman"/>
                <a:cs typeface="Times New Roman"/>
              </a:rPr>
              <a:t> </a:t>
            </a:r>
            <a:r>
              <a:rPr sz="1687" b="1" kern="0" dirty="0">
                <a:solidFill>
                  <a:srgbClr val="006FBE"/>
                </a:solidFill>
                <a:latin typeface="Arial"/>
                <a:cs typeface="Arial"/>
              </a:rPr>
              <a:t>particle</a:t>
            </a:r>
            <a:r>
              <a:rPr sz="1687" kern="0" spc="39" dirty="0">
                <a:solidFill>
                  <a:srgbClr val="006FBE"/>
                </a:solidFill>
                <a:latin typeface="Times New Roman"/>
                <a:cs typeface="Times New Roman"/>
              </a:rPr>
              <a:t> </a:t>
            </a:r>
            <a:r>
              <a:rPr sz="1687" b="1" kern="0" spc="-7" dirty="0">
                <a:solidFill>
                  <a:srgbClr val="006FBE"/>
                </a:solidFill>
                <a:latin typeface="Arial"/>
                <a:cs typeface="Arial"/>
              </a:rPr>
              <a:t>rate”</a:t>
            </a:r>
            <a:r>
              <a:rPr sz="1687" kern="0" dirty="0">
                <a:solidFill>
                  <a:srgbClr val="006FBE"/>
                </a:solidFill>
                <a:latin typeface="Times New Roman"/>
                <a:cs typeface="Times New Roman"/>
              </a:rPr>
              <a:t>	</a:t>
            </a:r>
            <a:r>
              <a:rPr sz="1687" b="1" kern="0" dirty="0">
                <a:solidFill>
                  <a:srgbClr val="006FBE"/>
                </a:solidFill>
                <a:latin typeface="Arial"/>
                <a:cs typeface="Arial"/>
              </a:rPr>
              <a:t>(HR)</a:t>
            </a:r>
            <a:r>
              <a:rPr sz="1687" kern="0" spc="39" dirty="0">
                <a:solidFill>
                  <a:srgbClr val="006FBE"/>
                </a:solidFill>
                <a:latin typeface="Times New Roman"/>
                <a:cs typeface="Times New Roman"/>
              </a:rPr>
              <a:t> </a:t>
            </a:r>
            <a:r>
              <a:rPr sz="1687" kern="0" dirty="0">
                <a:solidFill>
                  <a:srgbClr val="006FBE"/>
                </a:solidFill>
                <a:latin typeface="Arial"/>
                <a:cs typeface="Arial"/>
              </a:rPr>
              <a:t>&gt;</a:t>
            </a:r>
            <a:r>
              <a:rPr sz="1687" kern="0" spc="46" dirty="0">
                <a:solidFill>
                  <a:srgbClr val="006FBE"/>
                </a:solidFill>
                <a:latin typeface="Times New Roman"/>
                <a:cs typeface="Times New Roman"/>
              </a:rPr>
              <a:t> </a:t>
            </a:r>
            <a:r>
              <a:rPr sz="1687" kern="0" dirty="0">
                <a:solidFill>
                  <a:srgbClr val="006FBE"/>
                </a:solidFill>
                <a:latin typeface="Arial"/>
                <a:cs typeface="Arial"/>
              </a:rPr>
              <a:t>1</a:t>
            </a:r>
            <a:r>
              <a:rPr sz="1687" kern="0" spc="46" dirty="0">
                <a:solidFill>
                  <a:srgbClr val="006FBE"/>
                </a:solidFill>
                <a:latin typeface="Times New Roman"/>
                <a:cs typeface="Times New Roman"/>
              </a:rPr>
              <a:t> </a:t>
            </a:r>
            <a:r>
              <a:rPr sz="1687" kern="0" spc="-7" dirty="0">
                <a:solidFill>
                  <a:srgbClr val="006FBE"/>
                </a:solidFill>
                <a:latin typeface="Arial"/>
                <a:cs typeface="Arial"/>
              </a:rPr>
              <a:t>MHz/cm</a:t>
            </a:r>
            <a:r>
              <a:rPr sz="1687" kern="0" spc="-11" baseline="19097" dirty="0">
                <a:solidFill>
                  <a:srgbClr val="006FBE"/>
                </a:solidFill>
                <a:latin typeface="Arial"/>
                <a:cs typeface="Arial"/>
              </a:rPr>
              <a:t>2</a:t>
            </a:r>
            <a:r>
              <a:rPr sz="1687" kern="0" spc="-7" dirty="0">
                <a:solidFill>
                  <a:srgbClr val="006FBE"/>
                </a:solidFill>
                <a:latin typeface="Arial"/>
                <a:cs typeface="Arial"/>
              </a:rPr>
              <a:t>:</a:t>
            </a:r>
            <a:r>
              <a:rPr sz="1687" kern="0" spc="-7" dirty="0">
                <a:solidFill>
                  <a:srgbClr val="006FBE"/>
                </a:solidFill>
                <a:latin typeface="Times New Roman"/>
                <a:cs typeface="Times New Roman"/>
              </a:rPr>
              <a:t> </a:t>
            </a:r>
            <a:r>
              <a:rPr sz="1687" kern="0" dirty="0">
                <a:solidFill>
                  <a:srgbClr val="006FBE"/>
                </a:solidFill>
                <a:latin typeface="Arial"/>
                <a:cs typeface="Arial"/>
              </a:rPr>
              <a:t>more</a:t>
            </a:r>
            <a:r>
              <a:rPr sz="1687" kern="0" spc="35" dirty="0">
                <a:solidFill>
                  <a:srgbClr val="006FBE"/>
                </a:solidFill>
                <a:latin typeface="Times New Roman"/>
                <a:cs typeface="Times New Roman"/>
              </a:rPr>
              <a:t> </a:t>
            </a:r>
            <a:r>
              <a:rPr sz="1687" kern="0" dirty="0">
                <a:solidFill>
                  <a:srgbClr val="006FBE"/>
                </a:solidFill>
                <a:latin typeface="Arial"/>
                <a:cs typeface="Arial"/>
              </a:rPr>
              <a:t>sophisticated</a:t>
            </a:r>
            <a:r>
              <a:rPr sz="1687" kern="0" spc="42" dirty="0">
                <a:solidFill>
                  <a:srgbClr val="006FBE"/>
                </a:solidFill>
                <a:latin typeface="Times New Roman"/>
                <a:cs typeface="Times New Roman"/>
              </a:rPr>
              <a:t> </a:t>
            </a:r>
            <a:r>
              <a:rPr sz="1687" kern="0" dirty="0">
                <a:solidFill>
                  <a:srgbClr val="006FBE"/>
                </a:solidFill>
                <a:latin typeface="Arial"/>
                <a:cs typeface="Arial"/>
              </a:rPr>
              <a:t>resistive</a:t>
            </a:r>
            <a:r>
              <a:rPr sz="1687" kern="0" spc="46" dirty="0">
                <a:solidFill>
                  <a:srgbClr val="006FBE"/>
                </a:solidFill>
                <a:latin typeface="Times New Roman"/>
                <a:cs typeface="Times New Roman"/>
              </a:rPr>
              <a:t> </a:t>
            </a:r>
            <a:r>
              <a:rPr sz="1687" kern="0" dirty="0">
                <a:solidFill>
                  <a:srgbClr val="006FBE"/>
                </a:solidFill>
                <a:latin typeface="Arial"/>
                <a:cs typeface="Arial"/>
              </a:rPr>
              <a:t>scheme</a:t>
            </a:r>
            <a:r>
              <a:rPr sz="1687" kern="0" spc="42" dirty="0">
                <a:solidFill>
                  <a:srgbClr val="006FBE"/>
                </a:solidFill>
                <a:latin typeface="Times New Roman"/>
                <a:cs typeface="Times New Roman"/>
              </a:rPr>
              <a:t> </a:t>
            </a:r>
            <a:r>
              <a:rPr sz="1687" kern="0" dirty="0">
                <a:solidFill>
                  <a:srgbClr val="006FBE"/>
                </a:solidFill>
                <a:latin typeface="Arial"/>
                <a:cs typeface="Arial"/>
              </a:rPr>
              <a:t>must</a:t>
            </a:r>
            <a:r>
              <a:rPr sz="1687" kern="0" spc="46" dirty="0">
                <a:solidFill>
                  <a:srgbClr val="006FBE"/>
                </a:solidFill>
                <a:latin typeface="Times New Roman"/>
                <a:cs typeface="Times New Roman"/>
              </a:rPr>
              <a:t> </a:t>
            </a:r>
            <a:r>
              <a:rPr sz="1687" kern="0" spc="-18" dirty="0">
                <a:solidFill>
                  <a:srgbClr val="006FBE"/>
                </a:solidFill>
                <a:latin typeface="Arial"/>
                <a:cs typeface="Arial"/>
              </a:rPr>
              <a:t>be</a:t>
            </a:r>
            <a:r>
              <a:rPr sz="1687" kern="0" spc="-18" dirty="0">
                <a:solidFill>
                  <a:srgbClr val="006FBE"/>
                </a:solidFill>
                <a:latin typeface="Times New Roman"/>
                <a:cs typeface="Times New Roman"/>
              </a:rPr>
              <a:t> </a:t>
            </a:r>
            <a:r>
              <a:rPr sz="1687" kern="0" dirty="0">
                <a:solidFill>
                  <a:srgbClr val="006FBE"/>
                </a:solidFill>
                <a:latin typeface="Arial"/>
                <a:cs typeface="Arial"/>
              </a:rPr>
              <a:t>implemented</a:t>
            </a:r>
            <a:r>
              <a:rPr sz="1687" kern="0" spc="11" dirty="0">
                <a:solidFill>
                  <a:srgbClr val="006FBE"/>
                </a:solidFill>
                <a:latin typeface="Times New Roman"/>
                <a:cs typeface="Times New Roman"/>
              </a:rPr>
              <a:t> </a:t>
            </a:r>
            <a:r>
              <a:rPr sz="1687" kern="0" dirty="0">
                <a:solidFill>
                  <a:srgbClr val="006FBE"/>
                </a:solidFill>
                <a:latin typeface="Arial"/>
                <a:cs typeface="Arial"/>
              </a:rPr>
              <a:t>(</a:t>
            </a:r>
            <a:r>
              <a:rPr sz="1687" kern="0" dirty="0">
                <a:solidFill>
                  <a:srgbClr val="FF0000"/>
                </a:solidFill>
                <a:latin typeface="Arial"/>
                <a:cs typeface="Arial"/>
              </a:rPr>
              <a:t>MPDG_NEXT-</a:t>
            </a:r>
            <a:r>
              <a:rPr sz="1687" kern="0" spc="21" dirty="0">
                <a:solidFill>
                  <a:srgbClr val="FF0000"/>
                </a:solidFill>
                <a:latin typeface="Times New Roman"/>
                <a:cs typeface="Times New Roman"/>
              </a:rPr>
              <a:t> </a:t>
            </a:r>
            <a:r>
              <a:rPr sz="1687" kern="0" dirty="0">
                <a:solidFill>
                  <a:srgbClr val="FF0000"/>
                </a:solidFill>
                <a:latin typeface="Arial"/>
                <a:cs typeface="Arial"/>
              </a:rPr>
              <a:t>LNF</a:t>
            </a:r>
            <a:r>
              <a:rPr sz="1687" kern="0" spc="18" dirty="0">
                <a:solidFill>
                  <a:srgbClr val="FF0000"/>
                </a:solidFill>
                <a:latin typeface="Times New Roman"/>
                <a:cs typeface="Times New Roman"/>
              </a:rPr>
              <a:t> </a:t>
            </a:r>
            <a:r>
              <a:rPr sz="1687" kern="0" dirty="0">
                <a:solidFill>
                  <a:srgbClr val="FF0000"/>
                </a:solidFill>
                <a:latin typeface="Arial"/>
                <a:cs typeface="Arial"/>
              </a:rPr>
              <a:t>&amp;</a:t>
            </a:r>
            <a:r>
              <a:rPr sz="1687" kern="0" spc="21" dirty="0">
                <a:solidFill>
                  <a:srgbClr val="FF0000"/>
                </a:solidFill>
                <a:latin typeface="Times New Roman"/>
                <a:cs typeface="Times New Roman"/>
              </a:rPr>
              <a:t> </a:t>
            </a:r>
            <a:r>
              <a:rPr sz="1687" kern="0" spc="-7" dirty="0">
                <a:solidFill>
                  <a:srgbClr val="FF0000"/>
                </a:solidFill>
                <a:latin typeface="Arial"/>
                <a:cs typeface="Arial"/>
              </a:rPr>
              <a:t>LHCb</a:t>
            </a:r>
            <a:r>
              <a:rPr sz="1687" kern="0" spc="-7" dirty="0">
                <a:solidFill>
                  <a:srgbClr val="FF0000"/>
                </a:solidFill>
                <a:latin typeface="Arial"/>
                <a:cs typeface="Arial"/>
              </a:rPr>
              <a:t>-</a:t>
            </a:r>
            <a:r>
              <a:rPr sz="1687" kern="0" spc="-7" dirty="0">
                <a:solidFill>
                  <a:srgbClr val="FF0000"/>
                </a:solidFill>
                <a:latin typeface="Times New Roman"/>
                <a:cs typeface="Times New Roman"/>
              </a:rPr>
              <a:t> </a:t>
            </a:r>
            <a:r>
              <a:rPr sz="1687" kern="0" dirty="0">
                <a:solidFill>
                  <a:srgbClr val="FF0000"/>
                </a:solidFill>
                <a:latin typeface="Arial"/>
                <a:cs typeface="Arial"/>
              </a:rPr>
              <a:t>muon</a:t>
            </a:r>
            <a:r>
              <a:rPr sz="1687" kern="0" spc="46" dirty="0">
                <a:solidFill>
                  <a:srgbClr val="FF0000"/>
                </a:solidFill>
                <a:latin typeface="Times New Roman"/>
                <a:cs typeface="Times New Roman"/>
              </a:rPr>
              <a:t> </a:t>
            </a:r>
            <a:r>
              <a:rPr sz="1687" kern="0" spc="-7" dirty="0">
                <a:solidFill>
                  <a:srgbClr val="FF0000"/>
                </a:solidFill>
                <a:latin typeface="Arial"/>
                <a:cs typeface="Arial"/>
              </a:rPr>
              <a:t>upgrade</a:t>
            </a:r>
            <a:r>
              <a:rPr sz="1687" kern="0" spc="-7" dirty="0">
                <a:solidFill>
                  <a:srgbClr val="006FBE"/>
                </a:solidFill>
                <a:latin typeface="Arial"/>
                <a:cs typeface="Arial"/>
              </a:rPr>
              <a:t>)</a:t>
            </a:r>
            <a:endParaRPr sz="1687" kern="0" dirty="0">
              <a:solidFill>
                <a:sysClr val="windowText" lastClr="000000"/>
              </a:solidFill>
              <a:latin typeface="Arial"/>
              <a:cs typeface="Arial"/>
            </a:endParaRPr>
          </a:p>
          <a:p>
            <a:pPr marL="26788" defTabSz="642915">
              <a:spcBef>
                <a:spcPts val="731"/>
              </a:spcBef>
            </a:pPr>
            <a:r>
              <a:rPr sz="1687" kern="0" dirty="0">
                <a:solidFill>
                  <a:srgbClr val="006FBE"/>
                </a:solidFill>
                <a:latin typeface="Arial"/>
                <a:cs typeface="Arial"/>
              </a:rPr>
              <a:t>3.</a:t>
            </a:r>
            <a:r>
              <a:rPr sz="1687" kern="0" spc="60" dirty="0">
                <a:solidFill>
                  <a:srgbClr val="006FBE"/>
                </a:solidFill>
                <a:latin typeface="Times New Roman"/>
                <a:cs typeface="Times New Roman"/>
              </a:rPr>
              <a:t> </a:t>
            </a:r>
            <a:r>
              <a:rPr sz="1687" kern="0" dirty="0">
                <a:solidFill>
                  <a:srgbClr val="006FBE"/>
                </a:solidFill>
                <a:latin typeface="Arial"/>
                <a:cs typeface="Arial"/>
              </a:rPr>
              <a:t>a</a:t>
            </a:r>
            <a:r>
              <a:rPr sz="1687" kern="0" spc="42" dirty="0">
                <a:solidFill>
                  <a:srgbClr val="006FBE"/>
                </a:solidFill>
                <a:latin typeface="Times New Roman"/>
                <a:cs typeface="Times New Roman"/>
              </a:rPr>
              <a:t> </a:t>
            </a:r>
            <a:r>
              <a:rPr sz="1687" b="1" kern="0" dirty="0">
                <a:solidFill>
                  <a:srgbClr val="006FBE"/>
                </a:solidFill>
                <a:latin typeface="Arial"/>
                <a:cs typeface="Arial"/>
              </a:rPr>
              <a:t>standard</a:t>
            </a:r>
            <a:r>
              <a:rPr sz="1687" kern="0" spc="42" dirty="0">
                <a:solidFill>
                  <a:srgbClr val="006FBE"/>
                </a:solidFill>
                <a:latin typeface="Times New Roman"/>
                <a:cs typeface="Times New Roman"/>
              </a:rPr>
              <a:t> </a:t>
            </a:r>
            <a:r>
              <a:rPr sz="1687" b="1" kern="0" dirty="0">
                <a:solidFill>
                  <a:srgbClr val="006FBE"/>
                </a:solidFill>
                <a:latin typeface="Arial"/>
                <a:cs typeface="Arial"/>
              </a:rPr>
              <a:t>readout</a:t>
            </a:r>
            <a:r>
              <a:rPr sz="1687" kern="0" spc="42" dirty="0">
                <a:solidFill>
                  <a:srgbClr val="006FBE"/>
                </a:solidFill>
                <a:latin typeface="Times New Roman"/>
                <a:cs typeface="Times New Roman"/>
              </a:rPr>
              <a:t> </a:t>
            </a:r>
            <a:r>
              <a:rPr sz="1687" b="1" kern="0" spc="-18" dirty="0">
                <a:solidFill>
                  <a:srgbClr val="006FBE"/>
                </a:solidFill>
                <a:latin typeface="Arial"/>
                <a:cs typeface="Arial"/>
              </a:rPr>
              <a:t>PCB</a:t>
            </a:r>
            <a:endParaRPr sz="1687" kern="0" dirty="0">
              <a:solidFill>
                <a:sysClr val="windowText" lastClr="000000"/>
              </a:solidFill>
              <a:latin typeface="Arial"/>
              <a:cs typeface="Arial"/>
            </a:endParaRPr>
          </a:p>
        </p:txBody>
      </p:sp>
      <p:sp>
        <p:nvSpPr>
          <p:cNvPr id="8" name="object 8"/>
          <p:cNvSpPr txBox="1"/>
          <p:nvPr/>
        </p:nvSpPr>
        <p:spPr>
          <a:xfrm>
            <a:off x="7042547" y="5612309"/>
            <a:ext cx="88404" cy="1009115"/>
          </a:xfrm>
          <a:prstGeom prst="rect">
            <a:avLst/>
          </a:prstGeom>
        </p:spPr>
        <p:txBody>
          <a:bodyPr vert="horz" wrap="square" lIns="0" tIns="98227" rIns="0" bIns="0" rtlCol="0">
            <a:spAutoFit/>
          </a:bodyPr>
          <a:lstStyle/>
          <a:p>
            <a:pPr marL="8929" defTabSz="642915">
              <a:spcBef>
                <a:spcPts val="773"/>
              </a:spcBef>
            </a:pPr>
            <a:r>
              <a:rPr sz="1582" kern="0" dirty="0">
                <a:solidFill>
                  <a:sysClr val="windowText" lastClr="000000"/>
                </a:solidFill>
                <a:latin typeface="Arial"/>
                <a:cs typeface="Arial"/>
              </a:rPr>
              <a:t>•</a:t>
            </a:r>
            <a:endParaRPr sz="1582" kern="0">
              <a:solidFill>
                <a:sysClr val="windowText" lastClr="000000"/>
              </a:solidFill>
              <a:latin typeface="Arial"/>
              <a:cs typeface="Arial"/>
            </a:endParaRPr>
          </a:p>
          <a:p>
            <a:pPr marL="8929" defTabSz="642915">
              <a:spcBef>
                <a:spcPts val="703"/>
              </a:spcBef>
            </a:pPr>
            <a:r>
              <a:rPr sz="1582" kern="0" dirty="0">
                <a:solidFill>
                  <a:srgbClr val="011792"/>
                </a:solidFill>
                <a:latin typeface="Arial"/>
                <a:cs typeface="Arial"/>
              </a:rPr>
              <a:t>•</a:t>
            </a:r>
            <a:endParaRPr sz="1582" kern="0">
              <a:solidFill>
                <a:sysClr val="windowText" lastClr="000000"/>
              </a:solidFill>
              <a:latin typeface="Arial"/>
              <a:cs typeface="Arial"/>
            </a:endParaRPr>
          </a:p>
          <a:p>
            <a:pPr marL="8929" defTabSz="642915">
              <a:spcBef>
                <a:spcPts val="703"/>
              </a:spcBef>
            </a:pPr>
            <a:r>
              <a:rPr sz="1582" kern="0" dirty="0">
                <a:solidFill>
                  <a:srgbClr val="008F51"/>
                </a:solidFill>
                <a:latin typeface="Arial"/>
                <a:cs typeface="Arial"/>
              </a:rPr>
              <a:t>•</a:t>
            </a:r>
            <a:endParaRPr sz="1582" kern="0">
              <a:solidFill>
                <a:sysClr val="windowText" lastClr="000000"/>
              </a:solidFill>
              <a:latin typeface="Arial"/>
              <a:cs typeface="Arial"/>
            </a:endParaRPr>
          </a:p>
        </p:txBody>
      </p:sp>
      <p:sp>
        <p:nvSpPr>
          <p:cNvPr id="9" name="object 9"/>
          <p:cNvSpPr txBox="1"/>
          <p:nvPr/>
        </p:nvSpPr>
        <p:spPr>
          <a:xfrm>
            <a:off x="7319368" y="5652493"/>
            <a:ext cx="2922240" cy="1006045"/>
          </a:xfrm>
          <a:prstGeom prst="rect">
            <a:avLst/>
          </a:prstGeom>
        </p:spPr>
        <p:txBody>
          <a:bodyPr vert="horz" wrap="square" lIns="0" tIns="0" rIns="0" bIns="0" rtlCol="0">
            <a:spAutoFit/>
          </a:bodyPr>
          <a:lstStyle/>
          <a:p>
            <a:pPr marL="8929" marR="3572" defTabSz="642915">
              <a:lnSpc>
                <a:spcPct val="102800"/>
              </a:lnSpc>
            </a:pPr>
            <a:r>
              <a:rPr sz="2109" kern="0" dirty="0">
                <a:solidFill>
                  <a:srgbClr val="008F51"/>
                </a:solidFill>
                <a:latin typeface="Arial"/>
                <a:cs typeface="Arial"/>
              </a:rPr>
              <a:t>1</a:t>
            </a:r>
            <a:r>
              <a:rPr sz="2109" kern="0" spc="53" dirty="0">
                <a:solidFill>
                  <a:srgbClr val="008F51"/>
                </a:solidFill>
                <a:latin typeface="Times New Roman"/>
                <a:cs typeface="Times New Roman"/>
              </a:rPr>
              <a:t> </a:t>
            </a:r>
            <a:r>
              <a:rPr sz="2109" kern="0" dirty="0">
                <a:solidFill>
                  <a:sysClr val="windowText" lastClr="000000"/>
                </a:solidFill>
                <a:latin typeface="Arial"/>
                <a:cs typeface="Arial"/>
              </a:rPr>
              <a:t>kapton</a:t>
            </a:r>
            <a:r>
              <a:rPr sz="2109" kern="0" spc="53" dirty="0">
                <a:solidFill>
                  <a:sysClr val="windowText" lastClr="000000"/>
                </a:solidFill>
                <a:latin typeface="Times New Roman"/>
                <a:cs typeface="Times New Roman"/>
              </a:rPr>
              <a:t> </a:t>
            </a:r>
            <a:r>
              <a:rPr sz="2109" kern="0" dirty="0">
                <a:solidFill>
                  <a:sysClr val="windowText" lastClr="000000"/>
                </a:solidFill>
                <a:latin typeface="Arial"/>
                <a:cs typeface="Arial"/>
              </a:rPr>
              <a:t>foil</a:t>
            </a:r>
            <a:r>
              <a:rPr sz="2109" kern="0" spc="56" dirty="0">
                <a:solidFill>
                  <a:sysClr val="windowText" lastClr="000000"/>
                </a:solidFill>
                <a:latin typeface="Times New Roman"/>
                <a:cs typeface="Times New Roman"/>
              </a:rPr>
              <a:t> </a:t>
            </a:r>
            <a:r>
              <a:rPr sz="2109" kern="0" dirty="0">
                <a:solidFill>
                  <a:sysClr val="windowText" lastClr="000000"/>
                </a:solidFill>
                <a:latin typeface="Arial"/>
                <a:cs typeface="Arial"/>
              </a:rPr>
              <a:t>instead</a:t>
            </a:r>
            <a:r>
              <a:rPr sz="2109" kern="0" spc="53" dirty="0">
                <a:solidFill>
                  <a:sysClr val="windowText" lastClr="000000"/>
                </a:solidFill>
                <a:latin typeface="Times New Roman"/>
                <a:cs typeface="Times New Roman"/>
              </a:rPr>
              <a:t> </a:t>
            </a:r>
            <a:r>
              <a:rPr sz="2109" kern="0" dirty="0">
                <a:solidFill>
                  <a:sysClr val="windowText" lastClr="000000"/>
                </a:solidFill>
                <a:latin typeface="Arial"/>
                <a:cs typeface="Arial"/>
              </a:rPr>
              <a:t>of</a:t>
            </a:r>
            <a:r>
              <a:rPr sz="2109" kern="0" spc="56" dirty="0">
                <a:solidFill>
                  <a:sysClr val="windowText" lastClr="000000"/>
                </a:solidFill>
                <a:latin typeface="Times New Roman"/>
                <a:cs typeface="Times New Roman"/>
              </a:rPr>
              <a:t> </a:t>
            </a:r>
            <a:r>
              <a:rPr sz="2109" kern="0" spc="-35" dirty="0">
                <a:solidFill>
                  <a:sysClr val="windowText" lastClr="000000"/>
                </a:solidFill>
                <a:latin typeface="Arial"/>
                <a:cs typeface="Arial"/>
              </a:rPr>
              <a:t>3</a:t>
            </a:r>
            <a:r>
              <a:rPr sz="2109" kern="0" spc="-35" dirty="0">
                <a:solidFill>
                  <a:sysClr val="windowText" lastClr="000000"/>
                </a:solidFill>
                <a:latin typeface="Times New Roman"/>
                <a:cs typeface="Times New Roman"/>
              </a:rPr>
              <a:t> </a:t>
            </a:r>
            <a:r>
              <a:rPr sz="2109" kern="0" dirty="0">
                <a:solidFill>
                  <a:srgbClr val="011792"/>
                </a:solidFill>
                <a:latin typeface="Arial"/>
                <a:cs typeface="Arial"/>
              </a:rPr>
              <a:t>No</a:t>
            </a:r>
            <a:r>
              <a:rPr sz="2109" kern="0" spc="56" dirty="0">
                <a:solidFill>
                  <a:srgbClr val="011792"/>
                </a:solidFill>
                <a:latin typeface="Times New Roman"/>
                <a:cs typeface="Times New Roman"/>
              </a:rPr>
              <a:t> </a:t>
            </a:r>
            <a:r>
              <a:rPr sz="2109" kern="0" spc="-7" dirty="0">
                <a:solidFill>
                  <a:srgbClr val="011792"/>
                </a:solidFill>
                <a:latin typeface="Arial"/>
                <a:cs typeface="Arial"/>
              </a:rPr>
              <a:t>stretching</a:t>
            </a:r>
            <a:endParaRPr sz="2109" kern="0">
              <a:solidFill>
                <a:sysClr val="windowText" lastClr="000000"/>
              </a:solidFill>
              <a:latin typeface="Arial"/>
              <a:cs typeface="Arial"/>
            </a:endParaRPr>
          </a:p>
          <a:p>
            <a:pPr marL="8929" defTabSz="642915">
              <a:spcBef>
                <a:spcPts val="141"/>
              </a:spcBef>
            </a:pPr>
            <a:r>
              <a:rPr sz="2109" kern="0" dirty="0">
                <a:solidFill>
                  <a:srgbClr val="008F51"/>
                </a:solidFill>
                <a:latin typeface="Arial"/>
                <a:cs typeface="Arial"/>
              </a:rPr>
              <a:t>Spark</a:t>
            </a:r>
            <a:r>
              <a:rPr sz="2109" kern="0" spc="56" dirty="0">
                <a:solidFill>
                  <a:srgbClr val="008F51"/>
                </a:solidFill>
                <a:latin typeface="Times New Roman"/>
                <a:cs typeface="Times New Roman"/>
              </a:rPr>
              <a:t> </a:t>
            </a:r>
            <a:r>
              <a:rPr sz="2109" kern="0" spc="-14" dirty="0">
                <a:solidFill>
                  <a:srgbClr val="008F51"/>
                </a:solidFill>
                <a:latin typeface="Arial"/>
                <a:cs typeface="Arial"/>
              </a:rPr>
              <a:t>safe</a:t>
            </a:r>
            <a:endParaRPr sz="2109" kern="0">
              <a:solidFill>
                <a:sysClr val="windowText" lastClr="000000"/>
              </a:solidFill>
              <a:latin typeface="Arial"/>
              <a:cs typeface="Arial"/>
            </a:endParaRPr>
          </a:p>
        </p:txBody>
      </p:sp>
      <p:sp>
        <p:nvSpPr>
          <p:cNvPr id="10" name="object 10"/>
          <p:cNvSpPr txBox="1"/>
          <p:nvPr/>
        </p:nvSpPr>
        <p:spPr>
          <a:xfrm>
            <a:off x="1675805" y="5947172"/>
            <a:ext cx="4780508" cy="355266"/>
          </a:xfrm>
          <a:prstGeom prst="rect">
            <a:avLst/>
          </a:prstGeom>
        </p:spPr>
        <p:txBody>
          <a:bodyPr vert="horz" wrap="square" lIns="0" tIns="8930" rIns="0" bIns="0" rtlCol="0">
            <a:spAutoFit/>
          </a:bodyPr>
          <a:lstStyle/>
          <a:p>
            <a:pPr marL="8929" defTabSz="642915">
              <a:spcBef>
                <a:spcPts val="70"/>
              </a:spcBef>
            </a:pPr>
            <a:r>
              <a:rPr sz="2250" b="1" kern="0" dirty="0">
                <a:solidFill>
                  <a:srgbClr val="011792"/>
                </a:solidFill>
                <a:latin typeface="Arial"/>
                <a:cs typeface="Arial"/>
              </a:rPr>
              <a:t>Collaboration</a:t>
            </a:r>
            <a:r>
              <a:rPr sz="2250" kern="0" spc="49" dirty="0">
                <a:solidFill>
                  <a:srgbClr val="011792"/>
                </a:solidFill>
                <a:latin typeface="Times New Roman"/>
                <a:cs typeface="Times New Roman"/>
              </a:rPr>
              <a:t> </a:t>
            </a:r>
            <a:r>
              <a:rPr sz="2250" b="1" kern="0" dirty="0">
                <a:solidFill>
                  <a:srgbClr val="011792"/>
                </a:solidFill>
                <a:latin typeface="Arial"/>
                <a:cs typeface="Arial"/>
              </a:rPr>
              <a:t>of</a:t>
            </a:r>
            <a:r>
              <a:rPr sz="2250" kern="0" spc="53" dirty="0">
                <a:solidFill>
                  <a:srgbClr val="011792"/>
                </a:solidFill>
                <a:latin typeface="Times New Roman"/>
                <a:cs typeface="Times New Roman"/>
              </a:rPr>
              <a:t> </a:t>
            </a:r>
            <a:r>
              <a:rPr sz="2250" b="1" kern="0" dirty="0">
                <a:solidFill>
                  <a:srgbClr val="011792"/>
                </a:solidFill>
                <a:latin typeface="Arial"/>
                <a:cs typeface="Arial"/>
              </a:rPr>
              <a:t>INFN,</a:t>
            </a:r>
            <a:r>
              <a:rPr sz="2250" kern="0" spc="49" dirty="0">
                <a:solidFill>
                  <a:srgbClr val="011792"/>
                </a:solidFill>
                <a:latin typeface="Times New Roman"/>
                <a:cs typeface="Times New Roman"/>
              </a:rPr>
              <a:t> </a:t>
            </a:r>
            <a:r>
              <a:rPr sz="2250" b="1" kern="0" dirty="0">
                <a:solidFill>
                  <a:srgbClr val="011792"/>
                </a:solidFill>
                <a:latin typeface="Arial"/>
                <a:cs typeface="Arial"/>
              </a:rPr>
              <a:t>CERN,</a:t>
            </a:r>
            <a:r>
              <a:rPr sz="2250" kern="0" spc="53" dirty="0">
                <a:solidFill>
                  <a:srgbClr val="011792"/>
                </a:solidFill>
                <a:latin typeface="Times New Roman"/>
                <a:cs typeface="Times New Roman"/>
              </a:rPr>
              <a:t> </a:t>
            </a:r>
            <a:r>
              <a:rPr sz="2250" b="1" kern="0" spc="-7" dirty="0">
                <a:solidFill>
                  <a:srgbClr val="011792"/>
                </a:solidFill>
                <a:latin typeface="Arial"/>
                <a:cs typeface="Arial"/>
              </a:rPr>
              <a:t>Eltos</a:t>
            </a:r>
            <a:endParaRPr sz="2250" kern="0">
              <a:solidFill>
                <a:sysClr val="windowText" lastClr="000000"/>
              </a:solidFill>
              <a:latin typeface="Arial"/>
              <a:cs typeface="Arial"/>
            </a:endParaRPr>
          </a:p>
        </p:txBody>
      </p:sp>
      <p:sp>
        <p:nvSpPr>
          <p:cNvPr id="11" name="object 11"/>
          <p:cNvSpPr txBox="1"/>
          <p:nvPr/>
        </p:nvSpPr>
        <p:spPr>
          <a:xfrm>
            <a:off x="8364141" y="1214438"/>
            <a:ext cx="1698873" cy="247096"/>
          </a:xfrm>
          <a:prstGeom prst="rect">
            <a:avLst/>
          </a:prstGeom>
        </p:spPr>
        <p:txBody>
          <a:bodyPr vert="horz" wrap="square" lIns="0" tIns="8930" rIns="0" bIns="0" rtlCol="0">
            <a:spAutoFit/>
          </a:bodyPr>
          <a:lstStyle/>
          <a:p>
            <a:pPr marL="8929" defTabSz="642915">
              <a:spcBef>
                <a:spcPts val="70"/>
              </a:spcBef>
            </a:pPr>
            <a:r>
              <a:rPr sz="1547" b="1" kern="0" dirty="0">
                <a:solidFill>
                  <a:sysClr val="windowText" lastClr="000000"/>
                </a:solidFill>
                <a:latin typeface="Arial"/>
                <a:cs typeface="Arial"/>
              </a:rPr>
              <a:t>Drift/cathode</a:t>
            </a:r>
            <a:r>
              <a:rPr sz="1547" kern="0" spc="25" dirty="0">
                <a:solidFill>
                  <a:sysClr val="windowText" lastClr="000000"/>
                </a:solidFill>
                <a:latin typeface="Times New Roman"/>
                <a:cs typeface="Times New Roman"/>
              </a:rPr>
              <a:t> </a:t>
            </a:r>
            <a:r>
              <a:rPr sz="1547" b="1" kern="0" spc="-18" dirty="0">
                <a:solidFill>
                  <a:sysClr val="windowText" lastClr="000000"/>
                </a:solidFill>
                <a:latin typeface="Arial"/>
                <a:cs typeface="Arial"/>
              </a:rPr>
              <a:t>PCB</a:t>
            </a:r>
            <a:endParaRPr sz="1547" kern="0">
              <a:solidFill>
                <a:sysClr val="windowText" lastClr="000000"/>
              </a:solidFill>
              <a:latin typeface="Arial"/>
              <a:cs typeface="Arial"/>
            </a:endParaRPr>
          </a:p>
        </p:txBody>
      </p:sp>
      <p:grpSp>
        <p:nvGrpSpPr>
          <p:cNvPr id="12" name="object 12"/>
          <p:cNvGrpSpPr/>
          <p:nvPr/>
        </p:nvGrpSpPr>
        <p:grpSpPr>
          <a:xfrm>
            <a:off x="7547288" y="3300828"/>
            <a:ext cx="3121819" cy="1178272"/>
            <a:chOff x="8566454" y="4694511"/>
            <a:chExt cx="4439920" cy="1675764"/>
          </a:xfrm>
        </p:grpSpPr>
        <p:sp>
          <p:nvSpPr>
            <p:cNvPr id="13" name="object 13"/>
            <p:cNvSpPr/>
            <p:nvPr/>
          </p:nvSpPr>
          <p:spPr>
            <a:xfrm>
              <a:off x="8870365" y="4742319"/>
              <a:ext cx="984250" cy="599440"/>
            </a:xfrm>
            <a:custGeom>
              <a:avLst/>
              <a:gdLst/>
              <a:ahLst/>
              <a:cxnLst/>
              <a:rect l="l" t="t" r="r" b="b"/>
              <a:pathLst>
                <a:path w="984250" h="599439">
                  <a:moveTo>
                    <a:pt x="833856" y="0"/>
                  </a:moveTo>
                  <a:lnTo>
                    <a:pt x="149758" y="0"/>
                  </a:lnTo>
                  <a:lnTo>
                    <a:pt x="0" y="599059"/>
                  </a:lnTo>
                  <a:lnTo>
                    <a:pt x="983627" y="599059"/>
                  </a:lnTo>
                  <a:lnTo>
                    <a:pt x="833856" y="0"/>
                  </a:lnTo>
                  <a:close/>
                </a:path>
              </a:pathLst>
            </a:custGeom>
            <a:solidFill>
              <a:srgbClr val="943734"/>
            </a:solidFill>
          </p:spPr>
          <p:txBody>
            <a:bodyPr wrap="square" lIns="0" tIns="0" rIns="0" bIns="0" rtlCol="0"/>
            <a:lstStyle/>
            <a:p>
              <a:pPr defTabSz="642915"/>
              <a:endParaRPr sz="1266" kern="0">
                <a:solidFill>
                  <a:sysClr val="windowText" lastClr="000000"/>
                </a:solidFill>
              </a:endParaRPr>
            </a:p>
          </p:txBody>
        </p:sp>
        <p:sp>
          <p:nvSpPr>
            <p:cNvPr id="14" name="object 14"/>
            <p:cNvSpPr/>
            <p:nvPr/>
          </p:nvSpPr>
          <p:spPr>
            <a:xfrm>
              <a:off x="8870365" y="4742319"/>
              <a:ext cx="984250" cy="599440"/>
            </a:xfrm>
            <a:custGeom>
              <a:avLst/>
              <a:gdLst/>
              <a:ahLst/>
              <a:cxnLst/>
              <a:rect l="l" t="t" r="r" b="b"/>
              <a:pathLst>
                <a:path w="984250" h="599439">
                  <a:moveTo>
                    <a:pt x="0" y="599059"/>
                  </a:moveTo>
                  <a:lnTo>
                    <a:pt x="149758" y="0"/>
                  </a:lnTo>
                  <a:lnTo>
                    <a:pt x="833856" y="0"/>
                  </a:lnTo>
                  <a:lnTo>
                    <a:pt x="983627" y="599059"/>
                  </a:lnTo>
                  <a:lnTo>
                    <a:pt x="0" y="599059"/>
                  </a:lnTo>
                  <a:close/>
                </a:path>
              </a:pathLst>
            </a:custGeom>
            <a:ln w="25400">
              <a:solidFill>
                <a:srgbClr val="E26C08"/>
              </a:solidFill>
            </a:ln>
          </p:spPr>
          <p:txBody>
            <a:bodyPr wrap="square" lIns="0" tIns="0" rIns="0" bIns="0" rtlCol="0"/>
            <a:lstStyle/>
            <a:p>
              <a:pPr defTabSz="642915"/>
              <a:endParaRPr sz="1266" kern="0">
                <a:solidFill>
                  <a:sysClr val="windowText" lastClr="000000"/>
                </a:solidFill>
              </a:endParaRPr>
            </a:p>
          </p:txBody>
        </p:sp>
        <p:sp>
          <p:nvSpPr>
            <p:cNvPr id="15" name="object 15"/>
            <p:cNvSpPr/>
            <p:nvPr/>
          </p:nvSpPr>
          <p:spPr>
            <a:xfrm>
              <a:off x="10310786" y="4742319"/>
              <a:ext cx="984250" cy="599440"/>
            </a:xfrm>
            <a:custGeom>
              <a:avLst/>
              <a:gdLst/>
              <a:ahLst/>
              <a:cxnLst/>
              <a:rect l="l" t="t" r="r" b="b"/>
              <a:pathLst>
                <a:path w="984250" h="599439">
                  <a:moveTo>
                    <a:pt x="833856" y="0"/>
                  </a:moveTo>
                  <a:lnTo>
                    <a:pt x="149771" y="0"/>
                  </a:lnTo>
                  <a:lnTo>
                    <a:pt x="0" y="599059"/>
                  </a:lnTo>
                  <a:lnTo>
                    <a:pt x="983627" y="599059"/>
                  </a:lnTo>
                  <a:lnTo>
                    <a:pt x="833856" y="0"/>
                  </a:lnTo>
                  <a:close/>
                </a:path>
              </a:pathLst>
            </a:custGeom>
            <a:solidFill>
              <a:srgbClr val="943734"/>
            </a:solidFill>
          </p:spPr>
          <p:txBody>
            <a:bodyPr wrap="square" lIns="0" tIns="0" rIns="0" bIns="0" rtlCol="0"/>
            <a:lstStyle/>
            <a:p>
              <a:pPr defTabSz="642915"/>
              <a:endParaRPr sz="1266" kern="0">
                <a:solidFill>
                  <a:sysClr val="windowText" lastClr="000000"/>
                </a:solidFill>
              </a:endParaRPr>
            </a:p>
          </p:txBody>
        </p:sp>
        <p:sp>
          <p:nvSpPr>
            <p:cNvPr id="16" name="object 16"/>
            <p:cNvSpPr/>
            <p:nvPr/>
          </p:nvSpPr>
          <p:spPr>
            <a:xfrm>
              <a:off x="10310786" y="4742319"/>
              <a:ext cx="984250" cy="599440"/>
            </a:xfrm>
            <a:custGeom>
              <a:avLst/>
              <a:gdLst/>
              <a:ahLst/>
              <a:cxnLst/>
              <a:rect l="l" t="t" r="r" b="b"/>
              <a:pathLst>
                <a:path w="984250" h="599439">
                  <a:moveTo>
                    <a:pt x="0" y="599059"/>
                  </a:moveTo>
                  <a:lnTo>
                    <a:pt x="149771" y="0"/>
                  </a:lnTo>
                  <a:lnTo>
                    <a:pt x="833869" y="0"/>
                  </a:lnTo>
                  <a:lnTo>
                    <a:pt x="983627" y="599059"/>
                  </a:lnTo>
                  <a:lnTo>
                    <a:pt x="0" y="599059"/>
                  </a:lnTo>
                  <a:close/>
                </a:path>
              </a:pathLst>
            </a:custGeom>
            <a:ln w="25400">
              <a:solidFill>
                <a:srgbClr val="E26C08"/>
              </a:solidFill>
            </a:ln>
          </p:spPr>
          <p:txBody>
            <a:bodyPr wrap="square" lIns="0" tIns="0" rIns="0" bIns="0" rtlCol="0"/>
            <a:lstStyle/>
            <a:p>
              <a:pPr defTabSz="642915"/>
              <a:endParaRPr sz="1266" kern="0">
                <a:solidFill>
                  <a:sysClr val="windowText" lastClr="000000"/>
                </a:solidFill>
              </a:endParaRPr>
            </a:p>
          </p:txBody>
        </p:sp>
        <p:sp>
          <p:nvSpPr>
            <p:cNvPr id="17" name="object 17"/>
            <p:cNvSpPr/>
            <p:nvPr/>
          </p:nvSpPr>
          <p:spPr>
            <a:xfrm>
              <a:off x="9613227" y="5338876"/>
              <a:ext cx="870585" cy="85090"/>
            </a:xfrm>
            <a:custGeom>
              <a:avLst/>
              <a:gdLst/>
              <a:ahLst/>
              <a:cxnLst/>
              <a:rect l="l" t="t" r="r" b="b"/>
              <a:pathLst>
                <a:path w="870584" h="85089">
                  <a:moveTo>
                    <a:pt x="870051" y="0"/>
                  </a:moveTo>
                  <a:lnTo>
                    <a:pt x="0" y="0"/>
                  </a:lnTo>
                  <a:lnTo>
                    <a:pt x="0" y="45961"/>
                  </a:lnTo>
                  <a:lnTo>
                    <a:pt x="0" y="84493"/>
                  </a:lnTo>
                  <a:lnTo>
                    <a:pt x="870051" y="84493"/>
                  </a:lnTo>
                  <a:lnTo>
                    <a:pt x="870051" y="45961"/>
                  </a:lnTo>
                  <a:lnTo>
                    <a:pt x="870051" y="0"/>
                  </a:lnTo>
                  <a:close/>
                </a:path>
              </a:pathLst>
            </a:custGeom>
            <a:solidFill>
              <a:srgbClr val="000000"/>
            </a:solidFill>
          </p:spPr>
          <p:txBody>
            <a:bodyPr wrap="square" lIns="0" tIns="0" rIns="0" bIns="0" rtlCol="0"/>
            <a:lstStyle/>
            <a:p>
              <a:pPr defTabSz="642915"/>
              <a:endParaRPr sz="1266" kern="0">
                <a:solidFill>
                  <a:sysClr val="windowText" lastClr="000000"/>
                </a:solidFill>
              </a:endParaRPr>
            </a:p>
          </p:txBody>
        </p:sp>
        <p:sp>
          <p:nvSpPr>
            <p:cNvPr id="18" name="object 18"/>
            <p:cNvSpPr/>
            <p:nvPr/>
          </p:nvSpPr>
          <p:spPr>
            <a:xfrm>
              <a:off x="9613226" y="5338870"/>
              <a:ext cx="870585" cy="85090"/>
            </a:xfrm>
            <a:custGeom>
              <a:avLst/>
              <a:gdLst/>
              <a:ahLst/>
              <a:cxnLst/>
              <a:rect l="l" t="t" r="r" b="b"/>
              <a:pathLst>
                <a:path w="870584" h="85089">
                  <a:moveTo>
                    <a:pt x="0" y="84499"/>
                  </a:moveTo>
                  <a:lnTo>
                    <a:pt x="870049" y="84499"/>
                  </a:lnTo>
                  <a:lnTo>
                    <a:pt x="870049" y="0"/>
                  </a:lnTo>
                  <a:lnTo>
                    <a:pt x="0" y="0"/>
                  </a:lnTo>
                  <a:lnTo>
                    <a:pt x="0" y="84499"/>
                  </a:lnTo>
                  <a:close/>
                </a:path>
              </a:pathLst>
            </a:custGeom>
            <a:ln w="25400">
              <a:solidFill>
                <a:srgbClr val="000000"/>
              </a:solidFill>
            </a:ln>
          </p:spPr>
          <p:txBody>
            <a:bodyPr wrap="square" lIns="0" tIns="0" rIns="0" bIns="0" rtlCol="0"/>
            <a:lstStyle/>
            <a:p>
              <a:pPr defTabSz="642915"/>
              <a:endParaRPr sz="1266" kern="0">
                <a:solidFill>
                  <a:sysClr val="windowText" lastClr="000000"/>
                </a:solidFill>
              </a:endParaRPr>
            </a:p>
          </p:txBody>
        </p:sp>
        <p:sp>
          <p:nvSpPr>
            <p:cNvPr id="19" name="object 19"/>
            <p:cNvSpPr/>
            <p:nvPr/>
          </p:nvSpPr>
          <p:spPr>
            <a:xfrm>
              <a:off x="11741518" y="4740071"/>
              <a:ext cx="984250" cy="599440"/>
            </a:xfrm>
            <a:custGeom>
              <a:avLst/>
              <a:gdLst/>
              <a:ahLst/>
              <a:cxnLst/>
              <a:rect l="l" t="t" r="r" b="b"/>
              <a:pathLst>
                <a:path w="984250" h="599439">
                  <a:moveTo>
                    <a:pt x="833869" y="0"/>
                  </a:moveTo>
                  <a:lnTo>
                    <a:pt x="149771" y="0"/>
                  </a:lnTo>
                  <a:lnTo>
                    <a:pt x="0" y="599059"/>
                  </a:lnTo>
                  <a:lnTo>
                    <a:pt x="983627" y="599059"/>
                  </a:lnTo>
                  <a:lnTo>
                    <a:pt x="833869" y="0"/>
                  </a:lnTo>
                  <a:close/>
                </a:path>
              </a:pathLst>
            </a:custGeom>
            <a:solidFill>
              <a:srgbClr val="943734"/>
            </a:solidFill>
          </p:spPr>
          <p:txBody>
            <a:bodyPr wrap="square" lIns="0" tIns="0" rIns="0" bIns="0" rtlCol="0"/>
            <a:lstStyle/>
            <a:p>
              <a:pPr defTabSz="642915"/>
              <a:endParaRPr sz="1266" kern="0">
                <a:solidFill>
                  <a:sysClr val="windowText" lastClr="000000"/>
                </a:solidFill>
              </a:endParaRPr>
            </a:p>
          </p:txBody>
        </p:sp>
        <p:sp>
          <p:nvSpPr>
            <p:cNvPr id="20" name="object 20"/>
            <p:cNvSpPr/>
            <p:nvPr/>
          </p:nvSpPr>
          <p:spPr>
            <a:xfrm>
              <a:off x="11741518" y="4740071"/>
              <a:ext cx="984250" cy="599440"/>
            </a:xfrm>
            <a:custGeom>
              <a:avLst/>
              <a:gdLst/>
              <a:ahLst/>
              <a:cxnLst/>
              <a:rect l="l" t="t" r="r" b="b"/>
              <a:pathLst>
                <a:path w="984250" h="599439">
                  <a:moveTo>
                    <a:pt x="0" y="599059"/>
                  </a:moveTo>
                  <a:lnTo>
                    <a:pt x="149771" y="0"/>
                  </a:lnTo>
                  <a:lnTo>
                    <a:pt x="833869" y="0"/>
                  </a:lnTo>
                  <a:lnTo>
                    <a:pt x="983627" y="599059"/>
                  </a:lnTo>
                  <a:lnTo>
                    <a:pt x="0" y="599059"/>
                  </a:lnTo>
                  <a:close/>
                </a:path>
              </a:pathLst>
            </a:custGeom>
            <a:ln w="25400">
              <a:solidFill>
                <a:srgbClr val="E26C08"/>
              </a:solidFill>
            </a:ln>
          </p:spPr>
          <p:txBody>
            <a:bodyPr wrap="square" lIns="0" tIns="0" rIns="0" bIns="0" rtlCol="0"/>
            <a:lstStyle/>
            <a:p>
              <a:pPr defTabSz="642915"/>
              <a:endParaRPr sz="1266" kern="0">
                <a:solidFill>
                  <a:sysClr val="windowText" lastClr="000000"/>
                </a:solidFill>
              </a:endParaRPr>
            </a:p>
          </p:txBody>
        </p:sp>
        <p:sp>
          <p:nvSpPr>
            <p:cNvPr id="21" name="object 21"/>
            <p:cNvSpPr/>
            <p:nvPr/>
          </p:nvSpPr>
          <p:spPr>
            <a:xfrm>
              <a:off x="11935790" y="4707211"/>
              <a:ext cx="593725" cy="35560"/>
            </a:xfrm>
            <a:custGeom>
              <a:avLst/>
              <a:gdLst/>
              <a:ahLst/>
              <a:cxnLst/>
              <a:rect l="l" t="t" r="r" b="b"/>
              <a:pathLst>
                <a:path w="593725" h="35560">
                  <a:moveTo>
                    <a:pt x="0" y="35108"/>
                  </a:moveTo>
                  <a:lnTo>
                    <a:pt x="593313" y="35108"/>
                  </a:lnTo>
                  <a:lnTo>
                    <a:pt x="593313" y="0"/>
                  </a:lnTo>
                  <a:lnTo>
                    <a:pt x="0" y="0"/>
                  </a:lnTo>
                  <a:lnTo>
                    <a:pt x="0" y="35108"/>
                  </a:lnTo>
                  <a:close/>
                </a:path>
              </a:pathLst>
            </a:custGeom>
            <a:ln w="25400">
              <a:solidFill>
                <a:srgbClr val="FFFF00"/>
              </a:solidFill>
            </a:ln>
          </p:spPr>
          <p:txBody>
            <a:bodyPr wrap="square" lIns="0" tIns="0" rIns="0" bIns="0" rtlCol="0"/>
            <a:lstStyle/>
            <a:p>
              <a:pPr defTabSz="642915"/>
              <a:endParaRPr sz="1266" kern="0">
                <a:solidFill>
                  <a:sysClr val="windowText" lastClr="000000"/>
                </a:solidFill>
              </a:endParaRPr>
            </a:p>
          </p:txBody>
        </p:sp>
        <p:sp>
          <p:nvSpPr>
            <p:cNvPr id="22" name="object 22"/>
            <p:cNvSpPr/>
            <p:nvPr/>
          </p:nvSpPr>
          <p:spPr>
            <a:xfrm>
              <a:off x="11109528" y="5341583"/>
              <a:ext cx="870585" cy="88265"/>
            </a:xfrm>
            <a:custGeom>
              <a:avLst/>
              <a:gdLst/>
              <a:ahLst/>
              <a:cxnLst/>
              <a:rect l="l" t="t" r="r" b="b"/>
              <a:pathLst>
                <a:path w="870584" h="88264">
                  <a:moveTo>
                    <a:pt x="870049" y="0"/>
                  </a:moveTo>
                  <a:lnTo>
                    <a:pt x="0" y="0"/>
                  </a:lnTo>
                  <a:lnTo>
                    <a:pt x="0" y="88225"/>
                  </a:lnTo>
                  <a:lnTo>
                    <a:pt x="870049" y="88225"/>
                  </a:lnTo>
                  <a:lnTo>
                    <a:pt x="870049" y="0"/>
                  </a:lnTo>
                  <a:close/>
                </a:path>
              </a:pathLst>
            </a:custGeom>
            <a:solidFill>
              <a:srgbClr val="000000"/>
            </a:solidFill>
          </p:spPr>
          <p:txBody>
            <a:bodyPr wrap="square" lIns="0" tIns="0" rIns="0" bIns="0" rtlCol="0"/>
            <a:lstStyle/>
            <a:p>
              <a:pPr defTabSz="642915"/>
              <a:endParaRPr sz="1266" kern="0">
                <a:solidFill>
                  <a:sysClr val="windowText" lastClr="000000"/>
                </a:solidFill>
              </a:endParaRPr>
            </a:p>
          </p:txBody>
        </p:sp>
        <p:sp>
          <p:nvSpPr>
            <p:cNvPr id="23" name="object 23"/>
            <p:cNvSpPr/>
            <p:nvPr/>
          </p:nvSpPr>
          <p:spPr>
            <a:xfrm>
              <a:off x="11109528" y="5341583"/>
              <a:ext cx="870585" cy="88265"/>
            </a:xfrm>
            <a:custGeom>
              <a:avLst/>
              <a:gdLst/>
              <a:ahLst/>
              <a:cxnLst/>
              <a:rect l="l" t="t" r="r" b="b"/>
              <a:pathLst>
                <a:path w="870584" h="88264">
                  <a:moveTo>
                    <a:pt x="0" y="88225"/>
                  </a:moveTo>
                  <a:lnTo>
                    <a:pt x="870049" y="88225"/>
                  </a:lnTo>
                  <a:lnTo>
                    <a:pt x="870049" y="0"/>
                  </a:lnTo>
                  <a:lnTo>
                    <a:pt x="0" y="0"/>
                  </a:lnTo>
                  <a:lnTo>
                    <a:pt x="0" y="88225"/>
                  </a:lnTo>
                  <a:close/>
                </a:path>
              </a:pathLst>
            </a:custGeom>
            <a:ln w="25400">
              <a:solidFill>
                <a:srgbClr val="000000"/>
              </a:solidFill>
            </a:ln>
          </p:spPr>
          <p:txBody>
            <a:bodyPr wrap="square" lIns="0" tIns="0" rIns="0" bIns="0" rtlCol="0"/>
            <a:lstStyle/>
            <a:p>
              <a:pPr defTabSz="642915"/>
              <a:endParaRPr sz="1266" kern="0">
                <a:solidFill>
                  <a:sysClr val="windowText" lastClr="000000"/>
                </a:solidFill>
              </a:endParaRPr>
            </a:p>
          </p:txBody>
        </p:sp>
        <p:sp>
          <p:nvSpPr>
            <p:cNvPr id="24" name="object 24"/>
            <p:cNvSpPr/>
            <p:nvPr/>
          </p:nvSpPr>
          <p:spPr>
            <a:xfrm>
              <a:off x="8579154" y="5341379"/>
              <a:ext cx="518795" cy="72390"/>
            </a:xfrm>
            <a:custGeom>
              <a:avLst/>
              <a:gdLst/>
              <a:ahLst/>
              <a:cxnLst/>
              <a:rect l="l" t="t" r="r" b="b"/>
              <a:pathLst>
                <a:path w="518795" h="72389">
                  <a:moveTo>
                    <a:pt x="518402" y="0"/>
                  </a:moveTo>
                  <a:lnTo>
                    <a:pt x="0" y="0"/>
                  </a:lnTo>
                  <a:lnTo>
                    <a:pt x="0" y="72122"/>
                  </a:lnTo>
                  <a:lnTo>
                    <a:pt x="518402" y="72122"/>
                  </a:lnTo>
                  <a:lnTo>
                    <a:pt x="518402" y="0"/>
                  </a:lnTo>
                  <a:close/>
                </a:path>
              </a:pathLst>
            </a:custGeom>
            <a:solidFill>
              <a:srgbClr val="000000"/>
            </a:solidFill>
          </p:spPr>
          <p:txBody>
            <a:bodyPr wrap="square" lIns="0" tIns="0" rIns="0" bIns="0" rtlCol="0"/>
            <a:lstStyle/>
            <a:p>
              <a:pPr defTabSz="642915"/>
              <a:endParaRPr sz="1266" kern="0">
                <a:solidFill>
                  <a:sysClr val="windowText" lastClr="000000"/>
                </a:solidFill>
              </a:endParaRPr>
            </a:p>
          </p:txBody>
        </p:sp>
        <p:sp>
          <p:nvSpPr>
            <p:cNvPr id="25" name="object 25"/>
            <p:cNvSpPr/>
            <p:nvPr/>
          </p:nvSpPr>
          <p:spPr>
            <a:xfrm>
              <a:off x="8579154" y="5341379"/>
              <a:ext cx="518795" cy="72390"/>
            </a:xfrm>
            <a:custGeom>
              <a:avLst/>
              <a:gdLst/>
              <a:ahLst/>
              <a:cxnLst/>
              <a:rect l="l" t="t" r="r" b="b"/>
              <a:pathLst>
                <a:path w="518795" h="72389">
                  <a:moveTo>
                    <a:pt x="0" y="72122"/>
                  </a:moveTo>
                  <a:lnTo>
                    <a:pt x="518402" y="72122"/>
                  </a:lnTo>
                  <a:lnTo>
                    <a:pt x="518402" y="0"/>
                  </a:lnTo>
                  <a:lnTo>
                    <a:pt x="0" y="0"/>
                  </a:lnTo>
                  <a:lnTo>
                    <a:pt x="0" y="72122"/>
                  </a:lnTo>
                  <a:close/>
                </a:path>
              </a:pathLst>
            </a:custGeom>
            <a:ln w="25400">
              <a:solidFill>
                <a:srgbClr val="000000"/>
              </a:solidFill>
            </a:ln>
          </p:spPr>
          <p:txBody>
            <a:bodyPr wrap="square" lIns="0" tIns="0" rIns="0" bIns="0" rtlCol="0"/>
            <a:lstStyle/>
            <a:p>
              <a:pPr defTabSz="642915"/>
              <a:endParaRPr sz="1266" kern="0">
                <a:solidFill>
                  <a:sysClr val="windowText" lastClr="000000"/>
                </a:solidFill>
              </a:endParaRPr>
            </a:p>
          </p:txBody>
        </p:sp>
        <p:sp>
          <p:nvSpPr>
            <p:cNvPr id="26" name="object 26"/>
            <p:cNvSpPr/>
            <p:nvPr/>
          </p:nvSpPr>
          <p:spPr>
            <a:xfrm>
              <a:off x="12474587" y="5341579"/>
              <a:ext cx="518795" cy="113030"/>
            </a:xfrm>
            <a:custGeom>
              <a:avLst/>
              <a:gdLst/>
              <a:ahLst/>
              <a:cxnLst/>
              <a:rect l="l" t="t" r="r" b="b"/>
              <a:pathLst>
                <a:path w="518795" h="113029">
                  <a:moveTo>
                    <a:pt x="518412" y="0"/>
                  </a:moveTo>
                  <a:lnTo>
                    <a:pt x="0" y="0"/>
                  </a:lnTo>
                  <a:lnTo>
                    <a:pt x="0" y="112930"/>
                  </a:lnTo>
                  <a:lnTo>
                    <a:pt x="518412" y="112930"/>
                  </a:lnTo>
                  <a:lnTo>
                    <a:pt x="518412" y="0"/>
                  </a:lnTo>
                  <a:close/>
                </a:path>
              </a:pathLst>
            </a:custGeom>
            <a:solidFill>
              <a:srgbClr val="000000"/>
            </a:solidFill>
          </p:spPr>
          <p:txBody>
            <a:bodyPr wrap="square" lIns="0" tIns="0" rIns="0" bIns="0" rtlCol="0"/>
            <a:lstStyle/>
            <a:p>
              <a:pPr defTabSz="642915"/>
              <a:endParaRPr sz="1266" kern="0">
                <a:solidFill>
                  <a:sysClr val="windowText" lastClr="000000"/>
                </a:solidFill>
              </a:endParaRPr>
            </a:p>
          </p:txBody>
        </p:sp>
        <p:sp>
          <p:nvSpPr>
            <p:cNvPr id="27" name="object 27"/>
            <p:cNvSpPr/>
            <p:nvPr/>
          </p:nvSpPr>
          <p:spPr>
            <a:xfrm>
              <a:off x="12474587" y="5341579"/>
              <a:ext cx="518795" cy="113030"/>
            </a:xfrm>
            <a:custGeom>
              <a:avLst/>
              <a:gdLst/>
              <a:ahLst/>
              <a:cxnLst/>
              <a:rect l="l" t="t" r="r" b="b"/>
              <a:pathLst>
                <a:path w="518795" h="113029">
                  <a:moveTo>
                    <a:pt x="0" y="112930"/>
                  </a:moveTo>
                  <a:lnTo>
                    <a:pt x="518407" y="112930"/>
                  </a:lnTo>
                  <a:lnTo>
                    <a:pt x="518407" y="0"/>
                  </a:lnTo>
                  <a:lnTo>
                    <a:pt x="0" y="0"/>
                  </a:lnTo>
                  <a:lnTo>
                    <a:pt x="0" y="112930"/>
                  </a:lnTo>
                  <a:close/>
                </a:path>
              </a:pathLst>
            </a:custGeom>
            <a:ln w="25400">
              <a:solidFill>
                <a:srgbClr val="000000"/>
              </a:solidFill>
            </a:ln>
          </p:spPr>
          <p:txBody>
            <a:bodyPr wrap="square" lIns="0" tIns="0" rIns="0" bIns="0" rtlCol="0"/>
            <a:lstStyle/>
            <a:p>
              <a:pPr defTabSz="642915"/>
              <a:endParaRPr sz="1266" kern="0">
                <a:solidFill>
                  <a:sysClr val="windowText" lastClr="000000"/>
                </a:solidFill>
              </a:endParaRPr>
            </a:p>
          </p:txBody>
        </p:sp>
        <p:sp>
          <p:nvSpPr>
            <p:cNvPr id="28" name="object 28"/>
            <p:cNvSpPr/>
            <p:nvPr/>
          </p:nvSpPr>
          <p:spPr>
            <a:xfrm>
              <a:off x="9097556" y="5341378"/>
              <a:ext cx="510540" cy="70485"/>
            </a:xfrm>
            <a:custGeom>
              <a:avLst/>
              <a:gdLst/>
              <a:ahLst/>
              <a:cxnLst/>
              <a:rect l="l" t="t" r="r" b="b"/>
              <a:pathLst>
                <a:path w="510540" h="70485">
                  <a:moveTo>
                    <a:pt x="509930" y="0"/>
                  </a:moveTo>
                  <a:lnTo>
                    <a:pt x="0" y="0"/>
                  </a:lnTo>
                  <a:lnTo>
                    <a:pt x="0" y="43459"/>
                  </a:lnTo>
                  <a:lnTo>
                    <a:pt x="0" y="70205"/>
                  </a:lnTo>
                  <a:lnTo>
                    <a:pt x="509930" y="70205"/>
                  </a:lnTo>
                  <a:lnTo>
                    <a:pt x="509930" y="43459"/>
                  </a:lnTo>
                  <a:lnTo>
                    <a:pt x="509930" y="0"/>
                  </a:lnTo>
                  <a:close/>
                </a:path>
              </a:pathLst>
            </a:custGeom>
            <a:solidFill>
              <a:srgbClr val="000000"/>
            </a:solidFill>
          </p:spPr>
          <p:txBody>
            <a:bodyPr wrap="square" lIns="0" tIns="0" rIns="0" bIns="0" rtlCol="0"/>
            <a:lstStyle/>
            <a:p>
              <a:pPr defTabSz="642915"/>
              <a:endParaRPr sz="1266" kern="0">
                <a:solidFill>
                  <a:sysClr val="windowText" lastClr="000000"/>
                </a:solidFill>
              </a:endParaRPr>
            </a:p>
          </p:txBody>
        </p:sp>
        <p:sp>
          <p:nvSpPr>
            <p:cNvPr id="29" name="object 29"/>
            <p:cNvSpPr/>
            <p:nvPr/>
          </p:nvSpPr>
          <p:spPr>
            <a:xfrm>
              <a:off x="9097555" y="5341372"/>
              <a:ext cx="510540" cy="70485"/>
            </a:xfrm>
            <a:custGeom>
              <a:avLst/>
              <a:gdLst/>
              <a:ahLst/>
              <a:cxnLst/>
              <a:rect l="l" t="t" r="r" b="b"/>
              <a:pathLst>
                <a:path w="510540" h="70485">
                  <a:moveTo>
                    <a:pt x="0" y="70212"/>
                  </a:moveTo>
                  <a:lnTo>
                    <a:pt x="509934" y="70212"/>
                  </a:lnTo>
                  <a:lnTo>
                    <a:pt x="509934" y="0"/>
                  </a:lnTo>
                  <a:lnTo>
                    <a:pt x="0" y="0"/>
                  </a:lnTo>
                  <a:lnTo>
                    <a:pt x="0" y="70212"/>
                  </a:lnTo>
                  <a:close/>
                </a:path>
              </a:pathLst>
            </a:custGeom>
            <a:ln w="25400">
              <a:solidFill>
                <a:srgbClr val="000000"/>
              </a:solidFill>
            </a:ln>
          </p:spPr>
          <p:txBody>
            <a:bodyPr wrap="square" lIns="0" tIns="0" rIns="0" bIns="0" rtlCol="0"/>
            <a:lstStyle/>
            <a:p>
              <a:pPr defTabSz="642915"/>
              <a:endParaRPr sz="1266" kern="0">
                <a:solidFill>
                  <a:sysClr val="windowText" lastClr="000000"/>
                </a:solidFill>
              </a:endParaRPr>
            </a:p>
          </p:txBody>
        </p:sp>
        <p:sp>
          <p:nvSpPr>
            <p:cNvPr id="30" name="object 30"/>
            <p:cNvSpPr/>
            <p:nvPr/>
          </p:nvSpPr>
          <p:spPr>
            <a:xfrm>
              <a:off x="10498099" y="5341378"/>
              <a:ext cx="623570" cy="70485"/>
            </a:xfrm>
            <a:custGeom>
              <a:avLst/>
              <a:gdLst/>
              <a:ahLst/>
              <a:cxnLst/>
              <a:rect l="l" t="t" r="r" b="b"/>
              <a:pathLst>
                <a:path w="623570" h="70485">
                  <a:moveTo>
                    <a:pt x="206603" y="0"/>
                  </a:moveTo>
                  <a:lnTo>
                    <a:pt x="0" y="0"/>
                  </a:lnTo>
                  <a:lnTo>
                    <a:pt x="0" y="70205"/>
                  </a:lnTo>
                  <a:lnTo>
                    <a:pt x="206603" y="70205"/>
                  </a:lnTo>
                  <a:lnTo>
                    <a:pt x="206603" y="0"/>
                  </a:lnTo>
                  <a:close/>
                </a:path>
                <a:path w="623570" h="70485">
                  <a:moveTo>
                    <a:pt x="623506" y="0"/>
                  </a:moveTo>
                  <a:lnTo>
                    <a:pt x="438988" y="0"/>
                  </a:lnTo>
                  <a:lnTo>
                    <a:pt x="438988" y="70205"/>
                  </a:lnTo>
                  <a:lnTo>
                    <a:pt x="623506" y="70205"/>
                  </a:lnTo>
                  <a:lnTo>
                    <a:pt x="623506" y="0"/>
                  </a:lnTo>
                  <a:close/>
                </a:path>
              </a:pathLst>
            </a:custGeom>
            <a:solidFill>
              <a:srgbClr val="000000"/>
            </a:solidFill>
          </p:spPr>
          <p:txBody>
            <a:bodyPr wrap="square" lIns="0" tIns="0" rIns="0" bIns="0" rtlCol="0"/>
            <a:lstStyle/>
            <a:p>
              <a:pPr defTabSz="642915"/>
              <a:endParaRPr sz="1266" kern="0">
                <a:solidFill>
                  <a:sysClr val="windowText" lastClr="000000"/>
                </a:solidFill>
              </a:endParaRPr>
            </a:p>
          </p:txBody>
        </p:sp>
        <p:sp>
          <p:nvSpPr>
            <p:cNvPr id="31" name="object 31"/>
            <p:cNvSpPr/>
            <p:nvPr/>
          </p:nvSpPr>
          <p:spPr>
            <a:xfrm>
              <a:off x="10498099" y="5341372"/>
              <a:ext cx="623570" cy="70485"/>
            </a:xfrm>
            <a:custGeom>
              <a:avLst/>
              <a:gdLst/>
              <a:ahLst/>
              <a:cxnLst/>
              <a:rect l="l" t="t" r="r" b="b"/>
              <a:pathLst>
                <a:path w="623570" h="70485">
                  <a:moveTo>
                    <a:pt x="0" y="70212"/>
                  </a:moveTo>
                  <a:lnTo>
                    <a:pt x="623515" y="70212"/>
                  </a:lnTo>
                  <a:lnTo>
                    <a:pt x="623515" y="0"/>
                  </a:lnTo>
                  <a:lnTo>
                    <a:pt x="0" y="0"/>
                  </a:lnTo>
                  <a:lnTo>
                    <a:pt x="0" y="70212"/>
                  </a:lnTo>
                  <a:close/>
                </a:path>
              </a:pathLst>
            </a:custGeom>
            <a:ln w="25400">
              <a:solidFill>
                <a:srgbClr val="000000"/>
              </a:solidFill>
            </a:ln>
          </p:spPr>
          <p:txBody>
            <a:bodyPr wrap="square" lIns="0" tIns="0" rIns="0" bIns="0" rtlCol="0"/>
            <a:lstStyle/>
            <a:p>
              <a:pPr defTabSz="642915"/>
              <a:endParaRPr sz="1266" kern="0">
                <a:solidFill>
                  <a:sysClr val="windowText" lastClr="000000"/>
                </a:solidFill>
              </a:endParaRPr>
            </a:p>
          </p:txBody>
        </p:sp>
        <p:sp>
          <p:nvSpPr>
            <p:cNvPr id="32" name="object 32"/>
            <p:cNvSpPr/>
            <p:nvPr/>
          </p:nvSpPr>
          <p:spPr>
            <a:xfrm>
              <a:off x="11985625" y="5339075"/>
              <a:ext cx="510540" cy="120014"/>
            </a:xfrm>
            <a:custGeom>
              <a:avLst/>
              <a:gdLst/>
              <a:ahLst/>
              <a:cxnLst/>
              <a:rect l="l" t="t" r="r" b="b"/>
              <a:pathLst>
                <a:path w="510540" h="120014">
                  <a:moveTo>
                    <a:pt x="509934" y="0"/>
                  </a:moveTo>
                  <a:lnTo>
                    <a:pt x="0" y="0"/>
                  </a:lnTo>
                  <a:lnTo>
                    <a:pt x="0" y="119637"/>
                  </a:lnTo>
                  <a:lnTo>
                    <a:pt x="509934" y="119637"/>
                  </a:lnTo>
                  <a:lnTo>
                    <a:pt x="509934" y="0"/>
                  </a:lnTo>
                  <a:close/>
                </a:path>
              </a:pathLst>
            </a:custGeom>
            <a:solidFill>
              <a:srgbClr val="000000"/>
            </a:solidFill>
          </p:spPr>
          <p:txBody>
            <a:bodyPr wrap="square" lIns="0" tIns="0" rIns="0" bIns="0" rtlCol="0"/>
            <a:lstStyle/>
            <a:p>
              <a:pPr defTabSz="642915"/>
              <a:endParaRPr sz="1266" kern="0">
                <a:solidFill>
                  <a:sysClr val="windowText" lastClr="000000"/>
                </a:solidFill>
              </a:endParaRPr>
            </a:p>
          </p:txBody>
        </p:sp>
        <p:sp>
          <p:nvSpPr>
            <p:cNvPr id="33" name="object 33"/>
            <p:cNvSpPr/>
            <p:nvPr/>
          </p:nvSpPr>
          <p:spPr>
            <a:xfrm>
              <a:off x="11985625" y="5339075"/>
              <a:ext cx="510540" cy="120014"/>
            </a:xfrm>
            <a:custGeom>
              <a:avLst/>
              <a:gdLst/>
              <a:ahLst/>
              <a:cxnLst/>
              <a:rect l="l" t="t" r="r" b="b"/>
              <a:pathLst>
                <a:path w="510540" h="120014">
                  <a:moveTo>
                    <a:pt x="0" y="119637"/>
                  </a:moveTo>
                  <a:lnTo>
                    <a:pt x="509934" y="119637"/>
                  </a:lnTo>
                  <a:lnTo>
                    <a:pt x="509934" y="0"/>
                  </a:lnTo>
                  <a:lnTo>
                    <a:pt x="0" y="0"/>
                  </a:lnTo>
                  <a:lnTo>
                    <a:pt x="0" y="119637"/>
                  </a:lnTo>
                  <a:close/>
                </a:path>
              </a:pathLst>
            </a:custGeom>
            <a:ln w="25400">
              <a:solidFill>
                <a:srgbClr val="000000"/>
              </a:solidFill>
            </a:ln>
          </p:spPr>
          <p:txBody>
            <a:bodyPr wrap="square" lIns="0" tIns="0" rIns="0" bIns="0" rtlCol="0"/>
            <a:lstStyle/>
            <a:p>
              <a:pPr defTabSz="642915"/>
              <a:endParaRPr sz="1266" kern="0">
                <a:solidFill>
                  <a:sysClr val="windowText" lastClr="000000"/>
                </a:solidFill>
              </a:endParaRPr>
            </a:p>
          </p:txBody>
        </p:sp>
        <p:sp>
          <p:nvSpPr>
            <p:cNvPr id="34" name="object 34"/>
            <p:cNvSpPr/>
            <p:nvPr/>
          </p:nvSpPr>
          <p:spPr>
            <a:xfrm>
              <a:off x="8585200" y="5423623"/>
              <a:ext cx="4408805" cy="70485"/>
            </a:xfrm>
            <a:custGeom>
              <a:avLst/>
              <a:gdLst/>
              <a:ahLst/>
              <a:cxnLst/>
              <a:rect l="l" t="t" r="r" b="b"/>
              <a:pathLst>
                <a:path w="4408805" h="70485">
                  <a:moveTo>
                    <a:pt x="2119503" y="0"/>
                  </a:moveTo>
                  <a:lnTo>
                    <a:pt x="0" y="0"/>
                  </a:lnTo>
                  <a:lnTo>
                    <a:pt x="0" y="70205"/>
                  </a:lnTo>
                  <a:lnTo>
                    <a:pt x="2119503" y="70205"/>
                  </a:lnTo>
                  <a:lnTo>
                    <a:pt x="2119503" y="0"/>
                  </a:lnTo>
                  <a:close/>
                </a:path>
                <a:path w="4408805" h="70485">
                  <a:moveTo>
                    <a:pt x="4408221" y="0"/>
                  </a:moveTo>
                  <a:lnTo>
                    <a:pt x="2351887" y="0"/>
                  </a:lnTo>
                  <a:lnTo>
                    <a:pt x="2351887" y="70205"/>
                  </a:lnTo>
                  <a:lnTo>
                    <a:pt x="4408221" y="70205"/>
                  </a:lnTo>
                  <a:lnTo>
                    <a:pt x="4408221" y="0"/>
                  </a:lnTo>
                  <a:close/>
                </a:path>
              </a:pathLst>
            </a:custGeom>
            <a:solidFill>
              <a:srgbClr val="000000"/>
            </a:solidFill>
          </p:spPr>
          <p:txBody>
            <a:bodyPr wrap="square" lIns="0" tIns="0" rIns="0" bIns="0" rtlCol="0"/>
            <a:lstStyle/>
            <a:p>
              <a:pPr defTabSz="642915"/>
              <a:endParaRPr sz="1266" kern="0">
                <a:solidFill>
                  <a:sysClr val="windowText" lastClr="000000"/>
                </a:solidFill>
              </a:endParaRPr>
            </a:p>
          </p:txBody>
        </p:sp>
        <p:sp>
          <p:nvSpPr>
            <p:cNvPr id="35" name="object 35"/>
            <p:cNvSpPr/>
            <p:nvPr/>
          </p:nvSpPr>
          <p:spPr>
            <a:xfrm>
              <a:off x="8585199" y="5423617"/>
              <a:ext cx="4408805" cy="70485"/>
            </a:xfrm>
            <a:custGeom>
              <a:avLst/>
              <a:gdLst/>
              <a:ahLst/>
              <a:cxnLst/>
              <a:rect l="l" t="t" r="r" b="b"/>
              <a:pathLst>
                <a:path w="4408805" h="70485">
                  <a:moveTo>
                    <a:pt x="0" y="70212"/>
                  </a:moveTo>
                  <a:lnTo>
                    <a:pt x="4408220" y="70212"/>
                  </a:lnTo>
                  <a:lnTo>
                    <a:pt x="4408220" y="0"/>
                  </a:lnTo>
                  <a:lnTo>
                    <a:pt x="0" y="0"/>
                  </a:lnTo>
                  <a:lnTo>
                    <a:pt x="0" y="70212"/>
                  </a:lnTo>
                  <a:close/>
                </a:path>
              </a:pathLst>
            </a:custGeom>
            <a:ln w="25400">
              <a:solidFill>
                <a:srgbClr val="000000"/>
              </a:solidFill>
            </a:ln>
          </p:spPr>
          <p:txBody>
            <a:bodyPr wrap="square" lIns="0" tIns="0" rIns="0" bIns="0" rtlCol="0"/>
            <a:lstStyle/>
            <a:p>
              <a:pPr defTabSz="642915"/>
              <a:endParaRPr sz="1266" kern="0">
                <a:solidFill>
                  <a:sysClr val="windowText" lastClr="000000"/>
                </a:solidFill>
              </a:endParaRPr>
            </a:p>
          </p:txBody>
        </p:sp>
        <p:sp>
          <p:nvSpPr>
            <p:cNvPr id="36" name="object 36"/>
            <p:cNvSpPr/>
            <p:nvPr/>
          </p:nvSpPr>
          <p:spPr>
            <a:xfrm>
              <a:off x="8579154" y="5493829"/>
              <a:ext cx="4414520" cy="304165"/>
            </a:xfrm>
            <a:custGeom>
              <a:avLst/>
              <a:gdLst/>
              <a:ahLst/>
              <a:cxnLst/>
              <a:rect l="l" t="t" r="r" b="b"/>
              <a:pathLst>
                <a:path w="4414520" h="304164">
                  <a:moveTo>
                    <a:pt x="2111044" y="77470"/>
                  </a:moveTo>
                  <a:lnTo>
                    <a:pt x="0" y="77470"/>
                  </a:lnTo>
                  <a:lnTo>
                    <a:pt x="0" y="303923"/>
                  </a:lnTo>
                  <a:lnTo>
                    <a:pt x="2111044" y="303923"/>
                  </a:lnTo>
                  <a:lnTo>
                    <a:pt x="2111044" y="77470"/>
                  </a:lnTo>
                  <a:close/>
                </a:path>
                <a:path w="4414520" h="304164">
                  <a:moveTo>
                    <a:pt x="2125548" y="0"/>
                  </a:moveTo>
                  <a:lnTo>
                    <a:pt x="0" y="0"/>
                  </a:lnTo>
                  <a:lnTo>
                    <a:pt x="0" y="241"/>
                  </a:lnTo>
                  <a:lnTo>
                    <a:pt x="2125548" y="241"/>
                  </a:lnTo>
                  <a:lnTo>
                    <a:pt x="2125548" y="0"/>
                  </a:lnTo>
                  <a:close/>
                </a:path>
                <a:path w="4414520" h="304164">
                  <a:moveTo>
                    <a:pt x="3307245" y="77470"/>
                  </a:moveTo>
                  <a:lnTo>
                    <a:pt x="2210143" y="77470"/>
                  </a:lnTo>
                  <a:lnTo>
                    <a:pt x="2210143" y="303923"/>
                  </a:lnTo>
                  <a:lnTo>
                    <a:pt x="3307245" y="303923"/>
                  </a:lnTo>
                  <a:lnTo>
                    <a:pt x="3307245" y="77470"/>
                  </a:lnTo>
                  <a:close/>
                </a:path>
                <a:path w="4414520" h="304164">
                  <a:moveTo>
                    <a:pt x="4414266" y="77470"/>
                  </a:moveTo>
                  <a:lnTo>
                    <a:pt x="3653294" y="77470"/>
                  </a:lnTo>
                  <a:lnTo>
                    <a:pt x="3653294" y="303923"/>
                  </a:lnTo>
                  <a:lnTo>
                    <a:pt x="4414266" y="303923"/>
                  </a:lnTo>
                  <a:lnTo>
                    <a:pt x="4414266" y="77470"/>
                  </a:lnTo>
                  <a:close/>
                </a:path>
                <a:path w="4414520" h="304164">
                  <a:moveTo>
                    <a:pt x="4414266" y="0"/>
                  </a:moveTo>
                  <a:lnTo>
                    <a:pt x="2357932" y="0"/>
                  </a:lnTo>
                  <a:lnTo>
                    <a:pt x="2357932" y="241"/>
                  </a:lnTo>
                  <a:lnTo>
                    <a:pt x="4414266" y="241"/>
                  </a:lnTo>
                  <a:lnTo>
                    <a:pt x="4414266" y="0"/>
                  </a:lnTo>
                  <a:close/>
                </a:path>
              </a:pathLst>
            </a:custGeom>
            <a:solidFill>
              <a:srgbClr val="943734"/>
            </a:solidFill>
          </p:spPr>
          <p:txBody>
            <a:bodyPr wrap="square" lIns="0" tIns="0" rIns="0" bIns="0" rtlCol="0"/>
            <a:lstStyle/>
            <a:p>
              <a:pPr defTabSz="642915"/>
              <a:endParaRPr sz="1266" kern="0">
                <a:solidFill>
                  <a:sysClr val="windowText" lastClr="000000"/>
                </a:solidFill>
              </a:endParaRPr>
            </a:p>
          </p:txBody>
        </p:sp>
        <p:sp>
          <p:nvSpPr>
            <p:cNvPr id="37" name="object 37"/>
            <p:cNvSpPr/>
            <p:nvPr/>
          </p:nvSpPr>
          <p:spPr>
            <a:xfrm>
              <a:off x="8579154" y="5493821"/>
              <a:ext cx="4414520" cy="304165"/>
            </a:xfrm>
            <a:custGeom>
              <a:avLst/>
              <a:gdLst/>
              <a:ahLst/>
              <a:cxnLst/>
              <a:rect l="l" t="t" r="r" b="b"/>
              <a:pathLst>
                <a:path w="4414520" h="304164">
                  <a:moveTo>
                    <a:pt x="0" y="303931"/>
                  </a:moveTo>
                  <a:lnTo>
                    <a:pt x="4414253" y="303931"/>
                  </a:lnTo>
                  <a:lnTo>
                    <a:pt x="4414253" y="0"/>
                  </a:lnTo>
                  <a:lnTo>
                    <a:pt x="0" y="0"/>
                  </a:lnTo>
                  <a:lnTo>
                    <a:pt x="0" y="303931"/>
                  </a:lnTo>
                  <a:close/>
                </a:path>
              </a:pathLst>
            </a:custGeom>
            <a:ln w="25400">
              <a:solidFill>
                <a:srgbClr val="E26C08"/>
              </a:solidFill>
            </a:ln>
          </p:spPr>
          <p:txBody>
            <a:bodyPr wrap="square" lIns="0" tIns="0" rIns="0" bIns="0" rtlCol="0"/>
            <a:lstStyle/>
            <a:p>
              <a:pPr defTabSz="642915"/>
              <a:endParaRPr sz="1266" kern="0">
                <a:solidFill>
                  <a:sysClr val="windowText" lastClr="000000"/>
                </a:solidFill>
              </a:endParaRPr>
            </a:p>
          </p:txBody>
        </p:sp>
        <p:sp>
          <p:nvSpPr>
            <p:cNvPr id="38" name="object 38"/>
            <p:cNvSpPr/>
            <p:nvPr/>
          </p:nvSpPr>
          <p:spPr>
            <a:xfrm>
              <a:off x="8579154" y="5494070"/>
              <a:ext cx="4414520" cy="77470"/>
            </a:xfrm>
            <a:custGeom>
              <a:avLst/>
              <a:gdLst/>
              <a:ahLst/>
              <a:cxnLst/>
              <a:rect l="l" t="t" r="r" b="b"/>
              <a:pathLst>
                <a:path w="4414520" h="77470">
                  <a:moveTo>
                    <a:pt x="2125548" y="0"/>
                  </a:moveTo>
                  <a:lnTo>
                    <a:pt x="0" y="0"/>
                  </a:lnTo>
                  <a:lnTo>
                    <a:pt x="0" y="77228"/>
                  </a:lnTo>
                  <a:lnTo>
                    <a:pt x="2125548" y="77228"/>
                  </a:lnTo>
                  <a:lnTo>
                    <a:pt x="2125548" y="0"/>
                  </a:lnTo>
                  <a:close/>
                </a:path>
                <a:path w="4414520" h="77470">
                  <a:moveTo>
                    <a:pt x="4414266" y="0"/>
                  </a:moveTo>
                  <a:lnTo>
                    <a:pt x="2357932" y="0"/>
                  </a:lnTo>
                  <a:lnTo>
                    <a:pt x="2357932" y="77228"/>
                  </a:lnTo>
                  <a:lnTo>
                    <a:pt x="4414266" y="77228"/>
                  </a:lnTo>
                  <a:lnTo>
                    <a:pt x="4414266" y="0"/>
                  </a:lnTo>
                  <a:close/>
                </a:path>
              </a:pathLst>
            </a:custGeom>
            <a:solidFill>
              <a:srgbClr val="FFFF00"/>
            </a:solidFill>
          </p:spPr>
          <p:txBody>
            <a:bodyPr wrap="square" lIns="0" tIns="0" rIns="0" bIns="0" rtlCol="0"/>
            <a:lstStyle/>
            <a:p>
              <a:pPr defTabSz="642915"/>
              <a:endParaRPr sz="1266" kern="0">
                <a:solidFill>
                  <a:sysClr val="windowText" lastClr="000000"/>
                </a:solidFill>
              </a:endParaRPr>
            </a:p>
          </p:txBody>
        </p:sp>
        <p:sp>
          <p:nvSpPr>
            <p:cNvPr id="39" name="object 39"/>
            <p:cNvSpPr/>
            <p:nvPr/>
          </p:nvSpPr>
          <p:spPr>
            <a:xfrm>
              <a:off x="8579154" y="5494067"/>
              <a:ext cx="4414520" cy="77470"/>
            </a:xfrm>
            <a:custGeom>
              <a:avLst/>
              <a:gdLst/>
              <a:ahLst/>
              <a:cxnLst/>
              <a:rect l="l" t="t" r="r" b="b"/>
              <a:pathLst>
                <a:path w="4414520" h="77470">
                  <a:moveTo>
                    <a:pt x="0" y="77231"/>
                  </a:moveTo>
                  <a:lnTo>
                    <a:pt x="4414253" y="77231"/>
                  </a:lnTo>
                  <a:lnTo>
                    <a:pt x="4414253" y="0"/>
                  </a:lnTo>
                  <a:lnTo>
                    <a:pt x="0" y="0"/>
                  </a:lnTo>
                  <a:lnTo>
                    <a:pt x="0" y="77231"/>
                  </a:lnTo>
                  <a:close/>
                </a:path>
              </a:pathLst>
            </a:custGeom>
            <a:ln w="25400">
              <a:solidFill>
                <a:srgbClr val="FFFF00"/>
              </a:solidFill>
            </a:ln>
          </p:spPr>
          <p:txBody>
            <a:bodyPr wrap="square" lIns="0" tIns="0" rIns="0" bIns="0" rtlCol="0"/>
            <a:lstStyle/>
            <a:p>
              <a:pPr defTabSz="642915"/>
              <a:endParaRPr sz="1266" kern="0">
                <a:solidFill>
                  <a:sysClr val="windowText" lastClr="000000"/>
                </a:solidFill>
              </a:endParaRPr>
            </a:p>
          </p:txBody>
        </p:sp>
        <p:sp>
          <p:nvSpPr>
            <p:cNvPr id="40" name="object 40"/>
            <p:cNvSpPr/>
            <p:nvPr/>
          </p:nvSpPr>
          <p:spPr>
            <a:xfrm>
              <a:off x="10690199" y="5571312"/>
              <a:ext cx="99695" cy="226695"/>
            </a:xfrm>
            <a:custGeom>
              <a:avLst/>
              <a:gdLst/>
              <a:ahLst/>
              <a:cxnLst/>
              <a:rect l="l" t="t" r="r" b="b"/>
              <a:pathLst>
                <a:path w="99695" h="226695">
                  <a:moveTo>
                    <a:pt x="99098" y="0"/>
                  </a:moveTo>
                  <a:lnTo>
                    <a:pt x="0" y="0"/>
                  </a:lnTo>
                  <a:lnTo>
                    <a:pt x="0" y="94729"/>
                  </a:lnTo>
                  <a:lnTo>
                    <a:pt x="0" y="226441"/>
                  </a:lnTo>
                  <a:lnTo>
                    <a:pt x="99098" y="226441"/>
                  </a:lnTo>
                  <a:lnTo>
                    <a:pt x="99098" y="94729"/>
                  </a:lnTo>
                  <a:lnTo>
                    <a:pt x="99098" y="0"/>
                  </a:lnTo>
                  <a:close/>
                </a:path>
              </a:pathLst>
            </a:custGeom>
            <a:solidFill>
              <a:srgbClr val="FFFF00"/>
            </a:solidFill>
          </p:spPr>
          <p:txBody>
            <a:bodyPr wrap="square" lIns="0" tIns="0" rIns="0" bIns="0" rtlCol="0"/>
            <a:lstStyle/>
            <a:p>
              <a:pPr defTabSz="642915"/>
              <a:endParaRPr sz="1266" kern="0">
                <a:solidFill>
                  <a:sysClr val="windowText" lastClr="000000"/>
                </a:solidFill>
              </a:endParaRPr>
            </a:p>
          </p:txBody>
        </p:sp>
        <p:sp>
          <p:nvSpPr>
            <p:cNvPr id="41" name="object 41"/>
            <p:cNvSpPr/>
            <p:nvPr/>
          </p:nvSpPr>
          <p:spPr>
            <a:xfrm>
              <a:off x="10690199" y="5571300"/>
              <a:ext cx="99695" cy="226695"/>
            </a:xfrm>
            <a:custGeom>
              <a:avLst/>
              <a:gdLst/>
              <a:ahLst/>
              <a:cxnLst/>
              <a:rect l="l" t="t" r="r" b="b"/>
              <a:pathLst>
                <a:path w="99695" h="226695">
                  <a:moveTo>
                    <a:pt x="0" y="226452"/>
                  </a:moveTo>
                  <a:lnTo>
                    <a:pt x="99104" y="226452"/>
                  </a:lnTo>
                  <a:lnTo>
                    <a:pt x="99104" y="0"/>
                  </a:lnTo>
                  <a:lnTo>
                    <a:pt x="0" y="0"/>
                  </a:lnTo>
                  <a:lnTo>
                    <a:pt x="0" y="226452"/>
                  </a:lnTo>
                  <a:close/>
                </a:path>
              </a:pathLst>
            </a:custGeom>
            <a:ln w="25400">
              <a:solidFill>
                <a:srgbClr val="FFFF00"/>
              </a:solidFill>
            </a:ln>
          </p:spPr>
          <p:txBody>
            <a:bodyPr wrap="square" lIns="0" tIns="0" rIns="0" bIns="0" rtlCol="0"/>
            <a:lstStyle/>
            <a:p>
              <a:pPr defTabSz="642915"/>
              <a:endParaRPr sz="1266" kern="0">
                <a:solidFill>
                  <a:sysClr val="windowText" lastClr="000000"/>
                </a:solidFill>
              </a:endParaRPr>
            </a:p>
          </p:txBody>
        </p:sp>
        <p:sp>
          <p:nvSpPr>
            <p:cNvPr id="42" name="object 42"/>
            <p:cNvSpPr/>
            <p:nvPr/>
          </p:nvSpPr>
          <p:spPr>
            <a:xfrm>
              <a:off x="11168811" y="5928334"/>
              <a:ext cx="385445" cy="429259"/>
            </a:xfrm>
            <a:custGeom>
              <a:avLst/>
              <a:gdLst/>
              <a:ahLst/>
              <a:cxnLst/>
              <a:rect l="l" t="t" r="r" b="b"/>
              <a:pathLst>
                <a:path w="385445" h="429260">
                  <a:moveTo>
                    <a:pt x="0" y="0"/>
                  </a:moveTo>
                  <a:lnTo>
                    <a:pt x="0" y="428853"/>
                  </a:lnTo>
                  <a:lnTo>
                    <a:pt x="385394" y="214426"/>
                  </a:lnTo>
                  <a:lnTo>
                    <a:pt x="0" y="0"/>
                  </a:lnTo>
                  <a:close/>
                </a:path>
              </a:pathLst>
            </a:custGeom>
            <a:solidFill>
              <a:srgbClr val="000000"/>
            </a:solidFill>
          </p:spPr>
          <p:txBody>
            <a:bodyPr wrap="square" lIns="0" tIns="0" rIns="0" bIns="0" rtlCol="0"/>
            <a:lstStyle/>
            <a:p>
              <a:pPr defTabSz="642915"/>
              <a:endParaRPr sz="1266" kern="0">
                <a:solidFill>
                  <a:sysClr val="windowText" lastClr="000000"/>
                </a:solidFill>
              </a:endParaRPr>
            </a:p>
          </p:txBody>
        </p:sp>
        <p:sp>
          <p:nvSpPr>
            <p:cNvPr id="43" name="object 43"/>
            <p:cNvSpPr/>
            <p:nvPr/>
          </p:nvSpPr>
          <p:spPr>
            <a:xfrm>
              <a:off x="11168811" y="5928334"/>
              <a:ext cx="385445" cy="429259"/>
            </a:xfrm>
            <a:custGeom>
              <a:avLst/>
              <a:gdLst/>
              <a:ahLst/>
              <a:cxnLst/>
              <a:rect l="l" t="t" r="r" b="b"/>
              <a:pathLst>
                <a:path w="385445" h="429260">
                  <a:moveTo>
                    <a:pt x="385394" y="214426"/>
                  </a:moveTo>
                  <a:lnTo>
                    <a:pt x="0" y="428853"/>
                  </a:lnTo>
                  <a:lnTo>
                    <a:pt x="0" y="0"/>
                  </a:lnTo>
                  <a:lnTo>
                    <a:pt x="385394" y="214426"/>
                  </a:lnTo>
                  <a:close/>
                </a:path>
              </a:pathLst>
            </a:custGeom>
            <a:ln w="25400">
              <a:solidFill>
                <a:srgbClr val="000000"/>
              </a:solidFill>
            </a:ln>
          </p:spPr>
          <p:txBody>
            <a:bodyPr wrap="square" lIns="0" tIns="0" rIns="0" bIns="0" rtlCol="0"/>
            <a:lstStyle/>
            <a:p>
              <a:pPr defTabSz="642915"/>
              <a:endParaRPr sz="1266" kern="0">
                <a:solidFill>
                  <a:sysClr val="windowText" lastClr="000000"/>
                </a:solidFill>
              </a:endParaRPr>
            </a:p>
          </p:txBody>
        </p:sp>
        <p:sp>
          <p:nvSpPr>
            <p:cNvPr id="44" name="object 44"/>
            <p:cNvSpPr/>
            <p:nvPr/>
          </p:nvSpPr>
          <p:spPr>
            <a:xfrm>
              <a:off x="10750041" y="5829668"/>
              <a:ext cx="422909" cy="328295"/>
            </a:xfrm>
            <a:custGeom>
              <a:avLst/>
              <a:gdLst/>
              <a:ahLst/>
              <a:cxnLst/>
              <a:rect l="l" t="t" r="r" b="b"/>
              <a:pathLst>
                <a:path w="422909" h="328295">
                  <a:moveTo>
                    <a:pt x="0" y="0"/>
                  </a:moveTo>
                  <a:lnTo>
                    <a:pt x="0" y="328282"/>
                  </a:lnTo>
                  <a:lnTo>
                    <a:pt x="422325" y="328282"/>
                  </a:lnTo>
                </a:path>
              </a:pathLst>
            </a:custGeom>
            <a:ln w="76200">
              <a:solidFill>
                <a:srgbClr val="000000"/>
              </a:solidFill>
            </a:ln>
          </p:spPr>
          <p:txBody>
            <a:bodyPr wrap="square" lIns="0" tIns="0" rIns="0" bIns="0" rtlCol="0"/>
            <a:lstStyle/>
            <a:p>
              <a:pPr defTabSz="642915"/>
              <a:endParaRPr sz="1266" kern="0">
                <a:solidFill>
                  <a:sysClr val="windowText" lastClr="000000"/>
                </a:solidFill>
              </a:endParaRPr>
            </a:p>
          </p:txBody>
        </p:sp>
      </p:grpSp>
      <p:sp>
        <p:nvSpPr>
          <p:cNvPr id="45" name="object 45"/>
          <p:cNvSpPr txBox="1"/>
          <p:nvPr/>
        </p:nvSpPr>
        <p:spPr>
          <a:xfrm>
            <a:off x="6721078" y="2634258"/>
            <a:ext cx="1394371" cy="182142"/>
          </a:xfrm>
          <a:prstGeom prst="rect">
            <a:avLst/>
          </a:prstGeom>
        </p:spPr>
        <p:txBody>
          <a:bodyPr vert="horz" wrap="square" lIns="0" tIns="8930" rIns="0" bIns="0" rtlCol="0">
            <a:spAutoFit/>
          </a:bodyPr>
          <a:lstStyle/>
          <a:p>
            <a:pPr marL="8929" defTabSz="642915">
              <a:spcBef>
                <a:spcPts val="70"/>
              </a:spcBef>
            </a:pPr>
            <a:r>
              <a:rPr sz="1125" b="1" kern="0" dirty="0">
                <a:solidFill>
                  <a:sysClr val="windowText" lastClr="000000"/>
                </a:solidFill>
                <a:latin typeface="Calibri"/>
                <a:cs typeface="Calibri"/>
              </a:rPr>
              <a:t>Copper</a:t>
            </a:r>
            <a:r>
              <a:rPr sz="1125" kern="0" spc="-53" dirty="0">
                <a:solidFill>
                  <a:sysClr val="windowText" lastClr="000000"/>
                </a:solidFill>
                <a:latin typeface="Times New Roman"/>
                <a:cs typeface="Times New Roman"/>
              </a:rPr>
              <a:t> </a:t>
            </a:r>
            <a:r>
              <a:rPr sz="1125" b="1" kern="0" dirty="0">
                <a:solidFill>
                  <a:sysClr val="windowText" lastClr="000000"/>
                </a:solidFill>
                <a:latin typeface="Calibri"/>
                <a:cs typeface="Calibri"/>
              </a:rPr>
              <a:t>top</a:t>
            </a:r>
            <a:r>
              <a:rPr sz="1125" kern="0" spc="-53" dirty="0">
                <a:solidFill>
                  <a:sysClr val="windowText" lastClr="000000"/>
                </a:solidFill>
                <a:latin typeface="Times New Roman"/>
                <a:cs typeface="Times New Roman"/>
              </a:rPr>
              <a:t> </a:t>
            </a:r>
            <a:r>
              <a:rPr sz="1125" b="1" kern="0" dirty="0">
                <a:solidFill>
                  <a:sysClr val="windowText" lastClr="000000"/>
                </a:solidFill>
                <a:latin typeface="Calibri"/>
                <a:cs typeface="Calibri"/>
              </a:rPr>
              <a:t>layer</a:t>
            </a:r>
            <a:r>
              <a:rPr sz="1125" kern="0" spc="-49" dirty="0">
                <a:solidFill>
                  <a:sysClr val="windowText" lastClr="000000"/>
                </a:solidFill>
                <a:latin typeface="Times New Roman"/>
                <a:cs typeface="Times New Roman"/>
              </a:rPr>
              <a:t> </a:t>
            </a:r>
            <a:r>
              <a:rPr sz="1125" b="1" kern="0" spc="-7" dirty="0">
                <a:solidFill>
                  <a:sysClr val="windowText" lastClr="000000"/>
                </a:solidFill>
                <a:latin typeface="Calibri"/>
                <a:cs typeface="Calibri"/>
              </a:rPr>
              <a:t>(5µm)</a:t>
            </a:r>
            <a:endParaRPr sz="1125" kern="0">
              <a:solidFill>
                <a:sysClr val="windowText" lastClr="000000"/>
              </a:solidFill>
              <a:latin typeface="Calibri"/>
              <a:cs typeface="Calibri"/>
            </a:endParaRPr>
          </a:p>
        </p:txBody>
      </p:sp>
      <p:grpSp>
        <p:nvGrpSpPr>
          <p:cNvPr id="46" name="object 46"/>
          <p:cNvGrpSpPr/>
          <p:nvPr/>
        </p:nvGrpSpPr>
        <p:grpSpPr>
          <a:xfrm>
            <a:off x="7218748" y="3615291"/>
            <a:ext cx="342006" cy="223242"/>
            <a:chOff x="8099196" y="5141747"/>
            <a:chExt cx="486409" cy="317500"/>
          </a:xfrm>
        </p:grpSpPr>
        <p:sp>
          <p:nvSpPr>
            <p:cNvPr id="47" name="object 47"/>
            <p:cNvSpPr/>
            <p:nvPr/>
          </p:nvSpPr>
          <p:spPr>
            <a:xfrm>
              <a:off x="8111896" y="5154447"/>
              <a:ext cx="413384" cy="266065"/>
            </a:xfrm>
            <a:custGeom>
              <a:avLst/>
              <a:gdLst/>
              <a:ahLst/>
              <a:cxnLst/>
              <a:rect l="l" t="t" r="r" b="b"/>
              <a:pathLst>
                <a:path w="413384" h="266064">
                  <a:moveTo>
                    <a:pt x="0" y="0"/>
                  </a:moveTo>
                  <a:lnTo>
                    <a:pt x="402437" y="258711"/>
                  </a:lnTo>
                  <a:lnTo>
                    <a:pt x="413118" y="265582"/>
                  </a:lnTo>
                </a:path>
              </a:pathLst>
            </a:custGeom>
            <a:ln w="25400">
              <a:solidFill>
                <a:srgbClr val="000000"/>
              </a:solidFill>
            </a:ln>
          </p:spPr>
          <p:txBody>
            <a:bodyPr wrap="square" lIns="0" tIns="0" rIns="0" bIns="0" rtlCol="0"/>
            <a:lstStyle/>
            <a:p>
              <a:pPr defTabSz="642915"/>
              <a:endParaRPr sz="1266" kern="0">
                <a:solidFill>
                  <a:sysClr val="windowText" lastClr="000000"/>
                </a:solidFill>
              </a:endParaRPr>
            </a:p>
          </p:txBody>
        </p:sp>
        <p:pic>
          <p:nvPicPr>
            <p:cNvPr id="48" name="object 48"/>
            <p:cNvPicPr/>
            <p:nvPr/>
          </p:nvPicPr>
          <p:blipFill>
            <a:blip r:embed="rId2" cstate="print"/>
            <a:stretch>
              <a:fillRect/>
            </a:stretch>
          </p:blipFill>
          <p:spPr>
            <a:xfrm>
              <a:off x="8421865" y="5318717"/>
              <a:ext cx="163334" cy="139996"/>
            </a:xfrm>
            <a:prstGeom prst="rect">
              <a:avLst/>
            </a:prstGeom>
          </p:spPr>
        </p:pic>
      </p:grpSp>
      <p:sp>
        <p:nvSpPr>
          <p:cNvPr id="49" name="object 49"/>
          <p:cNvSpPr txBox="1"/>
          <p:nvPr/>
        </p:nvSpPr>
        <p:spPr>
          <a:xfrm>
            <a:off x="6479977" y="3161109"/>
            <a:ext cx="1358652" cy="384472"/>
          </a:xfrm>
          <a:prstGeom prst="rect">
            <a:avLst/>
          </a:prstGeom>
        </p:spPr>
        <p:txBody>
          <a:bodyPr vert="horz" wrap="square" lIns="0" tIns="1786" rIns="0" bIns="0" rtlCol="0">
            <a:spAutoFit/>
          </a:bodyPr>
          <a:lstStyle/>
          <a:p>
            <a:pPr marL="8929" marR="3572" defTabSz="642915">
              <a:lnSpc>
                <a:spcPct val="104200"/>
              </a:lnSpc>
              <a:spcBef>
                <a:spcPts val="14"/>
              </a:spcBef>
            </a:pPr>
            <a:r>
              <a:rPr sz="1125" b="1" kern="0" dirty="0">
                <a:solidFill>
                  <a:sysClr val="windowText" lastClr="000000"/>
                </a:solidFill>
                <a:latin typeface="Calibri"/>
                <a:cs typeface="Calibri"/>
              </a:rPr>
              <a:t>DLC</a:t>
            </a:r>
            <a:r>
              <a:rPr sz="1125" kern="0" spc="204" dirty="0">
                <a:solidFill>
                  <a:sysClr val="windowText" lastClr="000000"/>
                </a:solidFill>
                <a:latin typeface="Times New Roman"/>
                <a:cs typeface="Times New Roman"/>
              </a:rPr>
              <a:t> </a:t>
            </a:r>
            <a:r>
              <a:rPr sz="1125" b="1" kern="0" dirty="0">
                <a:solidFill>
                  <a:sysClr val="windowText" lastClr="000000"/>
                </a:solidFill>
                <a:latin typeface="Calibri"/>
                <a:cs typeface="Calibri"/>
              </a:rPr>
              <a:t>layer</a:t>
            </a:r>
            <a:r>
              <a:rPr sz="1125" kern="0" spc="-39" dirty="0">
                <a:solidFill>
                  <a:sysClr val="windowText" lastClr="000000"/>
                </a:solidFill>
                <a:latin typeface="Times New Roman"/>
                <a:cs typeface="Times New Roman"/>
              </a:rPr>
              <a:t> </a:t>
            </a:r>
            <a:r>
              <a:rPr sz="1125" b="1" kern="0" spc="-7" dirty="0">
                <a:solidFill>
                  <a:sysClr val="windowText" lastClr="000000"/>
                </a:solidFill>
                <a:latin typeface="Calibri"/>
                <a:cs typeface="Calibri"/>
              </a:rPr>
              <a:t>(0.1-</a:t>
            </a:r>
            <a:r>
              <a:rPr sz="1125" b="1" kern="0" dirty="0">
                <a:solidFill>
                  <a:sysClr val="windowText" lastClr="000000"/>
                </a:solidFill>
                <a:latin typeface="Calibri"/>
                <a:cs typeface="Calibri"/>
              </a:rPr>
              <a:t>0.2</a:t>
            </a:r>
            <a:r>
              <a:rPr sz="1125" kern="0" spc="-35" dirty="0">
                <a:solidFill>
                  <a:sysClr val="windowText" lastClr="000000"/>
                </a:solidFill>
                <a:latin typeface="Times New Roman"/>
                <a:cs typeface="Times New Roman"/>
              </a:rPr>
              <a:t> </a:t>
            </a:r>
            <a:r>
              <a:rPr sz="1125" b="1" kern="0" spc="-18" dirty="0">
                <a:solidFill>
                  <a:sysClr val="windowText" lastClr="000000"/>
                </a:solidFill>
                <a:latin typeface="Calibri"/>
                <a:cs typeface="Calibri"/>
              </a:rPr>
              <a:t>µm)</a:t>
            </a:r>
            <a:r>
              <a:rPr sz="1125" kern="0" spc="-18" dirty="0">
                <a:solidFill>
                  <a:sysClr val="windowText" lastClr="000000"/>
                </a:solidFill>
                <a:latin typeface="Times New Roman"/>
                <a:cs typeface="Times New Roman"/>
              </a:rPr>
              <a:t> </a:t>
            </a:r>
            <a:r>
              <a:rPr sz="1125" b="1" kern="0" dirty="0">
                <a:solidFill>
                  <a:sysClr val="windowText" lastClr="000000"/>
                </a:solidFill>
                <a:latin typeface="Calibri"/>
                <a:cs typeface="Calibri"/>
              </a:rPr>
              <a:t>R</a:t>
            </a:r>
            <a:r>
              <a:rPr sz="1125" kern="0" spc="60" dirty="0">
                <a:solidFill>
                  <a:sysClr val="windowText" lastClr="000000"/>
                </a:solidFill>
                <a:latin typeface="Times New Roman"/>
                <a:cs typeface="Times New Roman"/>
              </a:rPr>
              <a:t>  </a:t>
            </a:r>
            <a:r>
              <a:rPr sz="1125" b="1" kern="0" spc="-513" dirty="0">
                <a:solidFill>
                  <a:sysClr val="windowText" lastClr="000000"/>
                </a:solidFill>
                <a:latin typeface="Calibri"/>
                <a:cs typeface="Calibri"/>
              </a:rPr>
              <a:t>1</a:t>
            </a:r>
            <a:r>
              <a:rPr sz="1125" b="1" kern="0" dirty="0">
                <a:solidFill>
                  <a:sysClr val="windowText" lastClr="000000"/>
                </a:solidFill>
                <a:latin typeface="Calibri"/>
                <a:cs typeface="Calibri"/>
              </a:rPr>
              <a:t>̴</a:t>
            </a:r>
            <a:r>
              <a:rPr sz="1125" kern="0" spc="229" dirty="0">
                <a:solidFill>
                  <a:sysClr val="windowText" lastClr="000000"/>
                </a:solidFill>
                <a:latin typeface="Times New Roman"/>
                <a:cs typeface="Times New Roman"/>
              </a:rPr>
              <a:t> </a:t>
            </a:r>
            <a:r>
              <a:rPr sz="1125" b="1" kern="0" dirty="0">
                <a:solidFill>
                  <a:sysClr val="windowText" lastClr="000000"/>
                </a:solidFill>
                <a:latin typeface="Calibri"/>
                <a:cs typeface="Calibri"/>
              </a:rPr>
              <a:t>0</a:t>
            </a:r>
            <a:r>
              <a:rPr sz="1125" kern="0" spc="-28" dirty="0">
                <a:solidFill>
                  <a:sysClr val="windowText" lastClr="000000"/>
                </a:solidFill>
                <a:latin typeface="Times New Roman"/>
                <a:cs typeface="Times New Roman"/>
              </a:rPr>
              <a:t> </a:t>
            </a:r>
            <a:r>
              <a:rPr sz="1125" b="1" kern="0" dirty="0">
                <a:solidFill>
                  <a:sysClr val="windowText" lastClr="000000"/>
                </a:solidFill>
                <a:latin typeface="Calibri"/>
                <a:cs typeface="Calibri"/>
              </a:rPr>
              <a:t>-200</a:t>
            </a:r>
            <a:r>
              <a:rPr sz="1125" kern="0" spc="225" dirty="0">
                <a:solidFill>
                  <a:sysClr val="windowText" lastClr="000000"/>
                </a:solidFill>
                <a:latin typeface="Times New Roman"/>
                <a:cs typeface="Times New Roman"/>
              </a:rPr>
              <a:t> </a:t>
            </a:r>
            <a:r>
              <a:rPr sz="1125" b="1" kern="0" spc="-14" dirty="0">
                <a:solidFill>
                  <a:sysClr val="windowText" lastClr="000000"/>
                </a:solidFill>
                <a:latin typeface="Calibri"/>
                <a:cs typeface="Calibri"/>
              </a:rPr>
              <a:t>MΩ/</a:t>
            </a:r>
            <a:r>
              <a:rPr sz="1266" b="1" kern="0" spc="-14" dirty="0">
                <a:solidFill>
                  <a:sysClr val="windowText" lastClr="000000"/>
                </a:solidFill>
                <a:latin typeface="Calibri"/>
                <a:cs typeface="Calibri"/>
              </a:rPr>
              <a:t>□</a:t>
            </a:r>
            <a:endParaRPr sz="1266" kern="0">
              <a:solidFill>
                <a:sysClr val="windowText" lastClr="000000"/>
              </a:solidFill>
              <a:latin typeface="Calibri"/>
              <a:cs typeface="Calibri"/>
            </a:endParaRPr>
          </a:p>
        </p:txBody>
      </p:sp>
      <p:grpSp>
        <p:nvGrpSpPr>
          <p:cNvPr id="50" name="object 50"/>
          <p:cNvGrpSpPr/>
          <p:nvPr/>
        </p:nvGrpSpPr>
        <p:grpSpPr>
          <a:xfrm>
            <a:off x="7385144" y="3962781"/>
            <a:ext cx="172789" cy="315664"/>
            <a:chOff x="8335848" y="5635955"/>
            <a:chExt cx="245745" cy="448945"/>
          </a:xfrm>
        </p:grpSpPr>
        <p:sp>
          <p:nvSpPr>
            <p:cNvPr id="51" name="object 51"/>
            <p:cNvSpPr/>
            <p:nvPr/>
          </p:nvSpPr>
          <p:spPr>
            <a:xfrm>
              <a:off x="8348548" y="5699531"/>
              <a:ext cx="192405" cy="372745"/>
            </a:xfrm>
            <a:custGeom>
              <a:avLst/>
              <a:gdLst/>
              <a:ahLst/>
              <a:cxnLst/>
              <a:rect l="l" t="t" r="r" b="b"/>
              <a:pathLst>
                <a:path w="192404" h="372745">
                  <a:moveTo>
                    <a:pt x="0" y="372160"/>
                  </a:moveTo>
                  <a:lnTo>
                    <a:pt x="186334" y="11290"/>
                  </a:lnTo>
                  <a:lnTo>
                    <a:pt x="192163" y="0"/>
                  </a:lnTo>
                </a:path>
              </a:pathLst>
            </a:custGeom>
            <a:ln w="25400">
              <a:solidFill>
                <a:srgbClr val="000000"/>
              </a:solidFill>
            </a:ln>
          </p:spPr>
          <p:txBody>
            <a:bodyPr wrap="square" lIns="0" tIns="0" rIns="0" bIns="0" rtlCol="0"/>
            <a:lstStyle/>
            <a:p>
              <a:pPr defTabSz="642915"/>
              <a:endParaRPr sz="1266" kern="0">
                <a:solidFill>
                  <a:sysClr val="windowText" lastClr="000000"/>
                </a:solidFill>
              </a:endParaRPr>
            </a:p>
          </p:txBody>
        </p:sp>
        <p:pic>
          <p:nvPicPr>
            <p:cNvPr id="52" name="object 52"/>
            <p:cNvPicPr/>
            <p:nvPr/>
          </p:nvPicPr>
          <p:blipFill>
            <a:blip r:embed="rId3" cstate="print"/>
            <a:stretch>
              <a:fillRect/>
            </a:stretch>
          </p:blipFill>
          <p:spPr>
            <a:xfrm>
              <a:off x="8442019" y="5635955"/>
              <a:ext cx="139408" cy="164947"/>
            </a:xfrm>
            <a:prstGeom prst="rect">
              <a:avLst/>
            </a:prstGeom>
          </p:spPr>
        </p:pic>
      </p:grpSp>
      <p:sp>
        <p:nvSpPr>
          <p:cNvPr id="53" name="object 53"/>
          <p:cNvSpPr txBox="1"/>
          <p:nvPr/>
        </p:nvSpPr>
        <p:spPr>
          <a:xfrm>
            <a:off x="7015758" y="4295180"/>
            <a:ext cx="1675656" cy="182142"/>
          </a:xfrm>
          <a:prstGeom prst="rect">
            <a:avLst/>
          </a:prstGeom>
        </p:spPr>
        <p:txBody>
          <a:bodyPr vert="horz" wrap="square" lIns="0" tIns="8930" rIns="0" bIns="0" rtlCol="0">
            <a:spAutoFit/>
          </a:bodyPr>
          <a:lstStyle/>
          <a:p>
            <a:pPr marL="8929" defTabSz="642915">
              <a:spcBef>
                <a:spcPts val="70"/>
              </a:spcBef>
            </a:pPr>
            <a:r>
              <a:rPr sz="1125" b="1" kern="0" dirty="0">
                <a:solidFill>
                  <a:sysClr val="windowText" lastClr="000000"/>
                </a:solidFill>
                <a:latin typeface="Calibri"/>
                <a:cs typeface="Calibri"/>
              </a:rPr>
              <a:t>Rigid</a:t>
            </a:r>
            <a:r>
              <a:rPr sz="1125" kern="0" spc="-42" dirty="0">
                <a:solidFill>
                  <a:sysClr val="windowText" lastClr="000000"/>
                </a:solidFill>
                <a:latin typeface="Times New Roman"/>
                <a:cs typeface="Times New Roman"/>
              </a:rPr>
              <a:t> </a:t>
            </a:r>
            <a:r>
              <a:rPr sz="1125" b="1" kern="0" dirty="0">
                <a:solidFill>
                  <a:sysClr val="windowText" lastClr="000000"/>
                </a:solidFill>
                <a:latin typeface="Calibri"/>
                <a:cs typeface="Calibri"/>
              </a:rPr>
              <a:t>PCB</a:t>
            </a:r>
            <a:r>
              <a:rPr sz="1125" kern="0" spc="-35" dirty="0">
                <a:solidFill>
                  <a:sysClr val="windowText" lastClr="000000"/>
                </a:solidFill>
                <a:latin typeface="Times New Roman"/>
                <a:cs typeface="Times New Roman"/>
              </a:rPr>
              <a:t> </a:t>
            </a:r>
            <a:r>
              <a:rPr sz="1125" b="1" kern="0" dirty="0">
                <a:solidFill>
                  <a:sysClr val="windowText" lastClr="000000"/>
                </a:solidFill>
                <a:latin typeface="Calibri"/>
                <a:cs typeface="Calibri"/>
              </a:rPr>
              <a:t>readout</a:t>
            </a:r>
            <a:r>
              <a:rPr sz="1125" kern="0" spc="-32" dirty="0">
                <a:solidFill>
                  <a:sysClr val="windowText" lastClr="000000"/>
                </a:solidFill>
                <a:latin typeface="Times New Roman"/>
                <a:cs typeface="Times New Roman"/>
              </a:rPr>
              <a:t> </a:t>
            </a:r>
            <a:r>
              <a:rPr sz="1125" b="1" kern="0" spc="-7" dirty="0">
                <a:solidFill>
                  <a:sysClr val="windowText" lastClr="000000"/>
                </a:solidFill>
                <a:latin typeface="Calibri"/>
                <a:cs typeface="Calibri"/>
              </a:rPr>
              <a:t>electrode</a:t>
            </a:r>
            <a:endParaRPr sz="1125" kern="0">
              <a:solidFill>
                <a:sysClr val="windowText" lastClr="000000"/>
              </a:solidFill>
              <a:latin typeface="Calibri"/>
              <a:cs typeface="Calibri"/>
            </a:endParaRPr>
          </a:p>
        </p:txBody>
      </p:sp>
      <p:sp>
        <p:nvSpPr>
          <p:cNvPr id="54" name="object 54"/>
          <p:cNvSpPr txBox="1"/>
          <p:nvPr/>
        </p:nvSpPr>
        <p:spPr>
          <a:xfrm>
            <a:off x="8998149" y="2536031"/>
            <a:ext cx="1505099" cy="509154"/>
          </a:xfrm>
          <a:prstGeom prst="rect">
            <a:avLst/>
          </a:prstGeom>
        </p:spPr>
        <p:txBody>
          <a:bodyPr vert="horz" wrap="square" lIns="0" tIns="8930" rIns="0" bIns="0" rtlCol="0">
            <a:spAutoFit/>
          </a:bodyPr>
          <a:lstStyle/>
          <a:p>
            <a:pPr marL="8929" defTabSz="642915">
              <a:lnSpc>
                <a:spcPts val="1343"/>
              </a:lnSpc>
              <a:spcBef>
                <a:spcPts val="70"/>
              </a:spcBef>
            </a:pPr>
            <a:r>
              <a:rPr sz="1125" b="1" kern="0" dirty="0">
                <a:solidFill>
                  <a:sysClr val="windowText" lastClr="000000"/>
                </a:solidFill>
                <a:latin typeface="Calibri"/>
                <a:cs typeface="Calibri"/>
              </a:rPr>
              <a:t>Well</a:t>
            </a:r>
            <a:r>
              <a:rPr sz="1125" kern="0" spc="-53" dirty="0">
                <a:solidFill>
                  <a:sysClr val="windowText" lastClr="000000"/>
                </a:solidFill>
                <a:latin typeface="Times New Roman"/>
                <a:cs typeface="Times New Roman"/>
              </a:rPr>
              <a:t> </a:t>
            </a:r>
            <a:r>
              <a:rPr sz="1125" b="1" kern="0" dirty="0">
                <a:solidFill>
                  <a:sysClr val="windowText" lastClr="000000"/>
                </a:solidFill>
                <a:latin typeface="Calibri"/>
                <a:cs typeface="Calibri"/>
              </a:rPr>
              <a:t>pitch:</a:t>
            </a:r>
            <a:r>
              <a:rPr sz="1125" kern="0" spc="-49" dirty="0">
                <a:solidFill>
                  <a:sysClr val="windowText" lastClr="000000"/>
                </a:solidFill>
                <a:latin typeface="Times New Roman"/>
                <a:cs typeface="Times New Roman"/>
              </a:rPr>
              <a:t> </a:t>
            </a:r>
            <a:r>
              <a:rPr sz="1125" b="1" kern="0" dirty="0">
                <a:solidFill>
                  <a:sysClr val="windowText" lastClr="000000"/>
                </a:solidFill>
                <a:latin typeface="Calibri"/>
                <a:cs typeface="Calibri"/>
              </a:rPr>
              <a:t>140</a:t>
            </a:r>
            <a:r>
              <a:rPr sz="1125" kern="0" spc="-49" dirty="0">
                <a:solidFill>
                  <a:sysClr val="windowText" lastClr="000000"/>
                </a:solidFill>
                <a:latin typeface="Times New Roman"/>
                <a:cs typeface="Times New Roman"/>
              </a:rPr>
              <a:t> </a:t>
            </a:r>
            <a:r>
              <a:rPr sz="1125" b="1" kern="0" spc="-18" dirty="0">
                <a:solidFill>
                  <a:sysClr val="windowText" lastClr="000000"/>
                </a:solidFill>
                <a:latin typeface="Calibri"/>
                <a:cs typeface="Calibri"/>
              </a:rPr>
              <a:t>µm</a:t>
            </a:r>
            <a:endParaRPr sz="1125" kern="0">
              <a:solidFill>
                <a:sysClr val="windowText" lastClr="000000"/>
              </a:solidFill>
              <a:latin typeface="Calibri"/>
              <a:cs typeface="Calibri"/>
            </a:endParaRPr>
          </a:p>
          <a:p>
            <a:pPr marL="8929" marR="3572" defTabSz="642915">
              <a:lnSpc>
                <a:spcPts val="1336"/>
              </a:lnSpc>
              <a:spcBef>
                <a:spcPts val="49"/>
              </a:spcBef>
            </a:pPr>
            <a:r>
              <a:rPr sz="1125" b="1" kern="0" dirty="0">
                <a:solidFill>
                  <a:sysClr val="windowText" lastClr="000000"/>
                </a:solidFill>
                <a:latin typeface="Calibri"/>
                <a:cs typeface="Calibri"/>
              </a:rPr>
              <a:t>Well</a:t>
            </a:r>
            <a:r>
              <a:rPr sz="1125" kern="0" spc="-56" dirty="0">
                <a:solidFill>
                  <a:sysClr val="windowText" lastClr="000000"/>
                </a:solidFill>
                <a:latin typeface="Times New Roman"/>
                <a:cs typeface="Times New Roman"/>
              </a:rPr>
              <a:t> </a:t>
            </a:r>
            <a:r>
              <a:rPr sz="1125" b="1" kern="0" dirty="0">
                <a:solidFill>
                  <a:sysClr val="windowText" lastClr="000000"/>
                </a:solidFill>
                <a:latin typeface="Calibri"/>
                <a:cs typeface="Calibri"/>
              </a:rPr>
              <a:t>diameter:</a:t>
            </a:r>
            <a:r>
              <a:rPr sz="1125" kern="0" spc="-49" dirty="0">
                <a:solidFill>
                  <a:sysClr val="windowText" lastClr="000000"/>
                </a:solidFill>
                <a:latin typeface="Times New Roman"/>
                <a:cs typeface="Times New Roman"/>
              </a:rPr>
              <a:t> </a:t>
            </a:r>
            <a:r>
              <a:rPr sz="1125" b="1" kern="0" spc="-7" dirty="0">
                <a:solidFill>
                  <a:sysClr val="windowText" lastClr="000000"/>
                </a:solidFill>
                <a:latin typeface="Calibri"/>
                <a:cs typeface="Calibri"/>
              </a:rPr>
              <a:t>70-</a:t>
            </a:r>
            <a:r>
              <a:rPr sz="1125" b="1" kern="0" dirty="0">
                <a:solidFill>
                  <a:sysClr val="windowText" lastClr="000000"/>
                </a:solidFill>
                <a:latin typeface="Calibri"/>
                <a:cs typeface="Calibri"/>
              </a:rPr>
              <a:t>50</a:t>
            </a:r>
            <a:r>
              <a:rPr sz="1125" kern="0" spc="-46" dirty="0">
                <a:solidFill>
                  <a:sysClr val="windowText" lastClr="000000"/>
                </a:solidFill>
                <a:latin typeface="Times New Roman"/>
                <a:cs typeface="Times New Roman"/>
              </a:rPr>
              <a:t> </a:t>
            </a:r>
            <a:r>
              <a:rPr sz="1125" b="1" kern="0" spc="-18" dirty="0">
                <a:solidFill>
                  <a:sysClr val="windowText" lastClr="000000"/>
                </a:solidFill>
                <a:latin typeface="Calibri"/>
                <a:cs typeface="Calibri"/>
              </a:rPr>
              <a:t>µm</a:t>
            </a:r>
            <a:r>
              <a:rPr sz="1125" kern="0" spc="-18" dirty="0">
                <a:solidFill>
                  <a:sysClr val="windowText" lastClr="000000"/>
                </a:solidFill>
                <a:latin typeface="Times New Roman"/>
                <a:cs typeface="Times New Roman"/>
              </a:rPr>
              <a:t> </a:t>
            </a:r>
            <a:r>
              <a:rPr sz="1125" b="1" kern="0" dirty="0">
                <a:solidFill>
                  <a:sysClr val="windowText" lastClr="000000"/>
                </a:solidFill>
                <a:latin typeface="Calibri"/>
                <a:cs typeface="Calibri"/>
              </a:rPr>
              <a:t>Kapton</a:t>
            </a:r>
            <a:r>
              <a:rPr sz="1125" kern="0" spc="-39" dirty="0">
                <a:solidFill>
                  <a:sysClr val="windowText" lastClr="000000"/>
                </a:solidFill>
                <a:latin typeface="Times New Roman"/>
                <a:cs typeface="Times New Roman"/>
              </a:rPr>
              <a:t> </a:t>
            </a:r>
            <a:r>
              <a:rPr sz="1125" b="1" kern="0" dirty="0">
                <a:solidFill>
                  <a:sysClr val="windowText" lastClr="000000"/>
                </a:solidFill>
                <a:latin typeface="Calibri"/>
                <a:cs typeface="Calibri"/>
              </a:rPr>
              <a:t>thickness:</a:t>
            </a:r>
            <a:r>
              <a:rPr sz="1125" kern="0" spc="204" dirty="0">
                <a:solidFill>
                  <a:sysClr val="windowText" lastClr="000000"/>
                </a:solidFill>
                <a:latin typeface="Times New Roman"/>
                <a:cs typeface="Times New Roman"/>
              </a:rPr>
              <a:t> </a:t>
            </a:r>
            <a:r>
              <a:rPr sz="1125" b="1" kern="0" dirty="0">
                <a:solidFill>
                  <a:sysClr val="windowText" lastClr="000000"/>
                </a:solidFill>
                <a:latin typeface="Calibri"/>
                <a:cs typeface="Calibri"/>
              </a:rPr>
              <a:t>50</a:t>
            </a:r>
            <a:r>
              <a:rPr sz="1125" kern="0" spc="-39" dirty="0">
                <a:solidFill>
                  <a:sysClr val="windowText" lastClr="000000"/>
                </a:solidFill>
                <a:latin typeface="Times New Roman"/>
                <a:cs typeface="Times New Roman"/>
              </a:rPr>
              <a:t> </a:t>
            </a:r>
            <a:r>
              <a:rPr sz="1125" b="1" kern="0" spc="-18" dirty="0">
                <a:solidFill>
                  <a:sysClr val="windowText" lastClr="000000"/>
                </a:solidFill>
                <a:latin typeface="Calibri"/>
                <a:cs typeface="Calibri"/>
              </a:rPr>
              <a:t>µm</a:t>
            </a:r>
            <a:endParaRPr sz="1125" kern="0">
              <a:solidFill>
                <a:sysClr val="windowText" lastClr="000000"/>
              </a:solidFill>
              <a:latin typeface="Calibri"/>
              <a:cs typeface="Calibri"/>
            </a:endParaRPr>
          </a:p>
        </p:txBody>
      </p:sp>
      <p:grpSp>
        <p:nvGrpSpPr>
          <p:cNvPr id="55" name="object 55"/>
          <p:cNvGrpSpPr/>
          <p:nvPr/>
        </p:nvGrpSpPr>
        <p:grpSpPr>
          <a:xfrm>
            <a:off x="7856800" y="2953172"/>
            <a:ext cx="1484561" cy="833140"/>
            <a:chOff x="9006649" y="4200067"/>
            <a:chExt cx="2111375" cy="1184910"/>
          </a:xfrm>
        </p:grpSpPr>
        <p:sp>
          <p:nvSpPr>
            <p:cNvPr id="56" name="object 56"/>
            <p:cNvSpPr/>
            <p:nvPr/>
          </p:nvSpPr>
          <p:spPr>
            <a:xfrm>
              <a:off x="10511955" y="4704963"/>
              <a:ext cx="593725" cy="35560"/>
            </a:xfrm>
            <a:custGeom>
              <a:avLst/>
              <a:gdLst/>
              <a:ahLst/>
              <a:cxnLst/>
              <a:rect l="l" t="t" r="r" b="b"/>
              <a:pathLst>
                <a:path w="593725" h="35560">
                  <a:moveTo>
                    <a:pt x="0" y="35108"/>
                  </a:moveTo>
                  <a:lnTo>
                    <a:pt x="593318" y="35108"/>
                  </a:lnTo>
                  <a:lnTo>
                    <a:pt x="593318" y="0"/>
                  </a:lnTo>
                  <a:lnTo>
                    <a:pt x="0" y="0"/>
                  </a:lnTo>
                  <a:lnTo>
                    <a:pt x="0" y="35108"/>
                  </a:lnTo>
                  <a:close/>
                </a:path>
              </a:pathLst>
            </a:custGeom>
            <a:ln w="25400">
              <a:solidFill>
                <a:srgbClr val="FFFF00"/>
              </a:solidFill>
            </a:ln>
          </p:spPr>
          <p:txBody>
            <a:bodyPr wrap="square" lIns="0" tIns="0" rIns="0" bIns="0" rtlCol="0"/>
            <a:lstStyle/>
            <a:p>
              <a:pPr defTabSz="642915"/>
              <a:endParaRPr sz="1266" kern="0">
                <a:solidFill>
                  <a:sysClr val="windowText" lastClr="000000"/>
                </a:solidFill>
              </a:endParaRPr>
            </a:p>
          </p:txBody>
        </p:sp>
        <p:sp>
          <p:nvSpPr>
            <p:cNvPr id="57" name="object 57"/>
            <p:cNvSpPr/>
            <p:nvPr/>
          </p:nvSpPr>
          <p:spPr>
            <a:xfrm>
              <a:off x="9064624" y="4711719"/>
              <a:ext cx="593725" cy="35560"/>
            </a:xfrm>
            <a:custGeom>
              <a:avLst/>
              <a:gdLst/>
              <a:ahLst/>
              <a:cxnLst/>
              <a:rect l="l" t="t" r="r" b="b"/>
              <a:pathLst>
                <a:path w="593725" h="35560">
                  <a:moveTo>
                    <a:pt x="0" y="35108"/>
                  </a:moveTo>
                  <a:lnTo>
                    <a:pt x="593318" y="35108"/>
                  </a:lnTo>
                  <a:lnTo>
                    <a:pt x="593318" y="0"/>
                  </a:lnTo>
                  <a:lnTo>
                    <a:pt x="0" y="0"/>
                  </a:lnTo>
                  <a:lnTo>
                    <a:pt x="0" y="35108"/>
                  </a:lnTo>
                  <a:close/>
                </a:path>
              </a:pathLst>
            </a:custGeom>
            <a:ln w="25400">
              <a:solidFill>
                <a:srgbClr val="FFFF00"/>
              </a:solidFill>
            </a:ln>
          </p:spPr>
          <p:txBody>
            <a:bodyPr wrap="square" lIns="0" tIns="0" rIns="0" bIns="0" rtlCol="0"/>
            <a:lstStyle/>
            <a:p>
              <a:pPr defTabSz="642915"/>
              <a:endParaRPr sz="1266" kern="0">
                <a:solidFill>
                  <a:sysClr val="windowText" lastClr="000000"/>
                </a:solidFill>
              </a:endParaRPr>
            </a:p>
          </p:txBody>
        </p:sp>
        <p:sp>
          <p:nvSpPr>
            <p:cNvPr id="58" name="object 58"/>
            <p:cNvSpPr/>
            <p:nvPr/>
          </p:nvSpPr>
          <p:spPr>
            <a:xfrm>
              <a:off x="9019349" y="4212767"/>
              <a:ext cx="236854" cy="428625"/>
            </a:xfrm>
            <a:custGeom>
              <a:avLst/>
              <a:gdLst/>
              <a:ahLst/>
              <a:cxnLst/>
              <a:rect l="l" t="t" r="r" b="b"/>
              <a:pathLst>
                <a:path w="236854" h="428625">
                  <a:moveTo>
                    <a:pt x="0" y="0"/>
                  </a:moveTo>
                  <a:lnTo>
                    <a:pt x="230416" y="417322"/>
                  </a:lnTo>
                  <a:lnTo>
                    <a:pt x="236550" y="428447"/>
                  </a:lnTo>
                </a:path>
              </a:pathLst>
            </a:custGeom>
            <a:ln w="25400">
              <a:solidFill>
                <a:srgbClr val="000000"/>
              </a:solidFill>
            </a:ln>
          </p:spPr>
          <p:txBody>
            <a:bodyPr wrap="square" lIns="0" tIns="0" rIns="0" bIns="0" rtlCol="0"/>
            <a:lstStyle/>
            <a:p>
              <a:pPr defTabSz="642915"/>
              <a:endParaRPr sz="1266" kern="0">
                <a:solidFill>
                  <a:sysClr val="windowText" lastClr="000000"/>
                </a:solidFill>
              </a:endParaRPr>
            </a:p>
          </p:txBody>
        </p:sp>
        <p:pic>
          <p:nvPicPr>
            <p:cNvPr id="59" name="object 59"/>
            <p:cNvPicPr/>
            <p:nvPr/>
          </p:nvPicPr>
          <p:blipFill>
            <a:blip r:embed="rId4" cstate="print"/>
            <a:stretch>
              <a:fillRect/>
            </a:stretch>
          </p:blipFill>
          <p:spPr>
            <a:xfrm>
              <a:off x="9156351" y="4539475"/>
              <a:ext cx="137673" cy="164376"/>
            </a:xfrm>
            <a:prstGeom prst="rect">
              <a:avLst/>
            </a:prstGeom>
          </p:spPr>
        </p:pic>
        <p:sp>
          <p:nvSpPr>
            <p:cNvPr id="60" name="object 60"/>
            <p:cNvSpPr/>
            <p:nvPr/>
          </p:nvSpPr>
          <p:spPr>
            <a:xfrm>
              <a:off x="9362173" y="5039596"/>
              <a:ext cx="302895" cy="345440"/>
            </a:xfrm>
            <a:custGeom>
              <a:avLst/>
              <a:gdLst/>
              <a:ahLst/>
              <a:cxnLst/>
              <a:rect l="l" t="t" r="r" b="b"/>
              <a:pathLst>
                <a:path w="302895" h="345439">
                  <a:moveTo>
                    <a:pt x="302285" y="0"/>
                  </a:moveTo>
                  <a:lnTo>
                    <a:pt x="0" y="0"/>
                  </a:lnTo>
                  <a:lnTo>
                    <a:pt x="0" y="345241"/>
                  </a:lnTo>
                  <a:lnTo>
                    <a:pt x="302285" y="345241"/>
                  </a:lnTo>
                  <a:lnTo>
                    <a:pt x="302285" y="0"/>
                  </a:lnTo>
                  <a:close/>
                </a:path>
              </a:pathLst>
            </a:custGeom>
            <a:solidFill>
              <a:srgbClr val="00AFEF"/>
            </a:solidFill>
          </p:spPr>
          <p:txBody>
            <a:bodyPr wrap="square" lIns="0" tIns="0" rIns="0" bIns="0" rtlCol="0"/>
            <a:lstStyle/>
            <a:p>
              <a:pPr defTabSz="642915"/>
              <a:endParaRPr sz="1266" kern="0">
                <a:solidFill>
                  <a:sysClr val="windowText" lastClr="000000"/>
                </a:solidFill>
              </a:endParaRPr>
            </a:p>
          </p:txBody>
        </p:sp>
      </p:grpSp>
      <p:sp>
        <p:nvSpPr>
          <p:cNvPr id="61" name="object 61"/>
          <p:cNvSpPr txBox="1"/>
          <p:nvPr/>
        </p:nvSpPr>
        <p:spPr>
          <a:xfrm>
            <a:off x="8140899" y="3571875"/>
            <a:ext cx="81260" cy="160469"/>
          </a:xfrm>
          <a:prstGeom prst="rect">
            <a:avLst/>
          </a:prstGeom>
        </p:spPr>
        <p:txBody>
          <a:bodyPr vert="horz" wrap="square" lIns="0" tIns="8930" rIns="0" bIns="0" rtlCol="0">
            <a:spAutoFit/>
          </a:bodyPr>
          <a:lstStyle/>
          <a:p>
            <a:pPr marL="8929" defTabSz="642915">
              <a:spcBef>
                <a:spcPts val="70"/>
              </a:spcBef>
            </a:pPr>
            <a:r>
              <a:rPr sz="984" b="1" kern="0" dirty="0">
                <a:solidFill>
                  <a:srgbClr val="FFFFFF"/>
                </a:solidFill>
                <a:latin typeface="Calibri"/>
                <a:cs typeface="Calibri"/>
              </a:rPr>
              <a:t>1</a:t>
            </a:r>
            <a:endParaRPr sz="984" kern="0">
              <a:solidFill>
                <a:sysClr val="windowText" lastClr="000000"/>
              </a:solidFill>
              <a:latin typeface="Calibri"/>
              <a:cs typeface="Calibri"/>
            </a:endParaRPr>
          </a:p>
        </p:txBody>
      </p:sp>
      <p:sp>
        <p:nvSpPr>
          <p:cNvPr id="62" name="object 62"/>
          <p:cNvSpPr/>
          <p:nvPr/>
        </p:nvSpPr>
        <p:spPr>
          <a:xfrm>
            <a:off x="9050744" y="3741187"/>
            <a:ext cx="163413" cy="242888"/>
          </a:xfrm>
          <a:custGeom>
            <a:avLst/>
            <a:gdLst/>
            <a:ahLst/>
            <a:cxnLst/>
            <a:rect l="l" t="t" r="r" b="b"/>
            <a:pathLst>
              <a:path w="232409" h="345439">
                <a:moveTo>
                  <a:pt x="232389" y="0"/>
                </a:moveTo>
                <a:lnTo>
                  <a:pt x="0" y="0"/>
                </a:lnTo>
                <a:lnTo>
                  <a:pt x="0" y="345241"/>
                </a:lnTo>
                <a:lnTo>
                  <a:pt x="232389" y="345241"/>
                </a:lnTo>
                <a:lnTo>
                  <a:pt x="232389" y="0"/>
                </a:lnTo>
                <a:close/>
              </a:path>
            </a:pathLst>
          </a:custGeom>
          <a:solidFill>
            <a:srgbClr val="00AFEF"/>
          </a:solidFill>
        </p:spPr>
        <p:txBody>
          <a:bodyPr wrap="square" lIns="0" tIns="0" rIns="0" bIns="0" rtlCol="0"/>
          <a:lstStyle/>
          <a:p>
            <a:pPr defTabSz="642915"/>
            <a:endParaRPr sz="1266" kern="0">
              <a:solidFill>
                <a:sysClr val="windowText" lastClr="000000"/>
              </a:solidFill>
            </a:endParaRPr>
          </a:p>
        </p:txBody>
      </p:sp>
      <p:sp>
        <p:nvSpPr>
          <p:cNvPr id="63" name="object 63"/>
          <p:cNvSpPr txBox="1"/>
          <p:nvPr/>
        </p:nvSpPr>
        <p:spPr>
          <a:xfrm>
            <a:off x="9087445" y="3768328"/>
            <a:ext cx="81260" cy="160469"/>
          </a:xfrm>
          <a:prstGeom prst="rect">
            <a:avLst/>
          </a:prstGeom>
        </p:spPr>
        <p:txBody>
          <a:bodyPr vert="horz" wrap="square" lIns="0" tIns="8930" rIns="0" bIns="0" rtlCol="0">
            <a:spAutoFit/>
          </a:bodyPr>
          <a:lstStyle/>
          <a:p>
            <a:pPr marL="8929" defTabSz="642915">
              <a:spcBef>
                <a:spcPts val="70"/>
              </a:spcBef>
            </a:pPr>
            <a:r>
              <a:rPr sz="984" b="1" kern="0" dirty="0">
                <a:solidFill>
                  <a:srgbClr val="FFFFFF"/>
                </a:solidFill>
                <a:latin typeface="Calibri"/>
                <a:cs typeface="Calibri"/>
              </a:rPr>
              <a:t>2</a:t>
            </a:r>
            <a:endParaRPr sz="984" kern="0">
              <a:solidFill>
                <a:sysClr val="windowText" lastClr="000000"/>
              </a:solidFill>
              <a:latin typeface="Calibri"/>
              <a:cs typeface="Calibri"/>
            </a:endParaRPr>
          </a:p>
        </p:txBody>
      </p:sp>
      <p:sp>
        <p:nvSpPr>
          <p:cNvPr id="64" name="object 64"/>
          <p:cNvSpPr txBox="1"/>
          <p:nvPr/>
        </p:nvSpPr>
        <p:spPr>
          <a:xfrm>
            <a:off x="9881625" y="3898594"/>
            <a:ext cx="243334" cy="191126"/>
          </a:xfrm>
          <a:prstGeom prst="rect">
            <a:avLst/>
          </a:prstGeom>
          <a:solidFill>
            <a:srgbClr val="00AFEF"/>
          </a:solidFill>
        </p:spPr>
        <p:txBody>
          <a:bodyPr vert="horz" wrap="square" lIns="0" tIns="39291" rIns="0" bIns="0" rtlCol="0">
            <a:spAutoFit/>
          </a:bodyPr>
          <a:lstStyle/>
          <a:p>
            <a:pPr marL="45093" defTabSz="642915">
              <a:spcBef>
                <a:spcPts val="309"/>
              </a:spcBef>
            </a:pPr>
            <a:r>
              <a:rPr sz="984" b="1" kern="0" dirty="0">
                <a:solidFill>
                  <a:srgbClr val="FFFFFF"/>
                </a:solidFill>
                <a:latin typeface="Calibri"/>
                <a:cs typeface="Calibri"/>
              </a:rPr>
              <a:t>3</a:t>
            </a:r>
            <a:endParaRPr sz="984" kern="0">
              <a:solidFill>
                <a:sysClr val="windowText" lastClr="000000"/>
              </a:solidFill>
              <a:latin typeface="Calibri"/>
              <a:cs typeface="Calibri"/>
            </a:endParaRPr>
          </a:p>
        </p:txBody>
      </p:sp>
      <p:grpSp>
        <p:nvGrpSpPr>
          <p:cNvPr id="65" name="object 65"/>
          <p:cNvGrpSpPr/>
          <p:nvPr/>
        </p:nvGrpSpPr>
        <p:grpSpPr>
          <a:xfrm>
            <a:off x="7516285" y="728671"/>
            <a:ext cx="3143696" cy="3986659"/>
            <a:chOff x="8522360" y="1036332"/>
            <a:chExt cx="4471035" cy="5669915"/>
          </a:xfrm>
        </p:grpSpPr>
        <p:sp>
          <p:nvSpPr>
            <p:cNvPr id="66" name="object 66"/>
            <p:cNvSpPr/>
            <p:nvPr/>
          </p:nvSpPr>
          <p:spPr>
            <a:xfrm>
              <a:off x="8522360" y="2473439"/>
              <a:ext cx="4471035" cy="113664"/>
            </a:xfrm>
            <a:custGeom>
              <a:avLst/>
              <a:gdLst/>
              <a:ahLst/>
              <a:cxnLst/>
              <a:rect l="l" t="t" r="r" b="b"/>
              <a:pathLst>
                <a:path w="4471034" h="113664">
                  <a:moveTo>
                    <a:pt x="0" y="113068"/>
                  </a:moveTo>
                  <a:lnTo>
                    <a:pt x="4470641" y="113068"/>
                  </a:lnTo>
                  <a:lnTo>
                    <a:pt x="4470641" y="0"/>
                  </a:lnTo>
                  <a:lnTo>
                    <a:pt x="0" y="0"/>
                  </a:lnTo>
                  <a:lnTo>
                    <a:pt x="0" y="113068"/>
                  </a:lnTo>
                  <a:close/>
                </a:path>
              </a:pathLst>
            </a:custGeom>
            <a:solidFill>
              <a:srgbClr val="FFFF00"/>
            </a:solidFill>
          </p:spPr>
          <p:txBody>
            <a:bodyPr wrap="square" lIns="0" tIns="0" rIns="0" bIns="0" rtlCol="0"/>
            <a:lstStyle/>
            <a:p>
              <a:pPr defTabSz="642915"/>
              <a:endParaRPr sz="1266" kern="0">
                <a:solidFill>
                  <a:sysClr val="windowText" lastClr="000000"/>
                </a:solidFill>
              </a:endParaRPr>
            </a:p>
          </p:txBody>
        </p:sp>
        <p:sp>
          <p:nvSpPr>
            <p:cNvPr id="67" name="object 67"/>
            <p:cNvSpPr/>
            <p:nvPr/>
          </p:nvSpPr>
          <p:spPr>
            <a:xfrm>
              <a:off x="8522360" y="2219394"/>
              <a:ext cx="4471035" cy="254635"/>
            </a:xfrm>
            <a:custGeom>
              <a:avLst/>
              <a:gdLst/>
              <a:ahLst/>
              <a:cxnLst/>
              <a:rect l="l" t="t" r="r" b="b"/>
              <a:pathLst>
                <a:path w="4471034" h="254635">
                  <a:moveTo>
                    <a:pt x="4470641" y="0"/>
                  </a:moveTo>
                  <a:lnTo>
                    <a:pt x="0" y="0"/>
                  </a:lnTo>
                  <a:lnTo>
                    <a:pt x="0" y="254044"/>
                  </a:lnTo>
                  <a:lnTo>
                    <a:pt x="4470641" y="254044"/>
                  </a:lnTo>
                  <a:lnTo>
                    <a:pt x="4470641" y="0"/>
                  </a:lnTo>
                  <a:close/>
                </a:path>
              </a:pathLst>
            </a:custGeom>
            <a:solidFill>
              <a:srgbClr val="BE504B"/>
            </a:solidFill>
          </p:spPr>
          <p:txBody>
            <a:bodyPr wrap="square" lIns="0" tIns="0" rIns="0" bIns="0" rtlCol="0"/>
            <a:lstStyle/>
            <a:p>
              <a:pPr defTabSz="642915"/>
              <a:endParaRPr sz="1266" kern="0">
                <a:solidFill>
                  <a:sysClr val="windowText" lastClr="000000"/>
                </a:solidFill>
              </a:endParaRPr>
            </a:p>
          </p:txBody>
        </p:sp>
        <p:sp>
          <p:nvSpPr>
            <p:cNvPr id="68" name="object 68"/>
            <p:cNvSpPr/>
            <p:nvPr/>
          </p:nvSpPr>
          <p:spPr>
            <a:xfrm>
              <a:off x="9409658" y="1042682"/>
              <a:ext cx="1878330" cy="5657215"/>
            </a:xfrm>
            <a:custGeom>
              <a:avLst/>
              <a:gdLst/>
              <a:ahLst/>
              <a:cxnLst/>
              <a:rect l="l" t="t" r="r" b="b"/>
              <a:pathLst>
                <a:path w="1878329" h="5657215">
                  <a:moveTo>
                    <a:pt x="1878177" y="0"/>
                  </a:moveTo>
                  <a:lnTo>
                    <a:pt x="0" y="5656973"/>
                  </a:lnTo>
                </a:path>
              </a:pathLst>
            </a:custGeom>
            <a:ln w="12700">
              <a:solidFill>
                <a:srgbClr val="497CBA"/>
              </a:solidFill>
            </a:ln>
          </p:spPr>
          <p:txBody>
            <a:bodyPr wrap="square" lIns="0" tIns="0" rIns="0" bIns="0" rtlCol="0"/>
            <a:lstStyle/>
            <a:p>
              <a:pPr defTabSz="642915"/>
              <a:endParaRPr sz="1266" kern="0">
                <a:solidFill>
                  <a:sysClr val="windowText" lastClr="000000"/>
                </a:solidFill>
              </a:endParaRPr>
            </a:p>
          </p:txBody>
        </p:sp>
        <p:pic>
          <p:nvPicPr>
            <p:cNvPr id="69" name="object 69"/>
            <p:cNvPicPr/>
            <p:nvPr/>
          </p:nvPicPr>
          <p:blipFill>
            <a:blip r:embed="rId5" cstate="print"/>
            <a:stretch>
              <a:fillRect/>
            </a:stretch>
          </p:blipFill>
          <p:spPr>
            <a:xfrm>
              <a:off x="9928402" y="4830025"/>
              <a:ext cx="235204" cy="501427"/>
            </a:xfrm>
            <a:prstGeom prst="rect">
              <a:avLst/>
            </a:prstGeom>
          </p:spPr>
        </p:pic>
        <p:sp>
          <p:nvSpPr>
            <p:cNvPr id="70" name="object 70"/>
            <p:cNvSpPr/>
            <p:nvPr/>
          </p:nvSpPr>
          <p:spPr>
            <a:xfrm>
              <a:off x="9928402" y="4830025"/>
              <a:ext cx="235585" cy="501650"/>
            </a:xfrm>
            <a:custGeom>
              <a:avLst/>
              <a:gdLst/>
              <a:ahLst/>
              <a:cxnLst/>
              <a:rect l="l" t="t" r="r" b="b"/>
              <a:pathLst>
                <a:path w="235584" h="501650">
                  <a:moveTo>
                    <a:pt x="101841" y="0"/>
                  </a:moveTo>
                  <a:lnTo>
                    <a:pt x="85929" y="40951"/>
                  </a:lnTo>
                  <a:lnTo>
                    <a:pt x="75171" y="83350"/>
                  </a:lnTo>
                  <a:lnTo>
                    <a:pt x="73369" y="92033"/>
                  </a:lnTo>
                  <a:lnTo>
                    <a:pt x="71377" y="101007"/>
                  </a:lnTo>
                  <a:lnTo>
                    <a:pt x="68856" y="109837"/>
                  </a:lnTo>
                  <a:lnTo>
                    <a:pt x="65468" y="118084"/>
                  </a:lnTo>
                  <a:lnTo>
                    <a:pt x="61373" y="139718"/>
                  </a:lnTo>
                  <a:lnTo>
                    <a:pt x="57281" y="161788"/>
                  </a:lnTo>
                  <a:lnTo>
                    <a:pt x="51825" y="183424"/>
                  </a:lnTo>
                  <a:lnTo>
                    <a:pt x="43637" y="203758"/>
                  </a:lnTo>
                  <a:lnTo>
                    <a:pt x="43433" y="214227"/>
                  </a:lnTo>
                  <a:lnTo>
                    <a:pt x="26670" y="252374"/>
                  </a:lnTo>
                  <a:lnTo>
                    <a:pt x="21896" y="261422"/>
                  </a:lnTo>
                  <a:lnTo>
                    <a:pt x="21821" y="263377"/>
                  </a:lnTo>
                  <a:lnTo>
                    <a:pt x="22351" y="269092"/>
                  </a:lnTo>
                  <a:lnTo>
                    <a:pt x="19392" y="289420"/>
                  </a:lnTo>
                  <a:lnTo>
                    <a:pt x="17424" y="295629"/>
                  </a:lnTo>
                  <a:lnTo>
                    <a:pt x="14546" y="302015"/>
                  </a:lnTo>
                  <a:lnTo>
                    <a:pt x="11665" y="308472"/>
                  </a:lnTo>
                  <a:lnTo>
                    <a:pt x="9690" y="314896"/>
                  </a:lnTo>
                  <a:lnTo>
                    <a:pt x="7268" y="326632"/>
                  </a:lnTo>
                  <a:lnTo>
                    <a:pt x="4845" y="338191"/>
                  </a:lnTo>
                  <a:lnTo>
                    <a:pt x="2421" y="349679"/>
                  </a:lnTo>
                  <a:lnTo>
                    <a:pt x="0" y="361200"/>
                  </a:lnTo>
                  <a:lnTo>
                    <a:pt x="432" y="373935"/>
                  </a:lnTo>
                  <a:lnTo>
                    <a:pt x="755" y="386670"/>
                  </a:lnTo>
                  <a:lnTo>
                    <a:pt x="1307" y="399405"/>
                  </a:lnTo>
                  <a:lnTo>
                    <a:pt x="2425" y="412140"/>
                  </a:lnTo>
                  <a:lnTo>
                    <a:pt x="2819" y="415620"/>
                  </a:lnTo>
                  <a:lnTo>
                    <a:pt x="7264" y="421398"/>
                  </a:lnTo>
                  <a:lnTo>
                    <a:pt x="7514" y="435327"/>
                  </a:lnTo>
                  <a:lnTo>
                    <a:pt x="7723" y="445131"/>
                  </a:lnTo>
                  <a:lnTo>
                    <a:pt x="10734" y="452331"/>
                  </a:lnTo>
                  <a:lnTo>
                    <a:pt x="19392" y="458444"/>
                  </a:lnTo>
                  <a:lnTo>
                    <a:pt x="22631" y="464629"/>
                  </a:lnTo>
                  <a:lnTo>
                    <a:pt x="25857" y="470789"/>
                  </a:lnTo>
                  <a:lnTo>
                    <a:pt x="29095" y="476973"/>
                  </a:lnTo>
                  <a:lnTo>
                    <a:pt x="31521" y="481609"/>
                  </a:lnTo>
                  <a:lnTo>
                    <a:pt x="47688" y="483146"/>
                  </a:lnTo>
                  <a:lnTo>
                    <a:pt x="87299" y="497814"/>
                  </a:lnTo>
                  <a:lnTo>
                    <a:pt x="99341" y="501158"/>
                  </a:lnTo>
                  <a:lnTo>
                    <a:pt x="112147" y="501427"/>
                  </a:lnTo>
                  <a:lnTo>
                    <a:pt x="125258" y="500468"/>
                  </a:lnTo>
                  <a:lnTo>
                    <a:pt x="138214" y="500126"/>
                  </a:lnTo>
                  <a:lnTo>
                    <a:pt x="187886" y="492525"/>
                  </a:lnTo>
                  <a:lnTo>
                    <a:pt x="207319" y="481241"/>
                  </a:lnTo>
                  <a:lnTo>
                    <a:pt x="211564" y="476683"/>
                  </a:lnTo>
                  <a:lnTo>
                    <a:pt x="223807" y="437611"/>
                  </a:lnTo>
                  <a:lnTo>
                    <a:pt x="225513" y="428345"/>
                  </a:lnTo>
                  <a:lnTo>
                    <a:pt x="226572" y="409296"/>
                  </a:lnTo>
                  <a:lnTo>
                    <a:pt x="227934" y="394628"/>
                  </a:lnTo>
                  <a:lnTo>
                    <a:pt x="230509" y="381191"/>
                  </a:lnTo>
                  <a:lnTo>
                    <a:pt x="235204" y="365836"/>
                  </a:lnTo>
                  <a:lnTo>
                    <a:pt x="234771" y="358311"/>
                  </a:lnTo>
                  <a:lnTo>
                    <a:pt x="226264" y="320101"/>
                  </a:lnTo>
                  <a:lnTo>
                    <a:pt x="221700" y="310875"/>
                  </a:lnTo>
                  <a:lnTo>
                    <a:pt x="218236" y="303314"/>
                  </a:lnTo>
                  <a:lnTo>
                    <a:pt x="212166" y="291744"/>
                  </a:lnTo>
                  <a:lnTo>
                    <a:pt x="210959" y="289420"/>
                  </a:lnTo>
                  <a:lnTo>
                    <a:pt x="209346" y="286334"/>
                  </a:lnTo>
                  <a:lnTo>
                    <a:pt x="206108" y="280162"/>
                  </a:lnTo>
                  <a:lnTo>
                    <a:pt x="204251" y="271842"/>
                  </a:lnTo>
                  <a:lnTo>
                    <a:pt x="202166" y="263666"/>
                  </a:lnTo>
                  <a:lnTo>
                    <a:pt x="199627" y="255635"/>
                  </a:lnTo>
                  <a:lnTo>
                    <a:pt x="196405" y="247751"/>
                  </a:lnTo>
                  <a:lnTo>
                    <a:pt x="194792" y="244665"/>
                  </a:lnTo>
                  <a:lnTo>
                    <a:pt x="193179" y="241566"/>
                  </a:lnTo>
                  <a:lnTo>
                    <a:pt x="191566" y="238480"/>
                  </a:lnTo>
                  <a:lnTo>
                    <a:pt x="190754" y="236943"/>
                  </a:lnTo>
                  <a:lnTo>
                    <a:pt x="189141" y="233857"/>
                  </a:lnTo>
                  <a:lnTo>
                    <a:pt x="187848" y="223492"/>
                  </a:lnTo>
                  <a:lnTo>
                    <a:pt x="186104" y="212583"/>
                  </a:lnTo>
                  <a:lnTo>
                    <a:pt x="183452" y="201891"/>
                  </a:lnTo>
                  <a:lnTo>
                    <a:pt x="179438" y="192176"/>
                  </a:lnTo>
                  <a:lnTo>
                    <a:pt x="177638" y="182119"/>
                  </a:lnTo>
                  <a:lnTo>
                    <a:pt x="174739" y="170468"/>
                  </a:lnTo>
                  <a:lnTo>
                    <a:pt x="169944" y="159833"/>
                  </a:lnTo>
                  <a:lnTo>
                    <a:pt x="162458" y="152819"/>
                  </a:lnTo>
                  <a:lnTo>
                    <a:pt x="159316" y="147462"/>
                  </a:lnTo>
                  <a:lnTo>
                    <a:pt x="145053" y="105926"/>
                  </a:lnTo>
                  <a:lnTo>
                    <a:pt x="144730" y="96086"/>
                  </a:lnTo>
                  <a:lnTo>
                    <a:pt x="144182" y="86244"/>
                  </a:lnTo>
                  <a:lnTo>
                    <a:pt x="143065" y="76403"/>
                  </a:lnTo>
                  <a:lnTo>
                    <a:pt x="142252" y="72161"/>
                  </a:lnTo>
                  <a:lnTo>
                    <a:pt x="137401" y="65214"/>
                  </a:lnTo>
                  <a:lnTo>
                    <a:pt x="133362" y="62509"/>
                  </a:lnTo>
                  <a:lnTo>
                    <a:pt x="130530" y="60579"/>
                  </a:lnTo>
                  <a:lnTo>
                    <a:pt x="123659" y="57886"/>
                  </a:lnTo>
                  <a:lnTo>
                    <a:pt x="116843" y="44659"/>
                  </a:lnTo>
                  <a:lnTo>
                    <a:pt x="109721" y="29371"/>
                  </a:lnTo>
                  <a:lnTo>
                    <a:pt x="104114" y="13870"/>
                  </a:lnTo>
                  <a:lnTo>
                    <a:pt x="101841" y="0"/>
                  </a:lnTo>
                  <a:close/>
                </a:path>
              </a:pathLst>
            </a:custGeom>
            <a:ln w="12700">
              <a:solidFill>
                <a:srgbClr val="000000"/>
              </a:solidFill>
            </a:ln>
          </p:spPr>
          <p:txBody>
            <a:bodyPr wrap="square" lIns="0" tIns="0" rIns="0" bIns="0" rtlCol="0"/>
            <a:lstStyle/>
            <a:p>
              <a:pPr defTabSz="642915"/>
              <a:endParaRPr sz="1266" kern="0">
                <a:solidFill>
                  <a:sysClr val="windowText" lastClr="000000"/>
                </a:solidFill>
              </a:endParaRPr>
            </a:p>
          </p:txBody>
        </p:sp>
      </p:grpSp>
      <p:sp>
        <p:nvSpPr>
          <p:cNvPr id="71" name="object 71"/>
          <p:cNvSpPr txBox="1"/>
          <p:nvPr/>
        </p:nvSpPr>
        <p:spPr>
          <a:xfrm>
            <a:off x="7042547" y="4572000"/>
            <a:ext cx="3426768" cy="1048597"/>
          </a:xfrm>
          <a:prstGeom prst="rect">
            <a:avLst/>
          </a:prstGeom>
        </p:spPr>
        <p:txBody>
          <a:bodyPr vert="horz" wrap="square" lIns="0" tIns="8930" rIns="0" bIns="0" rtlCol="0">
            <a:spAutoFit/>
          </a:bodyPr>
          <a:lstStyle/>
          <a:p>
            <a:pPr marL="367444" algn="ctr" defTabSz="642915">
              <a:spcBef>
                <a:spcPts val="70"/>
              </a:spcBef>
            </a:pPr>
            <a:r>
              <a:rPr sz="1547" kern="0" dirty="0">
                <a:solidFill>
                  <a:sysClr val="windowText" lastClr="000000"/>
                </a:solidFill>
                <a:latin typeface="Lucida Sans Unicode"/>
                <a:cs typeface="Lucida Sans Unicode"/>
              </a:rPr>
              <a:t>µ</a:t>
            </a:r>
            <a:r>
              <a:rPr sz="1547" b="1" kern="0" dirty="0">
                <a:solidFill>
                  <a:sysClr val="windowText" lastClr="000000"/>
                </a:solidFill>
                <a:latin typeface="Arial"/>
                <a:cs typeface="Arial"/>
              </a:rPr>
              <a:t>-</a:t>
            </a:r>
            <a:r>
              <a:rPr sz="1547" b="1" kern="0" spc="-14" dirty="0">
                <a:solidFill>
                  <a:sysClr val="windowText" lastClr="000000"/>
                </a:solidFill>
                <a:latin typeface="Arial"/>
                <a:cs typeface="Arial"/>
              </a:rPr>
              <a:t>RWELL</a:t>
            </a:r>
            <a:endParaRPr sz="1547" kern="0">
              <a:solidFill>
                <a:sysClr val="windowText" lastClr="000000"/>
              </a:solidFill>
              <a:latin typeface="Arial"/>
              <a:cs typeface="Arial"/>
            </a:endParaRPr>
          </a:p>
          <a:p>
            <a:pPr marL="178587" defTabSz="642915">
              <a:spcBef>
                <a:spcPts val="1378"/>
              </a:spcBef>
            </a:pPr>
            <a:r>
              <a:rPr sz="1266" kern="0" dirty="0">
                <a:solidFill>
                  <a:sysClr val="windowText" lastClr="000000"/>
                </a:solidFill>
                <a:latin typeface="Calibri"/>
                <a:cs typeface="Calibri"/>
              </a:rPr>
              <a:t>G.</a:t>
            </a:r>
            <a:r>
              <a:rPr sz="1266" kern="0" spc="-46" dirty="0">
                <a:solidFill>
                  <a:sysClr val="windowText" lastClr="000000"/>
                </a:solidFill>
                <a:latin typeface="Times New Roman"/>
                <a:cs typeface="Times New Roman"/>
              </a:rPr>
              <a:t> </a:t>
            </a:r>
            <a:r>
              <a:rPr sz="1266" kern="0" dirty="0">
                <a:solidFill>
                  <a:sysClr val="windowText" lastClr="000000"/>
                </a:solidFill>
                <a:latin typeface="Calibri"/>
                <a:cs typeface="Calibri"/>
              </a:rPr>
              <a:t>Bencivenni</a:t>
            </a:r>
            <a:r>
              <a:rPr sz="1266" kern="0" spc="-39" dirty="0">
                <a:solidFill>
                  <a:sysClr val="windowText" lastClr="000000"/>
                </a:solidFill>
                <a:latin typeface="Times New Roman"/>
                <a:cs typeface="Times New Roman"/>
              </a:rPr>
              <a:t> </a:t>
            </a:r>
            <a:r>
              <a:rPr sz="1266" kern="0" dirty="0">
                <a:solidFill>
                  <a:sysClr val="windowText" lastClr="000000"/>
                </a:solidFill>
                <a:latin typeface="Calibri"/>
                <a:cs typeface="Calibri"/>
              </a:rPr>
              <a:t>et</a:t>
            </a:r>
            <a:r>
              <a:rPr sz="1266" kern="0" spc="-39" dirty="0">
                <a:solidFill>
                  <a:sysClr val="windowText" lastClr="000000"/>
                </a:solidFill>
                <a:latin typeface="Times New Roman"/>
                <a:cs typeface="Times New Roman"/>
              </a:rPr>
              <a:t> </a:t>
            </a:r>
            <a:r>
              <a:rPr sz="1266" kern="0" dirty="0">
                <a:solidFill>
                  <a:sysClr val="windowText" lastClr="000000"/>
                </a:solidFill>
                <a:latin typeface="Calibri"/>
                <a:cs typeface="Calibri"/>
              </a:rPr>
              <a:t>al.,</a:t>
            </a:r>
            <a:r>
              <a:rPr sz="1266" kern="0" spc="-39" dirty="0">
                <a:solidFill>
                  <a:sysClr val="windowText" lastClr="000000"/>
                </a:solidFill>
                <a:latin typeface="Times New Roman"/>
                <a:cs typeface="Times New Roman"/>
              </a:rPr>
              <a:t> </a:t>
            </a:r>
            <a:r>
              <a:rPr sz="1266" kern="0" spc="-7" dirty="0">
                <a:solidFill>
                  <a:sysClr val="windowText" lastClr="000000"/>
                </a:solidFill>
                <a:latin typeface="Calibri"/>
                <a:cs typeface="Calibri"/>
              </a:rPr>
              <a:t>2015_JINST_10_P02008</a:t>
            </a:r>
            <a:endParaRPr sz="1266" kern="0">
              <a:solidFill>
                <a:sysClr val="windowText" lastClr="000000"/>
              </a:solidFill>
              <a:latin typeface="Calibri"/>
              <a:cs typeface="Calibri"/>
            </a:endParaRPr>
          </a:p>
          <a:p>
            <a:pPr marL="8929" defTabSz="642915">
              <a:spcBef>
                <a:spcPts val="802"/>
              </a:spcBef>
            </a:pPr>
            <a:r>
              <a:rPr sz="2109" u="heavy" kern="0" dirty="0">
                <a:solidFill>
                  <a:srgbClr val="FF2500"/>
                </a:solidFill>
                <a:uFill>
                  <a:solidFill>
                    <a:srgbClr val="FF2500"/>
                  </a:solidFill>
                </a:uFill>
                <a:latin typeface="Arial"/>
                <a:cs typeface="Arial"/>
              </a:rPr>
              <a:t>Major</a:t>
            </a:r>
            <a:r>
              <a:rPr sz="2109" u="heavy" kern="0" spc="49" dirty="0">
                <a:solidFill>
                  <a:srgbClr val="FF2500"/>
                </a:solidFill>
                <a:uFill>
                  <a:solidFill>
                    <a:srgbClr val="FF2500"/>
                  </a:solidFill>
                </a:uFill>
                <a:latin typeface="Times New Roman"/>
                <a:cs typeface="Times New Roman"/>
              </a:rPr>
              <a:t> </a:t>
            </a:r>
            <a:r>
              <a:rPr sz="2109" b="1" u="heavy" kern="0" dirty="0">
                <a:solidFill>
                  <a:srgbClr val="FF2500"/>
                </a:solidFill>
                <a:uFill>
                  <a:solidFill>
                    <a:srgbClr val="FF2500"/>
                  </a:solidFill>
                </a:uFill>
                <a:latin typeface="Arial"/>
                <a:cs typeface="Arial"/>
              </a:rPr>
              <a:t>advantages</a:t>
            </a:r>
            <a:r>
              <a:rPr sz="2109" u="heavy" kern="0" spc="53" dirty="0">
                <a:solidFill>
                  <a:srgbClr val="FF2500"/>
                </a:solidFill>
                <a:uFill>
                  <a:solidFill>
                    <a:srgbClr val="FF2500"/>
                  </a:solidFill>
                </a:uFill>
                <a:latin typeface="Times New Roman"/>
                <a:cs typeface="Times New Roman"/>
              </a:rPr>
              <a:t> </a:t>
            </a:r>
            <a:r>
              <a:rPr sz="2109" u="heavy" kern="0" dirty="0">
                <a:solidFill>
                  <a:srgbClr val="FF2500"/>
                </a:solidFill>
                <a:uFill>
                  <a:solidFill>
                    <a:srgbClr val="FF2500"/>
                  </a:solidFill>
                </a:uFill>
                <a:latin typeface="Arial"/>
                <a:cs typeface="Arial"/>
              </a:rPr>
              <a:t>wrt.</a:t>
            </a:r>
            <a:r>
              <a:rPr sz="2109" u="heavy" kern="0" spc="53" dirty="0">
                <a:solidFill>
                  <a:srgbClr val="FF2500"/>
                </a:solidFill>
                <a:uFill>
                  <a:solidFill>
                    <a:srgbClr val="FF2500"/>
                  </a:solidFill>
                </a:uFill>
                <a:latin typeface="Times New Roman"/>
                <a:cs typeface="Times New Roman"/>
              </a:rPr>
              <a:t> </a:t>
            </a:r>
            <a:r>
              <a:rPr sz="2109" u="heavy" kern="0" spc="-18" dirty="0">
                <a:solidFill>
                  <a:srgbClr val="FF2500"/>
                </a:solidFill>
                <a:uFill>
                  <a:solidFill>
                    <a:srgbClr val="FF2500"/>
                  </a:solidFill>
                </a:uFill>
                <a:latin typeface="Arial"/>
                <a:cs typeface="Arial"/>
              </a:rPr>
              <a:t>GEM</a:t>
            </a:r>
            <a:endParaRPr sz="2109" kern="0">
              <a:solidFill>
                <a:sysClr val="windowText" lastClr="000000"/>
              </a:solidFill>
              <a:latin typeface="Arial"/>
              <a:cs typeface="Arial"/>
            </a:endParaRPr>
          </a:p>
        </p:txBody>
      </p:sp>
      <p:sp>
        <p:nvSpPr>
          <p:cNvPr id="74" name="object 74"/>
          <p:cNvSpPr txBox="1"/>
          <p:nvPr/>
        </p:nvSpPr>
        <p:spPr>
          <a:xfrm>
            <a:off x="10203621" y="6660664"/>
            <a:ext cx="157163" cy="153888"/>
          </a:xfrm>
          <a:prstGeom prst="rect">
            <a:avLst/>
          </a:prstGeom>
        </p:spPr>
        <p:txBody>
          <a:bodyPr vert="horz" wrap="square" lIns="0" tIns="0" rIns="0" bIns="0" rtlCol="0">
            <a:spAutoFit/>
          </a:bodyPr>
          <a:lstStyle/>
          <a:p>
            <a:pPr marL="8929" defTabSz="642915">
              <a:lnSpc>
                <a:spcPts val="1157"/>
              </a:lnSpc>
            </a:pPr>
            <a:r>
              <a:rPr sz="984" kern="0" spc="-18" dirty="0">
                <a:solidFill>
                  <a:sysClr val="windowText" lastClr="000000"/>
                </a:solidFill>
                <a:latin typeface="Arial"/>
                <a:cs typeface="Arial"/>
              </a:rPr>
              <a:t>13</a:t>
            </a:r>
            <a:endParaRPr sz="984" kern="0">
              <a:solidFill>
                <a:sysClr val="windowText" lastClr="000000"/>
              </a:solidFill>
              <a:latin typeface="Arial"/>
              <a:cs typeface="Arial"/>
            </a:endParaRPr>
          </a:p>
        </p:txBody>
      </p:sp>
      <p:sp>
        <p:nvSpPr>
          <p:cNvPr id="72" name="object 72"/>
          <p:cNvSpPr txBox="1"/>
          <p:nvPr/>
        </p:nvSpPr>
        <p:spPr>
          <a:xfrm>
            <a:off x="6765727" y="2169914"/>
            <a:ext cx="1097905" cy="182142"/>
          </a:xfrm>
          <a:prstGeom prst="rect">
            <a:avLst/>
          </a:prstGeom>
        </p:spPr>
        <p:txBody>
          <a:bodyPr vert="horz" wrap="square" lIns="0" tIns="8930" rIns="0" bIns="0" rtlCol="0">
            <a:spAutoFit/>
          </a:bodyPr>
          <a:lstStyle/>
          <a:p>
            <a:pPr marL="8929" defTabSz="642915">
              <a:spcBef>
                <a:spcPts val="70"/>
              </a:spcBef>
            </a:pPr>
            <a:r>
              <a:rPr sz="1125" b="1" kern="0" dirty="0">
                <a:solidFill>
                  <a:sysClr val="windowText" lastClr="000000"/>
                </a:solidFill>
                <a:latin typeface="Arial"/>
                <a:cs typeface="Arial"/>
              </a:rPr>
              <a:t>gas</a:t>
            </a:r>
            <a:r>
              <a:rPr sz="1125" kern="0" spc="25" dirty="0">
                <a:solidFill>
                  <a:sysClr val="windowText" lastClr="000000"/>
                </a:solidFill>
                <a:latin typeface="Times New Roman"/>
                <a:cs typeface="Times New Roman"/>
              </a:rPr>
              <a:t> </a:t>
            </a:r>
            <a:r>
              <a:rPr sz="1125" b="1" kern="0" dirty="0">
                <a:solidFill>
                  <a:sysClr val="windowText" lastClr="000000"/>
                </a:solidFill>
                <a:latin typeface="Arial"/>
                <a:cs typeface="Arial"/>
              </a:rPr>
              <a:t>gap</a:t>
            </a:r>
            <a:r>
              <a:rPr sz="1125" kern="0" spc="25" dirty="0">
                <a:solidFill>
                  <a:sysClr val="windowText" lastClr="000000"/>
                </a:solidFill>
                <a:latin typeface="Times New Roman"/>
                <a:cs typeface="Times New Roman"/>
              </a:rPr>
              <a:t> </a:t>
            </a:r>
            <a:r>
              <a:rPr sz="1125" b="1" kern="0" dirty="0">
                <a:solidFill>
                  <a:sysClr val="windowText" lastClr="000000"/>
                </a:solidFill>
                <a:latin typeface="Arial"/>
                <a:cs typeface="Arial"/>
              </a:rPr>
              <a:t>4-7</a:t>
            </a:r>
            <a:r>
              <a:rPr sz="1125" kern="0" spc="28" dirty="0">
                <a:solidFill>
                  <a:sysClr val="windowText" lastClr="000000"/>
                </a:solidFill>
                <a:latin typeface="Times New Roman"/>
                <a:cs typeface="Times New Roman"/>
              </a:rPr>
              <a:t> </a:t>
            </a:r>
            <a:r>
              <a:rPr sz="1125" b="1" kern="0" spc="-18" dirty="0">
                <a:solidFill>
                  <a:sysClr val="windowText" lastClr="000000"/>
                </a:solidFill>
                <a:latin typeface="Arial"/>
                <a:cs typeface="Arial"/>
              </a:rPr>
              <a:t>mm</a:t>
            </a:r>
            <a:endParaRPr sz="1125" kern="0">
              <a:solidFill>
                <a:sysClr val="windowText" lastClr="000000"/>
              </a:solidFill>
              <a:latin typeface="Arial"/>
              <a:cs typeface="Arial"/>
            </a:endParaRPr>
          </a:p>
        </p:txBody>
      </p:sp>
      <p:sp>
        <p:nvSpPr>
          <p:cNvPr id="75" name="object 73"/>
          <p:cNvSpPr txBox="1">
            <a:spLocks/>
          </p:cNvSpPr>
          <p:nvPr/>
        </p:nvSpPr>
        <p:spPr>
          <a:xfrm>
            <a:off x="2016812" y="6677471"/>
            <a:ext cx="7023734" cy="250825"/>
          </a:xfrm>
          <a:prstGeom prst="rect">
            <a:avLst/>
          </a:prstGeom>
        </p:spPr>
        <p:txBody>
          <a:bodyPr vert="horz" wrap="square" lIns="0" tIns="6350" rIns="0" bIns="0" rtlCol="0">
            <a:spAutoFit/>
          </a:bodyPr>
          <a:lstStyle>
            <a:defPPr>
              <a:defRPr lang="en-US"/>
            </a:defPPr>
            <a:lvl1pPr marL="0" algn="l" defTabSz="457200" rtl="0" eaLnBrk="1" latinLnBrk="0" hangingPunct="1">
              <a:defRPr sz="984" b="0" i="0" kern="1200">
                <a:solidFill>
                  <a:schemeClr val="tx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2700">
              <a:spcBef>
                <a:spcPts val="50"/>
              </a:spcBef>
            </a:pPr>
            <a:r>
              <a:rPr lang="en-GB" smtClean="0"/>
              <a:t>FCC</a:t>
            </a:r>
            <a:r>
              <a:rPr lang="en-GB" spc="20" smtClean="0">
                <a:latin typeface="Times New Roman"/>
                <a:cs typeface="Times New Roman"/>
              </a:rPr>
              <a:t> </a:t>
            </a:r>
            <a:r>
              <a:rPr lang="en-GB" smtClean="0"/>
              <a:t>2018</a:t>
            </a:r>
            <a:r>
              <a:rPr lang="en-GB" spc="35" smtClean="0">
                <a:latin typeface="Times New Roman"/>
                <a:cs typeface="Times New Roman"/>
              </a:rPr>
              <a:t> </a:t>
            </a:r>
            <a:r>
              <a:rPr lang="en-GB" smtClean="0"/>
              <a:t>week</a:t>
            </a:r>
            <a:r>
              <a:rPr lang="en-GB" spc="30" smtClean="0">
                <a:latin typeface="Times New Roman"/>
                <a:cs typeface="Times New Roman"/>
              </a:rPr>
              <a:t> </a:t>
            </a:r>
            <a:r>
              <a:rPr lang="en-GB" smtClean="0"/>
              <a:t>-</a:t>
            </a:r>
            <a:r>
              <a:rPr lang="en-GB" spc="-40" smtClean="0">
                <a:latin typeface="Times New Roman"/>
                <a:cs typeface="Times New Roman"/>
              </a:rPr>
              <a:t> </a:t>
            </a:r>
            <a:r>
              <a:rPr lang="en-GB" smtClean="0"/>
              <a:t>A</a:t>
            </a:r>
            <a:r>
              <a:rPr lang="en-GB" spc="-45" smtClean="0">
                <a:latin typeface="Times New Roman"/>
                <a:cs typeface="Times New Roman"/>
              </a:rPr>
              <a:t> </a:t>
            </a:r>
            <a:r>
              <a:rPr lang="en-GB" smtClean="0"/>
              <a:t>Muon</a:t>
            </a:r>
            <a:r>
              <a:rPr lang="en-GB" spc="35" smtClean="0">
                <a:latin typeface="Times New Roman"/>
                <a:cs typeface="Times New Roman"/>
              </a:rPr>
              <a:t> </a:t>
            </a:r>
            <a:r>
              <a:rPr lang="en-GB" smtClean="0"/>
              <a:t>detector</a:t>
            </a:r>
            <a:r>
              <a:rPr lang="en-GB" spc="35" smtClean="0">
                <a:latin typeface="Times New Roman"/>
                <a:cs typeface="Times New Roman"/>
              </a:rPr>
              <a:t> </a:t>
            </a:r>
            <a:r>
              <a:rPr lang="en-GB" smtClean="0"/>
              <a:t>based</a:t>
            </a:r>
            <a:r>
              <a:rPr lang="en-GB" spc="30" smtClean="0">
                <a:latin typeface="Times New Roman"/>
                <a:cs typeface="Times New Roman"/>
              </a:rPr>
              <a:t> </a:t>
            </a:r>
            <a:r>
              <a:rPr lang="en-GB" smtClean="0"/>
              <a:t>on</a:t>
            </a:r>
            <a:r>
              <a:rPr lang="en-GB" spc="35" smtClean="0">
                <a:latin typeface="Times New Roman"/>
                <a:cs typeface="Times New Roman"/>
              </a:rPr>
              <a:t> </a:t>
            </a:r>
            <a:r>
              <a:rPr lang="en-GB" smtClean="0"/>
              <a:t>the</a:t>
            </a:r>
            <a:r>
              <a:rPr lang="en-GB" spc="30" smtClean="0">
                <a:latin typeface="Times New Roman"/>
                <a:cs typeface="Times New Roman"/>
              </a:rPr>
              <a:t> </a:t>
            </a:r>
            <a:r>
              <a:rPr lang="en-GB" smtClean="0">
                <a:latin typeface="Symbol"/>
                <a:cs typeface="Symbol"/>
              </a:rPr>
              <a:t></a:t>
            </a:r>
            <a:r>
              <a:rPr lang="en-GB" smtClean="0"/>
              <a:t>-</a:t>
            </a:r>
            <a:r>
              <a:rPr lang="en-GB" smtClean="0">
                <a:latin typeface="Lucida Sans Unicode"/>
                <a:cs typeface="Lucida Sans Unicode"/>
              </a:rPr>
              <a:t>R</a:t>
            </a:r>
            <a:r>
              <a:rPr lang="en-GB" smtClean="0"/>
              <a:t>WELL</a:t>
            </a:r>
            <a:r>
              <a:rPr lang="en-GB" spc="-15" smtClean="0">
                <a:latin typeface="Times New Roman"/>
                <a:cs typeface="Times New Roman"/>
              </a:rPr>
              <a:t> </a:t>
            </a:r>
            <a:r>
              <a:rPr lang="en-GB" smtClean="0"/>
              <a:t>technology</a:t>
            </a:r>
            <a:r>
              <a:rPr lang="en-GB" spc="30" smtClean="0">
                <a:latin typeface="Times New Roman"/>
                <a:cs typeface="Times New Roman"/>
              </a:rPr>
              <a:t> </a:t>
            </a:r>
            <a:r>
              <a:rPr lang="en-GB" smtClean="0"/>
              <a:t>-</a:t>
            </a:r>
            <a:r>
              <a:rPr lang="en-GB" spc="35" smtClean="0">
                <a:latin typeface="Times New Roman"/>
                <a:cs typeface="Times New Roman"/>
              </a:rPr>
              <a:t> </a:t>
            </a:r>
            <a:r>
              <a:rPr lang="en-GB" smtClean="0"/>
              <a:t>Paolo</a:t>
            </a:r>
            <a:r>
              <a:rPr lang="en-GB" spc="35" smtClean="0">
                <a:latin typeface="Times New Roman"/>
                <a:cs typeface="Times New Roman"/>
              </a:rPr>
              <a:t> </a:t>
            </a:r>
            <a:r>
              <a:rPr lang="en-GB" spc="-10" smtClean="0"/>
              <a:t>Giacomelli</a:t>
            </a:r>
            <a:endParaRPr lang="en-GB" spc="-10" dirty="0"/>
          </a:p>
        </p:txBody>
      </p:sp>
      <p:sp>
        <p:nvSpPr>
          <p:cNvPr id="76" name="Date Placeholder 75"/>
          <p:cNvSpPr>
            <a:spLocks noGrp="1"/>
          </p:cNvSpPr>
          <p:nvPr>
            <p:ph type="dt" sz="half" idx="6"/>
          </p:nvPr>
        </p:nvSpPr>
        <p:spPr/>
        <p:txBody>
          <a:bodyPr/>
          <a:lstStyle/>
          <a:p>
            <a:r>
              <a:rPr lang="en-US" smtClean="0"/>
              <a:t>30/05/2023</a:t>
            </a:r>
            <a:endParaRPr lang="en-US"/>
          </a:p>
        </p:txBody>
      </p:sp>
      <p:sp>
        <p:nvSpPr>
          <p:cNvPr id="78" name="Slide Number Placeholder 77"/>
          <p:cNvSpPr>
            <a:spLocks noGrp="1"/>
          </p:cNvSpPr>
          <p:nvPr>
            <p:ph type="sldNum" sz="quarter" idx="7"/>
          </p:nvPr>
        </p:nvSpPr>
        <p:spPr/>
        <p:txBody>
          <a:bodyPr/>
          <a:lstStyle/>
          <a:p>
            <a:pPr marL="26788">
              <a:lnSpc>
                <a:spcPts val="1157"/>
              </a:lnSpc>
            </a:pPr>
            <a:fld id="{81D60167-4931-47E6-BA6A-407CBD079E47}" type="slidenum">
              <a:rPr lang="en-GB" spc="-18" smtClean="0"/>
              <a:pPr marL="26788">
                <a:lnSpc>
                  <a:spcPts val="1157"/>
                </a:lnSpc>
              </a:pPr>
              <a:t>25</a:t>
            </a:fld>
            <a:endParaRPr lang="en-GB" spc="-18" dirty="0"/>
          </a:p>
        </p:txBody>
      </p:sp>
    </p:spTree>
    <p:extLst>
      <p:ext uri="{BB962C8B-B14F-4D97-AF65-F5344CB8AC3E}">
        <p14:creationId xmlns:p14="http://schemas.microsoft.com/office/powerpoint/2010/main" val="25953836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Foliennummernplatzhalt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3763" eaLnBrk="0" hangingPunct="0">
              <a:defRPr sz="1600">
                <a:solidFill>
                  <a:schemeClr val="tx1"/>
                </a:solidFill>
                <a:latin typeface="Arial" panose="020B0604020202020204" pitchFamily="34" charset="0"/>
              </a:defRPr>
            </a:lvl1pPr>
            <a:lvl2pPr marL="742950" indent="-285750" defTabSz="893763" eaLnBrk="0" hangingPunct="0">
              <a:defRPr sz="1600">
                <a:solidFill>
                  <a:schemeClr val="tx1"/>
                </a:solidFill>
                <a:latin typeface="Arial" panose="020B0604020202020204" pitchFamily="34" charset="0"/>
              </a:defRPr>
            </a:lvl2pPr>
            <a:lvl3pPr marL="1143000" indent="-228600" defTabSz="893763" eaLnBrk="0" hangingPunct="0">
              <a:defRPr sz="1600">
                <a:solidFill>
                  <a:schemeClr val="tx1"/>
                </a:solidFill>
                <a:latin typeface="Arial" panose="020B0604020202020204" pitchFamily="34" charset="0"/>
              </a:defRPr>
            </a:lvl3pPr>
            <a:lvl4pPr marL="1600200" indent="-228600" defTabSz="893763" eaLnBrk="0" hangingPunct="0">
              <a:defRPr sz="1600">
                <a:solidFill>
                  <a:schemeClr val="tx1"/>
                </a:solidFill>
                <a:latin typeface="Arial" panose="020B0604020202020204" pitchFamily="34" charset="0"/>
              </a:defRPr>
            </a:lvl4pPr>
            <a:lvl5pPr marL="2057400" indent="-228600" defTabSz="893763" eaLnBrk="0" hangingPunct="0">
              <a:defRPr sz="1600">
                <a:solidFill>
                  <a:schemeClr val="tx1"/>
                </a:solidFill>
                <a:latin typeface="Arial" panose="020B0604020202020204" pitchFamily="34" charset="0"/>
              </a:defRPr>
            </a:lvl5pPr>
            <a:lvl6pPr marL="25146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6pPr>
            <a:lvl7pPr marL="29718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7pPr>
            <a:lvl8pPr marL="34290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8pPr>
            <a:lvl9pPr marL="38862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9pPr>
          </a:lstStyle>
          <a:p>
            <a:pPr eaLnBrk="1" fontAlgn="base" hangingPunct="1">
              <a:spcAft>
                <a:spcPct val="0"/>
              </a:spcAft>
            </a:pPr>
            <a:fld id="{EA6AB0E4-EB2E-4750-8E8F-EAF7A65A11DA}" type="slidenum">
              <a:rPr lang="en-US" altLang="en-US" sz="1300">
                <a:solidFill>
                  <a:srgbClr val="FFFFFF"/>
                </a:solidFill>
              </a:rPr>
              <a:pPr eaLnBrk="1" fontAlgn="base" hangingPunct="1">
                <a:spcAft>
                  <a:spcPct val="0"/>
                </a:spcAft>
              </a:pPr>
              <a:t>26</a:t>
            </a:fld>
            <a:endParaRPr lang="en-US" altLang="en-US" sz="1300">
              <a:solidFill>
                <a:srgbClr val="FFFFFF"/>
              </a:solidFill>
            </a:endParaRPr>
          </a:p>
        </p:txBody>
      </p:sp>
      <p:sp>
        <p:nvSpPr>
          <p:cNvPr id="1028" name="Foliennummernplatzhalter 3"/>
          <p:cNvSpPr txBox="1">
            <a:spLocks noGrp="1"/>
          </p:cNvSpPr>
          <p:nvPr/>
        </p:nvSpPr>
        <p:spPr bwMode="auto">
          <a:xfrm>
            <a:off x="10388600" y="6553201"/>
            <a:ext cx="6604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404" tIns="44702" rIns="89404" bIns="44702"/>
          <a:lstStyle>
            <a:lvl1pPr defTabSz="893763" eaLnBrk="0" hangingPunct="0">
              <a:defRPr sz="1600">
                <a:solidFill>
                  <a:schemeClr val="tx1"/>
                </a:solidFill>
                <a:latin typeface="Arial" panose="020B0604020202020204" pitchFamily="34" charset="0"/>
              </a:defRPr>
            </a:lvl1pPr>
            <a:lvl2pPr marL="742950" indent="-285750" defTabSz="893763" eaLnBrk="0" hangingPunct="0">
              <a:defRPr sz="1600">
                <a:solidFill>
                  <a:schemeClr val="tx1"/>
                </a:solidFill>
                <a:latin typeface="Arial" panose="020B0604020202020204" pitchFamily="34" charset="0"/>
              </a:defRPr>
            </a:lvl2pPr>
            <a:lvl3pPr marL="1143000" indent="-228600" defTabSz="893763" eaLnBrk="0" hangingPunct="0">
              <a:defRPr sz="1600">
                <a:solidFill>
                  <a:schemeClr val="tx1"/>
                </a:solidFill>
                <a:latin typeface="Arial" panose="020B0604020202020204" pitchFamily="34" charset="0"/>
              </a:defRPr>
            </a:lvl3pPr>
            <a:lvl4pPr marL="1600200" indent="-228600" defTabSz="893763" eaLnBrk="0" hangingPunct="0">
              <a:defRPr sz="1600">
                <a:solidFill>
                  <a:schemeClr val="tx1"/>
                </a:solidFill>
                <a:latin typeface="Arial" panose="020B0604020202020204" pitchFamily="34" charset="0"/>
              </a:defRPr>
            </a:lvl4pPr>
            <a:lvl5pPr marL="2057400" indent="-228600" defTabSz="893763" eaLnBrk="0" hangingPunct="0">
              <a:defRPr sz="1600">
                <a:solidFill>
                  <a:schemeClr val="tx1"/>
                </a:solidFill>
                <a:latin typeface="Arial" panose="020B0604020202020204" pitchFamily="34" charset="0"/>
              </a:defRPr>
            </a:lvl5pPr>
            <a:lvl6pPr marL="25146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6pPr>
            <a:lvl7pPr marL="29718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7pPr>
            <a:lvl8pPr marL="34290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8pPr>
            <a:lvl9pPr marL="38862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9pPr>
          </a:lstStyle>
          <a:p>
            <a:pPr algn="r" eaLnBrk="1" fontAlgn="base" hangingPunct="1">
              <a:spcBef>
                <a:spcPct val="0"/>
              </a:spcBef>
              <a:spcAft>
                <a:spcPct val="0"/>
              </a:spcAft>
              <a:buSzPct val="115000"/>
            </a:pPr>
            <a:fld id="{1A52D569-C43D-4214-99FE-089D32C2B282}" type="slidenum">
              <a:rPr lang="en-US" altLang="de-DE" sz="1300">
                <a:solidFill>
                  <a:srgbClr val="FFFFFF"/>
                </a:solidFill>
              </a:rPr>
              <a:pPr algn="r" eaLnBrk="1" fontAlgn="base" hangingPunct="1">
                <a:spcBef>
                  <a:spcPct val="0"/>
                </a:spcBef>
                <a:spcAft>
                  <a:spcPct val="0"/>
                </a:spcAft>
                <a:buSzPct val="115000"/>
              </a:pPr>
              <a:t>26</a:t>
            </a:fld>
            <a:endParaRPr lang="en-US" altLang="de-DE" sz="1300">
              <a:solidFill>
                <a:srgbClr val="FFFFFF"/>
              </a:solidFill>
            </a:endParaRPr>
          </a:p>
        </p:txBody>
      </p:sp>
      <p:sp>
        <p:nvSpPr>
          <p:cNvPr id="1029" name="Rectangle 2"/>
          <p:cNvSpPr>
            <a:spLocks noGrp="1" noChangeArrowheads="1"/>
          </p:cNvSpPr>
          <p:nvPr>
            <p:ph type="title" idx="4294967295"/>
          </p:nvPr>
        </p:nvSpPr>
        <p:spPr/>
        <p:txBody>
          <a:bodyPr vert="horz" wrap="square" lIns="89404" tIns="44702" rIns="89404" bIns="44702" numCol="1" anchor="ctr" anchorCtr="0" compatLnSpc="1">
            <a:prstTxWarp prst="textNoShape">
              <a:avLst/>
            </a:prstTxWarp>
          </a:bodyPr>
          <a:lstStyle/>
          <a:p>
            <a:pPr eaLnBrk="1" hangingPunct="1"/>
            <a:r>
              <a:rPr lang="de-DE" altLang="de-DE" sz="2000" b="1"/>
              <a:t>sMDT Rate Capability</a:t>
            </a:r>
          </a:p>
        </p:txBody>
      </p:sp>
      <p:sp>
        <p:nvSpPr>
          <p:cNvPr id="1030" name="Line 4"/>
          <p:cNvSpPr>
            <a:spLocks noChangeShapeType="1"/>
          </p:cNvSpPr>
          <p:nvPr/>
        </p:nvSpPr>
        <p:spPr bwMode="auto">
          <a:xfrm>
            <a:off x="1828800" y="5257800"/>
            <a:ext cx="838200" cy="0"/>
          </a:xfrm>
          <a:prstGeom prst="line">
            <a:avLst/>
          </a:prstGeom>
          <a:noFill/>
          <a:ln w="9525">
            <a:solidFill>
              <a:schemeClr val="bg1"/>
            </a:solidFill>
            <a:round/>
            <a:headEnd type="triangle" w="med" len="med"/>
            <a:tailEnd type="triangle" w="med" len="med"/>
          </a:ln>
          <a:extLst>
            <a:ext uri="{909E8E84-426E-40DD-AFC4-6F175D3DCCD1}">
              <a14:hiddenFill xmlns:a14="http://schemas.microsoft.com/office/drawing/2010/main">
                <a:noFill/>
              </a14:hiddenFill>
            </a:ext>
          </a:extLst>
        </p:spPr>
        <p:txBody>
          <a:bodyPr lIns="89407" tIns="44703" rIns="89407" bIns="44703"/>
          <a:lstStyle/>
          <a:p>
            <a:pPr defTabSz="914400" fontAlgn="base">
              <a:spcBef>
                <a:spcPct val="20000"/>
              </a:spcBef>
              <a:spcAft>
                <a:spcPct val="0"/>
              </a:spcAft>
              <a:buSzPct val="115000"/>
            </a:pPr>
            <a:endParaRPr lang="en-GB" sz="1600">
              <a:solidFill>
                <a:srgbClr val="000000"/>
              </a:solidFill>
              <a:latin typeface="Arial" panose="020B0604020202020204" pitchFamily="34" charset="0"/>
            </a:endParaRPr>
          </a:p>
        </p:txBody>
      </p:sp>
      <p:sp>
        <p:nvSpPr>
          <p:cNvPr id="1031" name="Line 5"/>
          <p:cNvSpPr>
            <a:spLocks noChangeShapeType="1"/>
          </p:cNvSpPr>
          <p:nvPr/>
        </p:nvSpPr>
        <p:spPr bwMode="auto">
          <a:xfrm>
            <a:off x="1828800" y="5486400"/>
            <a:ext cx="3048000" cy="0"/>
          </a:xfrm>
          <a:prstGeom prst="line">
            <a:avLst/>
          </a:prstGeom>
          <a:noFill/>
          <a:ln w="9525">
            <a:solidFill>
              <a:schemeClr val="bg1"/>
            </a:solidFill>
            <a:round/>
            <a:headEnd type="triangle" w="med" len="med"/>
            <a:tailEnd type="triangle" w="med" len="med"/>
          </a:ln>
          <a:extLst>
            <a:ext uri="{909E8E84-426E-40DD-AFC4-6F175D3DCCD1}">
              <a14:hiddenFill xmlns:a14="http://schemas.microsoft.com/office/drawing/2010/main">
                <a:noFill/>
              </a14:hiddenFill>
            </a:ext>
          </a:extLst>
        </p:spPr>
        <p:txBody>
          <a:bodyPr lIns="89407" tIns="44703" rIns="89407" bIns="44703"/>
          <a:lstStyle/>
          <a:p>
            <a:pPr defTabSz="914400" fontAlgn="base">
              <a:spcBef>
                <a:spcPct val="20000"/>
              </a:spcBef>
              <a:spcAft>
                <a:spcPct val="0"/>
              </a:spcAft>
              <a:buSzPct val="115000"/>
            </a:pPr>
            <a:endParaRPr lang="en-GB" sz="1600">
              <a:solidFill>
                <a:srgbClr val="000000"/>
              </a:solidFill>
              <a:latin typeface="Arial" panose="020B0604020202020204" pitchFamily="34" charset="0"/>
            </a:endParaRPr>
          </a:p>
        </p:txBody>
      </p:sp>
      <p:sp>
        <p:nvSpPr>
          <p:cNvPr id="1032" name="Text Box 6"/>
          <p:cNvSpPr txBox="1">
            <a:spLocks noChangeArrowheads="1"/>
          </p:cNvSpPr>
          <p:nvPr/>
        </p:nvSpPr>
        <p:spPr bwMode="auto">
          <a:xfrm>
            <a:off x="1905000" y="4956176"/>
            <a:ext cx="762000" cy="1167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9404" tIns="44702" rIns="89404" bIns="44702">
            <a:spAutoFit/>
          </a:bodyPr>
          <a:lstStyle>
            <a:lvl1pPr marL="533400" indent="-533400" defTabSz="893763" eaLnBrk="0" hangingPunct="0">
              <a:defRPr sz="1600">
                <a:solidFill>
                  <a:schemeClr val="tx1"/>
                </a:solidFill>
                <a:latin typeface="Arial" panose="020B0604020202020204" pitchFamily="34" charset="0"/>
              </a:defRPr>
            </a:lvl1pPr>
            <a:lvl2pPr marL="742950" indent="-285750" defTabSz="893763" eaLnBrk="0" hangingPunct="0">
              <a:defRPr sz="1600">
                <a:solidFill>
                  <a:schemeClr val="tx1"/>
                </a:solidFill>
                <a:latin typeface="Arial" panose="020B0604020202020204" pitchFamily="34" charset="0"/>
              </a:defRPr>
            </a:lvl2pPr>
            <a:lvl3pPr marL="1143000" indent="-228600" defTabSz="893763" eaLnBrk="0" hangingPunct="0">
              <a:defRPr sz="1600">
                <a:solidFill>
                  <a:schemeClr val="tx1"/>
                </a:solidFill>
                <a:latin typeface="Arial" panose="020B0604020202020204" pitchFamily="34" charset="0"/>
              </a:defRPr>
            </a:lvl3pPr>
            <a:lvl4pPr marL="1600200" indent="-228600" defTabSz="893763" eaLnBrk="0" hangingPunct="0">
              <a:defRPr sz="1600">
                <a:solidFill>
                  <a:schemeClr val="tx1"/>
                </a:solidFill>
                <a:latin typeface="Arial" panose="020B0604020202020204" pitchFamily="34" charset="0"/>
              </a:defRPr>
            </a:lvl4pPr>
            <a:lvl5pPr marL="2057400" indent="-228600" defTabSz="893763" eaLnBrk="0" hangingPunct="0">
              <a:defRPr sz="1600">
                <a:solidFill>
                  <a:schemeClr val="tx1"/>
                </a:solidFill>
                <a:latin typeface="Arial" panose="020B0604020202020204" pitchFamily="34" charset="0"/>
              </a:defRPr>
            </a:lvl5pPr>
            <a:lvl6pPr marL="25146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6pPr>
            <a:lvl7pPr marL="29718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7pPr>
            <a:lvl8pPr marL="34290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8pPr>
            <a:lvl9pPr marL="38862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9pPr>
          </a:lstStyle>
          <a:p>
            <a:pPr eaLnBrk="1" fontAlgn="base" hangingPunct="1">
              <a:spcBef>
                <a:spcPct val="50000"/>
              </a:spcBef>
              <a:spcAft>
                <a:spcPct val="0"/>
              </a:spcAft>
              <a:buSzPct val="115000"/>
              <a:buFont typeface="Wingdings" panose="05000000000000000000" pitchFamily="2" charset="2"/>
              <a:buChar char="•"/>
            </a:pPr>
            <a:r>
              <a:rPr lang="en-US" altLang="de-DE" sz="1400">
                <a:solidFill>
                  <a:srgbClr val="FFFFFF"/>
                </a:solidFill>
              </a:rPr>
              <a:t>185 ns</a:t>
            </a:r>
            <a:endParaRPr lang="de-DE" altLang="de-DE" sz="1400">
              <a:solidFill>
                <a:srgbClr val="FFFFFF"/>
              </a:solidFill>
            </a:endParaRPr>
          </a:p>
        </p:txBody>
      </p:sp>
      <p:sp>
        <p:nvSpPr>
          <p:cNvPr id="1033" name="Text Box 7"/>
          <p:cNvSpPr txBox="1">
            <a:spLocks noChangeArrowheads="1"/>
          </p:cNvSpPr>
          <p:nvPr/>
        </p:nvSpPr>
        <p:spPr bwMode="auto">
          <a:xfrm>
            <a:off x="2971800" y="5184776"/>
            <a:ext cx="762000" cy="1167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9404" tIns="44702" rIns="89404" bIns="44702">
            <a:spAutoFit/>
          </a:bodyPr>
          <a:lstStyle>
            <a:lvl1pPr marL="533400" indent="-533400" defTabSz="893763" eaLnBrk="0" hangingPunct="0">
              <a:defRPr sz="1600">
                <a:solidFill>
                  <a:schemeClr val="tx1"/>
                </a:solidFill>
                <a:latin typeface="Arial" panose="020B0604020202020204" pitchFamily="34" charset="0"/>
              </a:defRPr>
            </a:lvl1pPr>
            <a:lvl2pPr marL="742950" indent="-285750" defTabSz="893763" eaLnBrk="0" hangingPunct="0">
              <a:defRPr sz="1600">
                <a:solidFill>
                  <a:schemeClr val="tx1"/>
                </a:solidFill>
                <a:latin typeface="Arial" panose="020B0604020202020204" pitchFamily="34" charset="0"/>
              </a:defRPr>
            </a:lvl2pPr>
            <a:lvl3pPr marL="1143000" indent="-228600" defTabSz="893763" eaLnBrk="0" hangingPunct="0">
              <a:defRPr sz="1600">
                <a:solidFill>
                  <a:schemeClr val="tx1"/>
                </a:solidFill>
                <a:latin typeface="Arial" panose="020B0604020202020204" pitchFamily="34" charset="0"/>
              </a:defRPr>
            </a:lvl3pPr>
            <a:lvl4pPr marL="1600200" indent="-228600" defTabSz="893763" eaLnBrk="0" hangingPunct="0">
              <a:defRPr sz="1600">
                <a:solidFill>
                  <a:schemeClr val="tx1"/>
                </a:solidFill>
                <a:latin typeface="Arial" panose="020B0604020202020204" pitchFamily="34" charset="0"/>
              </a:defRPr>
            </a:lvl4pPr>
            <a:lvl5pPr marL="2057400" indent="-228600" defTabSz="893763" eaLnBrk="0" hangingPunct="0">
              <a:defRPr sz="1600">
                <a:solidFill>
                  <a:schemeClr val="tx1"/>
                </a:solidFill>
                <a:latin typeface="Arial" panose="020B0604020202020204" pitchFamily="34" charset="0"/>
              </a:defRPr>
            </a:lvl5pPr>
            <a:lvl6pPr marL="25146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6pPr>
            <a:lvl7pPr marL="29718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7pPr>
            <a:lvl8pPr marL="34290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8pPr>
            <a:lvl9pPr marL="38862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9pPr>
          </a:lstStyle>
          <a:p>
            <a:pPr eaLnBrk="1" fontAlgn="base" hangingPunct="1">
              <a:spcBef>
                <a:spcPct val="50000"/>
              </a:spcBef>
              <a:spcAft>
                <a:spcPct val="0"/>
              </a:spcAft>
              <a:buSzPct val="115000"/>
              <a:buFont typeface="Wingdings" panose="05000000000000000000" pitchFamily="2" charset="2"/>
              <a:buChar char="•"/>
            </a:pPr>
            <a:r>
              <a:rPr lang="en-US" altLang="de-DE" sz="1400">
                <a:solidFill>
                  <a:srgbClr val="FFFFFF"/>
                </a:solidFill>
              </a:rPr>
              <a:t>700 ns</a:t>
            </a:r>
            <a:endParaRPr lang="de-DE" altLang="de-DE" sz="1400">
              <a:solidFill>
                <a:srgbClr val="FFFFFF"/>
              </a:solidFill>
            </a:endParaRPr>
          </a:p>
        </p:txBody>
      </p:sp>
      <p:pic>
        <p:nvPicPr>
          <p:cNvPr id="103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981200"/>
            <a:ext cx="4419600" cy="4097338"/>
          </a:xfrm>
          <a:prstGeom prst="rect">
            <a:avLst/>
          </a:prstGeom>
          <a:noFill/>
          <a:ln w="31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1026" name="Object 14"/>
          <p:cNvGraphicFramePr>
            <a:graphicFrameLocks noChangeAspect="1"/>
          </p:cNvGraphicFramePr>
          <p:nvPr>
            <p:ph idx="4294967295"/>
          </p:nvPr>
        </p:nvGraphicFramePr>
        <p:xfrm>
          <a:off x="7086600" y="4191000"/>
          <a:ext cx="3500438" cy="2370138"/>
        </p:xfrm>
        <a:graphic>
          <a:graphicData uri="http://schemas.openxmlformats.org/presentationml/2006/ole">
            <mc:AlternateContent xmlns:mc="http://schemas.openxmlformats.org/markup-compatibility/2006">
              <mc:Choice xmlns:v="urn:schemas-microsoft-com:vml" Requires="v">
                <p:oleObj spid="_x0000_s10247" name="Acrobat Document" r:id="rId4" imgW="5400498" imgH="3657420" progId="AcroExch.Document.7">
                  <p:embed/>
                </p:oleObj>
              </mc:Choice>
              <mc:Fallback>
                <p:oleObj name="Acrobat Document" r:id="rId4" imgW="5400498" imgH="3657420" progId="AcroExch.Document.7">
                  <p:embed/>
                  <p:pic>
                    <p:nvPicPr>
                      <p:cNvPr id="1026"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6600" y="4191000"/>
                        <a:ext cx="3500438" cy="2370138"/>
                      </a:xfrm>
                      <a:prstGeom prst="rect">
                        <a:avLst/>
                      </a:prstGeom>
                      <a:noFill/>
                      <a:ln w="3175" cap="flat" cmpd="sng" algn="ctr">
                        <a:solidFill>
                          <a:schemeClr val="tx1"/>
                        </a:solidFill>
                        <a:prstDash val="solid"/>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5" name="Line 16"/>
          <p:cNvSpPr>
            <a:spLocks noChangeShapeType="1"/>
          </p:cNvSpPr>
          <p:nvPr/>
        </p:nvSpPr>
        <p:spPr bwMode="auto">
          <a:xfrm>
            <a:off x="7620000" y="4343400"/>
            <a:ext cx="990600"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lIns="89407" tIns="44703" rIns="89407" bIns="44703"/>
          <a:lstStyle/>
          <a:p>
            <a:pPr defTabSz="914400" fontAlgn="base">
              <a:spcBef>
                <a:spcPct val="20000"/>
              </a:spcBef>
              <a:spcAft>
                <a:spcPct val="0"/>
              </a:spcAft>
              <a:buSzPct val="115000"/>
            </a:pPr>
            <a:endParaRPr lang="en-GB" sz="1600">
              <a:solidFill>
                <a:srgbClr val="000000"/>
              </a:solidFill>
              <a:latin typeface="Arial" panose="020B0604020202020204" pitchFamily="34" charset="0"/>
            </a:endParaRPr>
          </a:p>
        </p:txBody>
      </p:sp>
      <p:sp>
        <p:nvSpPr>
          <p:cNvPr id="1036" name="Text Box 18"/>
          <p:cNvSpPr txBox="1">
            <a:spLocks noChangeArrowheads="1"/>
          </p:cNvSpPr>
          <p:nvPr/>
        </p:nvSpPr>
        <p:spPr bwMode="auto">
          <a:xfrm>
            <a:off x="1295400" y="6248401"/>
            <a:ext cx="5715000" cy="305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9404" tIns="44702" rIns="89404" bIns="44702">
            <a:spAutoFit/>
          </a:bodyPr>
          <a:lstStyle>
            <a:lvl1pPr marL="533400" indent="-533400" defTabSz="893763" eaLnBrk="0" hangingPunct="0">
              <a:defRPr sz="1600">
                <a:solidFill>
                  <a:schemeClr val="tx1"/>
                </a:solidFill>
                <a:latin typeface="Arial" panose="020B0604020202020204" pitchFamily="34" charset="0"/>
              </a:defRPr>
            </a:lvl1pPr>
            <a:lvl2pPr marL="742950" indent="-285750" defTabSz="893763" eaLnBrk="0" hangingPunct="0">
              <a:defRPr sz="1600">
                <a:solidFill>
                  <a:schemeClr val="tx1"/>
                </a:solidFill>
                <a:latin typeface="Arial" panose="020B0604020202020204" pitchFamily="34" charset="0"/>
              </a:defRPr>
            </a:lvl2pPr>
            <a:lvl3pPr marL="1143000" indent="-228600" defTabSz="893763" eaLnBrk="0" hangingPunct="0">
              <a:defRPr sz="1600">
                <a:solidFill>
                  <a:schemeClr val="tx1"/>
                </a:solidFill>
                <a:latin typeface="Arial" panose="020B0604020202020204" pitchFamily="34" charset="0"/>
              </a:defRPr>
            </a:lvl3pPr>
            <a:lvl4pPr marL="1600200" indent="-228600" defTabSz="893763" eaLnBrk="0" hangingPunct="0">
              <a:defRPr sz="1600">
                <a:solidFill>
                  <a:schemeClr val="tx1"/>
                </a:solidFill>
                <a:latin typeface="Arial" panose="020B0604020202020204" pitchFamily="34" charset="0"/>
              </a:defRPr>
            </a:lvl4pPr>
            <a:lvl5pPr marL="2057400" indent="-228600" defTabSz="893763" eaLnBrk="0" hangingPunct="0">
              <a:defRPr sz="1600">
                <a:solidFill>
                  <a:schemeClr val="tx1"/>
                </a:solidFill>
                <a:latin typeface="Arial" panose="020B0604020202020204" pitchFamily="34" charset="0"/>
              </a:defRPr>
            </a:lvl5pPr>
            <a:lvl6pPr marL="25146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6pPr>
            <a:lvl7pPr marL="29718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7pPr>
            <a:lvl8pPr marL="34290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8pPr>
            <a:lvl9pPr marL="38862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9pPr>
          </a:lstStyle>
          <a:p>
            <a:pPr eaLnBrk="1" fontAlgn="base" hangingPunct="1">
              <a:spcBef>
                <a:spcPct val="50000"/>
              </a:spcBef>
              <a:spcAft>
                <a:spcPct val="0"/>
              </a:spcAft>
              <a:buSzPct val="115000"/>
            </a:pPr>
            <a:r>
              <a:rPr lang="en-US" altLang="de-DE" sz="1400">
                <a:solidFill>
                  <a:srgbClr val="000000"/>
                </a:solidFill>
              </a:rPr>
              <a:t>Measurements performed at the CERN Gamma Irradiation Facility.</a:t>
            </a:r>
            <a:endParaRPr lang="de-DE" altLang="de-DE" sz="1400">
              <a:solidFill>
                <a:srgbClr val="000000"/>
              </a:solidFill>
            </a:endParaRPr>
          </a:p>
        </p:txBody>
      </p:sp>
      <p:pic>
        <p:nvPicPr>
          <p:cNvPr id="1037"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86600" y="1828800"/>
            <a:ext cx="3505200" cy="2389188"/>
          </a:xfrm>
          <a:prstGeom prst="rect">
            <a:avLst/>
          </a:prstGeom>
          <a:noFill/>
          <a:ln w="31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038" name="Text Box 10"/>
          <p:cNvSpPr txBox="1">
            <a:spLocks noChangeArrowheads="1"/>
          </p:cNvSpPr>
          <p:nvPr/>
        </p:nvSpPr>
        <p:spPr bwMode="auto">
          <a:xfrm>
            <a:off x="1066800" y="609600"/>
            <a:ext cx="9753600" cy="118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9404" tIns="44702" rIns="89404" bIns="44702">
            <a:spAutoFit/>
          </a:bodyPr>
          <a:lstStyle>
            <a:lvl1pPr marL="533400" indent="-533400" defTabSz="893763" eaLnBrk="0" hangingPunct="0">
              <a:defRPr sz="1600">
                <a:solidFill>
                  <a:schemeClr val="tx1"/>
                </a:solidFill>
                <a:latin typeface="Arial" panose="020B0604020202020204" pitchFamily="34" charset="0"/>
              </a:defRPr>
            </a:lvl1pPr>
            <a:lvl2pPr marL="742950" indent="-285750" defTabSz="893763" eaLnBrk="0" hangingPunct="0">
              <a:defRPr sz="1600">
                <a:solidFill>
                  <a:schemeClr val="tx1"/>
                </a:solidFill>
                <a:latin typeface="Arial" panose="020B0604020202020204" pitchFamily="34" charset="0"/>
              </a:defRPr>
            </a:lvl2pPr>
            <a:lvl3pPr marL="1143000" indent="-228600" defTabSz="893763" eaLnBrk="0" hangingPunct="0">
              <a:defRPr sz="1600">
                <a:solidFill>
                  <a:schemeClr val="tx1"/>
                </a:solidFill>
                <a:latin typeface="Arial" panose="020B0604020202020204" pitchFamily="34" charset="0"/>
              </a:defRPr>
            </a:lvl3pPr>
            <a:lvl4pPr marL="1600200" indent="-228600" defTabSz="893763" eaLnBrk="0" hangingPunct="0">
              <a:defRPr sz="1600">
                <a:solidFill>
                  <a:schemeClr val="tx1"/>
                </a:solidFill>
                <a:latin typeface="Arial" panose="020B0604020202020204" pitchFamily="34" charset="0"/>
              </a:defRPr>
            </a:lvl4pPr>
            <a:lvl5pPr marL="2057400" indent="-228600" defTabSz="893763" eaLnBrk="0" hangingPunct="0">
              <a:defRPr sz="1600">
                <a:solidFill>
                  <a:schemeClr val="tx1"/>
                </a:solidFill>
                <a:latin typeface="Arial" panose="020B0604020202020204" pitchFamily="34" charset="0"/>
              </a:defRPr>
            </a:lvl5pPr>
            <a:lvl6pPr marL="25146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6pPr>
            <a:lvl7pPr marL="29718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7pPr>
            <a:lvl8pPr marL="34290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8pPr>
            <a:lvl9pPr marL="38862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9pPr>
          </a:lstStyle>
          <a:p>
            <a:pPr eaLnBrk="1" fontAlgn="base" hangingPunct="1">
              <a:spcBef>
                <a:spcPct val="50000"/>
              </a:spcBef>
              <a:spcAft>
                <a:spcPct val="0"/>
              </a:spcAft>
              <a:buSzPct val="125000"/>
            </a:pPr>
            <a:r>
              <a:rPr lang="en-US" altLang="de-DE">
                <a:solidFill>
                  <a:srgbClr val="FF3300"/>
                </a:solidFill>
              </a:rPr>
              <a:t>         </a:t>
            </a:r>
            <a:r>
              <a:rPr lang="en-US" altLang="de-DE">
                <a:solidFill>
                  <a:srgbClr val="000000"/>
                </a:solidFill>
              </a:rPr>
              <a:t>15 mm tube diameter,</a:t>
            </a:r>
            <a:r>
              <a:rPr lang="de-DE" altLang="de-DE">
                <a:solidFill>
                  <a:srgbClr val="000000"/>
                </a:solidFill>
              </a:rPr>
              <a:t> optimum for aluminum drift tube technology at high rates:     </a:t>
            </a:r>
          </a:p>
          <a:p>
            <a:pPr eaLnBrk="1" fontAlgn="base" hangingPunct="1">
              <a:spcBef>
                <a:spcPct val="50000"/>
              </a:spcBef>
              <a:spcAft>
                <a:spcPct val="0"/>
              </a:spcAft>
              <a:buSzPct val="125000"/>
            </a:pPr>
            <a:r>
              <a:rPr lang="de-DE" altLang="de-DE">
                <a:solidFill>
                  <a:srgbClr val="000000"/>
                </a:solidFill>
              </a:rPr>
              <a:t>         </a:t>
            </a:r>
            <a:r>
              <a:rPr lang="de-DE" altLang="de-DE">
                <a:solidFill>
                  <a:srgbClr val="FF0000"/>
                </a:solidFill>
                <a:sym typeface="Symbol" panose="05050102010706020507" pitchFamily="18" charset="2"/>
              </a:rPr>
              <a:t></a:t>
            </a:r>
            <a:r>
              <a:rPr lang="de-DE" altLang="de-DE">
                <a:solidFill>
                  <a:srgbClr val="000000"/>
                </a:solidFill>
                <a:sym typeface="Symbol" panose="05050102010706020507" pitchFamily="18" charset="2"/>
              </a:rPr>
              <a:t>   </a:t>
            </a:r>
            <a:r>
              <a:rPr lang="en-US" altLang="de-DE">
                <a:solidFill>
                  <a:srgbClr val="FF0000"/>
                </a:solidFill>
              </a:rPr>
              <a:t>Effect of space charge fluctuations eliminated for drift r</a:t>
            </a:r>
            <a:r>
              <a:rPr lang="de-DE" altLang="de-DE">
                <a:solidFill>
                  <a:srgbClr val="FF0000"/>
                </a:solidFill>
              </a:rPr>
              <a:t>adii </a:t>
            </a:r>
            <a:r>
              <a:rPr lang="en-US" altLang="de-DE">
                <a:solidFill>
                  <a:srgbClr val="FF0000"/>
                </a:solidFill>
              </a:rPr>
              <a:t>r &lt; 7.</a:t>
            </a:r>
            <a:r>
              <a:rPr lang="de-DE" altLang="de-DE">
                <a:solidFill>
                  <a:srgbClr val="FF0000"/>
                </a:solidFill>
              </a:rPr>
              <a:t>1</a:t>
            </a:r>
            <a:r>
              <a:rPr lang="en-US" altLang="de-DE">
                <a:solidFill>
                  <a:srgbClr val="FF0000"/>
                </a:solidFill>
              </a:rPr>
              <a:t> mm </a:t>
            </a:r>
            <a:r>
              <a:rPr lang="de-DE" altLang="de-DE">
                <a:solidFill>
                  <a:srgbClr val="000000"/>
                </a:solidFill>
              </a:rPr>
              <a:t>(</a:t>
            </a:r>
            <a:r>
              <a:rPr lang="en-US" altLang="de-DE">
                <a:solidFill>
                  <a:srgbClr val="000000"/>
                </a:solidFill>
              </a:rPr>
              <a:t>linear r-t relation).</a:t>
            </a:r>
            <a:r>
              <a:rPr lang="de-DE" altLang="de-DE">
                <a:solidFill>
                  <a:srgbClr val="FF0000"/>
                </a:solidFill>
              </a:rPr>
              <a:t>                                                                                                                                                   </a:t>
            </a:r>
            <a:r>
              <a:rPr lang="de-DE" altLang="de-DE">
                <a:solidFill>
                  <a:srgbClr val="FF0000"/>
                </a:solidFill>
                <a:sym typeface="Symbol" panose="05050102010706020507" pitchFamily="18" charset="2"/>
              </a:rPr>
              <a:t>   </a:t>
            </a:r>
            <a:r>
              <a:rPr lang="en-US" altLang="de-DE">
                <a:solidFill>
                  <a:srgbClr val="FF0000"/>
                </a:solidFill>
              </a:rPr>
              <a:t>Gain loss suppressed proportional to r</a:t>
            </a:r>
            <a:r>
              <a:rPr lang="en-US" altLang="de-DE" baseline="30000">
                <a:solidFill>
                  <a:srgbClr val="FF0000"/>
                </a:solidFill>
              </a:rPr>
              <a:t>3</a:t>
            </a:r>
            <a:r>
              <a:rPr lang="de-DE" altLang="de-DE">
                <a:solidFill>
                  <a:srgbClr val="FF0000"/>
                </a:solidFill>
              </a:rPr>
              <a:t>, i.e. by factor 8 compared to MDTs.                                             </a:t>
            </a:r>
            <a:r>
              <a:rPr lang="de-DE" altLang="de-DE">
                <a:solidFill>
                  <a:srgbClr val="FF0000"/>
                </a:solidFill>
                <a:sym typeface="Symbol" panose="05050102010706020507" pitchFamily="18" charset="2"/>
              </a:rPr>
              <a:t>   </a:t>
            </a:r>
            <a:r>
              <a:rPr lang="de-DE" altLang="de-DE">
                <a:solidFill>
                  <a:srgbClr val="FF0000"/>
                </a:solidFill>
              </a:rPr>
              <a:t>4 x shorter max. drift time, 2 x smaller tube cross section, i.e. 8 x lower occupancy.</a:t>
            </a:r>
          </a:p>
        </p:txBody>
      </p:sp>
      <p:sp>
        <p:nvSpPr>
          <p:cNvPr id="1039" name="Text Box 20"/>
          <p:cNvSpPr txBox="1">
            <a:spLocks noChangeArrowheads="1"/>
          </p:cNvSpPr>
          <p:nvPr/>
        </p:nvSpPr>
        <p:spPr bwMode="auto">
          <a:xfrm>
            <a:off x="4953000" y="2257426"/>
            <a:ext cx="6858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9404" tIns="44702" rIns="89404" bIns="44702">
            <a:spAutoFit/>
          </a:bodyPr>
          <a:lstStyle>
            <a:lvl1pPr marL="533400" indent="-533400" defTabSz="893763" eaLnBrk="0" hangingPunct="0">
              <a:defRPr sz="1600">
                <a:solidFill>
                  <a:schemeClr val="tx1"/>
                </a:solidFill>
                <a:latin typeface="Arial" panose="020B0604020202020204" pitchFamily="34" charset="0"/>
              </a:defRPr>
            </a:lvl1pPr>
            <a:lvl2pPr marL="742950" indent="-285750" defTabSz="893763" eaLnBrk="0" hangingPunct="0">
              <a:defRPr sz="1600">
                <a:solidFill>
                  <a:schemeClr val="tx1"/>
                </a:solidFill>
                <a:latin typeface="Arial" panose="020B0604020202020204" pitchFamily="34" charset="0"/>
              </a:defRPr>
            </a:lvl2pPr>
            <a:lvl3pPr marL="1143000" indent="-228600" defTabSz="893763" eaLnBrk="0" hangingPunct="0">
              <a:defRPr sz="1600">
                <a:solidFill>
                  <a:schemeClr val="tx1"/>
                </a:solidFill>
                <a:latin typeface="Arial" panose="020B0604020202020204" pitchFamily="34" charset="0"/>
              </a:defRPr>
            </a:lvl3pPr>
            <a:lvl4pPr marL="1600200" indent="-228600" defTabSz="893763" eaLnBrk="0" hangingPunct="0">
              <a:defRPr sz="1600">
                <a:solidFill>
                  <a:schemeClr val="tx1"/>
                </a:solidFill>
                <a:latin typeface="Arial" panose="020B0604020202020204" pitchFamily="34" charset="0"/>
              </a:defRPr>
            </a:lvl4pPr>
            <a:lvl5pPr marL="2057400" indent="-228600" defTabSz="893763" eaLnBrk="0" hangingPunct="0">
              <a:defRPr sz="1600">
                <a:solidFill>
                  <a:schemeClr val="tx1"/>
                </a:solidFill>
                <a:latin typeface="Arial" panose="020B0604020202020204" pitchFamily="34" charset="0"/>
              </a:defRPr>
            </a:lvl5pPr>
            <a:lvl6pPr marL="25146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6pPr>
            <a:lvl7pPr marL="29718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7pPr>
            <a:lvl8pPr marL="34290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8pPr>
            <a:lvl9pPr marL="38862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9pPr>
          </a:lstStyle>
          <a:p>
            <a:pPr eaLnBrk="1" fontAlgn="base" hangingPunct="1">
              <a:spcBef>
                <a:spcPct val="50000"/>
              </a:spcBef>
              <a:spcAft>
                <a:spcPct val="0"/>
              </a:spcAft>
              <a:buSzPct val="115000"/>
            </a:pPr>
            <a:r>
              <a:rPr lang="en-US" altLang="de-DE" b="1">
                <a:solidFill>
                  <a:srgbClr val="000000"/>
                </a:solidFill>
              </a:rPr>
              <a:t>MDT</a:t>
            </a:r>
            <a:endParaRPr lang="de-DE" altLang="de-DE" b="1">
              <a:solidFill>
                <a:srgbClr val="000000"/>
              </a:solidFill>
            </a:endParaRPr>
          </a:p>
        </p:txBody>
      </p:sp>
      <p:sp>
        <p:nvSpPr>
          <p:cNvPr id="1040" name="Text Box 21"/>
          <p:cNvSpPr txBox="1">
            <a:spLocks noChangeArrowheads="1"/>
          </p:cNvSpPr>
          <p:nvPr/>
        </p:nvSpPr>
        <p:spPr bwMode="auto">
          <a:xfrm>
            <a:off x="9525000" y="4343401"/>
            <a:ext cx="685800" cy="305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9404" tIns="44702" rIns="89404" bIns="44702">
            <a:spAutoFit/>
          </a:bodyPr>
          <a:lstStyle>
            <a:lvl1pPr marL="533400" indent="-533400" defTabSz="893763" eaLnBrk="0" hangingPunct="0">
              <a:defRPr sz="1600">
                <a:solidFill>
                  <a:schemeClr val="tx1"/>
                </a:solidFill>
                <a:latin typeface="Arial" panose="020B0604020202020204" pitchFamily="34" charset="0"/>
              </a:defRPr>
            </a:lvl1pPr>
            <a:lvl2pPr marL="742950" indent="-285750" defTabSz="893763" eaLnBrk="0" hangingPunct="0">
              <a:defRPr sz="1600">
                <a:solidFill>
                  <a:schemeClr val="tx1"/>
                </a:solidFill>
                <a:latin typeface="Arial" panose="020B0604020202020204" pitchFamily="34" charset="0"/>
              </a:defRPr>
            </a:lvl2pPr>
            <a:lvl3pPr marL="1143000" indent="-228600" defTabSz="893763" eaLnBrk="0" hangingPunct="0">
              <a:defRPr sz="1600">
                <a:solidFill>
                  <a:schemeClr val="tx1"/>
                </a:solidFill>
                <a:latin typeface="Arial" panose="020B0604020202020204" pitchFamily="34" charset="0"/>
              </a:defRPr>
            </a:lvl3pPr>
            <a:lvl4pPr marL="1600200" indent="-228600" defTabSz="893763" eaLnBrk="0" hangingPunct="0">
              <a:defRPr sz="1600">
                <a:solidFill>
                  <a:schemeClr val="tx1"/>
                </a:solidFill>
                <a:latin typeface="Arial" panose="020B0604020202020204" pitchFamily="34" charset="0"/>
              </a:defRPr>
            </a:lvl4pPr>
            <a:lvl5pPr marL="2057400" indent="-228600" defTabSz="893763" eaLnBrk="0" hangingPunct="0">
              <a:defRPr sz="1600">
                <a:solidFill>
                  <a:schemeClr val="tx1"/>
                </a:solidFill>
                <a:latin typeface="Arial" panose="020B0604020202020204" pitchFamily="34" charset="0"/>
              </a:defRPr>
            </a:lvl5pPr>
            <a:lvl6pPr marL="25146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6pPr>
            <a:lvl7pPr marL="29718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7pPr>
            <a:lvl8pPr marL="34290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8pPr>
            <a:lvl9pPr marL="38862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9pPr>
          </a:lstStyle>
          <a:p>
            <a:pPr eaLnBrk="1" fontAlgn="base" hangingPunct="1">
              <a:spcBef>
                <a:spcPct val="50000"/>
              </a:spcBef>
              <a:spcAft>
                <a:spcPct val="0"/>
              </a:spcAft>
              <a:buSzPct val="115000"/>
            </a:pPr>
            <a:r>
              <a:rPr lang="en-US" altLang="de-DE" sz="1400">
                <a:solidFill>
                  <a:srgbClr val="33CC33"/>
                </a:solidFill>
              </a:rPr>
              <a:t>sMDT</a:t>
            </a:r>
            <a:endParaRPr lang="de-DE" altLang="de-DE" sz="1400">
              <a:solidFill>
                <a:srgbClr val="33CC33"/>
              </a:solidFill>
            </a:endParaRPr>
          </a:p>
        </p:txBody>
      </p:sp>
      <p:sp>
        <p:nvSpPr>
          <p:cNvPr id="1041" name="Text Box 22"/>
          <p:cNvSpPr txBox="1">
            <a:spLocks noChangeArrowheads="1"/>
          </p:cNvSpPr>
          <p:nvPr/>
        </p:nvSpPr>
        <p:spPr bwMode="auto">
          <a:xfrm>
            <a:off x="8610600" y="5032376"/>
            <a:ext cx="685800" cy="305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9404" tIns="44702" rIns="89404" bIns="44702">
            <a:spAutoFit/>
          </a:bodyPr>
          <a:lstStyle>
            <a:lvl1pPr marL="533400" indent="-533400" defTabSz="893763" eaLnBrk="0" hangingPunct="0">
              <a:defRPr sz="1600">
                <a:solidFill>
                  <a:schemeClr val="tx1"/>
                </a:solidFill>
                <a:latin typeface="Arial" panose="020B0604020202020204" pitchFamily="34" charset="0"/>
              </a:defRPr>
            </a:lvl1pPr>
            <a:lvl2pPr marL="742950" indent="-285750" defTabSz="893763" eaLnBrk="0" hangingPunct="0">
              <a:defRPr sz="1600">
                <a:solidFill>
                  <a:schemeClr val="tx1"/>
                </a:solidFill>
                <a:latin typeface="Arial" panose="020B0604020202020204" pitchFamily="34" charset="0"/>
              </a:defRPr>
            </a:lvl2pPr>
            <a:lvl3pPr marL="1143000" indent="-228600" defTabSz="893763" eaLnBrk="0" hangingPunct="0">
              <a:defRPr sz="1600">
                <a:solidFill>
                  <a:schemeClr val="tx1"/>
                </a:solidFill>
                <a:latin typeface="Arial" panose="020B0604020202020204" pitchFamily="34" charset="0"/>
              </a:defRPr>
            </a:lvl3pPr>
            <a:lvl4pPr marL="1600200" indent="-228600" defTabSz="893763" eaLnBrk="0" hangingPunct="0">
              <a:defRPr sz="1600">
                <a:solidFill>
                  <a:schemeClr val="tx1"/>
                </a:solidFill>
                <a:latin typeface="Arial" panose="020B0604020202020204" pitchFamily="34" charset="0"/>
              </a:defRPr>
            </a:lvl4pPr>
            <a:lvl5pPr marL="2057400" indent="-228600" defTabSz="893763" eaLnBrk="0" hangingPunct="0">
              <a:defRPr sz="1600">
                <a:solidFill>
                  <a:schemeClr val="tx1"/>
                </a:solidFill>
                <a:latin typeface="Arial" panose="020B0604020202020204" pitchFamily="34" charset="0"/>
              </a:defRPr>
            </a:lvl5pPr>
            <a:lvl6pPr marL="25146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6pPr>
            <a:lvl7pPr marL="29718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7pPr>
            <a:lvl8pPr marL="34290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8pPr>
            <a:lvl9pPr marL="38862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9pPr>
          </a:lstStyle>
          <a:p>
            <a:pPr eaLnBrk="1" fontAlgn="base" hangingPunct="1">
              <a:spcBef>
                <a:spcPct val="50000"/>
              </a:spcBef>
              <a:spcAft>
                <a:spcPct val="0"/>
              </a:spcAft>
              <a:buSzPct val="115000"/>
            </a:pPr>
            <a:r>
              <a:rPr lang="en-US" altLang="de-DE" sz="1400">
                <a:solidFill>
                  <a:srgbClr val="33CC33"/>
                </a:solidFill>
              </a:rPr>
              <a:t> </a:t>
            </a:r>
            <a:r>
              <a:rPr lang="en-US" altLang="de-DE" sz="1400">
                <a:solidFill>
                  <a:srgbClr val="FF0000"/>
                </a:solidFill>
              </a:rPr>
              <a:t>MDT</a:t>
            </a:r>
            <a:endParaRPr lang="de-DE" altLang="de-DE" sz="1400">
              <a:solidFill>
                <a:srgbClr val="FF0000"/>
              </a:solidFill>
            </a:endParaRPr>
          </a:p>
        </p:txBody>
      </p:sp>
      <p:sp>
        <p:nvSpPr>
          <p:cNvPr id="1042" name="Textfeld 1"/>
          <p:cNvSpPr txBox="1">
            <a:spLocks noChangeArrowheads="1"/>
          </p:cNvSpPr>
          <p:nvPr/>
        </p:nvSpPr>
        <p:spPr bwMode="auto">
          <a:xfrm>
            <a:off x="7631113" y="2365375"/>
            <a:ext cx="2436812" cy="52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8" tIns="45718" rIns="91438" bIns="45718">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6pPr>
            <a:lvl7pPr marL="2971800" indent="-228600"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7pPr>
            <a:lvl8pPr marL="3429000" indent="-228600"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8pPr>
            <a:lvl9pPr marL="3886200" indent="-228600"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9pPr>
          </a:lstStyle>
          <a:p>
            <a:pPr defTabSz="914400" eaLnBrk="1" fontAlgn="base" hangingPunct="1">
              <a:spcBef>
                <a:spcPct val="20000"/>
              </a:spcBef>
              <a:spcAft>
                <a:spcPct val="0"/>
              </a:spcAft>
              <a:buSzPct val="115000"/>
            </a:pPr>
            <a:r>
              <a:rPr lang="de-DE" altLang="de-DE" sz="1400">
                <a:solidFill>
                  <a:srgbClr val="000000"/>
                </a:solidFill>
              </a:rPr>
              <a:t>Space-to-drift time relation in Ar:CO</a:t>
            </a:r>
            <a:r>
              <a:rPr lang="en-US" altLang="de-DE" sz="1400" baseline="-25000">
                <a:solidFill>
                  <a:srgbClr val="000000"/>
                </a:solidFill>
              </a:rPr>
              <a:t>2 </a:t>
            </a:r>
            <a:r>
              <a:rPr lang="en-US" altLang="de-DE" sz="1400">
                <a:solidFill>
                  <a:srgbClr val="000000"/>
                </a:solidFill>
              </a:rPr>
              <a:t>(93:7), </a:t>
            </a:r>
            <a:r>
              <a:rPr lang="de-DE" altLang="de-DE" sz="1400">
                <a:solidFill>
                  <a:srgbClr val="000000"/>
                </a:solidFill>
              </a:rPr>
              <a:t>3 bar</a:t>
            </a:r>
          </a:p>
        </p:txBody>
      </p:sp>
      <p:sp>
        <p:nvSpPr>
          <p:cNvPr id="1043" name="Text Box 18"/>
          <p:cNvSpPr txBox="1">
            <a:spLocks noChangeArrowheads="1"/>
          </p:cNvSpPr>
          <p:nvPr/>
        </p:nvSpPr>
        <p:spPr bwMode="auto">
          <a:xfrm>
            <a:off x="7696200" y="4572001"/>
            <a:ext cx="10668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9407" tIns="44703" rIns="89407" bIns="44703">
            <a:spAutoFit/>
          </a:bodyPr>
          <a:lstStyle>
            <a:lvl1pPr marL="533400" indent="-533400" defTabSz="893763" eaLnBrk="0" hangingPunct="0">
              <a:defRPr sz="1600">
                <a:solidFill>
                  <a:schemeClr val="tx1"/>
                </a:solidFill>
                <a:latin typeface="Arial" panose="020B0604020202020204" pitchFamily="34" charset="0"/>
              </a:defRPr>
            </a:lvl1pPr>
            <a:lvl2pPr marL="742950" indent="-285750" defTabSz="893763" eaLnBrk="0" hangingPunct="0">
              <a:defRPr sz="1600">
                <a:solidFill>
                  <a:schemeClr val="tx1"/>
                </a:solidFill>
                <a:latin typeface="Arial" panose="020B0604020202020204" pitchFamily="34" charset="0"/>
              </a:defRPr>
            </a:lvl2pPr>
            <a:lvl3pPr marL="1143000" indent="-228600" defTabSz="893763" eaLnBrk="0" hangingPunct="0">
              <a:defRPr sz="1600">
                <a:solidFill>
                  <a:schemeClr val="tx1"/>
                </a:solidFill>
                <a:latin typeface="Arial" panose="020B0604020202020204" pitchFamily="34" charset="0"/>
              </a:defRPr>
            </a:lvl3pPr>
            <a:lvl4pPr marL="1600200" indent="-228600" defTabSz="893763" eaLnBrk="0" hangingPunct="0">
              <a:defRPr sz="1600">
                <a:solidFill>
                  <a:schemeClr val="tx1"/>
                </a:solidFill>
                <a:latin typeface="Arial" panose="020B0604020202020204" pitchFamily="34" charset="0"/>
              </a:defRPr>
            </a:lvl4pPr>
            <a:lvl5pPr marL="2057400" indent="-228600" defTabSz="893763" eaLnBrk="0" hangingPunct="0">
              <a:defRPr sz="1600">
                <a:solidFill>
                  <a:schemeClr val="tx1"/>
                </a:solidFill>
                <a:latin typeface="Arial" panose="020B0604020202020204" pitchFamily="34" charset="0"/>
              </a:defRPr>
            </a:lvl5pPr>
            <a:lvl6pPr marL="25146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6pPr>
            <a:lvl7pPr marL="29718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7pPr>
            <a:lvl8pPr marL="34290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8pPr>
            <a:lvl9pPr marL="38862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9pPr>
          </a:lstStyle>
          <a:p>
            <a:pPr eaLnBrk="1" fontAlgn="base" hangingPunct="1">
              <a:spcBef>
                <a:spcPct val="50000"/>
              </a:spcBef>
              <a:spcAft>
                <a:spcPct val="0"/>
              </a:spcAft>
              <a:buSzPct val="115000"/>
            </a:pPr>
            <a:r>
              <a:rPr lang="en-US" altLang="en-US">
                <a:solidFill>
                  <a:srgbClr val="000000"/>
                </a:solidFill>
              </a:rPr>
              <a:t>Gas gain</a:t>
            </a:r>
            <a:endParaRPr lang="de-DE" altLang="en-US">
              <a:solidFill>
                <a:srgbClr val="000000"/>
              </a:solidFill>
            </a:endParaRPr>
          </a:p>
        </p:txBody>
      </p:sp>
    </p:spTree>
    <p:extLst>
      <p:ext uri="{BB962C8B-B14F-4D97-AF65-F5344CB8AC3E}">
        <p14:creationId xmlns:p14="http://schemas.microsoft.com/office/powerpoint/2010/main" val="40219678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Conclusion block (spoiler...)</a:t>
            </a:r>
            <a:endParaRPr lang="en-GB" dirty="0"/>
          </a:p>
        </p:txBody>
      </p:sp>
      <p:sp>
        <p:nvSpPr>
          <p:cNvPr id="3" name="Text Placeholder 2"/>
          <p:cNvSpPr>
            <a:spLocks noGrp="1"/>
          </p:cNvSpPr>
          <p:nvPr>
            <p:ph type="body" idx="1"/>
          </p:nvPr>
        </p:nvSpPr>
        <p:spPr/>
        <p:txBody>
          <a:bodyPr/>
          <a:lstStyle/>
          <a:p>
            <a:endParaRPr lang="en-GB" dirty="0"/>
          </a:p>
        </p:txBody>
      </p:sp>
      <p:sp>
        <p:nvSpPr>
          <p:cNvPr id="4" name="Date Placeholder 3"/>
          <p:cNvSpPr>
            <a:spLocks noGrp="1"/>
          </p:cNvSpPr>
          <p:nvPr>
            <p:ph type="dt" sz="half" idx="10"/>
          </p:nvPr>
        </p:nvSpPr>
        <p:spPr/>
        <p:txBody>
          <a:bodyPr/>
          <a:lstStyle/>
          <a:p>
            <a:r>
              <a:rPr lang="en-US" smtClean="0"/>
              <a:t>30/05/2023</a:t>
            </a:r>
            <a:endParaRPr lang="en-GB"/>
          </a:p>
        </p:txBody>
      </p:sp>
      <p:sp>
        <p:nvSpPr>
          <p:cNvPr id="5" name="Slide Number Placeholder 4"/>
          <p:cNvSpPr>
            <a:spLocks noGrp="1"/>
          </p:cNvSpPr>
          <p:nvPr>
            <p:ph type="sldNum" sz="quarter" idx="12"/>
          </p:nvPr>
        </p:nvSpPr>
        <p:spPr/>
        <p:txBody>
          <a:bodyPr/>
          <a:lstStyle/>
          <a:p>
            <a:fld id="{F8550EB5-7DBB-40B0-8DCD-2DF6D0BF0886}" type="slidenum">
              <a:rPr lang="en-GB" smtClean="0"/>
              <a:t>27</a:t>
            </a:fld>
            <a:endParaRPr lang="en-GB"/>
          </a:p>
        </p:txBody>
      </p:sp>
      <p:sp>
        <p:nvSpPr>
          <p:cNvPr id="8" name="Content Placeholder 2"/>
          <p:cNvSpPr txBox="1">
            <a:spLocks/>
          </p:cNvSpPr>
          <p:nvPr/>
        </p:nvSpPr>
        <p:spPr>
          <a:xfrm>
            <a:off x="599567" y="924708"/>
            <a:ext cx="9520379" cy="239878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en-US" dirty="0" smtClean="0"/>
              <a:t>Most of the FFC-</a:t>
            </a:r>
            <a:r>
              <a:rPr lang="en-US" dirty="0" err="1" smtClean="0"/>
              <a:t>hh</a:t>
            </a:r>
            <a:r>
              <a:rPr lang="en-US" dirty="0" smtClean="0"/>
              <a:t> requirements on muon detectors are fulfil</a:t>
            </a:r>
          </a:p>
          <a:p>
            <a:r>
              <a:rPr lang="en-US" dirty="0" smtClean="0"/>
              <a:t>In the regions with higher radiation a substantial improvement is needed</a:t>
            </a:r>
          </a:p>
          <a:p>
            <a:r>
              <a:rPr lang="en-US" dirty="0" smtClean="0"/>
              <a:t>Potential competitor: new generation of Si detectors </a:t>
            </a:r>
          </a:p>
          <a:p>
            <a:r>
              <a:rPr lang="en-US" dirty="0" smtClean="0"/>
              <a:t>Fine timing is needed in the 5 ns BC scenario and for the LLP searches</a:t>
            </a:r>
          </a:p>
          <a:p>
            <a:r>
              <a:rPr lang="en-US" dirty="0" smtClean="0">
                <a:sym typeface="Wingdings" panose="05000000000000000000" pitchFamily="2" charset="2"/>
              </a:rPr>
              <a:t>Muon detector community is sparling new ideas</a:t>
            </a:r>
            <a:endParaRPr lang="en-US" dirty="0">
              <a:sym typeface="Wingdings" panose="05000000000000000000" pitchFamily="2" charset="2"/>
            </a:endParaRPr>
          </a:p>
        </p:txBody>
      </p:sp>
    </p:spTree>
    <p:extLst>
      <p:ext uri="{BB962C8B-B14F-4D97-AF65-F5344CB8AC3E}">
        <p14:creationId xmlns:p14="http://schemas.microsoft.com/office/powerpoint/2010/main" val="6987806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255010"/>
            <a:ext cx="9404723" cy="881812"/>
          </a:xfrm>
        </p:spPr>
        <p:txBody>
          <a:bodyPr/>
          <a:lstStyle/>
          <a:p>
            <a:r>
              <a:rPr lang="en-GB" dirty="0" smtClean="0"/>
              <a:t>R&amp;D summary</a:t>
            </a:r>
            <a:endParaRPr lang="en-GB" dirty="0"/>
          </a:p>
        </p:txBody>
      </p:sp>
      <p:sp>
        <p:nvSpPr>
          <p:cNvPr id="4" name="Slide Number Placeholder 3"/>
          <p:cNvSpPr>
            <a:spLocks noGrp="1"/>
          </p:cNvSpPr>
          <p:nvPr>
            <p:ph type="sldNum" sz="quarter" idx="12"/>
          </p:nvPr>
        </p:nvSpPr>
        <p:spPr/>
        <p:txBody>
          <a:bodyPr/>
          <a:lstStyle/>
          <a:p>
            <a:fld id="{F8550EB5-7DBB-40B0-8DCD-2DF6D0BF0886}" type="slidenum">
              <a:rPr lang="en-GB" smtClean="0"/>
              <a:t>28</a:t>
            </a:fld>
            <a:endParaRPr lang="en-GB"/>
          </a:p>
        </p:txBody>
      </p:sp>
      <p:pic>
        <p:nvPicPr>
          <p:cNvPr id="9" name="Content Placeholder 8"/>
          <p:cNvPicPr>
            <a:picLocks noGrp="1" noChangeAspect="1"/>
          </p:cNvPicPr>
          <p:nvPr>
            <p:ph idx="1"/>
          </p:nvPr>
        </p:nvPicPr>
        <p:blipFill>
          <a:blip r:embed="rId2"/>
          <a:stretch>
            <a:fillRect/>
          </a:stretch>
        </p:blipFill>
        <p:spPr>
          <a:xfrm>
            <a:off x="412729" y="1136822"/>
            <a:ext cx="10314538" cy="5486727"/>
          </a:xfrm>
          <a:prstGeom prst="rect">
            <a:avLst/>
          </a:prstGeom>
        </p:spPr>
      </p:pic>
      <p:sp>
        <p:nvSpPr>
          <p:cNvPr id="10" name="TextBox 9"/>
          <p:cNvSpPr txBox="1"/>
          <p:nvPr/>
        </p:nvSpPr>
        <p:spPr>
          <a:xfrm>
            <a:off x="8551334" y="5935133"/>
            <a:ext cx="1644425" cy="276999"/>
          </a:xfrm>
          <a:prstGeom prst="rect">
            <a:avLst/>
          </a:prstGeom>
          <a:noFill/>
        </p:spPr>
        <p:txBody>
          <a:bodyPr wrap="none" rtlCol="0">
            <a:spAutoFit/>
          </a:bodyPr>
          <a:lstStyle/>
          <a:p>
            <a:r>
              <a:rPr lang="it-IT" sz="1200" dirty="0" smtClean="0">
                <a:solidFill>
                  <a:schemeClr val="bg1"/>
                </a:solidFill>
                <a:latin typeface="Times New Roman" panose="02020603050405020304" pitchFamily="18" charset="0"/>
                <a:cs typeface="Times New Roman" panose="02020603050405020304" pitchFamily="18" charset="0"/>
              </a:rPr>
              <a:t>Time resolution: sub-ns</a:t>
            </a:r>
            <a:endParaRPr lang="en-GB" sz="1200" dirty="0">
              <a:solidFill>
                <a:schemeClr val="bg1"/>
              </a:solidFill>
              <a:latin typeface="Times New Roman" panose="02020603050405020304" pitchFamily="18" charset="0"/>
              <a:cs typeface="Times New Roman" panose="02020603050405020304" pitchFamily="18" charset="0"/>
            </a:endParaRPr>
          </a:p>
        </p:txBody>
      </p:sp>
      <p:sp>
        <p:nvSpPr>
          <p:cNvPr id="11" name="Date Placeholder 10"/>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5021131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184" y="194731"/>
            <a:ext cx="10157356" cy="969682"/>
          </a:xfrm>
        </p:spPr>
        <p:txBody>
          <a:bodyPr/>
          <a:lstStyle/>
          <a:p>
            <a:r>
              <a:rPr lang="it-IT" dirty="0" smtClean="0"/>
              <a:t>Technology state of the art evaluation</a:t>
            </a:r>
            <a:br>
              <a:rPr lang="it-IT" dirty="0" smtClean="0"/>
            </a:br>
            <a:r>
              <a:rPr lang="it-IT" sz="2800" dirty="0" smtClean="0"/>
              <a:t>(my personal view)</a:t>
            </a:r>
            <a:endParaRPr lang="en-GB" sz="2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88548531"/>
              </p:ext>
            </p:extLst>
          </p:nvPr>
        </p:nvGraphicFramePr>
        <p:xfrm>
          <a:off x="567266" y="2450571"/>
          <a:ext cx="10922000" cy="2123440"/>
        </p:xfrm>
        <a:graphic>
          <a:graphicData uri="http://schemas.openxmlformats.org/drawingml/2006/table">
            <a:tbl>
              <a:tblPr firstRow="1" bandRow="1">
                <a:tableStyleId>{5C22544A-7EE6-4342-B048-85BDC9FD1C3A}</a:tableStyleId>
              </a:tblPr>
              <a:tblGrid>
                <a:gridCol w="1365250">
                  <a:extLst>
                    <a:ext uri="{9D8B030D-6E8A-4147-A177-3AD203B41FA5}">
                      <a16:colId xmlns:a16="http://schemas.microsoft.com/office/drawing/2014/main" val="485575119"/>
                    </a:ext>
                  </a:extLst>
                </a:gridCol>
                <a:gridCol w="1365250">
                  <a:extLst>
                    <a:ext uri="{9D8B030D-6E8A-4147-A177-3AD203B41FA5}">
                      <a16:colId xmlns:a16="http://schemas.microsoft.com/office/drawing/2014/main" val="2781861476"/>
                    </a:ext>
                  </a:extLst>
                </a:gridCol>
                <a:gridCol w="1365250">
                  <a:extLst>
                    <a:ext uri="{9D8B030D-6E8A-4147-A177-3AD203B41FA5}">
                      <a16:colId xmlns:a16="http://schemas.microsoft.com/office/drawing/2014/main" val="221834174"/>
                    </a:ext>
                  </a:extLst>
                </a:gridCol>
                <a:gridCol w="1365250">
                  <a:extLst>
                    <a:ext uri="{9D8B030D-6E8A-4147-A177-3AD203B41FA5}">
                      <a16:colId xmlns:a16="http://schemas.microsoft.com/office/drawing/2014/main" val="3779052530"/>
                    </a:ext>
                  </a:extLst>
                </a:gridCol>
                <a:gridCol w="1365250">
                  <a:extLst>
                    <a:ext uri="{9D8B030D-6E8A-4147-A177-3AD203B41FA5}">
                      <a16:colId xmlns:a16="http://schemas.microsoft.com/office/drawing/2014/main" val="596241991"/>
                    </a:ext>
                  </a:extLst>
                </a:gridCol>
                <a:gridCol w="1365250">
                  <a:extLst>
                    <a:ext uri="{9D8B030D-6E8A-4147-A177-3AD203B41FA5}">
                      <a16:colId xmlns:a16="http://schemas.microsoft.com/office/drawing/2014/main" val="2178521328"/>
                    </a:ext>
                  </a:extLst>
                </a:gridCol>
                <a:gridCol w="1365250">
                  <a:extLst>
                    <a:ext uri="{9D8B030D-6E8A-4147-A177-3AD203B41FA5}">
                      <a16:colId xmlns:a16="http://schemas.microsoft.com/office/drawing/2014/main" val="3808185591"/>
                    </a:ext>
                  </a:extLst>
                </a:gridCol>
                <a:gridCol w="1365250">
                  <a:extLst>
                    <a:ext uri="{9D8B030D-6E8A-4147-A177-3AD203B41FA5}">
                      <a16:colId xmlns:a16="http://schemas.microsoft.com/office/drawing/2014/main" val="167721278"/>
                    </a:ext>
                  </a:extLst>
                </a:gridCol>
              </a:tblGrid>
              <a:tr h="370840">
                <a:tc>
                  <a:txBody>
                    <a:bodyPr/>
                    <a:lstStyle/>
                    <a:p>
                      <a:r>
                        <a:rPr lang="it-IT" dirty="0" smtClean="0">
                          <a:solidFill>
                            <a:srgbClr val="FF0000"/>
                          </a:solidFill>
                        </a:rPr>
                        <a:t>State of the art</a:t>
                      </a:r>
                      <a:endParaRPr lang="en-GB" dirty="0">
                        <a:solidFill>
                          <a:srgbClr val="FF0000"/>
                        </a:solidFill>
                      </a:endParaRPr>
                    </a:p>
                  </a:txBody>
                  <a:tcPr/>
                </a:tc>
                <a:tc>
                  <a:txBody>
                    <a:bodyPr/>
                    <a:lstStyle/>
                    <a:p>
                      <a:r>
                        <a:rPr lang="it-IT" dirty="0" smtClean="0"/>
                        <a:t>Rate</a:t>
                      </a:r>
                      <a:r>
                        <a:rPr lang="it-IT" baseline="0" dirty="0" smtClean="0"/>
                        <a:t> capability</a:t>
                      </a:r>
                      <a:endParaRPr lang="en-GB" dirty="0"/>
                    </a:p>
                  </a:txBody>
                  <a:tcPr/>
                </a:tc>
                <a:tc>
                  <a:txBody>
                    <a:bodyPr/>
                    <a:lstStyle/>
                    <a:p>
                      <a:r>
                        <a:rPr lang="it-IT" dirty="0" smtClean="0"/>
                        <a:t>Longevity (hadrons)</a:t>
                      </a:r>
                      <a:endParaRPr lang="en-GB" dirty="0"/>
                    </a:p>
                  </a:txBody>
                  <a:tcPr/>
                </a:tc>
                <a:tc>
                  <a:txBody>
                    <a:bodyPr/>
                    <a:lstStyle/>
                    <a:p>
                      <a:r>
                        <a:rPr lang="it-IT" dirty="0" smtClean="0"/>
                        <a:t>Space resolution</a:t>
                      </a:r>
                      <a:endParaRPr lang="en-GB" dirty="0"/>
                    </a:p>
                  </a:txBody>
                  <a:tcPr/>
                </a:tc>
                <a:tc>
                  <a:txBody>
                    <a:bodyPr/>
                    <a:lstStyle/>
                    <a:p>
                      <a:r>
                        <a:rPr lang="it-IT" dirty="0" smtClean="0"/>
                        <a:t>Time Resolution</a:t>
                      </a:r>
                      <a:endParaRPr lang="en-GB" dirty="0"/>
                    </a:p>
                  </a:txBody>
                  <a:tcPr/>
                </a:tc>
                <a:tc>
                  <a:txBody>
                    <a:bodyPr/>
                    <a:lstStyle/>
                    <a:p>
                      <a:r>
                        <a:rPr lang="it-IT" dirty="0" smtClean="0"/>
                        <a:t>Cost</a:t>
                      </a:r>
                      <a:endParaRPr lang="en-GB" dirty="0"/>
                    </a:p>
                  </a:txBody>
                  <a:tcPr/>
                </a:tc>
                <a:tc>
                  <a:txBody>
                    <a:bodyPr/>
                    <a:lstStyle/>
                    <a:p>
                      <a:r>
                        <a:rPr lang="it-IT" dirty="0" smtClean="0"/>
                        <a:t>Industrialization</a:t>
                      </a:r>
                      <a:endParaRPr lang="en-GB" dirty="0"/>
                    </a:p>
                  </a:txBody>
                  <a:tcPr/>
                </a:tc>
                <a:tc>
                  <a:txBody>
                    <a:bodyPr/>
                    <a:lstStyle/>
                    <a:p>
                      <a:r>
                        <a:rPr lang="it-IT" dirty="0" smtClean="0"/>
                        <a:t>Scalability</a:t>
                      </a:r>
                      <a:endParaRPr lang="en-GB" dirty="0"/>
                    </a:p>
                  </a:txBody>
                  <a:tcPr/>
                </a:tc>
                <a:extLst>
                  <a:ext uri="{0D108BD9-81ED-4DB2-BD59-A6C34878D82A}">
                    <a16:rowId xmlns:a16="http://schemas.microsoft.com/office/drawing/2014/main" val="584406728"/>
                  </a:ext>
                </a:extLst>
              </a:tr>
              <a:tr h="370840">
                <a:tc>
                  <a:txBody>
                    <a:bodyPr/>
                    <a:lstStyle/>
                    <a:p>
                      <a:r>
                        <a:rPr lang="it-IT" dirty="0" smtClean="0"/>
                        <a:t>DT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extLst>
                  <a:ext uri="{0D108BD9-81ED-4DB2-BD59-A6C34878D82A}">
                    <a16:rowId xmlns:a16="http://schemas.microsoft.com/office/drawing/2014/main" val="3095404833"/>
                  </a:ext>
                </a:extLst>
              </a:tr>
              <a:tr h="370840">
                <a:tc>
                  <a:txBody>
                    <a:bodyPr/>
                    <a:lstStyle/>
                    <a:p>
                      <a:r>
                        <a:rPr lang="it-IT" dirty="0" smtClean="0"/>
                        <a:t>sTGC</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extLst>
                  <a:ext uri="{0D108BD9-81ED-4DB2-BD59-A6C34878D82A}">
                    <a16:rowId xmlns:a16="http://schemas.microsoft.com/office/drawing/2014/main" val="912648490"/>
                  </a:ext>
                </a:extLst>
              </a:tr>
              <a:tr h="370840">
                <a:tc>
                  <a:txBody>
                    <a:bodyPr/>
                    <a:lstStyle/>
                    <a:p>
                      <a:r>
                        <a:rPr lang="it-IT" dirty="0" smtClean="0"/>
                        <a:t>RPC</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extLst>
                  <a:ext uri="{0D108BD9-81ED-4DB2-BD59-A6C34878D82A}">
                    <a16:rowId xmlns:a16="http://schemas.microsoft.com/office/drawing/2014/main" val="1379016166"/>
                  </a:ext>
                </a:extLst>
              </a:tr>
              <a:tr h="370840">
                <a:tc>
                  <a:txBody>
                    <a:bodyPr/>
                    <a:lstStyle/>
                    <a:p>
                      <a:r>
                        <a:rPr lang="it-IT" dirty="0" smtClean="0"/>
                        <a:t>MPGD</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extLst>
                  <a:ext uri="{0D108BD9-81ED-4DB2-BD59-A6C34878D82A}">
                    <a16:rowId xmlns:a16="http://schemas.microsoft.com/office/drawing/2014/main" val="1023806317"/>
                  </a:ext>
                </a:extLst>
              </a:tr>
            </a:tbl>
          </a:graphicData>
        </a:graphic>
      </p:graphicFrame>
      <p:sp>
        <p:nvSpPr>
          <p:cNvPr id="4" name="Slide Number Placeholder 3"/>
          <p:cNvSpPr>
            <a:spLocks noGrp="1"/>
          </p:cNvSpPr>
          <p:nvPr>
            <p:ph type="sldNum" sz="quarter" idx="12"/>
          </p:nvPr>
        </p:nvSpPr>
        <p:spPr/>
        <p:txBody>
          <a:bodyPr/>
          <a:lstStyle/>
          <a:p>
            <a:fld id="{F8550EB5-7DBB-40B0-8DCD-2DF6D0BF0886}" type="slidenum">
              <a:rPr lang="en-GB" smtClean="0"/>
              <a:t>29</a:t>
            </a:fld>
            <a:endParaRPr lang="en-GB"/>
          </a:p>
        </p:txBody>
      </p:sp>
      <p:sp>
        <p:nvSpPr>
          <p:cNvPr id="6" name="TextBox 5"/>
          <p:cNvSpPr txBox="1"/>
          <p:nvPr/>
        </p:nvSpPr>
        <p:spPr>
          <a:xfrm>
            <a:off x="4685125" y="869952"/>
            <a:ext cx="2002471" cy="1477328"/>
          </a:xfrm>
          <a:prstGeom prst="rect">
            <a:avLst/>
          </a:prstGeom>
          <a:solidFill>
            <a:schemeClr val="bg2"/>
          </a:solidFill>
          <a:ln>
            <a:solidFill>
              <a:srgbClr val="FFC000"/>
            </a:solidFill>
          </a:ln>
        </p:spPr>
        <p:txBody>
          <a:bodyPr wrap="none" rtlCol="0">
            <a:spAutoFit/>
          </a:bodyPr>
          <a:lstStyle/>
          <a:p>
            <a:r>
              <a:rPr lang="it-IT" dirty="0" smtClean="0"/>
              <a:t>Useless     = *</a:t>
            </a:r>
          </a:p>
          <a:p>
            <a:r>
              <a:rPr lang="it-IT" dirty="0" smtClean="0"/>
              <a:t>Poor         = **</a:t>
            </a:r>
          </a:p>
          <a:p>
            <a:r>
              <a:rPr lang="it-IT" dirty="0" smtClean="0"/>
              <a:t>Sufficient = ***</a:t>
            </a:r>
          </a:p>
          <a:p>
            <a:r>
              <a:rPr lang="it-IT" dirty="0" smtClean="0"/>
              <a:t>Good       = ****</a:t>
            </a:r>
          </a:p>
          <a:p>
            <a:r>
              <a:rPr lang="it-IT" dirty="0" smtClean="0"/>
              <a:t>Excellent  = *****</a:t>
            </a:r>
            <a:endParaRPr lang="en-GB" dirty="0"/>
          </a:p>
        </p:txBody>
      </p:sp>
      <p:graphicFrame>
        <p:nvGraphicFramePr>
          <p:cNvPr id="7" name="Content Placeholder 4"/>
          <p:cNvGraphicFramePr>
            <a:graphicFrameLocks/>
          </p:cNvGraphicFramePr>
          <p:nvPr>
            <p:extLst>
              <p:ext uri="{D42A27DB-BD31-4B8C-83A1-F6EECF244321}">
                <p14:modId xmlns:p14="http://schemas.microsoft.com/office/powerpoint/2010/main" val="3168247420"/>
              </p:ext>
            </p:extLst>
          </p:nvPr>
        </p:nvGraphicFramePr>
        <p:xfrm>
          <a:off x="567266" y="4634971"/>
          <a:ext cx="10922000" cy="2123440"/>
        </p:xfrm>
        <a:graphic>
          <a:graphicData uri="http://schemas.openxmlformats.org/drawingml/2006/table">
            <a:tbl>
              <a:tblPr firstRow="1" bandRow="1">
                <a:tableStyleId>{5C22544A-7EE6-4342-B048-85BDC9FD1C3A}</a:tableStyleId>
              </a:tblPr>
              <a:tblGrid>
                <a:gridCol w="1365250">
                  <a:extLst>
                    <a:ext uri="{9D8B030D-6E8A-4147-A177-3AD203B41FA5}">
                      <a16:colId xmlns:a16="http://schemas.microsoft.com/office/drawing/2014/main" val="485575119"/>
                    </a:ext>
                  </a:extLst>
                </a:gridCol>
                <a:gridCol w="1365250">
                  <a:extLst>
                    <a:ext uri="{9D8B030D-6E8A-4147-A177-3AD203B41FA5}">
                      <a16:colId xmlns:a16="http://schemas.microsoft.com/office/drawing/2014/main" val="2781861476"/>
                    </a:ext>
                  </a:extLst>
                </a:gridCol>
                <a:gridCol w="1365250">
                  <a:extLst>
                    <a:ext uri="{9D8B030D-6E8A-4147-A177-3AD203B41FA5}">
                      <a16:colId xmlns:a16="http://schemas.microsoft.com/office/drawing/2014/main" val="221834174"/>
                    </a:ext>
                  </a:extLst>
                </a:gridCol>
                <a:gridCol w="1365250">
                  <a:extLst>
                    <a:ext uri="{9D8B030D-6E8A-4147-A177-3AD203B41FA5}">
                      <a16:colId xmlns:a16="http://schemas.microsoft.com/office/drawing/2014/main" val="3779052530"/>
                    </a:ext>
                  </a:extLst>
                </a:gridCol>
                <a:gridCol w="1365250">
                  <a:extLst>
                    <a:ext uri="{9D8B030D-6E8A-4147-A177-3AD203B41FA5}">
                      <a16:colId xmlns:a16="http://schemas.microsoft.com/office/drawing/2014/main" val="596241991"/>
                    </a:ext>
                  </a:extLst>
                </a:gridCol>
                <a:gridCol w="1365250">
                  <a:extLst>
                    <a:ext uri="{9D8B030D-6E8A-4147-A177-3AD203B41FA5}">
                      <a16:colId xmlns:a16="http://schemas.microsoft.com/office/drawing/2014/main" val="2178521328"/>
                    </a:ext>
                  </a:extLst>
                </a:gridCol>
                <a:gridCol w="1365250">
                  <a:extLst>
                    <a:ext uri="{9D8B030D-6E8A-4147-A177-3AD203B41FA5}">
                      <a16:colId xmlns:a16="http://schemas.microsoft.com/office/drawing/2014/main" val="3808185591"/>
                    </a:ext>
                  </a:extLst>
                </a:gridCol>
                <a:gridCol w="1365250">
                  <a:extLst>
                    <a:ext uri="{9D8B030D-6E8A-4147-A177-3AD203B41FA5}">
                      <a16:colId xmlns:a16="http://schemas.microsoft.com/office/drawing/2014/main" val="167721278"/>
                    </a:ext>
                  </a:extLst>
                </a:gridCol>
              </a:tblGrid>
              <a:tr h="370840">
                <a:tc>
                  <a:txBody>
                    <a:bodyPr/>
                    <a:lstStyle/>
                    <a:p>
                      <a:r>
                        <a:rPr lang="it-IT" dirty="0" smtClean="0">
                          <a:solidFill>
                            <a:srgbClr val="FF0000"/>
                          </a:solidFill>
                        </a:rPr>
                        <a:t>R&amp;D potential</a:t>
                      </a:r>
                      <a:endParaRPr lang="en-GB" dirty="0">
                        <a:solidFill>
                          <a:srgbClr val="FF0000"/>
                        </a:solidFill>
                      </a:endParaRPr>
                    </a:p>
                  </a:txBody>
                  <a:tcPr/>
                </a:tc>
                <a:tc>
                  <a:txBody>
                    <a:bodyPr/>
                    <a:lstStyle/>
                    <a:p>
                      <a:r>
                        <a:rPr lang="it-IT" dirty="0" smtClean="0"/>
                        <a:t>Rate</a:t>
                      </a:r>
                      <a:r>
                        <a:rPr lang="it-IT" baseline="0" dirty="0" smtClean="0"/>
                        <a:t> capability</a:t>
                      </a:r>
                      <a:endParaRPr lang="en-GB" dirty="0"/>
                    </a:p>
                  </a:txBody>
                  <a:tcPr/>
                </a:tc>
                <a:tc>
                  <a:txBody>
                    <a:bodyPr/>
                    <a:lstStyle/>
                    <a:p>
                      <a:r>
                        <a:rPr lang="it-IT" dirty="0" smtClean="0"/>
                        <a:t>Longevity (hadrons)</a:t>
                      </a:r>
                      <a:endParaRPr lang="en-GB" dirty="0"/>
                    </a:p>
                  </a:txBody>
                  <a:tcPr/>
                </a:tc>
                <a:tc>
                  <a:txBody>
                    <a:bodyPr/>
                    <a:lstStyle/>
                    <a:p>
                      <a:r>
                        <a:rPr lang="it-IT" dirty="0" smtClean="0"/>
                        <a:t>Space resolution</a:t>
                      </a:r>
                      <a:endParaRPr lang="en-GB" dirty="0"/>
                    </a:p>
                  </a:txBody>
                  <a:tcPr/>
                </a:tc>
                <a:tc>
                  <a:txBody>
                    <a:bodyPr/>
                    <a:lstStyle/>
                    <a:p>
                      <a:r>
                        <a:rPr lang="it-IT" dirty="0" smtClean="0"/>
                        <a:t>Time Resolution</a:t>
                      </a:r>
                      <a:endParaRPr lang="en-GB" dirty="0"/>
                    </a:p>
                  </a:txBody>
                  <a:tcPr/>
                </a:tc>
                <a:tc>
                  <a:txBody>
                    <a:bodyPr/>
                    <a:lstStyle/>
                    <a:p>
                      <a:r>
                        <a:rPr lang="it-IT" dirty="0" smtClean="0"/>
                        <a:t>Cost</a:t>
                      </a:r>
                      <a:endParaRPr lang="en-GB" dirty="0"/>
                    </a:p>
                  </a:txBody>
                  <a:tcPr/>
                </a:tc>
                <a:tc>
                  <a:txBody>
                    <a:bodyPr/>
                    <a:lstStyle/>
                    <a:p>
                      <a:r>
                        <a:rPr lang="it-IT" dirty="0" smtClean="0"/>
                        <a:t>Industrialization</a:t>
                      </a:r>
                      <a:endParaRPr lang="en-GB" dirty="0"/>
                    </a:p>
                  </a:txBody>
                  <a:tcPr/>
                </a:tc>
                <a:tc>
                  <a:txBody>
                    <a:bodyPr/>
                    <a:lstStyle/>
                    <a:p>
                      <a:r>
                        <a:rPr lang="it-IT" dirty="0" smtClean="0"/>
                        <a:t>Scalability</a:t>
                      </a:r>
                      <a:endParaRPr lang="en-GB" dirty="0"/>
                    </a:p>
                  </a:txBody>
                  <a:tcPr/>
                </a:tc>
                <a:extLst>
                  <a:ext uri="{0D108BD9-81ED-4DB2-BD59-A6C34878D82A}">
                    <a16:rowId xmlns:a16="http://schemas.microsoft.com/office/drawing/2014/main" val="584406728"/>
                  </a:ext>
                </a:extLst>
              </a:tr>
              <a:tr h="370840">
                <a:tc>
                  <a:txBody>
                    <a:bodyPr/>
                    <a:lstStyle/>
                    <a:p>
                      <a:r>
                        <a:rPr lang="it-IT" dirty="0" smtClean="0"/>
                        <a:t>DT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r>
                        <a:rPr lang="it-IT" dirty="0" smtClean="0">
                          <a:solidFill>
                            <a:srgbClr val="FF0000"/>
                          </a:solidFill>
                        </a:rPr>
                        <a:t>*</a:t>
                      </a:r>
                      <a:endParaRPr lang="en-GB" dirty="0">
                        <a:solidFill>
                          <a:srgbClr val="00B0F0"/>
                        </a:solidFill>
                      </a:endParaRPr>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extLst>
                  <a:ext uri="{0D108BD9-81ED-4DB2-BD59-A6C34878D82A}">
                    <a16:rowId xmlns:a16="http://schemas.microsoft.com/office/drawing/2014/main" val="3095404833"/>
                  </a:ext>
                </a:extLst>
              </a:tr>
              <a:tr h="370840">
                <a:tc>
                  <a:txBody>
                    <a:bodyPr/>
                    <a:lstStyle/>
                    <a:p>
                      <a:r>
                        <a:rPr lang="it-IT" dirty="0" smtClean="0"/>
                        <a:t>sTGC</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r>
                        <a:rPr lang="it-IT" dirty="0" smtClean="0">
                          <a:solidFill>
                            <a:srgbClr val="FF0000"/>
                          </a:solidFill>
                        </a:rPr>
                        <a:t>*</a:t>
                      </a:r>
                      <a:endParaRPr lang="en-GB" dirty="0">
                        <a:solidFill>
                          <a:srgbClr val="FF0000"/>
                        </a:solidFill>
                      </a:endParaRPr>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r>
                        <a:rPr lang="it-IT" dirty="0" smtClean="0">
                          <a:solidFill>
                            <a:srgbClr val="FF0000"/>
                          </a:solidFill>
                        </a:rPr>
                        <a:t>*</a:t>
                      </a:r>
                      <a:endParaRPr lang="en-GB" dirty="0">
                        <a:solidFill>
                          <a:srgbClr val="FF0000"/>
                        </a:solidFill>
                      </a:endParaRPr>
                    </a:p>
                  </a:txBody>
                  <a:tcPr/>
                </a:tc>
                <a:tc>
                  <a:txBody>
                    <a:bodyPr/>
                    <a:lstStyle/>
                    <a:p>
                      <a:r>
                        <a:rPr lang="it-IT" dirty="0" smtClean="0"/>
                        <a:t>****</a:t>
                      </a:r>
                      <a:r>
                        <a:rPr lang="it-IT" dirty="0" smtClean="0">
                          <a:solidFill>
                            <a:srgbClr val="FF0000"/>
                          </a:solidFill>
                        </a:rPr>
                        <a:t>*</a:t>
                      </a:r>
                      <a:endParaRPr lang="en-GB" dirty="0">
                        <a:solidFill>
                          <a:srgbClr val="FF0000"/>
                        </a:solidFill>
                      </a:endParaRPr>
                    </a:p>
                  </a:txBody>
                  <a:tcPr/>
                </a:tc>
                <a:extLst>
                  <a:ext uri="{0D108BD9-81ED-4DB2-BD59-A6C34878D82A}">
                    <a16:rowId xmlns:a16="http://schemas.microsoft.com/office/drawing/2014/main" val="3505132479"/>
                  </a:ext>
                </a:extLst>
              </a:tr>
              <a:tr h="370840">
                <a:tc>
                  <a:txBody>
                    <a:bodyPr/>
                    <a:lstStyle/>
                    <a:p>
                      <a:r>
                        <a:rPr lang="it-IT" dirty="0" smtClean="0"/>
                        <a:t>RPC</a:t>
                      </a:r>
                      <a:endParaRPr lang="en-GB" dirty="0"/>
                    </a:p>
                  </a:txBody>
                  <a:tcPr/>
                </a:tc>
                <a:tc>
                  <a:txBody>
                    <a:bodyPr/>
                    <a:lstStyle/>
                    <a:p>
                      <a:r>
                        <a:rPr lang="it-IT" dirty="0" smtClean="0"/>
                        <a:t>***</a:t>
                      </a:r>
                      <a:r>
                        <a:rPr lang="it-IT" dirty="0" smtClean="0">
                          <a:solidFill>
                            <a:srgbClr val="FF0000"/>
                          </a:solidFill>
                        </a:rPr>
                        <a:t>*</a:t>
                      </a:r>
                      <a:r>
                        <a:rPr lang="it-IT" dirty="0" smtClean="0">
                          <a:solidFill>
                            <a:srgbClr val="00B0F0"/>
                          </a:solidFill>
                        </a:rPr>
                        <a:t>*</a:t>
                      </a:r>
                      <a:endParaRPr lang="en-GB" dirty="0">
                        <a:solidFill>
                          <a:srgbClr val="00B0F0"/>
                        </a:solidFill>
                      </a:endParaRPr>
                    </a:p>
                  </a:txBody>
                  <a:tcPr/>
                </a:tc>
                <a:tc>
                  <a:txBody>
                    <a:bodyPr/>
                    <a:lstStyle/>
                    <a:p>
                      <a:r>
                        <a:rPr lang="it-IT" dirty="0" smtClean="0"/>
                        <a:t>***</a:t>
                      </a:r>
                      <a:r>
                        <a:rPr lang="it-IT" dirty="0" smtClean="0">
                          <a:solidFill>
                            <a:srgbClr val="FF0000"/>
                          </a:solidFill>
                        </a:rPr>
                        <a:t>*</a:t>
                      </a:r>
                      <a:endParaRPr lang="en-GB" dirty="0">
                        <a:solidFill>
                          <a:srgbClr val="FF0000"/>
                        </a:solidFill>
                      </a:endParaRPr>
                    </a:p>
                  </a:txBody>
                  <a:tcPr/>
                </a:tc>
                <a:tc>
                  <a:txBody>
                    <a:bodyPr/>
                    <a:lstStyle/>
                    <a:p>
                      <a:r>
                        <a:rPr lang="it-IT" dirty="0" smtClean="0"/>
                        <a:t>***</a:t>
                      </a:r>
                      <a:r>
                        <a:rPr lang="it-IT" dirty="0" smtClean="0">
                          <a:solidFill>
                            <a:srgbClr val="FF0000"/>
                          </a:solidFill>
                        </a:rPr>
                        <a:t>*</a:t>
                      </a:r>
                      <a:endParaRPr lang="en-GB" dirty="0">
                        <a:solidFill>
                          <a:srgbClr val="FF0000"/>
                        </a:solidFill>
                      </a:endParaRPr>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endParaRPr lang="en-GB" dirty="0"/>
                    </a:p>
                  </a:txBody>
                  <a:tcPr/>
                </a:tc>
                <a:tc>
                  <a:txBody>
                    <a:bodyPr/>
                    <a:lstStyle/>
                    <a:p>
                      <a:r>
                        <a:rPr lang="it-IT" dirty="0" smtClean="0"/>
                        <a:t>****</a:t>
                      </a:r>
                      <a:r>
                        <a:rPr lang="it-IT" dirty="0" smtClean="0">
                          <a:solidFill>
                            <a:srgbClr val="FF0000"/>
                          </a:solidFill>
                        </a:rPr>
                        <a:t>*</a:t>
                      </a:r>
                      <a:endParaRPr lang="en-GB" dirty="0">
                        <a:solidFill>
                          <a:srgbClr val="FF0000"/>
                        </a:solidFill>
                      </a:endParaRPr>
                    </a:p>
                  </a:txBody>
                  <a:tcPr/>
                </a:tc>
                <a:extLst>
                  <a:ext uri="{0D108BD9-81ED-4DB2-BD59-A6C34878D82A}">
                    <a16:rowId xmlns:a16="http://schemas.microsoft.com/office/drawing/2014/main" val="1379016166"/>
                  </a:ext>
                </a:extLst>
              </a:tr>
              <a:tr h="370840">
                <a:tc>
                  <a:txBody>
                    <a:bodyPr/>
                    <a:lstStyle/>
                    <a:p>
                      <a:r>
                        <a:rPr lang="it-IT" dirty="0" smtClean="0"/>
                        <a:t>MPGD</a:t>
                      </a:r>
                      <a:endParaRPr lang="en-GB" dirty="0"/>
                    </a:p>
                  </a:txBody>
                  <a:tcPr/>
                </a:tc>
                <a:tc>
                  <a:txBody>
                    <a:bodyPr/>
                    <a:lstStyle/>
                    <a:p>
                      <a:r>
                        <a:rPr lang="it-IT" dirty="0" smtClean="0"/>
                        <a:t>****</a:t>
                      </a:r>
                      <a:r>
                        <a:rPr lang="it-IT" dirty="0" smtClean="0">
                          <a:solidFill>
                            <a:srgbClr val="FF0000"/>
                          </a:solidFill>
                        </a:rPr>
                        <a:t>*</a:t>
                      </a:r>
                      <a:endParaRPr lang="en-GB" dirty="0">
                        <a:solidFill>
                          <a:srgbClr val="FF0000"/>
                        </a:solidFill>
                      </a:endParaRPr>
                    </a:p>
                  </a:txBody>
                  <a:tcPr/>
                </a:tc>
                <a:tc>
                  <a:txBody>
                    <a:bodyPr/>
                    <a:lstStyle/>
                    <a:p>
                      <a:r>
                        <a:rPr lang="it-IT" dirty="0" smtClean="0"/>
                        <a:t>***</a:t>
                      </a:r>
                      <a:r>
                        <a:rPr lang="it-IT" dirty="0" smtClean="0">
                          <a:solidFill>
                            <a:srgbClr val="FF0000"/>
                          </a:solidFill>
                        </a:rPr>
                        <a:t>*</a:t>
                      </a:r>
                      <a:endParaRPr lang="en-GB" dirty="0">
                        <a:solidFill>
                          <a:srgbClr val="FF0000"/>
                        </a:solidFill>
                      </a:endParaRPr>
                    </a:p>
                  </a:txBody>
                  <a:tcPr/>
                </a:tc>
                <a:tc>
                  <a:txBody>
                    <a:bodyPr/>
                    <a:lstStyle/>
                    <a:p>
                      <a:r>
                        <a:rPr lang="it-IT" dirty="0" smtClean="0"/>
                        <a:t>***</a:t>
                      </a:r>
                      <a:r>
                        <a:rPr lang="it-IT" dirty="0" smtClean="0">
                          <a:solidFill>
                            <a:srgbClr val="FF0000"/>
                          </a:solidFill>
                        </a:rPr>
                        <a:t>*</a:t>
                      </a:r>
                      <a:endParaRPr lang="en-GB" dirty="0">
                        <a:solidFill>
                          <a:srgbClr val="FF0000"/>
                        </a:solidFill>
                      </a:endParaRPr>
                    </a:p>
                  </a:txBody>
                  <a:tcPr/>
                </a:tc>
                <a:tc>
                  <a:txBody>
                    <a:bodyPr/>
                    <a:lstStyle/>
                    <a:p>
                      <a:r>
                        <a:rPr lang="it-IT" dirty="0" smtClean="0"/>
                        <a:t>***</a:t>
                      </a:r>
                      <a:r>
                        <a:rPr lang="it-IT" dirty="0" smtClean="0">
                          <a:solidFill>
                            <a:srgbClr val="00B0F0"/>
                          </a:solidFill>
                        </a:rPr>
                        <a:t>*</a:t>
                      </a:r>
                      <a:endParaRPr lang="en-GB" dirty="0">
                        <a:solidFill>
                          <a:srgbClr val="00B0F0"/>
                        </a:solidFill>
                      </a:endParaRPr>
                    </a:p>
                  </a:txBody>
                  <a:tcPr/>
                </a:tc>
                <a:tc>
                  <a:txBody>
                    <a:bodyPr/>
                    <a:lstStyle/>
                    <a:p>
                      <a:r>
                        <a:rPr lang="it-IT" dirty="0" smtClean="0"/>
                        <a:t>**</a:t>
                      </a:r>
                      <a:endParaRPr lang="en-GB" dirty="0"/>
                    </a:p>
                  </a:txBody>
                  <a:tcPr/>
                </a:tc>
                <a:tc>
                  <a:txBody>
                    <a:bodyPr/>
                    <a:lstStyle/>
                    <a:p>
                      <a:r>
                        <a:rPr lang="it-IT" dirty="0" smtClean="0"/>
                        <a:t>***</a:t>
                      </a:r>
                      <a:r>
                        <a:rPr lang="it-IT" dirty="0" smtClean="0">
                          <a:solidFill>
                            <a:srgbClr val="FF0000"/>
                          </a:solidFill>
                        </a:rPr>
                        <a:t>*</a:t>
                      </a:r>
                      <a:endParaRPr lang="en-GB" dirty="0">
                        <a:solidFill>
                          <a:srgbClr val="FF0000"/>
                        </a:solidFill>
                      </a:endParaRPr>
                    </a:p>
                  </a:txBody>
                  <a:tcPr/>
                </a:tc>
                <a:tc>
                  <a:txBody>
                    <a:bodyPr/>
                    <a:lstStyle/>
                    <a:p>
                      <a:r>
                        <a:rPr lang="it-IT" dirty="0" smtClean="0"/>
                        <a:t>***</a:t>
                      </a:r>
                      <a:r>
                        <a:rPr lang="it-IT" dirty="0" smtClean="0">
                          <a:solidFill>
                            <a:srgbClr val="00B0F0"/>
                          </a:solidFill>
                        </a:rPr>
                        <a:t>*</a:t>
                      </a:r>
                      <a:endParaRPr lang="en-GB" dirty="0">
                        <a:solidFill>
                          <a:srgbClr val="00B0F0"/>
                        </a:solidFill>
                      </a:endParaRPr>
                    </a:p>
                  </a:txBody>
                  <a:tcPr/>
                </a:tc>
                <a:extLst>
                  <a:ext uri="{0D108BD9-81ED-4DB2-BD59-A6C34878D82A}">
                    <a16:rowId xmlns:a16="http://schemas.microsoft.com/office/drawing/2014/main" val="1023806317"/>
                  </a:ext>
                </a:extLst>
              </a:tr>
            </a:tbl>
          </a:graphicData>
        </a:graphic>
      </p:graphicFrame>
      <p:sp>
        <p:nvSpPr>
          <p:cNvPr id="8" name="TextBox 7"/>
          <p:cNvSpPr txBox="1"/>
          <p:nvPr/>
        </p:nvSpPr>
        <p:spPr>
          <a:xfrm>
            <a:off x="7052733" y="1326973"/>
            <a:ext cx="2499402" cy="646331"/>
          </a:xfrm>
          <a:prstGeom prst="rect">
            <a:avLst/>
          </a:prstGeom>
          <a:solidFill>
            <a:schemeClr val="bg2"/>
          </a:solidFill>
          <a:ln>
            <a:solidFill>
              <a:srgbClr val="FFC000"/>
            </a:solidFill>
          </a:ln>
        </p:spPr>
        <p:txBody>
          <a:bodyPr wrap="none" rtlCol="0">
            <a:spAutoFit/>
          </a:bodyPr>
          <a:lstStyle/>
          <a:p>
            <a:r>
              <a:rPr lang="it-IT" dirty="0" smtClean="0"/>
              <a:t>Incremental R&amp;D = </a:t>
            </a:r>
            <a:r>
              <a:rPr lang="it-IT" dirty="0" smtClean="0">
                <a:solidFill>
                  <a:srgbClr val="FF0000"/>
                </a:solidFill>
              </a:rPr>
              <a:t>*</a:t>
            </a:r>
          </a:p>
          <a:p>
            <a:r>
              <a:rPr lang="it-IT" dirty="0" smtClean="0"/>
              <a:t>Disruptive R&amp;D     = </a:t>
            </a:r>
            <a:r>
              <a:rPr lang="it-IT" dirty="0" smtClean="0">
                <a:solidFill>
                  <a:srgbClr val="00B0F0"/>
                </a:solidFill>
              </a:rPr>
              <a:t>*</a:t>
            </a:r>
          </a:p>
        </p:txBody>
      </p:sp>
      <p:sp>
        <p:nvSpPr>
          <p:cNvPr id="9" name="Date Placeholder 8"/>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887621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555813" y="20083"/>
            <a:ext cx="16642029" cy="6837917"/>
            <a:chOff x="1047475" y="-34654"/>
            <a:chExt cx="12383918" cy="6897190"/>
          </a:xfrm>
        </p:grpSpPr>
        <p:pic>
          <p:nvPicPr>
            <p:cNvPr id="7" name="Picture 6"/>
            <p:cNvPicPr>
              <a:picLocks noChangeAspect="1"/>
            </p:cNvPicPr>
            <p:nvPr/>
          </p:nvPicPr>
          <p:blipFill>
            <a:blip r:embed="rId2"/>
            <a:stretch>
              <a:fillRect/>
            </a:stretch>
          </p:blipFill>
          <p:spPr>
            <a:xfrm>
              <a:off x="1461075" y="-34654"/>
              <a:ext cx="9144528" cy="6897190"/>
            </a:xfrm>
            <a:prstGeom prst="rect">
              <a:avLst/>
            </a:prstGeom>
          </p:spPr>
        </p:pic>
        <p:sp>
          <p:nvSpPr>
            <p:cNvPr id="8" name="Oval 7"/>
            <p:cNvSpPr/>
            <p:nvPr/>
          </p:nvSpPr>
          <p:spPr>
            <a:xfrm>
              <a:off x="3187800" y="4113292"/>
              <a:ext cx="2884972" cy="617406"/>
            </a:xfrm>
            <a:prstGeom prst="ellipse">
              <a:avLst/>
            </a:prstGeom>
            <a:noFill/>
            <a:ln w="38100" cap="flat" cmpd="sng" algn="ctr">
              <a:solidFill>
                <a:srgbClr val="00B0F0"/>
              </a:solidFill>
              <a:prstDash val="solid"/>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mn-ea"/>
                <a:cs typeface="+mn-cs"/>
              </a:endParaRPr>
            </a:p>
          </p:txBody>
        </p:sp>
        <p:sp>
          <p:nvSpPr>
            <p:cNvPr id="9" name="Oval 8"/>
            <p:cNvSpPr/>
            <p:nvPr/>
          </p:nvSpPr>
          <p:spPr>
            <a:xfrm>
              <a:off x="6072772" y="4196756"/>
              <a:ext cx="381668" cy="107375"/>
            </a:xfrm>
            <a:prstGeom prst="ellipse">
              <a:avLst/>
            </a:prstGeom>
            <a:noFill/>
            <a:ln w="28575" cap="flat" cmpd="sng" algn="ctr">
              <a:solidFill>
                <a:srgbClr val="33FF00"/>
              </a:solidFill>
              <a:prstDash val="solid"/>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mn-ea"/>
                <a:cs typeface="+mn-cs"/>
              </a:endParaRPr>
            </a:p>
          </p:txBody>
        </p:sp>
        <p:sp>
          <p:nvSpPr>
            <p:cNvPr id="10" name="Arc 9"/>
            <p:cNvSpPr/>
            <p:nvPr/>
          </p:nvSpPr>
          <p:spPr>
            <a:xfrm>
              <a:off x="3352800" y="3011602"/>
              <a:ext cx="10078593" cy="1638687"/>
            </a:xfrm>
            <a:prstGeom prst="arc">
              <a:avLst>
                <a:gd name="adj1" fmla="val 776254"/>
                <a:gd name="adj2" fmla="val 11036784"/>
              </a:avLst>
            </a:prstGeom>
            <a:ln w="28575" cap="rnd" cmpd="sng">
              <a:solidFill>
                <a:srgbClr val="800000"/>
              </a:solidFill>
              <a:prstDash val="sysDash"/>
              <a:headEnd type="none"/>
              <a:tailEnd type="none"/>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GB" sz="16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11" name="Arc 10"/>
            <p:cNvSpPr/>
            <p:nvPr/>
          </p:nvSpPr>
          <p:spPr>
            <a:xfrm rot="10800000">
              <a:off x="1047475" y="4073016"/>
              <a:ext cx="5406963" cy="1362322"/>
            </a:xfrm>
            <a:prstGeom prst="arc">
              <a:avLst>
                <a:gd name="adj1" fmla="val 413169"/>
                <a:gd name="adj2" fmla="val 11745777"/>
              </a:avLst>
            </a:prstGeom>
            <a:ln w="28575" cap="rnd" cmpd="sng">
              <a:solidFill>
                <a:srgbClr val="800000"/>
              </a:solidFill>
              <a:prstDash val="sysDash"/>
              <a:headEnd type="none"/>
              <a:tailEnd type="none"/>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GB" sz="16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p:txBody>
        </p:sp>
      </p:grpSp>
      <p:sp>
        <p:nvSpPr>
          <p:cNvPr id="4" name="Title 3"/>
          <p:cNvSpPr>
            <a:spLocks noGrp="1"/>
          </p:cNvSpPr>
          <p:nvPr>
            <p:ph type="title"/>
          </p:nvPr>
        </p:nvSpPr>
        <p:spPr>
          <a:xfrm>
            <a:off x="0" y="46152"/>
            <a:ext cx="8825657" cy="1915647"/>
          </a:xfrm>
        </p:spPr>
        <p:txBody>
          <a:bodyPr/>
          <a:lstStyle/>
          <a:p>
            <a:r>
              <a:rPr lang="en-GB" dirty="0" smtClean="0"/>
              <a:t>Constraints from the new Accelerators</a:t>
            </a:r>
            <a:endParaRPr lang="en-GB" dirty="0"/>
          </a:p>
        </p:txBody>
      </p:sp>
      <p:sp>
        <p:nvSpPr>
          <p:cNvPr id="15" name="TextBox 14"/>
          <p:cNvSpPr txBox="1"/>
          <p:nvPr/>
        </p:nvSpPr>
        <p:spPr>
          <a:xfrm>
            <a:off x="9000082" y="4747472"/>
            <a:ext cx="878382"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rgbClr val="FFFF00"/>
                </a:solidFill>
                <a:effectLst/>
                <a:uLnTx/>
                <a:uFillTx/>
                <a:latin typeface="Arial"/>
                <a:ea typeface="+mn-ea"/>
                <a:cs typeface="+mn-cs"/>
              </a:rPr>
              <a:t>FCC</a:t>
            </a:r>
            <a:endParaRPr kumimoji="0" lang="en-GB" sz="2400" b="0" i="0" u="none" strike="noStrike" kern="1200" cap="none" spc="0" normalizeH="0" baseline="0" noProof="0" dirty="0">
              <a:ln>
                <a:noFill/>
              </a:ln>
              <a:solidFill>
                <a:srgbClr val="FFFF00"/>
              </a:solidFill>
              <a:effectLst/>
              <a:uLnTx/>
              <a:uFillTx/>
              <a:latin typeface="Arial"/>
              <a:ea typeface="+mn-ea"/>
              <a:cs typeface="+mn-cs"/>
            </a:endParaRPr>
          </a:p>
        </p:txBody>
      </p:sp>
      <p:sp>
        <p:nvSpPr>
          <p:cNvPr id="16" name="TextBox 15"/>
          <p:cNvSpPr txBox="1"/>
          <p:nvPr/>
        </p:nvSpPr>
        <p:spPr>
          <a:xfrm>
            <a:off x="6698324" y="4090748"/>
            <a:ext cx="65151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rgbClr val="00B050"/>
                </a:solidFill>
                <a:effectLst/>
                <a:uLnTx/>
                <a:uFillTx/>
                <a:latin typeface="Arial"/>
                <a:ea typeface="+mn-ea"/>
                <a:cs typeface="+mn-cs"/>
              </a:rPr>
              <a:t>PS</a:t>
            </a:r>
            <a:endParaRPr kumimoji="0" lang="en-GB" sz="2400" b="0" i="0" u="none" strike="noStrike" kern="1200" cap="none" spc="0" normalizeH="0" baseline="0" noProof="0" dirty="0">
              <a:ln>
                <a:noFill/>
              </a:ln>
              <a:solidFill>
                <a:srgbClr val="00B050"/>
              </a:solidFill>
              <a:effectLst/>
              <a:uLnTx/>
              <a:uFillTx/>
              <a:latin typeface="Arial"/>
              <a:ea typeface="+mn-ea"/>
              <a:cs typeface="+mn-cs"/>
            </a:endParaRPr>
          </a:p>
        </p:txBody>
      </p:sp>
      <p:sp>
        <p:nvSpPr>
          <p:cNvPr id="17" name="TextBox 16"/>
          <p:cNvSpPr txBox="1"/>
          <p:nvPr/>
        </p:nvSpPr>
        <p:spPr>
          <a:xfrm>
            <a:off x="4033743" y="4741846"/>
            <a:ext cx="88757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rgbClr val="00B0F0"/>
                </a:solidFill>
                <a:effectLst/>
                <a:uLnTx/>
                <a:uFillTx/>
                <a:latin typeface="Arial"/>
                <a:ea typeface="+mn-ea"/>
                <a:cs typeface="+mn-cs"/>
              </a:rPr>
              <a:t>SPS</a:t>
            </a:r>
            <a:endParaRPr kumimoji="0" lang="en-GB" sz="2400" b="0" i="0" u="none" strike="noStrike" kern="1200" cap="none" spc="0" normalizeH="0" baseline="0" noProof="0" dirty="0">
              <a:ln>
                <a:noFill/>
              </a:ln>
              <a:solidFill>
                <a:srgbClr val="00B0F0"/>
              </a:solidFill>
              <a:effectLst/>
              <a:uLnTx/>
              <a:uFillTx/>
              <a:latin typeface="Arial"/>
              <a:ea typeface="+mn-ea"/>
              <a:cs typeface="+mn-cs"/>
            </a:endParaRPr>
          </a:p>
        </p:txBody>
      </p:sp>
      <p:sp>
        <p:nvSpPr>
          <p:cNvPr id="18" name="TextBox 17"/>
          <p:cNvSpPr txBox="1"/>
          <p:nvPr/>
        </p:nvSpPr>
        <p:spPr>
          <a:xfrm>
            <a:off x="142603" y="3741747"/>
            <a:ext cx="921969"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prstClr val="white"/>
                </a:solidFill>
                <a:effectLst/>
                <a:uLnTx/>
                <a:uFillTx/>
                <a:latin typeface="Arial"/>
                <a:ea typeface="+mn-ea"/>
                <a:cs typeface="+mn-cs"/>
              </a:rPr>
              <a:t>LHC</a:t>
            </a:r>
            <a:endParaRPr kumimoji="0" lang="en-GB" sz="2400" b="0" i="0" u="none" strike="noStrike" kern="1200" cap="none" spc="0" normalizeH="0" baseline="0" noProof="0" dirty="0">
              <a:ln>
                <a:noFill/>
              </a:ln>
              <a:solidFill>
                <a:prstClr val="white"/>
              </a:solidFill>
              <a:effectLst/>
              <a:uLnTx/>
              <a:uFillTx/>
              <a:latin typeface="Arial"/>
              <a:ea typeface="+mn-ea"/>
              <a:cs typeface="+mn-cs"/>
            </a:endParaRPr>
          </a:p>
        </p:txBody>
      </p:sp>
      <p:sp>
        <p:nvSpPr>
          <p:cNvPr id="20" name="TextBox 19"/>
          <p:cNvSpPr txBox="1"/>
          <p:nvPr/>
        </p:nvSpPr>
        <p:spPr>
          <a:xfrm>
            <a:off x="189018" y="4215767"/>
            <a:ext cx="162177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rgbClr val="FFFF00"/>
                </a:solidFill>
                <a:effectLst/>
                <a:uLnTx/>
                <a:uFillTx/>
                <a:latin typeface="Arial"/>
                <a:ea typeface="+mn-ea"/>
                <a:cs typeface="+mn-cs"/>
              </a:rPr>
              <a:t>HE-LHC</a:t>
            </a:r>
            <a:endParaRPr kumimoji="0" lang="en-GB" sz="2400" b="0" i="0" u="none" strike="noStrike" kern="1200" cap="none" spc="0" normalizeH="0" baseline="0" noProof="0" dirty="0">
              <a:ln>
                <a:noFill/>
              </a:ln>
              <a:solidFill>
                <a:srgbClr val="FFFF00"/>
              </a:solidFill>
              <a:effectLst/>
              <a:uLnTx/>
              <a:uFillTx/>
              <a:latin typeface="Arial"/>
              <a:ea typeface="+mn-ea"/>
              <a:cs typeface="+mn-cs"/>
            </a:endParaRPr>
          </a:p>
        </p:txBody>
      </p:sp>
      <p:sp>
        <p:nvSpPr>
          <p:cNvPr id="24" name="Rectangle 23"/>
          <p:cNvSpPr/>
          <p:nvPr/>
        </p:nvSpPr>
        <p:spPr>
          <a:xfrm>
            <a:off x="6562276" y="391357"/>
            <a:ext cx="5638389" cy="2349359"/>
          </a:xfrm>
          <a:prstGeom prst="rect">
            <a:avLst/>
          </a:prstGeom>
          <a:noFill/>
        </p:spPr>
        <p:txBody>
          <a:bodyPr wrap="square" lIns="68498" tIns="34289" rIns="68498" bIns="34289">
            <a:spAutoFit/>
          </a:bodyPr>
          <a:lstStyle/>
          <a:p>
            <a:pPr defTabSz="684865">
              <a:spcBef>
                <a:spcPts val="450"/>
              </a:spcBef>
              <a:defRPr/>
            </a:pPr>
            <a:r>
              <a:rPr lang="en-US" sz="1400" b="1" kern="0" dirty="0" smtClean="0">
                <a:solidFill>
                  <a:srgbClr val="FFC000"/>
                </a:solidFill>
                <a:latin typeface="Arial"/>
                <a:cs typeface="Calibri" pitchFamily="34" charset="0"/>
              </a:rPr>
              <a:t>Main Cases at study</a:t>
            </a:r>
            <a:endParaRPr lang="en-US" sz="1400" b="1" kern="0" dirty="0">
              <a:solidFill>
                <a:srgbClr val="FFC000"/>
              </a:solidFill>
              <a:latin typeface="Arial"/>
              <a:cs typeface="Calibri" pitchFamily="34" charset="0"/>
            </a:endParaRPr>
          </a:p>
          <a:p>
            <a:pPr marL="256844" indent="-256844" defTabSz="684865">
              <a:spcBef>
                <a:spcPts val="450"/>
              </a:spcBef>
              <a:buFont typeface="Arial" panose="020B0604020202020204" pitchFamily="34" charset="0"/>
              <a:buChar char="•"/>
              <a:defRPr/>
            </a:pPr>
            <a:r>
              <a:rPr lang="en-US" sz="1500" b="1" i="1" kern="0" dirty="0">
                <a:solidFill>
                  <a:srgbClr val="0C377B"/>
                </a:solidFill>
                <a:latin typeface="Arial"/>
                <a:cs typeface="Calibri" pitchFamily="34" charset="0"/>
              </a:rPr>
              <a:t>pp</a:t>
            </a:r>
            <a:r>
              <a:rPr lang="en-US" sz="1500" b="1" kern="0" dirty="0">
                <a:solidFill>
                  <a:srgbClr val="0C377B"/>
                </a:solidFill>
                <a:latin typeface="Arial"/>
                <a:cs typeface="Calibri" pitchFamily="34" charset="0"/>
              </a:rPr>
              <a:t>-collider (</a:t>
            </a:r>
            <a:r>
              <a:rPr lang="en-US" sz="1500" b="1" i="1" kern="0" dirty="0">
                <a:solidFill>
                  <a:srgbClr val="0C377B"/>
                </a:solidFill>
                <a:latin typeface="Arial"/>
                <a:cs typeface="Calibri" pitchFamily="34" charset="0"/>
              </a:rPr>
              <a:t>FCC-</a:t>
            </a:r>
            <a:r>
              <a:rPr lang="en-US" sz="1500" b="1" i="1" kern="0" dirty="0" err="1">
                <a:solidFill>
                  <a:srgbClr val="0C377B"/>
                </a:solidFill>
                <a:latin typeface="Arial"/>
                <a:cs typeface="Calibri" pitchFamily="34" charset="0"/>
              </a:rPr>
              <a:t>hh</a:t>
            </a:r>
            <a:r>
              <a:rPr lang="en-US" sz="1500" b="1" kern="0" dirty="0">
                <a:solidFill>
                  <a:srgbClr val="0C377B"/>
                </a:solidFill>
                <a:latin typeface="Arial"/>
                <a:cs typeface="Calibri" pitchFamily="34" charset="0"/>
              </a:rPr>
              <a:t>)                      </a:t>
            </a:r>
          </a:p>
          <a:p>
            <a:pPr marL="256844" indent="-256844" defTabSz="684865">
              <a:spcBef>
                <a:spcPts val="450"/>
              </a:spcBef>
              <a:buFont typeface="Arial" panose="020B0604020202020204" pitchFamily="34" charset="0"/>
              <a:buChar char="•"/>
              <a:defRPr/>
            </a:pPr>
            <a:r>
              <a:rPr lang="en-US" sz="1500" kern="0" dirty="0">
                <a:solidFill>
                  <a:srgbClr val="0C377B"/>
                </a:solidFill>
                <a:latin typeface="Arial"/>
                <a:cs typeface="Calibri" pitchFamily="34" charset="0"/>
                <a:sym typeface="Wingdings" panose="05000000000000000000" pitchFamily="2" charset="2"/>
              </a:rPr>
              <a:t> main emphasis, </a:t>
            </a:r>
            <a:r>
              <a:rPr lang="en-US" sz="1500" kern="0" dirty="0">
                <a:solidFill>
                  <a:srgbClr val="0C377B"/>
                </a:solidFill>
                <a:latin typeface="Arial"/>
                <a:cs typeface="Calibri" pitchFamily="34" charset="0"/>
              </a:rPr>
              <a:t>defining infrastructure requirements</a:t>
            </a:r>
          </a:p>
          <a:p>
            <a:pPr marL="256844" indent="-256844" defTabSz="684865">
              <a:spcBef>
                <a:spcPts val="450"/>
              </a:spcBef>
              <a:buFont typeface="Arial" panose="020B0604020202020204" pitchFamily="34" charset="0"/>
              <a:buChar char="•"/>
              <a:defRPr/>
            </a:pPr>
            <a:r>
              <a:rPr lang="fr-CH" sz="1500" b="1" kern="0" dirty="0">
                <a:solidFill>
                  <a:srgbClr val="FF0000"/>
                </a:solidFill>
              </a:rPr>
              <a:t>~16 T </a:t>
            </a:r>
            <a:r>
              <a:rPr lang="fr-CH" sz="1500" b="1" kern="0" dirty="0">
                <a:solidFill>
                  <a:srgbClr val="FF0000"/>
                </a:solidFill>
                <a:sym typeface="Symbol"/>
              </a:rPr>
              <a:t> 100 TeV </a:t>
            </a:r>
            <a:r>
              <a:rPr lang="fr-CH" sz="1500" b="1" i="1" kern="0" dirty="0">
                <a:solidFill>
                  <a:srgbClr val="FF0000"/>
                </a:solidFill>
                <a:sym typeface="Symbol"/>
              </a:rPr>
              <a:t>pp</a:t>
            </a:r>
            <a:r>
              <a:rPr lang="fr-CH" sz="1500" b="1" kern="0" dirty="0">
                <a:solidFill>
                  <a:srgbClr val="FF0000"/>
                </a:solidFill>
                <a:sym typeface="Symbol"/>
              </a:rPr>
              <a:t> in 100 km</a:t>
            </a:r>
            <a:endParaRPr lang="en-US" sz="1500" b="1" i="1" kern="0" dirty="0">
              <a:solidFill>
                <a:srgbClr val="0C377B"/>
              </a:solidFill>
              <a:latin typeface="Arial"/>
              <a:cs typeface="Calibri" pitchFamily="34" charset="0"/>
            </a:endParaRPr>
          </a:p>
          <a:p>
            <a:pPr marL="256844" indent="-256844" defTabSz="684865">
              <a:spcBef>
                <a:spcPts val="450"/>
              </a:spcBef>
              <a:buFont typeface="Arial" panose="020B0604020202020204" pitchFamily="34" charset="0"/>
              <a:buChar char="•"/>
              <a:defRPr/>
            </a:pPr>
            <a:r>
              <a:rPr lang="en-US" sz="1500" b="1" kern="0" dirty="0">
                <a:solidFill>
                  <a:srgbClr val="0C377B"/>
                </a:solidFill>
                <a:latin typeface="Arial"/>
                <a:cs typeface="Calibri" pitchFamily="34" charset="0"/>
              </a:rPr>
              <a:t>~100 km tunnel infrastructure </a:t>
            </a:r>
            <a:r>
              <a:rPr lang="en-US" sz="1500" kern="0" dirty="0">
                <a:solidFill>
                  <a:srgbClr val="0C377B"/>
                </a:solidFill>
                <a:latin typeface="Arial"/>
                <a:cs typeface="Calibri" pitchFamily="34" charset="0"/>
              </a:rPr>
              <a:t>in Geneva area, site </a:t>
            </a:r>
            <a:r>
              <a:rPr lang="en-US" sz="1500" kern="0" dirty="0" smtClean="0">
                <a:solidFill>
                  <a:srgbClr val="0C377B"/>
                </a:solidFill>
                <a:latin typeface="Arial"/>
                <a:cs typeface="Calibri" pitchFamily="34" charset="0"/>
              </a:rPr>
              <a:t>specific</a:t>
            </a:r>
            <a:endParaRPr lang="en-US" sz="1500" kern="0" dirty="0">
              <a:solidFill>
                <a:srgbClr val="0C377B"/>
              </a:solidFill>
              <a:latin typeface="Arial"/>
              <a:cs typeface="Calibri" pitchFamily="34" charset="0"/>
            </a:endParaRPr>
          </a:p>
          <a:p>
            <a:pPr marL="256844" indent="-256844" defTabSz="684865">
              <a:spcBef>
                <a:spcPts val="450"/>
              </a:spcBef>
              <a:buFont typeface="Arial" panose="020B0604020202020204" pitchFamily="34" charset="0"/>
              <a:buChar char="•"/>
              <a:defRPr/>
            </a:pPr>
            <a:r>
              <a:rPr lang="en-US" sz="1500" b="1" i="1" kern="0" dirty="0" err="1">
                <a:solidFill>
                  <a:srgbClr val="0C377B"/>
                </a:solidFill>
                <a:latin typeface="Arial"/>
                <a:cs typeface="Calibri" pitchFamily="34" charset="0"/>
              </a:rPr>
              <a:t>e</a:t>
            </a:r>
            <a:r>
              <a:rPr lang="en-US" sz="1500" b="1" kern="0" baseline="30000" dirty="0" err="1">
                <a:solidFill>
                  <a:srgbClr val="0C377B"/>
                </a:solidFill>
                <a:latin typeface="Arial"/>
                <a:cs typeface="Calibri" pitchFamily="34" charset="0"/>
              </a:rPr>
              <a:t>+</a:t>
            </a:r>
            <a:r>
              <a:rPr lang="en-US" sz="1500" b="1" i="1" kern="0" dirty="0" err="1">
                <a:solidFill>
                  <a:srgbClr val="0C377B"/>
                </a:solidFill>
                <a:latin typeface="Arial"/>
                <a:cs typeface="Calibri" pitchFamily="34" charset="0"/>
              </a:rPr>
              <a:t>e</a:t>
            </a:r>
            <a:r>
              <a:rPr lang="en-US" sz="1500" b="1" kern="0" baseline="30000" dirty="0">
                <a:solidFill>
                  <a:srgbClr val="0C377B"/>
                </a:solidFill>
                <a:latin typeface="Arial"/>
                <a:cs typeface="Calibri" pitchFamily="34" charset="0"/>
              </a:rPr>
              <a:t>-</a:t>
            </a:r>
            <a:r>
              <a:rPr lang="en-US" sz="1500" b="1" kern="0" dirty="0">
                <a:solidFill>
                  <a:srgbClr val="0C377B"/>
                </a:solidFill>
                <a:latin typeface="Arial"/>
                <a:cs typeface="Calibri" pitchFamily="34" charset="0"/>
              </a:rPr>
              <a:t> collider (</a:t>
            </a:r>
            <a:r>
              <a:rPr lang="en-US" sz="1500" b="1" i="1" kern="0" dirty="0">
                <a:solidFill>
                  <a:srgbClr val="0C377B"/>
                </a:solidFill>
                <a:latin typeface="Arial"/>
                <a:cs typeface="Calibri" pitchFamily="34" charset="0"/>
              </a:rPr>
              <a:t>FCC-</a:t>
            </a:r>
            <a:r>
              <a:rPr lang="en-US" sz="1500" b="1" i="1" kern="0" dirty="0" err="1">
                <a:solidFill>
                  <a:srgbClr val="0C377B"/>
                </a:solidFill>
                <a:latin typeface="Arial"/>
                <a:cs typeface="Calibri" pitchFamily="34" charset="0"/>
              </a:rPr>
              <a:t>ee</a:t>
            </a:r>
            <a:r>
              <a:rPr lang="en-US" sz="1500" b="1" kern="0" dirty="0">
                <a:solidFill>
                  <a:srgbClr val="0C377B"/>
                </a:solidFill>
                <a:latin typeface="Arial"/>
                <a:cs typeface="Calibri" pitchFamily="34" charset="0"/>
              </a:rPr>
              <a:t>) </a:t>
            </a:r>
            <a:r>
              <a:rPr lang="en-US" sz="1500" kern="0" dirty="0">
                <a:solidFill>
                  <a:srgbClr val="0C377B"/>
                </a:solidFill>
                <a:latin typeface="Arial"/>
                <a:cs typeface="Calibri" pitchFamily="34" charset="0"/>
              </a:rPr>
              <a:t>as potential first </a:t>
            </a:r>
            <a:r>
              <a:rPr lang="en-US" sz="1500" kern="0" dirty="0" smtClean="0">
                <a:solidFill>
                  <a:srgbClr val="0C377B"/>
                </a:solidFill>
                <a:latin typeface="Arial"/>
                <a:cs typeface="Calibri" pitchFamily="34" charset="0"/>
              </a:rPr>
              <a:t>step</a:t>
            </a:r>
            <a:endParaRPr lang="en-US" sz="1500" kern="0" dirty="0">
              <a:solidFill>
                <a:srgbClr val="0C377B"/>
              </a:solidFill>
              <a:latin typeface="Arial"/>
              <a:cs typeface="Calibri" pitchFamily="34" charset="0"/>
            </a:endParaRPr>
          </a:p>
          <a:p>
            <a:pPr marL="256844" indent="-256844" defTabSz="684865">
              <a:spcBef>
                <a:spcPts val="450"/>
              </a:spcBef>
              <a:buFont typeface="Arial" panose="020B0604020202020204" pitchFamily="34" charset="0"/>
              <a:buChar char="•"/>
              <a:defRPr/>
            </a:pPr>
            <a:r>
              <a:rPr lang="en-US" sz="1500" b="1" i="1" kern="0" dirty="0">
                <a:solidFill>
                  <a:srgbClr val="0C377B"/>
                </a:solidFill>
                <a:latin typeface="Arial"/>
                <a:cs typeface="Calibri" pitchFamily="34" charset="0"/>
              </a:rPr>
              <a:t>p-e</a:t>
            </a:r>
            <a:r>
              <a:rPr lang="en-US" sz="1500" b="1" kern="0" dirty="0">
                <a:solidFill>
                  <a:srgbClr val="0C377B"/>
                </a:solidFill>
                <a:latin typeface="Arial"/>
                <a:cs typeface="Calibri" pitchFamily="34" charset="0"/>
              </a:rPr>
              <a:t> (</a:t>
            </a:r>
            <a:r>
              <a:rPr lang="en-US" sz="1500" b="1" i="1" kern="0" dirty="0">
                <a:solidFill>
                  <a:srgbClr val="0C377B"/>
                </a:solidFill>
                <a:latin typeface="Arial"/>
                <a:cs typeface="Calibri" pitchFamily="34" charset="0"/>
              </a:rPr>
              <a:t>FCC-he</a:t>
            </a:r>
            <a:r>
              <a:rPr lang="en-US" sz="1500" b="1" kern="0" dirty="0">
                <a:solidFill>
                  <a:srgbClr val="0C377B"/>
                </a:solidFill>
                <a:latin typeface="Arial"/>
                <a:cs typeface="Calibri" pitchFamily="34" charset="0"/>
              </a:rPr>
              <a:t>) option,  </a:t>
            </a:r>
            <a:r>
              <a:rPr lang="en-US" sz="1500" kern="0" dirty="0">
                <a:solidFill>
                  <a:srgbClr val="0C377B"/>
                </a:solidFill>
                <a:latin typeface="Arial"/>
                <a:cs typeface="Calibri" pitchFamily="34" charset="0"/>
              </a:rPr>
              <a:t>integration one IP, e from </a:t>
            </a:r>
            <a:r>
              <a:rPr lang="en-US" sz="1500" kern="0" dirty="0" smtClean="0">
                <a:solidFill>
                  <a:srgbClr val="0C377B"/>
                </a:solidFill>
                <a:latin typeface="Arial"/>
                <a:cs typeface="Calibri" pitchFamily="34" charset="0"/>
              </a:rPr>
              <a:t>ERL</a:t>
            </a:r>
            <a:endParaRPr lang="en-US" sz="1500" b="1" kern="0" dirty="0">
              <a:solidFill>
                <a:srgbClr val="0C377B"/>
              </a:solidFill>
              <a:latin typeface="Arial"/>
              <a:cs typeface="Calibri" pitchFamily="34" charset="0"/>
            </a:endParaRPr>
          </a:p>
          <a:p>
            <a:pPr marL="256844" indent="-256844" defTabSz="684865">
              <a:spcBef>
                <a:spcPts val="450"/>
              </a:spcBef>
              <a:buFont typeface="Arial" panose="020B0604020202020204" pitchFamily="34" charset="0"/>
              <a:buChar char="•"/>
              <a:defRPr/>
            </a:pPr>
            <a:r>
              <a:rPr lang="en-US" sz="1500" b="1" kern="0" dirty="0">
                <a:solidFill>
                  <a:srgbClr val="0C377B"/>
                </a:solidFill>
                <a:latin typeface="Arial"/>
                <a:cs typeface="Calibri" pitchFamily="34" charset="0"/>
              </a:rPr>
              <a:t>HE-LHC</a:t>
            </a:r>
            <a:r>
              <a:rPr lang="en-US" sz="1500" kern="0" dirty="0">
                <a:solidFill>
                  <a:srgbClr val="0C377B"/>
                </a:solidFill>
                <a:latin typeface="Arial"/>
                <a:cs typeface="Calibri" pitchFamily="34" charset="0"/>
              </a:rPr>
              <a:t> with </a:t>
            </a:r>
            <a:r>
              <a:rPr lang="en-US" sz="1500" i="1" kern="0" dirty="0">
                <a:solidFill>
                  <a:srgbClr val="0C377B"/>
                </a:solidFill>
                <a:latin typeface="Arial"/>
                <a:cs typeface="Calibri" pitchFamily="34" charset="0"/>
              </a:rPr>
              <a:t>FCC-</a:t>
            </a:r>
            <a:r>
              <a:rPr lang="en-US" sz="1500" i="1" kern="0" dirty="0" err="1">
                <a:solidFill>
                  <a:srgbClr val="0C377B"/>
                </a:solidFill>
                <a:latin typeface="Arial"/>
                <a:cs typeface="Calibri" pitchFamily="34" charset="0"/>
              </a:rPr>
              <a:t>hh</a:t>
            </a:r>
            <a:r>
              <a:rPr lang="en-US" sz="1500" i="1" kern="0" dirty="0">
                <a:solidFill>
                  <a:srgbClr val="0C377B"/>
                </a:solidFill>
                <a:latin typeface="Arial"/>
                <a:cs typeface="Calibri" pitchFamily="34" charset="0"/>
              </a:rPr>
              <a:t> </a:t>
            </a:r>
            <a:r>
              <a:rPr lang="en-US" sz="1500" kern="0" dirty="0">
                <a:solidFill>
                  <a:srgbClr val="0C377B"/>
                </a:solidFill>
                <a:latin typeface="Arial"/>
                <a:cs typeface="Calibri" pitchFamily="34" charset="0"/>
              </a:rPr>
              <a:t>technology </a:t>
            </a:r>
            <a:r>
              <a:rPr lang="en-US" sz="1200" kern="0" dirty="0">
                <a:solidFill>
                  <a:srgbClr val="0C377B"/>
                </a:solidFill>
                <a:latin typeface="Arial"/>
                <a:cs typeface="Calibri" pitchFamily="34" charset="0"/>
              </a:rPr>
              <a:t>(LHC Ring  8</a:t>
            </a:r>
            <a:r>
              <a:rPr lang="en-US" sz="1200" kern="0" dirty="0">
                <a:solidFill>
                  <a:srgbClr val="0C377B"/>
                </a:solidFill>
                <a:latin typeface="Arial"/>
                <a:cs typeface="Calibri" pitchFamily="34" charset="0"/>
                <a:sym typeface="Wingdings"/>
              </a:rPr>
              <a:t></a:t>
            </a:r>
            <a:r>
              <a:rPr lang="en-US" sz="1200" kern="0" dirty="0">
                <a:solidFill>
                  <a:srgbClr val="0C377B"/>
                </a:solidFill>
                <a:latin typeface="Arial"/>
                <a:cs typeface="Calibri" pitchFamily="34" charset="0"/>
              </a:rPr>
              <a:t>16T, 14</a:t>
            </a:r>
            <a:r>
              <a:rPr lang="en-US" sz="1200" kern="0" dirty="0">
                <a:solidFill>
                  <a:srgbClr val="0C377B"/>
                </a:solidFill>
                <a:latin typeface="Arial"/>
                <a:cs typeface="Calibri" pitchFamily="34" charset="0"/>
                <a:sym typeface="Wingdings"/>
              </a:rPr>
              <a:t></a:t>
            </a:r>
            <a:r>
              <a:rPr lang="en-US" sz="1200" kern="0" dirty="0">
                <a:solidFill>
                  <a:srgbClr val="0C377B"/>
                </a:solidFill>
                <a:latin typeface="Arial"/>
                <a:cs typeface="Calibri" pitchFamily="34" charset="0"/>
              </a:rPr>
              <a:t>28TeV</a:t>
            </a:r>
            <a:r>
              <a:rPr lang="en-US" sz="1200" kern="0" dirty="0" smtClean="0">
                <a:solidFill>
                  <a:srgbClr val="0C377B"/>
                </a:solidFill>
                <a:latin typeface="Arial"/>
                <a:cs typeface="Calibri" pitchFamily="34" charset="0"/>
              </a:rPr>
              <a:t>)</a:t>
            </a:r>
            <a:endParaRPr lang="en-US" sz="1200" kern="0" dirty="0">
              <a:solidFill>
                <a:srgbClr val="0C377B"/>
              </a:solidFill>
              <a:latin typeface="Arial"/>
              <a:cs typeface="Calibri" pitchFamily="34" charset="0"/>
            </a:endParaRPr>
          </a:p>
        </p:txBody>
      </p:sp>
      <p:sp>
        <p:nvSpPr>
          <p:cNvPr id="25" name="Rectangle 24"/>
          <p:cNvSpPr/>
          <p:nvPr/>
        </p:nvSpPr>
        <p:spPr>
          <a:xfrm>
            <a:off x="9000082" y="6453724"/>
            <a:ext cx="2446504" cy="369332"/>
          </a:xfrm>
          <a:prstGeom prst="rect">
            <a:avLst/>
          </a:prstGeom>
        </p:spPr>
        <p:txBody>
          <a:bodyPr wrap="none">
            <a:spAutoFit/>
          </a:bodyPr>
          <a:lstStyle/>
          <a:p>
            <a:r>
              <a:rPr lang="en-GB" dirty="0">
                <a:solidFill>
                  <a:schemeClr val="bg1"/>
                </a:solidFill>
              </a:rPr>
              <a:t>photo: J. </a:t>
            </a:r>
            <a:r>
              <a:rPr lang="en-GB" dirty="0" err="1">
                <a:solidFill>
                  <a:schemeClr val="bg1"/>
                </a:solidFill>
              </a:rPr>
              <a:t>Wenninger</a:t>
            </a:r>
            <a:endParaRPr lang="en-GB" dirty="0">
              <a:solidFill>
                <a:schemeClr val="bg1"/>
              </a:solidFill>
            </a:endParaRPr>
          </a:p>
        </p:txBody>
      </p:sp>
      <p:sp>
        <p:nvSpPr>
          <p:cNvPr id="26" name="Slide Number Placeholder 25"/>
          <p:cNvSpPr>
            <a:spLocks noGrp="1"/>
          </p:cNvSpPr>
          <p:nvPr>
            <p:ph type="sldNum" sz="quarter" idx="12"/>
          </p:nvPr>
        </p:nvSpPr>
        <p:spPr/>
        <p:txBody>
          <a:bodyPr/>
          <a:lstStyle/>
          <a:p>
            <a:fld id="{F8550EB5-7DBB-40B0-8DCD-2DF6D0BF0886}" type="slidenum">
              <a:rPr lang="en-GB" smtClean="0"/>
              <a:t>3</a:t>
            </a:fld>
            <a:endParaRPr lang="en-GB"/>
          </a:p>
        </p:txBody>
      </p:sp>
      <p:sp>
        <p:nvSpPr>
          <p:cNvPr id="27" name="Date Placeholder 26"/>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29976586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255010"/>
            <a:ext cx="9404723" cy="881812"/>
          </a:xfrm>
        </p:spPr>
        <p:txBody>
          <a:bodyPr/>
          <a:lstStyle/>
          <a:p>
            <a:r>
              <a:rPr lang="en-GB" dirty="0" smtClean="0"/>
              <a:t>A working proposal (doable now)</a:t>
            </a:r>
            <a:endParaRPr lang="en-GB" dirty="0"/>
          </a:p>
        </p:txBody>
      </p:sp>
      <p:sp>
        <p:nvSpPr>
          <p:cNvPr id="3" name="Content Placeholder 2"/>
          <p:cNvSpPr>
            <a:spLocks noGrp="1"/>
          </p:cNvSpPr>
          <p:nvPr>
            <p:ph idx="1"/>
          </p:nvPr>
        </p:nvSpPr>
        <p:spPr>
          <a:xfrm>
            <a:off x="646112" y="1063417"/>
            <a:ext cx="10462612" cy="2479884"/>
          </a:xfrm>
        </p:spPr>
        <p:txBody>
          <a:bodyPr>
            <a:normAutofit lnSpcReduction="10000"/>
          </a:bodyPr>
          <a:lstStyle/>
          <a:p>
            <a:pPr marL="533400" indent="-533400" defTabSz="893763">
              <a:spcBef>
                <a:spcPct val="50000"/>
              </a:spcBef>
              <a:defRPr/>
            </a:pPr>
            <a:r>
              <a:rPr lang="en-US" b="1" dirty="0">
                <a:solidFill>
                  <a:srgbClr val="FFC000"/>
                </a:solidFill>
                <a:cs typeface="Tahoma" pitchFamily="34" charset="0"/>
              </a:rPr>
              <a:t>Barrel and outer </a:t>
            </a:r>
            <a:r>
              <a:rPr lang="en-US" b="1" dirty="0" smtClean="0">
                <a:solidFill>
                  <a:srgbClr val="FFC000"/>
                </a:solidFill>
                <a:cs typeface="Tahoma" pitchFamily="34" charset="0"/>
              </a:rPr>
              <a:t>endcaps of FFC-</a:t>
            </a:r>
            <a:r>
              <a:rPr lang="en-US" b="1" dirty="0" err="1" smtClean="0">
                <a:solidFill>
                  <a:srgbClr val="FFC000"/>
                </a:solidFill>
                <a:cs typeface="Tahoma" pitchFamily="34" charset="0"/>
              </a:rPr>
              <a:t>hh</a:t>
            </a:r>
            <a:r>
              <a:rPr lang="en-US" b="1" dirty="0" smtClean="0">
                <a:solidFill>
                  <a:srgbClr val="FFC000"/>
                </a:solidFill>
                <a:cs typeface="Tahoma" pitchFamily="34" charset="0"/>
              </a:rPr>
              <a:t>:</a:t>
            </a:r>
            <a:endParaRPr lang="en-US" b="1" dirty="0">
              <a:solidFill>
                <a:srgbClr val="FFC000"/>
              </a:solidFill>
              <a:cs typeface="Tahoma" pitchFamily="34" charset="0"/>
            </a:endParaRPr>
          </a:p>
          <a:p>
            <a:pPr marL="533400" indent="-533400" defTabSz="893763">
              <a:spcBef>
                <a:spcPct val="50000"/>
              </a:spcBef>
              <a:defRPr/>
            </a:pPr>
            <a:r>
              <a:rPr lang="en-US" dirty="0" smtClean="0">
                <a:cs typeface="Tahoma" pitchFamily="34" charset="0"/>
              </a:rPr>
              <a:t>2 x </a:t>
            </a:r>
            <a:r>
              <a:rPr lang="en-US" dirty="0">
                <a:cs typeface="Tahoma" pitchFamily="34" charset="0"/>
              </a:rPr>
              <a:t>4 layers of 2.8 m long drift tubes (axial in barrel, radial in outer endcaps) with 1.4 m multilayer distance</a:t>
            </a:r>
            <a:r>
              <a:rPr lang="en-US" dirty="0">
                <a:solidFill>
                  <a:srgbClr val="FF0000"/>
                </a:solidFill>
                <a:cs typeface="Tahoma" pitchFamily="34" charset="0"/>
              </a:rPr>
              <a:t> </a:t>
            </a:r>
            <a:r>
              <a:rPr lang="en-US" dirty="0">
                <a:solidFill>
                  <a:srgbClr val="FFC000"/>
                </a:solidFill>
                <a:cs typeface="Tahoma" pitchFamily="34" charset="0"/>
              </a:rPr>
              <a:t>provide 40 </a:t>
            </a:r>
            <a:r>
              <a:rPr lang="en-US" dirty="0">
                <a:solidFill>
                  <a:srgbClr val="FFC000"/>
                </a:solidFill>
                <a:cs typeface="Arial" charset="0"/>
              </a:rPr>
              <a:t>µm spatial resolution, 60 µrad angular resolution, 100% tracking efficiency up to the maximum background rates</a:t>
            </a:r>
            <a:r>
              <a:rPr lang="en-US" dirty="0" smtClean="0">
                <a:solidFill>
                  <a:srgbClr val="FFC000"/>
                </a:solidFill>
                <a:cs typeface="Arial" charset="0"/>
              </a:rPr>
              <a:t>.</a:t>
            </a:r>
          </a:p>
          <a:p>
            <a:pPr marL="533400" indent="-533400" defTabSz="893763">
              <a:spcBef>
                <a:spcPct val="50000"/>
              </a:spcBef>
              <a:defRPr/>
            </a:pPr>
            <a:r>
              <a:rPr lang="en-US" dirty="0" smtClean="0">
                <a:cs typeface="Arial" charset="0"/>
              </a:rPr>
              <a:t>Monolithic </a:t>
            </a:r>
            <a:r>
              <a:rPr lang="en-US" dirty="0">
                <a:cs typeface="Arial" charset="0"/>
              </a:rPr>
              <a:t>sMDT </a:t>
            </a:r>
            <a:r>
              <a:rPr lang="en-US" dirty="0" smtClean="0">
                <a:cs typeface="Arial" charset="0"/>
              </a:rPr>
              <a:t>construction</a:t>
            </a:r>
            <a:r>
              <a:rPr lang="en-US" dirty="0">
                <a:cs typeface="Arial" charset="0"/>
              </a:rPr>
              <a:t>, no optical alignment of multilayers needed. Chambers well accessible</a:t>
            </a:r>
            <a:r>
              <a:rPr lang="en-US" dirty="0" smtClean="0">
                <a:cs typeface="Arial" charset="0"/>
              </a:rPr>
              <a:t>.</a:t>
            </a:r>
          </a:p>
          <a:p>
            <a:pPr marL="533400" indent="-533400" defTabSz="893763">
              <a:spcBef>
                <a:spcPct val="50000"/>
              </a:spcBef>
              <a:defRPr/>
            </a:pPr>
            <a:r>
              <a:rPr lang="en-US" dirty="0" smtClean="0">
                <a:cs typeface="Arial" charset="0"/>
              </a:rPr>
              <a:t>Embedded new RPCs for trigger, timing, and second coordinate </a:t>
            </a:r>
            <a:endParaRPr lang="de-DE" dirty="0">
              <a:cs typeface="Tahoma" pitchFamily="34" charset="0"/>
            </a:endParaRPr>
          </a:p>
        </p:txBody>
      </p:sp>
      <p:sp>
        <p:nvSpPr>
          <p:cNvPr id="4" name="Slide Number Placeholder 3"/>
          <p:cNvSpPr>
            <a:spLocks noGrp="1"/>
          </p:cNvSpPr>
          <p:nvPr>
            <p:ph type="sldNum" sz="quarter" idx="12"/>
          </p:nvPr>
        </p:nvSpPr>
        <p:spPr/>
        <p:txBody>
          <a:bodyPr/>
          <a:lstStyle/>
          <a:p>
            <a:fld id="{F8550EB5-7DBB-40B0-8DCD-2DF6D0BF0886}" type="slidenum">
              <a:rPr lang="en-GB" smtClean="0"/>
              <a:t>30</a:t>
            </a:fld>
            <a:endParaRPr lang="en-GB"/>
          </a:p>
        </p:txBody>
      </p:sp>
      <p:pic>
        <p:nvPicPr>
          <p:cNvPr id="5" name="Picture 3" descr="FCC_2"/>
          <p:cNvPicPr>
            <a:picLocks noChangeAspect="1" noChangeArrowheads="1"/>
          </p:cNvPicPr>
          <p:nvPr/>
        </p:nvPicPr>
        <p:blipFill>
          <a:blip r:embed="rId2">
            <a:clrChange>
              <a:clrFrom>
                <a:srgbClr val="C3C3C3"/>
              </a:clrFrom>
              <a:clrTo>
                <a:srgbClr val="C3C3C3">
                  <a:alpha val="0"/>
                </a:srgbClr>
              </a:clrTo>
            </a:clrChange>
            <a:extLst>
              <a:ext uri="{28A0092B-C50C-407E-A947-70E740481C1C}">
                <a14:useLocalDpi xmlns:a14="http://schemas.microsoft.com/office/drawing/2010/main" val="0"/>
              </a:ext>
            </a:extLst>
          </a:blip>
          <a:srcRect/>
          <a:stretch>
            <a:fillRect/>
          </a:stretch>
        </p:blipFill>
        <p:spPr bwMode="auto">
          <a:xfrm>
            <a:off x="7543800" y="2706688"/>
            <a:ext cx="4648200" cy="415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descr="FCC_3"/>
          <p:cNvPicPr>
            <a:picLocks noChangeAspect="1" noChangeArrowheads="1"/>
          </p:cNvPicPr>
          <p:nvPr/>
        </p:nvPicPr>
        <p:blipFill>
          <a:blip r:embed="rId3">
            <a:clrChange>
              <a:clrFrom>
                <a:srgbClr val="C3C3C3"/>
              </a:clrFrom>
              <a:clrTo>
                <a:srgbClr val="C3C3C3">
                  <a:alpha val="0"/>
                </a:srgbClr>
              </a:clrTo>
            </a:clrChange>
            <a:extLst>
              <a:ext uri="{28A0092B-C50C-407E-A947-70E740481C1C}">
                <a14:useLocalDpi xmlns:a14="http://schemas.microsoft.com/office/drawing/2010/main" val="0"/>
              </a:ext>
            </a:extLst>
          </a:blip>
          <a:srcRect/>
          <a:stretch>
            <a:fillRect/>
          </a:stretch>
        </p:blipFill>
        <p:spPr bwMode="auto">
          <a:xfrm>
            <a:off x="3502269" y="3657723"/>
            <a:ext cx="3971925" cy="207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1" descr="IMG_067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0800000" flipH="1" flipV="1">
            <a:off x="386250" y="3862754"/>
            <a:ext cx="3046413"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Date Placeholder 7"/>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29256290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New Ideas</a:t>
            </a:r>
            <a:endParaRPr lang="en-GB" dirty="0"/>
          </a:p>
        </p:txBody>
      </p:sp>
      <p:sp>
        <p:nvSpPr>
          <p:cNvPr id="3" name="Content Placeholder 2"/>
          <p:cNvSpPr>
            <a:spLocks noGrp="1"/>
          </p:cNvSpPr>
          <p:nvPr>
            <p:ph type="body" idx="1"/>
          </p:nvPr>
        </p:nvSpPr>
        <p:spPr/>
        <p:txBody>
          <a:bodyPr/>
          <a:lstStyle/>
          <a:p>
            <a:pPr lvl="1"/>
            <a:endParaRPr lang="en-GB" dirty="0" smtClean="0"/>
          </a:p>
        </p:txBody>
      </p:sp>
      <p:sp>
        <p:nvSpPr>
          <p:cNvPr id="4" name="Slide Number Placeholder 3"/>
          <p:cNvSpPr>
            <a:spLocks noGrp="1"/>
          </p:cNvSpPr>
          <p:nvPr>
            <p:ph type="sldNum" sz="quarter" idx="12"/>
          </p:nvPr>
        </p:nvSpPr>
        <p:spPr/>
        <p:txBody>
          <a:bodyPr/>
          <a:lstStyle/>
          <a:p>
            <a:fld id="{F8550EB5-7DBB-40B0-8DCD-2DF6D0BF0886}" type="slidenum">
              <a:rPr lang="en-GB" smtClean="0"/>
              <a:t>31</a:t>
            </a:fld>
            <a:endParaRPr lang="en-GB"/>
          </a:p>
        </p:txBody>
      </p:sp>
      <p:sp>
        <p:nvSpPr>
          <p:cNvPr id="5" name="Date Placeholder 4"/>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3034077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9426" y="-18241"/>
            <a:ext cx="9905998" cy="821635"/>
          </a:xfrm>
        </p:spPr>
        <p:txBody>
          <a:bodyPr>
            <a:normAutofit fontScale="90000"/>
          </a:bodyPr>
          <a:lstStyle/>
          <a:p>
            <a:r>
              <a:rPr lang="en-US" dirty="0" smtClean="0"/>
              <a:t>The </a:t>
            </a:r>
            <a:r>
              <a:rPr lang="en-US" b="1" dirty="0" smtClean="0">
                <a:solidFill>
                  <a:srgbClr val="FF0000"/>
                </a:solidFill>
              </a:rPr>
              <a:t>R</a:t>
            </a:r>
            <a:r>
              <a:rPr lang="en-US" dirty="0" smtClean="0"/>
              <a:t>esistive </a:t>
            </a:r>
            <a:r>
              <a:rPr lang="en-US" b="1" dirty="0" smtClean="0">
                <a:solidFill>
                  <a:srgbClr val="FF0000"/>
                </a:solidFill>
              </a:rPr>
              <a:t>C</a:t>
            </a:r>
            <a:r>
              <a:rPr lang="en-US" dirty="0" smtClean="0"/>
              <a:t>ylindrical </a:t>
            </a:r>
            <a:r>
              <a:rPr lang="en-US" b="1" dirty="0" smtClean="0">
                <a:solidFill>
                  <a:srgbClr val="FF0000"/>
                </a:solidFill>
              </a:rPr>
              <a:t>C</a:t>
            </a:r>
            <a:r>
              <a:rPr lang="en-US" dirty="0" smtClean="0"/>
              <a:t>hamber (</a:t>
            </a:r>
            <a:r>
              <a:rPr lang="en-US" b="1" dirty="0" smtClean="0">
                <a:solidFill>
                  <a:srgbClr val="FF0000"/>
                </a:solidFill>
              </a:rPr>
              <a:t>RCC</a:t>
            </a:r>
            <a:r>
              <a:rPr lang="en-US" dirty="0" smtClean="0"/>
              <a:t>) </a:t>
            </a:r>
            <a:endParaRPr lang="en-US" dirty="0"/>
          </a:p>
        </p:txBody>
      </p:sp>
      <p:sp>
        <p:nvSpPr>
          <p:cNvPr id="3" name="Content Placeholder 2"/>
          <p:cNvSpPr>
            <a:spLocks noGrp="1"/>
          </p:cNvSpPr>
          <p:nvPr>
            <p:ph idx="1"/>
          </p:nvPr>
        </p:nvSpPr>
        <p:spPr>
          <a:xfrm>
            <a:off x="4837111" y="936163"/>
            <a:ext cx="6959621" cy="3372310"/>
          </a:xfrm>
        </p:spPr>
        <p:txBody>
          <a:bodyPr>
            <a:normAutofit fontScale="70000" lnSpcReduction="20000"/>
          </a:bodyPr>
          <a:lstStyle/>
          <a:p>
            <a:r>
              <a:rPr lang="en-US" dirty="0" smtClean="0"/>
              <a:t>Geometry defined by two concentric pipes spaced by a gas gap</a:t>
            </a:r>
          </a:p>
          <a:p>
            <a:r>
              <a:rPr lang="en-US" dirty="0" smtClean="0"/>
              <a:t>The radial field introduce the concept of geometrical quenching, can be tuned by playing with R1 and R2</a:t>
            </a:r>
          </a:p>
          <a:p>
            <a:r>
              <a:rPr lang="en-US" dirty="0" smtClean="0"/>
              <a:t>No need of expensive and high GWP electronegative gases to keep the avalanche stable </a:t>
            </a:r>
          </a:p>
          <a:p>
            <a:r>
              <a:rPr lang="en-US" dirty="0" smtClean="0"/>
              <a:t>No chemical driven ageing effects</a:t>
            </a:r>
          </a:p>
          <a:p>
            <a:r>
              <a:rPr lang="en-US" dirty="0" smtClean="0"/>
              <a:t>Cylindrical geometry  supports high pressure operation i.e. </a:t>
            </a:r>
          </a:p>
          <a:p>
            <a:pPr lvl="1"/>
            <a:r>
              <a:rPr lang="en-US" dirty="0" smtClean="0"/>
              <a:t>Full efficiency in a single micro gap even with light gases</a:t>
            </a:r>
          </a:p>
          <a:p>
            <a:pPr lvl="1"/>
            <a:r>
              <a:rPr lang="en-US" dirty="0" smtClean="0"/>
              <a:t>Time resolution proportional to pressure</a:t>
            </a:r>
          </a:p>
          <a:p>
            <a:pPr lvl="1"/>
            <a:r>
              <a:rPr lang="en-US" dirty="0" smtClean="0"/>
              <a:t>Can exploit large experience in MDT chambers…</a:t>
            </a:r>
          </a:p>
          <a:p>
            <a:r>
              <a:rPr lang="en-US" dirty="0" smtClean="0"/>
              <a:t>Aiming to a fully efficient sparkles ~5 </a:t>
            </a:r>
            <a:r>
              <a:rPr lang="en-US" dirty="0" err="1" smtClean="0"/>
              <a:t>ps</a:t>
            </a:r>
            <a:r>
              <a:rPr lang="en-US" dirty="0" smtClean="0"/>
              <a:t> resolution detector</a:t>
            </a:r>
            <a:r>
              <a:rPr lang="en-US" dirty="0" smtClean="0"/>
              <a:t>…</a:t>
            </a:r>
          </a:p>
          <a:p>
            <a:r>
              <a:rPr lang="en-US" dirty="0" smtClean="0"/>
              <a:t>Can be combined with a sMDT tube by adding a wire…</a:t>
            </a:r>
            <a:endParaRPr lang="en-US" dirty="0"/>
          </a:p>
        </p:txBody>
      </p:sp>
      <p:sp>
        <p:nvSpPr>
          <p:cNvPr id="4" name="Date Placeholder 3"/>
          <p:cNvSpPr>
            <a:spLocks noGrp="1"/>
          </p:cNvSpPr>
          <p:nvPr>
            <p:ph type="dt" sz="half" idx="10"/>
          </p:nvPr>
        </p:nvSpPr>
        <p:spPr>
          <a:xfrm>
            <a:off x="8837612" y="6391275"/>
            <a:ext cx="1600200" cy="365125"/>
          </a:xfrm>
        </p:spPr>
        <p:txBody>
          <a:bodyPr/>
          <a:lstStyle/>
          <a:p>
            <a:r>
              <a:rPr lang="en-US" smtClean="0"/>
              <a:t>30/05/2023</a:t>
            </a:r>
            <a:endParaRPr lang="en-US"/>
          </a:p>
        </p:txBody>
      </p:sp>
      <p:sp>
        <p:nvSpPr>
          <p:cNvPr id="6" name="Slide Number Placeholder 5"/>
          <p:cNvSpPr>
            <a:spLocks noGrp="1"/>
          </p:cNvSpPr>
          <p:nvPr>
            <p:ph type="sldNum" sz="quarter" idx="12"/>
          </p:nvPr>
        </p:nvSpPr>
        <p:spPr>
          <a:xfrm>
            <a:off x="10514012" y="6391275"/>
            <a:ext cx="551167" cy="365125"/>
          </a:xfrm>
        </p:spPr>
        <p:txBody>
          <a:bodyPr/>
          <a:lstStyle/>
          <a:p>
            <a:fld id="{3D386162-1254-4836-8907-E79B8C46EF85}" type="slidenum">
              <a:rPr lang="en-US" smtClean="0"/>
              <a:t>32</a:t>
            </a:fld>
            <a:endParaRPr lang="en-US"/>
          </a:p>
        </p:txBody>
      </p:sp>
      <p:pic>
        <p:nvPicPr>
          <p:cNvPr id="8" name="Immagine 6_1"/>
          <p:cNvPicPr/>
          <p:nvPr/>
        </p:nvPicPr>
        <p:blipFill>
          <a:blip r:embed="rId2"/>
          <a:stretch/>
        </p:blipFill>
        <p:spPr>
          <a:xfrm>
            <a:off x="351427" y="954157"/>
            <a:ext cx="4195174" cy="3372310"/>
          </a:xfrm>
          <a:prstGeom prst="rect">
            <a:avLst/>
          </a:prstGeom>
          <a:ln>
            <a:noFill/>
          </a:ln>
        </p:spPr>
      </p:pic>
      <p:grpSp>
        <p:nvGrpSpPr>
          <p:cNvPr id="15" name="Group 14"/>
          <p:cNvGrpSpPr/>
          <p:nvPr/>
        </p:nvGrpSpPr>
        <p:grpSpPr>
          <a:xfrm>
            <a:off x="215961" y="4308473"/>
            <a:ext cx="5160871" cy="2185459"/>
            <a:chOff x="215961" y="4308473"/>
            <a:chExt cx="5160871" cy="2185459"/>
          </a:xfrm>
        </p:grpSpPr>
        <mc:AlternateContent xmlns:mc="http://schemas.openxmlformats.org/markup-compatibility/2006" xmlns:a14="http://schemas.microsoft.com/office/drawing/2010/main">
          <mc:Choice Requires="a14">
            <p:graphicFrame>
              <p:nvGraphicFramePr>
                <p:cNvPr id="9" name="Grafico 12_1"/>
                <p:cNvGraphicFramePr/>
                <p:nvPr>
                  <p:extLst/>
                </p:nvPr>
              </p:nvGraphicFramePr>
              <p:xfrm>
                <a:off x="215961" y="4308473"/>
                <a:ext cx="3483972" cy="2185459"/>
              </p:xfrm>
              <a:graphic>
                <a:graphicData uri="http://schemas.openxmlformats.org/drawingml/2006/chart">
                  <c:chart xmlns:c="http://schemas.openxmlformats.org/drawingml/2006/chart" xmlns:r="http://schemas.openxmlformats.org/officeDocument/2006/relationships" r:id="rId3"/>
                </a:graphicData>
              </a:graphic>
            </p:graphicFrame>
          </mc:Choice>
          <mc:Fallback xmlns="">
            <p:graphicFrame>
              <p:nvGraphicFramePr>
                <p:cNvPr id="9" name="Grafico 12_1"/>
                <p:cNvGraphicFramePr/>
                <p:nvPr>
                  <p:extLst>
                    <p:ext uri="{D42A27DB-BD31-4B8C-83A1-F6EECF244321}">
                      <p14:modId xmlns:p14="http://schemas.microsoft.com/office/powerpoint/2010/main" val="1292378191"/>
                    </p:ext>
                  </p:extLst>
                </p:nvPr>
              </p:nvGraphicFramePr>
              <p:xfrm>
                <a:off x="215961" y="4308473"/>
                <a:ext cx="3483972" cy="2185459"/>
              </p:xfrm>
              <a:graphic>
                <a:graphicData uri="http://schemas.openxmlformats.org/drawingml/2006/chart">
                  <c:chart xmlns:c="http://schemas.openxmlformats.org/drawingml/2006/chart" xmlns:r="http://schemas.openxmlformats.org/officeDocument/2006/relationships" r:id="rId4"/>
                </a:graphicData>
              </a:graphic>
            </p:graphicFrame>
          </mc:Fallback>
        </mc:AlternateContent>
        <mc:AlternateContent xmlns:mc="http://schemas.openxmlformats.org/markup-compatibility/2006" xmlns:a14="http://schemas.microsoft.com/office/drawing/2010/main">
          <mc:Choice Requires="a14">
            <p:sp>
              <p:nvSpPr>
                <p:cNvPr id="10" name="Formula 8"/>
                <p:cNvSpPr txBox="1"/>
                <p:nvPr/>
              </p:nvSpPr>
              <p:spPr>
                <a:xfrm>
                  <a:off x="3475613" y="4809067"/>
                  <a:ext cx="1901219" cy="853400"/>
                </a:xfrm>
                <a:prstGeom prst="rect">
                  <a:avLst/>
                </a:prstGeom>
              </p:spPr>
              <p:txBody>
                <a:bodyPr/>
                <a:lstStyle/>
                <a:p>
                  <a:pPr/>
                  <a14:m>
                    <m:oMathPara xmlns:m="http://schemas.openxmlformats.org/officeDocument/2006/math">
                      <m:oMathParaPr>
                        <m:jc m:val="centerGroup"/>
                      </m:oMathParaPr>
                      <m:oMath xmlns:m="http://schemas.openxmlformats.org/officeDocument/2006/math">
                        <m:r>
                          <a:rPr sz="1600">
                            <a:latin typeface="Cambria Math" panose="02040503050406030204" pitchFamily="18" charset="0"/>
                          </a:rPr>
                          <m:t>𝐸</m:t>
                        </m:r>
                        <m:d>
                          <m:dPr>
                            <m:ctrlPr>
                              <a:rPr sz="1600" i="1">
                                <a:latin typeface="Cambria Math" panose="02040503050406030204" pitchFamily="18" charset="0"/>
                              </a:rPr>
                            </m:ctrlPr>
                          </m:dPr>
                          <m:e>
                            <m:r>
                              <a:rPr sz="1600">
                                <a:latin typeface="Cambria Math" panose="02040503050406030204" pitchFamily="18" charset="0"/>
                              </a:rPr>
                              <m:t>𝑟</m:t>
                            </m:r>
                          </m:e>
                        </m:d>
                        <m:r>
                          <a:rPr sz="1600">
                            <a:latin typeface="Cambria Math" panose="02040503050406030204" pitchFamily="18" charset="0"/>
                          </a:rPr>
                          <m:t>=−</m:t>
                        </m:r>
                        <m:f>
                          <m:fPr>
                            <m:ctrlPr>
                              <a:rPr sz="1600" i="1">
                                <a:latin typeface="Cambria Math" panose="02040503050406030204" pitchFamily="18" charset="0"/>
                              </a:rPr>
                            </m:ctrlPr>
                          </m:fPr>
                          <m:num>
                            <m:r>
                              <a:rPr sz="1600">
                                <a:latin typeface="Cambria Math" panose="02040503050406030204" pitchFamily="18" charset="0"/>
                              </a:rPr>
                              <m:t>𝑉</m:t>
                            </m:r>
                          </m:num>
                          <m:den>
                            <m:r>
                              <a:rPr sz="1600">
                                <a:latin typeface="Cambria Math" panose="02040503050406030204" pitchFamily="18" charset="0"/>
                              </a:rPr>
                              <m:t>𝑟𝑙𝑜𝑔</m:t>
                            </m:r>
                            <m:f>
                              <m:fPr>
                                <m:ctrlPr>
                                  <a:rPr sz="1600" i="1">
                                    <a:latin typeface="Cambria Math" panose="02040503050406030204" pitchFamily="18" charset="0"/>
                                  </a:rPr>
                                </m:ctrlPr>
                              </m:fPr>
                              <m:num>
                                <m:sSub>
                                  <m:sSubPr>
                                    <m:ctrlPr>
                                      <a:rPr sz="1600" i="1">
                                        <a:latin typeface="Cambria Math" panose="02040503050406030204" pitchFamily="18" charset="0"/>
                                      </a:rPr>
                                    </m:ctrlPr>
                                  </m:sSubPr>
                                  <m:e>
                                    <m:r>
                                      <a:rPr sz="1600">
                                        <a:latin typeface="Cambria Math" panose="02040503050406030204" pitchFamily="18" charset="0"/>
                                      </a:rPr>
                                      <m:t>𝑅</m:t>
                                    </m:r>
                                  </m:e>
                                  <m:sub>
                                    <m:r>
                                      <a:rPr sz="1600">
                                        <a:latin typeface="Cambria Math" panose="02040503050406030204" pitchFamily="18" charset="0"/>
                                      </a:rPr>
                                      <m:t>1</m:t>
                                    </m:r>
                                  </m:sub>
                                </m:sSub>
                              </m:num>
                              <m:den>
                                <m:sSub>
                                  <m:sSubPr>
                                    <m:ctrlPr>
                                      <a:rPr sz="1600" i="1">
                                        <a:latin typeface="Cambria Math" panose="02040503050406030204" pitchFamily="18" charset="0"/>
                                      </a:rPr>
                                    </m:ctrlPr>
                                  </m:sSubPr>
                                  <m:e>
                                    <m:r>
                                      <a:rPr sz="1600">
                                        <a:latin typeface="Cambria Math" panose="02040503050406030204" pitchFamily="18" charset="0"/>
                                      </a:rPr>
                                      <m:t>𝑅</m:t>
                                    </m:r>
                                  </m:e>
                                  <m:sub>
                                    <m:r>
                                      <a:rPr sz="1600">
                                        <a:latin typeface="Cambria Math" panose="02040503050406030204" pitchFamily="18" charset="0"/>
                                      </a:rPr>
                                      <m:t>2</m:t>
                                    </m:r>
                                  </m:sub>
                                </m:sSub>
                              </m:den>
                            </m:f>
                          </m:den>
                        </m:f>
                      </m:oMath>
                    </m:oMathPara>
                  </a14:m>
                  <a:endParaRPr sz="1600" dirty="0"/>
                </a:p>
              </p:txBody>
            </p:sp>
          </mc:Choice>
          <mc:Fallback xmlns="">
            <p:sp>
              <p:nvSpPr>
                <p:cNvPr id="10" name="Formula 8"/>
                <p:cNvSpPr txBox="1">
                  <a:spLocks noRot="1" noChangeAspect="1" noMove="1" noResize="1" noEditPoints="1" noAdjustHandles="1" noChangeArrowheads="1" noChangeShapeType="1" noTextEdit="1"/>
                </p:cNvSpPr>
                <p:nvPr/>
              </p:nvSpPr>
              <p:spPr>
                <a:xfrm>
                  <a:off x="3475613" y="4809067"/>
                  <a:ext cx="1901219" cy="853400"/>
                </a:xfrm>
                <a:prstGeom prst="rect">
                  <a:avLst/>
                </a:prstGeom>
                <a:blipFill>
                  <a:blip r:embed="rId5"/>
                  <a:stretch>
                    <a:fillRect/>
                  </a:stretch>
                </a:blipFill>
              </p:spPr>
              <p:txBody>
                <a:bodyPr/>
                <a:lstStyle/>
                <a:p>
                  <a:r>
                    <a:rPr lang="en-US">
                      <a:noFill/>
                    </a:rPr>
                    <a:t> </a:t>
                  </a:r>
                </a:p>
              </p:txBody>
            </p:sp>
          </mc:Fallback>
        </mc:AlternateContent>
      </p:grpSp>
      <p:grpSp>
        <p:nvGrpSpPr>
          <p:cNvPr id="16" name="Group 15"/>
          <p:cNvGrpSpPr/>
          <p:nvPr/>
        </p:nvGrpSpPr>
        <p:grpSpPr>
          <a:xfrm>
            <a:off x="5376832" y="4412169"/>
            <a:ext cx="6568032" cy="2094560"/>
            <a:chOff x="5376832" y="4308473"/>
            <a:chExt cx="6568032" cy="2094560"/>
          </a:xfrm>
        </p:grpSpPr>
        <p:pic>
          <p:nvPicPr>
            <p:cNvPr id="11" name="Immagine 4_2"/>
            <p:cNvPicPr/>
            <p:nvPr/>
          </p:nvPicPr>
          <p:blipFill>
            <a:blip r:embed="rId6"/>
            <a:srcRect l="22533" t="19811" r="19372" b="11780"/>
            <a:stretch/>
          </p:blipFill>
          <p:spPr>
            <a:xfrm>
              <a:off x="5376832" y="4308473"/>
              <a:ext cx="3165506" cy="2094560"/>
            </a:xfrm>
            <a:prstGeom prst="rect">
              <a:avLst/>
            </a:prstGeom>
            <a:ln>
              <a:noFill/>
            </a:ln>
          </p:spPr>
        </p:pic>
        <p:pic>
          <p:nvPicPr>
            <p:cNvPr id="12" name="Picture 11"/>
            <p:cNvPicPr/>
            <p:nvPr/>
          </p:nvPicPr>
          <p:blipFill>
            <a:blip r:embed="rId7"/>
            <a:stretch/>
          </p:blipFill>
          <p:spPr>
            <a:xfrm>
              <a:off x="8685212" y="4308473"/>
              <a:ext cx="3259652" cy="2094560"/>
            </a:xfrm>
            <a:prstGeom prst="rect">
              <a:avLst/>
            </a:prstGeom>
            <a:ln>
              <a:noFill/>
            </a:ln>
          </p:spPr>
        </p:pic>
      </p:grpSp>
      <p:sp>
        <p:nvSpPr>
          <p:cNvPr id="13" name="TextBox 12"/>
          <p:cNvSpPr txBox="1"/>
          <p:nvPr/>
        </p:nvSpPr>
        <p:spPr>
          <a:xfrm>
            <a:off x="5511347" y="4344784"/>
            <a:ext cx="1321253" cy="923330"/>
          </a:xfrm>
          <a:prstGeom prst="rect">
            <a:avLst/>
          </a:prstGeom>
          <a:noFill/>
        </p:spPr>
        <p:txBody>
          <a:bodyPr wrap="square" rtlCol="0">
            <a:spAutoFit/>
          </a:bodyPr>
          <a:lstStyle/>
          <a:p>
            <a:r>
              <a:rPr lang="en-US" dirty="0" smtClean="0">
                <a:solidFill>
                  <a:schemeClr val="bg1"/>
                </a:solidFill>
              </a:rPr>
              <a:t>First test in Roma2 lab</a:t>
            </a:r>
            <a:endParaRPr lang="en-US" dirty="0">
              <a:solidFill>
                <a:schemeClr val="bg1"/>
              </a:solidFill>
            </a:endParaRPr>
          </a:p>
        </p:txBody>
      </p:sp>
      <p:sp>
        <p:nvSpPr>
          <p:cNvPr id="14" name="TextShape 9"/>
          <p:cNvSpPr txBox="1"/>
          <p:nvPr/>
        </p:nvSpPr>
        <p:spPr>
          <a:xfrm>
            <a:off x="1149426" y="550933"/>
            <a:ext cx="6954112" cy="269866"/>
          </a:xfrm>
          <a:prstGeom prst="rect">
            <a:avLst/>
          </a:prstGeom>
          <a:noFill/>
          <a:ln>
            <a:noFill/>
          </a:ln>
        </p:spPr>
        <p:txBody>
          <a:bodyPr lIns="90000" tIns="45000" rIns="90000" bIns="45000">
            <a:noAutofit/>
          </a:bodyPr>
          <a:lstStyle/>
          <a:p>
            <a:r>
              <a:rPr lang="en-US" sz="1200" b="0" strike="noStrike" spc="-1" dirty="0">
                <a:solidFill>
                  <a:srgbClr val="FFC000"/>
                </a:solidFill>
                <a:latin typeface="Arial"/>
                <a:ea typeface="Noto Sans CJK SC"/>
              </a:rPr>
              <a:t>R. Cardarelli “</a:t>
            </a:r>
            <a:r>
              <a:rPr lang="en-US" sz="1200" b="1" i="1" strike="noStrike" spc="-1" dirty="0">
                <a:solidFill>
                  <a:srgbClr val="FFC000"/>
                </a:solidFill>
                <a:latin typeface="Arial"/>
                <a:ea typeface="Noto Sans CJK SC"/>
              </a:rPr>
              <a:t>Future RPC developments</a:t>
            </a:r>
            <a:r>
              <a:rPr lang="en-US" sz="1200" b="0" strike="noStrike" spc="-1" dirty="0">
                <a:solidFill>
                  <a:srgbClr val="FFC000"/>
                </a:solidFill>
                <a:latin typeface="Arial"/>
                <a:ea typeface="Noto Sans CJK SC"/>
              </a:rPr>
              <a:t>”, RPC2020 </a:t>
            </a:r>
            <a:r>
              <a:rPr lang="en-US" sz="1400" b="0" strike="noStrike" spc="-1" dirty="0">
                <a:solidFill>
                  <a:srgbClr val="FFC000"/>
                </a:solidFill>
                <a:latin typeface="Calibri"/>
              </a:rPr>
              <a:t>Roma 10-14 /02/2020 proceeding </a:t>
            </a:r>
            <a:r>
              <a:rPr lang="en-US" sz="1400" spc="-1" dirty="0" smtClean="0">
                <a:solidFill>
                  <a:srgbClr val="FFC000"/>
                </a:solidFill>
                <a:latin typeface="Calibri"/>
              </a:rPr>
              <a:t>on</a:t>
            </a:r>
            <a:r>
              <a:rPr lang="en-US" sz="1400" b="0" strike="noStrike" spc="-1" dirty="0" smtClean="0">
                <a:solidFill>
                  <a:srgbClr val="FFC000"/>
                </a:solidFill>
                <a:latin typeface="Calibri"/>
              </a:rPr>
              <a:t> </a:t>
            </a:r>
            <a:r>
              <a:rPr lang="en-US" sz="1400" b="0" strike="noStrike" spc="-1" dirty="0">
                <a:solidFill>
                  <a:srgbClr val="FFC000"/>
                </a:solidFill>
                <a:latin typeface="Calibri"/>
              </a:rPr>
              <a:t>JINST</a:t>
            </a:r>
            <a:r>
              <a:rPr lang="en-US" sz="1400" b="0" strike="noStrike" spc="-1" dirty="0">
                <a:solidFill>
                  <a:srgbClr val="FFC000"/>
                </a:solidFill>
                <a:latin typeface="Arial"/>
              </a:rPr>
              <a:t> </a:t>
            </a:r>
          </a:p>
        </p:txBody>
      </p:sp>
    </p:spTree>
    <p:extLst>
      <p:ext uri="{BB962C8B-B14F-4D97-AF65-F5344CB8AC3E}">
        <p14:creationId xmlns:p14="http://schemas.microsoft.com/office/powerpoint/2010/main" val="1557841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0"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255010"/>
            <a:ext cx="9404723" cy="881812"/>
          </a:xfrm>
        </p:spPr>
        <p:txBody>
          <a:bodyPr/>
          <a:lstStyle/>
          <a:p>
            <a:r>
              <a:rPr lang="en-GB" dirty="0" smtClean="0"/>
              <a:t>FFC-</a:t>
            </a:r>
            <a:r>
              <a:rPr lang="en-GB" dirty="0" err="1" smtClean="0"/>
              <a:t>hh</a:t>
            </a:r>
            <a:r>
              <a:rPr lang="en-GB" dirty="0" smtClean="0"/>
              <a:t> parameters and constraints</a:t>
            </a:r>
            <a:endParaRPr lang="en-GB" dirty="0"/>
          </a:p>
        </p:txBody>
      </p:sp>
      <p:sp>
        <p:nvSpPr>
          <p:cNvPr id="3" name="Content Placeholder 2"/>
          <p:cNvSpPr>
            <a:spLocks noGrp="1"/>
          </p:cNvSpPr>
          <p:nvPr>
            <p:ph idx="1"/>
          </p:nvPr>
        </p:nvSpPr>
        <p:spPr>
          <a:xfrm>
            <a:off x="9511554" y="1247592"/>
            <a:ext cx="2680446" cy="5299837"/>
          </a:xfrm>
        </p:spPr>
        <p:txBody>
          <a:bodyPr>
            <a:normAutofit fontScale="92500" lnSpcReduction="20000"/>
          </a:bodyPr>
          <a:lstStyle/>
          <a:p>
            <a:r>
              <a:rPr lang="it-IT" dirty="0" smtClean="0"/>
              <a:t>Highlighted in red </a:t>
            </a:r>
            <a:r>
              <a:rPr lang="it-IT" dirty="0" smtClean="0">
                <a:sym typeface="Wingdings" panose="05000000000000000000" pitchFamily="2" charset="2"/>
              </a:rPr>
              <a:t> drivers for muon systems</a:t>
            </a:r>
            <a:endParaRPr lang="en-GB" dirty="0" smtClean="0">
              <a:sym typeface="Wingdings" panose="05000000000000000000" pitchFamily="2" charset="2"/>
            </a:endParaRPr>
          </a:p>
          <a:p>
            <a:r>
              <a:rPr lang="it-IT" dirty="0" smtClean="0">
                <a:sym typeface="Wingdings" panose="05000000000000000000" pitchFamily="2" charset="2"/>
              </a:rPr>
              <a:t>A factor 6 higher average rate w.r.t HL-LHC</a:t>
            </a:r>
          </a:p>
          <a:p>
            <a:r>
              <a:rPr lang="it-IT" dirty="0" smtClean="0">
                <a:sym typeface="Wingdings" panose="05000000000000000000" pitchFamily="2" charset="2"/>
              </a:rPr>
              <a:t>Physics boosted in the forward regions  muon precision </a:t>
            </a:r>
            <a:r>
              <a:rPr lang="en-US" altLang="en-US" dirty="0"/>
              <a:t>|</a:t>
            </a:r>
            <a:r>
              <a:rPr lang="en-US" altLang="en-US" dirty="0">
                <a:sym typeface="Symbol" panose="05050102010706020507" pitchFamily="18" charset="2"/>
              </a:rPr>
              <a:t></a:t>
            </a:r>
            <a:r>
              <a:rPr lang="en-US" altLang="en-US" dirty="0" smtClean="0">
                <a:sym typeface="Symbol" panose="05050102010706020507" pitchFamily="18" charset="2"/>
              </a:rPr>
              <a:t>|</a:t>
            </a:r>
            <a:r>
              <a:rPr lang="en-GB" altLang="en-US" dirty="0">
                <a:sym typeface="Symbol" panose="05050102010706020507" pitchFamily="18" charset="2"/>
              </a:rPr>
              <a:t>~</a:t>
            </a:r>
            <a:r>
              <a:rPr lang="en-US" altLang="en-US" dirty="0" smtClean="0">
                <a:sym typeface="Symbol" panose="05050102010706020507" pitchFamily="18" charset="2"/>
              </a:rPr>
              <a:t>4</a:t>
            </a:r>
            <a:endParaRPr lang="it-IT" dirty="0" smtClean="0">
              <a:sym typeface="Wingdings" panose="05000000000000000000" pitchFamily="2" charset="2"/>
            </a:endParaRPr>
          </a:p>
          <a:p>
            <a:r>
              <a:rPr lang="it-IT" dirty="0" smtClean="0">
                <a:sym typeface="Wingdings" panose="05000000000000000000" pitchFamily="2" charset="2"/>
              </a:rPr>
              <a:t>Combined muon tracking</a:t>
            </a:r>
          </a:p>
          <a:p>
            <a:r>
              <a:rPr lang="it-IT" dirty="0" smtClean="0">
                <a:sym typeface="Wingdings" panose="05000000000000000000" pitchFamily="2" charset="2"/>
              </a:rPr>
              <a:t>Stand-alone muon trigger </a:t>
            </a:r>
          </a:p>
          <a:p>
            <a:r>
              <a:rPr lang="it-IT" dirty="0" smtClean="0">
                <a:sym typeface="Wingdings" panose="05000000000000000000" pitchFamily="2" charset="2"/>
              </a:rPr>
              <a:t>X10 pileup  option to lower at 5 ns the BC to reduce the bunch intensity</a:t>
            </a:r>
          </a:p>
        </p:txBody>
      </p:sp>
      <p:graphicFrame>
        <p:nvGraphicFramePr>
          <p:cNvPr id="4" name="Table 3"/>
          <p:cNvGraphicFramePr>
            <a:graphicFrameLocks noGrp="1"/>
          </p:cNvGraphicFramePr>
          <p:nvPr>
            <p:extLst>
              <p:ext uri="{D42A27DB-BD31-4B8C-83A1-F6EECF244321}">
                <p14:modId xmlns:p14="http://schemas.microsoft.com/office/powerpoint/2010/main" val="4032682234"/>
              </p:ext>
            </p:extLst>
          </p:nvPr>
        </p:nvGraphicFramePr>
        <p:xfrm>
          <a:off x="367554" y="1247592"/>
          <a:ext cx="9144000" cy="4446714"/>
        </p:xfrm>
        <a:graphic>
          <a:graphicData uri="http://schemas.openxmlformats.org/drawingml/2006/table">
            <a:tbl>
              <a:tblPr firstRow="1" bandRow="1"/>
              <a:tblGrid>
                <a:gridCol w="2790730">
                  <a:extLst>
                    <a:ext uri="{9D8B030D-6E8A-4147-A177-3AD203B41FA5}">
                      <a16:colId xmlns:a16="http://schemas.microsoft.com/office/drawing/2014/main" val="20000"/>
                    </a:ext>
                  </a:extLst>
                </a:gridCol>
                <a:gridCol w="1014584">
                  <a:extLst>
                    <a:ext uri="{9D8B030D-6E8A-4147-A177-3AD203B41FA5}">
                      <a16:colId xmlns:a16="http://schemas.microsoft.com/office/drawing/2014/main" val="20001"/>
                    </a:ext>
                  </a:extLst>
                </a:gridCol>
                <a:gridCol w="100803">
                  <a:extLst>
                    <a:ext uri="{9D8B030D-6E8A-4147-A177-3AD203B41FA5}">
                      <a16:colId xmlns:a16="http://schemas.microsoft.com/office/drawing/2014/main" val="1072247410"/>
                    </a:ext>
                  </a:extLst>
                </a:gridCol>
                <a:gridCol w="1097930">
                  <a:extLst>
                    <a:ext uri="{9D8B030D-6E8A-4147-A177-3AD203B41FA5}">
                      <a16:colId xmlns:a16="http://schemas.microsoft.com/office/drawing/2014/main" val="20003"/>
                    </a:ext>
                  </a:extLst>
                </a:gridCol>
                <a:gridCol w="1370123">
                  <a:extLst>
                    <a:ext uri="{9D8B030D-6E8A-4147-A177-3AD203B41FA5}">
                      <a16:colId xmlns:a16="http://schemas.microsoft.com/office/drawing/2014/main" val="20004"/>
                    </a:ext>
                  </a:extLst>
                </a:gridCol>
                <a:gridCol w="1384915">
                  <a:extLst>
                    <a:ext uri="{9D8B030D-6E8A-4147-A177-3AD203B41FA5}">
                      <a16:colId xmlns:a16="http://schemas.microsoft.com/office/drawing/2014/main" val="20005"/>
                    </a:ext>
                  </a:extLst>
                </a:gridCol>
                <a:gridCol w="1384915">
                  <a:extLst>
                    <a:ext uri="{9D8B030D-6E8A-4147-A177-3AD203B41FA5}">
                      <a16:colId xmlns:a16="http://schemas.microsoft.com/office/drawing/2014/main" val="2362098517"/>
                    </a:ext>
                  </a:extLst>
                </a:gridCol>
              </a:tblGrid>
              <a:tr h="394422">
                <a:tc>
                  <a:txBody>
                    <a:bodyPr/>
                    <a:lstStyle>
                      <a:lvl1pPr marL="0" algn="l" defTabSz="457200" rtl="0" eaLnBrk="1" latinLnBrk="0" hangingPunct="1">
                        <a:defRPr kumimoji="0" sz="1800" b="1" kern="1200">
                          <a:solidFill>
                            <a:schemeClr val="lt1"/>
                          </a:solidFill>
                          <a:latin typeface="Arial"/>
                        </a:defRPr>
                      </a:lvl1pPr>
                      <a:lvl2pPr marL="457200" algn="l" defTabSz="457200" rtl="0" eaLnBrk="1" latinLnBrk="0" hangingPunct="1">
                        <a:defRPr kumimoji="0" sz="1800" b="1" kern="1200">
                          <a:solidFill>
                            <a:schemeClr val="lt1"/>
                          </a:solidFill>
                          <a:latin typeface="Arial"/>
                        </a:defRPr>
                      </a:lvl2pPr>
                      <a:lvl3pPr marL="914400" algn="l" defTabSz="457200" rtl="0" eaLnBrk="1" latinLnBrk="0" hangingPunct="1">
                        <a:defRPr kumimoji="0" sz="1800" b="1" kern="1200">
                          <a:solidFill>
                            <a:schemeClr val="lt1"/>
                          </a:solidFill>
                          <a:latin typeface="Arial"/>
                        </a:defRPr>
                      </a:lvl3pPr>
                      <a:lvl4pPr marL="1371600" algn="l" defTabSz="457200" rtl="0" eaLnBrk="1" latinLnBrk="0" hangingPunct="1">
                        <a:defRPr kumimoji="0" sz="1800" b="1" kern="1200">
                          <a:solidFill>
                            <a:schemeClr val="lt1"/>
                          </a:solidFill>
                          <a:latin typeface="Arial"/>
                        </a:defRPr>
                      </a:lvl4pPr>
                      <a:lvl5pPr marL="1828800" algn="l" defTabSz="457200" rtl="0" eaLnBrk="1" latinLnBrk="0" hangingPunct="1">
                        <a:defRPr kumimoji="0" sz="1800" b="1" kern="1200">
                          <a:solidFill>
                            <a:schemeClr val="lt1"/>
                          </a:solidFill>
                          <a:latin typeface="Arial"/>
                        </a:defRPr>
                      </a:lvl5pPr>
                      <a:lvl6pPr marL="2286000" algn="l" defTabSz="457200" rtl="0" eaLnBrk="1" latinLnBrk="0" hangingPunct="1">
                        <a:defRPr kumimoji="0" sz="1800" b="1" kern="1200">
                          <a:solidFill>
                            <a:schemeClr val="lt1"/>
                          </a:solidFill>
                          <a:latin typeface="Arial"/>
                        </a:defRPr>
                      </a:lvl6pPr>
                      <a:lvl7pPr marL="2743200" algn="l" defTabSz="457200" rtl="0" eaLnBrk="1" latinLnBrk="0" hangingPunct="1">
                        <a:defRPr kumimoji="0" sz="1800" b="1" kern="1200">
                          <a:solidFill>
                            <a:schemeClr val="lt1"/>
                          </a:solidFill>
                          <a:latin typeface="Arial"/>
                        </a:defRPr>
                      </a:lvl7pPr>
                      <a:lvl8pPr marL="3200400" algn="l" defTabSz="457200" rtl="0" eaLnBrk="1" latinLnBrk="0" hangingPunct="1">
                        <a:defRPr kumimoji="0" sz="1800" b="1" kern="1200">
                          <a:solidFill>
                            <a:schemeClr val="lt1"/>
                          </a:solidFill>
                          <a:latin typeface="Arial"/>
                        </a:defRPr>
                      </a:lvl8pPr>
                      <a:lvl9pPr marL="3657600" algn="l" defTabSz="457200" rtl="0" eaLnBrk="1" latinLnBrk="0" hangingPunct="1">
                        <a:defRPr kumimoji="0" sz="1800" b="1" kern="1200">
                          <a:solidFill>
                            <a:schemeClr val="lt1"/>
                          </a:solidFill>
                          <a:latin typeface="Arial"/>
                        </a:defRPr>
                      </a:lvl9pPr>
                    </a:lstStyle>
                    <a:p>
                      <a:r>
                        <a:rPr lang="en-GB" sz="1500" b="1" dirty="0" smtClean="0">
                          <a:solidFill>
                            <a:schemeClr val="bg1"/>
                          </a:solidFill>
                        </a:rPr>
                        <a:t>parameter</a:t>
                      </a:r>
                      <a:endParaRPr lang="en-GB" sz="1500" b="1" dirty="0">
                        <a:solidFill>
                          <a:schemeClr val="bg1"/>
                        </a:solidFill>
                      </a:endParaRPr>
                    </a:p>
                  </a:txBody>
                  <a:tcPr marL="68580" marR="68580" marT="34290" marB="3429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gridSpan="3">
                  <a:txBody>
                    <a:bodyPr/>
                    <a:lstStyle>
                      <a:lvl1pPr marL="0" algn="l" defTabSz="457200" rtl="0" eaLnBrk="1" latinLnBrk="0" hangingPunct="1">
                        <a:defRPr kumimoji="0" sz="1800" b="1" kern="1200">
                          <a:solidFill>
                            <a:schemeClr val="lt1"/>
                          </a:solidFill>
                          <a:latin typeface="Arial"/>
                        </a:defRPr>
                      </a:lvl1pPr>
                      <a:lvl2pPr marL="457200" algn="l" defTabSz="457200" rtl="0" eaLnBrk="1" latinLnBrk="0" hangingPunct="1">
                        <a:defRPr kumimoji="0" sz="1800" b="1" kern="1200">
                          <a:solidFill>
                            <a:schemeClr val="lt1"/>
                          </a:solidFill>
                          <a:latin typeface="Arial"/>
                        </a:defRPr>
                      </a:lvl2pPr>
                      <a:lvl3pPr marL="914400" algn="l" defTabSz="457200" rtl="0" eaLnBrk="1" latinLnBrk="0" hangingPunct="1">
                        <a:defRPr kumimoji="0" sz="1800" b="1" kern="1200">
                          <a:solidFill>
                            <a:schemeClr val="lt1"/>
                          </a:solidFill>
                          <a:latin typeface="Arial"/>
                        </a:defRPr>
                      </a:lvl3pPr>
                      <a:lvl4pPr marL="1371600" algn="l" defTabSz="457200" rtl="0" eaLnBrk="1" latinLnBrk="0" hangingPunct="1">
                        <a:defRPr kumimoji="0" sz="1800" b="1" kern="1200">
                          <a:solidFill>
                            <a:schemeClr val="lt1"/>
                          </a:solidFill>
                          <a:latin typeface="Arial"/>
                        </a:defRPr>
                      </a:lvl4pPr>
                      <a:lvl5pPr marL="1828800" algn="l" defTabSz="457200" rtl="0" eaLnBrk="1" latinLnBrk="0" hangingPunct="1">
                        <a:defRPr kumimoji="0" sz="1800" b="1" kern="1200">
                          <a:solidFill>
                            <a:schemeClr val="lt1"/>
                          </a:solidFill>
                          <a:latin typeface="Arial"/>
                        </a:defRPr>
                      </a:lvl5pPr>
                      <a:lvl6pPr marL="2286000" algn="l" defTabSz="457200" rtl="0" eaLnBrk="1" latinLnBrk="0" hangingPunct="1">
                        <a:defRPr kumimoji="0" sz="1800" b="1" kern="1200">
                          <a:solidFill>
                            <a:schemeClr val="lt1"/>
                          </a:solidFill>
                          <a:latin typeface="Arial"/>
                        </a:defRPr>
                      </a:lvl6pPr>
                      <a:lvl7pPr marL="2743200" algn="l" defTabSz="457200" rtl="0" eaLnBrk="1" latinLnBrk="0" hangingPunct="1">
                        <a:defRPr kumimoji="0" sz="1800" b="1" kern="1200">
                          <a:solidFill>
                            <a:schemeClr val="lt1"/>
                          </a:solidFill>
                          <a:latin typeface="Arial"/>
                        </a:defRPr>
                      </a:lvl7pPr>
                      <a:lvl8pPr marL="3200400" algn="l" defTabSz="457200" rtl="0" eaLnBrk="1" latinLnBrk="0" hangingPunct="1">
                        <a:defRPr kumimoji="0" sz="1800" b="1" kern="1200">
                          <a:solidFill>
                            <a:schemeClr val="lt1"/>
                          </a:solidFill>
                          <a:latin typeface="Arial"/>
                        </a:defRPr>
                      </a:lvl8pPr>
                      <a:lvl9pPr marL="3657600" algn="l" defTabSz="457200" rtl="0" eaLnBrk="1" latinLnBrk="0" hangingPunct="1">
                        <a:defRPr kumimoji="0" sz="1800" b="1" kern="1200">
                          <a:solidFill>
                            <a:schemeClr val="lt1"/>
                          </a:solidFill>
                          <a:latin typeface="Arial"/>
                        </a:defRPr>
                      </a:lvl9pPr>
                    </a:lstStyle>
                    <a:p>
                      <a:pPr algn="ctr"/>
                      <a:r>
                        <a:rPr lang="en-GB" sz="1500" b="1" dirty="0" smtClean="0">
                          <a:solidFill>
                            <a:schemeClr val="bg1"/>
                          </a:solidFill>
                        </a:rPr>
                        <a:t>FCC-</a:t>
                      </a:r>
                      <a:r>
                        <a:rPr lang="en-GB" sz="1500" b="1" dirty="0" err="1" smtClean="0">
                          <a:solidFill>
                            <a:schemeClr val="bg1"/>
                          </a:solidFill>
                        </a:rPr>
                        <a:t>hh</a:t>
                      </a:r>
                      <a:endParaRPr lang="en-GB" sz="1500" b="1" dirty="0">
                        <a:solidFill>
                          <a:schemeClr val="bg1"/>
                        </a:solidFill>
                      </a:endParaRPr>
                    </a:p>
                  </a:txBody>
                  <a:tcPr marL="68580" marR="68580" marT="34290" marB="3429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hMerge="1">
                  <a:txBody>
                    <a:bodyPr/>
                    <a:lstStyle/>
                    <a:p>
                      <a:endParaRPr lang="en-GB"/>
                    </a:p>
                  </a:txBody>
                  <a:tcPr/>
                </a:tc>
                <a:tc hMerge="1">
                  <a:txBody>
                    <a:bodyPr/>
                    <a:lstStyle/>
                    <a:p>
                      <a:endParaRPr lang="en-GB"/>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lang="en-GB" sz="1500" b="1" dirty="0" smtClean="0">
                          <a:solidFill>
                            <a:schemeClr val="bg1"/>
                          </a:solidFill>
                        </a:rPr>
                        <a:t>HE-LHC</a:t>
                      </a:r>
                      <a:endParaRPr lang="en-GB" sz="1500" b="1" dirty="0">
                        <a:solidFill>
                          <a:schemeClr val="bg1"/>
                        </a:solidFill>
                      </a:endParaRPr>
                    </a:p>
                  </a:txBody>
                  <a:tcPr marL="68580" marR="68580" marT="34290" marB="34290"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lang="de-AT" sz="1500" b="1" dirty="0" smtClean="0">
                          <a:solidFill>
                            <a:schemeClr val="bg1"/>
                          </a:solidFill>
                        </a:rPr>
                        <a:t>HL-LHC</a:t>
                      </a: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lang="de-AT" sz="1500" b="1" dirty="0" smtClean="0">
                          <a:solidFill>
                            <a:schemeClr val="bg1"/>
                          </a:solidFill>
                        </a:rPr>
                        <a:t>LHC</a:t>
                      </a:r>
                    </a:p>
                  </a:txBody>
                  <a:tcPr marL="68580" marR="68580" marT="34290" marB="3429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85750">
                <a:tc>
                  <a:txBody>
                    <a:bodyPr/>
                    <a:lstStyle>
                      <a:lvl1pPr marL="0" algn="l" defTabSz="457200" rtl="0" eaLnBrk="1" latinLnBrk="0" hangingPunct="1">
                        <a:defRPr kumimoji="0" sz="1800" kern="1200">
                          <a:solidFill>
                            <a:schemeClr val="dk1"/>
                          </a:solidFill>
                          <a:latin typeface="Arial"/>
                        </a:defRPr>
                      </a:lvl1pPr>
                      <a:lvl2pPr marL="457200" algn="l" defTabSz="457200" rtl="0" eaLnBrk="1" latinLnBrk="0" hangingPunct="1">
                        <a:defRPr kumimoji="0" sz="1800" kern="1200">
                          <a:solidFill>
                            <a:schemeClr val="dk1"/>
                          </a:solidFill>
                          <a:latin typeface="Arial"/>
                        </a:defRPr>
                      </a:lvl2pPr>
                      <a:lvl3pPr marL="914400" algn="l" defTabSz="457200" rtl="0" eaLnBrk="1" latinLnBrk="0" hangingPunct="1">
                        <a:defRPr kumimoji="0" sz="1800" kern="1200">
                          <a:solidFill>
                            <a:schemeClr val="dk1"/>
                          </a:solidFill>
                          <a:latin typeface="Arial"/>
                        </a:defRPr>
                      </a:lvl3pPr>
                      <a:lvl4pPr marL="1371600" algn="l" defTabSz="457200" rtl="0" eaLnBrk="1" latinLnBrk="0" hangingPunct="1">
                        <a:defRPr kumimoji="0" sz="1800" kern="1200">
                          <a:solidFill>
                            <a:schemeClr val="dk1"/>
                          </a:solidFill>
                          <a:latin typeface="Arial"/>
                        </a:defRPr>
                      </a:lvl4pPr>
                      <a:lvl5pPr marL="1828800" algn="l" defTabSz="457200" rtl="0" eaLnBrk="1" latinLnBrk="0" hangingPunct="1">
                        <a:defRPr kumimoji="0" sz="1800" kern="1200">
                          <a:solidFill>
                            <a:schemeClr val="dk1"/>
                          </a:solidFill>
                          <a:latin typeface="Arial"/>
                        </a:defRPr>
                      </a:lvl5pPr>
                      <a:lvl6pPr marL="2286000" algn="l" defTabSz="457200" rtl="0" eaLnBrk="1" latinLnBrk="0" hangingPunct="1">
                        <a:defRPr kumimoji="0" sz="1800" kern="1200">
                          <a:solidFill>
                            <a:schemeClr val="dk1"/>
                          </a:solidFill>
                          <a:latin typeface="Arial"/>
                        </a:defRPr>
                      </a:lvl6pPr>
                      <a:lvl7pPr marL="2743200" algn="l" defTabSz="457200" rtl="0" eaLnBrk="1" latinLnBrk="0" hangingPunct="1">
                        <a:defRPr kumimoji="0" sz="1800" kern="1200">
                          <a:solidFill>
                            <a:schemeClr val="dk1"/>
                          </a:solidFill>
                          <a:latin typeface="Arial"/>
                        </a:defRPr>
                      </a:lvl7pPr>
                      <a:lvl8pPr marL="3200400" algn="l" defTabSz="457200" rtl="0" eaLnBrk="1" latinLnBrk="0" hangingPunct="1">
                        <a:defRPr kumimoji="0" sz="1800" kern="1200">
                          <a:solidFill>
                            <a:schemeClr val="dk1"/>
                          </a:solidFill>
                          <a:latin typeface="Arial"/>
                        </a:defRPr>
                      </a:lvl8pPr>
                      <a:lvl9pPr marL="3657600" algn="l" defTabSz="457200" rtl="0" eaLnBrk="1" latinLnBrk="0" hangingPunct="1">
                        <a:defRPr kumimoji="0" sz="1800" kern="1200">
                          <a:solidFill>
                            <a:schemeClr val="dk1"/>
                          </a:solidFill>
                          <a:latin typeface="Arial"/>
                        </a:defRPr>
                      </a:lvl9pPr>
                    </a:lstStyle>
                    <a:p>
                      <a:r>
                        <a:rPr kumimoji="0" lang="en-GB" sz="1400" b="1" kern="1200" dirty="0" smtClean="0">
                          <a:solidFill>
                            <a:schemeClr val="dk1"/>
                          </a:solidFill>
                          <a:latin typeface="Arial"/>
                          <a:ea typeface="+mn-ea"/>
                          <a:cs typeface="+mn-cs"/>
                        </a:rPr>
                        <a:t>collision energy </a:t>
                      </a:r>
                      <a:r>
                        <a:rPr kumimoji="0" lang="en-GB" sz="1400" b="1" kern="1200" dirty="0" err="1" smtClean="0">
                          <a:solidFill>
                            <a:schemeClr val="dk1"/>
                          </a:solidFill>
                          <a:latin typeface="Arial"/>
                          <a:ea typeface="+mn-ea"/>
                          <a:cs typeface="+mn-cs"/>
                        </a:rPr>
                        <a:t>cms</a:t>
                      </a:r>
                      <a:r>
                        <a:rPr kumimoji="0" lang="en-GB" sz="1400" b="1" kern="1200" dirty="0" smtClean="0">
                          <a:solidFill>
                            <a:schemeClr val="dk1"/>
                          </a:solidFill>
                          <a:latin typeface="Arial"/>
                          <a:ea typeface="+mn-ea"/>
                          <a:cs typeface="+mn-cs"/>
                        </a:rPr>
                        <a:t> [</a:t>
                      </a:r>
                      <a:r>
                        <a:rPr kumimoji="0" lang="en-GB" sz="1400" b="1" kern="1200" dirty="0" err="1" smtClean="0">
                          <a:solidFill>
                            <a:schemeClr val="dk1"/>
                          </a:solidFill>
                          <a:latin typeface="Arial"/>
                          <a:ea typeface="+mn-ea"/>
                          <a:cs typeface="+mn-cs"/>
                        </a:rPr>
                        <a:t>TeV</a:t>
                      </a:r>
                      <a:r>
                        <a:rPr kumimoji="0" lang="en-GB" sz="1400" b="1" kern="1200" dirty="0" smtClean="0">
                          <a:solidFill>
                            <a:schemeClr val="dk1"/>
                          </a:solidFill>
                          <a:latin typeface="Arial"/>
                          <a:ea typeface="+mn-ea"/>
                          <a:cs typeface="+mn-cs"/>
                        </a:rPr>
                        <a:t>]</a:t>
                      </a:r>
                      <a:endParaRPr kumimoji="0" lang="en-GB" sz="1400" b="1" kern="1200" dirty="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gridSpan="3">
                  <a:txBody>
                    <a:bodyPr/>
                    <a:lstStyle>
                      <a:lvl1pPr marL="0" algn="l" defTabSz="457200" rtl="0" eaLnBrk="1" latinLnBrk="0" hangingPunct="1">
                        <a:defRPr kumimoji="0" sz="1800" kern="1200">
                          <a:solidFill>
                            <a:schemeClr val="dk1"/>
                          </a:solidFill>
                          <a:latin typeface="Arial"/>
                        </a:defRPr>
                      </a:lvl1pPr>
                      <a:lvl2pPr marL="457200" algn="l" defTabSz="457200" rtl="0" eaLnBrk="1" latinLnBrk="0" hangingPunct="1">
                        <a:defRPr kumimoji="0" sz="1800" kern="1200">
                          <a:solidFill>
                            <a:schemeClr val="dk1"/>
                          </a:solidFill>
                          <a:latin typeface="Arial"/>
                        </a:defRPr>
                      </a:lvl2pPr>
                      <a:lvl3pPr marL="914400" algn="l" defTabSz="457200" rtl="0" eaLnBrk="1" latinLnBrk="0" hangingPunct="1">
                        <a:defRPr kumimoji="0" sz="1800" kern="1200">
                          <a:solidFill>
                            <a:schemeClr val="dk1"/>
                          </a:solidFill>
                          <a:latin typeface="Arial"/>
                        </a:defRPr>
                      </a:lvl3pPr>
                      <a:lvl4pPr marL="1371600" algn="l" defTabSz="457200" rtl="0" eaLnBrk="1" latinLnBrk="0" hangingPunct="1">
                        <a:defRPr kumimoji="0" sz="1800" kern="1200">
                          <a:solidFill>
                            <a:schemeClr val="dk1"/>
                          </a:solidFill>
                          <a:latin typeface="Arial"/>
                        </a:defRPr>
                      </a:lvl4pPr>
                      <a:lvl5pPr marL="1828800" algn="l" defTabSz="457200" rtl="0" eaLnBrk="1" latinLnBrk="0" hangingPunct="1">
                        <a:defRPr kumimoji="0" sz="1800" kern="1200">
                          <a:solidFill>
                            <a:schemeClr val="dk1"/>
                          </a:solidFill>
                          <a:latin typeface="Arial"/>
                        </a:defRPr>
                      </a:lvl5pPr>
                      <a:lvl6pPr marL="2286000" algn="l" defTabSz="457200" rtl="0" eaLnBrk="1" latinLnBrk="0" hangingPunct="1">
                        <a:defRPr kumimoji="0" sz="1800" kern="1200">
                          <a:solidFill>
                            <a:schemeClr val="dk1"/>
                          </a:solidFill>
                          <a:latin typeface="Arial"/>
                        </a:defRPr>
                      </a:lvl6pPr>
                      <a:lvl7pPr marL="2743200" algn="l" defTabSz="457200" rtl="0" eaLnBrk="1" latinLnBrk="0" hangingPunct="1">
                        <a:defRPr kumimoji="0" sz="1800" kern="1200">
                          <a:solidFill>
                            <a:schemeClr val="dk1"/>
                          </a:solidFill>
                          <a:latin typeface="Arial"/>
                        </a:defRPr>
                      </a:lvl7pPr>
                      <a:lvl8pPr marL="3200400" algn="l" defTabSz="457200" rtl="0" eaLnBrk="1" latinLnBrk="0" hangingPunct="1">
                        <a:defRPr kumimoji="0" sz="1800" kern="1200">
                          <a:solidFill>
                            <a:schemeClr val="dk1"/>
                          </a:solidFill>
                          <a:latin typeface="Arial"/>
                        </a:defRPr>
                      </a:lvl8pPr>
                      <a:lvl9pPr marL="3657600" algn="l" defTabSz="457200" rtl="0" eaLnBrk="1" latinLnBrk="0" hangingPunct="1">
                        <a:defRPr kumimoji="0" sz="1800" kern="1200">
                          <a:solidFill>
                            <a:schemeClr val="dk1"/>
                          </a:solidFill>
                          <a:latin typeface="Arial"/>
                        </a:defRPr>
                      </a:lvl9pPr>
                    </a:lstStyle>
                    <a:p>
                      <a:pPr marL="0" algn="ctr" rtl="0" eaLnBrk="1" latinLnBrk="0" hangingPunct="1"/>
                      <a:r>
                        <a:rPr kumimoji="0" lang="en-GB" sz="1400" b="1" kern="1200" dirty="0" smtClean="0">
                          <a:solidFill>
                            <a:srgbClr val="FF0000"/>
                          </a:solidFill>
                          <a:latin typeface="Arial"/>
                          <a:ea typeface="+mn-ea"/>
                          <a:cs typeface="+mn-cs"/>
                        </a:rPr>
                        <a:t>100</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hMerge="1">
                  <a:txBody>
                    <a:bodyPr/>
                    <a:lstStyle/>
                    <a:p>
                      <a:endParaRPr lang="en-GB"/>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smtClean="0">
                          <a:solidFill>
                            <a:srgbClr val="FF0000"/>
                          </a:solidFill>
                          <a:latin typeface="Arial"/>
                          <a:ea typeface="+mn-ea"/>
                          <a:cs typeface="+mn-cs"/>
                        </a:rPr>
                        <a:t>27</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smtClean="0">
                          <a:solidFill>
                            <a:srgbClr val="FF0000"/>
                          </a:solidFill>
                          <a:latin typeface="Arial"/>
                          <a:ea typeface="+mn-ea"/>
                          <a:cs typeface="+mn-cs"/>
                        </a:rPr>
                        <a:t>14</a:t>
                      </a:r>
                      <a:endParaRPr kumimoji="0" lang="de-AT"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smtClean="0">
                          <a:solidFill>
                            <a:srgbClr val="FF0000"/>
                          </a:solidFill>
                          <a:latin typeface="Arial"/>
                          <a:ea typeface="+mn-ea"/>
                          <a:cs typeface="+mn-cs"/>
                        </a:rPr>
                        <a:t>14</a:t>
                      </a:r>
                      <a:endParaRPr kumimoji="0" lang="de-AT"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85750">
                <a:tc>
                  <a:txBody>
                    <a:bodyPr/>
                    <a:lstStyle>
                      <a:lvl1pPr marL="0" algn="l" defTabSz="457200" rtl="0" eaLnBrk="1" latinLnBrk="0" hangingPunct="1">
                        <a:defRPr kumimoji="0" sz="1800" kern="1200">
                          <a:solidFill>
                            <a:schemeClr val="dk1"/>
                          </a:solidFill>
                          <a:latin typeface="Arial"/>
                        </a:defRPr>
                      </a:lvl1pPr>
                      <a:lvl2pPr marL="457200" algn="l" defTabSz="457200" rtl="0" eaLnBrk="1" latinLnBrk="0" hangingPunct="1">
                        <a:defRPr kumimoji="0" sz="1800" kern="1200">
                          <a:solidFill>
                            <a:schemeClr val="dk1"/>
                          </a:solidFill>
                          <a:latin typeface="Arial"/>
                        </a:defRPr>
                      </a:lvl2pPr>
                      <a:lvl3pPr marL="914400" algn="l" defTabSz="457200" rtl="0" eaLnBrk="1" latinLnBrk="0" hangingPunct="1">
                        <a:defRPr kumimoji="0" sz="1800" kern="1200">
                          <a:solidFill>
                            <a:schemeClr val="dk1"/>
                          </a:solidFill>
                          <a:latin typeface="Arial"/>
                        </a:defRPr>
                      </a:lvl3pPr>
                      <a:lvl4pPr marL="1371600" algn="l" defTabSz="457200" rtl="0" eaLnBrk="1" latinLnBrk="0" hangingPunct="1">
                        <a:defRPr kumimoji="0" sz="1800" kern="1200">
                          <a:solidFill>
                            <a:schemeClr val="dk1"/>
                          </a:solidFill>
                          <a:latin typeface="Arial"/>
                        </a:defRPr>
                      </a:lvl4pPr>
                      <a:lvl5pPr marL="1828800" algn="l" defTabSz="457200" rtl="0" eaLnBrk="1" latinLnBrk="0" hangingPunct="1">
                        <a:defRPr kumimoji="0" sz="1800" kern="1200">
                          <a:solidFill>
                            <a:schemeClr val="dk1"/>
                          </a:solidFill>
                          <a:latin typeface="Arial"/>
                        </a:defRPr>
                      </a:lvl5pPr>
                      <a:lvl6pPr marL="2286000" algn="l" defTabSz="457200" rtl="0" eaLnBrk="1" latinLnBrk="0" hangingPunct="1">
                        <a:defRPr kumimoji="0" sz="1800" kern="1200">
                          <a:solidFill>
                            <a:schemeClr val="dk1"/>
                          </a:solidFill>
                          <a:latin typeface="Arial"/>
                        </a:defRPr>
                      </a:lvl6pPr>
                      <a:lvl7pPr marL="2743200" algn="l" defTabSz="457200" rtl="0" eaLnBrk="1" latinLnBrk="0" hangingPunct="1">
                        <a:defRPr kumimoji="0" sz="1800" kern="1200">
                          <a:solidFill>
                            <a:schemeClr val="dk1"/>
                          </a:solidFill>
                          <a:latin typeface="Arial"/>
                        </a:defRPr>
                      </a:lvl7pPr>
                      <a:lvl8pPr marL="3200400" algn="l" defTabSz="457200" rtl="0" eaLnBrk="1" latinLnBrk="0" hangingPunct="1">
                        <a:defRPr kumimoji="0" sz="1800" kern="1200">
                          <a:solidFill>
                            <a:schemeClr val="dk1"/>
                          </a:solidFill>
                          <a:latin typeface="Arial"/>
                        </a:defRPr>
                      </a:lvl8pPr>
                      <a:lvl9pPr marL="3657600" algn="l" defTabSz="457200" rtl="0" eaLnBrk="1" latinLnBrk="0" hangingPunct="1">
                        <a:defRPr kumimoji="0" sz="1800" kern="1200">
                          <a:solidFill>
                            <a:schemeClr val="dk1"/>
                          </a:solidFill>
                          <a:latin typeface="Arial"/>
                        </a:defRPr>
                      </a:lvl9pPr>
                    </a:lstStyle>
                    <a:p>
                      <a:r>
                        <a:rPr kumimoji="0" lang="en-GB" sz="1400" b="1" kern="1200" dirty="0" smtClean="0">
                          <a:solidFill>
                            <a:schemeClr val="dk1"/>
                          </a:solidFill>
                          <a:latin typeface="Arial"/>
                          <a:ea typeface="+mn-ea"/>
                          <a:cs typeface="+mn-cs"/>
                        </a:rPr>
                        <a:t>dipole field [T]</a:t>
                      </a:r>
                      <a:endParaRPr kumimoji="0" lang="en-GB" sz="1400" b="1" kern="1200" dirty="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F0F0"/>
                    </a:solidFill>
                  </a:tcPr>
                </a:tc>
                <a:tc gridSpan="3">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smtClean="0">
                          <a:solidFill>
                            <a:schemeClr val="accent4">
                              <a:lumMod val="75000"/>
                            </a:schemeClr>
                          </a:solidFill>
                          <a:latin typeface="Arial"/>
                          <a:ea typeface="+mn-ea"/>
                          <a:cs typeface="+mn-cs"/>
                        </a:rPr>
                        <a:t>16</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hMerge="1">
                  <a:txBody>
                    <a:bodyPr/>
                    <a:lstStyle/>
                    <a:p>
                      <a:endParaRPr lang="en-GB"/>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smtClean="0">
                          <a:solidFill>
                            <a:schemeClr val="accent4">
                              <a:lumMod val="75000"/>
                            </a:schemeClr>
                          </a:solidFill>
                          <a:latin typeface="Arial"/>
                          <a:ea typeface="+mn-ea"/>
                          <a:cs typeface="+mn-cs"/>
                        </a:rPr>
                        <a:t>16</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smtClean="0">
                          <a:solidFill>
                            <a:schemeClr val="accent4">
                              <a:lumMod val="75000"/>
                            </a:schemeClr>
                          </a:solidFill>
                          <a:latin typeface="Arial"/>
                          <a:ea typeface="+mn-ea"/>
                          <a:cs typeface="+mn-cs"/>
                        </a:rPr>
                        <a:t>8.33</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smtClean="0">
                          <a:solidFill>
                            <a:schemeClr val="accent4">
                              <a:lumMod val="75000"/>
                            </a:schemeClr>
                          </a:solidFill>
                          <a:latin typeface="Arial"/>
                          <a:ea typeface="+mn-ea"/>
                          <a:cs typeface="+mn-cs"/>
                        </a:rPr>
                        <a:t>8.33</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2"/>
                  </a:ext>
                </a:extLst>
              </a:tr>
              <a:tr h="311646">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smtClean="0">
                          <a:solidFill>
                            <a:schemeClr val="dk1"/>
                          </a:solidFill>
                          <a:latin typeface="Arial"/>
                          <a:ea typeface="+mn-ea"/>
                          <a:cs typeface="+mn-cs"/>
                        </a:rPr>
                        <a:t>circumference</a:t>
                      </a:r>
                      <a:r>
                        <a:rPr kumimoji="0" lang="de-AT" sz="1400" b="1" kern="1200" baseline="0" dirty="0" smtClean="0">
                          <a:solidFill>
                            <a:schemeClr val="dk1"/>
                          </a:solidFill>
                          <a:latin typeface="Arial"/>
                          <a:ea typeface="+mn-ea"/>
                          <a:cs typeface="+mn-cs"/>
                        </a:rPr>
                        <a:t> </a:t>
                      </a:r>
                      <a:r>
                        <a:rPr kumimoji="0" lang="en-GB" sz="1400" b="1" kern="1200" dirty="0" smtClean="0">
                          <a:solidFill>
                            <a:schemeClr val="dk1"/>
                          </a:solidFill>
                          <a:latin typeface="+mn-lt"/>
                          <a:ea typeface="+mn-ea"/>
                          <a:cs typeface="+mn-cs"/>
                        </a:rPr>
                        <a:t>[km]</a:t>
                      </a:r>
                      <a:endParaRPr kumimoji="0" lang="en-GB" sz="1400" b="1" kern="1200" dirty="0" smtClean="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3">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smtClean="0">
                          <a:solidFill>
                            <a:schemeClr val="accent4">
                              <a:lumMod val="75000"/>
                            </a:schemeClr>
                          </a:solidFill>
                          <a:latin typeface="Arial"/>
                          <a:ea typeface="+mn-ea"/>
                          <a:cs typeface="+mn-cs"/>
                        </a:rPr>
                        <a:t>97.75</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hMerge="1">
                  <a:txBody>
                    <a:bodyPr/>
                    <a:lstStyle/>
                    <a:p>
                      <a:endParaRPr lang="en-GB"/>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smtClean="0">
                          <a:solidFill>
                            <a:schemeClr val="accent4">
                              <a:lumMod val="75000"/>
                            </a:schemeClr>
                          </a:solidFill>
                          <a:latin typeface="Arial"/>
                          <a:ea typeface="+mn-ea"/>
                          <a:cs typeface="+mn-cs"/>
                        </a:rPr>
                        <a:t>26.7</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smtClean="0">
                          <a:solidFill>
                            <a:schemeClr val="accent4">
                              <a:lumMod val="75000"/>
                            </a:schemeClr>
                          </a:solidFill>
                          <a:latin typeface="Arial"/>
                          <a:ea typeface="+mn-ea"/>
                          <a:cs typeface="+mn-cs"/>
                        </a:rPr>
                        <a:t>26.7</a:t>
                      </a:r>
                      <a:endParaRPr kumimoji="0" lang="de-AT"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smtClean="0">
                          <a:solidFill>
                            <a:schemeClr val="accent4">
                              <a:lumMod val="75000"/>
                            </a:schemeClr>
                          </a:solidFill>
                          <a:latin typeface="Arial"/>
                          <a:ea typeface="+mn-ea"/>
                          <a:cs typeface="+mn-cs"/>
                        </a:rPr>
                        <a:t>26.7</a:t>
                      </a:r>
                      <a:endParaRPr kumimoji="0" lang="de-AT"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3"/>
                  </a:ext>
                </a:extLst>
              </a:tr>
              <a:tr h="311646">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r>
                        <a:rPr kumimoji="0" lang="en-GB" sz="1400" b="1" kern="1200" dirty="0" smtClean="0">
                          <a:solidFill>
                            <a:schemeClr val="dk1"/>
                          </a:solidFill>
                          <a:latin typeface="Arial"/>
                          <a:ea typeface="+mn-ea"/>
                          <a:cs typeface="+mn-cs"/>
                        </a:rPr>
                        <a:t>beam current [A]</a:t>
                      </a:r>
                      <a:endParaRPr kumimoji="0" lang="en-GB" sz="1400" b="1" kern="1200" dirty="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3">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GB" sz="1400" b="1" kern="1200" dirty="0" smtClean="0">
                          <a:solidFill>
                            <a:schemeClr val="accent4">
                              <a:lumMod val="75000"/>
                            </a:schemeClr>
                          </a:solidFill>
                          <a:latin typeface="Arial"/>
                          <a:ea typeface="+mn-ea"/>
                          <a:cs typeface="+mn-cs"/>
                        </a:rPr>
                        <a:t>0.5</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hMerge="1">
                  <a:txBody>
                    <a:bodyPr/>
                    <a:lstStyle/>
                    <a:p>
                      <a:endParaRPr lang="en-GB"/>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GB" sz="1400" b="1" kern="1200" dirty="0" smtClean="0">
                          <a:solidFill>
                            <a:schemeClr val="accent4">
                              <a:lumMod val="75000"/>
                            </a:schemeClr>
                          </a:solidFill>
                          <a:latin typeface="Arial"/>
                          <a:ea typeface="+mn-ea"/>
                          <a:cs typeface="+mn-cs"/>
                        </a:rPr>
                        <a:t>1.12</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smtClean="0">
                          <a:solidFill>
                            <a:schemeClr val="accent4">
                              <a:lumMod val="75000"/>
                            </a:schemeClr>
                          </a:solidFill>
                          <a:latin typeface="Arial"/>
                          <a:ea typeface="+mn-ea"/>
                          <a:cs typeface="+mn-cs"/>
                        </a:rPr>
                        <a:t>1.12</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smtClean="0">
                          <a:solidFill>
                            <a:schemeClr val="accent4">
                              <a:lumMod val="75000"/>
                            </a:schemeClr>
                          </a:solidFill>
                          <a:latin typeface="Arial"/>
                          <a:ea typeface="+mn-ea"/>
                          <a:cs typeface="+mn-cs"/>
                        </a:rPr>
                        <a:t>0.58</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85750">
                <a:tc>
                  <a:txBody>
                    <a:bodyPr/>
                    <a:lstStyle>
                      <a:lvl1pPr marL="0" algn="l" defTabSz="457200" rtl="0" eaLnBrk="1" latinLnBrk="0" hangingPunct="1">
                        <a:defRPr kumimoji="0" sz="1800" kern="1200">
                          <a:solidFill>
                            <a:schemeClr val="dk1"/>
                          </a:solidFill>
                          <a:latin typeface="Arial"/>
                        </a:defRPr>
                      </a:lvl1pPr>
                      <a:lvl2pPr marL="457200" algn="l" defTabSz="457200" rtl="0" eaLnBrk="1" latinLnBrk="0" hangingPunct="1">
                        <a:defRPr kumimoji="0" sz="1800" kern="1200">
                          <a:solidFill>
                            <a:schemeClr val="dk1"/>
                          </a:solidFill>
                          <a:latin typeface="Arial"/>
                        </a:defRPr>
                      </a:lvl2pPr>
                      <a:lvl3pPr marL="914400" algn="l" defTabSz="457200" rtl="0" eaLnBrk="1" latinLnBrk="0" hangingPunct="1">
                        <a:defRPr kumimoji="0" sz="1800" kern="1200">
                          <a:solidFill>
                            <a:schemeClr val="dk1"/>
                          </a:solidFill>
                          <a:latin typeface="Arial"/>
                        </a:defRPr>
                      </a:lvl3pPr>
                      <a:lvl4pPr marL="1371600" algn="l" defTabSz="457200" rtl="0" eaLnBrk="1" latinLnBrk="0" hangingPunct="1">
                        <a:defRPr kumimoji="0" sz="1800" kern="1200">
                          <a:solidFill>
                            <a:schemeClr val="dk1"/>
                          </a:solidFill>
                          <a:latin typeface="Arial"/>
                        </a:defRPr>
                      </a:lvl4pPr>
                      <a:lvl5pPr marL="1828800" algn="l" defTabSz="457200" rtl="0" eaLnBrk="1" latinLnBrk="0" hangingPunct="1">
                        <a:defRPr kumimoji="0" sz="1800" kern="1200">
                          <a:solidFill>
                            <a:schemeClr val="dk1"/>
                          </a:solidFill>
                          <a:latin typeface="Arial"/>
                        </a:defRPr>
                      </a:lvl5pPr>
                      <a:lvl6pPr marL="2286000" algn="l" defTabSz="457200" rtl="0" eaLnBrk="1" latinLnBrk="0" hangingPunct="1">
                        <a:defRPr kumimoji="0" sz="1800" kern="1200">
                          <a:solidFill>
                            <a:schemeClr val="dk1"/>
                          </a:solidFill>
                          <a:latin typeface="Arial"/>
                        </a:defRPr>
                      </a:lvl6pPr>
                      <a:lvl7pPr marL="2743200" algn="l" defTabSz="457200" rtl="0" eaLnBrk="1" latinLnBrk="0" hangingPunct="1">
                        <a:defRPr kumimoji="0" sz="1800" kern="1200">
                          <a:solidFill>
                            <a:schemeClr val="dk1"/>
                          </a:solidFill>
                          <a:latin typeface="Arial"/>
                        </a:defRPr>
                      </a:lvl7pPr>
                      <a:lvl8pPr marL="3200400" algn="l" defTabSz="457200" rtl="0" eaLnBrk="1" latinLnBrk="0" hangingPunct="1">
                        <a:defRPr kumimoji="0" sz="1800" kern="1200">
                          <a:solidFill>
                            <a:schemeClr val="dk1"/>
                          </a:solidFill>
                          <a:latin typeface="Arial"/>
                        </a:defRPr>
                      </a:lvl8pPr>
                      <a:lvl9pPr marL="3657600" algn="l" defTabSz="457200" rtl="0" eaLnBrk="1" latinLnBrk="0" hangingPunct="1">
                        <a:defRPr kumimoji="0" sz="1800" kern="1200">
                          <a:solidFill>
                            <a:schemeClr val="dk1"/>
                          </a:solidFill>
                          <a:latin typeface="Arial"/>
                        </a:defRPr>
                      </a:lvl9pPr>
                    </a:lstStyle>
                    <a:p>
                      <a:r>
                        <a:rPr kumimoji="0" lang="en-GB" sz="1400" b="1" kern="1200" dirty="0" smtClean="0">
                          <a:solidFill>
                            <a:schemeClr val="dk1"/>
                          </a:solidFill>
                          <a:latin typeface="Arial"/>
                          <a:ea typeface="+mn-ea"/>
                          <a:cs typeface="+mn-cs"/>
                        </a:rPr>
                        <a:t>bunch intensity  [10</a:t>
                      </a:r>
                      <a:r>
                        <a:rPr kumimoji="0" lang="en-GB" sz="1400" b="1" kern="1200" baseline="30000" dirty="0" smtClean="0">
                          <a:solidFill>
                            <a:schemeClr val="dk1"/>
                          </a:solidFill>
                          <a:latin typeface="Arial"/>
                          <a:ea typeface="+mn-ea"/>
                          <a:cs typeface="+mn-cs"/>
                        </a:rPr>
                        <a:t>11</a:t>
                      </a:r>
                      <a:r>
                        <a:rPr kumimoji="0" lang="en-GB" sz="1400" b="1" kern="1200" dirty="0" smtClean="0">
                          <a:solidFill>
                            <a:schemeClr val="dk1"/>
                          </a:solidFill>
                          <a:latin typeface="Arial"/>
                          <a:ea typeface="+mn-ea"/>
                          <a:cs typeface="+mn-cs"/>
                        </a:rPr>
                        <a:t>]</a:t>
                      </a:r>
                      <a:endParaRPr kumimoji="0" lang="en-GB" sz="1400" b="1" kern="1200" dirty="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457200" rtl="0" eaLnBrk="1" latinLnBrk="0" hangingPunct="1">
                        <a:defRPr kumimoji="0" sz="1800" kern="1200">
                          <a:solidFill>
                            <a:schemeClr val="dk1"/>
                          </a:solidFill>
                          <a:latin typeface="Arial"/>
                        </a:defRPr>
                      </a:lvl1pPr>
                      <a:lvl2pPr marL="457200" algn="l" defTabSz="457200" rtl="0" eaLnBrk="1" latinLnBrk="0" hangingPunct="1">
                        <a:defRPr kumimoji="0" sz="1800" kern="1200">
                          <a:solidFill>
                            <a:schemeClr val="dk1"/>
                          </a:solidFill>
                          <a:latin typeface="Arial"/>
                        </a:defRPr>
                      </a:lvl2pPr>
                      <a:lvl3pPr marL="914400" algn="l" defTabSz="457200" rtl="0" eaLnBrk="1" latinLnBrk="0" hangingPunct="1">
                        <a:defRPr kumimoji="0" sz="1800" kern="1200">
                          <a:solidFill>
                            <a:schemeClr val="dk1"/>
                          </a:solidFill>
                          <a:latin typeface="Arial"/>
                        </a:defRPr>
                      </a:lvl3pPr>
                      <a:lvl4pPr marL="1371600" algn="l" defTabSz="457200" rtl="0" eaLnBrk="1" latinLnBrk="0" hangingPunct="1">
                        <a:defRPr kumimoji="0" sz="1800" kern="1200">
                          <a:solidFill>
                            <a:schemeClr val="dk1"/>
                          </a:solidFill>
                          <a:latin typeface="Arial"/>
                        </a:defRPr>
                      </a:lvl4pPr>
                      <a:lvl5pPr marL="1828800" algn="l" defTabSz="457200" rtl="0" eaLnBrk="1" latinLnBrk="0" hangingPunct="1">
                        <a:defRPr kumimoji="0" sz="1800" kern="1200">
                          <a:solidFill>
                            <a:schemeClr val="dk1"/>
                          </a:solidFill>
                          <a:latin typeface="Arial"/>
                        </a:defRPr>
                      </a:lvl5pPr>
                      <a:lvl6pPr marL="2286000" algn="l" defTabSz="457200" rtl="0" eaLnBrk="1" latinLnBrk="0" hangingPunct="1">
                        <a:defRPr kumimoji="0" sz="1800" kern="1200">
                          <a:solidFill>
                            <a:schemeClr val="dk1"/>
                          </a:solidFill>
                          <a:latin typeface="Arial"/>
                        </a:defRPr>
                      </a:lvl6pPr>
                      <a:lvl7pPr marL="2743200" algn="l" defTabSz="457200" rtl="0" eaLnBrk="1" latinLnBrk="0" hangingPunct="1">
                        <a:defRPr kumimoji="0" sz="1800" kern="1200">
                          <a:solidFill>
                            <a:schemeClr val="dk1"/>
                          </a:solidFill>
                          <a:latin typeface="Arial"/>
                        </a:defRPr>
                      </a:lvl7pPr>
                      <a:lvl8pPr marL="3200400" algn="l" defTabSz="457200" rtl="0" eaLnBrk="1" latinLnBrk="0" hangingPunct="1">
                        <a:defRPr kumimoji="0" sz="1800" kern="1200">
                          <a:solidFill>
                            <a:schemeClr val="dk1"/>
                          </a:solidFill>
                          <a:latin typeface="Arial"/>
                        </a:defRPr>
                      </a:lvl8pPr>
                      <a:lvl9pPr marL="3657600" algn="l" defTabSz="457200" rtl="0" eaLnBrk="1" latinLnBrk="0" hangingPunct="1">
                        <a:defRPr kumimoji="0" sz="1800" kern="1200">
                          <a:solidFill>
                            <a:schemeClr val="dk1"/>
                          </a:solidFill>
                          <a:latin typeface="Arial"/>
                        </a:defRPr>
                      </a:lvl9pPr>
                    </a:lstStyle>
                    <a:p>
                      <a:pPr algn="ctr"/>
                      <a:r>
                        <a:rPr kumimoji="0" lang="en-GB" sz="1400" b="1" kern="1200" dirty="0" smtClean="0">
                          <a:solidFill>
                            <a:srgbClr val="FF0000"/>
                          </a:solidFill>
                          <a:latin typeface="Arial"/>
                          <a:ea typeface="+mn-ea"/>
                          <a:cs typeface="+mn-cs"/>
                        </a:rPr>
                        <a:t>1</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GB" sz="1400" b="1" kern="1200" dirty="0" smtClean="0">
                          <a:solidFill>
                            <a:srgbClr val="FF0000"/>
                          </a:solidFill>
                          <a:latin typeface="Arial"/>
                          <a:ea typeface="+mn-ea"/>
                          <a:cs typeface="+mn-cs"/>
                        </a:rPr>
                        <a:t>1 (0.2)</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GB" sz="1400" b="1" kern="1200" dirty="0" smtClean="0">
                          <a:solidFill>
                            <a:srgbClr val="FF0000"/>
                          </a:solidFill>
                          <a:latin typeface="Arial"/>
                          <a:ea typeface="+mn-ea"/>
                          <a:cs typeface="+mn-cs"/>
                        </a:rPr>
                        <a:t>2.2 (0.44)</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GB" sz="1400" b="1" kern="1200" dirty="0" smtClean="0">
                          <a:solidFill>
                            <a:srgbClr val="FF0000"/>
                          </a:solidFill>
                          <a:latin typeface="Arial"/>
                          <a:ea typeface="+mn-ea"/>
                          <a:cs typeface="+mn-cs"/>
                        </a:rPr>
                        <a:t>2.2 </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smtClean="0">
                          <a:solidFill>
                            <a:srgbClr val="FF0000"/>
                          </a:solidFill>
                          <a:latin typeface="Arial"/>
                          <a:ea typeface="+mn-ea"/>
                          <a:cs typeface="+mn-cs"/>
                        </a:rPr>
                        <a:t>1.15</a:t>
                      </a:r>
                      <a:endParaRPr kumimoji="0" lang="en-GB" sz="1400" b="1" kern="1200" dirty="0" smtClean="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85750">
                <a:tc>
                  <a:txBody>
                    <a:bodyPr/>
                    <a:lstStyle>
                      <a:lvl1pPr marL="0" algn="l" defTabSz="457200" rtl="0" eaLnBrk="1" latinLnBrk="0" hangingPunct="1">
                        <a:defRPr kumimoji="0" sz="1800" kern="1200">
                          <a:solidFill>
                            <a:schemeClr val="dk1"/>
                          </a:solidFill>
                          <a:latin typeface="Arial"/>
                        </a:defRPr>
                      </a:lvl1pPr>
                      <a:lvl2pPr marL="457200" algn="l" defTabSz="457200" rtl="0" eaLnBrk="1" latinLnBrk="0" hangingPunct="1">
                        <a:defRPr kumimoji="0" sz="1800" kern="1200">
                          <a:solidFill>
                            <a:schemeClr val="dk1"/>
                          </a:solidFill>
                          <a:latin typeface="Arial"/>
                        </a:defRPr>
                      </a:lvl2pPr>
                      <a:lvl3pPr marL="914400" algn="l" defTabSz="457200" rtl="0" eaLnBrk="1" latinLnBrk="0" hangingPunct="1">
                        <a:defRPr kumimoji="0" sz="1800" kern="1200">
                          <a:solidFill>
                            <a:schemeClr val="dk1"/>
                          </a:solidFill>
                          <a:latin typeface="Arial"/>
                        </a:defRPr>
                      </a:lvl3pPr>
                      <a:lvl4pPr marL="1371600" algn="l" defTabSz="457200" rtl="0" eaLnBrk="1" latinLnBrk="0" hangingPunct="1">
                        <a:defRPr kumimoji="0" sz="1800" kern="1200">
                          <a:solidFill>
                            <a:schemeClr val="dk1"/>
                          </a:solidFill>
                          <a:latin typeface="Arial"/>
                        </a:defRPr>
                      </a:lvl4pPr>
                      <a:lvl5pPr marL="1828800" algn="l" defTabSz="457200" rtl="0" eaLnBrk="1" latinLnBrk="0" hangingPunct="1">
                        <a:defRPr kumimoji="0" sz="1800" kern="1200">
                          <a:solidFill>
                            <a:schemeClr val="dk1"/>
                          </a:solidFill>
                          <a:latin typeface="Arial"/>
                        </a:defRPr>
                      </a:lvl5pPr>
                      <a:lvl6pPr marL="2286000" algn="l" defTabSz="457200" rtl="0" eaLnBrk="1" latinLnBrk="0" hangingPunct="1">
                        <a:defRPr kumimoji="0" sz="1800" kern="1200">
                          <a:solidFill>
                            <a:schemeClr val="dk1"/>
                          </a:solidFill>
                          <a:latin typeface="Arial"/>
                        </a:defRPr>
                      </a:lvl6pPr>
                      <a:lvl7pPr marL="2743200" algn="l" defTabSz="457200" rtl="0" eaLnBrk="1" latinLnBrk="0" hangingPunct="1">
                        <a:defRPr kumimoji="0" sz="1800" kern="1200">
                          <a:solidFill>
                            <a:schemeClr val="dk1"/>
                          </a:solidFill>
                          <a:latin typeface="Arial"/>
                        </a:defRPr>
                      </a:lvl7pPr>
                      <a:lvl8pPr marL="3200400" algn="l" defTabSz="457200" rtl="0" eaLnBrk="1" latinLnBrk="0" hangingPunct="1">
                        <a:defRPr kumimoji="0" sz="1800" kern="1200">
                          <a:solidFill>
                            <a:schemeClr val="dk1"/>
                          </a:solidFill>
                          <a:latin typeface="Arial"/>
                        </a:defRPr>
                      </a:lvl8pPr>
                      <a:lvl9pPr marL="3657600" algn="l" defTabSz="457200" rtl="0" eaLnBrk="1" latinLnBrk="0" hangingPunct="1">
                        <a:defRPr kumimoji="0" sz="1800" kern="1200">
                          <a:solidFill>
                            <a:schemeClr val="dk1"/>
                          </a:solidFill>
                          <a:latin typeface="Arial"/>
                        </a:defRPr>
                      </a:lvl9pPr>
                    </a:lstStyle>
                    <a:p>
                      <a:r>
                        <a:rPr kumimoji="0" lang="en-GB" sz="1400" b="1" kern="1200" dirty="0" smtClean="0">
                          <a:solidFill>
                            <a:schemeClr val="dk1"/>
                          </a:solidFill>
                          <a:latin typeface="Arial"/>
                          <a:ea typeface="+mn-ea"/>
                          <a:cs typeface="+mn-cs"/>
                        </a:rPr>
                        <a:t>bunch spacing  [ns]</a:t>
                      </a:r>
                      <a:endParaRPr kumimoji="0" lang="en-GB" sz="1400" b="1" kern="1200" dirty="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457200" rtl="0" eaLnBrk="1" latinLnBrk="0" hangingPunct="1">
                        <a:defRPr kumimoji="0" sz="1800" kern="1200">
                          <a:solidFill>
                            <a:schemeClr val="dk1"/>
                          </a:solidFill>
                          <a:latin typeface="Arial"/>
                        </a:defRPr>
                      </a:lvl1pPr>
                      <a:lvl2pPr marL="457200" algn="l" defTabSz="457200" rtl="0" eaLnBrk="1" latinLnBrk="0" hangingPunct="1">
                        <a:defRPr kumimoji="0" sz="1800" kern="1200">
                          <a:solidFill>
                            <a:schemeClr val="dk1"/>
                          </a:solidFill>
                          <a:latin typeface="Arial"/>
                        </a:defRPr>
                      </a:lvl2pPr>
                      <a:lvl3pPr marL="914400" algn="l" defTabSz="457200" rtl="0" eaLnBrk="1" latinLnBrk="0" hangingPunct="1">
                        <a:defRPr kumimoji="0" sz="1800" kern="1200">
                          <a:solidFill>
                            <a:schemeClr val="dk1"/>
                          </a:solidFill>
                          <a:latin typeface="Arial"/>
                        </a:defRPr>
                      </a:lvl3pPr>
                      <a:lvl4pPr marL="1371600" algn="l" defTabSz="457200" rtl="0" eaLnBrk="1" latinLnBrk="0" hangingPunct="1">
                        <a:defRPr kumimoji="0" sz="1800" kern="1200">
                          <a:solidFill>
                            <a:schemeClr val="dk1"/>
                          </a:solidFill>
                          <a:latin typeface="Arial"/>
                        </a:defRPr>
                      </a:lvl4pPr>
                      <a:lvl5pPr marL="1828800" algn="l" defTabSz="457200" rtl="0" eaLnBrk="1" latinLnBrk="0" hangingPunct="1">
                        <a:defRPr kumimoji="0" sz="1800" kern="1200">
                          <a:solidFill>
                            <a:schemeClr val="dk1"/>
                          </a:solidFill>
                          <a:latin typeface="Arial"/>
                        </a:defRPr>
                      </a:lvl5pPr>
                      <a:lvl6pPr marL="2286000" algn="l" defTabSz="457200" rtl="0" eaLnBrk="1" latinLnBrk="0" hangingPunct="1">
                        <a:defRPr kumimoji="0" sz="1800" kern="1200">
                          <a:solidFill>
                            <a:schemeClr val="dk1"/>
                          </a:solidFill>
                          <a:latin typeface="Arial"/>
                        </a:defRPr>
                      </a:lvl6pPr>
                      <a:lvl7pPr marL="2743200" algn="l" defTabSz="457200" rtl="0" eaLnBrk="1" latinLnBrk="0" hangingPunct="1">
                        <a:defRPr kumimoji="0" sz="1800" kern="1200">
                          <a:solidFill>
                            <a:schemeClr val="dk1"/>
                          </a:solidFill>
                          <a:latin typeface="Arial"/>
                        </a:defRPr>
                      </a:lvl7pPr>
                      <a:lvl8pPr marL="3200400" algn="l" defTabSz="457200" rtl="0" eaLnBrk="1" latinLnBrk="0" hangingPunct="1">
                        <a:defRPr kumimoji="0" sz="1800" kern="1200">
                          <a:solidFill>
                            <a:schemeClr val="dk1"/>
                          </a:solidFill>
                          <a:latin typeface="Arial"/>
                        </a:defRPr>
                      </a:lvl8pPr>
                      <a:lvl9pPr marL="3657600" algn="l" defTabSz="457200" rtl="0" eaLnBrk="1" latinLnBrk="0" hangingPunct="1">
                        <a:defRPr kumimoji="0" sz="1800" kern="1200">
                          <a:solidFill>
                            <a:schemeClr val="dk1"/>
                          </a:solidFill>
                          <a:latin typeface="Arial"/>
                        </a:defRPr>
                      </a:lvl9pPr>
                    </a:lstStyle>
                    <a:p>
                      <a:pPr algn="ctr"/>
                      <a:r>
                        <a:rPr kumimoji="0" lang="en-GB" sz="1400" b="1" kern="1200" dirty="0" smtClean="0">
                          <a:solidFill>
                            <a:srgbClr val="FF0000"/>
                          </a:solidFill>
                          <a:latin typeface="Arial"/>
                          <a:ea typeface="+mn-ea"/>
                          <a:cs typeface="+mn-cs"/>
                        </a:rPr>
                        <a:t>25</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GB" sz="1400" b="1" kern="1200" dirty="0" smtClean="0">
                          <a:solidFill>
                            <a:srgbClr val="FF0000"/>
                          </a:solidFill>
                          <a:latin typeface="Arial"/>
                          <a:ea typeface="+mn-ea"/>
                          <a:cs typeface="+mn-cs"/>
                        </a:rPr>
                        <a:t>25 (5)</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GB" sz="1400" b="1" kern="1200" dirty="0" smtClean="0">
                          <a:solidFill>
                            <a:srgbClr val="FF0000"/>
                          </a:solidFill>
                          <a:latin typeface="Arial"/>
                          <a:ea typeface="+mn-ea"/>
                          <a:cs typeface="+mn-cs"/>
                        </a:rPr>
                        <a:t>25 (5)</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GB" sz="1400" b="1" kern="1200" dirty="0" smtClean="0">
                          <a:solidFill>
                            <a:srgbClr val="FF0000"/>
                          </a:solidFill>
                          <a:latin typeface="Arial"/>
                          <a:ea typeface="+mn-ea"/>
                          <a:cs typeface="+mn-cs"/>
                        </a:rPr>
                        <a:t>25</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smtClean="0">
                          <a:solidFill>
                            <a:srgbClr val="FF0000"/>
                          </a:solidFill>
                          <a:latin typeface="Arial"/>
                          <a:ea typeface="+mn-ea"/>
                          <a:cs typeface="+mn-cs"/>
                        </a:rPr>
                        <a:t>25</a:t>
                      </a:r>
                      <a:endParaRPr kumimoji="0" lang="en-GB" sz="1400" b="1" kern="1200" dirty="0" smtClean="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85750">
                <a:tc>
                  <a:txBody>
                    <a:bodyPr/>
                    <a:lstStyle>
                      <a:lvl1pPr marL="0" algn="l" defTabSz="457200" rtl="0" eaLnBrk="1" latinLnBrk="0" hangingPunct="1">
                        <a:defRPr kumimoji="0" sz="1800" kern="1200">
                          <a:solidFill>
                            <a:schemeClr val="dk1"/>
                          </a:solidFill>
                          <a:latin typeface="Arial"/>
                        </a:defRPr>
                      </a:lvl1pPr>
                      <a:lvl2pPr marL="457200" algn="l" defTabSz="457200" rtl="0" eaLnBrk="1" latinLnBrk="0" hangingPunct="1">
                        <a:defRPr kumimoji="0" sz="1800" kern="1200">
                          <a:solidFill>
                            <a:schemeClr val="dk1"/>
                          </a:solidFill>
                          <a:latin typeface="Arial"/>
                        </a:defRPr>
                      </a:lvl2pPr>
                      <a:lvl3pPr marL="914400" algn="l" defTabSz="457200" rtl="0" eaLnBrk="1" latinLnBrk="0" hangingPunct="1">
                        <a:defRPr kumimoji="0" sz="1800" kern="1200">
                          <a:solidFill>
                            <a:schemeClr val="dk1"/>
                          </a:solidFill>
                          <a:latin typeface="Arial"/>
                        </a:defRPr>
                      </a:lvl3pPr>
                      <a:lvl4pPr marL="1371600" algn="l" defTabSz="457200" rtl="0" eaLnBrk="1" latinLnBrk="0" hangingPunct="1">
                        <a:defRPr kumimoji="0" sz="1800" kern="1200">
                          <a:solidFill>
                            <a:schemeClr val="dk1"/>
                          </a:solidFill>
                          <a:latin typeface="Arial"/>
                        </a:defRPr>
                      </a:lvl4pPr>
                      <a:lvl5pPr marL="1828800" algn="l" defTabSz="457200" rtl="0" eaLnBrk="1" latinLnBrk="0" hangingPunct="1">
                        <a:defRPr kumimoji="0" sz="1800" kern="1200">
                          <a:solidFill>
                            <a:schemeClr val="dk1"/>
                          </a:solidFill>
                          <a:latin typeface="Arial"/>
                        </a:defRPr>
                      </a:lvl5pPr>
                      <a:lvl6pPr marL="2286000" algn="l" defTabSz="457200" rtl="0" eaLnBrk="1" latinLnBrk="0" hangingPunct="1">
                        <a:defRPr kumimoji="0" sz="1800" kern="1200">
                          <a:solidFill>
                            <a:schemeClr val="dk1"/>
                          </a:solidFill>
                          <a:latin typeface="Arial"/>
                        </a:defRPr>
                      </a:lvl6pPr>
                      <a:lvl7pPr marL="2743200" algn="l" defTabSz="457200" rtl="0" eaLnBrk="1" latinLnBrk="0" hangingPunct="1">
                        <a:defRPr kumimoji="0" sz="1800" kern="1200">
                          <a:solidFill>
                            <a:schemeClr val="dk1"/>
                          </a:solidFill>
                          <a:latin typeface="Arial"/>
                        </a:defRPr>
                      </a:lvl7pPr>
                      <a:lvl8pPr marL="3200400" algn="l" defTabSz="457200" rtl="0" eaLnBrk="1" latinLnBrk="0" hangingPunct="1">
                        <a:defRPr kumimoji="0" sz="1800" kern="1200">
                          <a:solidFill>
                            <a:schemeClr val="dk1"/>
                          </a:solidFill>
                          <a:latin typeface="Arial"/>
                        </a:defRPr>
                      </a:lvl8pPr>
                      <a:lvl9pPr marL="3657600" algn="l" defTabSz="457200" rtl="0" eaLnBrk="1" latinLnBrk="0" hangingPunct="1">
                        <a:defRPr kumimoji="0" sz="1800" kern="1200">
                          <a:solidFill>
                            <a:schemeClr val="dk1"/>
                          </a:solidFill>
                          <a:latin typeface="Arial"/>
                        </a:defRPr>
                      </a:lvl9pPr>
                    </a:lstStyle>
                    <a:p>
                      <a:r>
                        <a:rPr kumimoji="0" lang="en-GB" sz="1400" b="1" kern="1200" dirty="0" err="1" smtClean="0">
                          <a:solidFill>
                            <a:schemeClr val="dk1"/>
                          </a:solidFill>
                          <a:latin typeface="Arial"/>
                          <a:ea typeface="+mn-ea"/>
                          <a:cs typeface="+mn-cs"/>
                        </a:rPr>
                        <a:t>synchr</a:t>
                      </a:r>
                      <a:r>
                        <a:rPr kumimoji="0" lang="en-GB" sz="1400" b="1" kern="1200" dirty="0" smtClean="0">
                          <a:solidFill>
                            <a:schemeClr val="dk1"/>
                          </a:solidFill>
                          <a:latin typeface="Arial"/>
                          <a:ea typeface="+mn-ea"/>
                          <a:cs typeface="+mn-cs"/>
                        </a:rPr>
                        <a:t>. rad. power / ring [kW]</a:t>
                      </a:r>
                      <a:endParaRPr kumimoji="0" lang="en-GB" sz="1400" b="1" kern="1200" dirty="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3">
                  <a:txBody>
                    <a:bodyPr/>
                    <a:lstStyle>
                      <a:lvl1pPr marL="0" algn="l" defTabSz="457200" rtl="0" eaLnBrk="1" latinLnBrk="0" hangingPunct="1">
                        <a:defRPr kumimoji="0" sz="1800" kern="1200">
                          <a:solidFill>
                            <a:schemeClr val="dk1"/>
                          </a:solidFill>
                          <a:latin typeface="Arial"/>
                        </a:defRPr>
                      </a:lvl1pPr>
                      <a:lvl2pPr marL="457200" algn="l" defTabSz="457200" rtl="0" eaLnBrk="1" latinLnBrk="0" hangingPunct="1">
                        <a:defRPr kumimoji="0" sz="1800" kern="1200">
                          <a:solidFill>
                            <a:schemeClr val="dk1"/>
                          </a:solidFill>
                          <a:latin typeface="Arial"/>
                        </a:defRPr>
                      </a:lvl2pPr>
                      <a:lvl3pPr marL="914400" algn="l" defTabSz="457200" rtl="0" eaLnBrk="1" latinLnBrk="0" hangingPunct="1">
                        <a:defRPr kumimoji="0" sz="1800" kern="1200">
                          <a:solidFill>
                            <a:schemeClr val="dk1"/>
                          </a:solidFill>
                          <a:latin typeface="Arial"/>
                        </a:defRPr>
                      </a:lvl3pPr>
                      <a:lvl4pPr marL="1371600" algn="l" defTabSz="457200" rtl="0" eaLnBrk="1" latinLnBrk="0" hangingPunct="1">
                        <a:defRPr kumimoji="0" sz="1800" kern="1200">
                          <a:solidFill>
                            <a:schemeClr val="dk1"/>
                          </a:solidFill>
                          <a:latin typeface="Arial"/>
                        </a:defRPr>
                      </a:lvl4pPr>
                      <a:lvl5pPr marL="1828800" algn="l" defTabSz="457200" rtl="0" eaLnBrk="1" latinLnBrk="0" hangingPunct="1">
                        <a:defRPr kumimoji="0" sz="1800" kern="1200">
                          <a:solidFill>
                            <a:schemeClr val="dk1"/>
                          </a:solidFill>
                          <a:latin typeface="Arial"/>
                        </a:defRPr>
                      </a:lvl5pPr>
                      <a:lvl6pPr marL="2286000" algn="l" defTabSz="457200" rtl="0" eaLnBrk="1" latinLnBrk="0" hangingPunct="1">
                        <a:defRPr kumimoji="0" sz="1800" kern="1200">
                          <a:solidFill>
                            <a:schemeClr val="dk1"/>
                          </a:solidFill>
                          <a:latin typeface="Arial"/>
                        </a:defRPr>
                      </a:lvl6pPr>
                      <a:lvl7pPr marL="2743200" algn="l" defTabSz="457200" rtl="0" eaLnBrk="1" latinLnBrk="0" hangingPunct="1">
                        <a:defRPr kumimoji="0" sz="1800" kern="1200">
                          <a:solidFill>
                            <a:schemeClr val="dk1"/>
                          </a:solidFill>
                          <a:latin typeface="Arial"/>
                        </a:defRPr>
                      </a:lvl7pPr>
                      <a:lvl8pPr marL="3200400" algn="l" defTabSz="457200" rtl="0" eaLnBrk="1" latinLnBrk="0" hangingPunct="1">
                        <a:defRPr kumimoji="0" sz="1800" kern="1200">
                          <a:solidFill>
                            <a:schemeClr val="dk1"/>
                          </a:solidFill>
                          <a:latin typeface="Arial"/>
                        </a:defRPr>
                      </a:lvl8pPr>
                      <a:lvl9pPr marL="3657600" algn="l" defTabSz="457200" rtl="0" eaLnBrk="1" latinLnBrk="0" hangingPunct="1">
                        <a:defRPr kumimoji="0" sz="1800" kern="1200">
                          <a:solidFill>
                            <a:schemeClr val="dk1"/>
                          </a:solidFill>
                          <a:latin typeface="Arial"/>
                        </a:defRPr>
                      </a:lvl9pPr>
                    </a:lstStyle>
                    <a:p>
                      <a:pPr algn="ctr"/>
                      <a:r>
                        <a:rPr kumimoji="0" lang="en-GB" sz="1400" b="1" kern="1200" dirty="0" smtClean="0">
                          <a:solidFill>
                            <a:schemeClr val="accent4">
                              <a:lumMod val="75000"/>
                            </a:schemeClr>
                          </a:solidFill>
                          <a:latin typeface="Arial"/>
                          <a:ea typeface="+mn-ea"/>
                          <a:cs typeface="+mn-cs"/>
                        </a:rPr>
                        <a:t>2400</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hMerge="1">
                  <a:txBody>
                    <a:bodyPr/>
                    <a:lstStyle/>
                    <a:p>
                      <a:pPr algn="ctr"/>
                      <a:endParaRPr kumimoji="0" lang="en-GB" sz="1800" b="1" kern="1200" dirty="0" smtClean="0">
                        <a:solidFill>
                          <a:schemeClr val="dk1"/>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GB" sz="1400" b="1" kern="1200" dirty="0" smtClean="0">
                          <a:solidFill>
                            <a:schemeClr val="accent4">
                              <a:lumMod val="75000"/>
                            </a:schemeClr>
                          </a:solidFill>
                          <a:latin typeface="Arial"/>
                          <a:ea typeface="+mn-ea"/>
                          <a:cs typeface="+mn-cs"/>
                        </a:rPr>
                        <a:t>101</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kumimoji="0" sz="1800" kern="1200">
                          <a:solidFill>
                            <a:schemeClr val="dk1"/>
                          </a:solidFill>
                          <a:latin typeface="Arial"/>
                        </a:defRPr>
                      </a:lvl1pPr>
                      <a:lvl2pPr marL="457200" algn="l" defTabSz="457200" rtl="0" eaLnBrk="1" latinLnBrk="0" hangingPunct="1">
                        <a:defRPr kumimoji="0" sz="1800" kern="1200">
                          <a:solidFill>
                            <a:schemeClr val="dk1"/>
                          </a:solidFill>
                          <a:latin typeface="Arial"/>
                        </a:defRPr>
                      </a:lvl2pPr>
                      <a:lvl3pPr marL="914400" algn="l" defTabSz="457200" rtl="0" eaLnBrk="1" latinLnBrk="0" hangingPunct="1">
                        <a:defRPr kumimoji="0" sz="1800" kern="1200">
                          <a:solidFill>
                            <a:schemeClr val="dk1"/>
                          </a:solidFill>
                          <a:latin typeface="Arial"/>
                        </a:defRPr>
                      </a:lvl3pPr>
                      <a:lvl4pPr marL="1371600" algn="l" defTabSz="457200" rtl="0" eaLnBrk="1" latinLnBrk="0" hangingPunct="1">
                        <a:defRPr kumimoji="0" sz="1800" kern="1200">
                          <a:solidFill>
                            <a:schemeClr val="dk1"/>
                          </a:solidFill>
                          <a:latin typeface="Arial"/>
                        </a:defRPr>
                      </a:lvl4pPr>
                      <a:lvl5pPr marL="1828800" algn="l" defTabSz="457200" rtl="0" eaLnBrk="1" latinLnBrk="0" hangingPunct="1">
                        <a:defRPr kumimoji="0" sz="1800" kern="1200">
                          <a:solidFill>
                            <a:schemeClr val="dk1"/>
                          </a:solidFill>
                          <a:latin typeface="Arial"/>
                        </a:defRPr>
                      </a:lvl5pPr>
                      <a:lvl6pPr marL="2286000" algn="l" defTabSz="457200" rtl="0" eaLnBrk="1" latinLnBrk="0" hangingPunct="1">
                        <a:defRPr kumimoji="0" sz="1800" kern="1200">
                          <a:solidFill>
                            <a:schemeClr val="dk1"/>
                          </a:solidFill>
                          <a:latin typeface="Arial"/>
                        </a:defRPr>
                      </a:lvl6pPr>
                      <a:lvl7pPr marL="2743200" algn="l" defTabSz="457200" rtl="0" eaLnBrk="1" latinLnBrk="0" hangingPunct="1">
                        <a:defRPr kumimoji="0" sz="1800" kern="1200">
                          <a:solidFill>
                            <a:schemeClr val="dk1"/>
                          </a:solidFill>
                          <a:latin typeface="Arial"/>
                        </a:defRPr>
                      </a:lvl7pPr>
                      <a:lvl8pPr marL="3200400" algn="l" defTabSz="457200" rtl="0" eaLnBrk="1" latinLnBrk="0" hangingPunct="1">
                        <a:defRPr kumimoji="0" sz="1800" kern="1200">
                          <a:solidFill>
                            <a:schemeClr val="dk1"/>
                          </a:solidFill>
                          <a:latin typeface="Arial"/>
                        </a:defRPr>
                      </a:lvl8pPr>
                      <a:lvl9pPr marL="3657600" algn="l" defTabSz="457200" rtl="0" eaLnBrk="1" latinLnBrk="0" hangingPunct="1">
                        <a:defRPr kumimoji="0" sz="1800" kern="1200">
                          <a:solidFill>
                            <a:schemeClr val="dk1"/>
                          </a:solidFill>
                          <a:latin typeface="Arial"/>
                        </a:defRPr>
                      </a:lvl9pPr>
                    </a:lstStyle>
                    <a:p>
                      <a:pPr algn="ctr"/>
                      <a:r>
                        <a:rPr kumimoji="0" lang="en-GB" sz="1400" b="1" kern="1200" dirty="0" smtClean="0">
                          <a:solidFill>
                            <a:schemeClr val="accent4">
                              <a:lumMod val="75000"/>
                            </a:schemeClr>
                          </a:solidFill>
                          <a:latin typeface="Arial"/>
                          <a:ea typeface="+mn-ea"/>
                          <a:cs typeface="+mn-cs"/>
                        </a:rPr>
                        <a:t>7.3</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smtClean="0">
                          <a:solidFill>
                            <a:schemeClr val="accent4">
                              <a:lumMod val="75000"/>
                            </a:schemeClr>
                          </a:solidFill>
                          <a:latin typeface="Arial"/>
                          <a:ea typeface="+mn-ea"/>
                          <a:cs typeface="+mn-cs"/>
                        </a:rPr>
                        <a:t>3.6</a:t>
                      </a:r>
                      <a:endParaRPr kumimoji="0" lang="en-GB" sz="1400" b="1" kern="1200" dirty="0" smtClean="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299242539"/>
                  </a:ext>
                </a:extLst>
              </a:tr>
              <a:tr h="28575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r>
                        <a:rPr kumimoji="0" lang="en-GB" sz="1400" b="1" kern="1200" dirty="0" smtClean="0">
                          <a:solidFill>
                            <a:schemeClr val="dk1"/>
                          </a:solidFill>
                          <a:latin typeface="Arial"/>
                          <a:ea typeface="+mn-ea"/>
                          <a:cs typeface="+mn-cs"/>
                        </a:rPr>
                        <a:t>SR</a:t>
                      </a:r>
                      <a:r>
                        <a:rPr kumimoji="0" lang="en-GB" sz="1400" b="1" kern="1200" baseline="0" dirty="0" smtClean="0">
                          <a:solidFill>
                            <a:schemeClr val="dk1"/>
                          </a:solidFill>
                          <a:latin typeface="Arial"/>
                          <a:ea typeface="+mn-ea"/>
                          <a:cs typeface="+mn-cs"/>
                        </a:rPr>
                        <a:t> power / length [W/m/ap.]</a:t>
                      </a:r>
                      <a:endParaRPr kumimoji="0" lang="en-GB" sz="1400" b="1" kern="1200" dirty="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3">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smtClean="0">
                          <a:solidFill>
                            <a:schemeClr val="accent4">
                              <a:lumMod val="75000"/>
                            </a:schemeClr>
                          </a:solidFill>
                          <a:latin typeface="Arial"/>
                          <a:ea typeface="+mn-ea"/>
                          <a:cs typeface="+mn-cs"/>
                        </a:rPr>
                        <a:t>28.4</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hMerge="1">
                  <a:txBody>
                    <a:bodyPr/>
                    <a:lstStyle/>
                    <a:p>
                      <a:pPr algn="ctr"/>
                      <a:endParaRPr kumimoji="0" lang="en-GB" sz="1800" b="1" kern="1200" dirty="0" smtClean="0">
                        <a:solidFill>
                          <a:schemeClr val="dk1"/>
                        </a:solidFill>
                        <a:latin typeface="Arial"/>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smtClean="0">
                          <a:solidFill>
                            <a:schemeClr val="accent4">
                              <a:lumMod val="75000"/>
                            </a:schemeClr>
                          </a:solidFill>
                          <a:latin typeface="Arial"/>
                          <a:ea typeface="+mn-ea"/>
                          <a:cs typeface="+mn-cs"/>
                        </a:rPr>
                        <a:t>4.6</a:t>
                      </a:r>
                      <a:endParaRPr kumimoji="0" lang="en-GB" sz="1400" b="1" kern="1200" dirty="0" smtClean="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smtClean="0">
                          <a:solidFill>
                            <a:schemeClr val="accent4">
                              <a:lumMod val="75000"/>
                            </a:schemeClr>
                          </a:solidFill>
                          <a:latin typeface="Arial"/>
                          <a:ea typeface="+mn-ea"/>
                          <a:cs typeface="+mn-cs"/>
                        </a:rPr>
                        <a:t>0.33</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smtClean="0">
                          <a:solidFill>
                            <a:schemeClr val="accent4">
                              <a:lumMod val="75000"/>
                            </a:schemeClr>
                          </a:solidFill>
                          <a:latin typeface="Arial"/>
                          <a:ea typeface="+mn-ea"/>
                          <a:cs typeface="+mn-cs"/>
                        </a:rPr>
                        <a:t>0.17</a:t>
                      </a:r>
                      <a:endParaRPr kumimoji="0" lang="en-GB" sz="1400" b="1" kern="1200" dirty="0" smtClean="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28575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r>
                        <a:rPr kumimoji="0" lang="en-GB" sz="1400" b="1" kern="1200" dirty="0" smtClean="0">
                          <a:solidFill>
                            <a:schemeClr val="dk1"/>
                          </a:solidFill>
                          <a:latin typeface="Arial" panose="020B0604020202020204" pitchFamily="34" charset="0"/>
                          <a:ea typeface="+mn-ea"/>
                          <a:cs typeface="Arial" panose="020B0604020202020204" pitchFamily="34" charset="0"/>
                        </a:rPr>
                        <a:t>long. emit. damping time [h]</a:t>
                      </a:r>
                      <a:endParaRPr kumimoji="0" lang="en-GB" sz="1400" b="1" kern="1200" dirty="0">
                        <a:solidFill>
                          <a:schemeClr val="dk1"/>
                        </a:solidFill>
                        <a:latin typeface="Arial" panose="020B0604020202020204" pitchFamily="34" charset="0"/>
                        <a:ea typeface="+mn-ea"/>
                        <a:cs typeface="Arial" panose="020B0604020202020204" pitchFamily="34" charset="0"/>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3">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smtClean="0">
                          <a:solidFill>
                            <a:schemeClr val="accent4">
                              <a:lumMod val="75000"/>
                            </a:schemeClr>
                          </a:solidFill>
                          <a:latin typeface="Arial"/>
                          <a:ea typeface="+mn-ea"/>
                          <a:cs typeface="+mn-cs"/>
                        </a:rPr>
                        <a:t>0.54</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hMerge="1">
                  <a:txBody>
                    <a:bodyPr/>
                    <a:lstStyle/>
                    <a:p>
                      <a:pPr algn="ctr"/>
                      <a:endParaRPr kumimoji="0" lang="en-GB" sz="1800" b="1" kern="1200" dirty="0" smtClean="0">
                        <a:solidFill>
                          <a:schemeClr val="dk1"/>
                        </a:solidFill>
                        <a:latin typeface="Arial"/>
                        <a:ea typeface="+mn-ea"/>
                        <a:cs typeface="+mn-cs"/>
                      </a:endParaRPr>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smtClean="0">
                          <a:solidFill>
                            <a:schemeClr val="accent4">
                              <a:lumMod val="75000"/>
                            </a:schemeClr>
                          </a:solidFill>
                          <a:latin typeface="Arial"/>
                          <a:ea typeface="+mn-ea"/>
                          <a:cs typeface="+mn-cs"/>
                        </a:rPr>
                        <a:t>1.8</a:t>
                      </a:r>
                      <a:endParaRPr kumimoji="0" lang="en-GB" sz="1400" b="1" kern="1200" dirty="0" smtClean="0">
                        <a:solidFill>
                          <a:schemeClr val="accent4">
                            <a:lumMod val="75000"/>
                          </a:schemeClr>
                        </a:solidFill>
                        <a:latin typeface="Arial"/>
                        <a:ea typeface="+mn-ea"/>
                        <a:cs typeface="+mn-cs"/>
                      </a:endParaRPr>
                    </a:p>
                  </a:txBody>
                  <a:tcPr marL="68580" marR="68580" marT="34290" marB="34290">
                    <a:lnL w="12700" cmpd="sng">
                      <a:solidFill>
                        <a:prstClr val="black"/>
                      </a:solidFill>
                      <a:prstDash val="soli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baseline="0" dirty="0" smtClean="0">
                          <a:solidFill>
                            <a:schemeClr val="accent4">
                              <a:lumMod val="75000"/>
                            </a:schemeClr>
                          </a:solidFill>
                          <a:latin typeface="Arial"/>
                          <a:ea typeface="+mn-ea"/>
                          <a:cs typeface="+mn-cs"/>
                        </a:rPr>
                        <a:t> 12.9</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smtClean="0">
                          <a:solidFill>
                            <a:schemeClr val="accent4">
                              <a:lumMod val="75000"/>
                            </a:schemeClr>
                          </a:solidFill>
                          <a:latin typeface="Arial"/>
                          <a:ea typeface="+mn-ea"/>
                          <a:cs typeface="+mn-cs"/>
                        </a:rPr>
                        <a:t>12.9</a:t>
                      </a:r>
                      <a:endParaRPr kumimoji="0" lang="en-GB" sz="1400" b="1" kern="1200" dirty="0" smtClean="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28575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smtClean="0">
                          <a:solidFill>
                            <a:schemeClr val="dk1"/>
                          </a:solidFill>
                          <a:latin typeface="Arial"/>
                          <a:ea typeface="+mn-ea"/>
                          <a:cs typeface="+mn-cs"/>
                        </a:rPr>
                        <a:t>beta*</a:t>
                      </a:r>
                      <a:r>
                        <a:rPr kumimoji="0" lang="de-AT" sz="1400" b="1" kern="1200" baseline="0" dirty="0" smtClean="0">
                          <a:solidFill>
                            <a:schemeClr val="dk1"/>
                          </a:solidFill>
                          <a:latin typeface="Arial"/>
                          <a:ea typeface="+mn-ea"/>
                          <a:cs typeface="+mn-cs"/>
                        </a:rPr>
                        <a:t> </a:t>
                      </a:r>
                      <a:r>
                        <a:rPr kumimoji="0" lang="en-GB" sz="1400" b="1" kern="1200" dirty="0" smtClean="0">
                          <a:solidFill>
                            <a:schemeClr val="dk1"/>
                          </a:solidFill>
                          <a:latin typeface="+mn-lt"/>
                          <a:ea typeface="+mn-ea"/>
                          <a:cs typeface="+mn-cs"/>
                        </a:rPr>
                        <a:t>[m]</a:t>
                      </a:r>
                      <a:endParaRPr kumimoji="0" lang="en-GB" sz="1400" b="1" kern="1200" dirty="0" smtClean="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smtClean="0">
                          <a:solidFill>
                            <a:schemeClr val="accent4">
                              <a:lumMod val="75000"/>
                            </a:schemeClr>
                          </a:solidFill>
                          <a:latin typeface="Arial"/>
                          <a:ea typeface="+mn-ea"/>
                          <a:cs typeface="+mn-cs"/>
                        </a:rPr>
                        <a:t>1.1</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smtClean="0">
                          <a:solidFill>
                            <a:schemeClr val="accent4">
                              <a:lumMod val="75000"/>
                            </a:schemeClr>
                          </a:solidFill>
                          <a:latin typeface="Arial"/>
                          <a:ea typeface="+mn-ea"/>
                          <a:cs typeface="+mn-cs"/>
                        </a:rPr>
                        <a:t>0.3</a:t>
                      </a:r>
                      <a:endParaRPr kumimoji="0" lang="en-GB" sz="1400" b="1" kern="1200" dirty="0">
                        <a:solidFill>
                          <a:schemeClr val="accent4">
                            <a:lumMod val="75000"/>
                          </a:schemeClr>
                        </a:solidFill>
                        <a:latin typeface="Arial"/>
                        <a:ea typeface="+mn-ea"/>
                        <a:cs typeface="+mn-cs"/>
                      </a:endParaRPr>
                    </a:p>
                  </a:txBody>
                  <a:tcPr marL="68580" marR="68580" marT="34290" marB="34290">
                    <a:lnL w="12700" cmpd="sng">
                      <a:solidFill>
                        <a:prstClr val="black"/>
                      </a:solidFill>
                      <a:prstDash val="soli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dirty="0"/>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smtClean="0">
                          <a:solidFill>
                            <a:schemeClr val="accent4">
                              <a:lumMod val="75000"/>
                            </a:schemeClr>
                          </a:solidFill>
                          <a:latin typeface="Arial"/>
                          <a:ea typeface="+mn-ea"/>
                          <a:cs typeface="+mn-cs"/>
                        </a:rPr>
                        <a:t>0.25</a:t>
                      </a:r>
                      <a:endParaRPr kumimoji="0" lang="de-AT" sz="1400" b="1" kern="1200" dirty="0">
                        <a:solidFill>
                          <a:schemeClr val="accent4">
                            <a:lumMod val="75000"/>
                          </a:schemeClr>
                        </a:solidFill>
                        <a:latin typeface="Arial"/>
                        <a:ea typeface="+mn-ea"/>
                        <a:cs typeface="+mn-cs"/>
                      </a:endParaRPr>
                    </a:p>
                  </a:txBody>
                  <a:tcPr marL="68580" marR="68580" marT="34290" marB="34290">
                    <a:lnL w="12700" cmpd="sng">
                      <a:solidFill>
                        <a:prstClr val="black"/>
                      </a:solidFill>
                      <a:prstDash val="soli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400" b="1" kern="1200" dirty="0" smtClean="0">
                          <a:solidFill>
                            <a:schemeClr val="accent4">
                              <a:lumMod val="75000"/>
                            </a:schemeClr>
                          </a:solidFill>
                          <a:latin typeface="Arial"/>
                          <a:ea typeface="+mn-ea"/>
                          <a:cs typeface="+mn-cs"/>
                        </a:rPr>
                        <a:t>0.20</a:t>
                      </a:r>
                      <a:endParaRPr kumimoji="0" lang="en-GB" sz="1400" b="1" kern="1200" dirty="0" smtClean="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smtClean="0">
                          <a:solidFill>
                            <a:schemeClr val="accent4">
                              <a:lumMod val="75000"/>
                            </a:schemeClr>
                          </a:solidFill>
                          <a:latin typeface="Arial"/>
                          <a:ea typeface="+mn-ea"/>
                          <a:cs typeface="+mn-cs"/>
                        </a:rPr>
                        <a:t>0.55</a:t>
                      </a:r>
                      <a:endParaRPr kumimoji="0" lang="en-GB" sz="1400" b="1" kern="1200" dirty="0" smtClean="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28575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smtClean="0">
                          <a:solidFill>
                            <a:schemeClr val="dk1"/>
                          </a:solidFill>
                          <a:latin typeface="Arial"/>
                          <a:ea typeface="+mn-ea"/>
                          <a:cs typeface="+mn-cs"/>
                        </a:rPr>
                        <a:t>normalized emittance</a:t>
                      </a:r>
                      <a:r>
                        <a:rPr kumimoji="0" lang="en-US" sz="1400" b="1" kern="1200" baseline="0" dirty="0" smtClean="0">
                          <a:solidFill>
                            <a:schemeClr val="dk1"/>
                          </a:solidFill>
                          <a:latin typeface="Arial"/>
                          <a:ea typeface="+mn-ea"/>
                          <a:cs typeface="+mn-cs"/>
                        </a:rPr>
                        <a:t> [</a:t>
                      </a:r>
                      <a:r>
                        <a:rPr kumimoji="0" lang="en-US" sz="1400" b="1" kern="1200" baseline="0" dirty="0" smtClean="0">
                          <a:solidFill>
                            <a:schemeClr val="dk1"/>
                          </a:solidFill>
                          <a:latin typeface="Symbol" panose="05050102010706020507" pitchFamily="18" charset="2"/>
                          <a:ea typeface="+mn-ea"/>
                          <a:cs typeface="+mn-cs"/>
                        </a:rPr>
                        <a:t>m</a:t>
                      </a:r>
                      <a:r>
                        <a:rPr kumimoji="0" lang="en-US" sz="1400" b="1" kern="1200" baseline="0" dirty="0" smtClean="0">
                          <a:solidFill>
                            <a:schemeClr val="dk1"/>
                          </a:solidFill>
                          <a:latin typeface="Arial"/>
                          <a:ea typeface="+mn-ea"/>
                          <a:cs typeface="+mn-cs"/>
                        </a:rPr>
                        <a:t>m]</a:t>
                      </a:r>
                      <a:endParaRPr kumimoji="0" lang="en-GB" sz="1400" b="1" kern="1200" dirty="0" smtClean="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3">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smtClean="0">
                          <a:solidFill>
                            <a:schemeClr val="accent4">
                              <a:lumMod val="75000"/>
                            </a:schemeClr>
                          </a:solidFill>
                          <a:latin typeface="Arial"/>
                          <a:ea typeface="+mn-ea"/>
                          <a:cs typeface="+mn-cs"/>
                        </a:rPr>
                        <a:t>2.2 (0.4)</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hMerge="1">
                  <a:txBody>
                    <a:bodyPr/>
                    <a:lstStyle/>
                    <a:p>
                      <a:endParaRPr lang="en-GB" dirty="0"/>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smtClean="0">
                          <a:solidFill>
                            <a:schemeClr val="accent4">
                              <a:lumMod val="75000"/>
                            </a:schemeClr>
                          </a:solidFill>
                          <a:latin typeface="Arial"/>
                          <a:ea typeface="+mn-ea"/>
                          <a:cs typeface="+mn-cs"/>
                        </a:rPr>
                        <a:t>2.5</a:t>
                      </a:r>
                      <a:r>
                        <a:rPr kumimoji="0" lang="de-AT" sz="1400" b="1" kern="1200" baseline="0" dirty="0" smtClean="0">
                          <a:solidFill>
                            <a:schemeClr val="accent4">
                              <a:lumMod val="75000"/>
                            </a:schemeClr>
                          </a:solidFill>
                          <a:latin typeface="Arial"/>
                          <a:ea typeface="+mn-ea"/>
                          <a:cs typeface="+mn-cs"/>
                        </a:rPr>
                        <a:t> (0.5)</a:t>
                      </a:r>
                      <a:endParaRPr kumimoji="0" lang="de-AT" sz="1400" b="1" kern="1200" dirty="0">
                        <a:solidFill>
                          <a:schemeClr val="accent4">
                            <a:lumMod val="75000"/>
                          </a:schemeClr>
                        </a:solidFill>
                        <a:latin typeface="Arial"/>
                        <a:ea typeface="+mn-ea"/>
                        <a:cs typeface="+mn-cs"/>
                      </a:endParaRPr>
                    </a:p>
                  </a:txBody>
                  <a:tcPr marL="68580" marR="68580" marT="34290" marB="34290">
                    <a:lnL w="12700" cmpd="sng">
                      <a:solidFill>
                        <a:prstClr val="black"/>
                      </a:solidFill>
                      <a:prstDash val="soli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smtClean="0">
                          <a:solidFill>
                            <a:schemeClr val="accent4">
                              <a:lumMod val="75000"/>
                            </a:schemeClr>
                          </a:solidFill>
                          <a:latin typeface="Arial"/>
                          <a:ea typeface="+mn-ea"/>
                          <a:cs typeface="+mn-cs"/>
                        </a:rPr>
                        <a:t>2.5</a:t>
                      </a:r>
                      <a:endParaRPr kumimoji="0" lang="en-GB" sz="1400" b="1" kern="1200" dirty="0" smtClean="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smtClean="0">
                          <a:solidFill>
                            <a:schemeClr val="accent4">
                              <a:lumMod val="75000"/>
                            </a:schemeClr>
                          </a:solidFill>
                          <a:latin typeface="Arial"/>
                          <a:ea typeface="+mn-ea"/>
                          <a:cs typeface="+mn-cs"/>
                        </a:rPr>
                        <a:t>3.75</a:t>
                      </a:r>
                      <a:endParaRPr kumimoji="0" lang="en-GB" sz="1400" b="1" kern="1200" dirty="0" smtClean="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28575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r>
                        <a:rPr kumimoji="0" lang="en-US" sz="1400" b="1" kern="1200" dirty="0" smtClean="0">
                          <a:solidFill>
                            <a:schemeClr val="dk1"/>
                          </a:solidFill>
                          <a:latin typeface="Arial"/>
                          <a:ea typeface="+mn-ea"/>
                          <a:cs typeface="+mn-cs"/>
                        </a:rPr>
                        <a:t>peak luminosity [10</a:t>
                      </a:r>
                      <a:r>
                        <a:rPr kumimoji="0" lang="en-US" sz="1400" b="1" kern="1200" baseline="30000" dirty="0" smtClean="0">
                          <a:solidFill>
                            <a:schemeClr val="dk1"/>
                          </a:solidFill>
                          <a:latin typeface="Arial"/>
                          <a:ea typeface="+mn-ea"/>
                          <a:cs typeface="+mn-cs"/>
                        </a:rPr>
                        <a:t>34</a:t>
                      </a:r>
                      <a:r>
                        <a:rPr kumimoji="0" lang="en-US" sz="1400" b="1" kern="1200" dirty="0" smtClean="0">
                          <a:solidFill>
                            <a:schemeClr val="dk1"/>
                          </a:solidFill>
                          <a:latin typeface="Arial"/>
                          <a:ea typeface="+mn-ea"/>
                          <a:cs typeface="+mn-cs"/>
                        </a:rPr>
                        <a:t> cm</a:t>
                      </a:r>
                      <a:r>
                        <a:rPr kumimoji="0" lang="en-US" sz="1400" b="1" kern="1200" baseline="30000" dirty="0" smtClean="0">
                          <a:solidFill>
                            <a:schemeClr val="dk1"/>
                          </a:solidFill>
                          <a:latin typeface="Arial"/>
                          <a:ea typeface="+mn-ea"/>
                          <a:cs typeface="+mn-cs"/>
                        </a:rPr>
                        <a:t>-2</a:t>
                      </a:r>
                      <a:r>
                        <a:rPr kumimoji="0" lang="en-US" sz="1400" b="1" kern="1200" dirty="0" smtClean="0">
                          <a:solidFill>
                            <a:schemeClr val="dk1"/>
                          </a:solidFill>
                          <a:latin typeface="Arial"/>
                          <a:ea typeface="+mn-ea"/>
                          <a:cs typeface="+mn-cs"/>
                        </a:rPr>
                        <a:t>s</a:t>
                      </a:r>
                      <a:r>
                        <a:rPr kumimoji="0" lang="en-US" sz="1400" b="1" kern="1200" baseline="30000" dirty="0" smtClean="0">
                          <a:solidFill>
                            <a:schemeClr val="dk1"/>
                          </a:solidFill>
                          <a:latin typeface="Arial"/>
                          <a:ea typeface="+mn-ea"/>
                          <a:cs typeface="+mn-cs"/>
                        </a:rPr>
                        <a:t>-1</a:t>
                      </a:r>
                      <a:r>
                        <a:rPr kumimoji="0" lang="en-US" sz="1400" b="1" kern="1200" dirty="0" smtClean="0">
                          <a:solidFill>
                            <a:schemeClr val="dk1"/>
                          </a:solidFill>
                          <a:latin typeface="Arial"/>
                          <a:ea typeface="+mn-ea"/>
                          <a:cs typeface="+mn-cs"/>
                        </a:rPr>
                        <a:t>]</a:t>
                      </a:r>
                      <a:endParaRPr kumimoji="0" lang="en-GB" sz="1400" b="1" kern="1200" dirty="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smtClean="0">
                          <a:solidFill>
                            <a:srgbClr val="FF0000"/>
                          </a:solidFill>
                          <a:latin typeface="Arial"/>
                          <a:ea typeface="+mn-ea"/>
                          <a:cs typeface="+mn-cs"/>
                        </a:rPr>
                        <a:t>5</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lang="en-US" sz="1400" b="1" dirty="0" smtClean="0">
                          <a:solidFill>
                            <a:srgbClr val="FF0000"/>
                          </a:solidFill>
                        </a:rPr>
                        <a:t>30</a:t>
                      </a:r>
                      <a:endParaRPr lang="en-GB" sz="1400" b="1" dirty="0">
                        <a:solidFill>
                          <a:srgbClr val="FF0000"/>
                        </a:solidFill>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prstClr val="black"/>
                      </a:solidFill>
                      <a:prstDash val="soli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smtClean="0">
                          <a:solidFill>
                            <a:srgbClr val="FF0000"/>
                          </a:solidFill>
                          <a:latin typeface="Arial"/>
                          <a:ea typeface="+mn-ea"/>
                          <a:cs typeface="+mn-cs"/>
                        </a:rPr>
                        <a:t>25</a:t>
                      </a:r>
                      <a:endParaRPr kumimoji="0" lang="en-GB" sz="1400" b="1" kern="1200" dirty="0" smtClean="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smtClean="0">
                          <a:solidFill>
                            <a:srgbClr val="FF0000"/>
                          </a:solidFill>
                          <a:latin typeface="Arial"/>
                          <a:ea typeface="+mn-ea"/>
                          <a:cs typeface="+mn-cs"/>
                        </a:rPr>
                        <a:t>5</a:t>
                      </a:r>
                      <a:endParaRPr kumimoji="0" lang="en-GB" sz="1400" b="1" kern="1200" dirty="0" smtClean="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smtClean="0">
                          <a:solidFill>
                            <a:srgbClr val="FF0000"/>
                          </a:solidFill>
                          <a:latin typeface="Arial"/>
                          <a:ea typeface="+mn-ea"/>
                          <a:cs typeface="+mn-cs"/>
                        </a:rPr>
                        <a:t>1</a:t>
                      </a:r>
                      <a:endParaRPr kumimoji="0" lang="en-GB" sz="1400" b="1" kern="1200" dirty="0" smtClean="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959560122"/>
                  </a:ext>
                </a:extLst>
              </a:tr>
              <a:tr h="28575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r>
                        <a:rPr kumimoji="0" lang="en-GB" sz="1400" b="1" kern="1200" dirty="0" smtClean="0">
                          <a:solidFill>
                            <a:schemeClr val="dk1"/>
                          </a:solidFill>
                          <a:latin typeface="Arial"/>
                          <a:ea typeface="+mn-ea"/>
                          <a:cs typeface="+mn-cs"/>
                        </a:rPr>
                        <a:t>events/bunch crossing</a:t>
                      </a:r>
                      <a:endParaRPr kumimoji="0" lang="en-GB" sz="1400" b="1" kern="1200" dirty="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smtClean="0">
                          <a:solidFill>
                            <a:srgbClr val="FF0000"/>
                          </a:solidFill>
                          <a:latin typeface="Arial"/>
                          <a:ea typeface="+mn-ea"/>
                          <a:cs typeface="+mn-cs"/>
                        </a:rPr>
                        <a:t>170</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smtClean="0">
                          <a:solidFill>
                            <a:srgbClr val="FF0000"/>
                          </a:solidFill>
                          <a:latin typeface="Arial"/>
                          <a:ea typeface="+mn-ea"/>
                          <a:cs typeface="+mn-cs"/>
                        </a:rPr>
                        <a:t>1000 (200)</a:t>
                      </a:r>
                      <a:endParaRPr kumimoji="0" lang="en-GB" sz="1400" b="1" kern="1200" dirty="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smtClean="0">
                          <a:solidFill>
                            <a:srgbClr val="FF0000"/>
                          </a:solidFill>
                          <a:latin typeface="Arial"/>
                          <a:ea typeface="+mn-ea"/>
                          <a:cs typeface="+mn-cs"/>
                        </a:rPr>
                        <a:t>~800</a:t>
                      </a:r>
                      <a:r>
                        <a:rPr kumimoji="0" lang="de-AT" sz="1400" b="1" kern="1200" baseline="0" dirty="0" smtClean="0">
                          <a:solidFill>
                            <a:srgbClr val="FF0000"/>
                          </a:solidFill>
                          <a:latin typeface="Arial"/>
                          <a:ea typeface="+mn-ea"/>
                          <a:cs typeface="+mn-cs"/>
                        </a:rPr>
                        <a:t> </a:t>
                      </a:r>
                      <a:r>
                        <a:rPr kumimoji="0" lang="de-AT" sz="1400" b="1" kern="1200" dirty="0" smtClean="0">
                          <a:solidFill>
                            <a:srgbClr val="FF0000"/>
                          </a:solidFill>
                          <a:latin typeface="Arial"/>
                          <a:ea typeface="+mn-ea"/>
                          <a:cs typeface="+mn-cs"/>
                        </a:rPr>
                        <a:t>(160)</a:t>
                      </a:r>
                      <a:endParaRPr kumimoji="0" lang="en-GB" sz="1400" b="1" kern="1200" dirty="0" smtClean="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GB" sz="1400" b="1" kern="1200" dirty="0" smtClean="0">
                          <a:solidFill>
                            <a:srgbClr val="FF0000"/>
                          </a:solidFill>
                          <a:latin typeface="Arial"/>
                          <a:ea typeface="+mn-ea"/>
                          <a:cs typeface="+mn-cs"/>
                        </a:rPr>
                        <a:t>135</a:t>
                      </a: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smtClean="0">
                          <a:solidFill>
                            <a:srgbClr val="FF0000"/>
                          </a:solidFill>
                          <a:latin typeface="Arial"/>
                          <a:ea typeface="+mn-ea"/>
                          <a:cs typeface="+mn-cs"/>
                        </a:rPr>
                        <a:t>27</a:t>
                      </a:r>
                      <a:endParaRPr kumimoji="0" lang="en-GB" sz="1400" b="1" kern="1200" dirty="0" smtClean="0">
                        <a:solidFill>
                          <a:srgbClr val="FF0000"/>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9"/>
                  </a:ext>
                </a:extLst>
              </a:tr>
              <a:tr h="28575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r>
                        <a:rPr kumimoji="0" lang="en-GB" sz="1400" b="1" kern="1200" dirty="0" smtClean="0">
                          <a:solidFill>
                            <a:schemeClr val="dk1"/>
                          </a:solidFill>
                          <a:latin typeface="Arial"/>
                          <a:ea typeface="+mn-ea"/>
                          <a:cs typeface="+mn-cs"/>
                        </a:rPr>
                        <a:t>stored energy/beam [GJ]</a:t>
                      </a:r>
                      <a:endParaRPr kumimoji="0" lang="en-GB" sz="1400" b="1" kern="1200" dirty="0">
                        <a:solidFill>
                          <a:schemeClr val="dk1"/>
                        </a:solidFill>
                        <a:latin typeface="Arial"/>
                        <a:ea typeface="+mn-ea"/>
                        <a:cs typeface="+mn-cs"/>
                      </a:endParaRPr>
                    </a:p>
                  </a:txBody>
                  <a:tcPr marL="68580" marR="68580" marT="34290" marB="34290">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3">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smtClean="0">
                          <a:solidFill>
                            <a:schemeClr val="accent4">
                              <a:lumMod val="75000"/>
                            </a:schemeClr>
                          </a:solidFill>
                          <a:latin typeface="Arial"/>
                          <a:ea typeface="+mn-ea"/>
                          <a:cs typeface="+mn-cs"/>
                        </a:rPr>
                        <a:t>8.4</a:t>
                      </a:r>
                      <a:endParaRPr kumimoji="0" lang="en-GB" sz="1400" b="1" kern="1200" dirty="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GB"/>
                    </a:p>
                  </a:txBody>
                  <a:tcPr/>
                </a:tc>
                <a:tc hMerge="1">
                  <a:txBody>
                    <a:bodyPr/>
                    <a:lstStyle/>
                    <a:p>
                      <a:endParaRPr lang="en-GB"/>
                    </a:p>
                  </a:txBody>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smtClean="0">
                          <a:solidFill>
                            <a:schemeClr val="accent4">
                              <a:lumMod val="75000"/>
                            </a:schemeClr>
                          </a:solidFill>
                          <a:latin typeface="Arial"/>
                          <a:ea typeface="+mn-ea"/>
                          <a:cs typeface="+mn-cs"/>
                        </a:rPr>
                        <a:t>1.3</a:t>
                      </a:r>
                      <a:endParaRPr kumimoji="0" lang="en-GB" sz="1400" b="1" kern="1200" dirty="0" smtClean="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de-AT" sz="1400" b="1" kern="1200" dirty="0" smtClean="0">
                          <a:solidFill>
                            <a:schemeClr val="accent4">
                              <a:lumMod val="75000"/>
                            </a:schemeClr>
                          </a:solidFill>
                          <a:latin typeface="Arial"/>
                          <a:ea typeface="+mn-ea"/>
                          <a:cs typeface="+mn-cs"/>
                        </a:rPr>
                        <a:t>0.7</a:t>
                      </a:r>
                      <a:endParaRPr kumimoji="0" lang="en-GB" sz="1400" b="1" kern="1200" dirty="0" smtClean="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a:r>
                        <a:rPr kumimoji="0" lang="en-US" sz="1400" b="1" kern="1200" dirty="0" smtClean="0">
                          <a:solidFill>
                            <a:schemeClr val="accent4">
                              <a:lumMod val="75000"/>
                            </a:schemeClr>
                          </a:solidFill>
                          <a:latin typeface="Arial"/>
                          <a:ea typeface="+mn-ea"/>
                          <a:cs typeface="+mn-cs"/>
                        </a:rPr>
                        <a:t>0.36</a:t>
                      </a:r>
                      <a:endParaRPr kumimoji="0" lang="en-GB" sz="1400" b="1" kern="1200" dirty="0" smtClean="0">
                        <a:solidFill>
                          <a:schemeClr val="accent4">
                            <a:lumMod val="75000"/>
                          </a:schemeClr>
                        </a:solidFill>
                        <a:latin typeface="Arial"/>
                        <a:ea typeface="+mn-ea"/>
                        <a:cs typeface="+mn-cs"/>
                      </a:endParaRPr>
                    </a:p>
                  </a:txBody>
                  <a:tcPr marL="68580" marR="68580" marT="34290" marB="34290">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0"/>
                  </a:ext>
                </a:extLst>
              </a:tr>
            </a:tbl>
          </a:graphicData>
        </a:graphic>
      </p:graphicFrame>
      <p:sp>
        <p:nvSpPr>
          <p:cNvPr id="5" name="Content Placeholder 2"/>
          <p:cNvSpPr txBox="1">
            <a:spLocks/>
          </p:cNvSpPr>
          <p:nvPr/>
        </p:nvSpPr>
        <p:spPr>
          <a:xfrm>
            <a:off x="367554" y="5805076"/>
            <a:ext cx="8633011" cy="77501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it-IT" dirty="0" smtClean="0"/>
              <a:t>Constraints given by FCC-ee are less challenging for that concern the background rate and similar for the rest</a:t>
            </a:r>
            <a:endParaRPr lang="en-GB" dirty="0" smtClean="0">
              <a:sym typeface="Wingdings" panose="05000000000000000000" pitchFamily="2" charset="2"/>
            </a:endParaRPr>
          </a:p>
        </p:txBody>
      </p:sp>
      <p:sp>
        <p:nvSpPr>
          <p:cNvPr id="6" name="Slide Number Placeholder 5"/>
          <p:cNvSpPr>
            <a:spLocks noGrp="1"/>
          </p:cNvSpPr>
          <p:nvPr>
            <p:ph type="sldNum" sz="quarter" idx="12"/>
          </p:nvPr>
        </p:nvSpPr>
        <p:spPr/>
        <p:txBody>
          <a:bodyPr/>
          <a:lstStyle/>
          <a:p>
            <a:fld id="{F8550EB5-7DBB-40B0-8DCD-2DF6D0BF0886}" type="slidenum">
              <a:rPr lang="en-GB" smtClean="0"/>
              <a:t>4</a:t>
            </a:fld>
            <a:endParaRPr lang="en-GB"/>
          </a:p>
        </p:txBody>
      </p:sp>
      <p:sp>
        <p:nvSpPr>
          <p:cNvPr id="7" name="Date Placeholder 6"/>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26181898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2463" y="91404"/>
            <a:ext cx="7716838" cy="881812"/>
          </a:xfrm>
        </p:spPr>
        <p:txBody>
          <a:bodyPr/>
          <a:lstStyle/>
          <a:p>
            <a:r>
              <a:rPr lang="en-GB" dirty="0" smtClean="0"/>
              <a:t>FFC-</a:t>
            </a:r>
            <a:r>
              <a:rPr lang="en-GB" dirty="0" err="1" smtClean="0"/>
              <a:t>hh</a:t>
            </a:r>
            <a:r>
              <a:rPr lang="en-GB" dirty="0" smtClean="0"/>
              <a:t> reference detector</a:t>
            </a:r>
            <a:endParaRPr lang="en-GB" dirty="0"/>
          </a:p>
        </p:txBody>
      </p:sp>
      <p:sp>
        <p:nvSpPr>
          <p:cNvPr id="3" name="Content Placeholder 2"/>
          <p:cNvSpPr>
            <a:spLocks noGrp="1"/>
          </p:cNvSpPr>
          <p:nvPr>
            <p:ph idx="1"/>
          </p:nvPr>
        </p:nvSpPr>
        <p:spPr>
          <a:xfrm>
            <a:off x="7049092" y="1192207"/>
            <a:ext cx="3441067" cy="3163043"/>
          </a:xfrm>
        </p:spPr>
        <p:txBody>
          <a:bodyPr>
            <a:normAutofit fontScale="92500"/>
          </a:bodyPr>
          <a:lstStyle/>
          <a:p>
            <a:r>
              <a:rPr lang="it-IT" dirty="0"/>
              <a:t>4T 10m solenoid</a:t>
            </a:r>
          </a:p>
          <a:p>
            <a:r>
              <a:rPr lang="it-IT" dirty="0"/>
              <a:t>Forward solenoids</a:t>
            </a:r>
          </a:p>
          <a:p>
            <a:r>
              <a:rPr lang="it-IT" dirty="0"/>
              <a:t>Silicon tracker</a:t>
            </a:r>
          </a:p>
          <a:p>
            <a:r>
              <a:rPr lang="it-IT" dirty="0"/>
              <a:t>Barrel ECAL Lar</a:t>
            </a:r>
          </a:p>
          <a:p>
            <a:r>
              <a:rPr lang="it-IT" dirty="0"/>
              <a:t>Barrel HCAL Fe/Sci</a:t>
            </a:r>
          </a:p>
          <a:p>
            <a:r>
              <a:rPr lang="it-IT" dirty="0"/>
              <a:t>Endcap HCAL/ECAL LAr</a:t>
            </a:r>
          </a:p>
          <a:p>
            <a:r>
              <a:rPr lang="it-IT" dirty="0"/>
              <a:t>Forward HCAL/ECAL </a:t>
            </a:r>
            <a:r>
              <a:rPr lang="it-IT" dirty="0" smtClean="0"/>
              <a:t>Lar</a:t>
            </a:r>
          </a:p>
        </p:txBody>
      </p:sp>
      <p:sp>
        <p:nvSpPr>
          <p:cNvPr id="5" name="Content Placeholder 2"/>
          <p:cNvSpPr txBox="1">
            <a:spLocks/>
          </p:cNvSpPr>
          <p:nvPr/>
        </p:nvSpPr>
        <p:spPr>
          <a:xfrm>
            <a:off x="10052979" y="1290918"/>
            <a:ext cx="2139022" cy="2557349"/>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it-IT" dirty="0"/>
              <a:t>MUONS?</a:t>
            </a:r>
          </a:p>
          <a:p>
            <a:pPr lvl="1"/>
            <a:r>
              <a:rPr lang="it-IT" dirty="0"/>
              <a:t>Barrel</a:t>
            </a:r>
          </a:p>
          <a:p>
            <a:pPr lvl="1"/>
            <a:r>
              <a:rPr lang="it-IT" dirty="0"/>
              <a:t>Encap</a:t>
            </a:r>
          </a:p>
          <a:p>
            <a:pPr lvl="1"/>
            <a:r>
              <a:rPr lang="it-IT" dirty="0" smtClean="0"/>
              <a:t>Forward</a:t>
            </a:r>
          </a:p>
          <a:p>
            <a:r>
              <a:rPr lang="it-IT" dirty="0" smtClean="0"/>
              <a:t>Various gaseous detectors</a:t>
            </a:r>
            <a:endParaRPr lang="it-IT" dirty="0"/>
          </a:p>
        </p:txBody>
      </p:sp>
      <p:pic>
        <p:nvPicPr>
          <p:cNvPr id="6" name="Picture 5"/>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9159" y="284375"/>
            <a:ext cx="7667031" cy="3892379"/>
          </a:xfrm>
          <a:prstGeom prst="rect">
            <a:avLst/>
          </a:prstGeom>
        </p:spPr>
      </p:pic>
      <p:pic>
        <p:nvPicPr>
          <p:cNvPr id="8" name="Picture 7"/>
          <p:cNvPicPr>
            <a:picLocks noChangeAspect="1"/>
          </p:cNvPicPr>
          <p:nvPr/>
        </p:nvPicPr>
        <p:blipFill>
          <a:blip r:embed="rId3"/>
          <a:stretch>
            <a:fillRect/>
          </a:stretch>
        </p:blipFill>
        <p:spPr>
          <a:xfrm>
            <a:off x="0" y="3766944"/>
            <a:ext cx="5544274" cy="3091056"/>
          </a:xfrm>
          <a:prstGeom prst="rect">
            <a:avLst/>
          </a:prstGeom>
          <a:gradFill flip="none" rotWithShape="1">
            <a:gsLst>
              <a:gs pos="0">
                <a:schemeClr val="accent1">
                  <a:alpha val="0"/>
                  <a:lumMod val="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tileRect/>
          </a:gradFill>
        </p:spPr>
      </p:pic>
      <p:pic>
        <p:nvPicPr>
          <p:cNvPr id="10" name="Picture 9" descr="fcc_crossestio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44274" y="4205860"/>
            <a:ext cx="6038126" cy="2652140"/>
          </a:xfrm>
          <a:prstGeom prst="rect">
            <a:avLst/>
          </a:prstGeom>
        </p:spPr>
      </p:pic>
      <p:sp>
        <p:nvSpPr>
          <p:cNvPr id="11" name="Slide Number Placeholder 10"/>
          <p:cNvSpPr>
            <a:spLocks noGrp="1"/>
          </p:cNvSpPr>
          <p:nvPr>
            <p:ph type="sldNum" sz="quarter" idx="12"/>
          </p:nvPr>
        </p:nvSpPr>
        <p:spPr/>
        <p:txBody>
          <a:bodyPr/>
          <a:lstStyle/>
          <a:p>
            <a:fld id="{F8550EB5-7DBB-40B0-8DCD-2DF6D0BF0886}" type="slidenum">
              <a:rPr lang="en-GB" smtClean="0"/>
              <a:t>5</a:t>
            </a:fld>
            <a:endParaRPr lang="en-GB"/>
          </a:p>
        </p:txBody>
      </p:sp>
      <p:sp>
        <p:nvSpPr>
          <p:cNvPr id="12" name="Date Placeholder 11"/>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32426807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255010"/>
            <a:ext cx="9404723" cy="881812"/>
          </a:xfrm>
        </p:spPr>
        <p:txBody>
          <a:bodyPr/>
          <a:lstStyle/>
          <a:p>
            <a:r>
              <a:rPr lang="en-GB" dirty="0" smtClean="0"/>
              <a:t>Muon tracking performance</a:t>
            </a:r>
            <a:endParaRPr lang="en-GB" dirty="0"/>
          </a:p>
        </p:txBody>
      </p:sp>
      <p:sp>
        <p:nvSpPr>
          <p:cNvPr id="3" name="Content Placeholder 2"/>
          <p:cNvSpPr>
            <a:spLocks noGrp="1"/>
          </p:cNvSpPr>
          <p:nvPr>
            <p:ph idx="1"/>
          </p:nvPr>
        </p:nvSpPr>
        <p:spPr>
          <a:xfrm>
            <a:off x="8848165" y="1247592"/>
            <a:ext cx="3343835" cy="5299837"/>
          </a:xfrm>
        </p:spPr>
        <p:txBody>
          <a:bodyPr>
            <a:normAutofit/>
          </a:bodyPr>
          <a:lstStyle/>
          <a:p>
            <a:r>
              <a:rPr lang="en-GB" dirty="0" smtClean="0">
                <a:sym typeface="Wingdings" panose="05000000000000000000" pitchFamily="2" charset="2"/>
              </a:rPr>
              <a:t>70 </a:t>
            </a:r>
            <a:r>
              <a:rPr lang="en-GB" dirty="0">
                <a:sym typeface="Wingdings" panose="05000000000000000000" pitchFamily="2" charset="2"/>
              </a:rPr>
              <a:t>µrad muon detector angular resolution:</a:t>
            </a:r>
          </a:p>
          <a:p>
            <a:pPr marL="685800" lvl="1"/>
            <a:r>
              <a:rPr lang="en-GB" dirty="0" smtClean="0">
                <a:sym typeface="Wingdings" panose="05000000000000000000" pitchFamily="2" charset="2"/>
              </a:rPr>
              <a:t>&lt; </a:t>
            </a:r>
            <a:r>
              <a:rPr lang="en-GB" dirty="0">
                <a:sym typeface="Wingdings" panose="05000000000000000000" pitchFamily="2" charset="2"/>
              </a:rPr>
              <a:t>10% standalone momentum resolution up to </a:t>
            </a:r>
            <a:r>
              <a:rPr lang="en-GB" dirty="0">
                <a:solidFill>
                  <a:srgbClr val="FF0000"/>
                </a:solidFill>
                <a:sym typeface="Wingdings" panose="05000000000000000000" pitchFamily="2" charset="2"/>
              </a:rPr>
              <a:t>3 </a:t>
            </a:r>
            <a:r>
              <a:rPr lang="en-GB" dirty="0" err="1" smtClean="0">
                <a:solidFill>
                  <a:srgbClr val="FF0000"/>
                </a:solidFill>
                <a:sym typeface="Wingdings" panose="05000000000000000000" pitchFamily="2" charset="2"/>
              </a:rPr>
              <a:t>TeV</a:t>
            </a:r>
            <a:r>
              <a:rPr lang="en-GB" dirty="0" smtClean="0">
                <a:sym typeface="Wingdings" panose="05000000000000000000" pitchFamily="2" charset="2"/>
              </a:rPr>
              <a:t>, equal </a:t>
            </a:r>
            <a:r>
              <a:rPr lang="en-GB" dirty="0">
                <a:sym typeface="Wingdings" panose="05000000000000000000" pitchFamily="2" charset="2"/>
              </a:rPr>
              <a:t>to tracker </a:t>
            </a:r>
            <a:r>
              <a:rPr lang="en-GB" dirty="0" smtClean="0">
                <a:sym typeface="Wingdings" panose="05000000000000000000" pitchFamily="2" charset="2"/>
              </a:rPr>
              <a:t>resolution</a:t>
            </a:r>
          </a:p>
          <a:p>
            <a:pPr>
              <a:spcBef>
                <a:spcPct val="50000"/>
              </a:spcBef>
            </a:pPr>
            <a:r>
              <a:rPr lang="en-US" altLang="en-US" dirty="0" smtClean="0"/>
              <a:t>50 </a:t>
            </a:r>
            <a:r>
              <a:rPr lang="en-US" altLang="en-US" dirty="0"/>
              <a:t>µm muon detector spatial resolution</a:t>
            </a:r>
            <a:r>
              <a:rPr lang="en-US" altLang="en-US" dirty="0" smtClean="0">
                <a:solidFill>
                  <a:srgbClr val="0033CC"/>
                </a:solidFill>
              </a:rPr>
              <a:t>:</a:t>
            </a:r>
            <a:endParaRPr lang="en-US" altLang="en-US" dirty="0" smtClean="0">
              <a:cs typeface="Arial" panose="020B0604020202020204" pitchFamily="34" charset="0"/>
              <a:sym typeface="Symbol" panose="05050102010706020507" pitchFamily="18" charset="2"/>
            </a:endParaRPr>
          </a:p>
          <a:p>
            <a:pPr lvl="1">
              <a:spcBef>
                <a:spcPct val="50000"/>
              </a:spcBef>
            </a:pPr>
            <a:r>
              <a:rPr lang="en-US" altLang="en-US" dirty="0" smtClean="0">
                <a:cs typeface="Arial" panose="020B0604020202020204" pitchFamily="34" charset="0"/>
              </a:rPr>
              <a:t>&lt; </a:t>
            </a:r>
            <a:r>
              <a:rPr lang="en-US" altLang="en-US" dirty="0">
                <a:cs typeface="Arial" panose="020B0604020202020204" pitchFamily="34" charset="0"/>
              </a:rPr>
              <a:t>10% combined momentum resolution up to </a:t>
            </a:r>
            <a:r>
              <a:rPr lang="en-US" altLang="en-US" dirty="0">
                <a:solidFill>
                  <a:srgbClr val="FFC000"/>
                </a:solidFill>
                <a:cs typeface="Arial" panose="020B0604020202020204" pitchFamily="34" charset="0"/>
              </a:rPr>
              <a:t>20 </a:t>
            </a:r>
            <a:r>
              <a:rPr lang="en-US" altLang="en-US" dirty="0" err="1">
                <a:solidFill>
                  <a:srgbClr val="FFC000"/>
                </a:solidFill>
                <a:cs typeface="Arial" panose="020B0604020202020204" pitchFamily="34" charset="0"/>
              </a:rPr>
              <a:t>TeV</a:t>
            </a:r>
            <a:r>
              <a:rPr lang="en-US" altLang="en-US" dirty="0">
                <a:cs typeface="Arial" panose="020B0604020202020204" pitchFamily="34" charset="0"/>
              </a:rPr>
              <a:t>.</a:t>
            </a:r>
          </a:p>
          <a:p>
            <a:pPr marL="285750"/>
            <a:r>
              <a:rPr lang="en-US" altLang="en-US" dirty="0" smtClean="0"/>
              <a:t>Multiple </a:t>
            </a:r>
            <a:r>
              <a:rPr lang="en-US" altLang="en-US" dirty="0"/>
              <a:t>scattering </a:t>
            </a:r>
            <a:r>
              <a:rPr lang="en-US" altLang="en-US" dirty="0" smtClean="0"/>
              <a:t>limit for track combination (infinite muon detector resolution)</a:t>
            </a:r>
            <a:endParaRPr lang="de-DE" altLang="en-US" dirty="0"/>
          </a:p>
          <a:p>
            <a:pPr marL="685800" lvl="1"/>
            <a:endParaRPr lang="it-IT" dirty="0" smtClean="0">
              <a:sym typeface="Wingdings" panose="05000000000000000000" pitchFamily="2" charset="2"/>
            </a:endParaRPr>
          </a:p>
        </p:txBody>
      </p:sp>
      <p:sp>
        <p:nvSpPr>
          <p:cNvPr id="5" name="Content Placeholder 2"/>
          <p:cNvSpPr txBox="1">
            <a:spLocks/>
          </p:cNvSpPr>
          <p:nvPr/>
        </p:nvSpPr>
        <p:spPr>
          <a:xfrm>
            <a:off x="394448" y="1247591"/>
            <a:ext cx="4062105" cy="2697801"/>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pPr marL="0" indent="0">
              <a:buNone/>
            </a:pPr>
            <a:r>
              <a:rPr lang="it-IT" dirty="0" smtClean="0"/>
              <a:t>Three methods for the muon momentum measurement </a:t>
            </a:r>
          </a:p>
          <a:p>
            <a:r>
              <a:rPr lang="en-GB" b="1" dirty="0">
                <a:solidFill>
                  <a:srgbClr val="FFC000"/>
                </a:solidFill>
              </a:rPr>
              <a:t>Tracker only</a:t>
            </a:r>
            <a:r>
              <a:rPr lang="en-GB" dirty="0"/>
              <a:t> with identification in the muon system</a:t>
            </a:r>
          </a:p>
          <a:p>
            <a:r>
              <a:rPr lang="en-GB" b="1" dirty="0">
                <a:solidFill>
                  <a:srgbClr val="FFC000"/>
                </a:solidFill>
              </a:rPr>
              <a:t>Muon system only</a:t>
            </a:r>
            <a:r>
              <a:rPr lang="en-GB" dirty="0"/>
              <a:t> by measuring the muon angle where it exits the coil</a:t>
            </a:r>
          </a:p>
          <a:p>
            <a:r>
              <a:rPr lang="en-GB" dirty="0"/>
              <a:t>Tracker </a:t>
            </a:r>
            <a:r>
              <a:rPr lang="en-GB" b="1" dirty="0">
                <a:solidFill>
                  <a:srgbClr val="FFC000"/>
                </a:solidFill>
              </a:rPr>
              <a:t>combined</a:t>
            </a:r>
            <a:r>
              <a:rPr lang="en-GB" dirty="0"/>
              <a:t> with the position of the muon where it exists the coil </a:t>
            </a:r>
          </a:p>
        </p:txBody>
      </p:sp>
      <p:grpSp>
        <p:nvGrpSpPr>
          <p:cNvPr id="6" name="Group 5"/>
          <p:cNvGrpSpPr/>
          <p:nvPr/>
        </p:nvGrpSpPr>
        <p:grpSpPr>
          <a:xfrm>
            <a:off x="0" y="3816594"/>
            <a:ext cx="4456553" cy="3041406"/>
            <a:chOff x="139008" y="2029620"/>
            <a:chExt cx="4456553" cy="3041406"/>
          </a:xfrm>
        </p:grpSpPr>
        <p:pic>
          <p:nvPicPr>
            <p:cNvPr id="7" name="Picture 6"/>
            <p:cNvPicPr>
              <a:picLocks noChangeAspect="1"/>
            </p:cNvPicPr>
            <p:nvPr/>
          </p:nvPicPr>
          <p:blipFill rotWithShape="1">
            <a:blip r:embed="rId2">
              <a:clrChange>
                <a:clrFrom>
                  <a:srgbClr val="FFFFFF"/>
                </a:clrFrom>
                <a:clrTo>
                  <a:srgbClr val="FFFFFF">
                    <a:alpha val="0"/>
                  </a:srgbClr>
                </a:clrTo>
              </a:clrChange>
            </a:blip>
            <a:srcRect l="39384" t="13635" b="42016"/>
            <a:stretch/>
          </p:blipFill>
          <p:spPr>
            <a:xfrm>
              <a:off x="139008" y="2029620"/>
              <a:ext cx="4456553" cy="3041406"/>
            </a:xfrm>
            <a:prstGeom prst="rect">
              <a:avLst/>
            </a:prstGeom>
          </p:spPr>
        </p:pic>
        <p:cxnSp>
          <p:nvCxnSpPr>
            <p:cNvPr id="8" name="Straight Arrow Connector 7"/>
            <p:cNvCxnSpPr/>
            <p:nvPr/>
          </p:nvCxnSpPr>
          <p:spPr>
            <a:xfrm flipV="1">
              <a:off x="644228" y="2894643"/>
              <a:ext cx="1296144" cy="165618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1201620" y="2902174"/>
              <a:ext cx="418053" cy="461665"/>
            </a:xfrm>
            <a:prstGeom prst="rect">
              <a:avLst/>
            </a:prstGeom>
            <a:noFill/>
          </p:spPr>
          <p:txBody>
            <a:bodyPr wrap="none" rtlCol="0">
              <a:spAutoFit/>
            </a:bodyPr>
            <a:lstStyle/>
            <a:p>
              <a:pPr defTabSz="456986"/>
              <a:r>
                <a:rPr lang="en-GB" sz="2400" dirty="0">
                  <a:solidFill>
                    <a:prstClr val="black"/>
                  </a:solidFill>
                  <a:latin typeface="Calibri"/>
                </a:rPr>
                <a:t>L</a:t>
              </a:r>
              <a:r>
                <a:rPr lang="en-GB" sz="2400" baseline="-25000" dirty="0">
                  <a:solidFill>
                    <a:prstClr val="black"/>
                  </a:solidFill>
                  <a:latin typeface="Calibri"/>
                </a:rPr>
                <a:t>1</a:t>
              </a:r>
            </a:p>
          </p:txBody>
        </p:sp>
        <p:cxnSp>
          <p:nvCxnSpPr>
            <p:cNvPr id="10" name="Straight Arrow Connector 9"/>
            <p:cNvCxnSpPr/>
            <p:nvPr/>
          </p:nvCxnSpPr>
          <p:spPr>
            <a:xfrm flipV="1">
              <a:off x="644228" y="4262796"/>
              <a:ext cx="574898" cy="28803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819067" y="4334824"/>
              <a:ext cx="418053" cy="461665"/>
            </a:xfrm>
            <a:prstGeom prst="rect">
              <a:avLst/>
            </a:prstGeom>
            <a:noFill/>
          </p:spPr>
          <p:txBody>
            <a:bodyPr wrap="none" rtlCol="0">
              <a:spAutoFit/>
            </a:bodyPr>
            <a:lstStyle/>
            <a:p>
              <a:pPr defTabSz="456986"/>
              <a:r>
                <a:rPr lang="en-GB" sz="2400" dirty="0">
                  <a:solidFill>
                    <a:prstClr val="black"/>
                  </a:solidFill>
                  <a:latin typeface="Calibri"/>
                </a:rPr>
                <a:t>L</a:t>
              </a:r>
              <a:r>
                <a:rPr lang="en-GB" sz="2400" baseline="-25000" dirty="0">
                  <a:solidFill>
                    <a:prstClr val="black"/>
                  </a:solidFill>
                  <a:latin typeface="Calibri"/>
                </a:rPr>
                <a:t>0</a:t>
              </a:r>
            </a:p>
          </p:txBody>
        </p:sp>
        <p:sp>
          <p:nvSpPr>
            <p:cNvPr id="12" name="Oval 11"/>
            <p:cNvSpPr/>
            <p:nvPr/>
          </p:nvSpPr>
          <p:spPr>
            <a:xfrm>
              <a:off x="1193472" y="2496120"/>
              <a:ext cx="144016" cy="144016"/>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6986"/>
              <a:endParaRPr lang="en-GB">
                <a:solidFill>
                  <a:prstClr val="white"/>
                </a:solidFill>
                <a:latin typeface="Calibri"/>
              </a:endParaRPr>
            </a:p>
          </p:txBody>
        </p:sp>
        <p:cxnSp>
          <p:nvCxnSpPr>
            <p:cNvPr id="13" name="Straight Arrow Connector 12"/>
            <p:cNvCxnSpPr/>
            <p:nvPr/>
          </p:nvCxnSpPr>
          <p:spPr>
            <a:xfrm flipV="1">
              <a:off x="1237118" y="3701540"/>
              <a:ext cx="1318658" cy="56125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1910110" y="3925968"/>
              <a:ext cx="677038" cy="461665"/>
            </a:xfrm>
            <a:prstGeom prst="rect">
              <a:avLst/>
            </a:prstGeom>
            <a:noFill/>
          </p:spPr>
          <p:txBody>
            <a:bodyPr wrap="none" rtlCol="0">
              <a:spAutoFit/>
            </a:bodyPr>
            <a:lstStyle/>
            <a:p>
              <a:pPr defTabSz="456986"/>
              <a:r>
                <a:rPr lang="en-GB" sz="2400" dirty="0" err="1">
                  <a:solidFill>
                    <a:prstClr val="black"/>
                  </a:solidFill>
                  <a:latin typeface="Calibri"/>
                </a:rPr>
                <a:t>L</a:t>
              </a:r>
              <a:r>
                <a:rPr lang="en-GB" sz="2400" baseline="-25000" dirty="0" err="1">
                  <a:solidFill>
                    <a:prstClr val="black"/>
                  </a:solidFill>
                  <a:latin typeface="Calibri"/>
                </a:rPr>
                <a:t>Calo</a:t>
              </a:r>
              <a:endParaRPr lang="en-GB" sz="2400" baseline="-25000" dirty="0">
                <a:solidFill>
                  <a:prstClr val="black"/>
                </a:solidFill>
                <a:latin typeface="Calibri"/>
              </a:endParaRPr>
            </a:p>
          </p:txBody>
        </p:sp>
      </p:grpSp>
      <p:pic>
        <p:nvPicPr>
          <p:cNvPr id="15" name="Picture 14"/>
          <p:cNvPicPr>
            <a:picLocks noChangeAspect="1"/>
          </p:cNvPicPr>
          <p:nvPr/>
        </p:nvPicPr>
        <p:blipFill rotWithShape="1">
          <a:blip r:embed="rId3"/>
          <a:srcRect r="30937"/>
          <a:stretch/>
        </p:blipFill>
        <p:spPr>
          <a:xfrm>
            <a:off x="4456553" y="1337764"/>
            <a:ext cx="4298212" cy="4032095"/>
          </a:xfrm>
          <a:prstGeom prst="rect">
            <a:avLst/>
          </a:prstGeom>
        </p:spPr>
      </p:pic>
      <p:cxnSp>
        <p:nvCxnSpPr>
          <p:cNvPr id="17" name="Straight Connector 16"/>
          <p:cNvCxnSpPr/>
          <p:nvPr/>
        </p:nvCxnSpPr>
        <p:spPr>
          <a:xfrm flipV="1">
            <a:off x="7093812" y="1470213"/>
            <a:ext cx="0" cy="370749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8319247" y="1470213"/>
            <a:ext cx="699247" cy="21515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8062001" y="1470213"/>
            <a:ext cx="0" cy="3707495"/>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8026290" y="2734235"/>
            <a:ext cx="886817" cy="995084"/>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flipV="1">
            <a:off x="8062001" y="3081836"/>
            <a:ext cx="944508" cy="2314919"/>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0" name="Text Box 7"/>
          <p:cNvSpPr txBox="1">
            <a:spLocks noChangeArrowheads="1"/>
          </p:cNvSpPr>
          <p:nvPr/>
        </p:nvSpPr>
        <p:spPr bwMode="auto">
          <a:xfrm>
            <a:off x="3831083" y="5426287"/>
            <a:ext cx="4380588" cy="521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89407" tIns="44703" rIns="89407" bIns="44703">
            <a:spAutoFit/>
          </a:bodyPr>
          <a:lstStyle>
            <a:lvl1pPr marL="533400" indent="-533400" defTabSz="893763" eaLnBrk="0" hangingPunct="0">
              <a:defRPr sz="1600">
                <a:solidFill>
                  <a:schemeClr val="tx1"/>
                </a:solidFill>
                <a:latin typeface="Arial" panose="020B0604020202020204" pitchFamily="34" charset="0"/>
              </a:defRPr>
            </a:lvl1pPr>
            <a:lvl2pPr marL="742950" indent="-285750" defTabSz="893763" eaLnBrk="0" hangingPunct="0">
              <a:defRPr sz="1600">
                <a:solidFill>
                  <a:schemeClr val="tx1"/>
                </a:solidFill>
                <a:latin typeface="Arial" panose="020B0604020202020204" pitchFamily="34" charset="0"/>
              </a:defRPr>
            </a:lvl2pPr>
            <a:lvl3pPr marL="1143000" indent="-228600" defTabSz="893763" eaLnBrk="0" hangingPunct="0">
              <a:defRPr sz="1600">
                <a:solidFill>
                  <a:schemeClr val="tx1"/>
                </a:solidFill>
                <a:latin typeface="Arial" panose="020B0604020202020204" pitchFamily="34" charset="0"/>
              </a:defRPr>
            </a:lvl3pPr>
            <a:lvl4pPr marL="1600200" indent="-228600" defTabSz="893763" eaLnBrk="0" hangingPunct="0">
              <a:defRPr sz="1600">
                <a:solidFill>
                  <a:schemeClr val="tx1"/>
                </a:solidFill>
                <a:latin typeface="Arial" panose="020B0604020202020204" pitchFamily="34" charset="0"/>
              </a:defRPr>
            </a:lvl4pPr>
            <a:lvl5pPr marL="2057400" indent="-228600" defTabSz="893763" eaLnBrk="0" hangingPunct="0">
              <a:defRPr sz="1600">
                <a:solidFill>
                  <a:schemeClr val="tx1"/>
                </a:solidFill>
                <a:latin typeface="Arial" panose="020B0604020202020204" pitchFamily="34" charset="0"/>
              </a:defRPr>
            </a:lvl5pPr>
            <a:lvl6pPr marL="25146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6pPr>
            <a:lvl7pPr marL="29718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7pPr>
            <a:lvl8pPr marL="34290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8pPr>
            <a:lvl9pPr marL="3886200" indent="-228600" defTabSz="893763" eaLnBrk="0" fontAlgn="base" hangingPunct="0">
              <a:spcBef>
                <a:spcPct val="20000"/>
              </a:spcBef>
              <a:spcAft>
                <a:spcPct val="0"/>
              </a:spcAft>
              <a:buSzPct val="115000"/>
              <a:buFont typeface="Wingdings" panose="05000000000000000000" pitchFamily="2" charset="2"/>
              <a:defRPr sz="1600">
                <a:solidFill>
                  <a:schemeClr val="tx1"/>
                </a:solidFill>
                <a:latin typeface="Arial" panose="020B0604020202020204" pitchFamily="34" charset="0"/>
              </a:defRPr>
            </a:lvl9pPr>
          </a:lstStyle>
          <a:p>
            <a:pPr eaLnBrk="1" hangingPunct="1">
              <a:spcBef>
                <a:spcPct val="50000"/>
              </a:spcBef>
            </a:pPr>
            <a:r>
              <a:rPr lang="en-US" altLang="en-US" sz="1400"/>
              <a:t>           A</a:t>
            </a:r>
            <a:r>
              <a:rPr lang="en-US" altLang="en-US" sz="1400">
                <a:sym typeface="Symbol" panose="05050102010706020507" pitchFamily="18" charset="2"/>
              </a:rPr>
              <a:t>nalytical calculation,                                                            Werner Riegler, FCC Week 2017</a:t>
            </a:r>
          </a:p>
        </p:txBody>
      </p:sp>
      <p:sp>
        <p:nvSpPr>
          <p:cNvPr id="31" name="Slide Number Placeholder 30"/>
          <p:cNvSpPr>
            <a:spLocks noGrp="1"/>
          </p:cNvSpPr>
          <p:nvPr>
            <p:ph type="sldNum" sz="quarter" idx="12"/>
          </p:nvPr>
        </p:nvSpPr>
        <p:spPr/>
        <p:txBody>
          <a:bodyPr/>
          <a:lstStyle/>
          <a:p>
            <a:fld id="{F8550EB5-7DBB-40B0-8DCD-2DF6D0BF0886}" type="slidenum">
              <a:rPr lang="en-GB" smtClean="0"/>
              <a:t>6</a:t>
            </a:fld>
            <a:endParaRPr lang="en-GB"/>
          </a:p>
        </p:txBody>
      </p:sp>
      <p:sp>
        <p:nvSpPr>
          <p:cNvPr id="32" name="Date Placeholder 31"/>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30403237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2" y="255010"/>
            <a:ext cx="9404723" cy="881812"/>
          </a:xfrm>
        </p:spPr>
        <p:txBody>
          <a:bodyPr/>
          <a:lstStyle/>
          <a:p>
            <a:r>
              <a:rPr lang="en-GB" dirty="0" smtClean="0"/>
              <a:t>Muon system contribution</a:t>
            </a:r>
            <a:endParaRPr lang="en-GB" dirty="0"/>
          </a:p>
        </p:txBody>
      </p:sp>
      <p:sp>
        <p:nvSpPr>
          <p:cNvPr id="5" name="Content Placeholder 2"/>
          <p:cNvSpPr txBox="1">
            <a:spLocks/>
          </p:cNvSpPr>
          <p:nvPr/>
        </p:nvSpPr>
        <p:spPr>
          <a:xfrm>
            <a:off x="6459070" y="1422507"/>
            <a:ext cx="4926106" cy="4982541"/>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pPr marL="0" indent="0">
              <a:buNone/>
            </a:pPr>
            <a:r>
              <a:rPr lang="en-US" altLang="en-US" dirty="0" smtClean="0">
                <a:solidFill>
                  <a:srgbClr val="FFC000"/>
                </a:solidFill>
              </a:rPr>
              <a:t>Tracking</a:t>
            </a:r>
          </a:p>
          <a:p>
            <a:r>
              <a:rPr lang="en-US" altLang="en-US" dirty="0" smtClean="0"/>
              <a:t>Improvement </a:t>
            </a:r>
            <a:r>
              <a:rPr lang="en-US" altLang="en-US" dirty="0"/>
              <a:t>by muon </a:t>
            </a:r>
            <a:r>
              <a:rPr lang="en-US" altLang="en-US" dirty="0" smtClean="0"/>
              <a:t>system                                            for </a:t>
            </a:r>
            <a:r>
              <a:rPr lang="en-US" altLang="en-US" dirty="0" err="1"/>
              <a:t>p</a:t>
            </a:r>
            <a:r>
              <a:rPr lang="en-US" altLang="en-US" baseline="-25000" dirty="0" err="1"/>
              <a:t>T</a:t>
            </a:r>
            <a:r>
              <a:rPr lang="en-US" altLang="en-US" baseline="-25000" dirty="0"/>
              <a:t> </a:t>
            </a:r>
            <a:r>
              <a:rPr lang="en-US" altLang="en-US" dirty="0"/>
              <a:t>&gt; 1 </a:t>
            </a:r>
            <a:r>
              <a:rPr lang="en-US" altLang="en-US" dirty="0" err="1"/>
              <a:t>TeV</a:t>
            </a:r>
            <a:r>
              <a:rPr lang="en-US" altLang="en-US" dirty="0"/>
              <a:t> and |</a:t>
            </a:r>
            <a:r>
              <a:rPr lang="en-US" altLang="en-US" dirty="0">
                <a:sym typeface="Symbol" panose="05050102010706020507" pitchFamily="18" charset="2"/>
              </a:rPr>
              <a:t>| &lt; 2.5</a:t>
            </a:r>
            <a:r>
              <a:rPr lang="en-US" altLang="en-US" dirty="0" smtClean="0"/>
              <a:t>.</a:t>
            </a:r>
          </a:p>
          <a:p>
            <a:r>
              <a:rPr lang="en-US" altLang="en-US" dirty="0" smtClean="0"/>
              <a:t>Muon and Barrel endcap fully included</a:t>
            </a:r>
          </a:p>
          <a:p>
            <a:r>
              <a:rPr lang="en-US" altLang="en-US" dirty="0" smtClean="0"/>
              <a:t>Forward is meant principally for muon identification</a:t>
            </a:r>
          </a:p>
          <a:p>
            <a:pPr marL="0" indent="0">
              <a:buNone/>
            </a:pPr>
            <a:r>
              <a:rPr lang="en-US" altLang="en-US" dirty="0" smtClean="0">
                <a:solidFill>
                  <a:srgbClr val="FFC000"/>
                </a:solidFill>
              </a:rPr>
              <a:t>Trigger</a:t>
            </a:r>
          </a:p>
          <a:p>
            <a:r>
              <a:rPr lang="en-GB" altLang="en-US" dirty="0"/>
              <a:t>Momentum resolution at </a:t>
            </a:r>
            <a:r>
              <a:rPr lang="en-GB" altLang="en-US" dirty="0" err="1" smtClean="0"/>
              <a:t>pT</a:t>
            </a:r>
            <a:r>
              <a:rPr lang="en-GB" altLang="en-US" dirty="0" smtClean="0"/>
              <a:t> </a:t>
            </a:r>
            <a:r>
              <a:rPr lang="en-GB" altLang="en-US" dirty="0"/>
              <a:t>&lt; 100 GeV dominated by multiple scattering,                         independent of detector resolution.</a:t>
            </a:r>
          </a:p>
          <a:p>
            <a:r>
              <a:rPr lang="en-GB" altLang="en-US" dirty="0" smtClean="0"/>
              <a:t>For </a:t>
            </a:r>
            <a:r>
              <a:rPr lang="en-GB" altLang="en-US" dirty="0"/>
              <a:t>200 X0 of scattering material  in front of the muon system and perfect chamber resolution </a:t>
            </a:r>
            <a:r>
              <a:rPr lang="en-GB" altLang="en-US" dirty="0" smtClean="0"/>
              <a:t>5 </a:t>
            </a:r>
            <a:r>
              <a:rPr lang="en-GB" altLang="en-US" dirty="0"/>
              <a:t>- 25% standalone </a:t>
            </a:r>
            <a:r>
              <a:rPr lang="en-GB" altLang="en-US" dirty="0" err="1"/>
              <a:t>pT</a:t>
            </a:r>
            <a:r>
              <a:rPr lang="en-GB" altLang="en-US" dirty="0"/>
              <a:t> resolution </a:t>
            </a:r>
            <a:r>
              <a:rPr lang="en-GB" altLang="en-US" dirty="0" smtClean="0"/>
              <a:t>from </a:t>
            </a:r>
            <a:r>
              <a:rPr lang="en-US" altLang="en-US" dirty="0" smtClean="0">
                <a:sym typeface="Symbol" panose="05050102010706020507" pitchFamily="18" charset="2"/>
              </a:rPr>
              <a:t> </a:t>
            </a:r>
            <a:r>
              <a:rPr lang="en-GB" altLang="en-US" dirty="0" smtClean="0"/>
              <a:t>=</a:t>
            </a:r>
            <a:r>
              <a:rPr lang="en-GB" altLang="en-US" dirty="0"/>
              <a:t>0 up to </a:t>
            </a:r>
            <a:r>
              <a:rPr lang="en-GB" altLang="en-US" dirty="0" smtClean="0"/>
              <a:t>|</a:t>
            </a:r>
            <a:r>
              <a:rPr lang="en-US" altLang="en-US" dirty="0">
                <a:sym typeface="Symbol" panose="05050102010706020507" pitchFamily="18" charset="2"/>
              </a:rPr>
              <a:t>  </a:t>
            </a:r>
            <a:r>
              <a:rPr lang="en-GB" altLang="en-US" dirty="0" smtClean="0"/>
              <a:t>| </a:t>
            </a:r>
            <a:r>
              <a:rPr lang="en-GB" altLang="en-US" dirty="0"/>
              <a:t>= 2.5 for 1st level muon trigger</a:t>
            </a:r>
            <a:r>
              <a:rPr lang="en-GB" altLang="en-US" dirty="0" smtClean="0"/>
              <a:t>.</a:t>
            </a:r>
          </a:p>
          <a:p>
            <a:r>
              <a:rPr lang="en-US" altLang="en-US" dirty="0"/>
              <a:t>Solenoidal B field in forward direction (|</a:t>
            </a:r>
            <a:r>
              <a:rPr lang="en-US" altLang="en-US" dirty="0">
                <a:sym typeface="Symbol" panose="05050102010706020507" pitchFamily="18" charset="2"/>
              </a:rPr>
              <a:t>| &gt; 2.5) </a:t>
            </a:r>
            <a:r>
              <a:rPr lang="en-US" altLang="en-US" dirty="0"/>
              <a:t>not suitable for precise standalone momentum measurement for trigger (</a:t>
            </a:r>
            <a:r>
              <a:rPr lang="en-US" altLang="en-US" dirty="0" err="1"/>
              <a:t>p</a:t>
            </a:r>
            <a:r>
              <a:rPr lang="en-US" altLang="en-US" baseline="-25000" dirty="0" err="1"/>
              <a:t>T</a:t>
            </a:r>
            <a:r>
              <a:rPr lang="en-US" altLang="en-US" dirty="0"/>
              <a:t> resolution &gt; 80%).</a:t>
            </a:r>
          </a:p>
          <a:p>
            <a:endParaRPr lang="en-GB" altLang="en-US" dirty="0">
              <a:solidFill>
                <a:srgbClr val="FFC000"/>
              </a:solidFill>
            </a:endParaRPr>
          </a:p>
        </p:txBody>
      </p:sp>
      <p:pic>
        <p:nvPicPr>
          <p:cNvPr id="2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85260"/>
            <a:ext cx="5943600" cy="521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9" name="Slide Number Placeholder 18"/>
          <p:cNvSpPr>
            <a:spLocks noGrp="1"/>
          </p:cNvSpPr>
          <p:nvPr>
            <p:ph type="sldNum" sz="quarter" idx="12"/>
          </p:nvPr>
        </p:nvSpPr>
        <p:spPr/>
        <p:txBody>
          <a:bodyPr/>
          <a:lstStyle/>
          <a:p>
            <a:fld id="{F8550EB5-7DBB-40B0-8DCD-2DF6D0BF0886}" type="slidenum">
              <a:rPr lang="en-GB" smtClean="0"/>
              <a:t>7</a:t>
            </a:fld>
            <a:endParaRPr lang="en-GB"/>
          </a:p>
        </p:txBody>
      </p:sp>
      <p:sp>
        <p:nvSpPr>
          <p:cNvPr id="31" name="Date Placeholder 30"/>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15801051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2"/>
          <a:stretch>
            <a:fillRect/>
          </a:stretch>
        </p:blipFill>
        <p:spPr>
          <a:xfrm>
            <a:off x="0" y="1422687"/>
            <a:ext cx="8717802" cy="4088763"/>
          </a:xfrm>
          <a:prstGeom prst="rect">
            <a:avLst/>
          </a:prstGeom>
        </p:spPr>
      </p:pic>
      <p:cxnSp>
        <p:nvCxnSpPr>
          <p:cNvPr id="25" name="Straight Connector 24"/>
          <p:cNvCxnSpPr/>
          <p:nvPr/>
        </p:nvCxnSpPr>
        <p:spPr>
          <a:xfrm flipH="1">
            <a:off x="1638300" y="1231725"/>
            <a:ext cx="712640" cy="2387775"/>
          </a:xfrm>
          <a:prstGeom prst="line">
            <a:avLst/>
          </a:prstGeom>
          <a:noFill/>
          <a:ln w="25400" cap="flat" cmpd="sng" algn="ctr">
            <a:solidFill>
              <a:srgbClr val="99CC00"/>
            </a:solidFill>
            <a:prstDash val="solid"/>
          </a:ln>
          <a:effectLst/>
        </p:spPr>
      </p:cxnSp>
      <p:sp>
        <p:nvSpPr>
          <p:cNvPr id="34" name="Content Placeholder 2"/>
          <p:cNvSpPr txBox="1">
            <a:spLocks/>
          </p:cNvSpPr>
          <p:nvPr/>
        </p:nvSpPr>
        <p:spPr>
          <a:xfrm>
            <a:off x="170147" y="726657"/>
            <a:ext cx="6896667" cy="504987"/>
          </a:xfrm>
          <a:prstGeom prst="rect">
            <a:avLst/>
          </a:prstGeom>
          <a:solidFill>
            <a:sysClr val="window" lastClr="FFFFFF"/>
          </a:solidFill>
          <a:ln w="25400">
            <a:solidFill>
              <a:srgbClr val="99CC00"/>
            </a:solidFill>
          </a:ln>
        </p:spPr>
        <p:txBody>
          <a:bodyPr vert="horz" lIns="121773" tIns="60887" rIns="121773" bIns="60887" rtlCol="0">
            <a:noAutofit/>
          </a:bodyPr>
          <a:lstStyle>
            <a:lvl1pPr marL="454025" indent="-454025" algn="l" defTabSz="914400" rtl="0" eaLnBrk="1" latinLnBrk="0" hangingPunct="1">
              <a:spcBef>
                <a:spcPts val="2000"/>
              </a:spcBef>
              <a:buClr>
                <a:schemeClr val="accent4"/>
              </a:buClr>
              <a:buSzPct val="90000"/>
              <a:buFont typeface="Wingdings" charset="2"/>
              <a:buChar char="q"/>
              <a:defRPr sz="2000" kern="1200">
                <a:solidFill>
                  <a:srgbClr val="23119D"/>
                </a:solidFill>
                <a:latin typeface="Corbel"/>
                <a:ea typeface="+mn-ea"/>
                <a:cs typeface="Corbel"/>
              </a:defRPr>
            </a:lvl1pPr>
            <a:lvl2pPr marL="914400" indent="-457200" algn="l" defTabSz="914400" rtl="0" eaLnBrk="1" latinLnBrk="0" hangingPunct="1">
              <a:spcBef>
                <a:spcPts val="600"/>
              </a:spcBef>
              <a:buClr>
                <a:schemeClr val="accent2"/>
              </a:buClr>
              <a:buSzPct val="90000"/>
              <a:buFont typeface="Courier New"/>
              <a:buChar char="o"/>
              <a:defRPr sz="1800" kern="1200">
                <a:solidFill>
                  <a:srgbClr val="0000FF"/>
                </a:solidFill>
                <a:latin typeface="Corbel"/>
                <a:ea typeface="+mn-ea"/>
                <a:cs typeface="Corbel"/>
              </a:defRPr>
            </a:lvl2pPr>
            <a:lvl3pPr marL="1260475" indent="-346075" algn="l" defTabSz="914400" rtl="0" eaLnBrk="1" latinLnBrk="0" hangingPunct="1">
              <a:spcBef>
                <a:spcPts val="600"/>
              </a:spcBef>
              <a:buClr>
                <a:schemeClr val="accent3">
                  <a:lumMod val="60000"/>
                  <a:lumOff val="40000"/>
                </a:schemeClr>
              </a:buClr>
              <a:buSzPct val="90000"/>
              <a:buFont typeface="Wingdings" charset="2"/>
              <a:buChar char="§"/>
              <a:defRPr sz="1600" kern="1200">
                <a:solidFill>
                  <a:srgbClr val="23119D"/>
                </a:solidFill>
                <a:latin typeface="Corbel"/>
                <a:ea typeface="+mn-ea"/>
                <a:cs typeface="Corbel"/>
              </a:defRPr>
            </a:lvl3pPr>
            <a:lvl4pPr marL="1600200" indent="-339725" algn="l" defTabSz="914400" rtl="0" eaLnBrk="1" latinLnBrk="0" hangingPunct="1">
              <a:spcBef>
                <a:spcPts val="600"/>
              </a:spcBef>
              <a:buClr>
                <a:srgbClr val="FF0000"/>
              </a:buClr>
              <a:buSzPct val="90000"/>
              <a:buFont typeface="Arial"/>
              <a:buChar char="•"/>
              <a:defRPr sz="1400" kern="1200">
                <a:solidFill>
                  <a:srgbClr val="34B6FF"/>
                </a:solidFill>
                <a:latin typeface="Corbel"/>
                <a:ea typeface="+mn-ea"/>
                <a:cs typeface="Corbel"/>
              </a:defRPr>
            </a:lvl4pPr>
            <a:lvl5pPr marL="1939925" indent="-331788" algn="l" defTabSz="914400" rtl="0" eaLnBrk="1" latinLnBrk="0" hangingPunct="1">
              <a:spcBef>
                <a:spcPts val="600"/>
              </a:spcBef>
              <a:buClr>
                <a:srgbClr val="3366FF"/>
              </a:buClr>
              <a:buSzPct val="90000"/>
              <a:buFont typeface="Lucida Grande"/>
              <a:buChar char="-"/>
              <a:defRPr sz="1400" kern="1200">
                <a:solidFill>
                  <a:schemeClr val="tx1">
                    <a:lumMod val="85000"/>
                    <a:lumOff val="15000"/>
                  </a:schemeClr>
                </a:solidFill>
                <a:latin typeface="Corbel"/>
                <a:ea typeface="+mn-ea"/>
                <a:cs typeface="Corbel"/>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a:lstStyle>
          <a:p>
            <a:pPr marL="380477" lvl="1" indent="-380477">
              <a:spcBef>
                <a:spcPts val="0"/>
              </a:spcBef>
              <a:buClr>
                <a:srgbClr val="FF6600"/>
              </a:buClr>
            </a:pPr>
            <a:r>
              <a:rPr lang="en-US" sz="1867" dirty="0"/>
              <a:t>Barrel </a:t>
            </a:r>
            <a:r>
              <a:rPr lang="en-US" sz="1867" dirty="0" err="1"/>
              <a:t>muon</a:t>
            </a:r>
            <a:r>
              <a:rPr lang="en-US" sz="1867" dirty="0"/>
              <a:t> chambers: ~300 cm</a:t>
            </a:r>
            <a:r>
              <a:rPr lang="en-US" sz="1867" baseline="30000" dirty="0"/>
              <a:t>-2</a:t>
            </a:r>
            <a:r>
              <a:rPr lang="en-US" sz="1867" dirty="0"/>
              <a:t>s</a:t>
            </a:r>
            <a:r>
              <a:rPr lang="en-US" sz="1867" baseline="30000" dirty="0"/>
              <a:t>-1 </a:t>
            </a:r>
            <a:r>
              <a:rPr lang="en-US" sz="1867" dirty="0"/>
              <a:t>  to ~500 cm</a:t>
            </a:r>
            <a:r>
              <a:rPr lang="en-US" sz="1867" baseline="30000" dirty="0"/>
              <a:t>-2</a:t>
            </a:r>
            <a:r>
              <a:rPr lang="en-US" sz="1867" dirty="0"/>
              <a:t>s</a:t>
            </a:r>
            <a:r>
              <a:rPr lang="en-US" sz="1867" baseline="30000" dirty="0"/>
              <a:t>-1</a:t>
            </a:r>
            <a:r>
              <a:rPr lang="en-US" sz="1867" dirty="0"/>
              <a:t> </a:t>
            </a:r>
          </a:p>
          <a:p>
            <a:pPr marL="608707" lvl="1" indent="0" defTabSz="1217520">
              <a:spcBef>
                <a:spcPts val="0"/>
              </a:spcBef>
              <a:buClr>
                <a:srgbClr val="FF6600"/>
              </a:buClr>
              <a:buNone/>
              <a:defRPr/>
            </a:pPr>
            <a:endParaRPr lang="en-US" sz="1867" dirty="0"/>
          </a:p>
        </p:txBody>
      </p:sp>
      <p:cxnSp>
        <p:nvCxnSpPr>
          <p:cNvPr id="35" name="Straight Connector 34"/>
          <p:cNvCxnSpPr>
            <a:endCxn id="56" idx="0"/>
          </p:cNvCxnSpPr>
          <p:nvPr/>
        </p:nvCxnSpPr>
        <p:spPr>
          <a:xfrm flipH="1">
            <a:off x="2262204" y="4413601"/>
            <a:ext cx="88736" cy="1288811"/>
          </a:xfrm>
          <a:prstGeom prst="line">
            <a:avLst/>
          </a:prstGeom>
          <a:noFill/>
          <a:ln w="25400" cap="flat" cmpd="sng" algn="ctr">
            <a:solidFill>
              <a:srgbClr val="99CC00"/>
            </a:solidFill>
            <a:prstDash val="solid"/>
          </a:ln>
          <a:effectLst/>
        </p:spPr>
      </p:cxnSp>
      <p:sp>
        <p:nvSpPr>
          <p:cNvPr id="44" name="TextBox 43"/>
          <p:cNvSpPr txBox="1"/>
          <p:nvPr/>
        </p:nvSpPr>
        <p:spPr>
          <a:xfrm>
            <a:off x="0" y="13184"/>
            <a:ext cx="10273553" cy="615402"/>
          </a:xfrm>
          <a:prstGeom prst="rect">
            <a:avLst/>
          </a:prstGeom>
          <a:noFill/>
        </p:spPr>
        <p:txBody>
          <a:bodyPr wrap="square" lIns="121771" tIns="60885" rIns="121771" bIns="60885" rtlCol="0">
            <a:spAutoFit/>
          </a:bodyPr>
          <a:lstStyle/>
          <a:p>
            <a:pPr algn="ctr"/>
            <a:r>
              <a:rPr lang="en-GB" sz="3200" b="1" dirty="0" smtClean="0">
                <a:solidFill>
                  <a:srgbClr val="FFC000"/>
                </a:solidFill>
              </a:rPr>
              <a:t>Particle </a:t>
            </a:r>
            <a:r>
              <a:rPr lang="en-GB" sz="3200" b="1" dirty="0" err="1">
                <a:solidFill>
                  <a:srgbClr val="FFC000"/>
                </a:solidFill>
              </a:rPr>
              <a:t>Fluence</a:t>
            </a:r>
            <a:r>
              <a:rPr lang="en-GB" sz="3200" b="1" dirty="0">
                <a:solidFill>
                  <a:srgbClr val="FFC000"/>
                </a:solidFill>
              </a:rPr>
              <a:t> @ L=30x10</a:t>
            </a:r>
            <a:r>
              <a:rPr lang="en-GB" sz="3200" b="1" baseline="30000" dirty="0">
                <a:solidFill>
                  <a:srgbClr val="FFC000"/>
                </a:solidFill>
              </a:rPr>
              <a:t>34</a:t>
            </a:r>
            <a:r>
              <a:rPr lang="en-GB" sz="3200" b="1" dirty="0">
                <a:solidFill>
                  <a:srgbClr val="FFC000"/>
                </a:solidFill>
              </a:rPr>
              <a:t>cm</a:t>
            </a:r>
            <a:r>
              <a:rPr lang="en-GB" sz="3200" b="1" baseline="30000" dirty="0">
                <a:solidFill>
                  <a:srgbClr val="FFC000"/>
                </a:solidFill>
              </a:rPr>
              <a:t>-2</a:t>
            </a:r>
            <a:r>
              <a:rPr lang="en-GB" sz="3200" b="1" dirty="0">
                <a:solidFill>
                  <a:srgbClr val="FFC000"/>
                </a:solidFill>
              </a:rPr>
              <a:t>s</a:t>
            </a:r>
            <a:r>
              <a:rPr lang="en-GB" sz="3200" b="1" baseline="30000" dirty="0">
                <a:solidFill>
                  <a:srgbClr val="FFC000"/>
                </a:solidFill>
              </a:rPr>
              <a:t>-1</a:t>
            </a:r>
            <a:endParaRPr lang="en-GB" sz="3200" baseline="30000" dirty="0">
              <a:solidFill>
                <a:srgbClr val="FFC000"/>
              </a:solidFill>
            </a:endParaRPr>
          </a:p>
        </p:txBody>
      </p:sp>
      <p:sp>
        <p:nvSpPr>
          <p:cNvPr id="56" name="Content Placeholder 2"/>
          <p:cNvSpPr txBox="1">
            <a:spLocks/>
          </p:cNvSpPr>
          <p:nvPr/>
        </p:nvSpPr>
        <p:spPr>
          <a:xfrm>
            <a:off x="170147" y="5702412"/>
            <a:ext cx="4184113" cy="491289"/>
          </a:xfrm>
          <a:prstGeom prst="rect">
            <a:avLst/>
          </a:prstGeom>
          <a:solidFill>
            <a:sysClr val="window" lastClr="FFFFFF"/>
          </a:solidFill>
          <a:ln w="25400">
            <a:solidFill>
              <a:srgbClr val="99CC00"/>
            </a:solidFill>
          </a:ln>
        </p:spPr>
        <p:txBody>
          <a:bodyPr vert="horz" lIns="121773" tIns="60887" rIns="121773" bIns="60887" rtlCol="0">
            <a:noAutofit/>
          </a:bodyPr>
          <a:lstStyle>
            <a:lvl1pPr marL="454025" indent="-454025" algn="l" defTabSz="914400" rtl="0" eaLnBrk="1" latinLnBrk="0" hangingPunct="1">
              <a:spcBef>
                <a:spcPts val="2000"/>
              </a:spcBef>
              <a:buClr>
                <a:schemeClr val="accent4"/>
              </a:buClr>
              <a:buSzPct val="90000"/>
              <a:buFont typeface="Wingdings" charset="2"/>
              <a:buChar char="q"/>
              <a:defRPr sz="2000" kern="1200">
                <a:solidFill>
                  <a:srgbClr val="23119D"/>
                </a:solidFill>
                <a:latin typeface="Corbel"/>
                <a:ea typeface="+mn-ea"/>
                <a:cs typeface="Corbel"/>
              </a:defRPr>
            </a:lvl1pPr>
            <a:lvl2pPr marL="914400" indent="-457200" algn="l" defTabSz="914400" rtl="0" eaLnBrk="1" latinLnBrk="0" hangingPunct="1">
              <a:spcBef>
                <a:spcPts val="600"/>
              </a:spcBef>
              <a:buClr>
                <a:schemeClr val="accent2"/>
              </a:buClr>
              <a:buSzPct val="90000"/>
              <a:buFont typeface="Courier New"/>
              <a:buChar char="o"/>
              <a:defRPr sz="1800" kern="1200">
                <a:solidFill>
                  <a:srgbClr val="0000FF"/>
                </a:solidFill>
                <a:latin typeface="Corbel"/>
                <a:ea typeface="+mn-ea"/>
                <a:cs typeface="Corbel"/>
              </a:defRPr>
            </a:lvl2pPr>
            <a:lvl3pPr marL="1260475" indent="-346075" algn="l" defTabSz="914400" rtl="0" eaLnBrk="1" latinLnBrk="0" hangingPunct="1">
              <a:spcBef>
                <a:spcPts val="600"/>
              </a:spcBef>
              <a:buClr>
                <a:schemeClr val="accent3">
                  <a:lumMod val="60000"/>
                  <a:lumOff val="40000"/>
                </a:schemeClr>
              </a:buClr>
              <a:buSzPct val="90000"/>
              <a:buFont typeface="Wingdings" charset="2"/>
              <a:buChar char="§"/>
              <a:defRPr sz="1600" kern="1200">
                <a:solidFill>
                  <a:srgbClr val="23119D"/>
                </a:solidFill>
                <a:latin typeface="Corbel"/>
                <a:ea typeface="+mn-ea"/>
                <a:cs typeface="Corbel"/>
              </a:defRPr>
            </a:lvl3pPr>
            <a:lvl4pPr marL="1600200" indent="-339725" algn="l" defTabSz="914400" rtl="0" eaLnBrk="1" latinLnBrk="0" hangingPunct="1">
              <a:spcBef>
                <a:spcPts val="600"/>
              </a:spcBef>
              <a:buClr>
                <a:srgbClr val="FF0000"/>
              </a:buClr>
              <a:buSzPct val="90000"/>
              <a:buFont typeface="Arial"/>
              <a:buChar char="•"/>
              <a:defRPr sz="1400" kern="1200">
                <a:solidFill>
                  <a:srgbClr val="34B6FF"/>
                </a:solidFill>
                <a:latin typeface="Corbel"/>
                <a:ea typeface="+mn-ea"/>
                <a:cs typeface="Corbel"/>
              </a:defRPr>
            </a:lvl4pPr>
            <a:lvl5pPr marL="1939925" indent="-331788" algn="l" defTabSz="914400" rtl="0" eaLnBrk="1" latinLnBrk="0" hangingPunct="1">
              <a:spcBef>
                <a:spcPts val="600"/>
              </a:spcBef>
              <a:buClr>
                <a:srgbClr val="3366FF"/>
              </a:buClr>
              <a:buSzPct val="90000"/>
              <a:buFont typeface="Lucida Grande"/>
              <a:buChar char="-"/>
              <a:defRPr sz="1400" kern="1200">
                <a:solidFill>
                  <a:schemeClr val="tx1">
                    <a:lumMod val="85000"/>
                    <a:lumOff val="15000"/>
                  </a:schemeClr>
                </a:solidFill>
                <a:latin typeface="Corbel"/>
                <a:ea typeface="+mn-ea"/>
                <a:cs typeface="Corbel"/>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a:lstStyle>
          <a:p>
            <a:pPr marL="0" lvl="1" indent="0" defTabSz="1217520">
              <a:spcBef>
                <a:spcPts val="0"/>
              </a:spcBef>
              <a:buClr>
                <a:srgbClr val="FF6600"/>
              </a:buClr>
              <a:buNone/>
              <a:defRPr/>
            </a:pPr>
            <a:r>
              <a:rPr lang="en-US" sz="1867" dirty="0" err="1"/>
              <a:t>Endcap</a:t>
            </a:r>
            <a:r>
              <a:rPr lang="en-US" sz="1867" dirty="0"/>
              <a:t> </a:t>
            </a:r>
            <a:r>
              <a:rPr lang="en-US" sz="1867" dirty="0" err="1"/>
              <a:t>Muon</a:t>
            </a:r>
            <a:r>
              <a:rPr lang="en-US" sz="1867" dirty="0"/>
              <a:t> Chambers: </a:t>
            </a:r>
            <a:r>
              <a:rPr lang="en-US" sz="1867" dirty="0">
                <a:solidFill>
                  <a:srgbClr val="FF0000"/>
                </a:solidFill>
              </a:rPr>
              <a:t>10</a:t>
            </a:r>
            <a:r>
              <a:rPr lang="en-US" sz="1867" baseline="30000" dirty="0">
                <a:solidFill>
                  <a:srgbClr val="FF0000"/>
                </a:solidFill>
              </a:rPr>
              <a:t>4</a:t>
            </a:r>
            <a:r>
              <a:rPr lang="en-US" sz="1867" dirty="0">
                <a:solidFill>
                  <a:srgbClr val="FF0000"/>
                </a:solidFill>
              </a:rPr>
              <a:t> cm</a:t>
            </a:r>
            <a:r>
              <a:rPr lang="en-US" sz="1867" baseline="30000" dirty="0">
                <a:solidFill>
                  <a:srgbClr val="FF0000"/>
                </a:solidFill>
              </a:rPr>
              <a:t>-2</a:t>
            </a:r>
            <a:r>
              <a:rPr lang="en-US" sz="1867" dirty="0">
                <a:solidFill>
                  <a:srgbClr val="FF0000"/>
                </a:solidFill>
              </a:rPr>
              <a:t>s</a:t>
            </a:r>
            <a:r>
              <a:rPr lang="en-US" sz="1867" baseline="30000" dirty="0">
                <a:solidFill>
                  <a:srgbClr val="FF0000"/>
                </a:solidFill>
              </a:rPr>
              <a:t>-1</a:t>
            </a:r>
          </a:p>
          <a:p>
            <a:pPr marL="1217520" lvl="1" indent="-608707" defTabSz="1217520">
              <a:spcBef>
                <a:spcPts val="0"/>
              </a:spcBef>
              <a:buClr>
                <a:srgbClr val="FF6600"/>
              </a:buClr>
              <a:defRPr/>
            </a:pPr>
            <a:endParaRPr lang="en-US" sz="1867" dirty="0"/>
          </a:p>
        </p:txBody>
      </p:sp>
      <p:cxnSp>
        <p:nvCxnSpPr>
          <p:cNvPr id="65" name="Straight Connector 64"/>
          <p:cNvCxnSpPr/>
          <p:nvPr/>
        </p:nvCxnSpPr>
        <p:spPr>
          <a:xfrm>
            <a:off x="2351025" y="1231641"/>
            <a:ext cx="477900" cy="2387859"/>
          </a:xfrm>
          <a:prstGeom prst="line">
            <a:avLst/>
          </a:prstGeom>
          <a:noFill/>
          <a:ln w="25400" cap="flat" cmpd="sng" algn="ctr">
            <a:solidFill>
              <a:srgbClr val="99CC00"/>
            </a:solidFill>
            <a:prstDash val="solid"/>
          </a:ln>
          <a:effectLst/>
        </p:spPr>
      </p:cxnSp>
      <p:sp>
        <p:nvSpPr>
          <p:cNvPr id="17" name="Content Placeholder 2"/>
          <p:cNvSpPr txBox="1">
            <a:spLocks/>
          </p:cNvSpPr>
          <p:nvPr/>
        </p:nvSpPr>
        <p:spPr>
          <a:xfrm>
            <a:off x="4533689" y="5702412"/>
            <a:ext cx="4184113" cy="491289"/>
          </a:xfrm>
          <a:prstGeom prst="rect">
            <a:avLst/>
          </a:prstGeom>
          <a:solidFill>
            <a:sysClr val="window" lastClr="FFFFFF"/>
          </a:solidFill>
          <a:ln w="25400">
            <a:solidFill>
              <a:srgbClr val="99CC00"/>
            </a:solidFill>
          </a:ln>
        </p:spPr>
        <p:txBody>
          <a:bodyPr vert="horz" lIns="121773" tIns="60887" rIns="121773" bIns="60887" rtlCol="0">
            <a:noAutofit/>
          </a:bodyPr>
          <a:lstStyle>
            <a:lvl1pPr marL="454025" indent="-454025" algn="l" defTabSz="914400" rtl="0" eaLnBrk="1" latinLnBrk="0" hangingPunct="1">
              <a:spcBef>
                <a:spcPts val="2000"/>
              </a:spcBef>
              <a:buClr>
                <a:schemeClr val="accent4"/>
              </a:buClr>
              <a:buSzPct val="90000"/>
              <a:buFont typeface="Wingdings" charset="2"/>
              <a:buChar char="q"/>
              <a:defRPr sz="2000" kern="1200">
                <a:solidFill>
                  <a:srgbClr val="23119D"/>
                </a:solidFill>
                <a:latin typeface="Corbel"/>
                <a:ea typeface="+mn-ea"/>
                <a:cs typeface="Corbel"/>
              </a:defRPr>
            </a:lvl1pPr>
            <a:lvl2pPr marL="914400" indent="-457200" algn="l" defTabSz="914400" rtl="0" eaLnBrk="1" latinLnBrk="0" hangingPunct="1">
              <a:spcBef>
                <a:spcPts val="600"/>
              </a:spcBef>
              <a:buClr>
                <a:schemeClr val="accent2"/>
              </a:buClr>
              <a:buSzPct val="90000"/>
              <a:buFont typeface="Courier New"/>
              <a:buChar char="o"/>
              <a:defRPr sz="1800" kern="1200">
                <a:solidFill>
                  <a:srgbClr val="0000FF"/>
                </a:solidFill>
                <a:latin typeface="Corbel"/>
                <a:ea typeface="+mn-ea"/>
                <a:cs typeface="Corbel"/>
              </a:defRPr>
            </a:lvl2pPr>
            <a:lvl3pPr marL="1260475" indent="-346075" algn="l" defTabSz="914400" rtl="0" eaLnBrk="1" latinLnBrk="0" hangingPunct="1">
              <a:spcBef>
                <a:spcPts val="600"/>
              </a:spcBef>
              <a:buClr>
                <a:schemeClr val="accent3">
                  <a:lumMod val="60000"/>
                  <a:lumOff val="40000"/>
                </a:schemeClr>
              </a:buClr>
              <a:buSzPct val="90000"/>
              <a:buFont typeface="Wingdings" charset="2"/>
              <a:buChar char="§"/>
              <a:defRPr sz="1600" kern="1200">
                <a:solidFill>
                  <a:srgbClr val="23119D"/>
                </a:solidFill>
                <a:latin typeface="Corbel"/>
                <a:ea typeface="+mn-ea"/>
                <a:cs typeface="Corbel"/>
              </a:defRPr>
            </a:lvl3pPr>
            <a:lvl4pPr marL="1600200" indent="-339725" algn="l" defTabSz="914400" rtl="0" eaLnBrk="1" latinLnBrk="0" hangingPunct="1">
              <a:spcBef>
                <a:spcPts val="600"/>
              </a:spcBef>
              <a:buClr>
                <a:srgbClr val="FF0000"/>
              </a:buClr>
              <a:buSzPct val="90000"/>
              <a:buFont typeface="Arial"/>
              <a:buChar char="•"/>
              <a:defRPr sz="1400" kern="1200">
                <a:solidFill>
                  <a:srgbClr val="34B6FF"/>
                </a:solidFill>
                <a:latin typeface="Corbel"/>
                <a:ea typeface="+mn-ea"/>
                <a:cs typeface="Corbel"/>
              </a:defRPr>
            </a:lvl4pPr>
            <a:lvl5pPr marL="1939925" indent="-331788" algn="l" defTabSz="914400" rtl="0" eaLnBrk="1" latinLnBrk="0" hangingPunct="1">
              <a:spcBef>
                <a:spcPts val="600"/>
              </a:spcBef>
              <a:buClr>
                <a:srgbClr val="3366FF"/>
              </a:buClr>
              <a:buSzPct val="90000"/>
              <a:buFont typeface="Lucida Grande"/>
              <a:buChar char="-"/>
              <a:defRPr sz="1400" kern="1200">
                <a:solidFill>
                  <a:schemeClr val="tx1">
                    <a:lumMod val="85000"/>
                    <a:lumOff val="15000"/>
                  </a:schemeClr>
                </a:solidFill>
                <a:latin typeface="Corbel"/>
                <a:ea typeface="+mn-ea"/>
                <a:cs typeface="Corbel"/>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a:lstStyle>
          <a:p>
            <a:pPr marL="0" lvl="1" indent="0" defTabSz="1217520">
              <a:spcBef>
                <a:spcPts val="0"/>
              </a:spcBef>
              <a:buClr>
                <a:srgbClr val="FF6600"/>
              </a:buClr>
              <a:buNone/>
              <a:defRPr/>
            </a:pPr>
            <a:r>
              <a:rPr lang="en-US" sz="1867" dirty="0" smtClean="0"/>
              <a:t>Forward </a:t>
            </a:r>
            <a:r>
              <a:rPr lang="en-US" sz="1867" dirty="0"/>
              <a:t>Muon Chambers: </a:t>
            </a:r>
            <a:r>
              <a:rPr lang="en-US" sz="1867" dirty="0" smtClean="0">
                <a:solidFill>
                  <a:srgbClr val="FF0000"/>
                </a:solidFill>
              </a:rPr>
              <a:t>5x10</a:t>
            </a:r>
            <a:r>
              <a:rPr lang="en-US" sz="1867" baseline="30000" dirty="0" smtClean="0">
                <a:solidFill>
                  <a:srgbClr val="FF0000"/>
                </a:solidFill>
              </a:rPr>
              <a:t>5</a:t>
            </a:r>
            <a:r>
              <a:rPr lang="en-US" sz="1867" dirty="0" smtClean="0">
                <a:solidFill>
                  <a:srgbClr val="FF0000"/>
                </a:solidFill>
              </a:rPr>
              <a:t> </a:t>
            </a:r>
            <a:r>
              <a:rPr lang="en-US" sz="1867" dirty="0">
                <a:solidFill>
                  <a:srgbClr val="FF0000"/>
                </a:solidFill>
              </a:rPr>
              <a:t>cm</a:t>
            </a:r>
            <a:r>
              <a:rPr lang="en-US" sz="1867" baseline="30000" dirty="0">
                <a:solidFill>
                  <a:srgbClr val="FF0000"/>
                </a:solidFill>
              </a:rPr>
              <a:t>-2</a:t>
            </a:r>
            <a:r>
              <a:rPr lang="en-US" sz="1867" dirty="0">
                <a:solidFill>
                  <a:srgbClr val="FF0000"/>
                </a:solidFill>
              </a:rPr>
              <a:t>s</a:t>
            </a:r>
            <a:r>
              <a:rPr lang="en-US" sz="1867" baseline="30000" dirty="0">
                <a:solidFill>
                  <a:srgbClr val="FF0000"/>
                </a:solidFill>
              </a:rPr>
              <a:t>-1</a:t>
            </a:r>
          </a:p>
          <a:p>
            <a:pPr marL="1217520" lvl="1" indent="-608707" defTabSz="1217520">
              <a:spcBef>
                <a:spcPts val="0"/>
              </a:spcBef>
              <a:buClr>
                <a:srgbClr val="FF6600"/>
              </a:buClr>
              <a:defRPr/>
            </a:pPr>
            <a:endParaRPr lang="en-US" sz="1867" dirty="0"/>
          </a:p>
        </p:txBody>
      </p:sp>
      <p:sp>
        <p:nvSpPr>
          <p:cNvPr id="8" name="Rectangle 7"/>
          <p:cNvSpPr/>
          <p:nvPr/>
        </p:nvSpPr>
        <p:spPr>
          <a:xfrm>
            <a:off x="2624744" y="1487252"/>
            <a:ext cx="3148619" cy="369332"/>
          </a:xfrm>
          <a:prstGeom prst="rect">
            <a:avLst/>
          </a:prstGeom>
        </p:spPr>
        <p:txBody>
          <a:bodyPr wrap="none">
            <a:spAutoFit/>
          </a:bodyPr>
          <a:lstStyle/>
          <a:p>
            <a:r>
              <a:rPr lang="en-GB" b="1" dirty="0" smtClean="0">
                <a:solidFill>
                  <a:srgbClr val="FFC000"/>
                </a:solidFill>
              </a:rPr>
              <a:t>Charged particles </a:t>
            </a:r>
            <a:r>
              <a:rPr lang="en-GB" b="1" dirty="0" err="1" smtClean="0">
                <a:solidFill>
                  <a:srgbClr val="FFC000"/>
                </a:solidFill>
              </a:rPr>
              <a:t>Fluence</a:t>
            </a:r>
            <a:endParaRPr lang="en-GB" dirty="0"/>
          </a:p>
        </p:txBody>
      </p:sp>
      <p:sp>
        <p:nvSpPr>
          <p:cNvPr id="19" name="Content Placeholder 2"/>
          <p:cNvSpPr txBox="1">
            <a:spLocks/>
          </p:cNvSpPr>
          <p:nvPr/>
        </p:nvSpPr>
        <p:spPr>
          <a:xfrm>
            <a:off x="8817631" y="1250558"/>
            <a:ext cx="3441067" cy="3163043"/>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r>
              <a:rPr lang="en-GB" sz="2400" dirty="0"/>
              <a:t>Charged </a:t>
            </a:r>
            <a:r>
              <a:rPr lang="en-GB" sz="2400" dirty="0" smtClean="0"/>
              <a:t>rates</a:t>
            </a:r>
          </a:p>
          <a:p>
            <a:pPr lvl="1"/>
            <a:r>
              <a:rPr lang="it-IT" sz="2000" dirty="0" smtClean="0"/>
              <a:t>Up to 500 </a:t>
            </a:r>
            <a:r>
              <a:rPr lang="en-GB" sz="2000" dirty="0" smtClean="0"/>
              <a:t>cm</a:t>
            </a:r>
            <a:r>
              <a:rPr lang="en-GB" sz="2000" baseline="30000" dirty="0" smtClean="0"/>
              <a:t>-2</a:t>
            </a:r>
            <a:r>
              <a:rPr lang="en-GB" sz="2000" dirty="0" smtClean="0"/>
              <a:t>s</a:t>
            </a:r>
            <a:r>
              <a:rPr lang="en-GB" sz="2000" baseline="30000" dirty="0" smtClean="0"/>
              <a:t>-1  </a:t>
            </a:r>
            <a:r>
              <a:rPr lang="en-GB" sz="2000" dirty="0" smtClean="0"/>
              <a:t>(R&gt;3m </a:t>
            </a:r>
            <a:r>
              <a:rPr lang="en-US" altLang="en-US" sz="2000" dirty="0" smtClean="0"/>
              <a:t>|</a:t>
            </a:r>
            <a:r>
              <a:rPr lang="en-US" altLang="en-US" sz="2000" dirty="0">
                <a:sym typeface="Symbol" panose="05050102010706020507" pitchFamily="18" charset="2"/>
              </a:rPr>
              <a:t>|</a:t>
            </a:r>
            <a:r>
              <a:rPr lang="en-GB" sz="2000" dirty="0" smtClean="0"/>
              <a:t>&lt;1.5)</a:t>
            </a:r>
          </a:p>
          <a:p>
            <a:pPr lvl="1"/>
            <a:r>
              <a:rPr lang="en-GB" sz="2000" dirty="0" smtClean="0"/>
              <a:t> up to 10</a:t>
            </a:r>
            <a:r>
              <a:rPr lang="en-GB" sz="2000" baseline="30000" dirty="0" smtClean="0"/>
              <a:t>4</a:t>
            </a:r>
            <a:r>
              <a:rPr lang="en-GB" sz="2000" dirty="0" smtClean="0"/>
              <a:t> cm</a:t>
            </a:r>
            <a:r>
              <a:rPr lang="en-GB" sz="2000" baseline="30000" dirty="0" smtClean="0"/>
              <a:t>-2</a:t>
            </a:r>
            <a:r>
              <a:rPr lang="en-GB" sz="2000" dirty="0" smtClean="0"/>
              <a:t>s</a:t>
            </a:r>
            <a:r>
              <a:rPr lang="en-GB" sz="2000" baseline="30000" dirty="0" smtClean="0"/>
              <a:t>-1 </a:t>
            </a:r>
            <a:r>
              <a:rPr lang="en-GB" sz="2000" dirty="0" smtClean="0"/>
              <a:t>(R&gt;1m </a:t>
            </a:r>
            <a:r>
              <a:rPr lang="en-US" altLang="en-US" sz="2000" dirty="0" smtClean="0"/>
              <a:t>1.5&lt;|</a:t>
            </a:r>
            <a:r>
              <a:rPr lang="en-US" altLang="en-US" sz="2000" dirty="0" smtClean="0">
                <a:sym typeface="Symbol" panose="05050102010706020507" pitchFamily="18" charset="2"/>
              </a:rPr>
              <a:t>|&lt;3.5</a:t>
            </a:r>
            <a:r>
              <a:rPr lang="en-GB" sz="2000" dirty="0" smtClean="0"/>
              <a:t>)</a:t>
            </a:r>
          </a:p>
          <a:p>
            <a:pPr lvl="1"/>
            <a:r>
              <a:rPr lang="en-GB" sz="2000" dirty="0"/>
              <a:t>~</a:t>
            </a:r>
            <a:r>
              <a:rPr lang="en-GB" sz="2000" dirty="0" smtClean="0"/>
              <a:t> 5x10</a:t>
            </a:r>
            <a:r>
              <a:rPr lang="en-GB" sz="2000" baseline="30000" dirty="0" smtClean="0"/>
              <a:t>5</a:t>
            </a:r>
            <a:r>
              <a:rPr lang="en-GB" sz="2000" dirty="0" smtClean="0"/>
              <a:t> </a:t>
            </a:r>
            <a:r>
              <a:rPr lang="en-GB" sz="2000" dirty="0"/>
              <a:t>cm</a:t>
            </a:r>
            <a:r>
              <a:rPr lang="en-GB" sz="2000" baseline="30000" dirty="0"/>
              <a:t>-2</a:t>
            </a:r>
            <a:r>
              <a:rPr lang="en-GB" sz="2000" dirty="0"/>
              <a:t>s</a:t>
            </a:r>
            <a:r>
              <a:rPr lang="en-GB" sz="2000" baseline="30000" dirty="0"/>
              <a:t>-1 </a:t>
            </a:r>
            <a:r>
              <a:rPr lang="en-GB" sz="2000" dirty="0"/>
              <a:t>(</a:t>
            </a:r>
            <a:r>
              <a:rPr lang="en-GB" sz="2000" dirty="0" smtClean="0"/>
              <a:t>R&lt;1m </a:t>
            </a:r>
            <a:r>
              <a:rPr lang="en-US" altLang="en-US" sz="2000" dirty="0" smtClean="0"/>
              <a:t>|</a:t>
            </a:r>
            <a:r>
              <a:rPr lang="en-US" altLang="en-US" sz="2000" dirty="0">
                <a:sym typeface="Symbol" panose="05050102010706020507" pitchFamily="18" charset="2"/>
              </a:rPr>
              <a:t></a:t>
            </a:r>
            <a:r>
              <a:rPr lang="en-US" altLang="en-US" sz="2000" dirty="0" smtClean="0">
                <a:sym typeface="Symbol" panose="05050102010706020507" pitchFamily="18" charset="2"/>
              </a:rPr>
              <a:t>|&gt;4</a:t>
            </a:r>
            <a:r>
              <a:rPr lang="en-GB" sz="2000" dirty="0" smtClean="0"/>
              <a:t>)</a:t>
            </a:r>
            <a:endParaRPr lang="en-GB" sz="2000" baseline="30000" dirty="0"/>
          </a:p>
          <a:p>
            <a:r>
              <a:rPr lang="en-GB" sz="2400" dirty="0"/>
              <a:t>photon rates </a:t>
            </a:r>
            <a:endParaRPr lang="en-GB" sz="2400" dirty="0" smtClean="0"/>
          </a:p>
          <a:p>
            <a:pPr lvl="1"/>
            <a:r>
              <a:rPr lang="en-GB" sz="2000" dirty="0" smtClean="0"/>
              <a:t>~ </a:t>
            </a:r>
            <a:r>
              <a:rPr lang="en-GB" sz="2000" dirty="0"/>
              <a:t>5x10</a:t>
            </a:r>
            <a:r>
              <a:rPr lang="en-GB" sz="2000" baseline="30000" dirty="0"/>
              <a:t>6-8</a:t>
            </a:r>
            <a:r>
              <a:rPr lang="en-GB" sz="2000" dirty="0"/>
              <a:t> cm</a:t>
            </a:r>
            <a:r>
              <a:rPr lang="en-GB" sz="2000" baseline="30000" dirty="0"/>
              <a:t>-2</a:t>
            </a:r>
            <a:r>
              <a:rPr lang="en-GB" sz="2000" dirty="0"/>
              <a:t>s</a:t>
            </a:r>
            <a:r>
              <a:rPr lang="en-GB" sz="2000" baseline="30000" dirty="0"/>
              <a:t>-1</a:t>
            </a:r>
          </a:p>
          <a:p>
            <a:r>
              <a:rPr lang="en-GB" sz="2400" dirty="0"/>
              <a:t>N </a:t>
            </a:r>
            <a:r>
              <a:rPr lang="en-GB" sz="2400" dirty="0" err="1"/>
              <a:t>fluence</a:t>
            </a:r>
            <a:r>
              <a:rPr lang="en-GB" sz="2400" dirty="0"/>
              <a:t> </a:t>
            </a:r>
            <a:endParaRPr lang="en-GB" sz="2400" dirty="0" smtClean="0"/>
          </a:p>
          <a:p>
            <a:pPr lvl="1"/>
            <a:r>
              <a:rPr lang="en-GB" sz="2000" dirty="0" smtClean="0"/>
              <a:t>Up to10</a:t>
            </a:r>
            <a:r>
              <a:rPr lang="en-GB" sz="2000" baseline="30000" dirty="0" smtClean="0"/>
              <a:t>14</a:t>
            </a:r>
            <a:r>
              <a:rPr lang="en-GB" sz="2000" dirty="0" smtClean="0"/>
              <a:t> </a:t>
            </a:r>
            <a:r>
              <a:rPr lang="en-GB" sz="2000" dirty="0"/>
              <a:t>cm</a:t>
            </a:r>
            <a:r>
              <a:rPr lang="en-GB" sz="2000" baseline="30000" dirty="0"/>
              <a:t>-2</a:t>
            </a:r>
            <a:r>
              <a:rPr lang="en-GB" sz="2000" dirty="0"/>
              <a:t> </a:t>
            </a:r>
            <a:r>
              <a:rPr lang="en-GB" sz="2000" dirty="0" smtClean="0"/>
              <a:t>(shielding to mitigate the effect)</a:t>
            </a:r>
            <a:r>
              <a:rPr lang="it-IT" sz="2200" dirty="0" smtClean="0"/>
              <a:t> </a:t>
            </a:r>
            <a:endParaRPr lang="it-IT" sz="2200" dirty="0" smtClean="0"/>
          </a:p>
        </p:txBody>
      </p:sp>
      <p:sp>
        <p:nvSpPr>
          <p:cNvPr id="9" name="TextBox 8"/>
          <p:cNvSpPr txBox="1"/>
          <p:nvPr/>
        </p:nvSpPr>
        <p:spPr>
          <a:xfrm>
            <a:off x="0" y="6496513"/>
            <a:ext cx="11243784" cy="369332"/>
          </a:xfrm>
          <a:prstGeom prst="rect">
            <a:avLst/>
          </a:prstGeom>
          <a:solidFill>
            <a:srgbClr val="FFC000"/>
          </a:solidFill>
        </p:spPr>
        <p:txBody>
          <a:bodyPr wrap="none" rtlCol="0">
            <a:spAutoFit/>
          </a:bodyPr>
          <a:lstStyle/>
          <a:p>
            <a:r>
              <a:rPr lang="it-IT" dirty="0">
                <a:solidFill>
                  <a:srgbClr val="FF0000"/>
                </a:solidFill>
              </a:rPr>
              <a:t>P</a:t>
            </a:r>
            <a:r>
              <a:rPr lang="it-IT" dirty="0" smtClean="0">
                <a:solidFill>
                  <a:srgbClr val="FF0000"/>
                </a:solidFill>
              </a:rPr>
              <a:t>resent muon detectors close to fully satisfy this requirement </a:t>
            </a:r>
            <a:r>
              <a:rPr lang="it-IT" dirty="0" smtClean="0">
                <a:solidFill>
                  <a:srgbClr val="FF0000"/>
                </a:solidFill>
                <a:sym typeface="Wingdings" panose="05000000000000000000" pitchFamily="2" charset="2"/>
              </a:rPr>
              <a:t> further R&amp;D needed for completing </a:t>
            </a:r>
            <a:endParaRPr lang="en-GB" dirty="0">
              <a:solidFill>
                <a:srgbClr val="FF0000"/>
              </a:solidFill>
            </a:endParaRPr>
          </a:p>
        </p:txBody>
      </p:sp>
      <p:cxnSp>
        <p:nvCxnSpPr>
          <p:cNvPr id="11" name="Straight Connector 10"/>
          <p:cNvCxnSpPr/>
          <p:nvPr/>
        </p:nvCxnSpPr>
        <p:spPr>
          <a:xfrm flipV="1">
            <a:off x="962321" y="2187117"/>
            <a:ext cx="5663424" cy="256309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977153" y="4545367"/>
            <a:ext cx="6284259" cy="214894"/>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6369821" y="1783818"/>
            <a:ext cx="891591" cy="307777"/>
          </a:xfrm>
          <a:prstGeom prst="rect">
            <a:avLst/>
          </a:prstGeom>
        </p:spPr>
        <p:txBody>
          <a:bodyPr wrap="none">
            <a:spAutoFit/>
          </a:bodyPr>
          <a:lstStyle/>
          <a:p>
            <a:r>
              <a:rPr lang="en-US" altLang="en-US" sz="1400" dirty="0">
                <a:solidFill>
                  <a:schemeClr val="bg1"/>
                </a:solidFill>
              </a:rPr>
              <a:t>|</a:t>
            </a:r>
            <a:r>
              <a:rPr lang="en-US" altLang="en-US" sz="1400" dirty="0">
                <a:solidFill>
                  <a:schemeClr val="bg1"/>
                </a:solidFill>
                <a:sym typeface="Symbol" panose="05050102010706020507" pitchFamily="18" charset="2"/>
              </a:rPr>
              <a:t></a:t>
            </a:r>
            <a:r>
              <a:rPr lang="en-US" altLang="en-US" sz="1400" dirty="0" smtClean="0">
                <a:solidFill>
                  <a:schemeClr val="bg1"/>
                </a:solidFill>
                <a:sym typeface="Symbol" panose="05050102010706020507" pitchFamily="18" charset="2"/>
              </a:rPr>
              <a:t>|</a:t>
            </a:r>
            <a:r>
              <a:rPr lang="en-GB" altLang="en-US" sz="1400" dirty="0" smtClean="0">
                <a:solidFill>
                  <a:schemeClr val="bg1"/>
                </a:solidFill>
                <a:sym typeface="Symbol" panose="05050102010706020507" pitchFamily="18" charset="2"/>
              </a:rPr>
              <a:t>=</a:t>
            </a:r>
            <a:r>
              <a:rPr lang="en-GB" sz="1400" dirty="0" smtClean="0">
                <a:solidFill>
                  <a:schemeClr val="bg1"/>
                </a:solidFill>
              </a:rPr>
              <a:t>1.5</a:t>
            </a:r>
            <a:endParaRPr lang="en-GB" sz="1400" dirty="0">
              <a:solidFill>
                <a:schemeClr val="bg1"/>
              </a:solidFill>
            </a:endParaRPr>
          </a:p>
        </p:txBody>
      </p:sp>
      <p:sp>
        <p:nvSpPr>
          <p:cNvPr id="30" name="Rectangle 29"/>
          <p:cNvSpPr/>
          <p:nvPr/>
        </p:nvSpPr>
        <p:spPr>
          <a:xfrm>
            <a:off x="6611597" y="4220607"/>
            <a:ext cx="663964" cy="276999"/>
          </a:xfrm>
          <a:prstGeom prst="rect">
            <a:avLst/>
          </a:prstGeom>
        </p:spPr>
        <p:txBody>
          <a:bodyPr wrap="none">
            <a:spAutoFit/>
          </a:bodyPr>
          <a:lstStyle/>
          <a:p>
            <a:r>
              <a:rPr lang="en-US" altLang="en-US" sz="1200" dirty="0">
                <a:solidFill>
                  <a:schemeClr val="bg1"/>
                </a:solidFill>
              </a:rPr>
              <a:t>|</a:t>
            </a:r>
            <a:r>
              <a:rPr lang="en-US" altLang="en-US" sz="1200" dirty="0">
                <a:solidFill>
                  <a:schemeClr val="bg1"/>
                </a:solidFill>
                <a:sym typeface="Symbol" panose="05050102010706020507" pitchFamily="18" charset="2"/>
              </a:rPr>
              <a:t></a:t>
            </a:r>
            <a:r>
              <a:rPr lang="en-US" altLang="en-US" sz="1200" dirty="0" smtClean="0">
                <a:solidFill>
                  <a:schemeClr val="bg1"/>
                </a:solidFill>
                <a:sym typeface="Symbol" panose="05050102010706020507" pitchFamily="18" charset="2"/>
              </a:rPr>
              <a:t>|</a:t>
            </a:r>
            <a:r>
              <a:rPr lang="en-GB" altLang="en-US" sz="1200" dirty="0" smtClean="0">
                <a:solidFill>
                  <a:schemeClr val="bg1"/>
                </a:solidFill>
                <a:sym typeface="Symbol" panose="05050102010706020507" pitchFamily="18" charset="2"/>
              </a:rPr>
              <a:t>=4</a:t>
            </a:r>
            <a:endParaRPr lang="en-GB" sz="1200" dirty="0">
              <a:solidFill>
                <a:schemeClr val="bg1"/>
              </a:solidFill>
            </a:endParaRPr>
          </a:p>
        </p:txBody>
      </p:sp>
      <p:sp>
        <p:nvSpPr>
          <p:cNvPr id="33" name="Slide Number Placeholder 32"/>
          <p:cNvSpPr>
            <a:spLocks noGrp="1"/>
          </p:cNvSpPr>
          <p:nvPr>
            <p:ph type="sldNum" sz="quarter" idx="12"/>
          </p:nvPr>
        </p:nvSpPr>
        <p:spPr/>
        <p:txBody>
          <a:bodyPr/>
          <a:lstStyle/>
          <a:p>
            <a:fld id="{F8550EB5-7DBB-40B0-8DCD-2DF6D0BF0886}" type="slidenum">
              <a:rPr lang="en-GB" smtClean="0"/>
              <a:t>8</a:t>
            </a:fld>
            <a:endParaRPr lang="en-GB"/>
          </a:p>
        </p:txBody>
      </p:sp>
      <p:sp>
        <p:nvSpPr>
          <p:cNvPr id="36" name="Date Placeholder 35"/>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8630201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t="46326" b="36934"/>
          <a:stretch/>
        </p:blipFill>
        <p:spPr>
          <a:xfrm>
            <a:off x="339585" y="641865"/>
            <a:ext cx="7837977" cy="937681"/>
          </a:xfrm>
          <a:prstGeom prst="rect">
            <a:avLst/>
          </a:prstGeom>
        </p:spPr>
      </p:pic>
      <p:sp>
        <p:nvSpPr>
          <p:cNvPr id="4" name="TextBox 3"/>
          <p:cNvSpPr txBox="1"/>
          <p:nvPr/>
        </p:nvSpPr>
        <p:spPr>
          <a:xfrm>
            <a:off x="371637" y="1652163"/>
            <a:ext cx="7805848" cy="3323839"/>
          </a:xfrm>
          <a:prstGeom prst="rect">
            <a:avLst/>
          </a:prstGeom>
          <a:noFill/>
        </p:spPr>
        <p:txBody>
          <a:bodyPr wrap="square" lIns="121773" tIns="60887" rIns="121773" bIns="60887" rtlCol="0">
            <a:spAutoFit/>
          </a:bodyPr>
          <a:lstStyle/>
          <a:p>
            <a:pPr defTabSz="608691"/>
            <a:r>
              <a:rPr lang="en-GB" sz="1600" dirty="0">
                <a:solidFill>
                  <a:prstClr val="black"/>
                </a:solidFill>
                <a:latin typeface="Calibri"/>
              </a:rPr>
              <a:t>HL-LHC  average distance between vertices at z=0 is </a:t>
            </a:r>
          </a:p>
          <a:p>
            <a:pPr defTabSz="608691"/>
            <a:r>
              <a:rPr lang="en-GB" sz="1600" b="1" dirty="0">
                <a:solidFill>
                  <a:srgbClr val="000090"/>
                </a:solidFill>
                <a:latin typeface="Calibri"/>
              </a:rPr>
              <a:t>≈ 1mm in space and 3ps in time.</a:t>
            </a:r>
          </a:p>
          <a:p>
            <a:pPr defTabSz="608691"/>
            <a:endParaRPr lang="en-GB" sz="1600" dirty="0">
              <a:solidFill>
                <a:prstClr val="black"/>
              </a:solidFill>
              <a:latin typeface="Calibri"/>
            </a:endParaRPr>
          </a:p>
          <a:p>
            <a:pPr defTabSz="608691"/>
            <a:r>
              <a:rPr lang="en-GB" sz="1600" dirty="0">
                <a:solidFill>
                  <a:prstClr val="black"/>
                </a:solidFill>
                <a:latin typeface="Calibri"/>
              </a:rPr>
              <a:t>For 6 times higher luminosity at FCC-</a:t>
            </a:r>
            <a:r>
              <a:rPr lang="en-GB" sz="1600" dirty="0" err="1">
                <a:solidFill>
                  <a:prstClr val="black"/>
                </a:solidFill>
                <a:latin typeface="Calibri"/>
              </a:rPr>
              <a:t>hh</a:t>
            </a:r>
            <a:r>
              <a:rPr lang="en-GB" sz="1600" dirty="0">
                <a:solidFill>
                  <a:prstClr val="black"/>
                </a:solidFill>
                <a:latin typeface="Calibri"/>
              </a:rPr>
              <a:t> (an HE-LHC)  this would become </a:t>
            </a:r>
          </a:p>
          <a:p>
            <a:pPr defTabSz="608691"/>
            <a:r>
              <a:rPr lang="en-GB" sz="1600" b="1" dirty="0">
                <a:solidFill>
                  <a:srgbClr val="000090"/>
                </a:solidFill>
                <a:latin typeface="Calibri"/>
              </a:rPr>
              <a:t>≈ 170μm in space and 0.5ps in time. </a:t>
            </a:r>
          </a:p>
          <a:p>
            <a:pPr defTabSz="608691"/>
            <a:endParaRPr lang="en-GB" sz="1600" dirty="0">
              <a:solidFill>
                <a:prstClr val="black"/>
              </a:solidFill>
              <a:latin typeface="Calibri"/>
            </a:endParaRPr>
          </a:p>
          <a:p>
            <a:pPr defTabSz="608691"/>
            <a:endParaRPr lang="en-GB" sz="1600" dirty="0">
              <a:solidFill>
                <a:prstClr val="black"/>
              </a:solidFill>
              <a:latin typeface="Calibri"/>
            </a:endParaRPr>
          </a:p>
          <a:p>
            <a:pPr defTabSz="608691"/>
            <a:endParaRPr lang="en-GB" sz="1600" dirty="0">
              <a:solidFill>
                <a:prstClr val="black"/>
              </a:solidFill>
              <a:latin typeface="Calibri"/>
            </a:endParaRPr>
          </a:p>
          <a:p>
            <a:pPr defTabSz="608691"/>
            <a:r>
              <a:rPr lang="en-GB" sz="1600" dirty="0">
                <a:solidFill>
                  <a:prstClr val="black"/>
                </a:solidFill>
                <a:latin typeface="Calibri"/>
              </a:rPr>
              <a:t>x=0.8mm, X</a:t>
            </a:r>
            <a:r>
              <a:rPr lang="en-GB" sz="1600" baseline="-25000" dirty="0">
                <a:solidFill>
                  <a:prstClr val="black"/>
                </a:solidFill>
                <a:latin typeface="Calibri"/>
              </a:rPr>
              <a:t>0</a:t>
            </a:r>
            <a:r>
              <a:rPr lang="en-GB" sz="1600" dirty="0">
                <a:solidFill>
                  <a:prstClr val="black"/>
                </a:solidFill>
                <a:latin typeface="Calibri"/>
              </a:rPr>
              <a:t>=35.28cm (Be), p=1GeV</a:t>
            </a:r>
          </a:p>
          <a:p>
            <a:pPr defTabSz="608691"/>
            <a:endParaRPr lang="en-GB" sz="1600" dirty="0">
              <a:solidFill>
                <a:prstClr val="black"/>
              </a:solidFill>
              <a:latin typeface="Calibri"/>
            </a:endParaRPr>
          </a:p>
          <a:p>
            <a:pPr defTabSz="608691"/>
            <a:endParaRPr lang="en-GB" sz="1600" dirty="0">
              <a:solidFill>
                <a:prstClr val="black"/>
              </a:solidFill>
              <a:latin typeface="Calibri"/>
            </a:endParaRPr>
          </a:p>
          <a:p>
            <a:pPr defTabSz="608691"/>
            <a:endParaRPr lang="en-GB" sz="1600" dirty="0">
              <a:solidFill>
                <a:prstClr val="black"/>
              </a:solidFill>
              <a:latin typeface="Calibri"/>
            </a:endParaRPr>
          </a:p>
          <a:p>
            <a:pPr defTabSz="608691"/>
            <a:endParaRPr lang="en-GB" sz="1600" dirty="0">
              <a:solidFill>
                <a:prstClr val="black"/>
              </a:solidFill>
              <a:latin typeface="Calibri"/>
            </a:endParaRPr>
          </a:p>
        </p:txBody>
      </p:sp>
      <p:cxnSp>
        <p:nvCxnSpPr>
          <p:cNvPr id="7" name="Straight Connector 6"/>
          <p:cNvCxnSpPr/>
          <p:nvPr/>
        </p:nvCxnSpPr>
        <p:spPr>
          <a:xfrm>
            <a:off x="979561" y="4968551"/>
            <a:ext cx="8830016" cy="0"/>
          </a:xfrm>
          <a:prstGeom prst="line">
            <a:avLst/>
          </a:prstGeom>
          <a:ln w="12700" cmpd="sng">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H="1">
            <a:off x="6045289" y="3241343"/>
            <a:ext cx="545755" cy="1718912"/>
          </a:xfrm>
          <a:prstGeom prst="line">
            <a:avLst/>
          </a:prstGeom>
          <a:ln w="9525" cmpd="sng">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979561" y="4269273"/>
            <a:ext cx="8830016"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464468" y="4350174"/>
            <a:ext cx="1342378" cy="451195"/>
          </a:xfrm>
          <a:prstGeom prst="rect">
            <a:avLst/>
          </a:prstGeom>
          <a:noFill/>
        </p:spPr>
        <p:txBody>
          <a:bodyPr wrap="none" lIns="121773" tIns="60887" rIns="121773" bIns="60887" rtlCol="0">
            <a:spAutoFit/>
          </a:bodyPr>
          <a:lstStyle/>
          <a:p>
            <a:pPr defTabSz="608691"/>
            <a:r>
              <a:rPr lang="en-GB" sz="2133" dirty="0">
                <a:solidFill>
                  <a:prstClr val="black"/>
                </a:solidFill>
                <a:latin typeface="Calibri"/>
              </a:rPr>
              <a:t>r = 2.5cm </a:t>
            </a:r>
          </a:p>
        </p:txBody>
      </p:sp>
      <p:cxnSp>
        <p:nvCxnSpPr>
          <p:cNvPr id="16" name="Straight Arrow Connector 15"/>
          <p:cNvCxnSpPr/>
          <p:nvPr/>
        </p:nvCxnSpPr>
        <p:spPr>
          <a:xfrm flipV="1">
            <a:off x="5401568" y="4269276"/>
            <a:ext cx="839632" cy="69927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V="1">
            <a:off x="6269203" y="2953168"/>
            <a:ext cx="422140" cy="127377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7290728" y="2953143"/>
            <a:ext cx="245989" cy="492295"/>
          </a:xfrm>
          <a:prstGeom prst="rect">
            <a:avLst/>
          </a:prstGeom>
          <a:noFill/>
        </p:spPr>
        <p:txBody>
          <a:bodyPr wrap="none" lIns="121773" tIns="60887" rIns="121773" bIns="60887" rtlCol="0">
            <a:spAutoFit/>
          </a:bodyPr>
          <a:lstStyle/>
          <a:p>
            <a:pPr defTabSz="608691"/>
            <a:endParaRPr lang="en-GB" sz="2400" dirty="0">
              <a:solidFill>
                <a:prstClr val="black"/>
              </a:solidFill>
              <a:latin typeface="Calibri"/>
            </a:endParaRPr>
          </a:p>
        </p:txBody>
      </p:sp>
      <p:pic>
        <p:nvPicPr>
          <p:cNvPr id="21" name="Picture 20"/>
          <p:cNvPicPr>
            <a:picLocks noChangeAspect="1"/>
          </p:cNvPicPr>
          <p:nvPr/>
        </p:nvPicPr>
        <p:blipFill>
          <a:blip r:embed="rId3"/>
          <a:stretch>
            <a:fillRect/>
          </a:stretch>
        </p:blipFill>
        <p:spPr>
          <a:xfrm>
            <a:off x="408447" y="3038419"/>
            <a:ext cx="4422004" cy="586524"/>
          </a:xfrm>
          <a:prstGeom prst="rect">
            <a:avLst/>
          </a:prstGeom>
        </p:spPr>
      </p:pic>
      <p:cxnSp>
        <p:nvCxnSpPr>
          <p:cNvPr id="22" name="Straight Connector 21"/>
          <p:cNvCxnSpPr/>
          <p:nvPr/>
        </p:nvCxnSpPr>
        <p:spPr>
          <a:xfrm flipH="1">
            <a:off x="5419074" y="2953145"/>
            <a:ext cx="2375420" cy="2020439"/>
          </a:xfrm>
          <a:prstGeom prst="line">
            <a:avLst/>
          </a:prstGeom>
          <a:ln w="9525" cmpd="sng">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411344" y="4904975"/>
            <a:ext cx="540877" cy="492295"/>
          </a:xfrm>
          <a:prstGeom prst="rect">
            <a:avLst/>
          </a:prstGeom>
          <a:noFill/>
        </p:spPr>
        <p:txBody>
          <a:bodyPr wrap="none" lIns="121773" tIns="60887" rIns="121773" bIns="60887" rtlCol="0">
            <a:spAutoFit/>
          </a:bodyPr>
          <a:lstStyle/>
          <a:p>
            <a:pPr defTabSz="608691"/>
            <a:r>
              <a:rPr lang="en-GB" sz="2400" dirty="0" err="1">
                <a:solidFill>
                  <a:prstClr val="black"/>
                </a:solidFill>
                <a:latin typeface="Calibri"/>
              </a:rPr>
              <a:t>Δz</a:t>
            </a:r>
            <a:endParaRPr lang="en-GB" sz="2400" dirty="0">
              <a:solidFill>
                <a:prstClr val="black"/>
              </a:solidFill>
              <a:latin typeface="Calibri"/>
            </a:endParaRPr>
          </a:p>
        </p:txBody>
      </p:sp>
      <p:sp>
        <p:nvSpPr>
          <p:cNvPr id="27" name="TextBox 26"/>
          <p:cNvSpPr txBox="1"/>
          <p:nvPr/>
        </p:nvSpPr>
        <p:spPr>
          <a:xfrm>
            <a:off x="6563075" y="3193658"/>
            <a:ext cx="513626" cy="492295"/>
          </a:xfrm>
          <a:prstGeom prst="rect">
            <a:avLst/>
          </a:prstGeom>
          <a:noFill/>
        </p:spPr>
        <p:txBody>
          <a:bodyPr wrap="none" lIns="121773" tIns="60887" rIns="121773" bIns="60887" rtlCol="0">
            <a:spAutoFit/>
          </a:bodyPr>
          <a:lstStyle/>
          <a:p>
            <a:pPr defTabSz="608691"/>
            <a:r>
              <a:rPr lang="en-GB" sz="2400" dirty="0">
                <a:solidFill>
                  <a:prstClr val="black"/>
                </a:solidFill>
                <a:latin typeface="Calibri"/>
              </a:rPr>
              <a:t>θ</a:t>
            </a:r>
            <a:r>
              <a:rPr lang="en-GB" sz="2400" baseline="-25000" dirty="0">
                <a:solidFill>
                  <a:prstClr val="black"/>
                </a:solidFill>
                <a:latin typeface="Calibri"/>
              </a:rPr>
              <a:t>0</a:t>
            </a:r>
            <a:endParaRPr lang="en-GB" sz="2400" baseline="-25000" dirty="0">
              <a:solidFill>
                <a:prstClr val="black"/>
              </a:solidFill>
              <a:latin typeface="Calibri"/>
            </a:endParaRPr>
          </a:p>
        </p:txBody>
      </p:sp>
      <p:sp>
        <p:nvSpPr>
          <p:cNvPr id="28" name="TextBox 27"/>
          <p:cNvSpPr txBox="1"/>
          <p:nvPr/>
        </p:nvSpPr>
        <p:spPr>
          <a:xfrm>
            <a:off x="5419105" y="4184787"/>
            <a:ext cx="411034" cy="492295"/>
          </a:xfrm>
          <a:prstGeom prst="rect">
            <a:avLst/>
          </a:prstGeom>
          <a:noFill/>
        </p:spPr>
        <p:txBody>
          <a:bodyPr wrap="none" lIns="121773" tIns="60887" rIns="121773" bIns="60887" rtlCol="0">
            <a:spAutoFit/>
          </a:bodyPr>
          <a:lstStyle/>
          <a:p>
            <a:pPr defTabSz="608691"/>
            <a:r>
              <a:rPr lang="en-GB" sz="2400">
                <a:solidFill>
                  <a:prstClr val="black"/>
                </a:solidFill>
                <a:latin typeface="Calibri"/>
              </a:rPr>
              <a:t>η</a:t>
            </a:r>
            <a:endParaRPr lang="en-GB" sz="2400" dirty="0">
              <a:solidFill>
                <a:prstClr val="black"/>
              </a:solidFill>
              <a:latin typeface="Calibri"/>
            </a:endParaRPr>
          </a:p>
        </p:txBody>
      </p:sp>
      <p:cxnSp>
        <p:nvCxnSpPr>
          <p:cNvPr id="33" name="Straight Connector 32"/>
          <p:cNvCxnSpPr/>
          <p:nvPr/>
        </p:nvCxnSpPr>
        <p:spPr>
          <a:xfrm>
            <a:off x="5383355" y="3624943"/>
            <a:ext cx="0" cy="1575829"/>
          </a:xfrm>
          <a:prstGeom prst="line">
            <a:avLst/>
          </a:prstGeom>
          <a:ln w="12700" cmpd="sng">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9949513" y="4708339"/>
            <a:ext cx="959261" cy="492295"/>
          </a:xfrm>
          <a:prstGeom prst="rect">
            <a:avLst/>
          </a:prstGeom>
          <a:noFill/>
        </p:spPr>
        <p:txBody>
          <a:bodyPr wrap="none" lIns="121773" tIns="60887" rIns="121773" bIns="60887" rtlCol="0">
            <a:spAutoFit/>
          </a:bodyPr>
          <a:lstStyle/>
          <a:p>
            <a:pPr defTabSz="608691"/>
            <a:r>
              <a:rPr lang="en-GB" sz="2400" dirty="0">
                <a:solidFill>
                  <a:prstClr val="black"/>
                </a:solidFill>
                <a:latin typeface="Calibri"/>
              </a:rPr>
              <a:t>Beam</a:t>
            </a:r>
            <a:endParaRPr lang="en-GB" sz="2400" dirty="0">
              <a:solidFill>
                <a:prstClr val="black"/>
              </a:solidFill>
              <a:latin typeface="Calibri"/>
            </a:endParaRPr>
          </a:p>
        </p:txBody>
      </p:sp>
      <p:sp>
        <p:nvSpPr>
          <p:cNvPr id="40" name="TextBox 39"/>
          <p:cNvSpPr txBox="1"/>
          <p:nvPr/>
        </p:nvSpPr>
        <p:spPr>
          <a:xfrm>
            <a:off x="9949560" y="3980699"/>
            <a:ext cx="1507488" cy="492295"/>
          </a:xfrm>
          <a:prstGeom prst="rect">
            <a:avLst/>
          </a:prstGeom>
          <a:noFill/>
        </p:spPr>
        <p:txBody>
          <a:bodyPr wrap="none" lIns="121773" tIns="60887" rIns="121773" bIns="60887" rtlCol="0">
            <a:spAutoFit/>
          </a:bodyPr>
          <a:lstStyle/>
          <a:p>
            <a:pPr defTabSz="608691"/>
            <a:r>
              <a:rPr lang="en-GB" sz="2400" dirty="0" err="1">
                <a:solidFill>
                  <a:prstClr val="black"/>
                </a:solidFill>
                <a:latin typeface="Calibri"/>
              </a:rPr>
              <a:t>Beampipe</a:t>
            </a:r>
            <a:endParaRPr lang="en-GB" sz="2400" dirty="0">
              <a:solidFill>
                <a:prstClr val="black"/>
              </a:solidFill>
              <a:latin typeface="Calibri"/>
            </a:endParaRPr>
          </a:p>
        </p:txBody>
      </p:sp>
      <p:pic>
        <p:nvPicPr>
          <p:cNvPr id="41" name="Picture 40"/>
          <p:cNvPicPr>
            <a:picLocks noChangeAspect="1"/>
          </p:cNvPicPr>
          <p:nvPr/>
        </p:nvPicPr>
        <p:blipFill>
          <a:blip r:embed="rId4"/>
          <a:stretch>
            <a:fillRect/>
          </a:stretch>
        </p:blipFill>
        <p:spPr>
          <a:xfrm>
            <a:off x="8370666" y="1449536"/>
            <a:ext cx="3819311" cy="2432493"/>
          </a:xfrm>
          <a:prstGeom prst="rect">
            <a:avLst/>
          </a:prstGeom>
        </p:spPr>
      </p:pic>
      <p:sp>
        <p:nvSpPr>
          <p:cNvPr id="42" name="TextBox 41"/>
          <p:cNvSpPr txBox="1"/>
          <p:nvPr/>
        </p:nvSpPr>
        <p:spPr>
          <a:xfrm>
            <a:off x="0" y="13184"/>
            <a:ext cx="12192000" cy="615402"/>
          </a:xfrm>
          <a:prstGeom prst="rect">
            <a:avLst/>
          </a:prstGeom>
          <a:noFill/>
        </p:spPr>
        <p:txBody>
          <a:bodyPr wrap="square" lIns="121771" tIns="60885" rIns="121771" bIns="60885" rtlCol="0">
            <a:spAutoFit/>
          </a:bodyPr>
          <a:lstStyle/>
          <a:p>
            <a:pPr algn="ctr" defTabSz="608691"/>
            <a:r>
              <a:rPr lang="en-GB" sz="3200" b="1" dirty="0">
                <a:solidFill>
                  <a:srgbClr val="FF0000"/>
                </a:solidFill>
                <a:latin typeface="Calibri"/>
              </a:rPr>
              <a:t>Pileup of 1000 (25ns </a:t>
            </a:r>
            <a:r>
              <a:rPr lang="en-GB" sz="3200" b="1" dirty="0" err="1">
                <a:solidFill>
                  <a:srgbClr val="FF0000"/>
                </a:solidFill>
                <a:latin typeface="Calibri"/>
              </a:rPr>
              <a:t>Bunchcrossing</a:t>
            </a:r>
            <a:r>
              <a:rPr lang="en-GB" sz="3200" b="1" dirty="0">
                <a:solidFill>
                  <a:srgbClr val="FF0000"/>
                </a:solidFill>
                <a:latin typeface="Calibri"/>
              </a:rPr>
              <a:t>)</a:t>
            </a:r>
            <a:endParaRPr lang="en-GB" sz="3200" baseline="30000" dirty="0">
              <a:solidFill>
                <a:srgbClr val="FF0000"/>
              </a:solidFill>
              <a:latin typeface="Calibri"/>
            </a:endParaRPr>
          </a:p>
        </p:txBody>
      </p:sp>
      <p:sp>
        <p:nvSpPr>
          <p:cNvPr id="44" name="TextBox 43"/>
          <p:cNvSpPr txBox="1"/>
          <p:nvPr/>
        </p:nvSpPr>
        <p:spPr>
          <a:xfrm>
            <a:off x="290807" y="5397421"/>
            <a:ext cx="11453028" cy="1272252"/>
          </a:xfrm>
          <a:prstGeom prst="rect">
            <a:avLst/>
          </a:prstGeom>
          <a:noFill/>
        </p:spPr>
        <p:txBody>
          <a:bodyPr wrap="square" lIns="121773" tIns="60887" rIns="121773" bIns="60887" rtlCol="0">
            <a:spAutoFit/>
          </a:bodyPr>
          <a:lstStyle/>
          <a:p>
            <a:pPr defTabSz="608691"/>
            <a:r>
              <a:rPr lang="en-GB" sz="1867" dirty="0">
                <a:solidFill>
                  <a:prstClr val="black"/>
                </a:solidFill>
                <a:latin typeface="Calibri"/>
              </a:rPr>
              <a:t>Even having a perfect tracking detector, the error due to multiple scattering in the </a:t>
            </a:r>
            <a:r>
              <a:rPr lang="en-GB" sz="1867" dirty="0" err="1">
                <a:solidFill>
                  <a:prstClr val="black"/>
                </a:solidFill>
                <a:latin typeface="Calibri"/>
              </a:rPr>
              <a:t>beampipe</a:t>
            </a:r>
            <a:r>
              <a:rPr lang="en-GB" sz="1867" dirty="0">
                <a:solidFill>
                  <a:prstClr val="black"/>
                </a:solidFill>
                <a:latin typeface="Calibri"/>
              </a:rPr>
              <a:t> for </a:t>
            </a:r>
            <a:r>
              <a:rPr lang="en-GB" sz="1867" dirty="0" err="1">
                <a:solidFill>
                  <a:prstClr val="black"/>
                </a:solidFill>
                <a:latin typeface="Calibri"/>
              </a:rPr>
              <a:t>η</a:t>
            </a:r>
            <a:r>
              <a:rPr lang="en-GB" sz="1867" dirty="0">
                <a:solidFill>
                  <a:prstClr val="black"/>
                </a:solidFill>
                <a:latin typeface="Calibri"/>
              </a:rPr>
              <a:t> &gt; 1.7 is already larger than the average vertex distance ! </a:t>
            </a:r>
          </a:p>
          <a:p>
            <a:pPr defTabSz="608691"/>
            <a:endParaRPr lang="en-GB" sz="1867" dirty="0">
              <a:solidFill>
                <a:prstClr val="black"/>
              </a:solidFill>
              <a:latin typeface="Calibri"/>
            </a:endParaRPr>
          </a:p>
          <a:p>
            <a:pPr defTabSz="608691"/>
            <a:r>
              <a:rPr lang="en-GB" sz="1867" dirty="0">
                <a:solidFill>
                  <a:prstClr val="black"/>
                </a:solidFill>
                <a:latin typeface="Calibri"/>
              </a:rPr>
              <a:t>Timing, very clever new ideas needed …</a:t>
            </a:r>
          </a:p>
        </p:txBody>
      </p:sp>
      <p:sp>
        <p:nvSpPr>
          <p:cNvPr id="2" name="Rectangle 1"/>
          <p:cNvSpPr/>
          <p:nvPr/>
        </p:nvSpPr>
        <p:spPr>
          <a:xfrm>
            <a:off x="6318166" y="6387090"/>
            <a:ext cx="6096000" cy="369332"/>
          </a:xfrm>
          <a:prstGeom prst="rect">
            <a:avLst/>
          </a:prstGeom>
        </p:spPr>
        <p:txBody>
          <a:bodyPr>
            <a:spAutoFit/>
          </a:bodyPr>
          <a:lstStyle/>
          <a:p>
            <a:r>
              <a:rPr lang="en-GB" dirty="0"/>
              <a:t>W. </a:t>
            </a:r>
            <a:r>
              <a:rPr lang="en-GB" dirty="0" err="1" smtClean="0"/>
              <a:t>Riegler</a:t>
            </a:r>
            <a:r>
              <a:rPr lang="en-GB" dirty="0" smtClean="0"/>
              <a:t>; FCC-</a:t>
            </a:r>
            <a:r>
              <a:rPr lang="en-GB" dirty="0" err="1" smtClean="0"/>
              <a:t>hh</a:t>
            </a:r>
            <a:r>
              <a:rPr lang="en-GB" dirty="0" smtClean="0"/>
              <a:t> </a:t>
            </a:r>
            <a:r>
              <a:rPr lang="en-GB" dirty="0"/>
              <a:t>Accelerator and </a:t>
            </a:r>
            <a:r>
              <a:rPr lang="en-GB" dirty="0" smtClean="0"/>
              <a:t>Detectors, Nov</a:t>
            </a:r>
            <a:r>
              <a:rPr lang="en-GB" dirty="0"/>
              <a:t>. 21 2017 </a:t>
            </a:r>
          </a:p>
        </p:txBody>
      </p:sp>
      <p:sp>
        <p:nvSpPr>
          <p:cNvPr id="5" name="Slide Number Placeholder 4"/>
          <p:cNvSpPr>
            <a:spLocks noGrp="1"/>
          </p:cNvSpPr>
          <p:nvPr>
            <p:ph type="sldNum" sz="quarter" idx="12"/>
          </p:nvPr>
        </p:nvSpPr>
        <p:spPr/>
        <p:txBody>
          <a:bodyPr/>
          <a:lstStyle/>
          <a:p>
            <a:fld id="{92BD3C18-E509-6E45-AAA5-EF10E7E23A79}" type="slidenum">
              <a:rPr lang="en-GB" smtClean="0"/>
              <a:t>9</a:t>
            </a:fld>
            <a:endParaRPr lang="en-GB"/>
          </a:p>
        </p:txBody>
      </p:sp>
      <p:sp>
        <p:nvSpPr>
          <p:cNvPr id="6" name="Date Placeholder 5"/>
          <p:cNvSpPr>
            <a:spLocks noGrp="1"/>
          </p:cNvSpPr>
          <p:nvPr>
            <p:ph type="dt" sz="half" idx="10"/>
          </p:nvPr>
        </p:nvSpPr>
        <p:spPr/>
        <p:txBody>
          <a:bodyPr/>
          <a:lstStyle/>
          <a:p>
            <a:r>
              <a:rPr lang="en-US" smtClean="0"/>
              <a:t>30/05/2023</a:t>
            </a:r>
            <a:endParaRPr lang="en-GB"/>
          </a:p>
        </p:txBody>
      </p:sp>
    </p:spTree>
    <p:extLst>
      <p:ext uri="{BB962C8B-B14F-4D97-AF65-F5344CB8AC3E}">
        <p14:creationId xmlns:p14="http://schemas.microsoft.com/office/powerpoint/2010/main" val="167876158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89407" tIns="44703" rIns="89407" bIns="44703" numCol="1" anchor="t" anchorCtr="0" compatLnSpc="1">
        <a:prstTxWarp prst="textNoShape">
          <a:avLst/>
        </a:prstTxWarp>
      </a:bodyPr>
      <a:lstStyle>
        <a:defPPr marL="533400" marR="0" indent="-533400" algn="l" defTabSz="893763" rtl="0" eaLnBrk="1" fontAlgn="base" latinLnBrk="0" hangingPunct="1">
          <a:lnSpc>
            <a:spcPct val="100000"/>
          </a:lnSpc>
          <a:spcBef>
            <a:spcPct val="20000"/>
          </a:spcBef>
          <a:spcAft>
            <a:spcPct val="0"/>
          </a:spcAft>
          <a:buClrTx/>
          <a:buSzPct val="115000"/>
          <a:buFont typeface="Wingdings" pitchFamily="2" charset="2"/>
          <a:buNone/>
          <a:tabLst/>
          <a:defRPr kumimoji="0" lang="en-US"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89407" tIns="44703" rIns="89407" bIns="44703" numCol="1" anchor="t" anchorCtr="0" compatLnSpc="1">
        <a:prstTxWarp prst="textNoShape">
          <a:avLst/>
        </a:prstTxWarp>
      </a:bodyPr>
      <a:lstStyle>
        <a:defPPr marL="533400" marR="0" indent="-533400" algn="l" defTabSz="893763" rtl="0" eaLnBrk="1" fontAlgn="base" latinLnBrk="0" hangingPunct="1">
          <a:lnSpc>
            <a:spcPct val="100000"/>
          </a:lnSpc>
          <a:spcBef>
            <a:spcPct val="20000"/>
          </a:spcBef>
          <a:spcAft>
            <a:spcPct val="0"/>
          </a:spcAft>
          <a:buClrTx/>
          <a:buSzPct val="115000"/>
          <a:buFont typeface="Wingdings" pitchFamily="2" charset="2"/>
          <a:buNone/>
          <a:tabLst/>
          <a:defRPr kumimoji="0" lang="en-US" sz="1600" b="0" i="0" u="none" strike="noStrike" cap="none" normalizeH="0" baseline="0" smtClean="0">
            <a:ln>
              <a:noFill/>
            </a:ln>
            <a:solidFill>
              <a:schemeClr val="tx1"/>
            </a:solidFill>
            <a:effectLst/>
            <a:latin typeface="Arial" charset="0"/>
          </a:defRPr>
        </a:defPPr>
      </a:lstStyle>
    </a:lnDef>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4871</TotalTime>
  <Words>3201</Words>
  <Application>Microsoft Office PowerPoint</Application>
  <PresentationFormat>Widescreen</PresentationFormat>
  <Paragraphs>585</Paragraphs>
  <Slides>32</Slides>
  <Notes>0</Notes>
  <HiddenSlides>0</HiddenSlides>
  <MMClips>0</MMClips>
  <ScaleCrop>false</ScaleCrop>
  <HeadingPairs>
    <vt:vector size="8" baseType="variant">
      <vt:variant>
        <vt:lpstr>Fonts Used</vt:lpstr>
      </vt:variant>
      <vt:variant>
        <vt:i4>15</vt:i4>
      </vt:variant>
      <vt:variant>
        <vt:lpstr>Theme</vt:lpstr>
      </vt:variant>
      <vt:variant>
        <vt:i4>4</vt:i4>
      </vt:variant>
      <vt:variant>
        <vt:lpstr>Embedded OLE Servers</vt:lpstr>
      </vt:variant>
      <vt:variant>
        <vt:i4>1</vt:i4>
      </vt:variant>
      <vt:variant>
        <vt:lpstr>Slide Titles</vt:lpstr>
      </vt:variant>
      <vt:variant>
        <vt:i4>32</vt:i4>
      </vt:variant>
    </vt:vector>
  </HeadingPairs>
  <TitlesOfParts>
    <vt:vector size="52" baseType="lpstr">
      <vt:lpstr>MS Gothic</vt:lpstr>
      <vt:lpstr>-apple-system</vt:lpstr>
      <vt:lpstr>Arial</vt:lpstr>
      <vt:lpstr>Calibri</vt:lpstr>
      <vt:lpstr>Cambria Math</vt:lpstr>
      <vt:lpstr>Century Gothic</vt:lpstr>
      <vt:lpstr>Corbel</vt:lpstr>
      <vt:lpstr>Courier New</vt:lpstr>
      <vt:lpstr>Lucida Sans Unicode</vt:lpstr>
      <vt:lpstr>Noto Sans CJK SC</vt:lpstr>
      <vt:lpstr>Symbol</vt:lpstr>
      <vt:lpstr>Tahoma</vt:lpstr>
      <vt:lpstr>Times New Roman</vt:lpstr>
      <vt:lpstr>Wingdings</vt:lpstr>
      <vt:lpstr>Wingdings 3</vt:lpstr>
      <vt:lpstr>Ion</vt:lpstr>
      <vt:lpstr>Office Theme</vt:lpstr>
      <vt:lpstr>1_Office Theme</vt:lpstr>
      <vt:lpstr>Struttura predefinita</vt:lpstr>
      <vt:lpstr>Adobe Acrobat Document</vt:lpstr>
      <vt:lpstr>Conceptual designs and R&amp;D challenges for muon detectors</vt:lpstr>
      <vt:lpstr>Introduction on muon systems</vt:lpstr>
      <vt:lpstr>Constraints from the new Accelerators</vt:lpstr>
      <vt:lpstr>FFC-hh parameters and constraints</vt:lpstr>
      <vt:lpstr>FFC-hh reference detector</vt:lpstr>
      <vt:lpstr>Muon tracking performance</vt:lpstr>
      <vt:lpstr>Muon system contribution</vt:lpstr>
      <vt:lpstr>PowerPoint Presentation</vt:lpstr>
      <vt:lpstr>PowerPoint Presentation</vt:lpstr>
      <vt:lpstr>PowerPoint Presentation</vt:lpstr>
      <vt:lpstr>Pileup mitigation - consequences</vt:lpstr>
      <vt:lpstr>Constraints from LLP and DM searches</vt:lpstr>
      <vt:lpstr>Beyond the muon detector: LLPs</vt:lpstr>
      <vt:lpstr>A dream LLP detector?</vt:lpstr>
      <vt:lpstr>Muon detector technologies</vt:lpstr>
      <vt:lpstr>Basic principles of muon detectors</vt:lpstr>
      <vt:lpstr>Space resolution principles</vt:lpstr>
      <vt:lpstr>Space resolution performance</vt:lpstr>
      <vt:lpstr>Space resolution performance</vt:lpstr>
      <vt:lpstr>Time resolution principles</vt:lpstr>
      <vt:lpstr>RPC time resolution</vt:lpstr>
      <vt:lpstr>Drift based detectors time resolution </vt:lpstr>
      <vt:lpstr>Present limits – rate and longevity</vt:lpstr>
      <vt:lpstr>High rate for single gap RPCs</vt:lpstr>
      <vt:lpstr>The -RWELL technology</vt:lpstr>
      <vt:lpstr>sMDT Rate Capability</vt:lpstr>
      <vt:lpstr>Conclusion block (spoiler...)</vt:lpstr>
      <vt:lpstr>R&amp;D summary</vt:lpstr>
      <vt:lpstr>Technology state of the art evaluation (my personal view)</vt:lpstr>
      <vt:lpstr>A working proposal (doable now)</vt:lpstr>
      <vt:lpstr>New Ideas</vt:lpstr>
      <vt:lpstr>The Resistive Cylindrical Chamber (RCC) </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giulio aielli</dc:creator>
  <cp:lastModifiedBy>giulio aielli</cp:lastModifiedBy>
  <cp:revision>119</cp:revision>
  <dcterms:created xsi:type="dcterms:W3CDTF">2023-05-24T22:52:35Z</dcterms:created>
  <dcterms:modified xsi:type="dcterms:W3CDTF">2023-05-31T00:59:04Z</dcterms:modified>
</cp:coreProperties>
</file>