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comment2.xml" ContentType="application/vnd.openxmlformats-officedocument.presentationml.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comment3.xml" ContentType="application/vnd.openxmlformats-officedocument.presentationml.comment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omments/comment4.xml" ContentType="application/vnd.openxmlformats-officedocument.presentationml.comment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omments/comment5.xml" ContentType="application/vnd.openxmlformats-officedocument.presentationml.comment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omments/comment6.xml" ContentType="application/vnd.openxmlformats-officedocument.presentationml.comment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omments/comment7.xml" ContentType="application/vnd.openxmlformats-officedocument.presentationml.comment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5"/>
  </p:notesMasterIdLst>
  <p:handoutMasterIdLst>
    <p:handoutMasterId r:id="rId56"/>
  </p:handoutMasterIdLst>
  <p:sldIdLst>
    <p:sldId id="256" r:id="rId2"/>
    <p:sldId id="395" r:id="rId3"/>
    <p:sldId id="260" r:id="rId4"/>
    <p:sldId id="331" r:id="rId5"/>
    <p:sldId id="323" r:id="rId6"/>
    <p:sldId id="259" r:id="rId7"/>
    <p:sldId id="369" r:id="rId8"/>
    <p:sldId id="407" r:id="rId9"/>
    <p:sldId id="365" r:id="rId10"/>
    <p:sldId id="313" r:id="rId11"/>
    <p:sldId id="266" r:id="rId12"/>
    <p:sldId id="362" r:id="rId13"/>
    <p:sldId id="270" r:id="rId14"/>
    <p:sldId id="272" r:id="rId15"/>
    <p:sldId id="275" r:id="rId16"/>
    <p:sldId id="277" r:id="rId17"/>
    <p:sldId id="377" r:id="rId18"/>
    <p:sldId id="401" r:id="rId19"/>
    <p:sldId id="257" r:id="rId20"/>
    <p:sldId id="393" r:id="rId21"/>
    <p:sldId id="279" r:id="rId22"/>
    <p:sldId id="281" r:id="rId23"/>
    <p:sldId id="340" r:id="rId24"/>
    <p:sldId id="321" r:id="rId25"/>
    <p:sldId id="394" r:id="rId26"/>
    <p:sldId id="356" r:id="rId27"/>
    <p:sldId id="290" r:id="rId28"/>
    <p:sldId id="386" r:id="rId29"/>
    <p:sldId id="355" r:id="rId30"/>
    <p:sldId id="363" r:id="rId31"/>
    <p:sldId id="286" r:id="rId32"/>
    <p:sldId id="287" r:id="rId33"/>
    <p:sldId id="288" r:id="rId34"/>
    <p:sldId id="408" r:id="rId35"/>
    <p:sldId id="314" r:id="rId36"/>
    <p:sldId id="293" r:id="rId37"/>
    <p:sldId id="295" r:id="rId38"/>
    <p:sldId id="380" r:id="rId39"/>
    <p:sldId id="302" r:id="rId40"/>
    <p:sldId id="311" r:id="rId41"/>
    <p:sldId id="398" r:id="rId42"/>
    <p:sldId id="301" r:id="rId43"/>
    <p:sldId id="399" r:id="rId44"/>
    <p:sldId id="304" r:id="rId45"/>
    <p:sldId id="372" r:id="rId46"/>
    <p:sldId id="373" r:id="rId47"/>
    <p:sldId id="374" r:id="rId48"/>
    <p:sldId id="353" r:id="rId49"/>
    <p:sldId id="308" r:id="rId50"/>
    <p:sldId id="307" r:id="rId51"/>
    <p:sldId id="404" r:id="rId52"/>
    <p:sldId id="309" r:id="rId53"/>
    <p:sldId id="310" r:id="rId54"/>
  </p:sldIdLst>
  <p:sldSz cx="9144000" cy="5143500" type="screen16x9"/>
  <p:notesSz cx="6797675" cy="9872663"/>
  <p:custDataLst>
    <p:tags r:id="rId5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win Mosselmans" initials="EM" lastIdx="12" clrIdx="0">
    <p:extLst>
      <p:ext uri="{19B8F6BF-5375-455C-9EA6-DF929625EA0E}">
        <p15:presenceInfo xmlns:p15="http://schemas.microsoft.com/office/powerpoint/2012/main" userId="S-1-5-21-1526224874-1540688658-1361462980-19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DEFF"/>
    <a:srgbClr val="0B387C"/>
    <a:srgbClr val="FF9999"/>
    <a:srgbClr val="CCECFF"/>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99" autoAdjust="0"/>
    <p:restoredTop sz="88604" autoAdjust="0"/>
  </p:normalViewPr>
  <p:slideViewPr>
    <p:cSldViewPr snapToGrid="0" snapToObjects="1">
      <p:cViewPr varScale="1">
        <p:scale>
          <a:sx n="92" d="100"/>
          <a:sy n="92" d="100"/>
        </p:scale>
        <p:origin x="869" y="-912"/>
      </p:cViewPr>
      <p:guideLst>
        <p:guide orient="horz" pos="1620"/>
        <p:guide pos="2884"/>
      </p:guideLst>
    </p:cSldViewPr>
  </p:slideViewPr>
  <p:outlineViewPr>
    <p:cViewPr>
      <p:scale>
        <a:sx n="33" d="100"/>
        <a:sy n="33" d="100"/>
      </p:scale>
      <p:origin x="0" y="0"/>
    </p:cViewPr>
  </p:outlineViewPr>
  <p:notesTextViewPr>
    <p:cViewPr>
      <p:scale>
        <a:sx n="3" d="2"/>
        <a:sy n="3" d="2"/>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gs" Target="tags/tag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8-29T15:29:52.037" idx="11">
    <p:pos x="10" y="10"/>
    <p:text>Check with Philippe</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8-10T11:51:26.730" idx="9">
    <p:pos x="10" y="10"/>
    <p:text>Review</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2-08-10T11:37:56.017" idx="3">
    <p:pos x="10" y="10"/>
    <p:text>Erwin text to review
Kyriaki slide to review</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2-08-10T11:37:38.475" idx="2">
    <p:pos x="10" y="10"/>
    <p:text>Kyriaki to review</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2-08-10T11:42:13.252" idx="5">
    <p:pos x="10" y="10"/>
    <p:text>review this slide (replace video) and text (Erwin)</p:text>
    <p:extLst>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2-07-19T16:06:34.366" idx="1">
    <p:pos x="10" y="10"/>
    <p:text>Add screenshot of check list + link</p:text>
    <p:extLst>
      <p:ext uri="{C676402C-5697-4E1C-873F-D02D1690AC5C}">
        <p15:threadingInfo xmlns:p15="http://schemas.microsoft.com/office/powerpoint/2012/main" timeZoneBias="-12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2-08-10T11:49:24.950" idx="7">
    <p:pos x="10" y="10"/>
    <p:text>Review as DAOS are coming to pick up</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custT="1"/>
      <dgm:spPr>
        <a:solidFill>
          <a:srgbClr val="CCECFF"/>
        </a:solidFill>
        <a:ln w="47625" cmpd="dbl">
          <a:solidFill>
            <a:srgbClr val="0B387C"/>
          </a:solidFill>
        </a:ln>
      </dgm:spPr>
      <dgm:t>
        <a:bodyPr/>
        <a:lstStyle/>
        <a:p>
          <a:r>
            <a:rPr lang="en-US" sz="1400" b="0" dirty="0">
              <a:solidFill>
                <a:srgbClr val="0B387C"/>
              </a:solidFill>
            </a:rPr>
            <a:t>Accelerators &amp; Technology</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custT="1"/>
      <dgm:spPr/>
      <dgm:t>
        <a:bodyPr/>
        <a:lstStyle/>
        <a:p>
          <a:r>
            <a:rPr lang="en-US" sz="1100" dirty="0"/>
            <a:t>Beams</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custT="1"/>
      <dgm:spPr/>
      <dgm:t>
        <a:bodyPr/>
        <a:lstStyle/>
        <a:p>
          <a:r>
            <a:rPr lang="en-US" sz="1100" dirty="0"/>
            <a:t>Technology</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custT="1"/>
      <dgm:spPr>
        <a:solidFill>
          <a:srgbClr val="CCECFF"/>
        </a:solidFill>
        <a:ln w="47625" cmpd="dbl">
          <a:solidFill>
            <a:srgbClr val="0B387C"/>
          </a:solidFill>
        </a:ln>
      </dgm:spPr>
      <dgm:t>
        <a:bodyPr/>
        <a:lstStyle/>
        <a:p>
          <a:r>
            <a:rPr lang="en-US" sz="1400" b="0" dirty="0">
              <a:solidFill>
                <a:srgbClr val="0B387C"/>
              </a:solidFill>
            </a:rPr>
            <a:t>Finance &amp; Human Resources</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custT="1"/>
      <dgm:spPr>
        <a:solidFill>
          <a:srgbClr val="CCECFF"/>
        </a:solidFill>
        <a:ln w="47625" cmpd="dbl">
          <a:solidFill>
            <a:srgbClr val="0B387C"/>
          </a:solidFill>
        </a:ln>
      </dgm:spPr>
      <dgm:t>
        <a:bodyPr/>
        <a:lstStyle/>
        <a:p>
          <a:r>
            <a:rPr lang="en-US" sz="1400" b="0" dirty="0">
              <a:solidFill>
                <a:srgbClr val="0B387C"/>
              </a:solidFill>
            </a:rPr>
            <a:t>International Relations</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custT="1"/>
      <dgm:spPr>
        <a:solidFill>
          <a:srgbClr val="CCECFF"/>
        </a:solidFill>
        <a:ln w="47625" cmpd="dbl">
          <a:solidFill>
            <a:srgbClr val="0B387C"/>
          </a:solidFill>
        </a:ln>
      </dgm:spPr>
      <dgm:t>
        <a:bodyPr/>
        <a:lstStyle/>
        <a:p>
          <a:r>
            <a:rPr lang="en-US" sz="1400" b="0" dirty="0">
              <a:solidFill>
                <a:srgbClr val="0B387C"/>
              </a:solidFill>
            </a:rPr>
            <a:t>Research &amp; Computing</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custT="1"/>
      <dgm:spPr/>
      <dgm:t>
        <a:bodyPr/>
        <a:lstStyle/>
        <a:p>
          <a:r>
            <a:rPr lang="en-US" sz="1100" dirty="0"/>
            <a:t>Engineering</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custT="1"/>
      <dgm:spPr/>
      <dgm:t>
        <a:bodyPr/>
        <a:lstStyle/>
        <a:p>
          <a:r>
            <a:rPr lang="en-US" sz="1100" dirty="0"/>
            <a:t>Finance &amp; Administrative Processes</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custT="1"/>
      <dgm:spPr/>
      <dgm:t>
        <a:bodyPr/>
        <a:lstStyle/>
        <a:p>
          <a:r>
            <a:rPr lang="en-US" sz="1100" dirty="0"/>
            <a:t>Industry, Procurement &amp; Knowledge Transfer</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custT="1"/>
      <dgm:spPr/>
      <dgm:t>
        <a:bodyPr/>
        <a:lstStyle/>
        <a:p>
          <a:r>
            <a:rPr lang="en-US" sz="1100" dirty="0"/>
            <a:t>Human Resources</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custT="1"/>
      <dgm:spPr/>
      <dgm:t>
        <a:bodyPr/>
        <a:lstStyle/>
        <a:p>
          <a:r>
            <a:rPr lang="en-US" sz="1100" dirty="0"/>
            <a:t>Site &amp; Civil Engineering</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Experimental Physics</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Theory</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Information Technology</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custT="1"/>
      <dgm:spPr/>
      <dgm:t>
        <a:bodyPr/>
        <a:lstStyle/>
        <a:p>
          <a:r>
            <a:rPr lang="en-US" sz="1100" dirty="0"/>
            <a:t>Systems</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88FCB1AF-15DA-4A92-B883-8254C67E3DB2}">
      <dgm:prSet/>
      <dgm:spPr/>
      <dgm:t>
        <a:bodyPr/>
        <a:lstStyle/>
        <a:p>
          <a:endParaRPr lang="en-US"/>
        </a:p>
      </dgm:t>
    </dgm:pt>
    <dgm:pt modelId="{48102325-F4B3-4DA3-B5B2-47998E3913C6}" type="parTrans" cxnId="{11549F93-54C4-4AC0-802E-3D406AA2CDCE}">
      <dgm:prSet/>
      <dgm:spPr/>
      <dgm:t>
        <a:bodyPr/>
        <a:lstStyle/>
        <a:p>
          <a:endParaRPr lang="en-US"/>
        </a:p>
      </dgm:t>
    </dgm:pt>
    <dgm:pt modelId="{B7299FB6-6656-44C2-A75A-91A8414542BC}" type="sibTrans" cxnId="{11549F93-54C4-4AC0-802E-3D406AA2CDCE}">
      <dgm:prSet/>
      <dgm:spPr/>
      <dgm:t>
        <a:bodyPr/>
        <a:lstStyle/>
        <a:p>
          <a:endParaRPr lang="en-US"/>
        </a:p>
      </dgm:t>
    </dgm:pt>
    <dgm:pt modelId="{8094EE2D-2FCF-46D5-8907-085C6B7FAA69}">
      <dgm:prSet/>
      <dgm:spPr/>
      <dgm:t>
        <a:bodyPr/>
        <a:lstStyle/>
        <a:p>
          <a:endParaRPr lang="en-US" dirty="0"/>
        </a:p>
      </dgm:t>
    </dgm:pt>
    <dgm:pt modelId="{7BD7828A-6FC2-4F44-B467-AF76D5897E1A}" type="parTrans" cxnId="{43DFCAED-A693-4A0C-A821-1C17958F3EF4}">
      <dgm:prSet/>
      <dgm:spPr/>
      <dgm:t>
        <a:bodyPr/>
        <a:lstStyle/>
        <a:p>
          <a:endParaRPr lang="en-US"/>
        </a:p>
      </dgm:t>
    </dgm:pt>
    <dgm:pt modelId="{FF87B3AD-6CBD-4289-8D74-E41EC5620CB3}" type="sibTrans" cxnId="{43DFCAED-A693-4A0C-A821-1C17958F3EF4}">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3"/>
      <dgm:spPr/>
    </dgm:pt>
    <dgm:pt modelId="{DA7CCF86-3120-453C-B4D9-D73958095C99}" type="pres">
      <dgm:prSet presAssocID="{A2D46EEE-4C74-41C8-AA85-2FC23A070AA5}" presName="childText" presStyleLbl="bgAcc1" presStyleIdx="0" presStyleCnt="13">
        <dgm:presLayoutVars>
          <dgm:bulletEnabled val="1"/>
        </dgm:presLayoutVars>
      </dgm:prSet>
      <dgm:spPr/>
    </dgm:pt>
    <dgm:pt modelId="{1F8EE426-C7D8-43D5-8F1E-2820C3128EB6}" type="pres">
      <dgm:prSet presAssocID="{CA8BFBA3-00F6-4D5E-858C-27B1F921E167}" presName="Name13" presStyleLbl="parChTrans1D2" presStyleIdx="1" presStyleCnt="13"/>
      <dgm:spPr/>
    </dgm:pt>
    <dgm:pt modelId="{FC0E0194-178C-42BE-91C8-DCDAE38BA14B}" type="pres">
      <dgm:prSet presAssocID="{A5B46A85-6E39-45F7-AA70-3B9A0A90AE29}" presName="childText" presStyleLbl="bgAcc1" presStyleIdx="1" presStyleCnt="13">
        <dgm:presLayoutVars>
          <dgm:bulletEnabled val="1"/>
        </dgm:presLayoutVars>
      </dgm:prSet>
      <dgm:spPr/>
    </dgm:pt>
    <dgm:pt modelId="{BC6523A5-F901-4C14-834F-8F19FB253565}" type="pres">
      <dgm:prSet presAssocID="{84753535-6F2F-4E39-8360-3EDDB4A3DB52}" presName="Name13" presStyleLbl="parChTrans1D2" presStyleIdx="2" presStyleCnt="13"/>
      <dgm:spPr/>
    </dgm:pt>
    <dgm:pt modelId="{81E8F7C7-6410-4636-9437-5BC103F41506}" type="pres">
      <dgm:prSet presAssocID="{5EBC1F7D-1644-482A-9716-2114C93E2FE7}" presName="childText" presStyleLbl="bgAcc1" presStyleIdx="2" presStyleCnt="13"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3"/>
      <dgm:spPr/>
    </dgm:pt>
    <dgm:pt modelId="{6A2C459D-412F-40F0-9F1C-01994C63547C}" type="pres">
      <dgm:prSet presAssocID="{441B2B92-A128-401C-AA29-95DC3CD9C013}" presName="childText" presStyleLbl="bgAcc1" presStyleIdx="3" presStyleCnt="13">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3"/>
      <dgm:spPr/>
    </dgm:pt>
    <dgm:pt modelId="{DEAFBE4F-F052-4F56-8735-83E63AEFF4DB}" type="pres">
      <dgm:prSet presAssocID="{39108FAD-021C-4AFB-9C5A-7ED86F50D644}" presName="childText" presStyleLbl="bgAcc1" presStyleIdx="4" presStyleCnt="13" custScaleX="104786">
        <dgm:presLayoutVars>
          <dgm:bulletEnabled val="1"/>
        </dgm:presLayoutVars>
      </dgm:prSet>
      <dgm:spPr/>
    </dgm:pt>
    <dgm:pt modelId="{D65E9D8E-0FB4-4DA2-A49F-5B8DD5375BFB}" type="pres">
      <dgm:prSet presAssocID="{7353E32C-47A9-4EC0-9B61-D26B42C5213F}" presName="Name13" presStyleLbl="parChTrans1D2" presStyleIdx="5" presStyleCnt="13"/>
      <dgm:spPr/>
    </dgm:pt>
    <dgm:pt modelId="{7AC5AAD6-546C-42F0-B9F0-33F4B70F1751}" type="pres">
      <dgm:prSet presAssocID="{539AB4CB-28FE-41AE-9620-CC8DC46EB68C}" presName="childText" presStyleLbl="bgAcc1" presStyleIdx="5" presStyleCnt="13" custScaleX="107333">
        <dgm:presLayoutVars>
          <dgm:bulletEnabled val="1"/>
        </dgm:presLayoutVars>
      </dgm:prSet>
      <dgm:spPr/>
    </dgm:pt>
    <dgm:pt modelId="{12B760B6-3DDF-4548-9C92-DB7CEB52880C}" type="pres">
      <dgm:prSet presAssocID="{C9CFF273-83C3-474E-9C1D-1CD4D26FC9EF}" presName="Name13" presStyleLbl="parChTrans1D2" presStyleIdx="6" presStyleCnt="13"/>
      <dgm:spPr/>
    </dgm:pt>
    <dgm:pt modelId="{C1F5CA99-2F35-4670-A117-0D20B5ADE1AB}" type="pres">
      <dgm:prSet presAssocID="{9C7AECA1-16F7-4C5C-A64D-32D2FC42E013}" presName="childText" presStyleLbl="bgAcc1" presStyleIdx="6" presStyleCnt="13">
        <dgm:presLayoutVars>
          <dgm:bulletEnabled val="1"/>
        </dgm:presLayoutVars>
      </dgm:prSet>
      <dgm:spPr/>
    </dgm:pt>
    <dgm:pt modelId="{200386FC-B442-411C-ACC8-9E81282172CD}" type="pres">
      <dgm:prSet presAssocID="{86AF2C3D-1433-4D80-9A63-E430505D246B}" presName="Name13" presStyleLbl="parChTrans1D2" presStyleIdx="7" presStyleCnt="13"/>
      <dgm:spPr/>
    </dgm:pt>
    <dgm:pt modelId="{764768B0-77E8-4473-B436-228C4261FBCD}" type="pres">
      <dgm:prSet presAssocID="{ECC604BF-4896-41E8-B4EC-BCDA7E1B6217}" presName="childText" presStyleLbl="bgAcc1" presStyleIdx="7" presStyleCnt="13">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D5FDEEAC-4B6E-4EA2-888D-FD0AB0F08232}" type="pres">
      <dgm:prSet presAssocID="{48102325-F4B3-4DA3-B5B2-47998E3913C6}" presName="Name13" presStyleLbl="parChTrans1D2" presStyleIdx="8" presStyleCnt="13"/>
      <dgm:spPr/>
    </dgm:pt>
    <dgm:pt modelId="{2A5B49D8-645C-4838-875B-DFD0C5D43DD3}" type="pres">
      <dgm:prSet presAssocID="{88FCB1AF-15DA-4A92-B883-8254C67E3DB2}" presName="childText" presStyleLbl="bgAcc1" presStyleIdx="8" presStyleCnt="13" custScaleX="112117" custLinFactNeighborX="-3564">
        <dgm:presLayoutVars>
          <dgm:bulletEnabled val="1"/>
        </dgm:presLayoutVars>
      </dgm:prSet>
      <dgm:spPr>
        <a:prstGeom prst="flowChartPreparation">
          <a:avLst/>
        </a:prstGeom>
      </dgm:spPr>
    </dgm:pt>
    <dgm:pt modelId="{D1212626-523F-4F9B-B493-2E8C6793E464}" type="pres">
      <dgm:prSet presAssocID="{7BD7828A-6FC2-4F44-B467-AF76D5897E1A}" presName="Name13" presStyleLbl="parChTrans1D2" presStyleIdx="9" presStyleCnt="13"/>
      <dgm:spPr/>
    </dgm:pt>
    <dgm:pt modelId="{2835AED8-5CAE-46B9-88F3-E0239CA049D5}" type="pres">
      <dgm:prSet presAssocID="{8094EE2D-2FCF-46D5-8907-085C6B7FAA69}" presName="childText" presStyleLbl="bgAcc1" presStyleIdx="9" presStyleCnt="13" custScaleX="115681" custLinFactNeighborX="-3564">
        <dgm:presLayoutVars>
          <dgm:bulletEnabled val="1"/>
        </dgm:presLayoutVars>
      </dgm:prSet>
      <dgm:spPr>
        <a:prstGeom prst="flowChartPreparation">
          <a:avLst/>
        </a:prstGeom>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10" presStyleCnt="13"/>
      <dgm:spPr/>
    </dgm:pt>
    <dgm:pt modelId="{BB07D65E-D755-4ADF-BE10-872FA5B3B89F}" type="pres">
      <dgm:prSet presAssocID="{3FD281C8-6F8D-4926-80D2-B4A1BDF3EC66}" presName="childText" presStyleLbl="bgAcc1" presStyleIdx="10" presStyleCnt="13">
        <dgm:presLayoutVars>
          <dgm:bulletEnabled val="1"/>
        </dgm:presLayoutVars>
      </dgm:prSet>
      <dgm:spPr/>
    </dgm:pt>
    <dgm:pt modelId="{3570A4A0-050F-4C56-AB23-2F0A0B6CB10A}" type="pres">
      <dgm:prSet presAssocID="{D11142CD-F467-4F19-9EC1-5F83A5B1CCBD}" presName="Name13" presStyleLbl="parChTrans1D2" presStyleIdx="11" presStyleCnt="13"/>
      <dgm:spPr/>
    </dgm:pt>
    <dgm:pt modelId="{52F189E8-A88A-40EA-BBDE-521D5CC66B4A}" type="pres">
      <dgm:prSet presAssocID="{FDF2AE1B-088B-4F12-B5E4-32AEFE5748F7}" presName="childText" presStyleLbl="bgAcc1" presStyleIdx="11" presStyleCnt="13">
        <dgm:presLayoutVars>
          <dgm:bulletEnabled val="1"/>
        </dgm:presLayoutVars>
      </dgm:prSet>
      <dgm:spPr/>
    </dgm:pt>
    <dgm:pt modelId="{CCE39531-CE22-4D30-B71F-E93C3D738AC5}" type="pres">
      <dgm:prSet presAssocID="{651423BD-B9A1-4DCB-8D2F-DEB30D583D4A}" presName="Name13" presStyleLbl="parChTrans1D2" presStyleIdx="12" presStyleCnt="13"/>
      <dgm:spPr/>
    </dgm:pt>
    <dgm:pt modelId="{DF687E79-D046-4BF5-A72F-A11B9BC8915F}" type="pres">
      <dgm:prSet presAssocID="{5541189E-B59C-43D7-8ECD-48F0C06731B8}" presName="childText" presStyleLbl="bgAcc1" presStyleIdx="12" presStyleCnt="13">
        <dgm:presLayoutVars>
          <dgm:bulletEnabled val="1"/>
        </dgm:presLayoutVars>
      </dgm:prSet>
      <dgm:spPr/>
    </dgm:pt>
  </dgm:ptLst>
  <dgm:cxnLst>
    <dgm:cxn modelId="{33988E01-5417-4DF3-8FDE-9797E3AF8A9C}" type="presOf" srcId="{48102325-F4B3-4DA3-B5B2-47998E3913C6}" destId="{D5FDEEAC-4B6E-4EA2-888D-FD0AB0F08232}" srcOrd="0" destOrd="0" presId="urn:microsoft.com/office/officeart/2005/8/layout/hierarchy3"/>
    <dgm:cxn modelId="{204BDC06-88B8-437C-A3FA-D0ECE16AFF00}" type="presOf" srcId="{8094EE2D-2FCF-46D5-8907-085C6B7FAA69}" destId="{2835AED8-5CAE-46B9-88F3-E0239CA049D5}" srcOrd="0" destOrd="0" presId="urn:microsoft.com/office/officeart/2005/8/layout/hierarchy3"/>
    <dgm:cxn modelId="{DEBAA316-2CAA-496F-8A41-6B2D7368E026}" type="presOf" srcId="{7BD7828A-6FC2-4F44-B467-AF76D5897E1A}" destId="{D1212626-523F-4F9B-B493-2E8C6793E464}" srcOrd="0"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11549F93-54C4-4AC0-802E-3D406AA2CDCE}" srcId="{92B70794-D2B5-44D2-B154-D003643E61A8}" destId="{88FCB1AF-15DA-4A92-B883-8254C67E3DB2}" srcOrd="0" destOrd="0" parTransId="{48102325-F4B3-4DA3-B5B2-47998E3913C6}" sibTransId="{B7299FB6-6656-44C2-A75A-91A8414542BC}"/>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745C4AC-D87B-4537-B898-EC20915330E2}" type="presOf" srcId="{88FCB1AF-15DA-4A92-B883-8254C67E3DB2}" destId="{2A5B49D8-645C-4838-875B-DFD0C5D43DD3}" srcOrd="0" destOrd="0" presId="urn:microsoft.com/office/officeart/2005/8/layout/hierarchy3"/>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43DFCAED-A693-4A0C-A821-1C17958F3EF4}" srcId="{92B70794-D2B5-44D2-B154-D003643E61A8}" destId="{8094EE2D-2FCF-46D5-8907-085C6B7FAA69}" srcOrd="1" destOrd="0" parTransId="{7BD7828A-6FC2-4F44-B467-AF76D5897E1A}" sibTransId="{FF87B3AD-6CBD-4289-8D74-E41EC5620CB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377079F9-DE50-4653-85CD-A2A95D1FD25E}" type="presParOf" srcId="{7B850852-F351-4086-BE5F-89D7273D4E3F}" destId="{D5FDEEAC-4B6E-4EA2-888D-FD0AB0F08232}" srcOrd="0" destOrd="0" presId="urn:microsoft.com/office/officeart/2005/8/layout/hierarchy3"/>
    <dgm:cxn modelId="{A425CC66-40CB-453F-8B17-6CC15011E19A}" type="presParOf" srcId="{7B850852-F351-4086-BE5F-89D7273D4E3F}" destId="{2A5B49D8-645C-4838-875B-DFD0C5D43DD3}" srcOrd="1" destOrd="0" presId="urn:microsoft.com/office/officeart/2005/8/layout/hierarchy3"/>
    <dgm:cxn modelId="{C43F9A4B-70E4-44F6-B9A1-3AEED555AB1B}" type="presParOf" srcId="{7B850852-F351-4086-BE5F-89D7273D4E3F}" destId="{D1212626-523F-4F9B-B493-2E8C6793E464}" srcOrd="2" destOrd="0" presId="urn:microsoft.com/office/officeart/2005/8/layout/hierarchy3"/>
    <dgm:cxn modelId="{834E0123-5AD4-48BD-8077-A42A159A200B}" type="presParOf" srcId="{7B850852-F351-4086-BE5F-89D7273D4E3F}" destId="{2835AED8-5CAE-46B9-88F3-E0239CA049D5}" srcOrd="3"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a:solidFill>
          <a:srgbClr val="CCECFF"/>
        </a:solidFill>
        <a:ln w="47625" cmpd="dbl">
          <a:solidFill>
            <a:srgbClr val="0B387C"/>
          </a:solidFill>
        </a:ln>
      </dgm:spPr>
      <dgm:t>
        <a:bodyPr/>
        <a:lstStyle/>
        <a:p>
          <a:r>
            <a:rPr lang="en-US" b="1" dirty="0">
              <a:solidFill>
                <a:srgbClr val="0B387C"/>
              </a:solidFill>
            </a:rPr>
            <a:t>ATS</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a:t>BE</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a:t>TE</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a:solidFill>
          <a:srgbClr val="CCECFF"/>
        </a:solidFill>
        <a:ln w="47625" cmpd="dbl">
          <a:solidFill>
            <a:srgbClr val="0B387C"/>
          </a:solidFill>
        </a:ln>
      </dgm:spPr>
      <dgm:t>
        <a:bodyPr/>
        <a:lstStyle/>
        <a:p>
          <a:r>
            <a:rPr lang="en-US" b="1" dirty="0">
              <a:solidFill>
                <a:srgbClr val="0B387C"/>
              </a:solidFill>
            </a:rPr>
            <a:t>FHR</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a:solidFill>
          <a:srgbClr val="CCECFF"/>
        </a:solidFill>
        <a:ln w="47625" cmpd="dbl">
          <a:solidFill>
            <a:srgbClr val="0B387C"/>
          </a:solidFill>
        </a:ln>
      </dgm:spPr>
      <dgm:t>
        <a:bodyPr/>
        <a:lstStyle/>
        <a:p>
          <a:r>
            <a:rPr lang="en-US" b="1" dirty="0">
              <a:solidFill>
                <a:srgbClr val="0B387C"/>
              </a:solidFill>
            </a:rPr>
            <a:t>IR</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a:solidFill>
          <a:srgbClr val="CCECFF"/>
        </a:solidFill>
        <a:ln w="47625" cmpd="dbl">
          <a:solidFill>
            <a:srgbClr val="0B387C"/>
          </a:solidFill>
        </a:ln>
      </dgm:spPr>
      <dgm:t>
        <a:bodyPr/>
        <a:lstStyle/>
        <a:p>
          <a:r>
            <a:rPr lang="en-US" b="1" dirty="0">
              <a:solidFill>
                <a:srgbClr val="0B387C"/>
              </a:solidFill>
            </a:rPr>
            <a:t>RCS</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a:t>EN</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a:t>FAP</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a:t>IPT</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a:t>HR</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a:t>SCE</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EP</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IT</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dgm:spPr/>
      <dgm:t>
        <a:bodyPr/>
        <a:lstStyle/>
        <a:p>
          <a:r>
            <a:rPr lang="en-US" dirty="0"/>
            <a:t>SY</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1"/>
      <dgm:spPr/>
    </dgm:pt>
    <dgm:pt modelId="{DA7CCF86-3120-453C-B4D9-D73958095C99}" type="pres">
      <dgm:prSet presAssocID="{A2D46EEE-4C74-41C8-AA85-2FC23A070AA5}" presName="childText" presStyleLbl="bgAcc1" presStyleIdx="0" presStyleCnt="11">
        <dgm:presLayoutVars>
          <dgm:bulletEnabled val="1"/>
        </dgm:presLayoutVars>
      </dgm:prSet>
      <dgm:spPr/>
    </dgm:pt>
    <dgm:pt modelId="{1F8EE426-C7D8-43D5-8F1E-2820C3128EB6}" type="pres">
      <dgm:prSet presAssocID="{CA8BFBA3-00F6-4D5E-858C-27B1F921E167}" presName="Name13" presStyleLbl="parChTrans1D2" presStyleIdx="1" presStyleCnt="11"/>
      <dgm:spPr/>
    </dgm:pt>
    <dgm:pt modelId="{FC0E0194-178C-42BE-91C8-DCDAE38BA14B}" type="pres">
      <dgm:prSet presAssocID="{A5B46A85-6E39-45F7-AA70-3B9A0A90AE29}" presName="childText" presStyleLbl="bgAcc1" presStyleIdx="1" presStyleCnt="11">
        <dgm:presLayoutVars>
          <dgm:bulletEnabled val="1"/>
        </dgm:presLayoutVars>
      </dgm:prSet>
      <dgm:spPr/>
    </dgm:pt>
    <dgm:pt modelId="{BC6523A5-F901-4C14-834F-8F19FB253565}" type="pres">
      <dgm:prSet presAssocID="{84753535-6F2F-4E39-8360-3EDDB4A3DB52}" presName="Name13" presStyleLbl="parChTrans1D2" presStyleIdx="2" presStyleCnt="11"/>
      <dgm:spPr/>
    </dgm:pt>
    <dgm:pt modelId="{81E8F7C7-6410-4636-9437-5BC103F41506}" type="pres">
      <dgm:prSet presAssocID="{5EBC1F7D-1644-482A-9716-2114C93E2FE7}" presName="childText" presStyleLbl="bgAcc1" presStyleIdx="2" presStyleCnt="11"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1"/>
      <dgm:spPr/>
    </dgm:pt>
    <dgm:pt modelId="{6A2C459D-412F-40F0-9F1C-01994C63547C}" type="pres">
      <dgm:prSet presAssocID="{441B2B92-A128-401C-AA29-95DC3CD9C013}" presName="childText" presStyleLbl="bgAcc1" presStyleIdx="3" presStyleCnt="11">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1"/>
      <dgm:spPr/>
    </dgm:pt>
    <dgm:pt modelId="{DEAFBE4F-F052-4F56-8735-83E63AEFF4DB}" type="pres">
      <dgm:prSet presAssocID="{39108FAD-021C-4AFB-9C5A-7ED86F50D644}" presName="childText" presStyleLbl="bgAcc1" presStyleIdx="4" presStyleCnt="11">
        <dgm:presLayoutVars>
          <dgm:bulletEnabled val="1"/>
        </dgm:presLayoutVars>
      </dgm:prSet>
      <dgm:spPr/>
    </dgm:pt>
    <dgm:pt modelId="{D65E9D8E-0FB4-4DA2-A49F-5B8DD5375BFB}" type="pres">
      <dgm:prSet presAssocID="{7353E32C-47A9-4EC0-9B61-D26B42C5213F}" presName="Name13" presStyleLbl="parChTrans1D2" presStyleIdx="5" presStyleCnt="11"/>
      <dgm:spPr/>
    </dgm:pt>
    <dgm:pt modelId="{7AC5AAD6-546C-42F0-B9F0-33F4B70F1751}" type="pres">
      <dgm:prSet presAssocID="{539AB4CB-28FE-41AE-9620-CC8DC46EB68C}" presName="childText" presStyleLbl="bgAcc1" presStyleIdx="5" presStyleCnt="11">
        <dgm:presLayoutVars>
          <dgm:bulletEnabled val="1"/>
        </dgm:presLayoutVars>
      </dgm:prSet>
      <dgm:spPr/>
    </dgm:pt>
    <dgm:pt modelId="{12B760B6-3DDF-4548-9C92-DB7CEB52880C}" type="pres">
      <dgm:prSet presAssocID="{C9CFF273-83C3-474E-9C1D-1CD4D26FC9EF}" presName="Name13" presStyleLbl="parChTrans1D2" presStyleIdx="6" presStyleCnt="11"/>
      <dgm:spPr/>
    </dgm:pt>
    <dgm:pt modelId="{C1F5CA99-2F35-4670-A117-0D20B5ADE1AB}" type="pres">
      <dgm:prSet presAssocID="{9C7AECA1-16F7-4C5C-A64D-32D2FC42E013}" presName="childText" presStyleLbl="bgAcc1" presStyleIdx="6" presStyleCnt="11">
        <dgm:presLayoutVars>
          <dgm:bulletEnabled val="1"/>
        </dgm:presLayoutVars>
      </dgm:prSet>
      <dgm:spPr/>
    </dgm:pt>
    <dgm:pt modelId="{200386FC-B442-411C-ACC8-9E81282172CD}" type="pres">
      <dgm:prSet presAssocID="{86AF2C3D-1433-4D80-9A63-E430505D246B}" presName="Name13" presStyleLbl="parChTrans1D2" presStyleIdx="7" presStyleCnt="11"/>
      <dgm:spPr/>
    </dgm:pt>
    <dgm:pt modelId="{764768B0-77E8-4473-B436-228C4261FBCD}" type="pres">
      <dgm:prSet presAssocID="{ECC604BF-4896-41E8-B4EC-BCDA7E1B6217}" presName="childText" presStyleLbl="bgAcc1" presStyleIdx="7" presStyleCnt="1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8" presStyleCnt="11"/>
      <dgm:spPr/>
    </dgm:pt>
    <dgm:pt modelId="{BB07D65E-D755-4ADF-BE10-872FA5B3B89F}" type="pres">
      <dgm:prSet presAssocID="{3FD281C8-6F8D-4926-80D2-B4A1BDF3EC66}" presName="childText" presStyleLbl="bgAcc1" presStyleIdx="8" presStyleCnt="11">
        <dgm:presLayoutVars>
          <dgm:bulletEnabled val="1"/>
        </dgm:presLayoutVars>
      </dgm:prSet>
      <dgm:spPr/>
    </dgm:pt>
    <dgm:pt modelId="{3570A4A0-050F-4C56-AB23-2F0A0B6CB10A}" type="pres">
      <dgm:prSet presAssocID="{D11142CD-F467-4F19-9EC1-5F83A5B1CCBD}" presName="Name13" presStyleLbl="parChTrans1D2" presStyleIdx="9" presStyleCnt="11"/>
      <dgm:spPr/>
    </dgm:pt>
    <dgm:pt modelId="{52F189E8-A88A-40EA-BBDE-521D5CC66B4A}" type="pres">
      <dgm:prSet presAssocID="{FDF2AE1B-088B-4F12-B5E4-32AEFE5748F7}" presName="childText" presStyleLbl="bgAcc1" presStyleIdx="9" presStyleCnt="11">
        <dgm:presLayoutVars>
          <dgm:bulletEnabled val="1"/>
        </dgm:presLayoutVars>
      </dgm:prSet>
      <dgm:spPr/>
    </dgm:pt>
    <dgm:pt modelId="{CCE39531-CE22-4D30-B71F-E93C3D738AC5}" type="pres">
      <dgm:prSet presAssocID="{651423BD-B9A1-4DCB-8D2F-DEB30D583D4A}" presName="Name13" presStyleLbl="parChTrans1D2" presStyleIdx="10" presStyleCnt="11"/>
      <dgm:spPr/>
    </dgm:pt>
    <dgm:pt modelId="{DF687E79-D046-4BF5-A72F-A11B9BC8915F}" type="pres">
      <dgm:prSet presAssocID="{5541189E-B59C-43D7-8ECD-48F0C06731B8}" presName="childText" presStyleLbl="bgAcc1" presStyleIdx="10" presStyleCnt="11">
        <dgm:presLayoutVars>
          <dgm:bulletEnabled val="1"/>
        </dgm:presLayoutVars>
      </dgm:prSet>
      <dgm:spPr/>
    </dgm:pt>
  </dgm:ptLst>
  <dgm:cxnLst>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Accelerators &amp; Technology</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Beams</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Technology</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Engineering</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Systems</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Finance &amp; Human Resources</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77342"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Finance &amp; Administrative Processes</a:t>
          </a:r>
        </a:p>
      </dsp:txBody>
      <dsp:txXfrm>
        <a:off x="2023545" y="747148"/>
        <a:ext cx="943194"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1001098"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Industry, Procurement &amp; Knowledge Transfer</a:t>
          </a:r>
        </a:p>
      </dsp:txBody>
      <dsp:txXfrm>
        <a:off x="2023545" y="1475823"/>
        <a:ext cx="966950"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Human Resources</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Site &amp; Civil Engineering</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International Relations</a:t>
          </a:r>
        </a:p>
      </dsp:txBody>
      <dsp:txXfrm>
        <a:off x="3238484" y="17074"/>
        <a:ext cx="1131730" cy="548791"/>
      </dsp:txXfrm>
    </dsp:sp>
    <dsp:sp modelId="{D5FDEEAC-4B6E-4EA2-888D-FD0AB0F08232}">
      <dsp:nvSpPr>
        <dsp:cNvPr id="0" name=""/>
        <dsp:cNvSpPr/>
      </dsp:nvSpPr>
      <dsp:spPr>
        <a:xfrm>
          <a:off x="3337998" y="582939"/>
          <a:ext cx="92580" cy="438605"/>
        </a:xfrm>
        <a:custGeom>
          <a:avLst/>
          <a:gdLst/>
          <a:ahLst/>
          <a:cxnLst/>
          <a:rect l="0" t="0" r="0" b="0"/>
          <a:pathLst>
            <a:path>
              <a:moveTo>
                <a:pt x="0" y="0"/>
              </a:moveTo>
              <a:lnTo>
                <a:pt x="0" y="438605"/>
              </a:lnTo>
              <a:lnTo>
                <a:pt x="92580" y="43860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5B49D8-645C-4838-875B-DFD0C5D43DD3}">
      <dsp:nvSpPr>
        <dsp:cNvPr id="0" name=""/>
        <dsp:cNvSpPr/>
      </dsp:nvSpPr>
      <dsp:spPr>
        <a:xfrm>
          <a:off x="3430578" y="730074"/>
          <a:ext cx="1045718" cy="582939"/>
        </a:xfrm>
        <a:prstGeom prst="flowChartPreparati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3639722" y="730074"/>
        <a:ext cx="627430" cy="582939"/>
      </dsp:txXfrm>
    </dsp:sp>
    <dsp:sp modelId="{D1212626-523F-4F9B-B493-2E8C6793E464}">
      <dsp:nvSpPr>
        <dsp:cNvPr id="0" name=""/>
        <dsp:cNvSpPr/>
      </dsp:nvSpPr>
      <dsp:spPr>
        <a:xfrm>
          <a:off x="3337998" y="582939"/>
          <a:ext cx="92580" cy="1167279"/>
        </a:xfrm>
        <a:custGeom>
          <a:avLst/>
          <a:gdLst/>
          <a:ahLst/>
          <a:cxnLst/>
          <a:rect l="0" t="0" r="0" b="0"/>
          <a:pathLst>
            <a:path>
              <a:moveTo>
                <a:pt x="0" y="0"/>
              </a:moveTo>
              <a:lnTo>
                <a:pt x="0" y="1167279"/>
              </a:lnTo>
              <a:lnTo>
                <a:pt x="92580" y="116727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5AED8-5CAE-46B9-88F3-E0239CA049D5}">
      <dsp:nvSpPr>
        <dsp:cNvPr id="0" name=""/>
        <dsp:cNvSpPr/>
      </dsp:nvSpPr>
      <dsp:spPr>
        <a:xfrm>
          <a:off x="3430578" y="1458749"/>
          <a:ext cx="1078960" cy="582939"/>
        </a:xfrm>
        <a:prstGeom prst="flowChartPreparati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endParaRPr lang="en-US" sz="1100" kern="1200" dirty="0"/>
        </a:p>
      </dsp:txBody>
      <dsp:txXfrm>
        <a:off x="3646370" y="1458749"/>
        <a:ext cx="647376" cy="582939"/>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Research &amp; Computing</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Experimental Physics</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Theory</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Information Technology</a:t>
          </a:r>
        </a:p>
      </dsp:txBody>
      <dsp:txXfrm>
        <a:off x="4938242" y="2204497"/>
        <a:ext cx="898555" cy="5487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ATS</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BE</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TE</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EN</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SY</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FHR</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FAP</a:t>
          </a:r>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IPT</a:t>
          </a:r>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HR</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SCE</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IR</a:t>
          </a:r>
        </a:p>
      </dsp:txBody>
      <dsp:txXfrm>
        <a:off x="3238484" y="170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RCS</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EP</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TH</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IT</a:t>
          </a:r>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4" y="0"/>
            <a:ext cx="2945659" cy="495348"/>
          </a:xfrm>
          <a:prstGeom prst="rect">
            <a:avLst/>
          </a:prstGeom>
        </p:spPr>
        <p:txBody>
          <a:bodyPr vert="horz" lIns="91440" tIns="45720" rIns="91440" bIns="45720" rtlCol="0"/>
          <a:lstStyle>
            <a:lvl1pPr algn="r">
              <a:defRPr sz="1200"/>
            </a:lvl1pPr>
          </a:lstStyle>
          <a:p>
            <a:fld id="{A5400F9D-92A0-422B-ABB0-997B961779BE}" type="datetimeFigureOut">
              <a:rPr lang="en-GB" smtClean="0"/>
              <a:t>31/03/2023</a:t>
            </a:fld>
            <a:endParaRPr lang="en-GB"/>
          </a:p>
        </p:txBody>
      </p:sp>
      <p:sp>
        <p:nvSpPr>
          <p:cNvPr id="4" name="Footer Placeholder 3"/>
          <p:cNvSpPr>
            <a:spLocks noGrp="1"/>
          </p:cNvSpPr>
          <p:nvPr>
            <p:ph type="ftr" sz="quarter" idx="2"/>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4" y="9377318"/>
            <a:ext cx="2945659" cy="495347"/>
          </a:xfrm>
          <a:prstGeom prst="rect">
            <a:avLst/>
          </a:prstGeom>
        </p:spPr>
        <p:txBody>
          <a:bodyPr vert="horz" lIns="91440" tIns="45720" rIns="91440" bIns="45720" rtlCol="0" anchor="b"/>
          <a:lstStyle>
            <a:lvl1pPr algn="r">
              <a:defRPr sz="12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5348"/>
          </a:xfrm>
          <a:prstGeom prst="rect">
            <a:avLst/>
          </a:prstGeom>
        </p:spPr>
        <p:txBody>
          <a:bodyPr vert="horz" lIns="91440" tIns="45720" rIns="91440" bIns="45720" rtlCol="0"/>
          <a:lstStyle>
            <a:lvl1pPr algn="r">
              <a:defRPr sz="1200"/>
            </a:lvl1pPr>
          </a:lstStyle>
          <a:p>
            <a:fld id="{889D642E-375B-4B6C-9A08-D0EF4DEE96CB}" type="datetimeFigureOut">
              <a:rPr lang="en-GB" smtClean="0"/>
              <a:t>31/03/2023</a:t>
            </a:fld>
            <a:endParaRPr lang="en-GB"/>
          </a:p>
        </p:txBody>
      </p:sp>
      <p:sp>
        <p:nvSpPr>
          <p:cNvPr id="4" name="Slide Image Placeholder 3"/>
          <p:cNvSpPr>
            <a:spLocks noGrp="1" noRot="1" noChangeAspect="1"/>
          </p:cNvSpPr>
          <p:nvPr>
            <p:ph type="sldImg" idx="2"/>
          </p:nvPr>
        </p:nvSpPr>
        <p:spPr>
          <a:xfrm>
            <a:off x="438150" y="1236663"/>
            <a:ext cx="5921375" cy="3330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7318"/>
            <a:ext cx="2945659" cy="495347"/>
          </a:xfrm>
          <a:prstGeom prst="rect">
            <a:avLst/>
          </a:prstGeom>
        </p:spPr>
        <p:txBody>
          <a:bodyPr vert="horz" lIns="91440" tIns="45720" rIns="91440" bIns="45720" rtlCol="0" anchor="b"/>
          <a:lstStyle>
            <a:lvl1pPr algn="r">
              <a:defRPr sz="12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translation-council-support-group.web.cern.ch/style-guide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lms.cern.ch/ekp/servlet/ekp?CID=EKP000043535&amp;TX=FORMAT1&amp;BACKTOCATALOG=Y&amp;DECORATEPAGE=N"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dirty="0"/>
          </a:p>
        </p:txBody>
      </p:sp>
    </p:spTree>
    <p:extLst>
      <p:ext uri="{BB962C8B-B14F-4D97-AF65-F5344CB8AC3E}">
        <p14:creationId xmlns:p14="http://schemas.microsoft.com/office/powerpoint/2010/main" val="3909674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pPr marL="0" indent="0">
              <a:buFontTx/>
              <a:buNone/>
            </a:pPr>
            <a:r>
              <a:rPr lang="en-US" baseline="0" dirty="0"/>
              <a:t>The Globe is building with a history similar to the Eiffel tower.</a:t>
            </a:r>
          </a:p>
          <a:p>
            <a:pPr marL="0" indent="0">
              <a:buFontTx/>
              <a:buNone/>
            </a:pPr>
            <a:endParaRPr lang="en-US" baseline="0" dirty="0"/>
          </a:p>
          <a:p>
            <a:pPr marL="0" indent="0">
              <a:buFontTx/>
              <a:buNone/>
            </a:pPr>
            <a:r>
              <a:rPr lang="en-US" baseline="0" dirty="0"/>
              <a:t>Built for a national exhibition in Switzerland in 2002, which lasted 6 months, it was located near the lake of Neuchatel and called at that time the </a:t>
            </a:r>
            <a:r>
              <a:rPr lang="en-US" baseline="0" dirty="0" err="1"/>
              <a:t>Palais</a:t>
            </a:r>
            <a:r>
              <a:rPr lang="en-US" baseline="0" dirty="0"/>
              <a:t> de </a:t>
            </a:r>
            <a:r>
              <a:rPr lang="en-US" baseline="0" dirty="0" err="1"/>
              <a:t>l’equilibre</a:t>
            </a:r>
            <a:r>
              <a:rPr lang="en-US" baseline="0" dirty="0"/>
              <a:t>.</a:t>
            </a:r>
          </a:p>
          <a:p>
            <a:pPr marL="0" indent="0">
              <a:buFontTx/>
              <a:buNone/>
            </a:pPr>
            <a:r>
              <a:rPr lang="en-US" baseline="0" dirty="0"/>
              <a:t>This name is however no longer used.</a:t>
            </a:r>
          </a:p>
          <a:p>
            <a:pPr marL="0" indent="0">
              <a:buFontTx/>
              <a:buNone/>
            </a:pPr>
            <a:r>
              <a:rPr lang="en-US" baseline="0" dirty="0"/>
              <a:t>At the end of the exhibition, it was dismantled and the Swiss </a:t>
            </a:r>
            <a:r>
              <a:rPr lang="en-US" baseline="0" dirty="0" err="1"/>
              <a:t>Governement</a:t>
            </a:r>
            <a:r>
              <a:rPr lang="en-US" baseline="0" dirty="0"/>
              <a:t> offered to re-build it on the CERN site.</a:t>
            </a:r>
          </a:p>
          <a:p>
            <a:pPr marL="0" indent="0">
              <a:buFontTx/>
              <a:buNone/>
            </a:pPr>
            <a:r>
              <a:rPr lang="en-US" baseline="0" dirty="0"/>
              <a:t>The building technique is quite unique : they start with top crown, which is on a temporary platform. Once all the beams are put in circle, the platform is dismantled : the crown holds everything together.</a:t>
            </a:r>
          </a:p>
          <a:p>
            <a:pPr marL="0" indent="0">
              <a:buFontTx/>
              <a:buNone/>
            </a:pPr>
            <a:r>
              <a:rPr lang="en-US" baseline="0" dirty="0"/>
              <a:t>The shape of the building represents the planet Earth (outer layer to protect the building against Sun and other elements, just like the atmosphere does).</a:t>
            </a:r>
          </a:p>
          <a:p>
            <a:pPr marL="0" indent="0">
              <a:buFontTx/>
              <a:buNone/>
            </a:pPr>
            <a:r>
              <a:rPr lang="en-US" baseline="0" dirty="0"/>
              <a:t>The Globe has become a landmark in the Geneva area.</a:t>
            </a:r>
          </a:p>
          <a:p>
            <a:pPr marL="0" indent="0">
              <a:buFontTx/>
              <a:buNone/>
            </a:pPr>
            <a:endParaRPr lang="en-US" baseline="0" dirty="0"/>
          </a:p>
          <a:p>
            <a:pPr marL="0" indent="0">
              <a:buFontTx/>
              <a:buNone/>
            </a:pPr>
            <a:r>
              <a:rPr lang="en-US" baseline="0" dirty="0"/>
              <a:t>If you want to know more about it, here is a link :</a:t>
            </a:r>
          </a:p>
          <a:p>
            <a:pPr marL="0" indent="0">
              <a:buFontTx/>
              <a:buNone/>
            </a:pPr>
            <a:r>
              <a:rPr lang="en-US" baseline="0" dirty="0"/>
              <a:t>https://visit.cern/globe/history-globe </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10</a:t>
            </a:fld>
            <a:endParaRPr lang="en-GB"/>
          </a:p>
        </p:txBody>
      </p:sp>
    </p:spTree>
    <p:extLst>
      <p:ext uri="{BB962C8B-B14F-4D97-AF65-F5344CB8AC3E}">
        <p14:creationId xmlns:p14="http://schemas.microsoft.com/office/powerpoint/2010/main" val="25022603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Ready to start with the real quiz</a:t>
            </a:r>
            <a:r>
              <a:rPr lang="en-GB" baseline="0" dirty="0"/>
              <a:t> ?</a:t>
            </a:r>
          </a:p>
          <a:p>
            <a:r>
              <a:rPr lang="en-GB" baseline="0" dirty="0"/>
              <a:t>We first have a few questions about CERN as an international organisation.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11</a:t>
            </a:fld>
            <a:endParaRPr lang="en-US"/>
          </a:p>
        </p:txBody>
      </p:sp>
    </p:spTree>
    <p:extLst>
      <p:ext uri="{BB962C8B-B14F-4D97-AF65-F5344CB8AC3E}">
        <p14:creationId xmlns:p14="http://schemas.microsoft.com/office/powerpoint/2010/main" val="3857863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br>
              <a:rPr lang="fr-CH" dirty="0"/>
            </a:br>
            <a:br>
              <a:rPr lang="fr-CH" dirty="0"/>
            </a:br>
            <a:r>
              <a:rPr lang="fr-CH" dirty="0"/>
              <a:t>Stats 2021 : https://cds.cern.ch/record/2809746/files/CERN-HR-STAFF-STAT-2021-RESTR.pdf</a:t>
            </a:r>
            <a:br>
              <a:rPr lang="fr-CH" dirty="0"/>
            </a:br>
            <a:br>
              <a:rPr lang="fr-CH" dirty="0"/>
            </a:br>
            <a:r>
              <a:rPr lang="fr-CH" dirty="0"/>
              <a:t>************************</a:t>
            </a:r>
            <a:endParaRPr lang="en-GB" dirty="0"/>
          </a:p>
          <a:p>
            <a:r>
              <a:rPr lang="en-GB" dirty="0"/>
              <a:t>If you answered 2 670, then you probably</a:t>
            </a:r>
            <a:r>
              <a:rPr lang="en-GB" baseline="0" dirty="0"/>
              <a:t> only took into account the staff members (click).</a:t>
            </a:r>
          </a:p>
          <a:p>
            <a:r>
              <a:rPr lang="en-GB" baseline="0" dirty="0"/>
              <a:t>But on top of the staff, we also have 780 fellows (click).</a:t>
            </a:r>
          </a:p>
          <a:p>
            <a:r>
              <a:rPr lang="en-GB" baseline="0" dirty="0"/>
              <a:t>The staff members and fellows together are the employed members of the personnel or MPE (click): CERN is their employer.</a:t>
            </a:r>
          </a:p>
          <a:p>
            <a:endParaRPr lang="en-GB" baseline="0" dirty="0"/>
          </a:p>
          <a:p>
            <a:r>
              <a:rPr lang="en-GB" baseline="0" dirty="0"/>
              <a:t>But besides these more than 3 450 people, there are also many people who have a contract with CERN, although it is not an employment contract :</a:t>
            </a:r>
          </a:p>
          <a:p>
            <a:pPr marL="171450" indent="-171450">
              <a:buFontTx/>
              <a:buChar char="-"/>
            </a:pPr>
            <a:r>
              <a:rPr lang="en-GB" baseline="0" dirty="0"/>
              <a:t>First of all, we have more than 11 200 users (click) who are working in scientific collaborations</a:t>
            </a:r>
          </a:p>
          <a:p>
            <a:pPr marL="171450" indent="-171450">
              <a:buFontTx/>
              <a:buChar char="-"/>
            </a:pPr>
            <a:r>
              <a:rPr lang="en-GB" baseline="0" dirty="0"/>
              <a:t>And also more than 1000 associates</a:t>
            </a:r>
          </a:p>
          <a:p>
            <a:pPr marL="171450" indent="-171450">
              <a:buFontTx/>
              <a:buChar char="-"/>
            </a:pPr>
            <a:r>
              <a:rPr lang="en-GB" baseline="0" dirty="0"/>
              <a:t>And more than 550 students</a:t>
            </a:r>
          </a:p>
          <a:p>
            <a:pPr marL="0" indent="0">
              <a:buFontTx/>
              <a:buNone/>
            </a:pPr>
            <a:endParaRPr lang="en-GB" baseline="0" dirty="0"/>
          </a:p>
          <a:p>
            <a:pPr marL="0" indent="0">
              <a:buFontTx/>
              <a:buNone/>
            </a:pPr>
            <a:r>
              <a:rPr lang="en-GB" baseline="0" dirty="0"/>
              <a:t>All together approximately 13 000 people who have a contract of association with CERN.</a:t>
            </a:r>
          </a:p>
          <a:p>
            <a:pPr marL="0" indent="0">
              <a:buFontTx/>
              <a:buNone/>
            </a:pPr>
            <a:endParaRPr lang="en-GB" baseline="0" dirty="0"/>
          </a:p>
          <a:p>
            <a:pPr marL="0" indent="0">
              <a:buFontTx/>
              <a:buNone/>
            </a:pPr>
            <a:r>
              <a:rPr lang="en-GB" baseline="0" dirty="0"/>
              <a:t>Both MPE and MPA are considered </a:t>
            </a:r>
            <a:r>
              <a:rPr lang="en-GB" baseline="0" dirty="0" err="1"/>
              <a:t>MoP</a:t>
            </a:r>
            <a:r>
              <a:rPr lang="en-GB" baseline="0" dirty="0"/>
              <a:t>, and you are a member of that big family of more than 16 200 people.</a:t>
            </a:r>
          </a:p>
          <a:p>
            <a:pPr marL="0" indent="0">
              <a:buFontTx/>
              <a:buNone/>
            </a:pPr>
            <a:endParaRPr lang="en-US" baseline="0" dirty="0"/>
          </a:p>
          <a:p>
            <a:pPr marL="0" indent="0">
              <a:buFontTx/>
              <a:buNone/>
            </a:pPr>
            <a:r>
              <a:rPr lang="en-US" b="1" baseline="0" dirty="0"/>
              <a:t>Kyriaki : How many people on the CERN site on an average day ?</a:t>
            </a:r>
            <a:endParaRPr lang="en-GB" b="1" baseline="0" dirty="0"/>
          </a:p>
          <a:p>
            <a:pPr marL="0" indent="0">
              <a:buFontTx/>
              <a:buNone/>
            </a:pPr>
            <a:endParaRPr lang="en-GB" baseline="0" dirty="0"/>
          </a:p>
          <a:p>
            <a:pPr marL="0" indent="0">
              <a:buFontTx/>
              <a:buNone/>
            </a:pPr>
            <a:r>
              <a:rPr lang="en-GB" baseline="0" dirty="0"/>
              <a:t>Not all users are present at CERN every day. Note also that there is also personnel from contractors which can be working on the CERN site : there are more than 4 500 such people with an active registration, and some of them come here every day while others come only for the duration of a specific intervention.</a:t>
            </a:r>
            <a:endParaRPr lang="en-GB" baseline="-25000" dirty="0"/>
          </a:p>
          <a:p>
            <a:pPr marL="171450" indent="-171450">
              <a:buFontTx/>
              <a:buChar char="-"/>
            </a:pPr>
            <a:endParaRPr lang="en-GB" baseline="0" dirty="0"/>
          </a:p>
          <a:p>
            <a:pPr marL="0" indent="0">
              <a:buFontTx/>
              <a:buNone/>
            </a:pPr>
            <a:r>
              <a:rPr lang="en-US" baseline="0" dirty="0"/>
              <a:t>Presence on CERN site : </a:t>
            </a:r>
          </a:p>
          <a:p>
            <a:pPr marL="171450" indent="-171450">
              <a:buFontTx/>
              <a:buChar char="-"/>
            </a:pPr>
            <a:r>
              <a:rPr lang="en-US" baseline="0" dirty="0"/>
              <a:t>before COVID : average of 7200 people on a normal weekday (of which 1800 contractors)</a:t>
            </a:r>
          </a:p>
          <a:p>
            <a:pPr marL="171450" indent="-171450">
              <a:buFontTx/>
              <a:buChar char="-"/>
            </a:pPr>
            <a:r>
              <a:rPr lang="en-US" baseline="0" dirty="0"/>
              <a:t>now (May 2022) : average of 6500 people (including 1500 contractors)</a:t>
            </a:r>
          </a:p>
          <a:p>
            <a:pPr marL="0" indent="0">
              <a:buFontTx/>
              <a:buNone/>
            </a:pPr>
            <a:r>
              <a:rPr lang="en-US" baseline="0" dirty="0"/>
              <a:t>(Source : data presented at ED by Katy Foraz).</a:t>
            </a:r>
            <a:endParaRPr lang="en-GB" baseline="0" dirty="0"/>
          </a:p>
          <a:p>
            <a:pPr marL="171450" indent="-171450">
              <a:buFontTx/>
              <a:buChar char="-"/>
            </a:pP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12</a:t>
            </a:fld>
            <a:endParaRPr lang="en-GB"/>
          </a:p>
        </p:txBody>
      </p:sp>
    </p:spTree>
    <p:extLst>
      <p:ext uri="{BB962C8B-B14F-4D97-AF65-F5344CB8AC3E}">
        <p14:creationId xmlns:p14="http://schemas.microsoft.com/office/powerpoint/2010/main" val="17884178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a:p>
            <a:r>
              <a:rPr lang="fr-CH" dirty="0"/>
              <a:t>Sources</a:t>
            </a:r>
            <a:r>
              <a:rPr lang="fr-CH" baseline="0" dirty="0"/>
              <a:t> : </a:t>
            </a:r>
          </a:p>
          <a:p>
            <a:r>
              <a:rPr lang="fr-CH" baseline="0" dirty="0"/>
              <a:t>- https://cds.cern.ch/record/2799098?ln=en (budget 2022)</a:t>
            </a:r>
            <a:br>
              <a:rPr lang="fr-CH" baseline="0" dirty="0"/>
            </a:br>
            <a:r>
              <a:rPr lang="fr-CH" baseline="0" dirty="0"/>
              <a:t>- https://cds.cern.ch/record/2790156 (</a:t>
            </a:r>
            <a:r>
              <a:rPr lang="fr-CH" baseline="0" dirty="0" err="1"/>
              <a:t>map</a:t>
            </a:r>
            <a:r>
              <a:rPr lang="fr-CH" baseline="0" dirty="0"/>
              <a:t> </a:t>
            </a:r>
            <a:r>
              <a:rPr lang="fr-CH" baseline="0" dirty="0" err="1"/>
              <a:t>member</a:t>
            </a:r>
            <a:r>
              <a:rPr lang="fr-CH" baseline="0" dirty="0"/>
              <a:t> states)</a:t>
            </a:r>
          </a:p>
          <a:p>
            <a:endParaRPr lang="en-GB" dirty="0"/>
          </a:p>
          <a:p>
            <a:r>
              <a:rPr lang="en-GB" dirty="0"/>
              <a:t>The CERN member states are indeed providing</a:t>
            </a:r>
            <a:r>
              <a:rPr lang="en-GB" baseline="0" dirty="0"/>
              <a:t> 84 % of CERN’s budget. (click)</a:t>
            </a:r>
          </a:p>
          <a:p>
            <a:r>
              <a:rPr lang="en-GB" baseline="0" dirty="0"/>
              <a:t>There are today 23 Member states – originally when CERN was founded, there were only 12 countries. (click)</a:t>
            </a:r>
          </a:p>
          <a:p>
            <a:r>
              <a:rPr lang="en-GB" baseline="0" dirty="0"/>
              <a:t>In order to have a fair sharing of the cost, the contributions are calculated as a certain percentage of the National Income. </a:t>
            </a:r>
          </a:p>
          <a:p>
            <a:endParaRPr lang="en-GB" baseline="0" dirty="0"/>
          </a:p>
          <a:p>
            <a:r>
              <a:rPr lang="en-GB" baseline="0" dirty="0"/>
              <a:t>And were does the remaining 16% comes from ?</a:t>
            </a:r>
          </a:p>
          <a:p>
            <a:endParaRPr lang="en-GB" baseline="0" dirty="0"/>
          </a:p>
          <a:p>
            <a:r>
              <a:rPr lang="en-GB" baseline="0" dirty="0"/>
              <a:t>Well, CERN also has associated member states, who pay a reduced contribution compared to the members states. This amounts to 2% of the budget.</a:t>
            </a:r>
          </a:p>
          <a:p>
            <a:r>
              <a:rPr lang="en-GB" baseline="0" dirty="0"/>
              <a:t>The remaining 14% of the budget come a variety of sources : special contributions from certain countries or institutes, participation of the European Commission, income from knowledge transfer activities, donations to CERN, …)</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13</a:t>
            </a:fld>
            <a:endParaRPr lang="en-US"/>
          </a:p>
        </p:txBody>
      </p:sp>
    </p:spTree>
    <p:extLst>
      <p:ext uri="{BB962C8B-B14F-4D97-AF65-F5344CB8AC3E}">
        <p14:creationId xmlns:p14="http://schemas.microsoft.com/office/powerpoint/2010/main" val="2972326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pPr marL="228600" indent="-228600">
              <a:buAutoNum type="arabicPeriod"/>
            </a:pPr>
            <a:r>
              <a:rPr lang="en-US" baseline="0" dirty="0"/>
              <a:t>CERN has a Medium term plan : </a:t>
            </a:r>
            <a:r>
              <a:rPr lang="en-GB" dirty="0"/>
              <a:t>The MTP describes CERN’s scientific and financial strategy for the next five years along with a longer-term view over ten years.</a:t>
            </a:r>
            <a:r>
              <a:rPr lang="en-US" baseline="0" dirty="0"/>
              <a:t> This plan is updated annually and also includes a precise budget for the following year. This budget is voted by the Council in the year before. So E was not correct.</a:t>
            </a:r>
            <a:endParaRPr lang="en-US" dirty="0"/>
          </a:p>
          <a:p>
            <a:pPr marL="228600" indent="-228600">
              <a:buAutoNum type="arabicPeriod"/>
            </a:pPr>
            <a:r>
              <a:rPr lang="en-US" dirty="0"/>
              <a:t>CERN</a:t>
            </a:r>
            <a:r>
              <a:rPr lang="en-US" baseline="0" dirty="0"/>
              <a:t> has its seat in Geneva, Switzerland, only the Swiss franc is </a:t>
            </a:r>
            <a:r>
              <a:rPr lang="en-US" baseline="0" dirty="0" err="1"/>
              <a:t>udes</a:t>
            </a:r>
            <a:r>
              <a:rPr lang="en-US" baseline="0" dirty="0"/>
              <a:t> as its official currency. So you could disregard the answers C and who were expressed in other European currencies.</a:t>
            </a:r>
          </a:p>
          <a:p>
            <a:pPr marL="228600" indent="-228600">
              <a:buAutoNum type="arabicPeriod"/>
            </a:pPr>
            <a:r>
              <a:rPr lang="en-US" baseline="0" dirty="0"/>
              <a:t>You will very often see </a:t>
            </a:r>
            <a:r>
              <a:rPr lang="en-US" baseline="0" dirty="0" err="1"/>
              <a:t>kCHF</a:t>
            </a:r>
            <a:r>
              <a:rPr lang="en-US" baseline="0" dirty="0"/>
              <a:t> and MCHF, so it is worth to explain it</a:t>
            </a:r>
          </a:p>
          <a:p>
            <a:pPr marL="228600" indent="-228600">
              <a:buAutoNum type="arabicPeriod"/>
            </a:pPr>
            <a:r>
              <a:rPr lang="en-US" baseline="0" dirty="0"/>
              <a:t>The correct answer is B : 1405 million Swiss francs, which is 1.4 billion Swiss francs</a:t>
            </a:r>
          </a:p>
          <a:p>
            <a:pPr marL="228600" indent="-228600">
              <a:buAutoNum type="arabicPeriod"/>
            </a:pPr>
            <a:endParaRPr lang="en-GB" dirty="0"/>
          </a:p>
          <a:p>
            <a:endParaRPr lang="en-GB" dirty="0"/>
          </a:p>
          <a:p>
            <a:r>
              <a:rPr lang="en-GB" dirty="0"/>
              <a:t>4. We have at</a:t>
            </a:r>
            <a:r>
              <a:rPr lang="en-GB" baseline="0" dirty="0"/>
              <a:t> CERN a </a:t>
            </a:r>
            <a:r>
              <a:rPr lang="en-GB" baseline="0" dirty="0" err="1"/>
              <a:t>s</a:t>
            </a:r>
            <a:r>
              <a:rPr lang="en-GB" dirty="0" err="1"/>
              <a:t>tyleguide</a:t>
            </a:r>
            <a:r>
              <a:rPr lang="en-GB" dirty="0"/>
              <a:t> for how to write in</a:t>
            </a:r>
            <a:r>
              <a:rPr lang="en-GB" baseline="0" dirty="0"/>
              <a:t> CERN publications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https://translation-council-support-group.web.cern.ch/style-guides</a:t>
            </a:r>
            <a:r>
              <a:rPr lang="en-GB" sz="1200" dirty="0"/>
              <a:t> </a:t>
            </a:r>
            <a:endParaRPr lang="en-US" sz="2000" dirty="0"/>
          </a:p>
          <a:p>
            <a:endParaRPr lang="en-US" baseline="0" dirty="0"/>
          </a:p>
          <a:p>
            <a:r>
              <a:rPr lang="en-US" baseline="0" dirty="0"/>
              <a:t>Applied here :</a:t>
            </a:r>
          </a:p>
          <a:p>
            <a:pPr marL="171450" indent="-171450">
              <a:buFont typeface="Arial" panose="020B0604020202020204" pitchFamily="34" charset="0"/>
              <a:buChar char="•"/>
            </a:pPr>
            <a:r>
              <a:rPr lang="en-US" baseline="0" dirty="0"/>
              <a:t>Use space as 1000 separator (comma might be misleading)</a:t>
            </a:r>
          </a:p>
          <a:p>
            <a:pPr marL="171450" indent="-171450">
              <a:buFont typeface="Arial" panose="020B0604020202020204" pitchFamily="34" charset="0"/>
              <a:buChar char="•"/>
            </a:pPr>
            <a:r>
              <a:rPr lang="en-US" baseline="0" dirty="0"/>
              <a:t>Up to 4 figures : no space or comma</a:t>
            </a:r>
            <a:endParaRPr lang="en-GB"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14</a:t>
            </a:fld>
            <a:endParaRPr lang="en-US"/>
          </a:p>
        </p:txBody>
      </p:sp>
    </p:spTree>
    <p:extLst>
      <p:ext uri="{BB962C8B-B14F-4D97-AF65-F5344CB8AC3E}">
        <p14:creationId xmlns:p14="http://schemas.microsoft.com/office/powerpoint/2010/main" val="41618332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https://press.cern/biographies/fabiola-gianotti-born-1960-Italian </a:t>
            </a:r>
          </a:p>
          <a:p>
            <a:endParaRPr lang="en-US" dirty="0"/>
          </a:p>
          <a:p>
            <a:r>
              <a:rPr lang="en-US" dirty="0"/>
              <a:t>Fabiola</a:t>
            </a:r>
            <a:r>
              <a:rPr lang="en-US" baseline="0" dirty="0"/>
              <a:t> Gianotti is indeed CERN’s 1</a:t>
            </a:r>
            <a:r>
              <a:rPr lang="en-US" baseline="30000" dirty="0"/>
              <a:t>st</a:t>
            </a:r>
            <a:r>
              <a:rPr lang="en-US" baseline="0" dirty="0"/>
              <a:t> female Director General, since </a:t>
            </a:r>
            <a:r>
              <a:rPr lang="en-GB" dirty="0"/>
              <a:t>1</a:t>
            </a:r>
            <a:r>
              <a:rPr lang="en-GB" baseline="30000" dirty="0"/>
              <a:t>st</a:t>
            </a:r>
            <a:r>
              <a:rPr lang="en-GB" dirty="0"/>
              <a:t> January 2016. Like all DG’s, she has a mandate of 5 years. In some exceptional</a:t>
            </a:r>
            <a:r>
              <a:rPr lang="en-GB" baseline="0" dirty="0"/>
              <a:t> cases in the past, this has been extended, but usually we have a new DG every 5 years.</a:t>
            </a:r>
            <a:endParaRPr lang="en-US" baseline="0" dirty="0"/>
          </a:p>
          <a:p>
            <a:endParaRPr lang="en-GB" dirty="0"/>
          </a:p>
          <a:p>
            <a:r>
              <a:rPr lang="en-GB" dirty="0"/>
              <a:t>From 2009 to 2013, </a:t>
            </a:r>
            <a:r>
              <a:rPr lang="en-GB" baseline="0" dirty="0"/>
              <a:t> she was </a:t>
            </a:r>
            <a:r>
              <a:rPr lang="en-GB" dirty="0"/>
              <a:t>spokesperson for the ATLAS experiment, and had the task of presenting the results on the search for the Higgs boson in a seminar at CERN on 4 July 2012. This</a:t>
            </a:r>
            <a:r>
              <a:rPr lang="en-GB" baseline="0" dirty="0"/>
              <a:t> discovery led to the Nobel prize for Higgs and </a:t>
            </a:r>
            <a:r>
              <a:rPr lang="en-GB" baseline="0" dirty="0" err="1"/>
              <a:t>Englert</a:t>
            </a:r>
            <a:r>
              <a:rPr lang="en-GB" baseline="0" dirty="0"/>
              <a:t>.</a:t>
            </a:r>
          </a:p>
          <a:p>
            <a:endParaRPr lang="en-GB" dirty="0"/>
          </a:p>
          <a:p>
            <a:r>
              <a:rPr lang="en-GB" dirty="0"/>
              <a:t>Gianotti has</a:t>
            </a:r>
            <a:r>
              <a:rPr lang="en-GB" baseline="0" dirty="0"/>
              <a:t> been awarded several prizes, but not the Nobel prize.</a:t>
            </a:r>
          </a:p>
          <a:p>
            <a:endParaRPr lang="en-GB" dirty="0"/>
          </a:p>
          <a:p>
            <a:r>
              <a:rPr lang="en-GB" dirty="0"/>
              <a:t>In 2013, she was included among the “Top 100 most influential women” by Forbes magazine</a:t>
            </a:r>
            <a:r>
              <a:rPr lang="en-GB" baseline="0" dirty="0"/>
              <a:t>, and today she continues to figure in their top 100 of Power Women.</a:t>
            </a:r>
            <a:endParaRPr lang="en-US" dirty="0"/>
          </a:p>
          <a:p>
            <a:endParaRPr lang="en-US" dirty="0"/>
          </a:p>
          <a:p>
            <a:r>
              <a:rPr lang="en-GB" dirty="0"/>
              <a:t>https://www.forbes.com/profile/fabiola-gianotti/?list=power-women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15</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https://public-archive.web.cern.ch/public-archive/en/About/Nobels-en.html</a:t>
            </a:r>
          </a:p>
          <a:p>
            <a:r>
              <a:rPr lang="en-GB" dirty="0"/>
              <a:t>https://www.nobelprize.org/nobel_prizes/facts/</a:t>
            </a:r>
          </a:p>
          <a:p>
            <a:endParaRPr lang="en-US" dirty="0"/>
          </a:p>
          <a:p>
            <a:r>
              <a:rPr lang="en-US" dirty="0"/>
              <a:t>3 prizes for people who were working at CERN when they received</a:t>
            </a:r>
            <a:r>
              <a:rPr lang="en-US" baseline="0" dirty="0"/>
              <a:t> the Nobel prize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1992 : Georges </a:t>
            </a:r>
            <a:r>
              <a:rPr lang="en-US" dirty="0" err="1"/>
              <a:t>Charpak</a:t>
            </a:r>
            <a:endParaRPr lang="en-US" dirty="0"/>
          </a:p>
          <a:p>
            <a:r>
              <a:rPr lang="en-US" dirty="0"/>
              <a:t>1988 : Carlo Rubbia  &amp; Simon van der Meer</a:t>
            </a:r>
          </a:p>
          <a:p>
            <a:r>
              <a:rPr lang="en-US" dirty="0"/>
              <a:t>1984 : Jack Steinberger (with Lederman</a:t>
            </a:r>
            <a:r>
              <a:rPr lang="en-US" baseline="0" dirty="0"/>
              <a:t> and Schwartz)</a:t>
            </a:r>
            <a:endParaRPr lang="en-US" dirty="0"/>
          </a:p>
          <a:p>
            <a:endParaRPr lang="en-GB" dirty="0"/>
          </a:p>
          <a:p>
            <a:r>
              <a:rPr lang="en-US" dirty="0"/>
              <a:t>+ 2 Nobel prize winners who worked</a:t>
            </a:r>
            <a:r>
              <a:rPr lang="en-US" baseline="0" dirty="0"/>
              <a:t> </a:t>
            </a:r>
            <a:r>
              <a:rPr lang="en-US" dirty="0"/>
              <a:t>at CERN</a:t>
            </a:r>
          </a:p>
          <a:p>
            <a:r>
              <a:rPr lang="en-US" dirty="0"/>
              <a:t>1952 : Felix Bloch, became CERN DG in 1954</a:t>
            </a:r>
          </a:p>
          <a:p>
            <a:r>
              <a:rPr lang="en-US" dirty="0"/>
              <a:t>1976</a:t>
            </a:r>
            <a:r>
              <a:rPr lang="en-US" baseline="0" dirty="0"/>
              <a:t> : Sam Ting, still works here at CERN on AMS (alpha magnetic spectrometer which is installed on ISS, the International Space Station)</a:t>
            </a:r>
          </a:p>
          <a:p>
            <a:endParaRPr lang="en-US" baseline="0" dirty="0"/>
          </a:p>
          <a:p>
            <a:r>
              <a:rPr lang="en-US" baseline="0" dirty="0"/>
              <a:t>+ 2 Nobel prize winners thanks to discoveries at CERN</a:t>
            </a:r>
          </a:p>
          <a:p>
            <a:r>
              <a:rPr lang="en-US" baseline="0" dirty="0"/>
              <a:t>2013 : Higgs and </a:t>
            </a:r>
            <a:r>
              <a:rPr lang="en-US" baseline="0" dirty="0" err="1"/>
              <a:t>Englert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16</a:t>
            </a:fld>
            <a:endParaRPr lang="en-US"/>
          </a:p>
        </p:txBody>
      </p:sp>
    </p:spTree>
    <p:extLst>
      <p:ext uri="{BB962C8B-B14F-4D97-AF65-F5344CB8AC3E}">
        <p14:creationId xmlns:p14="http://schemas.microsoft.com/office/powerpoint/2010/main" val="25827684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r>
              <a:rPr lang="en-US" dirty="0"/>
              <a:t>**************</a:t>
            </a:r>
          </a:p>
          <a:p>
            <a:endParaRPr lang="en-US"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17</a:t>
            </a:fld>
            <a:endParaRPr lang="en-GB"/>
          </a:p>
        </p:txBody>
      </p:sp>
    </p:spTree>
    <p:extLst>
      <p:ext uri="{BB962C8B-B14F-4D97-AF65-F5344CB8AC3E}">
        <p14:creationId xmlns:p14="http://schemas.microsoft.com/office/powerpoint/2010/main" val="35761952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r>
              <a:rPr lang="en-US"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20</a:t>
            </a:fld>
            <a:endParaRPr lang="en-GB"/>
          </a:p>
        </p:txBody>
      </p:sp>
    </p:spTree>
    <p:extLst>
      <p:ext uri="{BB962C8B-B14F-4D97-AF65-F5344CB8AC3E}">
        <p14:creationId xmlns:p14="http://schemas.microsoft.com/office/powerpoint/2010/main" val="24378880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We have some questions for you, which will be helpful for your daily</a:t>
            </a:r>
            <a:r>
              <a:rPr lang="en-GB" baseline="0" dirty="0"/>
              <a:t> life at CERN.</a:t>
            </a:r>
          </a:p>
          <a:p>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21</a:t>
            </a:fld>
            <a:endParaRPr lang="en-US"/>
          </a:p>
        </p:txBody>
      </p:sp>
    </p:spTree>
    <p:extLst>
      <p:ext uri="{BB962C8B-B14F-4D97-AF65-F5344CB8AC3E}">
        <p14:creationId xmlns:p14="http://schemas.microsoft.com/office/powerpoint/2010/main" val="1902376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cs typeface="+mn-cs"/>
              </a:rPr>
              <a:t>Kyriaki</a:t>
            </a:r>
            <a:br>
              <a:rPr lang="en-GB" dirty="0">
                <a:cs typeface="+mn-cs"/>
              </a:rPr>
            </a:br>
            <a:r>
              <a:rPr lang="en-GB" dirty="0">
                <a:cs typeface="+mn-cs"/>
              </a:rPr>
              <a:t>***************</a:t>
            </a:r>
            <a:br>
              <a:rPr lang="en-GB" baseline="0" dirty="0">
                <a:cs typeface="+mn-cs"/>
              </a:rPr>
            </a:br>
            <a:br>
              <a:rPr lang="en-GB" dirty="0">
                <a:cs typeface="+mn-lt"/>
              </a:rPr>
            </a:br>
            <a:r>
              <a:rPr lang="en-GB" dirty="0">
                <a:cs typeface="+mn-lt"/>
              </a:rPr>
              <a:t>Good morning</a:t>
            </a:r>
            <a:r>
              <a:rPr lang="en-GB" baseline="0" dirty="0">
                <a:cs typeface="+mn-lt"/>
              </a:rPr>
              <a:t> and welcome aboard</a:t>
            </a:r>
            <a:r>
              <a:rPr lang="el-GR" baseline="0" dirty="0">
                <a:cs typeface="+mn-lt"/>
              </a:rPr>
              <a:t>!</a:t>
            </a: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a:t>
            </a:fld>
            <a:endParaRPr lang="en-GB"/>
          </a:p>
        </p:txBody>
      </p:sp>
    </p:spTree>
    <p:extLst>
      <p:ext uri="{BB962C8B-B14F-4D97-AF65-F5344CB8AC3E}">
        <p14:creationId xmlns:p14="http://schemas.microsoft.com/office/powerpoint/2010/main" val="2001782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 </a:t>
            </a:r>
            <a:r>
              <a:rPr lang="en-GB" dirty="0"/>
              <a:t>https://indico.cern.ch/event/669690/contributions/2740056/attachments/1553507/2441980/Mobility_IoT.pptx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CERN is indeed composed of 2 major sites : </a:t>
            </a:r>
            <a:r>
              <a:rPr lang="en-GB" dirty="0" err="1"/>
              <a:t>Meyrin</a:t>
            </a:r>
            <a:r>
              <a:rPr lang="en-GB" dirty="0"/>
              <a:t> in Switzerland</a:t>
            </a:r>
            <a:r>
              <a:rPr lang="en-GB" baseline="0" dirty="0"/>
              <a:t> and </a:t>
            </a:r>
            <a:r>
              <a:rPr lang="en-GB" baseline="0" dirty="0" err="1"/>
              <a:t>Prevessin</a:t>
            </a:r>
            <a:r>
              <a:rPr lang="en-GB" baseline="0" dirty="0"/>
              <a:t> in France. But there are many more smaller CERN sites, especially in France.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CERN has all in all 625 hectares of land, of which 1/3 is fenced. The majority is on the French territory.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more than 700 buildings, for a variety of purposes and built in different periods in a variety of styles. Office space as well as parking space are sometimes difficult to find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also 30 km of roads, and normal traffic rules applies. And there is control and sanctions : if you park your car on the footpath, the sidewalk, your car might be towed away.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also green spaces, especially on the </a:t>
            </a:r>
            <a:r>
              <a:rPr lang="en-GB" baseline="0" dirty="0" err="1"/>
              <a:t>Prevessin</a:t>
            </a:r>
            <a:r>
              <a:rPr lang="en-GB" baseline="0" dirty="0"/>
              <a:t> site. Some people have the luck to see through their window </a:t>
            </a:r>
            <a:r>
              <a:rPr lang="en-GB" baseline="0" dirty="0" err="1"/>
              <a:t>deers</a:t>
            </a:r>
            <a:r>
              <a:rPr lang="en-GB" baseline="0" dirty="0"/>
              <a:t> coming out of the wood or a flock of sheep grazing in the prairie next to their office.</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22</a:t>
            </a:fld>
            <a:endParaRPr lang="en-US"/>
          </a:p>
        </p:txBody>
      </p:sp>
    </p:spTree>
    <p:extLst>
      <p:ext uri="{BB962C8B-B14F-4D97-AF65-F5344CB8AC3E}">
        <p14:creationId xmlns:p14="http://schemas.microsoft.com/office/powerpoint/2010/main" val="39820033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br>
              <a:rPr lang="en-GB" dirty="0"/>
            </a:br>
            <a:r>
              <a:rPr lang="en-GB" dirty="0"/>
              <a:t>****************************</a:t>
            </a:r>
            <a:br>
              <a:rPr lang="en-GB" dirty="0"/>
            </a:br>
            <a:r>
              <a:rPr lang="en-GB" dirty="0"/>
              <a:t>If you hurry to get your CERN</a:t>
            </a:r>
            <a:r>
              <a:rPr lang="en-GB" baseline="0" dirty="0"/>
              <a:t> access card, you might find yourself queuing.</a:t>
            </a:r>
          </a:p>
          <a:p>
            <a:pPr marL="0" indent="0">
              <a:buFontTx/>
              <a:buNone/>
            </a:pPr>
            <a:r>
              <a:rPr lang="en-GB" baseline="0" dirty="0"/>
              <a:t>Avoid </a:t>
            </a:r>
          </a:p>
          <a:p>
            <a:pPr marL="171450" indent="-171450">
              <a:buFontTx/>
              <a:buChar char="-"/>
            </a:pPr>
            <a:r>
              <a:rPr lang="en-GB" baseline="0" dirty="0"/>
              <a:t>Mondays</a:t>
            </a:r>
          </a:p>
          <a:p>
            <a:pPr marL="171450" indent="-171450">
              <a:buFontTx/>
              <a:buChar char="-"/>
            </a:pPr>
            <a:r>
              <a:rPr lang="en-GB" baseline="0" dirty="0"/>
              <a:t>1</a:t>
            </a:r>
            <a:r>
              <a:rPr lang="en-GB" baseline="30000" dirty="0"/>
              <a:t>st</a:t>
            </a:r>
            <a:r>
              <a:rPr lang="en-GB" baseline="0" dirty="0"/>
              <a:t> working day of the month</a:t>
            </a:r>
          </a:p>
          <a:p>
            <a:pPr marL="171450" indent="-171450">
              <a:buFontTx/>
              <a:buChar char="-"/>
            </a:pPr>
            <a:r>
              <a:rPr lang="en-GB" baseline="0" dirty="0"/>
              <a:t>7:30 to 9</a:t>
            </a:r>
          </a:p>
          <a:p>
            <a:pPr marL="171450" indent="-171450">
              <a:buFontTx/>
              <a:buChar char="-"/>
            </a:pPr>
            <a:endParaRPr lang="en-US" baseline="0" dirty="0"/>
          </a:p>
          <a:p>
            <a:pPr marL="0" indent="0">
              <a:buFontTx/>
              <a:buNone/>
            </a:pPr>
            <a:endParaRPr lang="en-GB" baseline="0" dirty="0"/>
          </a:p>
          <a:p>
            <a:pPr marL="171450" indent="-171450">
              <a:buFontTx/>
              <a:buChar char="-"/>
            </a:pP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23</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r>
              <a:rPr lang="en-GB" dirty="0"/>
              <a:t>There are 7 gates at the </a:t>
            </a:r>
            <a:r>
              <a:rPr lang="en-GB" dirty="0" err="1"/>
              <a:t>Meyrin</a:t>
            </a:r>
            <a:r>
              <a:rPr lang="en-GB" dirty="0"/>
              <a:t> site,</a:t>
            </a:r>
            <a:r>
              <a:rPr lang="en-GB" baseline="0" dirty="0"/>
              <a:t> and 3 gates at the </a:t>
            </a:r>
            <a:r>
              <a:rPr lang="en-GB" baseline="0" dirty="0" err="1"/>
              <a:t>Prevessin</a:t>
            </a:r>
            <a:r>
              <a:rPr lang="en-GB" baseline="0" dirty="0"/>
              <a:t> site.</a:t>
            </a:r>
          </a:p>
          <a:p>
            <a:endParaRPr lang="en-GB" baseline="0" dirty="0"/>
          </a:p>
          <a:p>
            <a:r>
              <a:rPr lang="en-GB" baseline="0" dirty="0"/>
              <a:t>The Main gates in </a:t>
            </a:r>
            <a:r>
              <a:rPr lang="en-GB" baseline="0" dirty="0" err="1"/>
              <a:t>Meyrin</a:t>
            </a:r>
            <a:r>
              <a:rPr lang="en-GB" baseline="0" dirty="0"/>
              <a:t> and </a:t>
            </a:r>
            <a:r>
              <a:rPr lang="en-GB" baseline="0" dirty="0" err="1"/>
              <a:t>Prevessin</a:t>
            </a:r>
            <a:r>
              <a:rPr lang="en-GB" baseline="0" dirty="0"/>
              <a:t> are open 24 hours a day, for pedestrians, bikes and motorized vehicles.</a:t>
            </a:r>
          </a:p>
          <a:p>
            <a:endParaRPr lang="en-GB" baseline="0" dirty="0"/>
          </a:p>
          <a:p>
            <a:r>
              <a:rPr lang="en-GB" baseline="0" dirty="0"/>
              <a:t>In </a:t>
            </a:r>
            <a:r>
              <a:rPr lang="en-GB" baseline="0" dirty="0" err="1"/>
              <a:t>Meyrin</a:t>
            </a:r>
            <a:r>
              <a:rPr lang="en-GB" baseline="0" dirty="0"/>
              <a:t>, on top of the main gate, there are 4 other gates for pedestrians, with are open only on workdays and for certain periods. 3 of them are also open for </a:t>
            </a:r>
            <a:r>
              <a:rPr lang="en-GB" baseline="0" dirty="0" err="1"/>
              <a:t>bycicles</a:t>
            </a:r>
            <a:r>
              <a:rPr lang="en-GB" baseline="0" dirty="0"/>
              <a:t>. With a car, you can get in on workdays during certain hours through 3 other gates.</a:t>
            </a:r>
          </a:p>
          <a:p>
            <a:r>
              <a:rPr lang="en-GB" baseline="0" dirty="0" err="1"/>
              <a:t>Meyrin</a:t>
            </a:r>
            <a:r>
              <a:rPr lang="en-GB" baseline="0" dirty="0"/>
              <a:t> 2 gates with restrictions : entrance D is for goods only, and the </a:t>
            </a:r>
            <a:r>
              <a:rPr lang="en-GB" baseline="0" dirty="0" err="1"/>
              <a:t>intersites</a:t>
            </a:r>
            <a:r>
              <a:rPr lang="en-GB" baseline="0" dirty="0"/>
              <a:t> tunnel can only be used with a car and being on duty. It can not be used to get to your workplace nor to go home.</a:t>
            </a:r>
          </a:p>
          <a:p>
            <a:endParaRPr lang="en-GB" baseline="0" dirty="0"/>
          </a:p>
          <a:p>
            <a:endParaRPr lang="en-GB" baseline="0" dirty="0"/>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24</a:t>
            </a:fld>
            <a:endParaRPr lang="en-GB"/>
          </a:p>
        </p:txBody>
      </p:sp>
    </p:spTree>
    <p:extLst>
      <p:ext uri="{BB962C8B-B14F-4D97-AF65-F5344CB8AC3E}">
        <p14:creationId xmlns:p14="http://schemas.microsoft.com/office/powerpoint/2010/main" val="12928782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There are</a:t>
            </a:r>
            <a:r>
              <a:rPr lang="en-GB" baseline="0" dirty="0"/>
              <a:t> 3 restaurants on the site. There are always several menus, including a vegetarian. </a:t>
            </a:r>
          </a:p>
          <a:p>
            <a:r>
              <a:rPr lang="en-GB" baseline="0" dirty="0"/>
              <a:t>You can find menus and opening hours in the CERN directory.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also microwave ovens, when you heat the food you bring along yourself.</a:t>
            </a:r>
          </a:p>
          <a:p>
            <a:endParaRPr lang="en-GB" baseline="0" dirty="0"/>
          </a:p>
          <a:p>
            <a:r>
              <a:rPr lang="en-GB" baseline="0" dirty="0"/>
              <a:t>There are also some cafeterias, which often have a reduced offer, and shorter opening hours.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25</a:t>
            </a:fld>
            <a:endParaRPr lang="en-US"/>
          </a:p>
        </p:txBody>
      </p:sp>
    </p:spTree>
    <p:extLst>
      <p:ext uri="{BB962C8B-B14F-4D97-AF65-F5344CB8AC3E}">
        <p14:creationId xmlns:p14="http://schemas.microsoft.com/office/powerpoint/2010/main" val="22649643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26</a:t>
            </a:fld>
            <a:endParaRPr lang="en-GB"/>
          </a:p>
        </p:txBody>
      </p:sp>
    </p:spTree>
    <p:extLst>
      <p:ext uri="{BB962C8B-B14F-4D97-AF65-F5344CB8AC3E}">
        <p14:creationId xmlns:p14="http://schemas.microsoft.com/office/powerpoint/2010/main" val="38794009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27</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a:p>
            <a:endParaRPr lang="en-US" b="1" dirty="0"/>
          </a:p>
          <a:p>
            <a:r>
              <a:rPr lang="en-US" b="1" dirty="0"/>
              <a:t>For professional use, not for personal use</a:t>
            </a:r>
          </a:p>
          <a:p>
            <a:endParaRPr lang="en-US" b="1" dirty="0"/>
          </a:p>
          <a:p>
            <a:r>
              <a:rPr lang="en-US" b="1" dirty="0"/>
              <a:t>Car sharing</a:t>
            </a:r>
          </a:p>
          <a:p>
            <a:r>
              <a:rPr lang="en-US" b="1" dirty="0"/>
              <a:t>Max. 4 hours</a:t>
            </a:r>
          </a:p>
          <a:p>
            <a:r>
              <a:rPr lang="en-US" b="1" dirty="0"/>
              <a:t>Driving authorization is required + complete the Safety at CERN  online course</a:t>
            </a:r>
          </a:p>
          <a:p>
            <a:r>
              <a:rPr lang="en-US" b="0" dirty="0"/>
              <a:t>If stay on the CERN site – no mission order required, outside CERN site : mission required</a:t>
            </a:r>
          </a:p>
          <a:p>
            <a:r>
              <a:rPr lang="en-US" b="0" dirty="0"/>
              <a:t>Pick-up and return to the same station</a:t>
            </a:r>
          </a:p>
          <a:p>
            <a:endParaRPr lang="en-US" b="1" dirty="0"/>
          </a:p>
          <a:p>
            <a:r>
              <a:rPr lang="en-US" b="1" dirty="0"/>
              <a:t>Bike Sharing</a:t>
            </a:r>
          </a:p>
          <a:p>
            <a:r>
              <a:rPr lang="en-US" b="1" dirty="0"/>
              <a:t>CERN site and to </a:t>
            </a:r>
            <a:r>
              <a:rPr lang="en-US" b="1" dirty="0" err="1"/>
              <a:t>Prevessin</a:t>
            </a:r>
            <a:r>
              <a:rPr lang="en-US" b="1" dirty="0"/>
              <a:t> allowed</a:t>
            </a:r>
          </a:p>
          <a:p>
            <a:r>
              <a:rPr lang="en-US" dirty="0"/>
              <a:t>Normal and e-bikes </a:t>
            </a:r>
          </a:p>
          <a:p>
            <a:r>
              <a:rPr lang="en-US" dirty="0"/>
              <a:t>50 </a:t>
            </a:r>
            <a:r>
              <a:rPr lang="en-US" dirty="0" err="1"/>
              <a:t>ebikes</a:t>
            </a:r>
            <a:r>
              <a:rPr lang="en-US" dirty="0"/>
              <a:t> all year round + 50 more during Summer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Pick-up and drop off in the another station allowed</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 you should first complete the online course </a:t>
            </a:r>
            <a:r>
              <a:rPr lang="en-US" b="1" dirty="0"/>
              <a:t>Road Traffic – Bike riding (and Safety at CERN)</a:t>
            </a:r>
            <a:br>
              <a:rPr lang="en-US" b="1" dirty="0"/>
            </a:br>
            <a:r>
              <a:rPr lang="en-US" dirty="0"/>
              <a:t> (and wait for one night that the information is propagated and that you can logon to the app)</a:t>
            </a:r>
          </a:p>
          <a:p>
            <a:endParaRPr lang="en-US" dirty="0"/>
          </a:p>
          <a:p>
            <a:r>
              <a:rPr lang="en-US" dirty="0"/>
              <a:t>Link e-learning = https://lms.cern.ch/ekp/servlet/ekp?PX=N&amp;TEACHREVIEW=N&amp;CID=EKP000040487&amp;TX=FORMAT1&amp;LANGUAGE_TAG=en&amp;DECORATEPAGE=N</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28</a:t>
            </a:fld>
            <a:endParaRPr lang="en-GB"/>
          </a:p>
        </p:txBody>
      </p:sp>
    </p:spTree>
    <p:extLst>
      <p:ext uri="{BB962C8B-B14F-4D97-AF65-F5344CB8AC3E}">
        <p14:creationId xmlns:p14="http://schemas.microsoft.com/office/powerpoint/2010/main" val="25377642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r>
              <a:rPr lang="en-US" baseline="0" dirty="0"/>
              <a:t> </a:t>
            </a:r>
            <a:br>
              <a:rPr lang="en-US" baseline="0" dirty="0"/>
            </a:br>
            <a:r>
              <a:rPr lang="en-US" baseline="0" dirty="0"/>
              <a:t>********************</a:t>
            </a:r>
            <a:endParaRPr lang="en-US" dirty="0"/>
          </a:p>
          <a:p>
            <a:r>
              <a:rPr lang="en-US" dirty="0"/>
              <a:t>Line 4 is temporarily suspended</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29</a:t>
            </a:fld>
            <a:endParaRPr lang="en-GB"/>
          </a:p>
        </p:txBody>
      </p:sp>
    </p:spTree>
    <p:extLst>
      <p:ext uri="{BB962C8B-B14F-4D97-AF65-F5344CB8AC3E}">
        <p14:creationId xmlns:p14="http://schemas.microsoft.com/office/powerpoint/2010/main" val="17296031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Erwin</a:t>
            </a:r>
            <a:br>
              <a:rPr lang="en-US" baseline="0" dirty="0"/>
            </a:br>
            <a:r>
              <a:rPr lang="en-US" baseline="0" dirty="0"/>
              <a:t>***************</a:t>
            </a:r>
            <a:br>
              <a:rPr lang="en-US" baseline="0" dirty="0"/>
            </a:br>
            <a:br>
              <a:rPr lang="en-US" baseline="0" dirty="0"/>
            </a:br>
            <a:r>
              <a:rPr lang="en-US" baseline="0" dirty="0"/>
              <a:t>The </a:t>
            </a:r>
            <a:r>
              <a:rPr lang="en-US" b="1" baseline="0" dirty="0"/>
              <a:t>CERN service desk </a:t>
            </a:r>
            <a:r>
              <a:rPr lang="en-US" baseline="0" dirty="0"/>
              <a:t>will help you with any request, and especially if you do not know which service to contact. They will make sure that your question gets to the right person, and that you get a reply.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Your request will generate a ticket for an efficient follow-up, and you will be informed by mail.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 can contact them by phone or by sending an e-mail.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a:t>
            </a:r>
            <a:r>
              <a:rPr lang="en-US" b="1" baseline="0" dirty="0"/>
              <a:t>CERN service portal, </a:t>
            </a:r>
            <a:r>
              <a:rPr lang="en-US" baseline="0" dirty="0"/>
              <a:t>accessible from the directory or from the link below, allows you to search for a service, find out what they offer and make an online request. There are also Knowledge Base articles where you find answers to the most frequent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30</a:t>
            </a:fld>
            <a:endParaRPr lang="en-US" dirty="0"/>
          </a:p>
        </p:txBody>
      </p:sp>
    </p:spTree>
    <p:extLst>
      <p:ext uri="{BB962C8B-B14F-4D97-AF65-F5344CB8AC3E}">
        <p14:creationId xmlns:p14="http://schemas.microsoft.com/office/powerpoint/2010/main" val="40600854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 correct answer in all cases is to call your supervisor (D) and in some cases (C), the CERN Fire and rescue service, through the number 74444.</a:t>
            </a:r>
          </a:p>
          <a:p>
            <a:endParaRPr lang="en-US" dirty="0"/>
          </a:p>
          <a:p>
            <a:r>
              <a:rPr lang="en-US" dirty="0"/>
              <a:t>Why</a:t>
            </a:r>
            <a:r>
              <a:rPr lang="en-US" baseline="0" dirty="0"/>
              <a:t> always your supervisor ?</a:t>
            </a:r>
            <a:endParaRPr lang="en-US" dirty="0"/>
          </a:p>
          <a:p>
            <a:endParaRPr lang="en-GB" dirty="0"/>
          </a:p>
          <a:p>
            <a:r>
              <a:rPr lang="en-US" b="0" baseline="0" dirty="0"/>
              <a:t>Internal accident report : </a:t>
            </a:r>
          </a:p>
          <a:p>
            <a:pPr marL="0" indent="0">
              <a:buFontTx/>
              <a:buNone/>
            </a:pPr>
            <a:r>
              <a:rPr lang="en-US" b="0" baseline="0" dirty="0"/>
              <a:t>- needs to be signed by your supervisor, so for that reason he must be informed immediately.</a:t>
            </a:r>
            <a:br>
              <a:rPr lang="en-US" b="0" baseline="0" dirty="0"/>
            </a:br>
            <a:r>
              <a:rPr lang="en-US" b="0" baseline="0" dirty="0"/>
              <a:t>- also used to report near-misses -&gt; can be used to avoid further accidents</a:t>
            </a:r>
          </a:p>
          <a:p>
            <a:pPr marL="0" indent="0">
              <a:buFontTx/>
              <a:buNone/>
            </a:pPr>
            <a:endParaRPr lang="en-US" b="0" baseline="0" dirty="0"/>
          </a:p>
          <a:p>
            <a:pPr marL="0" indent="0">
              <a:buFontTx/>
              <a:buNone/>
            </a:pPr>
            <a:r>
              <a:rPr lang="en-US" b="0" baseline="0" dirty="0"/>
              <a:t>In certain cases, the CERN Fire and rescue need to be called. </a:t>
            </a:r>
          </a:p>
          <a:p>
            <a:r>
              <a:rPr lang="en-US" dirty="0"/>
              <a:t>We recommend to add the </a:t>
            </a:r>
            <a:r>
              <a:rPr lang="en-US" b="1" dirty="0"/>
              <a:t>full number </a:t>
            </a:r>
            <a:r>
              <a:rPr lang="en-US" dirty="0"/>
              <a:t>in</a:t>
            </a:r>
            <a:r>
              <a:rPr lang="en-US" baseline="0" dirty="0"/>
              <a:t> your mobile phone</a:t>
            </a:r>
          </a:p>
          <a:p>
            <a:r>
              <a:rPr lang="en-US" baseline="0" dirty="0"/>
              <a:t>+41 22 767 44 44, so you can also call them if you are not connected to the CERN telephone network.</a:t>
            </a:r>
          </a:p>
          <a:p>
            <a:pPr marL="0" indent="0">
              <a:buFontTx/>
              <a:buNone/>
            </a:pPr>
            <a:endParaRPr lang="en-US" b="0" baseline="0" dirty="0"/>
          </a:p>
          <a:p>
            <a:endParaRPr lang="en-GB" b="1" dirty="0"/>
          </a:p>
          <a:p>
            <a:r>
              <a:rPr lang="en-GB" b="1" dirty="0"/>
              <a:t>https://admin-eguide.web.cern.ch/node/352</a:t>
            </a:r>
          </a:p>
          <a:p>
            <a:endParaRPr lang="en-GB" b="1" dirty="0"/>
          </a:p>
          <a:p>
            <a:r>
              <a:rPr lang="en-GB" b="1" dirty="0"/>
              <a:t>2.2.1 Accident on the CERN site</a:t>
            </a:r>
          </a:p>
          <a:p>
            <a:r>
              <a:rPr lang="en-GB" u="sng" dirty="0">
                <a:effectLst/>
              </a:rPr>
              <a:t>In the event of injury, disruption to the flow of traffic or involvement of a third party:</a:t>
            </a:r>
          </a:p>
          <a:p>
            <a:r>
              <a:rPr lang="en-GB" dirty="0">
                <a:effectLst/>
              </a:rPr>
              <a:t>The CERN Fire Brigade will go to the scene of the accident, take the appropriate measures required by the circumstances and draw up a call-out report. </a:t>
            </a:r>
          </a:p>
          <a:p>
            <a:r>
              <a:rPr lang="en-GB" dirty="0">
                <a:effectLst/>
              </a:rPr>
              <a:t>The local Gendarmerie/Police will intervene only if so requested by CERN (Relations with the Host States Service or CERN Fire Brigade). </a:t>
            </a:r>
          </a:p>
          <a:p>
            <a:r>
              <a:rPr lang="en-GB" dirty="0">
                <a:effectLst/>
              </a:rPr>
              <a:t>The driver(s) of the vehicle(s) (or, if not possible, the Fire Brigade) must complete a European car accident form (a blue form known as the "</a:t>
            </a:r>
            <a:r>
              <a:rPr lang="en-GB" dirty="0" err="1">
                <a:effectLst/>
              </a:rPr>
              <a:t>Constat</a:t>
            </a:r>
            <a:r>
              <a:rPr lang="en-GB" dirty="0">
                <a:effectLst/>
              </a:rPr>
              <a:t> </a:t>
            </a:r>
            <a:r>
              <a:rPr lang="en-GB" dirty="0" err="1">
                <a:effectLst/>
              </a:rPr>
              <a:t>européen</a:t>
            </a:r>
            <a:r>
              <a:rPr lang="en-GB" dirty="0">
                <a:effectLst/>
              </a:rPr>
              <a:t> </a:t>
            </a:r>
            <a:r>
              <a:rPr lang="en-GB" dirty="0" err="1">
                <a:effectLst/>
              </a:rPr>
              <a:t>d'accident</a:t>
            </a:r>
            <a:r>
              <a:rPr lang="en-GB" dirty="0">
                <a:effectLst/>
              </a:rPr>
              <a:t> automobile"), which must be signed by the parties involved. A copy of page 1 of the form must be sent to the Legal Service and to the </a:t>
            </a:r>
            <a:r>
              <a:rPr lang="en-GB" dirty="0">
                <a:effectLst/>
                <a:hlinkClick r:id="rId3"/>
              </a:rPr>
              <a:t>CERN's Insurance Manager</a:t>
            </a:r>
            <a:r>
              <a:rPr lang="en-GB" dirty="0">
                <a:effectLst/>
              </a:rPr>
              <a:t>. If the injured party is a member of the personnel or a family member who is a member of the CERN Health Insurance Scheme, the procedure set out in </a:t>
            </a:r>
            <a:r>
              <a:rPr lang="en-GB" dirty="0">
                <a:effectLst/>
                <a:hlinkClick r:id="rId4"/>
              </a:rPr>
              <a:t>paragraph 3</a:t>
            </a:r>
            <a:r>
              <a:rPr lang="en-GB" dirty="0">
                <a:effectLst/>
              </a:rPr>
              <a:t> must also be followed.</a:t>
            </a:r>
          </a:p>
          <a:p>
            <a:r>
              <a:rPr lang="en-GB" u="sng" dirty="0">
                <a:effectLst/>
              </a:rPr>
              <a:t>In all other cases, and if the vehicle suffers material damage</a:t>
            </a:r>
            <a:r>
              <a:rPr lang="en-GB" dirty="0">
                <a:effectLst/>
              </a:rPr>
              <a:t>:</a:t>
            </a:r>
          </a:p>
          <a:p>
            <a:r>
              <a:rPr lang="en-GB" dirty="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a:effectLst/>
                <a:hlinkClick r:id="rId3"/>
              </a:rPr>
              <a:t>CERN's Insurance Manager</a:t>
            </a:r>
            <a:r>
              <a:rPr lang="en-GB" dirty="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31</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51909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CERN’s Fire and Rescue</a:t>
            </a:r>
            <a:r>
              <a:rPr lang="en-GB" baseline="0" dirty="0"/>
              <a:t> Service is a team of more than 50 qualified fire-fighters and paramedics. They are available 24h/day, all year long.</a:t>
            </a:r>
          </a:p>
          <a:p>
            <a:r>
              <a:rPr lang="en-GB" baseline="0" dirty="0"/>
              <a:t>They are assisted by more than 150 First Aiders, who are trained volunteers.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32</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p>
          <a:p>
            <a:r>
              <a:rPr lang="fr-CH" dirty="0"/>
              <a:t>************************</a:t>
            </a:r>
            <a:endParaRPr lang="en-GB" dirty="0"/>
          </a:p>
          <a:p>
            <a:r>
              <a:rPr lang="en-GB" dirty="0"/>
              <a:t>You</a:t>
            </a:r>
            <a:r>
              <a:rPr lang="en-GB" baseline="0" dirty="0"/>
              <a:t> can find the first aiders in your building in this link.</a:t>
            </a:r>
          </a:p>
          <a:p>
            <a:r>
              <a:rPr lang="en-GB" baseline="0" dirty="0"/>
              <a:t>And you also spot the green stickers on the doors, indicating that there is a qualified CERN first-aider in that office</a:t>
            </a:r>
          </a:p>
          <a:p>
            <a:pPr marL="0" marR="0" lvl="0" indent="0" algn="l" defTabSz="914400" rtl="0" eaLnBrk="1" fontAlgn="auto" latinLnBrk="0" hangingPunct="1">
              <a:lnSpc>
                <a:spcPct val="100000"/>
              </a:lnSpc>
              <a:spcBef>
                <a:spcPts val="0"/>
              </a:spcBef>
              <a:spcAft>
                <a:spcPts val="0"/>
              </a:spcAft>
              <a:buClrTx/>
              <a:buSzTx/>
              <a:buFontTx/>
              <a:buNone/>
              <a:tabLst/>
              <a:defRPr/>
            </a:pPr>
            <a:br>
              <a:rPr lang="en-GB" sz="1200" dirty="0"/>
            </a:br>
            <a:br>
              <a:rPr lang="en-GB" sz="1200" dirty="0"/>
            </a:br>
            <a:r>
              <a:rPr lang="en-GB" sz="1200" dirty="0"/>
              <a:t>Training available for all </a:t>
            </a:r>
            <a:r>
              <a:rPr lang="en-GB" sz="1200" dirty="0" err="1"/>
              <a:t>All</a:t>
            </a:r>
            <a:r>
              <a:rPr lang="en-GB" sz="1200" dirty="0"/>
              <a:t> personnel working at </a:t>
            </a:r>
            <a:r>
              <a:rPr lang="en-GB" sz="1200" kern="1200" dirty="0">
                <a:solidFill>
                  <a:schemeClr val="tx1"/>
                </a:solidFill>
                <a:latin typeface="+mn-lt"/>
                <a:ea typeface="+mn-ea"/>
                <a:cs typeface="+mn-cs"/>
              </a:rPr>
              <a:t>CERN :   </a:t>
            </a:r>
            <a:r>
              <a:rPr lang="en-GB" sz="1200" kern="1200" dirty="0">
                <a:solidFill>
                  <a:schemeClr val="tx1"/>
                </a:solidFill>
                <a:latin typeface="+mn-lt"/>
                <a:ea typeface="+mn-ea"/>
                <a:cs typeface="+mn-cs"/>
                <a:hlinkClick r:id="rId3"/>
              </a:rPr>
              <a:t>First Aid - Life-Saving Actions (Covid-19</a:t>
            </a:r>
            <a:r>
              <a:rPr lang="en-GB" sz="1200" b="0" dirty="0">
                <a:solidFill>
                  <a:srgbClr val="333333"/>
                </a:solidFill>
                <a:hlinkClick r:id="rId3"/>
              </a:rPr>
              <a:t>)</a:t>
            </a:r>
            <a:endParaRPr lang="en-GB" sz="1200" b="0" dirty="0">
              <a:solidFill>
                <a:srgbClr val="333333"/>
              </a:solidFill>
            </a:endParaRPr>
          </a:p>
          <a:p>
            <a:r>
              <a:rPr lang="en-GB" dirty="0"/>
              <a:t>https://lms.cern.ch/ekp/servlet/FORMAT1?CID=EKP000043535&amp;LANGUAGE_TAG=en</a:t>
            </a:r>
          </a:p>
        </p:txBody>
      </p:sp>
      <p:sp>
        <p:nvSpPr>
          <p:cNvPr id="4" name="Slide Number Placeholder 3"/>
          <p:cNvSpPr>
            <a:spLocks noGrp="1"/>
          </p:cNvSpPr>
          <p:nvPr>
            <p:ph type="sldNum" sz="quarter" idx="10"/>
          </p:nvPr>
        </p:nvSpPr>
        <p:spPr/>
        <p:txBody>
          <a:bodyPr/>
          <a:lstStyle/>
          <a:p>
            <a:fld id="{6FCA74A4-F605-41B5-921E-61A9A8B92EE3}" type="slidenum">
              <a:rPr lang="en-US" smtClean="0"/>
              <a:t>33</a:t>
            </a:fld>
            <a:endParaRPr lang="en-US"/>
          </a:p>
        </p:txBody>
      </p:sp>
    </p:spTree>
    <p:extLst>
      <p:ext uri="{BB962C8B-B14F-4D97-AF65-F5344CB8AC3E}">
        <p14:creationId xmlns:p14="http://schemas.microsoft.com/office/powerpoint/2010/main" val="25550025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Staff association defends your rights, they organize regularly public meetings to inform you. The also have a website, and you can become a member by paying a fee.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CERN Alumni is an initiative launched in 2017. </a:t>
            </a:r>
            <a:br>
              <a:rPr lang="en-US" baseline="0" dirty="0"/>
            </a:br>
            <a:r>
              <a:rPr lang="en-US" baseline="0" dirty="0"/>
              <a:t>It brings together people who have worked at CERN and those who work today at CERN. As such, you can be a member as from today. Membership is free.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35</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US" dirty="0"/>
              <a:t>This is John Ellis, a British theoretical</a:t>
            </a:r>
            <a:r>
              <a:rPr lang="en-US" baseline="0" dirty="0"/>
              <a:t> physicist.</a:t>
            </a:r>
          </a:p>
          <a:p>
            <a:r>
              <a:rPr lang="en-US" baseline="0" dirty="0"/>
              <a:t>Employed by CERN, he has been department head of the Theory department, and an advocate for geographical enlargement of CERN.</a:t>
            </a:r>
          </a:p>
          <a:p>
            <a:endParaRPr lang="en-US" baseline="0" dirty="0"/>
          </a:p>
          <a:p>
            <a:r>
              <a:rPr lang="en-US" baseline="0" dirty="0"/>
              <a:t>You can see him</a:t>
            </a:r>
          </a:p>
          <a:p>
            <a:pPr marL="171450" indent="-171450">
              <a:buFontTx/>
              <a:buChar char="-"/>
            </a:pPr>
            <a:r>
              <a:rPr lang="en-US" baseline="0" dirty="0"/>
              <a:t>At an official ceremony to sign an agreement, dressed business formal, in a suit and tie</a:t>
            </a:r>
          </a:p>
          <a:p>
            <a:pPr marL="171450" indent="-171450">
              <a:buFontTx/>
              <a:buChar char="-"/>
            </a:pPr>
            <a:r>
              <a:rPr lang="en-US" baseline="0" dirty="0"/>
              <a:t>In his office, amongst his papers, casual with pants and a black T-shirt</a:t>
            </a:r>
          </a:p>
          <a:p>
            <a:pPr marL="171450" indent="-171450">
              <a:buFontTx/>
              <a:buChar char="-"/>
            </a:pPr>
            <a:r>
              <a:rPr lang="en-US" baseline="0" dirty="0"/>
              <a:t>At another official ceremony, smart casual or business casual, with a shirt and jacket, but no tie</a:t>
            </a:r>
          </a:p>
          <a:p>
            <a:pPr marL="171450" indent="-171450">
              <a:buFontTx/>
              <a:buChar char="-"/>
            </a:pPr>
            <a:r>
              <a:rPr lang="en-US" baseline="0" dirty="0"/>
              <a:t>At a Physics School in Morocco, in local traditional clothes, including the fez</a:t>
            </a:r>
          </a:p>
          <a:p>
            <a:pPr marL="171450" indent="-171450">
              <a:buFontTx/>
              <a:buChar char="-"/>
            </a:pPr>
            <a:r>
              <a:rPr lang="en-US" baseline="0" dirty="0"/>
              <a:t>Again in his office, with a Finnish teacher who knitted him a pullover with his famous penguin diagram</a:t>
            </a:r>
          </a:p>
          <a:p>
            <a:pPr marL="171450" indent="-171450">
              <a:buFontTx/>
              <a:buChar char="-"/>
            </a:pPr>
            <a:r>
              <a:rPr lang="en-US" baseline="0" dirty="0"/>
              <a:t>In 2011, at the coffee break of the colloquium in honor for his 65</a:t>
            </a:r>
            <a:r>
              <a:rPr lang="en-US" baseline="30000" dirty="0"/>
              <a:t>th</a:t>
            </a:r>
            <a:r>
              <a:rPr lang="en-US" baseline="0" dirty="0"/>
              <a:t> birthday</a:t>
            </a:r>
          </a:p>
          <a:p>
            <a:endParaRPr lang="en-US" dirty="0"/>
          </a:p>
          <a:p>
            <a:r>
              <a:rPr lang="en-US" dirty="0"/>
              <a:t>Conclusion:</a:t>
            </a:r>
            <a:endParaRPr lang="en-US" baseline="0" dirty="0"/>
          </a:p>
          <a:p>
            <a:pPr marL="171450" indent="-171450">
              <a:buFontTx/>
              <a:buChar char="-"/>
            </a:pPr>
            <a:r>
              <a:rPr lang="en-US" baseline="0" dirty="0"/>
              <a:t>CERN is very casual</a:t>
            </a:r>
          </a:p>
          <a:p>
            <a:pPr marL="171450" indent="-171450">
              <a:buFontTx/>
              <a:buChar char="-"/>
            </a:pPr>
            <a:r>
              <a:rPr lang="en-US" baseline="0" dirty="0"/>
              <a:t>CERN is very tolerant</a:t>
            </a:r>
          </a:p>
          <a:p>
            <a:pPr marL="0" indent="0">
              <a:buFontTx/>
              <a:buNone/>
            </a:pPr>
            <a:endParaRPr lang="en-US" baseline="0" dirty="0"/>
          </a:p>
          <a:p>
            <a:pPr marL="0" indent="0">
              <a:buFontTx/>
              <a:buNone/>
            </a:pPr>
            <a:r>
              <a:rPr lang="en-US" baseline="0" dirty="0"/>
              <a:t>Recommendations :</a:t>
            </a:r>
          </a:p>
          <a:p>
            <a:pPr marL="171450" indent="-171450">
              <a:buFontTx/>
              <a:buChar char="-"/>
            </a:pPr>
            <a:r>
              <a:rPr lang="en-US" baseline="0" dirty="0"/>
              <a:t>Dress according to the situation</a:t>
            </a:r>
          </a:p>
          <a:p>
            <a:pPr marL="171450" indent="-171450">
              <a:buFontTx/>
              <a:buChar char="-"/>
            </a:pPr>
            <a:r>
              <a:rPr lang="en-US" baseline="0" dirty="0"/>
              <a:t>Nothing offending other people – T-shirts with text/images</a:t>
            </a:r>
          </a:p>
          <a:p>
            <a:pPr marL="0" indent="0">
              <a:buFontTx/>
              <a:buNone/>
            </a:pP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36</a:t>
            </a:fld>
            <a:endParaRPr lang="en-US"/>
          </a:p>
        </p:txBody>
      </p:sp>
    </p:spTree>
    <p:extLst>
      <p:ext uri="{BB962C8B-B14F-4D97-AF65-F5344CB8AC3E}">
        <p14:creationId xmlns:p14="http://schemas.microsoft.com/office/powerpoint/2010/main" val="26193857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t>Erwin</a:t>
            </a:r>
            <a:br>
              <a:rPr lang="en-US" b="0" i="0" dirty="0"/>
            </a:br>
            <a:r>
              <a:rPr lang="en-US" b="0" i="0" dirty="0"/>
              <a:t>*****************</a:t>
            </a:r>
            <a:br>
              <a:rPr lang="en-US" b="0" i="0" dirty="0"/>
            </a:br>
            <a:br>
              <a:rPr lang="en-US" b="0" i="0" dirty="0"/>
            </a:br>
            <a:r>
              <a:rPr lang="en-GB" b="1" i="1" dirty="0"/>
              <a:t>CERN's values are commitment, professionalism, creativity, diversity and integrity. Taken together they provide the basis for respect: respect for others, respect for the Organization and respect for its mission, and underpin the CERN Code of Conduct.</a:t>
            </a:r>
            <a:endParaRPr lang="en-GB" b="1" dirty="0"/>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37</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a:p>
            <a:r>
              <a:rPr lang="fr-CH" dirty="0"/>
              <a:t>A</a:t>
            </a:r>
            <a:r>
              <a:rPr lang="fr-CH" baseline="0" dirty="0"/>
              <a:t> call </a:t>
            </a:r>
            <a:r>
              <a:rPr lang="fr-CH" baseline="0" dirty="0" err="1"/>
              <a:t>is</a:t>
            </a:r>
            <a:r>
              <a:rPr lang="fr-CH" baseline="0" dirty="0"/>
              <a:t> </a:t>
            </a:r>
            <a:r>
              <a:rPr lang="fr-CH" baseline="0" dirty="0" err="1"/>
              <a:t>usually</a:t>
            </a:r>
            <a:r>
              <a:rPr lang="fr-CH" baseline="0" dirty="0"/>
              <a:t> more efficient </a:t>
            </a:r>
            <a:r>
              <a:rPr lang="fr-CH" baseline="0" dirty="0" err="1"/>
              <a:t>than</a:t>
            </a:r>
            <a:r>
              <a:rPr lang="fr-CH" baseline="0" dirty="0"/>
              <a:t> an email, </a:t>
            </a:r>
          </a:p>
          <a:p>
            <a:r>
              <a:rPr lang="fr-CH" baseline="0" dirty="0"/>
              <a:t>So </a:t>
            </a:r>
            <a:r>
              <a:rPr lang="fr-CH" baseline="0" dirty="0" err="1"/>
              <a:t>we</a:t>
            </a:r>
            <a:r>
              <a:rPr lang="fr-CH" baseline="0" dirty="0"/>
              <a:t> encourage </a:t>
            </a:r>
            <a:r>
              <a:rPr lang="fr-CH" baseline="0" dirty="0" err="1"/>
              <a:t>you</a:t>
            </a:r>
            <a:r>
              <a:rPr lang="fr-CH" baseline="0" dirty="0"/>
              <a:t> to </a:t>
            </a:r>
            <a:r>
              <a:rPr lang="fr-CH" baseline="0" dirty="0" err="1"/>
              <a:t>reach</a:t>
            </a:r>
            <a:r>
              <a:rPr lang="fr-CH" baseline="0" dirty="0"/>
              <a:t> out to </a:t>
            </a:r>
            <a:r>
              <a:rPr lang="fr-CH" baseline="0" dirty="0" err="1"/>
              <a:t>colleagues</a:t>
            </a:r>
            <a:r>
              <a:rPr lang="fr-CH" baseline="0" dirty="0"/>
              <a:t>, programme </a:t>
            </a:r>
            <a:r>
              <a:rPr lang="fr-CH" baseline="0" dirty="0" err="1"/>
              <a:t>cordinators</a:t>
            </a:r>
            <a:r>
              <a:rPr lang="fr-CH" baseline="0" dirty="0"/>
              <a:t> or </a:t>
            </a:r>
            <a:r>
              <a:rPr lang="fr-CH" baseline="0" dirty="0" err="1"/>
              <a:t>supervisor</a:t>
            </a:r>
            <a:r>
              <a:rPr lang="fr-CH" baseline="0" dirty="0"/>
              <a:t>, and </a:t>
            </a:r>
            <a:r>
              <a:rPr lang="fr-CH" baseline="0" dirty="0" err="1"/>
              <a:t>we</a:t>
            </a:r>
            <a:r>
              <a:rPr lang="fr-CH" baseline="0" dirty="0"/>
              <a:t> </a:t>
            </a:r>
            <a:r>
              <a:rPr lang="fr-CH" baseline="0" dirty="0" err="1"/>
              <a:t>give</a:t>
            </a:r>
            <a:r>
              <a:rPr lang="fr-CH" baseline="0" dirty="0"/>
              <a:t> </a:t>
            </a:r>
            <a:r>
              <a:rPr lang="fr-CH" baseline="0" dirty="0" err="1"/>
              <a:t>you</a:t>
            </a:r>
            <a:r>
              <a:rPr lang="fr-CH" baseline="0" dirty="0"/>
              <a:t> </a:t>
            </a:r>
            <a:r>
              <a:rPr lang="fr-CH" baseline="0" dirty="0" err="1"/>
              <a:t>different</a:t>
            </a:r>
            <a:r>
              <a:rPr lang="fr-CH" baseline="0" dirty="0"/>
              <a:t> options to do </a:t>
            </a:r>
            <a:r>
              <a:rPr lang="fr-CH" baseline="0" dirty="0" err="1"/>
              <a:t>so</a:t>
            </a:r>
            <a:r>
              <a:rPr lang="fr-CH" baseline="0" dirty="0"/>
              <a:t>:</a:t>
            </a:r>
          </a:p>
          <a:p>
            <a:r>
              <a:rPr lang="fr-CH" baseline="0" dirty="0"/>
              <a:t>If </a:t>
            </a:r>
            <a:r>
              <a:rPr lang="fr-CH" baseline="0" dirty="0" err="1"/>
              <a:t>you</a:t>
            </a:r>
            <a:r>
              <a:rPr lang="fr-CH" baseline="0" dirty="0"/>
              <a:t> go for a </a:t>
            </a:r>
            <a:r>
              <a:rPr lang="fr-CH" baseline="0" dirty="0" err="1"/>
              <a:t>voice</a:t>
            </a:r>
            <a:r>
              <a:rPr lang="fr-CH" baseline="0" dirty="0"/>
              <a:t> call, </a:t>
            </a:r>
            <a:r>
              <a:rPr lang="fr-CH" baseline="0" dirty="0" err="1"/>
              <a:t>we</a:t>
            </a:r>
            <a:r>
              <a:rPr lang="fr-CH" baseline="0" dirty="0"/>
              <a:t> are </a:t>
            </a:r>
            <a:r>
              <a:rPr lang="fr-CH" baseline="0" dirty="0" err="1"/>
              <a:t>using</a:t>
            </a:r>
            <a:r>
              <a:rPr lang="fr-CH" baseline="0" dirty="0"/>
              <a:t> </a:t>
            </a:r>
            <a:r>
              <a:rPr lang="fr-CH" baseline="0" dirty="0" err="1"/>
              <a:t>CERNPhone</a:t>
            </a:r>
            <a:endParaRPr lang="fr-CH" baseline="0" dirty="0"/>
          </a:p>
          <a:p>
            <a:r>
              <a:rPr lang="fr-CH" baseline="0" dirty="0"/>
              <a:t>You </a:t>
            </a:r>
            <a:r>
              <a:rPr lang="fr-CH" baseline="0" dirty="0" err="1"/>
              <a:t>can</a:t>
            </a:r>
            <a:r>
              <a:rPr lang="fr-CH" baseline="0" dirty="0"/>
              <a:t> </a:t>
            </a:r>
            <a:r>
              <a:rPr lang="fr-CH" baseline="0" dirty="0" err="1"/>
              <a:t>access</a:t>
            </a:r>
            <a:r>
              <a:rPr lang="fr-CH" baseline="0" dirty="0"/>
              <a:t> the CERN phone book to </a:t>
            </a:r>
            <a:r>
              <a:rPr lang="fr-CH" baseline="0" dirty="0" err="1"/>
              <a:t>find</a:t>
            </a:r>
            <a:r>
              <a:rPr lang="fr-CH" baseline="0" dirty="0"/>
              <a:t> </a:t>
            </a:r>
            <a:r>
              <a:rPr lang="fr-CH" baseline="0" dirty="0" err="1"/>
              <a:t>any</a:t>
            </a:r>
            <a:r>
              <a:rPr lang="fr-CH" baseline="0" dirty="0"/>
              <a:t> </a:t>
            </a:r>
            <a:r>
              <a:rPr lang="fr-CH" baseline="0" dirty="0" err="1"/>
              <a:t>employee</a:t>
            </a:r>
            <a:r>
              <a:rPr lang="fr-CH" baseline="0" dirty="0"/>
              <a:t> </a:t>
            </a:r>
            <a:r>
              <a:rPr lang="fr-CH" baseline="0" dirty="0" err="1"/>
              <a:t>working</a:t>
            </a:r>
            <a:r>
              <a:rPr lang="fr-CH" baseline="0" dirty="0"/>
              <a:t> at </a:t>
            </a:r>
            <a:r>
              <a:rPr lang="fr-CH" baseline="0" dirty="0" err="1"/>
              <a:t>cern</a:t>
            </a:r>
            <a:r>
              <a:rPr lang="fr-CH" baseline="0" dirty="0"/>
              <a:t>, and dial </a:t>
            </a:r>
            <a:r>
              <a:rPr lang="fr-CH" baseline="0" dirty="0" err="1"/>
              <a:t>her</a:t>
            </a:r>
            <a:r>
              <a:rPr lang="fr-CH" baseline="0" dirty="0"/>
              <a:t> or </a:t>
            </a:r>
            <a:r>
              <a:rPr lang="fr-CH" baseline="0" dirty="0" err="1"/>
              <a:t>his</a:t>
            </a:r>
            <a:r>
              <a:rPr lang="fr-CH" baseline="0" dirty="0"/>
              <a:t> </a:t>
            </a:r>
            <a:r>
              <a:rPr lang="fr-CH" baseline="0" dirty="0" err="1"/>
              <a:t>number</a:t>
            </a:r>
            <a:r>
              <a:rPr lang="fr-CH" baseline="0" dirty="0"/>
              <a:t>.</a:t>
            </a:r>
          </a:p>
          <a:p>
            <a:endParaRPr lang="fr-CH" baseline="0" dirty="0"/>
          </a:p>
          <a:p>
            <a:r>
              <a:rPr lang="fr-CH" baseline="0" dirty="0"/>
              <a:t>For </a:t>
            </a:r>
            <a:r>
              <a:rPr lang="fr-CH" baseline="0" dirty="0" err="1"/>
              <a:t>video</a:t>
            </a:r>
            <a:r>
              <a:rPr lang="fr-CH" baseline="0" dirty="0"/>
              <a:t> </a:t>
            </a:r>
            <a:r>
              <a:rPr lang="fr-CH" baseline="0" dirty="0" err="1"/>
              <a:t>conference</a:t>
            </a:r>
            <a:r>
              <a:rPr lang="fr-CH" baseline="0" dirty="0"/>
              <a:t>, </a:t>
            </a:r>
            <a:r>
              <a:rPr lang="fr-CH" baseline="0" dirty="0" err="1"/>
              <a:t>we</a:t>
            </a:r>
            <a:r>
              <a:rPr lang="fr-CH" baseline="0" dirty="0"/>
              <a:t> use </a:t>
            </a:r>
            <a:r>
              <a:rPr lang="fr-CH" baseline="0" dirty="0" err="1"/>
              <a:t>now</a:t>
            </a:r>
            <a:r>
              <a:rPr lang="fr-CH" baseline="0" dirty="0"/>
              <a:t> Zoom on a CERN </a:t>
            </a:r>
            <a:r>
              <a:rPr lang="fr-CH" baseline="0" dirty="0" err="1"/>
              <a:t>specific</a:t>
            </a:r>
            <a:r>
              <a:rPr lang="fr-CH" baseline="0" dirty="0"/>
              <a:t> instance </a:t>
            </a:r>
            <a:r>
              <a:rPr lang="fr-CH" baseline="0" dirty="0" err="1"/>
              <a:t>cern.zoom</a:t>
            </a:r>
            <a:r>
              <a:rPr lang="fr-CH" baseline="0" dirty="0"/>
              <a:t> (</a:t>
            </a:r>
            <a:r>
              <a:rPr lang="fr-CH" baseline="0" dirty="0" err="1"/>
              <a:t>with</a:t>
            </a:r>
            <a:r>
              <a:rPr lang="fr-CH" baseline="0" dirty="0"/>
              <a:t> SSO)</a:t>
            </a:r>
          </a:p>
          <a:p>
            <a:endParaRPr lang="fr-CH" baseline="0" dirty="0"/>
          </a:p>
          <a:p>
            <a:r>
              <a:rPr lang="fr-CH" baseline="0" dirty="0"/>
              <a:t>For messaging, </a:t>
            </a:r>
            <a:r>
              <a:rPr lang="fr-CH" baseline="0" dirty="0" err="1"/>
              <a:t>you</a:t>
            </a:r>
            <a:r>
              <a:rPr lang="fr-CH" baseline="0" dirty="0"/>
              <a:t> </a:t>
            </a:r>
            <a:r>
              <a:rPr lang="fr-CH" baseline="0" dirty="0" err="1"/>
              <a:t>can</a:t>
            </a:r>
            <a:r>
              <a:rPr lang="fr-CH" baseline="0" dirty="0"/>
              <a:t> use Mattermost. You </a:t>
            </a:r>
            <a:r>
              <a:rPr lang="fr-CH" baseline="0" dirty="0" err="1"/>
              <a:t>can</a:t>
            </a:r>
            <a:r>
              <a:rPr lang="fr-CH" baseline="0" dirty="0"/>
              <a:t> invite </a:t>
            </a:r>
            <a:r>
              <a:rPr lang="fr-CH" baseline="0" dirty="0" err="1"/>
              <a:t>someone</a:t>
            </a:r>
            <a:r>
              <a:rPr lang="fr-CH" baseline="0" dirty="0"/>
              <a:t> for a instant Zoom call </a:t>
            </a:r>
            <a:r>
              <a:rPr lang="fr-CH" baseline="0" dirty="0" err="1"/>
              <a:t>from</a:t>
            </a:r>
            <a:r>
              <a:rPr lang="fr-CH" baseline="0" dirty="0"/>
              <a:t> </a:t>
            </a:r>
          </a:p>
          <a:p>
            <a:endParaRPr lang="fr-CH"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38</a:t>
            </a:fld>
            <a:endParaRPr lang="en-GB"/>
          </a:p>
        </p:txBody>
      </p:sp>
    </p:spTree>
    <p:extLst>
      <p:ext uri="{BB962C8B-B14F-4D97-AF65-F5344CB8AC3E}">
        <p14:creationId xmlns:p14="http://schemas.microsoft.com/office/powerpoint/2010/main" val="23512447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On the HR website, you will find the</a:t>
            </a:r>
            <a:r>
              <a:rPr lang="en-US" baseline="0" dirty="0"/>
              <a:t> Welcome to CERN pages.</a:t>
            </a:r>
          </a:p>
          <a:p>
            <a:endParaRPr lang="en-US" baseline="0" dirty="0"/>
          </a:p>
          <a:p>
            <a:r>
              <a:rPr lang="en-US" baseline="0" dirty="0"/>
              <a:t>You have already looked at the pages “Before I arrive”, but there is more information for you to discover now under “My first week” and later on under “</a:t>
            </a:r>
            <a:r>
              <a:rPr lang="en-US" baseline="0" dirty="0" err="1"/>
              <a:t>life@CERN</a:t>
            </a:r>
            <a:r>
              <a:rPr lang="en-US"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39</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828675"/>
            <a:ext cx="7367588" cy="4143375"/>
          </a:xfrm>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CERN is a big and complex organisation,</a:t>
            </a:r>
            <a:r>
              <a:rPr lang="en-GB" baseline="0" dirty="0"/>
              <a:t> with more than 60 years of history. Enough to have certain traditions, a certain way to do things, a certain culture.</a:t>
            </a:r>
            <a:br>
              <a:rPr lang="en-GB" baseline="0" dirty="0"/>
            </a:br>
            <a:r>
              <a:rPr lang="en-GB" dirty="0"/>
              <a:t>You will certainly have many questions …</a:t>
            </a:r>
            <a:br>
              <a:rPr lang="en-GB" dirty="0"/>
            </a:br>
            <a:r>
              <a:rPr lang="en-GB" dirty="0"/>
              <a:t>But where to find the answers</a:t>
            </a:r>
            <a:r>
              <a:rPr lang="en-GB" baseline="0" dirty="0"/>
              <a:t> ?</a:t>
            </a:r>
          </a:p>
          <a:p>
            <a:endParaRPr lang="en-GB" baseline="0" dirty="0"/>
          </a:p>
          <a:p>
            <a:pPr marL="171450" indent="-171450">
              <a:buFontTx/>
              <a:buChar char="-"/>
            </a:pPr>
            <a:r>
              <a:rPr lang="en-GB" baseline="0" dirty="0"/>
              <a:t>The departmental secretariat is an important info point about your rights and obligations, and it is close to you. You will meet them later today.</a:t>
            </a:r>
          </a:p>
          <a:p>
            <a:pPr marL="171450" indent="-171450">
              <a:buFontTx/>
              <a:buChar char="-"/>
            </a:pPr>
            <a:r>
              <a:rPr lang="en-GB" baseline="0" dirty="0"/>
              <a:t>Your supervisor and colleagues will also be able to answer certain of your questions.</a:t>
            </a:r>
          </a:p>
          <a:p>
            <a:pPr marL="171450" indent="-171450">
              <a:buFontTx/>
              <a:buChar char="-"/>
            </a:pPr>
            <a:r>
              <a:rPr lang="en-GB" baseline="0" dirty="0"/>
              <a:t>On the HR website, there is also the Welcome site with a dedicated section “My first week”</a:t>
            </a:r>
          </a:p>
          <a:p>
            <a:pPr marL="171450" indent="-171450">
              <a:buFontTx/>
              <a:buChar char="-"/>
            </a:pPr>
            <a:r>
              <a:rPr lang="en-GB" baseline="0" dirty="0"/>
              <a:t>If you have specific questions related to you personal situation, there are expert services at your disposal. You’ll find their contact details on the Welcome pages.</a:t>
            </a:r>
          </a:p>
          <a:p>
            <a:pPr marL="171450" indent="-171450">
              <a:buFontTx/>
              <a:buChar char="-"/>
            </a:pPr>
            <a:r>
              <a:rPr lang="en-GB" baseline="0" dirty="0"/>
              <a:t>We encourage you to make an appointment with them, why not do it later today ?</a:t>
            </a:r>
          </a:p>
          <a:p>
            <a:pPr marL="171450" indent="-171450">
              <a:buFontTx/>
              <a:buChar char="-"/>
            </a:pPr>
            <a:r>
              <a:rPr lang="en-GB" baseline="0" dirty="0"/>
              <a:t>The quiz will also be an opportunity for you learn about the how and why of certain things.</a:t>
            </a:r>
          </a:p>
          <a:p>
            <a:pPr marL="171450" indent="-171450">
              <a:buFontTx/>
              <a:buChar char="-"/>
            </a:pP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40</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41</a:t>
            </a:fld>
            <a:endParaRPr lang="en-GB"/>
          </a:p>
        </p:txBody>
      </p:sp>
    </p:spTree>
    <p:extLst>
      <p:ext uri="{BB962C8B-B14F-4D97-AF65-F5344CB8AC3E}">
        <p14:creationId xmlns:p14="http://schemas.microsoft.com/office/powerpoint/2010/main" val="32264482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42</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r>
              <a:rPr lang="fr-CH" baseline="0" dirty="0"/>
              <a:t> </a:t>
            </a:r>
            <a:br>
              <a:rPr lang="fr-CH" baseline="0" dirty="0"/>
            </a:br>
            <a:r>
              <a:rPr lang="fr-CH" baseline="0" dirty="0"/>
              <a:t>*************</a:t>
            </a:r>
            <a:endParaRPr lang="en-US" dirty="0"/>
          </a:p>
          <a:p>
            <a:endParaRPr lang="en-GB" baseline="0" dirty="0"/>
          </a:p>
          <a:p>
            <a:r>
              <a:rPr lang="en-GB" baseline="0" dirty="0"/>
              <a:t>Au CERN, nous </a:t>
            </a:r>
            <a:r>
              <a:rPr lang="en-GB" baseline="0" dirty="0" err="1"/>
              <a:t>avons</a:t>
            </a:r>
            <a:r>
              <a:rPr lang="en-GB" baseline="0" dirty="0"/>
              <a:t> 2 </a:t>
            </a:r>
            <a:r>
              <a:rPr lang="en-GB" baseline="0" dirty="0" err="1"/>
              <a:t>langues</a:t>
            </a:r>
            <a:r>
              <a:rPr lang="en-GB" baseline="0" dirty="0"/>
              <a:t> </a:t>
            </a:r>
            <a:r>
              <a:rPr lang="en-GB" baseline="0" dirty="0" err="1"/>
              <a:t>officielles</a:t>
            </a:r>
            <a:r>
              <a:rPr lang="en-GB" baseline="0" dirty="0"/>
              <a:t> : </a:t>
            </a:r>
            <a:r>
              <a:rPr lang="en-GB" baseline="0" dirty="0" err="1"/>
              <a:t>l’anglais</a:t>
            </a:r>
            <a:r>
              <a:rPr lang="en-GB" baseline="0" dirty="0"/>
              <a:t> et le </a:t>
            </a:r>
            <a:r>
              <a:rPr lang="en-GB" baseline="0" dirty="0" err="1"/>
              <a:t>francais</a:t>
            </a:r>
            <a:r>
              <a:rPr lang="en-GB" baseline="0" dirty="0"/>
              <a:t>.</a:t>
            </a:r>
          </a:p>
          <a:p>
            <a:r>
              <a:rPr lang="en-GB" baseline="0" dirty="0"/>
              <a:t>Qui </a:t>
            </a:r>
            <a:r>
              <a:rPr lang="en-GB" baseline="0" dirty="0" err="1"/>
              <a:t>maitrise</a:t>
            </a:r>
            <a:r>
              <a:rPr lang="en-GB" baseline="0" dirty="0"/>
              <a:t> bien </a:t>
            </a:r>
            <a:r>
              <a:rPr lang="en-GB" baseline="0" dirty="0" err="1"/>
              <a:t>ces</a:t>
            </a:r>
            <a:r>
              <a:rPr lang="en-GB" baseline="0" dirty="0"/>
              <a:t> 2 </a:t>
            </a:r>
            <a:r>
              <a:rPr lang="en-GB" baseline="0" dirty="0" err="1"/>
              <a:t>langues</a:t>
            </a:r>
            <a:r>
              <a:rPr lang="en-GB" baseline="0" dirty="0"/>
              <a:t> ?</a:t>
            </a:r>
          </a:p>
          <a:p>
            <a:br>
              <a:rPr lang="en-GB" baseline="0" dirty="0"/>
            </a:br>
            <a:r>
              <a:rPr lang="en-GB" baseline="0" dirty="0" err="1"/>
              <a:t>Aujourd’hui</a:t>
            </a:r>
            <a:r>
              <a:rPr lang="en-GB" baseline="0" dirty="0"/>
              <a:t>, nous </a:t>
            </a:r>
            <a:r>
              <a:rPr lang="en-GB" baseline="0" dirty="0" err="1"/>
              <a:t>utiliserons</a:t>
            </a:r>
            <a:r>
              <a:rPr lang="en-GB" baseline="0" dirty="0"/>
              <a:t> </a:t>
            </a:r>
            <a:r>
              <a:rPr lang="en-GB" baseline="0" dirty="0" err="1"/>
              <a:t>principalement</a:t>
            </a:r>
            <a:r>
              <a:rPr lang="en-GB" baseline="0" dirty="0"/>
              <a:t> </a:t>
            </a:r>
            <a:r>
              <a:rPr lang="en-GB" baseline="0" dirty="0" err="1"/>
              <a:t>l’anglais</a:t>
            </a:r>
            <a:r>
              <a:rPr lang="en-GB" baseline="0" dirty="0"/>
              <a:t>, </a:t>
            </a:r>
            <a:r>
              <a:rPr lang="en-GB" baseline="0" dirty="0" err="1"/>
              <a:t>mais</a:t>
            </a:r>
            <a:r>
              <a:rPr lang="en-GB" baseline="0" dirty="0"/>
              <a:t> </a:t>
            </a:r>
            <a:r>
              <a:rPr lang="en-GB" baseline="0" dirty="0" err="1"/>
              <a:t>n’hesitez</a:t>
            </a:r>
            <a:r>
              <a:rPr lang="en-GB" baseline="0" dirty="0"/>
              <a:t> pas </a:t>
            </a:r>
            <a:r>
              <a:rPr lang="en-GB" baseline="0" dirty="0" err="1"/>
              <a:t>d’intervenir</a:t>
            </a:r>
            <a:r>
              <a:rPr lang="en-GB" baseline="0" dirty="0"/>
              <a:t> </a:t>
            </a:r>
            <a:r>
              <a:rPr lang="en-GB" baseline="0" dirty="0" err="1"/>
              <a:t>en</a:t>
            </a:r>
            <a:r>
              <a:rPr lang="en-GB" baseline="0" dirty="0"/>
              <a:t> </a:t>
            </a:r>
            <a:r>
              <a:rPr lang="en-GB" baseline="0" dirty="0" err="1"/>
              <a:t>francais</a:t>
            </a:r>
            <a:r>
              <a:rPr lang="en-GB" baseline="0" dirty="0"/>
              <a:t> </a:t>
            </a:r>
            <a:r>
              <a:rPr lang="en-GB" baseline="0" dirty="0" err="1"/>
              <a:t>si</a:t>
            </a:r>
            <a:r>
              <a:rPr lang="en-GB" baseline="0" dirty="0"/>
              <a:t> </a:t>
            </a:r>
            <a:r>
              <a:rPr lang="en-GB" baseline="0" dirty="0" err="1"/>
              <a:t>vous</a:t>
            </a:r>
            <a:r>
              <a:rPr lang="en-GB" baseline="0" dirty="0"/>
              <a:t> le </a:t>
            </a:r>
            <a:r>
              <a:rPr lang="en-GB" baseline="0" dirty="0" err="1"/>
              <a:t>souhaitez</a:t>
            </a:r>
            <a:r>
              <a:rPr lang="en-GB" baseline="0" dirty="0"/>
              <a:t> !</a:t>
            </a:r>
          </a:p>
          <a:p>
            <a:endParaRPr lang="en-GB" baseline="0" dirty="0"/>
          </a:p>
          <a:p>
            <a:r>
              <a:rPr lang="en-GB" baseline="0" dirty="0"/>
              <a:t>CERN has 2 official languages : English and French. Today, we will use mainly English, as from experience we know that not everyone understands French … yet !.</a:t>
            </a:r>
          </a:p>
          <a:p>
            <a:endParaRPr lang="en-GB" baseline="0" dirty="0"/>
          </a:p>
          <a:p>
            <a:r>
              <a:rPr lang="en-GB" baseline="0" dirty="0"/>
              <a:t>To learn English or French, there are classroom courses organised on the site, which are also open for spouses. You find the details on the CERN learning hub.</a:t>
            </a:r>
            <a:br>
              <a:rPr lang="en-GB" baseline="0" dirty="0"/>
            </a:br>
            <a:r>
              <a:rPr lang="en-GB" baseline="0" dirty="0"/>
              <a:t>The enrolments open from the 7</a:t>
            </a:r>
            <a:r>
              <a:rPr lang="en-GB" baseline="30000" dirty="0"/>
              <a:t>th</a:t>
            </a:r>
            <a:r>
              <a:rPr lang="en-GB" baseline="0" dirty="0"/>
              <a:t> November and the classes start in January 2023. 7</a:t>
            </a:r>
            <a:r>
              <a:rPr lang="en-GB" baseline="30000" dirty="0"/>
              <a:t>th</a:t>
            </a:r>
            <a:r>
              <a:rPr lang="en-GB" baseline="0" dirty="0"/>
              <a:t> speaking platform. </a:t>
            </a:r>
            <a:br>
              <a:rPr lang="en-GB" baseline="0" dirty="0"/>
            </a:br>
            <a:endParaRPr lang="en-GB" baseline="0" dirty="0"/>
          </a:p>
          <a:p>
            <a:r>
              <a:rPr lang="en-GB" baseline="0" dirty="0"/>
              <a:t>And you can also create the opportunities yourself with the tandem website. The aim of the website is to facilitate finding a partner (not to bike together but) to meet and learn by practicing on a voluntary basis each other’s language, not limited to English and French !</a:t>
            </a:r>
          </a:p>
        </p:txBody>
      </p:sp>
      <p:sp>
        <p:nvSpPr>
          <p:cNvPr id="4" name="Slide Number Placeholder 3"/>
          <p:cNvSpPr>
            <a:spLocks noGrp="1"/>
          </p:cNvSpPr>
          <p:nvPr>
            <p:ph type="sldNum" sz="quarter" idx="10"/>
          </p:nvPr>
        </p:nvSpPr>
        <p:spPr/>
        <p:txBody>
          <a:bodyPr/>
          <a:lstStyle/>
          <a:p>
            <a:fld id="{A25B4BE4-2004-4494-AD8A-6209C7B637E4}" type="slidenum">
              <a:rPr lang="en-GB" smtClean="0"/>
              <a:t>4</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Erwin</a:t>
            </a:r>
            <a:br>
              <a:rPr lang="en-US" dirty="0"/>
            </a:br>
            <a:r>
              <a:rPr lang="en-US" dirty="0"/>
              <a:t>****************************</a:t>
            </a:r>
            <a:br>
              <a:rPr lang="en-US" dirty="0"/>
            </a:br>
            <a:br>
              <a:rPr lang="en-US" dirty="0"/>
            </a:br>
            <a:r>
              <a:rPr lang="en-US" dirty="0"/>
              <a:t>Induction sessions</a:t>
            </a:r>
            <a:r>
              <a:rPr lang="en-US" baseline="0" dirty="0"/>
              <a:t> by type of contract :</a:t>
            </a:r>
          </a:p>
          <a:p>
            <a:r>
              <a:rPr lang="en-US" baseline="0" dirty="0"/>
              <a:t>Staff members will be contacted individually by their HRA (Human Resources Coordinator) .</a:t>
            </a:r>
          </a:p>
          <a:p>
            <a:br>
              <a:rPr lang="en-US" dirty="0"/>
            </a:br>
            <a:r>
              <a:rPr lang="en-US" dirty="0"/>
              <a:t>Connecting the dots: you will have the opportunity</a:t>
            </a:r>
            <a:r>
              <a:rPr lang="en-US" baseline="0" dirty="0"/>
              <a:t> to learn more about physics and accelerators, meet representatives from several CERN Services and CERN Clubs and network with other newcomers. You will receive an invitation and you will have to choose in which session you will enroll. </a:t>
            </a:r>
            <a:br>
              <a:rPr lang="en-US" baseline="0" dirty="0"/>
            </a:br>
            <a:br>
              <a:rPr lang="en-US" baseline="0" dirty="0"/>
            </a:br>
            <a:r>
              <a:rPr lang="en-US" baseline="0" dirty="0"/>
              <a:t>Visit of CERN installations open for newcomers and their families </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5B4BE4-2004-4494-AD8A-6209C7B637E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08945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p>
          <a:p>
            <a:r>
              <a:rPr lang="fr-CH" dirty="0"/>
              <a:t>************************</a:t>
            </a:r>
            <a:endParaRPr lang="en-GB" dirty="0"/>
          </a:p>
          <a:p>
            <a:r>
              <a:rPr lang="en-GB" dirty="0"/>
              <a:t>For the next step, it is important that you know to</a:t>
            </a:r>
            <a:r>
              <a:rPr lang="en-GB" baseline="0" dirty="0"/>
              <a:t> which department you belong.</a:t>
            </a:r>
          </a:p>
          <a:p>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44</a:t>
            </a:fld>
            <a:endParaRPr lang="en-US"/>
          </a:p>
        </p:txBody>
      </p:sp>
    </p:spTree>
    <p:extLst>
      <p:ext uri="{BB962C8B-B14F-4D97-AF65-F5344CB8AC3E}">
        <p14:creationId xmlns:p14="http://schemas.microsoft.com/office/powerpoint/2010/main" val="7142609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Kyriaki</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br>
              <a:rPr lang="en-GB" baseline="0" dirty="0"/>
            </a:br>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45</a:t>
            </a:fld>
            <a:endParaRPr lang="en-US"/>
          </a:p>
        </p:txBody>
      </p:sp>
    </p:spTree>
    <p:extLst>
      <p:ext uri="{BB962C8B-B14F-4D97-AF65-F5344CB8AC3E}">
        <p14:creationId xmlns:p14="http://schemas.microsoft.com/office/powerpoint/2010/main" val="282473977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Kyriaki</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46</a:t>
            </a:fld>
            <a:endParaRPr lang="en-US"/>
          </a:p>
        </p:txBody>
      </p:sp>
    </p:spTree>
    <p:extLst>
      <p:ext uri="{BB962C8B-B14F-4D97-AF65-F5344CB8AC3E}">
        <p14:creationId xmlns:p14="http://schemas.microsoft.com/office/powerpoint/2010/main" val="34283982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endParaRPr lang="en-GB" dirty="0"/>
          </a:p>
          <a:p>
            <a:r>
              <a:rPr lang="en-GB" dirty="0"/>
              <a:t>************</a:t>
            </a:r>
            <a:br>
              <a:rPr lang="en-GB" dirty="0"/>
            </a:br>
            <a:r>
              <a:rPr lang="en-GB" dirty="0"/>
              <a:t>The</a:t>
            </a:r>
            <a:r>
              <a:rPr lang="en-GB" baseline="0" dirty="0"/>
              <a:t> size of a Department can be from less than 100 people to several hundreds of people.</a:t>
            </a:r>
          </a:p>
          <a:p>
            <a:r>
              <a:rPr lang="en-GB" baseline="0" dirty="0"/>
              <a:t>A Department has usually several groups.</a:t>
            </a:r>
          </a:p>
          <a:p>
            <a:r>
              <a:rPr lang="en-GB" baseline="0" dirty="0"/>
              <a:t>And groups can in turn be composed of several sections.</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47</a:t>
            </a:fld>
            <a:endParaRPr lang="en-GB"/>
          </a:p>
        </p:txBody>
      </p:sp>
    </p:spTree>
    <p:extLst>
      <p:ext uri="{BB962C8B-B14F-4D97-AF65-F5344CB8AC3E}">
        <p14:creationId xmlns:p14="http://schemas.microsoft.com/office/powerpoint/2010/main" val="401694632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48</a:t>
            </a:fld>
            <a:endParaRPr lang="en-US"/>
          </a:p>
        </p:txBody>
      </p:sp>
    </p:spTree>
    <p:extLst>
      <p:ext uri="{BB962C8B-B14F-4D97-AF65-F5344CB8AC3E}">
        <p14:creationId xmlns:p14="http://schemas.microsoft.com/office/powerpoint/2010/main" val="363012954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US" dirty="0" err="1"/>
              <a:t>Organise</a:t>
            </a:r>
            <a:r>
              <a:rPr lang="en-US" dirty="0"/>
              <a:t> yourself as a group so everyone gets there in time</a:t>
            </a:r>
          </a:p>
          <a:p>
            <a:endParaRPr lang="en-US" dirty="0"/>
          </a:p>
          <a:p>
            <a:pPr lvl="1"/>
            <a:r>
              <a:rPr lang="en-US" dirty="0"/>
              <a:t>Don’t be afraid to ask for help</a:t>
            </a:r>
          </a:p>
          <a:p>
            <a:pPr lvl="1"/>
            <a:r>
              <a:rPr lang="en-US" dirty="0"/>
              <a:t>Don’t be afraid to offer help</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49</a:t>
            </a:fld>
            <a:endParaRPr lang="en-US"/>
          </a:p>
        </p:txBody>
      </p:sp>
    </p:spTree>
    <p:extLst>
      <p:ext uri="{BB962C8B-B14F-4D97-AF65-F5344CB8AC3E}">
        <p14:creationId xmlns:p14="http://schemas.microsoft.com/office/powerpoint/2010/main" val="105504362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50</a:t>
            </a:fld>
            <a:endParaRPr lang="en-US"/>
          </a:p>
        </p:txBody>
      </p:sp>
    </p:spTree>
    <p:extLst>
      <p:ext uri="{BB962C8B-B14F-4D97-AF65-F5344CB8AC3E}">
        <p14:creationId xmlns:p14="http://schemas.microsoft.com/office/powerpoint/2010/main" val="253723250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rtl="0" eaLnBrk="1" fontAlgn="b" latinLnBrk="0" hangingPunct="1"/>
            <a:endParaRPr kumimoji="0" lang="en-GB" sz="1600" u="none" strike="noStrike" kern="1200" dirty="0">
              <a:solidFill>
                <a:schemeClr val="dk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25B4BE4-2004-4494-AD8A-6209C7B637E4}" type="slidenum">
              <a:rPr lang="en-GB" smtClean="0"/>
              <a:t>51</a:t>
            </a:fld>
            <a:endParaRPr lang="en-GB"/>
          </a:p>
        </p:txBody>
      </p:sp>
    </p:spTree>
    <p:extLst>
      <p:ext uri="{BB962C8B-B14F-4D97-AF65-F5344CB8AC3E}">
        <p14:creationId xmlns:p14="http://schemas.microsoft.com/office/powerpoint/2010/main" val="21808568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a:t>
            </a:r>
            <a:r>
              <a:rPr lang="en-GB" baseline="0" dirty="0"/>
              <a:t> the best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52</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Erwin</a:t>
            </a:r>
            <a:br>
              <a:rPr lang="en-US" baseline="0" dirty="0"/>
            </a:br>
            <a:r>
              <a:rPr lang="en-US" baseline="0" dirty="0"/>
              <a:t>*************</a:t>
            </a:r>
            <a:br>
              <a:rPr lang="en-US" baseline="0" dirty="0"/>
            </a:br>
            <a:endParaRPr lang="en-GB" dirty="0"/>
          </a:p>
          <a:p>
            <a:r>
              <a:rPr lang="en-GB" dirty="0"/>
              <a:t>The</a:t>
            </a:r>
            <a:r>
              <a:rPr lang="en-GB" baseline="0" dirty="0"/>
              <a:t> slides are available on </a:t>
            </a:r>
            <a:r>
              <a:rPr lang="en-GB" baseline="0" dirty="0" err="1"/>
              <a:t>Indico</a:t>
            </a:r>
            <a:r>
              <a:rPr lang="en-GB" baseline="0" dirty="0"/>
              <a:t>, which is an event management software tool created at CERN.</a:t>
            </a:r>
          </a:p>
          <a:p>
            <a:r>
              <a:rPr lang="en-US" baseline="0" dirty="0"/>
              <a:t>Later today, you will receive an email with the link to the slides.</a:t>
            </a: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5</a:t>
            </a:fld>
            <a:endParaRPr lang="en-GB" dirty="0"/>
          </a:p>
        </p:txBody>
      </p:sp>
    </p:spTree>
    <p:extLst>
      <p:ext uri="{BB962C8B-B14F-4D97-AF65-F5344CB8AC3E}">
        <p14:creationId xmlns:p14="http://schemas.microsoft.com/office/powerpoint/2010/main" val="190324384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53</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ea typeface="Calibri" panose="020F0502020204030204"/>
                <a:cs typeface="Calibri" panose="020F0502020204030204"/>
              </a:rPr>
              <a:t>Erwin</a:t>
            </a:r>
            <a:br>
              <a:rPr lang="fr-CH" dirty="0">
                <a:ea typeface="Calibri" panose="020F0502020204030204"/>
                <a:cs typeface="Calibri" panose="020F0502020204030204"/>
              </a:rPr>
            </a:br>
            <a:r>
              <a:rPr lang="fr-CH" dirty="0">
                <a:ea typeface="Calibri" panose="020F0502020204030204"/>
                <a:cs typeface="Calibri" panose="020F0502020204030204"/>
              </a:rPr>
              <a:t>************</a:t>
            </a:r>
          </a:p>
        </p:txBody>
      </p:sp>
      <p:sp>
        <p:nvSpPr>
          <p:cNvPr id="4" name="Slide Number Placeholder 3"/>
          <p:cNvSpPr>
            <a:spLocks noGrp="1"/>
          </p:cNvSpPr>
          <p:nvPr>
            <p:ph type="sldNum" sz="quarter" idx="10"/>
          </p:nvPr>
        </p:nvSpPr>
        <p:spPr/>
        <p:txBody>
          <a:bodyPr/>
          <a:lstStyle/>
          <a:p>
            <a:fld id="{6FCA74A4-F605-41B5-921E-61A9A8B92EE3}" type="slidenum">
              <a:rPr lang="en-US" smtClean="0"/>
              <a:t>6</a:t>
            </a:fld>
            <a:endParaRPr lang="en-US"/>
          </a:p>
        </p:txBody>
      </p:sp>
    </p:spTree>
    <p:extLst>
      <p:ext uri="{BB962C8B-B14F-4D97-AF65-F5344CB8AC3E}">
        <p14:creationId xmlns:p14="http://schemas.microsoft.com/office/powerpoint/2010/main" val="2041698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p>
          <a:p>
            <a:r>
              <a:rPr lang="fr-CH" dirty="0"/>
              <a:t>Programme continues </a:t>
            </a:r>
            <a:r>
              <a:rPr lang="fr-CH" dirty="0" err="1"/>
              <a:t>tomorrow</a:t>
            </a:r>
            <a:r>
              <a:rPr lang="fr-CH" dirty="0"/>
              <a:t> </a:t>
            </a:r>
            <a:r>
              <a:rPr lang="fr-CH" dirty="0" err="1"/>
              <a:t>with</a:t>
            </a:r>
            <a:r>
              <a:rPr lang="fr-CH" dirty="0"/>
              <a:t> 2 short</a:t>
            </a:r>
            <a:r>
              <a:rPr lang="fr-CH" baseline="0" dirty="0"/>
              <a:t> </a:t>
            </a:r>
            <a:r>
              <a:rPr lang="fr-CH" baseline="0" dirty="0" err="1"/>
              <a:t>presentations</a:t>
            </a:r>
            <a:r>
              <a:rPr lang="fr-CH" baseline="0" dirty="0"/>
              <a:t> and the </a:t>
            </a:r>
            <a:r>
              <a:rPr lang="fr-CH" baseline="0" dirty="0" err="1"/>
              <a:t>possibility</a:t>
            </a:r>
            <a:r>
              <a:rPr lang="fr-CH" baseline="0" dirty="0"/>
              <a:t> to </a:t>
            </a:r>
            <a:r>
              <a:rPr lang="fr-CH" baseline="0" dirty="0" err="1"/>
              <a:t>ask</a:t>
            </a:r>
            <a:r>
              <a:rPr lang="fr-CH" baseline="0" dirty="0"/>
              <a:t> questions about </a:t>
            </a:r>
            <a:r>
              <a:rPr lang="fr-CH" baseline="0" dirty="0" err="1"/>
              <a:t>legitimation</a:t>
            </a:r>
            <a:r>
              <a:rPr lang="fr-CH" baseline="0" dirty="0"/>
              <a:t> </a:t>
            </a:r>
            <a:r>
              <a:rPr lang="fr-CH" baseline="0" dirty="0" err="1"/>
              <a:t>cards</a:t>
            </a:r>
            <a:r>
              <a:rPr lang="fr-CH" baseline="0" dirty="0"/>
              <a:t> and about the CERN </a:t>
            </a:r>
            <a:r>
              <a:rPr lang="fr-CH" baseline="0" dirty="0" err="1"/>
              <a:t>Health</a:t>
            </a:r>
            <a:r>
              <a:rPr lang="fr-CH" baseline="0" dirty="0"/>
              <a:t> </a:t>
            </a:r>
            <a:r>
              <a:rPr lang="fr-CH" baseline="0" dirty="0" err="1"/>
              <a:t>Insurance</a:t>
            </a:r>
            <a:r>
              <a:rPr lang="fr-CH" baseline="0" dirty="0"/>
              <a:t> Scheme, for </a:t>
            </a:r>
            <a:r>
              <a:rPr lang="fr-CH" baseline="0" dirty="0" err="1"/>
              <a:t>those</a:t>
            </a:r>
            <a:r>
              <a:rPr lang="fr-CH" baseline="0" dirty="0"/>
              <a:t> </a:t>
            </a:r>
            <a:r>
              <a:rPr lang="fr-CH" baseline="0" dirty="0" err="1"/>
              <a:t>who</a:t>
            </a:r>
            <a:r>
              <a:rPr lang="fr-CH" baseline="0" dirty="0"/>
              <a:t> are </a:t>
            </a:r>
            <a:r>
              <a:rPr lang="fr-CH" baseline="0" dirty="0" err="1"/>
              <a:t>covered</a:t>
            </a:r>
            <a:r>
              <a:rPr lang="fr-CH" baseline="0" dirty="0"/>
              <a:t> by </a:t>
            </a:r>
            <a:r>
              <a:rPr lang="fr-CH" baseline="0" dirty="0" err="1"/>
              <a:t>it</a:t>
            </a:r>
            <a:r>
              <a:rPr lang="fr-CH" baseline="0" dirty="0"/>
              <a:t> : staff, </a:t>
            </a:r>
            <a:r>
              <a:rPr lang="fr-CH" baseline="0" dirty="0" err="1"/>
              <a:t>fellows</a:t>
            </a:r>
            <a:r>
              <a:rPr lang="fr-CH" baseline="0" dirty="0"/>
              <a:t> and </a:t>
            </a:r>
            <a:r>
              <a:rPr lang="fr-CH" baseline="0" dirty="0" err="1"/>
              <a:t>students</a:t>
            </a:r>
            <a:r>
              <a:rPr lang="fr-CH"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7</a:t>
            </a:fld>
            <a:endParaRPr lang="en-US"/>
          </a:p>
        </p:txBody>
      </p:sp>
    </p:spTree>
    <p:extLst>
      <p:ext uri="{BB962C8B-B14F-4D97-AF65-F5344CB8AC3E}">
        <p14:creationId xmlns:p14="http://schemas.microsoft.com/office/powerpoint/2010/main" val="204579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ROCIO</a:t>
            </a:r>
          </a:p>
          <a:p>
            <a:r>
              <a:rPr lang="en-GB" dirty="0"/>
              <a:t>In</a:t>
            </a:r>
            <a:r>
              <a:rPr lang="en-GB" baseline="0" dirty="0"/>
              <a:t> the CERN Phonebook, you can find out where people have their office.</a:t>
            </a:r>
          </a:p>
          <a:p>
            <a:r>
              <a:rPr lang="en-GB" baseline="0" dirty="0"/>
              <a:t>For example, me/Rocio has her office in building 5, on the 2</a:t>
            </a:r>
            <a:r>
              <a:rPr lang="en-GB" baseline="30000" dirty="0"/>
              <a:t>nd</a:t>
            </a:r>
            <a:r>
              <a:rPr lang="en-GB" baseline="0" dirty="0"/>
              <a:t> floor, and the office number is 25, on the side of the corridor with </a:t>
            </a:r>
            <a:r>
              <a:rPr lang="en-GB" baseline="0" dirty="0" err="1"/>
              <a:t>oneven</a:t>
            </a:r>
            <a:r>
              <a:rPr lang="en-GB" baseline="0" dirty="0"/>
              <a:t> numbers, and which are going up from 1 on one side of the building to the highest number on the other side of the building. </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8</a:t>
            </a:fld>
            <a:endParaRPr lang="en-GB"/>
          </a:p>
        </p:txBody>
      </p:sp>
    </p:spTree>
    <p:extLst>
      <p:ext uri="{BB962C8B-B14F-4D97-AF65-F5344CB8AC3E}">
        <p14:creationId xmlns:p14="http://schemas.microsoft.com/office/powerpoint/2010/main" val="2646143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br>
              <a:rPr lang="fr-CH" dirty="0"/>
            </a:br>
            <a:r>
              <a:rPr lang="en-GB" baseline="0" dirty="0"/>
              <a:t>And there is </a:t>
            </a:r>
            <a:r>
              <a:rPr lang="en-GB" b="1" baseline="0" dirty="0"/>
              <a:t>an application</a:t>
            </a:r>
            <a:r>
              <a:rPr lang="en-GB" baseline="0" dirty="0"/>
              <a:t> which you can install on your smartphone.</a:t>
            </a:r>
            <a:endParaRPr lang="en-GB" dirty="0"/>
          </a:p>
          <a:p>
            <a:r>
              <a:rPr lang="en-GB" b="0" dirty="0"/>
              <a:t>The app is called </a:t>
            </a:r>
            <a:r>
              <a:rPr lang="en-GB" b="0" dirty="0" err="1"/>
              <a:t>MapCERN</a:t>
            </a:r>
            <a:r>
              <a:rPr lang="en-GB" b="0" baseline="0" dirty="0"/>
              <a:t> and is available for Android and iOS.</a:t>
            </a:r>
          </a:p>
          <a:p>
            <a:r>
              <a:rPr lang="en-GB" b="0" baseline="0" dirty="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9</a:t>
            </a:fld>
            <a:endParaRPr lang="en-US"/>
          </a:p>
        </p:txBody>
      </p:sp>
    </p:spTree>
    <p:extLst>
      <p:ext uri="{BB962C8B-B14F-4D97-AF65-F5344CB8AC3E}">
        <p14:creationId xmlns:p14="http://schemas.microsoft.com/office/powerpoint/2010/main" val="32612415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17721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fr-CH"/>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fr-CH"/>
          </a:p>
        </p:txBody>
      </p:sp>
      <p:sp>
        <p:nvSpPr>
          <p:cNvPr id="4" name="Date Placeholder 3"/>
          <p:cNvSpPr>
            <a:spLocks noGrp="1"/>
          </p:cNvSpPr>
          <p:nvPr>
            <p:ph type="dt" sz="half" idx="10"/>
          </p:nvPr>
        </p:nvSpPr>
        <p:spPr/>
        <p:txBody>
          <a:bodyPr/>
          <a:lstStyle/>
          <a:p>
            <a:fld id="{77C6B6C5-F1CF-4B8B-89F4-9A38E4EB1BEA}" type="datetimeFigureOut">
              <a:rPr lang="fr-CH" smtClean="0"/>
              <a:t>31.03.2023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31164A4D-2345-4597-8CF2-F5163344543F}" type="slidenum">
              <a:rPr lang="fr-CH" smtClean="0"/>
              <a:t>‹#›</a:t>
            </a:fld>
            <a:endParaRPr lang="fr-CH"/>
          </a:p>
        </p:txBody>
      </p:sp>
    </p:spTree>
    <p:extLst>
      <p:ext uri="{BB962C8B-B14F-4D97-AF65-F5344CB8AC3E}">
        <p14:creationId xmlns:p14="http://schemas.microsoft.com/office/powerpoint/2010/main" val="87028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20"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20"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 id="2147483700" r:id="rId18"/>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hyperlink" Target="https://translation-council-support-group.web.cern.ch/style-guides" TargetMode="External"/><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comments" Target="../comments/comment2.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9.png"/><Relationship Id="rId7"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10.xml"/><Relationship Id="rId6" Type="http://schemas.openxmlformats.org/officeDocument/2006/relationships/hyperlink" Target="https://sce-dep.web.cern.ch/parking" TargetMode="External"/><Relationship Id="rId5"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44.png"/></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1.xml"/><Relationship Id="rId1" Type="http://schemas.openxmlformats.org/officeDocument/2006/relationships/slideLayout" Target="../slideLayouts/slideLayout8.xml"/><Relationship Id="rId5" Type="http://schemas.openxmlformats.org/officeDocument/2006/relationships/comments" Target="../comments/comment3.xml"/><Relationship Id="rId4" Type="http://schemas.openxmlformats.org/officeDocument/2006/relationships/hyperlink" Target="https://sce-dep.web.cern.ch/security/acces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jpe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10.xml"/><Relationship Id="rId5" Type="http://schemas.openxmlformats.org/officeDocument/2006/relationships/image" Target="../media/image52.jpeg"/><Relationship Id="rId4" Type="http://schemas.openxmlformats.org/officeDocument/2006/relationships/image" Target="../media/image51.jpeg"/></Relationships>
</file>

<file path=ppt/slides/_rels/slide26.xml.rels><?xml version="1.0" encoding="UTF-8" standalone="yes"?>
<Relationships xmlns="http://schemas.openxmlformats.org/package/2006/relationships"><Relationship Id="rId3" Type="http://schemas.openxmlformats.org/officeDocument/2006/relationships/hyperlink" Target="https://edh.cern.ch/Document/General/DA" TargetMode="External"/><Relationship Id="rId2" Type="http://schemas.openxmlformats.org/officeDocument/2006/relationships/notesSlide" Target="../notesSlides/notesSlide24.xml"/><Relationship Id="rId1" Type="http://schemas.openxmlformats.org/officeDocument/2006/relationships/slideLayout" Target="../slideLayouts/slideLayout8.xml"/><Relationship Id="rId5" Type="http://schemas.openxmlformats.org/officeDocument/2006/relationships/image" Target="../media/image53.png"/><Relationship Id="rId4" Type="http://schemas.openxmlformats.org/officeDocument/2006/relationships/hyperlink" Target="https://edh.cern.ch/"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5.xml"/><Relationship Id="rId1" Type="http://schemas.openxmlformats.org/officeDocument/2006/relationships/slideLayout" Target="../slideLayouts/slideLayout10.xml"/><Relationship Id="rId5" Type="http://schemas.openxmlformats.org/officeDocument/2006/relationships/hyperlink" Target="https://sce-dep.web.cern.ch/campus-life/mobility" TargetMode="Externa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hyperlink" Target="https://app.glide.io/" TargetMode="External"/><Relationship Id="rId7" Type="http://schemas.openxmlformats.org/officeDocument/2006/relationships/image" Target="../media/image57.png"/><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18.png"/><Relationship Id="rId10" Type="http://schemas.openxmlformats.org/officeDocument/2006/relationships/image" Target="../media/image60.png"/><Relationship Id="rId4" Type="http://schemas.openxmlformats.org/officeDocument/2006/relationships/hyperlink" Target="https://www.mobility-parc.net/m/welcome.do?alc=true&amp;communityId=234" TargetMode="External"/><Relationship Id="rId9" Type="http://schemas.openxmlformats.org/officeDocument/2006/relationships/image" Target="../media/image59.png"/></Relationships>
</file>

<file path=ppt/slides/_rels/slide29.xml.rels><?xml version="1.0" encoding="UTF-8" standalone="yes"?>
<Relationships xmlns="http://schemas.openxmlformats.org/package/2006/relationships"><Relationship Id="rId3" Type="http://schemas.openxmlformats.org/officeDocument/2006/relationships/hyperlink" Target="https://smb-dep.web.cern.ch/en/Mobility_Shuttle"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hyperlink" Target="https://sce-dep.web.cern.ch/cern-shuttle-servic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30.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hyperlink" Target="https://cern.service-now.com/service-portal/?id=about" TargetMode="External"/><Relationship Id="rId3" Type="http://schemas.openxmlformats.org/officeDocument/2006/relationships/image" Target="../media/image64.png"/><Relationship Id="rId7" Type="http://schemas.openxmlformats.org/officeDocument/2006/relationships/image" Target="../media/image67.png"/><Relationship Id="rId12" Type="http://schemas.openxmlformats.org/officeDocument/2006/relationships/image" Target="../media/image71.png"/><Relationship Id="rId2" Type="http://schemas.openxmlformats.org/officeDocument/2006/relationships/notesSlide" Target="../notesSlides/notesSlide28.xml"/><Relationship Id="rId1" Type="http://schemas.openxmlformats.org/officeDocument/2006/relationships/slideLayout" Target="../slideLayouts/slideLayout17.xml"/><Relationship Id="rId6" Type="http://schemas.openxmlformats.org/officeDocument/2006/relationships/image" Target="../media/image66.png"/><Relationship Id="rId11" Type="http://schemas.openxmlformats.org/officeDocument/2006/relationships/image" Target="../media/image70.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65.png"/><Relationship Id="rId9" Type="http://schemas.openxmlformats.org/officeDocument/2006/relationships/image" Target="../media/image69.png"/><Relationship Id="rId14" Type="http://schemas.openxmlformats.org/officeDocument/2006/relationships/image" Target="../media/image72.png"/></Relationships>
</file>

<file path=ppt/slides/_rels/slide31.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1.xml"/><Relationship Id="rId1" Type="http://schemas.openxmlformats.org/officeDocument/2006/relationships/slideLayout" Target="../slideLayouts/slideLayout14.xml"/><Relationship Id="rId4" Type="http://schemas.openxmlformats.org/officeDocument/2006/relationships/hyperlink" Target="http://safety.cern.ch/FirstAid.html"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hyperlink" Target="https://lms.cern.ch/ekp/servlet/ekp?CID=EKP000043535&amp;TX=FORMAT1&amp;BACKTOCATALOG=Y&amp;DECORATEPAGE=N" TargetMode="Externa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32.xml"/><Relationship Id="rId1" Type="http://schemas.openxmlformats.org/officeDocument/2006/relationships/slideLayout" Target="../slideLayouts/slideLayout15.xml"/><Relationship Id="rId6" Type="http://schemas.openxmlformats.org/officeDocument/2006/relationships/image" Target="../media/image77.png"/><Relationship Id="rId5" Type="http://schemas.openxmlformats.org/officeDocument/2006/relationships/hyperlink" Target="https://alumni.cern/signup" TargetMode="External"/><Relationship Id="rId4" Type="http://schemas.openxmlformats.org/officeDocument/2006/relationships/image" Target="../media/image76.png"/></Relationships>
</file>

<file path=ppt/slides/_rels/slide36.xml.rels><?xml version="1.0" encoding="UTF-8" standalone="yes"?>
<Relationships xmlns="http://schemas.openxmlformats.org/package/2006/relationships"><Relationship Id="rId8" Type="http://schemas.openxmlformats.org/officeDocument/2006/relationships/image" Target="../media/image83.jpg"/><Relationship Id="rId3" Type="http://schemas.openxmlformats.org/officeDocument/2006/relationships/image" Target="../media/image78.jpeg"/><Relationship Id="rId7" Type="http://schemas.openxmlformats.org/officeDocument/2006/relationships/image" Target="../media/image82.jpeg"/><Relationship Id="rId2" Type="http://schemas.openxmlformats.org/officeDocument/2006/relationships/notesSlide" Target="../notesSlides/notesSlide33.xml"/><Relationship Id="rId1" Type="http://schemas.openxmlformats.org/officeDocument/2006/relationships/slideLayout" Target="../slideLayouts/slideLayout10.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 Id="rId9" Type="http://schemas.openxmlformats.org/officeDocument/2006/relationships/image" Target="../media/image84.jpe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comments" Target="../comments/comment5.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hyperlink" Target="cern.ch/codeofconduct" TargetMode="External"/><Relationship Id="rId5" Type="http://schemas.openxmlformats.org/officeDocument/2006/relationships/image" Target="../media/image85.png"/><Relationship Id="rId4" Type="http://schemas.openxmlformats.org/officeDocument/2006/relationships/notesSlide" Target="../notesSlides/notesSlide34.xml"/></Relationships>
</file>

<file path=ppt/slides/_rels/slide38.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hyperlink" Target="https://cernphone.docs.cern.ch/" TargetMode="External"/><Relationship Id="rId7"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hyperlink" Target="https://mattermost.web.cern.ch/signup_user_complete/?id=7ko15fz7b7fbzbtip7yb84y3xa" TargetMode="External"/><Relationship Id="rId5" Type="http://schemas.openxmlformats.org/officeDocument/2006/relationships/hyperlink" Target="https://videoconference.web.cern.ch/t/zoom-cern-service-faq/27" TargetMode="External"/><Relationship Id="rId10" Type="http://schemas.openxmlformats.org/officeDocument/2006/relationships/image" Target="../media/image88.png"/><Relationship Id="rId4" Type="http://schemas.openxmlformats.org/officeDocument/2006/relationships/hyperlink" Target="https://cern.zoom.us/" TargetMode="External"/><Relationship Id="rId9" Type="http://schemas.openxmlformats.org/officeDocument/2006/relationships/image" Target="../media/image87.jpeg"/></Relationships>
</file>

<file path=ppt/slides/_rels/slide39.xml.rels><?xml version="1.0" encoding="UTF-8" standalone="yes"?>
<Relationships xmlns="http://schemas.openxmlformats.org/package/2006/relationships"><Relationship Id="rId3" Type="http://schemas.openxmlformats.org/officeDocument/2006/relationships/hyperlink" Target="https://hr.web.cern.ch/joining-cern" TargetMode="External"/><Relationship Id="rId2" Type="http://schemas.openxmlformats.org/officeDocument/2006/relationships/notesSlide" Target="../notesSlides/notesSlide36.xml"/><Relationship Id="rId1" Type="http://schemas.openxmlformats.org/officeDocument/2006/relationships/slideLayout" Target="../slideLayouts/slideLayout14.xml"/><Relationship Id="rId6" Type="http://schemas.openxmlformats.org/officeDocument/2006/relationships/comments" Target="../comments/comment6.xml"/><Relationship Id="rId5" Type="http://schemas.openxmlformats.org/officeDocument/2006/relationships/image" Target="../media/image90.png"/><Relationship Id="rId4" Type="http://schemas.openxmlformats.org/officeDocument/2006/relationships/image" Target="../media/image89.png"/></Relationships>
</file>

<file path=ppt/slides/_rels/slide4.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7.jpe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hyperlink" Target="https://language-tandem.web.cern.ch/" TargetMode="External"/><Relationship Id="rId5" Type="http://schemas.openxmlformats.org/officeDocument/2006/relationships/hyperlink" Target="cern.ch/learninghub" TargetMode="Externa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7.xml"/><Relationship Id="rId1" Type="http://schemas.openxmlformats.org/officeDocument/2006/relationships/slideLayout" Target="../slideLayouts/slideLayout15.xml"/><Relationship Id="rId5" Type="http://schemas.openxmlformats.org/officeDocument/2006/relationships/image" Target="../media/image93.png"/><Relationship Id="rId4" Type="http://schemas.openxmlformats.org/officeDocument/2006/relationships/image" Target="../media/image92.png"/></Relationships>
</file>

<file path=ppt/slides/_rels/slide41.xml.rels><?xml version="1.0" encoding="UTF-8" standalone="yes"?>
<Relationships xmlns="http://schemas.openxmlformats.org/package/2006/relationships"><Relationship Id="rId3" Type="http://schemas.openxmlformats.org/officeDocument/2006/relationships/hyperlink" Target="https://indico.cern.ch/category/8140/" TargetMode="External"/><Relationship Id="rId2" Type="http://schemas.openxmlformats.org/officeDocument/2006/relationships/notesSlide" Target="../notesSlides/notesSlide38.xml"/><Relationship Id="rId1" Type="http://schemas.openxmlformats.org/officeDocument/2006/relationships/slideLayout" Target="../slideLayouts/slideLayout9.xml"/><Relationship Id="rId6" Type="http://schemas.openxmlformats.org/officeDocument/2006/relationships/hyperlink" Target="https://indico.cern.ch/category/5482/" TargetMode="External"/><Relationship Id="rId5" Type="http://schemas.openxmlformats.org/officeDocument/2006/relationships/hyperlink" Target="https://indico.cern.ch/category/3501/" TargetMode="External"/><Relationship Id="rId4" Type="http://schemas.openxmlformats.org/officeDocument/2006/relationships/image" Target="../media/image94.png"/></Relationships>
</file>

<file path=ppt/slides/_rels/slide4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9.xml"/><Relationship Id="rId1" Type="http://schemas.openxmlformats.org/officeDocument/2006/relationships/slideLayout" Target="../slideLayouts/slideLayout15.xml"/><Relationship Id="rId4" Type="http://schemas.openxmlformats.org/officeDocument/2006/relationships/image" Target="../media/image96.png"/></Relationships>
</file>

<file path=ppt/slides/_rels/slide43.xml.rels><?xml version="1.0" encoding="UTF-8" standalone="yes"?>
<Relationships xmlns="http://schemas.openxmlformats.org/package/2006/relationships"><Relationship Id="rId3" Type="http://schemas.openxmlformats.org/officeDocument/2006/relationships/hyperlink" Target="https://indico.cern.ch/category/14568/" TargetMode="External"/><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hyperlink" Target="https://indico.cern.ch/category/10150/"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2.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6.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3.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473" y="3195984"/>
            <a:ext cx="8229600" cy="605995"/>
          </a:xfrm>
        </p:spPr>
        <p:txBody>
          <a:bodyPr>
            <a:normAutofit fontScale="55000" lnSpcReduction="20000"/>
          </a:bodyPr>
          <a:lstStyle/>
          <a:p>
            <a:pPr marL="36576" indent="0">
              <a:buNone/>
            </a:pPr>
            <a:r>
              <a:rPr lang="en-US" dirty="0"/>
              <a:t>https://visit.cern/globe/history-globe </a:t>
            </a:r>
          </a:p>
          <a:p>
            <a:pPr marL="36576" indent="0">
              <a:buNone/>
            </a:pPr>
            <a:r>
              <a:rPr lang="en-GB" dirty="0"/>
              <a:t> </a:t>
            </a:r>
          </a:p>
        </p:txBody>
      </p:sp>
      <p:pic>
        <p:nvPicPr>
          <p:cNvPr id="5" name="Picture 4"/>
          <p:cNvPicPr>
            <a:picLocks noChangeAspect="1"/>
          </p:cNvPicPr>
          <p:nvPr/>
        </p:nvPicPr>
        <p:blipFill>
          <a:blip r:embed="rId3"/>
          <a:stretch>
            <a:fillRect/>
          </a:stretch>
        </p:blipFill>
        <p:spPr>
          <a:xfrm>
            <a:off x="180473" y="376739"/>
            <a:ext cx="3827361" cy="2546935"/>
          </a:xfrm>
          <a:prstGeom prst="rect">
            <a:avLst/>
          </a:prstGeom>
        </p:spPr>
      </p:pic>
      <p:pic>
        <p:nvPicPr>
          <p:cNvPr id="6" name="Picture 5"/>
          <p:cNvPicPr>
            <a:picLocks noChangeAspect="1"/>
          </p:cNvPicPr>
          <p:nvPr/>
        </p:nvPicPr>
        <p:blipFill>
          <a:blip r:embed="rId4"/>
          <a:stretch>
            <a:fillRect/>
          </a:stretch>
        </p:blipFill>
        <p:spPr>
          <a:xfrm>
            <a:off x="4133993" y="855792"/>
            <a:ext cx="4915495" cy="3271039"/>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10</a:t>
            </a:fld>
            <a:endParaRPr lang="en-US" dirty="0"/>
          </a:p>
        </p:txBody>
      </p:sp>
      <p:sp>
        <p:nvSpPr>
          <p:cNvPr id="7" name="TextBox 6"/>
          <p:cNvSpPr txBox="1"/>
          <p:nvPr/>
        </p:nvSpPr>
        <p:spPr>
          <a:xfrm>
            <a:off x="7819655" y="3825905"/>
            <a:ext cx="1734289"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
        <p:nvSpPr>
          <p:cNvPr id="8" name="TextBox 7"/>
          <p:cNvSpPr txBox="1"/>
          <p:nvPr/>
        </p:nvSpPr>
        <p:spPr>
          <a:xfrm>
            <a:off x="2798167" y="333960"/>
            <a:ext cx="1963271"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Tree>
    <p:extLst>
      <p:ext uri="{BB962C8B-B14F-4D97-AF65-F5344CB8AC3E}">
        <p14:creationId xmlns:p14="http://schemas.microsoft.com/office/powerpoint/2010/main" val="2325905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as an international organization</a:t>
            </a:r>
            <a:endParaRPr lang="en-GB" dirty="0"/>
          </a:p>
        </p:txBody>
      </p:sp>
      <p:sp>
        <p:nvSpPr>
          <p:cNvPr id="3" name="Text Placeholder 2"/>
          <p:cNvSpPr>
            <a:spLocks noGrp="1"/>
          </p:cNvSpPr>
          <p:nvPr>
            <p:ph type="body" idx="1"/>
          </p:nvPr>
        </p:nvSpPr>
        <p:spPr/>
        <p:txBody>
          <a:bodyPr/>
          <a:lstStyle/>
          <a:p>
            <a:r>
              <a:rPr lang="en-GB" dirty="0"/>
              <a:t>Quiz – part 1</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3487644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646331"/>
          </a:xfrm>
          <a:prstGeom prst="rect">
            <a:avLst/>
          </a:prstGeom>
          <a:noFill/>
          <a:ln w="3175">
            <a:solidFill>
              <a:schemeClr val="tx1"/>
            </a:solidFill>
          </a:ln>
        </p:spPr>
        <p:txBody>
          <a:bodyPr wrap="square" rtlCol="0">
            <a:spAutoFit/>
          </a:bodyPr>
          <a:lstStyle/>
          <a:p>
            <a:r>
              <a:rPr lang="en-GB" dirty="0"/>
              <a:t>Fellows</a:t>
            </a:r>
          </a:p>
          <a:p>
            <a:r>
              <a:rPr lang="en-GB" dirty="0"/>
              <a:t>~ 780</a:t>
            </a:r>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a:t>Staff</a:t>
            </a:r>
          </a:p>
          <a:p>
            <a:r>
              <a:rPr lang="en-GB" dirty="0"/>
              <a:t>~ 2 670</a:t>
            </a:r>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a:t>Users</a:t>
            </a:r>
          </a:p>
          <a:p>
            <a:r>
              <a:rPr lang="en-GB" dirty="0"/>
              <a:t>~ 11 200</a:t>
            </a:r>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a:t>Associates</a:t>
            </a:r>
          </a:p>
          <a:p>
            <a:r>
              <a:rPr lang="en-GB" dirty="0"/>
              <a:t>~ 1000</a:t>
            </a:r>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a:t>Students</a:t>
            </a:r>
          </a:p>
          <a:p>
            <a:r>
              <a:rPr lang="en-GB" dirty="0"/>
              <a:t>~ 550</a:t>
            </a:r>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a:t>Employed MPE</a:t>
            </a:r>
          </a:p>
          <a:p>
            <a:r>
              <a:rPr lang="en-GB" dirty="0"/>
              <a:t>~ 3 450</a:t>
            </a:r>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a:t>Associated MPA</a:t>
            </a:r>
          </a:p>
          <a:p>
            <a:r>
              <a:rPr lang="en-GB" dirty="0"/>
              <a:t>~ 12 750</a:t>
            </a:r>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a:t>CERN </a:t>
            </a:r>
            <a:r>
              <a:rPr lang="en-GB" dirty="0" err="1"/>
              <a:t>MoP</a:t>
            </a:r>
            <a:endParaRPr lang="en-GB" dirty="0"/>
          </a:p>
          <a:p>
            <a:r>
              <a:rPr lang="en-GB" dirty="0"/>
              <a:t>~16 200</a:t>
            </a:r>
          </a:p>
        </p:txBody>
      </p:sp>
      <p:sp>
        <p:nvSpPr>
          <p:cNvPr id="14" name="TextBox 13"/>
          <p:cNvSpPr txBox="1"/>
          <p:nvPr/>
        </p:nvSpPr>
        <p:spPr>
          <a:xfrm>
            <a:off x="6840435" y="452581"/>
            <a:ext cx="1416829" cy="646331"/>
          </a:xfrm>
          <a:prstGeom prst="rect">
            <a:avLst/>
          </a:prstGeom>
          <a:noFill/>
          <a:ln w="3175">
            <a:solidFill>
              <a:schemeClr val="tx1"/>
            </a:solidFill>
          </a:ln>
        </p:spPr>
        <p:txBody>
          <a:bodyPr wrap="square" rtlCol="0">
            <a:spAutoFit/>
          </a:bodyPr>
          <a:lstStyle/>
          <a:p>
            <a:r>
              <a:rPr lang="en-GB" dirty="0"/>
              <a:t>Contractors</a:t>
            </a:r>
          </a:p>
          <a:p>
            <a:r>
              <a:rPr lang="en-GB" dirty="0"/>
              <a:t>&gt; 4 500</a:t>
            </a:r>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21453" y="3272441"/>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3" name="Picture 72"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45921" y="3368583"/>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39484" y="3480400"/>
            <a:ext cx="1015804" cy="760672"/>
          </a:xfrm>
          <a:prstGeom prst="rect">
            <a:avLst/>
          </a:prstGeom>
        </p:spPr>
      </p:pic>
      <p:pic>
        <p:nvPicPr>
          <p:cNvPr id="75" name="Picture 74"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13096" y="328982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3985447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221" y="141480"/>
            <a:ext cx="4475708" cy="2085186"/>
          </a:xfrm>
          <a:prstGeom prst="rect">
            <a:avLst/>
          </a:prstGeom>
          <a:noFill/>
        </p:spPr>
        <p:txBody>
          <a:bodyPr wrap="square" rtlCol="0">
            <a:spAutoFit/>
          </a:bodyPr>
          <a:lstStyle/>
          <a:p>
            <a:pPr marL="27432"/>
            <a:r>
              <a:rPr lang="en-US" sz="2400" b="1" dirty="0"/>
              <a:t>Revenues 2022</a:t>
            </a:r>
          </a:p>
          <a:p>
            <a:pPr marL="27432"/>
            <a:br>
              <a:rPr lang="en-US" sz="1350" dirty="0"/>
            </a:br>
            <a:r>
              <a:rPr lang="en-US" sz="1600" b="1" dirty="0">
                <a:solidFill>
                  <a:srgbClr val="00B0F0"/>
                </a:solidFill>
              </a:rPr>
              <a:t>Member State contributions </a:t>
            </a:r>
            <a:r>
              <a:rPr lang="en-US" sz="1600" dirty="0"/>
              <a:t>	</a:t>
            </a:r>
            <a:r>
              <a:rPr lang="en-US" sz="1600" b="1" dirty="0">
                <a:solidFill>
                  <a:srgbClr val="00B0F0"/>
                </a:solidFill>
              </a:rPr>
              <a:t>84 %</a:t>
            </a:r>
          </a:p>
          <a:p>
            <a:pPr marL="27432"/>
            <a:r>
              <a:rPr lang="en-US" sz="1600" dirty="0"/>
              <a:t>Associate Member State contributions	  2 %</a:t>
            </a:r>
          </a:p>
          <a:p>
            <a:pPr marL="27432"/>
            <a:r>
              <a:rPr lang="en-US" sz="1600" dirty="0"/>
              <a:t>Special contributions		3.7%</a:t>
            </a:r>
          </a:p>
          <a:p>
            <a:pPr marL="27432"/>
            <a:r>
              <a:rPr lang="en-US" sz="1400" i="1" dirty="0"/>
              <a:t>(to HL-LHC, specific experiments, from EU)</a:t>
            </a:r>
          </a:p>
          <a:p>
            <a:pPr marL="27432"/>
            <a:r>
              <a:rPr lang="en-US" sz="1600" dirty="0"/>
              <a:t>Other 	  			10 %</a:t>
            </a:r>
            <a:br>
              <a:rPr lang="en-US" sz="1600" dirty="0"/>
            </a:br>
            <a:r>
              <a:rPr lang="en-US" sz="1400" i="1" dirty="0"/>
              <a:t>(e.g. knowledge transfer, donations, …)</a:t>
            </a:r>
          </a:p>
        </p:txBody>
      </p:sp>
      <p:sp>
        <p:nvSpPr>
          <p:cNvPr id="4" name="TextBox 3"/>
          <p:cNvSpPr txBox="1"/>
          <p:nvPr/>
        </p:nvSpPr>
        <p:spPr>
          <a:xfrm>
            <a:off x="4976383" y="665000"/>
            <a:ext cx="4324027" cy="861774"/>
          </a:xfrm>
          <a:prstGeom prst="rect">
            <a:avLst/>
          </a:prstGeom>
          <a:noFill/>
        </p:spPr>
        <p:txBody>
          <a:bodyPr wrap="square" rtlCol="0">
            <a:spAutoFit/>
          </a:bodyPr>
          <a:lstStyle/>
          <a:p>
            <a:pPr marL="27432"/>
            <a:r>
              <a:rPr lang="en-US" sz="1600" dirty="0"/>
              <a:t>Principle = </a:t>
            </a:r>
          </a:p>
          <a:p>
            <a:pPr marL="27432"/>
            <a:r>
              <a:rPr lang="en-US" sz="1600" dirty="0"/>
              <a:t>proportional to Gross National Income</a:t>
            </a:r>
          </a:p>
          <a:p>
            <a:pPr marL="27432"/>
            <a:r>
              <a:rPr lang="en-US" dirty="0"/>
              <a:t>→  equal effort for every country</a:t>
            </a:r>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52364" y="2196078"/>
            <a:ext cx="4389129" cy="2947422"/>
          </a:xfrm>
          <a:prstGeom prst="rect">
            <a:avLst/>
          </a:prstGeom>
        </p:spPr>
      </p:pic>
    </p:spTree>
    <p:extLst>
      <p:ext uri="{BB962C8B-B14F-4D97-AF65-F5344CB8AC3E}">
        <p14:creationId xmlns:p14="http://schemas.microsoft.com/office/powerpoint/2010/main" val="374740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83869" y="951570"/>
            <a:ext cx="6170141" cy="3500566"/>
          </a:xfrm>
        </p:spPr>
        <p:txBody>
          <a:bodyPr>
            <a:normAutofit/>
          </a:bodyPr>
          <a:lstStyle/>
          <a:p>
            <a:pPr marL="27432" indent="0">
              <a:buNone/>
            </a:pPr>
            <a:r>
              <a:rPr lang="en-US" sz="2100" b="1" dirty="0"/>
              <a:t>Official Currency : CHF</a:t>
            </a:r>
          </a:p>
          <a:p>
            <a:pPr marL="27432" indent="0">
              <a:buNone/>
            </a:pPr>
            <a:endParaRPr lang="en-US" sz="2100" b="1" dirty="0"/>
          </a:p>
          <a:p>
            <a:pPr marL="27432" indent="0">
              <a:buNone/>
            </a:pPr>
            <a:r>
              <a:rPr lang="en-US" sz="2100" b="1" dirty="0"/>
              <a:t>Units</a:t>
            </a:r>
          </a:p>
          <a:p>
            <a:pPr marL="27432" indent="0">
              <a:buNone/>
            </a:pPr>
            <a:r>
              <a:rPr lang="en-US" sz="1800" dirty="0">
                <a:solidFill>
                  <a:srgbClr val="FF0000"/>
                </a:solidFill>
              </a:rPr>
              <a:t>1 </a:t>
            </a:r>
            <a:r>
              <a:rPr lang="en-US" sz="1800" dirty="0" err="1">
                <a:solidFill>
                  <a:srgbClr val="FF0000"/>
                </a:solidFill>
              </a:rPr>
              <a:t>kCHF</a:t>
            </a:r>
            <a:r>
              <a:rPr lang="en-US" sz="1800" dirty="0">
                <a:solidFill>
                  <a:srgbClr val="FF0000"/>
                </a:solidFill>
              </a:rPr>
              <a:t> </a:t>
            </a:r>
            <a:r>
              <a:rPr lang="en-US" sz="1800" dirty="0"/>
              <a:t>= 1000 CHF = 10</a:t>
            </a:r>
            <a:r>
              <a:rPr lang="en-US" sz="1800" baseline="30000" dirty="0"/>
              <a:t>3 </a:t>
            </a:r>
            <a:r>
              <a:rPr lang="en-GB" sz="1800" dirty="0"/>
              <a:t>= one thousand</a:t>
            </a:r>
            <a:endParaRPr lang="en-US" sz="1800" baseline="30000" dirty="0"/>
          </a:p>
          <a:p>
            <a:pPr marL="27432" indent="0">
              <a:buNone/>
            </a:pPr>
            <a:r>
              <a:rPr lang="en-US" sz="1800" dirty="0">
                <a:solidFill>
                  <a:srgbClr val="FF0000"/>
                </a:solidFill>
              </a:rPr>
              <a:t>1 MCHF </a:t>
            </a:r>
            <a:r>
              <a:rPr lang="en-US" sz="1800" dirty="0"/>
              <a:t>= 1 000 000 CHF = 10</a:t>
            </a:r>
            <a:r>
              <a:rPr lang="en-US" sz="1800" baseline="30000" dirty="0"/>
              <a:t>6 </a:t>
            </a:r>
            <a:r>
              <a:rPr lang="en-US" sz="1800" dirty="0"/>
              <a:t>= one million</a:t>
            </a:r>
          </a:p>
          <a:p>
            <a:pPr marL="27432" indent="0">
              <a:buNone/>
            </a:pPr>
            <a:r>
              <a:rPr lang="en-US" sz="1800" dirty="0"/>
              <a:t>1 360 MCHF = 1.36 * 10</a:t>
            </a:r>
            <a:r>
              <a:rPr lang="en-US" sz="1800" baseline="30000" dirty="0"/>
              <a:t>9 </a:t>
            </a:r>
            <a:r>
              <a:rPr lang="en-US" sz="1800" dirty="0"/>
              <a:t>= </a:t>
            </a:r>
            <a:r>
              <a:rPr lang="en-US" sz="1800" dirty="0">
                <a:solidFill>
                  <a:srgbClr val="FF0000"/>
                </a:solidFill>
              </a:rPr>
              <a:t>1.36 billion (</a:t>
            </a:r>
            <a:r>
              <a:rPr lang="en-US" sz="1800" i="1" dirty="0">
                <a:solidFill>
                  <a:srgbClr val="FF0000"/>
                </a:solidFill>
              </a:rPr>
              <a:t>1.36 milliard)</a:t>
            </a:r>
          </a:p>
          <a:p>
            <a:pPr marL="27432" indent="0">
              <a:buNone/>
            </a:pPr>
            <a:endParaRPr lang="en-US" sz="2100" b="1" dirty="0"/>
          </a:p>
          <a:p>
            <a:pPr marL="27432" indent="0">
              <a:buNone/>
            </a:pPr>
            <a:r>
              <a:rPr lang="en-US" sz="2100" b="1" dirty="0"/>
              <a:t>Style guide</a:t>
            </a:r>
          </a:p>
          <a:p>
            <a:pPr marL="27432" indent="0">
              <a:buNone/>
            </a:pPr>
            <a:r>
              <a:rPr lang="en-GB" sz="1350" dirty="0">
                <a:hlinkClick r:id="rId3"/>
              </a:rPr>
              <a:t>https://translation-council-support-group.web.cern.ch/style-guides</a:t>
            </a:r>
            <a:r>
              <a:rPr lang="en-GB" sz="1350" dirty="0"/>
              <a:t> </a:t>
            </a:r>
            <a:endParaRPr lang="en-US" sz="2100" dirty="0"/>
          </a:p>
          <a:p>
            <a:pPr marL="27432" indent="0">
              <a:buNone/>
            </a:pPr>
            <a:endParaRPr lang="en-US" sz="2100" dirty="0"/>
          </a:p>
          <a:p>
            <a:pPr marL="27432" indent="0">
              <a:buNone/>
            </a:pPr>
            <a:endParaRPr lang="en-GB" dirty="0"/>
          </a:p>
        </p:txBody>
      </p:sp>
      <p:sp>
        <p:nvSpPr>
          <p:cNvPr id="3" name="Title 2"/>
          <p:cNvSpPr>
            <a:spLocks noGrp="1"/>
          </p:cNvSpPr>
          <p:nvPr>
            <p:ph type="title"/>
          </p:nvPr>
        </p:nvSpPr>
        <p:spPr>
          <a:xfrm>
            <a:off x="1485900" y="175120"/>
            <a:ext cx="6170141" cy="705332"/>
          </a:xfrm>
        </p:spPr>
        <p:txBody>
          <a:bodyPr>
            <a:normAutofit fontScale="90000"/>
          </a:bodyPr>
          <a:lstStyle/>
          <a:p>
            <a:r>
              <a:rPr lang="en-US" dirty="0"/>
              <a:t>Budget 2023</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2312296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a:t>Link to </a:t>
            </a:r>
            <a:r>
              <a:rPr lang="en-GB" dirty="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28284625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a:t>Working at CERN when Nobel prize</a:t>
            </a:r>
          </a:p>
          <a:p>
            <a:r>
              <a:rPr lang="en-US" dirty="0"/>
              <a:t>1992 : Georges </a:t>
            </a:r>
            <a:r>
              <a:rPr lang="en-US" dirty="0" err="1"/>
              <a:t>Charpak</a:t>
            </a:r>
            <a:endParaRPr lang="en-US" dirty="0"/>
          </a:p>
          <a:p>
            <a:r>
              <a:rPr lang="en-US" dirty="0"/>
              <a:t>1988 : Carlo Rubbia  &amp; Simon van der Meer</a:t>
            </a:r>
          </a:p>
          <a:p>
            <a:r>
              <a:rPr lang="en-US" dirty="0"/>
              <a:t>1984 : Jack Steinberger </a:t>
            </a:r>
            <a:r>
              <a:rPr lang="en-US" sz="1350" dirty="0"/>
              <a:t>(with Lederman and Schwartz)</a:t>
            </a:r>
            <a:endParaRPr lang="en-US" dirty="0"/>
          </a:p>
          <a:p>
            <a:pPr marL="27432" indent="0">
              <a:buNone/>
            </a:pPr>
            <a:endParaRPr lang="en-US" b="1" dirty="0"/>
          </a:p>
          <a:p>
            <a:pPr marL="27432" indent="0">
              <a:buNone/>
            </a:pPr>
            <a:r>
              <a:rPr lang="en-US" b="1" dirty="0"/>
              <a:t>Working at CERN after Nobel prize</a:t>
            </a:r>
          </a:p>
          <a:p>
            <a:r>
              <a:rPr lang="en-US" dirty="0"/>
              <a:t>1952 : Felix Bloch</a:t>
            </a:r>
          </a:p>
          <a:p>
            <a:r>
              <a:rPr lang="en-US" dirty="0"/>
              <a:t>1976 : Sam Ting</a:t>
            </a:r>
          </a:p>
          <a:p>
            <a:pPr marL="27432" indent="0">
              <a:buNone/>
            </a:pPr>
            <a:endParaRPr lang="en-US" b="1" dirty="0"/>
          </a:p>
          <a:p>
            <a:pPr marL="27432" indent="0">
              <a:buNone/>
            </a:pPr>
            <a:r>
              <a:rPr lang="en-US" b="1" dirty="0"/>
              <a:t>Nobel prize thanks to discoveries at CERN</a:t>
            </a:r>
          </a:p>
          <a:p>
            <a:r>
              <a:rPr lang="en-US" dirty="0"/>
              <a:t>2013 : Peter Higgs &amp; Francois </a:t>
            </a:r>
            <a:r>
              <a:rPr lang="en-US" dirty="0" err="1"/>
              <a:t>Englert</a:t>
            </a:r>
            <a:endParaRPr lang="en-US" dirty="0"/>
          </a:p>
          <a:p>
            <a:pPr marL="27432" indent="0">
              <a:buNone/>
            </a:pPr>
            <a:endParaRPr lang="en-US" dirty="0"/>
          </a:p>
          <a:p>
            <a:pPr marL="27432" indent="0">
              <a:buNone/>
            </a:pPr>
            <a:endParaRPr lang="en-US"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38110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Welcome to HR-PXE colleagues</a:t>
            </a:r>
            <a:endParaRPr lang="en-GB" dirty="0"/>
          </a:p>
        </p:txBody>
      </p:sp>
      <p:sp>
        <p:nvSpPr>
          <p:cNvPr id="3" name="Text Placeholder 2"/>
          <p:cNvSpPr>
            <a:spLocks noGrp="1"/>
          </p:cNvSpPr>
          <p:nvPr>
            <p:ph type="body" idx="1"/>
          </p:nvPr>
        </p:nvSpPr>
        <p:spPr>
          <a:xfrm>
            <a:off x="457199" y="994205"/>
            <a:ext cx="8488017" cy="3203145"/>
          </a:xfrm>
        </p:spPr>
        <p:txBody>
          <a:bodyPr>
            <a:normAutofit fontScale="92500" lnSpcReduction="20000"/>
          </a:bodyPr>
          <a:lstStyle/>
          <a:p>
            <a:pPr marL="36576" indent="0">
              <a:buNone/>
            </a:pPr>
            <a:r>
              <a:rPr lang="en-US" dirty="0"/>
              <a:t>Opportunity to ask questions during coffee break</a:t>
            </a:r>
          </a:p>
          <a:p>
            <a:pPr marL="36576" indent="0">
              <a:buNone/>
            </a:pPr>
            <a:endParaRPr lang="en-US" dirty="0"/>
          </a:p>
          <a:p>
            <a:pPr>
              <a:lnSpc>
                <a:spcPct val="120000"/>
              </a:lnSpc>
              <a:buFont typeface="Wingdings" panose="05000000000000000000" pitchFamily="2" charset="2"/>
              <a:buChar char="v"/>
            </a:pPr>
            <a:r>
              <a:rPr lang="en-US" dirty="0"/>
              <a:t>Collective induction session </a:t>
            </a:r>
            <a:r>
              <a:rPr lang="en-US" b="1" i="1" dirty="0">
                <a:solidFill>
                  <a:srgbClr val="92D050"/>
                </a:solidFill>
              </a:rPr>
              <a:t>by type of contract</a:t>
            </a:r>
          </a:p>
          <a:p>
            <a:pPr lvl="1">
              <a:lnSpc>
                <a:spcPct val="120000"/>
              </a:lnSpc>
              <a:buFont typeface="Wingdings" panose="05000000000000000000" pitchFamily="2" charset="2"/>
              <a:buChar char="Ø"/>
            </a:pPr>
            <a:r>
              <a:rPr lang="en-US" sz="2400" dirty="0"/>
              <a:t>Fellows	</a:t>
            </a:r>
            <a:r>
              <a:rPr lang="en-US" sz="2000" b="1" i="1" dirty="0">
                <a:solidFill>
                  <a:srgbClr val="92D050"/>
                </a:solidFill>
              </a:rPr>
              <a:t>			</a:t>
            </a:r>
          </a:p>
          <a:p>
            <a:pPr lvl="1">
              <a:lnSpc>
                <a:spcPct val="120000"/>
              </a:lnSpc>
              <a:buFont typeface="Wingdings" panose="05000000000000000000" pitchFamily="2" charset="2"/>
              <a:buChar char="Ø"/>
            </a:pPr>
            <a:r>
              <a:rPr lang="en-US" sz="2400" dirty="0"/>
              <a:t>Tech &amp; Admin students	 in the 2</a:t>
            </a:r>
            <a:r>
              <a:rPr lang="en-US" sz="2400" baseline="30000" dirty="0"/>
              <a:t>nd</a:t>
            </a:r>
            <a:r>
              <a:rPr lang="en-US" sz="2400" dirty="0"/>
              <a:t> week 	</a:t>
            </a:r>
          </a:p>
          <a:p>
            <a:pPr lvl="1">
              <a:lnSpc>
                <a:spcPct val="120000"/>
              </a:lnSpc>
              <a:buFont typeface="Wingdings" panose="05000000000000000000" pitchFamily="2" charset="2"/>
              <a:buChar char="Ø"/>
            </a:pPr>
            <a:r>
              <a:rPr lang="en-US" sz="2400" dirty="0"/>
              <a:t>Doctoral students</a:t>
            </a:r>
          </a:p>
          <a:p>
            <a:pPr>
              <a:lnSpc>
                <a:spcPct val="120000"/>
              </a:lnSpc>
              <a:buFont typeface="Wingdings" panose="05000000000000000000" pitchFamily="2" charset="2"/>
              <a:buChar char="v"/>
            </a:pPr>
            <a:r>
              <a:rPr lang="en-US" sz="2800" dirty="0"/>
              <a:t>Individually contacted by HRA : Staff</a:t>
            </a:r>
          </a:p>
          <a:p>
            <a:pPr marL="36576" indent="0">
              <a:buNone/>
            </a:pPr>
            <a:endParaRPr lang="en-GB"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17</a:t>
            </a:fld>
            <a:endParaRPr lang="en-US" dirty="0"/>
          </a:p>
        </p:txBody>
      </p:sp>
      <p:sp>
        <p:nvSpPr>
          <p:cNvPr id="5" name="Right Brace 4"/>
          <p:cNvSpPr/>
          <p:nvPr/>
        </p:nvSpPr>
        <p:spPr>
          <a:xfrm>
            <a:off x="4373012" y="2431397"/>
            <a:ext cx="656389" cy="1135905"/>
          </a:xfrm>
          <a:prstGeom prst="rightBrace">
            <a:avLst/>
          </a:prstGeom>
          <a:ln>
            <a:solidFill>
              <a:srgbClr val="0B387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86418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r-CH"/>
          </a:p>
        </p:txBody>
      </p:sp>
      <p:sp>
        <p:nvSpPr>
          <p:cNvPr id="3" name="Subtitle 2"/>
          <p:cNvSpPr>
            <a:spLocks noGrp="1"/>
          </p:cNvSpPr>
          <p:nvPr>
            <p:ph type="subTitle" idx="1"/>
          </p:nvPr>
        </p:nvSpPr>
        <p:spPr/>
        <p:txBody>
          <a:bodyPr/>
          <a:lstStyle/>
          <a:p>
            <a:endParaRPr lang="fr-CH"/>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0" y="0"/>
            <a:ext cx="9144000" cy="5143500"/>
          </a:xfrm>
          <a:prstGeom prst="rect">
            <a:avLst/>
          </a:prstGeom>
        </p:spPr>
      </p:pic>
    </p:spTree>
    <p:extLst>
      <p:ext uri="{BB962C8B-B14F-4D97-AF65-F5344CB8AC3E}">
        <p14:creationId xmlns:p14="http://schemas.microsoft.com/office/powerpoint/2010/main" val="6816580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r-CH"/>
          </a:p>
        </p:txBody>
      </p:sp>
      <p:sp>
        <p:nvSpPr>
          <p:cNvPr id="3" name="Content Placeholder 2"/>
          <p:cNvSpPr>
            <a:spLocks noGrp="1"/>
          </p:cNvSpPr>
          <p:nvPr>
            <p:ph idx="1"/>
          </p:nvPr>
        </p:nvSpPr>
        <p:spPr/>
        <p:txBody>
          <a:bodyPr/>
          <a:lstStyle/>
          <a:p>
            <a:endParaRPr lang="fr-CH"/>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0" y="0"/>
            <a:ext cx="9144000" cy="5143500"/>
          </a:xfrm>
          <a:prstGeom prst="rect">
            <a:avLst/>
          </a:prstGeom>
        </p:spPr>
      </p:pic>
    </p:spTree>
    <p:extLst>
      <p:ext uri="{BB962C8B-B14F-4D97-AF65-F5344CB8AC3E}">
        <p14:creationId xmlns:p14="http://schemas.microsoft.com/office/powerpoint/2010/main" val="297830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2</a:t>
            </a:fld>
            <a:endParaRPr lang="en-US" dirty="0"/>
          </a:p>
        </p:txBody>
      </p:sp>
      <p:pic>
        <p:nvPicPr>
          <p:cNvPr id="4" name="Picture 3"/>
          <p:cNvPicPr>
            <a:picLocks noChangeAspect="1"/>
          </p:cNvPicPr>
          <p:nvPr/>
        </p:nvPicPr>
        <p:blipFill>
          <a:blip r:embed="rId3"/>
          <a:stretch>
            <a:fillRect/>
          </a:stretch>
        </p:blipFill>
        <p:spPr>
          <a:xfrm>
            <a:off x="-1" y="-1714500"/>
            <a:ext cx="9144001" cy="6858000"/>
          </a:xfrm>
          <a:prstGeom prst="rect">
            <a:avLst/>
          </a:prstGeom>
        </p:spPr>
      </p:pic>
      <p:sp>
        <p:nvSpPr>
          <p:cNvPr id="3" name="TextBox 2"/>
          <p:cNvSpPr txBox="1"/>
          <p:nvPr/>
        </p:nvSpPr>
        <p:spPr>
          <a:xfrm>
            <a:off x="0" y="17663"/>
            <a:ext cx="9144001" cy="2308324"/>
          </a:xfrm>
          <a:prstGeom prst="rect">
            <a:avLst/>
          </a:prstGeom>
          <a:noFill/>
        </p:spPr>
        <p:txBody>
          <a:bodyPr wrap="square" rtlCol="0">
            <a:spAutoFit/>
          </a:bodyPr>
          <a:lstStyle/>
          <a:p>
            <a:pPr algn="ctr"/>
            <a:r>
              <a:rPr lang="en-US" sz="7200" b="1" dirty="0">
                <a:solidFill>
                  <a:schemeClr val="bg1"/>
                </a:solidFill>
              </a:rPr>
              <a:t>Welcome @ CERN</a:t>
            </a:r>
          </a:p>
          <a:p>
            <a:pPr algn="ctr"/>
            <a:r>
              <a:rPr lang="en-US" sz="7200" b="1" dirty="0">
                <a:solidFill>
                  <a:schemeClr val="bg1"/>
                </a:solidFill>
              </a:rPr>
              <a:t>3 April 2023</a:t>
            </a:r>
            <a:endParaRPr lang="en-GB" sz="7200" b="1" dirty="0">
              <a:solidFill>
                <a:schemeClr val="bg1"/>
              </a:solidFill>
            </a:endParaRPr>
          </a:p>
        </p:txBody>
      </p:sp>
      <p:sp>
        <p:nvSpPr>
          <p:cNvPr id="5" name="TextBox 4"/>
          <p:cNvSpPr txBox="1"/>
          <p:nvPr/>
        </p:nvSpPr>
        <p:spPr>
          <a:xfrm>
            <a:off x="7180728" y="4767263"/>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2708246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Time for a group photo !</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5" name="Picture 4"/>
          <p:cNvPicPr>
            <a:picLocks noChangeAspect="1"/>
          </p:cNvPicPr>
          <p:nvPr/>
        </p:nvPicPr>
        <p:blipFill>
          <a:blip r:embed="rId3"/>
          <a:stretch>
            <a:fillRect/>
          </a:stretch>
        </p:blipFill>
        <p:spPr>
          <a:xfrm>
            <a:off x="7276289" y="53385"/>
            <a:ext cx="620725" cy="1113485"/>
          </a:xfrm>
          <a:prstGeom prst="rect">
            <a:avLst/>
          </a:prstGeom>
        </p:spPr>
      </p:pic>
      <p:pic>
        <p:nvPicPr>
          <p:cNvPr id="3" name="Picture 2"/>
          <p:cNvPicPr>
            <a:picLocks noChangeAspect="1"/>
          </p:cNvPicPr>
          <p:nvPr/>
        </p:nvPicPr>
        <p:blipFill rotWithShape="1">
          <a:blip r:embed="rId4"/>
          <a:srcRect t="27517" b="20195"/>
          <a:stretch/>
        </p:blipFill>
        <p:spPr>
          <a:xfrm>
            <a:off x="13550" y="1232511"/>
            <a:ext cx="9130450" cy="3229242"/>
          </a:xfrm>
          <a:prstGeom prst="rect">
            <a:avLst/>
          </a:prstGeom>
        </p:spPr>
      </p:pic>
      <p:sp>
        <p:nvSpPr>
          <p:cNvPr id="7" name="TextBox 6"/>
          <p:cNvSpPr txBox="1"/>
          <p:nvPr/>
        </p:nvSpPr>
        <p:spPr>
          <a:xfrm>
            <a:off x="7368986" y="4129207"/>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3894793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nodeType="withEffect">
                                  <p:stCondLst>
                                    <p:cond delay="0"/>
                                  </p:stCondLst>
                                  <p:childTnLst>
                                    <p:anim calcmode="discrete" valueType="str">
                                      <p:cBhvr>
                                        <p:cTn id="6" dur="20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Daily life at CERN</a:t>
            </a:r>
            <a:endParaRPr lang="en-GB" dirty="0"/>
          </a:p>
        </p:txBody>
      </p:sp>
      <p:sp>
        <p:nvSpPr>
          <p:cNvPr id="3" name="Text Placeholder 2"/>
          <p:cNvSpPr>
            <a:spLocks noGrp="1"/>
          </p:cNvSpPr>
          <p:nvPr>
            <p:ph type="body" idx="1"/>
          </p:nvPr>
        </p:nvSpPr>
        <p:spPr/>
        <p:txBody>
          <a:bodyPr/>
          <a:lstStyle/>
          <a:p>
            <a:r>
              <a:rPr lang="en-GB" dirty="0"/>
              <a:t>Quiz part 2</a:t>
            </a:r>
          </a:p>
        </p:txBody>
      </p:sp>
      <p:sp>
        <p:nvSpPr>
          <p:cNvPr id="5" name="Slide Number Placeholder 4"/>
          <p:cNvSpPr>
            <a:spLocks noGrp="1"/>
          </p:cNvSpPr>
          <p:nvPr>
            <p:ph type="sldNum" sz="quarter" idx="10"/>
          </p:nvPr>
        </p:nvSpPr>
        <p:spPr/>
        <p:txBody>
          <a:bodyPr/>
          <a:lstStyle/>
          <a:p>
            <a:fld id="{17918391-D411-FE40-AAD7-861AE5233E0E}" type="slidenum">
              <a:rPr lang="en-US" smtClean="0"/>
              <a:pPr/>
              <a:t>21</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38804" y="601098"/>
            <a:ext cx="4517117" cy="3014548"/>
          </a:xfrm>
          <a:prstGeom prst="rect">
            <a:avLst/>
          </a:prstGeom>
        </p:spPr>
      </p:pic>
    </p:spTree>
    <p:extLst>
      <p:ext uri="{BB962C8B-B14F-4D97-AF65-F5344CB8AC3E}">
        <p14:creationId xmlns:p14="http://schemas.microsoft.com/office/powerpoint/2010/main" val="16987448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a:latin typeface="Century Gothic" panose="020B0502020202020204" pitchFamily="34" charset="0"/>
                </a:rPr>
                <a:t>    accounting for </a:t>
              </a:r>
            </a:p>
            <a:p>
              <a:r>
                <a:rPr lang="en-US" sz="2100" dirty="0">
                  <a:latin typeface="Century Gothic" panose="020B0502020202020204" pitchFamily="34" charset="0"/>
                </a:rPr>
                <a:t>            500.000 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sp>
        <p:nvSpPr>
          <p:cNvPr id="20" name="Rectangle 19"/>
          <p:cNvSpPr/>
          <p:nvPr/>
        </p:nvSpPr>
        <p:spPr>
          <a:xfrm>
            <a:off x="5648671" y="2491926"/>
            <a:ext cx="2756373" cy="415498"/>
          </a:xfrm>
          <a:prstGeom prst="rect">
            <a:avLst/>
          </a:prstGeom>
        </p:spPr>
        <p:txBody>
          <a:bodyPr wrap="square">
            <a:spAutoFit/>
          </a:bodyPr>
          <a:lstStyle/>
          <a:p>
            <a:r>
              <a:rPr lang="en-US" sz="2100" b="1" i="1" dirty="0">
                <a:latin typeface="Century Gothic" panose="020B0502020202020204" pitchFamily="34" charset="0"/>
                <a:hlinkClick r:id="rId6"/>
              </a:rPr>
              <a:t>5 900 </a:t>
            </a:r>
            <a:r>
              <a:rPr lang="en-US" sz="2100" dirty="0">
                <a:latin typeface="Century Gothic" panose="020B0502020202020204" pitchFamily="34" charset="0"/>
                <a:hlinkClick r:id="rId6"/>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885766" y="2451523"/>
            <a:ext cx="523473" cy="522983"/>
          </a:xfrm>
          <a:prstGeom prst="rect">
            <a:avLst/>
          </a:prstGeom>
        </p:spPr>
      </p:pic>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pic>
        <p:nvPicPr>
          <p:cNvPr id="27" name="Picture 2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293602"/>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p>
          <a:p>
            <a:r>
              <a:rPr lang="en-US" sz="2100" dirty="0">
                <a:latin typeface="Century Gothic" panose="020B0502020202020204" pitchFamily="34" charset="0"/>
              </a:rPr>
              <a:t>spaces</a:t>
            </a:r>
            <a:endParaRPr lang="fr-CH" sz="2100" dirty="0">
              <a:latin typeface="Century Gothic" panose="020B0502020202020204" pitchFamily="34" charset="0"/>
            </a:endParaRPr>
          </a:p>
        </p:txBody>
      </p:sp>
      <p:sp>
        <p:nvSpPr>
          <p:cNvPr id="3" name="TextBox 2"/>
          <p:cNvSpPr txBox="1"/>
          <p:nvPr/>
        </p:nvSpPr>
        <p:spPr>
          <a:xfrm>
            <a:off x="5232616" y="721096"/>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a:t>fenced : 220</a:t>
            </a:r>
          </a:p>
        </p:txBody>
      </p:sp>
      <p:sp>
        <p:nvSpPr>
          <p:cNvPr id="5" name="Slide Number Placeholder 4"/>
          <p:cNvSpPr>
            <a:spLocks noGrp="1"/>
          </p:cNvSpPr>
          <p:nvPr>
            <p:ph type="sldNum" sz="quarter" idx="4"/>
          </p:nvPr>
        </p:nvSpPr>
        <p:spPr/>
        <p:txBody>
          <a:bodyPr/>
          <a:lstStyle/>
          <a:p>
            <a:fld id="{17918391-D411-FE40-AAD7-861AE5233E0E}" type="slidenum">
              <a:rPr lang="en-US" smtClean="0"/>
              <a:pPr/>
              <a:t>22</a:t>
            </a:fld>
            <a:endParaRPr lang="en-US" dirty="0"/>
          </a:p>
        </p:txBody>
      </p:sp>
    </p:spTree>
    <p:extLst>
      <p:ext uri="{BB962C8B-B14F-4D97-AF65-F5344CB8AC3E}">
        <p14:creationId xmlns:p14="http://schemas.microsoft.com/office/powerpoint/2010/main" val="16370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945530" y="347077"/>
            <a:ext cx="2598620" cy="2078896"/>
          </a:xfrm>
          <a:prstGeom prst="rect">
            <a:avLst/>
          </a:prstGeom>
        </p:spPr>
      </p:pic>
      <p:sp>
        <p:nvSpPr>
          <p:cNvPr id="7" name="Title 6"/>
          <p:cNvSpPr>
            <a:spLocks noGrp="1"/>
          </p:cNvSpPr>
          <p:nvPr>
            <p:ph type="title"/>
          </p:nvPr>
        </p:nvSpPr>
        <p:spPr/>
        <p:txBody>
          <a:bodyPr/>
          <a:lstStyle/>
          <a:p>
            <a:r>
              <a:rPr lang="en-GB" dirty="0">
                <a:hlinkClick r:id="rId4"/>
              </a:rPr>
              <a:t>CERN access </a:t>
            </a:r>
            <a:r>
              <a:rPr lang="en-GB" dirty="0"/>
              <a:t>card</a:t>
            </a:r>
          </a:p>
        </p:txBody>
      </p:sp>
      <p:sp>
        <p:nvSpPr>
          <p:cNvPr id="4" name="Content Placeholder 3"/>
          <p:cNvSpPr>
            <a:spLocks noGrp="1"/>
          </p:cNvSpPr>
          <p:nvPr>
            <p:ph sz="half" idx="2"/>
          </p:nvPr>
        </p:nvSpPr>
        <p:spPr>
          <a:xfrm>
            <a:off x="4267200" y="1200151"/>
            <a:ext cx="3591339" cy="2609850"/>
          </a:xfrm>
        </p:spPr>
        <p:txBody>
          <a:bodyPr>
            <a:normAutofit fontScale="85000" lnSpcReduction="20000"/>
          </a:bodyPr>
          <a:lstStyle/>
          <a:p>
            <a:pPr marL="36576" indent="0">
              <a:buNone/>
            </a:pPr>
            <a:r>
              <a:rPr lang="en-GB" dirty="0"/>
              <a:t>CERN access card</a:t>
            </a:r>
          </a:p>
          <a:p>
            <a:pPr marL="36576" indent="0">
              <a:buNone/>
            </a:pPr>
            <a:endParaRPr lang="en-GB" dirty="0"/>
          </a:p>
          <a:p>
            <a:pPr marL="36576" indent="0">
              <a:buNone/>
            </a:pPr>
            <a:r>
              <a:rPr lang="en-GB" b="1" dirty="0"/>
              <a:t>Building 55 </a:t>
            </a:r>
          </a:p>
          <a:p>
            <a:pPr marL="36576" indent="0">
              <a:buNone/>
            </a:pPr>
            <a:r>
              <a:rPr lang="en-GB" dirty="0"/>
              <a:t>Working days </a:t>
            </a:r>
          </a:p>
          <a:p>
            <a:pPr marL="36576" indent="0">
              <a:buNone/>
            </a:pPr>
            <a:r>
              <a:rPr lang="en-GB" sz="2400" dirty="0"/>
              <a:t>from 7:30 to 17:30, non stop</a:t>
            </a:r>
          </a:p>
          <a:p>
            <a:pPr marL="36576" indent="0">
              <a:buNone/>
            </a:pPr>
            <a:r>
              <a:rPr lang="en-GB" sz="2400" dirty="0"/>
              <a:t>Also </a:t>
            </a:r>
          </a:p>
          <a:p>
            <a:r>
              <a:rPr lang="en-GB" sz="2400" dirty="0"/>
              <a:t>vehicle registration</a:t>
            </a:r>
          </a:p>
          <a:p>
            <a:r>
              <a:rPr lang="en-GB" sz="2400" dirty="0"/>
              <a:t>biometrics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23</a:t>
            </a:fld>
            <a:endParaRPr lang="en-US" dirty="0"/>
          </a:p>
        </p:txBody>
      </p:sp>
      <p:sp>
        <p:nvSpPr>
          <p:cNvPr id="8" name="Content Placeholder 7"/>
          <p:cNvSpPr>
            <a:spLocks noGrp="1"/>
          </p:cNvSpPr>
          <p:nvPr>
            <p:ph sz="half" idx="1"/>
          </p:nvPr>
        </p:nvSpPr>
        <p:spPr>
          <a:xfrm>
            <a:off x="533400" y="1200151"/>
            <a:ext cx="3336235" cy="2245414"/>
          </a:xfrm>
        </p:spPr>
        <p:txBody>
          <a:bodyPr>
            <a:normAutofit fontScale="85000" lnSpcReduction="20000"/>
          </a:bodyPr>
          <a:lstStyle/>
          <a:p>
            <a:pPr marL="36576" indent="0">
              <a:buNone/>
            </a:pPr>
            <a:r>
              <a:rPr lang="en-GB" dirty="0"/>
              <a:t>Visitors badge</a:t>
            </a:r>
          </a:p>
          <a:p>
            <a:pPr marL="36576" indent="0">
              <a:buNone/>
            </a:pPr>
            <a:endParaRPr lang="en-GB" dirty="0"/>
          </a:p>
          <a:p>
            <a:pPr marL="36576" indent="0">
              <a:buNone/>
            </a:pPr>
            <a:r>
              <a:rPr lang="en-GB" dirty="0"/>
              <a:t>Validity :</a:t>
            </a:r>
          </a:p>
          <a:p>
            <a:pPr marL="36576" indent="0">
              <a:buNone/>
            </a:pPr>
            <a:r>
              <a:rPr lang="en-GB" dirty="0"/>
              <a:t>2 working days</a:t>
            </a:r>
          </a:p>
        </p:txBody>
      </p:sp>
      <p:sp>
        <p:nvSpPr>
          <p:cNvPr id="2" name="TextBox 1"/>
          <p:cNvSpPr txBox="1"/>
          <p:nvPr/>
        </p:nvSpPr>
        <p:spPr>
          <a:xfrm>
            <a:off x="748748" y="3810001"/>
            <a:ext cx="4647426" cy="369332"/>
          </a:xfrm>
          <a:prstGeom prst="rect">
            <a:avLst/>
          </a:prstGeom>
          <a:noFill/>
        </p:spPr>
        <p:txBody>
          <a:bodyPr wrap="none" rtlCol="0">
            <a:spAutoFit/>
          </a:bodyPr>
          <a:lstStyle/>
          <a:p>
            <a:r>
              <a:rPr lang="en-GB" dirty="0">
                <a:hlinkClick r:id="rId4"/>
              </a:rPr>
              <a:t>https://sce-dep.web.cern.ch/security/access</a:t>
            </a:r>
            <a:endParaRPr lang="en-GB" dirty="0"/>
          </a:p>
        </p:txBody>
      </p:sp>
    </p:spTree>
    <p:extLst>
      <p:ext uri="{BB962C8B-B14F-4D97-AF65-F5344CB8AC3E}">
        <p14:creationId xmlns:p14="http://schemas.microsoft.com/office/powerpoint/2010/main" val="6843617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718350886"/>
              </p:ext>
            </p:extLst>
          </p:nvPr>
        </p:nvGraphicFramePr>
        <p:xfrm>
          <a:off x="245338" y="84347"/>
          <a:ext cx="8798361" cy="4236720"/>
        </p:xfrm>
        <a:graphic>
          <a:graphicData uri="http://schemas.openxmlformats.org/drawingml/2006/table">
            <a:tbl>
              <a:tblPr firstRow="1" bandRow="1">
                <a:tableStyleId>{5940675A-B579-460E-94D1-54222C63F5DA}</a:tableStyleId>
              </a:tblPr>
              <a:tblGrid>
                <a:gridCol w="3421356">
                  <a:extLst>
                    <a:ext uri="{9D8B030D-6E8A-4147-A177-3AD203B41FA5}">
                      <a16:colId xmlns:a16="http://schemas.microsoft.com/office/drawing/2014/main" val="872610486"/>
                    </a:ext>
                  </a:extLst>
                </a:gridCol>
                <a:gridCol w="1047407">
                  <a:extLst>
                    <a:ext uri="{9D8B030D-6E8A-4147-A177-3AD203B41FA5}">
                      <a16:colId xmlns:a16="http://schemas.microsoft.com/office/drawing/2014/main" val="2913294891"/>
                    </a:ext>
                  </a:extLst>
                </a:gridCol>
                <a:gridCol w="1095566">
                  <a:extLst>
                    <a:ext uri="{9D8B030D-6E8A-4147-A177-3AD203B41FA5}">
                      <a16:colId xmlns:a16="http://schemas.microsoft.com/office/drawing/2014/main" val="444921899"/>
                    </a:ext>
                  </a:extLst>
                </a:gridCol>
                <a:gridCol w="948086">
                  <a:extLst>
                    <a:ext uri="{9D8B030D-6E8A-4147-A177-3AD203B41FA5}">
                      <a16:colId xmlns:a16="http://schemas.microsoft.com/office/drawing/2014/main" val="1292475689"/>
                    </a:ext>
                  </a:extLst>
                </a:gridCol>
                <a:gridCol w="1116636">
                  <a:extLst>
                    <a:ext uri="{9D8B030D-6E8A-4147-A177-3AD203B41FA5}">
                      <a16:colId xmlns:a16="http://schemas.microsoft.com/office/drawing/2014/main" val="740704956"/>
                    </a:ext>
                  </a:extLst>
                </a:gridCol>
                <a:gridCol w="1169310">
                  <a:extLst>
                    <a:ext uri="{9D8B030D-6E8A-4147-A177-3AD203B41FA5}">
                      <a16:colId xmlns:a16="http://schemas.microsoft.com/office/drawing/2014/main" val="2004915794"/>
                    </a:ext>
                  </a:extLst>
                </a:gridCol>
              </a:tblGrid>
              <a:tr h="395944">
                <a:tc>
                  <a:txBody>
                    <a:bodyPr/>
                    <a:lstStyle/>
                    <a:p>
                      <a:r>
                        <a:rPr lang="en-GB" sz="2000" b="1" dirty="0"/>
                        <a:t>Gates</a:t>
                      </a:r>
                    </a:p>
                  </a:txBody>
                  <a:tcPr anchor="ctr"/>
                </a:tc>
                <a:tc>
                  <a:txBody>
                    <a:bodyPr/>
                    <a:lstStyle/>
                    <a:p>
                      <a:r>
                        <a:rPr lang="en-GB" sz="2000" b="1" dirty="0"/>
                        <a:t>Days</a:t>
                      </a:r>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extLst>
                  <a:ext uri="{0D108BD9-81ED-4DB2-BD59-A6C34878D82A}">
                    <a16:rowId xmlns:a16="http://schemas.microsoft.com/office/drawing/2014/main" val="554095061"/>
                  </a:ext>
                </a:extLst>
              </a:tr>
              <a:tr h="360173">
                <a:tc>
                  <a:txBody>
                    <a:bodyPr/>
                    <a:lstStyle/>
                    <a:p>
                      <a:r>
                        <a:rPr lang="en-GB" dirty="0" err="1"/>
                        <a:t>Meyrin</a:t>
                      </a:r>
                      <a:r>
                        <a:rPr lang="en-GB" dirty="0"/>
                        <a:t> A</a:t>
                      </a:r>
                    </a:p>
                  </a:txBody>
                  <a:tcPr anchor="ctr"/>
                </a:tc>
                <a:tc>
                  <a:txBody>
                    <a:bodyPr/>
                    <a:lstStyle/>
                    <a:p>
                      <a:r>
                        <a:rPr lang="en-GB" sz="1600" dirty="0"/>
                        <a:t>Mon-Fri</a:t>
                      </a:r>
                    </a:p>
                  </a:txBody>
                  <a:tcPr anchor="ctr"/>
                </a:tc>
                <a:tc gridSpan="2">
                  <a:txBody>
                    <a:bodyPr/>
                    <a:lstStyle/>
                    <a:p>
                      <a:pPr algn="ctr"/>
                      <a:r>
                        <a:rPr lang="en-GB" dirty="0"/>
                        <a:t>6-22</a:t>
                      </a:r>
                    </a:p>
                  </a:txBody>
                  <a:tcPr anchor="ctr">
                    <a:solidFill>
                      <a:srgbClr val="92D050"/>
                    </a:solidFill>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7-19</a:t>
                      </a:r>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122463"/>
                  </a:ext>
                </a:extLst>
              </a:tr>
              <a:tr h="360173">
                <a:tc>
                  <a:txBody>
                    <a:bodyPr/>
                    <a:lstStyle/>
                    <a:p>
                      <a:r>
                        <a:rPr lang="en-GB" dirty="0"/>
                        <a:t>Porte Jura </a:t>
                      </a:r>
                      <a:r>
                        <a:rPr lang="en-GB" dirty="0" err="1"/>
                        <a:t>Bldg</a:t>
                      </a:r>
                      <a:r>
                        <a:rPr lang="en-GB" baseline="0" dirty="0"/>
                        <a:t> </a:t>
                      </a:r>
                      <a:r>
                        <a:rPr lang="en-GB" dirty="0"/>
                        <a:t>33</a:t>
                      </a:r>
                    </a:p>
                  </a:txBody>
                  <a:tcPr anchor="ctr"/>
                </a:tc>
                <a:tc>
                  <a:txBody>
                    <a:bodyPr/>
                    <a:lstStyle/>
                    <a:p>
                      <a:endParaRPr lang="en-GB" sz="1600" dirty="0"/>
                    </a:p>
                  </a:txBody>
                  <a:tcPr anchor="ctr"/>
                </a:tc>
                <a:tc>
                  <a:txBody>
                    <a:bodyPr/>
                    <a:lstStyle/>
                    <a:p>
                      <a:pPr algn="ctr"/>
                      <a:r>
                        <a:rPr lang="en-GB" dirty="0"/>
                        <a:t>24/24</a:t>
                      </a:r>
                    </a:p>
                  </a:txBody>
                  <a:tcPr anchor="ctr">
                    <a:solidFill>
                      <a:srgbClr val="92D05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60785881"/>
                  </a:ext>
                </a:extLst>
              </a:tr>
              <a:tr h="360173">
                <a:tc>
                  <a:txBody>
                    <a:bodyPr/>
                    <a:lstStyle/>
                    <a:p>
                      <a:r>
                        <a:rPr lang="en-GB" b="1" dirty="0" err="1"/>
                        <a:t>Meyrin</a:t>
                      </a:r>
                      <a:r>
                        <a:rPr lang="en-GB" b="1" dirty="0"/>
                        <a:t> B (Main entrance)</a:t>
                      </a:r>
                    </a:p>
                  </a:txBody>
                  <a:tcPr anchor="ctr">
                    <a:solidFill>
                      <a:schemeClr val="accent1"/>
                    </a:solidFill>
                  </a:tcPr>
                </a:tc>
                <a:tc>
                  <a:txBody>
                    <a:bodyPr/>
                    <a:lstStyle/>
                    <a:p>
                      <a:endParaRPr lang="en-GB" sz="1600" dirty="0"/>
                    </a:p>
                  </a:txBody>
                  <a:tcPr anchor="ctr">
                    <a:solidFill>
                      <a:schemeClr val="accent1"/>
                    </a:solidFill>
                  </a:tcPr>
                </a:tc>
                <a:tc gridSpan="3">
                  <a:txBody>
                    <a:bodyPr/>
                    <a:lstStyle/>
                    <a:p>
                      <a:pPr algn="ctr"/>
                      <a:r>
                        <a:rPr lang="en-GB"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endParaRPr lang="en-GB" dirty="0"/>
                    </a:p>
                  </a:txBody>
                  <a:tcPr anchor="ctr">
                    <a:solidFill>
                      <a:srgbClr val="FF0000"/>
                    </a:solidFill>
                  </a:tcPr>
                </a:tc>
                <a:extLst>
                  <a:ext uri="{0D108BD9-81ED-4DB2-BD59-A6C34878D82A}">
                    <a16:rowId xmlns:a16="http://schemas.microsoft.com/office/drawing/2014/main" val="3098869105"/>
                  </a:ext>
                </a:extLst>
              </a:tr>
              <a:tr h="360173">
                <a:tc>
                  <a:txBody>
                    <a:bodyPr/>
                    <a:lstStyle/>
                    <a:p>
                      <a:r>
                        <a:rPr lang="en-GB" dirty="0" err="1"/>
                        <a:t>Meyrin</a:t>
                      </a:r>
                      <a:r>
                        <a:rPr lang="en-GB" dirty="0"/>
                        <a:t> C</a:t>
                      </a:r>
                    </a:p>
                  </a:txBody>
                  <a:tcPr anchor="ctr"/>
                </a:tc>
                <a:tc>
                  <a:txBody>
                    <a:bodyPr/>
                    <a:lstStyle/>
                    <a:p>
                      <a:r>
                        <a:rPr lang="en-GB" sz="1600" dirty="0"/>
                        <a:t>Mon-Fri</a:t>
                      </a:r>
                    </a:p>
                  </a:txBody>
                  <a:tcPr anchor="ctr"/>
                </a:tc>
                <a:tc gridSpan="2">
                  <a:txBody>
                    <a:bodyPr/>
                    <a:lstStyle/>
                    <a:p>
                      <a:pPr algn="ctr"/>
                      <a:r>
                        <a:rPr lang="en-GB" dirty="0"/>
                        <a:t>6-22</a:t>
                      </a:r>
                    </a:p>
                  </a:txBody>
                  <a:tcPr anchor="ctr">
                    <a:solidFill>
                      <a:srgbClr val="92D050"/>
                    </a:solidFill>
                  </a:tcPr>
                </a:tc>
                <a:tc hMerge="1">
                  <a:txBody>
                    <a:bodyPr/>
                    <a:lstStyle/>
                    <a:p>
                      <a:pPr algn="ctr"/>
                      <a:endParaRPr lang="en-GB" dirty="0"/>
                    </a:p>
                  </a:txBody>
                  <a:tcPr anchor="ctr">
                    <a:solidFill>
                      <a:srgbClr val="92D050"/>
                    </a:solidFill>
                  </a:tcPr>
                </a:tc>
                <a:tc>
                  <a:txBody>
                    <a:bodyPr/>
                    <a:lstStyle/>
                    <a:p>
                      <a:pPr algn="ctr"/>
                      <a:r>
                        <a:rPr lang="en-GB" dirty="0"/>
                        <a:t>7-19</a:t>
                      </a:r>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463522635"/>
                  </a:ext>
                </a:extLst>
              </a:tr>
              <a:tr h="390187">
                <a:tc>
                  <a:txBody>
                    <a:bodyPr/>
                    <a:lstStyle/>
                    <a:p>
                      <a:r>
                        <a:rPr lang="en-GB" i="1" dirty="0" err="1"/>
                        <a:t>Meyrin</a:t>
                      </a:r>
                      <a:r>
                        <a:rPr lang="en-GB" i="1" dirty="0"/>
                        <a:t> D </a:t>
                      </a:r>
                      <a:r>
                        <a:rPr lang="en-GB" sz="1600" i="1" dirty="0">
                          <a:solidFill>
                            <a:srgbClr val="FF0000"/>
                          </a:solidFill>
                        </a:rPr>
                        <a:t>(goods only)</a:t>
                      </a:r>
                    </a:p>
                  </a:txBody>
                  <a:tcPr anchor="ctr"/>
                </a:tc>
                <a:tc>
                  <a:txBody>
                    <a:bodyPr/>
                    <a:lstStyle/>
                    <a:p>
                      <a:r>
                        <a:rPr lang="en-GB" sz="1600" i="1" dirty="0"/>
                        <a:t>Mon-Fri</a:t>
                      </a:r>
                    </a:p>
                  </a:txBody>
                  <a:tcPr anchor="ctr"/>
                </a:tc>
                <a:tc gridSpan="3">
                  <a:txBody>
                    <a:bodyPr/>
                    <a:lstStyle/>
                    <a:p>
                      <a:pPr algn="ctr"/>
                      <a:endParaRPr lang="en-GB" i="1" dirty="0"/>
                    </a:p>
                  </a:txBody>
                  <a:tcPr anchor="ctr">
                    <a:solidFill>
                      <a:srgbClr val="FF0000"/>
                    </a:solidFill>
                  </a:tcPr>
                </a:tc>
                <a:tc hMerge="1">
                  <a:txBody>
                    <a:bodyPr/>
                    <a:lstStyle/>
                    <a:p>
                      <a:pPr algn="ctr"/>
                      <a:endParaRPr lang="en-GB" dirty="0"/>
                    </a:p>
                  </a:txBody>
                  <a:tcPr anchor="ctr"/>
                </a:tc>
                <a:tc hMerge="1">
                  <a:txBody>
                    <a:bodyPr/>
                    <a:lstStyle/>
                    <a:p>
                      <a:pPr algn="ctr"/>
                      <a:endParaRPr lang="en-GB" dirty="0"/>
                    </a:p>
                  </a:txBody>
                  <a:tcPr anchor="ctr"/>
                </a:tc>
                <a:tc>
                  <a:txBody>
                    <a:bodyPr/>
                    <a:lstStyle/>
                    <a:p>
                      <a:pPr algn="ctr"/>
                      <a:r>
                        <a:rPr lang="en-GB" sz="1000" i="1" dirty="0"/>
                        <a:t>08-12</a:t>
                      </a:r>
                      <a:br>
                        <a:rPr lang="en-GB" sz="1000" i="1" dirty="0"/>
                      </a:br>
                      <a:r>
                        <a:rPr lang="en-GB" sz="1000" i="1" dirty="0"/>
                        <a:t>13-16</a:t>
                      </a:r>
                    </a:p>
                  </a:txBody>
                  <a:tcPr anchor="ctr">
                    <a:solidFill>
                      <a:srgbClr val="92D050"/>
                    </a:solidFill>
                  </a:tcPr>
                </a:tc>
                <a:extLst>
                  <a:ext uri="{0D108BD9-81ED-4DB2-BD59-A6C34878D82A}">
                    <a16:rowId xmlns:a16="http://schemas.microsoft.com/office/drawing/2014/main" val="182366498"/>
                  </a:ext>
                </a:extLst>
              </a:tr>
              <a:tr h="510245">
                <a:tc>
                  <a:txBody>
                    <a:bodyPr/>
                    <a:lstStyle/>
                    <a:p>
                      <a:r>
                        <a:rPr lang="en-GB" dirty="0" err="1"/>
                        <a:t>Meyrin</a:t>
                      </a:r>
                      <a:r>
                        <a:rPr lang="en-GB" dirty="0"/>
                        <a:t> E</a:t>
                      </a:r>
                    </a:p>
                  </a:txBody>
                  <a:tcPr anchor="ctr"/>
                </a:tc>
                <a:tc>
                  <a:txBody>
                    <a:bodyPr/>
                    <a:lstStyle/>
                    <a:p>
                      <a:r>
                        <a:rPr lang="en-GB" sz="1600" dirty="0"/>
                        <a:t>Mon-Fri</a:t>
                      </a:r>
                    </a:p>
                  </a:txBody>
                  <a:tcPr anchor="ctr"/>
                </a:tc>
                <a:tc gridSpan="3">
                  <a:txBody>
                    <a:bodyPr/>
                    <a:lstStyle/>
                    <a:p>
                      <a:pPr algn="ctr"/>
                      <a:r>
                        <a:rPr lang="en-GB" sz="1400" dirty="0"/>
                        <a:t> In : 7-9.30</a:t>
                      </a:r>
                      <a:r>
                        <a:rPr lang="en-GB" sz="1400" baseline="0" dirty="0"/>
                        <a:t> </a:t>
                      </a:r>
                    </a:p>
                    <a:p>
                      <a:pPr algn="ctr"/>
                      <a:r>
                        <a:rPr lang="en-GB" sz="1400" dirty="0"/>
                        <a:t>Out : 16.30-20</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algn="ctr"/>
                      <a:endParaRPr lang="en-GB" dirty="0"/>
                    </a:p>
                  </a:txBody>
                  <a:tcPr anchor="ctr">
                    <a:solidFill>
                      <a:srgbClr val="FF0000"/>
                    </a:solidFill>
                  </a:tcPr>
                </a:tc>
                <a:extLst>
                  <a:ext uri="{0D108BD9-81ED-4DB2-BD59-A6C34878D82A}">
                    <a16:rowId xmlns:a16="http://schemas.microsoft.com/office/drawing/2014/main" val="3434749330"/>
                  </a:ext>
                </a:extLst>
              </a:tr>
              <a:tr h="360173">
                <a:tc>
                  <a:txBody>
                    <a:bodyPr/>
                    <a:lstStyle/>
                    <a:p>
                      <a:r>
                        <a:rPr lang="en-GB" i="1" dirty="0" err="1"/>
                        <a:t>Intersites</a:t>
                      </a:r>
                      <a:r>
                        <a:rPr lang="en-GB" i="1" dirty="0"/>
                        <a:t> tunnel </a:t>
                      </a:r>
                      <a:r>
                        <a:rPr lang="en-GB" sz="1600" i="1" dirty="0">
                          <a:solidFill>
                            <a:srgbClr val="FF0000"/>
                          </a:solidFill>
                        </a:rPr>
                        <a:t>(restrictions)</a:t>
                      </a:r>
                    </a:p>
                  </a:txBody>
                  <a:tcPr anchor="ctr"/>
                </a:tc>
                <a:tc>
                  <a:txBody>
                    <a:bodyPr/>
                    <a:lstStyle/>
                    <a:p>
                      <a:r>
                        <a:rPr lang="en-GB" sz="1600" i="1" dirty="0"/>
                        <a:t>Mon-Fri</a:t>
                      </a:r>
                    </a:p>
                  </a:txBody>
                  <a:tcPr anchor="ctr"/>
                </a:tc>
                <a:tc gridSpan="2">
                  <a:txBody>
                    <a:bodyPr/>
                    <a:lstStyle/>
                    <a:p>
                      <a:pPr algn="ctr"/>
                      <a:endParaRPr lang="en-GB" i="1" dirty="0"/>
                    </a:p>
                  </a:txBody>
                  <a:tcPr anchor="ctr">
                    <a:solidFill>
                      <a:srgbClr val="FF0000"/>
                    </a:solidFill>
                  </a:tcPr>
                </a:tc>
                <a:tc hMerge="1">
                  <a:txBody>
                    <a:bodyPr/>
                    <a:lstStyle/>
                    <a:p>
                      <a:endParaRPr lang="en-GB"/>
                    </a:p>
                  </a:txBody>
                  <a:tcPr/>
                </a:tc>
                <a:tc>
                  <a:txBody>
                    <a:bodyPr/>
                    <a:lstStyle/>
                    <a:p>
                      <a:pPr algn="ctr"/>
                      <a:r>
                        <a:rPr lang="en-GB" i="1" dirty="0"/>
                        <a:t>7-18</a:t>
                      </a:r>
                    </a:p>
                  </a:txBody>
                  <a:tcPr anchor="ctr">
                    <a:solidFill>
                      <a:srgbClr val="92D050"/>
                    </a:solidFill>
                  </a:tcPr>
                </a:tc>
                <a:tc>
                  <a:txBody>
                    <a:bodyPr/>
                    <a:lstStyle/>
                    <a:p>
                      <a:endParaRPr lang="en-GB" dirty="0"/>
                    </a:p>
                  </a:txBody>
                  <a:tcPr anchor="ctr">
                    <a:solidFill>
                      <a:srgbClr val="FF0000"/>
                    </a:solidFill>
                  </a:tcPr>
                </a:tc>
                <a:extLst>
                  <a:ext uri="{0D108BD9-81ED-4DB2-BD59-A6C34878D82A}">
                    <a16:rowId xmlns:a16="http://schemas.microsoft.com/office/drawing/2014/main" val="1766643297"/>
                  </a:ext>
                </a:extLst>
              </a:tr>
              <a:tr h="360173">
                <a:tc>
                  <a:txBody>
                    <a:bodyPr/>
                    <a:lstStyle/>
                    <a:p>
                      <a:r>
                        <a:rPr lang="en-GB" b="1" dirty="0" err="1"/>
                        <a:t>Prevessin</a:t>
                      </a:r>
                      <a:r>
                        <a:rPr lang="en-GB" b="1" dirty="0"/>
                        <a:t> Main</a:t>
                      </a:r>
                      <a:r>
                        <a:rPr lang="en-GB" b="1" baseline="0" dirty="0"/>
                        <a:t> entrance</a:t>
                      </a:r>
                      <a:endParaRPr lang="en-GB" b="1" dirty="0"/>
                    </a:p>
                  </a:txBody>
                  <a:tcPr anchor="ctr">
                    <a:solidFill>
                      <a:schemeClr val="accent1"/>
                    </a:solidFill>
                  </a:tcPr>
                </a:tc>
                <a:tc>
                  <a:txBody>
                    <a:bodyPr/>
                    <a:lstStyle/>
                    <a:p>
                      <a:endParaRPr lang="en-GB" sz="1600" dirty="0"/>
                    </a:p>
                  </a:txBody>
                  <a:tcPr anchor="ctr">
                    <a:solidFill>
                      <a:schemeClr val="accent1"/>
                    </a:solidFill>
                  </a:tcPr>
                </a:tc>
                <a:tc gridSpan="4">
                  <a:txBody>
                    <a:bodyPr/>
                    <a:lstStyle/>
                    <a:p>
                      <a:pPr algn="ctr"/>
                      <a:r>
                        <a:rPr lang="en-GB"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134736004"/>
                  </a:ext>
                </a:extLst>
              </a:tr>
              <a:tr h="360173">
                <a:tc>
                  <a:txBody>
                    <a:bodyPr/>
                    <a:lstStyle/>
                    <a:p>
                      <a:r>
                        <a:rPr lang="en-GB" dirty="0" err="1"/>
                        <a:t>Prevessin</a:t>
                      </a:r>
                      <a:r>
                        <a:rPr lang="en-GB" dirty="0"/>
                        <a:t> </a:t>
                      </a:r>
                      <a:r>
                        <a:rPr lang="en-GB" sz="1400" dirty="0"/>
                        <a:t>Route du </a:t>
                      </a:r>
                      <a:r>
                        <a:rPr lang="en-GB" sz="1400" dirty="0" err="1"/>
                        <a:t>Maroc</a:t>
                      </a:r>
                      <a:endParaRPr lang="en-GB" sz="1600" dirty="0"/>
                    </a:p>
                  </a:txBody>
                  <a:tcPr anchor="ctr"/>
                </a:tc>
                <a:tc>
                  <a:txBody>
                    <a:bodyPr/>
                    <a:lstStyle/>
                    <a:p>
                      <a:endParaRPr lang="en-GB" sz="1600" dirty="0"/>
                    </a:p>
                  </a:txBody>
                  <a:tcPr anchor="ctr"/>
                </a:tc>
                <a:tc gridSpan="2">
                  <a:txBody>
                    <a:bodyPr/>
                    <a:lstStyle/>
                    <a:p>
                      <a:pPr algn="ctr"/>
                      <a:r>
                        <a:rPr lang="en-GB" dirty="0"/>
                        <a:t>24/24</a:t>
                      </a:r>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1969419040"/>
                  </a:ext>
                </a:extLst>
              </a:tr>
              <a:tr h="360173">
                <a:tc>
                  <a:txBody>
                    <a:bodyPr/>
                    <a:lstStyle/>
                    <a:p>
                      <a:r>
                        <a:rPr lang="en-GB" dirty="0" err="1"/>
                        <a:t>Prevessin</a:t>
                      </a:r>
                      <a:r>
                        <a:rPr lang="en-GB" dirty="0"/>
                        <a:t> </a:t>
                      </a:r>
                      <a:r>
                        <a:rPr lang="en-GB" sz="1400" dirty="0"/>
                        <a:t>Moulin des </a:t>
                      </a:r>
                      <a:r>
                        <a:rPr lang="en-GB" sz="1400" dirty="0" err="1"/>
                        <a:t>Ponts</a:t>
                      </a:r>
                      <a:endParaRPr lang="en-GB" sz="1400" dirty="0"/>
                    </a:p>
                  </a:txBody>
                  <a:tcPr anchor="ctr"/>
                </a:tc>
                <a:tc>
                  <a:txBody>
                    <a:bodyPr/>
                    <a:lstStyle/>
                    <a:p>
                      <a:endParaRPr lang="en-GB" sz="1600" dirty="0"/>
                    </a:p>
                  </a:txBody>
                  <a:tcPr anchor="ctr"/>
                </a:tc>
                <a:tc gridSpan="2">
                  <a:txBody>
                    <a:bodyPr/>
                    <a:lstStyle/>
                    <a:p>
                      <a:pPr algn="ctr"/>
                      <a:r>
                        <a:rPr lang="en-GB" dirty="0"/>
                        <a:t>24/24</a:t>
                      </a:r>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3466058449"/>
                  </a:ext>
                </a:extLst>
              </a:tr>
            </a:tbl>
          </a:graphicData>
        </a:graphic>
      </p:graphicFrame>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72640" y="123445"/>
            <a:ext cx="395703" cy="332391"/>
          </a:xfrm>
          <a:prstGeom prst="rect">
            <a:avLst/>
          </a:prstGeom>
        </p:spPr>
      </p:pic>
      <p:pic>
        <p:nvPicPr>
          <p:cNvPr id="12" name="Picture 11" descr="Bike Silhouette | SavvyChristine | Flick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5950001" y="107777"/>
            <a:ext cx="721915" cy="363726"/>
          </a:xfrm>
          <a:prstGeom prst="rect">
            <a:avLst/>
          </a:prstGeom>
        </p:spPr>
      </p:pic>
      <p:pic>
        <p:nvPicPr>
          <p:cNvPr id="16" name="Picture 15" descr="Clipart - walking ico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5155570" y="132244"/>
            <a:ext cx="217765" cy="323592"/>
          </a:xfrm>
          <a:prstGeom prst="rect">
            <a:avLst/>
          </a:prstGeom>
        </p:spPr>
      </p:pic>
      <p:pic>
        <p:nvPicPr>
          <p:cNvPr id="17" name="Picture 16" descr="Файл:LKW mit Aufleger aus Zusatzzeichen 1048-14.sv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970498" y="62240"/>
            <a:ext cx="861204" cy="407939"/>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24</a:t>
            </a:fld>
            <a:endParaRPr lang="en-US" dirty="0"/>
          </a:p>
        </p:txBody>
      </p:sp>
    </p:spTree>
    <p:extLst>
      <p:ext uri="{BB962C8B-B14F-4D97-AF65-F5344CB8AC3E}">
        <p14:creationId xmlns:p14="http://schemas.microsoft.com/office/powerpoint/2010/main" val="18918958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r="21177"/>
          <a:stretch/>
        </p:blipFill>
        <p:spPr>
          <a:xfrm>
            <a:off x="4836745" y="2462878"/>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(resto 1 &amp; 2)</a:t>
            </a:r>
          </a:p>
          <a:p>
            <a:r>
              <a:rPr lang="en-US" sz="2100" dirty="0"/>
              <a:t>1 in </a:t>
            </a:r>
            <a:r>
              <a:rPr lang="en-US" sz="2100" dirty="0" err="1"/>
              <a:t>Prevessin</a:t>
            </a:r>
            <a:r>
              <a:rPr lang="en-US" sz="2100" dirty="0"/>
              <a:t> (resto 3)</a:t>
            </a:r>
          </a:p>
          <a:p>
            <a:endParaRPr lang="en-US" sz="2100" dirty="0"/>
          </a:p>
          <a:p>
            <a:r>
              <a:rPr lang="en-US" sz="2100" b="1" dirty="0"/>
              <a:t>Cafeteria (snacks)</a:t>
            </a:r>
          </a:p>
          <a:p>
            <a:r>
              <a:rPr lang="en-US" sz="2100" dirty="0"/>
              <a:t>Building 13, 30, 40, 54, …</a:t>
            </a:r>
            <a:endParaRPr lang="en-GB" sz="210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94545" y="2503571"/>
            <a:ext cx="2422272" cy="1718299"/>
          </a:xfrm>
          <a:prstGeom prst="rect">
            <a:avLst/>
          </a:prstGeom>
        </p:spPr>
      </p:pic>
      <p:pic>
        <p:nvPicPr>
          <p:cNvPr id="11" name="Picture 10" descr="http://cds.cern.ch/record/2626870/files/201807-160_13.jpg?subformat=icon-144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59783" y="245528"/>
            <a:ext cx="3031601" cy="2086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7747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71609"/>
            <a:ext cx="3657600" cy="3262788"/>
          </a:xfrm>
        </p:spPr>
        <p:txBody>
          <a:bodyPr>
            <a:normAutofit/>
          </a:bodyPr>
          <a:lstStyle/>
          <a:p>
            <a:pPr marL="36576" indent="0">
              <a:buNone/>
            </a:pPr>
            <a:r>
              <a:rPr lang="en-GB" dirty="0">
                <a:solidFill>
                  <a:srgbClr val="00B0F0"/>
                </a:solidFill>
              </a:rPr>
              <a:t>CERN Car</a:t>
            </a:r>
            <a:br>
              <a:rPr lang="en-GB" dirty="0">
                <a:solidFill>
                  <a:srgbClr val="00B0F0"/>
                </a:solidFill>
              </a:rPr>
            </a:br>
            <a:endParaRPr lang="en-GB" dirty="0"/>
          </a:p>
          <a:p>
            <a:pPr marL="36576" indent="0">
              <a:buNone/>
            </a:pPr>
            <a:r>
              <a:rPr lang="en-GB" sz="2000" dirty="0"/>
              <a:t>Requires </a:t>
            </a:r>
          </a:p>
          <a:p>
            <a:pPr marL="36576" indent="0">
              <a:buNone/>
            </a:pPr>
            <a:r>
              <a:rPr lang="en-GB" sz="2000" dirty="0">
                <a:hlinkClick r:id="rId3"/>
              </a:rPr>
              <a:t>CERN driving authorization </a:t>
            </a:r>
            <a:r>
              <a:rPr lang="en-GB" sz="2000" dirty="0"/>
              <a:t>:</a:t>
            </a:r>
            <a:endParaRPr lang="en-GB" dirty="0"/>
          </a:p>
          <a:p>
            <a:pPr>
              <a:buFont typeface="Wingdings" panose="05000000000000000000" pitchFamily="2" charset="2"/>
              <a:buChar char="q"/>
            </a:pPr>
            <a:r>
              <a:rPr lang="en-GB" sz="2000" dirty="0"/>
              <a:t>Valid driving licence</a:t>
            </a:r>
          </a:p>
          <a:p>
            <a:pPr>
              <a:buFont typeface="Wingdings" panose="05000000000000000000" pitchFamily="2" charset="2"/>
              <a:buChar char="q"/>
            </a:pPr>
            <a:r>
              <a:rPr lang="en-GB" sz="2000" dirty="0"/>
              <a:t>OK Department Head</a:t>
            </a:r>
          </a:p>
        </p:txBody>
      </p:sp>
      <p:sp>
        <p:nvSpPr>
          <p:cNvPr id="4" name="Content Placeholder 3"/>
          <p:cNvSpPr>
            <a:spLocks noGrp="1"/>
          </p:cNvSpPr>
          <p:nvPr>
            <p:ph sz="half" idx="2"/>
          </p:nvPr>
        </p:nvSpPr>
        <p:spPr>
          <a:xfrm>
            <a:off x="4778488" y="424063"/>
            <a:ext cx="3657600" cy="3732999"/>
          </a:xfrm>
        </p:spPr>
        <p:txBody>
          <a:bodyPr>
            <a:normAutofit/>
          </a:bodyPr>
          <a:lstStyle/>
          <a:p>
            <a:pPr marL="36576" indent="0">
              <a:buNone/>
            </a:pPr>
            <a:r>
              <a:rPr lang="en-GB" dirty="0">
                <a:solidFill>
                  <a:srgbClr val="00B0F0"/>
                </a:solidFill>
              </a:rPr>
              <a:t>Private vehicle</a:t>
            </a:r>
            <a:br>
              <a:rPr lang="en-GB" dirty="0">
                <a:solidFill>
                  <a:srgbClr val="00B0F0"/>
                </a:solidFill>
              </a:rPr>
            </a:br>
            <a:endParaRPr lang="en-GB" dirty="0">
              <a:solidFill>
                <a:srgbClr val="00B0F0"/>
              </a:solidFill>
            </a:endParaRPr>
          </a:p>
          <a:p>
            <a:pPr>
              <a:buFont typeface="Wingdings" panose="05000000000000000000" pitchFamily="2" charset="2"/>
              <a:buChar char="ü"/>
            </a:pPr>
            <a:r>
              <a:rPr lang="en-GB" sz="2000" dirty="0"/>
              <a:t>Not requiring registration </a:t>
            </a:r>
          </a:p>
          <a:p>
            <a:pPr lvl="1">
              <a:buFont typeface="Wingdings" panose="05000000000000000000" pitchFamily="2" charset="2"/>
              <a:buChar char="ü"/>
            </a:pPr>
            <a:r>
              <a:rPr lang="en-GB" sz="1600" dirty="0"/>
              <a:t>Bike, “</a:t>
            </a:r>
            <a:r>
              <a:rPr lang="en-GB" sz="1600" dirty="0" err="1"/>
              <a:t>trottinette</a:t>
            </a:r>
            <a:r>
              <a:rPr lang="en-GB" sz="1600" dirty="0"/>
              <a:t>”</a:t>
            </a:r>
            <a:endParaRPr lang="en-GB" sz="1600" dirty="0">
              <a:solidFill>
                <a:srgbClr val="FF0000"/>
              </a:solidFill>
            </a:endParaRPr>
          </a:p>
          <a:p>
            <a:pPr>
              <a:buFont typeface="Wingdings" panose="05000000000000000000" pitchFamily="2" charset="2"/>
              <a:buChar char="ü"/>
            </a:pPr>
            <a:r>
              <a:rPr lang="en-GB" sz="2000" dirty="0"/>
              <a:t>Requiring registration</a:t>
            </a:r>
          </a:p>
          <a:p>
            <a:pPr lvl="1">
              <a:buFont typeface="Wingdings" panose="05000000000000000000" pitchFamily="2" charset="2"/>
              <a:buChar char="q"/>
            </a:pPr>
            <a:r>
              <a:rPr lang="en-GB" sz="1600" dirty="0"/>
              <a:t>Must be registered in member state or EU country</a:t>
            </a:r>
          </a:p>
          <a:p>
            <a:pPr lvl="1">
              <a:buFont typeface="Wingdings" panose="05000000000000000000" pitchFamily="2" charset="2"/>
              <a:buChar char="q"/>
            </a:pPr>
            <a:r>
              <a:rPr lang="en-GB" sz="1600" dirty="0"/>
              <a:t>“Tourist” cars only</a:t>
            </a:r>
          </a:p>
          <a:p>
            <a:pPr marL="448056" lvl="1" indent="0">
              <a:buNone/>
            </a:pPr>
            <a:r>
              <a:rPr lang="en-GB" sz="1600" dirty="0">
                <a:solidFill>
                  <a:srgbClr val="FF0000"/>
                </a:solidFill>
              </a:rPr>
              <a:t>	Not allowed : </a:t>
            </a:r>
            <a:br>
              <a:rPr lang="en-GB" sz="1600" dirty="0">
                <a:solidFill>
                  <a:srgbClr val="FF0000"/>
                </a:solidFill>
              </a:rPr>
            </a:br>
            <a:r>
              <a:rPr lang="en-GB" sz="1600" dirty="0">
                <a:solidFill>
                  <a:srgbClr val="FF0000"/>
                </a:solidFill>
              </a:rPr>
              <a:t>	Scooter, moto, lorry, bus, …</a:t>
            </a:r>
          </a:p>
          <a:p>
            <a:pPr marL="36576" indent="0">
              <a:buNone/>
            </a:pPr>
            <a:endParaRPr lang="en-GB" sz="2000" dirty="0"/>
          </a:p>
          <a:p>
            <a:pPr>
              <a:buFont typeface="Wingdings" panose="05000000000000000000" pitchFamily="2" charset="2"/>
              <a:buChar char="ü"/>
            </a:pP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26</a:t>
            </a:fld>
            <a:endParaRPr lang="en-US" dirty="0"/>
          </a:p>
        </p:txBody>
      </p:sp>
      <p:pic>
        <p:nvPicPr>
          <p:cNvPr id="6" name="Picture 5">
            <a:hlinkClick r:id="rId4"/>
          </p:cNvPr>
          <p:cNvPicPr>
            <a:picLocks noChangeAspect="1"/>
          </p:cNvPicPr>
          <p:nvPr/>
        </p:nvPicPr>
        <p:blipFill>
          <a:blip r:embed="rId5"/>
          <a:stretch>
            <a:fillRect/>
          </a:stretch>
        </p:blipFill>
        <p:spPr>
          <a:xfrm>
            <a:off x="1585913" y="2936082"/>
            <a:ext cx="1172656" cy="1762973"/>
          </a:xfrm>
          <a:prstGeom prst="rect">
            <a:avLst/>
          </a:prstGeom>
        </p:spPr>
      </p:pic>
    </p:spTree>
    <p:extLst>
      <p:ext uri="{BB962C8B-B14F-4D97-AF65-F5344CB8AC3E}">
        <p14:creationId xmlns:p14="http://schemas.microsoft.com/office/powerpoint/2010/main" val="7658261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307489"/>
            <a:ext cx="5505758" cy="3839513"/>
          </a:xfrm>
          <a:prstGeom prst="rect">
            <a:avLst/>
          </a:prstGeom>
          <a:noFill/>
        </p:spPr>
        <p:txBody>
          <a:bodyPr wrap="square" rtlCol="0">
            <a:spAutoFit/>
          </a:bodyPr>
          <a:lstStyle/>
          <a:p>
            <a:r>
              <a:rPr lang="en-US" sz="2100" dirty="0"/>
              <a:t>CERN Mobility Centre</a:t>
            </a:r>
          </a:p>
          <a:p>
            <a:r>
              <a:rPr lang="en-US" sz="1350" dirty="0"/>
              <a:t>Located next to Entrance A</a:t>
            </a:r>
          </a:p>
          <a:p>
            <a:endParaRPr lang="en-US" sz="1350" dirty="0"/>
          </a:p>
          <a:p>
            <a:r>
              <a:rPr lang="en-US" sz="2400" dirty="0"/>
              <a:t>Services offered</a:t>
            </a:r>
          </a:p>
          <a:p>
            <a:endParaRPr lang="en-US" sz="1100" dirty="0"/>
          </a:p>
          <a:p>
            <a:pPr marL="342900" indent="-342900">
              <a:buFont typeface="Wingdings" panose="05000000000000000000" pitchFamily="2" charset="2"/>
              <a:buChar char="ü"/>
            </a:pPr>
            <a:r>
              <a:rPr lang="en-US" sz="2400" dirty="0"/>
              <a:t>Bike rental</a:t>
            </a:r>
          </a:p>
          <a:p>
            <a:pPr marL="342900" indent="-342900">
              <a:buFont typeface="Wingdings" panose="05000000000000000000" pitchFamily="2" charset="2"/>
              <a:buChar char="ü"/>
            </a:pPr>
            <a:r>
              <a:rPr lang="en-US" sz="2400" dirty="0"/>
              <a:t>Car rental</a:t>
            </a:r>
          </a:p>
          <a:p>
            <a:pPr marL="342900" indent="-342900">
              <a:buFont typeface="Wingdings" panose="05000000000000000000" pitchFamily="2" charset="2"/>
              <a:buChar char="ü"/>
            </a:pPr>
            <a:r>
              <a:rPr lang="en-US" sz="2400" dirty="0"/>
              <a:t>Car sharing</a:t>
            </a:r>
          </a:p>
          <a:p>
            <a:pPr marL="342900" indent="-342900">
              <a:buFont typeface="Wingdings" panose="05000000000000000000" pitchFamily="2" charset="2"/>
              <a:buChar char="ü"/>
            </a:pPr>
            <a:r>
              <a:rPr lang="en-US" sz="2400" dirty="0"/>
              <a:t>Bike sharing</a:t>
            </a:r>
          </a:p>
          <a:p>
            <a:pPr marL="342900" indent="-342900">
              <a:buFont typeface="Wingdings" panose="05000000000000000000" pitchFamily="2" charset="2"/>
              <a:buChar char="ü"/>
            </a:pPr>
            <a:r>
              <a:rPr lang="en-US" sz="2400" dirty="0"/>
              <a:t>Shuttles</a:t>
            </a:r>
          </a:p>
          <a:p>
            <a:pPr marL="342900" indent="-342900">
              <a:buFont typeface="Wingdings" panose="05000000000000000000" pitchFamily="2" charset="2"/>
              <a:buChar char="ü"/>
            </a:pPr>
            <a:r>
              <a:rPr lang="en-US" sz="2400" dirty="0"/>
              <a:t>….</a:t>
            </a:r>
          </a:p>
          <a:p>
            <a:endParaRPr lang="en-US" sz="13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17417" r="4531"/>
          <a:stretch/>
        </p:blipFill>
        <p:spPr bwMode="auto">
          <a:xfrm>
            <a:off x="4428378" y="512459"/>
            <a:ext cx="4007710" cy="346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3118639" y="1007728"/>
            <a:ext cx="2804833" cy="2836586"/>
          </a:xfrm>
          <a:prstGeom prst="rect">
            <a:avLst/>
          </a:prstGeom>
        </p:spPr>
      </p:pic>
      <p:sp>
        <p:nvSpPr>
          <p:cNvPr id="5" name="TextBox 4"/>
          <p:cNvSpPr txBox="1"/>
          <p:nvPr/>
        </p:nvSpPr>
        <p:spPr>
          <a:xfrm>
            <a:off x="280800" y="3974386"/>
            <a:ext cx="6985417" cy="369332"/>
          </a:xfrm>
          <a:prstGeom prst="rect">
            <a:avLst/>
          </a:prstGeom>
          <a:noFill/>
        </p:spPr>
        <p:txBody>
          <a:bodyPr wrap="square" rtlCol="0">
            <a:spAutoFit/>
          </a:bodyPr>
          <a:lstStyle/>
          <a:p>
            <a:r>
              <a:rPr lang="en-GB" dirty="0">
                <a:hlinkClick r:id="rId5"/>
              </a:rPr>
              <a:t>https://sce-dep.web.cern.ch/campus-life/mobility</a:t>
            </a:r>
            <a:r>
              <a:rPr lang="en-GB" dirty="0"/>
              <a:t> </a:t>
            </a:r>
          </a:p>
        </p:txBody>
      </p:sp>
    </p:spTree>
    <p:extLst>
      <p:ext uri="{BB962C8B-B14F-4D97-AF65-F5344CB8AC3E}">
        <p14:creationId xmlns:p14="http://schemas.microsoft.com/office/powerpoint/2010/main" val="3268970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a:t>Mobility apps</a:t>
            </a:r>
            <a:endParaRPr lang="en-GB" dirty="0"/>
          </a:p>
        </p:txBody>
      </p:sp>
      <p:sp>
        <p:nvSpPr>
          <p:cNvPr id="4" name="Content Placeholder 3"/>
          <p:cNvSpPr>
            <a:spLocks noGrp="1"/>
          </p:cNvSpPr>
          <p:nvPr>
            <p:ph sz="quarter" idx="2"/>
          </p:nvPr>
        </p:nvSpPr>
        <p:spPr>
          <a:xfrm>
            <a:off x="224384" y="1080059"/>
            <a:ext cx="4040188" cy="2764991"/>
          </a:xfrm>
        </p:spPr>
        <p:txBody>
          <a:bodyPr/>
          <a:lstStyle/>
          <a:p>
            <a:pPr marL="36576" indent="0" algn="r">
              <a:buNone/>
            </a:pPr>
            <a:r>
              <a:rPr lang="en-US" sz="2800" dirty="0">
                <a:solidFill>
                  <a:srgbClr val="C00000"/>
                </a:solidFill>
              </a:rPr>
              <a:t>Car sharing</a:t>
            </a:r>
          </a:p>
          <a:p>
            <a:pPr marL="36576" indent="0">
              <a:buNone/>
            </a:pPr>
            <a:r>
              <a:rPr lang="en-US" dirty="0">
                <a:hlinkClick r:id="rId3"/>
              </a:rPr>
              <a:t>glide.io</a:t>
            </a:r>
            <a:endParaRPr lang="en-US" dirty="0"/>
          </a:p>
          <a:p>
            <a:pPr marL="36576" indent="0">
              <a:buNone/>
            </a:pPr>
            <a:r>
              <a:rPr lang="en-US" sz="1400" dirty="0"/>
              <a:t>login with CERN SSO</a:t>
            </a:r>
            <a:endParaRPr lang="en-GB" sz="1400" dirty="0"/>
          </a:p>
        </p:txBody>
      </p:sp>
      <p:sp>
        <p:nvSpPr>
          <p:cNvPr id="6" name="Content Placeholder 5"/>
          <p:cNvSpPr>
            <a:spLocks noGrp="1"/>
          </p:cNvSpPr>
          <p:nvPr>
            <p:ph sz="quarter" idx="4"/>
          </p:nvPr>
        </p:nvSpPr>
        <p:spPr>
          <a:xfrm>
            <a:off x="4482101" y="1051169"/>
            <a:ext cx="4350868" cy="2764991"/>
          </a:xfrm>
        </p:spPr>
        <p:txBody>
          <a:bodyPr/>
          <a:lstStyle/>
          <a:p>
            <a:pPr marL="36576" indent="0">
              <a:buNone/>
            </a:pPr>
            <a:r>
              <a:rPr lang="en-US" sz="2800" dirty="0">
                <a:solidFill>
                  <a:srgbClr val="92D050"/>
                </a:solidFill>
              </a:rPr>
              <a:t>Bike sharing</a:t>
            </a:r>
          </a:p>
          <a:p>
            <a:pPr marL="36576" indent="0" algn="r">
              <a:buNone/>
            </a:pPr>
            <a:br>
              <a:rPr lang="en-US" dirty="0"/>
            </a:br>
            <a:r>
              <a:rPr lang="en-US" dirty="0">
                <a:hlinkClick r:id="rId4"/>
              </a:rPr>
              <a:t>www.mobility-parc.net/</a:t>
            </a:r>
            <a:br>
              <a:rPr lang="en-US" dirty="0"/>
            </a:br>
            <a:r>
              <a:rPr lang="en-US" sz="1400" dirty="0"/>
              <a:t>login with CERN SSO</a:t>
            </a:r>
            <a:endParaRPr lang="en-GB" sz="2400" dirty="0"/>
          </a:p>
          <a:p>
            <a:pPr marL="36576" indent="0" algn="r">
              <a:buNone/>
            </a:pPr>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28</a:t>
            </a:fld>
            <a:endParaRPr lang="en-US" dirty="0"/>
          </a:p>
        </p:txBody>
      </p:sp>
      <p:pic>
        <p:nvPicPr>
          <p:cNvPr id="7" name="Content Placeholder 3"/>
          <p:cNvPicPr>
            <a:picLocks noChangeAspect="1"/>
          </p:cNvPicPr>
          <p:nvPr/>
        </p:nvPicPr>
        <p:blipFill rotWithShape="1">
          <a:blip r:embed="rId5"/>
          <a:srcRect l="8467" t="750" r="13301" b="56277"/>
          <a:stretch/>
        </p:blipFill>
        <p:spPr>
          <a:xfrm>
            <a:off x="4525143" y="2646130"/>
            <a:ext cx="1197735" cy="418136"/>
          </a:xfrm>
          <a:prstGeom prst="rect">
            <a:avLst/>
          </a:prstGeom>
        </p:spPr>
      </p:pic>
      <p:pic>
        <p:nvPicPr>
          <p:cNvPr id="8" name="Content Placeholder 3"/>
          <p:cNvPicPr>
            <a:picLocks noChangeAspect="1"/>
          </p:cNvPicPr>
          <p:nvPr/>
        </p:nvPicPr>
        <p:blipFill rotWithShape="1">
          <a:blip r:embed="rId5"/>
          <a:srcRect l="8467" t="750" r="13301" b="56277"/>
          <a:stretch/>
        </p:blipFill>
        <p:spPr>
          <a:xfrm>
            <a:off x="303853" y="2690020"/>
            <a:ext cx="1197735" cy="418136"/>
          </a:xfrm>
          <a:prstGeom prst="rect">
            <a:avLst/>
          </a:prstGeom>
        </p:spPr>
      </p:pic>
      <p:pic>
        <p:nvPicPr>
          <p:cNvPr id="9" name="Content Placeholder 3"/>
          <p:cNvPicPr>
            <a:picLocks noChangeAspect="1"/>
          </p:cNvPicPr>
          <p:nvPr/>
        </p:nvPicPr>
        <p:blipFill rotWithShape="1">
          <a:blip r:embed="rId5"/>
          <a:srcRect t="40019" r="32770" b="10347"/>
          <a:stretch/>
        </p:blipFill>
        <p:spPr>
          <a:xfrm>
            <a:off x="2335294" y="2625198"/>
            <a:ext cx="1036316" cy="482958"/>
          </a:xfrm>
          <a:prstGeom prst="rect">
            <a:avLst/>
          </a:prstGeom>
        </p:spPr>
      </p:pic>
      <p:pic>
        <p:nvPicPr>
          <p:cNvPr id="10" name="Content Placeholder 3"/>
          <p:cNvPicPr>
            <a:picLocks noChangeAspect="1"/>
          </p:cNvPicPr>
          <p:nvPr/>
        </p:nvPicPr>
        <p:blipFill rotWithShape="1">
          <a:blip r:embed="rId5"/>
          <a:srcRect t="40019" r="32770" b="10347"/>
          <a:stretch/>
        </p:blipFill>
        <p:spPr>
          <a:xfrm>
            <a:off x="7110350" y="2603571"/>
            <a:ext cx="1036316" cy="482958"/>
          </a:xfrm>
          <a:prstGeom prst="rect">
            <a:avLst/>
          </a:prstGeom>
        </p:spPr>
      </p:pic>
      <p:pic>
        <p:nvPicPr>
          <p:cNvPr id="11" name="Picture 10"/>
          <p:cNvPicPr>
            <a:picLocks noChangeAspect="1"/>
          </p:cNvPicPr>
          <p:nvPr/>
        </p:nvPicPr>
        <p:blipFill>
          <a:blip r:embed="rId6"/>
          <a:stretch>
            <a:fillRect/>
          </a:stretch>
        </p:blipFill>
        <p:spPr>
          <a:xfrm>
            <a:off x="382588" y="94333"/>
            <a:ext cx="1514465" cy="1444026"/>
          </a:xfrm>
          <a:prstGeom prst="rect">
            <a:avLst/>
          </a:prstGeom>
        </p:spPr>
      </p:pic>
      <p:pic>
        <p:nvPicPr>
          <p:cNvPr id="12" name="Picture 11"/>
          <p:cNvPicPr>
            <a:picLocks noChangeAspect="1"/>
          </p:cNvPicPr>
          <p:nvPr/>
        </p:nvPicPr>
        <p:blipFill>
          <a:blip r:embed="rId7"/>
          <a:stretch>
            <a:fillRect/>
          </a:stretch>
        </p:blipFill>
        <p:spPr>
          <a:xfrm>
            <a:off x="358940" y="3148320"/>
            <a:ext cx="1092068" cy="1134727"/>
          </a:xfrm>
          <a:prstGeom prst="rect">
            <a:avLst/>
          </a:prstGeom>
        </p:spPr>
      </p:pic>
      <p:pic>
        <p:nvPicPr>
          <p:cNvPr id="13" name="Picture 12"/>
          <p:cNvPicPr>
            <a:picLocks noChangeAspect="1"/>
          </p:cNvPicPr>
          <p:nvPr/>
        </p:nvPicPr>
        <p:blipFill>
          <a:blip r:embed="rId8"/>
          <a:stretch>
            <a:fillRect/>
          </a:stretch>
        </p:blipFill>
        <p:spPr>
          <a:xfrm>
            <a:off x="2335294" y="3123890"/>
            <a:ext cx="1230603" cy="1239586"/>
          </a:xfrm>
          <a:prstGeom prst="rect">
            <a:avLst/>
          </a:prstGeom>
        </p:spPr>
      </p:pic>
      <p:cxnSp>
        <p:nvCxnSpPr>
          <p:cNvPr id="17" name="Straight Connector 16"/>
          <p:cNvCxnSpPr/>
          <p:nvPr/>
        </p:nvCxnSpPr>
        <p:spPr>
          <a:xfrm flipH="1">
            <a:off x="4240924" y="1064172"/>
            <a:ext cx="23648" cy="3044591"/>
          </a:xfrm>
          <a:prstGeom prst="line">
            <a:avLst/>
          </a:prstGeom>
        </p:spPr>
        <p:style>
          <a:lnRef idx="2">
            <a:schemeClr val="accent1"/>
          </a:lnRef>
          <a:fillRef idx="0">
            <a:schemeClr val="accent1"/>
          </a:fillRef>
          <a:effectRef idx="1">
            <a:schemeClr val="accent1"/>
          </a:effectRef>
          <a:fontRef idx="minor">
            <a:schemeClr val="tx1"/>
          </a:fontRef>
        </p:style>
      </p:cxnSp>
      <p:pic>
        <p:nvPicPr>
          <p:cNvPr id="21" name="Content Placeholder 7" descr="Icon&#10;&#10;Description automatically generated">
            <a:extLst>
              <a:ext uri="{FF2B5EF4-FFF2-40B4-BE49-F238E27FC236}">
                <a16:creationId xmlns:a16="http://schemas.microsoft.com/office/drawing/2014/main" id="{4CA4E048-75B5-4868-A4D0-0518491BA8A8}"/>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l="30284" t="11755" r="30054" b="12701"/>
          <a:stretch/>
        </p:blipFill>
        <p:spPr>
          <a:xfrm>
            <a:off x="7039973" y="0"/>
            <a:ext cx="1602377" cy="1602378"/>
          </a:xfrm>
          <a:prstGeom prst="rect">
            <a:avLst/>
          </a:prstGeom>
        </p:spPr>
      </p:pic>
      <p:pic>
        <p:nvPicPr>
          <p:cNvPr id="23" name="Picture 22">
            <a:extLst>
              <a:ext uri="{FF2B5EF4-FFF2-40B4-BE49-F238E27FC236}">
                <a16:creationId xmlns:a16="http://schemas.microsoft.com/office/drawing/2014/main" id="{5DB5C2C9-9E69-C9D7-38D1-EBA043608FB0}"/>
              </a:ext>
            </a:extLst>
          </p:cNvPr>
          <p:cNvPicPr>
            <a:picLocks noChangeAspect="1"/>
          </p:cNvPicPr>
          <p:nvPr/>
        </p:nvPicPr>
        <p:blipFill>
          <a:blip r:embed="rId10"/>
          <a:stretch>
            <a:fillRect/>
          </a:stretch>
        </p:blipFill>
        <p:spPr>
          <a:xfrm>
            <a:off x="7080778" y="3071134"/>
            <a:ext cx="1274005" cy="1292380"/>
          </a:xfrm>
          <a:prstGeom prst="rect">
            <a:avLst/>
          </a:prstGeom>
        </p:spPr>
      </p:pic>
      <p:pic>
        <p:nvPicPr>
          <p:cNvPr id="25" name="Picture 24">
            <a:extLst>
              <a:ext uri="{FF2B5EF4-FFF2-40B4-BE49-F238E27FC236}">
                <a16:creationId xmlns:a16="http://schemas.microsoft.com/office/drawing/2014/main" id="{4F5552CE-8E65-444C-6FDD-A38B373CFDA7}"/>
              </a:ext>
            </a:extLst>
          </p:cNvPr>
          <p:cNvPicPr>
            <a:picLocks noChangeAspect="1"/>
          </p:cNvPicPr>
          <p:nvPr/>
        </p:nvPicPr>
        <p:blipFill>
          <a:blip r:embed="rId11"/>
          <a:stretch>
            <a:fillRect/>
          </a:stretch>
        </p:blipFill>
        <p:spPr>
          <a:xfrm>
            <a:off x="4568152" y="3053549"/>
            <a:ext cx="1348438" cy="1291728"/>
          </a:xfrm>
          <a:prstGeom prst="rect">
            <a:avLst/>
          </a:prstGeom>
        </p:spPr>
      </p:pic>
    </p:spTree>
    <p:extLst>
      <p:ext uri="{BB962C8B-B14F-4D97-AF65-F5344CB8AC3E}">
        <p14:creationId xmlns:p14="http://schemas.microsoft.com/office/powerpoint/2010/main" val="10375040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5009" y="1233591"/>
            <a:ext cx="8229600" cy="3393378"/>
          </a:xfrm>
        </p:spPr>
        <p:txBody>
          <a:bodyPr>
            <a:normAutofit lnSpcReduction="10000"/>
          </a:bodyPr>
          <a:lstStyle/>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r>
              <a:rPr lang="en-GB" sz="2400" dirty="0">
                <a:hlinkClick r:id="rId4"/>
              </a:rPr>
              <a:t>https://sce-dep.web.cern.ch/cern-shuttle-service</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5" name="Picture 4"/>
          <p:cNvPicPr>
            <a:picLocks noChangeAspect="1"/>
          </p:cNvPicPr>
          <p:nvPr/>
        </p:nvPicPr>
        <p:blipFill rotWithShape="1">
          <a:blip r:embed="rId5"/>
          <a:srcRect r="-3898" b="79391"/>
          <a:stretch/>
        </p:blipFill>
        <p:spPr>
          <a:xfrm>
            <a:off x="306439" y="209606"/>
            <a:ext cx="7684621" cy="672685"/>
          </a:xfrm>
          <a:prstGeom prst="rect">
            <a:avLst/>
          </a:prstGeom>
        </p:spPr>
      </p:pic>
      <p:pic>
        <p:nvPicPr>
          <p:cNvPr id="6" name="Picture 5">
            <a:hlinkClick r:id="rId4"/>
            <a:extLst>
              <a:ext uri="{FF2B5EF4-FFF2-40B4-BE49-F238E27FC236}">
                <a16:creationId xmlns:a16="http://schemas.microsoft.com/office/drawing/2014/main" id="{124A9ACF-BCFD-563B-5329-86915BA88F1C}"/>
              </a:ext>
            </a:extLst>
          </p:cNvPr>
          <p:cNvPicPr>
            <a:picLocks noChangeAspect="1"/>
          </p:cNvPicPr>
          <p:nvPr/>
        </p:nvPicPr>
        <p:blipFill>
          <a:blip r:embed="rId6"/>
          <a:stretch>
            <a:fillRect/>
          </a:stretch>
        </p:blipFill>
        <p:spPr>
          <a:xfrm>
            <a:off x="626091" y="882291"/>
            <a:ext cx="7809997" cy="3136298"/>
          </a:xfrm>
          <a:prstGeom prst="rect">
            <a:avLst/>
          </a:prstGeom>
        </p:spPr>
      </p:pic>
    </p:spTree>
    <p:extLst>
      <p:ext uri="{BB962C8B-B14F-4D97-AF65-F5344CB8AC3E}">
        <p14:creationId xmlns:p14="http://schemas.microsoft.com/office/powerpoint/2010/main" val="2993559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2480166" cy="369332"/>
          </a:xfrm>
          <a:prstGeom prst="rect">
            <a:avLst/>
          </a:prstGeom>
          <a:noFill/>
        </p:spPr>
        <p:txBody>
          <a:bodyPr wrap="none" rtlCol="0">
            <a:spAutoFit/>
          </a:bodyPr>
          <a:lstStyle/>
          <a:p>
            <a:r>
              <a:rPr lang="en-GB" dirty="0"/>
              <a:t>Link to </a:t>
            </a:r>
            <a:r>
              <a:rPr lang="en-GB" dirty="0">
                <a:hlinkClick r:id="rId4"/>
              </a:rPr>
              <a:t>video on </a:t>
            </a:r>
            <a:r>
              <a:rPr lang="en-GB" dirty="0" err="1">
                <a:hlinkClick r:id="rId4"/>
              </a:rPr>
              <a:t>Indico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798947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2756" y="247894"/>
            <a:ext cx="8346416" cy="1552922"/>
            <a:chOff x="142756" y="247894"/>
            <a:chExt cx="8346416" cy="1552922"/>
          </a:xfrm>
        </p:grpSpPr>
        <p:pic>
          <p:nvPicPr>
            <p:cNvPr id="4" name="Picture 3"/>
            <p:cNvPicPr>
              <a:picLocks noChangeAspect="1"/>
            </p:cNvPicPr>
            <p:nvPr/>
          </p:nvPicPr>
          <p:blipFill>
            <a:blip r:embed="rId3"/>
            <a:stretch>
              <a:fillRect/>
            </a:stretch>
          </p:blipFill>
          <p:spPr>
            <a:xfrm>
              <a:off x="142756" y="269421"/>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a:latin typeface="Verdana" panose="020B0604030504040204" pitchFamily="34" charset="0"/>
                  <a:ea typeface="Verdana" panose="020B0604030504040204" pitchFamily="34" charset="0"/>
                  <a:cs typeface="Verdana" panose="020B0604030504040204" pitchFamily="34" charset="0"/>
                </a:rPr>
                <a:t>Monday</a:t>
              </a:r>
              <a:r>
                <a:rPr lang="fr-FR" sz="1050" b="1" dirty="0">
                  <a:latin typeface="Verdana" panose="020B0604030504040204" pitchFamily="34" charset="0"/>
                  <a:ea typeface="Verdana" panose="020B0604030504040204" pitchFamily="34" charset="0"/>
                  <a:cs typeface="Verdana" panose="020B0604030504040204" pitchFamily="34" charset="0"/>
                </a:rPr>
                <a:t> to Friday</a:t>
              </a:r>
            </a:p>
            <a:p>
              <a:pPr marL="0" indent="0" algn="ctr">
                <a:buClr>
                  <a:srgbClr val="00B050"/>
                </a:buClr>
                <a:buNone/>
              </a:pPr>
              <a:r>
                <a:rPr lang="fr-FR" sz="1050" dirty="0" err="1">
                  <a:latin typeface="Verdana" panose="020B0604030504040204" pitchFamily="34" charset="0"/>
                  <a:ea typeface="Verdana" panose="020B0604030504040204" pitchFamily="34" charset="0"/>
                  <a:cs typeface="Verdana" panose="020B0604030504040204" pitchFamily="34" charset="0"/>
                </a:rPr>
                <a:t>from</a:t>
              </a:r>
              <a:r>
                <a:rPr lang="fr-FR" sz="1050" dirty="0">
                  <a:latin typeface="Verdana" panose="020B0604030504040204" pitchFamily="34" charset="0"/>
                  <a:ea typeface="Verdana" panose="020B0604030504040204" pitchFamily="34" charset="0"/>
                  <a:cs typeface="Verdana" panose="020B0604030504040204" pitchFamily="34" charset="0"/>
                </a:rPr>
                <a:t> </a:t>
              </a:r>
              <a:r>
                <a:rPr lang="fr-FR" sz="1050" b="1" dirty="0">
                  <a:latin typeface="Verdana" panose="020B0604030504040204" pitchFamily="34" charset="0"/>
                  <a:ea typeface="Verdana" panose="020B0604030504040204" pitchFamily="34" charset="0"/>
                  <a:cs typeface="Verdana" panose="020B0604030504040204" pitchFamily="34" charset="0"/>
                </a:rPr>
                <a:t>7.30 to 18:30</a:t>
              </a:r>
              <a:r>
                <a:rPr lang="fr-FR" sz="1050"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1050" dirty="0">
                  <a:latin typeface="Verdana" panose="020B0604030504040204" pitchFamily="34" charset="0"/>
                  <a:ea typeface="Verdana" panose="020B0604030504040204" pitchFamily="34" charset="0"/>
                  <a:cs typeface="Verdana" panose="020B0604030504040204" pitchFamily="34" charset="0"/>
                </a:rPr>
                <a:t>( Geneva time )</a:t>
              </a: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a:solidFill>
                    <a:srgbClr val="1E5AAE"/>
                  </a:solidFill>
                  <a:latin typeface="Georgia"/>
                  <a:ea typeface="Verdana" panose="020B0604030504040204" pitchFamily="34" charset="0"/>
                  <a:cs typeface="Georgia"/>
                </a:rPr>
                <a:t>+41 22 76 77777</a:t>
              </a:r>
            </a:p>
            <a:p>
              <a:pPr>
                <a:buClr>
                  <a:srgbClr val="00B050"/>
                </a:buClr>
              </a:pPr>
              <a:r>
                <a:rPr lang="en-GB" sz="2000" b="1" dirty="0">
                  <a:solidFill>
                    <a:srgbClr val="1E5AAE"/>
                  </a:solidFill>
                  <a:latin typeface="Georgia"/>
                  <a:ea typeface="Verdana" panose="020B0604030504040204" pitchFamily="34" charset="0"/>
                  <a:cs typeface="Georgia"/>
                </a:rPr>
                <a:t>Email: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30</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pic>
        <p:nvPicPr>
          <p:cNvPr id="9" name="Picture 8">
            <a:hlinkClick r:id="rId13"/>
          </p:cNvPr>
          <p:cNvPicPr>
            <a:picLocks noChangeAspect="1"/>
          </p:cNvPicPr>
          <p:nvPr/>
        </p:nvPicPr>
        <p:blipFill>
          <a:blip r:embed="rId14"/>
          <a:stretch>
            <a:fillRect/>
          </a:stretch>
        </p:blipFill>
        <p:spPr>
          <a:xfrm>
            <a:off x="175017" y="1502767"/>
            <a:ext cx="1645160" cy="724960"/>
          </a:xfrm>
          <a:prstGeom prst="rect">
            <a:avLst/>
          </a:prstGeom>
          <a:ln w="6350">
            <a:solidFill>
              <a:schemeClr val="tx1"/>
            </a:solidFill>
          </a:ln>
        </p:spPr>
      </p:pic>
    </p:spTree>
    <p:extLst>
      <p:ext uri="{BB962C8B-B14F-4D97-AF65-F5344CB8AC3E}">
        <p14:creationId xmlns:p14="http://schemas.microsoft.com/office/powerpoint/2010/main" val="79291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a:t>In case of</a:t>
            </a:r>
          </a:p>
          <a:p>
            <a:r>
              <a:rPr lang="en-US" dirty="0"/>
              <a:t>Injury</a:t>
            </a:r>
          </a:p>
          <a:p>
            <a:r>
              <a:rPr lang="en-US" dirty="0"/>
              <a:t>Environmental hazard</a:t>
            </a:r>
          </a:p>
          <a:p>
            <a:r>
              <a:rPr lang="en-US" dirty="0"/>
              <a:t>Disruption traffic</a:t>
            </a:r>
          </a:p>
          <a:p>
            <a:r>
              <a:rPr lang="en-US" dirty="0"/>
              <a:t>3rd party involved</a:t>
            </a:r>
          </a:p>
          <a:p>
            <a:pPr marL="27432" indent="0">
              <a:buNone/>
            </a:pPr>
            <a:endParaRPr lang="en-US" b="1" dirty="0"/>
          </a:p>
          <a:p>
            <a:pPr marL="27432" indent="0" algn="ctr">
              <a:buNone/>
            </a:pPr>
            <a:r>
              <a:rPr lang="en-US" b="1" dirty="0">
                <a:solidFill>
                  <a:srgbClr val="C00000"/>
                </a:solidFill>
              </a:rPr>
              <a:t>CERN Fire &amp; Rescue</a:t>
            </a:r>
            <a:r>
              <a:rPr lang="en-US" dirty="0">
                <a:solidFill>
                  <a:srgbClr val="C00000"/>
                </a:solidFill>
              </a:rPr>
              <a:t>  </a:t>
            </a:r>
            <a:r>
              <a:rPr lang="en-US" b="1" dirty="0">
                <a:solidFill>
                  <a:srgbClr val="C00000"/>
                </a:solidFill>
              </a:rPr>
              <a:t>74444</a:t>
            </a:r>
          </a:p>
          <a:p>
            <a:pPr marL="27432" indent="0" algn="ctr">
              <a:buNone/>
            </a:pPr>
            <a:r>
              <a:rPr lang="en-US" b="1" dirty="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a:t>In all cases </a:t>
            </a:r>
          </a:p>
          <a:p>
            <a:pPr marL="27432" indent="0" algn="ctr">
              <a:buNone/>
            </a:pPr>
            <a:endParaRPr lang="en-US" sz="2700" dirty="0"/>
          </a:p>
          <a:p>
            <a:pPr marL="27432" indent="0" algn="ctr">
              <a:buNone/>
            </a:pPr>
            <a:r>
              <a:rPr lang="en-US" dirty="0"/>
              <a:t>Inform </a:t>
            </a:r>
            <a:r>
              <a:rPr lang="en-US" b="1" dirty="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31</a:t>
            </a:fld>
            <a:endParaRPr lang="en-US"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p>
          <a:p>
            <a:endParaRPr lang="en-US" sz="2000" b="1" dirty="0"/>
          </a:p>
          <a:p>
            <a:r>
              <a:rPr lang="en-US" sz="1500" dirty="0"/>
              <a:t>assisted by local </a:t>
            </a:r>
            <a:r>
              <a:rPr lang="en-US" sz="1500" b="1" dirty="0"/>
              <a:t>First Aiders</a:t>
            </a:r>
            <a:r>
              <a:rPr lang="en-US" sz="1500" dirty="0"/>
              <a:t> </a:t>
            </a:r>
          </a:p>
          <a:p>
            <a:endParaRPr lang="en-US" sz="1500" dirty="0"/>
          </a:p>
          <a:p>
            <a:r>
              <a:rPr lang="en-US" sz="1500" dirty="0"/>
              <a:t>Find out who </a:t>
            </a:r>
          </a:p>
          <a:p>
            <a:r>
              <a:rPr lang="en-US" sz="1500" dirty="0"/>
              <a:t>are closest to </a:t>
            </a:r>
          </a:p>
          <a:p>
            <a:r>
              <a:rPr lang="en-US" sz="1500" dirty="0"/>
              <a:t>your office / usual work places</a:t>
            </a:r>
          </a:p>
        </p:txBody>
      </p:sp>
      <p:sp>
        <p:nvSpPr>
          <p:cNvPr id="4" name="TextBox 3"/>
          <p:cNvSpPr txBox="1"/>
          <p:nvPr/>
        </p:nvSpPr>
        <p:spPr>
          <a:xfrm>
            <a:off x="2345414" y="4093139"/>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32</a:t>
            </a:fld>
            <a:endParaRPr lang="en-US" dirty="0"/>
          </a:p>
        </p:txBody>
      </p:sp>
    </p:spTree>
    <p:extLst>
      <p:ext uri="{BB962C8B-B14F-4D97-AF65-F5344CB8AC3E}">
        <p14:creationId xmlns:p14="http://schemas.microsoft.com/office/powerpoint/2010/main" val="32444487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120"/>
            <a:ext cx="8102600" cy="705332"/>
          </a:xfrm>
        </p:spPr>
        <p:txBody>
          <a:bodyPr>
            <a:normAutofit fontScale="90000"/>
          </a:bodyPr>
          <a:lstStyle/>
          <a:p>
            <a:r>
              <a:rPr lang="en-GB" dirty="0"/>
              <a:t>First Aider door sticker</a:t>
            </a:r>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516468" y="880452"/>
            <a:ext cx="3388458" cy="2192948"/>
          </a:xfrm>
        </p:spPr>
      </p:pic>
      <p:sp>
        <p:nvSpPr>
          <p:cNvPr id="2" name="Slide Number Placeholder 1"/>
          <p:cNvSpPr>
            <a:spLocks noGrp="1"/>
          </p:cNvSpPr>
          <p:nvPr>
            <p:ph type="sldNum" sz="quarter" idx="10"/>
          </p:nvPr>
        </p:nvSpPr>
        <p:spPr/>
        <p:txBody>
          <a:bodyPr/>
          <a:lstStyle/>
          <a:p>
            <a:fld id="{17918391-D411-FE40-AAD7-861AE5233E0E}" type="slidenum">
              <a:rPr lang="en-US" smtClean="0"/>
              <a:pPr/>
              <a:t>33</a:t>
            </a:fld>
            <a:endParaRPr lang="en-US" dirty="0"/>
          </a:p>
        </p:txBody>
      </p:sp>
      <p:sp>
        <p:nvSpPr>
          <p:cNvPr id="6" name="TextBox 5"/>
          <p:cNvSpPr txBox="1"/>
          <p:nvPr/>
        </p:nvSpPr>
        <p:spPr>
          <a:xfrm>
            <a:off x="4127416" y="1474798"/>
            <a:ext cx="5168984" cy="830997"/>
          </a:xfrm>
          <a:prstGeom prst="rect">
            <a:avLst/>
          </a:prstGeom>
          <a:noFill/>
        </p:spPr>
        <p:txBody>
          <a:bodyPr wrap="square" rtlCol="0">
            <a:spAutoFit/>
          </a:bodyPr>
          <a:lstStyle/>
          <a:p>
            <a:r>
              <a:rPr lang="en-GB" sz="2400" dirty="0"/>
              <a:t>Your safety contacts : </a:t>
            </a:r>
            <a:r>
              <a:rPr lang="en-GB" sz="2400" dirty="0">
                <a:hlinkClick r:id="rId4"/>
              </a:rPr>
              <a:t>http://safety.cern.ch/FirstAid.html</a:t>
            </a:r>
            <a:r>
              <a:rPr lang="en-GB" sz="2400" dirty="0"/>
              <a:t> </a:t>
            </a:r>
          </a:p>
        </p:txBody>
      </p:sp>
    </p:spTree>
    <p:extLst>
      <p:ext uri="{BB962C8B-B14F-4D97-AF65-F5344CB8AC3E}">
        <p14:creationId xmlns:p14="http://schemas.microsoft.com/office/powerpoint/2010/main" val="20763202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F8038E-5017-DE57-BE53-1BCD3D7D7A96}"/>
              </a:ext>
            </a:extLst>
          </p:cNvPr>
          <p:cNvSpPr>
            <a:spLocks noGrp="1"/>
          </p:cNvSpPr>
          <p:nvPr>
            <p:ph type="sldNum" sz="quarter" idx="4"/>
          </p:nvPr>
        </p:nvSpPr>
        <p:spPr/>
        <p:txBody>
          <a:bodyPr/>
          <a:lstStyle/>
          <a:p>
            <a:fld id="{17918391-D411-FE40-AAD7-861AE5233E0E}" type="slidenum">
              <a:rPr lang="en-US" smtClean="0"/>
              <a:pPr/>
              <a:t>34</a:t>
            </a:fld>
            <a:endParaRPr lang="en-US" dirty="0"/>
          </a:p>
        </p:txBody>
      </p:sp>
      <p:pic>
        <p:nvPicPr>
          <p:cNvPr id="4" name="Picture 3" descr="Graphical user interface&#10;&#10;Description automatically generated">
            <a:hlinkClick r:id="rId2"/>
            <a:extLst>
              <a:ext uri="{FF2B5EF4-FFF2-40B4-BE49-F238E27FC236}">
                <a16:creationId xmlns:a16="http://schemas.microsoft.com/office/drawing/2014/main" id="{8F14712A-6B32-94FA-7BFF-674CEFDB18E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TextBox 4">
            <a:extLst>
              <a:ext uri="{FF2B5EF4-FFF2-40B4-BE49-F238E27FC236}">
                <a16:creationId xmlns:a16="http://schemas.microsoft.com/office/drawing/2014/main" id="{17F76035-E939-72AF-0CE1-C668372C75F1}"/>
              </a:ext>
            </a:extLst>
          </p:cNvPr>
          <p:cNvSpPr txBox="1"/>
          <p:nvPr/>
        </p:nvSpPr>
        <p:spPr>
          <a:xfrm>
            <a:off x="2271370" y="4522506"/>
            <a:ext cx="1787669" cy="307777"/>
          </a:xfrm>
          <a:prstGeom prst="rect">
            <a:avLst/>
          </a:prstGeom>
          <a:noFill/>
        </p:spPr>
        <p:txBody>
          <a:bodyPr wrap="none" rtlCol="0">
            <a:spAutoFit/>
          </a:bodyPr>
          <a:lstStyle/>
          <a:p>
            <a:r>
              <a:rPr lang="en-US" sz="1400" dirty="0">
                <a:solidFill>
                  <a:schemeClr val="bg1"/>
                </a:solidFill>
              </a:rPr>
              <a:t>or click on this slide </a:t>
            </a:r>
            <a:endParaRPr lang="en-GB" sz="1400" dirty="0">
              <a:solidFill>
                <a:schemeClr val="bg1"/>
              </a:solidFill>
            </a:endParaRPr>
          </a:p>
        </p:txBody>
      </p:sp>
    </p:spTree>
    <p:extLst>
      <p:ext uri="{BB962C8B-B14F-4D97-AF65-F5344CB8AC3E}">
        <p14:creationId xmlns:p14="http://schemas.microsoft.com/office/powerpoint/2010/main" val="41310929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5" y="1565413"/>
            <a:ext cx="8229600" cy="1501344"/>
          </a:xfrm>
        </p:spPr>
        <p:txBody>
          <a:bodyPr>
            <a:normAutofit fontScale="92500" lnSpcReduction="20000"/>
          </a:bodyPr>
          <a:lstStyle/>
          <a:p>
            <a:pPr marL="36576" indent="0">
              <a:buNone/>
            </a:pPr>
            <a:r>
              <a:rPr lang="en-GB" sz="3300" dirty="0"/>
              <a:t>Defends all personnel </a:t>
            </a:r>
            <a:br>
              <a:rPr lang="en-GB" sz="3300" dirty="0"/>
            </a:br>
            <a:r>
              <a:rPr lang="en-GB" dirty="0"/>
              <a:t>on a collective and on an individual basis	</a:t>
            </a:r>
            <a:r>
              <a:rPr lang="en-GB" sz="1900" dirty="0"/>
              <a:t>	</a:t>
            </a:r>
            <a:br>
              <a:rPr lang="en-GB" dirty="0"/>
            </a:br>
            <a:r>
              <a:rPr lang="en-GB" dirty="0"/>
              <a:t>Become member : </a:t>
            </a:r>
            <a:r>
              <a:rPr lang="en-GB" dirty="0">
                <a:hlinkClick r:id="rId3"/>
              </a:rPr>
              <a:t>Website</a:t>
            </a:r>
            <a:r>
              <a:rPr lang="en-GB" dirty="0"/>
              <a:t> </a:t>
            </a:r>
          </a:p>
        </p:txBody>
      </p:sp>
      <p:pic>
        <p:nvPicPr>
          <p:cNvPr id="4" name="Picture 3"/>
          <p:cNvPicPr>
            <a:picLocks noChangeAspect="1"/>
          </p:cNvPicPr>
          <p:nvPr/>
        </p:nvPicPr>
        <p:blipFill>
          <a:blip r:embed="rId4"/>
          <a:stretch>
            <a:fillRect/>
          </a:stretch>
        </p:blipFill>
        <p:spPr>
          <a:xfrm>
            <a:off x="457200" y="247650"/>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a:t>Network of people who work(</a:t>
            </a:r>
            <a:r>
              <a:rPr lang="en-GB" sz="2800" dirty="0" err="1"/>
              <a:t>ed</a:t>
            </a:r>
            <a:r>
              <a:rPr lang="en-GB" sz="2800" dirty="0"/>
              <a:t>) at CERN</a:t>
            </a:r>
            <a:endParaRPr lang="en-GB" dirty="0"/>
          </a:p>
          <a:p>
            <a:r>
              <a:rPr lang="en-GB" sz="2600" dirty="0"/>
              <a:t>Become member : </a:t>
            </a:r>
            <a:r>
              <a:rPr lang="en-GB" sz="2600" dirty="0">
                <a:hlinkClick r:id="rId5"/>
              </a:rPr>
              <a:t>Website</a:t>
            </a:r>
            <a:endParaRPr lang="en-GB" sz="2600" dirty="0"/>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39952" y="2571750"/>
            <a:ext cx="3701458" cy="1900214"/>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9784" y="303354"/>
            <a:ext cx="2941793" cy="1955951"/>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93659" y="308351"/>
            <a:ext cx="2915441" cy="1938431"/>
          </a:xfrm>
          <a:prstGeom prst="rect">
            <a:avLst/>
          </a:prstGeom>
        </p:spPr>
      </p:pic>
      <p:pic>
        <p:nvPicPr>
          <p:cNvPr id="6" name="Picture 5"/>
          <p:cNvPicPr>
            <a:picLocks noChangeAspect="1"/>
          </p:cNvPicPr>
          <p:nvPr/>
        </p:nvPicPr>
        <p:blipFill rotWithShape="1">
          <a:blip r:embed="rId6" cstate="email">
            <a:extLst>
              <a:ext uri="{28A0092B-C50C-407E-A947-70E740481C1C}">
                <a14:useLocalDpi xmlns:a14="http://schemas.microsoft.com/office/drawing/2010/main" val="0"/>
              </a:ext>
            </a:extLst>
          </a:blip>
          <a:srcRect l="19191" t="18305" r="23235" b="-2469"/>
          <a:stretch/>
        </p:blipFill>
        <p:spPr>
          <a:xfrm>
            <a:off x="1319638" y="2652759"/>
            <a:ext cx="1782198" cy="1738196"/>
          </a:xfrm>
          <a:prstGeom prst="rect">
            <a:avLst/>
          </a:prstGeom>
        </p:spPr>
      </p:pic>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t="14148"/>
          <a:stretch/>
        </p:blipFill>
        <p:spPr>
          <a:xfrm>
            <a:off x="3101836" y="2193708"/>
            <a:ext cx="1865192" cy="2404464"/>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61705" y="404262"/>
            <a:ext cx="5343525" cy="3552825"/>
          </a:xfrm>
          <a:prstGeom prst="rect">
            <a:avLst/>
          </a:prstGeom>
        </p:spPr>
      </p:pic>
      <p:sp>
        <p:nvSpPr>
          <p:cNvPr id="9" name="TextBox 8"/>
          <p:cNvSpPr txBox="1"/>
          <p:nvPr/>
        </p:nvSpPr>
        <p:spPr>
          <a:xfrm>
            <a:off x="1367639" y="4375133"/>
            <a:ext cx="1188132" cy="253916"/>
          </a:xfrm>
          <a:prstGeom prst="rect">
            <a:avLst/>
          </a:prstGeom>
          <a:noFill/>
        </p:spPr>
        <p:txBody>
          <a:bodyPr wrap="square" rtlCol="0">
            <a:spAutoFit/>
          </a:bodyPr>
          <a:lstStyle/>
          <a:p>
            <a:r>
              <a:rPr lang="en-US" sz="1050" dirty="0"/>
              <a:t>© CERN Photo</a:t>
            </a:r>
            <a:endParaRPr lang="en-GB" sz="1050" dirty="0"/>
          </a:p>
        </p:txBody>
      </p:sp>
      <p:pic>
        <p:nvPicPr>
          <p:cNvPr id="10" name="Picture 9"/>
          <p:cNvPicPr>
            <a:picLocks noChangeAspect="1"/>
          </p:cNvPicPr>
          <p:nvPr/>
        </p:nvPicPr>
        <p:blipFill rotWithShape="1">
          <a:blip r:embed="rId9" cstate="email">
            <a:extLst>
              <a:ext uri="{28A0092B-C50C-407E-A947-70E740481C1C}">
                <a14:useLocalDpi xmlns:a14="http://schemas.microsoft.com/office/drawing/2010/main" val="0"/>
              </a:ext>
            </a:extLst>
          </a:blip>
          <a:srcRect l="12892" t="3801" r="38582" b="64700"/>
          <a:stretch/>
        </p:blipFill>
        <p:spPr>
          <a:xfrm>
            <a:off x="2652977" y="641792"/>
            <a:ext cx="3733615" cy="3294366"/>
          </a:xfrm>
          <a:prstGeom prst="rect">
            <a:avLst/>
          </a:prstGeom>
        </p:spPr>
      </p:pic>
      <p:sp>
        <p:nvSpPr>
          <p:cNvPr id="11" name="Slide Number Placeholder 10"/>
          <p:cNvSpPr>
            <a:spLocks noGrp="1"/>
          </p:cNvSpPr>
          <p:nvPr>
            <p:ph type="sldNum" sz="quarter" idx="4"/>
          </p:nvPr>
        </p:nvSpPr>
        <p:spPr/>
        <p:txBody>
          <a:bodyPr/>
          <a:lstStyle/>
          <a:p>
            <a:fld id="{17918391-D411-FE40-AAD7-861AE5233E0E}" type="slidenum">
              <a:rPr lang="en-US" smtClean="0"/>
              <a:pPr/>
              <a:t>36</a:t>
            </a:fld>
            <a:endParaRPr lang="en-US" dirty="0"/>
          </a:p>
        </p:txBody>
      </p:sp>
    </p:spTree>
    <p:extLst>
      <p:ext uri="{BB962C8B-B14F-4D97-AF65-F5344CB8AC3E}">
        <p14:creationId xmlns:p14="http://schemas.microsoft.com/office/powerpoint/2010/main" val="253231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de Of Conduct_Teaser">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410948" y="610870"/>
            <a:ext cx="6775516" cy="3811228"/>
          </a:xfrm>
          <a:prstGeom prst="rect">
            <a:avLst/>
          </a:prstGeom>
        </p:spPr>
      </p:pic>
      <p:sp>
        <p:nvSpPr>
          <p:cNvPr id="6" name="Title 1"/>
          <p:cNvSpPr txBox="1">
            <a:spLocks/>
          </p:cNvSpPr>
          <p:nvPr/>
        </p:nvSpPr>
        <p:spPr>
          <a:xfrm>
            <a:off x="783076" y="-23023"/>
            <a:ext cx="3923835"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37</a:t>
            </a:fld>
            <a:endParaRPr lang="en-US" dirty="0"/>
          </a:p>
        </p:txBody>
      </p:sp>
      <p:sp>
        <p:nvSpPr>
          <p:cNvPr id="3" name="Rectangle 2"/>
          <p:cNvSpPr/>
          <p:nvPr/>
        </p:nvSpPr>
        <p:spPr>
          <a:xfrm>
            <a:off x="5902702" y="149557"/>
            <a:ext cx="2533386" cy="369332"/>
          </a:xfrm>
          <a:prstGeom prst="rect">
            <a:avLst/>
          </a:prstGeom>
        </p:spPr>
        <p:txBody>
          <a:bodyPr wrap="none">
            <a:spAutoFit/>
          </a:bodyPr>
          <a:lstStyle/>
          <a:p>
            <a:pPr marL="27432" indent="0">
              <a:buNone/>
            </a:pPr>
            <a:r>
              <a:rPr lang="en-GB" dirty="0">
                <a:hlinkClick r:id="rId6" action="ppaction://hlinkfile"/>
              </a:rPr>
              <a:t>cern.ch/</a:t>
            </a:r>
            <a:r>
              <a:rPr lang="en-GB" dirty="0" err="1">
                <a:hlinkClick r:id="rId6" action="ppaction://hlinkfile"/>
              </a:rPr>
              <a:t>codeofconduct</a:t>
            </a:r>
            <a:endParaRPr lang="en-GB" dirty="0"/>
          </a:p>
        </p:txBody>
      </p:sp>
    </p:spTree>
    <p:extLst>
      <p:ext uri="{BB962C8B-B14F-4D97-AF65-F5344CB8AC3E}">
        <p14:creationId xmlns:p14="http://schemas.microsoft.com/office/powerpoint/2010/main" val="3200467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04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CERN tools </a:t>
            </a:r>
            <a:endParaRPr lang="en-GB" dirty="0"/>
          </a:p>
        </p:txBody>
      </p:sp>
      <p:sp>
        <p:nvSpPr>
          <p:cNvPr id="3" name="Content Placeholder 2"/>
          <p:cNvSpPr>
            <a:spLocks noGrp="1"/>
          </p:cNvSpPr>
          <p:nvPr>
            <p:ph idx="1"/>
          </p:nvPr>
        </p:nvSpPr>
        <p:spPr>
          <a:xfrm>
            <a:off x="1557338" y="940865"/>
            <a:ext cx="7129462" cy="3319247"/>
          </a:xfrm>
        </p:spPr>
        <p:txBody>
          <a:bodyPr>
            <a:normAutofit fontScale="77500" lnSpcReduction="20000"/>
          </a:bodyPr>
          <a:lstStyle/>
          <a:p>
            <a:pPr marL="36576" indent="0">
              <a:buNone/>
            </a:pPr>
            <a:r>
              <a:rPr lang="en-US" dirty="0">
                <a:hlinkClick r:id="rId3"/>
              </a:rPr>
              <a:t>Phone (audio only) : </a:t>
            </a:r>
            <a:r>
              <a:rPr lang="en-US" dirty="0" err="1">
                <a:hlinkClick r:id="rId3"/>
              </a:rPr>
              <a:t>CERNphone</a:t>
            </a:r>
            <a:endParaRPr lang="en-US" dirty="0"/>
          </a:p>
          <a:p>
            <a:pPr lvl="1"/>
            <a:r>
              <a:rPr lang="en-US" dirty="0"/>
              <a:t>Mobile client (iOS and Android)</a:t>
            </a:r>
          </a:p>
          <a:p>
            <a:pPr lvl="1"/>
            <a:r>
              <a:rPr lang="en-US" dirty="0"/>
              <a:t>Desktop client (Windows, </a:t>
            </a:r>
            <a:r>
              <a:rPr lang="en-US" dirty="0" err="1"/>
              <a:t>macOS</a:t>
            </a:r>
            <a:r>
              <a:rPr lang="en-US" dirty="0"/>
              <a:t>, Linux)</a:t>
            </a:r>
          </a:p>
          <a:p>
            <a:pPr marL="448056" lvl="1" indent="0">
              <a:buNone/>
            </a:pPr>
            <a:endParaRPr lang="en-US" dirty="0"/>
          </a:p>
          <a:p>
            <a:pPr marL="448056" lvl="1" indent="0">
              <a:buNone/>
            </a:pPr>
            <a:endParaRPr lang="en-GB" dirty="0"/>
          </a:p>
          <a:p>
            <a:pPr marL="36576" indent="0">
              <a:buNone/>
            </a:pPr>
            <a:r>
              <a:rPr lang="en-GB" dirty="0" err="1"/>
              <a:t>Videocalls</a:t>
            </a:r>
            <a:r>
              <a:rPr lang="en-GB" dirty="0"/>
              <a:t> and videoconferencing  </a:t>
            </a:r>
            <a:r>
              <a:rPr lang="en-GB" dirty="0" err="1">
                <a:hlinkClick r:id="rId4"/>
              </a:rPr>
              <a:t>cern.zoom</a:t>
            </a:r>
            <a:r>
              <a:rPr lang="en-GB" dirty="0"/>
              <a:t> – </a:t>
            </a:r>
            <a:r>
              <a:rPr lang="en-GB" dirty="0">
                <a:hlinkClick r:id="rId5"/>
              </a:rPr>
              <a:t>FAQ</a:t>
            </a:r>
            <a:endParaRPr lang="en-GB" dirty="0"/>
          </a:p>
          <a:p>
            <a:pPr marL="36576" indent="0">
              <a:buNone/>
            </a:pPr>
            <a:br>
              <a:rPr lang="en-US" sz="1800" dirty="0"/>
            </a:br>
            <a:endParaRPr lang="en-US" sz="1800" dirty="0"/>
          </a:p>
          <a:p>
            <a:pPr marL="36576" indent="0">
              <a:buNone/>
            </a:pPr>
            <a:r>
              <a:rPr lang="en-US" dirty="0"/>
              <a:t>Messaging – individual and public/private ”channels”</a:t>
            </a:r>
          </a:p>
          <a:p>
            <a:pPr marL="36576" indent="0">
              <a:buNone/>
            </a:pPr>
            <a:r>
              <a:rPr lang="en-US" dirty="0"/>
              <a:t>	</a:t>
            </a:r>
            <a:r>
              <a:rPr lang="en-US" sz="2300" dirty="0"/>
              <a:t>integration with Zoom</a:t>
            </a:r>
            <a:br>
              <a:rPr lang="en-US" sz="2300" dirty="0"/>
            </a:br>
            <a:r>
              <a:rPr lang="en-US" dirty="0"/>
              <a:t>	</a:t>
            </a:r>
            <a:r>
              <a:rPr lang="en-US" sz="2300" dirty="0"/>
              <a:t>dedicated channel </a:t>
            </a:r>
            <a:r>
              <a:rPr lang="en-US" sz="2300" dirty="0">
                <a:hlinkClick r:id="rId6"/>
              </a:rPr>
              <a:t>New @ CERN</a:t>
            </a:r>
            <a:endParaRPr lang="en-GB" sz="15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38</a:t>
            </a:fld>
            <a:endParaRPr lang="en-US" dirty="0"/>
          </a:p>
        </p:txBody>
      </p:sp>
      <p:pic>
        <p:nvPicPr>
          <p:cNvPr id="8" name="Picture 7"/>
          <p:cNvPicPr>
            <a:picLocks noChangeAspect="1"/>
          </p:cNvPicPr>
          <p:nvPr/>
        </p:nvPicPr>
        <p:blipFill rotWithShape="1">
          <a:blip r:embed="rId7"/>
          <a:srcRect l="32614" t="10266" r="33298" b="10026"/>
          <a:stretch/>
        </p:blipFill>
        <p:spPr>
          <a:xfrm>
            <a:off x="378837" y="2313169"/>
            <a:ext cx="715831" cy="880088"/>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57201" y="1105614"/>
            <a:ext cx="701756" cy="701756"/>
          </a:xfrm>
          <a:prstGeom prst="rect">
            <a:avLst/>
          </a:prstGeom>
        </p:spPr>
      </p:pic>
      <p:pic>
        <p:nvPicPr>
          <p:cNvPr id="7" name="Picture 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85765" y="3419044"/>
            <a:ext cx="1050608" cy="669618"/>
          </a:xfrm>
          <a:prstGeom prst="rect">
            <a:avLst/>
          </a:prstGeom>
        </p:spPr>
      </p:pic>
      <p:pic>
        <p:nvPicPr>
          <p:cNvPr id="5" name="Picture 4"/>
          <p:cNvPicPr>
            <a:picLocks noChangeAspect="1"/>
          </p:cNvPicPr>
          <p:nvPr/>
        </p:nvPicPr>
        <p:blipFill rotWithShape="1">
          <a:blip r:embed="rId10"/>
          <a:srcRect l="997" t="5712" r="10876" b="8412"/>
          <a:stretch/>
        </p:blipFill>
        <p:spPr>
          <a:xfrm>
            <a:off x="6378095" y="3641401"/>
            <a:ext cx="705285" cy="697535"/>
          </a:xfrm>
          <a:prstGeom prst="rect">
            <a:avLst/>
          </a:prstGeom>
        </p:spPr>
      </p:pic>
    </p:spTree>
    <p:extLst>
      <p:ext uri="{BB962C8B-B14F-4D97-AF65-F5344CB8AC3E}">
        <p14:creationId xmlns:p14="http://schemas.microsoft.com/office/powerpoint/2010/main" val="3414507913"/>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Newcomers website</a:t>
            </a:r>
            <a:endParaRPr lang="en-GB"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39</a:t>
            </a:fld>
            <a:endParaRPr lang="en-US" dirty="0"/>
          </a:p>
        </p:txBody>
      </p:sp>
      <p:sp>
        <p:nvSpPr>
          <p:cNvPr id="6" name="TextBox 5"/>
          <p:cNvSpPr txBox="1"/>
          <p:nvPr/>
        </p:nvSpPr>
        <p:spPr>
          <a:xfrm>
            <a:off x="5441751" y="415437"/>
            <a:ext cx="3698513" cy="369332"/>
          </a:xfrm>
          <a:prstGeom prst="rect">
            <a:avLst/>
          </a:prstGeom>
          <a:noFill/>
        </p:spPr>
        <p:txBody>
          <a:bodyPr wrap="none" rtlCol="0">
            <a:spAutoFit/>
          </a:bodyPr>
          <a:lstStyle/>
          <a:p>
            <a:r>
              <a:rPr lang="en-GB" u="sng" dirty="0">
                <a:hlinkClick r:id="rId3"/>
              </a:rPr>
              <a:t>https://hr.web.cern.ch/joining-cern</a:t>
            </a:r>
            <a:endParaRPr lang="en-GB" dirty="0"/>
          </a:p>
        </p:txBody>
      </p:sp>
      <p:pic>
        <p:nvPicPr>
          <p:cNvPr id="7" name="Picture 6"/>
          <p:cNvPicPr>
            <a:picLocks noChangeAspect="1"/>
          </p:cNvPicPr>
          <p:nvPr/>
        </p:nvPicPr>
        <p:blipFill>
          <a:blip r:embed="rId4"/>
          <a:stretch>
            <a:fillRect/>
          </a:stretch>
        </p:blipFill>
        <p:spPr>
          <a:xfrm>
            <a:off x="19389" y="1386771"/>
            <a:ext cx="9124611" cy="2304000"/>
          </a:xfrm>
          <a:prstGeom prst="rect">
            <a:avLst/>
          </a:prstGeom>
        </p:spPr>
      </p:pic>
      <p:pic>
        <p:nvPicPr>
          <p:cNvPr id="9" name="Picture 8"/>
          <p:cNvPicPr>
            <a:picLocks noChangeAspect="1"/>
          </p:cNvPicPr>
          <p:nvPr/>
        </p:nvPicPr>
        <p:blipFill>
          <a:blip r:embed="rId5"/>
          <a:stretch>
            <a:fillRect/>
          </a:stretch>
        </p:blipFill>
        <p:spPr>
          <a:xfrm>
            <a:off x="983399" y="940929"/>
            <a:ext cx="7018377" cy="3433591"/>
          </a:xfrm>
          <a:prstGeom prst="rect">
            <a:avLst/>
          </a:prstGeom>
        </p:spPr>
      </p:pic>
    </p:spTree>
    <p:extLst>
      <p:ext uri="{BB962C8B-B14F-4D97-AF65-F5344CB8AC3E}">
        <p14:creationId xmlns:p14="http://schemas.microsoft.com/office/powerpoint/2010/main" val="166692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language</a:t>
            </a:r>
          </a:p>
        </p:txBody>
      </p:sp>
      <p:sp>
        <p:nvSpPr>
          <p:cNvPr id="4" name="Slide Number Placeholder 3"/>
          <p:cNvSpPr>
            <a:spLocks noGrp="1"/>
          </p:cNvSpPr>
          <p:nvPr>
            <p:ph type="sldNum" sz="quarter" idx="10"/>
          </p:nvPr>
        </p:nvSpPr>
        <p:spPr/>
        <p:txBody>
          <a:bodyPr/>
          <a:lstStyle/>
          <a:p>
            <a:fld id="{17918391-D411-FE40-AAD7-861AE5233E0E}" type="slidenum">
              <a:rPr lang="en-US" smtClean="0"/>
              <a:pPr/>
              <a:t>4</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3043171" y="1594308"/>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p:cNvPicPr>
            <a:picLocks noGrp="1" noChangeAspect="1"/>
          </p:cNvPicPr>
          <p:nvPr>
            <p:ph idx="1"/>
          </p:nvPr>
        </p:nvPicPr>
        <p:blipFill>
          <a:blip r:embed="rId4"/>
          <a:stretch>
            <a:fillRect/>
          </a:stretch>
        </p:blipFill>
        <p:spPr>
          <a:xfrm>
            <a:off x="316352" y="1888599"/>
            <a:ext cx="2523643" cy="2505222"/>
          </a:xfrm>
          <a:prstGeom prst="rect">
            <a:avLst/>
          </a:prstGeom>
        </p:spPr>
      </p:pic>
      <p:sp>
        <p:nvSpPr>
          <p:cNvPr id="9" name="TextBox 8"/>
          <p:cNvSpPr txBox="1"/>
          <p:nvPr/>
        </p:nvSpPr>
        <p:spPr>
          <a:xfrm>
            <a:off x="339351" y="978856"/>
            <a:ext cx="2821606" cy="738664"/>
          </a:xfrm>
          <a:prstGeom prst="rect">
            <a:avLst/>
          </a:prstGeom>
          <a:noFill/>
        </p:spPr>
        <p:txBody>
          <a:bodyPr wrap="none" rtlCol="0">
            <a:spAutoFit/>
          </a:bodyPr>
          <a:lstStyle/>
          <a:p>
            <a:r>
              <a:rPr lang="en-GB" sz="2400" dirty="0"/>
              <a:t>Classroom courses</a:t>
            </a:r>
            <a:br>
              <a:rPr lang="en-GB" sz="2400" dirty="0"/>
            </a:br>
            <a:r>
              <a:rPr lang="en-GB" dirty="0">
                <a:hlinkClick r:id="rId5" action="ppaction://hlinkfile"/>
              </a:rPr>
              <a:t>cern.ch/</a:t>
            </a:r>
            <a:r>
              <a:rPr lang="en-GB" dirty="0" err="1">
                <a:hlinkClick r:id="rId5" action="ppaction://hlinkfile"/>
              </a:rPr>
              <a:t>learninghub</a:t>
            </a:r>
            <a:endParaRPr lang="en-GB"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a:hlinkClick r:id="rId6"/>
              </a:rPr>
              <a:t>link</a:t>
            </a:r>
            <a:endParaRPr lang="en-GB" dirty="0"/>
          </a:p>
          <a:p>
            <a:endParaRPr lang="en-GB" dirty="0"/>
          </a:p>
          <a:p>
            <a:r>
              <a:rPr lang="en-GB" dirty="0"/>
              <a:t>Find a partner</a:t>
            </a:r>
          </a:p>
          <a:p>
            <a:r>
              <a:rPr lang="en-GB" dirty="0"/>
              <a:t>to practice speaking</a:t>
            </a:r>
          </a:p>
          <a:p>
            <a:r>
              <a:rPr lang="en-GB" dirty="0"/>
              <a:t>each other’s language</a:t>
            </a:r>
          </a:p>
        </p:txBody>
      </p:sp>
      <p:pic>
        <p:nvPicPr>
          <p:cNvPr id="2" name="Picture 1"/>
          <p:cNvPicPr>
            <a:picLocks noChangeAspect="1"/>
          </p:cNvPicPr>
          <p:nvPr/>
        </p:nvPicPr>
        <p:blipFill>
          <a:blip r:embed="rId7"/>
          <a:stretch>
            <a:fillRect/>
          </a:stretch>
        </p:blipFill>
        <p:spPr>
          <a:xfrm>
            <a:off x="6643302" y="2736959"/>
            <a:ext cx="1670449" cy="1670449"/>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questions, answers are …</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 </a:t>
            </a:r>
            <a:br>
              <a:rPr lang="en-GB" sz="3000" dirty="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Social Service, …</a:t>
            </a:r>
          </a:p>
          <a:p>
            <a:pPr marL="336042" lvl="1" indent="0">
              <a:buNone/>
            </a:pPr>
            <a:endParaRPr lang="en-GB" dirty="0"/>
          </a:p>
          <a:p>
            <a:pPr marL="336042" lvl="1" indent="0">
              <a:buNone/>
            </a:pPr>
            <a:r>
              <a:rPr lang="en-GB" b="1" dirty="0"/>
              <a:t>HR Website &gt; Welcome &gt; my first week</a:t>
            </a:r>
            <a:endParaRPr lang="en-GB" sz="2200" dirty="0"/>
          </a:p>
        </p:txBody>
      </p:sp>
      <p:pic>
        <p:nvPicPr>
          <p:cNvPr id="4" name="Picture 3"/>
          <p:cNvPicPr>
            <a:picLocks noChangeAspect="1"/>
          </p:cNvPicPr>
          <p:nvPr/>
        </p:nvPicPr>
        <p:blipFill>
          <a:blip r:embed="rId3"/>
          <a:stretch>
            <a:fillRect/>
          </a:stretch>
        </p:blipFill>
        <p:spPr>
          <a:xfrm>
            <a:off x="506549" y="988284"/>
            <a:ext cx="1181239" cy="1181239"/>
          </a:xfrm>
          <a:prstGeom prst="rect">
            <a:avLst/>
          </a:prstGeom>
        </p:spPr>
      </p:pic>
      <p:pic>
        <p:nvPicPr>
          <p:cNvPr id="5" name="Picture 4"/>
          <p:cNvPicPr>
            <a:picLocks noChangeAspect="1"/>
          </p:cNvPicPr>
          <p:nvPr/>
        </p:nvPicPr>
        <p:blipFill>
          <a:blip r:embed="rId4"/>
          <a:stretch>
            <a:fillRect/>
          </a:stretch>
        </p:blipFill>
        <p:spPr>
          <a:xfrm>
            <a:off x="670713" y="2324713"/>
            <a:ext cx="752620" cy="956849"/>
          </a:xfrm>
          <a:prstGeom prst="rect">
            <a:avLst/>
          </a:prstGeom>
        </p:spPr>
      </p:pic>
      <p:pic>
        <p:nvPicPr>
          <p:cNvPr id="6" name="Picture 5"/>
          <p:cNvPicPr>
            <a:picLocks noChangeAspect="1"/>
          </p:cNvPicPr>
          <p:nvPr/>
        </p:nvPicPr>
        <p:blipFill>
          <a:blip r:embed="rId5"/>
          <a:stretch>
            <a:fillRect/>
          </a:stretch>
        </p:blipFill>
        <p:spPr>
          <a:xfrm>
            <a:off x="604375"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40</a:t>
            </a:fld>
            <a:endParaRPr lang="en-US" dirty="0"/>
          </a:p>
        </p:txBody>
      </p:sp>
    </p:spTree>
    <p:extLst>
      <p:ext uri="{BB962C8B-B14F-4D97-AF65-F5344CB8AC3E}">
        <p14:creationId xmlns:p14="http://schemas.microsoft.com/office/powerpoint/2010/main" val="21243001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Public meetings</a:t>
            </a:r>
            <a:endParaRPr lang="en-GB" sz="3100" dirty="0"/>
          </a:p>
        </p:txBody>
      </p:sp>
      <p:sp>
        <p:nvSpPr>
          <p:cNvPr id="5" name="Content Placeholder 4"/>
          <p:cNvSpPr>
            <a:spLocks noGrp="1"/>
          </p:cNvSpPr>
          <p:nvPr>
            <p:ph sz="quarter" idx="2"/>
          </p:nvPr>
        </p:nvSpPr>
        <p:spPr>
          <a:xfrm>
            <a:off x="457199" y="952333"/>
            <a:ext cx="8417860" cy="3381774"/>
          </a:xfrm>
        </p:spPr>
        <p:txBody>
          <a:bodyPr>
            <a:normAutofit fontScale="62500" lnSpcReduction="20000"/>
          </a:bodyPr>
          <a:lstStyle/>
          <a:p>
            <a:pPr marL="36576" indent="0">
              <a:buNone/>
            </a:pPr>
            <a:r>
              <a:rPr lang="en-US" sz="5100" b="1" dirty="0">
                <a:solidFill>
                  <a:srgbClr val="00B0F0"/>
                </a:solidFill>
              </a:rPr>
              <a:t>Directorate		</a:t>
            </a:r>
            <a:r>
              <a:rPr lang="en-US" sz="3800" dirty="0">
                <a:solidFill>
                  <a:srgbClr val="FF0000"/>
                </a:solidFill>
              </a:rPr>
              <a:t>every 3 months</a:t>
            </a:r>
            <a:r>
              <a:rPr lang="en-US" sz="3800" i="1" dirty="0"/>
              <a:t> </a:t>
            </a:r>
            <a:endParaRPr lang="en-US" sz="3800" dirty="0">
              <a:solidFill>
                <a:srgbClr val="FF0000"/>
              </a:solidFill>
            </a:endParaRPr>
          </a:p>
          <a:p>
            <a:pPr marL="457200">
              <a:buFont typeface="Courier New" panose="02070309020205020404" pitchFamily="49" charset="0"/>
              <a:buChar char="o"/>
            </a:pPr>
            <a:r>
              <a:rPr lang="en-US" sz="3800" dirty="0"/>
              <a:t>Highlights of Council Week and other recent news.</a:t>
            </a:r>
          </a:p>
          <a:p>
            <a:pPr marL="457200">
              <a:buFont typeface="Courier New" panose="02070309020205020404" pitchFamily="49" charset="0"/>
              <a:buChar char="o"/>
            </a:pPr>
            <a:endParaRPr lang="en-US" sz="3800" dirty="0"/>
          </a:p>
          <a:p>
            <a:pPr marL="0" indent="0">
              <a:buNone/>
            </a:pPr>
            <a:r>
              <a:rPr lang="en-US" sz="5100" b="1" dirty="0">
                <a:solidFill>
                  <a:srgbClr val="00B0F0"/>
                </a:solidFill>
              </a:rPr>
              <a:t>HR 				</a:t>
            </a:r>
            <a:r>
              <a:rPr lang="en-US" sz="3900" dirty="0">
                <a:solidFill>
                  <a:srgbClr val="FF0000"/>
                </a:solidFill>
              </a:rPr>
              <a:t>ad hoc</a:t>
            </a:r>
            <a:endParaRPr lang="en-US" sz="5100" b="1" dirty="0">
              <a:solidFill>
                <a:srgbClr val="00B0F0"/>
              </a:solidFill>
            </a:endParaRPr>
          </a:p>
          <a:p>
            <a:pPr marL="571500" indent="-571500">
              <a:buFont typeface="Courier New" panose="02070309020205020404" pitchFamily="49" charset="0"/>
              <a:buChar char="o"/>
            </a:pPr>
            <a:r>
              <a:rPr lang="en-US" sz="4000" dirty="0"/>
              <a:t>Focus on one topic (</a:t>
            </a:r>
            <a:r>
              <a:rPr lang="en-US" sz="4000" dirty="0" err="1"/>
              <a:t>eg</a:t>
            </a:r>
            <a:r>
              <a:rPr lang="en-US" sz="4000" dirty="0"/>
              <a:t>. flexibility)</a:t>
            </a:r>
          </a:p>
          <a:p>
            <a:pPr marL="685800" indent="-685800">
              <a:buFont typeface="Courier New" panose="02070309020205020404" pitchFamily="49" charset="0"/>
              <a:buChar char="o"/>
            </a:pPr>
            <a:endParaRPr lang="en-US" sz="3900" dirty="0"/>
          </a:p>
          <a:p>
            <a:pPr marL="36576" indent="0">
              <a:buNone/>
            </a:pPr>
            <a:r>
              <a:rPr lang="en-US" sz="5100" b="1" dirty="0">
                <a:solidFill>
                  <a:srgbClr val="00B0F0"/>
                </a:solidFill>
              </a:rPr>
              <a:t>Staff Association 	</a:t>
            </a:r>
            <a:r>
              <a:rPr lang="en-US" sz="3900" dirty="0">
                <a:solidFill>
                  <a:srgbClr val="FF0000"/>
                </a:solidFill>
              </a:rPr>
              <a:t>every month</a:t>
            </a:r>
          </a:p>
          <a:p>
            <a:pPr marL="457200">
              <a:buFont typeface="Courier New" panose="02070309020205020404" pitchFamily="49" charset="0"/>
              <a:buChar char="o"/>
            </a:pPr>
            <a:r>
              <a:rPr lang="en-US" sz="3800" dirty="0"/>
              <a:t>Latest information on priorities and current issues</a:t>
            </a:r>
          </a:p>
          <a:p>
            <a:pPr marL="457200">
              <a:buFont typeface="Courier New" panose="02070309020205020404" pitchFamily="49" charset="0"/>
              <a:buChar char="o"/>
            </a:pPr>
            <a:endParaRPr lang="en-US" sz="2000" dirty="0"/>
          </a:p>
        </p:txBody>
      </p:sp>
      <p:sp>
        <p:nvSpPr>
          <p:cNvPr id="4" name="Slide Number Placeholder 3"/>
          <p:cNvSpPr>
            <a:spLocks noGrp="1"/>
          </p:cNvSpPr>
          <p:nvPr>
            <p:ph type="sldNum" sz="quarter" idx="4294967295"/>
          </p:nvPr>
        </p:nvSpPr>
        <p:spPr>
          <a:xfrm>
            <a:off x="8642350" y="4767263"/>
            <a:ext cx="501650" cy="274637"/>
          </a:xfrm>
        </p:spPr>
        <p:txBody>
          <a:bodyPr/>
          <a:lstStyle/>
          <a:p>
            <a:fld id="{17918391-D411-FE40-AAD7-861AE5233E0E}" type="slidenum">
              <a:rPr lang="en-US" smtClean="0"/>
              <a:pPr/>
              <a:t>41</a:t>
            </a:fld>
            <a:endParaRPr lang="en-US" dirty="0"/>
          </a:p>
        </p:txBody>
      </p:sp>
      <p:pic>
        <p:nvPicPr>
          <p:cNvPr id="6" name="Picture 10" descr="RÃ©sultat de recherche d'images pour &quot;cern indico logo&quot;">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1034687"/>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RÃ©sultat de recherche d'images pour &quot;cern indico logo&quot;">
            <a:hlinkClick r:id="rId5"/>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2280702"/>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Ã©sultat de recherche d'images pour &quot;cern indico logo&quot;">
            <a:hlinkClick r:id="rId6"/>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3423978"/>
            <a:ext cx="1151713" cy="47163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5393410" y="196011"/>
            <a:ext cx="3481650" cy="688037"/>
            <a:chOff x="5393410" y="196011"/>
            <a:chExt cx="3481650" cy="688037"/>
          </a:xfrm>
        </p:grpSpPr>
        <p:sp>
          <p:nvSpPr>
            <p:cNvPr id="3" name="TextBox 2"/>
            <p:cNvSpPr txBox="1"/>
            <p:nvPr/>
          </p:nvSpPr>
          <p:spPr>
            <a:xfrm>
              <a:off x="5393410" y="196011"/>
              <a:ext cx="3481650" cy="584775"/>
            </a:xfrm>
            <a:prstGeom prst="rect">
              <a:avLst/>
            </a:prstGeom>
            <a:noFill/>
          </p:spPr>
          <p:txBody>
            <a:bodyPr wrap="square" rtlCol="0">
              <a:spAutoFit/>
            </a:bodyPr>
            <a:lstStyle/>
            <a:p>
              <a:r>
                <a:rPr lang="en-US" sz="1600" i="1" dirty="0">
                  <a:solidFill>
                    <a:schemeClr val="accent1">
                      <a:lumMod val="50000"/>
                    </a:schemeClr>
                  </a:solidFill>
                </a:rPr>
                <a:t>Click for past and future events (agenda, slides, recordings)</a:t>
              </a:r>
              <a:endParaRPr lang="en-GB" sz="1600" i="1" dirty="0">
                <a:solidFill>
                  <a:schemeClr val="accent1">
                    <a:lumMod val="50000"/>
                  </a:schemeClr>
                </a:solidFill>
              </a:endParaRPr>
            </a:p>
          </p:txBody>
        </p:sp>
        <p:cxnSp>
          <p:nvCxnSpPr>
            <p:cNvPr id="10" name="Curved Connector 9"/>
            <p:cNvCxnSpPr/>
            <p:nvPr/>
          </p:nvCxnSpPr>
          <p:spPr>
            <a:xfrm>
              <a:off x="8133400" y="609700"/>
              <a:ext cx="336606" cy="274348"/>
            </a:xfrm>
            <a:prstGeom prst="curvedConnector3">
              <a:avLst>
                <a:gd name="adj1" fmla="val 102290"/>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9898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 calcmode="lin" valueType="num">
                                      <p:cBhvr additive="base">
                                        <p:cTn id="2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 calcmode="lin" valueType="num">
                                      <p:cBhvr additive="base">
                                        <p:cTn id="3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5">
                                            <p:txEl>
                                              <p:pRg st="7" end="7"/>
                                            </p:txEl>
                                          </p:spTgt>
                                        </p:tgtEl>
                                        <p:attrNameLst>
                                          <p:attrName>style.visibility</p:attrName>
                                        </p:attrNameLst>
                                      </p:cBhvr>
                                      <p:to>
                                        <p:strVal val="visible"/>
                                      </p:to>
                                    </p:set>
                                    <p:anim calcmode="lin" valueType="num">
                                      <p:cBhvr additive="base">
                                        <p:cTn id="44"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Recap from quiz - recommended</a:t>
            </a:r>
            <a:endParaRPr lang="en-GB" dirty="0"/>
          </a:p>
        </p:txBody>
      </p:sp>
      <p:sp>
        <p:nvSpPr>
          <p:cNvPr id="3" name="Text Placeholder 2"/>
          <p:cNvSpPr>
            <a:spLocks noGrp="1"/>
          </p:cNvSpPr>
          <p:nvPr>
            <p:ph type="body" idx="1"/>
          </p:nvPr>
        </p:nvSpPr>
        <p:spPr>
          <a:xfrm>
            <a:off x="166978" y="784663"/>
            <a:ext cx="5314858" cy="3500566"/>
          </a:xfrm>
        </p:spPr>
        <p:txBody>
          <a:bodyPr>
            <a:normAutofit fontScale="92500" lnSpcReduction="10000"/>
          </a:bodyPr>
          <a:lstStyle/>
          <a:p>
            <a:pPr marL="27432" indent="0">
              <a:buNone/>
            </a:pPr>
            <a:endParaRPr lang="en-US" sz="1500" dirty="0"/>
          </a:p>
          <a:p>
            <a:pPr>
              <a:buFontTx/>
              <a:buChar char="-"/>
            </a:pPr>
            <a:r>
              <a:rPr lang="en-US" dirty="0"/>
              <a:t>Download </a:t>
            </a:r>
            <a:r>
              <a:rPr lang="en-US" b="1" dirty="0"/>
              <a:t>CERN map </a:t>
            </a:r>
            <a:r>
              <a:rPr lang="en-US" dirty="0"/>
              <a:t>on your smartphone</a:t>
            </a:r>
          </a:p>
          <a:p>
            <a:pPr>
              <a:buFontTx/>
              <a:buChar char="-"/>
            </a:pPr>
            <a:endParaRPr lang="en-US" sz="1500" dirty="0"/>
          </a:p>
          <a:p>
            <a:pPr>
              <a:buFontTx/>
              <a:buChar char="-"/>
            </a:pPr>
            <a:r>
              <a:rPr lang="en-US" dirty="0"/>
              <a:t>Enter full number </a:t>
            </a:r>
            <a:r>
              <a:rPr lang="en-US" b="1" dirty="0"/>
              <a:t>Fire and rescue</a:t>
            </a:r>
            <a:r>
              <a:rPr lang="en-US" dirty="0"/>
              <a:t> service in your phone</a:t>
            </a:r>
          </a:p>
          <a:p>
            <a:pPr>
              <a:buFontTx/>
              <a:buChar char="-"/>
            </a:pPr>
            <a:endParaRPr lang="en-US" sz="1500" dirty="0"/>
          </a:p>
          <a:p>
            <a:pPr>
              <a:buFontTx/>
              <a:buChar char="-"/>
            </a:pPr>
            <a:r>
              <a:rPr lang="en-US" dirty="0"/>
              <a:t>Find out who are closest </a:t>
            </a:r>
            <a:r>
              <a:rPr lang="en-US" b="1" dirty="0"/>
              <a:t>first-aiders</a:t>
            </a:r>
          </a:p>
          <a:p>
            <a:pPr marL="27432" indent="0">
              <a:buNone/>
            </a:pPr>
            <a:endParaRPr lang="en-GB" dirty="0"/>
          </a:p>
        </p:txBody>
      </p:sp>
      <p:pic>
        <p:nvPicPr>
          <p:cNvPr id="4" name="Picture 3"/>
          <p:cNvPicPr>
            <a:picLocks noChangeAspect="1"/>
          </p:cNvPicPr>
          <p:nvPr/>
        </p:nvPicPr>
        <p:blipFill>
          <a:blip r:embed="rId3"/>
          <a:stretch>
            <a:fillRect/>
          </a:stretch>
        </p:blipFill>
        <p:spPr>
          <a:xfrm>
            <a:off x="6625060" y="999022"/>
            <a:ext cx="1080120" cy="1060265"/>
          </a:xfrm>
          <a:prstGeom prst="rect">
            <a:avLst/>
          </a:prstGeom>
        </p:spPr>
      </p:pic>
      <p:sp>
        <p:nvSpPr>
          <p:cNvPr id="5" name="TextBox 4"/>
          <p:cNvSpPr txBox="1"/>
          <p:nvPr/>
        </p:nvSpPr>
        <p:spPr>
          <a:xfrm>
            <a:off x="5872861" y="2177857"/>
            <a:ext cx="3446068" cy="507831"/>
          </a:xfrm>
          <a:prstGeom prst="rect">
            <a:avLst/>
          </a:prstGeom>
          <a:noFill/>
        </p:spPr>
        <p:txBody>
          <a:bodyPr wrap="square" rtlCol="0">
            <a:spAutoFit/>
          </a:bodyPr>
          <a:lstStyle/>
          <a:p>
            <a:r>
              <a:rPr lang="en-US" sz="2700" b="1" dirty="0">
                <a:solidFill>
                  <a:srgbClr val="C00000"/>
                </a:solidFill>
              </a:rPr>
              <a:t>+ 41 22 76 74444</a:t>
            </a:r>
            <a:endParaRPr lang="en-GB" sz="2700" b="1" dirty="0">
              <a:solidFill>
                <a:srgbClr val="C00000"/>
              </a:solidFill>
            </a:endParaRPr>
          </a:p>
        </p:txBody>
      </p:sp>
      <p:pic>
        <p:nvPicPr>
          <p:cNvPr id="7" name="Picture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37007" y="3078104"/>
            <a:ext cx="1856226" cy="1201316"/>
          </a:xfrm>
          <a:prstGeom prst="rect">
            <a:avLst/>
          </a:prstGeom>
        </p:spPr>
      </p:pic>
      <p:sp>
        <p:nvSpPr>
          <p:cNvPr id="6" name="Slide Number Placeholder 5"/>
          <p:cNvSpPr>
            <a:spLocks noGrp="1"/>
          </p:cNvSpPr>
          <p:nvPr>
            <p:ph type="sldNum" sz="quarter" idx="10"/>
          </p:nvPr>
        </p:nvSpPr>
        <p:spPr/>
        <p:txBody>
          <a:bodyPr/>
          <a:lstStyle/>
          <a:p>
            <a:fld id="{17918391-D411-FE40-AAD7-861AE5233E0E}" type="slidenum">
              <a:rPr lang="en-US" smtClean="0"/>
              <a:pPr/>
              <a:t>42</a:t>
            </a:fld>
            <a:endParaRPr lang="en-US" dirty="0"/>
          </a:p>
        </p:txBody>
      </p:sp>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Onboarding continues with …</a:t>
            </a:r>
          </a:p>
        </p:txBody>
      </p:sp>
      <p:sp>
        <p:nvSpPr>
          <p:cNvPr id="7" name="Content Placeholder 6"/>
          <p:cNvSpPr>
            <a:spLocks noGrp="1"/>
          </p:cNvSpPr>
          <p:nvPr>
            <p:ph idx="1"/>
          </p:nvPr>
        </p:nvSpPr>
        <p:spPr>
          <a:xfrm>
            <a:off x="266759" y="880452"/>
            <a:ext cx="8607736" cy="3660017"/>
          </a:xfrm>
        </p:spPr>
        <p:txBody>
          <a:bodyPr>
            <a:noAutofit/>
          </a:bodyPr>
          <a:lstStyle/>
          <a:p>
            <a:pPr>
              <a:lnSpc>
                <a:spcPct val="120000"/>
              </a:lnSpc>
              <a:buFont typeface="Wingdings" panose="05000000000000000000" pitchFamily="2" charset="2"/>
              <a:buChar char="q"/>
            </a:pPr>
            <a:r>
              <a:rPr lang="en-US" sz="1400" dirty="0"/>
              <a:t>Welcome session in </a:t>
            </a:r>
            <a:r>
              <a:rPr lang="en-US" sz="1400" b="1" dirty="0"/>
              <a:t>your department</a:t>
            </a:r>
            <a:r>
              <a:rPr lang="en-US" sz="1400" b="1" i="1" dirty="0">
                <a:solidFill>
                  <a:srgbClr val="92D050"/>
                </a:solidFill>
              </a:rPr>
              <a:t>	</a:t>
            </a:r>
          </a:p>
          <a:p>
            <a:pPr>
              <a:lnSpc>
                <a:spcPct val="120000"/>
              </a:lnSpc>
              <a:buFont typeface="Wingdings" panose="05000000000000000000" pitchFamily="2" charset="2"/>
              <a:buChar char="q"/>
            </a:pPr>
            <a:r>
              <a:rPr lang="en-US" sz="1400" dirty="0"/>
              <a:t>Meet the experts (online – Zoom)</a:t>
            </a:r>
          </a:p>
          <a:p>
            <a:pPr lvl="1">
              <a:lnSpc>
                <a:spcPct val="120000"/>
              </a:lnSpc>
              <a:buFont typeface="Wingdings" panose="05000000000000000000" pitchFamily="2" charset="2"/>
              <a:buChar char="Ø"/>
            </a:pPr>
            <a:r>
              <a:rPr lang="en-US" sz="1200" b="1" i="1" dirty="0"/>
              <a:t>CERN Health Insurance (CHIS) 	</a:t>
            </a:r>
            <a:r>
              <a:rPr lang="en-US" sz="1200" dirty="0"/>
              <a:t>Tuesday 4 April, 11.00 – 11.30</a:t>
            </a:r>
          </a:p>
          <a:p>
            <a:pPr lvl="1">
              <a:lnSpc>
                <a:spcPct val="120000"/>
              </a:lnSpc>
              <a:buFont typeface="Wingdings" panose="05000000000000000000" pitchFamily="2" charset="2"/>
              <a:buChar char="Ø"/>
            </a:pPr>
            <a:r>
              <a:rPr lang="en-US" sz="1200" b="1" i="1" dirty="0"/>
              <a:t>Legitimation cards 	</a:t>
            </a:r>
            <a:r>
              <a:rPr lang="en-US" sz="1200" dirty="0"/>
              <a:t> 	 Tuesday 4 April, 11.30 – 12.00</a:t>
            </a:r>
            <a:endParaRPr lang="en-US" sz="1200" b="1" i="1" dirty="0"/>
          </a:p>
          <a:p>
            <a:pPr>
              <a:lnSpc>
                <a:spcPct val="120000"/>
              </a:lnSpc>
              <a:buFont typeface="Wingdings" panose="05000000000000000000" pitchFamily="2" charset="2"/>
              <a:buChar char="q"/>
            </a:pPr>
            <a:r>
              <a:rPr lang="en-US" sz="1400" dirty="0"/>
              <a:t>More short sessions with experts (online – Zoom)</a:t>
            </a:r>
          </a:p>
          <a:p>
            <a:pPr lvl="1">
              <a:lnSpc>
                <a:spcPct val="120000"/>
              </a:lnSpc>
              <a:buFont typeface="Wingdings" panose="05000000000000000000" pitchFamily="2" charset="2"/>
              <a:buChar char="Ø"/>
            </a:pPr>
            <a:r>
              <a:rPr lang="en-US" sz="1200" b="1" i="1" dirty="0">
                <a:solidFill>
                  <a:srgbClr val="92D050"/>
                </a:solidFill>
              </a:rPr>
              <a:t>Computer security* </a:t>
            </a:r>
            <a:r>
              <a:rPr lang="en-US" sz="1200" b="1" i="1" dirty="0">
                <a:solidFill>
                  <a:srgbClr val="C00000"/>
                </a:solidFill>
              </a:rPr>
              <a:t>		</a:t>
            </a:r>
            <a:r>
              <a:rPr lang="en-US" sz="1200" dirty="0"/>
              <a:t>Tuesday 11 April, 13.30 - 14.00</a:t>
            </a:r>
          </a:p>
          <a:p>
            <a:pPr lvl="1">
              <a:lnSpc>
                <a:spcPct val="120000"/>
              </a:lnSpc>
              <a:buFont typeface="Wingdings" panose="05000000000000000000" pitchFamily="2" charset="2"/>
              <a:buChar char="Ø"/>
            </a:pPr>
            <a:r>
              <a:rPr lang="en-US" sz="1200" b="1" i="1" dirty="0">
                <a:solidFill>
                  <a:srgbClr val="92D050"/>
                </a:solidFill>
              </a:rPr>
              <a:t>Library and Open Science*	</a:t>
            </a:r>
            <a:r>
              <a:rPr lang="en-US" sz="1200" dirty="0"/>
              <a:t>Tuesday 13 June, 13.30 - 14.00 </a:t>
            </a:r>
          </a:p>
          <a:p>
            <a:pPr lvl="1">
              <a:lnSpc>
                <a:spcPct val="120000"/>
              </a:lnSpc>
              <a:buFont typeface="Wingdings" panose="05000000000000000000" pitchFamily="2" charset="2"/>
              <a:buChar char="Ø"/>
            </a:pPr>
            <a:r>
              <a:rPr lang="en-US" sz="1200" b="1" i="1" dirty="0">
                <a:solidFill>
                  <a:srgbClr val="92D050"/>
                </a:solidFill>
              </a:rPr>
              <a:t>Pension Fund*</a:t>
            </a:r>
            <a:r>
              <a:rPr lang="en-US" sz="1200" b="1" i="1" dirty="0">
                <a:solidFill>
                  <a:srgbClr val="C00000"/>
                </a:solidFill>
              </a:rPr>
              <a:t>		</a:t>
            </a:r>
            <a:r>
              <a:rPr lang="en-US" sz="1200" dirty="0"/>
              <a:t>Tuesday 18 April, 13.30 - 14.00		</a:t>
            </a:r>
          </a:p>
          <a:p>
            <a:pPr>
              <a:lnSpc>
                <a:spcPct val="120000"/>
              </a:lnSpc>
              <a:buFont typeface="Wingdings" panose="05000000000000000000" pitchFamily="2" charset="2"/>
              <a:buChar char="q"/>
            </a:pPr>
            <a:r>
              <a:rPr lang="en-US" sz="1400" b="1" i="1" dirty="0">
                <a:solidFill>
                  <a:srgbClr val="92D050"/>
                </a:solidFill>
              </a:rPr>
              <a:t>Connecting the dots* </a:t>
            </a:r>
            <a:r>
              <a:rPr lang="en-US" sz="1400" b="1" i="1" dirty="0">
                <a:solidFill>
                  <a:srgbClr val="C00000"/>
                </a:solidFill>
              </a:rPr>
              <a:t>		</a:t>
            </a:r>
            <a:r>
              <a:rPr lang="en-US" sz="1200" dirty="0"/>
              <a:t>Friday 21 April or Monday 26 June, 13.30 -17.30</a:t>
            </a:r>
          </a:p>
          <a:p>
            <a:pPr>
              <a:lnSpc>
                <a:spcPct val="120000"/>
              </a:lnSpc>
              <a:buFont typeface="Wingdings" panose="05000000000000000000" pitchFamily="2" charset="2"/>
              <a:buChar char="q"/>
            </a:pPr>
            <a:r>
              <a:rPr lang="en-US" sz="1400" b="1" i="1" dirty="0">
                <a:solidFill>
                  <a:srgbClr val="92D050"/>
                </a:solidFill>
              </a:rPr>
              <a:t>Collective induction session </a:t>
            </a:r>
            <a:r>
              <a:rPr lang="en-US" sz="1200" dirty="0"/>
              <a:t>or </a:t>
            </a:r>
            <a:r>
              <a:rPr lang="en-US" sz="1400" b="1" i="1" dirty="0">
                <a:solidFill>
                  <a:srgbClr val="92D050"/>
                </a:solidFill>
              </a:rPr>
              <a:t>Individual contact by HRA</a:t>
            </a:r>
          </a:p>
          <a:p>
            <a:pPr>
              <a:lnSpc>
                <a:spcPct val="120000"/>
              </a:lnSpc>
              <a:buFont typeface="Wingdings" panose="05000000000000000000" pitchFamily="2" charset="2"/>
              <a:buChar char="q"/>
            </a:pPr>
            <a:r>
              <a:rPr lang="en-US" sz="1400" b="1" i="1" dirty="0">
                <a:solidFill>
                  <a:srgbClr val="C00000"/>
                </a:solidFill>
              </a:rPr>
              <a:t>Visit*</a:t>
            </a:r>
            <a:r>
              <a:rPr lang="en-US" sz="1400" dirty="0"/>
              <a:t> of CERN installations – register via </a:t>
            </a:r>
            <a:r>
              <a:rPr lang="en-US" sz="1400" dirty="0" err="1">
                <a:hlinkClick r:id="rId3"/>
              </a:rPr>
              <a:t>Indico</a:t>
            </a:r>
            <a:endParaRPr lang="en-US" sz="1400" dirty="0"/>
          </a:p>
          <a:p>
            <a:pPr>
              <a:lnSpc>
                <a:spcPct val="120000"/>
              </a:lnSpc>
              <a:buFont typeface="Wingdings" panose="05000000000000000000" pitchFamily="2" charset="2"/>
              <a:buChar char="q"/>
            </a:pPr>
            <a:r>
              <a:rPr lang="en-US" sz="1400" b="1" i="1" dirty="0">
                <a:solidFill>
                  <a:srgbClr val="92D050"/>
                </a:solidFill>
              </a:rPr>
              <a:t>Spouse*</a:t>
            </a:r>
            <a:r>
              <a:rPr lang="en-US" sz="1400" dirty="0"/>
              <a:t> welcome session		September, 16.00 – 18.00	</a:t>
            </a:r>
            <a:endParaRPr lang="en-GB" sz="14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 name="TextBox 1"/>
          <p:cNvSpPr txBox="1"/>
          <p:nvPr/>
        </p:nvSpPr>
        <p:spPr>
          <a:xfrm>
            <a:off x="7013848" y="3836280"/>
            <a:ext cx="234305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92D050"/>
                </a:solidFill>
                <a:effectLst/>
                <a:uLnTx/>
                <a:uFillTx/>
                <a:latin typeface="Arial"/>
                <a:ea typeface="+mn-ea"/>
                <a:cs typeface="+mn-cs"/>
              </a:rPr>
              <a:t>*</a:t>
            </a:r>
            <a:r>
              <a:rPr kumimoji="0" lang="en-GB" sz="1600" b="0" i="1" u="none" strike="noStrike" kern="1200" cap="none" spc="0" normalizeH="0" baseline="0" noProof="0" dirty="0">
                <a:ln>
                  <a:noFill/>
                </a:ln>
                <a:solidFill>
                  <a:srgbClr val="92D050"/>
                </a:solidFill>
                <a:effectLst/>
                <a:uLnTx/>
                <a:uFillTx/>
                <a:latin typeface="Arial"/>
                <a:ea typeface="+mn-ea"/>
                <a:cs typeface="+mn-cs"/>
              </a:rPr>
              <a:t> You will be invited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C00000"/>
                </a:solidFill>
                <a:effectLst/>
                <a:uLnTx/>
                <a:uFillTx/>
                <a:latin typeface="Arial"/>
                <a:ea typeface="+mn-ea"/>
                <a:cs typeface="+mn-cs"/>
              </a:rPr>
              <a:t>* You need to register</a:t>
            </a:r>
          </a:p>
        </p:txBody>
      </p:sp>
      <p:sp>
        <p:nvSpPr>
          <p:cNvPr id="4" name="Right Brace 3"/>
          <p:cNvSpPr/>
          <p:nvPr/>
        </p:nvSpPr>
        <p:spPr>
          <a:xfrm>
            <a:off x="6790438" y="995085"/>
            <a:ext cx="446820" cy="1181397"/>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8" name="TextBox 7"/>
          <p:cNvSpPr txBox="1"/>
          <p:nvPr/>
        </p:nvSpPr>
        <p:spPr>
          <a:xfrm>
            <a:off x="7330439" y="1250370"/>
            <a:ext cx="1709871"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Part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Welcome session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rial"/>
                <a:ea typeface="+mn-ea"/>
                <a:cs typeface="+mn-cs"/>
              </a:rPr>
              <a:t>see</a:t>
            </a:r>
            <a:r>
              <a:rPr kumimoji="0" lang="en-US" sz="1400" b="0" i="0" u="none" strike="noStrike" kern="1200" cap="none" spc="0" normalizeH="0" baseline="0" noProof="0" dirty="0">
                <a:ln>
                  <a:noFill/>
                </a:ln>
                <a:solidFill>
                  <a:srgbClr val="0055A0"/>
                </a:solidFill>
                <a:effectLst/>
                <a:uLnTx/>
                <a:uFillTx/>
                <a:latin typeface="Arial"/>
                <a:ea typeface="+mn-ea"/>
                <a:cs typeface="+mn-cs"/>
              </a:rPr>
              <a:t> </a:t>
            </a:r>
            <a:r>
              <a:rPr kumimoji="0" lang="en-US" sz="1400" b="0" i="0" u="none" strike="noStrike" kern="1200" cap="none" spc="0" normalizeH="0" baseline="0" noProof="0" dirty="0" err="1">
                <a:ln>
                  <a:noFill/>
                </a:ln>
                <a:solidFill>
                  <a:srgbClr val="0055A0"/>
                </a:solidFill>
                <a:effectLst/>
                <a:uLnTx/>
                <a:uFillTx/>
                <a:latin typeface="Arial"/>
                <a:ea typeface="+mn-ea"/>
                <a:cs typeface="+mn-cs"/>
                <a:hlinkClick r:id="rId4"/>
              </a:rPr>
              <a:t>Indico</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1279108697"/>
      </p:ext>
    </p:extLst>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20816" y="1646915"/>
            <a:ext cx="8265984" cy="1369772"/>
          </a:xfrm>
        </p:spPr>
        <p:txBody>
          <a:bodyPr>
            <a:normAutofit/>
          </a:bodyPr>
          <a:lstStyle/>
          <a:p>
            <a:r>
              <a:rPr lang="en-US" sz="4400" dirty="0"/>
              <a:t>Before joining your Department</a:t>
            </a:r>
            <a:endParaRPr lang="en-GB" sz="4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44</a:t>
            </a:fld>
            <a:endParaRPr lang="en-US" dirty="0"/>
          </a:p>
        </p:txBody>
      </p:sp>
    </p:spTree>
    <p:extLst>
      <p:ext uri="{BB962C8B-B14F-4D97-AF65-F5344CB8AC3E}">
        <p14:creationId xmlns:p14="http://schemas.microsoft.com/office/powerpoint/2010/main" val="32187890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400" dirty="0"/>
              <a:t>Director General</a:t>
            </a:r>
          </a:p>
        </p:txBody>
      </p:sp>
      <p:sp>
        <p:nvSpPr>
          <p:cNvPr id="11" name="Rounded Rectangle 4"/>
          <p:cNvSpPr txBox="1"/>
          <p:nvPr/>
        </p:nvSpPr>
        <p:spPr>
          <a:xfrm>
            <a:off x="4735863" y="109780"/>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Health, Safety &amp; Environment</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634070" y="852010"/>
            <a:ext cx="0" cy="18130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9410"/>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52423"/>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1524"/>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52422"/>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6" name="TextBox 5"/>
          <p:cNvSpPr txBox="1"/>
          <p:nvPr/>
        </p:nvSpPr>
        <p:spPr>
          <a:xfrm>
            <a:off x="4304933" y="3132308"/>
            <a:ext cx="724267" cy="369332"/>
          </a:xfrm>
          <a:prstGeom prst="rect">
            <a:avLst/>
          </a:prstGeom>
          <a:noFill/>
        </p:spPr>
        <p:txBody>
          <a:bodyPr wrap="square" rtlCol="0">
            <a:spAutoFit/>
          </a:bodyPr>
          <a:lstStyle/>
          <a:p>
            <a:endParaRPr lang="en-GB" dirty="0"/>
          </a:p>
        </p:txBody>
      </p:sp>
      <p:sp>
        <p:nvSpPr>
          <p:cNvPr id="48" name="Rounded Rectangle 47"/>
          <p:cNvSpPr/>
          <p:nvPr/>
        </p:nvSpPr>
        <p:spPr>
          <a:xfrm>
            <a:off x="7374706" y="1132267"/>
            <a:ext cx="1395221"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900" dirty="0">
                <a:solidFill>
                  <a:srgbClr val="0B387C"/>
                </a:solidFill>
              </a:rPr>
              <a:t>Sector</a:t>
            </a:r>
            <a:endParaRPr lang="en-GB" sz="2900"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54" name="Rounded Rectangle 4"/>
          <p:cNvSpPr txBox="1"/>
          <p:nvPr/>
        </p:nvSpPr>
        <p:spPr>
          <a:xfrm>
            <a:off x="4738629" y="303747"/>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Internal Audit</a:t>
            </a:r>
          </a:p>
        </p:txBody>
      </p:sp>
      <p:sp>
        <p:nvSpPr>
          <p:cNvPr id="55" name="Rounded Rectangle 4"/>
          <p:cNvSpPr txBox="1"/>
          <p:nvPr/>
        </p:nvSpPr>
        <p:spPr>
          <a:xfrm>
            <a:off x="4730322" y="494939"/>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Legal Service</a:t>
            </a:r>
          </a:p>
        </p:txBody>
      </p:sp>
      <p:sp>
        <p:nvSpPr>
          <p:cNvPr id="56" name="Rounded Rectangle 4"/>
          <p:cNvSpPr txBox="1"/>
          <p:nvPr/>
        </p:nvSpPr>
        <p:spPr>
          <a:xfrm>
            <a:off x="4727550" y="691676"/>
            <a:ext cx="2122139" cy="160922"/>
          </a:xfrm>
          <a:prstGeom prst="rect">
            <a:avLst/>
          </a:prstGeom>
          <a:solidFill>
            <a:schemeClr val="tx1">
              <a:lumMod val="40000"/>
              <a:lumOff val="60000"/>
            </a:schemeClr>
          </a:solidFill>
          <a:ln w="3175">
            <a:solidFill>
              <a:schemeClr val="accent3"/>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900" dirty="0"/>
              <a:t>Translation, Minutes &amp; Council support</a:t>
            </a:r>
          </a:p>
        </p:txBody>
      </p:sp>
      <p:sp>
        <p:nvSpPr>
          <p:cNvPr id="7" name="Rectangle 6"/>
          <p:cNvSpPr/>
          <p:nvPr/>
        </p:nvSpPr>
        <p:spPr>
          <a:xfrm>
            <a:off x="4669359" y="54801"/>
            <a:ext cx="2263456" cy="831590"/>
          </a:xfrm>
          <a:prstGeom prst="rect">
            <a:avLst/>
          </a:prstGeom>
          <a:no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4539565" y="1798404"/>
            <a:ext cx="1155469" cy="553998"/>
          </a:xfrm>
          <a:prstGeom prst="rect">
            <a:avLst/>
          </a:prstGeom>
          <a:noFill/>
        </p:spPr>
        <p:txBody>
          <a:bodyPr wrap="square" rtlCol="0">
            <a:spAutoFit/>
          </a:bodyPr>
          <a:lstStyle/>
          <a:p>
            <a:r>
              <a:rPr lang="fr-CH" sz="1000" i="1" dirty="0" err="1"/>
              <a:t>Diplomatic</a:t>
            </a:r>
            <a:r>
              <a:rPr lang="fr-CH" sz="1000" i="1" dirty="0"/>
              <a:t> &amp; </a:t>
            </a:r>
            <a:r>
              <a:rPr lang="fr-CH" sz="1000" i="1" dirty="0" err="1"/>
              <a:t>Stakeholder</a:t>
            </a:r>
            <a:r>
              <a:rPr lang="fr-CH" sz="1000" i="1" dirty="0"/>
              <a:t> Relations</a:t>
            </a:r>
            <a:endParaRPr lang="en-GB" sz="1000" i="1" dirty="0"/>
          </a:p>
        </p:txBody>
      </p:sp>
      <p:sp>
        <p:nvSpPr>
          <p:cNvPr id="57" name="TextBox 56"/>
          <p:cNvSpPr txBox="1"/>
          <p:nvPr/>
        </p:nvSpPr>
        <p:spPr>
          <a:xfrm>
            <a:off x="4506312" y="2524360"/>
            <a:ext cx="1155469" cy="553998"/>
          </a:xfrm>
          <a:prstGeom prst="rect">
            <a:avLst/>
          </a:prstGeom>
          <a:noFill/>
        </p:spPr>
        <p:txBody>
          <a:bodyPr wrap="square" rtlCol="0">
            <a:spAutoFit/>
          </a:bodyPr>
          <a:lstStyle/>
          <a:p>
            <a:r>
              <a:rPr lang="fr-CH" sz="900" i="1" dirty="0"/>
              <a:t>E</a:t>
            </a:r>
            <a:r>
              <a:rPr lang="fr-CH" sz="1000" i="1" dirty="0"/>
              <a:t>ducation, </a:t>
            </a:r>
            <a:r>
              <a:rPr lang="fr-CH" sz="900" i="1" dirty="0"/>
              <a:t>C</a:t>
            </a:r>
            <a:r>
              <a:rPr lang="fr-CH" sz="1000" i="1" dirty="0"/>
              <a:t>ommunication, </a:t>
            </a:r>
            <a:r>
              <a:rPr lang="fr-CH" sz="900" i="1" dirty="0" err="1"/>
              <a:t>O</a:t>
            </a:r>
            <a:r>
              <a:rPr lang="fr-CH" sz="1000" i="1" dirty="0" err="1"/>
              <a:t>utreach</a:t>
            </a:r>
            <a:endParaRPr lang="en-GB" sz="1000" i="1" dirty="0"/>
          </a:p>
        </p:txBody>
      </p:sp>
      <p:sp>
        <p:nvSpPr>
          <p:cNvPr id="3" name="Hexagon 2"/>
          <p:cNvSpPr/>
          <p:nvPr/>
        </p:nvSpPr>
        <p:spPr>
          <a:xfrm>
            <a:off x="7451880" y="2933079"/>
            <a:ext cx="1180407" cy="665018"/>
          </a:xfrm>
          <a:prstGeom prst="hexagon">
            <a:avLst/>
          </a:prstGeom>
          <a:noFill/>
          <a:ln w="19050">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8" name="Rectangle 7"/>
          <p:cNvSpPr/>
          <p:nvPr/>
        </p:nvSpPr>
        <p:spPr>
          <a:xfrm>
            <a:off x="7664415" y="3096311"/>
            <a:ext cx="755335" cy="338554"/>
          </a:xfrm>
          <a:prstGeom prst="rect">
            <a:avLst/>
          </a:prstGeom>
        </p:spPr>
        <p:txBody>
          <a:bodyPr wrap="none">
            <a:spAutoFit/>
          </a:bodyPr>
          <a:lstStyle/>
          <a:p>
            <a:r>
              <a:rPr lang="fr-CH" sz="1600" i="1" dirty="0"/>
              <a:t>Group</a:t>
            </a:r>
            <a:endParaRPr lang="en-GB" sz="1600" i="1" dirty="0"/>
          </a:p>
        </p:txBody>
      </p:sp>
    </p:spTree>
    <p:extLst>
      <p:ext uri="{BB962C8B-B14F-4D97-AF65-F5344CB8AC3E}">
        <p14:creationId xmlns:p14="http://schemas.microsoft.com/office/powerpoint/2010/main" val="2201849443"/>
      </p:ext>
    </p:extLst>
  </p:cSld>
  <p:clrMapOvr>
    <a:masterClrMapping/>
  </p:clrMapOvr>
  <p:transition spd="slow">
    <p:push di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DG</a:t>
            </a:r>
          </a:p>
        </p:txBody>
      </p:sp>
      <p:sp>
        <p:nvSpPr>
          <p:cNvPr id="11" name="Rounded Rectangle 4"/>
          <p:cNvSpPr txBox="1"/>
          <p:nvPr/>
        </p:nvSpPr>
        <p:spPr>
          <a:xfrm>
            <a:off x="4669359" y="192910"/>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HSE</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5" idx="2"/>
          </p:cNvCxnSpPr>
          <p:nvPr/>
        </p:nvCxnSpPr>
        <p:spPr>
          <a:xfrm>
            <a:off x="3634070" y="83538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109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983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3" name="TextBox 2"/>
          <p:cNvSpPr txBox="1"/>
          <p:nvPr/>
        </p:nvSpPr>
        <p:spPr>
          <a:xfrm>
            <a:off x="4230634" y="1452398"/>
            <a:ext cx="1187231" cy="215444"/>
          </a:xfrm>
          <a:prstGeom prst="rect">
            <a:avLst/>
          </a:prstGeom>
          <a:noFill/>
        </p:spPr>
        <p:txBody>
          <a:bodyPr wrap="square" rtlCol="0">
            <a:spAutoFit/>
          </a:bodyPr>
          <a:lstStyle/>
          <a:p>
            <a:r>
              <a:rPr lang="fr-CH" sz="800" dirty="0"/>
              <a:t>Charlotte Warakaulle</a:t>
            </a:r>
            <a:endParaRPr lang="en-GB" sz="800" dirty="0"/>
          </a:p>
        </p:txBody>
      </p:sp>
      <p:sp>
        <p:nvSpPr>
          <p:cNvPr id="19" name="TextBox 18"/>
          <p:cNvSpPr txBox="1"/>
          <p:nvPr/>
        </p:nvSpPr>
        <p:spPr>
          <a:xfrm>
            <a:off x="3002385" y="1449158"/>
            <a:ext cx="1187231" cy="215444"/>
          </a:xfrm>
          <a:prstGeom prst="rect">
            <a:avLst/>
          </a:prstGeom>
          <a:noFill/>
        </p:spPr>
        <p:txBody>
          <a:bodyPr wrap="square" rtlCol="0">
            <a:spAutoFit/>
          </a:bodyPr>
          <a:lstStyle/>
          <a:p>
            <a:r>
              <a:rPr lang="fr-CH" sz="800" dirty="0"/>
              <a:t>Raphael Bello</a:t>
            </a:r>
            <a:endParaRPr lang="en-GB" sz="800" dirty="0"/>
          </a:p>
        </p:txBody>
      </p:sp>
      <p:sp>
        <p:nvSpPr>
          <p:cNvPr id="20" name="TextBox 19"/>
          <p:cNvSpPr txBox="1"/>
          <p:nvPr/>
        </p:nvSpPr>
        <p:spPr>
          <a:xfrm>
            <a:off x="5910694" y="1465336"/>
            <a:ext cx="1187231" cy="215444"/>
          </a:xfrm>
          <a:prstGeom prst="rect">
            <a:avLst/>
          </a:prstGeom>
          <a:noFill/>
        </p:spPr>
        <p:txBody>
          <a:bodyPr wrap="square" rtlCol="0">
            <a:spAutoFit/>
          </a:bodyPr>
          <a:lstStyle/>
          <a:p>
            <a:r>
              <a:rPr lang="fr-CH" sz="800" dirty="0"/>
              <a:t>Joachim </a:t>
            </a:r>
            <a:r>
              <a:rPr lang="fr-CH" sz="800" dirty="0" err="1"/>
              <a:t>Mnich</a:t>
            </a:r>
            <a:endParaRPr lang="en-GB" sz="800" dirty="0"/>
          </a:p>
        </p:txBody>
      </p:sp>
      <p:sp>
        <p:nvSpPr>
          <p:cNvPr id="28" name="TextBox 27"/>
          <p:cNvSpPr txBox="1"/>
          <p:nvPr/>
        </p:nvSpPr>
        <p:spPr>
          <a:xfrm>
            <a:off x="1568739" y="1452398"/>
            <a:ext cx="1187231" cy="215444"/>
          </a:xfrm>
          <a:prstGeom prst="rect">
            <a:avLst/>
          </a:prstGeom>
          <a:noFill/>
        </p:spPr>
        <p:txBody>
          <a:bodyPr wrap="square" rtlCol="0">
            <a:spAutoFit/>
          </a:bodyPr>
          <a:lstStyle/>
          <a:p>
            <a:r>
              <a:rPr lang="fr-CH" sz="800" dirty="0"/>
              <a:t>Mike </a:t>
            </a:r>
            <a:r>
              <a:rPr lang="fr-CH" sz="800" dirty="0" err="1"/>
              <a:t>Lamont</a:t>
            </a:r>
            <a:endParaRPr lang="en-GB" sz="800" dirty="0"/>
          </a:p>
        </p:txBody>
      </p:sp>
      <p:sp>
        <p:nvSpPr>
          <p:cNvPr id="31" name="TextBox 30"/>
          <p:cNvSpPr txBox="1"/>
          <p:nvPr/>
        </p:nvSpPr>
        <p:spPr>
          <a:xfrm>
            <a:off x="1568738" y="2917087"/>
            <a:ext cx="1187231" cy="215444"/>
          </a:xfrm>
          <a:prstGeom prst="rect">
            <a:avLst/>
          </a:prstGeom>
          <a:noFill/>
        </p:spPr>
        <p:txBody>
          <a:bodyPr wrap="square" rtlCol="0">
            <a:spAutoFit/>
          </a:bodyPr>
          <a:lstStyle/>
          <a:p>
            <a:r>
              <a:rPr lang="fr-CH" sz="800" dirty="0"/>
              <a:t>J. Miguel Jiménez</a:t>
            </a:r>
            <a:endParaRPr lang="en-GB" sz="800" dirty="0"/>
          </a:p>
        </p:txBody>
      </p:sp>
      <p:sp>
        <p:nvSpPr>
          <p:cNvPr id="34" name="TextBox 33"/>
          <p:cNvSpPr txBox="1"/>
          <p:nvPr/>
        </p:nvSpPr>
        <p:spPr>
          <a:xfrm>
            <a:off x="1519794" y="4368901"/>
            <a:ext cx="1187231" cy="215444"/>
          </a:xfrm>
          <a:prstGeom prst="rect">
            <a:avLst/>
          </a:prstGeom>
          <a:noFill/>
        </p:spPr>
        <p:txBody>
          <a:bodyPr wrap="square" rtlCol="0">
            <a:spAutoFit/>
          </a:bodyPr>
          <a:lstStyle/>
          <a:p>
            <a:r>
              <a:rPr lang="fr-CH" sz="800" dirty="0"/>
              <a:t>Brennan Goddard</a:t>
            </a:r>
            <a:endParaRPr lang="en-GB" sz="800" dirty="0"/>
          </a:p>
        </p:txBody>
      </p:sp>
      <p:sp>
        <p:nvSpPr>
          <p:cNvPr id="36" name="TextBox 35"/>
          <p:cNvSpPr txBox="1"/>
          <p:nvPr/>
        </p:nvSpPr>
        <p:spPr>
          <a:xfrm>
            <a:off x="2968826" y="2916864"/>
            <a:ext cx="1187231" cy="215444"/>
          </a:xfrm>
          <a:prstGeom prst="rect">
            <a:avLst/>
          </a:prstGeom>
          <a:noFill/>
        </p:spPr>
        <p:txBody>
          <a:bodyPr wrap="square" rtlCol="0">
            <a:spAutoFit/>
          </a:bodyPr>
          <a:lstStyle/>
          <a:p>
            <a:r>
              <a:rPr lang="fr-CH" sz="800" dirty="0"/>
              <a:t>Christopher Hartley</a:t>
            </a:r>
            <a:endParaRPr lang="en-GB" sz="800" dirty="0"/>
          </a:p>
        </p:txBody>
      </p:sp>
      <p:sp>
        <p:nvSpPr>
          <p:cNvPr id="37" name="TextBox 36"/>
          <p:cNvSpPr txBox="1"/>
          <p:nvPr/>
        </p:nvSpPr>
        <p:spPr>
          <a:xfrm>
            <a:off x="3117702" y="4354811"/>
            <a:ext cx="1187231" cy="215444"/>
          </a:xfrm>
          <a:prstGeom prst="rect">
            <a:avLst/>
          </a:prstGeom>
          <a:noFill/>
        </p:spPr>
        <p:txBody>
          <a:bodyPr wrap="square" rtlCol="0">
            <a:spAutoFit/>
          </a:bodyPr>
          <a:lstStyle/>
          <a:p>
            <a:r>
              <a:rPr lang="fr-CH" sz="800" dirty="0"/>
              <a:t>Mar Capeans</a:t>
            </a:r>
            <a:endParaRPr lang="en-GB" sz="800" dirty="0"/>
          </a:p>
        </p:txBody>
      </p:sp>
      <p:sp>
        <p:nvSpPr>
          <p:cNvPr id="38" name="TextBox 37"/>
          <p:cNvSpPr txBox="1"/>
          <p:nvPr/>
        </p:nvSpPr>
        <p:spPr>
          <a:xfrm>
            <a:off x="5957096" y="3638826"/>
            <a:ext cx="1187231" cy="215444"/>
          </a:xfrm>
          <a:prstGeom prst="rect">
            <a:avLst/>
          </a:prstGeom>
          <a:noFill/>
        </p:spPr>
        <p:txBody>
          <a:bodyPr wrap="square" rtlCol="0">
            <a:spAutoFit/>
          </a:bodyPr>
          <a:lstStyle/>
          <a:p>
            <a:r>
              <a:rPr lang="fr-CH" sz="800" dirty="0"/>
              <a:t>Enrica </a:t>
            </a:r>
            <a:r>
              <a:rPr lang="fr-CH" sz="800" dirty="0" err="1"/>
              <a:t>Porcari</a:t>
            </a:r>
            <a:endParaRPr lang="en-GB" sz="800" dirty="0"/>
          </a:p>
        </p:txBody>
      </p:sp>
      <p:sp>
        <p:nvSpPr>
          <p:cNvPr id="39" name="TextBox 38"/>
          <p:cNvSpPr txBox="1"/>
          <p:nvPr/>
        </p:nvSpPr>
        <p:spPr>
          <a:xfrm>
            <a:off x="3099539" y="3638826"/>
            <a:ext cx="1187231" cy="215444"/>
          </a:xfrm>
          <a:prstGeom prst="rect">
            <a:avLst/>
          </a:prstGeom>
          <a:noFill/>
        </p:spPr>
        <p:txBody>
          <a:bodyPr wrap="square" rtlCol="0">
            <a:spAutoFit/>
          </a:bodyPr>
          <a:lstStyle/>
          <a:p>
            <a:r>
              <a:rPr lang="fr-CH" sz="800" dirty="0"/>
              <a:t>James Purvis</a:t>
            </a:r>
            <a:endParaRPr lang="en-GB" sz="800" dirty="0"/>
          </a:p>
        </p:txBody>
      </p:sp>
      <p:sp>
        <p:nvSpPr>
          <p:cNvPr id="40" name="TextBox 39"/>
          <p:cNvSpPr txBox="1"/>
          <p:nvPr/>
        </p:nvSpPr>
        <p:spPr>
          <a:xfrm>
            <a:off x="2968827" y="2180033"/>
            <a:ext cx="1187231" cy="215444"/>
          </a:xfrm>
          <a:prstGeom prst="rect">
            <a:avLst/>
          </a:prstGeom>
          <a:noFill/>
        </p:spPr>
        <p:txBody>
          <a:bodyPr wrap="square" rtlCol="0">
            <a:spAutoFit/>
          </a:bodyPr>
          <a:lstStyle/>
          <a:p>
            <a:r>
              <a:rPr lang="fr-CH" sz="800" dirty="0"/>
              <a:t>Florian </a:t>
            </a:r>
            <a:r>
              <a:rPr lang="fr-CH" sz="800" dirty="0" err="1"/>
              <a:t>Sonneman</a:t>
            </a:r>
            <a:endParaRPr lang="en-GB" sz="800" dirty="0"/>
          </a:p>
        </p:txBody>
      </p:sp>
      <p:sp>
        <p:nvSpPr>
          <p:cNvPr id="41" name="TextBox 40"/>
          <p:cNvSpPr txBox="1"/>
          <p:nvPr/>
        </p:nvSpPr>
        <p:spPr>
          <a:xfrm>
            <a:off x="1753388" y="3638826"/>
            <a:ext cx="720041" cy="215444"/>
          </a:xfrm>
          <a:prstGeom prst="rect">
            <a:avLst/>
          </a:prstGeom>
          <a:noFill/>
        </p:spPr>
        <p:txBody>
          <a:bodyPr wrap="square" rtlCol="0">
            <a:spAutoFit/>
          </a:bodyPr>
          <a:lstStyle/>
          <a:p>
            <a:r>
              <a:rPr lang="fr-CH" sz="800" dirty="0"/>
              <a:t>Katy Foraz</a:t>
            </a:r>
            <a:endParaRPr lang="en-GB" sz="800" dirty="0"/>
          </a:p>
        </p:txBody>
      </p:sp>
      <p:sp>
        <p:nvSpPr>
          <p:cNvPr id="6" name="TextBox 5"/>
          <p:cNvSpPr txBox="1"/>
          <p:nvPr/>
        </p:nvSpPr>
        <p:spPr>
          <a:xfrm>
            <a:off x="4304933" y="3132308"/>
            <a:ext cx="724267" cy="369332"/>
          </a:xfrm>
          <a:prstGeom prst="rect">
            <a:avLst/>
          </a:prstGeom>
          <a:noFill/>
        </p:spPr>
        <p:txBody>
          <a:bodyPr wrap="square" rtlCol="0">
            <a:spAutoFit/>
          </a:bodyPr>
          <a:lstStyle/>
          <a:p>
            <a:endParaRPr lang="en-GB" dirty="0"/>
          </a:p>
        </p:txBody>
      </p:sp>
      <p:sp>
        <p:nvSpPr>
          <p:cNvPr id="42" name="TextBox 41"/>
          <p:cNvSpPr txBox="1"/>
          <p:nvPr/>
        </p:nvSpPr>
        <p:spPr>
          <a:xfrm>
            <a:off x="6038714" y="2932808"/>
            <a:ext cx="1187231" cy="215444"/>
          </a:xfrm>
          <a:prstGeom prst="rect">
            <a:avLst/>
          </a:prstGeom>
          <a:noFill/>
        </p:spPr>
        <p:txBody>
          <a:bodyPr wrap="square" rtlCol="0">
            <a:spAutoFit/>
          </a:bodyPr>
          <a:lstStyle/>
          <a:p>
            <a:r>
              <a:rPr lang="en-GB" sz="800" dirty="0"/>
              <a:t>Gian </a:t>
            </a:r>
            <a:r>
              <a:rPr lang="en-GB" sz="800" dirty="0" err="1"/>
              <a:t>Giudice</a:t>
            </a:r>
            <a:endParaRPr lang="en-GB" sz="800" dirty="0"/>
          </a:p>
        </p:txBody>
      </p:sp>
      <p:sp>
        <p:nvSpPr>
          <p:cNvPr id="43" name="TextBox 42"/>
          <p:cNvSpPr txBox="1"/>
          <p:nvPr/>
        </p:nvSpPr>
        <p:spPr>
          <a:xfrm>
            <a:off x="5910694" y="2192167"/>
            <a:ext cx="1187231" cy="215444"/>
          </a:xfrm>
          <a:prstGeom prst="rect">
            <a:avLst/>
          </a:prstGeom>
          <a:noFill/>
        </p:spPr>
        <p:txBody>
          <a:bodyPr wrap="square" rtlCol="0">
            <a:spAutoFit/>
          </a:bodyPr>
          <a:lstStyle/>
          <a:p>
            <a:r>
              <a:rPr lang="fr-CH" sz="800" dirty="0"/>
              <a:t>Manfred Krammer</a:t>
            </a:r>
            <a:endParaRPr lang="en-GB" sz="800" dirty="0"/>
          </a:p>
        </p:txBody>
      </p:sp>
      <p:sp>
        <p:nvSpPr>
          <p:cNvPr id="44" name="TextBox 43"/>
          <p:cNvSpPr txBox="1"/>
          <p:nvPr/>
        </p:nvSpPr>
        <p:spPr>
          <a:xfrm>
            <a:off x="1655605" y="2192963"/>
            <a:ext cx="1187231" cy="215444"/>
          </a:xfrm>
          <a:prstGeom prst="rect">
            <a:avLst/>
          </a:prstGeom>
          <a:noFill/>
        </p:spPr>
        <p:txBody>
          <a:bodyPr wrap="square" rtlCol="0">
            <a:spAutoFit/>
          </a:bodyPr>
          <a:lstStyle/>
          <a:p>
            <a:r>
              <a:rPr lang="en-GB" sz="800" dirty="0"/>
              <a:t>Rhodri Jones</a:t>
            </a:r>
          </a:p>
        </p:txBody>
      </p:sp>
      <p:sp>
        <p:nvSpPr>
          <p:cNvPr id="46" name="TextBox 45"/>
          <p:cNvSpPr txBox="1"/>
          <p:nvPr/>
        </p:nvSpPr>
        <p:spPr>
          <a:xfrm>
            <a:off x="5030793" y="550257"/>
            <a:ext cx="1187231" cy="215444"/>
          </a:xfrm>
          <a:prstGeom prst="rect">
            <a:avLst/>
          </a:prstGeom>
          <a:noFill/>
        </p:spPr>
        <p:txBody>
          <a:bodyPr wrap="square" rtlCol="0">
            <a:spAutoFit/>
          </a:bodyPr>
          <a:lstStyle/>
          <a:p>
            <a:r>
              <a:rPr lang="en-GB" sz="800" dirty="0"/>
              <a:t>Benoit Delille</a:t>
            </a:r>
          </a:p>
        </p:txBody>
      </p:sp>
      <p:sp>
        <p:nvSpPr>
          <p:cNvPr id="47" name="TextBox 46"/>
          <p:cNvSpPr txBox="1"/>
          <p:nvPr/>
        </p:nvSpPr>
        <p:spPr>
          <a:xfrm>
            <a:off x="1470704" y="568980"/>
            <a:ext cx="1187231" cy="215444"/>
          </a:xfrm>
          <a:prstGeom prst="rect">
            <a:avLst/>
          </a:prstGeom>
          <a:noFill/>
        </p:spPr>
        <p:txBody>
          <a:bodyPr wrap="square" rtlCol="0">
            <a:spAutoFit/>
          </a:bodyPr>
          <a:lstStyle/>
          <a:p>
            <a:r>
              <a:rPr lang="en-GB" sz="800" dirty="0"/>
              <a:t>Fabiola </a:t>
            </a:r>
            <a:r>
              <a:rPr lang="en-GB" sz="800" dirty="0" err="1"/>
              <a:t>Gianotti</a:t>
            </a:r>
            <a:endParaRPr lang="en-GB" sz="800" dirty="0"/>
          </a:p>
        </p:txBody>
      </p:sp>
      <p:sp>
        <p:nvSpPr>
          <p:cNvPr id="48" name="Rounded Rectangle 47"/>
          <p:cNvSpPr/>
          <p:nvPr/>
        </p:nvSpPr>
        <p:spPr>
          <a:xfrm>
            <a:off x="7374706" y="1132267"/>
            <a:ext cx="1334759"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B387C"/>
                </a:solidFill>
              </a:rPr>
              <a:t>Sector</a:t>
            </a:r>
            <a:endParaRPr lang="en-GB" sz="2400" b="1"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Tree>
    <p:extLst>
      <p:ext uri="{BB962C8B-B14F-4D97-AF65-F5344CB8AC3E}">
        <p14:creationId xmlns:p14="http://schemas.microsoft.com/office/powerpoint/2010/main" val="1892992354"/>
      </p:ext>
    </p:extLst>
  </p:cSld>
  <p:clrMapOvr>
    <a:masterClrMapping/>
  </p:clrMapOvr>
  <p:transition spd="slow">
    <p:push dir="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47</a:t>
            </a:fld>
            <a:endParaRPr lang="en-US" dirty="0"/>
          </a:p>
        </p:txBody>
      </p:sp>
      <p:grpSp>
        <p:nvGrpSpPr>
          <p:cNvPr id="2" name="Group 1"/>
          <p:cNvGrpSpPr/>
          <p:nvPr/>
        </p:nvGrpSpPr>
        <p:grpSpPr>
          <a:xfrm>
            <a:off x="977673" y="84377"/>
            <a:ext cx="3122440" cy="4027103"/>
            <a:chOff x="977673" y="84377"/>
            <a:chExt cx="3122440" cy="4027103"/>
          </a:xfrm>
        </p:grpSpPr>
        <p:grpSp>
          <p:nvGrpSpPr>
            <p:cNvPr id="27" name="Group 26"/>
            <p:cNvGrpSpPr/>
            <p:nvPr/>
          </p:nvGrpSpPr>
          <p:grpSpPr>
            <a:xfrm>
              <a:off x="1699193" y="889372"/>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3178093" y="2297678"/>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sp>
          <p:nvSpPr>
            <p:cNvPr id="13" name="Rounded Rectangle 12"/>
            <p:cNvSpPr/>
            <p:nvPr/>
          </p:nvSpPr>
          <p:spPr>
            <a:xfrm>
              <a:off x="2078598" y="229339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cxnSp>
          <p:nvCxnSpPr>
            <p:cNvPr id="14" name="Straight Connector 13"/>
            <p:cNvCxnSpPr>
              <a:stCxn id="10" idx="2"/>
              <a:endCxn id="47" idx="0"/>
            </p:cNvCxnSpPr>
            <p:nvPr/>
          </p:nvCxnSpPr>
          <p:spPr>
            <a:xfrm flipH="1">
              <a:off x="1438683" y="1518078"/>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2539608" y="1499662"/>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2539609" y="1499662"/>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3088291"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18" name="Rounded Rectangle 17"/>
            <p:cNvSpPr/>
            <p:nvPr/>
          </p:nvSpPr>
          <p:spPr>
            <a:xfrm>
              <a:off x="213141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cxnSp>
          <p:nvCxnSpPr>
            <p:cNvPr id="19" name="Straight Connector 18"/>
            <p:cNvCxnSpPr>
              <a:stCxn id="13" idx="2"/>
              <a:endCxn id="43" idx="0"/>
            </p:cNvCxnSpPr>
            <p:nvPr/>
          </p:nvCxnSpPr>
          <p:spPr>
            <a:xfrm flipH="1">
              <a:off x="1595198" y="2864896"/>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2539608" y="2864896"/>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2539608" y="2864896"/>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116604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47" name="Rounded Rectangle 46"/>
            <p:cNvSpPr/>
            <p:nvPr/>
          </p:nvSpPr>
          <p:spPr>
            <a:xfrm>
              <a:off x="977673" y="232049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grpSp>
          <p:nvGrpSpPr>
            <p:cNvPr id="23" name="Group 22"/>
            <p:cNvGrpSpPr/>
            <p:nvPr/>
          </p:nvGrpSpPr>
          <p:grpSpPr>
            <a:xfrm>
              <a:off x="2003718" y="84377"/>
              <a:ext cx="1217788" cy="699264"/>
              <a:chOff x="360010" y="1079163"/>
              <a:chExt cx="942121" cy="607463"/>
            </a:xfrm>
          </p:grpSpPr>
          <p:sp>
            <p:nvSpPr>
              <p:cNvPr id="24" name="Rounded Rectangle 23"/>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ounded Rectangle 4"/>
              <p:cNvSpPr txBox="1"/>
              <p:nvPr/>
            </p:nvSpPr>
            <p:spPr>
              <a:xfrm>
                <a:off x="373807" y="1079163"/>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grpSp>
        <p:nvGrpSpPr>
          <p:cNvPr id="3" name="Group 2"/>
          <p:cNvGrpSpPr/>
          <p:nvPr/>
        </p:nvGrpSpPr>
        <p:grpSpPr>
          <a:xfrm>
            <a:off x="4322431" y="85708"/>
            <a:ext cx="1680830" cy="4035730"/>
            <a:chOff x="4322431" y="85708"/>
            <a:chExt cx="1680830" cy="4035730"/>
          </a:xfrm>
        </p:grpSpPr>
        <p:grpSp>
          <p:nvGrpSpPr>
            <p:cNvPr id="22" name="Group 21"/>
            <p:cNvGrpSpPr/>
            <p:nvPr/>
          </p:nvGrpSpPr>
          <p:grpSpPr>
            <a:xfrm>
              <a:off x="4544359" y="85708"/>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dirty="0"/>
                  <a:t>Director</a:t>
                </a:r>
                <a:endParaRPr lang="en-US" sz="1200" dirty="0"/>
              </a:p>
            </p:txBody>
          </p:sp>
        </p:grpSp>
        <p:grpSp>
          <p:nvGrpSpPr>
            <p:cNvPr id="26" name="Group 25"/>
            <p:cNvGrpSpPr/>
            <p:nvPr/>
          </p:nvGrpSpPr>
          <p:grpSpPr>
            <a:xfrm>
              <a:off x="4322431" y="914604"/>
              <a:ext cx="1680830" cy="628706"/>
              <a:chOff x="290367" y="1915605"/>
              <a:chExt cx="1680830" cy="647677"/>
            </a:xfrm>
          </p:grpSpPr>
          <p:sp>
            <p:nvSpPr>
              <p:cNvPr id="28" name="Rounded Rectangle 27"/>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29"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Department Head</a:t>
                </a:r>
              </a:p>
            </p:txBody>
          </p:sp>
        </p:grpSp>
        <p:sp>
          <p:nvSpPr>
            <p:cNvPr id="30" name="Rounded Rectangle 29"/>
            <p:cNvSpPr/>
            <p:nvPr/>
          </p:nvSpPr>
          <p:spPr>
            <a:xfrm>
              <a:off x="4701836" y="2310991"/>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Group Leader</a:t>
              </a:r>
            </a:p>
          </p:txBody>
        </p:sp>
        <p:sp>
          <p:nvSpPr>
            <p:cNvPr id="31" name="Rounded Rectangle 30"/>
            <p:cNvSpPr/>
            <p:nvPr/>
          </p:nvSpPr>
          <p:spPr>
            <a:xfrm>
              <a:off x="4732603" y="365017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 Leader</a:t>
              </a:r>
            </a:p>
          </p:txBody>
        </p:sp>
      </p:grpSp>
      <p:grpSp>
        <p:nvGrpSpPr>
          <p:cNvPr id="33" name="Group 32"/>
          <p:cNvGrpSpPr/>
          <p:nvPr/>
        </p:nvGrpSpPr>
        <p:grpSpPr>
          <a:xfrm>
            <a:off x="6571466" y="869071"/>
            <a:ext cx="1831104" cy="1451423"/>
            <a:chOff x="290367" y="1915605"/>
            <a:chExt cx="1680830" cy="647677"/>
          </a:xfrm>
        </p:grpSpPr>
        <p:sp>
          <p:nvSpPr>
            <p:cNvPr id="34" name="Rounded Rectangle 33"/>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5"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DAO</a:t>
              </a:r>
              <a:br>
                <a:rPr lang="en-US" dirty="0"/>
              </a:br>
              <a:r>
                <a:rPr lang="en-US" dirty="0"/>
                <a:t>DPO</a:t>
              </a:r>
              <a:br>
                <a:rPr lang="en-US" dirty="0"/>
              </a:br>
              <a:r>
                <a:rPr lang="en-US" dirty="0"/>
                <a:t>DSO</a:t>
              </a:r>
              <a:br>
                <a:rPr lang="en-US" dirty="0"/>
              </a:br>
              <a:r>
                <a:rPr lang="en-US" dirty="0"/>
                <a:t>DTO</a:t>
              </a:r>
              <a:br>
                <a:rPr lang="en-US" dirty="0"/>
              </a:br>
              <a:r>
                <a:rPr lang="en-US" dirty="0"/>
                <a:t>…</a:t>
              </a:r>
            </a:p>
          </p:txBody>
        </p:sp>
      </p:grpSp>
    </p:spTree>
    <p:extLst>
      <p:ext uri="{BB962C8B-B14F-4D97-AF65-F5344CB8AC3E}">
        <p14:creationId xmlns:p14="http://schemas.microsoft.com/office/powerpoint/2010/main" val="1907958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a:t>End of session </a:t>
            </a:r>
            <a:endParaRPr lang="en-GB" sz="4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48</a:t>
            </a:fld>
            <a:endParaRPr lang="en-US" dirty="0"/>
          </a:p>
        </p:txBody>
      </p:sp>
    </p:spTree>
    <p:extLst>
      <p:ext uri="{BB962C8B-B14F-4D97-AF65-F5344CB8AC3E}">
        <p14:creationId xmlns:p14="http://schemas.microsoft.com/office/powerpoint/2010/main" val="7699462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Meet your new colleagues !</a:t>
            </a:r>
            <a:endParaRPr lang="en-GB" dirty="0"/>
          </a:p>
        </p:txBody>
      </p:sp>
      <p:sp>
        <p:nvSpPr>
          <p:cNvPr id="3" name="Text Placeholder 2"/>
          <p:cNvSpPr>
            <a:spLocks noGrp="1"/>
          </p:cNvSpPr>
          <p:nvPr>
            <p:ph type="body" idx="1"/>
          </p:nvPr>
        </p:nvSpPr>
        <p:spPr>
          <a:xfrm>
            <a:off x="457200" y="994205"/>
            <a:ext cx="8229600" cy="3203145"/>
          </a:xfrm>
        </p:spPr>
        <p:txBody>
          <a:bodyPr>
            <a:normAutofit/>
          </a:bodyPr>
          <a:lstStyle/>
          <a:p>
            <a:pPr marL="36576" indent="0">
              <a:lnSpc>
                <a:spcPct val="120000"/>
              </a:lnSpc>
              <a:buNone/>
            </a:pPr>
            <a:r>
              <a:rPr lang="en-US" dirty="0"/>
              <a:t>Go to the flag of your Department/Unit.</a:t>
            </a:r>
          </a:p>
          <a:p>
            <a:pPr marL="550926" indent="-514350">
              <a:lnSpc>
                <a:spcPct val="120000"/>
              </a:lnSpc>
              <a:buFont typeface="+mj-lt"/>
              <a:buAutoNum type="arabicPeriod"/>
            </a:pPr>
            <a:r>
              <a:rPr lang="en-US" dirty="0"/>
              <a:t>Introduce yourself to your </a:t>
            </a:r>
            <a:r>
              <a:rPr lang="en-US" b="1" dirty="0">
                <a:solidFill>
                  <a:srgbClr val="FFC000"/>
                </a:solidFill>
              </a:rPr>
              <a:t>colleagues</a:t>
            </a:r>
          </a:p>
          <a:p>
            <a:pPr marL="550926" indent="-514350">
              <a:buFont typeface="+mj-lt"/>
              <a:buAutoNum type="arabicPeriod"/>
            </a:pPr>
            <a:r>
              <a:rPr lang="en-US" dirty="0"/>
              <a:t>Meet with your </a:t>
            </a:r>
            <a:r>
              <a:rPr lang="en-US" b="1" dirty="0">
                <a:solidFill>
                  <a:srgbClr val="FFC000"/>
                </a:solidFill>
              </a:rPr>
              <a:t>DAO</a:t>
            </a:r>
          </a:p>
          <a:p>
            <a:pPr lvl="1">
              <a:buFont typeface="Wingdings" panose="05000000000000000000" pitchFamily="2" charset="2"/>
              <a:buChar char="Ø"/>
            </a:pPr>
            <a:r>
              <a:rPr lang="en-US" sz="2400" dirty="0"/>
              <a:t>In Globe</a:t>
            </a:r>
          </a:p>
          <a:p>
            <a:pPr lvl="1">
              <a:buFont typeface="Wingdings" panose="05000000000000000000" pitchFamily="2" charset="2"/>
              <a:buChar char="Ø"/>
            </a:pPr>
            <a:r>
              <a:rPr lang="en-US" sz="2400" dirty="0"/>
              <a:t>on Zoom</a:t>
            </a:r>
          </a:p>
          <a:p>
            <a:pPr lvl="1">
              <a:buFont typeface="Wingdings" panose="05000000000000000000" pitchFamily="2" charset="2"/>
              <a:buChar char="Ø"/>
            </a:pPr>
            <a:r>
              <a:rPr lang="en-US" sz="2400" dirty="0"/>
              <a:t>in their office (use </a:t>
            </a:r>
            <a:r>
              <a:rPr lang="en-US" sz="2400" dirty="0">
                <a:solidFill>
                  <a:srgbClr val="00B0F0"/>
                </a:solidFill>
              </a:rPr>
              <a:t>CERN Map </a:t>
            </a:r>
            <a:r>
              <a:rPr lang="en-US" sz="2400" dirty="0"/>
              <a:t>for directions)</a:t>
            </a:r>
          </a:p>
        </p:txBody>
      </p:sp>
      <p:sp>
        <p:nvSpPr>
          <p:cNvPr id="7" name="Slide Number Placeholder 6"/>
          <p:cNvSpPr>
            <a:spLocks noGrp="1"/>
          </p:cNvSpPr>
          <p:nvPr>
            <p:ph type="sldNum" sz="quarter" idx="10"/>
          </p:nvPr>
        </p:nvSpPr>
        <p:spPr/>
        <p:txBody>
          <a:bodyPr/>
          <a:lstStyle/>
          <a:p>
            <a:fld id="{17918391-D411-FE40-AAD7-861AE5233E0E}" type="slidenum">
              <a:rPr lang="en-US" smtClean="0"/>
              <a:pPr/>
              <a:t>49</a:t>
            </a:fld>
            <a:endParaRPr lang="en-US" dirty="0"/>
          </a:p>
        </p:txBody>
      </p:sp>
    </p:spTree>
    <p:extLst>
      <p:ext uri="{BB962C8B-B14F-4D97-AF65-F5344CB8AC3E}">
        <p14:creationId xmlns:p14="http://schemas.microsoft.com/office/powerpoint/2010/main" val="2430930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slides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5</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88627" cy="646331"/>
          </a:xfrm>
          <a:prstGeom prst="rect">
            <a:avLst/>
          </a:prstGeom>
          <a:noFill/>
        </p:spPr>
        <p:txBody>
          <a:bodyPr wrap="none" rtlCol="0">
            <a:spAutoFit/>
          </a:bodyPr>
          <a:lstStyle/>
          <a:p>
            <a:r>
              <a:rPr lang="en-GB" dirty="0"/>
              <a:t>Available at any time</a:t>
            </a:r>
          </a:p>
          <a:p>
            <a:r>
              <a:rPr lang="en-GB" dirty="0"/>
              <a:t>direct link : </a:t>
            </a:r>
            <a:r>
              <a:rPr lang="en-GB" dirty="0">
                <a:hlinkClick r:id="rId4"/>
              </a:rPr>
              <a:t>https://indico.cern.ch/category/10150/</a:t>
            </a:r>
            <a:r>
              <a:rPr lang="en-GB" dirty="0"/>
              <a:t> </a:t>
            </a:r>
          </a:p>
        </p:txBody>
      </p:sp>
    </p:spTree>
    <p:extLst>
      <p:ext uri="{BB962C8B-B14F-4D97-AF65-F5344CB8AC3E}">
        <p14:creationId xmlns:p14="http://schemas.microsoft.com/office/powerpoint/2010/main" val="19026471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6789" b="1445"/>
          <a:stretch/>
        </p:blipFill>
        <p:spPr>
          <a:xfrm>
            <a:off x="1123950" y="123824"/>
            <a:ext cx="6554176" cy="4257675"/>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50</a:t>
            </a:fld>
            <a:endParaRPr lang="en-US" dirty="0"/>
          </a:p>
        </p:txBody>
      </p:sp>
    </p:spTree>
    <p:extLst>
      <p:ext uri="{BB962C8B-B14F-4D97-AF65-F5344CB8AC3E}">
        <p14:creationId xmlns:p14="http://schemas.microsoft.com/office/powerpoint/2010/main" val="23593145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918" y="76189"/>
            <a:ext cx="6178163" cy="575744"/>
          </a:xfrm>
        </p:spPr>
        <p:txBody>
          <a:bodyPr>
            <a:noAutofit/>
          </a:bodyPr>
          <a:lstStyle/>
          <a:p>
            <a:pPr algn="ctr"/>
            <a:r>
              <a:rPr lang="en-US" sz="4000" dirty="0"/>
              <a:t>Meeting points</a:t>
            </a:r>
            <a:endParaRPr lang="en-GB" sz="4000" dirty="0"/>
          </a:p>
        </p:txBody>
      </p:sp>
      <p:sp>
        <p:nvSpPr>
          <p:cNvPr id="4" name="Slide Number Placeholder 3"/>
          <p:cNvSpPr>
            <a:spLocks noGrp="1"/>
          </p:cNvSpPr>
          <p:nvPr>
            <p:ph type="sldNum" sz="quarter" idx="10"/>
          </p:nvPr>
        </p:nvSpPr>
        <p:spPr/>
        <p:txBody>
          <a:bodyPr/>
          <a:lstStyle/>
          <a:p>
            <a:fld id="{17918391-D411-FE40-AAD7-861AE5233E0E}" type="slidenum">
              <a:rPr lang="en-US" sz="1600" smtClean="0"/>
              <a:pPr/>
              <a:t>51</a:t>
            </a:fld>
            <a:endParaRPr lang="en-US" sz="1600" dirty="0"/>
          </a:p>
        </p:txBody>
      </p:sp>
      <p:graphicFrame>
        <p:nvGraphicFramePr>
          <p:cNvPr id="5" name="Table 4">
            <a:extLst>
              <a:ext uri="{FF2B5EF4-FFF2-40B4-BE49-F238E27FC236}">
                <a16:creationId xmlns:a16="http://schemas.microsoft.com/office/drawing/2014/main" id="{7CB5A1FA-A5B1-432E-2BA4-F9B7864110AF}"/>
              </a:ext>
            </a:extLst>
          </p:cNvPr>
          <p:cNvGraphicFramePr>
            <a:graphicFrameLocks noGrp="1"/>
          </p:cNvGraphicFramePr>
          <p:nvPr>
            <p:extLst>
              <p:ext uri="{D42A27DB-BD31-4B8C-83A1-F6EECF244321}">
                <p14:modId xmlns:p14="http://schemas.microsoft.com/office/powerpoint/2010/main" val="1094359606"/>
              </p:ext>
            </p:extLst>
          </p:nvPr>
        </p:nvGraphicFramePr>
        <p:xfrm>
          <a:off x="1078760" y="665159"/>
          <a:ext cx="7393264" cy="4402152"/>
        </p:xfrm>
        <a:graphic>
          <a:graphicData uri="http://schemas.openxmlformats.org/drawingml/2006/table">
            <a:tbl>
              <a:tblPr/>
              <a:tblGrid>
                <a:gridCol w="1158345">
                  <a:extLst>
                    <a:ext uri="{9D8B030D-6E8A-4147-A177-3AD203B41FA5}">
                      <a16:colId xmlns:a16="http://schemas.microsoft.com/office/drawing/2014/main" val="1667593633"/>
                    </a:ext>
                  </a:extLst>
                </a:gridCol>
                <a:gridCol w="1289290">
                  <a:extLst>
                    <a:ext uri="{9D8B030D-6E8A-4147-A177-3AD203B41FA5}">
                      <a16:colId xmlns:a16="http://schemas.microsoft.com/office/drawing/2014/main" val="654146805"/>
                    </a:ext>
                  </a:extLst>
                </a:gridCol>
                <a:gridCol w="896459">
                  <a:extLst>
                    <a:ext uri="{9D8B030D-6E8A-4147-A177-3AD203B41FA5}">
                      <a16:colId xmlns:a16="http://schemas.microsoft.com/office/drawing/2014/main" val="925861552"/>
                    </a:ext>
                  </a:extLst>
                </a:gridCol>
                <a:gridCol w="4049170">
                  <a:extLst>
                    <a:ext uri="{9D8B030D-6E8A-4147-A177-3AD203B41FA5}">
                      <a16:colId xmlns:a16="http://schemas.microsoft.com/office/drawing/2014/main" val="959600553"/>
                    </a:ext>
                  </a:extLst>
                </a:gridCol>
              </a:tblGrid>
              <a:tr h="197623">
                <a:tc>
                  <a:txBody>
                    <a:bodyPr/>
                    <a:lstStyle/>
                    <a:p>
                      <a:pPr algn="ctr" fontAlgn="base"/>
                      <a:r>
                        <a:rPr lang="en-GB" sz="1400" b="1" i="0" dirty="0">
                          <a:solidFill>
                            <a:srgbClr val="FFFFFF"/>
                          </a:solidFill>
                          <a:effectLst/>
                          <a:latin typeface="Arial" panose="020B0604020202020204" pitchFamily="34" charset="0"/>
                        </a:rPr>
                        <a:t>Dept​</a:t>
                      </a:r>
                      <a:endParaRPr lang="en-GB" sz="1600" b="1" i="0" dirty="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Place​</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Time​</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Remarks​</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extLst>
                  <a:ext uri="{0D108BD9-81ED-4DB2-BD59-A6C34878D82A}">
                    <a16:rowId xmlns:a16="http://schemas.microsoft.com/office/drawing/2014/main" val="599426467"/>
                  </a:ext>
                </a:extLst>
              </a:tr>
              <a:tr h="176821">
                <a:tc>
                  <a:txBody>
                    <a:bodyPr/>
                    <a:lstStyle/>
                    <a:p>
                      <a:pPr algn="ctr" fontAlgn="base"/>
                      <a:r>
                        <a:rPr lang="en-US" sz="1400" b="1" i="0" dirty="0">
                          <a:solidFill>
                            <a:srgbClr val="0055A0"/>
                          </a:solidFill>
                          <a:effectLst/>
                          <a:latin typeface="Arial" panose="020B0604020202020204" pitchFamily="34" charset="0"/>
                        </a:rPr>
                        <a:t>ATS</a:t>
                      </a:r>
                      <a:r>
                        <a:rPr lang="en-US" sz="1400" b="0" i="0" dirty="0">
                          <a:solidFill>
                            <a:srgbClr val="0055A0"/>
                          </a:solidFill>
                          <a:effectLst/>
                          <a:latin typeface="Arial" panose="020B0604020202020204" pitchFamily="34" charset="0"/>
                        </a:rPr>
                        <a:t>​</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0055A0"/>
                          </a:solidFill>
                          <a:effectLst/>
                          <a:latin typeface="Arial" panose="020B0604020202020204" pitchFamily="34" charset="0"/>
                        </a:rPr>
                        <a:t>10:30​</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GB" sz="1400" b="0" i="0" dirty="0">
                          <a:solidFill>
                            <a:srgbClr val="0055A0"/>
                          </a:solidFill>
                          <a:effectLst/>
                          <a:latin typeface="Arial" panose="020B0604020202020204" pitchFamily="34" charset="0"/>
                        </a:rPr>
                        <a:t>DAO meets at flag​</a:t>
                      </a:r>
                      <a:r>
                        <a:rPr lang="en-US" sz="1400" b="0" i="0" dirty="0">
                          <a:solidFill>
                            <a:srgbClr val="0055A0"/>
                          </a:solidFill>
                          <a:effectLst/>
                          <a:latin typeface="Arial" panose="020B0604020202020204" pitchFamily="34" charset="0"/>
                        </a:rPr>
                        <a:t>​</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1863483292"/>
                  </a:ext>
                </a:extLst>
              </a:tr>
              <a:tr h="176821">
                <a:tc>
                  <a:txBody>
                    <a:bodyPr/>
                    <a:lstStyle/>
                    <a:p>
                      <a:pPr algn="ctr" fontAlgn="base"/>
                      <a:r>
                        <a:rPr lang="en-GB" sz="1400" b="1" i="0">
                          <a:solidFill>
                            <a:srgbClr val="0055A0"/>
                          </a:solidFill>
                          <a:effectLst/>
                          <a:latin typeface="Arial" panose="020B0604020202020204" pitchFamily="34" charset="0"/>
                        </a:rPr>
                        <a:t>BE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FF0000"/>
                          </a:solidFill>
                          <a:effectLst/>
                          <a:latin typeface="Arial" panose="020B0604020202020204" pitchFamily="34" charset="0"/>
                        </a:rPr>
                        <a:t>Zoom</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FF0000"/>
                          </a:solidFill>
                          <a:effectLst/>
                          <a:latin typeface="Arial" panose="020B0604020202020204" pitchFamily="34" charset="0"/>
                        </a:rPr>
                        <a:t>14:00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da-DK" sz="1400" b="0" i="0">
                          <a:solidFill>
                            <a:srgbClr val="0055A0"/>
                          </a:solidFill>
                          <a:effectLst/>
                          <a:latin typeface="Arial" panose="020B0604020202020204" pitchFamily="34" charset="0"/>
                        </a:rPr>
                        <a:t>DAO meets at flag at 10.30​</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3962671562"/>
                  </a:ext>
                </a:extLst>
              </a:tr>
              <a:tr h="176821">
                <a:tc>
                  <a:txBody>
                    <a:bodyPr/>
                    <a:lstStyle/>
                    <a:p>
                      <a:pPr algn="ctr" fontAlgn="base"/>
                      <a:r>
                        <a:rPr lang="en-US" sz="1400" b="1" i="0">
                          <a:solidFill>
                            <a:srgbClr val="0055A0"/>
                          </a:solidFill>
                          <a:effectLst/>
                          <a:latin typeface="Arial" panose="020B0604020202020204" pitchFamily="34" charset="0"/>
                        </a:rPr>
                        <a:t>DG</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60/2-016</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759813779"/>
                  </a:ext>
                </a:extLst>
              </a:tr>
              <a:tr h="176821">
                <a:tc>
                  <a:txBody>
                    <a:bodyPr/>
                    <a:lstStyle/>
                    <a:p>
                      <a:pPr algn="ctr" fontAlgn="base"/>
                      <a:r>
                        <a:rPr lang="en-GB" sz="1400" b="1" i="0">
                          <a:solidFill>
                            <a:srgbClr val="0055A0"/>
                          </a:solidFill>
                          <a:effectLst/>
                          <a:latin typeface="Arial" panose="020B0604020202020204" pitchFamily="34" charset="0"/>
                        </a:rPr>
                        <a:t>EN</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dirty="0">
                          <a:solidFill>
                            <a:srgbClr val="0055A0"/>
                          </a:solidFill>
                          <a:effectLst/>
                          <a:latin typeface="Arial" panose="020B0604020202020204" pitchFamily="34" charset="0"/>
                        </a:rPr>
                        <a:t>DAO meets at flag​</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656583597"/>
                  </a:ext>
                </a:extLst>
              </a:tr>
              <a:tr h="176821">
                <a:tc>
                  <a:txBody>
                    <a:bodyPr/>
                    <a:lstStyle/>
                    <a:p>
                      <a:pPr algn="ctr" fontAlgn="base"/>
                      <a:r>
                        <a:rPr lang="en-GB" sz="1400" b="1" i="0">
                          <a:solidFill>
                            <a:srgbClr val="0055A0"/>
                          </a:solidFill>
                          <a:effectLst/>
                          <a:latin typeface="Arial" panose="020B0604020202020204" pitchFamily="34" charset="0"/>
                        </a:rPr>
                        <a:t>EP</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830541081"/>
                  </a:ext>
                </a:extLst>
              </a:tr>
              <a:tr h="176821">
                <a:tc>
                  <a:txBody>
                    <a:bodyPr/>
                    <a:lstStyle/>
                    <a:p>
                      <a:pPr algn="ctr" fontAlgn="base"/>
                      <a:r>
                        <a:rPr lang="en-GB" sz="1400" b="1" i="0">
                          <a:solidFill>
                            <a:srgbClr val="0055A0"/>
                          </a:solidFill>
                          <a:effectLst/>
                          <a:latin typeface="Arial" panose="020B0604020202020204" pitchFamily="34" charset="0"/>
                        </a:rPr>
                        <a:t>FAP</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82803703"/>
                  </a:ext>
                </a:extLst>
              </a:tr>
              <a:tr h="176821">
                <a:tc>
                  <a:txBody>
                    <a:bodyPr/>
                    <a:lstStyle/>
                    <a:p>
                      <a:pPr algn="ctr" fontAlgn="base"/>
                      <a:r>
                        <a:rPr lang="en-US" sz="1400" b="1" i="0">
                          <a:solidFill>
                            <a:srgbClr val="0055A0"/>
                          </a:solidFill>
                          <a:effectLst/>
                          <a:latin typeface="Arial" panose="020B0604020202020204" pitchFamily="34" charset="0"/>
                        </a:rPr>
                        <a:t>HR</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492172917"/>
                  </a:ext>
                </a:extLst>
              </a:tr>
              <a:tr h="176821">
                <a:tc>
                  <a:txBody>
                    <a:bodyPr/>
                    <a:lstStyle/>
                    <a:p>
                      <a:pPr algn="ctr" fontAlgn="base"/>
                      <a:r>
                        <a:rPr lang="en-GB" sz="1400" b="1" i="0">
                          <a:solidFill>
                            <a:srgbClr val="0055A0"/>
                          </a:solidFill>
                          <a:effectLst/>
                          <a:latin typeface="Arial" panose="020B0604020202020204" pitchFamily="34" charset="0"/>
                        </a:rPr>
                        <a:t>HSE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dirty="0">
                          <a:solidFill>
                            <a:srgbClr val="0055A0"/>
                          </a:solidFill>
                          <a:effectLst/>
                          <a:latin typeface="Arial" panose="020B0604020202020204" pitchFamily="34" charset="0"/>
                        </a:rPr>
                        <a:t>DAO meets at flag​</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1608148462"/>
                  </a:ext>
                </a:extLst>
              </a:tr>
              <a:tr h="176821">
                <a:tc>
                  <a:txBody>
                    <a:bodyPr/>
                    <a:lstStyle/>
                    <a:p>
                      <a:pPr algn="ctr" fontAlgn="base"/>
                      <a:r>
                        <a:rPr lang="en-GB" sz="1400" b="1" i="0">
                          <a:solidFill>
                            <a:srgbClr val="0055A0"/>
                          </a:solidFill>
                          <a:effectLst/>
                          <a:latin typeface="Arial" panose="020B0604020202020204" pitchFamily="34" charset="0"/>
                        </a:rPr>
                        <a:t>IPT</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5/3-026</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dirty="0">
                          <a:solidFill>
                            <a:srgbClr val="0055A0"/>
                          </a:solidFill>
                          <a:effectLst/>
                          <a:latin typeface="Arial" panose="020B0604020202020204" pitchFamily="34" charset="0"/>
                        </a:rPr>
                        <a:t>Help each other to get there ! With CERN Map​</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755593852"/>
                  </a:ext>
                </a:extLst>
              </a:tr>
              <a:tr h="176821">
                <a:tc>
                  <a:txBody>
                    <a:bodyPr/>
                    <a:lstStyle/>
                    <a:p>
                      <a:pPr algn="ctr" fontAlgn="base"/>
                      <a:r>
                        <a:rPr lang="en-US" sz="1400" b="1" i="0">
                          <a:solidFill>
                            <a:srgbClr val="0055A0"/>
                          </a:solidFill>
                          <a:effectLst/>
                          <a:latin typeface="Arial" panose="020B0604020202020204" pitchFamily="34" charset="0"/>
                        </a:rPr>
                        <a:t>IR</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FF0000"/>
                          </a:solidFill>
                          <a:effectLst/>
                          <a:latin typeface="Arial" panose="020B0604020202020204" pitchFamily="34" charset="0"/>
                        </a:rPr>
                        <a:t>60/3-007</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1533109314"/>
                  </a:ext>
                </a:extLst>
              </a:tr>
              <a:tr h="176821">
                <a:tc>
                  <a:txBody>
                    <a:bodyPr/>
                    <a:lstStyle/>
                    <a:p>
                      <a:pPr algn="ctr" fontAlgn="base"/>
                      <a:r>
                        <a:rPr lang="en-GB" sz="1400" b="1" i="0">
                          <a:solidFill>
                            <a:srgbClr val="0055A0"/>
                          </a:solidFill>
                          <a:effectLst/>
                          <a:latin typeface="Arial" panose="020B0604020202020204" pitchFamily="34" charset="0"/>
                        </a:rPr>
                        <a:t>IT</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31/S-023</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11:00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822718240"/>
                  </a:ext>
                </a:extLst>
              </a:tr>
              <a:tr h="176821">
                <a:tc>
                  <a:txBody>
                    <a:bodyPr/>
                    <a:lstStyle/>
                    <a:p>
                      <a:pPr algn="ctr" fontAlgn="base"/>
                      <a:r>
                        <a:rPr lang="en-US" sz="1400" b="1" i="0">
                          <a:solidFill>
                            <a:srgbClr val="0055A0"/>
                          </a:solidFill>
                          <a:effectLst/>
                          <a:latin typeface="Arial" panose="020B0604020202020204" pitchFamily="34" charset="0"/>
                        </a:rPr>
                        <a:t>PF</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517724422"/>
                  </a:ext>
                </a:extLst>
              </a:tr>
              <a:tr h="176821">
                <a:tc>
                  <a:txBody>
                    <a:bodyPr/>
                    <a:lstStyle/>
                    <a:p>
                      <a:pPr algn="ctr" fontAlgn="base"/>
                      <a:r>
                        <a:rPr lang="en-US" sz="1400" b="1" i="0">
                          <a:solidFill>
                            <a:srgbClr val="0055A0"/>
                          </a:solidFill>
                          <a:effectLst/>
                          <a:latin typeface="Arial" panose="020B0604020202020204" pitchFamily="34" charset="0"/>
                        </a:rPr>
                        <a:t>RCS</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Together with EP​</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103581782"/>
                  </a:ext>
                </a:extLst>
              </a:tr>
              <a:tr h="176821">
                <a:tc>
                  <a:txBody>
                    <a:bodyPr/>
                    <a:lstStyle/>
                    <a:p>
                      <a:pPr algn="ctr" fontAlgn="base"/>
                      <a:r>
                        <a:rPr lang="en-GB" sz="1400" b="1" i="0">
                          <a:solidFill>
                            <a:srgbClr val="0055A0"/>
                          </a:solidFill>
                          <a:effectLst/>
                          <a:latin typeface="Arial" panose="020B0604020202020204" pitchFamily="34" charset="0"/>
                        </a:rPr>
                        <a:t>SCE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687195312"/>
                  </a:ext>
                </a:extLst>
              </a:tr>
              <a:tr h="176821">
                <a:tc>
                  <a:txBody>
                    <a:bodyPr/>
                    <a:lstStyle/>
                    <a:p>
                      <a:pPr algn="ctr" fontAlgn="base"/>
                      <a:r>
                        <a:rPr lang="en-GB" sz="1400" b="1" i="0">
                          <a:solidFill>
                            <a:srgbClr val="0055A0"/>
                          </a:solidFill>
                          <a:effectLst/>
                          <a:latin typeface="Arial" panose="020B0604020202020204" pitchFamily="34" charset="0"/>
                        </a:rPr>
                        <a:t>SY</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Zoom</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14:00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da-DK" sz="1400" b="0" i="0">
                          <a:solidFill>
                            <a:srgbClr val="0055A0"/>
                          </a:solidFill>
                          <a:effectLst/>
                          <a:latin typeface="Arial" panose="020B0604020202020204" pitchFamily="34" charset="0"/>
                        </a:rPr>
                        <a:t>DAO meets at flag at 10.30​</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4241320210"/>
                  </a:ext>
                </a:extLst>
              </a:tr>
              <a:tr h="176821">
                <a:tc>
                  <a:txBody>
                    <a:bodyPr/>
                    <a:lstStyle/>
                    <a:p>
                      <a:pPr algn="ctr" fontAlgn="base"/>
                      <a:r>
                        <a:rPr lang="en-GB" sz="1400" b="1" i="0">
                          <a:solidFill>
                            <a:srgbClr val="0055A0"/>
                          </a:solidFill>
                          <a:effectLst/>
                          <a:latin typeface="Arial" panose="020B0604020202020204" pitchFamily="34" charset="0"/>
                        </a:rPr>
                        <a:t>TE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da-DK" sz="1400" b="0" i="0">
                          <a:solidFill>
                            <a:srgbClr val="0055A0"/>
                          </a:solidFill>
                          <a:effectLst/>
                          <a:latin typeface="Arial" panose="020B0604020202020204" pitchFamily="34" charset="0"/>
                        </a:rPr>
                        <a:t>DAO/GAO meets at flag​</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705586079"/>
                  </a:ext>
                </a:extLst>
              </a:tr>
              <a:tr h="176821">
                <a:tc>
                  <a:txBody>
                    <a:bodyPr/>
                    <a:lstStyle/>
                    <a:p>
                      <a:pPr algn="ctr" fontAlgn="base"/>
                      <a:r>
                        <a:rPr lang="en-GB" sz="1400" b="1" i="0">
                          <a:solidFill>
                            <a:srgbClr val="0055A0"/>
                          </a:solidFill>
                          <a:effectLst/>
                          <a:latin typeface="Arial" panose="020B0604020202020204" pitchFamily="34" charset="0"/>
                        </a:rPr>
                        <a:t>TH</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FF0000"/>
                          </a:solidFill>
                          <a:effectLst/>
                          <a:latin typeface="Arial" panose="020B0604020202020204" pitchFamily="34" charset="0"/>
                          <a:ea typeface="+mn-ea"/>
                          <a:cs typeface="+mn-cs"/>
                        </a:rPr>
                        <a:t>4/2-004 </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dirty="0">
                          <a:solidFill>
                            <a:srgbClr val="FF0000"/>
                          </a:solidFill>
                          <a:effectLst/>
                          <a:latin typeface="Arial" panose="020B0604020202020204" pitchFamily="34" charset="0"/>
                        </a:rPr>
                        <a:t>11:00​</a:t>
                      </a:r>
                      <a:endParaRPr lang="en-GB" sz="1600" b="0" i="0" dirty="0">
                        <a:solidFill>
                          <a:srgbClr val="FF000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dirty="0">
                          <a:solidFill>
                            <a:srgbClr val="0055A0"/>
                          </a:solidFill>
                          <a:effectLst/>
                          <a:latin typeface="Arial" panose="020B0604020202020204" pitchFamily="34" charset="0"/>
                        </a:rPr>
                        <a:t>Help each other to get there ! With CERN Map</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3712221903"/>
                  </a:ext>
                </a:extLst>
              </a:tr>
            </a:tbl>
          </a:graphicData>
        </a:graphic>
      </p:graphicFrame>
      <p:sp>
        <p:nvSpPr>
          <p:cNvPr id="6" name="Rectangle 1">
            <a:extLst>
              <a:ext uri="{FF2B5EF4-FFF2-40B4-BE49-F238E27FC236}">
                <a16:creationId xmlns:a16="http://schemas.microsoft.com/office/drawing/2014/main" id="{3333340C-6A3D-D132-F812-2DCEEEC0B05E}"/>
              </a:ext>
            </a:extLst>
          </p:cNvPr>
          <p:cNvSpPr>
            <a:spLocks noChangeArrowheads="1"/>
          </p:cNvSpPr>
          <p:nvPr/>
        </p:nvSpPr>
        <p:spPr bwMode="auto">
          <a:xfrm>
            <a:off x="3776663" y="9366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890251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52</a:t>
            </a:fld>
            <a:endParaRPr lang="en-US" dirty="0"/>
          </a:p>
        </p:txBody>
      </p:sp>
    </p:spTree>
    <p:extLst>
      <p:ext uri="{BB962C8B-B14F-4D97-AF65-F5344CB8AC3E}">
        <p14:creationId xmlns:p14="http://schemas.microsoft.com/office/powerpoint/2010/main" val="40985437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err="1">
                <a:solidFill>
                  <a:schemeClr val="tx1">
                    <a:lumMod val="60000"/>
                    <a:lumOff val="40000"/>
                  </a:schemeClr>
                </a:solidFill>
              </a:rPr>
              <a:t>Programme</a:t>
            </a:r>
            <a:r>
              <a:rPr lang="en-US" dirty="0">
                <a:solidFill>
                  <a:schemeClr val="tx1">
                    <a:lumMod val="60000"/>
                    <a:lumOff val="40000"/>
                  </a:schemeClr>
                </a:solidFill>
              </a:rPr>
              <a:t>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995624" cy="3031599"/>
          </a:xfrm>
          <a:prstGeom prst="rect">
            <a:avLst/>
          </a:prstGeom>
          <a:noFill/>
        </p:spPr>
        <p:txBody>
          <a:bodyPr wrap="square" lIns="91440" tIns="45720" rIns="91440" bIns="45720" rtlCol="0" anchor="t">
            <a:spAutoFit/>
          </a:bodyPr>
          <a:lstStyle/>
          <a:p>
            <a:r>
              <a:rPr lang="en-US" sz="2000" dirty="0"/>
              <a:t>08.45		Welcome by James Purvis, Head HR Department</a:t>
            </a:r>
          </a:p>
          <a:p>
            <a:endParaRPr lang="en-US" sz="900" dirty="0"/>
          </a:p>
          <a:p>
            <a:r>
              <a:rPr lang="en-US" sz="2000" dirty="0"/>
              <a:t>08.55		Quiz – Part 1 : </a:t>
            </a:r>
            <a:r>
              <a:rPr lang="en-US" sz="2000" b="1" dirty="0"/>
              <a:t>CERN as organization</a:t>
            </a:r>
          </a:p>
          <a:p>
            <a:endParaRPr lang="en-US" sz="900" dirty="0"/>
          </a:p>
          <a:p>
            <a:r>
              <a:rPr lang="en-US" sz="2000" dirty="0">
                <a:solidFill>
                  <a:srgbClr val="00DB81"/>
                </a:solidFill>
              </a:rPr>
              <a:t>09.20		Group photo, coffee break </a:t>
            </a:r>
            <a:r>
              <a:rPr lang="en-GB" sz="2000" dirty="0">
                <a:solidFill>
                  <a:srgbClr val="00DB81"/>
                </a:solidFill>
              </a:rPr>
              <a:t>and networking</a:t>
            </a:r>
          </a:p>
          <a:p>
            <a:endParaRPr lang="en-GB" sz="900" i="1" dirty="0">
              <a:solidFill>
                <a:srgbClr val="C00000"/>
              </a:solidFill>
            </a:endParaRPr>
          </a:p>
          <a:p>
            <a:endParaRPr lang="en-US" sz="100" i="1" dirty="0"/>
          </a:p>
          <a:p>
            <a:r>
              <a:rPr lang="en-US" sz="2000" dirty="0"/>
              <a:t>09.55		Quiz – Part 2 : </a:t>
            </a:r>
            <a:r>
              <a:rPr lang="en-US" sz="2000" b="1" dirty="0"/>
              <a:t>Daily life at CERN </a:t>
            </a:r>
          </a:p>
          <a:p>
            <a:endParaRPr lang="en-US" sz="900" dirty="0"/>
          </a:p>
          <a:p>
            <a:r>
              <a:rPr lang="en-US" sz="2000" dirty="0"/>
              <a:t>10.30		Meet colleagues from your department </a:t>
            </a:r>
          </a:p>
          <a:p>
            <a:r>
              <a:rPr lang="en-US" sz="2000" dirty="0"/>
              <a:t>		Transfer to department</a:t>
            </a:r>
          </a:p>
          <a:p>
            <a:endParaRPr lang="en-US" sz="900" dirty="0"/>
          </a:p>
          <a:p>
            <a:r>
              <a:rPr lang="en-US" sz="2000" dirty="0"/>
              <a:t>11.00		Welcome in your department</a:t>
            </a:r>
            <a:endParaRPr lang="en-US" sz="2000" dirty="0">
              <a:cs typeface="Arial"/>
            </a:endParaRPr>
          </a:p>
        </p:txBody>
      </p:sp>
      <p:sp>
        <p:nvSpPr>
          <p:cNvPr id="4" name="Slide Number Placeholder 3"/>
          <p:cNvSpPr>
            <a:spLocks noGrp="1"/>
          </p:cNvSpPr>
          <p:nvPr>
            <p:ph type="sldNum" sz="quarter" idx="10"/>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2479738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875" y="-58727"/>
            <a:ext cx="8935048" cy="1249673"/>
          </a:xfrm>
        </p:spPr>
        <p:txBody>
          <a:bodyPr>
            <a:noAutofit/>
          </a:bodyPr>
          <a:lstStyle/>
          <a:p>
            <a:r>
              <a:rPr lang="en-US" sz="4000" dirty="0">
                <a:solidFill>
                  <a:schemeClr val="tx1">
                    <a:lumMod val="60000"/>
                    <a:lumOff val="40000"/>
                  </a:schemeClr>
                </a:solidFill>
              </a:rPr>
              <a:t>Programme Tuesday 4 April</a:t>
            </a:r>
            <a:endParaRPr lang="en-GB" sz="4000"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7</a:t>
            </a:fld>
            <a:endParaRPr lang="en-US" dirty="0"/>
          </a:p>
        </p:txBody>
      </p:sp>
      <p:pic>
        <p:nvPicPr>
          <p:cNvPr id="6" name="Picture 5"/>
          <p:cNvPicPr>
            <a:picLocks noChangeAspect="1"/>
          </p:cNvPicPr>
          <p:nvPr/>
        </p:nvPicPr>
        <p:blipFill rotWithShape="1">
          <a:blip r:embed="rId3"/>
          <a:srcRect l="32614" t="10266" r="33298" b="10026"/>
          <a:stretch/>
        </p:blipFill>
        <p:spPr>
          <a:xfrm>
            <a:off x="5525667" y="863198"/>
            <a:ext cx="965008" cy="1186443"/>
          </a:xfrm>
          <a:prstGeom prst="rect">
            <a:avLst/>
          </a:prstGeom>
        </p:spPr>
      </p:pic>
      <p:grpSp>
        <p:nvGrpSpPr>
          <p:cNvPr id="17" name="Group 16"/>
          <p:cNvGrpSpPr/>
          <p:nvPr/>
        </p:nvGrpSpPr>
        <p:grpSpPr>
          <a:xfrm>
            <a:off x="6572073" y="2090116"/>
            <a:ext cx="2595781" cy="2084852"/>
            <a:chOff x="6572073" y="2130124"/>
            <a:chExt cx="2595781" cy="2084852"/>
          </a:xfrm>
        </p:grpSpPr>
        <p:pic>
          <p:nvPicPr>
            <p:cNvPr id="8" name="Picture 7"/>
            <p:cNvPicPr>
              <a:picLocks noChangeAspect="1"/>
            </p:cNvPicPr>
            <p:nvPr/>
          </p:nvPicPr>
          <p:blipFill rotWithShape="1">
            <a:blip r:embed="rId4"/>
            <a:srcRect l="76492" t="6531" r="1233" b="6215"/>
            <a:stretch/>
          </p:blipFill>
          <p:spPr>
            <a:xfrm>
              <a:off x="6572073" y="2130124"/>
              <a:ext cx="2595781" cy="2084852"/>
            </a:xfrm>
            <a:prstGeom prst="rect">
              <a:avLst/>
            </a:prstGeom>
          </p:spPr>
        </p:pic>
        <p:sp>
          <p:nvSpPr>
            <p:cNvPr id="12" name="Oval 11"/>
            <p:cNvSpPr/>
            <p:nvPr/>
          </p:nvSpPr>
          <p:spPr>
            <a:xfrm>
              <a:off x="7916739" y="289025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7916739" y="222234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4" name="Picture 10" descr="RÃ©sultat de recherche d'images pour &quot;cern indico logo&quot;"/>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87845" y="1202556"/>
            <a:ext cx="1239853" cy="507728"/>
          </a:xfrm>
          <a:prstGeom prst="rect">
            <a:avLst/>
          </a:prstGeom>
          <a:noFill/>
          <a:extLst>
            <a:ext uri="{909E8E84-426E-40DD-AFC4-6F175D3DCCD1}">
              <a14:hiddenFill xmlns:a14="http://schemas.microsoft.com/office/drawing/2010/main">
                <a:solidFill>
                  <a:srgbClr val="FFFFFF"/>
                </a:solidFill>
              </a14:hiddenFill>
            </a:ext>
          </a:extLst>
        </p:spPr>
      </p:pic>
      <p:sp>
        <p:nvSpPr>
          <p:cNvPr id="16" name="Down Arrow 15"/>
          <p:cNvSpPr/>
          <p:nvPr/>
        </p:nvSpPr>
        <p:spPr>
          <a:xfrm>
            <a:off x="8277308" y="1424792"/>
            <a:ext cx="492981" cy="570985"/>
          </a:xfrm>
          <a:prstGeom prst="down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79600778-3591-7DBE-6341-023198E87DE3}"/>
              </a:ext>
            </a:extLst>
          </p:cNvPr>
          <p:cNvPicPr>
            <a:picLocks noChangeAspect="1"/>
          </p:cNvPicPr>
          <p:nvPr/>
        </p:nvPicPr>
        <p:blipFill>
          <a:blip r:embed="rId6"/>
          <a:stretch>
            <a:fillRect/>
          </a:stretch>
        </p:blipFill>
        <p:spPr>
          <a:xfrm>
            <a:off x="204875" y="1984388"/>
            <a:ext cx="6000063" cy="2288561"/>
          </a:xfrm>
          <a:prstGeom prst="rect">
            <a:avLst/>
          </a:prstGeom>
        </p:spPr>
      </p:pic>
    </p:spTree>
    <p:extLst>
      <p:ext uri="{BB962C8B-B14F-4D97-AF65-F5344CB8AC3E}">
        <p14:creationId xmlns:p14="http://schemas.microsoft.com/office/powerpoint/2010/main" val="128595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8</a:t>
            </a:fld>
            <a:endParaRPr lang="en-US" dirty="0"/>
          </a:p>
        </p:txBody>
      </p:sp>
      <p:pic>
        <p:nvPicPr>
          <p:cNvPr id="3" name="Picture 2"/>
          <p:cNvPicPr>
            <a:picLocks noChangeAspect="1"/>
          </p:cNvPicPr>
          <p:nvPr/>
        </p:nvPicPr>
        <p:blipFill>
          <a:blip r:embed="rId3"/>
          <a:stretch>
            <a:fillRect/>
          </a:stretch>
        </p:blipFill>
        <p:spPr>
          <a:xfrm>
            <a:off x="896076" y="172394"/>
            <a:ext cx="7203590" cy="3511900"/>
          </a:xfrm>
          <a:prstGeom prst="rect">
            <a:avLst/>
          </a:prstGeom>
        </p:spPr>
      </p:pic>
      <p:grpSp>
        <p:nvGrpSpPr>
          <p:cNvPr id="7" name="Group 6"/>
          <p:cNvGrpSpPr/>
          <p:nvPr/>
        </p:nvGrpSpPr>
        <p:grpSpPr>
          <a:xfrm>
            <a:off x="2430349" y="2726700"/>
            <a:ext cx="1402597" cy="957594"/>
            <a:chOff x="2430349" y="2766448"/>
            <a:chExt cx="1402597" cy="957594"/>
          </a:xfrm>
        </p:grpSpPr>
        <p:sp>
          <p:nvSpPr>
            <p:cNvPr id="5" name="Oval 4"/>
            <p:cNvSpPr/>
            <p:nvPr/>
          </p:nvSpPr>
          <p:spPr>
            <a:xfrm>
              <a:off x="2430349" y="2766448"/>
              <a:ext cx="1402597" cy="957594"/>
            </a:xfrm>
            <a:prstGeom prst="ellipse">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noFill/>
              </a:endParaRPr>
            </a:p>
          </p:txBody>
        </p:sp>
        <p:pic>
          <p:nvPicPr>
            <p:cNvPr id="4" name="Picture 3"/>
            <p:cNvPicPr>
              <a:picLocks noChangeAspect="1"/>
            </p:cNvPicPr>
            <p:nvPr/>
          </p:nvPicPr>
          <p:blipFill>
            <a:blip r:embed="rId4"/>
            <a:stretch>
              <a:fillRect/>
            </a:stretch>
          </p:blipFill>
          <p:spPr>
            <a:xfrm>
              <a:off x="2522187" y="3049866"/>
              <a:ext cx="1218922" cy="392534"/>
            </a:xfrm>
            <a:prstGeom prst="rect">
              <a:avLst/>
            </a:prstGeom>
            <a:solidFill>
              <a:schemeClr val="tx1">
                <a:lumMod val="20000"/>
                <a:lumOff val="80000"/>
              </a:schemeClr>
            </a:solidFill>
          </p:spPr>
        </p:pic>
      </p:grpSp>
      <p:pic>
        <p:nvPicPr>
          <p:cNvPr id="8" name="Picture 7"/>
          <p:cNvPicPr>
            <a:picLocks noChangeAspect="1"/>
          </p:cNvPicPr>
          <p:nvPr/>
        </p:nvPicPr>
        <p:blipFill>
          <a:blip r:embed="rId5"/>
          <a:stretch>
            <a:fillRect/>
          </a:stretch>
        </p:blipFill>
        <p:spPr>
          <a:xfrm>
            <a:off x="3591824" y="1086712"/>
            <a:ext cx="1973052" cy="1410425"/>
          </a:xfrm>
          <a:prstGeom prst="rect">
            <a:avLst/>
          </a:prstGeom>
        </p:spPr>
      </p:pic>
      <p:sp>
        <p:nvSpPr>
          <p:cNvPr id="6" name="TextBox 5"/>
          <p:cNvSpPr txBox="1"/>
          <p:nvPr/>
        </p:nvSpPr>
        <p:spPr>
          <a:xfrm>
            <a:off x="3947662" y="1328179"/>
            <a:ext cx="1697764" cy="1200329"/>
          </a:xfrm>
          <a:prstGeom prst="rect">
            <a:avLst/>
          </a:prstGeom>
          <a:noFill/>
        </p:spPr>
        <p:txBody>
          <a:bodyPr wrap="square" rtlCol="0">
            <a:spAutoFit/>
          </a:bodyPr>
          <a:lstStyle/>
          <a:p>
            <a:r>
              <a:rPr lang="en-GB" b="1" dirty="0">
                <a:solidFill>
                  <a:schemeClr val="accent6"/>
                </a:solidFill>
              </a:rPr>
              <a:t>Building 5, </a:t>
            </a:r>
          </a:p>
          <a:p>
            <a:r>
              <a:rPr lang="en-GB" b="1" dirty="0">
                <a:solidFill>
                  <a:schemeClr val="accent6"/>
                </a:solidFill>
              </a:rPr>
              <a:t>2</a:t>
            </a:r>
            <a:r>
              <a:rPr lang="en-GB" b="1" baseline="30000" dirty="0">
                <a:solidFill>
                  <a:schemeClr val="accent6"/>
                </a:solidFill>
              </a:rPr>
              <a:t>nd</a:t>
            </a:r>
            <a:r>
              <a:rPr lang="en-GB" b="1" dirty="0">
                <a:solidFill>
                  <a:schemeClr val="accent6"/>
                </a:solidFill>
              </a:rPr>
              <a:t> floor</a:t>
            </a:r>
          </a:p>
          <a:p>
            <a:r>
              <a:rPr lang="en-GB" b="1" dirty="0">
                <a:solidFill>
                  <a:schemeClr val="accent6"/>
                </a:solidFill>
              </a:rPr>
              <a:t>office 025</a:t>
            </a:r>
          </a:p>
          <a:p>
            <a:endParaRPr lang="en-GB" b="1" dirty="0"/>
          </a:p>
        </p:txBody>
      </p:sp>
      <p:sp>
        <p:nvSpPr>
          <p:cNvPr id="9" name="Rectangle 8"/>
          <p:cNvSpPr/>
          <p:nvPr/>
        </p:nvSpPr>
        <p:spPr>
          <a:xfrm>
            <a:off x="5564876" y="1468758"/>
            <a:ext cx="4572000" cy="584775"/>
          </a:xfrm>
          <a:prstGeom prst="rect">
            <a:avLst/>
          </a:prstGeom>
        </p:spPr>
        <p:txBody>
          <a:bodyPr>
            <a:spAutoFit/>
          </a:bodyPr>
          <a:lstStyle/>
          <a:p>
            <a:r>
              <a:rPr lang="en-GB" sz="1600" b="1" dirty="0">
                <a:solidFill>
                  <a:schemeClr val="accent6"/>
                </a:solidFill>
              </a:rPr>
              <a:t>R = ground floor (</a:t>
            </a:r>
            <a:r>
              <a:rPr lang="en-GB" sz="1600" b="1" dirty="0" err="1">
                <a:solidFill>
                  <a:schemeClr val="accent6"/>
                </a:solidFill>
              </a:rPr>
              <a:t>rez</a:t>
            </a:r>
            <a:r>
              <a:rPr lang="en-GB" sz="1600" b="1" dirty="0">
                <a:solidFill>
                  <a:schemeClr val="accent6"/>
                </a:solidFill>
              </a:rPr>
              <a:t> de </a:t>
            </a:r>
            <a:r>
              <a:rPr lang="en-GB" sz="1600" b="1" dirty="0" err="1">
                <a:solidFill>
                  <a:schemeClr val="accent6"/>
                </a:solidFill>
              </a:rPr>
              <a:t>chaussee</a:t>
            </a:r>
            <a:r>
              <a:rPr lang="en-GB" sz="1600" b="1" dirty="0">
                <a:solidFill>
                  <a:schemeClr val="accent6"/>
                </a:solidFill>
              </a:rPr>
              <a:t>)</a:t>
            </a:r>
          </a:p>
          <a:p>
            <a:r>
              <a:rPr lang="en-GB" sz="1600" b="1" dirty="0">
                <a:solidFill>
                  <a:schemeClr val="accent6"/>
                </a:solidFill>
              </a:rPr>
              <a:t>S = basement (sous-sol)</a:t>
            </a:r>
          </a:p>
        </p:txBody>
      </p:sp>
    </p:spTree>
    <p:extLst>
      <p:ext uri="{BB962C8B-B14F-4D97-AF65-F5344CB8AC3E}">
        <p14:creationId xmlns:p14="http://schemas.microsoft.com/office/powerpoint/2010/main" val="102083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2000" fill="hold"/>
                                        <p:tgtEl>
                                          <p:spTgt spid="7"/>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srcRect t="40019" r="32770" b="10347"/>
          <a:stretch/>
        </p:blipFill>
        <p:spPr>
          <a:xfrm>
            <a:off x="7750241" y="1438573"/>
            <a:ext cx="1036316" cy="482958"/>
          </a:xfrm>
          <a:prstGeom prst="rect">
            <a:avLst/>
          </a:prstGeom>
        </p:spPr>
      </p:pic>
      <p:sp>
        <p:nvSpPr>
          <p:cNvPr id="3" name="Title 2"/>
          <p:cNvSpPr>
            <a:spLocks noGrp="1"/>
          </p:cNvSpPr>
          <p:nvPr>
            <p:ph type="title"/>
          </p:nvPr>
        </p:nvSpPr>
        <p:spPr>
          <a:xfrm>
            <a:off x="1710460" y="68621"/>
            <a:ext cx="2862316" cy="800703"/>
          </a:xfrm>
        </p:spPr>
        <p:txBody>
          <a:bodyPr>
            <a:normAutofit fontScale="90000"/>
          </a:bodyPr>
          <a:lstStyle/>
          <a:p>
            <a:r>
              <a:rPr lang="en-US" dirty="0" err="1"/>
              <a:t>MapCERN</a:t>
            </a:r>
            <a:endParaRPr lang="en-GB" dirty="0"/>
          </a:p>
        </p:txBody>
      </p:sp>
      <p:pic>
        <p:nvPicPr>
          <p:cNvPr id="5" name="Picture 4"/>
          <p:cNvPicPr>
            <a:picLocks noChangeAspect="1"/>
          </p:cNvPicPr>
          <p:nvPr/>
        </p:nvPicPr>
        <p:blipFill>
          <a:blip r:embed="rId4"/>
          <a:stretch>
            <a:fillRect/>
          </a:stretch>
        </p:blipFill>
        <p:spPr>
          <a:xfrm>
            <a:off x="1612699" y="972448"/>
            <a:ext cx="5877123" cy="3309684"/>
          </a:xfrm>
          <a:prstGeom prst="rect">
            <a:avLst/>
          </a:prstGeom>
        </p:spPr>
      </p:pic>
      <p:pic>
        <p:nvPicPr>
          <p:cNvPr id="6" name="Picture 5"/>
          <p:cNvPicPr>
            <a:picLocks noChangeAspect="1"/>
          </p:cNvPicPr>
          <p:nvPr/>
        </p:nvPicPr>
        <p:blipFill>
          <a:blip r:embed="rId5"/>
          <a:stretch>
            <a:fillRect/>
          </a:stretch>
        </p:blipFill>
        <p:spPr>
          <a:xfrm>
            <a:off x="321453" y="0"/>
            <a:ext cx="1088784" cy="1073376"/>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9</a:t>
            </a:fld>
            <a:endParaRPr lang="en-US" dirty="0"/>
          </a:p>
        </p:txBody>
      </p:sp>
      <p:pic>
        <p:nvPicPr>
          <p:cNvPr id="7" name="Content Placeholder 3"/>
          <p:cNvPicPr>
            <a:picLocks noChangeAspect="1"/>
          </p:cNvPicPr>
          <p:nvPr/>
        </p:nvPicPr>
        <p:blipFill rotWithShape="1">
          <a:blip r:embed="rId3"/>
          <a:srcRect l="8467" t="750" r="13301" b="56277"/>
          <a:stretch/>
        </p:blipFill>
        <p:spPr>
          <a:xfrm>
            <a:off x="154546" y="1473776"/>
            <a:ext cx="1197735" cy="418136"/>
          </a:xfrm>
          <a:prstGeom prst="rect">
            <a:avLst/>
          </a:prstGeom>
        </p:spPr>
      </p:pic>
      <p:pic>
        <p:nvPicPr>
          <p:cNvPr id="8" name="Picture 7"/>
          <p:cNvPicPr>
            <a:picLocks noChangeAspect="1"/>
          </p:cNvPicPr>
          <p:nvPr/>
        </p:nvPicPr>
        <p:blipFill>
          <a:blip r:embed="rId6"/>
          <a:stretch>
            <a:fillRect/>
          </a:stretch>
        </p:blipFill>
        <p:spPr>
          <a:xfrm>
            <a:off x="321453" y="2273390"/>
            <a:ext cx="952500" cy="952500"/>
          </a:xfrm>
          <a:prstGeom prst="rect">
            <a:avLst/>
          </a:prstGeom>
        </p:spPr>
      </p:pic>
      <p:pic>
        <p:nvPicPr>
          <p:cNvPr id="9" name="Picture 8"/>
          <p:cNvPicPr>
            <a:picLocks noChangeAspect="1"/>
          </p:cNvPicPr>
          <p:nvPr/>
        </p:nvPicPr>
        <p:blipFill>
          <a:blip r:embed="rId7"/>
          <a:stretch>
            <a:fillRect/>
          </a:stretch>
        </p:blipFill>
        <p:spPr>
          <a:xfrm>
            <a:off x="7789757" y="2273390"/>
            <a:ext cx="952500" cy="952500"/>
          </a:xfrm>
          <a:prstGeom prst="rect">
            <a:avLst/>
          </a:prstGeom>
        </p:spPr>
      </p:pic>
    </p:spTree>
    <p:extLst>
      <p:ext uri="{BB962C8B-B14F-4D97-AF65-F5344CB8AC3E}">
        <p14:creationId xmlns:p14="http://schemas.microsoft.com/office/powerpoint/2010/main" val="1302191359"/>
      </p:ext>
    </p:extLst>
  </p:cSld>
  <p:clrMapOvr>
    <a:masterClrMapping/>
  </p:clrMapOvr>
  <p:transition spd="slow">
    <p:push dir="u"/>
  </p:transition>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WASPOLLED" val="49AA0A17314A4AFDA7DCF07FD2DEAC40"/>
  <p:tag name="TPVERSION" val="8"/>
  <p:tag name="TPFULLVERSION" val="8.9.5.12"/>
  <p:tag name="PPTVERSION" val="16"/>
  <p:tag name="TPOS" val="2"/>
  <p:tag name="TPLASTSAVEVERSION" val="6.4 PC"/>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37078</TotalTime>
  <Words>5718</Words>
  <Application>Microsoft Office PowerPoint</Application>
  <PresentationFormat>On-screen Show (16:9)</PresentationFormat>
  <Paragraphs>863</Paragraphs>
  <Slides>53</Slides>
  <Notes>50</Notes>
  <HiddenSlides>3</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53</vt:i4>
      </vt:variant>
    </vt:vector>
  </HeadingPairs>
  <TitlesOfParts>
    <vt:vector size="62" baseType="lpstr">
      <vt:lpstr>Arial</vt:lpstr>
      <vt:lpstr>Calibri</vt:lpstr>
      <vt:lpstr>Century Gothic</vt:lpstr>
      <vt:lpstr>Courier New</vt:lpstr>
      <vt:lpstr>Georgia</vt:lpstr>
      <vt:lpstr>Optima</vt:lpstr>
      <vt:lpstr>Verdana</vt:lpstr>
      <vt:lpstr>Wingdings</vt:lpstr>
      <vt:lpstr>CERNCorporate16-9</vt:lpstr>
      <vt:lpstr>PowerPoint Presentation</vt:lpstr>
      <vt:lpstr>PowerPoint Presentation</vt:lpstr>
      <vt:lpstr>Bienvenue Welcome</vt:lpstr>
      <vt:lpstr>Logistics - language</vt:lpstr>
      <vt:lpstr>Logistics - slides</vt:lpstr>
      <vt:lpstr>Programme of the morning</vt:lpstr>
      <vt:lpstr>Programme Tuesday 4 April</vt:lpstr>
      <vt:lpstr>PowerPoint Presentation</vt:lpstr>
      <vt:lpstr>MapCERN</vt:lpstr>
      <vt:lpstr>PowerPoint Presentation</vt:lpstr>
      <vt:lpstr>CERN as an international organization</vt:lpstr>
      <vt:lpstr>PowerPoint Presentation</vt:lpstr>
      <vt:lpstr>PowerPoint Presentation</vt:lpstr>
      <vt:lpstr>Budget 2023</vt:lpstr>
      <vt:lpstr>PowerPoint Presentation</vt:lpstr>
      <vt:lpstr>PowerPoint Presentation</vt:lpstr>
      <vt:lpstr>Welcome to HR-PXE colleagues</vt:lpstr>
      <vt:lpstr>PowerPoint Presentation</vt:lpstr>
      <vt:lpstr>PowerPoint Presentation</vt:lpstr>
      <vt:lpstr>Time for a group photo !</vt:lpstr>
      <vt:lpstr>Daily life at CERN</vt:lpstr>
      <vt:lpstr>PowerPoint Presentation</vt:lpstr>
      <vt:lpstr>CERN access card</vt:lpstr>
      <vt:lpstr>PowerPoint Presentation</vt:lpstr>
      <vt:lpstr>PowerPoint Presentation</vt:lpstr>
      <vt:lpstr>PowerPoint Presentation</vt:lpstr>
      <vt:lpstr>PowerPoint Presentation</vt:lpstr>
      <vt:lpstr>Mobility apps</vt:lpstr>
      <vt:lpstr>PowerPoint Presentation</vt:lpstr>
      <vt:lpstr>PowerPoint Presentation</vt:lpstr>
      <vt:lpstr>Accident on site – different cases</vt:lpstr>
      <vt:lpstr>PowerPoint Presentation</vt:lpstr>
      <vt:lpstr>First Aider door sticker</vt:lpstr>
      <vt:lpstr>PowerPoint Presentation</vt:lpstr>
      <vt:lpstr>PowerPoint Presentation</vt:lpstr>
      <vt:lpstr>PowerPoint Presentation</vt:lpstr>
      <vt:lpstr>PowerPoint Presentation</vt:lpstr>
      <vt:lpstr>CERN tools </vt:lpstr>
      <vt:lpstr>Newcomers website</vt:lpstr>
      <vt:lpstr>Many questions, answers are …</vt:lpstr>
      <vt:lpstr>Public meetings</vt:lpstr>
      <vt:lpstr>Recap from quiz - recommended</vt:lpstr>
      <vt:lpstr>Onboarding continues with …</vt:lpstr>
      <vt:lpstr>Before joining your Department</vt:lpstr>
      <vt:lpstr>PowerPoint Presentation</vt:lpstr>
      <vt:lpstr>PowerPoint Presentation</vt:lpstr>
      <vt:lpstr>PowerPoint Presentation</vt:lpstr>
      <vt:lpstr>End of session </vt:lpstr>
      <vt:lpstr>Meet your new colleagues !</vt:lpstr>
      <vt:lpstr>PowerPoint Presentation</vt:lpstr>
      <vt:lpstr>Meeting points</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Erwin Mosselmans</cp:lastModifiedBy>
  <cp:revision>1169</cp:revision>
  <cp:lastPrinted>2022-08-29T13:46:38Z</cp:lastPrinted>
  <dcterms:created xsi:type="dcterms:W3CDTF">2012-11-30T11:04:26Z</dcterms:created>
  <dcterms:modified xsi:type="dcterms:W3CDTF">2023-03-31T13:08:55Z</dcterms:modified>
</cp:coreProperties>
</file>