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343" r:id="rId3"/>
    <p:sldId id="345" r:id="rId4"/>
    <p:sldId id="342" r:id="rId5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 Fortescue-Beck" initials="EF" lastIdx="4" clrIdx="0">
    <p:extLst>
      <p:ext uri="{19B8F6BF-5375-455C-9EA6-DF929625EA0E}">
        <p15:presenceInfo xmlns:p15="http://schemas.microsoft.com/office/powerpoint/2012/main" userId="S-1-5-21-1526224874-1540688658-1361462980-61778" providerId="AD"/>
      </p:ext>
    </p:extLst>
  </p:cmAuthor>
  <p:cmAuthor id="2" name="Microsoft Office User" initials="MOU" lastIdx="1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AE0001"/>
    <a:srgbClr val="FEB084"/>
    <a:srgbClr val="FBB690"/>
    <a:srgbClr val="666699"/>
    <a:srgbClr val="CC3399"/>
    <a:srgbClr val="0B387C"/>
    <a:srgbClr val="0055A0"/>
    <a:srgbClr val="00800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62" autoAdjust="0"/>
    <p:restoredTop sz="73785" autoAdjust="0"/>
  </p:normalViewPr>
  <p:slideViewPr>
    <p:cSldViewPr snapToGrid="0" snapToObjects="1">
      <p:cViewPr varScale="1">
        <p:scale>
          <a:sx n="200" d="100"/>
          <a:sy n="200" d="100"/>
        </p:scale>
        <p:origin x="2408" y="16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5" d="100"/>
          <a:sy n="125" d="100"/>
        </p:scale>
        <p:origin x="493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C57C7-913C-4688-9D2F-04DED1A1EF4D}" type="datetimeFigureOut">
              <a:rPr lang="en-GB" smtClean="0"/>
              <a:t>13/03/2023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20CC6-49FF-49F0-A25B-959FB480D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6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A3AE9-1C02-481F-BC6C-7373B2A2387A}" type="datetimeFigureOut">
              <a:rPr lang="en-GB" smtClean="0"/>
              <a:t>13/03/2023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1F29-27A6-4EC5-AC39-65BED307F5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8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62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and B used by CSS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518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do:</a:t>
            </a:r>
          </a:p>
          <a:p>
            <a:r>
              <a:rPr lang="en-GB" dirty="0"/>
              <a:t>Still some assets in ID and IACC – would need to be moved to another status </a:t>
            </a:r>
            <a:r>
              <a:rPr lang="en-GB"/>
              <a:t>before changes made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295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OBJ Workflow applies to both assets and functional positions</a:t>
            </a:r>
          </a:p>
          <a:p>
            <a:pPr algn="l"/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Apply to all CCI user groups ( MTA, MRO, IN, CR, ADM) EXCEPT CSS!</a:t>
            </a: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Put FSU in IN, leave CR for external? The workflow will be exactly the same – leave it as it is – different screens</a:t>
            </a: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All user groups would have the same workflow, except for ADM (3 additional transitions)</a:t>
            </a:r>
          </a:p>
          <a:p>
            <a:pPr algn="l"/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Does anyone use the purchasing states (A, B, CIR)– confirm with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Ioan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/Sarah, if not , remove from all workflows. – not using</a:t>
            </a: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These states do not appear in transaction history (except for CSS assets)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Fredrik always uses IMFT as start point and then goes straight to store (doesn’t go through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accepté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  <a:b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Is accepted needed? Currently most transitions are IMFT -&gt; C – useful for acceptance testing – but not for everything. Make it optional.</a:t>
            </a: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Installed is necessary start point for functional positions</a:t>
            </a: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Do any need to assets start in store? i.e. stuff already present at CERN? No.</a:t>
            </a: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Is IRI still needed? Useful to know when testing started? </a:t>
            </a:r>
          </a:p>
          <a:p>
            <a:pPr algn="l"/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See in DB whether a testing state exists</a:t>
            </a:r>
          </a:p>
          <a:p>
            <a:pPr marL="171450" indent="-171450" algn="l">
              <a:buFontTx/>
              <a:buChar char="-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IUM - Under maintenance</a:t>
            </a:r>
          </a:p>
          <a:p>
            <a:pPr marL="171450" indent="-171450" algn="l">
              <a:buFontTx/>
              <a:buChar char="-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ITES – TEST</a:t>
            </a:r>
          </a:p>
          <a:p>
            <a:pPr marL="171450" indent="-171450" algn="l">
              <a:buFontTx/>
              <a:buChar char="-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Use ITM – new state</a:t>
            </a:r>
          </a:p>
          <a:p>
            <a:pPr marL="171450" indent="-171450" algn="l">
              <a:buFontTx/>
              <a:buChar char="-"/>
            </a:pP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71450" indent="-171450" algn="l">
              <a:buFontTx/>
              <a:buChar char="-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From store to out of service – not a problem to pass quickly through I?</a:t>
            </a:r>
          </a:p>
          <a:p>
            <a:pPr marL="171450" indent="-171450" algn="l">
              <a:buFontTx/>
              <a:buChar char="-"/>
            </a:pP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71450" indent="-171450" algn="l">
              <a:buFontTx/>
              <a:buChar char="-"/>
            </a:pP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Enter data in AFT when exchange detected</a:t>
            </a:r>
          </a:p>
          <a:p>
            <a:pPr algn="l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Everything returns from installation (possible to constrain in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eam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light?)</a:t>
            </a:r>
            <a:r>
              <a:rPr lang="en-GB" dirty="0"/>
              <a:t> </a:t>
            </a: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Confirm or cancel in AFT when status changes after testing</a:t>
            </a: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Need to be able to change status from C to TM – might be possible (Lars mail), can it be done in Infor, if not kiosk? (danger for stock level correctness)</a:t>
            </a:r>
          </a:p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Need to be able to constrain “from states” that can go to C (only ITM, IRP and IACC) – to be discussed with Lars</a:t>
            </a:r>
          </a:p>
          <a:p>
            <a:pPr algn="l"/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535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21"/>
            <a:ext cx="1221947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65682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7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1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Analysis of Hardware Data for Synoptics - E. Fortescue-Beck (BE-CO-DS)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67F5B-4A19-4044-8E5E-DDD63B317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State Machine Updates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D6C42-26F2-0C40-9A86-546AA27158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0110" y="4710113"/>
            <a:ext cx="7175386" cy="273844"/>
          </a:xfrm>
        </p:spPr>
        <p:txBody>
          <a:bodyPr/>
          <a:lstStyle/>
          <a:p>
            <a:r>
              <a:rPr lang="en-US" dirty="0"/>
              <a:t>State Machine Updates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4CEDD4-1B53-BD46-A1A0-3C8E3D29C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26A900-BA20-1148-934F-17668155082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1" y="2538943"/>
            <a:ext cx="3700913" cy="314740"/>
          </a:xfrm>
        </p:spPr>
        <p:txBody>
          <a:bodyPr>
            <a:normAutofit/>
          </a:bodyPr>
          <a:lstStyle/>
          <a:p>
            <a:r>
              <a:rPr lang="en-GB" sz="1800" dirty="0"/>
              <a:t>Eve Fortescue</a:t>
            </a:r>
          </a:p>
        </p:txBody>
      </p:sp>
    </p:spTree>
    <p:extLst>
      <p:ext uri="{BB962C8B-B14F-4D97-AF65-F5344CB8AC3E}">
        <p14:creationId xmlns:p14="http://schemas.microsoft.com/office/powerpoint/2010/main" val="983124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BE659-8485-0B49-A5B6-4CBC3C04A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203" y="80519"/>
            <a:ext cx="8226855" cy="705332"/>
          </a:xfrm>
        </p:spPr>
        <p:txBody>
          <a:bodyPr>
            <a:noAutofit/>
          </a:bodyPr>
          <a:lstStyle/>
          <a:p>
            <a:r>
              <a:rPr lang="en-GB" sz="2000" dirty="0"/>
              <a:t>Current Transitions: CCI-IN (staff), CCI-ADM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97F4E-9642-AD47-9992-69EE1E7B8F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State Machine Updates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42D6B7-70F5-4E45-BEF2-8590B1B89D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EABBD66-02B4-F04B-84B5-1F5A1E7A752E}"/>
              </a:ext>
            </a:extLst>
          </p:cNvPr>
          <p:cNvSpPr/>
          <p:nvPr/>
        </p:nvSpPr>
        <p:spPr>
          <a:xfrm>
            <a:off x="281956" y="839634"/>
            <a:ext cx="540000" cy="540000"/>
          </a:xfrm>
          <a:prstGeom prst="ellipse">
            <a:avLst/>
          </a:prstGeom>
          <a:solidFill>
            <a:schemeClr val="tx2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6E75B1-5436-6B40-A316-5158913C74C2}"/>
              </a:ext>
            </a:extLst>
          </p:cNvPr>
          <p:cNvSpPr/>
          <p:nvPr/>
        </p:nvSpPr>
        <p:spPr>
          <a:xfrm>
            <a:off x="1236853" y="1276049"/>
            <a:ext cx="540000" cy="540000"/>
          </a:xfrm>
          <a:prstGeom prst="ellipse">
            <a:avLst/>
          </a:prstGeom>
          <a:solidFill>
            <a:schemeClr val="tx2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FB7BFAF-3D4B-4347-B4B0-25C1CC0AB946}"/>
              </a:ext>
            </a:extLst>
          </p:cNvPr>
          <p:cNvSpPr/>
          <p:nvPr/>
        </p:nvSpPr>
        <p:spPr>
          <a:xfrm>
            <a:off x="1916521" y="726280"/>
            <a:ext cx="540000" cy="540000"/>
          </a:xfrm>
          <a:prstGeom prst="ellipse">
            <a:avLst/>
          </a:prstGeom>
          <a:solidFill>
            <a:schemeClr val="tx2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E8519E-EC7D-744C-8D65-2A43BD1BAB11}"/>
              </a:ext>
            </a:extLst>
          </p:cNvPr>
          <p:cNvSpPr/>
          <p:nvPr/>
        </p:nvSpPr>
        <p:spPr>
          <a:xfrm>
            <a:off x="3285240" y="2499436"/>
            <a:ext cx="540000" cy="5400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D7D866A-7085-3140-934C-2A0963D59305}"/>
              </a:ext>
            </a:extLst>
          </p:cNvPr>
          <p:cNvSpPr/>
          <p:nvPr/>
        </p:nvSpPr>
        <p:spPr>
          <a:xfrm>
            <a:off x="5541701" y="21153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>
                <a:solidFill>
                  <a:schemeClr val="bg1"/>
                </a:solidFill>
              </a:rPr>
              <a:t>IMFT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F7F45DF-1DD4-6747-B33E-C41DE35A9F42}"/>
              </a:ext>
            </a:extLst>
          </p:cNvPr>
          <p:cNvSpPr/>
          <p:nvPr/>
        </p:nvSpPr>
        <p:spPr>
          <a:xfrm>
            <a:off x="4691339" y="2040445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IST</a:t>
            </a:r>
          </a:p>
        </p:txBody>
      </p:sp>
      <p:cxnSp>
        <p:nvCxnSpPr>
          <p:cNvPr id="14" name="Curved Connector 13">
            <a:extLst>
              <a:ext uri="{FF2B5EF4-FFF2-40B4-BE49-F238E27FC236}">
                <a16:creationId xmlns:a16="http://schemas.microsoft.com/office/drawing/2014/main" id="{4BB92CEB-A1F7-2F49-BFB0-78EFC9C42099}"/>
              </a:ext>
            </a:extLst>
          </p:cNvPr>
          <p:cNvCxnSpPr>
            <a:cxnSpLocks/>
            <a:stCxn id="6" idx="6"/>
            <a:endCxn id="9" idx="2"/>
          </p:cNvCxnSpPr>
          <p:nvPr/>
        </p:nvCxnSpPr>
        <p:spPr>
          <a:xfrm>
            <a:off x="821956" y="1109634"/>
            <a:ext cx="414897" cy="436415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CFE57358-EE67-894D-B5DE-E293626A30BF}"/>
              </a:ext>
            </a:extLst>
          </p:cNvPr>
          <p:cNvCxnSpPr>
            <a:cxnSpLocks/>
            <a:stCxn id="9" idx="0"/>
            <a:endCxn id="10" idx="2"/>
          </p:cNvCxnSpPr>
          <p:nvPr/>
        </p:nvCxnSpPr>
        <p:spPr>
          <a:xfrm rot="5400000" flipH="1" flipV="1">
            <a:off x="1571803" y="931331"/>
            <a:ext cx="279769" cy="409668"/>
          </a:xfrm>
          <a:prstGeom prst="curvedConnector2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>
            <a:extLst>
              <a:ext uri="{FF2B5EF4-FFF2-40B4-BE49-F238E27FC236}">
                <a16:creationId xmlns:a16="http://schemas.microsoft.com/office/drawing/2014/main" id="{1594BBDE-1AD2-7040-BF52-2705D7E717D2}"/>
              </a:ext>
            </a:extLst>
          </p:cNvPr>
          <p:cNvCxnSpPr>
            <a:cxnSpLocks/>
            <a:stCxn id="9" idx="5"/>
            <a:endCxn id="11" idx="1"/>
          </p:cNvCxnSpPr>
          <p:nvPr/>
        </p:nvCxnSpPr>
        <p:spPr>
          <a:xfrm rot="16200000" flipH="1">
            <a:off x="2110272" y="1324467"/>
            <a:ext cx="841549" cy="1666549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EE9AD6E5-3B61-4F40-BDE3-9CED328EC1CC}"/>
              </a:ext>
            </a:extLst>
          </p:cNvPr>
          <p:cNvSpPr/>
          <p:nvPr/>
        </p:nvSpPr>
        <p:spPr>
          <a:xfrm>
            <a:off x="322623" y="1797550"/>
            <a:ext cx="540000" cy="540000"/>
          </a:xfrm>
          <a:prstGeom prst="ellipse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CIR</a:t>
            </a:r>
          </a:p>
        </p:txBody>
      </p:sp>
      <p:cxnSp>
        <p:nvCxnSpPr>
          <p:cNvPr id="29" name="Curved Connector 28">
            <a:extLst>
              <a:ext uri="{FF2B5EF4-FFF2-40B4-BE49-F238E27FC236}">
                <a16:creationId xmlns:a16="http://schemas.microsoft.com/office/drawing/2014/main" id="{6FC00500-FBFA-AC4D-9C37-6D350ED9A2B5}"/>
              </a:ext>
            </a:extLst>
          </p:cNvPr>
          <p:cNvCxnSpPr>
            <a:cxnSpLocks/>
            <a:stCxn id="27" idx="6"/>
            <a:endCxn id="9" idx="3"/>
          </p:cNvCxnSpPr>
          <p:nvPr/>
        </p:nvCxnSpPr>
        <p:spPr>
          <a:xfrm flipV="1">
            <a:off x="862623" y="1736968"/>
            <a:ext cx="453311" cy="330582"/>
          </a:xfrm>
          <a:prstGeom prst="curvedConnector2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B0021308-A56A-BE4C-A27D-74CE07185BAB}"/>
              </a:ext>
            </a:extLst>
          </p:cNvPr>
          <p:cNvSpPr/>
          <p:nvPr/>
        </p:nvSpPr>
        <p:spPr>
          <a:xfrm>
            <a:off x="2044791" y="3265630"/>
            <a:ext cx="540000" cy="540000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DB84FA1-19DA-C346-9757-154A217323BD}"/>
              </a:ext>
            </a:extLst>
          </p:cNvPr>
          <p:cNvSpPr/>
          <p:nvPr/>
        </p:nvSpPr>
        <p:spPr>
          <a:xfrm>
            <a:off x="3208746" y="3360630"/>
            <a:ext cx="540000" cy="540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DX</a:t>
            </a:r>
          </a:p>
        </p:txBody>
      </p:sp>
      <p:cxnSp>
        <p:nvCxnSpPr>
          <p:cNvPr id="37" name="Curved Connector 36">
            <a:extLst>
              <a:ext uri="{FF2B5EF4-FFF2-40B4-BE49-F238E27FC236}">
                <a16:creationId xmlns:a16="http://schemas.microsoft.com/office/drawing/2014/main" id="{D43F486F-A317-D944-88FD-78D40E33AB75}"/>
              </a:ext>
            </a:extLst>
          </p:cNvPr>
          <p:cNvCxnSpPr>
            <a:cxnSpLocks/>
            <a:stCxn id="35" idx="2"/>
            <a:endCxn id="31" idx="6"/>
          </p:cNvCxnSpPr>
          <p:nvPr/>
        </p:nvCxnSpPr>
        <p:spPr>
          <a:xfrm rot="10800000">
            <a:off x="2584792" y="3535630"/>
            <a:ext cx="623955" cy="95000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02FA7B2B-C2AC-3D45-95DD-232367F45FFA}"/>
              </a:ext>
            </a:extLst>
          </p:cNvPr>
          <p:cNvSpPr/>
          <p:nvPr/>
        </p:nvSpPr>
        <p:spPr>
          <a:xfrm>
            <a:off x="4263631" y="2994005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IRP</a:t>
            </a:r>
          </a:p>
        </p:txBody>
      </p:sp>
      <p:cxnSp>
        <p:nvCxnSpPr>
          <p:cNvPr id="44" name="Curved Connector 43">
            <a:extLst>
              <a:ext uri="{FF2B5EF4-FFF2-40B4-BE49-F238E27FC236}">
                <a16:creationId xmlns:a16="http://schemas.microsoft.com/office/drawing/2014/main" id="{4A945C6B-C0A2-814C-899A-1B8E39C182ED}"/>
              </a:ext>
            </a:extLst>
          </p:cNvPr>
          <p:cNvCxnSpPr>
            <a:cxnSpLocks/>
            <a:stCxn id="35" idx="6"/>
            <a:endCxn id="39" idx="3"/>
          </p:cNvCxnSpPr>
          <p:nvPr/>
        </p:nvCxnSpPr>
        <p:spPr>
          <a:xfrm flipV="1">
            <a:off x="3748746" y="3454924"/>
            <a:ext cx="593966" cy="175706"/>
          </a:xfrm>
          <a:prstGeom prst="curvedConnector2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>
            <a:extLst>
              <a:ext uri="{FF2B5EF4-FFF2-40B4-BE49-F238E27FC236}">
                <a16:creationId xmlns:a16="http://schemas.microsoft.com/office/drawing/2014/main" id="{E79AC253-061A-AA49-B54E-217CD297DA64}"/>
              </a:ext>
            </a:extLst>
          </p:cNvPr>
          <p:cNvCxnSpPr>
            <a:cxnSpLocks/>
            <a:stCxn id="11" idx="3"/>
            <a:endCxn id="31" idx="0"/>
          </p:cNvCxnSpPr>
          <p:nvPr/>
        </p:nvCxnSpPr>
        <p:spPr>
          <a:xfrm rot="5400000">
            <a:off x="2686919" y="2588227"/>
            <a:ext cx="305275" cy="1049530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>
            <a:extLst>
              <a:ext uri="{FF2B5EF4-FFF2-40B4-BE49-F238E27FC236}">
                <a16:creationId xmlns:a16="http://schemas.microsoft.com/office/drawing/2014/main" id="{E775C9CC-19EC-624D-874D-B0FC6467C704}"/>
              </a:ext>
            </a:extLst>
          </p:cNvPr>
          <p:cNvCxnSpPr>
            <a:cxnSpLocks/>
            <a:stCxn id="11" idx="4"/>
            <a:endCxn id="35" idx="0"/>
          </p:cNvCxnSpPr>
          <p:nvPr/>
        </p:nvCxnSpPr>
        <p:spPr>
          <a:xfrm rot="5400000">
            <a:off x="3356396" y="3161786"/>
            <a:ext cx="321194" cy="76494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32199E17-6E92-884F-BC0B-21CBDC9EEB88}"/>
              </a:ext>
            </a:extLst>
          </p:cNvPr>
          <p:cNvSpPr/>
          <p:nvPr/>
        </p:nvSpPr>
        <p:spPr>
          <a:xfrm>
            <a:off x="4370561" y="833262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IAV</a:t>
            </a:r>
          </a:p>
        </p:txBody>
      </p:sp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C8596C30-AB26-9A4E-8D5F-D92A52DF2916}"/>
              </a:ext>
            </a:extLst>
          </p:cNvPr>
          <p:cNvCxnSpPr>
            <a:cxnSpLocks/>
            <a:stCxn id="11" idx="7"/>
            <a:endCxn id="52" idx="4"/>
          </p:cNvCxnSpPr>
          <p:nvPr/>
        </p:nvCxnSpPr>
        <p:spPr>
          <a:xfrm rot="5400000" flipH="1" flipV="1">
            <a:off x="3590733" y="1528689"/>
            <a:ext cx="1205255" cy="894402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ABB009AE-B7E1-FF46-9F35-D7A3CEC720DA}"/>
              </a:ext>
            </a:extLst>
          </p:cNvPr>
          <p:cNvSpPr/>
          <p:nvPr/>
        </p:nvSpPr>
        <p:spPr>
          <a:xfrm>
            <a:off x="1008935" y="2708652"/>
            <a:ext cx="540000" cy="540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ID</a:t>
            </a:r>
          </a:p>
        </p:txBody>
      </p:sp>
      <p:cxnSp>
        <p:nvCxnSpPr>
          <p:cNvPr id="59" name="Curved Connector 58">
            <a:extLst>
              <a:ext uri="{FF2B5EF4-FFF2-40B4-BE49-F238E27FC236}">
                <a16:creationId xmlns:a16="http://schemas.microsoft.com/office/drawing/2014/main" id="{3FBC456A-D975-5944-8787-96A1D68D43E3}"/>
              </a:ext>
            </a:extLst>
          </p:cNvPr>
          <p:cNvCxnSpPr>
            <a:cxnSpLocks/>
            <a:stCxn id="11" idx="5"/>
            <a:endCxn id="39" idx="2"/>
          </p:cNvCxnSpPr>
          <p:nvPr/>
        </p:nvCxnSpPr>
        <p:spPr>
          <a:xfrm rot="16200000" flipH="1">
            <a:off x="3853070" y="2853444"/>
            <a:ext cx="303650" cy="517472"/>
          </a:xfrm>
          <a:prstGeom prst="curvedConnector2">
            <a:avLst/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>
            <a:extLst>
              <a:ext uri="{FF2B5EF4-FFF2-40B4-BE49-F238E27FC236}">
                <a16:creationId xmlns:a16="http://schemas.microsoft.com/office/drawing/2014/main" id="{52E350FC-D82F-7047-AB9F-A6EBCDFA5C87}"/>
              </a:ext>
            </a:extLst>
          </p:cNvPr>
          <p:cNvCxnSpPr>
            <a:cxnSpLocks/>
            <a:stCxn id="11" idx="2"/>
            <a:endCxn id="56" idx="0"/>
          </p:cNvCxnSpPr>
          <p:nvPr/>
        </p:nvCxnSpPr>
        <p:spPr>
          <a:xfrm rot="10800000">
            <a:off x="1278936" y="2708652"/>
            <a:ext cx="2006305" cy="60784"/>
          </a:xfrm>
          <a:prstGeom prst="curvedConnector4">
            <a:avLst>
              <a:gd name="adj1" fmla="val 43271"/>
              <a:gd name="adj2" fmla="val 476086"/>
            </a:avLst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>
            <a:extLst>
              <a:ext uri="{FF2B5EF4-FFF2-40B4-BE49-F238E27FC236}">
                <a16:creationId xmlns:a16="http://schemas.microsoft.com/office/drawing/2014/main" id="{A215E15E-A6B3-7D42-B6DB-0D371B5A865A}"/>
              </a:ext>
            </a:extLst>
          </p:cNvPr>
          <p:cNvCxnSpPr>
            <a:cxnSpLocks/>
            <a:stCxn id="11" idx="6"/>
            <a:endCxn id="13" idx="2"/>
          </p:cNvCxnSpPr>
          <p:nvPr/>
        </p:nvCxnSpPr>
        <p:spPr>
          <a:xfrm flipV="1">
            <a:off x="3825240" y="2310445"/>
            <a:ext cx="866099" cy="458991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899CA05C-E5F6-FB45-8FF9-C23DCA4936B8}"/>
              </a:ext>
            </a:extLst>
          </p:cNvPr>
          <p:cNvSpPr/>
          <p:nvPr/>
        </p:nvSpPr>
        <p:spPr>
          <a:xfrm>
            <a:off x="5110311" y="1168827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>
                <a:solidFill>
                  <a:schemeClr val="bg1"/>
                </a:solidFill>
              </a:rPr>
              <a:t>IACC</a:t>
            </a:r>
          </a:p>
        </p:txBody>
      </p:sp>
      <p:cxnSp>
        <p:nvCxnSpPr>
          <p:cNvPr id="74" name="Curved Connector 73">
            <a:extLst>
              <a:ext uri="{FF2B5EF4-FFF2-40B4-BE49-F238E27FC236}">
                <a16:creationId xmlns:a16="http://schemas.microsoft.com/office/drawing/2014/main" id="{7E262551-E78F-A549-828A-68A00189A211}"/>
              </a:ext>
            </a:extLst>
          </p:cNvPr>
          <p:cNvCxnSpPr>
            <a:cxnSpLocks/>
            <a:stCxn id="72" idx="3"/>
            <a:endCxn id="13" idx="0"/>
          </p:cNvCxnSpPr>
          <p:nvPr/>
        </p:nvCxnSpPr>
        <p:spPr>
          <a:xfrm rot="5400000">
            <a:off x="4870017" y="1721069"/>
            <a:ext cx="410699" cy="228053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Curved Connector 87">
            <a:extLst>
              <a:ext uri="{FF2B5EF4-FFF2-40B4-BE49-F238E27FC236}">
                <a16:creationId xmlns:a16="http://schemas.microsoft.com/office/drawing/2014/main" id="{9E2BB8EC-7C0A-5B4B-9E20-195E964287E1}"/>
              </a:ext>
            </a:extLst>
          </p:cNvPr>
          <p:cNvCxnSpPr>
            <a:cxnSpLocks/>
            <a:stCxn id="56" idx="5"/>
            <a:endCxn id="31" idx="2"/>
          </p:cNvCxnSpPr>
          <p:nvPr/>
        </p:nvCxnSpPr>
        <p:spPr>
          <a:xfrm rot="16200000" flipH="1">
            <a:off x="1574293" y="3065131"/>
            <a:ext cx="366059" cy="574937"/>
          </a:xfrm>
          <a:prstGeom prst="curvedConnector2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>
            <a:extLst>
              <a:ext uri="{FF2B5EF4-FFF2-40B4-BE49-F238E27FC236}">
                <a16:creationId xmlns:a16="http://schemas.microsoft.com/office/drawing/2014/main" id="{0B0F2C21-980A-5646-9027-CA2C1921636E}"/>
              </a:ext>
            </a:extLst>
          </p:cNvPr>
          <p:cNvCxnSpPr>
            <a:cxnSpLocks/>
            <a:stCxn id="56" idx="4"/>
            <a:endCxn id="39" idx="5"/>
          </p:cNvCxnSpPr>
          <p:nvPr/>
        </p:nvCxnSpPr>
        <p:spPr>
          <a:xfrm rot="16200000" flipH="1">
            <a:off x="2898606" y="1628980"/>
            <a:ext cx="206272" cy="3445615"/>
          </a:xfrm>
          <a:prstGeom prst="curvedConnector3">
            <a:avLst>
              <a:gd name="adj1" fmla="val 478201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Curved Connector 98">
            <a:extLst>
              <a:ext uri="{FF2B5EF4-FFF2-40B4-BE49-F238E27FC236}">
                <a16:creationId xmlns:a16="http://schemas.microsoft.com/office/drawing/2014/main" id="{95CBC98D-3F8E-944D-9908-8828E3A59B1E}"/>
              </a:ext>
            </a:extLst>
          </p:cNvPr>
          <p:cNvCxnSpPr>
            <a:cxnSpLocks/>
            <a:stCxn id="12" idx="0"/>
            <a:endCxn id="72" idx="5"/>
          </p:cNvCxnSpPr>
          <p:nvPr/>
        </p:nvCxnSpPr>
        <p:spPr>
          <a:xfrm rot="16200000" flipV="1">
            <a:off x="5448685" y="1752291"/>
            <a:ext cx="485562" cy="240471"/>
          </a:xfrm>
          <a:prstGeom prst="curvedConnector3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Curved Connector 101">
            <a:extLst>
              <a:ext uri="{FF2B5EF4-FFF2-40B4-BE49-F238E27FC236}">
                <a16:creationId xmlns:a16="http://schemas.microsoft.com/office/drawing/2014/main" id="{FAA963AF-C3CA-0544-ACE5-DF054C814A4B}"/>
              </a:ext>
            </a:extLst>
          </p:cNvPr>
          <p:cNvCxnSpPr>
            <a:cxnSpLocks/>
            <a:stCxn id="12" idx="2"/>
            <a:endCxn id="13" idx="6"/>
          </p:cNvCxnSpPr>
          <p:nvPr/>
        </p:nvCxnSpPr>
        <p:spPr>
          <a:xfrm rot="10800000">
            <a:off x="5231339" y="2310446"/>
            <a:ext cx="310362" cy="74863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Curved Connector 104">
            <a:extLst>
              <a:ext uri="{FF2B5EF4-FFF2-40B4-BE49-F238E27FC236}">
                <a16:creationId xmlns:a16="http://schemas.microsoft.com/office/drawing/2014/main" id="{C9A9C310-A0EA-7D48-B9B6-ECF9E602F1C3}"/>
              </a:ext>
            </a:extLst>
          </p:cNvPr>
          <p:cNvCxnSpPr>
            <a:cxnSpLocks/>
            <a:stCxn id="12" idx="4"/>
            <a:endCxn id="35" idx="5"/>
          </p:cNvCxnSpPr>
          <p:nvPr/>
        </p:nvCxnSpPr>
        <p:spPr>
          <a:xfrm rot="5400000">
            <a:off x="4157563" y="2167410"/>
            <a:ext cx="1166241" cy="2142036"/>
          </a:xfrm>
          <a:prstGeom prst="curvedConnector3">
            <a:avLst>
              <a:gd name="adj1" fmla="val 126382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Curved Connector 107">
            <a:extLst>
              <a:ext uri="{FF2B5EF4-FFF2-40B4-BE49-F238E27FC236}">
                <a16:creationId xmlns:a16="http://schemas.microsoft.com/office/drawing/2014/main" id="{23E1A765-E5D2-5F40-BBDE-79EE9E76E1FB}"/>
              </a:ext>
            </a:extLst>
          </p:cNvPr>
          <p:cNvCxnSpPr>
            <a:cxnSpLocks/>
            <a:stCxn id="39" idx="4"/>
            <a:endCxn id="31" idx="5"/>
          </p:cNvCxnSpPr>
          <p:nvPr/>
        </p:nvCxnSpPr>
        <p:spPr>
          <a:xfrm rot="5400000">
            <a:off x="3423399" y="2616317"/>
            <a:ext cx="192544" cy="2027921"/>
          </a:xfrm>
          <a:prstGeom prst="curvedConnector3">
            <a:avLst>
              <a:gd name="adj1" fmla="val 259798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Curved Connector 115">
            <a:extLst>
              <a:ext uri="{FF2B5EF4-FFF2-40B4-BE49-F238E27FC236}">
                <a16:creationId xmlns:a16="http://schemas.microsoft.com/office/drawing/2014/main" id="{0D27442E-02C4-684C-A5DA-B91D200F3E23}"/>
              </a:ext>
            </a:extLst>
          </p:cNvPr>
          <p:cNvCxnSpPr>
            <a:cxnSpLocks/>
            <a:stCxn id="39" idx="7"/>
            <a:endCxn id="13" idx="4"/>
          </p:cNvCxnSpPr>
          <p:nvPr/>
        </p:nvCxnSpPr>
        <p:spPr>
          <a:xfrm rot="5400000" flipH="1" flipV="1">
            <a:off x="4596624" y="2708372"/>
            <a:ext cx="492641" cy="236789"/>
          </a:xfrm>
          <a:prstGeom prst="curvedConnector3">
            <a:avLst/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02" name="Table 301">
            <a:extLst>
              <a:ext uri="{FF2B5EF4-FFF2-40B4-BE49-F238E27FC236}">
                <a16:creationId xmlns:a16="http://schemas.microsoft.com/office/drawing/2014/main" id="{3E68C29D-13D5-004F-9029-EAF7FCA599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903814"/>
              </p:ext>
            </p:extLst>
          </p:nvPr>
        </p:nvGraphicFramePr>
        <p:xfrm>
          <a:off x="6515096" y="606230"/>
          <a:ext cx="2467335" cy="32201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9518">
                  <a:extLst>
                    <a:ext uri="{9D8B030D-6E8A-4147-A177-3AD203B41FA5}">
                      <a16:colId xmlns:a16="http://schemas.microsoft.com/office/drawing/2014/main" val="3761637644"/>
                    </a:ext>
                  </a:extLst>
                </a:gridCol>
                <a:gridCol w="2047817">
                  <a:extLst>
                    <a:ext uri="{9D8B030D-6E8A-4147-A177-3AD203B41FA5}">
                      <a16:colId xmlns:a16="http://schemas.microsoft.com/office/drawing/2014/main" val="1074175658"/>
                    </a:ext>
                  </a:extLst>
                </a:gridCol>
              </a:tblGrid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Status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Description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315762188"/>
                  </a:ext>
                </a:extLst>
              </a:tr>
              <a:tr h="3249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En</a:t>
                      </a:r>
                      <a:r>
                        <a:rPr lang="en-US" sz="700" u="none" strike="noStrike" dirty="0">
                          <a:effectLst/>
                        </a:rPr>
                        <a:t> </a:t>
                      </a:r>
                      <a:r>
                        <a:rPr lang="en-US" sz="700" u="none" strike="noStrike" dirty="0" err="1">
                          <a:effectLst/>
                        </a:rPr>
                        <a:t>attente</a:t>
                      </a:r>
                      <a:r>
                        <a:rPr lang="en-US" sz="700" u="none" strike="noStrike" dirty="0">
                          <a:effectLst/>
                        </a:rPr>
                        <a:t> </a:t>
                      </a:r>
                      <a:r>
                        <a:rPr lang="en-US" sz="700" u="none" strike="noStrike" dirty="0" err="1">
                          <a:effectLst/>
                        </a:rPr>
                        <a:t>d'achat</a:t>
                      </a:r>
                      <a:r>
                        <a:rPr lang="en-US" sz="700" u="none" strike="noStrike" dirty="0">
                          <a:effectLst/>
                        </a:rPr>
                        <a:t>, Awaiting purchase/delivery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76706339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B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Achete</a:t>
                      </a:r>
                      <a:r>
                        <a:rPr lang="en-US" sz="700" u="none" strike="noStrike" dirty="0">
                          <a:effectLst/>
                        </a:rPr>
                        <a:t>/</a:t>
                      </a:r>
                      <a:r>
                        <a:rPr lang="en-US" sz="700" u="none" strike="noStrike" dirty="0" err="1">
                          <a:effectLst/>
                        </a:rPr>
                        <a:t>en</a:t>
                      </a:r>
                      <a:r>
                        <a:rPr lang="en-US" sz="700" u="none" strike="noStrike" dirty="0">
                          <a:effectLst/>
                        </a:rPr>
                        <a:t> </a:t>
                      </a:r>
                      <a:r>
                        <a:rPr lang="en-US" sz="700" u="none" strike="noStrike" dirty="0" err="1">
                          <a:effectLst/>
                        </a:rPr>
                        <a:t>magasin</a:t>
                      </a:r>
                      <a:r>
                        <a:rPr lang="en-US" sz="700" u="none" strike="noStrike" dirty="0">
                          <a:effectLst/>
                        </a:rPr>
                        <a:t>, Purchased/in stores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16146667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C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En</a:t>
                      </a:r>
                      <a:r>
                        <a:rPr lang="en-US" sz="700" u="none" strike="noStrike" dirty="0">
                          <a:effectLst/>
                        </a:rPr>
                        <a:t> </a:t>
                      </a:r>
                      <a:r>
                        <a:rPr lang="en-US" sz="700" u="none" strike="noStrike" dirty="0" err="1">
                          <a:effectLst/>
                        </a:rPr>
                        <a:t>magasin</a:t>
                      </a:r>
                      <a:r>
                        <a:rPr lang="en-US" sz="700" u="none" strike="noStrike" dirty="0">
                          <a:effectLst/>
                        </a:rPr>
                        <a:t>, In stores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190134700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Installe</a:t>
                      </a:r>
                      <a:r>
                        <a:rPr lang="en-US" sz="700" u="none" strike="noStrike" dirty="0">
                          <a:effectLst/>
                        </a:rPr>
                        <a:t> et </a:t>
                      </a:r>
                      <a:r>
                        <a:rPr lang="en-US" sz="700" u="none" strike="noStrike" dirty="0" err="1">
                          <a:effectLst/>
                        </a:rPr>
                        <a:t>Maintenu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038498261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IMFT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En</a:t>
                      </a:r>
                      <a:r>
                        <a:rPr lang="en-US" sz="700" u="none" strike="noStrike" dirty="0">
                          <a:effectLst/>
                        </a:rPr>
                        <a:t> fabrication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584200006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IST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Stocké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6625418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D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Hors service </a:t>
                      </a:r>
                      <a:r>
                        <a:rPr lang="en-US" sz="700" u="none" strike="noStrike" dirty="0" err="1">
                          <a:effectLst/>
                        </a:rPr>
                        <a:t>definitif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56319195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IRP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En</a:t>
                      </a:r>
                      <a:r>
                        <a:rPr lang="en-US" sz="700" u="none" strike="noStrike" dirty="0">
                          <a:effectLst/>
                        </a:rPr>
                        <a:t> </a:t>
                      </a:r>
                      <a:r>
                        <a:rPr lang="en-US" sz="700" u="none" strike="noStrike" dirty="0" err="1">
                          <a:effectLst/>
                        </a:rPr>
                        <a:t>attente</a:t>
                      </a:r>
                      <a:r>
                        <a:rPr lang="en-US" sz="700" u="none" strike="noStrike" dirty="0">
                          <a:effectLst/>
                        </a:rPr>
                        <a:t> de reparation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45279488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DX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Hors service, </a:t>
                      </a:r>
                      <a:r>
                        <a:rPr lang="en-US" sz="700" u="none" strike="noStrike" dirty="0" err="1">
                          <a:effectLst/>
                        </a:rPr>
                        <a:t>Rejete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63895922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IAV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Available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326209178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ID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Installe</a:t>
                      </a:r>
                      <a:r>
                        <a:rPr lang="en-US" sz="700" u="none" strike="noStrike" dirty="0">
                          <a:effectLst/>
                        </a:rPr>
                        <a:t>, Hors service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531647219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IACC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Accepte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739471508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CIR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En</a:t>
                      </a:r>
                      <a:r>
                        <a:rPr lang="en-US" sz="700" u="none" strike="noStrike" dirty="0">
                          <a:effectLst/>
                        </a:rPr>
                        <a:t> reparation, Under Repair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159349329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Retour </a:t>
                      </a:r>
                      <a:r>
                        <a:rPr kumimoji="0" lang="en-US" sz="7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d’installation</a:t>
                      </a:r>
                      <a:endParaRPr kumimoji="0" lang="en-US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706726170"/>
                  </a:ext>
                </a:extLst>
              </a:tr>
            </a:tbl>
          </a:graphicData>
        </a:graphic>
      </p:graphicFrame>
      <p:sp>
        <p:nvSpPr>
          <p:cNvPr id="332" name="TextBox 331">
            <a:extLst>
              <a:ext uri="{FF2B5EF4-FFF2-40B4-BE49-F238E27FC236}">
                <a16:creationId xmlns:a16="http://schemas.microsoft.com/office/drawing/2014/main" id="{28A63A77-9789-B34F-BB26-70D09A5CDD32}"/>
              </a:ext>
            </a:extLst>
          </p:cNvPr>
          <p:cNvSpPr txBox="1"/>
          <p:nvPr/>
        </p:nvSpPr>
        <p:spPr>
          <a:xfrm>
            <a:off x="5006834" y="4085773"/>
            <a:ext cx="505206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Codes A, B, C, CIR are only used for the store and purchase orders (not used by CEM)</a:t>
            </a:r>
          </a:p>
          <a:p>
            <a:r>
              <a:rPr lang="en-GB" sz="800" dirty="0"/>
              <a:t>Note: Assets can enter store (C) from any other state but can only leave store as I</a:t>
            </a:r>
          </a:p>
          <a:p>
            <a:endParaRPr lang="en-GB" sz="700" dirty="0">
              <a:solidFill>
                <a:srgbClr val="C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134F766-7148-A26D-DDC9-EBE74E243F34}"/>
              </a:ext>
            </a:extLst>
          </p:cNvPr>
          <p:cNvSpPr/>
          <p:nvPr/>
        </p:nvSpPr>
        <p:spPr>
          <a:xfrm>
            <a:off x="3394653" y="112738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IRI</a:t>
            </a:r>
          </a:p>
        </p:txBody>
      </p:sp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A0635810-9EA4-A702-DE99-FF31F5AE74A4}"/>
              </a:ext>
            </a:extLst>
          </p:cNvPr>
          <p:cNvCxnSpPr>
            <a:cxnSpLocks/>
            <a:stCxn id="11" idx="0"/>
          </p:cNvCxnSpPr>
          <p:nvPr/>
        </p:nvCxnSpPr>
        <p:spPr>
          <a:xfrm rot="5400000" flipH="1" flipV="1">
            <a:off x="3180665" y="2033817"/>
            <a:ext cx="840194" cy="91044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>
            <a:extLst>
              <a:ext uri="{FF2B5EF4-FFF2-40B4-BE49-F238E27FC236}">
                <a16:creationId xmlns:a16="http://schemas.microsoft.com/office/drawing/2014/main" id="{B1AA767D-5DD0-520E-0A3C-AF675DB18C43}"/>
              </a:ext>
            </a:extLst>
          </p:cNvPr>
          <p:cNvCxnSpPr>
            <a:cxnSpLocks/>
            <a:stCxn id="56" idx="1"/>
            <a:endCxn id="15" idx="2"/>
          </p:cNvCxnSpPr>
          <p:nvPr/>
        </p:nvCxnSpPr>
        <p:spPr>
          <a:xfrm rot="5400000" flipH="1" flipV="1">
            <a:off x="1546161" y="939242"/>
            <a:ext cx="1390347" cy="2306637"/>
          </a:xfrm>
          <a:prstGeom prst="curvedConnector2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>
            <a:extLst>
              <a:ext uri="{FF2B5EF4-FFF2-40B4-BE49-F238E27FC236}">
                <a16:creationId xmlns:a16="http://schemas.microsoft.com/office/drawing/2014/main" id="{C35F36ED-8D10-4702-68C0-D8A6DC2D2B4C}"/>
              </a:ext>
            </a:extLst>
          </p:cNvPr>
          <p:cNvCxnSpPr>
            <a:cxnSpLocks/>
            <a:stCxn id="15" idx="3"/>
            <a:endCxn id="31" idx="1"/>
          </p:cNvCxnSpPr>
          <p:nvPr/>
        </p:nvCxnSpPr>
        <p:spPr>
          <a:xfrm rot="5400000">
            <a:off x="1920600" y="1791577"/>
            <a:ext cx="1756406" cy="1349862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59">
            <a:extLst>
              <a:ext uri="{FF2B5EF4-FFF2-40B4-BE49-F238E27FC236}">
                <a16:creationId xmlns:a16="http://schemas.microsoft.com/office/drawing/2014/main" id="{F9B3C5F0-2CFD-FA63-9AB2-869B7FDA95DF}"/>
              </a:ext>
            </a:extLst>
          </p:cNvPr>
          <p:cNvCxnSpPr>
            <a:cxnSpLocks/>
            <a:stCxn id="15" idx="5"/>
            <a:endCxn id="39" idx="1"/>
          </p:cNvCxnSpPr>
          <p:nvPr/>
        </p:nvCxnSpPr>
        <p:spPr>
          <a:xfrm rot="16200000" flipH="1">
            <a:off x="3356752" y="2087125"/>
            <a:ext cx="1484781" cy="487140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urved Connector 63">
            <a:extLst>
              <a:ext uri="{FF2B5EF4-FFF2-40B4-BE49-F238E27FC236}">
                <a16:creationId xmlns:a16="http://schemas.microsoft.com/office/drawing/2014/main" id="{A6A0A0C6-CCD3-201D-DE9A-BD48C56CAB03}"/>
              </a:ext>
            </a:extLst>
          </p:cNvPr>
          <p:cNvCxnSpPr>
            <a:cxnSpLocks/>
            <a:stCxn id="15" idx="6"/>
            <a:endCxn id="13" idx="1"/>
          </p:cNvCxnSpPr>
          <p:nvPr/>
        </p:nvCxnSpPr>
        <p:spPr>
          <a:xfrm>
            <a:off x="3934653" y="1397386"/>
            <a:ext cx="835767" cy="722140"/>
          </a:xfrm>
          <a:prstGeom prst="curvedConnector2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urved Connector 70">
            <a:extLst>
              <a:ext uri="{FF2B5EF4-FFF2-40B4-BE49-F238E27FC236}">
                <a16:creationId xmlns:a16="http://schemas.microsoft.com/office/drawing/2014/main" id="{CF8A01A6-FDA6-D4A2-BC30-56F978427DBD}"/>
              </a:ext>
            </a:extLst>
          </p:cNvPr>
          <p:cNvCxnSpPr>
            <a:cxnSpLocks/>
            <a:stCxn id="10" idx="4"/>
            <a:endCxn id="11" idx="1"/>
          </p:cNvCxnSpPr>
          <p:nvPr/>
        </p:nvCxnSpPr>
        <p:spPr>
          <a:xfrm rot="16200000" flipH="1">
            <a:off x="2119303" y="1333498"/>
            <a:ext cx="1312237" cy="1177800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320394E-3F30-6D71-A9D6-7AB554699573}"/>
              </a:ext>
            </a:extLst>
          </p:cNvPr>
          <p:cNvGrpSpPr/>
          <p:nvPr/>
        </p:nvGrpSpPr>
        <p:grpSpPr>
          <a:xfrm>
            <a:off x="152633" y="3601320"/>
            <a:ext cx="1394165" cy="804131"/>
            <a:chOff x="152633" y="3601320"/>
            <a:chExt cx="1394165" cy="80413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EF21D8DA-6224-9448-90C6-83051A94D306}"/>
                </a:ext>
              </a:extLst>
            </p:cNvPr>
            <p:cNvSpPr/>
            <p:nvPr/>
          </p:nvSpPr>
          <p:spPr>
            <a:xfrm>
              <a:off x="152633" y="3946841"/>
              <a:ext cx="180000" cy="18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9C895561-5392-2C4B-885F-7608FD496B3D}"/>
                </a:ext>
              </a:extLst>
            </p:cNvPr>
            <p:cNvSpPr/>
            <p:nvPr/>
          </p:nvSpPr>
          <p:spPr>
            <a:xfrm>
              <a:off x="152633" y="3702568"/>
              <a:ext cx="180000" cy="180000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36" name="TextBox 335">
              <a:extLst>
                <a:ext uri="{FF2B5EF4-FFF2-40B4-BE49-F238E27FC236}">
                  <a16:creationId xmlns:a16="http://schemas.microsoft.com/office/drawing/2014/main" id="{F072F55E-C74F-1F43-B063-5FE9781AA768}"/>
                </a:ext>
              </a:extLst>
            </p:cNvPr>
            <p:cNvSpPr txBox="1"/>
            <p:nvPr/>
          </p:nvSpPr>
          <p:spPr>
            <a:xfrm>
              <a:off x="349034" y="3601320"/>
              <a:ext cx="1197764" cy="804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80000"/>
                </a:lnSpc>
              </a:pPr>
              <a:r>
                <a:rPr lang="en-GB" sz="900" dirty="0"/>
                <a:t>System code</a:t>
              </a:r>
            </a:p>
            <a:p>
              <a:pPr>
                <a:lnSpc>
                  <a:spcPct val="180000"/>
                </a:lnSpc>
              </a:pPr>
              <a:r>
                <a:rPr lang="en-GB" sz="900" dirty="0"/>
                <a:t>User defined code</a:t>
              </a:r>
            </a:p>
            <a:p>
              <a:pPr>
                <a:lnSpc>
                  <a:spcPct val="180000"/>
                </a:lnSpc>
              </a:pPr>
              <a:r>
                <a:rPr lang="en-GB" sz="900" dirty="0"/>
                <a:t>Workflow start point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C1CCC0E-64EC-989D-181C-796A457A4DA7}"/>
                </a:ext>
              </a:extLst>
            </p:cNvPr>
            <p:cNvSpPr/>
            <p:nvPr/>
          </p:nvSpPr>
          <p:spPr>
            <a:xfrm>
              <a:off x="152633" y="4206351"/>
              <a:ext cx="180000" cy="180000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</p:spTree>
    <p:extLst>
      <p:ext uri="{BB962C8B-B14F-4D97-AF65-F5344CB8AC3E}">
        <p14:creationId xmlns:p14="http://schemas.microsoft.com/office/powerpoint/2010/main" val="807840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BE659-8485-0B49-A5B6-4CBC3C04A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203" y="109326"/>
            <a:ext cx="8226855" cy="705332"/>
          </a:xfrm>
        </p:spPr>
        <p:txBody>
          <a:bodyPr>
            <a:noAutofit/>
          </a:bodyPr>
          <a:lstStyle/>
          <a:p>
            <a:r>
              <a:rPr lang="en-GB" sz="2000" dirty="0"/>
              <a:t>Current Transitions: CCI-CR, CCI-MRO, CCI-MTA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97F4E-9642-AD47-9992-69EE1E7B8F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State Machine Updates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42D6B7-70F5-4E45-BEF2-8590B1B89D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FB7BFAF-3D4B-4347-B4B0-25C1CC0AB946}"/>
              </a:ext>
            </a:extLst>
          </p:cNvPr>
          <p:cNvSpPr/>
          <p:nvPr/>
        </p:nvSpPr>
        <p:spPr>
          <a:xfrm>
            <a:off x="1916521" y="726280"/>
            <a:ext cx="540000" cy="540000"/>
          </a:xfrm>
          <a:prstGeom prst="ellipse">
            <a:avLst/>
          </a:prstGeom>
          <a:solidFill>
            <a:schemeClr val="tx2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E8519E-EC7D-744C-8D65-2A43BD1BAB11}"/>
              </a:ext>
            </a:extLst>
          </p:cNvPr>
          <p:cNvSpPr/>
          <p:nvPr/>
        </p:nvSpPr>
        <p:spPr>
          <a:xfrm>
            <a:off x="3285240" y="2499436"/>
            <a:ext cx="540000" cy="5400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D7D866A-7085-3140-934C-2A0963D59305}"/>
              </a:ext>
            </a:extLst>
          </p:cNvPr>
          <p:cNvSpPr/>
          <p:nvPr/>
        </p:nvSpPr>
        <p:spPr>
          <a:xfrm>
            <a:off x="5541701" y="2115308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>
                <a:solidFill>
                  <a:schemeClr val="bg1"/>
                </a:solidFill>
              </a:rPr>
              <a:t>IMFT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F7F45DF-1DD4-6747-B33E-C41DE35A9F42}"/>
              </a:ext>
            </a:extLst>
          </p:cNvPr>
          <p:cNvSpPr/>
          <p:nvPr/>
        </p:nvSpPr>
        <p:spPr>
          <a:xfrm>
            <a:off x="4691339" y="2040445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IST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0021308-A56A-BE4C-A27D-74CE07185BAB}"/>
              </a:ext>
            </a:extLst>
          </p:cNvPr>
          <p:cNvSpPr/>
          <p:nvPr/>
        </p:nvSpPr>
        <p:spPr>
          <a:xfrm>
            <a:off x="2044791" y="3265630"/>
            <a:ext cx="540000" cy="540000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DB84FA1-19DA-C346-9757-154A217323BD}"/>
              </a:ext>
            </a:extLst>
          </p:cNvPr>
          <p:cNvSpPr/>
          <p:nvPr/>
        </p:nvSpPr>
        <p:spPr>
          <a:xfrm>
            <a:off x="3208746" y="3360630"/>
            <a:ext cx="540000" cy="540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DX</a:t>
            </a:r>
          </a:p>
        </p:txBody>
      </p:sp>
      <p:cxnSp>
        <p:nvCxnSpPr>
          <p:cNvPr id="37" name="Curved Connector 36">
            <a:extLst>
              <a:ext uri="{FF2B5EF4-FFF2-40B4-BE49-F238E27FC236}">
                <a16:creationId xmlns:a16="http://schemas.microsoft.com/office/drawing/2014/main" id="{D43F486F-A317-D944-88FD-78D40E33AB75}"/>
              </a:ext>
            </a:extLst>
          </p:cNvPr>
          <p:cNvCxnSpPr>
            <a:cxnSpLocks/>
            <a:stCxn id="35" idx="2"/>
            <a:endCxn id="31" idx="6"/>
          </p:cNvCxnSpPr>
          <p:nvPr/>
        </p:nvCxnSpPr>
        <p:spPr>
          <a:xfrm rot="10800000">
            <a:off x="2584792" y="3535630"/>
            <a:ext cx="623955" cy="95000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02FA7B2B-C2AC-3D45-95DD-232367F45FFA}"/>
              </a:ext>
            </a:extLst>
          </p:cNvPr>
          <p:cNvSpPr/>
          <p:nvPr/>
        </p:nvSpPr>
        <p:spPr>
          <a:xfrm>
            <a:off x="4263631" y="2994005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IRP</a:t>
            </a:r>
          </a:p>
        </p:txBody>
      </p:sp>
      <p:cxnSp>
        <p:nvCxnSpPr>
          <p:cNvPr id="44" name="Curved Connector 43">
            <a:extLst>
              <a:ext uri="{FF2B5EF4-FFF2-40B4-BE49-F238E27FC236}">
                <a16:creationId xmlns:a16="http://schemas.microsoft.com/office/drawing/2014/main" id="{4A945C6B-C0A2-814C-899A-1B8E39C182ED}"/>
              </a:ext>
            </a:extLst>
          </p:cNvPr>
          <p:cNvCxnSpPr>
            <a:cxnSpLocks/>
            <a:stCxn id="35" idx="6"/>
            <a:endCxn id="39" idx="3"/>
          </p:cNvCxnSpPr>
          <p:nvPr/>
        </p:nvCxnSpPr>
        <p:spPr>
          <a:xfrm flipV="1">
            <a:off x="3748746" y="3454924"/>
            <a:ext cx="593966" cy="175706"/>
          </a:xfrm>
          <a:prstGeom prst="curvedConnector2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>
            <a:extLst>
              <a:ext uri="{FF2B5EF4-FFF2-40B4-BE49-F238E27FC236}">
                <a16:creationId xmlns:a16="http://schemas.microsoft.com/office/drawing/2014/main" id="{E79AC253-061A-AA49-B54E-217CD297DA64}"/>
              </a:ext>
            </a:extLst>
          </p:cNvPr>
          <p:cNvCxnSpPr>
            <a:cxnSpLocks/>
            <a:stCxn id="11" idx="3"/>
            <a:endCxn id="31" idx="0"/>
          </p:cNvCxnSpPr>
          <p:nvPr/>
        </p:nvCxnSpPr>
        <p:spPr>
          <a:xfrm rot="5400000">
            <a:off x="2686919" y="2588227"/>
            <a:ext cx="305275" cy="1049530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>
            <a:extLst>
              <a:ext uri="{FF2B5EF4-FFF2-40B4-BE49-F238E27FC236}">
                <a16:creationId xmlns:a16="http://schemas.microsoft.com/office/drawing/2014/main" id="{E775C9CC-19EC-624D-874D-B0FC6467C704}"/>
              </a:ext>
            </a:extLst>
          </p:cNvPr>
          <p:cNvCxnSpPr>
            <a:cxnSpLocks/>
            <a:stCxn id="11" idx="4"/>
            <a:endCxn id="35" idx="0"/>
          </p:cNvCxnSpPr>
          <p:nvPr/>
        </p:nvCxnSpPr>
        <p:spPr>
          <a:xfrm rot="5400000">
            <a:off x="3356396" y="3161786"/>
            <a:ext cx="321194" cy="76494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ABB009AE-B7E1-FF46-9F35-D7A3CEC720DA}"/>
              </a:ext>
            </a:extLst>
          </p:cNvPr>
          <p:cNvSpPr/>
          <p:nvPr/>
        </p:nvSpPr>
        <p:spPr>
          <a:xfrm>
            <a:off x="1008935" y="2708652"/>
            <a:ext cx="540000" cy="540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ID</a:t>
            </a:r>
          </a:p>
        </p:txBody>
      </p:sp>
      <p:cxnSp>
        <p:nvCxnSpPr>
          <p:cNvPr id="59" name="Curved Connector 58">
            <a:extLst>
              <a:ext uri="{FF2B5EF4-FFF2-40B4-BE49-F238E27FC236}">
                <a16:creationId xmlns:a16="http://schemas.microsoft.com/office/drawing/2014/main" id="{3FBC456A-D975-5944-8787-96A1D68D43E3}"/>
              </a:ext>
            </a:extLst>
          </p:cNvPr>
          <p:cNvCxnSpPr>
            <a:cxnSpLocks/>
            <a:stCxn id="11" idx="5"/>
            <a:endCxn id="39" idx="2"/>
          </p:cNvCxnSpPr>
          <p:nvPr/>
        </p:nvCxnSpPr>
        <p:spPr>
          <a:xfrm rot="16200000" flipH="1">
            <a:off x="3853070" y="2853444"/>
            <a:ext cx="303650" cy="517472"/>
          </a:xfrm>
          <a:prstGeom prst="curvedConnector2">
            <a:avLst/>
          </a:prstGeom>
          <a:ln>
            <a:solidFill>
              <a:schemeClr val="accent6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>
            <a:extLst>
              <a:ext uri="{FF2B5EF4-FFF2-40B4-BE49-F238E27FC236}">
                <a16:creationId xmlns:a16="http://schemas.microsoft.com/office/drawing/2014/main" id="{52E350FC-D82F-7047-AB9F-A6EBCDFA5C87}"/>
              </a:ext>
            </a:extLst>
          </p:cNvPr>
          <p:cNvCxnSpPr>
            <a:cxnSpLocks/>
            <a:stCxn id="11" idx="2"/>
            <a:endCxn id="56" idx="0"/>
          </p:cNvCxnSpPr>
          <p:nvPr/>
        </p:nvCxnSpPr>
        <p:spPr>
          <a:xfrm rot="10800000">
            <a:off x="1278936" y="2708652"/>
            <a:ext cx="2006305" cy="60784"/>
          </a:xfrm>
          <a:prstGeom prst="curvedConnector4">
            <a:avLst>
              <a:gd name="adj1" fmla="val 43271"/>
              <a:gd name="adj2" fmla="val 476086"/>
            </a:avLst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>
            <a:extLst>
              <a:ext uri="{FF2B5EF4-FFF2-40B4-BE49-F238E27FC236}">
                <a16:creationId xmlns:a16="http://schemas.microsoft.com/office/drawing/2014/main" id="{A215E15E-A6B3-7D42-B6DB-0D371B5A865A}"/>
              </a:ext>
            </a:extLst>
          </p:cNvPr>
          <p:cNvCxnSpPr>
            <a:cxnSpLocks/>
            <a:stCxn id="11" idx="6"/>
            <a:endCxn id="13" idx="2"/>
          </p:cNvCxnSpPr>
          <p:nvPr/>
        </p:nvCxnSpPr>
        <p:spPr>
          <a:xfrm flipV="1">
            <a:off x="3825240" y="2310445"/>
            <a:ext cx="866099" cy="458991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899CA05C-E5F6-FB45-8FF9-C23DCA4936B8}"/>
              </a:ext>
            </a:extLst>
          </p:cNvPr>
          <p:cNvSpPr/>
          <p:nvPr/>
        </p:nvSpPr>
        <p:spPr>
          <a:xfrm>
            <a:off x="5110311" y="1168827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>
                <a:solidFill>
                  <a:schemeClr val="bg1"/>
                </a:solidFill>
              </a:rPr>
              <a:t>IACC</a:t>
            </a:r>
          </a:p>
        </p:txBody>
      </p:sp>
      <p:cxnSp>
        <p:nvCxnSpPr>
          <p:cNvPr id="74" name="Curved Connector 73">
            <a:extLst>
              <a:ext uri="{FF2B5EF4-FFF2-40B4-BE49-F238E27FC236}">
                <a16:creationId xmlns:a16="http://schemas.microsoft.com/office/drawing/2014/main" id="{7E262551-E78F-A549-828A-68A00189A211}"/>
              </a:ext>
            </a:extLst>
          </p:cNvPr>
          <p:cNvCxnSpPr>
            <a:cxnSpLocks/>
            <a:stCxn id="72" idx="3"/>
            <a:endCxn id="13" idx="0"/>
          </p:cNvCxnSpPr>
          <p:nvPr/>
        </p:nvCxnSpPr>
        <p:spPr>
          <a:xfrm rot="5400000">
            <a:off x="4870017" y="1721069"/>
            <a:ext cx="410699" cy="228053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Curved Connector 87">
            <a:extLst>
              <a:ext uri="{FF2B5EF4-FFF2-40B4-BE49-F238E27FC236}">
                <a16:creationId xmlns:a16="http://schemas.microsoft.com/office/drawing/2014/main" id="{9E2BB8EC-7C0A-5B4B-9E20-195E964287E1}"/>
              </a:ext>
            </a:extLst>
          </p:cNvPr>
          <p:cNvCxnSpPr>
            <a:cxnSpLocks/>
            <a:stCxn id="56" idx="5"/>
            <a:endCxn id="31" idx="2"/>
          </p:cNvCxnSpPr>
          <p:nvPr/>
        </p:nvCxnSpPr>
        <p:spPr>
          <a:xfrm rot="16200000" flipH="1">
            <a:off x="1574293" y="3065131"/>
            <a:ext cx="366059" cy="574937"/>
          </a:xfrm>
          <a:prstGeom prst="curvedConnector2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>
            <a:extLst>
              <a:ext uri="{FF2B5EF4-FFF2-40B4-BE49-F238E27FC236}">
                <a16:creationId xmlns:a16="http://schemas.microsoft.com/office/drawing/2014/main" id="{0B0F2C21-980A-5646-9027-CA2C1921636E}"/>
              </a:ext>
            </a:extLst>
          </p:cNvPr>
          <p:cNvCxnSpPr>
            <a:cxnSpLocks/>
            <a:stCxn id="56" idx="4"/>
            <a:endCxn id="39" idx="5"/>
          </p:cNvCxnSpPr>
          <p:nvPr/>
        </p:nvCxnSpPr>
        <p:spPr>
          <a:xfrm rot="16200000" flipH="1">
            <a:off x="2898606" y="1628980"/>
            <a:ext cx="206272" cy="3445615"/>
          </a:xfrm>
          <a:prstGeom prst="curvedConnector3">
            <a:avLst>
              <a:gd name="adj1" fmla="val 478201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Curved Connector 98">
            <a:extLst>
              <a:ext uri="{FF2B5EF4-FFF2-40B4-BE49-F238E27FC236}">
                <a16:creationId xmlns:a16="http://schemas.microsoft.com/office/drawing/2014/main" id="{95CBC98D-3F8E-944D-9908-8828E3A59B1E}"/>
              </a:ext>
            </a:extLst>
          </p:cNvPr>
          <p:cNvCxnSpPr>
            <a:cxnSpLocks/>
            <a:stCxn id="12" idx="0"/>
            <a:endCxn id="72" idx="5"/>
          </p:cNvCxnSpPr>
          <p:nvPr/>
        </p:nvCxnSpPr>
        <p:spPr>
          <a:xfrm rot="16200000" flipV="1">
            <a:off x="5448685" y="1752291"/>
            <a:ext cx="485562" cy="240471"/>
          </a:xfrm>
          <a:prstGeom prst="curvedConnector3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Curved Connector 104">
            <a:extLst>
              <a:ext uri="{FF2B5EF4-FFF2-40B4-BE49-F238E27FC236}">
                <a16:creationId xmlns:a16="http://schemas.microsoft.com/office/drawing/2014/main" id="{C9A9C310-A0EA-7D48-B9B6-ECF9E602F1C3}"/>
              </a:ext>
            </a:extLst>
          </p:cNvPr>
          <p:cNvCxnSpPr>
            <a:cxnSpLocks/>
            <a:stCxn id="12" idx="4"/>
            <a:endCxn id="35" idx="5"/>
          </p:cNvCxnSpPr>
          <p:nvPr/>
        </p:nvCxnSpPr>
        <p:spPr>
          <a:xfrm rot="5400000">
            <a:off x="4157563" y="2167410"/>
            <a:ext cx="1166241" cy="2142036"/>
          </a:xfrm>
          <a:prstGeom prst="curvedConnector3">
            <a:avLst>
              <a:gd name="adj1" fmla="val 126382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Curved Connector 107">
            <a:extLst>
              <a:ext uri="{FF2B5EF4-FFF2-40B4-BE49-F238E27FC236}">
                <a16:creationId xmlns:a16="http://schemas.microsoft.com/office/drawing/2014/main" id="{23E1A765-E5D2-5F40-BBDE-79EE9E76E1FB}"/>
              </a:ext>
            </a:extLst>
          </p:cNvPr>
          <p:cNvCxnSpPr>
            <a:cxnSpLocks/>
            <a:stCxn id="39" idx="4"/>
            <a:endCxn id="31" idx="5"/>
          </p:cNvCxnSpPr>
          <p:nvPr/>
        </p:nvCxnSpPr>
        <p:spPr>
          <a:xfrm rot="5400000">
            <a:off x="3423399" y="2616317"/>
            <a:ext cx="192544" cy="2027921"/>
          </a:xfrm>
          <a:prstGeom prst="curvedConnector3">
            <a:avLst>
              <a:gd name="adj1" fmla="val 259798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Curved Connector 115">
            <a:extLst>
              <a:ext uri="{FF2B5EF4-FFF2-40B4-BE49-F238E27FC236}">
                <a16:creationId xmlns:a16="http://schemas.microsoft.com/office/drawing/2014/main" id="{0D27442E-02C4-684C-A5DA-B91D200F3E23}"/>
              </a:ext>
            </a:extLst>
          </p:cNvPr>
          <p:cNvCxnSpPr>
            <a:cxnSpLocks/>
            <a:stCxn id="39" idx="7"/>
            <a:endCxn id="13" idx="4"/>
          </p:cNvCxnSpPr>
          <p:nvPr/>
        </p:nvCxnSpPr>
        <p:spPr>
          <a:xfrm rot="5400000" flipH="1" flipV="1">
            <a:off x="4596624" y="2708372"/>
            <a:ext cx="492641" cy="236789"/>
          </a:xfrm>
          <a:prstGeom prst="curvedConnector3">
            <a:avLst/>
          </a:prstGeom>
          <a:ln>
            <a:solidFill>
              <a:schemeClr val="accent6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02" name="Table 301">
            <a:extLst>
              <a:ext uri="{FF2B5EF4-FFF2-40B4-BE49-F238E27FC236}">
                <a16:creationId xmlns:a16="http://schemas.microsoft.com/office/drawing/2014/main" id="{3E68C29D-13D5-004F-9029-EAF7FCA599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000126"/>
              </p:ext>
            </p:extLst>
          </p:nvPr>
        </p:nvGraphicFramePr>
        <p:xfrm>
          <a:off x="6515096" y="606230"/>
          <a:ext cx="2467335" cy="2274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9518">
                  <a:extLst>
                    <a:ext uri="{9D8B030D-6E8A-4147-A177-3AD203B41FA5}">
                      <a16:colId xmlns:a16="http://schemas.microsoft.com/office/drawing/2014/main" val="3761637644"/>
                    </a:ext>
                  </a:extLst>
                </a:gridCol>
                <a:gridCol w="2047817">
                  <a:extLst>
                    <a:ext uri="{9D8B030D-6E8A-4147-A177-3AD203B41FA5}">
                      <a16:colId xmlns:a16="http://schemas.microsoft.com/office/drawing/2014/main" val="1074175658"/>
                    </a:ext>
                  </a:extLst>
                </a:gridCol>
              </a:tblGrid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Status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Description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315762188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C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En</a:t>
                      </a:r>
                      <a:r>
                        <a:rPr lang="en-US" sz="700" u="none" strike="noStrike" dirty="0">
                          <a:effectLst/>
                        </a:rPr>
                        <a:t> </a:t>
                      </a:r>
                      <a:r>
                        <a:rPr lang="en-US" sz="700" u="none" strike="noStrike" dirty="0" err="1">
                          <a:effectLst/>
                        </a:rPr>
                        <a:t>magasin</a:t>
                      </a:r>
                      <a:r>
                        <a:rPr lang="en-US" sz="700" u="none" strike="noStrike" dirty="0">
                          <a:effectLst/>
                        </a:rPr>
                        <a:t>, In stores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190134700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Installe</a:t>
                      </a:r>
                      <a:r>
                        <a:rPr lang="en-US" sz="700" u="none" strike="noStrike" dirty="0">
                          <a:effectLst/>
                        </a:rPr>
                        <a:t> et </a:t>
                      </a:r>
                      <a:r>
                        <a:rPr lang="en-US" sz="700" u="none" strike="noStrike" dirty="0" err="1">
                          <a:effectLst/>
                        </a:rPr>
                        <a:t>Maintenu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038498261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IMFT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En</a:t>
                      </a:r>
                      <a:r>
                        <a:rPr lang="en-US" sz="700" u="none" strike="noStrike" dirty="0">
                          <a:effectLst/>
                        </a:rPr>
                        <a:t> fabrication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584200006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IST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Stocké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6625418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D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Hors service </a:t>
                      </a:r>
                      <a:r>
                        <a:rPr lang="en-US" sz="700" u="none" strike="noStrike" dirty="0" err="1">
                          <a:effectLst/>
                        </a:rPr>
                        <a:t>definitif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56319195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IRP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En</a:t>
                      </a:r>
                      <a:r>
                        <a:rPr lang="en-US" sz="700" u="none" strike="noStrike" dirty="0">
                          <a:effectLst/>
                        </a:rPr>
                        <a:t> </a:t>
                      </a:r>
                      <a:r>
                        <a:rPr lang="en-US" sz="700" u="none" strike="noStrike" dirty="0" err="1">
                          <a:effectLst/>
                        </a:rPr>
                        <a:t>attente</a:t>
                      </a:r>
                      <a:r>
                        <a:rPr lang="en-US" sz="700" u="none" strike="noStrike" dirty="0">
                          <a:effectLst/>
                        </a:rPr>
                        <a:t> de reparation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45279488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DX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Hors service, </a:t>
                      </a:r>
                      <a:r>
                        <a:rPr lang="en-US" sz="700" u="none" strike="noStrike" dirty="0" err="1">
                          <a:effectLst/>
                        </a:rPr>
                        <a:t>Rejete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63895922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ID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Installe</a:t>
                      </a:r>
                      <a:r>
                        <a:rPr lang="en-US" sz="700" u="none" strike="noStrike" dirty="0">
                          <a:effectLst/>
                        </a:rPr>
                        <a:t>, Hors service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531647219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IACC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Accepte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739471508"/>
                  </a:ext>
                </a:extLst>
              </a:tr>
              <a:tr h="2068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Retour </a:t>
                      </a:r>
                      <a:r>
                        <a:rPr kumimoji="0" lang="en-US" sz="7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d’installation</a:t>
                      </a:r>
                      <a:endParaRPr kumimoji="0" lang="en-US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706726170"/>
                  </a:ext>
                </a:extLst>
              </a:tr>
            </a:tbl>
          </a:graphicData>
        </a:graphic>
      </p:graphicFrame>
      <p:sp>
        <p:nvSpPr>
          <p:cNvPr id="332" name="TextBox 331">
            <a:extLst>
              <a:ext uri="{FF2B5EF4-FFF2-40B4-BE49-F238E27FC236}">
                <a16:creationId xmlns:a16="http://schemas.microsoft.com/office/drawing/2014/main" id="{28A63A77-9789-B34F-BB26-70D09A5CDD32}"/>
              </a:ext>
            </a:extLst>
          </p:cNvPr>
          <p:cNvSpPr txBox="1"/>
          <p:nvPr/>
        </p:nvSpPr>
        <p:spPr>
          <a:xfrm>
            <a:off x="5222734" y="4085773"/>
            <a:ext cx="505206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800" dirty="0"/>
          </a:p>
          <a:p>
            <a:r>
              <a:rPr lang="en-GB" sz="800" dirty="0"/>
              <a:t>Note: Assets can enter store (C) from any other state but can only leave store as I</a:t>
            </a:r>
          </a:p>
          <a:p>
            <a:endParaRPr lang="en-GB" sz="700" dirty="0">
              <a:solidFill>
                <a:srgbClr val="C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134F766-7148-A26D-DDC9-EBE74E243F34}"/>
              </a:ext>
            </a:extLst>
          </p:cNvPr>
          <p:cNvSpPr/>
          <p:nvPr/>
        </p:nvSpPr>
        <p:spPr>
          <a:xfrm>
            <a:off x="3394653" y="1127386"/>
            <a:ext cx="540000" cy="540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IRI</a:t>
            </a:r>
          </a:p>
        </p:txBody>
      </p:sp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A0635810-9EA4-A702-DE99-FF31F5AE74A4}"/>
              </a:ext>
            </a:extLst>
          </p:cNvPr>
          <p:cNvCxnSpPr>
            <a:cxnSpLocks/>
            <a:stCxn id="11" idx="0"/>
          </p:cNvCxnSpPr>
          <p:nvPr/>
        </p:nvCxnSpPr>
        <p:spPr>
          <a:xfrm rot="5400000" flipH="1" flipV="1">
            <a:off x="3180665" y="2033817"/>
            <a:ext cx="840194" cy="91044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>
            <a:extLst>
              <a:ext uri="{FF2B5EF4-FFF2-40B4-BE49-F238E27FC236}">
                <a16:creationId xmlns:a16="http://schemas.microsoft.com/office/drawing/2014/main" id="{B1AA767D-5DD0-520E-0A3C-AF675DB18C43}"/>
              </a:ext>
            </a:extLst>
          </p:cNvPr>
          <p:cNvCxnSpPr>
            <a:cxnSpLocks/>
            <a:stCxn id="56" idx="1"/>
            <a:endCxn id="15" idx="2"/>
          </p:cNvCxnSpPr>
          <p:nvPr/>
        </p:nvCxnSpPr>
        <p:spPr>
          <a:xfrm rot="5400000" flipH="1" flipV="1">
            <a:off x="1546161" y="939242"/>
            <a:ext cx="1390347" cy="2306637"/>
          </a:xfrm>
          <a:prstGeom prst="curvedConnector2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>
            <a:extLst>
              <a:ext uri="{FF2B5EF4-FFF2-40B4-BE49-F238E27FC236}">
                <a16:creationId xmlns:a16="http://schemas.microsoft.com/office/drawing/2014/main" id="{C35F36ED-8D10-4702-68C0-D8A6DC2D2B4C}"/>
              </a:ext>
            </a:extLst>
          </p:cNvPr>
          <p:cNvCxnSpPr>
            <a:cxnSpLocks/>
            <a:stCxn id="15" idx="3"/>
            <a:endCxn id="31" idx="1"/>
          </p:cNvCxnSpPr>
          <p:nvPr/>
        </p:nvCxnSpPr>
        <p:spPr>
          <a:xfrm rot="5400000">
            <a:off x="1920600" y="1791577"/>
            <a:ext cx="1756406" cy="1349862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59">
            <a:extLst>
              <a:ext uri="{FF2B5EF4-FFF2-40B4-BE49-F238E27FC236}">
                <a16:creationId xmlns:a16="http://schemas.microsoft.com/office/drawing/2014/main" id="{F9B3C5F0-2CFD-FA63-9AB2-869B7FDA95DF}"/>
              </a:ext>
            </a:extLst>
          </p:cNvPr>
          <p:cNvCxnSpPr>
            <a:cxnSpLocks/>
            <a:stCxn id="15" idx="5"/>
            <a:endCxn id="39" idx="1"/>
          </p:cNvCxnSpPr>
          <p:nvPr/>
        </p:nvCxnSpPr>
        <p:spPr>
          <a:xfrm rot="16200000" flipH="1">
            <a:off x="3356752" y="2087125"/>
            <a:ext cx="1484781" cy="487140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urved Connector 63">
            <a:extLst>
              <a:ext uri="{FF2B5EF4-FFF2-40B4-BE49-F238E27FC236}">
                <a16:creationId xmlns:a16="http://schemas.microsoft.com/office/drawing/2014/main" id="{A6A0A0C6-CCD3-201D-DE9A-BD48C56CAB03}"/>
              </a:ext>
            </a:extLst>
          </p:cNvPr>
          <p:cNvCxnSpPr>
            <a:cxnSpLocks/>
            <a:stCxn id="15" idx="6"/>
            <a:endCxn id="13" idx="1"/>
          </p:cNvCxnSpPr>
          <p:nvPr/>
        </p:nvCxnSpPr>
        <p:spPr>
          <a:xfrm>
            <a:off x="3934653" y="1397386"/>
            <a:ext cx="835767" cy="722140"/>
          </a:xfrm>
          <a:prstGeom prst="curvedConnector2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urved Connector 70">
            <a:extLst>
              <a:ext uri="{FF2B5EF4-FFF2-40B4-BE49-F238E27FC236}">
                <a16:creationId xmlns:a16="http://schemas.microsoft.com/office/drawing/2014/main" id="{CF8A01A6-FDA6-D4A2-BC30-56F978427DBD}"/>
              </a:ext>
            </a:extLst>
          </p:cNvPr>
          <p:cNvCxnSpPr>
            <a:cxnSpLocks/>
            <a:stCxn id="10" idx="4"/>
            <a:endCxn id="11" idx="1"/>
          </p:cNvCxnSpPr>
          <p:nvPr/>
        </p:nvCxnSpPr>
        <p:spPr>
          <a:xfrm rot="16200000" flipH="1">
            <a:off x="2119303" y="1333498"/>
            <a:ext cx="1312237" cy="1177800"/>
          </a:xfrm>
          <a:prstGeom prst="curvedConnector3">
            <a:avLst>
              <a:gd name="adj1" fmla="val 50000"/>
            </a:avLst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320394E-3F30-6D71-A9D6-7AB554699573}"/>
              </a:ext>
            </a:extLst>
          </p:cNvPr>
          <p:cNvGrpSpPr/>
          <p:nvPr/>
        </p:nvGrpSpPr>
        <p:grpSpPr>
          <a:xfrm>
            <a:off x="152633" y="3601320"/>
            <a:ext cx="1394165" cy="804131"/>
            <a:chOff x="152633" y="3601320"/>
            <a:chExt cx="1394165" cy="80413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EF21D8DA-6224-9448-90C6-83051A94D306}"/>
                </a:ext>
              </a:extLst>
            </p:cNvPr>
            <p:cNvSpPr/>
            <p:nvPr/>
          </p:nvSpPr>
          <p:spPr>
            <a:xfrm>
              <a:off x="152633" y="3946841"/>
              <a:ext cx="180000" cy="18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9C895561-5392-2C4B-885F-7608FD496B3D}"/>
                </a:ext>
              </a:extLst>
            </p:cNvPr>
            <p:cNvSpPr/>
            <p:nvPr/>
          </p:nvSpPr>
          <p:spPr>
            <a:xfrm>
              <a:off x="152633" y="3702568"/>
              <a:ext cx="180000" cy="180000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36" name="TextBox 335">
              <a:extLst>
                <a:ext uri="{FF2B5EF4-FFF2-40B4-BE49-F238E27FC236}">
                  <a16:creationId xmlns:a16="http://schemas.microsoft.com/office/drawing/2014/main" id="{F072F55E-C74F-1F43-B063-5FE9781AA768}"/>
                </a:ext>
              </a:extLst>
            </p:cNvPr>
            <p:cNvSpPr txBox="1"/>
            <p:nvPr/>
          </p:nvSpPr>
          <p:spPr>
            <a:xfrm>
              <a:off x="349034" y="3601320"/>
              <a:ext cx="1197764" cy="804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80000"/>
                </a:lnSpc>
              </a:pPr>
              <a:r>
                <a:rPr lang="en-GB" sz="900" dirty="0"/>
                <a:t>System code</a:t>
              </a:r>
            </a:p>
            <a:p>
              <a:pPr>
                <a:lnSpc>
                  <a:spcPct val="180000"/>
                </a:lnSpc>
              </a:pPr>
              <a:r>
                <a:rPr lang="en-GB" sz="900" dirty="0"/>
                <a:t>User defined code</a:t>
              </a:r>
            </a:p>
            <a:p>
              <a:pPr>
                <a:lnSpc>
                  <a:spcPct val="180000"/>
                </a:lnSpc>
              </a:pPr>
              <a:r>
                <a:rPr lang="en-GB" sz="900" dirty="0"/>
                <a:t>Workflow start point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C1CCC0E-64EC-989D-181C-796A457A4DA7}"/>
                </a:ext>
              </a:extLst>
            </p:cNvPr>
            <p:cNvSpPr/>
            <p:nvPr/>
          </p:nvSpPr>
          <p:spPr>
            <a:xfrm>
              <a:off x="152633" y="4206351"/>
              <a:ext cx="180000" cy="180000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</p:spTree>
    <p:extLst>
      <p:ext uri="{BB962C8B-B14F-4D97-AF65-F5344CB8AC3E}">
        <p14:creationId xmlns:p14="http://schemas.microsoft.com/office/powerpoint/2010/main" val="3531685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53" y="119978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Unified CEM Asset lifecycle (CCI-IN, CR, MRO, MTA, ADM)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D710D6E-8F53-5301-96BB-6F05093AD6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600" dirty="0"/>
              <a:t>State Machine Updates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41C915A-DD2A-4AA6-C265-8BA2969BB192}"/>
              </a:ext>
            </a:extLst>
          </p:cNvPr>
          <p:cNvSpPr/>
          <p:nvPr/>
        </p:nvSpPr>
        <p:spPr>
          <a:xfrm>
            <a:off x="628843" y="1074234"/>
            <a:ext cx="1440000" cy="50399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In Manufacturing</a:t>
            </a:r>
          </a:p>
          <a:p>
            <a:pPr algn="ctr"/>
            <a:r>
              <a:rPr lang="en-GB" sz="900" dirty="0"/>
              <a:t>(IMFT)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AACE9CC-9B27-A182-9AC3-52C7EE661BCE}"/>
              </a:ext>
            </a:extLst>
          </p:cNvPr>
          <p:cNvSpPr/>
          <p:nvPr/>
        </p:nvSpPr>
        <p:spPr>
          <a:xfrm>
            <a:off x="3382005" y="1070277"/>
            <a:ext cx="1008960" cy="503999"/>
          </a:xfrm>
          <a:prstGeom prst="roundRect">
            <a:avLst/>
          </a:prstGeom>
          <a:solidFill>
            <a:schemeClr val="tx2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/>
              <a:t>In </a:t>
            </a:r>
            <a:r>
              <a:rPr lang="en-GB" sz="900" dirty="0"/>
              <a:t>store</a:t>
            </a:r>
          </a:p>
          <a:p>
            <a:pPr algn="ctr"/>
            <a:r>
              <a:rPr lang="en-GB" sz="900"/>
              <a:t>(C)</a:t>
            </a:r>
            <a:endParaRPr lang="en-GB" sz="900" dirty="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FF83E13B-EF60-95C3-9C3C-CCED52F2D075}"/>
              </a:ext>
            </a:extLst>
          </p:cNvPr>
          <p:cNvSpPr/>
          <p:nvPr/>
        </p:nvSpPr>
        <p:spPr>
          <a:xfrm>
            <a:off x="4782846" y="1071318"/>
            <a:ext cx="1440000" cy="503999"/>
          </a:xfrm>
          <a:prstGeom prst="roundRect">
            <a:avLst/>
          </a:prstGeom>
          <a:solidFill>
            <a:schemeClr val="tx2"/>
          </a:solidFill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Installed &amp; Maintained</a:t>
            </a:r>
          </a:p>
          <a:p>
            <a:pPr algn="ctr"/>
            <a:r>
              <a:rPr lang="en-GB" sz="900" dirty="0"/>
              <a:t>(I)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63F0700E-5FCD-34C1-3E5C-D8E97D801193}"/>
              </a:ext>
            </a:extLst>
          </p:cNvPr>
          <p:cNvSpPr/>
          <p:nvPr/>
        </p:nvSpPr>
        <p:spPr>
          <a:xfrm>
            <a:off x="4782845" y="1888461"/>
            <a:ext cx="1440000" cy="50399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Returned from Installation (IRI)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D9042BBB-614B-3852-7885-8FA881D891E7}"/>
              </a:ext>
            </a:extLst>
          </p:cNvPr>
          <p:cNvSpPr/>
          <p:nvPr/>
        </p:nvSpPr>
        <p:spPr>
          <a:xfrm>
            <a:off x="4777230" y="3599828"/>
            <a:ext cx="1440000" cy="5148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In Repair </a:t>
            </a:r>
          </a:p>
          <a:p>
            <a:pPr algn="ctr"/>
            <a:r>
              <a:rPr lang="en-GB" sz="900" dirty="0"/>
              <a:t>(IRP)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BAA64DF-5C27-8CE9-8E02-48895CEFDEF1}"/>
              </a:ext>
            </a:extLst>
          </p:cNvPr>
          <p:cNvSpPr/>
          <p:nvPr/>
        </p:nvSpPr>
        <p:spPr>
          <a:xfrm>
            <a:off x="7446761" y="3752816"/>
            <a:ext cx="1440000" cy="503999"/>
          </a:xfrm>
          <a:prstGeom prst="roundRect">
            <a:avLst/>
          </a:prstGeom>
          <a:solidFill>
            <a:schemeClr val="tx2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Out of Service</a:t>
            </a:r>
          </a:p>
          <a:p>
            <a:pPr algn="ctr"/>
            <a:r>
              <a:rPr lang="en-GB" sz="900" dirty="0"/>
              <a:t>(D)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B6ADE21-8470-55A0-0ED0-B386B5C82903}"/>
              </a:ext>
            </a:extLst>
          </p:cNvPr>
          <p:cNvCxnSpPr>
            <a:cxnSpLocks/>
            <a:stCxn id="47" idx="3"/>
            <a:endCxn id="49" idx="1"/>
          </p:cNvCxnSpPr>
          <p:nvPr/>
        </p:nvCxnSpPr>
        <p:spPr>
          <a:xfrm flipV="1">
            <a:off x="2068843" y="1322277"/>
            <a:ext cx="1313162" cy="395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1FD6EFE-4494-7125-2E2F-B2504C71EBCD}"/>
              </a:ext>
            </a:extLst>
          </p:cNvPr>
          <p:cNvCxnSpPr>
            <a:cxnSpLocks/>
            <a:stCxn id="49" idx="3"/>
            <a:endCxn id="50" idx="1"/>
          </p:cNvCxnSpPr>
          <p:nvPr/>
        </p:nvCxnSpPr>
        <p:spPr>
          <a:xfrm>
            <a:off x="4390965" y="1322277"/>
            <a:ext cx="391881" cy="104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52A8143-5388-B953-B3FC-649B9E0AA18F}"/>
              </a:ext>
            </a:extLst>
          </p:cNvPr>
          <p:cNvCxnSpPr>
            <a:cxnSpLocks/>
            <a:stCxn id="50" idx="2"/>
            <a:endCxn id="51" idx="0"/>
          </p:cNvCxnSpPr>
          <p:nvPr/>
        </p:nvCxnSpPr>
        <p:spPr>
          <a:xfrm flipH="1">
            <a:off x="5502845" y="1575317"/>
            <a:ext cx="1" cy="31314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84A762F-A453-E554-CEC9-B68F39394664}"/>
              </a:ext>
            </a:extLst>
          </p:cNvPr>
          <p:cNvCxnSpPr>
            <a:cxnSpLocks/>
            <a:stCxn id="20" idx="2"/>
            <a:endCxn id="52" idx="0"/>
          </p:cNvCxnSpPr>
          <p:nvPr/>
        </p:nvCxnSpPr>
        <p:spPr>
          <a:xfrm>
            <a:off x="5492937" y="3207240"/>
            <a:ext cx="4293" cy="39258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273D757E-519A-F99F-8581-FC07B29C8A98}"/>
              </a:ext>
            </a:extLst>
          </p:cNvPr>
          <p:cNvCxnSpPr>
            <a:cxnSpLocks/>
            <a:stCxn id="52" idx="1"/>
            <a:endCxn id="49" idx="2"/>
          </p:cNvCxnSpPr>
          <p:nvPr/>
        </p:nvCxnSpPr>
        <p:spPr>
          <a:xfrm rot="10800000">
            <a:off x="3886486" y="1574276"/>
            <a:ext cx="890745" cy="2282952"/>
          </a:xfrm>
          <a:prstGeom prst="bentConnector2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48EE0EB6-3DAF-7C46-9004-0EA1B8C5D0B0}"/>
              </a:ext>
            </a:extLst>
          </p:cNvPr>
          <p:cNvCxnSpPr>
            <a:cxnSpLocks/>
            <a:stCxn id="20" idx="1"/>
            <a:endCxn id="49" idx="2"/>
          </p:cNvCxnSpPr>
          <p:nvPr/>
        </p:nvCxnSpPr>
        <p:spPr>
          <a:xfrm rot="10800000">
            <a:off x="3886485" y="1574277"/>
            <a:ext cx="886452" cy="1380965"/>
          </a:xfrm>
          <a:prstGeom prst="bentConnector2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CCC41EFB-51A7-5A21-EE18-1CC6DDFAD0E4}"/>
              </a:ext>
            </a:extLst>
          </p:cNvPr>
          <p:cNvCxnSpPr>
            <a:cxnSpLocks/>
            <a:stCxn id="50" idx="3"/>
            <a:endCxn id="53" idx="0"/>
          </p:cNvCxnSpPr>
          <p:nvPr/>
        </p:nvCxnSpPr>
        <p:spPr>
          <a:xfrm>
            <a:off x="6222846" y="1323318"/>
            <a:ext cx="1943915" cy="2429498"/>
          </a:xfrm>
          <a:prstGeom prst="bentConnector2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40490C2D-55A0-7238-A5B8-FB5032BB284A}"/>
              </a:ext>
            </a:extLst>
          </p:cNvPr>
          <p:cNvSpPr txBox="1"/>
          <p:nvPr/>
        </p:nvSpPr>
        <p:spPr>
          <a:xfrm>
            <a:off x="4379881" y="1115552"/>
            <a:ext cx="39305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issue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CF6B581-778B-39DD-B080-5BDFA128BDB6}"/>
              </a:ext>
            </a:extLst>
          </p:cNvPr>
          <p:cNvSpPr txBox="1"/>
          <p:nvPr/>
        </p:nvSpPr>
        <p:spPr>
          <a:xfrm>
            <a:off x="6521931" y="1142884"/>
            <a:ext cx="59984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obsolete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F509D04-FDC9-7C4F-C288-D651CC88A283}"/>
              </a:ext>
            </a:extLst>
          </p:cNvPr>
          <p:cNvSpPr txBox="1"/>
          <p:nvPr/>
        </p:nvSpPr>
        <p:spPr>
          <a:xfrm>
            <a:off x="5494852" y="1581807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dismantled </a:t>
            </a:r>
          </a:p>
          <a:p>
            <a:r>
              <a:rPr lang="en-GB" sz="700" dirty="0"/>
              <a:t>&amp; reusable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927B0FC-C2CD-D8A1-EA4A-9A8C344F7F1A}"/>
              </a:ext>
            </a:extLst>
          </p:cNvPr>
          <p:cNvSpPr txBox="1"/>
          <p:nvPr/>
        </p:nvSpPr>
        <p:spPr>
          <a:xfrm>
            <a:off x="5481804" y="3277684"/>
            <a:ext cx="62068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defective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6BA255B-3304-46CA-7E28-C15D86517ABB}"/>
              </a:ext>
            </a:extLst>
          </p:cNvPr>
          <p:cNvSpPr txBox="1"/>
          <p:nvPr/>
        </p:nvSpPr>
        <p:spPr>
          <a:xfrm>
            <a:off x="6206503" y="3632007"/>
            <a:ext cx="75854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unrepairable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1262DC7-68E3-34B3-5E60-77683C2BCC08}"/>
              </a:ext>
            </a:extLst>
          </p:cNvPr>
          <p:cNvSpPr txBox="1"/>
          <p:nvPr/>
        </p:nvSpPr>
        <p:spPr>
          <a:xfrm>
            <a:off x="4011248" y="3586971"/>
            <a:ext cx="59022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repaired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3FD0801-BCEB-59DC-344A-D2F77FD8648C}"/>
              </a:ext>
            </a:extLst>
          </p:cNvPr>
          <p:cNvSpPr txBox="1"/>
          <p:nvPr/>
        </p:nvSpPr>
        <p:spPr>
          <a:xfrm>
            <a:off x="4229046" y="2756907"/>
            <a:ext cx="3561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ok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14FE4AD-F525-83DC-1E2A-6322C64C7243}"/>
              </a:ext>
            </a:extLst>
          </p:cNvPr>
          <p:cNvSpPr/>
          <p:nvPr/>
        </p:nvSpPr>
        <p:spPr>
          <a:xfrm>
            <a:off x="617691" y="2855521"/>
            <a:ext cx="1440000" cy="50399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Out of service, rejected (DX)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A21E5E-55D2-A713-B952-BB84DD318F3C}"/>
              </a:ext>
            </a:extLst>
          </p:cNvPr>
          <p:cNvSpPr txBox="1"/>
          <p:nvPr/>
        </p:nvSpPr>
        <p:spPr>
          <a:xfrm>
            <a:off x="2408814" y="1113552"/>
            <a:ext cx="3561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ok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79DCBD4-0FE4-5662-8C12-D7BCD3BA0CCD}"/>
              </a:ext>
            </a:extLst>
          </p:cNvPr>
          <p:cNvCxnSpPr>
            <a:cxnSpLocks/>
          </p:cNvCxnSpPr>
          <p:nvPr/>
        </p:nvCxnSpPr>
        <p:spPr>
          <a:xfrm flipH="1">
            <a:off x="1126070" y="2469915"/>
            <a:ext cx="4758" cy="3856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508639E-A698-2D60-6E58-FEC55A372415}"/>
              </a:ext>
            </a:extLst>
          </p:cNvPr>
          <p:cNvSpPr txBox="1"/>
          <p:nvPr/>
        </p:nvSpPr>
        <p:spPr>
          <a:xfrm>
            <a:off x="640067" y="2503186"/>
            <a:ext cx="5068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not ok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759DBEB-801D-F8B8-AB92-700853891442}"/>
              </a:ext>
            </a:extLst>
          </p:cNvPr>
          <p:cNvSpPr/>
          <p:nvPr/>
        </p:nvSpPr>
        <p:spPr>
          <a:xfrm>
            <a:off x="4772937" y="2703241"/>
            <a:ext cx="1440000" cy="503999"/>
          </a:xfrm>
          <a:prstGeom prst="roundRect">
            <a:avLst/>
          </a:prstGeom>
          <a:solidFill>
            <a:srgbClr val="FF99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Testing &amp; Maintenance (ITM)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E21AFD9-5026-519B-28D5-EB0948828FB3}"/>
              </a:ext>
            </a:extLst>
          </p:cNvPr>
          <p:cNvCxnSpPr>
            <a:cxnSpLocks/>
            <a:stCxn id="51" idx="2"/>
            <a:endCxn id="20" idx="0"/>
          </p:cNvCxnSpPr>
          <p:nvPr/>
        </p:nvCxnSpPr>
        <p:spPr>
          <a:xfrm flipH="1">
            <a:off x="5492937" y="2392460"/>
            <a:ext cx="9908" cy="31078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id="{D8902D93-6676-9869-D829-D306C9111FF9}"/>
              </a:ext>
            </a:extLst>
          </p:cNvPr>
          <p:cNvCxnSpPr>
            <a:cxnSpLocks/>
          </p:cNvCxnSpPr>
          <p:nvPr/>
        </p:nvCxnSpPr>
        <p:spPr>
          <a:xfrm rot="16200000" flipH="1">
            <a:off x="3922919" y="1738516"/>
            <a:ext cx="1128608" cy="813472"/>
          </a:xfrm>
          <a:prstGeom prst="bentConnector3">
            <a:avLst>
              <a:gd name="adj1" fmla="val 82606"/>
            </a:avLst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A4812E5-A3B4-7A77-E341-3A94DB28C834}"/>
              </a:ext>
            </a:extLst>
          </p:cNvPr>
          <p:cNvSpPr txBox="1"/>
          <p:nvPr/>
        </p:nvSpPr>
        <p:spPr>
          <a:xfrm>
            <a:off x="4080486" y="2235018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requires </a:t>
            </a:r>
          </a:p>
          <a:p>
            <a:r>
              <a:rPr lang="en-GB" sz="700" dirty="0"/>
              <a:t>maintenance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606C6A43-88CC-6A10-6EFD-B062E6D78BC3}"/>
              </a:ext>
            </a:extLst>
          </p:cNvPr>
          <p:cNvSpPr/>
          <p:nvPr/>
        </p:nvSpPr>
        <p:spPr>
          <a:xfrm>
            <a:off x="6700817" y="1889377"/>
            <a:ext cx="1059123" cy="503999"/>
          </a:xfrm>
          <a:prstGeom prst="roundRect">
            <a:avLst/>
          </a:prstGeom>
          <a:solidFill>
            <a:srgbClr val="FF99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Exchanged </a:t>
            </a:r>
          </a:p>
          <a:p>
            <a:pPr algn="ctr"/>
            <a:r>
              <a:rPr lang="en-GB" sz="900" dirty="0"/>
              <a:t>(EX)</a:t>
            </a:r>
          </a:p>
        </p:txBody>
      </p:sp>
      <p:cxnSp>
        <p:nvCxnSpPr>
          <p:cNvPr id="37" name="Elbow Connector 36">
            <a:extLst>
              <a:ext uri="{FF2B5EF4-FFF2-40B4-BE49-F238E27FC236}">
                <a16:creationId xmlns:a16="http://schemas.microsoft.com/office/drawing/2014/main" id="{72CA6942-0DCA-AC95-7397-45DE96FAA188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6206503" y="1460984"/>
            <a:ext cx="1023876" cy="428393"/>
          </a:xfrm>
          <a:prstGeom prst="bentConnector2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D6BDC8D-EE5D-DDE4-3023-DE2ED02B8288}"/>
              </a:ext>
            </a:extLst>
          </p:cNvPr>
          <p:cNvSpPr txBox="1"/>
          <p:nvPr/>
        </p:nvSpPr>
        <p:spPr>
          <a:xfrm>
            <a:off x="6527471" y="1460984"/>
            <a:ext cx="6992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exchanged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22BA403-8B38-472F-5FC9-FB617E067229}"/>
              </a:ext>
            </a:extLst>
          </p:cNvPr>
          <p:cNvCxnSpPr>
            <a:cxnSpLocks/>
            <a:stCxn id="36" idx="1"/>
            <a:endCxn id="51" idx="3"/>
          </p:cNvCxnSpPr>
          <p:nvPr/>
        </p:nvCxnSpPr>
        <p:spPr>
          <a:xfrm flipH="1" flipV="1">
            <a:off x="6222845" y="2140461"/>
            <a:ext cx="477972" cy="91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F12148FD-278B-3DF3-6354-23951FF62C61}"/>
              </a:ext>
            </a:extLst>
          </p:cNvPr>
          <p:cNvSpPr txBox="1"/>
          <p:nvPr/>
        </p:nvSpPr>
        <p:spPr>
          <a:xfrm>
            <a:off x="1703732" y="2556852"/>
            <a:ext cx="62709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C00000"/>
                </a:solidFill>
              </a:rPr>
              <a:t>Admin only</a:t>
            </a:r>
          </a:p>
        </p:txBody>
      </p:sp>
      <p:cxnSp>
        <p:nvCxnSpPr>
          <p:cNvPr id="64" name="Elbow Connector 63">
            <a:extLst>
              <a:ext uri="{FF2B5EF4-FFF2-40B4-BE49-F238E27FC236}">
                <a16:creationId xmlns:a16="http://schemas.microsoft.com/office/drawing/2014/main" id="{4E71B6AA-B4C0-2A66-2E92-28AE676B2EC6}"/>
              </a:ext>
            </a:extLst>
          </p:cNvPr>
          <p:cNvCxnSpPr>
            <a:cxnSpLocks/>
          </p:cNvCxnSpPr>
          <p:nvPr/>
        </p:nvCxnSpPr>
        <p:spPr>
          <a:xfrm rot="10800000">
            <a:off x="6227142" y="3080971"/>
            <a:ext cx="1595665" cy="657733"/>
          </a:xfrm>
          <a:prstGeom prst="bentConnector3">
            <a:avLst>
              <a:gd name="adj1" fmla="val 709"/>
            </a:avLst>
          </a:prstGeom>
          <a:ln>
            <a:solidFill>
              <a:srgbClr val="C0000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48CC026C-83E8-1A46-8632-7BC0DCD783E4}"/>
              </a:ext>
            </a:extLst>
          </p:cNvPr>
          <p:cNvSpPr txBox="1"/>
          <p:nvPr/>
        </p:nvSpPr>
        <p:spPr>
          <a:xfrm>
            <a:off x="6718549" y="3061566"/>
            <a:ext cx="110479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C00000"/>
                </a:solidFill>
              </a:rPr>
              <a:t>Admin only (for assets)</a:t>
            </a:r>
          </a:p>
        </p:txBody>
      </p:sp>
      <p:cxnSp>
        <p:nvCxnSpPr>
          <p:cNvPr id="127" name="Elbow Connector 126">
            <a:extLst>
              <a:ext uri="{FF2B5EF4-FFF2-40B4-BE49-F238E27FC236}">
                <a16:creationId xmlns:a16="http://schemas.microsoft.com/office/drawing/2014/main" id="{4B092611-23DB-AEE0-52DC-86D6E0284998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6212937" y="2955241"/>
            <a:ext cx="1818436" cy="802868"/>
          </a:xfrm>
          <a:prstGeom prst="bentConnector3">
            <a:avLst>
              <a:gd name="adj1" fmla="val 99933"/>
            </a:avLst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3D05692A-90E8-260F-BB20-A143C9E45281}"/>
              </a:ext>
            </a:extLst>
          </p:cNvPr>
          <p:cNvSpPr txBox="1"/>
          <p:nvPr/>
        </p:nvSpPr>
        <p:spPr>
          <a:xfrm>
            <a:off x="6332431" y="2735362"/>
            <a:ext cx="59984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obsolete</a:t>
            </a:r>
          </a:p>
        </p:txBody>
      </p:sp>
      <p:cxnSp>
        <p:nvCxnSpPr>
          <p:cNvPr id="136" name="Elbow Connector 135">
            <a:extLst>
              <a:ext uri="{FF2B5EF4-FFF2-40B4-BE49-F238E27FC236}">
                <a16:creationId xmlns:a16="http://schemas.microsoft.com/office/drawing/2014/main" id="{58DDE9FB-B002-6C31-A037-FC79FE1F3227}"/>
              </a:ext>
            </a:extLst>
          </p:cNvPr>
          <p:cNvCxnSpPr>
            <a:cxnSpLocks/>
          </p:cNvCxnSpPr>
          <p:nvPr/>
        </p:nvCxnSpPr>
        <p:spPr>
          <a:xfrm rot="16200000" flipV="1">
            <a:off x="6064182" y="1292282"/>
            <a:ext cx="2609145" cy="2270359"/>
          </a:xfrm>
          <a:prstGeom prst="bentConnector3">
            <a:avLst>
              <a:gd name="adj1" fmla="val 99996"/>
            </a:avLst>
          </a:prstGeom>
          <a:ln>
            <a:solidFill>
              <a:srgbClr val="C0000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F1EAD4E1-CA0C-9DAA-9620-9779C5633654}"/>
              </a:ext>
            </a:extLst>
          </p:cNvPr>
          <p:cNvSpPr txBox="1"/>
          <p:nvPr/>
        </p:nvSpPr>
        <p:spPr>
          <a:xfrm>
            <a:off x="7223924" y="896575"/>
            <a:ext cx="11977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C00000"/>
                </a:solidFill>
              </a:rPr>
              <a:t>Admin only (for positions)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3F700ABE-B8B6-7193-A9E5-190E7BF89E5E}"/>
              </a:ext>
            </a:extLst>
          </p:cNvPr>
          <p:cNvSpPr txBox="1"/>
          <p:nvPr/>
        </p:nvSpPr>
        <p:spPr>
          <a:xfrm>
            <a:off x="101011" y="635287"/>
            <a:ext cx="32287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i="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OBJ Workflow applies to assets and functional positions</a:t>
            </a:r>
          </a:p>
        </p:txBody>
      </p: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B087B543-865C-9BF0-D9CE-B9500F6957CC}"/>
              </a:ext>
            </a:extLst>
          </p:cNvPr>
          <p:cNvSpPr/>
          <p:nvPr/>
        </p:nvSpPr>
        <p:spPr>
          <a:xfrm>
            <a:off x="152633" y="3756341"/>
            <a:ext cx="180000" cy="18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43" name="Rounded Rectangle 142">
            <a:extLst>
              <a:ext uri="{FF2B5EF4-FFF2-40B4-BE49-F238E27FC236}">
                <a16:creationId xmlns:a16="http://schemas.microsoft.com/office/drawing/2014/main" id="{145604D5-7FCB-7D9E-1287-77266D05069C}"/>
              </a:ext>
            </a:extLst>
          </p:cNvPr>
          <p:cNvSpPr/>
          <p:nvPr/>
        </p:nvSpPr>
        <p:spPr>
          <a:xfrm>
            <a:off x="152633" y="3512068"/>
            <a:ext cx="180000" cy="180000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58E700E6-F478-DFB9-E930-6155FD0AF4E6}"/>
              </a:ext>
            </a:extLst>
          </p:cNvPr>
          <p:cNvSpPr txBox="1"/>
          <p:nvPr/>
        </p:nvSpPr>
        <p:spPr>
          <a:xfrm>
            <a:off x="349034" y="3372720"/>
            <a:ext cx="1197764" cy="1053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en-GB" sz="900" dirty="0"/>
              <a:t>System code</a:t>
            </a:r>
          </a:p>
          <a:p>
            <a:pPr>
              <a:lnSpc>
                <a:spcPct val="180000"/>
              </a:lnSpc>
            </a:pPr>
            <a:r>
              <a:rPr lang="en-GB" sz="900" dirty="0"/>
              <a:t>User defined code</a:t>
            </a:r>
          </a:p>
          <a:p>
            <a:pPr>
              <a:lnSpc>
                <a:spcPct val="180000"/>
              </a:lnSpc>
            </a:pPr>
            <a:r>
              <a:rPr lang="en-GB" sz="900" dirty="0"/>
              <a:t>New code</a:t>
            </a:r>
          </a:p>
          <a:p>
            <a:pPr>
              <a:lnSpc>
                <a:spcPct val="180000"/>
              </a:lnSpc>
            </a:pPr>
            <a:r>
              <a:rPr lang="en-GB" sz="900" dirty="0"/>
              <a:t>Workflow start point</a:t>
            </a:r>
          </a:p>
        </p:txBody>
      </p: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0C83D439-B518-3AD4-7E74-331CE5E0F596}"/>
              </a:ext>
            </a:extLst>
          </p:cNvPr>
          <p:cNvSpPr/>
          <p:nvPr/>
        </p:nvSpPr>
        <p:spPr>
          <a:xfrm>
            <a:off x="152633" y="4244451"/>
            <a:ext cx="180000" cy="18000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7A9E386F-43B6-CD34-94BC-D3F41FEFEFA1}"/>
              </a:ext>
            </a:extLst>
          </p:cNvPr>
          <p:cNvSpPr/>
          <p:nvPr/>
        </p:nvSpPr>
        <p:spPr>
          <a:xfrm>
            <a:off x="152633" y="3984941"/>
            <a:ext cx="180000" cy="180000"/>
          </a:xfrm>
          <a:prstGeom prst="roundRect">
            <a:avLst/>
          </a:prstGeom>
          <a:solidFill>
            <a:srgbClr val="FF9900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78E468-7920-78F7-ABF0-2362D43B1769}"/>
              </a:ext>
            </a:extLst>
          </p:cNvPr>
          <p:cNvSpPr txBox="1"/>
          <p:nvPr/>
        </p:nvSpPr>
        <p:spPr>
          <a:xfrm>
            <a:off x="1337691" y="1624770"/>
            <a:ext cx="88036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testing required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5B9B016-2950-0671-D172-3255F3F924EB}"/>
              </a:ext>
            </a:extLst>
          </p:cNvPr>
          <p:cNvSpPr/>
          <p:nvPr/>
        </p:nvSpPr>
        <p:spPr>
          <a:xfrm>
            <a:off x="622449" y="1955115"/>
            <a:ext cx="1440000" cy="514800"/>
          </a:xfrm>
          <a:prstGeom prst="roundRect">
            <a:avLst/>
          </a:prstGeom>
          <a:solidFill>
            <a:srgbClr val="FF99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Acceptance Testing</a:t>
            </a:r>
          </a:p>
          <a:p>
            <a:pPr algn="ctr"/>
            <a:r>
              <a:rPr lang="en-GB" sz="900" dirty="0"/>
              <a:t>(IAT)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3DDB82B-6EC7-A4D8-9640-A6F8B7F5E72F}"/>
              </a:ext>
            </a:extLst>
          </p:cNvPr>
          <p:cNvCxnSpPr>
            <a:cxnSpLocks/>
            <a:stCxn id="47" idx="2"/>
            <a:endCxn id="18" idx="0"/>
          </p:cNvCxnSpPr>
          <p:nvPr/>
        </p:nvCxnSpPr>
        <p:spPr>
          <a:xfrm flipH="1">
            <a:off x="1342449" y="1578233"/>
            <a:ext cx="6394" cy="37688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C4E9702B-8B9D-CD51-C048-586AE5129A3E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2062449" y="1575317"/>
            <a:ext cx="1509838" cy="637198"/>
          </a:xfrm>
          <a:prstGeom prst="bentConnector3">
            <a:avLst>
              <a:gd name="adj1" fmla="val 99975"/>
            </a:avLst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72B79E5-849B-DD16-8021-785C27D54A77}"/>
              </a:ext>
            </a:extLst>
          </p:cNvPr>
          <p:cNvSpPr txBox="1"/>
          <p:nvPr/>
        </p:nvSpPr>
        <p:spPr>
          <a:xfrm>
            <a:off x="2842769" y="2013094"/>
            <a:ext cx="35618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ok</a:t>
            </a:r>
          </a:p>
        </p:txBody>
      </p: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C4654130-439B-FFC2-16AD-DDA8C6A6EBF5}"/>
              </a:ext>
            </a:extLst>
          </p:cNvPr>
          <p:cNvCxnSpPr>
            <a:cxnSpLocks/>
            <a:stCxn id="47" idx="1"/>
            <a:endCxn id="10" idx="1"/>
          </p:cNvCxnSpPr>
          <p:nvPr/>
        </p:nvCxnSpPr>
        <p:spPr>
          <a:xfrm rot="10800000" flipV="1">
            <a:off x="617691" y="1326233"/>
            <a:ext cx="11152" cy="1781287"/>
          </a:xfrm>
          <a:prstGeom prst="bentConnector3">
            <a:avLst>
              <a:gd name="adj1" fmla="val 2149857"/>
            </a:avLst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5C232CC4-8F56-8318-E7D2-B88D503FDE1C}"/>
              </a:ext>
            </a:extLst>
          </p:cNvPr>
          <p:cNvCxnSpPr/>
          <p:nvPr/>
        </p:nvCxnSpPr>
        <p:spPr>
          <a:xfrm flipV="1">
            <a:off x="1715396" y="2464533"/>
            <a:ext cx="0" cy="390988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CD6D15B1-EB54-ACD0-586A-6E1C3A32D183}"/>
              </a:ext>
            </a:extLst>
          </p:cNvPr>
          <p:cNvSpPr txBox="1"/>
          <p:nvPr/>
        </p:nvSpPr>
        <p:spPr>
          <a:xfrm>
            <a:off x="42982" y="1139398"/>
            <a:ext cx="668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/>
              <a:t>If barcode error </a:t>
            </a:r>
          </a:p>
        </p:txBody>
      </p: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A88A666-E3CE-2947-7267-BCBF60756C3C}"/>
              </a:ext>
            </a:extLst>
          </p:cNvPr>
          <p:cNvCxnSpPr>
            <a:cxnSpLocks/>
          </p:cNvCxnSpPr>
          <p:nvPr/>
        </p:nvCxnSpPr>
        <p:spPr>
          <a:xfrm>
            <a:off x="3707127" y="1580946"/>
            <a:ext cx="3739634" cy="2583995"/>
          </a:xfrm>
          <a:prstGeom prst="bentConnector3">
            <a:avLst>
              <a:gd name="adj1" fmla="val 413"/>
            </a:avLst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0BD55F84-931B-1F9B-2FE0-553C0BB76760}"/>
              </a:ext>
            </a:extLst>
          </p:cNvPr>
          <p:cNvSpPr txBox="1"/>
          <p:nvPr/>
        </p:nvSpPr>
        <p:spPr>
          <a:xfrm>
            <a:off x="6509997" y="4134396"/>
            <a:ext cx="59984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If obsolete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C7BE3D08-61EE-577C-C8C5-4B85C81735C6}"/>
              </a:ext>
            </a:extLst>
          </p:cNvPr>
          <p:cNvCxnSpPr>
            <a:stCxn id="52" idx="3"/>
          </p:cNvCxnSpPr>
          <p:nvPr/>
        </p:nvCxnSpPr>
        <p:spPr>
          <a:xfrm>
            <a:off x="6217230" y="3857228"/>
            <a:ext cx="122953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71271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34190</TotalTime>
  <Words>755</Words>
  <Application>Microsoft Macintosh PowerPoint</Application>
  <PresentationFormat>On-screen Show (16:9)</PresentationFormat>
  <Paragraphs>178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-apple-system</vt:lpstr>
      <vt:lpstr>Arial</vt:lpstr>
      <vt:lpstr>Calibri</vt:lpstr>
      <vt:lpstr>CERNCorporate16-9</vt:lpstr>
      <vt:lpstr>State Machine Updates</vt:lpstr>
      <vt:lpstr>Current Transitions: CCI-IN (staff), CCI-ADM</vt:lpstr>
      <vt:lpstr>Current Transitions: CCI-CR, CCI-MRO, CCI-MTA</vt:lpstr>
      <vt:lpstr>Unified CEM Asset lifecycle (CCI-IN, CR, MRO, MTA, ADM)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Hardware Data for Synoptics</dc:title>
  <dc:creator>Eve Fortescue-Beck</dc:creator>
  <cp:lastModifiedBy>Eve Fortescue</cp:lastModifiedBy>
  <cp:revision>505</cp:revision>
  <cp:lastPrinted>2023-03-09T15:10:09Z</cp:lastPrinted>
  <dcterms:created xsi:type="dcterms:W3CDTF">2016-04-27T10:21:30Z</dcterms:created>
  <dcterms:modified xsi:type="dcterms:W3CDTF">2023-03-13T10:52:29Z</dcterms:modified>
</cp:coreProperties>
</file>