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68" r:id="rId2"/>
    <p:sldId id="452" r:id="rId3"/>
    <p:sldId id="449" r:id="rId4"/>
    <p:sldId id="451" r:id="rId5"/>
    <p:sldId id="453" r:id="rId6"/>
    <p:sldId id="448" r:id="rId7"/>
    <p:sldId id="426" r:id="rId8"/>
    <p:sldId id="465" r:id="rId9"/>
    <p:sldId id="466" r:id="rId10"/>
    <p:sldId id="464" r:id="rId11"/>
    <p:sldId id="463" r:id="rId12"/>
    <p:sldId id="469" r:id="rId13"/>
    <p:sldId id="470" r:id="rId14"/>
    <p:sldId id="468" r:id="rId15"/>
    <p:sldId id="467" r:id="rId16"/>
    <p:sldId id="38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Sebastien Evrard" initials="SE" lastIdx="2" clrIdx="0">
    <p:extLst>
      <p:ext uri="{19B8F6BF-5375-455C-9EA6-DF929625EA0E}">
        <p15:presenceInfo xmlns:p15="http://schemas.microsoft.com/office/powerpoint/2012/main" userId="S::sebastien.evrard@cern.ch::86766dde-d4be-4634-b85d-1dce121554f0" providerId="AD"/>
      </p:ext>
    </p:extLst>
  </p:cmAuthor>
  <p:cmAuthor id="3" name="Eva Barbara Holzer" initials="EBH" lastIdx="1" clrIdx="1">
    <p:extLst>
      <p:ext uri="{19B8F6BF-5375-455C-9EA6-DF929625EA0E}">
        <p15:presenceInfo xmlns:p15="http://schemas.microsoft.com/office/powerpoint/2012/main" userId="S-1-5-21-1526224874-1540688658-1361462980-330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8000"/>
    <a:srgbClr val="E7E7F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92" autoAdjust="0"/>
    <p:restoredTop sz="94006" autoAdjust="0"/>
  </p:normalViewPr>
  <p:slideViewPr>
    <p:cSldViewPr snapToGrid="0">
      <p:cViewPr varScale="1">
        <p:scale>
          <a:sx n="63" d="100"/>
          <a:sy n="63" d="100"/>
        </p:scale>
        <p:origin x="1002" y="72"/>
      </p:cViewPr>
      <p:guideLst>
        <p:guide pos="3840"/>
        <p:guide orient="horz" pos="2160"/>
      </p:guideLst>
    </p:cSldViewPr>
  </p:slideViewPr>
  <p:notesTextViewPr>
    <p:cViewPr>
      <p:scale>
        <a:sx n="1" d="1"/>
        <a:sy n="1" d="1"/>
      </p:scale>
      <p:origin x="0" y="0"/>
    </p:cViewPr>
  </p:notesTextViewPr>
  <p:sorterViewPr>
    <p:cViewPr>
      <p:scale>
        <a:sx n="90" d="100"/>
        <a:sy n="90" d="100"/>
      </p:scale>
      <p:origin x="0" y="-128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BFA806-2F0C-4329-9E7B-1ED38ADF008B}" type="datetimeFigureOut">
              <a:rPr lang="en-GB" smtClean="0"/>
              <a:t>19/03/2023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328AF-EB87-446E-A908-F115527203CA}" type="slidenum">
              <a:rPr lang="en-GB" smtClean="0"/>
              <a:t>‹#›</a:t>
            </a:fld>
            <a:endParaRPr lang="en-GB"/>
          </a:p>
        </p:txBody>
      </p:sp>
    </p:spTree>
    <p:extLst>
      <p:ext uri="{BB962C8B-B14F-4D97-AF65-F5344CB8AC3E}">
        <p14:creationId xmlns:p14="http://schemas.microsoft.com/office/powerpoint/2010/main" val="1774737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LHCb</a:t>
            </a:r>
            <a:r>
              <a:rPr lang="en-US" baseline="0" dirty="0" smtClean="0"/>
              <a:t> Upgrade I : now for Run3</a:t>
            </a:r>
            <a:endParaRPr lang="en-US" dirty="0"/>
          </a:p>
        </p:txBody>
      </p:sp>
      <p:sp>
        <p:nvSpPr>
          <p:cNvPr id="4" name="Slide Number Placeholder 3"/>
          <p:cNvSpPr>
            <a:spLocks noGrp="1"/>
          </p:cNvSpPr>
          <p:nvPr>
            <p:ph type="sldNum" sz="quarter" idx="10"/>
          </p:nvPr>
        </p:nvSpPr>
        <p:spPr/>
        <p:txBody>
          <a:bodyPr/>
          <a:lstStyle/>
          <a:p>
            <a:fld id="{DD1328AF-EB87-446E-A908-F115527203CA}" type="slidenum">
              <a:rPr lang="en-GB" smtClean="0"/>
              <a:t>1</a:t>
            </a:fld>
            <a:endParaRPr lang="en-GB"/>
          </a:p>
        </p:txBody>
      </p:sp>
    </p:spTree>
    <p:extLst>
      <p:ext uri="{BB962C8B-B14F-4D97-AF65-F5344CB8AC3E}">
        <p14:creationId xmlns:p14="http://schemas.microsoft.com/office/powerpoint/2010/main" val="4233942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baseline="0">
                <a:solidFill>
                  <a:schemeClr val="bg1"/>
                </a:solidFill>
              </a:defRPr>
            </a:lvl1pPr>
            <a:lvl2pPr lvl="1">
              <a:defRPr baseline="0">
                <a:solidFill>
                  <a:schemeClr val="bg1"/>
                </a:solidFill>
              </a:defRPr>
            </a:lvl2pPr>
            <a:lvl3pPr lvl="2">
              <a:defRPr baseline="0">
                <a:solidFill>
                  <a:schemeClr val="bg1"/>
                </a:solidFill>
              </a:defRPr>
            </a:lvl3pPr>
            <a:lvl4pPr lvl="3">
              <a:defRPr baseline="0">
                <a:solidFill>
                  <a:schemeClr val="bg1"/>
                </a:solidFill>
              </a:defRPr>
            </a:lvl4pPr>
            <a:lvl5pPr lvl="4">
              <a:defRPr baseline="0">
                <a:solidFill>
                  <a:schemeClr val="bg1"/>
                </a:solidFill>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bg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tx1"/>
            </a:solidFill>
            <a:round/>
            <a:headEnd/>
            <a:tailEnd/>
          </a:ln>
          <a:effectLst/>
        </p:spPr>
        <p:txBody>
          <a:bodyPr/>
          <a:lstStyle/>
          <a:p>
            <a:pPr>
              <a:defRPr/>
            </a:pPr>
            <a:endParaRPr lang="en-US" sz="1400" dirty="0"/>
          </a:p>
        </p:txBody>
      </p:sp>
      <p:sp>
        <p:nvSpPr>
          <p:cNvPr id="10" name="Line 23"/>
          <p:cNvSpPr>
            <a:spLocks noChangeShapeType="1"/>
          </p:cNvSpPr>
          <p:nvPr userDrawn="1"/>
        </p:nvSpPr>
        <p:spPr bwMode="auto">
          <a:xfrm>
            <a:off x="623392" y="6505296"/>
            <a:ext cx="10972800" cy="0"/>
          </a:xfrm>
          <a:prstGeom prst="line">
            <a:avLst/>
          </a:prstGeom>
          <a:noFill/>
          <a:ln w="63500">
            <a:solidFill>
              <a:schemeClr val="tx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813860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a:solidFill>
                  <a:schemeClr val="tx1"/>
                </a:solidFill>
              </a:defRPr>
            </a:lvl1pPr>
            <a:lvl2pPr lvl="1">
              <a:defRPr/>
            </a:lvl2pPr>
            <a:lvl3pPr lvl="2">
              <a:defRPr/>
            </a:lvl3pPr>
            <a:lvl4pPr lvl="3">
              <a:defRPr/>
            </a:lvl4pPr>
            <a:lvl5pPr lvl="4">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tx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bg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8003229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214378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25415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32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273352"/>
            <a:ext cx="10971684" cy="1145009"/>
          </a:xfrm>
          <a:prstGeom prst="rect">
            <a:avLst/>
          </a:prstGeom>
        </p:spPr>
        <p:txBody>
          <a:bodyPr lIns="0" tIns="0" rIns="0" bIns="0" anchor="ctr"/>
          <a:lstStyle/>
          <a:p>
            <a:pPr algn="ctr"/>
            <a:endParaRPr lang="en-US" sz="3992"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09562" y="1604841"/>
            <a:ext cx="10971684" cy="3977484"/>
          </a:xfrm>
          <a:prstGeom prst="rect">
            <a:avLst/>
          </a:prstGeom>
        </p:spPr>
        <p:txBody>
          <a:bodyPr lIns="0" tIns="0" rIns="0" bIns="0"/>
          <a:lstStyle/>
          <a:p>
            <a:endParaRPr lang="en-US" sz="2903"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8508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10968567"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007DAD45-5B94-40E1-9C9C-90666FE99F53}" type="datetime1">
              <a:rPr lang="fr-FR" smtClean="0"/>
              <a:t>19/03/2023</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Project Team #42</a:t>
            </a:r>
          </a:p>
        </p:txBody>
      </p:sp>
      <p:sp>
        <p:nvSpPr>
          <p:cNvPr id="8" name="Slide Number Placeholder 4"/>
          <p:cNvSpPr>
            <a:spLocks noGrp="1"/>
          </p:cNvSpPr>
          <p:nvPr>
            <p:ph type="sldNum" sz="quarter" idx="16"/>
          </p:nvPr>
        </p:nvSpPr>
        <p:spPr/>
        <p:txBody>
          <a:bodyPr/>
          <a:lstStyle>
            <a:lvl1pPr>
              <a:defRPr/>
            </a:lvl1pPr>
          </a:lstStyle>
          <a:p>
            <a:pPr>
              <a:defRPr/>
            </a:pPr>
            <a:fld id="{52BFB470-2343-4A55-B4E5-528817783CFB}" type="slidenum">
              <a:rPr lang="en-US"/>
              <a:pPr>
                <a:defRPr/>
              </a:pPr>
              <a:t>‹#›</a:t>
            </a:fld>
            <a:endParaRPr lang="en-US"/>
          </a:p>
        </p:txBody>
      </p:sp>
    </p:spTree>
    <p:extLst>
      <p:ext uri="{BB962C8B-B14F-4D97-AF65-F5344CB8AC3E}">
        <p14:creationId xmlns:p14="http://schemas.microsoft.com/office/powerpoint/2010/main" val="3851512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 Level 1 20 </a:t>
            </a:r>
            <a:r>
              <a:rPr lang="de-CH" dirty="0" err="1" smtClean="0"/>
              <a:t>Pt</a:t>
            </a:r>
            <a:r>
              <a:rPr lang="de-CH" dirty="0" smtClean="0"/>
              <a:t>. </a:t>
            </a:r>
          </a:p>
          <a:p>
            <a:pPr lvl="1"/>
            <a:r>
              <a:rPr lang="de-CH" dirty="0" smtClean="0"/>
              <a:t>Text Level 2 18 </a:t>
            </a:r>
            <a:r>
              <a:rPr lang="de-CH" dirty="0" err="1" smtClean="0"/>
              <a:t>Pt</a:t>
            </a:r>
            <a:r>
              <a:rPr lang="de-CH" dirty="0" smtClean="0"/>
              <a:t>.</a:t>
            </a:r>
          </a:p>
          <a:p>
            <a:pPr lvl="2"/>
            <a:r>
              <a:rPr lang="de-CH" dirty="0" smtClean="0"/>
              <a:t>Text Level 3 16 </a:t>
            </a:r>
            <a:r>
              <a:rPr lang="de-CH" dirty="0" err="1" smtClean="0"/>
              <a:t>Pt</a:t>
            </a:r>
            <a:r>
              <a:rPr lang="de-CH" dirty="0" smtClean="0"/>
              <a:t>.</a:t>
            </a:r>
          </a:p>
          <a:p>
            <a:pPr lvl="3"/>
            <a:r>
              <a:rPr lang="de-CH" dirty="0" smtClean="0"/>
              <a:t>Text Level 4 14 </a:t>
            </a:r>
            <a:r>
              <a:rPr lang="de-CH" dirty="0" err="1" smtClean="0"/>
              <a:t>Pt</a:t>
            </a:r>
            <a:r>
              <a:rPr lang="de-CH" dirty="0" smtClean="0"/>
              <a:t>.</a:t>
            </a:r>
          </a:p>
          <a:p>
            <a:pPr lvl="4"/>
            <a:r>
              <a:rPr lang="de-CH" dirty="0" smtClean="0"/>
              <a:t>Text Level 5 14 </a:t>
            </a:r>
            <a:r>
              <a:rPr lang="de-CH" dirty="0" err="1" smtClean="0"/>
              <a:t>Pt</a:t>
            </a:r>
            <a:r>
              <a:rPr lang="de-CH" dirty="0" smtClean="0"/>
              <a:t>.</a:t>
            </a:r>
            <a:endParaRPr lang="en-US" dirty="0" smtClean="0"/>
          </a:p>
        </p:txBody>
      </p:sp>
      <p:sp>
        <p:nvSpPr>
          <p:cNvPr id="1035" name="Text Box 11"/>
          <p:cNvSpPr txBox="1">
            <a:spLocks noChangeArrowheads="1"/>
          </p:cNvSpPr>
          <p:nvPr/>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a:t>
            </a:r>
            <a:r>
              <a:rPr lang="en-US" sz="1300" dirty="0" smtClean="0"/>
              <a:t>Holzer</a:t>
            </a:r>
            <a:endParaRPr lang="en-US" sz="1300" b="1" dirty="0"/>
          </a:p>
        </p:txBody>
      </p:sp>
      <p:sp>
        <p:nvSpPr>
          <p:cNvPr id="1040" name="Text Box 16"/>
          <p:cNvSpPr txBox="1">
            <a:spLocks noChangeArrowheads="1"/>
          </p:cNvSpPr>
          <p:nvPr/>
        </p:nvSpPr>
        <p:spPr bwMode="auto">
          <a:xfrm>
            <a:off x="508001" y="6542091"/>
            <a:ext cx="4514851" cy="276999"/>
          </a:xfrm>
          <a:prstGeom prst="rect">
            <a:avLst/>
          </a:prstGeom>
          <a:noFill/>
          <a:ln w="9525">
            <a:noFill/>
            <a:miter lim="800000"/>
            <a:headEnd/>
            <a:tailEnd/>
          </a:ln>
          <a:effectLst/>
        </p:spPr>
        <p:txBody>
          <a:bodyPr>
            <a:spAutoFit/>
          </a:bodyPr>
          <a:lstStyle/>
          <a:p>
            <a:pPr>
              <a:spcBef>
                <a:spcPct val="50000"/>
              </a:spcBef>
              <a:defRPr/>
            </a:pPr>
            <a:r>
              <a:rPr lang="en-GB" sz="1200" dirty="0" smtClean="0"/>
              <a:t>March 2023</a:t>
            </a:r>
          </a:p>
        </p:txBody>
      </p:sp>
      <p:sp>
        <p:nvSpPr>
          <p:cNvPr id="1030" name="Rectangle 19"/>
          <p:cNvSpPr>
            <a:spLocks noGrp="1" noChangeArrowheads="1"/>
          </p:cNvSpPr>
          <p:nvPr>
            <p:ph type="title"/>
          </p:nvPr>
        </p:nvSpPr>
        <p:spPr bwMode="auto">
          <a:xfrm>
            <a:off x="618067" y="79375"/>
            <a:ext cx="10957984"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45" name="Line 21"/>
          <p:cNvSpPr>
            <a:spLocks noChangeShapeType="1"/>
          </p:cNvSpPr>
          <p:nvPr/>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1046"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D9D0EF41-8BD5-4BA3-B152-07B4757AE79F}" type="slidenum">
              <a:rPr lang="en-US" sz="1600"/>
              <a:pPr algn="r">
                <a:spcBef>
                  <a:spcPct val="50000"/>
                </a:spcBef>
                <a:defRPr/>
              </a:pPr>
              <a:t>‹#›</a:t>
            </a:fld>
            <a:endParaRPr lang="en-US" sz="1600" dirty="0"/>
          </a:p>
        </p:txBody>
      </p:sp>
      <p:sp>
        <p:nvSpPr>
          <p:cNvPr id="10" name="Line 23"/>
          <p:cNvSpPr>
            <a:spLocks noChangeShapeType="1"/>
          </p:cNvSpPr>
          <p:nvPr userDrawn="1"/>
        </p:nvSpPr>
        <p:spPr bwMode="auto">
          <a:xfrm>
            <a:off x="611717" y="714375"/>
            <a:ext cx="10972800" cy="0"/>
          </a:xfrm>
          <a:prstGeom prst="line">
            <a:avLst/>
          </a:prstGeom>
          <a:noFill/>
          <a:ln w="19050">
            <a:solidFill>
              <a:srgbClr val="003399"/>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16776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Lst>
  <p:timing>
    <p:tnLst>
      <p:par>
        <p:cTn id="1" dur="indefinite" restart="never" nodeType="tmRoot"/>
      </p:par>
    </p:tnLst>
  </p:timing>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pPr marL="0" indent="0">
              <a:buNone/>
            </a:pPr>
            <a:r>
              <a:rPr lang="en-US" dirty="0" smtClean="0"/>
              <a:t>Eva Barbara Holzer</a:t>
            </a:r>
          </a:p>
          <a:p>
            <a:pPr marL="0" indent="0">
              <a:buNone/>
            </a:pPr>
            <a:r>
              <a:rPr lang="en-US" dirty="0" smtClean="0"/>
              <a:t>SPS and PS Physics Coordinator</a:t>
            </a:r>
          </a:p>
          <a:p>
            <a:pPr marL="0" indent="0">
              <a:buNone/>
            </a:pPr>
            <a:endParaRPr lang="en-US" dirty="0"/>
          </a:p>
        </p:txBody>
      </p:sp>
      <p:sp>
        <p:nvSpPr>
          <p:cNvPr id="4" name="Title 3"/>
          <p:cNvSpPr>
            <a:spLocks noGrp="1"/>
          </p:cNvSpPr>
          <p:nvPr>
            <p:ph type="ctrTitle"/>
          </p:nvPr>
        </p:nvSpPr>
        <p:spPr>
          <a:xfrm>
            <a:off x="1803400" y="2019300"/>
            <a:ext cx="9474200" cy="1143000"/>
          </a:xfrm>
        </p:spPr>
        <p:txBody>
          <a:bodyPr/>
          <a:lstStyle/>
          <a:p>
            <a:r>
              <a:rPr lang="en-US" dirty="0" smtClean="0"/>
              <a:t>2023 PS and SPS User Schedule</a:t>
            </a:r>
            <a:endParaRPr lang="en-GB" dirty="0"/>
          </a:p>
        </p:txBody>
      </p:sp>
    </p:spTree>
    <p:extLst>
      <p:ext uri="{BB962C8B-B14F-4D97-AF65-F5344CB8AC3E}">
        <p14:creationId xmlns:p14="http://schemas.microsoft.com/office/powerpoint/2010/main" val="2554181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PS East Area</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885" y="2896605"/>
            <a:ext cx="11378214" cy="2361308"/>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884" y="5178015"/>
            <a:ext cx="11371865" cy="1330977"/>
          </a:xfrm>
          <a:prstGeom prst="rect">
            <a:avLst/>
          </a:prstGeom>
        </p:spPr>
      </p:pic>
      <p:sp>
        <p:nvSpPr>
          <p:cNvPr id="10" name="Content Placeholder 4"/>
          <p:cNvSpPr txBox="1">
            <a:spLocks/>
          </p:cNvSpPr>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r>
              <a:rPr lang="en-US" sz="1400" kern="0" dirty="0" smtClean="0"/>
              <a:t>Schedule settled for most users. Waiting for feed-back from a few users.</a:t>
            </a:r>
          </a:p>
          <a:p>
            <a:r>
              <a:rPr lang="en-US" sz="1400" kern="0" dirty="0" smtClean="0"/>
              <a:t>CHIMERA in week 42 and 43 will take Pb ions. All the other users take proton beam.</a:t>
            </a:r>
          </a:p>
          <a:p>
            <a:r>
              <a:rPr lang="en-US" sz="1400" kern="0" dirty="0" smtClean="0"/>
              <a:t>PS schedule inter-linked with SPS EHN1 schedule</a:t>
            </a:r>
          </a:p>
          <a:p>
            <a:pPr lvl="1"/>
            <a:r>
              <a:rPr lang="en-US" sz="1400" kern="0" dirty="0" smtClean="0"/>
              <a:t>Several users have beam time in both locations (e.g. ALICE ITS3)</a:t>
            </a:r>
          </a:p>
          <a:p>
            <a:pPr lvl="1"/>
            <a:r>
              <a:rPr lang="en-US" sz="1400" kern="0" dirty="0" smtClean="0"/>
              <a:t>SPSC recommendations in May 2023 for NA65 versus NP04 in EHN1 will have a small impact on the PS schedule</a:t>
            </a:r>
          </a:p>
          <a:p>
            <a:r>
              <a:rPr lang="en-US" sz="1400" kern="0" dirty="0" smtClean="0"/>
              <a:t>Free slots could accommodate additional beam requests or will be used to ease the beam sharing between all Booster and PS users (ISOLDE, nTOF, AD, IRRAD, T9 and T10 test beam users)</a:t>
            </a:r>
            <a:endParaRPr lang="en-US" sz="1400" kern="0" dirty="0"/>
          </a:p>
        </p:txBody>
      </p:sp>
    </p:spTree>
    <p:extLst>
      <p:ext uri="{BB962C8B-B14F-4D97-AF65-F5344CB8AC3E}">
        <p14:creationId xmlns:p14="http://schemas.microsoft.com/office/powerpoint/2010/main" val="1387905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90550" y="2727828"/>
            <a:ext cx="11033627" cy="4102168"/>
          </a:xfrm>
          <a:prstGeom prst="rect">
            <a:avLst/>
          </a:prstGeom>
        </p:spPr>
      </p:pic>
      <p:sp>
        <p:nvSpPr>
          <p:cNvPr id="8" name="Content Placeholder 4"/>
          <p:cNvSpPr txBox="1">
            <a:spLocks/>
          </p:cNvSpPr>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r>
              <a:rPr lang="en-US" sz="1600" kern="0" dirty="0" smtClean="0"/>
              <a:t>High request of high energy high purity electron beams, which are only available in H2 and H4.</a:t>
            </a:r>
          </a:p>
          <a:p>
            <a:r>
              <a:rPr lang="en-US" sz="1600" kern="0" dirty="0" smtClean="0"/>
              <a:t>4 weeks in October are Pb ion beams preceded by a beam set-up period of 4 days (no user beams to NA)</a:t>
            </a:r>
          </a:p>
          <a:p>
            <a:r>
              <a:rPr lang="en-US" sz="1600" kern="0" dirty="0"/>
              <a:t>Question of compatibility of beam in H2 and H4 strongly limits the scheduling </a:t>
            </a:r>
            <a:r>
              <a:rPr lang="en-US" sz="1600" kern="0" dirty="0" smtClean="0"/>
              <a:t>options – </a:t>
            </a:r>
            <a:r>
              <a:rPr lang="en-US" sz="1600" kern="0" dirty="0"/>
              <a:t>as they share the same target the possible beam configurations are </a:t>
            </a:r>
            <a:r>
              <a:rPr lang="en-US" sz="1600" kern="0" dirty="0" smtClean="0"/>
              <a:t>coupled</a:t>
            </a:r>
          </a:p>
          <a:p>
            <a:r>
              <a:rPr lang="en-US" sz="1600" kern="0" dirty="0" smtClean="0"/>
              <a:t>Over-requested </a:t>
            </a:r>
            <a:r>
              <a:rPr lang="en-US" sz="1600" kern="0" dirty="0"/>
              <a:t>in the second half of the </a:t>
            </a:r>
            <a:r>
              <a:rPr lang="en-US" sz="1600" kern="0" dirty="0" smtClean="0"/>
              <a:t>run </a:t>
            </a:r>
            <a:r>
              <a:rPr lang="en-US" sz="1600" kern="0" dirty="0" smtClean="0">
                <a:sym typeface="Wingdings" panose="05000000000000000000" pitchFamily="2" charset="2"/>
              </a:rPr>
              <a:t> </a:t>
            </a:r>
            <a:r>
              <a:rPr lang="en-US" sz="1600" kern="0" dirty="0" smtClean="0">
                <a:solidFill>
                  <a:srgbClr val="003399"/>
                </a:solidFill>
                <a:sym typeface="Wingdings" panose="05000000000000000000" pitchFamily="2" charset="2"/>
              </a:rPr>
              <a:t>Not </a:t>
            </a:r>
            <a:r>
              <a:rPr lang="en-US" sz="1600" kern="0" dirty="0">
                <a:solidFill>
                  <a:srgbClr val="003399"/>
                </a:solidFill>
                <a:sym typeface="Wingdings" panose="05000000000000000000" pitchFamily="2" charset="2"/>
              </a:rPr>
              <a:t>all of the SPSC/LHCC requests </a:t>
            </a:r>
            <a:r>
              <a:rPr lang="en-US" sz="1600" kern="0" dirty="0" smtClean="0">
                <a:solidFill>
                  <a:srgbClr val="003399"/>
                </a:solidFill>
                <a:sym typeface="Wingdings" panose="05000000000000000000" pitchFamily="2" charset="2"/>
              </a:rPr>
              <a:t>can be scheduled (fully</a:t>
            </a:r>
            <a:r>
              <a:rPr lang="en-US" sz="1600" kern="0" dirty="0">
                <a:solidFill>
                  <a:srgbClr val="003399"/>
                </a:solidFill>
                <a:sym typeface="Wingdings" panose="05000000000000000000" pitchFamily="2" charset="2"/>
              </a:rPr>
              <a:t>)</a:t>
            </a:r>
            <a:endParaRPr lang="en-US" sz="1600" kern="0" dirty="0"/>
          </a:p>
          <a:p>
            <a:r>
              <a:rPr lang="en-US" sz="1600" kern="0" dirty="0" smtClean="0">
                <a:solidFill>
                  <a:srgbClr val="003399"/>
                </a:solidFill>
                <a:sym typeface="Wingdings" panose="05000000000000000000" pitchFamily="2" charset="2"/>
              </a:rPr>
              <a:t>Very few not CERN related activities schedule in earlier weeks – only in weeks without requests from LHCC / SPSC reviewed activities</a:t>
            </a:r>
            <a:endParaRPr lang="en-US" sz="1600" kern="0" dirty="0">
              <a:solidFill>
                <a:srgbClr val="003399"/>
              </a:solidFill>
              <a:sym typeface="Wingdings" panose="05000000000000000000" pitchFamily="2" charset="2"/>
            </a:endParaRPr>
          </a:p>
          <a:p>
            <a:endParaRPr lang="en-US" sz="1200" kern="0" dirty="0" smtClean="0"/>
          </a:p>
        </p:txBody>
      </p:sp>
      <p:sp>
        <p:nvSpPr>
          <p:cNvPr id="3" name="Title 2"/>
          <p:cNvSpPr>
            <a:spLocks noGrp="1"/>
          </p:cNvSpPr>
          <p:nvPr>
            <p:ph type="title"/>
          </p:nvPr>
        </p:nvSpPr>
        <p:spPr/>
        <p:txBody>
          <a:bodyPr/>
          <a:lstStyle/>
          <a:p>
            <a:r>
              <a:rPr lang="en-US" dirty="0" smtClean="0"/>
              <a:t>DRAFT: SPS </a:t>
            </a:r>
            <a:r>
              <a:rPr lang="en-US" dirty="0"/>
              <a:t>North Area T2 Target — H2 and H4</a:t>
            </a:r>
          </a:p>
        </p:txBody>
      </p:sp>
      <p:sp>
        <p:nvSpPr>
          <p:cNvPr id="9" name="TextBox 8"/>
          <p:cNvSpPr txBox="1"/>
          <p:nvPr/>
        </p:nvSpPr>
        <p:spPr>
          <a:xfrm>
            <a:off x="590550" y="3733800"/>
            <a:ext cx="495300" cy="338554"/>
          </a:xfrm>
          <a:prstGeom prst="rect">
            <a:avLst/>
          </a:prstGeom>
          <a:noFill/>
        </p:spPr>
        <p:txBody>
          <a:bodyPr wrap="square" rtlCol="0">
            <a:spAutoFit/>
          </a:bodyPr>
          <a:lstStyle/>
          <a:p>
            <a:r>
              <a:rPr lang="en-US" sz="1600" b="1" dirty="0" smtClean="0"/>
              <a:t>H2</a:t>
            </a:r>
            <a:endParaRPr lang="en-US" sz="1600" b="1" dirty="0"/>
          </a:p>
        </p:txBody>
      </p:sp>
      <p:sp>
        <p:nvSpPr>
          <p:cNvPr id="10" name="TextBox 9"/>
          <p:cNvSpPr txBox="1"/>
          <p:nvPr/>
        </p:nvSpPr>
        <p:spPr>
          <a:xfrm>
            <a:off x="590550" y="4997450"/>
            <a:ext cx="495300" cy="338554"/>
          </a:xfrm>
          <a:prstGeom prst="rect">
            <a:avLst/>
          </a:prstGeom>
          <a:noFill/>
        </p:spPr>
        <p:txBody>
          <a:bodyPr wrap="square" rtlCol="0">
            <a:spAutoFit/>
          </a:bodyPr>
          <a:lstStyle/>
          <a:p>
            <a:r>
              <a:rPr lang="en-US" sz="1600" b="1" dirty="0" smtClean="0"/>
              <a:t>H4</a:t>
            </a:r>
            <a:endParaRPr lang="en-US" sz="1600" b="1" dirty="0"/>
          </a:p>
        </p:txBody>
      </p:sp>
      <p:cxnSp>
        <p:nvCxnSpPr>
          <p:cNvPr id="7" name="Straight Arrow Connector 6"/>
          <p:cNvCxnSpPr/>
          <p:nvPr/>
        </p:nvCxnSpPr>
        <p:spPr bwMode="auto">
          <a:xfrm rot="5400000">
            <a:off x="10722610" y="2810510"/>
            <a:ext cx="0" cy="1463040"/>
          </a:xfrm>
          <a:prstGeom prst="straightConnector1">
            <a:avLst/>
          </a:prstGeom>
          <a:noFill/>
          <a:ln w="38100" cap="flat" cmpd="sng" algn="ctr">
            <a:solidFill>
              <a:srgbClr val="C00000"/>
            </a:solidFill>
            <a:prstDash val="solid"/>
            <a:round/>
            <a:headEnd type="triangle"/>
            <a:tailEnd type="triangle"/>
          </a:ln>
          <a:effectLst/>
        </p:spPr>
      </p:cxnSp>
      <p:sp>
        <p:nvSpPr>
          <p:cNvPr id="11" name="TextBox 10"/>
          <p:cNvSpPr txBox="1"/>
          <p:nvPr/>
        </p:nvSpPr>
        <p:spPr>
          <a:xfrm>
            <a:off x="10418039" y="3437702"/>
            <a:ext cx="675411" cy="253916"/>
          </a:xfrm>
          <a:prstGeom prst="rect">
            <a:avLst/>
          </a:prstGeom>
          <a:solidFill>
            <a:schemeClr val="bg1"/>
          </a:solidFill>
        </p:spPr>
        <p:txBody>
          <a:bodyPr wrap="square" rtlCol="0">
            <a:spAutoFit/>
          </a:bodyPr>
          <a:lstStyle/>
          <a:p>
            <a:r>
              <a:rPr lang="en-US" sz="1050" b="1" dirty="0" smtClean="0">
                <a:solidFill>
                  <a:srgbClr val="C00000"/>
                </a:solidFill>
              </a:rPr>
              <a:t>Pb Ions</a:t>
            </a:r>
            <a:endParaRPr lang="en-US" sz="1050" b="1" dirty="0">
              <a:solidFill>
                <a:srgbClr val="C00000"/>
              </a:solidFill>
            </a:endParaRPr>
          </a:p>
        </p:txBody>
      </p:sp>
    </p:spTree>
    <p:extLst>
      <p:ext uri="{BB962C8B-B14F-4D97-AF65-F5344CB8AC3E}">
        <p14:creationId xmlns:p14="http://schemas.microsoft.com/office/powerpoint/2010/main" val="455873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H6 high intensity weeks (as high as radiation protection allows):</a:t>
            </a:r>
          </a:p>
          <a:p>
            <a:pPr lvl="1"/>
            <a:r>
              <a:rPr lang="en-US" dirty="0" smtClean="0"/>
              <a:t>Weeks: 20, 23, 27, 30, 34 (starting on the Wednesday of that week)</a:t>
            </a:r>
          </a:p>
          <a:p>
            <a:pPr lvl="1"/>
            <a:endParaRPr lang="en-US" dirty="0"/>
          </a:p>
          <a:p>
            <a:r>
              <a:rPr lang="en-US" dirty="0" smtClean="0"/>
              <a:t>Standard setting for H6 and H8 are:</a:t>
            </a:r>
          </a:p>
          <a:p>
            <a:pPr lvl="1"/>
            <a:r>
              <a:rPr lang="en-US" dirty="0" smtClean="0"/>
              <a:t>Positive polarity 120 GeV/c for H6 and 180 GeV/c for H8: most weeks will run in these conditions</a:t>
            </a:r>
          </a:p>
          <a:p>
            <a:pPr lvl="1"/>
            <a:r>
              <a:rPr lang="en-US" dirty="0" smtClean="0"/>
              <a:t>Some users require a scan in energy. If the energy is requested to go higher than 180 GeV/c in H8, there is the option for:</a:t>
            </a:r>
          </a:p>
          <a:p>
            <a:pPr lvl="2"/>
            <a:r>
              <a:rPr lang="en-US" sz="2000" dirty="0" smtClean="0"/>
              <a:t>Negative polarity in both lines </a:t>
            </a:r>
            <a:r>
              <a:rPr lang="en-US" sz="2000" dirty="0" smtClean="0">
                <a:sym typeface="Wingdings" panose="05000000000000000000" pitchFamily="2" charset="2"/>
              </a:rPr>
              <a:t> the users in H6 have to agree to the different run condition</a:t>
            </a:r>
          </a:p>
          <a:p>
            <a:pPr lvl="1"/>
            <a:r>
              <a:rPr lang="en-US" dirty="0" smtClean="0">
                <a:sym typeface="Wingdings" panose="05000000000000000000" pitchFamily="2" charset="2"/>
              </a:rPr>
              <a:t>Primary protons are not available due to incompatibility with ECN3 users</a:t>
            </a:r>
            <a:endParaRPr lang="en-US" dirty="0"/>
          </a:p>
        </p:txBody>
      </p:sp>
      <p:sp>
        <p:nvSpPr>
          <p:cNvPr id="3" name="Title 2"/>
          <p:cNvSpPr>
            <a:spLocks noGrp="1"/>
          </p:cNvSpPr>
          <p:nvPr>
            <p:ph type="title"/>
          </p:nvPr>
        </p:nvSpPr>
        <p:spPr/>
        <p:txBody>
          <a:bodyPr/>
          <a:lstStyle/>
          <a:p>
            <a:r>
              <a:rPr lang="en-US" dirty="0"/>
              <a:t>SPS North Area T4 Target — H6 and H8</a:t>
            </a:r>
          </a:p>
        </p:txBody>
      </p:sp>
    </p:spTree>
    <p:extLst>
      <p:ext uri="{BB962C8B-B14F-4D97-AF65-F5344CB8AC3E}">
        <p14:creationId xmlns:p14="http://schemas.microsoft.com/office/powerpoint/2010/main" val="1339641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DRAFT: Ion User Schedule</a:t>
            </a:r>
            <a:endParaRPr lang="en-US" dirty="0"/>
          </a:p>
        </p:txBody>
      </p:sp>
      <p:pic>
        <p:nvPicPr>
          <p:cNvPr id="4" name="Picture 3"/>
          <p:cNvPicPr>
            <a:picLocks noChangeAspect="1"/>
          </p:cNvPicPr>
          <p:nvPr/>
        </p:nvPicPr>
        <p:blipFill>
          <a:blip r:embed="rId2"/>
          <a:stretch>
            <a:fillRect/>
          </a:stretch>
        </p:blipFill>
        <p:spPr>
          <a:xfrm>
            <a:off x="0" y="1886043"/>
            <a:ext cx="12192000" cy="3085914"/>
          </a:xfrm>
          <a:prstGeom prst="rect">
            <a:avLst/>
          </a:prstGeom>
        </p:spPr>
      </p:pic>
    </p:spTree>
    <p:extLst>
      <p:ext uri="{BB962C8B-B14F-4D97-AF65-F5344CB8AC3E}">
        <p14:creationId xmlns:p14="http://schemas.microsoft.com/office/powerpoint/2010/main" val="642362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The weekly user meetings from April onwards will be held in person again in 2023.</a:t>
            </a:r>
          </a:p>
          <a:p>
            <a:r>
              <a:rPr lang="en-US" sz="1800" dirty="0" smtClean="0"/>
              <a:t>As before COVID, attendance is strictly expected from one representative of each user group</a:t>
            </a:r>
          </a:p>
          <a:p>
            <a:pPr lvl="1"/>
            <a:r>
              <a:rPr lang="en-US" sz="1800" dirty="0" smtClean="0"/>
              <a:t>The week before the first beam day</a:t>
            </a:r>
          </a:p>
          <a:p>
            <a:pPr lvl="1"/>
            <a:r>
              <a:rPr lang="en-US" sz="1800" dirty="0" smtClean="0"/>
              <a:t>During beam time</a:t>
            </a:r>
          </a:p>
          <a:p>
            <a:pPr lvl="1"/>
            <a:r>
              <a:rPr lang="en-US" sz="1800" dirty="0" smtClean="0"/>
              <a:t>The meeting following the last day of beam time</a:t>
            </a:r>
          </a:p>
          <a:p>
            <a:pPr lvl="1"/>
            <a:r>
              <a:rPr lang="en-US" sz="1800" dirty="0" smtClean="0">
                <a:solidFill>
                  <a:srgbClr val="00B050"/>
                </a:solidFill>
                <a:sym typeface="Wingdings" panose="05000000000000000000" pitchFamily="2" charset="2"/>
              </a:rPr>
              <a:t> for a one week slot, users need to attend three of the weekly user meetings</a:t>
            </a:r>
          </a:p>
          <a:p>
            <a:pPr lvl="1"/>
            <a:r>
              <a:rPr lang="en-US" sz="1800" dirty="0" smtClean="0">
                <a:sym typeface="Wingdings" panose="05000000000000000000" pitchFamily="2" charset="2"/>
              </a:rPr>
              <a:t>When the run responsible is not able to attend</a:t>
            </a:r>
            <a:r>
              <a:rPr lang="en-US" sz="1800" dirty="0">
                <a:sym typeface="Wingdings" panose="05000000000000000000" pitchFamily="2" charset="2"/>
              </a:rPr>
              <a:t> </a:t>
            </a:r>
            <a:endParaRPr lang="en-US" sz="1800" dirty="0" smtClean="0">
              <a:sym typeface="Wingdings" panose="05000000000000000000" pitchFamily="2" charset="2"/>
            </a:endParaRPr>
          </a:p>
          <a:p>
            <a:pPr lvl="2"/>
            <a:r>
              <a:rPr lang="en-US" dirty="0" smtClean="0">
                <a:sym typeface="Wingdings" panose="05000000000000000000" pitchFamily="2" charset="2"/>
              </a:rPr>
              <a:t>Notify the Physics Coordinator the day before (email) and</a:t>
            </a:r>
          </a:p>
          <a:p>
            <a:pPr lvl="2"/>
            <a:r>
              <a:rPr lang="en-US" dirty="0" smtClean="0">
                <a:sym typeface="Wingdings" panose="05000000000000000000" pitchFamily="2" charset="2"/>
              </a:rPr>
              <a:t>Send / nominate a representative (could be a co-user of your beam line or your beam line physicist, if they agree) and</a:t>
            </a:r>
          </a:p>
          <a:p>
            <a:pPr lvl="2"/>
            <a:r>
              <a:rPr lang="en-US" dirty="0" smtClean="0">
                <a:sym typeface="Wingdings" panose="05000000000000000000" pitchFamily="2" charset="2"/>
              </a:rPr>
              <a:t>Fill the template of the minutes at least the day before the meeting</a:t>
            </a:r>
            <a:endParaRPr lang="en-US" dirty="0">
              <a:sym typeface="Wingdings" panose="05000000000000000000" pitchFamily="2" charset="2"/>
            </a:endParaRPr>
          </a:p>
          <a:p>
            <a:r>
              <a:rPr lang="en-US" sz="1800" dirty="0" smtClean="0">
                <a:sym typeface="Wingdings" panose="05000000000000000000" pitchFamily="2" charset="2"/>
              </a:rPr>
              <a:t>All main and parallel users are requested to</a:t>
            </a:r>
          </a:p>
          <a:p>
            <a:pPr lvl="1"/>
            <a:r>
              <a:rPr lang="en-US" sz="1800" dirty="0" smtClean="0">
                <a:sym typeface="Wingdings" panose="05000000000000000000" pitchFamily="2" charset="2"/>
              </a:rPr>
              <a:t>Fill the template of the minutes before the weekly user meeting</a:t>
            </a:r>
          </a:p>
          <a:p>
            <a:pPr lvl="1"/>
            <a:r>
              <a:rPr lang="en-US" sz="1800" dirty="0" smtClean="0">
                <a:sym typeface="Wingdings" panose="05000000000000000000" pitchFamily="2" charset="2"/>
              </a:rPr>
              <a:t>Give a short statement about their progress and/or difficulties encountered</a:t>
            </a:r>
          </a:p>
          <a:p>
            <a:r>
              <a:rPr lang="en-US" sz="1800" dirty="0" smtClean="0">
                <a:sym typeface="Wingdings" panose="05000000000000000000" pitchFamily="2" charset="2"/>
              </a:rPr>
              <a:t>Parasitic users are requested to attend the meeting the same way as main/parallel users. But reporting in the minutes and/or during the meeting is optional for them.</a:t>
            </a:r>
          </a:p>
          <a:p>
            <a:r>
              <a:rPr lang="en-US" sz="1800" dirty="0" smtClean="0">
                <a:sym typeface="Wingdings" panose="05000000000000000000" pitchFamily="2" charset="2"/>
              </a:rPr>
              <a:t>More users means that the time during the meetings is getting tight  please try to be brief</a:t>
            </a:r>
          </a:p>
        </p:txBody>
      </p:sp>
      <p:sp>
        <p:nvSpPr>
          <p:cNvPr id="3" name="Title 2"/>
          <p:cNvSpPr>
            <a:spLocks noGrp="1"/>
          </p:cNvSpPr>
          <p:nvPr>
            <p:ph type="title"/>
          </p:nvPr>
        </p:nvSpPr>
        <p:spPr/>
        <p:txBody>
          <a:bodyPr/>
          <a:lstStyle/>
          <a:p>
            <a:r>
              <a:rPr lang="en-US" dirty="0" smtClean="0"/>
              <a:t>Weekly User Meetings</a:t>
            </a:r>
            <a:endParaRPr lang="en-US" dirty="0"/>
          </a:p>
        </p:txBody>
      </p:sp>
    </p:spTree>
    <p:extLst>
      <p:ext uri="{BB962C8B-B14F-4D97-AF65-F5344CB8AC3E}">
        <p14:creationId xmlns:p14="http://schemas.microsoft.com/office/powerpoint/2010/main" val="676424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Please </a:t>
            </a:r>
            <a:r>
              <a:rPr lang="en-US" dirty="0" smtClean="0">
                <a:solidFill>
                  <a:srgbClr val="00B050"/>
                </a:solidFill>
              </a:rPr>
              <a:t>contact the SP and PS Physics Coordinator </a:t>
            </a:r>
            <a:r>
              <a:rPr lang="en-US" dirty="0" smtClean="0"/>
              <a:t>(Eva Barbara Holzer)</a:t>
            </a:r>
          </a:p>
          <a:p>
            <a:pPr lvl="3"/>
            <a:r>
              <a:rPr lang="en-US" i="1" dirty="0"/>
              <a:t>mailto: Sps Coordinator &lt;Sps.Coordinator@cern.ch</a:t>
            </a:r>
            <a:r>
              <a:rPr lang="en-US" i="1" dirty="0" smtClean="0"/>
              <a:t>&gt;</a:t>
            </a:r>
          </a:p>
          <a:p>
            <a:pPr lvl="3"/>
            <a:r>
              <a:rPr lang="en-US" i="1" dirty="0" smtClean="0"/>
              <a:t>Tel</a:t>
            </a:r>
            <a:r>
              <a:rPr lang="en-US" i="1" dirty="0"/>
              <a:t>.: +41 22 767 29 </a:t>
            </a:r>
            <a:r>
              <a:rPr lang="en-US" i="1" dirty="0" smtClean="0"/>
              <a:t>19</a:t>
            </a:r>
          </a:p>
          <a:p>
            <a:pPr lvl="1"/>
            <a:r>
              <a:rPr lang="en-US" dirty="0" smtClean="0"/>
              <a:t>For all questions regarding </a:t>
            </a:r>
            <a:r>
              <a:rPr lang="en-US" dirty="0" smtClean="0">
                <a:solidFill>
                  <a:srgbClr val="00B050"/>
                </a:solidFill>
              </a:rPr>
              <a:t>sharing of CERN resources </a:t>
            </a:r>
            <a:r>
              <a:rPr lang="en-US" dirty="0" smtClean="0"/>
              <a:t>(beam, consumables, infrastructure related) </a:t>
            </a:r>
            <a:r>
              <a:rPr lang="en-US" dirty="0" smtClean="0">
                <a:solidFill>
                  <a:srgbClr val="003399"/>
                </a:solidFill>
              </a:rPr>
              <a:t>amongst the user groups of the SPS and PS machines </a:t>
            </a:r>
            <a:r>
              <a:rPr lang="en-US" dirty="0" smtClean="0"/>
              <a:t>(AD, nTOF, AWAKE, PS East Area, SPS North Area)</a:t>
            </a:r>
          </a:p>
          <a:p>
            <a:pPr lvl="1"/>
            <a:r>
              <a:rPr lang="en-US" dirty="0" smtClean="0"/>
              <a:t>For all questions concerning the </a:t>
            </a:r>
            <a:r>
              <a:rPr lang="en-US" dirty="0" smtClean="0">
                <a:solidFill>
                  <a:srgbClr val="00B050"/>
                </a:solidFill>
              </a:rPr>
              <a:t>sharing of CERN resources </a:t>
            </a:r>
            <a:r>
              <a:rPr lang="en-US" dirty="0" smtClean="0">
                <a:solidFill>
                  <a:srgbClr val="003399"/>
                </a:solidFill>
              </a:rPr>
              <a:t>between the user groups and other activities of the injector complex </a:t>
            </a:r>
            <a:r>
              <a:rPr lang="en-US" dirty="0" smtClean="0"/>
              <a:t>(machine related activities, users of the Booster and the LHC related).</a:t>
            </a:r>
            <a:endParaRPr lang="en-US" dirty="0"/>
          </a:p>
          <a:p>
            <a:r>
              <a:rPr lang="en-US" dirty="0" smtClean="0"/>
              <a:t>During the run, at days when the Physics Coordinator is unavailable for urgent requests (e.g. away on a workshop), an acting Physics Coordinator ensures the continuity of the service.</a:t>
            </a:r>
            <a:endParaRPr lang="en-US" dirty="0"/>
          </a:p>
          <a:p>
            <a:endParaRPr lang="en-US" dirty="0" smtClean="0"/>
          </a:p>
          <a:p>
            <a:r>
              <a:rPr lang="en-US" dirty="0" smtClean="0"/>
              <a:t>The </a:t>
            </a:r>
            <a:r>
              <a:rPr lang="en-US" dirty="0"/>
              <a:t>SPS and PS Physics Coordinator is a physicist from the </a:t>
            </a:r>
            <a:r>
              <a:rPr lang="en-US" dirty="0" smtClean="0"/>
              <a:t>Experimental Physics (EP) Department. The physicists replacing the Physics Coordinator in case of absence are members of the EP Department as well and highly </a:t>
            </a:r>
            <a:r>
              <a:rPr lang="en-US" dirty="0"/>
              <a:t>experienced </a:t>
            </a:r>
            <a:r>
              <a:rPr lang="en-US" dirty="0" smtClean="0"/>
              <a:t>with CERN test beams.</a:t>
            </a:r>
          </a:p>
          <a:p>
            <a:pPr marL="0" indent="0">
              <a:buNone/>
            </a:pPr>
            <a:endParaRPr lang="en-US" dirty="0"/>
          </a:p>
          <a:p>
            <a:endParaRPr lang="en-US" dirty="0"/>
          </a:p>
          <a:p>
            <a:pPr lvl="1"/>
            <a:endParaRPr lang="en-US" dirty="0"/>
          </a:p>
        </p:txBody>
      </p:sp>
      <p:sp>
        <p:nvSpPr>
          <p:cNvPr id="3" name="Title 2"/>
          <p:cNvSpPr>
            <a:spLocks noGrp="1"/>
          </p:cNvSpPr>
          <p:nvPr>
            <p:ph type="title"/>
          </p:nvPr>
        </p:nvSpPr>
        <p:spPr/>
        <p:txBody>
          <a:bodyPr/>
          <a:lstStyle/>
          <a:p>
            <a:r>
              <a:rPr lang="en-US" dirty="0" smtClean="0"/>
              <a:t>SPS and PS Physics Coordination</a:t>
            </a:r>
            <a:endParaRPr lang="en-US" dirty="0"/>
          </a:p>
        </p:txBody>
      </p:sp>
    </p:spTree>
    <p:extLst>
      <p:ext uri="{BB962C8B-B14F-4D97-AF65-F5344CB8AC3E}">
        <p14:creationId xmlns:p14="http://schemas.microsoft.com/office/powerpoint/2010/main" val="1530417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sp>
        <p:nvSpPr>
          <p:cNvPr id="6" name="Title 5"/>
          <p:cNvSpPr>
            <a:spLocks noGrp="1"/>
          </p:cNvSpPr>
          <p:nvPr>
            <p:ph type="ctrTitle"/>
          </p:nvPr>
        </p:nvSpPr>
        <p:spPr/>
        <p:txBody>
          <a:bodyPr/>
          <a:lstStyle/>
          <a:p>
            <a:r>
              <a:rPr lang="en-US" dirty="0" smtClean="0"/>
              <a:t>END</a:t>
            </a:r>
            <a:endParaRPr lang="en-US" dirty="0"/>
          </a:p>
        </p:txBody>
      </p:sp>
    </p:spTree>
    <p:extLst>
      <p:ext uri="{BB962C8B-B14F-4D97-AF65-F5344CB8AC3E}">
        <p14:creationId xmlns:p14="http://schemas.microsoft.com/office/powerpoint/2010/main" val="2102150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Injector Schedule</a:t>
            </a:r>
            <a:endParaRPr lang="en-US" dirty="0"/>
          </a:p>
        </p:txBody>
      </p:sp>
    </p:spTree>
    <p:extLst>
      <p:ext uri="{BB962C8B-B14F-4D97-AF65-F5344CB8AC3E}">
        <p14:creationId xmlns:p14="http://schemas.microsoft.com/office/powerpoint/2010/main" val="2522357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Injector Schedule </a:t>
            </a:r>
            <a:r>
              <a:rPr lang="en-US" dirty="0" smtClean="0"/>
              <a:t>v1.0 – approved by RB December 2022</a:t>
            </a:r>
            <a:endParaRPr lang="en-US" dirty="0"/>
          </a:p>
        </p:txBody>
      </p:sp>
      <p:sp>
        <p:nvSpPr>
          <p:cNvPr id="9" name="Content Placeholder 1"/>
          <p:cNvSpPr>
            <a:spLocks noGrp="1"/>
          </p:cNvSpPr>
          <p:nvPr>
            <p:ph idx="1"/>
          </p:nvPr>
        </p:nvSpPr>
        <p:spPr>
          <a:xfrm>
            <a:off x="609600" y="785813"/>
            <a:ext cx="10972800" cy="5637212"/>
          </a:xfrm>
        </p:spPr>
        <p:txBody>
          <a:bodyPr/>
          <a:lstStyle/>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t>Changes since approval (not shown above):</a:t>
            </a:r>
          </a:p>
          <a:p>
            <a:pPr lvl="1"/>
            <a:r>
              <a:rPr lang="en-US" sz="1800" dirty="0" smtClean="0"/>
              <a:t>PS EA and SPS EHN1 physics starts one week earlier</a:t>
            </a:r>
          </a:p>
          <a:p>
            <a:pPr lvl="1"/>
            <a:r>
              <a:rPr lang="en-US" sz="1800" dirty="0" smtClean="0"/>
              <a:t>Recent request to add approximately 72 hours of ion commissioning during the last 4 weeks of proton beam </a:t>
            </a:r>
            <a:r>
              <a:rPr lang="en-US" sz="1800" dirty="0" smtClean="0">
                <a:sym typeface="Wingdings" panose="05000000000000000000" pitchFamily="2" charset="2"/>
              </a:rPr>
              <a:t> impact on the test beam users and the physics experiments</a:t>
            </a:r>
            <a:endParaRPr lang="en-US" sz="1800" dirty="0"/>
          </a:p>
        </p:txBody>
      </p:sp>
      <p:pic>
        <p:nvPicPr>
          <p:cNvPr id="2" name="Picture 1"/>
          <p:cNvPicPr>
            <a:picLocks noChangeAspect="1"/>
          </p:cNvPicPr>
          <p:nvPr/>
        </p:nvPicPr>
        <p:blipFill>
          <a:blip r:embed="rId2"/>
          <a:stretch>
            <a:fillRect/>
          </a:stretch>
        </p:blipFill>
        <p:spPr>
          <a:xfrm>
            <a:off x="394330" y="1097938"/>
            <a:ext cx="5278294" cy="3077467"/>
          </a:xfrm>
          <a:prstGeom prst="rect">
            <a:avLst/>
          </a:prstGeom>
        </p:spPr>
      </p:pic>
      <p:pic>
        <p:nvPicPr>
          <p:cNvPr id="11" name="Picture 10"/>
          <p:cNvPicPr>
            <a:picLocks noChangeAspect="1"/>
          </p:cNvPicPr>
          <p:nvPr/>
        </p:nvPicPr>
        <p:blipFill rotWithShape="1">
          <a:blip r:embed="rId3"/>
          <a:srcRect l="67781"/>
          <a:stretch/>
        </p:blipFill>
        <p:spPr>
          <a:xfrm>
            <a:off x="10361356" y="4233150"/>
            <a:ext cx="1514007" cy="966693"/>
          </a:xfrm>
          <a:prstGeom prst="rect">
            <a:avLst/>
          </a:prstGeom>
        </p:spPr>
      </p:pic>
      <p:pic>
        <p:nvPicPr>
          <p:cNvPr id="12" name="Picture 11"/>
          <p:cNvPicPr>
            <a:picLocks noChangeAspect="1"/>
          </p:cNvPicPr>
          <p:nvPr/>
        </p:nvPicPr>
        <p:blipFill rotWithShape="1">
          <a:blip r:embed="rId3"/>
          <a:srcRect l="35823" r="32666"/>
          <a:stretch/>
        </p:blipFill>
        <p:spPr>
          <a:xfrm>
            <a:off x="3500613" y="6968526"/>
            <a:ext cx="1480737" cy="966693"/>
          </a:xfrm>
          <a:prstGeom prst="rect">
            <a:avLst/>
          </a:prstGeom>
        </p:spPr>
      </p:pic>
      <p:pic>
        <p:nvPicPr>
          <p:cNvPr id="13" name="Picture 12"/>
          <p:cNvPicPr>
            <a:picLocks noChangeAspect="1"/>
          </p:cNvPicPr>
          <p:nvPr/>
        </p:nvPicPr>
        <p:blipFill rotWithShape="1">
          <a:blip r:embed="rId3"/>
          <a:srcRect r="65344"/>
          <a:stretch/>
        </p:blipFill>
        <p:spPr>
          <a:xfrm>
            <a:off x="8439864" y="4233150"/>
            <a:ext cx="1628529" cy="966693"/>
          </a:xfrm>
          <a:prstGeom prst="rect">
            <a:avLst/>
          </a:prstGeom>
        </p:spPr>
      </p:pic>
      <p:pic>
        <p:nvPicPr>
          <p:cNvPr id="14" name="Picture 13"/>
          <p:cNvPicPr>
            <a:picLocks noChangeAspect="1"/>
          </p:cNvPicPr>
          <p:nvPr/>
        </p:nvPicPr>
        <p:blipFill>
          <a:blip r:embed="rId4"/>
          <a:stretch>
            <a:fillRect/>
          </a:stretch>
        </p:blipFill>
        <p:spPr>
          <a:xfrm>
            <a:off x="6130976" y="1162875"/>
            <a:ext cx="5308755" cy="3002793"/>
          </a:xfrm>
          <a:prstGeom prst="rect">
            <a:avLst/>
          </a:prstGeom>
        </p:spPr>
      </p:pic>
    </p:spTree>
    <p:extLst>
      <p:ext uri="{BB962C8B-B14F-4D97-AF65-F5344CB8AC3E}">
        <p14:creationId xmlns:p14="http://schemas.microsoft.com/office/powerpoint/2010/main" val="3030325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Not subtracting for: ion commissioning, MDs, LHC MD preparations, technical stop etc.</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sz="2800" dirty="0" smtClean="0"/>
          </a:p>
          <a:p>
            <a:endParaRPr lang="en-US" dirty="0" smtClean="0"/>
          </a:p>
          <a:p>
            <a:endParaRPr lang="en-US" dirty="0" smtClean="0"/>
          </a:p>
          <a:p>
            <a:r>
              <a:rPr lang="en-US" dirty="0" smtClean="0"/>
              <a:t>AWAKE</a:t>
            </a:r>
            <a:r>
              <a:rPr lang="en-US" dirty="0"/>
              <a:t>: </a:t>
            </a:r>
            <a:r>
              <a:rPr lang="en-US" b="1" dirty="0"/>
              <a:t>9.5 </a:t>
            </a:r>
            <a:r>
              <a:rPr lang="en-US" b="1" dirty="0" smtClean="0"/>
              <a:t>weeks </a:t>
            </a:r>
            <a:r>
              <a:rPr lang="en-US" dirty="0" smtClean="0"/>
              <a:t>(11 in 2022) 86%</a:t>
            </a:r>
          </a:p>
          <a:p>
            <a:r>
              <a:rPr lang="en-US" dirty="0" smtClean="0"/>
              <a:t>HiRadMat</a:t>
            </a:r>
            <a:r>
              <a:rPr lang="en-US" dirty="0"/>
              <a:t>: </a:t>
            </a:r>
            <a:r>
              <a:rPr lang="en-US" b="1" dirty="0"/>
              <a:t>3 weeks + 1 spare </a:t>
            </a:r>
            <a:r>
              <a:rPr lang="en-US" b="1" dirty="0" smtClean="0"/>
              <a:t>week </a:t>
            </a:r>
            <a:r>
              <a:rPr lang="en-US" dirty="0" smtClean="0"/>
              <a:t>(4 in 2022) 75% / 100%</a:t>
            </a:r>
            <a:endParaRPr lang="en-US" dirty="0"/>
          </a:p>
          <a:p>
            <a:endParaRPr lang="en-US" dirty="0"/>
          </a:p>
        </p:txBody>
      </p:sp>
      <p:sp>
        <p:nvSpPr>
          <p:cNvPr id="3" name="Title 2"/>
          <p:cNvSpPr>
            <a:spLocks noGrp="1"/>
          </p:cNvSpPr>
          <p:nvPr>
            <p:ph type="title"/>
          </p:nvPr>
        </p:nvSpPr>
        <p:spPr/>
        <p:txBody>
          <a:bodyPr/>
          <a:lstStyle/>
          <a:p>
            <a:r>
              <a:rPr lang="en-US" dirty="0" smtClean="0"/>
              <a:t>Physics Accounting 2023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272173382"/>
              </p:ext>
            </p:extLst>
          </p:nvPr>
        </p:nvGraphicFramePr>
        <p:xfrm>
          <a:off x="311286" y="1398659"/>
          <a:ext cx="11731557" cy="4025910"/>
        </p:xfrm>
        <a:graphic>
          <a:graphicData uri="http://schemas.openxmlformats.org/drawingml/2006/table">
            <a:tbl>
              <a:tblPr firstRow="1" bandRow="1">
                <a:tableStyleId>{5940675A-B579-460E-94D1-54222C63F5DA}</a:tableStyleId>
              </a:tblPr>
              <a:tblGrid>
                <a:gridCol w="1381327">
                  <a:extLst>
                    <a:ext uri="{9D8B030D-6E8A-4147-A177-3AD203B41FA5}">
                      <a16:colId xmlns:a16="http://schemas.microsoft.com/office/drawing/2014/main" val="3396376058"/>
                    </a:ext>
                  </a:extLst>
                </a:gridCol>
                <a:gridCol w="1468876">
                  <a:extLst>
                    <a:ext uri="{9D8B030D-6E8A-4147-A177-3AD203B41FA5}">
                      <a16:colId xmlns:a16="http://schemas.microsoft.com/office/drawing/2014/main" val="3999572289"/>
                    </a:ext>
                  </a:extLst>
                </a:gridCol>
                <a:gridCol w="1488332">
                  <a:extLst>
                    <a:ext uri="{9D8B030D-6E8A-4147-A177-3AD203B41FA5}">
                      <a16:colId xmlns:a16="http://schemas.microsoft.com/office/drawing/2014/main" val="2051304043"/>
                    </a:ext>
                  </a:extLst>
                </a:gridCol>
                <a:gridCol w="1857983">
                  <a:extLst>
                    <a:ext uri="{9D8B030D-6E8A-4147-A177-3AD203B41FA5}">
                      <a16:colId xmlns:a16="http://schemas.microsoft.com/office/drawing/2014/main" val="4274933832"/>
                    </a:ext>
                  </a:extLst>
                </a:gridCol>
                <a:gridCol w="1916349">
                  <a:extLst>
                    <a:ext uri="{9D8B030D-6E8A-4147-A177-3AD203B41FA5}">
                      <a16:colId xmlns:a16="http://schemas.microsoft.com/office/drawing/2014/main" val="3864446472"/>
                    </a:ext>
                  </a:extLst>
                </a:gridCol>
                <a:gridCol w="1799617">
                  <a:extLst>
                    <a:ext uri="{9D8B030D-6E8A-4147-A177-3AD203B41FA5}">
                      <a16:colId xmlns:a16="http://schemas.microsoft.com/office/drawing/2014/main" val="2136518413"/>
                    </a:ext>
                  </a:extLst>
                </a:gridCol>
                <a:gridCol w="1819073">
                  <a:extLst>
                    <a:ext uri="{9D8B030D-6E8A-4147-A177-3AD203B41FA5}">
                      <a16:colId xmlns:a16="http://schemas.microsoft.com/office/drawing/2014/main" val="2648735790"/>
                    </a:ext>
                  </a:extLst>
                </a:gridCol>
              </a:tblGrid>
              <a:tr h="512574">
                <a:tc>
                  <a:txBody>
                    <a:bodyPr/>
                    <a:lstStyle/>
                    <a:p>
                      <a:endParaRPr lang="en-US" sz="1800" dirty="0">
                        <a:solidFill>
                          <a:schemeClr val="tx1"/>
                        </a:solidFill>
                      </a:endParaRPr>
                    </a:p>
                  </a:txBody>
                  <a:tcPr/>
                </a:tc>
                <a:tc>
                  <a:txBody>
                    <a:bodyPr/>
                    <a:lstStyle/>
                    <a:p>
                      <a:r>
                        <a:rPr lang="en-US" sz="1800" b="1" dirty="0">
                          <a:solidFill>
                            <a:schemeClr val="tx1"/>
                          </a:solidFill>
                        </a:rPr>
                        <a:t>ISOLDE</a:t>
                      </a:r>
                    </a:p>
                  </a:txBody>
                  <a:tcPr/>
                </a:tc>
                <a:tc>
                  <a:txBody>
                    <a:bodyPr/>
                    <a:lstStyle/>
                    <a:p>
                      <a:r>
                        <a:rPr lang="en-US" sz="1800" b="1" dirty="0">
                          <a:solidFill>
                            <a:schemeClr val="tx1"/>
                          </a:solidFill>
                        </a:rPr>
                        <a:t>nTOF</a:t>
                      </a:r>
                    </a:p>
                  </a:txBody>
                  <a:tcPr/>
                </a:tc>
                <a:tc>
                  <a:txBody>
                    <a:bodyPr/>
                    <a:lstStyle/>
                    <a:p>
                      <a:r>
                        <a:rPr lang="en-US" sz="1800" b="1" dirty="0">
                          <a:solidFill>
                            <a:schemeClr val="tx1"/>
                          </a:solidFill>
                        </a:rPr>
                        <a:t>AD/ELENA</a:t>
                      </a:r>
                    </a:p>
                  </a:txBody>
                  <a:tcPr/>
                </a:tc>
                <a:tc>
                  <a:txBody>
                    <a:bodyPr/>
                    <a:lstStyle/>
                    <a:p>
                      <a:r>
                        <a:rPr lang="en-US" sz="1800" b="1" dirty="0">
                          <a:solidFill>
                            <a:schemeClr val="tx1"/>
                          </a:solidFill>
                        </a:rPr>
                        <a:t>PS EA FT</a:t>
                      </a:r>
                    </a:p>
                  </a:txBody>
                  <a:tcPr/>
                </a:tc>
                <a:tc>
                  <a:txBody>
                    <a:bodyPr/>
                    <a:lstStyle/>
                    <a:p>
                      <a:r>
                        <a:rPr lang="en-US" sz="1800" b="1" dirty="0">
                          <a:solidFill>
                            <a:schemeClr val="tx1"/>
                          </a:solidFill>
                        </a:rPr>
                        <a:t>SPS </a:t>
                      </a:r>
                      <a:r>
                        <a:rPr lang="en-US" sz="1800" b="1" dirty="0" smtClean="0">
                          <a:solidFill>
                            <a:schemeClr val="tx1"/>
                          </a:solidFill>
                        </a:rPr>
                        <a:t>EHN1</a:t>
                      </a:r>
                      <a:endParaRPr lang="en-US" sz="1800" b="1" dirty="0">
                        <a:solidFill>
                          <a:schemeClr val="tx1"/>
                        </a:solidFill>
                      </a:endParaRPr>
                    </a:p>
                  </a:txBody>
                  <a:tcPr/>
                </a:tc>
                <a:tc>
                  <a:txBody>
                    <a:bodyPr/>
                    <a:lstStyle/>
                    <a:p>
                      <a:r>
                        <a:rPr lang="en-US" sz="1800" b="1" dirty="0">
                          <a:solidFill>
                            <a:schemeClr val="tx1"/>
                          </a:solidFill>
                        </a:rPr>
                        <a:t>SPS </a:t>
                      </a:r>
                      <a:r>
                        <a:rPr lang="en-GB" sz="1200" b="1" dirty="0" smtClean="0"/>
                        <a:t>EHN2 &amp; ECN3</a:t>
                      </a:r>
                      <a:endParaRPr lang="en-US" sz="1200" b="1" dirty="0">
                        <a:solidFill>
                          <a:schemeClr val="tx1"/>
                        </a:solidFill>
                      </a:endParaRPr>
                    </a:p>
                  </a:txBody>
                  <a:tcPr/>
                </a:tc>
                <a:extLst>
                  <a:ext uri="{0D108BD9-81ED-4DB2-BD59-A6C34878D82A}">
                    <a16:rowId xmlns:a16="http://schemas.microsoft.com/office/drawing/2014/main" val="1713906454"/>
                  </a:ext>
                </a:extLst>
              </a:tr>
              <a:tr h="512574">
                <a:tc>
                  <a:txBody>
                    <a:bodyPr/>
                    <a:lstStyle/>
                    <a:p>
                      <a:r>
                        <a:rPr lang="en-US" sz="1800" baseline="0" dirty="0">
                          <a:solidFill>
                            <a:schemeClr val="tx1"/>
                          </a:solidFill>
                        </a:rPr>
                        <a:t>p (p-) </a:t>
                      </a:r>
                      <a:r>
                        <a:rPr lang="en-US" sz="1800" dirty="0">
                          <a:solidFill>
                            <a:schemeClr val="tx1"/>
                          </a:solidFill>
                        </a:rPr>
                        <a:t>start</a:t>
                      </a:r>
                    </a:p>
                  </a:txBody>
                  <a:tcPr/>
                </a:tc>
                <a:tc>
                  <a:txBody>
                    <a:bodyPr/>
                    <a:lstStyle/>
                    <a:p>
                      <a:r>
                        <a:rPr lang="en-US" sz="1800" dirty="0" smtClean="0">
                          <a:solidFill>
                            <a:schemeClr val="tx1"/>
                          </a:solidFill>
                        </a:rPr>
                        <a:t>April</a:t>
                      </a:r>
                      <a:r>
                        <a:rPr lang="en-US" sz="1800" baseline="0" dirty="0" smtClean="0">
                          <a:solidFill>
                            <a:schemeClr val="tx1"/>
                          </a:solidFill>
                        </a:rPr>
                        <a:t> 10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April 10</a:t>
                      </a:r>
                      <a:r>
                        <a:rPr lang="en-US" sz="1800" baseline="30000" dirty="0" smtClean="0">
                          <a:solidFill>
                            <a:schemeClr val="tx1"/>
                          </a:solidFill>
                        </a:rPr>
                        <a:t>th</a:t>
                      </a:r>
                      <a:r>
                        <a:rPr lang="en-US" sz="180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May</a:t>
                      </a:r>
                      <a:r>
                        <a:rPr lang="en-US" sz="1800" baseline="0" dirty="0" smtClean="0">
                          <a:solidFill>
                            <a:schemeClr val="tx1"/>
                          </a:solidFill>
                        </a:rPr>
                        <a:t> 11</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rPr>
                        <a:t>April 7</a:t>
                      </a:r>
                      <a:r>
                        <a:rPr lang="en-US" sz="1800" baseline="30000" dirty="0" smtClean="0">
                          <a:solidFill>
                            <a:srgbClr val="C00000"/>
                          </a:solidFill>
                        </a:rPr>
                        <a:t>th</a:t>
                      </a:r>
                      <a:r>
                        <a:rPr lang="en-US" sz="1800" dirty="0" smtClean="0">
                          <a:solidFill>
                            <a:srgbClr val="C00000"/>
                          </a:solidFill>
                        </a:rPr>
                        <a:t> </a:t>
                      </a:r>
                      <a:endParaRPr lang="en-US" sz="1800" dirty="0">
                        <a:solidFill>
                          <a:srgbClr val="C00000"/>
                        </a:solidFill>
                      </a:endParaRPr>
                    </a:p>
                  </a:txBody>
                  <a:tcPr/>
                </a:tc>
                <a:tc>
                  <a:txBody>
                    <a:bodyPr/>
                    <a:lstStyle/>
                    <a:p>
                      <a:r>
                        <a:rPr lang="en-US" sz="1800" dirty="0" smtClean="0">
                          <a:solidFill>
                            <a:srgbClr val="C00000"/>
                          </a:solidFill>
                        </a:rPr>
                        <a:t>April 24</a:t>
                      </a:r>
                      <a:r>
                        <a:rPr lang="en-US" sz="1800" baseline="30000" dirty="0" smtClean="0">
                          <a:solidFill>
                            <a:srgbClr val="C00000"/>
                          </a:solidFill>
                        </a:rPr>
                        <a:t>th</a:t>
                      </a:r>
                      <a:endParaRPr lang="en-US" sz="1800" dirty="0">
                        <a:solidFill>
                          <a:schemeClr val="tx1"/>
                        </a:solidFill>
                      </a:endParaRPr>
                    </a:p>
                  </a:txBody>
                  <a:tcPr/>
                </a:tc>
                <a:tc>
                  <a:txBody>
                    <a:bodyPr/>
                    <a:lstStyle/>
                    <a:p>
                      <a:r>
                        <a:rPr lang="en-US" sz="1800" dirty="0" smtClean="0">
                          <a:solidFill>
                            <a:schemeClr val="tx1"/>
                          </a:solidFill>
                        </a:rPr>
                        <a:t>May 1</a:t>
                      </a:r>
                      <a:r>
                        <a:rPr lang="en-US" sz="1800" baseline="30000" dirty="0" smtClean="0">
                          <a:solidFill>
                            <a:schemeClr val="tx1"/>
                          </a:solidFill>
                        </a:rPr>
                        <a:t>st</a:t>
                      </a:r>
                      <a:r>
                        <a:rPr lang="en-US" sz="1800" baseline="0" dirty="0" smtClean="0">
                          <a:solidFill>
                            <a:schemeClr val="tx1"/>
                          </a:solidFill>
                        </a:rPr>
                        <a:t> </a:t>
                      </a:r>
                      <a:endParaRPr lang="en-US" sz="1800" dirty="0">
                        <a:solidFill>
                          <a:schemeClr val="tx1"/>
                        </a:solidFill>
                      </a:endParaRPr>
                    </a:p>
                  </a:txBody>
                  <a:tcPr/>
                </a:tc>
                <a:extLst>
                  <a:ext uri="{0D108BD9-81ED-4DB2-BD59-A6C34878D82A}">
                    <a16:rowId xmlns:a16="http://schemas.microsoft.com/office/drawing/2014/main" val="4200558873"/>
                  </a:ext>
                </a:extLst>
              </a:tr>
              <a:tr h="512574">
                <a:tc>
                  <a:txBody>
                    <a:bodyPr/>
                    <a:lstStyle/>
                    <a:p>
                      <a:r>
                        <a:rPr lang="en-US" sz="1800" dirty="0">
                          <a:solidFill>
                            <a:schemeClr val="tx1"/>
                          </a:solidFill>
                        </a:rPr>
                        <a:t>p (p-) end</a:t>
                      </a: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September 28</a:t>
                      </a:r>
                      <a:r>
                        <a:rPr lang="en-US" sz="1800" baseline="30000" dirty="0" smtClean="0">
                          <a:solidFill>
                            <a:schemeClr val="tx1"/>
                          </a:solidFill>
                        </a:rPr>
                        <a:t>th</a:t>
                      </a:r>
                      <a:r>
                        <a:rPr lang="en-US" sz="180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September 28</a:t>
                      </a:r>
                      <a:r>
                        <a:rPr lang="en-US" sz="1800" baseline="30000" dirty="0" smtClean="0">
                          <a:solidFill>
                            <a:schemeClr val="tx1"/>
                          </a:solidFill>
                        </a:rPr>
                        <a:t>th</a:t>
                      </a:r>
                      <a:r>
                        <a:rPr lang="en-US" sz="1800" dirty="0" smtClean="0">
                          <a:solidFill>
                            <a:schemeClr val="tx1"/>
                          </a:solidFill>
                        </a:rPr>
                        <a:t> </a:t>
                      </a:r>
                      <a:endParaRPr lang="en-US" sz="1800" dirty="0">
                        <a:solidFill>
                          <a:schemeClr val="tx1"/>
                        </a:solidFill>
                      </a:endParaRPr>
                    </a:p>
                  </a:txBody>
                  <a:tcPr/>
                </a:tc>
                <a:extLst>
                  <a:ext uri="{0D108BD9-81ED-4DB2-BD59-A6C34878D82A}">
                    <a16:rowId xmlns:a16="http://schemas.microsoft.com/office/drawing/2014/main" val="3318570228"/>
                  </a:ext>
                </a:extLst>
              </a:tr>
              <a:tr h="512574">
                <a:tc>
                  <a:txBody>
                    <a:bodyPr/>
                    <a:lstStyle/>
                    <a:p>
                      <a:r>
                        <a:rPr lang="en-US" sz="1800" dirty="0">
                          <a:solidFill>
                            <a:schemeClr val="tx1"/>
                          </a:solidFill>
                        </a:rPr>
                        <a:t>Pb ion start</a:t>
                      </a:r>
                    </a:p>
                  </a:txBody>
                  <a:tcPr/>
                </a:tc>
                <a:tc>
                  <a:txBody>
                    <a:bodyPr/>
                    <a:lstStyle/>
                    <a:p>
                      <a:endParaRPr lang="en-US" sz="1800" dirty="0">
                        <a:solidFill>
                          <a:schemeClr val="tx1"/>
                        </a:solidFill>
                      </a:endParaRPr>
                    </a:p>
                  </a:txBody>
                  <a:tcPr/>
                </a:tc>
                <a:tc>
                  <a:txBody>
                    <a:bodyPr/>
                    <a:lstStyle/>
                    <a:p>
                      <a:endParaRPr lang="en-US" sz="1800" dirty="0">
                        <a:solidFill>
                          <a:schemeClr val="tx1"/>
                        </a:solidFill>
                      </a:endParaRPr>
                    </a:p>
                  </a:txBody>
                  <a:tcPr/>
                </a:tc>
                <a:tc>
                  <a:txBody>
                    <a:bodyPr/>
                    <a:lstStyle/>
                    <a:p>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16</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October 2</a:t>
                      </a:r>
                      <a:r>
                        <a:rPr lang="en-US" sz="1800" baseline="30000" dirty="0" smtClean="0">
                          <a:solidFill>
                            <a:schemeClr val="tx1"/>
                          </a:solidFill>
                        </a:rPr>
                        <a:t>nd</a:t>
                      </a:r>
                      <a:r>
                        <a:rPr lang="en-US" sz="1800" baseline="0" dirty="0" smtClean="0">
                          <a:solidFill>
                            <a:schemeClr val="tx1"/>
                          </a:solidFill>
                        </a:rPr>
                        <a:t> </a:t>
                      </a:r>
                      <a:endParaRPr lang="en-US" sz="18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October 2</a:t>
                      </a:r>
                      <a:r>
                        <a:rPr lang="en-US" sz="1800" baseline="30000" dirty="0" smtClean="0">
                          <a:solidFill>
                            <a:schemeClr val="tx1"/>
                          </a:solidFill>
                        </a:rPr>
                        <a:t>nd</a:t>
                      </a:r>
                      <a:r>
                        <a:rPr lang="en-US" sz="1800" baseline="0" dirty="0" smtClean="0">
                          <a:solidFill>
                            <a:schemeClr val="tx1"/>
                          </a:solidFill>
                        </a:rPr>
                        <a:t> </a:t>
                      </a:r>
                      <a:endParaRPr lang="en-US" sz="1800" dirty="0">
                        <a:solidFill>
                          <a:schemeClr val="tx1"/>
                        </a:solidFill>
                      </a:endParaRPr>
                    </a:p>
                  </a:txBody>
                  <a:tcPr/>
                </a:tc>
                <a:extLst>
                  <a:ext uri="{0D108BD9-81ED-4DB2-BD59-A6C34878D82A}">
                    <a16:rowId xmlns:a16="http://schemas.microsoft.com/office/drawing/2014/main" val="643431646"/>
                  </a:ext>
                </a:extLst>
              </a:tr>
              <a:tr h="512574">
                <a:tc>
                  <a:txBody>
                    <a:bodyPr/>
                    <a:lstStyle/>
                    <a:p>
                      <a:r>
                        <a:rPr lang="en-US" sz="1800" dirty="0">
                          <a:solidFill>
                            <a:schemeClr val="tx1"/>
                          </a:solidFill>
                        </a:rPr>
                        <a:t>Pb ion end</a:t>
                      </a:r>
                    </a:p>
                  </a:txBody>
                  <a:tcPr/>
                </a:tc>
                <a:tc>
                  <a:txBody>
                    <a:bodyPr/>
                    <a:lstStyle/>
                    <a:p>
                      <a:endParaRPr lang="en-US" sz="1800" dirty="0">
                        <a:solidFill>
                          <a:schemeClr val="tx1"/>
                        </a:solidFill>
                      </a:endParaRPr>
                    </a:p>
                  </a:txBody>
                  <a:tcPr/>
                </a:tc>
                <a:tc>
                  <a:txBody>
                    <a:bodyPr/>
                    <a:lstStyle/>
                    <a:p>
                      <a:endParaRPr lang="en-US" sz="1800" dirty="0">
                        <a:solidFill>
                          <a:schemeClr val="tx1"/>
                        </a:solidFill>
                      </a:endParaRPr>
                    </a:p>
                  </a:txBody>
                  <a:tcPr/>
                </a:tc>
                <a:tc>
                  <a:txBody>
                    <a:bodyPr/>
                    <a:lstStyle/>
                    <a:p>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tc>
                  <a:txBody>
                    <a:bodyPr/>
                    <a:lstStyle/>
                    <a:p>
                      <a:r>
                        <a:rPr lang="en-US" sz="1800" dirty="0" smtClean="0">
                          <a:solidFill>
                            <a:schemeClr val="tx1"/>
                          </a:solidFill>
                        </a:rPr>
                        <a:t>October</a:t>
                      </a:r>
                      <a:r>
                        <a:rPr lang="en-US" sz="1800" baseline="0" dirty="0" smtClean="0">
                          <a:solidFill>
                            <a:schemeClr val="tx1"/>
                          </a:solidFill>
                        </a:rPr>
                        <a:t> 30</a:t>
                      </a:r>
                      <a:r>
                        <a:rPr lang="en-US" sz="1800" baseline="30000" dirty="0" smtClean="0">
                          <a:solidFill>
                            <a:schemeClr val="tx1"/>
                          </a:solidFill>
                        </a:rPr>
                        <a:t>th</a:t>
                      </a:r>
                      <a:r>
                        <a:rPr lang="en-US" sz="1800" baseline="0" dirty="0" smtClean="0">
                          <a:solidFill>
                            <a:schemeClr val="tx1"/>
                          </a:solidFill>
                        </a:rPr>
                        <a:t> </a:t>
                      </a:r>
                      <a:endParaRPr lang="en-US" sz="1800" dirty="0">
                        <a:solidFill>
                          <a:schemeClr val="tx1"/>
                        </a:solidFill>
                      </a:endParaRPr>
                    </a:p>
                  </a:txBody>
                  <a:tcPr/>
                </a:tc>
                <a:extLst>
                  <a:ext uri="{0D108BD9-81ED-4DB2-BD59-A6C34878D82A}">
                    <a16:rowId xmlns:a16="http://schemas.microsoft.com/office/drawing/2014/main" val="980136062"/>
                  </a:ext>
                </a:extLst>
              </a:tr>
              <a:tr h="732248">
                <a:tc>
                  <a:txBody>
                    <a:bodyPr/>
                    <a:lstStyle/>
                    <a:p>
                      <a:pPr algn="ctr"/>
                      <a:r>
                        <a:rPr lang="en-US" sz="1800" b="1" dirty="0" smtClean="0">
                          <a:solidFill>
                            <a:schemeClr val="tx1"/>
                          </a:solidFill>
                        </a:rPr>
                        <a:t>Weeks 2023</a:t>
                      </a:r>
                      <a:br>
                        <a:rPr lang="en-US" sz="1800" b="1" dirty="0" smtClean="0">
                          <a:solidFill>
                            <a:schemeClr val="tx1"/>
                          </a:solidFill>
                        </a:rPr>
                      </a:br>
                      <a:r>
                        <a:rPr lang="en-US" sz="1800" b="0" dirty="0" smtClean="0">
                          <a:solidFill>
                            <a:schemeClr val="tx1"/>
                          </a:solidFill>
                        </a:rPr>
                        <a:t>(weeks 2022)</a:t>
                      </a:r>
                    </a:p>
                    <a:p>
                      <a:pPr algn="ctr"/>
                      <a:r>
                        <a:rPr lang="en-US" sz="1800" b="0" dirty="0" smtClean="0">
                          <a:solidFill>
                            <a:srgbClr val="003399"/>
                          </a:solidFill>
                        </a:rPr>
                        <a:t>% wrt 2022</a:t>
                      </a:r>
                      <a:endParaRPr lang="en-US" sz="1800" b="0" dirty="0">
                        <a:solidFill>
                          <a:srgbClr val="003399"/>
                        </a:solidFill>
                      </a:endParaRPr>
                    </a:p>
                  </a:txBody>
                  <a:tcPr/>
                </a:tc>
                <a:tc>
                  <a:txBody>
                    <a:bodyPr/>
                    <a:lstStyle/>
                    <a:p>
                      <a:pPr algn="ctr"/>
                      <a:r>
                        <a:rPr lang="en-US" sz="1800" b="1" dirty="0" smtClean="0">
                          <a:solidFill>
                            <a:schemeClr val="tx1"/>
                          </a:solidFill>
                        </a:rPr>
                        <a:t>29 </a:t>
                      </a:r>
                      <a:br>
                        <a:rPr lang="en-US" sz="1800" b="1" dirty="0" smtClean="0">
                          <a:solidFill>
                            <a:schemeClr val="tx1"/>
                          </a:solidFill>
                        </a:rPr>
                      </a:br>
                      <a:r>
                        <a:rPr lang="en-US" sz="1800" b="0" dirty="0" smtClean="0">
                          <a:solidFill>
                            <a:schemeClr val="tx1"/>
                          </a:solidFill>
                        </a:rPr>
                        <a:t>(35 in 2022)</a:t>
                      </a:r>
                    </a:p>
                    <a:p>
                      <a:pPr algn="ctr"/>
                      <a:r>
                        <a:rPr lang="en-US" sz="1800" b="0" dirty="0" smtClean="0">
                          <a:solidFill>
                            <a:srgbClr val="003399"/>
                          </a:solidFill>
                        </a:rPr>
                        <a:t>83%</a:t>
                      </a:r>
                      <a:endParaRPr lang="en-US" sz="1800" b="0" dirty="0">
                        <a:solidFill>
                          <a:srgbClr val="00339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rPr>
                        <a:t>29 </a:t>
                      </a:r>
                      <a:br>
                        <a:rPr lang="en-US" sz="1800" b="1" dirty="0" smtClean="0">
                          <a:solidFill>
                            <a:schemeClr val="tx1"/>
                          </a:solidFill>
                        </a:rPr>
                      </a:br>
                      <a:r>
                        <a:rPr lang="en-US" sz="1800" b="0" dirty="0" smtClean="0">
                          <a:solidFill>
                            <a:schemeClr val="tx1"/>
                          </a:solidFill>
                        </a:rPr>
                        <a:t>(35 in 2022)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003399"/>
                          </a:solidFill>
                        </a:rPr>
                        <a:t>83%</a:t>
                      </a:r>
                      <a:endParaRPr lang="en-US" sz="1800" b="0" dirty="0">
                        <a:solidFill>
                          <a:srgbClr val="003399"/>
                        </a:solidFill>
                      </a:endParaRPr>
                    </a:p>
                  </a:txBody>
                  <a:tcPr/>
                </a:tc>
                <a:tc>
                  <a:txBody>
                    <a:bodyPr/>
                    <a:lstStyle/>
                    <a:p>
                      <a:pPr algn="ctr"/>
                      <a:r>
                        <a:rPr lang="en-US" sz="1800" b="1" dirty="0" smtClean="0">
                          <a:solidFill>
                            <a:schemeClr val="tx1"/>
                          </a:solidFill>
                        </a:rPr>
                        <a:t>24.4 p-</a:t>
                      </a:r>
                      <a:br>
                        <a:rPr lang="en-US" sz="1800" b="1" dirty="0" smtClean="0">
                          <a:solidFill>
                            <a:schemeClr val="tx1"/>
                          </a:solidFill>
                        </a:rPr>
                      </a:br>
                      <a:r>
                        <a:rPr lang="en-US" sz="1800" b="1" dirty="0" smtClean="0">
                          <a:solidFill>
                            <a:schemeClr val="tx1"/>
                          </a:solidFill>
                        </a:rPr>
                        <a:t> </a:t>
                      </a:r>
                      <a:r>
                        <a:rPr lang="en-US" sz="1800" b="0" dirty="0" smtClean="0">
                          <a:solidFill>
                            <a:schemeClr val="tx1"/>
                          </a:solidFill>
                        </a:rPr>
                        <a:t>(30.5 in 2022)</a:t>
                      </a:r>
                    </a:p>
                    <a:p>
                      <a:pPr algn="ctr"/>
                      <a:r>
                        <a:rPr lang="en-US" sz="1800" b="0" dirty="0" smtClean="0">
                          <a:solidFill>
                            <a:srgbClr val="003399"/>
                          </a:solidFill>
                        </a:rPr>
                        <a:t>80% of the shortened 2022 run</a:t>
                      </a:r>
                    </a:p>
                  </a:txBody>
                  <a:tcPr/>
                </a:tc>
                <a:tc>
                  <a:txBody>
                    <a:bodyPr/>
                    <a:lstStyle/>
                    <a:p>
                      <a:pPr algn="ctr"/>
                      <a:r>
                        <a:rPr lang="en-US" sz="1800" b="1" dirty="0" smtClean="0">
                          <a:solidFill>
                            <a:srgbClr val="C00000"/>
                          </a:solidFill>
                        </a:rPr>
                        <a:t>29.5 p </a:t>
                      </a:r>
                      <a:r>
                        <a:rPr lang="en-US" sz="1800" b="1" dirty="0" smtClean="0">
                          <a:solidFill>
                            <a:schemeClr val="tx1"/>
                          </a:solidFill>
                        </a:rPr>
                        <a:t/>
                      </a:r>
                      <a:br>
                        <a:rPr lang="en-US" sz="1800" b="1" dirty="0" smtClean="0">
                          <a:solidFill>
                            <a:schemeClr val="tx1"/>
                          </a:solidFill>
                        </a:rPr>
                      </a:br>
                      <a:r>
                        <a:rPr lang="en-US" sz="1800" b="0" dirty="0" smtClean="0">
                          <a:solidFill>
                            <a:schemeClr val="tx1"/>
                          </a:solidFill>
                        </a:rPr>
                        <a:t>(35 in</a:t>
                      </a:r>
                      <a:r>
                        <a:rPr lang="en-US" sz="1800" b="0" baseline="0" dirty="0" smtClean="0">
                          <a:solidFill>
                            <a:schemeClr val="tx1"/>
                          </a:solidFill>
                        </a:rPr>
                        <a:t> 2022)</a:t>
                      </a:r>
                    </a:p>
                    <a:p>
                      <a:pPr algn="ctr"/>
                      <a:r>
                        <a:rPr lang="en-US" sz="1800" b="0" baseline="0" dirty="0" smtClean="0">
                          <a:solidFill>
                            <a:srgbClr val="003399"/>
                          </a:solidFill>
                        </a:rPr>
                        <a:t>83%</a:t>
                      </a:r>
                    </a:p>
                    <a:p>
                      <a:pPr algn="ctr"/>
                      <a:r>
                        <a:rPr lang="en-US" sz="1800" b="1" baseline="0" dirty="0" smtClean="0">
                          <a:solidFill>
                            <a:schemeClr val="tx1"/>
                          </a:solidFill>
                        </a:rPr>
                        <a:t>2 Pb</a:t>
                      </a:r>
                    </a:p>
                    <a:p>
                      <a:pPr algn="ctr"/>
                      <a:r>
                        <a:rPr lang="en-US" sz="1800" b="0" baseline="0" dirty="0" smtClean="0">
                          <a:solidFill>
                            <a:schemeClr val="tx1"/>
                          </a:solidFill>
                        </a:rPr>
                        <a:t>(5 days in 2022)</a:t>
                      </a:r>
                      <a:endParaRPr lang="en-US" sz="1800" b="0" dirty="0">
                        <a:solidFill>
                          <a:schemeClr val="tx1"/>
                        </a:solidFill>
                      </a:endParaRPr>
                    </a:p>
                  </a:txBody>
                  <a:tcPr/>
                </a:tc>
                <a:tc>
                  <a:txBody>
                    <a:bodyPr/>
                    <a:lstStyle/>
                    <a:p>
                      <a:pPr algn="ctr"/>
                      <a:r>
                        <a:rPr lang="en-US" sz="1800" b="1" dirty="0" smtClean="0">
                          <a:solidFill>
                            <a:srgbClr val="C00000"/>
                          </a:solidFill>
                        </a:rPr>
                        <a:t>22.5 p </a:t>
                      </a:r>
                      <a:r>
                        <a:rPr lang="en-US" sz="1800" b="1" dirty="0" smtClean="0">
                          <a:solidFill>
                            <a:schemeClr val="tx1"/>
                          </a:solidFill>
                        </a:rPr>
                        <a:t/>
                      </a:r>
                      <a:br>
                        <a:rPr lang="en-US" sz="1800" b="1" dirty="0" smtClean="0">
                          <a:solidFill>
                            <a:schemeClr val="tx1"/>
                          </a:solidFill>
                        </a:rPr>
                      </a:br>
                      <a:r>
                        <a:rPr lang="en-US" sz="1800" b="0" dirty="0" smtClean="0">
                          <a:solidFill>
                            <a:schemeClr val="tx1"/>
                          </a:solidFill>
                        </a:rPr>
                        <a:t>(29 in</a:t>
                      </a:r>
                      <a:r>
                        <a:rPr lang="en-US" sz="1800" b="0" baseline="0" dirty="0" smtClean="0">
                          <a:solidFill>
                            <a:schemeClr val="tx1"/>
                          </a:solidFill>
                        </a:rPr>
                        <a:t> 2022)</a:t>
                      </a:r>
                    </a:p>
                    <a:p>
                      <a:pPr algn="ctr"/>
                      <a:r>
                        <a:rPr lang="en-US" sz="1800" b="0" baseline="0" dirty="0" smtClean="0">
                          <a:solidFill>
                            <a:srgbClr val="003399"/>
                          </a:solidFill>
                        </a:rPr>
                        <a:t>78%</a:t>
                      </a:r>
                      <a:r>
                        <a:rPr lang="en-US" sz="1800" b="0" dirty="0" smtClean="0">
                          <a:solidFill>
                            <a:srgbClr val="003399"/>
                          </a:solidFill>
                        </a:rPr>
                        <a:t> </a:t>
                      </a:r>
                      <a:r>
                        <a:rPr lang="en-US" sz="1800" b="1" dirty="0" smtClean="0">
                          <a:solidFill>
                            <a:schemeClr val="tx1"/>
                          </a:solidFill>
                        </a:rPr>
                        <a:t/>
                      </a:r>
                      <a:br>
                        <a:rPr lang="en-US" sz="1800" b="1" dirty="0" smtClean="0">
                          <a:solidFill>
                            <a:schemeClr val="tx1"/>
                          </a:solidFill>
                        </a:rPr>
                      </a:br>
                      <a:r>
                        <a:rPr lang="en-US" sz="1800" b="1" dirty="0" smtClean="0">
                          <a:solidFill>
                            <a:schemeClr val="tx1"/>
                          </a:solidFill>
                        </a:rPr>
                        <a:t>4 Pb</a:t>
                      </a:r>
                    </a:p>
                    <a:p>
                      <a:pPr algn="ctr"/>
                      <a:r>
                        <a:rPr lang="en-US" sz="1800" b="0" dirty="0" smtClean="0">
                          <a:solidFill>
                            <a:schemeClr val="tx1"/>
                          </a:solidFill>
                        </a:rPr>
                        <a:t>(2 in 2022)</a:t>
                      </a:r>
                      <a:endParaRPr lang="en-US" sz="1800" b="0" dirty="0">
                        <a:solidFill>
                          <a:schemeClr val="tx1"/>
                        </a:solidFill>
                      </a:endParaRPr>
                    </a:p>
                  </a:txBody>
                  <a:tcPr/>
                </a:tc>
                <a:tc>
                  <a:txBody>
                    <a:bodyPr/>
                    <a:lstStyle/>
                    <a:p>
                      <a:pPr algn="ctr"/>
                      <a:r>
                        <a:rPr lang="en-US" sz="1800" b="1" dirty="0" smtClean="0">
                          <a:solidFill>
                            <a:schemeClr val="tx1"/>
                          </a:solidFill>
                        </a:rPr>
                        <a:t>21.5 p </a:t>
                      </a:r>
                      <a:br>
                        <a:rPr lang="en-US" sz="1800" b="1" dirty="0" smtClean="0">
                          <a:solidFill>
                            <a:schemeClr val="tx1"/>
                          </a:solidFill>
                        </a:rPr>
                      </a:br>
                      <a:r>
                        <a:rPr lang="en-US" sz="1800" b="0" dirty="0" smtClean="0">
                          <a:solidFill>
                            <a:schemeClr val="tx1"/>
                          </a:solidFill>
                        </a:rPr>
                        <a:t>(29 in</a:t>
                      </a:r>
                      <a:r>
                        <a:rPr lang="en-US" sz="1800" b="0" baseline="0" dirty="0" smtClean="0">
                          <a:solidFill>
                            <a:schemeClr val="tx1"/>
                          </a:solidFill>
                        </a:rPr>
                        <a:t> 2022)</a:t>
                      </a:r>
                    </a:p>
                    <a:p>
                      <a:pPr algn="ctr"/>
                      <a:r>
                        <a:rPr lang="en-US" sz="1800" b="0" baseline="0" dirty="0" smtClean="0">
                          <a:solidFill>
                            <a:srgbClr val="003399"/>
                          </a:solidFill>
                        </a:rPr>
                        <a:t>74%</a:t>
                      </a:r>
                      <a:r>
                        <a:rPr lang="en-US" sz="1800" b="0" dirty="0" smtClean="0">
                          <a:solidFill>
                            <a:srgbClr val="003399"/>
                          </a:solidFill>
                        </a:rPr>
                        <a:t> </a:t>
                      </a:r>
                      <a:r>
                        <a:rPr lang="en-US" sz="1800" b="1" dirty="0" smtClean="0">
                          <a:solidFill>
                            <a:schemeClr val="tx1"/>
                          </a:solidFill>
                        </a:rPr>
                        <a:t/>
                      </a:r>
                      <a:br>
                        <a:rPr lang="en-US" sz="1800" b="1" dirty="0" smtClean="0">
                          <a:solidFill>
                            <a:schemeClr val="tx1"/>
                          </a:solidFill>
                        </a:rPr>
                      </a:br>
                      <a:r>
                        <a:rPr lang="en-US" sz="1800" b="1" dirty="0" smtClean="0">
                          <a:solidFill>
                            <a:schemeClr val="tx1"/>
                          </a:solidFill>
                        </a:rPr>
                        <a:t>4 Pb</a:t>
                      </a:r>
                    </a:p>
                    <a:p>
                      <a:pPr algn="ctr"/>
                      <a:r>
                        <a:rPr lang="en-US" sz="1800" b="0" dirty="0" smtClean="0">
                          <a:solidFill>
                            <a:schemeClr val="tx1"/>
                          </a:solidFill>
                        </a:rPr>
                        <a:t>(2 in 2022)</a:t>
                      </a:r>
                      <a:endParaRPr lang="en-US" sz="1800" b="0" dirty="0">
                        <a:solidFill>
                          <a:schemeClr val="tx1"/>
                        </a:solidFill>
                      </a:endParaRPr>
                    </a:p>
                  </a:txBody>
                  <a:tcPr/>
                </a:tc>
                <a:extLst>
                  <a:ext uri="{0D108BD9-81ED-4DB2-BD59-A6C34878D82A}">
                    <a16:rowId xmlns:a16="http://schemas.microsoft.com/office/drawing/2014/main" val="3097736822"/>
                  </a:ext>
                </a:extLst>
              </a:tr>
            </a:tbl>
          </a:graphicData>
        </a:graphic>
      </p:graphicFrame>
    </p:spTree>
    <p:extLst>
      <p:ext uri="{BB962C8B-B14F-4D97-AF65-F5344CB8AC3E}">
        <p14:creationId xmlns:p14="http://schemas.microsoft.com/office/powerpoint/2010/main" val="1316413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User Beam Requests</a:t>
            </a:r>
            <a:endParaRPr lang="en-US" dirty="0"/>
          </a:p>
        </p:txBody>
      </p:sp>
    </p:spTree>
    <p:extLst>
      <p:ext uri="{BB962C8B-B14F-4D97-AF65-F5344CB8AC3E}">
        <p14:creationId xmlns:p14="http://schemas.microsoft.com/office/powerpoint/2010/main" val="1003720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PlaceHolder 1"/>
          <p:cNvSpPr>
            <a:spLocks noGrp="1"/>
          </p:cNvSpPr>
          <p:nvPr>
            <p:ph idx="1"/>
          </p:nvPr>
        </p:nvSpPr>
        <p:spPr>
          <a:prstGeom prst="rect">
            <a:avLst/>
          </a:prstGeom>
          <a:noFill/>
          <a:ln w="9360">
            <a:noFill/>
          </a:ln>
        </p:spPr>
        <p:txBody>
          <a:bodyPr numCol="1" spcCol="0" anchor="t">
            <a:noAutofit/>
          </a:bodyPr>
          <a:lstStyle/>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marL="228600" indent="-228600">
              <a:lnSpc>
                <a:spcPct val="100000"/>
              </a:lnSpc>
              <a:spcBef>
                <a:spcPts val="400"/>
              </a:spcBef>
              <a:buClr>
                <a:srgbClr val="000000"/>
              </a:buClr>
              <a:buFont typeface="Wingdings" charset="2"/>
              <a:buChar char=""/>
            </a:pPr>
            <a:endParaRPr lang="en-US" spc="-1" dirty="0">
              <a:latin typeface="Arial"/>
            </a:endParaRPr>
          </a:p>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marL="228600" indent="-228600">
              <a:lnSpc>
                <a:spcPct val="100000"/>
              </a:lnSpc>
              <a:spcBef>
                <a:spcPts val="400"/>
              </a:spcBef>
              <a:buClr>
                <a:srgbClr val="000000"/>
              </a:buClr>
              <a:buFont typeface="Wingdings" charset="2"/>
              <a:buChar char=""/>
            </a:pPr>
            <a:endParaRPr lang="en-US" spc="-1" dirty="0">
              <a:latin typeface="Arial"/>
            </a:endParaRPr>
          </a:p>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marL="228600" indent="-228600">
              <a:lnSpc>
                <a:spcPct val="100000"/>
              </a:lnSpc>
              <a:spcBef>
                <a:spcPts val="400"/>
              </a:spcBef>
              <a:buClr>
                <a:srgbClr val="000000"/>
              </a:buClr>
              <a:buFont typeface="Wingdings" charset="2"/>
              <a:buChar char=""/>
            </a:pPr>
            <a:endParaRPr lang="en-US" spc="-1" dirty="0">
              <a:latin typeface="Arial"/>
            </a:endParaRPr>
          </a:p>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marL="228600" indent="-228600">
              <a:lnSpc>
                <a:spcPct val="100000"/>
              </a:lnSpc>
              <a:spcBef>
                <a:spcPts val="400"/>
              </a:spcBef>
              <a:buClr>
                <a:srgbClr val="000000"/>
              </a:buClr>
              <a:buFont typeface="Wingdings" charset="2"/>
              <a:buChar char=""/>
            </a:pPr>
            <a:endParaRPr lang="en-US" spc="-1" dirty="0">
              <a:latin typeface="Arial"/>
            </a:endParaRPr>
          </a:p>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marL="228600" indent="-228600">
              <a:lnSpc>
                <a:spcPct val="100000"/>
              </a:lnSpc>
              <a:spcBef>
                <a:spcPts val="400"/>
              </a:spcBef>
              <a:buClr>
                <a:srgbClr val="000000"/>
              </a:buClr>
              <a:buFont typeface="Wingdings" charset="2"/>
              <a:buChar char=""/>
            </a:pPr>
            <a:endParaRPr lang="en-US" spc="-1" dirty="0">
              <a:latin typeface="Arial"/>
            </a:endParaRPr>
          </a:p>
          <a:p>
            <a:pPr marL="0" indent="0">
              <a:lnSpc>
                <a:spcPct val="100000"/>
              </a:lnSpc>
              <a:spcBef>
                <a:spcPts val="400"/>
              </a:spcBef>
              <a:buClr>
                <a:srgbClr val="000000"/>
              </a:buClr>
              <a:buNone/>
            </a:pPr>
            <a:endParaRPr lang="en-US" spc="-1" dirty="0">
              <a:latin typeface="Arial"/>
            </a:endParaRPr>
          </a:p>
          <a:p>
            <a:pPr>
              <a:spcBef>
                <a:spcPts val="400"/>
              </a:spcBef>
              <a:buClr>
                <a:srgbClr val="000000"/>
              </a:buClr>
              <a:buFont typeface="Wingdings" charset="2"/>
              <a:buChar char=""/>
            </a:pPr>
            <a:r>
              <a:rPr lang="en-GB" spc="-1" dirty="0" smtClean="0">
                <a:latin typeface="Arial"/>
              </a:rPr>
              <a:t>Average overbooking </a:t>
            </a:r>
            <a:r>
              <a:rPr lang="en-GB" spc="-1" dirty="0">
                <a:latin typeface="Arial"/>
              </a:rPr>
              <a:t>of the SPS EHN1 lines about the same as in </a:t>
            </a:r>
            <a:r>
              <a:rPr lang="en-GB" spc="-1" dirty="0" smtClean="0">
                <a:latin typeface="Arial"/>
              </a:rPr>
              <a:t>2021 (and much more than in 2022!)</a:t>
            </a:r>
            <a:endParaRPr lang="en-GB" spc="-1" dirty="0">
              <a:latin typeface="Arial"/>
            </a:endParaRPr>
          </a:p>
          <a:p>
            <a:pPr lvl="1">
              <a:spcBef>
                <a:spcPts val="400"/>
              </a:spcBef>
              <a:buClr>
                <a:srgbClr val="000000"/>
              </a:buClr>
              <a:buFont typeface="Wingdings" charset="2"/>
              <a:buChar char=""/>
            </a:pPr>
            <a:r>
              <a:rPr lang="en-GB" spc="-1" dirty="0">
                <a:latin typeface="Arial"/>
              </a:rPr>
              <a:t>2021 we had </a:t>
            </a:r>
            <a:r>
              <a:rPr lang="en-GB" spc="-1" dirty="0" smtClean="0">
                <a:latin typeface="Arial"/>
              </a:rPr>
              <a:t>only 18 weeks protons in EHN1 (2023 22 weeks) and </a:t>
            </a:r>
            <a:r>
              <a:rPr lang="en-GB" spc="-1" dirty="0">
                <a:latin typeface="Arial"/>
              </a:rPr>
              <a:t>had the first beam since 2018</a:t>
            </a:r>
          </a:p>
          <a:p>
            <a:pPr>
              <a:spcBef>
                <a:spcPts val="400"/>
              </a:spcBef>
              <a:buClr>
                <a:srgbClr val="000000"/>
              </a:buClr>
              <a:buFont typeface="Wingdings" charset="2"/>
              <a:buChar char=""/>
            </a:pPr>
            <a:r>
              <a:rPr lang="en-GB" spc="-1" dirty="0">
                <a:latin typeface="Arial"/>
              </a:rPr>
              <a:t>More calorimeter and exclusive main user requests now compared to 2021</a:t>
            </a:r>
          </a:p>
          <a:p>
            <a:pPr marL="228600" indent="-228600">
              <a:lnSpc>
                <a:spcPct val="100000"/>
              </a:lnSpc>
              <a:spcBef>
                <a:spcPts val="400"/>
              </a:spcBef>
              <a:buClr>
                <a:srgbClr val="000000"/>
              </a:buClr>
              <a:buFont typeface="Wingdings" charset="2"/>
              <a:buChar char=""/>
            </a:pPr>
            <a:endParaRPr lang="en-US" sz="2000" b="0" strike="noStrike" spc="-1" dirty="0" smtClean="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a:p>
            <a:pPr>
              <a:lnSpc>
                <a:spcPct val="100000"/>
              </a:lnSpc>
              <a:spcBef>
                <a:spcPts val="400"/>
              </a:spcBef>
              <a:buNone/>
            </a:pPr>
            <a:endParaRPr lang="en-US" sz="2000" b="0" strike="noStrike" spc="-1" dirty="0">
              <a:solidFill>
                <a:srgbClr val="003399"/>
              </a:solidFill>
              <a:latin typeface="Arial"/>
            </a:endParaRPr>
          </a:p>
        </p:txBody>
      </p:sp>
      <p:sp>
        <p:nvSpPr>
          <p:cNvPr id="138" name="PlaceHolder 2"/>
          <p:cNvSpPr>
            <a:spLocks noGrp="1"/>
          </p:cNvSpPr>
          <p:nvPr>
            <p:ph type="title"/>
          </p:nvPr>
        </p:nvSpPr>
        <p:spPr>
          <a:prstGeom prst="rect">
            <a:avLst/>
          </a:prstGeom>
          <a:noFill/>
          <a:ln w="9360">
            <a:noFill/>
          </a:ln>
        </p:spPr>
        <p:txBody>
          <a:bodyPr numCol="1" spcCol="0" anchor="ctr">
            <a:noAutofit/>
          </a:bodyPr>
          <a:lstStyle/>
          <a:p>
            <a:pPr>
              <a:lnSpc>
                <a:spcPct val="100000"/>
              </a:lnSpc>
              <a:buNone/>
            </a:pPr>
            <a:r>
              <a:rPr lang="en-US" dirty="0"/>
              <a:t>Multi-user lines PS East Area and SPS North Area beam time requests</a:t>
            </a:r>
            <a:endParaRPr lang="en-US" sz="2400" b="0" strike="noStrike" spc="-1" dirty="0">
              <a:solidFill>
                <a:srgbClr val="000000"/>
              </a:solidFill>
              <a:latin typeface="Arial"/>
            </a:endParaRPr>
          </a:p>
        </p:txBody>
      </p:sp>
      <p:graphicFrame>
        <p:nvGraphicFramePr>
          <p:cNvPr id="139" name="Table 3"/>
          <p:cNvGraphicFramePr/>
          <p:nvPr>
            <p:extLst/>
          </p:nvPr>
        </p:nvGraphicFramePr>
        <p:xfrm>
          <a:off x="618066" y="942929"/>
          <a:ext cx="10957986" cy="3383280"/>
        </p:xfrm>
        <a:graphic>
          <a:graphicData uri="http://schemas.openxmlformats.org/drawingml/2006/table">
            <a:tbl>
              <a:tblPr/>
              <a:tblGrid>
                <a:gridCol w="1607929">
                  <a:extLst>
                    <a:ext uri="{9D8B030D-6E8A-4147-A177-3AD203B41FA5}">
                      <a16:colId xmlns:a16="http://schemas.microsoft.com/office/drawing/2014/main" val="20000"/>
                    </a:ext>
                  </a:extLst>
                </a:gridCol>
                <a:gridCol w="1116575">
                  <a:extLst>
                    <a:ext uri="{9D8B030D-6E8A-4147-A177-3AD203B41FA5}">
                      <a16:colId xmlns:a16="http://schemas.microsoft.com/office/drawing/2014/main" val="20001"/>
                    </a:ext>
                  </a:extLst>
                </a:gridCol>
                <a:gridCol w="1696528">
                  <a:extLst>
                    <a:ext uri="{9D8B030D-6E8A-4147-A177-3AD203B41FA5}">
                      <a16:colId xmlns:a16="http://schemas.microsoft.com/office/drawing/2014/main" val="20002"/>
                    </a:ext>
                  </a:extLst>
                </a:gridCol>
                <a:gridCol w="1700397">
                  <a:extLst>
                    <a:ext uri="{9D8B030D-6E8A-4147-A177-3AD203B41FA5}">
                      <a16:colId xmlns:a16="http://schemas.microsoft.com/office/drawing/2014/main" val="20003"/>
                    </a:ext>
                  </a:extLst>
                </a:gridCol>
                <a:gridCol w="1611799">
                  <a:extLst>
                    <a:ext uri="{9D8B030D-6E8A-4147-A177-3AD203B41FA5}">
                      <a16:colId xmlns:a16="http://schemas.microsoft.com/office/drawing/2014/main" val="20004"/>
                    </a:ext>
                  </a:extLst>
                </a:gridCol>
                <a:gridCol w="1611799">
                  <a:extLst>
                    <a:ext uri="{9D8B030D-6E8A-4147-A177-3AD203B41FA5}">
                      <a16:colId xmlns:a16="http://schemas.microsoft.com/office/drawing/2014/main" val="20005"/>
                    </a:ext>
                  </a:extLst>
                </a:gridCol>
                <a:gridCol w="1612959">
                  <a:extLst>
                    <a:ext uri="{9D8B030D-6E8A-4147-A177-3AD203B41FA5}">
                      <a16:colId xmlns:a16="http://schemas.microsoft.com/office/drawing/2014/main" val="20006"/>
                    </a:ext>
                  </a:extLst>
                </a:gridCol>
              </a:tblGrid>
              <a:tr h="370800">
                <a:tc>
                  <a:txBody>
                    <a:bodyPr/>
                    <a:lstStyle/>
                    <a:p>
                      <a:endParaRPr lang="en-US"/>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endParaRPr lang="en-US"/>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tabLst>
                          <a:tab pos="0" algn="l"/>
                        </a:tabLst>
                      </a:pPr>
                      <a:r>
                        <a:rPr lang="en-US" sz="1800" b="0" strike="noStrike" spc="-1" dirty="0">
                          <a:solidFill>
                            <a:srgbClr val="000000"/>
                          </a:solidFill>
                          <a:latin typeface="Arial"/>
                        </a:rPr>
                        <a:t>Weeks requested by SPSC related user</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tabLst>
                          <a:tab pos="0" algn="l"/>
                        </a:tabLst>
                      </a:pPr>
                      <a:r>
                        <a:rPr lang="en-US" sz="1800" b="0" strike="noStrike" spc="-1" dirty="0">
                          <a:solidFill>
                            <a:srgbClr val="000000"/>
                          </a:solidFill>
                          <a:latin typeface="Arial"/>
                        </a:rPr>
                        <a:t>Weeks requested for LHC experiments R&amp;D</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Weeks requested by other users</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Total Requested</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Weeks available</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370800">
                <a:tc>
                  <a:txBody>
                    <a:bodyPr/>
                    <a:lstStyle/>
                    <a:p>
                      <a:pPr>
                        <a:lnSpc>
                          <a:spcPct val="100000"/>
                        </a:lnSpc>
                        <a:buNone/>
                      </a:pPr>
                      <a:r>
                        <a:rPr lang="en-US" sz="1800" b="0" strike="noStrike" spc="-1">
                          <a:solidFill>
                            <a:srgbClr val="000000"/>
                          </a:solidFill>
                          <a:latin typeface="Arial"/>
                        </a:rPr>
                        <a:t>PS T9 &amp; T10</a:t>
                      </a:r>
                      <a:endParaRPr lang="en-U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buNone/>
                      </a:pPr>
                      <a:r>
                        <a:rPr lang="en-US" sz="1800" b="0" strike="noStrike" spc="-1">
                          <a:solidFill>
                            <a:srgbClr val="000000"/>
                          </a:solidFill>
                          <a:latin typeface="Arial"/>
                        </a:rPr>
                        <a:t>protons</a:t>
                      </a:r>
                      <a:endParaRPr lang="en-U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8 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0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22 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0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19 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0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C00000"/>
                          </a:solidFill>
                          <a:latin typeface="Arial"/>
                        </a:rPr>
                        <a:t>49</a:t>
                      </a:r>
                      <a:r>
                        <a:rPr lang="en-US" sz="1800" b="0" strike="noStrike" spc="-1" dirty="0">
                          <a:solidFill>
                            <a:srgbClr val="000000"/>
                          </a:solidFill>
                          <a:latin typeface="Arial"/>
                        </a:rPr>
                        <a:t> </a:t>
                      </a:r>
                      <a:r>
                        <a:rPr lang="en-US" sz="1800" b="0" strike="noStrike" spc="-1" dirty="0" smtClean="0">
                          <a:solidFill>
                            <a:srgbClr val="000000"/>
                          </a:solidFill>
                          <a:latin typeface="Arial"/>
                        </a:rPr>
                        <a:t>main</a:t>
                      </a:r>
                    </a:p>
                    <a:p>
                      <a:pPr algn="ctr">
                        <a:lnSpc>
                          <a:spcPct val="100000"/>
                        </a:lnSpc>
                        <a:buNone/>
                      </a:pPr>
                      <a:r>
                        <a:rPr lang="en-US" sz="1800" b="0" strike="noStrike" spc="-1" dirty="0" smtClean="0">
                          <a:latin typeface="Arial"/>
                        </a:rPr>
                        <a:t>85%</a:t>
                      </a:r>
                      <a:endParaRPr lang="en-US"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8000"/>
                          </a:solidFill>
                          <a:latin typeface="Arial"/>
                        </a:rPr>
                        <a:t>58</a:t>
                      </a: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1"/>
                  </a:ext>
                </a:extLst>
              </a:tr>
              <a:tr h="370800">
                <a:tc>
                  <a:txBody>
                    <a:bodyPr/>
                    <a:lstStyle/>
                    <a:p>
                      <a:pPr>
                        <a:lnSpc>
                          <a:spcPct val="100000"/>
                        </a:lnSpc>
                        <a:buNone/>
                      </a:pPr>
                      <a:r>
                        <a:rPr lang="en-US" sz="1800" b="0" strike="noStrike" spc="-1">
                          <a:solidFill>
                            <a:srgbClr val="000000"/>
                          </a:solidFill>
                          <a:latin typeface="Arial"/>
                        </a:rPr>
                        <a:t>SPS H2, H4</a:t>
                      </a:r>
                      <a:endParaRPr lang="en-US" sz="1800" b="0" strike="noStrike" spc="-1">
                        <a:latin typeface="Arial"/>
                      </a:endParaRPr>
                    </a:p>
                    <a:p>
                      <a:pPr>
                        <a:lnSpc>
                          <a:spcPct val="100000"/>
                        </a:lnSpc>
                        <a:buNone/>
                      </a:pPr>
                      <a:endParaRPr lang="en-U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nSpc>
                          <a:spcPct val="100000"/>
                        </a:lnSpc>
                        <a:buNone/>
                      </a:pPr>
                      <a:r>
                        <a:rPr lang="en-US" sz="1800" b="0" strike="noStrike" spc="-1">
                          <a:solidFill>
                            <a:srgbClr val="000000"/>
                          </a:solidFill>
                          <a:latin typeface="Arial"/>
                        </a:rPr>
                        <a:t>protons</a:t>
                      </a:r>
                      <a:endParaRPr lang="en-US"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smtClean="0">
                          <a:solidFill>
                            <a:srgbClr val="000000"/>
                          </a:solidFill>
                          <a:latin typeface="Arial"/>
                        </a:rPr>
                        <a:t>28</a:t>
                      </a:r>
                      <a:r>
                        <a:rPr lang="en-US" sz="1800" b="0" strike="noStrike" spc="-1" baseline="0" dirty="0" smtClean="0">
                          <a:solidFill>
                            <a:srgbClr val="000000"/>
                          </a:solidFill>
                          <a:latin typeface="Arial"/>
                        </a:rPr>
                        <a:t> </a:t>
                      </a:r>
                      <a:r>
                        <a:rPr lang="en-US" sz="1800" b="0" strike="noStrike" spc="-1" dirty="0" smtClean="0">
                          <a:solidFill>
                            <a:srgbClr val="000000"/>
                          </a:solidFill>
                          <a:latin typeface="Arial"/>
                        </a:rPr>
                        <a:t>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0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0000"/>
                          </a:solidFill>
                          <a:latin typeface="Arial"/>
                        </a:rPr>
                        <a:t>28 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1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smtClean="0">
                          <a:solidFill>
                            <a:srgbClr val="000000"/>
                          </a:solidFill>
                          <a:latin typeface="Arial"/>
                        </a:rPr>
                        <a:t>13 </a:t>
                      </a:r>
                      <a:r>
                        <a:rPr lang="en-US" sz="1800" b="0" strike="noStrike" spc="-1" dirty="0">
                          <a:solidFill>
                            <a:srgbClr val="000000"/>
                          </a:solidFill>
                          <a:latin typeface="Arial"/>
                        </a:rPr>
                        <a:t>main</a:t>
                      </a:r>
                      <a:endParaRPr lang="en-US" sz="1800" b="0" strike="noStrike" spc="-1" dirty="0">
                        <a:latin typeface="Arial"/>
                      </a:endParaRPr>
                    </a:p>
                    <a:p>
                      <a:pPr algn="ctr">
                        <a:lnSpc>
                          <a:spcPct val="100000"/>
                        </a:lnSpc>
                        <a:buNone/>
                      </a:pPr>
                      <a:r>
                        <a:rPr lang="en-US" sz="1400" b="0" strike="noStrike" spc="-1" dirty="0">
                          <a:solidFill>
                            <a:srgbClr val="000000"/>
                          </a:solidFill>
                          <a:latin typeface="Arial"/>
                        </a:rPr>
                        <a:t>7 parasitic</a:t>
                      </a:r>
                      <a:endParaRPr lang="en-US" sz="14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smtClean="0">
                          <a:solidFill>
                            <a:srgbClr val="C00000"/>
                          </a:solidFill>
                          <a:latin typeface="Arial"/>
                        </a:rPr>
                        <a:t>69</a:t>
                      </a:r>
                      <a:r>
                        <a:rPr lang="en-US" sz="1800" b="0" strike="noStrike" spc="-1" dirty="0" smtClean="0">
                          <a:solidFill>
                            <a:srgbClr val="000000"/>
                          </a:solidFill>
                          <a:latin typeface="Arial"/>
                        </a:rPr>
                        <a:t> main</a:t>
                      </a:r>
                    </a:p>
                    <a:p>
                      <a:pPr algn="ctr">
                        <a:lnSpc>
                          <a:spcPct val="100000"/>
                        </a:lnSpc>
                        <a:buNone/>
                      </a:pPr>
                      <a:r>
                        <a:rPr lang="en-US" sz="1800" b="0" strike="noStrike" spc="-1" dirty="0" smtClean="0">
                          <a:solidFill>
                            <a:srgbClr val="C00000"/>
                          </a:solidFill>
                          <a:latin typeface="Arial"/>
                        </a:rPr>
                        <a:t>157%</a:t>
                      </a:r>
                      <a:endParaRPr lang="en-US" sz="1800" b="0" strike="noStrike" spc="-1" dirty="0">
                        <a:solidFill>
                          <a:srgbClr val="C00000"/>
                        </a:solid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US" sz="1800" b="0" strike="noStrike" spc="-1" dirty="0">
                          <a:solidFill>
                            <a:srgbClr val="008000"/>
                          </a:solidFill>
                          <a:latin typeface="Arial"/>
                        </a:rPr>
                        <a:t>44</a:t>
                      </a: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2"/>
                  </a:ext>
                </a:extLst>
              </a:tr>
              <a:tr h="370800">
                <a:tc>
                  <a:txBody>
                    <a:bodyPr/>
                    <a:lstStyle/>
                    <a:p>
                      <a:r>
                        <a:rPr lang="en-US" sz="1800" b="0" strike="noStrike" spc="-1">
                          <a:latin typeface="Arial"/>
                        </a:rPr>
                        <a:t>SPS H6, H8</a:t>
                      </a: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r>
                        <a:rPr lang="en-US" sz="1800" b="0" strike="noStrike" spc="-1">
                          <a:latin typeface="Arial"/>
                        </a:rPr>
                        <a:t>protons</a:t>
                      </a: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buNone/>
                      </a:pPr>
                      <a:r>
                        <a:rPr lang="en-US" sz="1800" b="0" strike="noStrike" spc="-1" dirty="0">
                          <a:latin typeface="Arial"/>
                        </a:rPr>
                        <a:t>0 main</a:t>
                      </a:r>
                    </a:p>
                    <a:p>
                      <a:pPr algn="ctr">
                        <a:buNone/>
                      </a:pPr>
                      <a:r>
                        <a:rPr lang="en-US" sz="1400" b="0" strike="noStrike" spc="-1" dirty="0">
                          <a:latin typeface="Arial"/>
                        </a:rPr>
                        <a:t>0 parasitic</a:t>
                      </a: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buNone/>
                      </a:pPr>
                      <a:r>
                        <a:rPr lang="en-US" sz="1800" b="0" strike="noStrike" spc="-1" dirty="0" smtClean="0">
                          <a:latin typeface="Arial"/>
                        </a:rPr>
                        <a:t>64 </a:t>
                      </a:r>
                      <a:r>
                        <a:rPr lang="en-US" sz="1800" b="0" strike="noStrike" spc="-1" dirty="0">
                          <a:latin typeface="Arial"/>
                        </a:rPr>
                        <a:t>main</a:t>
                      </a:r>
                    </a:p>
                    <a:p>
                      <a:pPr algn="ctr">
                        <a:buNone/>
                      </a:pPr>
                      <a:r>
                        <a:rPr lang="en-US" sz="1400" b="0" strike="noStrike" spc="-1" dirty="0">
                          <a:latin typeface="Arial"/>
                        </a:rPr>
                        <a:t>22 parasitic</a:t>
                      </a: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buNone/>
                      </a:pPr>
                      <a:r>
                        <a:rPr lang="en-US" sz="1800" b="0" strike="noStrike" spc="-1" dirty="0" smtClean="0">
                          <a:latin typeface="Arial"/>
                        </a:rPr>
                        <a:t>24 </a:t>
                      </a:r>
                      <a:r>
                        <a:rPr lang="en-US" sz="1800" b="0" strike="noStrike" spc="-1" dirty="0">
                          <a:latin typeface="Arial"/>
                        </a:rPr>
                        <a:t>main</a:t>
                      </a:r>
                    </a:p>
                    <a:p>
                      <a:pPr algn="ctr">
                        <a:buNone/>
                      </a:pPr>
                      <a:r>
                        <a:rPr lang="en-US" sz="1400" b="0" strike="noStrike" spc="-1" dirty="0">
                          <a:latin typeface="Arial"/>
                        </a:rPr>
                        <a:t>18 parasitic</a:t>
                      </a: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buNone/>
                      </a:pPr>
                      <a:r>
                        <a:rPr lang="en-US" sz="1800" b="0" strike="noStrike" spc="-1" dirty="0" smtClean="0">
                          <a:solidFill>
                            <a:srgbClr val="C00000"/>
                          </a:solidFill>
                          <a:latin typeface="Arial"/>
                        </a:rPr>
                        <a:t>88</a:t>
                      </a:r>
                      <a:r>
                        <a:rPr lang="en-US" sz="1800" b="0" strike="noStrike" spc="-1" dirty="0" smtClean="0">
                          <a:latin typeface="Arial"/>
                        </a:rPr>
                        <a:t> main</a:t>
                      </a:r>
                    </a:p>
                    <a:p>
                      <a:pPr algn="ctr">
                        <a:buNone/>
                      </a:pPr>
                      <a:r>
                        <a:rPr lang="en-US" sz="1800" b="0" strike="noStrike" spc="-1" dirty="0" smtClean="0">
                          <a:solidFill>
                            <a:srgbClr val="C00000"/>
                          </a:solidFill>
                          <a:latin typeface="Arial"/>
                        </a:rPr>
                        <a:t>200%</a:t>
                      </a:r>
                      <a:endParaRPr lang="en-US" sz="1800" b="0" strike="noStrike" spc="-1" dirty="0">
                        <a:solidFill>
                          <a:srgbClr val="C00000"/>
                        </a:solid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buNone/>
                      </a:pPr>
                      <a:r>
                        <a:rPr lang="en-US" sz="1800" b="0" strike="noStrike" spc="-1" dirty="0">
                          <a:solidFill>
                            <a:srgbClr val="008000"/>
                          </a:solidFill>
                          <a:latin typeface="Arial"/>
                        </a:rPr>
                        <a:t>44</a:t>
                      </a:r>
                    </a:p>
                  </a:txBody>
                  <a:tcPr>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10373938"/>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User Schedules</a:t>
            </a:r>
            <a:endParaRPr lang="en-US" dirty="0"/>
          </a:p>
        </p:txBody>
      </p:sp>
    </p:spTree>
    <p:extLst>
      <p:ext uri="{BB962C8B-B14F-4D97-AF65-F5344CB8AC3E}">
        <p14:creationId xmlns:p14="http://schemas.microsoft.com/office/powerpoint/2010/main" val="2920335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dirty="0" smtClean="0"/>
              <a:t>Very high requests for beam time </a:t>
            </a:r>
            <a:r>
              <a:rPr lang="en-GB" dirty="0" smtClean="0">
                <a:sym typeface="Wingdings" panose="05000000000000000000" pitchFamily="2" charset="2"/>
              </a:rPr>
              <a:t> parallel running required, in particular in the SPS H6 and H8 beam lines</a:t>
            </a:r>
          </a:p>
          <a:p>
            <a:r>
              <a:rPr lang="en-GB" dirty="0" smtClean="0">
                <a:solidFill>
                  <a:srgbClr val="FF0000"/>
                </a:solidFill>
                <a:sym typeface="Wingdings" panose="05000000000000000000" pitchFamily="2" charset="2"/>
              </a:rPr>
              <a:t>The priority level of each user will only be defined after the beam line meetings! At the moment, it is only an indication!</a:t>
            </a:r>
            <a:endParaRPr lang="en-GB" dirty="0">
              <a:solidFill>
                <a:srgbClr val="FF0000"/>
              </a:solidFill>
            </a:endParaRPr>
          </a:p>
          <a:p>
            <a:r>
              <a:rPr lang="en-GB" dirty="0" smtClean="0"/>
              <a:t>Up </a:t>
            </a:r>
            <a:r>
              <a:rPr lang="en-GB" dirty="0"/>
              <a:t>to 3 levels of priority within the same beam line at the same time:</a:t>
            </a:r>
          </a:p>
          <a:p>
            <a:pPr lvl="1"/>
            <a:r>
              <a:rPr lang="en-GB" dirty="0">
                <a:solidFill>
                  <a:srgbClr val="003399"/>
                </a:solidFill>
              </a:rPr>
              <a:t>Main user </a:t>
            </a:r>
            <a:r>
              <a:rPr lang="en-GB" dirty="0"/>
              <a:t>(only one at a time per line): Controls the beam and the access. Coordinates with the parallel users so that they </a:t>
            </a:r>
            <a:r>
              <a:rPr lang="en-GB" dirty="0" smtClean="0"/>
              <a:t>as well get </a:t>
            </a:r>
            <a:r>
              <a:rPr lang="en-GB" dirty="0"/>
              <a:t>the conditions they require.</a:t>
            </a:r>
          </a:p>
          <a:p>
            <a:pPr lvl="1"/>
            <a:r>
              <a:rPr lang="en-GB" dirty="0">
                <a:solidFill>
                  <a:srgbClr val="003399"/>
                </a:solidFill>
              </a:rPr>
              <a:t>Parallel user(s): </a:t>
            </a:r>
            <a:r>
              <a:rPr lang="en-GB" dirty="0"/>
              <a:t>Have to agree to the run conditions like: beam parameters, installation and de-installation schedule, access frequency</a:t>
            </a:r>
          </a:p>
          <a:p>
            <a:pPr lvl="1"/>
            <a:r>
              <a:rPr lang="en-GB" dirty="0">
                <a:solidFill>
                  <a:srgbClr val="003399"/>
                </a:solidFill>
              </a:rPr>
              <a:t>Parasitic </a:t>
            </a:r>
            <a:r>
              <a:rPr lang="en-GB" dirty="0" smtClean="0">
                <a:solidFill>
                  <a:srgbClr val="003399"/>
                </a:solidFill>
              </a:rPr>
              <a:t>user(s)</a:t>
            </a:r>
            <a:r>
              <a:rPr lang="en-GB" dirty="0" smtClean="0"/>
              <a:t>: </a:t>
            </a:r>
            <a:r>
              <a:rPr lang="en-GB" dirty="0"/>
              <a:t>No influence on beam parameters nor zone access. Lowest priority for infrastructure support</a:t>
            </a:r>
            <a:r>
              <a:rPr lang="en-GB" dirty="0" smtClean="0"/>
              <a:t>.</a:t>
            </a:r>
          </a:p>
          <a:p>
            <a:r>
              <a:rPr lang="en-GB" dirty="0" smtClean="0">
                <a:solidFill>
                  <a:srgbClr val="003399"/>
                </a:solidFill>
              </a:rPr>
              <a:t>Additional parasitic beam time might also be granted on a short notice during the year.</a:t>
            </a:r>
          </a:p>
          <a:p>
            <a:r>
              <a:rPr lang="en-GB" dirty="0" smtClean="0">
                <a:solidFill>
                  <a:srgbClr val="003399"/>
                </a:solidFill>
              </a:rPr>
              <a:t>Safety rules (for example ISIEC) apply to parasitic users exactly the same way!</a:t>
            </a:r>
            <a:endParaRPr lang="en-GB" dirty="0">
              <a:solidFill>
                <a:srgbClr val="003399"/>
              </a:solidFill>
            </a:endParaRPr>
          </a:p>
          <a:p>
            <a:endParaRPr lang="en-US" dirty="0"/>
          </a:p>
        </p:txBody>
      </p:sp>
      <p:sp>
        <p:nvSpPr>
          <p:cNvPr id="4" name="Title 3"/>
          <p:cNvSpPr>
            <a:spLocks noGrp="1"/>
          </p:cNvSpPr>
          <p:nvPr>
            <p:ph type="title"/>
          </p:nvPr>
        </p:nvSpPr>
        <p:spPr/>
        <p:txBody>
          <a:bodyPr/>
          <a:lstStyle/>
          <a:p>
            <a:r>
              <a:rPr lang="en-US" dirty="0" smtClean="0"/>
              <a:t>Main / Parallel / Parasitic Users</a:t>
            </a:r>
            <a:endParaRPr lang="en-US" dirty="0"/>
          </a:p>
        </p:txBody>
      </p:sp>
    </p:spTree>
    <p:extLst>
      <p:ext uri="{BB962C8B-B14F-4D97-AF65-F5344CB8AC3E}">
        <p14:creationId xmlns:p14="http://schemas.microsoft.com/office/powerpoint/2010/main" val="2206938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during the annual beam-line preparation meeting, a user group discovers some incompatibilities (for example with the other users of the same beam line or the beam line sharing the same primary target):</a:t>
            </a:r>
          </a:p>
          <a:p>
            <a:pPr lvl="1"/>
            <a:r>
              <a:rPr lang="en-US" dirty="0" smtClean="0"/>
              <a:t>Please use the ‘Comment’ tab of your run(s) provided in the user beam time request tool – you should have received the link per email, or find it after you log in to the tool – to request changes like:</a:t>
            </a:r>
          </a:p>
          <a:p>
            <a:pPr lvl="2"/>
            <a:r>
              <a:rPr lang="en-US" sz="2000" dirty="0" smtClean="0"/>
              <a:t>Different beam slot and/or with or without certain other user groups (for example because of incompatibilities with respect to the beam intensity or the access frequency)</a:t>
            </a:r>
          </a:p>
          <a:p>
            <a:pPr lvl="2"/>
            <a:r>
              <a:rPr lang="en-US" sz="2000" dirty="0" smtClean="0"/>
              <a:t>Particular week where you would like to be the main user</a:t>
            </a:r>
          </a:p>
          <a:p>
            <a:pPr lvl="2"/>
            <a:r>
              <a:rPr lang="en-US" sz="2000" dirty="0" smtClean="0"/>
              <a:t>Etc.</a:t>
            </a:r>
          </a:p>
          <a:p>
            <a:pPr lvl="1"/>
            <a:r>
              <a:rPr lang="en-US" dirty="0"/>
              <a:t>https://ps-sps-users.web.cern.ch</a:t>
            </a:r>
            <a:r>
              <a:rPr lang="en-US" dirty="0" smtClean="0"/>
              <a:t>/</a:t>
            </a:r>
          </a:p>
          <a:p>
            <a:r>
              <a:rPr lang="en-US" dirty="0" smtClean="0"/>
              <a:t>If you need to add additional users to your activity </a:t>
            </a:r>
            <a:r>
              <a:rPr lang="en-US" dirty="0" smtClean="0">
                <a:sym typeface="Wingdings" panose="05000000000000000000" pitchFamily="2" charset="2"/>
              </a:rPr>
              <a:t> please contact Martin Schwinzerl for technical user support</a:t>
            </a:r>
            <a:endParaRPr lang="en-US" dirty="0"/>
          </a:p>
        </p:txBody>
      </p:sp>
      <p:sp>
        <p:nvSpPr>
          <p:cNvPr id="3" name="Title 2"/>
          <p:cNvSpPr>
            <a:spLocks noGrp="1"/>
          </p:cNvSpPr>
          <p:nvPr>
            <p:ph type="title"/>
          </p:nvPr>
        </p:nvSpPr>
        <p:spPr/>
        <p:txBody>
          <a:bodyPr/>
          <a:lstStyle/>
          <a:p>
            <a:r>
              <a:rPr lang="en-US" dirty="0" smtClean="0"/>
              <a:t>Update User Requests based on the current meeting</a:t>
            </a:r>
            <a:endParaRPr lang="en-US" dirty="0"/>
          </a:p>
        </p:txBody>
      </p:sp>
    </p:spTree>
    <p:extLst>
      <p:ext uri="{BB962C8B-B14F-4D97-AF65-F5344CB8AC3E}">
        <p14:creationId xmlns:p14="http://schemas.microsoft.com/office/powerpoint/2010/main" val="335003858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61057</TotalTime>
  <Words>1540</Words>
  <Application>Microsoft Office PowerPoint</Application>
  <PresentationFormat>Widescreen</PresentationFormat>
  <Paragraphs>220</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Helvetica</vt:lpstr>
      <vt:lpstr>Wingdings</vt:lpstr>
      <vt:lpstr>Default Design</vt:lpstr>
      <vt:lpstr>2023 PS and SPS User Schedule</vt:lpstr>
      <vt:lpstr>Injector Schedule</vt:lpstr>
      <vt:lpstr>Injector Schedule v1.0 – approved by RB December 2022</vt:lpstr>
      <vt:lpstr>Physics Accounting 2023</vt:lpstr>
      <vt:lpstr>User Beam Requests</vt:lpstr>
      <vt:lpstr>Multi-user lines PS East Area and SPS North Area beam time requests</vt:lpstr>
      <vt:lpstr>User Schedules</vt:lpstr>
      <vt:lpstr>Main / Parallel / Parasitic Users</vt:lpstr>
      <vt:lpstr>Update User Requests based on the current meeting</vt:lpstr>
      <vt:lpstr>PS East Area</vt:lpstr>
      <vt:lpstr>DRAFT: SPS North Area T2 Target — H2 and H4</vt:lpstr>
      <vt:lpstr>SPS North Area T4 Target — H6 and H8</vt:lpstr>
      <vt:lpstr>DRAFT: Ion User Schedule</vt:lpstr>
      <vt:lpstr>Weekly User Meetings</vt:lpstr>
      <vt:lpstr>SPS and PS Physics Coordination</vt:lpstr>
      <vt:lpstr>END</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LHCC</dc:title>
  <dc:creator>Eva Barbara Holzer</dc:creator>
  <cp:lastModifiedBy>Eva Barbara Holzer</cp:lastModifiedBy>
  <cp:revision>3602</cp:revision>
  <dcterms:created xsi:type="dcterms:W3CDTF">2019-06-25T09:21:25Z</dcterms:created>
  <dcterms:modified xsi:type="dcterms:W3CDTF">2023-03-19T20:15:37Z</dcterms:modified>
</cp:coreProperties>
</file>