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9" r:id="rId2"/>
    <p:sldId id="409" r:id="rId3"/>
    <p:sldId id="411" r:id="rId4"/>
    <p:sldId id="408" r:id="rId5"/>
    <p:sldId id="415" r:id="rId6"/>
    <p:sldId id="305" r:id="rId7"/>
    <p:sldId id="306" r:id="rId8"/>
    <p:sldId id="295" r:id="rId9"/>
    <p:sldId id="416" r:id="rId10"/>
    <p:sldId id="296" r:id="rId11"/>
    <p:sldId id="30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autoAdjust="0"/>
    <p:restoredTop sz="94686"/>
  </p:normalViewPr>
  <p:slideViewPr>
    <p:cSldViewPr snapToObjects="1">
      <p:cViewPr varScale="1">
        <p:scale>
          <a:sx n="104" d="100"/>
          <a:sy n="104" d="100"/>
        </p:scale>
        <p:origin x="240" y="6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01" d="100"/>
          <a:sy n="101" d="100"/>
        </p:scale>
        <p:origin x="346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6289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821962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143672" y="6378349"/>
            <a:ext cx="972716" cy="365125"/>
          </a:xfrm>
        </p:spPr>
        <p:txBody>
          <a:bodyPr/>
          <a:lstStyle>
            <a:lvl1pPr>
              <a:defRPr b="1"/>
            </a:lvl1pPr>
          </a:lstStyle>
          <a:p>
            <a:fld id="{822B4D6E-C99B-9D48-9FDA-1044BF62B0B8}" type="datetime1">
              <a:rPr lang="de-CH" smtClean="0"/>
              <a:t>20.03.23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D. Banerjee - East Area Users Meeting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143672" y="6378349"/>
            <a:ext cx="972716" cy="365125"/>
          </a:xfrm>
        </p:spPr>
        <p:txBody>
          <a:bodyPr/>
          <a:lstStyle>
            <a:lvl1pPr>
              <a:defRPr b="1"/>
            </a:lvl1pPr>
          </a:lstStyle>
          <a:p>
            <a:fld id="{4FF6762C-66D8-904C-98A2-52902EC487DB}" type="datetime1">
              <a:rPr lang="de-CH" smtClean="0"/>
              <a:t>20.03.23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 Banerjee - East Area Users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071664" y="6378349"/>
            <a:ext cx="1044724" cy="365125"/>
          </a:xfrm>
        </p:spPr>
        <p:txBody>
          <a:bodyPr/>
          <a:lstStyle>
            <a:lvl1pPr>
              <a:defRPr b="1"/>
            </a:lvl1pPr>
          </a:lstStyle>
          <a:p>
            <a:fld id="{34B6B13E-D649-794C-BA22-9E5C1B6C9B63}" type="datetime1">
              <a:rPr lang="de-CH" smtClean="0"/>
              <a:t>20.03.23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 Banerjee - East Area Users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071664" y="6378349"/>
            <a:ext cx="1044724" cy="365125"/>
          </a:xfrm>
        </p:spPr>
        <p:txBody>
          <a:bodyPr/>
          <a:lstStyle>
            <a:lvl1pPr>
              <a:defRPr b="1"/>
            </a:lvl1pPr>
          </a:lstStyle>
          <a:p>
            <a:fld id="{6BA84D65-09AC-C54B-9DF8-181E6D6B8121}" type="datetime1">
              <a:rPr lang="de-CH" smtClean="0"/>
              <a:t>20.03.23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D. Banerjee - East Area Users Meeting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071664" y="6378349"/>
            <a:ext cx="1044724" cy="365125"/>
          </a:xfrm>
        </p:spPr>
        <p:txBody>
          <a:bodyPr/>
          <a:lstStyle>
            <a:lvl1pPr>
              <a:defRPr b="1"/>
            </a:lvl1pPr>
          </a:lstStyle>
          <a:p>
            <a:fld id="{2F074971-C020-0B43-8223-E7D31F867864}" type="datetime1">
              <a:rPr lang="de-CH" smtClean="0"/>
              <a:t>20.03.23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D. Banerjee - East Area Users Meeting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143672" y="6378349"/>
            <a:ext cx="972716" cy="365125"/>
          </a:xfrm>
        </p:spPr>
        <p:txBody>
          <a:bodyPr/>
          <a:lstStyle>
            <a:lvl1pPr>
              <a:defRPr b="1"/>
            </a:lvl1pPr>
          </a:lstStyle>
          <a:p>
            <a:fld id="{AC02DB80-CC2D-0C49-8AE9-11E04F733232}" type="datetime1">
              <a:rPr lang="de-CH" smtClean="0"/>
              <a:t>20.03.23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D. Banerjee - East Area Users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143672" y="6378349"/>
            <a:ext cx="972716" cy="365125"/>
          </a:xfrm>
        </p:spPr>
        <p:txBody>
          <a:bodyPr/>
          <a:lstStyle>
            <a:lvl1pPr>
              <a:defRPr b="1"/>
            </a:lvl1pPr>
          </a:lstStyle>
          <a:p>
            <a:fld id="{FBFB7318-D3EB-DC44-AB59-A6D5AC7ABE63}" type="datetime1">
              <a:rPr lang="de-CH" smtClean="0"/>
              <a:t>20.03.23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D. Banerjee - East Area Users Meeting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071664" y="6378349"/>
            <a:ext cx="1044724" cy="365125"/>
          </a:xfrm>
        </p:spPr>
        <p:txBody>
          <a:bodyPr/>
          <a:lstStyle>
            <a:lvl1pPr>
              <a:defRPr b="1"/>
            </a:lvl1pPr>
          </a:lstStyle>
          <a:p>
            <a:fld id="{DA2A2AF7-81D5-494F-AE4A-2DD88238F3B5}" type="datetime1">
              <a:rPr lang="de-CH" smtClean="0"/>
              <a:t>20.03.23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D. Banerjee - East Area Users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143672" y="6378349"/>
            <a:ext cx="972716" cy="365125"/>
          </a:xfrm>
        </p:spPr>
        <p:txBody>
          <a:bodyPr/>
          <a:lstStyle>
            <a:lvl1pPr>
              <a:defRPr b="1"/>
            </a:lvl1pPr>
          </a:lstStyle>
          <a:p>
            <a:fld id="{B3462268-339C-6143-91B3-3DF0A5D6CB6E}" type="datetime1">
              <a:rPr lang="de-CH" smtClean="0"/>
              <a:t>20.03.23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D. Banerjee - East Area Users Meeting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143672" y="6378349"/>
            <a:ext cx="972716" cy="365125"/>
          </a:xfrm>
        </p:spPr>
        <p:txBody>
          <a:bodyPr/>
          <a:lstStyle>
            <a:lvl1pPr>
              <a:defRPr b="1"/>
            </a:lvl1pPr>
          </a:lstStyle>
          <a:p>
            <a:fld id="{E0BE80D2-0473-EB45-BCE9-23AB34ED6FB9}" type="datetime1">
              <a:rPr lang="de-CH" smtClean="0"/>
              <a:t>20.03.23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D. Banerjee - East Area Users Meeting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A0988C7F-BFA2-384B-9866-865B78260AD8}" type="datetime1">
              <a:rPr lang="de-CH" smtClean="0"/>
              <a:t>20.03.23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D. Banerjee - East Area Users Meeting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143672" y="6378349"/>
            <a:ext cx="972716" cy="365125"/>
          </a:xfrm>
        </p:spPr>
        <p:txBody>
          <a:bodyPr/>
          <a:lstStyle>
            <a:lvl1pPr>
              <a:defRPr b="1"/>
            </a:lvl1pPr>
          </a:lstStyle>
          <a:p>
            <a:fld id="{BADD0F68-9968-C24A-9A25-73E3B1E789D7}" type="datetime1">
              <a:rPr lang="de-CH" smtClean="0"/>
              <a:t>20.03.23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D. Banerjee - East Area Users Meeting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143672" y="6378349"/>
            <a:ext cx="972716" cy="365125"/>
          </a:xfrm>
        </p:spPr>
        <p:txBody>
          <a:bodyPr/>
          <a:lstStyle>
            <a:lvl1pPr>
              <a:defRPr b="1"/>
            </a:lvl1pPr>
          </a:lstStyle>
          <a:p>
            <a:fld id="{5F350653-9DCE-8845-B7A2-DDB892227404}" type="datetime1">
              <a:rPr lang="de-CH" smtClean="0"/>
              <a:t>20.03.23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D. Banerjee - East Area Users Meeting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609601" y="1060450"/>
            <a:ext cx="10968567"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2" y="1245524"/>
            <a:ext cx="10968567" cy="5028279"/>
          </a:xfrm>
        </p:spPr>
        <p:txBody>
          <a:bodyPr/>
          <a:lstStyle>
            <a:lvl2pPr>
              <a:defRPr sz="1800" baseline="0"/>
            </a:lvl2pPr>
            <a:lvl3pPr>
              <a:defRPr sz="18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DC5C0868-67B1-1145-8640-A3579243389E}" type="datetime1">
              <a:rPr lang="de-CH" smtClean="0"/>
              <a:t>20.03.23</a:t>
            </a:fld>
            <a:endParaRPr lang="en-US" dirty="0"/>
          </a:p>
        </p:txBody>
      </p:sp>
      <p:sp>
        <p:nvSpPr>
          <p:cNvPr id="6" name="Footer Placeholder 3"/>
          <p:cNvSpPr>
            <a:spLocks noGrp="1"/>
          </p:cNvSpPr>
          <p:nvPr>
            <p:ph type="ftr" sz="quarter" idx="15"/>
          </p:nvPr>
        </p:nvSpPr>
        <p:spPr/>
        <p:txBody>
          <a:bodyPr/>
          <a:lstStyle>
            <a:lvl1pPr>
              <a:defRPr/>
            </a:lvl1pPr>
          </a:lstStyle>
          <a:p>
            <a:pPr>
              <a:defRPr/>
            </a:pPr>
            <a:r>
              <a:rPr lang="en-GB"/>
              <a:t>D. Banerjee - East Area Users Meeting</a:t>
            </a:r>
            <a:endParaRPr lang="en-US" dirty="0"/>
          </a:p>
        </p:txBody>
      </p:sp>
      <p:sp>
        <p:nvSpPr>
          <p:cNvPr id="8" name="Slide Number Placeholder 4"/>
          <p:cNvSpPr>
            <a:spLocks noGrp="1"/>
          </p:cNvSpPr>
          <p:nvPr>
            <p:ph type="sldNum" sz="quarter" idx="16"/>
          </p:nvPr>
        </p:nvSpPr>
        <p:spPr/>
        <p:txBody>
          <a:bodyPr/>
          <a:lstStyle>
            <a:lvl1pPr>
              <a:defRPr/>
            </a:lvl1pPr>
          </a:lstStyle>
          <a:p>
            <a:fld id="{B9FC9755-3F17-4A88-BC36-1FB3879279FF}" type="slidenum">
              <a:rPr lang="en-US" altLang="en-US"/>
              <a:pPr/>
              <a:t>‹#›</a:t>
            </a:fld>
            <a:endParaRPr lang="en-US" altLang="en-US"/>
          </a:p>
        </p:txBody>
      </p:sp>
    </p:spTree>
    <p:extLst>
      <p:ext uri="{BB962C8B-B14F-4D97-AF65-F5344CB8AC3E}">
        <p14:creationId xmlns:p14="http://schemas.microsoft.com/office/powerpoint/2010/main" val="1401130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97E1FC7-9308-EC47-8A26-EAB0E60E06F5}" type="datetime1">
              <a:rPr lang="de-CH" smtClean="0"/>
              <a:t>20.03.23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 Banerjee - East Area Users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143672" y="6378349"/>
            <a:ext cx="972716" cy="365125"/>
          </a:xfrm>
        </p:spPr>
        <p:txBody>
          <a:bodyPr/>
          <a:lstStyle>
            <a:lvl1pPr>
              <a:defRPr b="1"/>
            </a:lvl1pPr>
          </a:lstStyle>
          <a:p>
            <a:fld id="{CECA35FE-14AF-0045-B9AA-63017F7BCB64}" type="datetime1">
              <a:rPr lang="de-CH" smtClean="0"/>
              <a:t>20.03.23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 Banerjee - East Area Users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363D1D2-C4F5-CD49-8008-C7721C7C746E}" type="datetime1">
              <a:rPr lang="de-CH" smtClean="0"/>
              <a:t>20.03.23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 Banerjee - East Area Users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3" descr="logo-final_low-rez.jpg">
            <a:extLst>
              <a:ext uri="{FF2B5EF4-FFF2-40B4-BE49-F238E27FC236}">
                <a16:creationId xmlns:a16="http://schemas.microsoft.com/office/drawing/2014/main" id="{FF6C16BA-6E5D-4B95-B650-89621CD286C0}"/>
              </a:ext>
            </a:extLst>
          </p:cNvPr>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911424" y="6363679"/>
            <a:ext cx="1665642" cy="4386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60230" y="6285361"/>
            <a:ext cx="784964" cy="551100"/>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D71B6334-3F35-FC41-9E45-DDFC6F5ADBB9}" type="datetime1">
              <a:rPr lang="de-CH" smtClean="0"/>
              <a:t>20.03.23</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D. Banerjee - East Area Users Meeting</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60230" y="6285361"/>
            <a:ext cx="784964" cy="5511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6881AF1-BA29-C149-906F-BA51C38821E5}" type="datetime1">
              <a:rPr lang="de-CH" smtClean="0"/>
              <a:t>20.03.23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 Banerjee - East Area Users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0230" y="6285361"/>
            <a:ext cx="784964" cy="551100"/>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143672" y="6378349"/>
            <a:ext cx="972716" cy="365125"/>
          </a:xfrm>
        </p:spPr>
        <p:txBody>
          <a:bodyPr/>
          <a:lstStyle>
            <a:lvl1pPr>
              <a:defRPr b="1"/>
            </a:lvl1pPr>
          </a:lstStyle>
          <a:p>
            <a:fld id="{B320E45E-3253-3F41-8DD5-251F0323E8EB}" type="datetime1">
              <a:rPr lang="de-CH" smtClean="0"/>
              <a:t>20.03.23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D. Banerjee - East Area Users Meeting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ED53B3FC-1F6F-C047-B6D3-AE1BCC653F33}" type="datetime1">
              <a:rPr lang="de-CH" smtClean="0"/>
              <a:t>20.03.23</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D. Banerjee - East Area Users Meeting</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cid:image002.png@01D235F8.31004AF0" TargetMode="External"/><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apex-sso.cern.ch/pls/htmldb_edmsdb/f?p=404:1:7160727223238:::::" TargetMode="External"/><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fr-CH" dirty="0"/>
              <a:t>T9 and T10 </a:t>
            </a:r>
            <a:r>
              <a:rPr lang="fr-CH" dirty="0" err="1"/>
              <a:t>Beams</a:t>
            </a:r>
            <a:r>
              <a:rPr lang="fr-CH" dirty="0"/>
              <a:t> in the East Area</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221088"/>
            <a:ext cx="11376026" cy="803787"/>
          </a:xfrm>
        </p:spPr>
        <p:txBody>
          <a:bodyPr/>
          <a:lstStyle/>
          <a:p>
            <a:r>
              <a:rPr lang="en-CH" sz="1800" b="1" dirty="0"/>
              <a:t>D. Banerjee, </a:t>
            </a:r>
            <a:r>
              <a:rPr lang="en-CH" sz="1800" dirty="0"/>
              <a:t>J. Bernhard, M. Van Dijk, L. Nevay, B. Rae, E. Giulia Perozzi on behalf of BE-EA</a:t>
            </a:r>
            <a:endParaRPr lang="en-US" sz="1800" dirty="0"/>
          </a:p>
          <a:p>
            <a:pPr algn="l"/>
            <a:r>
              <a:rPr lang="fr-CH" sz="1800" dirty="0"/>
              <a:t>20</a:t>
            </a:r>
            <a:r>
              <a:rPr lang="en-CH" sz="1800" dirty="0"/>
              <a:t>/0</a:t>
            </a:r>
            <a:r>
              <a:rPr lang="fr-CH" sz="1800" dirty="0"/>
              <a:t>3</a:t>
            </a:r>
            <a:r>
              <a:rPr lang="en-CH" sz="1800" dirty="0"/>
              <a:t>/2023</a:t>
            </a:r>
            <a:endParaRPr lang="en-US" sz="1800" dirty="0"/>
          </a:p>
        </p:txBody>
      </p:sp>
      <p:pic>
        <p:nvPicPr>
          <p:cNvPr id="4" name="Picture 3" descr="Icon&#10;&#10;Description automatically generated">
            <a:extLst>
              <a:ext uri="{FF2B5EF4-FFF2-40B4-BE49-F238E27FC236}">
                <a16:creationId xmlns:a16="http://schemas.microsoft.com/office/drawing/2014/main" id="{5BB39F07-C150-9C99-AB1E-55AB2DD326B9}"/>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5" name="Picture 4" descr="A picture containing venn diagram&#10;&#10;Description automatically generated">
            <a:extLst>
              <a:ext uri="{FF2B5EF4-FFF2-40B4-BE49-F238E27FC236}">
                <a16:creationId xmlns:a16="http://schemas.microsoft.com/office/drawing/2014/main" id="{8FC4D399-F525-4A86-36E6-299AAE75AD7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24744"/>
            <a:ext cx="11376024" cy="5076031"/>
          </a:xfrm>
        </p:spPr>
        <p:txBody>
          <a:bodyPr/>
          <a:lstStyle/>
          <a:p>
            <a:r>
              <a:rPr lang="en-US" sz="2400" dirty="0"/>
              <a:t>At </a:t>
            </a:r>
            <a:r>
              <a:rPr lang="en-US" sz="2400" dirty="0">
                <a:solidFill>
                  <a:srgbClr val="C00000"/>
                </a:solidFill>
              </a:rPr>
              <a:t>weekends</a:t>
            </a:r>
            <a:r>
              <a:rPr lang="en-US" sz="2400" dirty="0"/>
              <a:t> or </a:t>
            </a:r>
            <a:r>
              <a:rPr lang="en-US" sz="2400" dirty="0">
                <a:solidFill>
                  <a:srgbClr val="C00000"/>
                </a:solidFill>
              </a:rPr>
              <a:t>nights</a:t>
            </a:r>
            <a:r>
              <a:rPr lang="en-US" sz="2400" dirty="0"/>
              <a:t>, we always check our e-mails and there is a high probability to pick-up the telephone also.  </a:t>
            </a:r>
          </a:p>
          <a:p>
            <a:endParaRPr lang="en-US" sz="2400" dirty="0"/>
          </a:p>
          <a:p>
            <a:r>
              <a:rPr lang="en-US" sz="2400" dirty="0"/>
              <a:t>However, most of the times, the CCC can help you solve most of the issues like any equipment/magnetic element failure, beam got switched OFF due to RP alarms, access to the zone etc., If they cannot help, </a:t>
            </a:r>
            <a:r>
              <a:rPr lang="en-CH" sz="2400" dirty="0"/>
              <a:t>and if the need is imperative, </a:t>
            </a:r>
            <a:r>
              <a:rPr lang="en-US" sz="2400" dirty="0"/>
              <a:t>they will give us a call. </a:t>
            </a:r>
          </a:p>
          <a:p>
            <a:pPr marL="0" indent="0">
              <a:buNone/>
            </a:pPr>
            <a:endParaRPr lang="en-US" sz="2400" dirty="0"/>
          </a:p>
          <a:p>
            <a:r>
              <a:rPr lang="en-US" sz="2400" dirty="0"/>
              <a:t>To call the </a:t>
            </a:r>
            <a:r>
              <a:rPr lang="en-US" sz="2400" dirty="0">
                <a:solidFill>
                  <a:srgbClr val="C00000"/>
                </a:solidFill>
                <a:effectLst>
                  <a:outerShdw blurRad="38100" dist="38100" dir="2700000" algn="tl">
                    <a:srgbClr val="000000">
                      <a:alpha val="43137"/>
                    </a:srgbClr>
                  </a:outerShdw>
                </a:effectLst>
              </a:rPr>
              <a:t>CCC </a:t>
            </a:r>
            <a:r>
              <a:rPr lang="en-US" sz="2400" dirty="0">
                <a:sym typeface="Wingdings" pitchFamily="2" charset="2"/>
              </a:rPr>
              <a:t></a:t>
            </a:r>
            <a:r>
              <a:rPr lang="en-US" sz="2400" dirty="0">
                <a:solidFill>
                  <a:srgbClr val="C00000"/>
                </a:solidFill>
                <a:effectLst>
                  <a:outerShdw blurRad="38100" dist="38100" dir="2700000" algn="tl">
                    <a:srgbClr val="000000">
                      <a:alpha val="43137"/>
                    </a:srgbClr>
                  </a:outerShdw>
                </a:effectLst>
                <a:sym typeface="Wingdings" pitchFamily="2" charset="2"/>
              </a:rPr>
              <a:t> </a:t>
            </a:r>
            <a:r>
              <a:rPr lang="en-US" sz="2400" dirty="0"/>
              <a:t>76677/76674</a:t>
            </a:r>
          </a:p>
        </p:txBody>
      </p:sp>
      <p:sp>
        <p:nvSpPr>
          <p:cNvPr id="3" name="Title 2"/>
          <p:cNvSpPr>
            <a:spLocks noGrp="1"/>
          </p:cNvSpPr>
          <p:nvPr>
            <p:ph type="title"/>
          </p:nvPr>
        </p:nvSpPr>
        <p:spPr/>
        <p:txBody>
          <a:bodyPr/>
          <a:lstStyle/>
          <a:p>
            <a:r>
              <a:rPr lang="LID8192" dirty="0"/>
              <a:t>What about after hours?</a:t>
            </a:r>
            <a:endParaRPr lang="en-US" dirty="0"/>
          </a:p>
        </p:txBody>
      </p:sp>
      <p:sp>
        <p:nvSpPr>
          <p:cNvPr id="4" name="Date Placeholder 3"/>
          <p:cNvSpPr>
            <a:spLocks noGrp="1"/>
          </p:cNvSpPr>
          <p:nvPr>
            <p:ph type="dt" sz="half" idx="10"/>
          </p:nvPr>
        </p:nvSpPr>
        <p:spPr/>
        <p:txBody>
          <a:bodyPr/>
          <a:lstStyle/>
          <a:p>
            <a:fld id="{99A6B724-B36A-DE4A-9E2A-F4D7854B748E}"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7" name="Picture 6"/>
          <p:cNvPicPr>
            <a:picLocks noChangeAspect="1"/>
          </p:cNvPicPr>
          <p:nvPr/>
        </p:nvPicPr>
        <p:blipFill>
          <a:blip r:embed="rId2"/>
          <a:stretch>
            <a:fillRect/>
          </a:stretch>
        </p:blipFill>
        <p:spPr>
          <a:xfrm>
            <a:off x="9095498" y="3649648"/>
            <a:ext cx="2352675" cy="2482577"/>
          </a:xfrm>
          <a:prstGeom prst="rect">
            <a:avLst/>
          </a:prstGeom>
        </p:spPr>
      </p:pic>
    </p:spTree>
    <p:extLst>
      <p:ext uri="{BB962C8B-B14F-4D97-AF65-F5344CB8AC3E}">
        <p14:creationId xmlns:p14="http://schemas.microsoft.com/office/powerpoint/2010/main" val="1100475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96752"/>
            <a:ext cx="11376024" cy="5004023"/>
          </a:xfrm>
        </p:spPr>
        <p:txBody>
          <a:bodyPr/>
          <a:lstStyle/>
          <a:p>
            <a:r>
              <a:rPr lang="en-GB" dirty="0"/>
              <a:t>Communicate with us all your requests for beam and infrastructure as early as possible and also your worries, issues, any details so that we can identify and mitigate showstoppers if any. </a:t>
            </a:r>
          </a:p>
          <a:p>
            <a:endParaRPr lang="en-GB" dirty="0"/>
          </a:p>
          <a:p>
            <a:endParaRPr lang="en-GB" dirty="0"/>
          </a:p>
        </p:txBody>
      </p:sp>
      <p:sp>
        <p:nvSpPr>
          <p:cNvPr id="3" name="Title 2"/>
          <p:cNvSpPr>
            <a:spLocks noGrp="1"/>
          </p:cNvSpPr>
          <p:nvPr>
            <p:ph type="title"/>
          </p:nvPr>
        </p:nvSpPr>
        <p:spPr/>
        <p:txBody>
          <a:bodyPr/>
          <a:lstStyle/>
          <a:p>
            <a:r>
              <a:rPr lang="LID8192" dirty="0"/>
              <a:t>Summary</a:t>
            </a:r>
            <a:endParaRPr lang="en-US" dirty="0"/>
          </a:p>
        </p:txBody>
      </p:sp>
      <p:sp>
        <p:nvSpPr>
          <p:cNvPr id="4" name="Date Placeholder 3"/>
          <p:cNvSpPr>
            <a:spLocks noGrp="1"/>
          </p:cNvSpPr>
          <p:nvPr>
            <p:ph type="dt" sz="half" idx="10"/>
          </p:nvPr>
        </p:nvSpPr>
        <p:spPr/>
        <p:txBody>
          <a:bodyPr/>
          <a:lstStyle/>
          <a:p>
            <a:fld id="{D74666D4-4560-D541-A373-D264B503288A}"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7740CA13-C637-E13A-B03A-626D6E2A978F}"/>
              </a:ext>
            </a:extLst>
          </p:cNvPr>
          <p:cNvPicPr>
            <a:picLocks noChangeAspect="1"/>
          </p:cNvPicPr>
          <p:nvPr/>
        </p:nvPicPr>
        <p:blipFill>
          <a:blip r:embed="rId2"/>
          <a:stretch>
            <a:fillRect/>
          </a:stretch>
        </p:blipFill>
        <p:spPr>
          <a:xfrm rot="5400000">
            <a:off x="4012549" y="715302"/>
            <a:ext cx="4166903" cy="6858000"/>
          </a:xfrm>
          <a:prstGeom prst="rect">
            <a:avLst/>
          </a:prstGeom>
        </p:spPr>
      </p:pic>
    </p:spTree>
    <p:extLst>
      <p:ext uri="{BB962C8B-B14F-4D97-AF65-F5344CB8AC3E}">
        <p14:creationId xmlns:p14="http://schemas.microsoft.com/office/powerpoint/2010/main" val="460620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C87C0A-C6ED-024F-18D3-6DB3741B3368}"/>
              </a:ext>
            </a:extLst>
          </p:cNvPr>
          <p:cNvSpPr>
            <a:spLocks noGrp="1"/>
          </p:cNvSpPr>
          <p:nvPr>
            <p:ph type="title"/>
          </p:nvPr>
        </p:nvSpPr>
        <p:spPr/>
        <p:txBody>
          <a:bodyPr/>
          <a:lstStyle/>
          <a:p>
            <a:r>
              <a:rPr lang="en-GB" dirty="0"/>
              <a:t>East Area Secondary Beamlines</a:t>
            </a:r>
          </a:p>
        </p:txBody>
      </p:sp>
      <p:sp>
        <p:nvSpPr>
          <p:cNvPr id="4" name="Date Placeholder 3">
            <a:extLst>
              <a:ext uri="{FF2B5EF4-FFF2-40B4-BE49-F238E27FC236}">
                <a16:creationId xmlns:a16="http://schemas.microsoft.com/office/drawing/2014/main" id="{566E0F44-77FD-D3F7-67D5-09EE1E8580AF}"/>
              </a:ext>
            </a:extLst>
          </p:cNvPr>
          <p:cNvSpPr>
            <a:spLocks noGrp="1"/>
          </p:cNvSpPr>
          <p:nvPr>
            <p:ph type="dt" sz="half" idx="10"/>
          </p:nvPr>
        </p:nvSpPr>
        <p:spPr/>
        <p:txBody>
          <a:bodyPr/>
          <a:lstStyle/>
          <a:p>
            <a:fld id="{3E0D90A0-0100-DB4E-BBA7-BFD077FA8E5F}" type="datetime1">
              <a:rPr lang="de-CH" smtClean="0"/>
              <a:t>20.03.23</a:t>
            </a:fld>
            <a:endParaRPr lang="en-US" dirty="0"/>
          </a:p>
        </p:txBody>
      </p:sp>
      <p:sp>
        <p:nvSpPr>
          <p:cNvPr id="5" name="Footer Placeholder 4">
            <a:extLst>
              <a:ext uri="{FF2B5EF4-FFF2-40B4-BE49-F238E27FC236}">
                <a16:creationId xmlns:a16="http://schemas.microsoft.com/office/drawing/2014/main" id="{52341FF9-C462-76F6-406E-B1E843DA285F}"/>
              </a:ext>
            </a:extLst>
          </p:cNvPr>
          <p:cNvSpPr>
            <a:spLocks noGrp="1"/>
          </p:cNvSpPr>
          <p:nvPr>
            <p:ph type="ftr" sz="quarter" idx="11"/>
          </p:nvPr>
        </p:nvSpPr>
        <p:spPr/>
        <p:txBody>
          <a:bodyPr/>
          <a:lstStyle/>
          <a:p>
            <a:r>
              <a:rPr lang="en-US"/>
              <a:t>D. Banerjee - East Area Users Meeting</a:t>
            </a:r>
            <a:endParaRPr lang="en-US" dirty="0"/>
          </a:p>
        </p:txBody>
      </p:sp>
      <p:sp>
        <p:nvSpPr>
          <p:cNvPr id="6" name="Slide Number Placeholder 5">
            <a:extLst>
              <a:ext uri="{FF2B5EF4-FFF2-40B4-BE49-F238E27FC236}">
                <a16:creationId xmlns:a16="http://schemas.microsoft.com/office/drawing/2014/main" id="{4CD05CF2-8373-051E-AD26-611E3E2BECBC}"/>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1" descr="cid:image002.png@01D235F8.31004AF0">
            <a:extLst>
              <a:ext uri="{FF2B5EF4-FFF2-40B4-BE49-F238E27FC236}">
                <a16:creationId xmlns:a16="http://schemas.microsoft.com/office/drawing/2014/main" id="{65DBA22C-4B20-1464-4D23-E051D1857DBD}"/>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662268" y="1104834"/>
            <a:ext cx="6867463" cy="1707166"/>
          </a:xfrm>
          <a:prstGeom prst="rect">
            <a:avLst/>
          </a:prstGeom>
          <a:solidFill>
            <a:schemeClr val="bg1"/>
          </a:solidFill>
        </p:spPr>
      </p:pic>
      <p:pic>
        <p:nvPicPr>
          <p:cNvPr id="9" name="Picture 8" descr="A screenshot of a computer&#10;&#10;Description automatically generated">
            <a:extLst>
              <a:ext uri="{FF2B5EF4-FFF2-40B4-BE49-F238E27FC236}">
                <a16:creationId xmlns:a16="http://schemas.microsoft.com/office/drawing/2014/main" id="{9F83E68D-DD31-DCA0-7F73-803C09E1BCBD}"/>
              </a:ext>
            </a:extLst>
          </p:cNvPr>
          <p:cNvPicPr>
            <a:picLocks noChangeAspect="1"/>
          </p:cNvPicPr>
          <p:nvPr/>
        </p:nvPicPr>
        <p:blipFill rotWithShape="1">
          <a:blip r:embed="rId4"/>
          <a:srcRect l="36875" t="12201" r="21125" b="37400"/>
          <a:stretch/>
        </p:blipFill>
        <p:spPr>
          <a:xfrm>
            <a:off x="623392" y="2924944"/>
            <a:ext cx="4320480" cy="3240360"/>
          </a:xfrm>
          <a:prstGeom prst="rect">
            <a:avLst/>
          </a:prstGeom>
        </p:spPr>
      </p:pic>
      <p:sp>
        <p:nvSpPr>
          <p:cNvPr id="10" name="TextBox 9">
            <a:extLst>
              <a:ext uri="{FF2B5EF4-FFF2-40B4-BE49-F238E27FC236}">
                <a16:creationId xmlns:a16="http://schemas.microsoft.com/office/drawing/2014/main" id="{71919838-C54E-D62F-A8BC-E26A547E5D0F}"/>
              </a:ext>
            </a:extLst>
          </p:cNvPr>
          <p:cNvSpPr txBox="1"/>
          <p:nvPr/>
        </p:nvSpPr>
        <p:spPr>
          <a:xfrm>
            <a:off x="4403812" y="2496455"/>
            <a:ext cx="1080119" cy="430887"/>
          </a:xfrm>
          <a:prstGeom prst="rect">
            <a:avLst/>
          </a:prstGeom>
          <a:noFill/>
        </p:spPr>
        <p:txBody>
          <a:bodyPr wrap="square" lIns="0" tIns="0" rIns="0" bIns="0" rtlCol="0">
            <a:spAutoFit/>
          </a:bodyPr>
          <a:lstStyle/>
          <a:p>
            <a:pPr algn="ctr"/>
            <a:r>
              <a:rPr lang="en-GB" sz="1400" dirty="0">
                <a:solidFill>
                  <a:srgbClr val="FF0000"/>
                </a:solidFill>
              </a:rPr>
              <a:t>PS beam @ 24 GeV/c</a:t>
            </a:r>
          </a:p>
        </p:txBody>
      </p:sp>
      <p:cxnSp>
        <p:nvCxnSpPr>
          <p:cNvPr id="11" name="Straight Arrow Connector 10">
            <a:extLst>
              <a:ext uri="{FF2B5EF4-FFF2-40B4-BE49-F238E27FC236}">
                <a16:creationId xmlns:a16="http://schemas.microsoft.com/office/drawing/2014/main" id="{ECB5E1DD-2853-DD7C-E7FF-D1829C7A66A5}"/>
              </a:ext>
            </a:extLst>
          </p:cNvPr>
          <p:cNvCxnSpPr/>
          <p:nvPr/>
        </p:nvCxnSpPr>
        <p:spPr>
          <a:xfrm>
            <a:off x="4871864" y="2477730"/>
            <a:ext cx="864097" cy="58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AD36D496-01DD-8AE0-864B-04CDE7441589}"/>
              </a:ext>
            </a:extLst>
          </p:cNvPr>
          <p:cNvSpPr/>
          <p:nvPr/>
        </p:nvSpPr>
        <p:spPr>
          <a:xfrm>
            <a:off x="5133103" y="3333760"/>
            <a:ext cx="6650909" cy="1600438"/>
          </a:xfrm>
          <a:prstGeom prst="rect">
            <a:avLst/>
          </a:prstGeom>
          <a:noFill/>
          <a:ln w="12700">
            <a:solidFill>
              <a:srgbClr val="FF0000"/>
            </a:solidFill>
          </a:ln>
        </p:spPr>
        <p:txBody>
          <a:bodyPr wrap="square" rtlCol="0">
            <a:spAutoFit/>
          </a:bodyPr>
          <a:lstStyle/>
          <a:p>
            <a:r>
              <a:rPr lang="en-US" sz="2000" b="1" dirty="0">
                <a:solidFill>
                  <a:srgbClr val="000000"/>
                </a:solidFill>
              </a:rPr>
              <a:t>Spill duration: </a:t>
            </a:r>
            <a:r>
              <a:rPr lang="en-US" sz="2000" dirty="0">
                <a:solidFill>
                  <a:srgbClr val="000000"/>
                </a:solidFill>
              </a:rPr>
              <a:t>0.4 second flat top</a:t>
            </a:r>
          </a:p>
          <a:p>
            <a:r>
              <a:rPr lang="en-US" sz="2000" dirty="0">
                <a:solidFill>
                  <a:srgbClr val="000000"/>
                </a:solidFill>
              </a:rPr>
              <a:t>Usually :</a:t>
            </a:r>
            <a:r>
              <a:rPr lang="en-US" sz="2000" b="1" dirty="0">
                <a:solidFill>
                  <a:srgbClr val="000000"/>
                </a:solidFill>
              </a:rPr>
              <a:t> 1-2 cycles per minute per East Destination</a:t>
            </a:r>
          </a:p>
          <a:p>
            <a:r>
              <a:rPr lang="en-US" sz="2000" b="1" dirty="0">
                <a:solidFill>
                  <a:srgbClr val="000000"/>
                </a:solidFill>
              </a:rPr>
              <a:t>Max 6 East cycles / 40 seconds </a:t>
            </a:r>
            <a:r>
              <a:rPr lang="en-US" sz="2000" dirty="0">
                <a:solidFill>
                  <a:srgbClr val="000000"/>
                </a:solidFill>
                <a:sym typeface="Wingdings" pitchFamily="2" charset="2"/>
              </a:rPr>
              <a:t> RP Limit</a:t>
            </a:r>
          </a:p>
          <a:p>
            <a:endParaRPr lang="en-US" sz="2000" dirty="0">
              <a:solidFill>
                <a:srgbClr val="000000"/>
              </a:solidFill>
            </a:endParaRPr>
          </a:p>
          <a:p>
            <a:r>
              <a:rPr lang="en-US" dirty="0">
                <a:solidFill>
                  <a:srgbClr val="000000"/>
                </a:solidFill>
              </a:rPr>
              <a:t>Super-cycle structure dependent on all users (SPS, </a:t>
            </a:r>
            <a:r>
              <a:rPr lang="en-US" dirty="0" err="1">
                <a:solidFill>
                  <a:srgbClr val="000000"/>
                </a:solidFill>
              </a:rPr>
              <a:t>nTOF</a:t>
            </a:r>
            <a:r>
              <a:rPr lang="en-US" dirty="0">
                <a:solidFill>
                  <a:srgbClr val="000000"/>
                </a:solidFill>
              </a:rPr>
              <a:t> …)</a:t>
            </a:r>
          </a:p>
        </p:txBody>
      </p:sp>
    </p:spTree>
    <p:extLst>
      <p:ext uri="{BB962C8B-B14F-4D97-AF65-F5344CB8AC3E}">
        <p14:creationId xmlns:p14="http://schemas.microsoft.com/office/powerpoint/2010/main" val="3346110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568078"/>
          </a:xfrm>
        </p:spPr>
        <p:txBody>
          <a:bodyPr/>
          <a:lstStyle/>
          <a:p>
            <a:r>
              <a:rPr lang="en-GB" dirty="0"/>
              <a:t>Characteristics of the Secondary Beams </a:t>
            </a:r>
          </a:p>
        </p:txBody>
      </p:sp>
      <p:sp>
        <p:nvSpPr>
          <p:cNvPr id="4" name="Date Placeholder 3"/>
          <p:cNvSpPr>
            <a:spLocks noGrp="1"/>
          </p:cNvSpPr>
          <p:nvPr>
            <p:ph type="dt" sz="half" idx="10"/>
          </p:nvPr>
        </p:nvSpPr>
        <p:spPr/>
        <p:txBody>
          <a:bodyPr/>
          <a:lstStyle/>
          <a:p>
            <a:fld id="{07EB3E73-4E5B-0148-9815-1E6BD955F9B0}" type="datetime1">
              <a:rPr lang="de-CH" smtClean="0"/>
              <a:t>20.03.23</a:t>
            </a:fld>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1" name="Picture 10" descr="A picture containing text, screenshot, monitor&#10;&#10;Description automatically generated">
            <a:extLst>
              <a:ext uri="{FF2B5EF4-FFF2-40B4-BE49-F238E27FC236}">
                <a16:creationId xmlns:a16="http://schemas.microsoft.com/office/drawing/2014/main" id="{3BED9A83-38EA-B524-3286-FF49C79D06E4}"/>
              </a:ext>
            </a:extLst>
          </p:cNvPr>
          <p:cNvPicPr>
            <a:picLocks noChangeAspect="1"/>
          </p:cNvPicPr>
          <p:nvPr/>
        </p:nvPicPr>
        <p:blipFill rotWithShape="1">
          <a:blip r:embed="rId2"/>
          <a:srcRect l="19157" t="30049" r="34250" b="52101"/>
          <a:stretch/>
        </p:blipFill>
        <p:spPr>
          <a:xfrm>
            <a:off x="6185155" y="4854912"/>
            <a:ext cx="5773553" cy="1382400"/>
          </a:xfrm>
          <a:prstGeom prst="rect">
            <a:avLst/>
          </a:prstGeom>
        </p:spPr>
      </p:pic>
      <mc:AlternateContent xmlns:mc="http://schemas.openxmlformats.org/markup-compatibility/2006">
        <mc:Choice xmlns:a14="http://schemas.microsoft.com/office/drawing/2010/main" Requires="a14">
          <p:graphicFrame>
            <p:nvGraphicFramePr>
              <p:cNvPr id="13" name="Table 7">
                <a:extLst>
                  <a:ext uri="{FF2B5EF4-FFF2-40B4-BE49-F238E27FC236}">
                    <a16:creationId xmlns:a16="http://schemas.microsoft.com/office/drawing/2014/main" id="{26973F7D-9F3E-DDD2-4BCD-C2984C2605AC}"/>
                  </a:ext>
                </a:extLst>
              </p:cNvPr>
              <p:cNvGraphicFramePr>
                <a:graphicFrameLocks noGrp="1"/>
              </p:cNvGraphicFramePr>
              <p:nvPr>
                <p:extLst>
                  <p:ext uri="{D42A27DB-BD31-4B8C-83A1-F6EECF244321}">
                    <p14:modId xmlns:p14="http://schemas.microsoft.com/office/powerpoint/2010/main" val="3772378741"/>
                  </p:ext>
                </p:extLst>
              </p:nvPr>
            </p:nvGraphicFramePr>
            <p:xfrm>
              <a:off x="383882" y="1128702"/>
              <a:ext cx="11400131" cy="2219960"/>
            </p:xfrm>
            <a:graphic>
              <a:graphicData uri="http://schemas.openxmlformats.org/drawingml/2006/table">
                <a:tbl>
                  <a:tblPr firstRow="1" bandRow="1">
                    <a:tableStyleId>{8EC20E35-A176-4012-BC5E-935CFFF8708E}</a:tableStyleId>
                  </a:tblPr>
                  <a:tblGrid>
                    <a:gridCol w="4776014">
                      <a:extLst>
                        <a:ext uri="{9D8B030D-6E8A-4147-A177-3AD203B41FA5}">
                          <a16:colId xmlns:a16="http://schemas.microsoft.com/office/drawing/2014/main" val="144798417"/>
                        </a:ext>
                      </a:extLst>
                    </a:gridCol>
                    <a:gridCol w="2448272">
                      <a:extLst>
                        <a:ext uri="{9D8B030D-6E8A-4147-A177-3AD203B41FA5}">
                          <a16:colId xmlns:a16="http://schemas.microsoft.com/office/drawing/2014/main" val="1737653196"/>
                        </a:ext>
                      </a:extLst>
                    </a:gridCol>
                    <a:gridCol w="2080100">
                      <a:extLst>
                        <a:ext uri="{9D8B030D-6E8A-4147-A177-3AD203B41FA5}">
                          <a16:colId xmlns:a16="http://schemas.microsoft.com/office/drawing/2014/main" val="3846131508"/>
                        </a:ext>
                      </a:extLst>
                    </a:gridCol>
                    <a:gridCol w="2095745">
                      <a:extLst>
                        <a:ext uri="{9D8B030D-6E8A-4147-A177-3AD203B41FA5}">
                          <a16:colId xmlns:a16="http://schemas.microsoft.com/office/drawing/2014/main" val="2635704987"/>
                        </a:ext>
                      </a:extLst>
                    </a:gridCol>
                  </a:tblGrid>
                  <a:tr h="360040">
                    <a:tc>
                      <a:txBody>
                        <a:bodyPr/>
                        <a:lstStyle/>
                        <a:p>
                          <a:r>
                            <a:rPr lang="en-GB" dirty="0"/>
                            <a:t>Parameter</a:t>
                          </a:r>
                        </a:p>
                      </a:txBody>
                      <a:tcPr/>
                    </a:tc>
                    <a:tc>
                      <a:txBody>
                        <a:bodyPr/>
                        <a:lstStyle/>
                        <a:p>
                          <a:pPr algn="ctr"/>
                          <a:r>
                            <a:rPr lang="en-GB" dirty="0"/>
                            <a:t>T09 Target</a:t>
                          </a:r>
                        </a:p>
                      </a:txBody>
                      <a:tcPr/>
                    </a:tc>
                    <a:tc gridSpan="2">
                      <a:txBody>
                        <a:bodyPr/>
                        <a:lstStyle/>
                        <a:p>
                          <a:pPr algn="ctr"/>
                          <a:r>
                            <a:rPr lang="en-GB" dirty="0"/>
                            <a:t>T10/T11 Target</a:t>
                          </a:r>
                        </a:p>
                      </a:txBody>
                      <a:tcPr/>
                    </a:tc>
                    <a:tc hMerge="1">
                      <a:txBody>
                        <a:bodyPr/>
                        <a:lstStyle/>
                        <a:p>
                          <a:endParaRPr lang="en-GB"/>
                        </a:p>
                      </a:txBody>
                      <a:tcPr/>
                    </a:tc>
                    <a:extLst>
                      <a:ext uri="{0D108BD9-81ED-4DB2-BD59-A6C34878D82A}">
                        <a16:rowId xmlns:a16="http://schemas.microsoft.com/office/drawing/2014/main" val="2909290758"/>
                      </a:ext>
                    </a:extLst>
                  </a:tr>
                  <a:tr h="370840">
                    <a:tc>
                      <a:txBody>
                        <a:bodyPr/>
                        <a:lstStyle/>
                        <a:p>
                          <a:r>
                            <a:rPr lang="en-GB" dirty="0"/>
                            <a:t>Beam Line</a:t>
                          </a:r>
                        </a:p>
                      </a:txBody>
                      <a:tcPr/>
                    </a:tc>
                    <a:tc>
                      <a:txBody>
                        <a:bodyPr/>
                        <a:lstStyle/>
                        <a:p>
                          <a:pPr algn="ctr"/>
                          <a:r>
                            <a:rPr lang="en-GB" dirty="0"/>
                            <a:t>T09</a:t>
                          </a:r>
                        </a:p>
                      </a:txBody>
                      <a:tcPr/>
                    </a:tc>
                    <a:tc>
                      <a:txBody>
                        <a:bodyPr/>
                        <a:lstStyle/>
                        <a:p>
                          <a:pPr algn="ctr"/>
                          <a:r>
                            <a:rPr lang="en-GB" dirty="0"/>
                            <a:t>T10</a:t>
                          </a:r>
                        </a:p>
                      </a:txBody>
                      <a:tcPr/>
                    </a:tc>
                    <a:tc>
                      <a:txBody>
                        <a:bodyPr/>
                        <a:lstStyle/>
                        <a:p>
                          <a:pPr algn="ctr"/>
                          <a:r>
                            <a:rPr lang="en-GB" dirty="0"/>
                            <a:t>T11</a:t>
                          </a:r>
                        </a:p>
                      </a:txBody>
                      <a:tcPr/>
                    </a:tc>
                    <a:extLst>
                      <a:ext uri="{0D108BD9-81ED-4DB2-BD59-A6C34878D82A}">
                        <a16:rowId xmlns:a16="http://schemas.microsoft.com/office/drawing/2014/main" val="1856398165"/>
                      </a:ext>
                    </a:extLst>
                  </a:tr>
                  <a:tr h="370840">
                    <a:tc>
                      <a:txBody>
                        <a:bodyPr/>
                        <a:lstStyle/>
                        <a:p>
                          <a:r>
                            <a:rPr lang="en-GB" dirty="0"/>
                            <a:t>Secondary beam Max Momentum (GeV/c) </a:t>
                          </a:r>
                        </a:p>
                      </a:txBody>
                      <a:tcPr/>
                    </a:tc>
                    <a:tc>
                      <a:txBody>
                        <a:bodyPr/>
                        <a:lstStyle/>
                        <a:p>
                          <a:pPr algn="ctr"/>
                          <a:r>
                            <a:rPr lang="en-GB" dirty="0"/>
                            <a:t>15</a:t>
                          </a:r>
                        </a:p>
                      </a:txBody>
                      <a:tcPr/>
                    </a:tc>
                    <a:tc>
                      <a:txBody>
                        <a:bodyPr/>
                        <a:lstStyle/>
                        <a:p>
                          <a:pPr algn="ctr"/>
                          <a:r>
                            <a:rPr lang="en-GB" dirty="0"/>
                            <a:t>11.5</a:t>
                          </a:r>
                        </a:p>
                      </a:txBody>
                      <a:tcPr/>
                    </a:tc>
                    <a:tc>
                      <a:txBody>
                        <a:bodyPr/>
                        <a:lstStyle/>
                        <a:p>
                          <a:pPr algn="ctr"/>
                          <a:r>
                            <a:rPr lang="en-GB" dirty="0"/>
                            <a:t>3.5</a:t>
                          </a:r>
                        </a:p>
                      </a:txBody>
                      <a:tcPr/>
                    </a:tc>
                    <a:extLst>
                      <a:ext uri="{0D108BD9-81ED-4DB2-BD59-A6C34878D82A}">
                        <a16:rowId xmlns:a16="http://schemas.microsoft.com/office/drawing/2014/main" val="945460418"/>
                      </a:ext>
                    </a:extLst>
                  </a:tr>
                  <a:tr h="370840">
                    <a:tc>
                      <a:txBody>
                        <a:bodyPr/>
                        <a:lstStyle/>
                        <a:p>
                          <a:r>
                            <a:rPr lang="en-GB" dirty="0" err="1"/>
                            <a:t>Δp</a:t>
                          </a:r>
                          <a:r>
                            <a:rPr lang="en-GB" dirty="0"/>
                            <a:t>/p (%)</a:t>
                          </a:r>
                        </a:p>
                      </a:txBody>
                      <a:tcPr/>
                    </a:tc>
                    <a:tc>
                      <a:txBody>
                        <a:bodyPr/>
                        <a:lstStyle/>
                        <a:p>
                          <a:pPr algn="ct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0.7</a:t>
                          </a:r>
                          <a:r>
                            <a:rPr lang="en-GB" baseline="0" dirty="0"/>
                            <a:t> to</a:t>
                          </a:r>
                          <a:r>
                            <a:rPr lang="en-GB" dirty="0"/>
                            <a:t>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15.0</a:t>
                          </a:r>
                        </a:p>
                      </a:txBody>
                      <a:tcPr/>
                    </a:tc>
                    <a:tc>
                      <a:txBody>
                        <a:bodyPr/>
                        <a:lstStyle/>
                        <a:p>
                          <a:pPr algn="ctr"/>
                          <a:r>
                            <a:rPr lang="en-GB" dirty="0"/>
                            <a:t>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0.7</a:t>
                          </a:r>
                          <a:r>
                            <a:rPr lang="en-GB" baseline="0" dirty="0"/>
                            <a:t> </a:t>
                          </a:r>
                          <a:r>
                            <a:rPr lang="en-GB" dirty="0"/>
                            <a:t>to</a:t>
                          </a:r>
                          <a14:m>
                            <m:oMath xmlns:m="http://schemas.openxmlformats.org/officeDocument/2006/math">
                              <m:r>
                                <a:rPr lang="fr-CH" b="0" i="0"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oMath>
                          </a14:m>
                          <a:r>
                            <a:rPr lang="en-GB" dirty="0"/>
                            <a:t>15.0</a:t>
                          </a:r>
                        </a:p>
                      </a:txBody>
                      <a:tcPr/>
                    </a:tc>
                    <a:tc>
                      <a:txBody>
                        <a:bodyPr/>
                        <a:lstStyle/>
                        <a:p>
                          <a:pPr algn="ctr"/>
                          <a:r>
                            <a:rPr lang="en-GB" dirty="0"/>
                            <a:t>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0.7 to</a:t>
                          </a:r>
                          <a14:m>
                            <m:oMath xmlns:m="http://schemas.openxmlformats.org/officeDocument/2006/math">
                              <m:r>
                                <a:rPr lang="fr-CH" b="0" i="0"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oMath>
                          </a14:m>
                          <a:r>
                            <a:rPr lang="en-GB" dirty="0"/>
                            <a:t>15.0</a:t>
                          </a:r>
                        </a:p>
                      </a:txBody>
                      <a:tcPr/>
                    </a:tc>
                    <a:extLst>
                      <a:ext uri="{0D108BD9-81ED-4DB2-BD59-A6C34878D82A}">
                        <a16:rowId xmlns:a16="http://schemas.microsoft.com/office/drawing/2014/main" val="62450098"/>
                      </a:ext>
                    </a:extLst>
                  </a:tr>
                  <a:tr h="370840">
                    <a:tc>
                      <a:txBody>
                        <a:bodyPr/>
                        <a:lstStyle/>
                        <a:p>
                          <a:r>
                            <a:rPr lang="en-GB" dirty="0"/>
                            <a:t>Maximum intensity/spill (hadrons/electrons)</a:t>
                          </a:r>
                        </a:p>
                      </a:txBody>
                      <a:tcPr/>
                    </a:tc>
                    <a:tc>
                      <a:txBody>
                        <a:bodyPr/>
                        <a:lstStyle/>
                        <a:p>
                          <a:pPr algn="ctr"/>
                          <a:r>
                            <a:rPr lang="en-GB" dirty="0"/>
                            <a:t>~10</a:t>
                          </a:r>
                          <a:r>
                            <a:rPr lang="en-GB" baseline="30000" dirty="0"/>
                            <a:t>6</a:t>
                          </a:r>
                        </a:p>
                      </a:txBody>
                      <a:tcPr/>
                    </a:tc>
                    <a:tc>
                      <a:txBody>
                        <a:bodyPr/>
                        <a:lstStyle/>
                        <a:p>
                          <a:pPr algn="ctr"/>
                          <a:r>
                            <a:rPr lang="en-GB" baseline="0" dirty="0"/>
                            <a:t>~10</a:t>
                          </a:r>
                          <a:r>
                            <a:rPr lang="en-GB" baseline="30000" dirty="0"/>
                            <a:t>6</a:t>
                          </a:r>
                          <a:endParaRPr lang="en-GB" baseline="0" dirty="0"/>
                        </a:p>
                      </a:txBody>
                      <a:tcPr/>
                    </a:tc>
                    <a:tc>
                      <a:txBody>
                        <a:bodyPr/>
                        <a:lstStyle/>
                        <a:p>
                          <a:pPr algn="ctr"/>
                          <a:r>
                            <a:rPr lang="en-GB" dirty="0"/>
                            <a:t>~10</a:t>
                          </a:r>
                          <a:r>
                            <a:rPr lang="en-GB" baseline="30000" dirty="0"/>
                            <a:t>6</a:t>
                          </a:r>
                        </a:p>
                      </a:txBody>
                      <a:tcPr/>
                    </a:tc>
                    <a:extLst>
                      <a:ext uri="{0D108BD9-81ED-4DB2-BD59-A6C34878D82A}">
                        <a16:rowId xmlns:a16="http://schemas.microsoft.com/office/drawing/2014/main" val="854719987"/>
                      </a:ext>
                    </a:extLst>
                  </a:tr>
                  <a:tr h="370840">
                    <a:tc>
                      <a:txBody>
                        <a:bodyPr/>
                        <a:lstStyle/>
                        <a:p>
                          <a:r>
                            <a:rPr lang="en-GB" dirty="0"/>
                            <a:t>Available particle types</a:t>
                          </a:r>
                        </a:p>
                      </a:txBody>
                      <a:tcPr/>
                    </a:tc>
                    <a:tc gridSpan="3">
                      <a:txBody>
                        <a:bodyPr/>
                        <a:lstStyle/>
                        <a:p>
                          <a:r>
                            <a:rPr lang="en-GB" dirty="0"/>
                            <a:t>Pure electrons (T09) or mixed/pure hadrons or pure muons</a:t>
                          </a:r>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19202443"/>
                      </a:ext>
                    </a:extLst>
                  </a:tr>
                </a:tbl>
              </a:graphicData>
            </a:graphic>
          </p:graphicFrame>
        </mc:Choice>
        <mc:Fallback>
          <p:graphicFrame>
            <p:nvGraphicFramePr>
              <p:cNvPr id="13" name="Table 7">
                <a:extLst>
                  <a:ext uri="{FF2B5EF4-FFF2-40B4-BE49-F238E27FC236}">
                    <a16:creationId xmlns:a16="http://schemas.microsoft.com/office/drawing/2014/main" id="{26973F7D-9F3E-DDD2-4BCD-C2984C2605AC}"/>
                  </a:ext>
                </a:extLst>
              </p:cNvPr>
              <p:cNvGraphicFramePr>
                <a:graphicFrameLocks noGrp="1"/>
              </p:cNvGraphicFramePr>
              <p:nvPr>
                <p:extLst>
                  <p:ext uri="{D42A27DB-BD31-4B8C-83A1-F6EECF244321}">
                    <p14:modId xmlns:p14="http://schemas.microsoft.com/office/powerpoint/2010/main" val="3772378741"/>
                  </p:ext>
                </p:extLst>
              </p:nvPr>
            </p:nvGraphicFramePr>
            <p:xfrm>
              <a:off x="383882" y="1128702"/>
              <a:ext cx="11400131" cy="2219960"/>
            </p:xfrm>
            <a:graphic>
              <a:graphicData uri="http://schemas.openxmlformats.org/drawingml/2006/table">
                <a:tbl>
                  <a:tblPr firstRow="1" bandRow="1">
                    <a:tableStyleId>{8EC20E35-A176-4012-BC5E-935CFFF8708E}</a:tableStyleId>
                  </a:tblPr>
                  <a:tblGrid>
                    <a:gridCol w="4776014">
                      <a:extLst>
                        <a:ext uri="{9D8B030D-6E8A-4147-A177-3AD203B41FA5}">
                          <a16:colId xmlns:a16="http://schemas.microsoft.com/office/drawing/2014/main" val="144798417"/>
                        </a:ext>
                      </a:extLst>
                    </a:gridCol>
                    <a:gridCol w="2448272">
                      <a:extLst>
                        <a:ext uri="{9D8B030D-6E8A-4147-A177-3AD203B41FA5}">
                          <a16:colId xmlns:a16="http://schemas.microsoft.com/office/drawing/2014/main" val="1737653196"/>
                        </a:ext>
                      </a:extLst>
                    </a:gridCol>
                    <a:gridCol w="2080100">
                      <a:extLst>
                        <a:ext uri="{9D8B030D-6E8A-4147-A177-3AD203B41FA5}">
                          <a16:colId xmlns:a16="http://schemas.microsoft.com/office/drawing/2014/main" val="3846131508"/>
                        </a:ext>
                      </a:extLst>
                    </a:gridCol>
                    <a:gridCol w="2095745">
                      <a:extLst>
                        <a:ext uri="{9D8B030D-6E8A-4147-A177-3AD203B41FA5}">
                          <a16:colId xmlns:a16="http://schemas.microsoft.com/office/drawing/2014/main" val="2635704987"/>
                        </a:ext>
                      </a:extLst>
                    </a:gridCol>
                  </a:tblGrid>
                  <a:tr h="365760">
                    <a:tc>
                      <a:txBody>
                        <a:bodyPr/>
                        <a:lstStyle/>
                        <a:p>
                          <a:r>
                            <a:rPr lang="en-GB" dirty="0"/>
                            <a:t>Parameter</a:t>
                          </a:r>
                        </a:p>
                      </a:txBody>
                      <a:tcPr/>
                    </a:tc>
                    <a:tc>
                      <a:txBody>
                        <a:bodyPr/>
                        <a:lstStyle/>
                        <a:p>
                          <a:pPr algn="ctr"/>
                          <a:r>
                            <a:rPr lang="en-GB" dirty="0"/>
                            <a:t>T09 Target</a:t>
                          </a:r>
                        </a:p>
                      </a:txBody>
                      <a:tcPr/>
                    </a:tc>
                    <a:tc gridSpan="2">
                      <a:txBody>
                        <a:bodyPr/>
                        <a:lstStyle/>
                        <a:p>
                          <a:pPr algn="ctr"/>
                          <a:r>
                            <a:rPr lang="en-GB" dirty="0"/>
                            <a:t>T10/T11 Target</a:t>
                          </a:r>
                        </a:p>
                      </a:txBody>
                      <a:tcPr/>
                    </a:tc>
                    <a:tc hMerge="1">
                      <a:txBody>
                        <a:bodyPr/>
                        <a:lstStyle/>
                        <a:p>
                          <a:endParaRPr lang="en-GB"/>
                        </a:p>
                      </a:txBody>
                      <a:tcPr/>
                    </a:tc>
                    <a:extLst>
                      <a:ext uri="{0D108BD9-81ED-4DB2-BD59-A6C34878D82A}">
                        <a16:rowId xmlns:a16="http://schemas.microsoft.com/office/drawing/2014/main" val="2909290758"/>
                      </a:ext>
                    </a:extLst>
                  </a:tr>
                  <a:tr h="370840">
                    <a:tc>
                      <a:txBody>
                        <a:bodyPr/>
                        <a:lstStyle/>
                        <a:p>
                          <a:r>
                            <a:rPr lang="en-GB" dirty="0"/>
                            <a:t>Beam Line</a:t>
                          </a:r>
                        </a:p>
                      </a:txBody>
                      <a:tcPr/>
                    </a:tc>
                    <a:tc>
                      <a:txBody>
                        <a:bodyPr/>
                        <a:lstStyle/>
                        <a:p>
                          <a:pPr algn="ctr"/>
                          <a:r>
                            <a:rPr lang="en-GB" dirty="0"/>
                            <a:t>T09</a:t>
                          </a:r>
                        </a:p>
                      </a:txBody>
                      <a:tcPr/>
                    </a:tc>
                    <a:tc>
                      <a:txBody>
                        <a:bodyPr/>
                        <a:lstStyle/>
                        <a:p>
                          <a:pPr algn="ctr"/>
                          <a:r>
                            <a:rPr lang="en-GB" dirty="0"/>
                            <a:t>T10</a:t>
                          </a:r>
                        </a:p>
                      </a:txBody>
                      <a:tcPr/>
                    </a:tc>
                    <a:tc>
                      <a:txBody>
                        <a:bodyPr/>
                        <a:lstStyle/>
                        <a:p>
                          <a:pPr algn="ctr"/>
                          <a:r>
                            <a:rPr lang="en-GB" dirty="0"/>
                            <a:t>T11</a:t>
                          </a:r>
                        </a:p>
                      </a:txBody>
                      <a:tcPr/>
                    </a:tc>
                    <a:extLst>
                      <a:ext uri="{0D108BD9-81ED-4DB2-BD59-A6C34878D82A}">
                        <a16:rowId xmlns:a16="http://schemas.microsoft.com/office/drawing/2014/main" val="1856398165"/>
                      </a:ext>
                    </a:extLst>
                  </a:tr>
                  <a:tr h="370840">
                    <a:tc>
                      <a:txBody>
                        <a:bodyPr/>
                        <a:lstStyle/>
                        <a:p>
                          <a:r>
                            <a:rPr lang="en-GB" dirty="0"/>
                            <a:t>Secondary beam Max Momentum (GeV/c) </a:t>
                          </a:r>
                        </a:p>
                      </a:txBody>
                      <a:tcPr/>
                    </a:tc>
                    <a:tc>
                      <a:txBody>
                        <a:bodyPr/>
                        <a:lstStyle/>
                        <a:p>
                          <a:pPr algn="ctr"/>
                          <a:r>
                            <a:rPr lang="en-GB" dirty="0"/>
                            <a:t>15</a:t>
                          </a:r>
                        </a:p>
                      </a:txBody>
                      <a:tcPr/>
                    </a:tc>
                    <a:tc>
                      <a:txBody>
                        <a:bodyPr/>
                        <a:lstStyle/>
                        <a:p>
                          <a:pPr algn="ctr"/>
                          <a:r>
                            <a:rPr lang="en-GB" dirty="0"/>
                            <a:t>11.5</a:t>
                          </a:r>
                        </a:p>
                      </a:txBody>
                      <a:tcPr/>
                    </a:tc>
                    <a:tc>
                      <a:txBody>
                        <a:bodyPr/>
                        <a:lstStyle/>
                        <a:p>
                          <a:pPr algn="ctr"/>
                          <a:r>
                            <a:rPr lang="en-GB" dirty="0"/>
                            <a:t>3.5</a:t>
                          </a:r>
                        </a:p>
                      </a:txBody>
                      <a:tcPr/>
                    </a:tc>
                    <a:extLst>
                      <a:ext uri="{0D108BD9-81ED-4DB2-BD59-A6C34878D82A}">
                        <a16:rowId xmlns:a16="http://schemas.microsoft.com/office/drawing/2014/main" val="945460418"/>
                      </a:ext>
                    </a:extLst>
                  </a:tr>
                  <a:tr h="370840">
                    <a:tc>
                      <a:txBody>
                        <a:bodyPr/>
                        <a:lstStyle/>
                        <a:p>
                          <a:r>
                            <a:rPr lang="en-GB" dirty="0" err="1"/>
                            <a:t>Δp</a:t>
                          </a:r>
                          <a:r>
                            <a:rPr lang="en-GB" dirty="0"/>
                            <a:t>/p (%)</a:t>
                          </a:r>
                        </a:p>
                      </a:txBody>
                      <a:tcPr/>
                    </a:tc>
                    <a:tc>
                      <a:txBody>
                        <a:bodyPr/>
                        <a:lstStyle/>
                        <a:p>
                          <a:endParaRPr lang="en-CH"/>
                        </a:p>
                      </a:txBody>
                      <a:tcPr>
                        <a:blipFill>
                          <a:blip r:embed="rId3"/>
                          <a:stretch>
                            <a:fillRect l="-195337" t="-310345" r="-171503" b="-231034"/>
                          </a:stretch>
                        </a:blipFill>
                      </a:tcPr>
                    </a:tc>
                    <a:tc>
                      <a:txBody>
                        <a:bodyPr/>
                        <a:lstStyle/>
                        <a:p>
                          <a:endParaRPr lang="en-CH"/>
                        </a:p>
                      </a:txBody>
                      <a:tcPr>
                        <a:blipFill>
                          <a:blip r:embed="rId3"/>
                          <a:stretch>
                            <a:fillRect l="-347561" t="-310345" r="-101829" b="-231034"/>
                          </a:stretch>
                        </a:blipFill>
                      </a:tcPr>
                    </a:tc>
                    <a:tc>
                      <a:txBody>
                        <a:bodyPr/>
                        <a:lstStyle/>
                        <a:p>
                          <a:endParaRPr lang="en-CH"/>
                        </a:p>
                      </a:txBody>
                      <a:tcPr>
                        <a:blipFill>
                          <a:blip r:embed="rId3"/>
                          <a:stretch>
                            <a:fillRect l="-444848" t="-310345" r="-1212" b="-231034"/>
                          </a:stretch>
                        </a:blipFill>
                      </a:tcPr>
                    </a:tc>
                    <a:extLst>
                      <a:ext uri="{0D108BD9-81ED-4DB2-BD59-A6C34878D82A}">
                        <a16:rowId xmlns:a16="http://schemas.microsoft.com/office/drawing/2014/main" val="62450098"/>
                      </a:ext>
                    </a:extLst>
                  </a:tr>
                  <a:tr h="370840">
                    <a:tc>
                      <a:txBody>
                        <a:bodyPr/>
                        <a:lstStyle/>
                        <a:p>
                          <a:r>
                            <a:rPr lang="en-GB" dirty="0"/>
                            <a:t>Maximum intensity/spill (hadrons/electrons)</a:t>
                          </a:r>
                        </a:p>
                      </a:txBody>
                      <a:tcPr/>
                    </a:tc>
                    <a:tc>
                      <a:txBody>
                        <a:bodyPr/>
                        <a:lstStyle/>
                        <a:p>
                          <a:pPr algn="ctr"/>
                          <a:r>
                            <a:rPr lang="en-GB" dirty="0"/>
                            <a:t>~10</a:t>
                          </a:r>
                          <a:r>
                            <a:rPr lang="en-GB" baseline="30000" dirty="0"/>
                            <a:t>6</a:t>
                          </a:r>
                        </a:p>
                      </a:txBody>
                      <a:tcPr/>
                    </a:tc>
                    <a:tc>
                      <a:txBody>
                        <a:bodyPr/>
                        <a:lstStyle/>
                        <a:p>
                          <a:pPr algn="ctr"/>
                          <a:r>
                            <a:rPr lang="en-GB" baseline="0" dirty="0"/>
                            <a:t>~10</a:t>
                          </a:r>
                          <a:r>
                            <a:rPr lang="en-GB" baseline="30000" dirty="0"/>
                            <a:t>6</a:t>
                          </a:r>
                          <a:endParaRPr lang="en-GB" baseline="0" dirty="0"/>
                        </a:p>
                      </a:txBody>
                      <a:tcPr/>
                    </a:tc>
                    <a:tc>
                      <a:txBody>
                        <a:bodyPr/>
                        <a:lstStyle/>
                        <a:p>
                          <a:pPr algn="ctr"/>
                          <a:r>
                            <a:rPr lang="en-GB" dirty="0"/>
                            <a:t>~10</a:t>
                          </a:r>
                          <a:r>
                            <a:rPr lang="en-GB" baseline="30000" dirty="0"/>
                            <a:t>6</a:t>
                          </a:r>
                        </a:p>
                      </a:txBody>
                      <a:tcPr/>
                    </a:tc>
                    <a:extLst>
                      <a:ext uri="{0D108BD9-81ED-4DB2-BD59-A6C34878D82A}">
                        <a16:rowId xmlns:a16="http://schemas.microsoft.com/office/drawing/2014/main" val="854719987"/>
                      </a:ext>
                    </a:extLst>
                  </a:tr>
                  <a:tr h="370840">
                    <a:tc>
                      <a:txBody>
                        <a:bodyPr/>
                        <a:lstStyle/>
                        <a:p>
                          <a:r>
                            <a:rPr lang="en-GB" dirty="0"/>
                            <a:t>Available particle types</a:t>
                          </a:r>
                        </a:p>
                      </a:txBody>
                      <a:tcPr/>
                    </a:tc>
                    <a:tc gridSpan="3">
                      <a:txBody>
                        <a:bodyPr/>
                        <a:lstStyle/>
                        <a:p>
                          <a:r>
                            <a:rPr lang="en-GB" dirty="0"/>
                            <a:t>Pure electrons (T09) or mixed/pure hadrons or pure muons</a:t>
                          </a:r>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19202443"/>
                      </a:ext>
                    </a:extLst>
                  </a:tr>
                </a:tbl>
              </a:graphicData>
            </a:graphic>
          </p:graphicFrame>
        </mc:Fallback>
      </mc:AlternateContent>
      <p:sp>
        <p:nvSpPr>
          <p:cNvPr id="14" name="TextBox 13">
            <a:extLst>
              <a:ext uri="{FF2B5EF4-FFF2-40B4-BE49-F238E27FC236}">
                <a16:creationId xmlns:a16="http://schemas.microsoft.com/office/drawing/2014/main" id="{A05CD5E8-9549-34D3-4272-BC6518B1AFBD}"/>
              </a:ext>
            </a:extLst>
          </p:cNvPr>
          <p:cNvSpPr txBox="1"/>
          <p:nvPr/>
        </p:nvSpPr>
        <p:spPr>
          <a:xfrm>
            <a:off x="7833298" y="4458598"/>
            <a:ext cx="2822572" cy="338554"/>
          </a:xfrm>
          <a:prstGeom prst="rect">
            <a:avLst/>
          </a:prstGeom>
          <a:noFill/>
        </p:spPr>
        <p:txBody>
          <a:bodyPr wrap="square">
            <a:spAutoFit/>
          </a:bodyPr>
          <a:lstStyle/>
          <a:p>
            <a:r>
              <a:rPr lang="en-US" sz="1600" b="1" dirty="0">
                <a:solidFill>
                  <a:srgbClr val="000000"/>
                </a:solidFill>
              </a:rPr>
              <a:t>Multi-target configuration</a:t>
            </a:r>
            <a:endParaRPr lang="en-GB" sz="1600" b="1" dirty="0">
              <a:solidFill>
                <a:srgbClr val="000000"/>
              </a:solidFill>
            </a:endParaRPr>
          </a:p>
        </p:txBody>
      </p:sp>
      <p:pic>
        <p:nvPicPr>
          <p:cNvPr id="15" name="Picture 14" descr="Chart&#10;&#10;Description automatically generated">
            <a:extLst>
              <a:ext uri="{FF2B5EF4-FFF2-40B4-BE49-F238E27FC236}">
                <a16:creationId xmlns:a16="http://schemas.microsoft.com/office/drawing/2014/main" id="{83204492-DD5A-9FB6-7A5D-22D78AD32590}"/>
              </a:ext>
            </a:extLst>
          </p:cNvPr>
          <p:cNvPicPr>
            <a:picLocks noChangeAspect="1"/>
          </p:cNvPicPr>
          <p:nvPr/>
        </p:nvPicPr>
        <p:blipFill>
          <a:blip r:embed="rId4"/>
          <a:stretch>
            <a:fillRect/>
          </a:stretch>
        </p:blipFill>
        <p:spPr>
          <a:xfrm>
            <a:off x="762779" y="4797152"/>
            <a:ext cx="5251318" cy="1440160"/>
          </a:xfrm>
          <a:prstGeom prst="rect">
            <a:avLst/>
          </a:prstGeom>
        </p:spPr>
      </p:pic>
      <p:sp>
        <p:nvSpPr>
          <p:cNvPr id="16" name="TextBox 15">
            <a:extLst>
              <a:ext uri="{FF2B5EF4-FFF2-40B4-BE49-F238E27FC236}">
                <a16:creationId xmlns:a16="http://schemas.microsoft.com/office/drawing/2014/main" id="{0E97C8DC-6981-7C10-96BB-CB3D8F3D961C}"/>
              </a:ext>
            </a:extLst>
          </p:cNvPr>
          <p:cNvSpPr txBox="1"/>
          <p:nvPr/>
        </p:nvSpPr>
        <p:spPr>
          <a:xfrm>
            <a:off x="1536130" y="4385330"/>
            <a:ext cx="3898196" cy="338554"/>
          </a:xfrm>
          <a:prstGeom prst="rect">
            <a:avLst/>
          </a:prstGeom>
          <a:noFill/>
        </p:spPr>
        <p:txBody>
          <a:bodyPr wrap="square">
            <a:spAutoFit/>
          </a:bodyPr>
          <a:lstStyle/>
          <a:p>
            <a:r>
              <a:rPr lang="en-US" sz="1600" b="1" dirty="0">
                <a:solidFill>
                  <a:srgbClr val="000000"/>
                </a:solidFill>
              </a:rPr>
              <a:t>30-35 </a:t>
            </a:r>
            <a:r>
              <a:rPr lang="en-US" sz="1600" b="1" dirty="0" err="1">
                <a:solidFill>
                  <a:srgbClr val="000000"/>
                </a:solidFill>
              </a:rPr>
              <a:t>mrad</a:t>
            </a:r>
            <a:r>
              <a:rPr lang="en-US" sz="1600" b="1" dirty="0">
                <a:solidFill>
                  <a:srgbClr val="000000"/>
                </a:solidFill>
              </a:rPr>
              <a:t> vertical production angle</a:t>
            </a:r>
            <a:endParaRPr lang="en-GB" sz="1600" b="1" dirty="0">
              <a:solidFill>
                <a:srgbClr val="000000"/>
              </a:solidFill>
            </a:endParaRPr>
          </a:p>
        </p:txBody>
      </p:sp>
      <p:sp>
        <p:nvSpPr>
          <p:cNvPr id="19" name="Footer Placeholder 17">
            <a:extLst>
              <a:ext uri="{FF2B5EF4-FFF2-40B4-BE49-F238E27FC236}">
                <a16:creationId xmlns:a16="http://schemas.microsoft.com/office/drawing/2014/main" id="{F4BF9A91-1242-33D3-4D26-44527443D002}"/>
              </a:ext>
            </a:extLst>
          </p:cNvPr>
          <p:cNvSpPr>
            <a:spLocks noGrp="1"/>
          </p:cNvSpPr>
          <p:nvPr>
            <p:ph type="ftr" sz="quarter" idx="11"/>
          </p:nvPr>
        </p:nvSpPr>
        <p:spPr>
          <a:xfrm>
            <a:off x="4259262" y="6383848"/>
            <a:ext cx="6572221" cy="365125"/>
          </a:xfrm>
        </p:spPr>
        <p:txBody>
          <a:bodyPr/>
          <a:lstStyle/>
          <a:p>
            <a:r>
              <a:rPr lang="en-US"/>
              <a:t>D. Banerjee - East Area Users Meeting</a:t>
            </a:r>
            <a:endParaRPr lang="en-US" dirty="0"/>
          </a:p>
        </p:txBody>
      </p:sp>
      <p:sp>
        <p:nvSpPr>
          <p:cNvPr id="12" name="TextBox 11">
            <a:extLst>
              <a:ext uri="{FF2B5EF4-FFF2-40B4-BE49-F238E27FC236}">
                <a16:creationId xmlns:a16="http://schemas.microsoft.com/office/drawing/2014/main" id="{05D76A24-BBF6-F3FF-2B23-192B16D33A21}"/>
              </a:ext>
            </a:extLst>
          </p:cNvPr>
          <p:cNvSpPr txBox="1"/>
          <p:nvPr/>
        </p:nvSpPr>
        <p:spPr>
          <a:xfrm>
            <a:off x="341137" y="3479975"/>
            <a:ext cx="11673536" cy="341632"/>
          </a:xfrm>
          <a:prstGeom prst="rect">
            <a:avLst/>
          </a:prstGeom>
          <a:noFill/>
        </p:spPr>
        <p:txBody>
          <a:bodyPr wrap="square" rtlCol="0">
            <a:spAutoFit/>
          </a:bodyPr>
          <a:lstStyle/>
          <a:p>
            <a:pPr marL="285750" indent="-228600">
              <a:lnSpc>
                <a:spcPct val="90000"/>
              </a:lnSpc>
              <a:buFont typeface="Arial" panose="020B0604020202020204" pitchFamily="34" charset="0"/>
              <a:buChar char="•"/>
            </a:pPr>
            <a:r>
              <a:rPr lang="en-US" b="1" dirty="0">
                <a:solidFill>
                  <a:srgbClr val="000000"/>
                </a:solidFill>
              </a:rPr>
              <a:t>T11 serves the CLOUD experiment which is a permanent installation.</a:t>
            </a:r>
          </a:p>
        </p:txBody>
      </p:sp>
    </p:spTree>
    <p:extLst>
      <p:ext uri="{BB962C8B-B14F-4D97-AF65-F5344CB8AC3E}">
        <p14:creationId xmlns:p14="http://schemas.microsoft.com/office/powerpoint/2010/main" val="288404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close-up of a toy&#10;&#10;Description automatically generated with low confidence">
            <a:extLst>
              <a:ext uri="{FF2B5EF4-FFF2-40B4-BE49-F238E27FC236}">
                <a16:creationId xmlns:a16="http://schemas.microsoft.com/office/drawing/2014/main" id="{EDB7A63A-9CA4-CBC3-188F-B2D092BFC7CC}"/>
              </a:ext>
            </a:extLst>
          </p:cNvPr>
          <p:cNvPicPr>
            <a:picLocks noChangeAspect="1"/>
          </p:cNvPicPr>
          <p:nvPr/>
        </p:nvPicPr>
        <p:blipFill>
          <a:blip r:embed="rId2"/>
          <a:stretch>
            <a:fillRect/>
          </a:stretch>
        </p:blipFill>
        <p:spPr>
          <a:xfrm>
            <a:off x="1084454" y="940758"/>
            <a:ext cx="10488488" cy="5392556"/>
          </a:xfrm>
          <a:prstGeom prst="rect">
            <a:avLst/>
          </a:prstGeom>
        </p:spPr>
      </p:pic>
      <p:sp>
        <p:nvSpPr>
          <p:cNvPr id="8" name="Title 1"/>
          <p:cNvSpPr>
            <a:spLocks noGrp="1"/>
          </p:cNvSpPr>
          <p:nvPr>
            <p:ph type="title"/>
          </p:nvPr>
        </p:nvSpPr>
        <p:spPr/>
        <p:txBody>
          <a:bodyPr/>
          <a:lstStyle/>
          <a:p>
            <a:r>
              <a:rPr lang="en-US" dirty="0"/>
              <a:t>Current Layout</a:t>
            </a:r>
          </a:p>
        </p:txBody>
      </p:sp>
      <p:sp>
        <p:nvSpPr>
          <p:cNvPr id="3" name="Slide Number Placeholder 2"/>
          <p:cNvSpPr>
            <a:spLocks noGrp="1"/>
          </p:cNvSpPr>
          <p:nvPr>
            <p:ph type="sldNum" sz="quarter" idx="16"/>
          </p:nvPr>
        </p:nvSpPr>
        <p:spPr/>
        <p:txBody>
          <a:bodyPr/>
          <a:lstStyle/>
          <a:p>
            <a:fld id="{B9FC9755-3F17-4A88-BC36-1FB3879279FF}" type="slidenum">
              <a:rPr lang="en-US" altLang="en-US" smtClean="0"/>
              <a:pPr/>
              <a:t>4</a:t>
            </a:fld>
            <a:endParaRPr lang="en-US" altLang="en-US"/>
          </a:p>
        </p:txBody>
      </p:sp>
      <p:sp>
        <p:nvSpPr>
          <p:cNvPr id="9" name="TextBox 8"/>
          <p:cNvSpPr txBox="1"/>
          <p:nvPr/>
        </p:nvSpPr>
        <p:spPr>
          <a:xfrm>
            <a:off x="7891906" y="5881196"/>
            <a:ext cx="3215640" cy="307777"/>
          </a:xfrm>
          <a:prstGeom prst="rect">
            <a:avLst/>
          </a:prstGeom>
          <a:noFill/>
        </p:spPr>
        <p:txBody>
          <a:bodyPr wrap="square" rtlCol="0">
            <a:spAutoFit/>
          </a:bodyPr>
          <a:lstStyle/>
          <a:p>
            <a:r>
              <a:rPr lang="fr-CH" sz="1400" dirty="0">
                <a:solidFill>
                  <a:schemeClr val="bg1"/>
                </a:solidFill>
              </a:rPr>
              <a:t>D. Brethoux, M. Lazzaroni</a:t>
            </a:r>
            <a:endParaRPr lang="en-GB" sz="1400" dirty="0">
              <a:solidFill>
                <a:schemeClr val="bg1"/>
              </a:solidFill>
            </a:endParaRPr>
          </a:p>
        </p:txBody>
      </p:sp>
      <p:sp>
        <p:nvSpPr>
          <p:cNvPr id="10" name="TextBox 9">
            <a:extLst>
              <a:ext uri="{FF2B5EF4-FFF2-40B4-BE49-F238E27FC236}">
                <a16:creationId xmlns:a16="http://schemas.microsoft.com/office/drawing/2014/main" id="{F84D94BD-741E-90C2-BCFC-4B71140D0769}"/>
              </a:ext>
            </a:extLst>
          </p:cNvPr>
          <p:cNvSpPr txBox="1"/>
          <p:nvPr/>
        </p:nvSpPr>
        <p:spPr>
          <a:xfrm>
            <a:off x="7158186" y="2060848"/>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T11</a:t>
            </a:r>
            <a:endParaRPr lang="el-GR" sz="1400" dirty="0">
              <a:effectLst>
                <a:outerShdw blurRad="38100" dist="38100" dir="2700000" algn="tl">
                  <a:srgbClr val="000000">
                    <a:alpha val="43137"/>
                  </a:srgbClr>
                </a:outerShdw>
              </a:effectLst>
            </a:endParaRPr>
          </a:p>
        </p:txBody>
      </p:sp>
      <p:sp>
        <p:nvSpPr>
          <p:cNvPr id="11" name="TextBox 10">
            <a:extLst>
              <a:ext uri="{FF2B5EF4-FFF2-40B4-BE49-F238E27FC236}">
                <a16:creationId xmlns:a16="http://schemas.microsoft.com/office/drawing/2014/main" id="{94450FCD-83E8-4746-525C-CC2D47898A9D}"/>
              </a:ext>
            </a:extLst>
          </p:cNvPr>
          <p:cNvSpPr txBox="1"/>
          <p:nvPr/>
        </p:nvSpPr>
        <p:spPr>
          <a:xfrm>
            <a:off x="6672064" y="3429000"/>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T10</a:t>
            </a:r>
            <a:endParaRPr lang="el-GR" sz="1400" dirty="0">
              <a:effectLst>
                <a:outerShdw blurRad="38100" dist="38100" dir="2700000" algn="tl">
                  <a:srgbClr val="000000">
                    <a:alpha val="43137"/>
                  </a:srgbClr>
                </a:outerShdw>
              </a:effectLst>
            </a:endParaRPr>
          </a:p>
        </p:txBody>
      </p:sp>
      <p:sp>
        <p:nvSpPr>
          <p:cNvPr id="12" name="TextBox 11">
            <a:extLst>
              <a:ext uri="{FF2B5EF4-FFF2-40B4-BE49-F238E27FC236}">
                <a16:creationId xmlns:a16="http://schemas.microsoft.com/office/drawing/2014/main" id="{452A278E-474B-754B-ADDA-90FBED7BC210}"/>
              </a:ext>
            </a:extLst>
          </p:cNvPr>
          <p:cNvSpPr txBox="1"/>
          <p:nvPr/>
        </p:nvSpPr>
        <p:spPr>
          <a:xfrm>
            <a:off x="6096000" y="4881157"/>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T09</a:t>
            </a:r>
            <a:endParaRPr lang="el-GR" sz="1400"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47391B25-3B2D-C7CD-3361-419C804C6313}"/>
              </a:ext>
            </a:extLst>
          </p:cNvPr>
          <p:cNvSpPr txBox="1"/>
          <p:nvPr/>
        </p:nvSpPr>
        <p:spPr>
          <a:xfrm>
            <a:off x="3197196" y="4881157"/>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T08</a:t>
            </a:r>
            <a:endParaRPr lang="el-GR" sz="1400" dirty="0">
              <a:effectLst>
                <a:outerShdw blurRad="38100" dist="38100" dir="2700000" algn="tl">
                  <a:srgbClr val="000000">
                    <a:alpha val="43137"/>
                  </a:srgbClr>
                </a:outerShdw>
              </a:effectLst>
            </a:endParaRPr>
          </a:p>
        </p:txBody>
      </p:sp>
      <p:sp>
        <p:nvSpPr>
          <p:cNvPr id="16" name="Footer Placeholder 5">
            <a:extLst>
              <a:ext uri="{FF2B5EF4-FFF2-40B4-BE49-F238E27FC236}">
                <a16:creationId xmlns:a16="http://schemas.microsoft.com/office/drawing/2014/main" id="{03EC9EB9-1263-8AA2-91EE-CD970215DF8B}"/>
              </a:ext>
            </a:extLst>
          </p:cNvPr>
          <p:cNvSpPr>
            <a:spLocks noGrp="1"/>
          </p:cNvSpPr>
          <p:nvPr>
            <p:ph type="ftr" sz="quarter" idx="15"/>
          </p:nvPr>
        </p:nvSpPr>
        <p:spPr>
          <a:xfrm>
            <a:off x="4259262" y="6383848"/>
            <a:ext cx="6572221" cy="365125"/>
          </a:xfrm>
        </p:spPr>
        <p:txBody>
          <a:bodyPr/>
          <a:lstStyle/>
          <a:p>
            <a:pPr>
              <a:defRPr/>
            </a:pPr>
            <a:r>
              <a:rPr lang="en-GB"/>
              <a:t>D. Banerjee - East Area Users Meeting</a:t>
            </a:r>
            <a:endParaRPr lang="en-US" dirty="0"/>
          </a:p>
        </p:txBody>
      </p:sp>
      <p:sp>
        <p:nvSpPr>
          <p:cNvPr id="17" name="Date Placeholder 3">
            <a:extLst>
              <a:ext uri="{FF2B5EF4-FFF2-40B4-BE49-F238E27FC236}">
                <a16:creationId xmlns:a16="http://schemas.microsoft.com/office/drawing/2014/main" id="{C5986A31-28E7-25CE-B404-76F5222090A4}"/>
              </a:ext>
            </a:extLst>
          </p:cNvPr>
          <p:cNvSpPr>
            <a:spLocks noGrp="1"/>
          </p:cNvSpPr>
          <p:nvPr>
            <p:ph type="dt" sz="half" idx="14"/>
          </p:nvPr>
        </p:nvSpPr>
        <p:spPr>
          <a:xfrm>
            <a:off x="3485228" y="6378349"/>
            <a:ext cx="631160" cy="365125"/>
          </a:xfrm>
        </p:spPr>
        <p:txBody>
          <a:bodyPr/>
          <a:lstStyle/>
          <a:p>
            <a:pPr>
              <a:defRPr/>
            </a:pPr>
            <a:fld id="{1048DD25-8DB2-704D-8BDF-F20984ADD589}" type="datetime1">
              <a:rPr lang="de-CH" smtClean="0"/>
              <a:t>20.03.23</a:t>
            </a:fld>
            <a:endParaRPr lang="en-US" dirty="0"/>
          </a:p>
        </p:txBody>
      </p:sp>
    </p:spTree>
    <p:extLst>
      <p:ext uri="{BB962C8B-B14F-4D97-AF65-F5344CB8AC3E}">
        <p14:creationId xmlns:p14="http://schemas.microsoft.com/office/powerpoint/2010/main" val="2449351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high angle view of a building&#10;&#10;Description automatically generated with low confidence">
            <a:extLst>
              <a:ext uri="{FF2B5EF4-FFF2-40B4-BE49-F238E27FC236}">
                <a16:creationId xmlns:a16="http://schemas.microsoft.com/office/drawing/2014/main" id="{08A1BE22-CB40-2948-E681-B6A269B4ADC2}"/>
              </a:ext>
            </a:extLst>
          </p:cNvPr>
          <p:cNvPicPr>
            <a:picLocks noChangeAspect="1"/>
          </p:cNvPicPr>
          <p:nvPr/>
        </p:nvPicPr>
        <p:blipFill>
          <a:blip r:embed="rId2"/>
          <a:stretch>
            <a:fillRect/>
          </a:stretch>
        </p:blipFill>
        <p:spPr>
          <a:xfrm>
            <a:off x="318287" y="1220912"/>
            <a:ext cx="6333881" cy="3562808"/>
          </a:xfrm>
          <a:prstGeom prst="rect">
            <a:avLst/>
          </a:prstGeom>
        </p:spPr>
      </p:pic>
      <p:pic>
        <p:nvPicPr>
          <p:cNvPr id="6" name="Picture 5" descr="A picture containing text, boat, indoor, blue&#10;&#10;Description automatically generated">
            <a:extLst>
              <a:ext uri="{FF2B5EF4-FFF2-40B4-BE49-F238E27FC236}">
                <a16:creationId xmlns:a16="http://schemas.microsoft.com/office/drawing/2014/main" id="{87D2A0AE-D216-DB98-CAD0-78233989EFE3}"/>
              </a:ext>
            </a:extLst>
          </p:cNvPr>
          <p:cNvPicPr>
            <a:picLocks noChangeAspect="1"/>
          </p:cNvPicPr>
          <p:nvPr/>
        </p:nvPicPr>
        <p:blipFill>
          <a:blip r:embed="rId3"/>
          <a:stretch>
            <a:fillRect/>
          </a:stretch>
        </p:blipFill>
        <p:spPr>
          <a:xfrm>
            <a:off x="5313597" y="2271192"/>
            <a:ext cx="6560116" cy="3713825"/>
          </a:xfrm>
          <a:prstGeom prst="rect">
            <a:avLst/>
          </a:prstGeom>
        </p:spPr>
      </p:pic>
      <p:sp>
        <p:nvSpPr>
          <p:cNvPr id="8" name="Title 1"/>
          <p:cNvSpPr>
            <a:spLocks noGrp="1"/>
          </p:cNvSpPr>
          <p:nvPr>
            <p:ph type="title"/>
          </p:nvPr>
        </p:nvSpPr>
        <p:spPr/>
        <p:txBody>
          <a:bodyPr/>
          <a:lstStyle/>
          <a:p>
            <a:r>
              <a:rPr lang="en-US" dirty="0"/>
              <a:t>Current Layout</a:t>
            </a:r>
          </a:p>
        </p:txBody>
      </p:sp>
      <p:sp>
        <p:nvSpPr>
          <p:cNvPr id="3" name="Slide Number Placeholder 2"/>
          <p:cNvSpPr>
            <a:spLocks noGrp="1"/>
          </p:cNvSpPr>
          <p:nvPr>
            <p:ph type="sldNum" sz="quarter" idx="16"/>
          </p:nvPr>
        </p:nvSpPr>
        <p:spPr/>
        <p:txBody>
          <a:bodyPr/>
          <a:lstStyle/>
          <a:p>
            <a:fld id="{B9FC9755-3F17-4A88-BC36-1FB3879279FF}" type="slidenum">
              <a:rPr lang="en-US" altLang="en-US" smtClean="0"/>
              <a:pPr/>
              <a:t>5</a:t>
            </a:fld>
            <a:endParaRPr lang="en-US" altLang="en-US"/>
          </a:p>
        </p:txBody>
      </p:sp>
      <p:sp>
        <p:nvSpPr>
          <p:cNvPr id="11" name="TextBox 10">
            <a:extLst>
              <a:ext uri="{FF2B5EF4-FFF2-40B4-BE49-F238E27FC236}">
                <a16:creationId xmlns:a16="http://schemas.microsoft.com/office/drawing/2014/main" id="{94450FCD-83E8-4746-525C-CC2D47898A9D}"/>
              </a:ext>
            </a:extLst>
          </p:cNvPr>
          <p:cNvSpPr txBox="1"/>
          <p:nvPr/>
        </p:nvSpPr>
        <p:spPr>
          <a:xfrm>
            <a:off x="2347535" y="3460427"/>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T10</a:t>
            </a:r>
            <a:endParaRPr lang="el-GR" sz="1400" dirty="0">
              <a:effectLst>
                <a:outerShdw blurRad="38100" dist="38100" dir="2700000" algn="tl">
                  <a:srgbClr val="000000">
                    <a:alpha val="43137"/>
                  </a:srgbClr>
                </a:outerShdw>
              </a:effectLst>
            </a:endParaRPr>
          </a:p>
        </p:txBody>
      </p:sp>
      <p:sp>
        <p:nvSpPr>
          <p:cNvPr id="12" name="TextBox 11">
            <a:extLst>
              <a:ext uri="{FF2B5EF4-FFF2-40B4-BE49-F238E27FC236}">
                <a16:creationId xmlns:a16="http://schemas.microsoft.com/office/drawing/2014/main" id="{452A278E-474B-754B-ADDA-90FBED7BC210}"/>
              </a:ext>
            </a:extLst>
          </p:cNvPr>
          <p:cNvSpPr txBox="1"/>
          <p:nvPr/>
        </p:nvSpPr>
        <p:spPr>
          <a:xfrm>
            <a:off x="2909163" y="1624154"/>
            <a:ext cx="576064" cy="307777"/>
          </a:xfrm>
          <a:prstGeom prst="rect">
            <a:avLst/>
          </a:prstGeom>
          <a:solidFill>
            <a:schemeClr val="bg1"/>
          </a:solidFill>
          <a:ln>
            <a:solidFill>
              <a:srgbClr val="FF0000"/>
            </a:solidFill>
          </a:ln>
        </p:spPr>
        <p:txBody>
          <a:bodyPr wrap="square" rtlCol="0">
            <a:spAutoFit/>
          </a:bodyPr>
          <a:lstStyle/>
          <a:p>
            <a:pPr algn="ctr"/>
            <a:r>
              <a:rPr lang="en-US" sz="1400" dirty="0">
                <a:effectLst>
                  <a:outerShdw blurRad="38100" dist="38100" dir="2700000" algn="tl">
                    <a:srgbClr val="000000">
                      <a:alpha val="43137"/>
                    </a:srgbClr>
                  </a:outerShdw>
                </a:effectLst>
              </a:rPr>
              <a:t>T09</a:t>
            </a:r>
            <a:endParaRPr lang="el-GR" sz="1400"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47391B25-3B2D-C7CD-3361-419C804C6313}"/>
              </a:ext>
            </a:extLst>
          </p:cNvPr>
          <p:cNvSpPr txBox="1"/>
          <p:nvPr/>
        </p:nvSpPr>
        <p:spPr>
          <a:xfrm>
            <a:off x="5948641" y="3520623"/>
            <a:ext cx="435391" cy="246221"/>
          </a:xfrm>
          <a:prstGeom prst="rect">
            <a:avLst/>
          </a:prstGeom>
          <a:solidFill>
            <a:schemeClr val="bg1"/>
          </a:solidFill>
          <a:ln>
            <a:solidFill>
              <a:srgbClr val="FF0000"/>
            </a:solidFill>
          </a:ln>
        </p:spPr>
        <p:txBody>
          <a:bodyPr wrap="square" rtlCol="0">
            <a:spAutoFit/>
          </a:bodyPr>
          <a:lstStyle/>
          <a:p>
            <a:pPr algn="ctr"/>
            <a:r>
              <a:rPr lang="en-US" sz="1000" dirty="0">
                <a:effectLst>
                  <a:outerShdw blurRad="38100" dist="38100" dir="2700000" algn="tl">
                    <a:srgbClr val="000000">
                      <a:alpha val="43137"/>
                    </a:srgbClr>
                  </a:outerShdw>
                </a:effectLst>
              </a:rPr>
              <a:t>T08</a:t>
            </a:r>
            <a:endParaRPr lang="el-GR" sz="1000" dirty="0">
              <a:effectLst>
                <a:outerShdw blurRad="38100" dist="38100" dir="2700000" algn="tl">
                  <a:srgbClr val="000000">
                    <a:alpha val="43137"/>
                  </a:srgbClr>
                </a:outerShdw>
              </a:effectLst>
            </a:endParaRPr>
          </a:p>
        </p:txBody>
      </p:sp>
      <p:sp>
        <p:nvSpPr>
          <p:cNvPr id="16" name="Footer Placeholder 5">
            <a:extLst>
              <a:ext uri="{FF2B5EF4-FFF2-40B4-BE49-F238E27FC236}">
                <a16:creationId xmlns:a16="http://schemas.microsoft.com/office/drawing/2014/main" id="{03EC9EB9-1263-8AA2-91EE-CD970215DF8B}"/>
              </a:ext>
            </a:extLst>
          </p:cNvPr>
          <p:cNvSpPr>
            <a:spLocks noGrp="1"/>
          </p:cNvSpPr>
          <p:nvPr>
            <p:ph type="ftr" sz="quarter" idx="15"/>
          </p:nvPr>
        </p:nvSpPr>
        <p:spPr>
          <a:xfrm>
            <a:off x="4259262" y="6383848"/>
            <a:ext cx="6572221" cy="365125"/>
          </a:xfrm>
        </p:spPr>
        <p:txBody>
          <a:bodyPr/>
          <a:lstStyle/>
          <a:p>
            <a:pPr>
              <a:defRPr/>
            </a:pPr>
            <a:r>
              <a:rPr lang="en-GB"/>
              <a:t>D. Banerjee - East Area Users Meeting</a:t>
            </a:r>
            <a:endParaRPr lang="en-US" dirty="0"/>
          </a:p>
        </p:txBody>
      </p:sp>
      <p:sp>
        <p:nvSpPr>
          <p:cNvPr id="17" name="Date Placeholder 3">
            <a:extLst>
              <a:ext uri="{FF2B5EF4-FFF2-40B4-BE49-F238E27FC236}">
                <a16:creationId xmlns:a16="http://schemas.microsoft.com/office/drawing/2014/main" id="{C5986A31-28E7-25CE-B404-76F5222090A4}"/>
              </a:ext>
            </a:extLst>
          </p:cNvPr>
          <p:cNvSpPr>
            <a:spLocks noGrp="1"/>
          </p:cNvSpPr>
          <p:nvPr>
            <p:ph type="dt" sz="half" idx="14"/>
          </p:nvPr>
        </p:nvSpPr>
        <p:spPr>
          <a:xfrm>
            <a:off x="3485228" y="6378349"/>
            <a:ext cx="631160" cy="365125"/>
          </a:xfrm>
        </p:spPr>
        <p:txBody>
          <a:bodyPr/>
          <a:lstStyle/>
          <a:p>
            <a:pPr>
              <a:defRPr/>
            </a:pPr>
            <a:fld id="{5E2F6942-BCD3-FF43-901A-BE8F217C555A}" type="datetime1">
              <a:rPr lang="de-CH" smtClean="0"/>
              <a:t>20.03.23</a:t>
            </a:fld>
            <a:endParaRPr lang="en-US" dirty="0"/>
          </a:p>
        </p:txBody>
      </p:sp>
      <p:cxnSp>
        <p:nvCxnSpPr>
          <p:cNvPr id="15" name="Straight Arrow Connector 14">
            <a:extLst>
              <a:ext uri="{FF2B5EF4-FFF2-40B4-BE49-F238E27FC236}">
                <a16:creationId xmlns:a16="http://schemas.microsoft.com/office/drawing/2014/main" id="{007E8127-1148-0151-192D-83B735AD27DF}"/>
              </a:ext>
            </a:extLst>
          </p:cNvPr>
          <p:cNvCxnSpPr/>
          <p:nvPr/>
        </p:nvCxnSpPr>
        <p:spPr>
          <a:xfrm flipH="1" flipV="1">
            <a:off x="3323158" y="4375832"/>
            <a:ext cx="936104" cy="1296144"/>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724A710-3356-4BC1-1989-2B9DA3A865B8}"/>
              </a:ext>
            </a:extLst>
          </p:cNvPr>
          <p:cNvCxnSpPr>
            <a:cxnSpLocks/>
          </p:cNvCxnSpPr>
          <p:nvPr/>
        </p:nvCxnSpPr>
        <p:spPr>
          <a:xfrm>
            <a:off x="8598938" y="1441920"/>
            <a:ext cx="425183" cy="126354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41CD688-EE6F-DEBE-9DD8-4B10DE373400}"/>
              </a:ext>
            </a:extLst>
          </p:cNvPr>
          <p:cNvSpPr txBox="1"/>
          <p:nvPr/>
        </p:nvSpPr>
        <p:spPr>
          <a:xfrm>
            <a:off x="4071390" y="5687870"/>
            <a:ext cx="602729" cy="276999"/>
          </a:xfrm>
          <a:prstGeom prst="rect">
            <a:avLst/>
          </a:prstGeom>
          <a:noFill/>
        </p:spPr>
        <p:txBody>
          <a:bodyPr wrap="none" lIns="0" tIns="0" rIns="0" bIns="0" rtlCol="0">
            <a:spAutoFit/>
          </a:bodyPr>
          <a:lstStyle/>
          <a:p>
            <a:pPr algn="l"/>
            <a:r>
              <a:rPr lang="en-GB" dirty="0">
                <a:solidFill>
                  <a:srgbClr val="FF0000"/>
                </a:solidFill>
              </a:rPr>
              <a:t>Beam</a:t>
            </a:r>
          </a:p>
        </p:txBody>
      </p:sp>
      <p:sp>
        <p:nvSpPr>
          <p:cNvPr id="26" name="TextBox 25">
            <a:extLst>
              <a:ext uri="{FF2B5EF4-FFF2-40B4-BE49-F238E27FC236}">
                <a16:creationId xmlns:a16="http://schemas.microsoft.com/office/drawing/2014/main" id="{52CDC537-E789-C0BD-EBF3-D4FFD39E5DEE}"/>
              </a:ext>
            </a:extLst>
          </p:cNvPr>
          <p:cNvSpPr txBox="1"/>
          <p:nvPr/>
        </p:nvSpPr>
        <p:spPr>
          <a:xfrm>
            <a:off x="8235031" y="1043089"/>
            <a:ext cx="602729" cy="276999"/>
          </a:xfrm>
          <a:prstGeom prst="rect">
            <a:avLst/>
          </a:prstGeom>
          <a:noFill/>
        </p:spPr>
        <p:txBody>
          <a:bodyPr wrap="none" lIns="0" tIns="0" rIns="0" bIns="0" rtlCol="0">
            <a:spAutoFit/>
          </a:bodyPr>
          <a:lstStyle/>
          <a:p>
            <a:pPr algn="l"/>
            <a:r>
              <a:rPr lang="en-GB" dirty="0">
                <a:solidFill>
                  <a:srgbClr val="FF0000"/>
                </a:solidFill>
              </a:rPr>
              <a:t>Beam</a:t>
            </a:r>
          </a:p>
        </p:txBody>
      </p:sp>
      <p:sp>
        <p:nvSpPr>
          <p:cNvPr id="27" name="TextBox 26">
            <a:extLst>
              <a:ext uri="{FF2B5EF4-FFF2-40B4-BE49-F238E27FC236}">
                <a16:creationId xmlns:a16="http://schemas.microsoft.com/office/drawing/2014/main" id="{8000AD67-B58A-400B-E965-471A7BBD073F}"/>
              </a:ext>
            </a:extLst>
          </p:cNvPr>
          <p:cNvSpPr txBox="1"/>
          <p:nvPr/>
        </p:nvSpPr>
        <p:spPr>
          <a:xfrm>
            <a:off x="7891906" y="3247250"/>
            <a:ext cx="435391" cy="246221"/>
          </a:xfrm>
          <a:prstGeom prst="rect">
            <a:avLst/>
          </a:prstGeom>
          <a:solidFill>
            <a:schemeClr val="bg1"/>
          </a:solidFill>
          <a:ln>
            <a:solidFill>
              <a:srgbClr val="FF0000"/>
            </a:solidFill>
          </a:ln>
        </p:spPr>
        <p:txBody>
          <a:bodyPr wrap="square" rtlCol="0">
            <a:spAutoFit/>
          </a:bodyPr>
          <a:lstStyle/>
          <a:p>
            <a:pPr algn="ctr"/>
            <a:r>
              <a:rPr lang="en-US" sz="1000" dirty="0">
                <a:effectLst>
                  <a:outerShdw blurRad="38100" dist="38100" dir="2700000" algn="tl">
                    <a:srgbClr val="000000">
                      <a:alpha val="43137"/>
                    </a:srgbClr>
                  </a:outerShdw>
                </a:effectLst>
              </a:rPr>
              <a:t>T09</a:t>
            </a:r>
            <a:endParaRPr lang="el-GR" sz="1000" dirty="0">
              <a:effectLst>
                <a:outerShdw blurRad="38100" dist="38100" dir="2700000" algn="tl">
                  <a:srgbClr val="000000">
                    <a:alpha val="43137"/>
                  </a:srgbClr>
                </a:outerShdw>
              </a:effectLst>
            </a:endParaRPr>
          </a:p>
        </p:txBody>
      </p:sp>
      <p:sp>
        <p:nvSpPr>
          <p:cNvPr id="28" name="TextBox 27">
            <a:extLst>
              <a:ext uri="{FF2B5EF4-FFF2-40B4-BE49-F238E27FC236}">
                <a16:creationId xmlns:a16="http://schemas.microsoft.com/office/drawing/2014/main" id="{E397E367-683F-2252-E9F9-D103FCF8B5D3}"/>
              </a:ext>
            </a:extLst>
          </p:cNvPr>
          <p:cNvSpPr txBox="1"/>
          <p:nvPr/>
        </p:nvSpPr>
        <p:spPr>
          <a:xfrm>
            <a:off x="8588730" y="2857501"/>
            <a:ext cx="435391" cy="246221"/>
          </a:xfrm>
          <a:prstGeom prst="rect">
            <a:avLst/>
          </a:prstGeom>
          <a:solidFill>
            <a:schemeClr val="bg1"/>
          </a:solidFill>
          <a:ln>
            <a:solidFill>
              <a:srgbClr val="FF0000"/>
            </a:solidFill>
          </a:ln>
        </p:spPr>
        <p:txBody>
          <a:bodyPr wrap="square" rtlCol="0">
            <a:spAutoFit/>
          </a:bodyPr>
          <a:lstStyle/>
          <a:p>
            <a:pPr algn="ctr"/>
            <a:r>
              <a:rPr lang="en-US" sz="1000" dirty="0">
                <a:effectLst>
                  <a:outerShdw blurRad="38100" dist="38100" dir="2700000" algn="tl">
                    <a:srgbClr val="000000">
                      <a:alpha val="43137"/>
                    </a:srgbClr>
                  </a:outerShdw>
                </a:effectLst>
              </a:rPr>
              <a:t>T10</a:t>
            </a:r>
            <a:endParaRPr lang="el-GR" sz="1000" dirty="0">
              <a:effectLst>
                <a:outerShdw blurRad="38100" dist="38100" dir="2700000" algn="tl">
                  <a:srgbClr val="000000">
                    <a:alpha val="43137"/>
                  </a:srgbClr>
                </a:outerShdw>
              </a:effectLst>
            </a:endParaRPr>
          </a:p>
        </p:txBody>
      </p:sp>
      <p:sp>
        <p:nvSpPr>
          <p:cNvPr id="29" name="TextBox 28">
            <a:extLst>
              <a:ext uri="{FF2B5EF4-FFF2-40B4-BE49-F238E27FC236}">
                <a16:creationId xmlns:a16="http://schemas.microsoft.com/office/drawing/2014/main" id="{6B1781EE-9269-2636-5A8D-B0662FE3FFF9}"/>
              </a:ext>
            </a:extLst>
          </p:cNvPr>
          <p:cNvSpPr txBox="1"/>
          <p:nvPr/>
        </p:nvSpPr>
        <p:spPr>
          <a:xfrm>
            <a:off x="9182865" y="2580856"/>
            <a:ext cx="435391" cy="246221"/>
          </a:xfrm>
          <a:prstGeom prst="rect">
            <a:avLst/>
          </a:prstGeom>
          <a:solidFill>
            <a:schemeClr val="bg1"/>
          </a:solidFill>
          <a:ln>
            <a:solidFill>
              <a:srgbClr val="FF0000"/>
            </a:solidFill>
          </a:ln>
        </p:spPr>
        <p:txBody>
          <a:bodyPr wrap="square" rtlCol="0">
            <a:spAutoFit/>
          </a:bodyPr>
          <a:lstStyle/>
          <a:p>
            <a:pPr algn="ctr"/>
            <a:r>
              <a:rPr lang="en-US" sz="1000" dirty="0">
                <a:effectLst>
                  <a:outerShdw blurRad="38100" dist="38100" dir="2700000" algn="tl">
                    <a:srgbClr val="000000">
                      <a:alpha val="43137"/>
                    </a:srgbClr>
                  </a:outerShdw>
                </a:effectLst>
              </a:rPr>
              <a:t>T11</a:t>
            </a:r>
            <a:endParaRPr lang="el-GR" sz="1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87507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24744"/>
            <a:ext cx="11376024" cy="5184576"/>
          </a:xfrm>
        </p:spPr>
        <p:txBody>
          <a:bodyPr/>
          <a:lstStyle/>
          <a:p>
            <a:pPr marL="609750" lvl="1" indent="-285750"/>
            <a:r>
              <a:rPr lang="en-US" sz="2000" b="1" dirty="0">
                <a:solidFill>
                  <a:schemeClr val="tx2"/>
                </a:solidFill>
              </a:rPr>
              <a:t>Beam profile &amp; intensity monitors:</a:t>
            </a:r>
          </a:p>
          <a:p>
            <a:pPr marL="990900" lvl="2" indent="-342900">
              <a:buSzPct val="100000"/>
            </a:pPr>
            <a:r>
              <a:rPr lang="en-US" dirty="0">
                <a:solidFill>
                  <a:schemeClr val="tx2"/>
                </a:solidFill>
              </a:rPr>
              <a:t>Scintillators (XSCI) give the beam intensity and scintillating </a:t>
            </a:r>
            <a:r>
              <a:rPr lang="en-US" dirty="0" err="1">
                <a:solidFill>
                  <a:schemeClr val="tx2"/>
                </a:solidFill>
              </a:rPr>
              <a:t>fibre</a:t>
            </a:r>
            <a:r>
              <a:rPr lang="en-US" dirty="0">
                <a:solidFill>
                  <a:schemeClr val="tx2"/>
                </a:solidFill>
              </a:rPr>
              <a:t> hodoscopes (XBPF) are used as X/Y profile monitors.</a:t>
            </a:r>
          </a:p>
          <a:p>
            <a:pPr marL="990900" lvl="2" indent="-342900">
              <a:buSzPct val="100000"/>
            </a:pPr>
            <a:r>
              <a:rPr lang="en-US" dirty="0">
                <a:solidFill>
                  <a:schemeClr val="tx2"/>
                </a:solidFill>
              </a:rPr>
              <a:t>In T09 there are two XSCIs and two XBPFs ~ 9.5 m apart and in T10 there is one XBPF just upstream of the user zone and two scintillators ~ 8 m apart.</a:t>
            </a:r>
          </a:p>
          <a:p>
            <a:pPr marL="990900" lvl="2" indent="-342900"/>
            <a:r>
              <a:rPr lang="en-GB" dirty="0">
                <a:solidFill>
                  <a:schemeClr val="tx2"/>
                </a:solidFill>
              </a:rPr>
              <a:t>Analogue and discriminated XSCI signals are available in the </a:t>
            </a:r>
          </a:p>
          <a:p>
            <a:pPr marL="648000" lvl="2" indent="0">
              <a:buNone/>
            </a:pPr>
            <a:r>
              <a:rPr lang="en-GB" dirty="0">
                <a:solidFill>
                  <a:schemeClr val="tx2"/>
                </a:solidFill>
              </a:rPr>
              <a:t>      control room and the zone. </a:t>
            </a:r>
          </a:p>
          <a:p>
            <a:pPr marL="933750" lvl="2" indent="-285750"/>
            <a:r>
              <a:rPr lang="en-GB" sz="1800" dirty="0">
                <a:solidFill>
                  <a:schemeClr val="tx2"/>
                </a:solidFill>
              </a:rPr>
              <a:t>Timestamped data of the XBPF can be accessed offline (on request).</a:t>
            </a:r>
            <a:endParaRPr lang="en-US" sz="2100" dirty="0">
              <a:solidFill>
                <a:schemeClr val="tx2"/>
              </a:solidFill>
            </a:endParaRPr>
          </a:p>
          <a:p>
            <a:pPr marL="730550" lvl="1" indent="-342900">
              <a:buSzPct val="100000"/>
            </a:pPr>
            <a:r>
              <a:rPr lang="en-GB" sz="2000" b="1" dirty="0">
                <a:solidFill>
                  <a:schemeClr val="tx2"/>
                </a:solidFill>
              </a:rPr>
              <a:t>PID: Threshold Cherenkov Detector</a:t>
            </a:r>
          </a:p>
          <a:p>
            <a:pPr marL="990900" lvl="2" indent="-342900"/>
            <a:r>
              <a:rPr lang="en-GB" dirty="0">
                <a:solidFill>
                  <a:schemeClr val="tx2"/>
                </a:solidFill>
              </a:rPr>
              <a:t>Two threshold Cherenkov detectors available.</a:t>
            </a:r>
          </a:p>
          <a:p>
            <a:pPr marL="1311575" lvl="3" indent="-342900"/>
            <a:r>
              <a:rPr lang="en-GB" dirty="0">
                <a:solidFill>
                  <a:schemeClr val="tx2"/>
                </a:solidFill>
              </a:rPr>
              <a:t>High pressure &lt; 15 bars (relative); </a:t>
            </a:r>
          </a:p>
          <a:p>
            <a:pPr marL="1311575" lvl="3" indent="-342900"/>
            <a:r>
              <a:rPr lang="en-GB" dirty="0">
                <a:solidFill>
                  <a:schemeClr val="tx2"/>
                </a:solidFill>
              </a:rPr>
              <a:t>Low pressure &lt; 3.5 bars (relative)</a:t>
            </a:r>
          </a:p>
          <a:p>
            <a:pPr marL="990900" lvl="2" indent="-342900"/>
            <a:r>
              <a:rPr lang="en-GB" dirty="0">
                <a:solidFill>
                  <a:schemeClr val="tx2"/>
                </a:solidFill>
              </a:rPr>
              <a:t>Analogue and discriminated signals are available in the </a:t>
            </a:r>
          </a:p>
          <a:p>
            <a:pPr marL="648000" lvl="2" indent="0">
              <a:buNone/>
            </a:pPr>
            <a:r>
              <a:rPr lang="en-GB" dirty="0">
                <a:solidFill>
                  <a:schemeClr val="tx2"/>
                </a:solidFill>
              </a:rPr>
              <a:t>      control room and the zone.</a:t>
            </a:r>
          </a:p>
        </p:txBody>
      </p:sp>
      <p:sp>
        <p:nvSpPr>
          <p:cNvPr id="3" name="Title 2"/>
          <p:cNvSpPr>
            <a:spLocks noGrp="1"/>
          </p:cNvSpPr>
          <p:nvPr>
            <p:ph type="title"/>
          </p:nvPr>
        </p:nvSpPr>
        <p:spPr>
          <a:xfrm>
            <a:off x="407988" y="373593"/>
            <a:ext cx="11376025" cy="568078"/>
          </a:xfrm>
        </p:spPr>
        <p:txBody>
          <a:bodyPr/>
          <a:lstStyle/>
          <a:p>
            <a:r>
              <a:rPr lang="fr-CH" dirty="0"/>
              <a:t>Beam Instrumentations </a:t>
            </a:r>
            <a:r>
              <a:rPr lang="fr-CH" dirty="0" err="1"/>
              <a:t>available</a:t>
            </a:r>
            <a:endParaRPr lang="en-US" dirty="0"/>
          </a:p>
        </p:txBody>
      </p:sp>
      <p:sp>
        <p:nvSpPr>
          <p:cNvPr id="4" name="Date Placeholder 3"/>
          <p:cNvSpPr>
            <a:spLocks noGrp="1"/>
          </p:cNvSpPr>
          <p:nvPr>
            <p:ph type="dt" sz="half" idx="10"/>
          </p:nvPr>
        </p:nvSpPr>
        <p:spPr/>
        <p:txBody>
          <a:bodyPr/>
          <a:lstStyle/>
          <a:p>
            <a:fld id="{EFAF82B0-C83A-944B-820C-3AFC0D37C357}"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descr="Graphical user interface, application&#10;&#10;Description automatically generated">
            <a:extLst>
              <a:ext uri="{FF2B5EF4-FFF2-40B4-BE49-F238E27FC236}">
                <a16:creationId xmlns:a16="http://schemas.microsoft.com/office/drawing/2014/main" id="{056475AC-59E1-03CC-7718-BE2CF26DA78A}"/>
              </a:ext>
            </a:extLst>
          </p:cNvPr>
          <p:cNvPicPr>
            <a:picLocks noChangeAspect="1"/>
          </p:cNvPicPr>
          <p:nvPr/>
        </p:nvPicPr>
        <p:blipFill rotWithShape="1">
          <a:blip r:embed="rId2"/>
          <a:srcRect l="54365" t="16203" r="8438" b="13401"/>
          <a:stretch/>
        </p:blipFill>
        <p:spPr>
          <a:xfrm>
            <a:off x="9120336" y="2466298"/>
            <a:ext cx="2822851" cy="3338966"/>
          </a:xfrm>
          <a:prstGeom prst="rect">
            <a:avLst/>
          </a:prstGeom>
        </p:spPr>
      </p:pic>
      <p:sp>
        <p:nvSpPr>
          <p:cNvPr id="9" name="TextBox 8">
            <a:extLst>
              <a:ext uri="{FF2B5EF4-FFF2-40B4-BE49-F238E27FC236}">
                <a16:creationId xmlns:a16="http://schemas.microsoft.com/office/drawing/2014/main" id="{76405A9C-ACCD-557D-ACA7-6E79646DE418}"/>
              </a:ext>
            </a:extLst>
          </p:cNvPr>
          <p:cNvSpPr txBox="1"/>
          <p:nvPr/>
        </p:nvSpPr>
        <p:spPr>
          <a:xfrm>
            <a:off x="7072593" y="5750256"/>
            <a:ext cx="4034953" cy="523220"/>
          </a:xfrm>
          <a:prstGeom prst="rect">
            <a:avLst/>
          </a:prstGeom>
          <a:noFill/>
          <a:ln w="12700">
            <a:noFill/>
          </a:ln>
        </p:spPr>
        <p:txBody>
          <a:bodyPr wrap="square" rtlCol="0">
            <a:spAutoFit/>
          </a:bodyPr>
          <a:lstStyle>
            <a:defPPr>
              <a:defRPr lang="el-GR"/>
            </a:defPPr>
            <a:lvl1pPr>
              <a:defRPr>
                <a:effectLst>
                  <a:outerShdw blurRad="38100" dist="38100" dir="2700000" algn="tl">
                    <a:srgbClr val="000000">
                      <a:alpha val="43137"/>
                    </a:srgbClr>
                  </a:outerShdw>
                </a:effectLst>
              </a:defRPr>
            </a:lvl1pPr>
          </a:lstStyle>
          <a:p>
            <a:r>
              <a:rPr lang="en-US" sz="1400" dirty="0">
                <a:solidFill>
                  <a:schemeClr val="tx2"/>
                </a:solidFill>
              </a:rPr>
              <a:t>Beam data available in the control rooms (Online: CESAR, Offline: Timber)</a:t>
            </a:r>
            <a:endParaRPr lang="el-GR" sz="1400" dirty="0">
              <a:solidFill>
                <a:schemeClr val="tx2"/>
              </a:solidFill>
            </a:endParaRPr>
          </a:p>
        </p:txBody>
      </p:sp>
    </p:spTree>
    <p:extLst>
      <p:ext uri="{BB962C8B-B14F-4D97-AF65-F5344CB8AC3E}">
        <p14:creationId xmlns:p14="http://schemas.microsoft.com/office/powerpoint/2010/main" val="727767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24744"/>
            <a:ext cx="11376024" cy="5184576"/>
          </a:xfrm>
        </p:spPr>
        <p:txBody>
          <a:bodyPr/>
          <a:lstStyle/>
          <a:p>
            <a:r>
              <a:rPr lang="en-US" sz="1800" dirty="0"/>
              <a:t>The beam can be controlled using the CESAR interface from the control room</a:t>
            </a:r>
          </a:p>
          <a:p>
            <a:pPr lvl="1"/>
            <a:r>
              <a:rPr lang="en-GB" sz="1600" dirty="0">
                <a:solidFill>
                  <a:schemeClr val="tx2"/>
                </a:solidFill>
              </a:rPr>
              <a:t>Magnet currents can be changed, Threshold Cherenkov pressure can be set, beam files can be loaded, beam profiles and trigger information can be accessed etc.,</a:t>
            </a:r>
          </a:p>
        </p:txBody>
      </p:sp>
      <p:sp>
        <p:nvSpPr>
          <p:cNvPr id="3" name="Title 2"/>
          <p:cNvSpPr>
            <a:spLocks noGrp="1"/>
          </p:cNvSpPr>
          <p:nvPr>
            <p:ph type="title"/>
          </p:nvPr>
        </p:nvSpPr>
        <p:spPr>
          <a:xfrm>
            <a:off x="407988" y="373593"/>
            <a:ext cx="11376025" cy="568078"/>
          </a:xfrm>
        </p:spPr>
        <p:txBody>
          <a:bodyPr/>
          <a:lstStyle/>
          <a:p>
            <a:r>
              <a:rPr lang="fr-CH" dirty="0"/>
              <a:t>Access and Beam Control Software</a:t>
            </a:r>
            <a:endParaRPr lang="en-US" dirty="0"/>
          </a:p>
        </p:txBody>
      </p:sp>
      <p:sp>
        <p:nvSpPr>
          <p:cNvPr id="4" name="Date Placeholder 3"/>
          <p:cNvSpPr>
            <a:spLocks noGrp="1"/>
          </p:cNvSpPr>
          <p:nvPr>
            <p:ph type="dt" sz="half" idx="10"/>
          </p:nvPr>
        </p:nvSpPr>
        <p:spPr/>
        <p:txBody>
          <a:bodyPr/>
          <a:lstStyle/>
          <a:p>
            <a:fld id="{BEE9940D-9F7E-BE44-B4D1-20CC5068FFF3}"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8" descr="Graphical user interface, application, Word&#10;&#10;Description automatically generated">
            <a:extLst>
              <a:ext uri="{FF2B5EF4-FFF2-40B4-BE49-F238E27FC236}">
                <a16:creationId xmlns:a16="http://schemas.microsoft.com/office/drawing/2014/main" id="{4542F6F2-8618-12A8-9A74-0761C6077117}"/>
              </a:ext>
            </a:extLst>
          </p:cNvPr>
          <p:cNvPicPr>
            <a:picLocks noChangeAspect="1"/>
          </p:cNvPicPr>
          <p:nvPr/>
        </p:nvPicPr>
        <p:blipFill>
          <a:blip r:embed="rId2"/>
          <a:stretch>
            <a:fillRect/>
          </a:stretch>
        </p:blipFill>
        <p:spPr>
          <a:xfrm>
            <a:off x="5159896" y="1916832"/>
            <a:ext cx="6782544" cy="4239090"/>
          </a:xfrm>
          <a:prstGeom prst="rect">
            <a:avLst/>
          </a:prstGeom>
        </p:spPr>
      </p:pic>
      <p:sp>
        <p:nvSpPr>
          <p:cNvPr id="12" name="Content Placeholder 1">
            <a:extLst>
              <a:ext uri="{FF2B5EF4-FFF2-40B4-BE49-F238E27FC236}">
                <a16:creationId xmlns:a16="http://schemas.microsoft.com/office/drawing/2014/main" id="{70AF7627-3865-3FCD-45DB-592DEB57E777}"/>
              </a:ext>
            </a:extLst>
          </p:cNvPr>
          <p:cNvSpPr txBox="1">
            <a:spLocks/>
          </p:cNvSpPr>
          <p:nvPr/>
        </p:nvSpPr>
        <p:spPr>
          <a:xfrm>
            <a:off x="387973" y="2099905"/>
            <a:ext cx="4771923" cy="40560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700" dirty="0">
                <a:solidFill>
                  <a:schemeClr val="tx2"/>
                </a:solidFill>
              </a:rPr>
              <a:t>A training will be given before the beam time to use the software.</a:t>
            </a:r>
          </a:p>
          <a:p>
            <a:r>
              <a:rPr lang="en-GB" sz="1700" dirty="0">
                <a:solidFill>
                  <a:schemeClr val="tx2"/>
                </a:solidFill>
              </a:rPr>
              <a:t>The zone can be accessed with a dosimeter without any other special access request.</a:t>
            </a:r>
          </a:p>
          <a:p>
            <a:r>
              <a:rPr lang="en-GB" sz="1700" dirty="0">
                <a:solidFill>
                  <a:schemeClr val="tx2"/>
                </a:solidFill>
              </a:rPr>
              <a:t>2-3 members from each group are given the patrol rights following an on-site training to be able to close the zone for beam.</a:t>
            </a:r>
          </a:p>
          <a:p>
            <a:r>
              <a:rPr lang="en-GB" sz="1700" dirty="0">
                <a:solidFill>
                  <a:schemeClr val="tx2"/>
                </a:solidFill>
              </a:rPr>
              <a:t>Access to the control rooms 157/R-F30 (T09) and 157/R-C21 (T10) should be requested in </a:t>
            </a:r>
            <a:r>
              <a:rPr lang="en-GB" sz="1700" dirty="0">
                <a:solidFill>
                  <a:schemeClr val="tx2"/>
                </a:solidFill>
                <a:hlinkClick r:id="rId3"/>
              </a:rPr>
              <a:t>adams</a:t>
            </a:r>
            <a:r>
              <a:rPr lang="en-GB" sz="1700" dirty="0">
                <a:solidFill>
                  <a:schemeClr val="tx2"/>
                </a:solidFill>
              </a:rPr>
              <a:t>.</a:t>
            </a:r>
          </a:p>
        </p:txBody>
      </p:sp>
    </p:spTree>
    <p:extLst>
      <p:ext uri="{BB962C8B-B14F-4D97-AF65-F5344CB8AC3E}">
        <p14:creationId xmlns:p14="http://schemas.microsoft.com/office/powerpoint/2010/main" val="822065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24744"/>
            <a:ext cx="11376024" cy="5076031"/>
          </a:xfrm>
        </p:spPr>
        <p:txBody>
          <a:bodyPr/>
          <a:lstStyle/>
          <a:p>
            <a:r>
              <a:rPr lang="en-US" sz="2400" dirty="0"/>
              <a:t>Responsible liaison physicist </a:t>
            </a:r>
            <a:r>
              <a:rPr lang="en-US" sz="2400" dirty="0">
                <a:sym typeface="Wingdings" panose="05000000000000000000" pitchFamily="2" charset="2"/>
              </a:rPr>
              <a:t> </a:t>
            </a:r>
            <a:r>
              <a:rPr lang="en-US" sz="2400" dirty="0">
                <a:solidFill>
                  <a:schemeClr val="tx1"/>
                </a:solidFill>
                <a:effectLst>
                  <a:outerShdw blurRad="38100" dist="38100" dir="2700000" algn="tl">
                    <a:srgbClr val="000000">
                      <a:alpha val="43137"/>
                    </a:srgbClr>
                  </a:outerShdw>
                </a:effectLst>
                <a:sym typeface="Wingdings" panose="05000000000000000000" pitchFamily="2" charset="2"/>
              </a:rPr>
              <a:t>D. Banerjee </a:t>
            </a:r>
            <a:r>
              <a:rPr lang="en-US" sz="2400" dirty="0">
                <a:sym typeface="Wingdings" panose="05000000000000000000" pitchFamily="2" charset="2"/>
              </a:rPr>
              <a:t>(64582/164065)  </a:t>
            </a:r>
          </a:p>
          <a:p>
            <a:pPr lvl="1"/>
            <a:r>
              <a:rPr lang="en-US" sz="2000" dirty="0">
                <a:sym typeface="Wingdings" panose="05000000000000000000" pitchFamily="2" charset="2"/>
              </a:rPr>
              <a:t>Beam composition, intensity, spot-size, PID, Cherenkov gases, general layout possibilities, beam tuning</a:t>
            </a:r>
          </a:p>
          <a:p>
            <a:r>
              <a:rPr lang="en-US" sz="2400" dirty="0">
                <a:sym typeface="Wingdings" panose="05000000000000000000" pitchFamily="2" charset="2"/>
              </a:rPr>
              <a:t>In the event of absence: </a:t>
            </a:r>
          </a:p>
          <a:p>
            <a:pPr lvl="1"/>
            <a:r>
              <a:rPr lang="en-US" sz="2000" dirty="0">
                <a:sym typeface="Wingdings" panose="05000000000000000000" pitchFamily="2" charset="2"/>
              </a:rPr>
              <a:t>Deputy beam physicist :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M. Van Dijk </a:t>
            </a:r>
            <a:r>
              <a:rPr lang="en-US" sz="2000" dirty="0">
                <a:sym typeface="Wingdings" panose="05000000000000000000" pitchFamily="2" charset="2"/>
              </a:rPr>
              <a:t>(67631/166972)</a:t>
            </a:r>
            <a:endParaRPr lang="en-US" sz="2000" dirty="0">
              <a:solidFill>
                <a:schemeClr val="tx1"/>
              </a:solidFill>
              <a:effectLst>
                <a:outerShdw blurRad="38100" dist="38100" dir="2700000" algn="tl">
                  <a:srgbClr val="000000">
                    <a:alpha val="43137"/>
                  </a:srgbClr>
                </a:outerShdw>
              </a:effectLst>
              <a:sym typeface="Wingdings" panose="05000000000000000000" pitchFamily="2" charset="2"/>
            </a:endParaRPr>
          </a:p>
          <a:p>
            <a:r>
              <a:rPr lang="en-US" sz="2400" dirty="0">
                <a:sym typeface="Wingdings" panose="05000000000000000000" pitchFamily="2" charset="2"/>
              </a:rPr>
              <a:t>Operational support:</a:t>
            </a:r>
          </a:p>
          <a:p>
            <a:pPr lvl="1"/>
            <a:r>
              <a:rPr lang="en-US" sz="2000" dirty="0">
                <a:sym typeface="Wingdings" panose="05000000000000000000" pitchFamily="2" charset="2"/>
              </a:rPr>
              <a:t>CESAR training, patrol rights training: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B. Rae </a:t>
            </a:r>
            <a:r>
              <a:rPr lang="en-US" sz="2000" dirty="0">
                <a:sym typeface="Wingdings" panose="05000000000000000000" pitchFamily="2" charset="2"/>
              </a:rPr>
              <a:t>(63625/167388)</a:t>
            </a:r>
          </a:p>
          <a:p>
            <a:pPr lvl="1"/>
            <a:r>
              <a:rPr lang="en-US" sz="2000" dirty="0">
                <a:sym typeface="Wingdings" panose="05000000000000000000" pitchFamily="2" charset="2"/>
              </a:rPr>
              <a:t>files creation, steering etc., :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E. Giulia </a:t>
            </a:r>
            <a:r>
              <a:rPr lang="en-US" sz="2000" dirty="0" err="1">
                <a:solidFill>
                  <a:schemeClr val="tx1"/>
                </a:solidFill>
                <a:effectLst>
                  <a:outerShdw blurRad="38100" dist="38100" dir="2700000" algn="tl">
                    <a:srgbClr val="000000">
                      <a:alpha val="43137"/>
                    </a:srgbClr>
                  </a:outerShdw>
                </a:effectLst>
                <a:sym typeface="Wingdings" panose="05000000000000000000" pitchFamily="2" charset="2"/>
              </a:rPr>
              <a:t>Parozzi</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 </a:t>
            </a:r>
            <a:r>
              <a:rPr lang="en-US" sz="2000" dirty="0">
                <a:sym typeface="Wingdings" panose="05000000000000000000" pitchFamily="2" charset="2"/>
              </a:rPr>
              <a:t>(65791)</a:t>
            </a:r>
          </a:p>
          <a:p>
            <a:r>
              <a:rPr lang="en-US" sz="2400" dirty="0">
                <a:sym typeface="Wingdings" panose="05000000000000000000" pitchFamily="2" charset="2"/>
              </a:rPr>
              <a:t>Technical support </a:t>
            </a:r>
            <a:r>
              <a:rPr lang="en-CH" sz="2400" dirty="0">
                <a:sym typeface="Wingdings" panose="05000000000000000000" pitchFamily="2" charset="2"/>
              </a:rPr>
              <a:t> </a:t>
            </a:r>
            <a:r>
              <a:rPr lang="en-CH" sz="2400" dirty="0">
                <a:solidFill>
                  <a:schemeClr val="tx1"/>
                </a:solidFill>
                <a:effectLst>
                  <a:outerShdw blurRad="38100" dist="38100" dir="2700000" algn="tl">
                    <a:srgbClr val="000000">
                      <a:alpha val="43137"/>
                    </a:srgbClr>
                  </a:outerShdw>
                </a:effectLst>
                <a:sym typeface="Wingdings" panose="05000000000000000000" pitchFamily="2" charset="2"/>
              </a:rPr>
              <a:t>A. Ebn Rahmoun</a:t>
            </a:r>
            <a:r>
              <a:rPr lang="en-CH" sz="2400" dirty="0">
                <a:sym typeface="Wingdings" panose="05000000000000000000" pitchFamily="2" charset="2"/>
              </a:rPr>
              <a:t>!</a:t>
            </a:r>
            <a:endParaRPr lang="en-US" sz="2400" dirty="0">
              <a:sym typeface="Wingdings" panose="05000000000000000000" pitchFamily="2" charset="2"/>
            </a:endParaRPr>
          </a:p>
          <a:p>
            <a:pPr lvl="1"/>
            <a:r>
              <a:rPr lang="en-US" dirty="0">
                <a:sym typeface="Wingdings" panose="05000000000000000000" pitchFamily="2" charset="2"/>
              </a:rPr>
              <a:t>“I want help with transport”, “I need a special table”, “I need racks/fixed support”…..</a:t>
            </a:r>
            <a:endParaRPr lang="en-US" dirty="0"/>
          </a:p>
        </p:txBody>
      </p:sp>
      <p:sp>
        <p:nvSpPr>
          <p:cNvPr id="3" name="Title 2"/>
          <p:cNvSpPr>
            <a:spLocks noGrp="1"/>
          </p:cNvSpPr>
          <p:nvPr>
            <p:ph type="title"/>
          </p:nvPr>
        </p:nvSpPr>
        <p:spPr>
          <a:xfrm>
            <a:off x="407988" y="373593"/>
            <a:ext cx="11376025" cy="568078"/>
          </a:xfrm>
        </p:spPr>
        <p:txBody>
          <a:bodyPr/>
          <a:lstStyle/>
          <a:p>
            <a:r>
              <a:rPr lang="LID8192" dirty="0"/>
              <a:t>Contact Persons </a:t>
            </a:r>
            <a:r>
              <a:rPr lang="LID8192"/>
              <a:t>for </a:t>
            </a:r>
            <a:r>
              <a:rPr lang="fr-CH" dirty="0"/>
              <a:t>T9</a:t>
            </a:r>
            <a:endParaRPr lang="en-US" dirty="0"/>
          </a:p>
        </p:txBody>
      </p:sp>
      <p:sp>
        <p:nvSpPr>
          <p:cNvPr id="4" name="Date Placeholder 3"/>
          <p:cNvSpPr>
            <a:spLocks noGrp="1"/>
          </p:cNvSpPr>
          <p:nvPr>
            <p:ph type="dt" sz="half" idx="10"/>
          </p:nvPr>
        </p:nvSpPr>
        <p:spPr/>
        <p:txBody>
          <a:bodyPr/>
          <a:lstStyle/>
          <a:p>
            <a:fld id="{0FA51606-DCDE-8042-B788-012E871F49FE}"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539567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24744"/>
            <a:ext cx="11376024" cy="5076031"/>
          </a:xfrm>
        </p:spPr>
        <p:txBody>
          <a:bodyPr/>
          <a:lstStyle/>
          <a:p>
            <a:r>
              <a:rPr lang="en-US" sz="2400" dirty="0"/>
              <a:t>Responsible liaison physicist </a:t>
            </a:r>
            <a:r>
              <a:rPr lang="en-US" sz="2400" dirty="0">
                <a:sym typeface="Wingdings" panose="05000000000000000000" pitchFamily="2" charset="2"/>
              </a:rPr>
              <a:t> </a:t>
            </a:r>
            <a:r>
              <a:rPr lang="en-US" sz="2400" dirty="0">
                <a:solidFill>
                  <a:schemeClr val="tx1"/>
                </a:solidFill>
                <a:effectLst>
                  <a:outerShdw blurRad="38100" dist="38100" dir="2700000" algn="tl">
                    <a:srgbClr val="000000">
                      <a:alpha val="43137"/>
                    </a:srgbClr>
                  </a:outerShdw>
                </a:effectLst>
                <a:sym typeface="Wingdings" panose="05000000000000000000" pitchFamily="2" charset="2"/>
              </a:rPr>
              <a:t>M. Van Dijk </a:t>
            </a:r>
            <a:r>
              <a:rPr lang="en-US" sz="2400" dirty="0">
                <a:sym typeface="Wingdings" panose="05000000000000000000" pitchFamily="2" charset="2"/>
              </a:rPr>
              <a:t>(67631/166972)  </a:t>
            </a:r>
          </a:p>
          <a:p>
            <a:pPr lvl="1"/>
            <a:r>
              <a:rPr lang="en-US" sz="2000" dirty="0">
                <a:sym typeface="Wingdings" panose="05000000000000000000" pitchFamily="2" charset="2"/>
              </a:rPr>
              <a:t>Beam composition, intensity, spot-size, PID, Cherenkov gases, general layout possibilities, beam tuning</a:t>
            </a:r>
          </a:p>
          <a:p>
            <a:r>
              <a:rPr lang="en-US" sz="2400" dirty="0">
                <a:sym typeface="Wingdings" panose="05000000000000000000" pitchFamily="2" charset="2"/>
              </a:rPr>
              <a:t>In the event of absence : </a:t>
            </a:r>
          </a:p>
          <a:p>
            <a:pPr lvl="1"/>
            <a:r>
              <a:rPr lang="en-US" sz="2000" dirty="0">
                <a:sym typeface="Wingdings" panose="05000000000000000000" pitchFamily="2" charset="2"/>
              </a:rPr>
              <a:t>Deputy beam physicist :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L. </a:t>
            </a:r>
            <a:r>
              <a:rPr lang="en-US" sz="2000" dirty="0" err="1">
                <a:solidFill>
                  <a:schemeClr val="tx1"/>
                </a:solidFill>
                <a:effectLst>
                  <a:outerShdw blurRad="38100" dist="38100" dir="2700000" algn="tl">
                    <a:srgbClr val="000000">
                      <a:alpha val="43137"/>
                    </a:srgbClr>
                  </a:outerShdw>
                </a:effectLst>
                <a:sym typeface="Wingdings" panose="05000000000000000000" pitchFamily="2" charset="2"/>
              </a:rPr>
              <a:t>Nevay</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 </a:t>
            </a:r>
            <a:r>
              <a:rPr lang="fr-CH" sz="2000" dirty="0">
                <a:sym typeface="Wingdings" panose="05000000000000000000" pitchFamily="2" charset="2"/>
              </a:rPr>
              <a:t>(67277/167401)</a:t>
            </a:r>
            <a:endParaRPr lang="en-US" sz="2000" dirty="0">
              <a:solidFill>
                <a:schemeClr val="tx1"/>
              </a:solidFill>
              <a:effectLst>
                <a:outerShdw blurRad="38100" dist="38100" dir="2700000" algn="tl">
                  <a:srgbClr val="000000">
                    <a:alpha val="43137"/>
                  </a:srgbClr>
                </a:outerShdw>
              </a:effectLst>
              <a:sym typeface="Wingdings" panose="05000000000000000000" pitchFamily="2" charset="2"/>
            </a:endParaRPr>
          </a:p>
          <a:p>
            <a:r>
              <a:rPr lang="en-US" sz="2400" dirty="0">
                <a:sym typeface="Wingdings" panose="05000000000000000000" pitchFamily="2" charset="2"/>
              </a:rPr>
              <a:t>Operational support:</a:t>
            </a:r>
          </a:p>
          <a:p>
            <a:pPr lvl="1"/>
            <a:r>
              <a:rPr lang="en-US" sz="2000" dirty="0">
                <a:sym typeface="Wingdings" panose="05000000000000000000" pitchFamily="2" charset="2"/>
              </a:rPr>
              <a:t>CESAR training, patrol rights training: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B. Rae </a:t>
            </a:r>
            <a:r>
              <a:rPr lang="en-US" sz="2000" dirty="0">
                <a:sym typeface="Wingdings" panose="05000000000000000000" pitchFamily="2" charset="2"/>
              </a:rPr>
              <a:t>(63625/167388)</a:t>
            </a:r>
          </a:p>
          <a:p>
            <a:pPr lvl="1"/>
            <a:r>
              <a:rPr lang="en-US" sz="2000" dirty="0">
                <a:sym typeface="Wingdings" panose="05000000000000000000" pitchFamily="2" charset="2"/>
              </a:rPr>
              <a:t>files creation, steering etc., : </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E. Giulia </a:t>
            </a:r>
            <a:r>
              <a:rPr lang="en-US" sz="2000" dirty="0" err="1">
                <a:solidFill>
                  <a:schemeClr val="tx1"/>
                </a:solidFill>
                <a:effectLst>
                  <a:outerShdw blurRad="38100" dist="38100" dir="2700000" algn="tl">
                    <a:srgbClr val="000000">
                      <a:alpha val="43137"/>
                    </a:srgbClr>
                  </a:outerShdw>
                </a:effectLst>
                <a:sym typeface="Wingdings" panose="05000000000000000000" pitchFamily="2" charset="2"/>
              </a:rPr>
              <a:t>Parozzi</a:t>
            </a:r>
            <a:r>
              <a:rPr lang="en-US" sz="2000" dirty="0">
                <a:solidFill>
                  <a:schemeClr val="tx1"/>
                </a:solidFill>
                <a:effectLst>
                  <a:outerShdw blurRad="38100" dist="38100" dir="2700000" algn="tl">
                    <a:srgbClr val="000000">
                      <a:alpha val="43137"/>
                    </a:srgbClr>
                  </a:outerShdw>
                </a:effectLst>
                <a:sym typeface="Wingdings" panose="05000000000000000000" pitchFamily="2" charset="2"/>
              </a:rPr>
              <a:t> </a:t>
            </a:r>
            <a:r>
              <a:rPr lang="en-US" sz="2000" dirty="0">
                <a:sym typeface="Wingdings" panose="05000000000000000000" pitchFamily="2" charset="2"/>
              </a:rPr>
              <a:t>(65791)</a:t>
            </a:r>
          </a:p>
          <a:p>
            <a:r>
              <a:rPr lang="en-US" sz="2400" dirty="0">
                <a:sym typeface="Wingdings" panose="05000000000000000000" pitchFamily="2" charset="2"/>
              </a:rPr>
              <a:t>Technical support </a:t>
            </a:r>
            <a:r>
              <a:rPr lang="en-CH" sz="2400" dirty="0">
                <a:sym typeface="Wingdings" panose="05000000000000000000" pitchFamily="2" charset="2"/>
              </a:rPr>
              <a:t> </a:t>
            </a:r>
            <a:r>
              <a:rPr lang="en-CH" sz="2400" dirty="0">
                <a:solidFill>
                  <a:schemeClr val="tx1"/>
                </a:solidFill>
                <a:effectLst>
                  <a:outerShdw blurRad="38100" dist="38100" dir="2700000" algn="tl">
                    <a:srgbClr val="000000">
                      <a:alpha val="43137"/>
                    </a:srgbClr>
                  </a:outerShdw>
                </a:effectLst>
                <a:sym typeface="Wingdings" panose="05000000000000000000" pitchFamily="2" charset="2"/>
              </a:rPr>
              <a:t>A. Ebn Rahmoun</a:t>
            </a:r>
            <a:r>
              <a:rPr lang="en-CH" sz="2400" dirty="0">
                <a:sym typeface="Wingdings" panose="05000000000000000000" pitchFamily="2" charset="2"/>
              </a:rPr>
              <a:t>!</a:t>
            </a:r>
            <a:endParaRPr lang="en-US" sz="2400" dirty="0">
              <a:sym typeface="Wingdings" panose="05000000000000000000" pitchFamily="2" charset="2"/>
            </a:endParaRPr>
          </a:p>
          <a:p>
            <a:pPr lvl="1"/>
            <a:r>
              <a:rPr lang="en-US" dirty="0">
                <a:sym typeface="Wingdings" panose="05000000000000000000" pitchFamily="2" charset="2"/>
              </a:rPr>
              <a:t>“I want help with transport”, “I need a special table”, “I need racks/fixed support”…..</a:t>
            </a:r>
            <a:endParaRPr lang="en-US" dirty="0"/>
          </a:p>
        </p:txBody>
      </p:sp>
      <p:sp>
        <p:nvSpPr>
          <p:cNvPr id="3" name="Title 2"/>
          <p:cNvSpPr>
            <a:spLocks noGrp="1"/>
          </p:cNvSpPr>
          <p:nvPr>
            <p:ph type="title"/>
          </p:nvPr>
        </p:nvSpPr>
        <p:spPr>
          <a:xfrm>
            <a:off x="407988" y="373593"/>
            <a:ext cx="11376025" cy="568078"/>
          </a:xfrm>
        </p:spPr>
        <p:txBody>
          <a:bodyPr/>
          <a:lstStyle/>
          <a:p>
            <a:r>
              <a:rPr lang="LID8192" dirty="0"/>
              <a:t>Contact Persons </a:t>
            </a:r>
            <a:r>
              <a:rPr lang="LID8192"/>
              <a:t>for </a:t>
            </a:r>
            <a:r>
              <a:rPr lang="fr-CH" dirty="0"/>
              <a:t>T10</a:t>
            </a:r>
            <a:endParaRPr lang="en-US" dirty="0"/>
          </a:p>
        </p:txBody>
      </p:sp>
      <p:sp>
        <p:nvSpPr>
          <p:cNvPr id="4" name="Date Placeholder 3"/>
          <p:cNvSpPr>
            <a:spLocks noGrp="1"/>
          </p:cNvSpPr>
          <p:nvPr>
            <p:ph type="dt" sz="half" idx="10"/>
          </p:nvPr>
        </p:nvSpPr>
        <p:spPr/>
        <p:txBody>
          <a:bodyPr/>
          <a:lstStyle/>
          <a:p>
            <a:fld id="{C717515D-0FCE-B947-9873-9BD73D2CBABE}" type="datetime1">
              <a:rPr lang="de-CH" smtClean="0"/>
              <a:t>20.03.23</a:t>
            </a:fld>
            <a:endParaRPr lang="en-US" dirty="0"/>
          </a:p>
        </p:txBody>
      </p:sp>
      <p:sp>
        <p:nvSpPr>
          <p:cNvPr id="5" name="Footer Placeholder 4"/>
          <p:cNvSpPr>
            <a:spLocks noGrp="1"/>
          </p:cNvSpPr>
          <p:nvPr>
            <p:ph type="ftr" sz="quarter" idx="11"/>
          </p:nvPr>
        </p:nvSpPr>
        <p:spPr/>
        <p:txBody>
          <a:bodyPr/>
          <a:lstStyle/>
          <a:p>
            <a:r>
              <a:rPr lang="en-GB"/>
              <a:t>D. Banerjee - East Area Users Meeting</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6684077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14080</TotalTime>
  <Words>936</Words>
  <Application>Microsoft Macintosh PowerPoint</Application>
  <PresentationFormat>Widescreen</PresentationFormat>
  <Paragraphs>131</Paragraphs>
  <Slides>11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Cambria Math</vt:lpstr>
      <vt:lpstr>Office Theme</vt:lpstr>
      <vt:lpstr>T9 and T10 Beams in the East Area</vt:lpstr>
      <vt:lpstr>East Area Secondary Beamlines</vt:lpstr>
      <vt:lpstr>Characteristics of the Secondary Beams </vt:lpstr>
      <vt:lpstr>Current Layout</vt:lpstr>
      <vt:lpstr>Current Layout</vt:lpstr>
      <vt:lpstr>Beam Instrumentations available</vt:lpstr>
      <vt:lpstr>Access and Beam Control Software</vt:lpstr>
      <vt:lpstr>Contact Persons for T9</vt:lpstr>
      <vt:lpstr>Contact Persons for T10</vt:lpstr>
      <vt:lpstr>What about after hours?</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Nikolaos Charitonidis</dc:creator>
  <cp:lastModifiedBy>Dipanwita Banerjee</cp:lastModifiedBy>
  <cp:revision>546</cp:revision>
  <cp:lastPrinted>2020-01-30T13:49:18Z</cp:lastPrinted>
  <dcterms:created xsi:type="dcterms:W3CDTF">2021-01-31T16:01:52Z</dcterms:created>
  <dcterms:modified xsi:type="dcterms:W3CDTF">2023-03-20T12:10:37Z</dcterms:modified>
</cp:coreProperties>
</file>