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0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2" autoAdjust="0"/>
    <p:restoredTop sz="94626"/>
  </p:normalViewPr>
  <p:slideViewPr>
    <p:cSldViewPr snapToGrid="0" snapToObjects="1">
      <p:cViewPr>
        <p:scale>
          <a:sx n="72" d="100"/>
          <a:sy n="72" d="100"/>
        </p:scale>
        <p:origin x="-536" y="-8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0EDC-9005-E246-BB09-0EF4598785BD}" type="datetimeFigureOut">
              <a:rPr lang="it-IT" smtClean="0"/>
              <a:t>20.03.23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667F-8C2D-1748-9EEF-FD7650B547F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41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0EDC-9005-E246-BB09-0EF4598785BD}" type="datetimeFigureOut">
              <a:rPr lang="it-IT" smtClean="0"/>
              <a:t>20.03.23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667F-8C2D-1748-9EEF-FD7650B547F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8709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0EDC-9005-E246-BB09-0EF4598785BD}" type="datetimeFigureOut">
              <a:rPr lang="it-IT" smtClean="0"/>
              <a:t>20.03.23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667F-8C2D-1748-9EEF-FD7650B547F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1374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0EDC-9005-E246-BB09-0EF4598785BD}" type="datetimeFigureOut">
              <a:rPr lang="it-IT" smtClean="0"/>
              <a:t>20.03.23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667F-8C2D-1748-9EEF-FD7650B547F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0445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0EDC-9005-E246-BB09-0EF4598785BD}" type="datetimeFigureOut">
              <a:rPr lang="it-IT" smtClean="0"/>
              <a:t>20.03.23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667F-8C2D-1748-9EEF-FD7650B547F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8268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0EDC-9005-E246-BB09-0EF4598785BD}" type="datetimeFigureOut">
              <a:rPr lang="it-IT" smtClean="0"/>
              <a:t>20.03.23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667F-8C2D-1748-9EEF-FD7650B547F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130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0EDC-9005-E246-BB09-0EF4598785BD}" type="datetimeFigureOut">
              <a:rPr lang="it-IT" smtClean="0"/>
              <a:t>20.03.23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667F-8C2D-1748-9EEF-FD7650B547F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40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0EDC-9005-E246-BB09-0EF4598785BD}" type="datetimeFigureOut">
              <a:rPr lang="it-IT" smtClean="0"/>
              <a:t>20.03.23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667F-8C2D-1748-9EEF-FD7650B547F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9202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0EDC-9005-E246-BB09-0EF4598785BD}" type="datetimeFigureOut">
              <a:rPr lang="it-IT" smtClean="0"/>
              <a:t>20.03.23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667F-8C2D-1748-9EEF-FD7650B547F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6350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0EDC-9005-E246-BB09-0EF4598785BD}" type="datetimeFigureOut">
              <a:rPr lang="it-IT" smtClean="0"/>
              <a:t>20.03.23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667F-8C2D-1748-9EEF-FD7650B547F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0456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0EDC-9005-E246-BB09-0EF4598785BD}" type="datetimeFigureOut">
              <a:rPr lang="it-IT" smtClean="0"/>
              <a:t>20.03.23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667F-8C2D-1748-9EEF-FD7650B547F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0301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50EDC-9005-E246-BB09-0EF4598785BD}" type="datetimeFigureOut">
              <a:rPr lang="it-IT" smtClean="0"/>
              <a:t>20.03.23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1667F-8C2D-1748-9EEF-FD7650B547F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4667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b="1" dirty="0" smtClean="0"/>
              <a:t>ALICE TOF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(and </a:t>
            </a:r>
            <a:r>
              <a:rPr lang="it-IT" dirty="0" err="1" smtClean="0"/>
              <a:t>AIDAinnova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/>
              <a:t>Despina Hatzifotiadou</a:t>
            </a:r>
          </a:p>
          <a:p>
            <a:r>
              <a:rPr lang="it-IT" dirty="0" smtClean="0"/>
              <a:t>INFN Bologna</a:t>
            </a:r>
          </a:p>
          <a:p>
            <a:endParaRPr lang="it-IT" dirty="0"/>
          </a:p>
          <a:p>
            <a:r>
              <a:rPr lang="it-IT" dirty="0" smtClean="0"/>
              <a:t>On </a:t>
            </a:r>
            <a:r>
              <a:rPr lang="it-IT" dirty="0" err="1"/>
              <a:t>b</a:t>
            </a:r>
            <a:r>
              <a:rPr lang="it-IT" dirty="0" err="1" smtClean="0"/>
              <a:t>ehalf</a:t>
            </a:r>
            <a:r>
              <a:rPr lang="it-IT" dirty="0" smtClean="0"/>
              <a:t> of ALICE-TOF</a:t>
            </a:r>
          </a:p>
          <a:p>
            <a:r>
              <a:rPr lang="it-IT" dirty="0"/>
              <a:t>a</a:t>
            </a:r>
            <a:r>
              <a:rPr lang="it-IT" dirty="0" smtClean="0"/>
              <a:t>nd </a:t>
            </a:r>
            <a:r>
              <a:rPr lang="it-IT" dirty="0" err="1" smtClean="0"/>
              <a:t>AIDAinnova</a:t>
            </a:r>
            <a:r>
              <a:rPr lang="it-IT" dirty="0" smtClean="0"/>
              <a:t> (WP7: </a:t>
            </a:r>
            <a:r>
              <a:rPr lang="it-IT" dirty="0" err="1" smtClean="0"/>
              <a:t>Gaseous</a:t>
            </a:r>
            <a:r>
              <a:rPr lang="it-IT" dirty="0" smtClean="0"/>
              <a:t> Detectors; Task 7.2.1. </a:t>
            </a:r>
            <a:r>
              <a:rPr lang="it-IT" dirty="0" err="1" smtClean="0"/>
              <a:t>MRPCs</a:t>
            </a:r>
            <a:r>
              <a:rPr lang="it-IT" dirty="0" smtClean="0"/>
              <a:t> for fast timing)</a:t>
            </a: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742736" y="5998428"/>
            <a:ext cx="6146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Roboto-Regular"/>
              </a:rPr>
              <a:t>East Area T9/T10 Users Meeting </a:t>
            </a:r>
            <a:r>
              <a:rPr lang="en-US" dirty="0" smtClean="0">
                <a:latin typeface="Roboto-Regular"/>
              </a:rPr>
              <a:t>Monday 20 </a:t>
            </a:r>
            <a:r>
              <a:rPr lang="en-US" dirty="0" smtClean="0">
                <a:latin typeface="Roboto-Regular"/>
              </a:rPr>
              <a:t>March </a:t>
            </a:r>
            <a:r>
              <a:rPr lang="en-US" dirty="0" smtClean="0">
                <a:latin typeface="Roboto-Regular"/>
              </a:rPr>
              <a:t>2023</a:t>
            </a:r>
            <a:endParaRPr lang="en-US" dirty="0"/>
          </a:p>
        </p:txBody>
      </p:sp>
      <p:pic>
        <p:nvPicPr>
          <p:cNvPr id="6" name="Picture 5" descr="alice_Logo_C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15" y="140145"/>
            <a:ext cx="985085" cy="1331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745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7"/>
          <p:cNvGrpSpPr>
            <a:grpSpLocks/>
          </p:cNvGrpSpPr>
          <p:nvPr/>
        </p:nvGrpSpPr>
        <p:grpSpPr bwMode="auto">
          <a:xfrm>
            <a:off x="420909" y="1750048"/>
            <a:ext cx="4106863" cy="2736850"/>
            <a:chOff x="1" y="391"/>
            <a:chExt cx="2587" cy="1724"/>
          </a:xfrm>
        </p:grpSpPr>
        <p:sp>
          <p:nvSpPr>
            <p:cNvPr id="5" name="Line 98"/>
            <p:cNvSpPr>
              <a:spLocks noChangeShapeType="1"/>
            </p:cNvSpPr>
            <p:nvPr/>
          </p:nvSpPr>
          <p:spPr bwMode="auto">
            <a:xfrm>
              <a:off x="1202" y="1706"/>
              <a:ext cx="272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95"/>
            <p:cNvSpPr>
              <a:spLocks/>
            </p:cNvSpPr>
            <p:nvPr/>
          </p:nvSpPr>
          <p:spPr bwMode="auto">
            <a:xfrm>
              <a:off x="1634" y="1055"/>
              <a:ext cx="136" cy="90"/>
            </a:xfrm>
            <a:custGeom>
              <a:avLst/>
              <a:gdLst>
                <a:gd name="T0" fmla="+- 0 10000 10000"/>
                <a:gd name="T1" fmla="*/ T0 w 10000"/>
                <a:gd name="T2" fmla="+- 0 20000 10000"/>
                <a:gd name="T3" fmla="*/ 20000 h 10000"/>
                <a:gd name="T4" fmla="+- 0 20000 10000"/>
                <a:gd name="T5" fmla="*/ T4 w 10000"/>
                <a:gd name="T6" fmla="+- 0 20000 10000"/>
                <a:gd name="T7" fmla="*/ 20000 h 10000"/>
                <a:gd name="T8" fmla="+- 0 16875 10000"/>
                <a:gd name="T9" fmla="*/ T8 w 10000"/>
                <a:gd name="T10" fmla="+- 0 18636 10000"/>
                <a:gd name="T11" fmla="*/ 18636 h 10000"/>
                <a:gd name="T12" fmla="+- 0 15000 10000"/>
                <a:gd name="T13" fmla="*/ T12 w 10000"/>
                <a:gd name="T14" fmla="+- 0 14545 10000"/>
                <a:gd name="T15" fmla="*/ 14545 h 10000"/>
                <a:gd name="T16" fmla="+- 0 15000 10000"/>
                <a:gd name="T17" fmla="*/ T16 w 10000"/>
                <a:gd name="T18" fmla="+- 0 10000 10000"/>
                <a:gd name="T19" fmla="*/ 10000 h 10000"/>
                <a:gd name="T20" fmla="+- 0 15000 10000"/>
                <a:gd name="T21" fmla="*/ T20 w 10000"/>
                <a:gd name="T22" fmla="+- 0 14545 10000"/>
                <a:gd name="T23" fmla="*/ 14545 h 10000"/>
                <a:gd name="T24" fmla="+- 0 13125 10000"/>
                <a:gd name="T25" fmla="*/ T24 w 10000"/>
                <a:gd name="T26" fmla="+- 0 18636 10000"/>
                <a:gd name="T27" fmla="*/ 18636 h 10000"/>
                <a:gd name="T28" fmla="+- 0 10000 10000"/>
                <a:gd name="T29" fmla="*/ T28 w 10000"/>
                <a:gd name="T30" fmla="+- 0 20000 10000"/>
                <a:gd name="T31" fmla="*/ 20000 h 10000"/>
                <a:gd name="T32" fmla="+- 0 10000 10000"/>
                <a:gd name="T33" fmla="*/ T32 w 10000"/>
                <a:gd name="T34" fmla="+- 0 20000 10000"/>
                <a:gd name="T35" fmla="*/ 20000 h 1000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</a:cxnLst>
              <a:rect l="0" t="0" r="r" b="b"/>
              <a:pathLst>
                <a:path w="10000" h="10000">
                  <a:moveTo>
                    <a:pt x="0" y="10000"/>
                  </a:moveTo>
                  <a:lnTo>
                    <a:pt x="10000" y="10000"/>
                  </a:lnTo>
                  <a:lnTo>
                    <a:pt x="6875" y="8636"/>
                  </a:lnTo>
                  <a:lnTo>
                    <a:pt x="5000" y="4545"/>
                  </a:lnTo>
                  <a:lnTo>
                    <a:pt x="5000" y="0"/>
                  </a:lnTo>
                  <a:lnTo>
                    <a:pt x="5000" y="4545"/>
                  </a:lnTo>
                  <a:lnTo>
                    <a:pt x="3125" y="8636"/>
                  </a:lnTo>
                  <a:lnTo>
                    <a:pt x="0" y="10000"/>
                  </a:lnTo>
                  <a:close/>
                  <a:moveTo>
                    <a:pt x="0" y="10000"/>
                  </a:moveTo>
                </a:path>
              </a:pathLst>
            </a:custGeom>
            <a:solidFill>
              <a:srgbClr val="97020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839" y="815"/>
              <a:ext cx="1406" cy="45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Text Box 20"/>
            <p:cNvSpPr txBox="1">
              <a:spLocks noChangeArrowheads="1"/>
            </p:cNvSpPr>
            <p:nvPr/>
          </p:nvSpPr>
          <p:spPr bwMode="auto">
            <a:xfrm>
              <a:off x="1" y="1071"/>
              <a:ext cx="615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it-IT" sz="1400" dirty="0"/>
                <a:t>  </a:t>
              </a:r>
              <a:r>
                <a:rPr lang="it-IT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resistive </a:t>
              </a:r>
            </a:p>
            <a:p>
              <a:pPr algn="ctr"/>
              <a:r>
                <a:rPr lang="it-IT" sz="1400" b="1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plate</a:t>
              </a:r>
              <a:endPara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839" y="861"/>
              <a:ext cx="1406" cy="4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900" y="1007"/>
              <a:ext cx="1296" cy="4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900" y="1151"/>
              <a:ext cx="1296" cy="4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900" y="1295"/>
              <a:ext cx="1296" cy="4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900" y="1439"/>
              <a:ext cx="1296" cy="4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23"/>
            <p:cNvSpPr>
              <a:spLocks noChangeShapeType="1"/>
            </p:cNvSpPr>
            <p:nvPr/>
          </p:nvSpPr>
          <p:spPr bwMode="auto">
            <a:xfrm flipV="1">
              <a:off x="612" y="911"/>
              <a:ext cx="24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24"/>
            <p:cNvSpPr>
              <a:spLocks noChangeShapeType="1"/>
            </p:cNvSpPr>
            <p:nvPr/>
          </p:nvSpPr>
          <p:spPr bwMode="auto">
            <a:xfrm flipV="1">
              <a:off x="612" y="1055"/>
              <a:ext cx="24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25"/>
            <p:cNvSpPr>
              <a:spLocks noChangeShapeType="1"/>
            </p:cNvSpPr>
            <p:nvPr/>
          </p:nvSpPr>
          <p:spPr bwMode="auto">
            <a:xfrm>
              <a:off x="612" y="1199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26"/>
            <p:cNvSpPr>
              <a:spLocks noChangeShapeType="1"/>
            </p:cNvSpPr>
            <p:nvPr/>
          </p:nvSpPr>
          <p:spPr bwMode="auto">
            <a:xfrm>
              <a:off x="612" y="1295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27"/>
            <p:cNvSpPr>
              <a:spLocks noChangeShapeType="1"/>
            </p:cNvSpPr>
            <p:nvPr/>
          </p:nvSpPr>
          <p:spPr bwMode="auto">
            <a:xfrm>
              <a:off x="612" y="1343"/>
              <a:ext cx="24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28"/>
            <p:cNvSpPr>
              <a:spLocks noChangeShapeType="1"/>
            </p:cNvSpPr>
            <p:nvPr/>
          </p:nvSpPr>
          <p:spPr bwMode="auto">
            <a:xfrm>
              <a:off x="612" y="1439"/>
              <a:ext cx="24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 Box 30"/>
            <p:cNvSpPr txBox="1">
              <a:spLocks noChangeArrowheads="1"/>
            </p:cNvSpPr>
            <p:nvPr/>
          </p:nvSpPr>
          <p:spPr bwMode="auto">
            <a:xfrm>
              <a:off x="249" y="762"/>
              <a:ext cx="48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200" b="1">
                  <a:solidFill>
                    <a:schemeClr val="accent2"/>
                  </a:solidFill>
                </a:rPr>
                <a:t>cathode</a:t>
              </a:r>
              <a:endParaRPr lang="en-GB" sz="1200" b="1">
                <a:solidFill>
                  <a:schemeClr val="accent2"/>
                </a:solidFill>
              </a:endParaRPr>
            </a:p>
          </p:txBody>
        </p:sp>
        <p:sp>
          <p:nvSpPr>
            <p:cNvPr id="21" name="Text Box 32"/>
            <p:cNvSpPr txBox="1">
              <a:spLocks noChangeArrowheads="1"/>
            </p:cNvSpPr>
            <p:nvPr/>
          </p:nvSpPr>
          <p:spPr bwMode="auto">
            <a:xfrm>
              <a:off x="340" y="1570"/>
              <a:ext cx="39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200" b="1" dirty="0" err="1">
                  <a:solidFill>
                    <a:schemeClr val="accent2"/>
                  </a:solidFill>
                </a:rPr>
                <a:t>anode</a:t>
              </a:r>
              <a:endParaRPr lang="en-GB" dirty="0"/>
            </a:p>
          </p:txBody>
        </p:sp>
        <p:sp>
          <p:nvSpPr>
            <p:cNvPr id="22" name="AutoShape 35"/>
            <p:cNvSpPr>
              <a:spLocks noChangeArrowheads="1"/>
            </p:cNvSpPr>
            <p:nvPr/>
          </p:nvSpPr>
          <p:spPr bwMode="auto">
            <a:xfrm>
              <a:off x="464" y="1875"/>
              <a:ext cx="192" cy="240"/>
            </a:xfrm>
            <a:prstGeom prst="lightningBol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Text Box 37"/>
            <p:cNvSpPr txBox="1">
              <a:spLocks noChangeArrowheads="1"/>
            </p:cNvSpPr>
            <p:nvPr/>
          </p:nvSpPr>
          <p:spPr bwMode="auto">
            <a:xfrm>
              <a:off x="657" y="1825"/>
              <a:ext cx="3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b="1"/>
                <a:t>HV</a:t>
              </a:r>
              <a:endParaRPr lang="en-GB"/>
            </a:p>
          </p:txBody>
        </p:sp>
        <p:sp>
          <p:nvSpPr>
            <p:cNvPr id="24" name="AutoShape 47"/>
            <p:cNvSpPr>
              <a:spLocks noChangeArrowheads="1"/>
            </p:cNvSpPr>
            <p:nvPr/>
          </p:nvSpPr>
          <p:spPr bwMode="auto">
            <a:xfrm>
              <a:off x="463" y="391"/>
              <a:ext cx="192" cy="240"/>
            </a:xfrm>
            <a:prstGeom prst="lightningBol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Text Box 48"/>
            <p:cNvSpPr txBox="1">
              <a:spLocks noChangeArrowheads="1"/>
            </p:cNvSpPr>
            <p:nvPr/>
          </p:nvSpPr>
          <p:spPr bwMode="auto">
            <a:xfrm>
              <a:off x="657" y="391"/>
              <a:ext cx="3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b="1"/>
                <a:t>HV</a:t>
              </a:r>
              <a:endParaRPr lang="en-GB"/>
            </a:p>
          </p:txBody>
        </p:sp>
        <p:sp>
          <p:nvSpPr>
            <p:cNvPr id="26" name="Rectangle 50"/>
            <p:cNvSpPr>
              <a:spLocks noChangeArrowheads="1"/>
            </p:cNvSpPr>
            <p:nvPr/>
          </p:nvSpPr>
          <p:spPr bwMode="auto">
            <a:xfrm>
              <a:off x="839" y="1587"/>
              <a:ext cx="1406" cy="4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51"/>
            <p:cNvSpPr>
              <a:spLocks noChangeArrowheads="1"/>
            </p:cNvSpPr>
            <p:nvPr/>
          </p:nvSpPr>
          <p:spPr bwMode="auto">
            <a:xfrm>
              <a:off x="839" y="1632"/>
              <a:ext cx="1406" cy="45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8" name="Group 56"/>
            <p:cNvGrpSpPr>
              <a:grpSpLocks/>
            </p:cNvGrpSpPr>
            <p:nvPr/>
          </p:nvGrpSpPr>
          <p:grpSpPr bwMode="auto">
            <a:xfrm>
              <a:off x="946" y="490"/>
              <a:ext cx="227" cy="317"/>
              <a:chOff x="1111" y="663"/>
              <a:chExt cx="227" cy="136"/>
            </a:xfrm>
          </p:grpSpPr>
          <p:sp>
            <p:nvSpPr>
              <p:cNvPr id="45" name="Line 54"/>
              <p:cNvSpPr>
                <a:spLocks noChangeShapeType="1"/>
              </p:cNvSpPr>
              <p:nvPr/>
            </p:nvSpPr>
            <p:spPr bwMode="auto">
              <a:xfrm>
                <a:off x="1111" y="663"/>
                <a:ext cx="22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Line 55"/>
              <p:cNvSpPr>
                <a:spLocks noChangeShapeType="1"/>
              </p:cNvSpPr>
              <p:nvPr/>
            </p:nvSpPr>
            <p:spPr bwMode="auto">
              <a:xfrm>
                <a:off x="1338" y="663"/>
                <a:ext cx="0" cy="1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9" name="Group 57"/>
            <p:cNvGrpSpPr>
              <a:grpSpLocks/>
            </p:cNvGrpSpPr>
            <p:nvPr/>
          </p:nvGrpSpPr>
          <p:grpSpPr bwMode="auto">
            <a:xfrm flipV="1">
              <a:off x="951" y="1669"/>
              <a:ext cx="227" cy="318"/>
              <a:chOff x="1111" y="663"/>
              <a:chExt cx="227" cy="136"/>
            </a:xfrm>
          </p:grpSpPr>
          <p:sp>
            <p:nvSpPr>
              <p:cNvPr id="43" name="Line 58"/>
              <p:cNvSpPr>
                <a:spLocks noChangeShapeType="1"/>
              </p:cNvSpPr>
              <p:nvPr/>
            </p:nvSpPr>
            <p:spPr bwMode="auto">
              <a:xfrm>
                <a:off x="1111" y="663"/>
                <a:ext cx="22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Line 59"/>
              <p:cNvSpPr>
                <a:spLocks noChangeShapeType="1"/>
              </p:cNvSpPr>
              <p:nvPr/>
            </p:nvSpPr>
            <p:spPr bwMode="auto">
              <a:xfrm>
                <a:off x="1338" y="663"/>
                <a:ext cx="0" cy="1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" name="Freeform 92"/>
            <p:cNvSpPr>
              <a:spLocks/>
            </p:cNvSpPr>
            <p:nvPr/>
          </p:nvSpPr>
          <p:spPr bwMode="auto">
            <a:xfrm>
              <a:off x="1413" y="1496"/>
              <a:ext cx="136" cy="90"/>
            </a:xfrm>
            <a:custGeom>
              <a:avLst/>
              <a:gdLst>
                <a:gd name="T0" fmla="+- 0 10000 10000"/>
                <a:gd name="T1" fmla="*/ T0 w 10000"/>
                <a:gd name="T2" fmla="+- 0 20000 10000"/>
                <a:gd name="T3" fmla="*/ 20000 h 10000"/>
                <a:gd name="T4" fmla="+- 0 20000 10000"/>
                <a:gd name="T5" fmla="*/ T4 w 10000"/>
                <a:gd name="T6" fmla="+- 0 20000 10000"/>
                <a:gd name="T7" fmla="*/ 20000 h 10000"/>
                <a:gd name="T8" fmla="+- 0 16875 10000"/>
                <a:gd name="T9" fmla="*/ T8 w 10000"/>
                <a:gd name="T10" fmla="+- 0 18636 10000"/>
                <a:gd name="T11" fmla="*/ 18636 h 10000"/>
                <a:gd name="T12" fmla="+- 0 15000 10000"/>
                <a:gd name="T13" fmla="*/ T12 w 10000"/>
                <a:gd name="T14" fmla="+- 0 14545 10000"/>
                <a:gd name="T15" fmla="*/ 14545 h 10000"/>
                <a:gd name="T16" fmla="+- 0 15000 10000"/>
                <a:gd name="T17" fmla="*/ T16 w 10000"/>
                <a:gd name="T18" fmla="+- 0 10000 10000"/>
                <a:gd name="T19" fmla="*/ 10000 h 10000"/>
                <a:gd name="T20" fmla="+- 0 15000 10000"/>
                <a:gd name="T21" fmla="*/ T20 w 10000"/>
                <a:gd name="T22" fmla="+- 0 14545 10000"/>
                <a:gd name="T23" fmla="*/ 14545 h 10000"/>
                <a:gd name="T24" fmla="+- 0 13125 10000"/>
                <a:gd name="T25" fmla="*/ T24 w 10000"/>
                <a:gd name="T26" fmla="+- 0 18636 10000"/>
                <a:gd name="T27" fmla="*/ 18636 h 10000"/>
                <a:gd name="T28" fmla="+- 0 10000 10000"/>
                <a:gd name="T29" fmla="*/ T28 w 10000"/>
                <a:gd name="T30" fmla="+- 0 20000 10000"/>
                <a:gd name="T31" fmla="*/ 20000 h 10000"/>
                <a:gd name="T32" fmla="+- 0 10000 10000"/>
                <a:gd name="T33" fmla="*/ T32 w 10000"/>
                <a:gd name="T34" fmla="+- 0 20000 10000"/>
                <a:gd name="T35" fmla="*/ 20000 h 1000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</a:cxnLst>
              <a:rect l="0" t="0" r="r" b="b"/>
              <a:pathLst>
                <a:path w="10000" h="10000">
                  <a:moveTo>
                    <a:pt x="0" y="10000"/>
                  </a:moveTo>
                  <a:lnTo>
                    <a:pt x="10000" y="10000"/>
                  </a:lnTo>
                  <a:lnTo>
                    <a:pt x="6875" y="8636"/>
                  </a:lnTo>
                  <a:lnTo>
                    <a:pt x="5000" y="4545"/>
                  </a:lnTo>
                  <a:lnTo>
                    <a:pt x="5000" y="0"/>
                  </a:lnTo>
                  <a:lnTo>
                    <a:pt x="5000" y="4545"/>
                  </a:lnTo>
                  <a:lnTo>
                    <a:pt x="3125" y="8636"/>
                  </a:lnTo>
                  <a:lnTo>
                    <a:pt x="0" y="10000"/>
                  </a:lnTo>
                  <a:close/>
                  <a:moveTo>
                    <a:pt x="0" y="10000"/>
                  </a:moveTo>
                </a:path>
              </a:pathLst>
            </a:custGeom>
            <a:solidFill>
              <a:srgbClr val="97020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93"/>
            <p:cNvSpPr>
              <a:spLocks/>
            </p:cNvSpPr>
            <p:nvPr/>
          </p:nvSpPr>
          <p:spPr bwMode="auto">
            <a:xfrm>
              <a:off x="1474" y="1352"/>
              <a:ext cx="136" cy="90"/>
            </a:xfrm>
            <a:custGeom>
              <a:avLst/>
              <a:gdLst>
                <a:gd name="T0" fmla="+- 0 10000 10000"/>
                <a:gd name="T1" fmla="*/ T0 w 10000"/>
                <a:gd name="T2" fmla="+- 0 20000 10000"/>
                <a:gd name="T3" fmla="*/ 20000 h 10000"/>
                <a:gd name="T4" fmla="+- 0 20000 10000"/>
                <a:gd name="T5" fmla="*/ T4 w 10000"/>
                <a:gd name="T6" fmla="+- 0 20000 10000"/>
                <a:gd name="T7" fmla="*/ 20000 h 10000"/>
                <a:gd name="T8" fmla="+- 0 16875 10000"/>
                <a:gd name="T9" fmla="*/ T8 w 10000"/>
                <a:gd name="T10" fmla="+- 0 18636 10000"/>
                <a:gd name="T11" fmla="*/ 18636 h 10000"/>
                <a:gd name="T12" fmla="+- 0 15000 10000"/>
                <a:gd name="T13" fmla="*/ T12 w 10000"/>
                <a:gd name="T14" fmla="+- 0 14545 10000"/>
                <a:gd name="T15" fmla="*/ 14545 h 10000"/>
                <a:gd name="T16" fmla="+- 0 15000 10000"/>
                <a:gd name="T17" fmla="*/ T16 w 10000"/>
                <a:gd name="T18" fmla="+- 0 10000 10000"/>
                <a:gd name="T19" fmla="*/ 10000 h 10000"/>
                <a:gd name="T20" fmla="+- 0 15000 10000"/>
                <a:gd name="T21" fmla="*/ T20 w 10000"/>
                <a:gd name="T22" fmla="+- 0 14545 10000"/>
                <a:gd name="T23" fmla="*/ 14545 h 10000"/>
                <a:gd name="T24" fmla="+- 0 13125 10000"/>
                <a:gd name="T25" fmla="*/ T24 w 10000"/>
                <a:gd name="T26" fmla="+- 0 18636 10000"/>
                <a:gd name="T27" fmla="*/ 18636 h 10000"/>
                <a:gd name="T28" fmla="+- 0 10000 10000"/>
                <a:gd name="T29" fmla="*/ T28 w 10000"/>
                <a:gd name="T30" fmla="+- 0 20000 10000"/>
                <a:gd name="T31" fmla="*/ 20000 h 10000"/>
                <a:gd name="T32" fmla="+- 0 10000 10000"/>
                <a:gd name="T33" fmla="*/ T32 w 10000"/>
                <a:gd name="T34" fmla="+- 0 20000 10000"/>
                <a:gd name="T35" fmla="*/ 20000 h 1000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</a:cxnLst>
              <a:rect l="0" t="0" r="r" b="b"/>
              <a:pathLst>
                <a:path w="10000" h="10000">
                  <a:moveTo>
                    <a:pt x="0" y="10000"/>
                  </a:moveTo>
                  <a:lnTo>
                    <a:pt x="10000" y="10000"/>
                  </a:lnTo>
                  <a:lnTo>
                    <a:pt x="6875" y="8636"/>
                  </a:lnTo>
                  <a:lnTo>
                    <a:pt x="5000" y="4545"/>
                  </a:lnTo>
                  <a:lnTo>
                    <a:pt x="5000" y="0"/>
                  </a:lnTo>
                  <a:lnTo>
                    <a:pt x="5000" y="4545"/>
                  </a:lnTo>
                  <a:lnTo>
                    <a:pt x="3125" y="8636"/>
                  </a:lnTo>
                  <a:lnTo>
                    <a:pt x="0" y="10000"/>
                  </a:lnTo>
                  <a:close/>
                  <a:moveTo>
                    <a:pt x="0" y="10000"/>
                  </a:moveTo>
                </a:path>
              </a:pathLst>
            </a:custGeom>
            <a:solidFill>
              <a:srgbClr val="97020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94"/>
            <p:cNvSpPr>
              <a:spLocks/>
            </p:cNvSpPr>
            <p:nvPr/>
          </p:nvSpPr>
          <p:spPr bwMode="auto">
            <a:xfrm>
              <a:off x="1565" y="1207"/>
              <a:ext cx="136" cy="90"/>
            </a:xfrm>
            <a:custGeom>
              <a:avLst/>
              <a:gdLst>
                <a:gd name="T0" fmla="+- 0 10000 10000"/>
                <a:gd name="T1" fmla="*/ T0 w 10000"/>
                <a:gd name="T2" fmla="+- 0 20000 10000"/>
                <a:gd name="T3" fmla="*/ 20000 h 10000"/>
                <a:gd name="T4" fmla="+- 0 20000 10000"/>
                <a:gd name="T5" fmla="*/ T4 w 10000"/>
                <a:gd name="T6" fmla="+- 0 20000 10000"/>
                <a:gd name="T7" fmla="*/ 20000 h 10000"/>
                <a:gd name="T8" fmla="+- 0 16875 10000"/>
                <a:gd name="T9" fmla="*/ T8 w 10000"/>
                <a:gd name="T10" fmla="+- 0 18636 10000"/>
                <a:gd name="T11" fmla="*/ 18636 h 10000"/>
                <a:gd name="T12" fmla="+- 0 15000 10000"/>
                <a:gd name="T13" fmla="*/ T12 w 10000"/>
                <a:gd name="T14" fmla="+- 0 14545 10000"/>
                <a:gd name="T15" fmla="*/ 14545 h 10000"/>
                <a:gd name="T16" fmla="+- 0 15000 10000"/>
                <a:gd name="T17" fmla="*/ T16 w 10000"/>
                <a:gd name="T18" fmla="+- 0 10000 10000"/>
                <a:gd name="T19" fmla="*/ 10000 h 10000"/>
                <a:gd name="T20" fmla="+- 0 15000 10000"/>
                <a:gd name="T21" fmla="*/ T20 w 10000"/>
                <a:gd name="T22" fmla="+- 0 14545 10000"/>
                <a:gd name="T23" fmla="*/ 14545 h 10000"/>
                <a:gd name="T24" fmla="+- 0 13125 10000"/>
                <a:gd name="T25" fmla="*/ T24 w 10000"/>
                <a:gd name="T26" fmla="+- 0 18636 10000"/>
                <a:gd name="T27" fmla="*/ 18636 h 10000"/>
                <a:gd name="T28" fmla="+- 0 10000 10000"/>
                <a:gd name="T29" fmla="*/ T28 w 10000"/>
                <a:gd name="T30" fmla="+- 0 20000 10000"/>
                <a:gd name="T31" fmla="*/ 20000 h 10000"/>
                <a:gd name="T32" fmla="+- 0 10000 10000"/>
                <a:gd name="T33" fmla="*/ T32 w 10000"/>
                <a:gd name="T34" fmla="+- 0 20000 10000"/>
                <a:gd name="T35" fmla="*/ 20000 h 1000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</a:cxnLst>
              <a:rect l="0" t="0" r="r" b="b"/>
              <a:pathLst>
                <a:path w="10000" h="10000">
                  <a:moveTo>
                    <a:pt x="0" y="10000"/>
                  </a:moveTo>
                  <a:lnTo>
                    <a:pt x="10000" y="10000"/>
                  </a:lnTo>
                  <a:lnTo>
                    <a:pt x="6875" y="8636"/>
                  </a:lnTo>
                  <a:lnTo>
                    <a:pt x="5000" y="4545"/>
                  </a:lnTo>
                  <a:lnTo>
                    <a:pt x="5000" y="0"/>
                  </a:lnTo>
                  <a:lnTo>
                    <a:pt x="5000" y="4545"/>
                  </a:lnTo>
                  <a:lnTo>
                    <a:pt x="3125" y="8636"/>
                  </a:lnTo>
                  <a:lnTo>
                    <a:pt x="0" y="10000"/>
                  </a:lnTo>
                  <a:close/>
                  <a:moveTo>
                    <a:pt x="0" y="10000"/>
                  </a:moveTo>
                </a:path>
              </a:pathLst>
            </a:custGeom>
            <a:solidFill>
              <a:srgbClr val="97020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96"/>
            <p:cNvSpPr>
              <a:spLocks/>
            </p:cNvSpPr>
            <p:nvPr/>
          </p:nvSpPr>
          <p:spPr bwMode="auto">
            <a:xfrm>
              <a:off x="1701" y="919"/>
              <a:ext cx="136" cy="90"/>
            </a:xfrm>
            <a:custGeom>
              <a:avLst/>
              <a:gdLst>
                <a:gd name="T0" fmla="+- 0 10000 10000"/>
                <a:gd name="T1" fmla="*/ T0 w 10000"/>
                <a:gd name="T2" fmla="+- 0 20000 10000"/>
                <a:gd name="T3" fmla="*/ 20000 h 10000"/>
                <a:gd name="T4" fmla="+- 0 20000 10000"/>
                <a:gd name="T5" fmla="*/ T4 w 10000"/>
                <a:gd name="T6" fmla="+- 0 20000 10000"/>
                <a:gd name="T7" fmla="*/ 20000 h 10000"/>
                <a:gd name="T8" fmla="+- 0 16875 10000"/>
                <a:gd name="T9" fmla="*/ T8 w 10000"/>
                <a:gd name="T10" fmla="+- 0 18636 10000"/>
                <a:gd name="T11" fmla="*/ 18636 h 10000"/>
                <a:gd name="T12" fmla="+- 0 15000 10000"/>
                <a:gd name="T13" fmla="*/ T12 w 10000"/>
                <a:gd name="T14" fmla="+- 0 14545 10000"/>
                <a:gd name="T15" fmla="*/ 14545 h 10000"/>
                <a:gd name="T16" fmla="+- 0 15000 10000"/>
                <a:gd name="T17" fmla="*/ T16 w 10000"/>
                <a:gd name="T18" fmla="+- 0 10000 10000"/>
                <a:gd name="T19" fmla="*/ 10000 h 10000"/>
                <a:gd name="T20" fmla="+- 0 15000 10000"/>
                <a:gd name="T21" fmla="*/ T20 w 10000"/>
                <a:gd name="T22" fmla="+- 0 14545 10000"/>
                <a:gd name="T23" fmla="*/ 14545 h 10000"/>
                <a:gd name="T24" fmla="+- 0 13125 10000"/>
                <a:gd name="T25" fmla="*/ T24 w 10000"/>
                <a:gd name="T26" fmla="+- 0 18636 10000"/>
                <a:gd name="T27" fmla="*/ 18636 h 10000"/>
                <a:gd name="T28" fmla="+- 0 10000 10000"/>
                <a:gd name="T29" fmla="*/ T28 w 10000"/>
                <a:gd name="T30" fmla="+- 0 20000 10000"/>
                <a:gd name="T31" fmla="*/ 20000 h 10000"/>
                <a:gd name="T32" fmla="+- 0 10000 10000"/>
                <a:gd name="T33" fmla="*/ T32 w 10000"/>
                <a:gd name="T34" fmla="+- 0 20000 10000"/>
                <a:gd name="T35" fmla="*/ 20000 h 1000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</a:cxnLst>
              <a:rect l="0" t="0" r="r" b="b"/>
              <a:pathLst>
                <a:path w="10000" h="10000">
                  <a:moveTo>
                    <a:pt x="0" y="10000"/>
                  </a:moveTo>
                  <a:lnTo>
                    <a:pt x="10000" y="10000"/>
                  </a:lnTo>
                  <a:lnTo>
                    <a:pt x="6875" y="8636"/>
                  </a:lnTo>
                  <a:lnTo>
                    <a:pt x="5000" y="4545"/>
                  </a:lnTo>
                  <a:lnTo>
                    <a:pt x="5000" y="0"/>
                  </a:lnTo>
                  <a:lnTo>
                    <a:pt x="5000" y="4545"/>
                  </a:lnTo>
                  <a:lnTo>
                    <a:pt x="3125" y="8636"/>
                  </a:lnTo>
                  <a:lnTo>
                    <a:pt x="0" y="10000"/>
                  </a:lnTo>
                  <a:close/>
                  <a:moveTo>
                    <a:pt x="0" y="10000"/>
                  </a:moveTo>
                </a:path>
              </a:pathLst>
            </a:custGeom>
            <a:solidFill>
              <a:srgbClr val="97020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97"/>
            <p:cNvSpPr>
              <a:spLocks noChangeShapeType="1"/>
            </p:cNvSpPr>
            <p:nvPr/>
          </p:nvSpPr>
          <p:spPr bwMode="auto">
            <a:xfrm>
              <a:off x="839" y="1706"/>
              <a:ext cx="272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99"/>
            <p:cNvSpPr>
              <a:spLocks noChangeShapeType="1"/>
            </p:cNvSpPr>
            <p:nvPr/>
          </p:nvSpPr>
          <p:spPr bwMode="auto">
            <a:xfrm>
              <a:off x="1610" y="1706"/>
              <a:ext cx="272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100"/>
            <p:cNvSpPr>
              <a:spLocks noChangeShapeType="1"/>
            </p:cNvSpPr>
            <p:nvPr/>
          </p:nvSpPr>
          <p:spPr bwMode="auto">
            <a:xfrm>
              <a:off x="1973" y="1706"/>
              <a:ext cx="272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101"/>
            <p:cNvSpPr>
              <a:spLocks noChangeShapeType="1"/>
            </p:cNvSpPr>
            <p:nvPr/>
          </p:nvSpPr>
          <p:spPr bwMode="auto">
            <a:xfrm>
              <a:off x="1202" y="778"/>
              <a:ext cx="272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102"/>
            <p:cNvSpPr>
              <a:spLocks noChangeShapeType="1"/>
            </p:cNvSpPr>
            <p:nvPr/>
          </p:nvSpPr>
          <p:spPr bwMode="auto">
            <a:xfrm>
              <a:off x="839" y="778"/>
              <a:ext cx="272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103"/>
            <p:cNvSpPr>
              <a:spLocks noChangeShapeType="1"/>
            </p:cNvSpPr>
            <p:nvPr/>
          </p:nvSpPr>
          <p:spPr bwMode="auto">
            <a:xfrm>
              <a:off x="1610" y="778"/>
              <a:ext cx="272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104"/>
            <p:cNvSpPr>
              <a:spLocks noChangeShapeType="1"/>
            </p:cNvSpPr>
            <p:nvPr/>
          </p:nvSpPr>
          <p:spPr bwMode="auto">
            <a:xfrm>
              <a:off x="1973" y="778"/>
              <a:ext cx="272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 Box 105"/>
            <p:cNvSpPr txBox="1">
              <a:spLocks noChangeArrowheads="1"/>
            </p:cNvSpPr>
            <p:nvPr/>
          </p:nvSpPr>
          <p:spPr bwMode="auto">
            <a:xfrm>
              <a:off x="1837" y="1760"/>
              <a:ext cx="75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200" b="1">
                  <a:solidFill>
                    <a:srgbClr val="008000"/>
                  </a:solidFill>
                </a:rPr>
                <a:t>Readout pads</a:t>
              </a:r>
              <a:endParaRPr lang="en-GB">
                <a:solidFill>
                  <a:srgbClr val="008000"/>
                </a:solidFill>
              </a:endParaRPr>
            </a:p>
          </p:txBody>
        </p:sp>
        <p:sp>
          <p:nvSpPr>
            <p:cNvPr id="42" name="Line 19"/>
            <p:cNvSpPr>
              <a:spLocks noChangeShapeType="1"/>
            </p:cNvSpPr>
            <p:nvPr/>
          </p:nvSpPr>
          <p:spPr bwMode="auto">
            <a:xfrm flipH="1">
              <a:off x="1292" y="572"/>
              <a:ext cx="635" cy="124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ALICE Time of Flight</a:t>
            </a:r>
            <a:endParaRPr lang="en-US" sz="3600" dirty="0"/>
          </a:p>
        </p:txBody>
      </p:sp>
      <p:sp>
        <p:nvSpPr>
          <p:cNvPr id="48" name="TextBox 47"/>
          <p:cNvSpPr txBox="1"/>
          <p:nvPr/>
        </p:nvSpPr>
        <p:spPr>
          <a:xfrm>
            <a:off x="628814" y="4783647"/>
            <a:ext cx="36856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solidFill>
                  <a:srgbClr val="000090"/>
                </a:solidFill>
              </a:rPr>
              <a:t>Multigap</a:t>
            </a:r>
            <a:r>
              <a:rPr lang="en-GB" sz="2000" dirty="0" smtClean="0">
                <a:solidFill>
                  <a:srgbClr val="000090"/>
                </a:solidFill>
              </a:rPr>
              <a:t> Resistive Plate Chamber</a:t>
            </a:r>
            <a:endParaRPr lang="en-GB" sz="2000" dirty="0">
              <a:solidFill>
                <a:srgbClr val="000090"/>
              </a:solidFill>
            </a:endParaRPr>
          </a:p>
        </p:txBody>
      </p:sp>
      <p:sp>
        <p:nvSpPr>
          <p:cNvPr id="49" name="Content Placeholder 1"/>
          <p:cNvSpPr>
            <a:spLocks noGrp="1"/>
          </p:cNvSpPr>
          <p:nvPr>
            <p:ph sz="half" idx="4294967295"/>
          </p:nvPr>
        </p:nvSpPr>
        <p:spPr>
          <a:xfrm>
            <a:off x="7540768" y="1658551"/>
            <a:ext cx="4038600" cy="453072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800" dirty="0" smtClean="0"/>
              <a:t>It measures the time of flight (from the point of generation to the point of detection) of charged particles with a precision of</a:t>
            </a:r>
            <a:r>
              <a:rPr lang="en-GB" sz="1800" dirty="0"/>
              <a:t> </a:t>
            </a:r>
            <a:r>
              <a:rPr lang="el-GR" sz="1800" dirty="0">
                <a:solidFill>
                  <a:srgbClr val="000090"/>
                </a:solidFill>
              </a:rPr>
              <a:t>6</a:t>
            </a:r>
            <a:r>
              <a:rPr lang="el-GR" sz="1800" dirty="0" smtClean="0">
                <a:solidFill>
                  <a:srgbClr val="000090"/>
                </a:solidFill>
              </a:rPr>
              <a:t>0 </a:t>
            </a:r>
            <a:r>
              <a:rPr lang="en-GB" sz="1800" dirty="0" err="1" smtClean="0">
                <a:solidFill>
                  <a:srgbClr val="000090"/>
                </a:solidFill>
              </a:rPr>
              <a:t>ps</a:t>
            </a:r>
            <a:endParaRPr lang="el-GR" sz="1800" dirty="0" smtClean="0">
              <a:solidFill>
                <a:srgbClr val="000090"/>
              </a:solidFill>
            </a:endParaRPr>
          </a:p>
          <a:p>
            <a:pPr marL="0" indent="0">
              <a:buNone/>
            </a:pPr>
            <a:endParaRPr lang="el-GR" sz="1800" dirty="0"/>
          </a:p>
          <a:p>
            <a:pPr marL="0" indent="0">
              <a:buNone/>
            </a:pPr>
            <a:r>
              <a:rPr lang="en-GB" sz="1800" dirty="0"/>
              <a:t>T</a:t>
            </a:r>
            <a:r>
              <a:rPr lang="en-GB" sz="1800" dirty="0" smtClean="0"/>
              <a:t>ime and trajectory length </a:t>
            </a:r>
            <a:r>
              <a:rPr lang="el-GR" sz="1800" dirty="0" smtClean="0"/>
              <a:t>(</a:t>
            </a:r>
            <a:r>
              <a:rPr lang="en-GB" sz="1800" dirty="0" smtClean="0"/>
              <a:t>known from tracking detectors) give the particle velocity</a:t>
            </a:r>
            <a:endParaRPr lang="en-GB" sz="1800" dirty="0"/>
          </a:p>
          <a:p>
            <a:pPr marL="0" indent="0">
              <a:buNone/>
            </a:pPr>
            <a:endParaRPr lang="el-GR" sz="1800" dirty="0"/>
          </a:p>
          <a:p>
            <a:pPr marL="0" indent="0">
              <a:buNone/>
            </a:pPr>
            <a:r>
              <a:rPr lang="en-GB" sz="1800" dirty="0" smtClean="0"/>
              <a:t>From the tracking detectors we find the trajectory, thus the curvature of the track and therefore the momentum</a:t>
            </a:r>
            <a:endParaRPr lang="en-GB" sz="1800" dirty="0"/>
          </a:p>
          <a:p>
            <a:pPr marL="0" indent="0">
              <a:buNone/>
            </a:pPr>
            <a:endParaRPr lang="el-GR" sz="1800" dirty="0"/>
          </a:p>
          <a:p>
            <a:pPr marL="0" indent="0">
              <a:buNone/>
            </a:pPr>
            <a:r>
              <a:rPr lang="en-GB" sz="1800" dirty="0" smtClean="0"/>
              <a:t>Momentum and velocity give us the mass, which identifies a particle uniquely</a:t>
            </a:r>
            <a:endParaRPr lang="en-GB" sz="1800" dirty="0"/>
          </a:p>
        </p:txBody>
      </p:sp>
      <p:sp>
        <p:nvSpPr>
          <p:cNvPr id="51" name="TextBox 50"/>
          <p:cNvSpPr txBox="1"/>
          <p:nvPr/>
        </p:nvSpPr>
        <p:spPr>
          <a:xfrm>
            <a:off x="4956169" y="2134580"/>
            <a:ext cx="206360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Glass plates :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400 microns thick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Gap width :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250 microns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it-IT" dirty="0" smtClean="0">
                <a:solidFill>
                  <a:srgbClr val="0000FF"/>
                </a:solidFill>
              </a:rPr>
              <a:t>Gas </a:t>
            </a:r>
            <a:r>
              <a:rPr lang="it-IT" dirty="0" err="1" smtClean="0">
                <a:solidFill>
                  <a:srgbClr val="0000FF"/>
                </a:solidFill>
              </a:rPr>
              <a:t>mixture</a:t>
            </a:r>
            <a:r>
              <a:rPr lang="it-IT" dirty="0" smtClean="0">
                <a:solidFill>
                  <a:srgbClr val="0000FF"/>
                </a:solidFill>
              </a:rPr>
              <a:t>:</a:t>
            </a:r>
          </a:p>
          <a:p>
            <a:r>
              <a:rPr lang="it-IT" dirty="0" smtClean="0">
                <a:solidFill>
                  <a:srgbClr val="0000FF"/>
                </a:solidFill>
              </a:rPr>
              <a:t>93</a:t>
            </a:r>
            <a:r>
              <a:rPr lang="it-IT" dirty="0">
                <a:solidFill>
                  <a:srgbClr val="0000FF"/>
                </a:solidFill>
              </a:rPr>
              <a:t>% </a:t>
            </a:r>
            <a:r>
              <a:rPr lang="en-US" dirty="0" smtClean="0">
                <a:solidFill>
                  <a:srgbClr val="0000FF"/>
                </a:solidFill>
              </a:rPr>
              <a:t>C2F4H2(</a:t>
            </a:r>
            <a:r>
              <a:rPr lang="en-US" dirty="0">
                <a:solidFill>
                  <a:srgbClr val="0000FF"/>
                </a:solidFill>
              </a:rPr>
              <a:t>R134a) </a:t>
            </a:r>
            <a:r>
              <a:rPr lang="en-US" dirty="0" smtClean="0">
                <a:solidFill>
                  <a:srgbClr val="0000FF"/>
                </a:solidFill>
              </a:rPr>
              <a:t>7</a:t>
            </a:r>
            <a:r>
              <a:rPr lang="en-US" dirty="0">
                <a:solidFill>
                  <a:srgbClr val="0000FF"/>
                </a:solidFill>
              </a:rPr>
              <a:t>% SF6 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598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704" y="2690354"/>
            <a:ext cx="10515600" cy="793115"/>
          </a:xfrm>
        </p:spPr>
        <p:txBody>
          <a:bodyPr/>
          <a:lstStyle/>
          <a:p>
            <a:pPr algn="ctr"/>
            <a:r>
              <a:rPr lang="it-IT" b="1" dirty="0" err="1" smtClean="0"/>
              <a:t>Beam</a:t>
            </a:r>
            <a:r>
              <a:rPr lang="it-IT" b="1" dirty="0" smtClean="0"/>
              <a:t> </a:t>
            </a:r>
            <a:r>
              <a:rPr lang="it-IT" b="1" dirty="0" err="1" smtClean="0"/>
              <a:t>Requirements</a:t>
            </a:r>
            <a:r>
              <a:rPr lang="it-IT" b="1" dirty="0" smtClean="0"/>
              <a:t> @ PS (East Hall)</a:t>
            </a:r>
            <a:endParaRPr lang="it-IT" b="1" dirty="0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428987"/>
              </p:ext>
            </p:extLst>
          </p:nvPr>
        </p:nvGraphicFramePr>
        <p:xfrm>
          <a:off x="1631694" y="3723867"/>
          <a:ext cx="9026148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4358"/>
                <a:gridCol w="1504358"/>
                <a:gridCol w="1504358"/>
                <a:gridCol w="1504358"/>
                <a:gridCol w="1761066"/>
                <a:gridCol w="1247650"/>
              </a:tblGrid>
              <a:tr h="370840">
                <a:tc gridSpan="6">
                  <a:txBody>
                    <a:bodyPr/>
                    <a:lstStyle/>
                    <a:p>
                      <a:r>
                        <a:rPr lang="it-IT" b="1" dirty="0" err="1" smtClean="0"/>
                        <a:t>Beam</a:t>
                      </a:r>
                      <a:r>
                        <a:rPr lang="it-IT" b="1" dirty="0" smtClean="0"/>
                        <a:t> Line</a:t>
                      </a:r>
                      <a:r>
                        <a:rPr lang="it-IT" dirty="0" smtClean="0"/>
                        <a:t>: </a:t>
                      </a:r>
                      <a:r>
                        <a:rPr lang="it-IT" b="1" dirty="0" smtClean="0">
                          <a:solidFill>
                            <a:srgbClr val="FF0000"/>
                          </a:solidFill>
                        </a:rPr>
                        <a:t>T10</a:t>
                      </a:r>
                      <a:endParaRPr lang="it-IT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b="1" dirty="0" err="1" smtClean="0"/>
                        <a:t>Particle</a:t>
                      </a:r>
                      <a:r>
                        <a:rPr lang="it-IT" b="1" dirty="0" smtClean="0"/>
                        <a:t> </a:t>
                      </a:r>
                      <a:r>
                        <a:rPr lang="it-IT" b="1" dirty="0" err="1" smtClean="0"/>
                        <a:t>type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err="1" smtClean="0"/>
                        <a:t>Polarity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err="1" smtClean="0"/>
                        <a:t>Momentum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err="1" smtClean="0"/>
                        <a:t>Intensity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err="1" smtClean="0"/>
                        <a:t>Beam</a:t>
                      </a:r>
                      <a:r>
                        <a:rPr lang="it-IT" b="1" baseline="0" dirty="0" smtClean="0"/>
                        <a:t> </a:t>
                      </a:r>
                      <a:r>
                        <a:rPr lang="it-IT" b="1" baseline="0" dirty="0" err="1" smtClean="0"/>
                        <a:t>Size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Target</a:t>
                      </a:r>
                      <a:endParaRPr lang="it-IT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hadrons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negative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maximum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mtClean="0"/>
                        <a:t>maximum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focus 2cmx2cm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hadron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olo 1"/>
          <p:cNvSpPr txBox="1">
            <a:spLocks/>
          </p:cNvSpPr>
          <p:nvPr/>
        </p:nvSpPr>
        <p:spPr>
          <a:xfrm>
            <a:off x="679704" y="163957"/>
            <a:ext cx="1051560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 smtClean="0"/>
              <a:t>The goal</a:t>
            </a:r>
            <a:endParaRPr lang="it-IT" b="1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235032" y="957072"/>
            <a:ext cx="116125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Tests</a:t>
            </a:r>
            <a:r>
              <a:rPr lang="it-IT" dirty="0" smtClean="0"/>
              <a:t> of the performance of </a:t>
            </a:r>
            <a:r>
              <a:rPr lang="it-IT" dirty="0" err="1" smtClean="0"/>
              <a:t>few</a:t>
            </a:r>
            <a:r>
              <a:rPr lang="it-IT" dirty="0" smtClean="0"/>
              <a:t> new </a:t>
            </a:r>
            <a:r>
              <a:rPr lang="it-IT" dirty="0" err="1" smtClean="0"/>
              <a:t>MRPCs</a:t>
            </a:r>
            <a:r>
              <a:rPr lang="it-IT" dirty="0" smtClean="0"/>
              <a:t> </a:t>
            </a:r>
            <a:r>
              <a:rPr lang="it-IT" dirty="0" smtClean="0"/>
              <a:t> with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configurations</a:t>
            </a:r>
            <a:r>
              <a:rPr lang="it-IT" dirty="0" smtClean="0"/>
              <a:t> in the </a:t>
            </a:r>
            <a:r>
              <a:rPr lang="it-IT" dirty="0" err="1" smtClean="0"/>
              <a:t>number</a:t>
            </a:r>
            <a:r>
              <a:rPr lang="it-IT" dirty="0" smtClean="0"/>
              <a:t>  and </a:t>
            </a:r>
            <a:r>
              <a:rPr lang="it-IT" dirty="0" err="1" smtClean="0"/>
              <a:t>thickness</a:t>
            </a:r>
            <a:r>
              <a:rPr lang="it-IT" dirty="0" smtClean="0"/>
              <a:t> of the gas gaps </a:t>
            </a:r>
          </a:p>
          <a:p>
            <a:r>
              <a:rPr lang="it-IT" dirty="0" smtClean="0"/>
              <a:t>(</a:t>
            </a:r>
            <a:r>
              <a:rPr lang="it-IT" dirty="0" smtClean="0"/>
              <a:t>small </a:t>
            </a:r>
            <a:r>
              <a:rPr lang="it-IT" dirty="0" err="1" smtClean="0"/>
              <a:t>prototypes</a:t>
            </a:r>
            <a:r>
              <a:rPr lang="it-IT" dirty="0" smtClean="0"/>
              <a:t> of </a:t>
            </a:r>
            <a:r>
              <a:rPr lang="it-IT" dirty="0" err="1" smtClean="0"/>
              <a:t>about</a:t>
            </a:r>
            <a:r>
              <a:rPr lang="it-IT" smtClean="0"/>
              <a:t> </a:t>
            </a:r>
            <a:r>
              <a:rPr lang="it-IT" smtClean="0"/>
              <a:t>20 cmx20 cm </a:t>
            </a:r>
            <a:r>
              <a:rPr lang="it-IT" dirty="0" smtClean="0"/>
              <a:t>and a </a:t>
            </a:r>
            <a:r>
              <a:rPr lang="it-IT" dirty="0" err="1" smtClean="0"/>
              <a:t>weight</a:t>
            </a:r>
            <a:r>
              <a:rPr lang="it-IT" dirty="0" smtClean="0"/>
              <a:t> of </a:t>
            </a:r>
            <a:r>
              <a:rPr lang="it-IT" dirty="0" err="1" smtClean="0"/>
              <a:t>about</a:t>
            </a:r>
            <a:r>
              <a:rPr lang="it-IT" dirty="0" smtClean="0"/>
              <a:t> 2.5 kg </a:t>
            </a:r>
            <a:r>
              <a:rPr lang="it-IT" dirty="0" err="1" smtClean="0"/>
              <a:t>each</a:t>
            </a:r>
            <a:r>
              <a:rPr lang="it-IT" dirty="0" smtClean="0"/>
              <a:t>) with 2 </a:t>
            </a:r>
            <a:r>
              <a:rPr lang="it-IT" dirty="0" err="1" smtClean="0"/>
              <a:t>different</a:t>
            </a:r>
            <a:r>
              <a:rPr lang="it-IT" dirty="0" smtClean="0"/>
              <a:t> gas </a:t>
            </a:r>
            <a:r>
              <a:rPr lang="it-IT" dirty="0" err="1" smtClean="0"/>
              <a:t>mixtures</a:t>
            </a:r>
            <a:r>
              <a:rPr lang="it-IT" dirty="0" smtClean="0"/>
              <a:t>:</a:t>
            </a:r>
          </a:p>
          <a:p>
            <a:pPr marL="342900" indent="-342900">
              <a:buAutoNum type="arabicParenR"/>
            </a:pPr>
            <a:r>
              <a:rPr lang="it-IT" dirty="0" smtClean="0"/>
              <a:t>the standard </a:t>
            </a:r>
            <a:r>
              <a:rPr lang="it-IT" dirty="0" err="1" smtClean="0"/>
              <a:t>mixture</a:t>
            </a:r>
            <a:r>
              <a:rPr lang="it-IT" dirty="0" smtClean="0"/>
              <a:t>: </a:t>
            </a:r>
            <a:r>
              <a:rPr lang="it-IT" b="1" dirty="0" smtClean="0"/>
              <a:t>93% </a:t>
            </a:r>
            <a:r>
              <a:rPr lang="en-US" b="1" dirty="0"/>
              <a:t>C2F4H2 </a:t>
            </a:r>
            <a:r>
              <a:rPr lang="en-US" b="1" dirty="0" smtClean="0"/>
              <a:t>(R134a) and 7% SF6 as baseline </a:t>
            </a:r>
          </a:p>
          <a:p>
            <a:pPr marL="342900" indent="-342900">
              <a:buAutoNum type="arabicParenR"/>
            </a:pPr>
            <a:r>
              <a:rPr lang="en-US" dirty="0" smtClean="0"/>
              <a:t>ecological gas: </a:t>
            </a:r>
            <a:r>
              <a:rPr lang="en-US" b="1" dirty="0" smtClean="0"/>
              <a:t>R1234ze ( Eco-Freon in a mixture with the SF6)</a:t>
            </a:r>
            <a:r>
              <a:rPr lang="it-IT" b="1" dirty="0" smtClean="0"/>
              <a:t> </a:t>
            </a:r>
          </a:p>
          <a:p>
            <a:r>
              <a:rPr lang="it-IT" b="1" dirty="0" smtClean="0">
                <a:sym typeface="Wingdings"/>
              </a:rPr>
              <a:t> in </a:t>
            </a:r>
            <a:r>
              <a:rPr lang="it-IT" b="1" dirty="0" err="1" smtClean="0">
                <a:sym typeface="Wingdings"/>
              </a:rPr>
              <a:t>both</a:t>
            </a:r>
            <a:r>
              <a:rPr lang="it-IT" b="1" dirty="0" smtClean="0">
                <a:sym typeface="Wingdings"/>
              </a:rPr>
              <a:t> </a:t>
            </a:r>
            <a:r>
              <a:rPr lang="it-IT" b="1" dirty="0" err="1" smtClean="0">
                <a:sym typeface="Wingdings"/>
              </a:rPr>
              <a:t>cases</a:t>
            </a:r>
            <a:r>
              <a:rPr lang="it-IT" b="1" dirty="0" smtClean="0">
                <a:sym typeface="Wingdings"/>
              </a:rPr>
              <a:t>, </a:t>
            </a:r>
            <a:r>
              <a:rPr lang="it-IT" b="1" dirty="0" err="1" smtClean="0">
                <a:sym typeface="Wingdings"/>
              </a:rPr>
              <a:t>optimal</a:t>
            </a:r>
            <a:r>
              <a:rPr lang="it-IT" b="1" dirty="0" smtClean="0">
                <a:sym typeface="Wingdings"/>
              </a:rPr>
              <a:t> flow: 5l/h (minimum flow: 2l/h)</a:t>
            </a:r>
            <a:endParaRPr lang="it-IT" b="1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235032" y="5547360"/>
            <a:ext cx="11481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Requirement</a:t>
            </a:r>
            <a:r>
              <a:rPr lang="it-IT" b="1" dirty="0"/>
              <a:t> </a:t>
            </a:r>
            <a:r>
              <a:rPr lang="it-IT" b="1" dirty="0" smtClean="0"/>
              <a:t>@ T10:</a:t>
            </a:r>
          </a:p>
          <a:p>
            <a:r>
              <a:rPr lang="it-IT" u="sng" dirty="0" err="1" smtClean="0"/>
              <a:t>movable</a:t>
            </a:r>
            <a:r>
              <a:rPr lang="it-IT" u="sng" dirty="0" smtClean="0"/>
              <a:t> </a:t>
            </a:r>
            <a:r>
              <a:rPr lang="it-IT" u="sng" dirty="0" err="1" smtClean="0"/>
              <a:t>table</a:t>
            </a:r>
            <a:r>
              <a:rPr lang="it-IT" u="sng" dirty="0" smtClean="0"/>
              <a:t> </a:t>
            </a:r>
            <a:r>
              <a:rPr lang="it-IT" u="sng" dirty="0" smtClean="0"/>
              <a:t>(DESY </a:t>
            </a:r>
            <a:r>
              <a:rPr lang="it-IT" u="sng" dirty="0" err="1" smtClean="0"/>
              <a:t>table</a:t>
            </a:r>
            <a:r>
              <a:rPr lang="it-IT" u="sng" dirty="0" smtClean="0"/>
              <a:t>) to </a:t>
            </a:r>
            <a:r>
              <a:rPr lang="it-IT" u="sng" dirty="0" err="1" smtClean="0"/>
              <a:t>hold</a:t>
            </a:r>
            <a:r>
              <a:rPr lang="it-IT" u="sng" dirty="0" smtClean="0"/>
              <a:t> up to 3 </a:t>
            </a:r>
            <a:r>
              <a:rPr lang="it-IT" u="sng" dirty="0" err="1" smtClean="0"/>
              <a:t>chambers</a:t>
            </a:r>
            <a:r>
              <a:rPr lang="it-IT" u="sng" dirty="0" smtClean="0"/>
              <a:t> </a:t>
            </a:r>
            <a:r>
              <a:rPr lang="it-IT" u="sng" dirty="0" smtClean="0"/>
              <a:t>to center the </a:t>
            </a:r>
            <a:r>
              <a:rPr lang="it-IT" u="sng" dirty="0" err="1" smtClean="0"/>
              <a:t>beam</a:t>
            </a:r>
            <a:r>
              <a:rPr lang="it-IT" u="sng" dirty="0" smtClean="0"/>
              <a:t> spot more </a:t>
            </a:r>
            <a:r>
              <a:rPr lang="it-IT" u="sng" dirty="0" err="1" smtClean="0"/>
              <a:t>easily</a:t>
            </a:r>
            <a:r>
              <a:rPr lang="it-IT" u="sng" dirty="0" smtClean="0"/>
              <a:t> and to </a:t>
            </a:r>
            <a:r>
              <a:rPr lang="it-IT" u="sng" dirty="0" err="1" smtClean="0"/>
              <a:t>scan</a:t>
            </a:r>
            <a:r>
              <a:rPr lang="it-IT" u="sng" dirty="0" smtClean="0"/>
              <a:t> in </a:t>
            </a:r>
            <a:r>
              <a:rPr lang="it-IT" u="sng" dirty="0" err="1" smtClean="0"/>
              <a:t>different</a:t>
            </a:r>
            <a:r>
              <a:rPr lang="it-IT" u="sng" dirty="0" smtClean="0"/>
              <a:t> </a:t>
            </a:r>
            <a:r>
              <a:rPr lang="it-IT" u="sng" dirty="0" err="1" smtClean="0"/>
              <a:t>points</a:t>
            </a:r>
            <a:r>
              <a:rPr lang="it-IT" u="sng" dirty="0" smtClean="0"/>
              <a:t> of the </a:t>
            </a:r>
            <a:r>
              <a:rPr lang="it-IT" u="sng" dirty="0" err="1" smtClean="0"/>
              <a:t>chamber</a:t>
            </a:r>
            <a:r>
              <a:rPr lang="it-IT" u="sng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03302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307</Words>
  <Application>Microsoft Macintosh PowerPoint</Application>
  <PresentationFormat>Custom</PresentationFormat>
  <Paragraphs>53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Tema di Office</vt:lpstr>
      <vt:lpstr>ALICE TOF (and AIDAinnova)</vt:lpstr>
      <vt:lpstr>ALICE Time of Flight</vt:lpstr>
      <vt:lpstr>Beam Requirements @ PS (East Hall)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 TOF</dc:title>
  <dc:creator>Gilda Scioli</dc:creator>
  <cp:lastModifiedBy>Despina Hatzifotiadou</cp:lastModifiedBy>
  <cp:revision>21</cp:revision>
  <dcterms:created xsi:type="dcterms:W3CDTF">2022-03-16T08:33:53Z</dcterms:created>
  <dcterms:modified xsi:type="dcterms:W3CDTF">2023-03-20T14:19:28Z</dcterms:modified>
</cp:coreProperties>
</file>