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1e1b9a3fda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1e1b9a3fda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20dcf09a4d_3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20dcf09a4d_3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161a47b8a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161a47b8a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1e1b9a3fd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1e1b9a3fd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1e1b9a3fda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1e1b9a3fda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20d2a558cf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20d2a558cf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20d2a558cf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20d2a558cf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20fbcfc9a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20fbcfc9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9.png"/><Relationship Id="rId6"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9.png"/><Relationship Id="rId6" Type="http://schemas.openxmlformats.org/officeDocument/2006/relationships/image" Target="../media/image7.png"/><Relationship Id="rId7"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597525" y="2062000"/>
            <a:ext cx="6193800" cy="132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4000">
                <a:solidFill>
                  <a:srgbClr val="674EA7"/>
                </a:solidFill>
              </a:rPr>
              <a:t>Muon ID </a:t>
            </a:r>
            <a:endParaRPr sz="4000">
              <a:solidFill>
                <a:srgbClr val="674EA7"/>
              </a:solidFill>
            </a:endParaRPr>
          </a:p>
          <a:p>
            <a:pPr indent="0" lvl="0" marL="0" rtl="0" algn="l">
              <a:spcBef>
                <a:spcPts val="0"/>
              </a:spcBef>
              <a:spcAft>
                <a:spcPts val="0"/>
              </a:spcAft>
              <a:buNone/>
            </a:pPr>
            <a:r>
              <a:rPr lang="en-GB" sz="4000">
                <a:solidFill>
                  <a:srgbClr val="674EA7"/>
                </a:solidFill>
              </a:rPr>
              <a:t>Beam test requirements</a:t>
            </a:r>
            <a:endParaRPr sz="4000">
              <a:solidFill>
                <a:srgbClr val="674EA7"/>
              </a:solidFill>
            </a:endParaRPr>
          </a:p>
        </p:txBody>
      </p:sp>
      <p:sp>
        <p:nvSpPr>
          <p:cNvPr id="55" name="Google Shape;55;p13"/>
          <p:cNvSpPr txBox="1"/>
          <p:nvPr/>
        </p:nvSpPr>
        <p:spPr>
          <a:xfrm>
            <a:off x="4699400" y="3308300"/>
            <a:ext cx="43236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Solangel Rojas Torres*, Antonio Ortiz  Velásquez**</a:t>
            </a:r>
            <a:endParaRPr/>
          </a:p>
          <a:p>
            <a:pPr indent="0" lvl="0" marL="0" rtl="0" algn="ctr">
              <a:spcBef>
                <a:spcPts val="0"/>
              </a:spcBef>
              <a:spcAft>
                <a:spcPts val="0"/>
              </a:spcAft>
              <a:buNone/>
            </a:pPr>
            <a:r>
              <a:rPr lang="en-GB"/>
              <a:t>(on behalf of the Muon ID group)</a:t>
            </a:r>
            <a:endParaRPr sz="1300"/>
          </a:p>
        </p:txBody>
      </p:sp>
      <p:sp>
        <p:nvSpPr>
          <p:cNvPr id="56" name="Google Shape;56;p13"/>
          <p:cNvSpPr txBox="1"/>
          <p:nvPr/>
        </p:nvSpPr>
        <p:spPr>
          <a:xfrm>
            <a:off x="285750" y="4410075"/>
            <a:ext cx="152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20/March/2023</a:t>
            </a:r>
            <a:endParaRPr/>
          </a:p>
        </p:txBody>
      </p:sp>
      <p:sp>
        <p:nvSpPr>
          <p:cNvPr id="57" name="Google Shape;57;p13"/>
          <p:cNvSpPr txBox="1"/>
          <p:nvPr/>
        </p:nvSpPr>
        <p:spPr>
          <a:xfrm>
            <a:off x="4252725" y="3944700"/>
            <a:ext cx="49434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chemeClr val="dk1"/>
                </a:solidFill>
              </a:rPr>
              <a:t>*Czech Technical University in Prague</a:t>
            </a:r>
            <a:endParaRPr sz="1300">
              <a:solidFill>
                <a:schemeClr val="dk1"/>
              </a:solidFill>
            </a:endParaRPr>
          </a:p>
          <a:p>
            <a:pPr indent="0" lvl="0" marL="0" rtl="0" algn="l">
              <a:spcBef>
                <a:spcPts val="0"/>
              </a:spcBef>
              <a:spcAft>
                <a:spcPts val="0"/>
              </a:spcAft>
              <a:buNone/>
            </a:pPr>
            <a:r>
              <a:rPr lang="en-GB" sz="1300">
                <a:solidFill>
                  <a:schemeClr val="dk1"/>
                </a:solidFill>
              </a:rPr>
              <a:t>**Universidad Nacional Autónoma de México</a:t>
            </a:r>
            <a:endParaRPr/>
          </a:p>
        </p:txBody>
      </p:sp>
      <p:pic>
        <p:nvPicPr>
          <p:cNvPr id="58" name="Google Shape;58;p13"/>
          <p:cNvPicPr preferRelativeResize="0"/>
          <p:nvPr/>
        </p:nvPicPr>
        <p:blipFill>
          <a:blip r:embed="rId3">
            <a:alphaModFix/>
          </a:blip>
          <a:stretch>
            <a:fillRect/>
          </a:stretch>
        </p:blipFill>
        <p:spPr>
          <a:xfrm>
            <a:off x="4252725" y="0"/>
            <a:ext cx="4943400" cy="261849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1552575" y="-12175"/>
            <a:ext cx="61908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320">
                <a:solidFill>
                  <a:srgbClr val="674EA7"/>
                </a:solidFill>
              </a:rPr>
              <a:t>MID: muon identification detector for ALICE 3</a:t>
            </a:r>
            <a:endParaRPr sz="2320">
              <a:solidFill>
                <a:srgbClr val="674EA7"/>
              </a:solidFill>
            </a:endParaRPr>
          </a:p>
        </p:txBody>
      </p:sp>
      <p:sp>
        <p:nvSpPr>
          <p:cNvPr id="64" name="Google Shape;64;p14"/>
          <p:cNvSpPr txBox="1"/>
          <p:nvPr/>
        </p:nvSpPr>
        <p:spPr>
          <a:xfrm>
            <a:off x="-57075" y="560525"/>
            <a:ext cx="8984100" cy="2055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800"/>
              <a:t>Goal</a:t>
            </a:r>
            <a:r>
              <a:rPr b="1" lang="en-GB" sz="1800"/>
              <a:t>: </a:t>
            </a:r>
            <a:r>
              <a:rPr lang="en-GB" sz="1800"/>
              <a:t>MID is a large area detector for low momentum muon identification that could operate in the LHC run 5. Given the low particle fluence that is expected in the MID region, three technologies are considered</a:t>
            </a:r>
            <a:endParaRPr sz="1800"/>
          </a:p>
          <a:p>
            <a:pPr indent="-342900" lvl="0" marL="457200" rtl="0" algn="l">
              <a:lnSpc>
                <a:spcPct val="115000"/>
              </a:lnSpc>
              <a:spcBef>
                <a:spcPts val="0"/>
              </a:spcBef>
              <a:spcAft>
                <a:spcPts val="0"/>
              </a:spcAft>
              <a:buSzPts val="1800"/>
              <a:buChar char="●"/>
            </a:pPr>
            <a:r>
              <a:rPr lang="en-GB" sz="1800"/>
              <a:t>Scintillator bars equipped with WLS fibers and SiPM for readout</a:t>
            </a:r>
            <a:endParaRPr sz="1800"/>
          </a:p>
          <a:p>
            <a:pPr indent="-342900" lvl="0" marL="457200" rtl="0" algn="l">
              <a:lnSpc>
                <a:spcPct val="115000"/>
              </a:lnSpc>
              <a:spcBef>
                <a:spcPts val="0"/>
              </a:spcBef>
              <a:spcAft>
                <a:spcPts val="0"/>
              </a:spcAft>
              <a:buSzPts val="1800"/>
              <a:buChar char="●"/>
            </a:pPr>
            <a:r>
              <a:rPr lang="en-GB" sz="1800"/>
              <a:t>Resistive Plate Chambers</a:t>
            </a:r>
            <a:endParaRPr sz="1800"/>
          </a:p>
          <a:p>
            <a:pPr indent="-342900" lvl="0" marL="457200" rtl="0" algn="l">
              <a:lnSpc>
                <a:spcPct val="115000"/>
              </a:lnSpc>
              <a:spcBef>
                <a:spcPts val="0"/>
              </a:spcBef>
              <a:spcAft>
                <a:spcPts val="0"/>
              </a:spcAft>
              <a:buSzPts val="1800"/>
              <a:buChar char="●"/>
            </a:pPr>
            <a:r>
              <a:rPr lang="en-GB" sz="1800"/>
              <a:t>Multi Wire Proportional Chambers</a:t>
            </a:r>
            <a:endParaRPr sz="1800"/>
          </a:p>
        </p:txBody>
      </p:sp>
      <p:grpSp>
        <p:nvGrpSpPr>
          <p:cNvPr id="65" name="Google Shape;65;p14"/>
          <p:cNvGrpSpPr/>
          <p:nvPr/>
        </p:nvGrpSpPr>
        <p:grpSpPr>
          <a:xfrm>
            <a:off x="63525" y="2477400"/>
            <a:ext cx="8839200" cy="1774500"/>
            <a:chOff x="152400" y="2708275"/>
            <a:chExt cx="8839200" cy="1774500"/>
          </a:xfrm>
        </p:grpSpPr>
        <p:pic>
          <p:nvPicPr>
            <p:cNvPr id="66" name="Google Shape;66;p14"/>
            <p:cNvPicPr preferRelativeResize="0"/>
            <p:nvPr/>
          </p:nvPicPr>
          <p:blipFill rotWithShape="1">
            <a:blip r:embed="rId3">
              <a:alphaModFix/>
            </a:blip>
            <a:srcRect b="0" l="0" r="0" t="0"/>
            <a:stretch/>
          </p:blipFill>
          <p:spPr>
            <a:xfrm>
              <a:off x="152400" y="2788900"/>
              <a:ext cx="8839200" cy="1693875"/>
            </a:xfrm>
            <a:prstGeom prst="rect">
              <a:avLst/>
            </a:prstGeom>
            <a:noFill/>
            <a:ln>
              <a:noFill/>
            </a:ln>
          </p:spPr>
        </p:pic>
        <p:sp>
          <p:nvSpPr>
            <p:cNvPr id="67" name="Google Shape;67;p14"/>
            <p:cNvSpPr/>
            <p:nvPr/>
          </p:nvSpPr>
          <p:spPr>
            <a:xfrm>
              <a:off x="4538975" y="2708275"/>
              <a:ext cx="528600" cy="188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chemeClr val="lt1"/>
                </a:highlight>
              </a:endParaRPr>
            </a:p>
          </p:txBody>
        </p:sp>
      </p:grpSp>
      <p:sp>
        <p:nvSpPr>
          <p:cNvPr id="68" name="Google Shape;68;p14"/>
          <p:cNvSpPr txBox="1"/>
          <p:nvPr/>
        </p:nvSpPr>
        <p:spPr>
          <a:xfrm>
            <a:off x="39225" y="4355925"/>
            <a:ext cx="88878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Test beam: 1) Study the performance of plastic scintillator </a:t>
            </a:r>
            <a:r>
              <a:rPr lang="en-GB"/>
              <a:t>produced</a:t>
            </a:r>
            <a:r>
              <a:rPr lang="en-GB"/>
              <a:t> by the group, and other </a:t>
            </a:r>
            <a:r>
              <a:rPr lang="en-GB"/>
              <a:t>commercial</a:t>
            </a:r>
            <a:r>
              <a:rPr lang="en-GB"/>
              <a:t> options (time and spacial resolution, light collection). 2) Test the performance of MWPC </a:t>
            </a:r>
            <a:endParaRPr/>
          </a:p>
        </p:txBody>
      </p:sp>
      <p:sp>
        <p:nvSpPr>
          <p:cNvPr id="69" name="Google Shape;69;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1552575" y="-12175"/>
            <a:ext cx="61908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320">
                <a:solidFill>
                  <a:srgbClr val="674EA7"/>
                </a:solidFill>
              </a:rPr>
              <a:t>Beam test concept</a:t>
            </a:r>
            <a:endParaRPr sz="2320">
              <a:solidFill>
                <a:srgbClr val="674EA7"/>
              </a:solidFill>
            </a:endParaRPr>
          </a:p>
        </p:txBody>
      </p:sp>
      <p:pic>
        <p:nvPicPr>
          <p:cNvPr id="75" name="Google Shape;75;p15"/>
          <p:cNvPicPr preferRelativeResize="0"/>
          <p:nvPr/>
        </p:nvPicPr>
        <p:blipFill>
          <a:blip r:embed="rId3">
            <a:alphaModFix/>
          </a:blip>
          <a:stretch>
            <a:fillRect/>
          </a:stretch>
        </p:blipFill>
        <p:spPr>
          <a:xfrm>
            <a:off x="5644251" y="3736299"/>
            <a:ext cx="2247451" cy="1254801"/>
          </a:xfrm>
          <a:prstGeom prst="rect">
            <a:avLst/>
          </a:prstGeom>
          <a:noFill/>
          <a:ln>
            <a:noFill/>
          </a:ln>
        </p:spPr>
      </p:pic>
      <p:pic>
        <p:nvPicPr>
          <p:cNvPr id="76" name="Google Shape;76;p15"/>
          <p:cNvPicPr preferRelativeResize="0"/>
          <p:nvPr/>
        </p:nvPicPr>
        <p:blipFill>
          <a:blip r:embed="rId4">
            <a:alphaModFix/>
          </a:blip>
          <a:stretch>
            <a:fillRect/>
          </a:stretch>
        </p:blipFill>
        <p:spPr>
          <a:xfrm>
            <a:off x="5172075" y="2518951"/>
            <a:ext cx="3971927" cy="909575"/>
          </a:xfrm>
          <a:prstGeom prst="rect">
            <a:avLst/>
          </a:prstGeom>
          <a:noFill/>
          <a:ln>
            <a:noFill/>
          </a:ln>
        </p:spPr>
      </p:pic>
      <p:pic>
        <p:nvPicPr>
          <p:cNvPr id="77" name="Google Shape;77;p15"/>
          <p:cNvPicPr preferRelativeResize="0"/>
          <p:nvPr/>
        </p:nvPicPr>
        <p:blipFill>
          <a:blip r:embed="rId5">
            <a:alphaModFix/>
          </a:blip>
          <a:stretch>
            <a:fillRect/>
          </a:stretch>
        </p:blipFill>
        <p:spPr>
          <a:xfrm>
            <a:off x="5172075" y="847725"/>
            <a:ext cx="2987127" cy="1525976"/>
          </a:xfrm>
          <a:prstGeom prst="rect">
            <a:avLst/>
          </a:prstGeom>
          <a:noFill/>
          <a:ln>
            <a:noFill/>
          </a:ln>
        </p:spPr>
      </p:pic>
      <p:pic>
        <p:nvPicPr>
          <p:cNvPr id="78" name="Google Shape;78;p15"/>
          <p:cNvPicPr preferRelativeResize="0"/>
          <p:nvPr/>
        </p:nvPicPr>
        <p:blipFill>
          <a:blip r:embed="rId6">
            <a:alphaModFix/>
          </a:blip>
          <a:stretch>
            <a:fillRect/>
          </a:stretch>
        </p:blipFill>
        <p:spPr>
          <a:xfrm>
            <a:off x="-54300" y="978650"/>
            <a:ext cx="5138675" cy="3363875"/>
          </a:xfrm>
          <a:prstGeom prst="rect">
            <a:avLst/>
          </a:prstGeom>
          <a:noFill/>
          <a:ln>
            <a:noFill/>
          </a:ln>
        </p:spPr>
      </p:pic>
      <p:sp>
        <p:nvSpPr>
          <p:cNvPr id="79" name="Google Shape;79;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2181225" y="44975"/>
            <a:ext cx="47652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solidFill>
                  <a:srgbClr val="674EA7"/>
                </a:solidFill>
              </a:rPr>
              <a:t>Prototypes</a:t>
            </a:r>
            <a:endParaRPr>
              <a:solidFill>
                <a:srgbClr val="674EA7"/>
              </a:solidFill>
            </a:endParaRPr>
          </a:p>
        </p:txBody>
      </p:sp>
      <p:pic>
        <p:nvPicPr>
          <p:cNvPr id="85" name="Google Shape;85;p16"/>
          <p:cNvPicPr preferRelativeResize="0"/>
          <p:nvPr/>
        </p:nvPicPr>
        <p:blipFill>
          <a:blip r:embed="rId3">
            <a:alphaModFix/>
          </a:blip>
          <a:stretch>
            <a:fillRect/>
          </a:stretch>
        </p:blipFill>
        <p:spPr>
          <a:xfrm>
            <a:off x="4572000" y="2869263"/>
            <a:ext cx="3339298" cy="1864400"/>
          </a:xfrm>
          <a:prstGeom prst="rect">
            <a:avLst/>
          </a:prstGeom>
          <a:noFill/>
          <a:ln>
            <a:noFill/>
          </a:ln>
        </p:spPr>
      </p:pic>
      <p:pic>
        <p:nvPicPr>
          <p:cNvPr id="86" name="Google Shape;86;p16"/>
          <p:cNvPicPr preferRelativeResize="0"/>
          <p:nvPr/>
        </p:nvPicPr>
        <p:blipFill>
          <a:blip r:embed="rId4">
            <a:alphaModFix/>
          </a:blip>
          <a:stretch>
            <a:fillRect/>
          </a:stretch>
        </p:blipFill>
        <p:spPr>
          <a:xfrm>
            <a:off x="4043325" y="1179587"/>
            <a:ext cx="4924759" cy="1127775"/>
          </a:xfrm>
          <a:prstGeom prst="rect">
            <a:avLst/>
          </a:prstGeom>
          <a:noFill/>
          <a:ln>
            <a:noFill/>
          </a:ln>
        </p:spPr>
      </p:pic>
      <p:pic>
        <p:nvPicPr>
          <p:cNvPr id="87" name="Google Shape;87;p16"/>
          <p:cNvPicPr preferRelativeResize="0"/>
          <p:nvPr/>
        </p:nvPicPr>
        <p:blipFill>
          <a:blip r:embed="rId5">
            <a:alphaModFix/>
          </a:blip>
          <a:stretch>
            <a:fillRect/>
          </a:stretch>
        </p:blipFill>
        <p:spPr>
          <a:xfrm>
            <a:off x="590550" y="1179575"/>
            <a:ext cx="2479975" cy="1266896"/>
          </a:xfrm>
          <a:prstGeom prst="rect">
            <a:avLst/>
          </a:prstGeom>
          <a:noFill/>
          <a:ln>
            <a:noFill/>
          </a:ln>
        </p:spPr>
      </p:pic>
      <p:pic>
        <p:nvPicPr>
          <p:cNvPr id="88" name="Google Shape;88;p16"/>
          <p:cNvPicPr preferRelativeResize="0"/>
          <p:nvPr/>
        </p:nvPicPr>
        <p:blipFill>
          <a:blip r:embed="rId6">
            <a:alphaModFix/>
          </a:blip>
          <a:stretch>
            <a:fillRect/>
          </a:stretch>
        </p:blipFill>
        <p:spPr>
          <a:xfrm>
            <a:off x="1447800" y="2869263"/>
            <a:ext cx="2479984" cy="2131625"/>
          </a:xfrm>
          <a:prstGeom prst="rect">
            <a:avLst/>
          </a:prstGeom>
          <a:noFill/>
          <a:ln>
            <a:noFill/>
          </a:ln>
        </p:spPr>
      </p:pic>
      <p:pic>
        <p:nvPicPr>
          <p:cNvPr id="89" name="Google Shape;89;p16"/>
          <p:cNvPicPr preferRelativeResize="0"/>
          <p:nvPr/>
        </p:nvPicPr>
        <p:blipFill>
          <a:blip r:embed="rId7">
            <a:alphaModFix/>
          </a:blip>
          <a:stretch>
            <a:fillRect/>
          </a:stretch>
        </p:blipFill>
        <p:spPr>
          <a:xfrm>
            <a:off x="239800" y="2838954"/>
            <a:ext cx="979400" cy="2522671"/>
          </a:xfrm>
          <a:prstGeom prst="rect">
            <a:avLst/>
          </a:prstGeom>
          <a:noFill/>
          <a:ln>
            <a:noFill/>
          </a:ln>
        </p:spPr>
      </p:pic>
      <p:sp>
        <p:nvSpPr>
          <p:cNvPr id="90" name="Google Shape;90;p16"/>
          <p:cNvSpPr txBox="1"/>
          <p:nvPr/>
        </p:nvSpPr>
        <p:spPr>
          <a:xfrm>
            <a:off x="1986000" y="455375"/>
            <a:ext cx="5172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To test several prototypes of Scintillators, RPCs and MWPC</a:t>
            </a:r>
            <a:endParaRPr/>
          </a:p>
        </p:txBody>
      </p:sp>
      <p:sp>
        <p:nvSpPr>
          <p:cNvPr id="91" name="Google Shape;91;p16"/>
          <p:cNvSpPr txBox="1"/>
          <p:nvPr/>
        </p:nvSpPr>
        <p:spPr>
          <a:xfrm>
            <a:off x="419100" y="252412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EJ-208 (comercial scintillator)</a:t>
            </a:r>
            <a:endParaRPr/>
          </a:p>
        </p:txBody>
      </p:sp>
      <p:sp>
        <p:nvSpPr>
          <p:cNvPr id="92" name="Google Shape;92;p16"/>
          <p:cNvSpPr txBox="1"/>
          <p:nvPr/>
        </p:nvSpPr>
        <p:spPr>
          <a:xfrm>
            <a:off x="685800" y="855575"/>
            <a:ext cx="2305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dk1"/>
                </a:solidFill>
              </a:rPr>
              <a:t>MINOS scintillator</a:t>
            </a:r>
            <a:endParaRPr>
              <a:solidFill>
                <a:schemeClr val="dk1"/>
              </a:solidFill>
            </a:endParaRPr>
          </a:p>
        </p:txBody>
      </p:sp>
      <p:sp>
        <p:nvSpPr>
          <p:cNvPr id="93" name="Google Shape;93;p16"/>
          <p:cNvSpPr txBox="1"/>
          <p:nvPr/>
        </p:nvSpPr>
        <p:spPr>
          <a:xfrm>
            <a:off x="4031625" y="855575"/>
            <a:ext cx="36837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dk1"/>
                </a:solidFill>
              </a:rPr>
              <a:t>Mexican plastic scintillator</a:t>
            </a:r>
            <a:endParaRPr>
              <a:solidFill>
                <a:schemeClr val="dk1"/>
              </a:solidFill>
            </a:endParaRPr>
          </a:p>
        </p:txBody>
      </p:sp>
      <p:sp>
        <p:nvSpPr>
          <p:cNvPr id="94" name="Google Shape;94;p16"/>
          <p:cNvSpPr txBox="1"/>
          <p:nvPr/>
        </p:nvSpPr>
        <p:spPr>
          <a:xfrm>
            <a:off x="5089050" y="2524125"/>
            <a:ext cx="2305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dk1"/>
                </a:solidFill>
              </a:rPr>
              <a:t>RPCs</a:t>
            </a:r>
            <a:endParaRPr>
              <a:solidFill>
                <a:schemeClr val="dk1"/>
              </a:solidFill>
            </a:endParaRPr>
          </a:p>
        </p:txBody>
      </p:sp>
      <p:sp>
        <p:nvSpPr>
          <p:cNvPr id="95" name="Google Shape;9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txBox="1"/>
          <p:nvPr>
            <p:ph type="title"/>
          </p:nvPr>
        </p:nvSpPr>
        <p:spPr>
          <a:xfrm>
            <a:off x="1962150" y="168800"/>
            <a:ext cx="50865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solidFill>
                  <a:srgbClr val="674EA7"/>
                </a:solidFill>
              </a:rPr>
              <a:t>Requirements</a:t>
            </a:r>
            <a:endParaRPr>
              <a:solidFill>
                <a:srgbClr val="674EA7"/>
              </a:solidFill>
            </a:endParaRPr>
          </a:p>
        </p:txBody>
      </p:sp>
      <p:sp>
        <p:nvSpPr>
          <p:cNvPr id="101" name="Google Shape;101;p17"/>
          <p:cNvSpPr txBox="1"/>
          <p:nvPr/>
        </p:nvSpPr>
        <p:spPr>
          <a:xfrm>
            <a:off x="95325" y="648000"/>
            <a:ext cx="4629000" cy="4440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200"/>
              <a:t>Beam type: </a:t>
            </a:r>
            <a:r>
              <a:rPr lang="en-GB" sz="1200"/>
              <a:t>1-5 GeV muons</a:t>
            </a:r>
            <a:endParaRPr sz="1200"/>
          </a:p>
          <a:p>
            <a:pPr indent="0" lvl="0" marL="0" rtl="0" algn="l">
              <a:lnSpc>
                <a:spcPct val="115000"/>
              </a:lnSpc>
              <a:spcBef>
                <a:spcPts val="0"/>
              </a:spcBef>
              <a:spcAft>
                <a:spcPts val="0"/>
              </a:spcAft>
              <a:buNone/>
            </a:pPr>
            <a:r>
              <a:rPr b="1" lang="en-GB" sz="1200"/>
              <a:t>Intensity: </a:t>
            </a:r>
            <a:r>
              <a:rPr lang="en-GB" sz="1200"/>
              <a:t>1000 particles/spill</a:t>
            </a:r>
            <a:endParaRPr sz="1200"/>
          </a:p>
          <a:p>
            <a:pPr indent="0" lvl="0" marL="0" rtl="0" algn="l">
              <a:lnSpc>
                <a:spcPct val="115000"/>
              </a:lnSpc>
              <a:spcBef>
                <a:spcPts val="0"/>
              </a:spcBef>
              <a:spcAft>
                <a:spcPts val="0"/>
              </a:spcAft>
              <a:buNone/>
            </a:pPr>
            <a:r>
              <a:rPr b="1" lang="en-GB" sz="1200"/>
              <a:t>Beam divergence: </a:t>
            </a:r>
            <a:r>
              <a:rPr lang="en-GB" sz="1200"/>
              <a:t>as small as possible (1mm?)</a:t>
            </a:r>
            <a:endParaRPr sz="1200"/>
          </a:p>
          <a:p>
            <a:pPr indent="0" lvl="0" marL="0" rtl="0" algn="l">
              <a:lnSpc>
                <a:spcPct val="115000"/>
              </a:lnSpc>
              <a:spcBef>
                <a:spcPts val="0"/>
              </a:spcBef>
              <a:spcAft>
                <a:spcPts val="0"/>
              </a:spcAft>
              <a:buNone/>
            </a:pPr>
            <a:r>
              <a:t/>
            </a:r>
            <a:endParaRPr b="1" sz="1200"/>
          </a:p>
          <a:p>
            <a:pPr indent="-304800" lvl="0" marL="457200" rtl="0" algn="l">
              <a:lnSpc>
                <a:spcPct val="115000"/>
              </a:lnSpc>
              <a:spcBef>
                <a:spcPts val="0"/>
              </a:spcBef>
              <a:spcAft>
                <a:spcPts val="0"/>
              </a:spcAft>
              <a:buSzPts val="1200"/>
              <a:buChar char="●"/>
            </a:pPr>
            <a:r>
              <a:rPr b="1" lang="en-GB" sz="1200"/>
              <a:t>Movable table </a:t>
            </a:r>
            <a:endParaRPr b="1" sz="1200"/>
          </a:p>
          <a:p>
            <a:pPr indent="-304800" lvl="1" marL="914400" rtl="0" algn="l">
              <a:lnSpc>
                <a:spcPct val="115000"/>
              </a:lnSpc>
              <a:spcBef>
                <a:spcPts val="0"/>
              </a:spcBef>
              <a:spcAft>
                <a:spcPts val="0"/>
              </a:spcAft>
              <a:buSzPts val="1200"/>
              <a:buChar char="○"/>
            </a:pPr>
            <a:r>
              <a:rPr lang="en-GB" sz="1200"/>
              <a:t>With platform to place the prototypes</a:t>
            </a:r>
            <a:endParaRPr sz="1200"/>
          </a:p>
          <a:p>
            <a:pPr indent="-304800" lvl="1" marL="914400" rtl="0" algn="l">
              <a:lnSpc>
                <a:spcPct val="115000"/>
              </a:lnSpc>
              <a:spcBef>
                <a:spcPts val="0"/>
              </a:spcBef>
              <a:spcAft>
                <a:spcPts val="0"/>
              </a:spcAft>
              <a:buSzPts val="1200"/>
              <a:buChar char="○"/>
            </a:pPr>
            <a:r>
              <a:rPr lang="en-GB" sz="1200"/>
              <a:t>To make </a:t>
            </a:r>
            <a:r>
              <a:rPr lang="en-GB" sz="1200"/>
              <a:t>homogeneity</a:t>
            </a:r>
            <a:r>
              <a:rPr lang="en-GB" sz="1200"/>
              <a:t> scans</a:t>
            </a:r>
            <a:endParaRPr sz="1200"/>
          </a:p>
          <a:p>
            <a:pPr indent="-304800" lvl="0" marL="457200" rtl="0" algn="l">
              <a:lnSpc>
                <a:spcPct val="115000"/>
              </a:lnSpc>
              <a:spcBef>
                <a:spcPts val="0"/>
              </a:spcBef>
              <a:spcAft>
                <a:spcPts val="0"/>
              </a:spcAft>
              <a:buSzPts val="1200"/>
              <a:buChar char="●"/>
            </a:pPr>
            <a:r>
              <a:rPr b="1" lang="en-GB" sz="1200"/>
              <a:t>Crates</a:t>
            </a:r>
            <a:r>
              <a:rPr lang="en-GB" sz="1200"/>
              <a:t>: inside the beam and counting room area</a:t>
            </a:r>
            <a:endParaRPr sz="1200"/>
          </a:p>
          <a:p>
            <a:pPr indent="-304800" lvl="0" marL="457200" rtl="0" algn="l">
              <a:lnSpc>
                <a:spcPct val="115000"/>
              </a:lnSpc>
              <a:spcBef>
                <a:spcPts val="0"/>
              </a:spcBef>
              <a:spcAft>
                <a:spcPts val="0"/>
              </a:spcAft>
              <a:buSzPts val="1200"/>
              <a:buChar char="●"/>
            </a:pPr>
            <a:r>
              <a:rPr b="1" lang="en-GB" sz="1200"/>
              <a:t>G</a:t>
            </a:r>
            <a:r>
              <a:rPr b="1" lang="en-GB" sz="1200"/>
              <a:t>as</a:t>
            </a:r>
            <a:endParaRPr b="1" sz="1200"/>
          </a:p>
          <a:p>
            <a:pPr indent="-304800" lvl="1" marL="914400" rtl="0" algn="l">
              <a:lnSpc>
                <a:spcPct val="115000"/>
              </a:lnSpc>
              <a:spcBef>
                <a:spcPts val="0"/>
              </a:spcBef>
              <a:spcAft>
                <a:spcPts val="0"/>
              </a:spcAft>
              <a:buSzPts val="1200"/>
              <a:buChar char="○"/>
            </a:pPr>
            <a:r>
              <a:rPr lang="en-GB" sz="1200"/>
              <a:t>MWPC (80x80 cm^2): Mixture </a:t>
            </a:r>
            <a:r>
              <a:rPr lang="en-GB" sz="1200">
                <a:solidFill>
                  <a:schemeClr val="dk1"/>
                </a:solidFill>
              </a:rPr>
              <a:t>80:20 </a:t>
            </a:r>
            <a:r>
              <a:rPr lang="en-GB" sz="1200"/>
              <a:t>of </a:t>
            </a:r>
            <a:r>
              <a:rPr lang="en-GB" sz="1200">
                <a:solidFill>
                  <a:schemeClr val="dk1"/>
                </a:solidFill>
              </a:rPr>
              <a:t> Ar:CO2 </a:t>
            </a:r>
            <a:endParaRPr sz="1200">
              <a:solidFill>
                <a:schemeClr val="dk1"/>
              </a:solidFill>
            </a:endParaRPr>
          </a:p>
          <a:p>
            <a:pPr indent="-292100" lvl="2" marL="1371600" rtl="0" algn="l">
              <a:lnSpc>
                <a:spcPct val="115000"/>
              </a:lnSpc>
              <a:spcBef>
                <a:spcPts val="0"/>
              </a:spcBef>
              <a:spcAft>
                <a:spcPts val="0"/>
              </a:spcAft>
              <a:buClr>
                <a:schemeClr val="dk1"/>
              </a:buClr>
              <a:buSzPts val="1000"/>
              <a:buChar char="■"/>
            </a:pPr>
            <a:r>
              <a:rPr lang="en-GB" sz="1000">
                <a:solidFill>
                  <a:schemeClr val="dk1"/>
                </a:solidFill>
              </a:rPr>
              <a:t>~100 litres/day </a:t>
            </a:r>
            <a:endParaRPr sz="1000">
              <a:solidFill>
                <a:schemeClr val="dk1"/>
              </a:solidFill>
            </a:endParaRPr>
          </a:p>
          <a:p>
            <a:pPr indent="-292100" lvl="1" marL="914400" rtl="0" algn="l">
              <a:lnSpc>
                <a:spcPct val="115000"/>
              </a:lnSpc>
              <a:spcBef>
                <a:spcPts val="0"/>
              </a:spcBef>
              <a:spcAft>
                <a:spcPts val="0"/>
              </a:spcAft>
              <a:buClr>
                <a:schemeClr val="dk1"/>
              </a:buClr>
              <a:buSzPts val="1000"/>
              <a:buChar char="○"/>
            </a:pPr>
            <a:r>
              <a:rPr lang="en-GB" sz="1200">
                <a:solidFill>
                  <a:schemeClr val="dk1"/>
                </a:solidFill>
              </a:rPr>
              <a:t>RPC (35x35 cm^2): Freon (no humidity)</a:t>
            </a:r>
            <a:endParaRPr sz="1200">
              <a:solidFill>
                <a:schemeClr val="dk1"/>
              </a:solidFill>
            </a:endParaRPr>
          </a:p>
          <a:p>
            <a:pPr indent="-292100" lvl="2" marL="1371600" rtl="0" algn="l">
              <a:lnSpc>
                <a:spcPct val="115000"/>
              </a:lnSpc>
              <a:spcBef>
                <a:spcPts val="0"/>
              </a:spcBef>
              <a:spcAft>
                <a:spcPts val="0"/>
              </a:spcAft>
              <a:buClr>
                <a:schemeClr val="dk1"/>
              </a:buClr>
              <a:buSzPts val="1000"/>
              <a:buChar char="■"/>
            </a:pPr>
            <a:r>
              <a:rPr lang="en-GB" sz="1000">
                <a:solidFill>
                  <a:schemeClr val="dk1"/>
                </a:solidFill>
              </a:rPr>
              <a:t>~100 litres/day </a:t>
            </a:r>
            <a:endParaRPr sz="1000">
              <a:solidFill>
                <a:schemeClr val="dk1"/>
              </a:solidFill>
            </a:endParaRPr>
          </a:p>
          <a:p>
            <a:pPr indent="-292100" lvl="2" marL="1371600" rtl="0" algn="l">
              <a:lnSpc>
                <a:spcPct val="115000"/>
              </a:lnSpc>
              <a:spcBef>
                <a:spcPts val="0"/>
              </a:spcBef>
              <a:spcAft>
                <a:spcPts val="0"/>
              </a:spcAft>
              <a:buClr>
                <a:schemeClr val="dk1"/>
              </a:buClr>
              <a:buSzPts val="1000"/>
              <a:buChar char="■"/>
            </a:pPr>
            <a:r>
              <a:rPr lang="en-GB" sz="1000">
                <a:solidFill>
                  <a:schemeClr val="dk1"/>
                </a:solidFill>
              </a:rPr>
              <a:t>Optional - R134A 95.4%, Iso-butane 4.3% and SF6 0.3%. </a:t>
            </a:r>
            <a:endParaRPr sz="1000">
              <a:solidFill>
                <a:schemeClr val="dk1"/>
              </a:solidFill>
            </a:endParaRPr>
          </a:p>
          <a:p>
            <a:pPr indent="-304800" lvl="0" marL="457200" rtl="0" algn="l">
              <a:lnSpc>
                <a:spcPct val="115000"/>
              </a:lnSpc>
              <a:spcBef>
                <a:spcPts val="0"/>
              </a:spcBef>
              <a:spcAft>
                <a:spcPts val="0"/>
              </a:spcAft>
              <a:buSzPts val="1200"/>
              <a:buChar char="●"/>
            </a:pPr>
            <a:r>
              <a:rPr b="1" lang="en-GB" sz="1200"/>
              <a:t>Fixing supports</a:t>
            </a:r>
            <a:endParaRPr b="1"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GB" sz="1200">
                <a:solidFill>
                  <a:schemeClr val="dk1"/>
                </a:solidFill>
              </a:rPr>
              <a:t>Large standard table to place and fix several detector modules. </a:t>
            </a:r>
            <a:endParaRPr sz="1200">
              <a:solidFill>
                <a:schemeClr val="dk1"/>
              </a:solidFill>
            </a:endParaRPr>
          </a:p>
          <a:p>
            <a:pPr indent="-292100" lvl="2" marL="1371600" rtl="0" algn="l">
              <a:lnSpc>
                <a:spcPct val="115000"/>
              </a:lnSpc>
              <a:spcBef>
                <a:spcPts val="0"/>
              </a:spcBef>
              <a:spcAft>
                <a:spcPts val="0"/>
              </a:spcAft>
              <a:buClr>
                <a:schemeClr val="dk1"/>
              </a:buClr>
              <a:buSzPts val="1000"/>
              <a:buChar char="■"/>
            </a:pPr>
            <a:r>
              <a:rPr lang="en-GB" sz="1000">
                <a:solidFill>
                  <a:schemeClr val="dk1"/>
                </a:solidFill>
              </a:rPr>
              <a:t>To place some modules 1m length on the downstream</a:t>
            </a:r>
            <a:endParaRPr sz="1000"/>
          </a:p>
          <a:p>
            <a:pPr indent="-304800" lvl="1" marL="914400" rtl="0" algn="l">
              <a:lnSpc>
                <a:spcPct val="115000"/>
              </a:lnSpc>
              <a:spcBef>
                <a:spcPts val="0"/>
              </a:spcBef>
              <a:spcAft>
                <a:spcPts val="0"/>
              </a:spcAft>
              <a:buSzPts val="1200"/>
              <a:buChar char="○"/>
            </a:pPr>
            <a:r>
              <a:rPr lang="en-GB" sz="1200"/>
              <a:t>Iron block - 70 cm thick</a:t>
            </a:r>
            <a:endParaRPr sz="1200"/>
          </a:p>
          <a:p>
            <a:pPr indent="-304800" lvl="1" marL="914400" rtl="0" algn="l">
              <a:lnSpc>
                <a:spcPct val="115000"/>
              </a:lnSpc>
              <a:spcBef>
                <a:spcPts val="0"/>
              </a:spcBef>
              <a:spcAft>
                <a:spcPts val="0"/>
              </a:spcAft>
              <a:buSzPts val="1200"/>
              <a:buChar char="○"/>
            </a:pPr>
            <a:r>
              <a:rPr lang="en-GB" sz="1200"/>
              <a:t>Scintillator triggers</a:t>
            </a:r>
            <a:endParaRPr b="1" sz="1200"/>
          </a:p>
        </p:txBody>
      </p:sp>
      <p:pic>
        <p:nvPicPr>
          <p:cNvPr id="102" name="Google Shape;102;p17"/>
          <p:cNvPicPr preferRelativeResize="0"/>
          <p:nvPr/>
        </p:nvPicPr>
        <p:blipFill rotWithShape="1">
          <a:blip r:embed="rId3">
            <a:alphaModFix/>
          </a:blip>
          <a:srcRect b="4381" l="9520" r="15690" t="11999"/>
          <a:stretch/>
        </p:blipFill>
        <p:spPr>
          <a:xfrm>
            <a:off x="4648725" y="775563"/>
            <a:ext cx="4281976" cy="3592375"/>
          </a:xfrm>
          <a:prstGeom prst="rect">
            <a:avLst/>
          </a:prstGeom>
          <a:noFill/>
          <a:ln>
            <a:noFill/>
          </a:ln>
        </p:spPr>
      </p:pic>
      <p:sp>
        <p:nvSpPr>
          <p:cNvPr id="103" name="Google Shape;103;p17"/>
          <p:cNvSpPr/>
          <p:nvPr/>
        </p:nvSpPr>
        <p:spPr>
          <a:xfrm>
            <a:off x="5120700" y="2301088"/>
            <a:ext cx="1800300" cy="2000100"/>
          </a:xfrm>
          <a:prstGeom prst="rect">
            <a:avLst/>
          </a:prstGeom>
          <a:noFill/>
          <a:ln cap="flat" cmpd="sng" w="28575">
            <a:solidFill>
              <a:srgbClr val="FF0000"/>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7"/>
          <p:cNvSpPr txBox="1"/>
          <p:nvPr/>
        </p:nvSpPr>
        <p:spPr>
          <a:xfrm>
            <a:off x="6021150" y="1582213"/>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dk1"/>
                </a:solidFill>
                <a:highlight>
                  <a:schemeClr val="accent6"/>
                </a:highlight>
              </a:rPr>
              <a:t>Movable table </a:t>
            </a:r>
            <a:endParaRPr sz="1800">
              <a:solidFill>
                <a:schemeClr val="dk1"/>
              </a:solidFill>
              <a:highlight>
                <a:schemeClr val="accent6"/>
              </a:highlight>
            </a:endParaRPr>
          </a:p>
        </p:txBody>
      </p:sp>
      <p:sp>
        <p:nvSpPr>
          <p:cNvPr id="105" name="Google Shape;105;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8"/>
          <p:cNvSpPr txBox="1"/>
          <p:nvPr>
            <p:ph type="title"/>
          </p:nvPr>
        </p:nvSpPr>
        <p:spPr>
          <a:xfrm>
            <a:off x="364675"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4720"/>
              <a:t>Backup</a:t>
            </a:r>
            <a:endParaRPr sz="4720"/>
          </a:p>
        </p:txBody>
      </p:sp>
      <p:sp>
        <p:nvSpPr>
          <p:cNvPr id="111" name="Google Shape;11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t>Old beam area</a:t>
            </a:r>
            <a:endParaRPr/>
          </a:p>
        </p:txBody>
      </p:sp>
      <p:pic>
        <p:nvPicPr>
          <p:cNvPr id="117" name="Google Shape;117;p19"/>
          <p:cNvPicPr preferRelativeResize="0"/>
          <p:nvPr/>
        </p:nvPicPr>
        <p:blipFill>
          <a:blip r:embed="rId3">
            <a:alphaModFix/>
          </a:blip>
          <a:stretch>
            <a:fillRect/>
          </a:stretch>
        </p:blipFill>
        <p:spPr>
          <a:xfrm>
            <a:off x="1396925" y="1084050"/>
            <a:ext cx="5094632" cy="3820974"/>
          </a:xfrm>
          <a:prstGeom prst="rect">
            <a:avLst/>
          </a:prstGeom>
          <a:noFill/>
          <a:ln>
            <a:noFill/>
          </a:ln>
        </p:spPr>
      </p:pic>
      <p:sp>
        <p:nvSpPr>
          <p:cNvPr id="118" name="Google Shape;118;p19"/>
          <p:cNvSpPr txBox="1"/>
          <p:nvPr/>
        </p:nvSpPr>
        <p:spPr>
          <a:xfrm>
            <a:off x="7136050" y="2709650"/>
            <a:ext cx="138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Beam output</a:t>
            </a:r>
            <a:endParaRPr/>
          </a:p>
        </p:txBody>
      </p:sp>
      <p:cxnSp>
        <p:nvCxnSpPr>
          <p:cNvPr id="119" name="Google Shape;119;p19"/>
          <p:cNvCxnSpPr/>
          <p:nvPr/>
        </p:nvCxnSpPr>
        <p:spPr>
          <a:xfrm flipH="1">
            <a:off x="6586650" y="3078150"/>
            <a:ext cx="926700" cy="344400"/>
          </a:xfrm>
          <a:prstGeom prst="straightConnector1">
            <a:avLst/>
          </a:prstGeom>
          <a:noFill/>
          <a:ln cap="flat" cmpd="sng" w="28575">
            <a:solidFill>
              <a:srgbClr val="FF0000"/>
            </a:solidFill>
            <a:prstDash val="solid"/>
            <a:round/>
            <a:headEnd len="med" w="med" type="none"/>
            <a:tailEnd len="med" w="med" type="triangle"/>
          </a:ln>
        </p:spPr>
      </p:cxnSp>
      <p:sp>
        <p:nvSpPr>
          <p:cNvPr id="120" name="Google Shape;120;p19"/>
          <p:cNvSpPr txBox="1"/>
          <p:nvPr/>
        </p:nvSpPr>
        <p:spPr>
          <a:xfrm>
            <a:off x="13325" y="3109850"/>
            <a:ext cx="138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Large standard table</a:t>
            </a:r>
            <a:endParaRPr/>
          </a:p>
        </p:txBody>
      </p:sp>
      <p:cxnSp>
        <p:nvCxnSpPr>
          <p:cNvPr id="121" name="Google Shape;121;p19"/>
          <p:cNvCxnSpPr/>
          <p:nvPr/>
        </p:nvCxnSpPr>
        <p:spPr>
          <a:xfrm>
            <a:off x="1045900" y="3435625"/>
            <a:ext cx="1317300" cy="291300"/>
          </a:xfrm>
          <a:prstGeom prst="straightConnector1">
            <a:avLst/>
          </a:prstGeom>
          <a:noFill/>
          <a:ln cap="flat" cmpd="sng" w="28575">
            <a:solidFill>
              <a:srgbClr val="FF0000"/>
            </a:solidFill>
            <a:prstDash val="solid"/>
            <a:round/>
            <a:headEnd len="med" w="med" type="none"/>
            <a:tailEnd len="med" w="med" type="triangle"/>
          </a:ln>
        </p:spPr>
      </p:cxnSp>
      <p:sp>
        <p:nvSpPr>
          <p:cNvPr id="122" name="Google Shape;12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0"/>
          <p:cNvSpPr txBox="1"/>
          <p:nvPr/>
        </p:nvSpPr>
        <p:spPr>
          <a:xfrm>
            <a:off x="589975" y="236725"/>
            <a:ext cx="39162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2400"/>
              <a:t>MuonID activities</a:t>
            </a:r>
            <a:endParaRPr sz="2400"/>
          </a:p>
        </p:txBody>
      </p:sp>
      <p:sp>
        <p:nvSpPr>
          <p:cNvPr id="128" name="Google Shape;128;p20"/>
          <p:cNvSpPr txBox="1"/>
          <p:nvPr/>
        </p:nvSpPr>
        <p:spPr>
          <a:xfrm>
            <a:off x="4419600" y="465050"/>
            <a:ext cx="2374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t>Beam test: </a:t>
            </a:r>
            <a:r>
              <a:rPr b="1" lang="en-GB" sz="1200"/>
              <a:t>7 to 20 of June</a:t>
            </a:r>
            <a:endParaRPr sz="1200"/>
          </a:p>
        </p:txBody>
      </p:sp>
      <p:pic>
        <p:nvPicPr>
          <p:cNvPr id="129" name="Google Shape;129;p20"/>
          <p:cNvPicPr preferRelativeResize="0"/>
          <p:nvPr/>
        </p:nvPicPr>
        <p:blipFill>
          <a:blip r:embed="rId3">
            <a:alphaModFix/>
          </a:blip>
          <a:stretch>
            <a:fillRect/>
          </a:stretch>
        </p:blipFill>
        <p:spPr>
          <a:xfrm>
            <a:off x="728843" y="2022025"/>
            <a:ext cx="6687084" cy="3092099"/>
          </a:xfrm>
          <a:prstGeom prst="rect">
            <a:avLst/>
          </a:prstGeom>
          <a:noFill/>
          <a:ln cap="flat" cmpd="sng" w="9525">
            <a:solidFill>
              <a:schemeClr val="dk2"/>
            </a:solidFill>
            <a:prstDash val="solid"/>
            <a:round/>
            <a:headEnd len="sm" w="sm" type="none"/>
            <a:tailEnd len="sm" w="sm" type="none"/>
          </a:ln>
        </p:spPr>
      </p:pic>
      <p:sp>
        <p:nvSpPr>
          <p:cNvPr id="130" name="Google Shape;130;p20"/>
          <p:cNvSpPr txBox="1"/>
          <p:nvPr/>
        </p:nvSpPr>
        <p:spPr>
          <a:xfrm>
            <a:off x="4441800" y="698425"/>
            <a:ext cx="4249500" cy="132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GB" sz="1200"/>
              <a:t>Muon chamber baseline option</a:t>
            </a:r>
            <a:endParaRPr b="1" sz="1200"/>
          </a:p>
          <a:p>
            <a:pPr indent="-304800" lvl="0" marL="457200" rtl="0" algn="l">
              <a:lnSpc>
                <a:spcPct val="100000"/>
              </a:lnSpc>
              <a:spcBef>
                <a:spcPts val="0"/>
              </a:spcBef>
              <a:spcAft>
                <a:spcPts val="0"/>
              </a:spcAft>
              <a:buClr>
                <a:schemeClr val="dk1"/>
              </a:buClr>
              <a:buSzPts val="1200"/>
              <a:buChar char="●"/>
            </a:pPr>
            <a:r>
              <a:rPr lang="en-GB" sz="1200">
                <a:solidFill>
                  <a:schemeClr val="dk1"/>
                </a:solidFill>
              </a:rPr>
              <a:t>Identification of muons crossing absorber </a:t>
            </a:r>
            <a:endParaRPr sz="1200">
              <a:solidFill>
                <a:schemeClr val="dk1"/>
              </a:solidFill>
            </a:endParaRPr>
          </a:p>
          <a:p>
            <a:pPr indent="-304800" lvl="0" marL="457200" rtl="0" algn="l">
              <a:lnSpc>
                <a:spcPct val="100000"/>
              </a:lnSpc>
              <a:spcBef>
                <a:spcPts val="0"/>
              </a:spcBef>
              <a:spcAft>
                <a:spcPts val="0"/>
              </a:spcAft>
              <a:buClr>
                <a:schemeClr val="dk1"/>
              </a:buClr>
              <a:buSzPts val="1200"/>
              <a:buChar char="●"/>
            </a:pPr>
            <a:r>
              <a:rPr lang="en-GB" sz="1200">
                <a:solidFill>
                  <a:schemeClr val="dk1"/>
                </a:solidFill>
              </a:rPr>
              <a:t>1 m long, 5 cm wide scintillator bars around absorber</a:t>
            </a:r>
            <a:endParaRPr b="1" sz="1200"/>
          </a:p>
          <a:p>
            <a:pPr indent="-304800" lvl="0" marL="457200" rtl="0" algn="l">
              <a:lnSpc>
                <a:spcPct val="100000"/>
              </a:lnSpc>
              <a:spcBef>
                <a:spcPts val="0"/>
              </a:spcBef>
              <a:spcAft>
                <a:spcPts val="0"/>
              </a:spcAft>
              <a:buSzPts val="1200"/>
              <a:buChar char="●"/>
            </a:pPr>
            <a:r>
              <a:rPr lang="en-GB" sz="1200"/>
              <a:t>Should cover an area of ~360 m^2</a:t>
            </a:r>
            <a:endParaRPr sz="1200"/>
          </a:p>
          <a:p>
            <a:pPr indent="-304800" lvl="0" marL="457200" rtl="0" algn="l">
              <a:lnSpc>
                <a:spcPct val="100000"/>
              </a:lnSpc>
              <a:spcBef>
                <a:spcPts val="0"/>
              </a:spcBef>
              <a:spcAft>
                <a:spcPts val="0"/>
              </a:spcAft>
              <a:buSzPts val="1200"/>
              <a:buChar char="●"/>
            </a:pPr>
            <a:r>
              <a:rPr lang="en-GB" sz="1200"/>
              <a:t>Iron absorber</a:t>
            </a:r>
            <a:endParaRPr sz="1200"/>
          </a:p>
          <a:p>
            <a:pPr indent="-317500" lvl="0" marL="457200" rtl="0" algn="l">
              <a:lnSpc>
                <a:spcPct val="100000"/>
              </a:lnSpc>
              <a:spcBef>
                <a:spcPts val="0"/>
              </a:spcBef>
              <a:spcAft>
                <a:spcPts val="0"/>
              </a:spcAft>
              <a:buSzPts val="1400"/>
              <a:buChar char="●"/>
            </a:pPr>
            <a:r>
              <a:rPr lang="en-GB" sz="1200"/>
              <a:t>Readout in both sides of the bar: 13440 channels</a:t>
            </a:r>
            <a:endParaRPr sz="12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