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 b="def" i="def"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 b="def" i="def"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82" name="Shape 28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Helvetica Neue"/>
      </a:defRPr>
    </a:lvl1pPr>
    <a:lvl2pPr indent="228600" latinLnBrk="0">
      <a:defRPr sz="1200">
        <a:latin typeface="+mj-lt"/>
        <a:ea typeface="+mj-ea"/>
        <a:cs typeface="+mj-cs"/>
        <a:sym typeface="Helvetica Neue"/>
      </a:defRPr>
    </a:lvl2pPr>
    <a:lvl3pPr indent="457200" latinLnBrk="0">
      <a:defRPr sz="1200">
        <a:latin typeface="+mj-lt"/>
        <a:ea typeface="+mj-ea"/>
        <a:cs typeface="+mj-cs"/>
        <a:sym typeface="Helvetica Neue"/>
      </a:defRPr>
    </a:lvl3pPr>
    <a:lvl4pPr indent="685800" latinLnBrk="0">
      <a:defRPr sz="1200">
        <a:latin typeface="+mj-lt"/>
        <a:ea typeface="+mj-ea"/>
        <a:cs typeface="+mj-cs"/>
        <a:sym typeface="Helvetica Neue"/>
      </a:defRPr>
    </a:lvl4pPr>
    <a:lvl5pPr indent="914400" latinLnBrk="0">
      <a:defRPr sz="1200">
        <a:latin typeface="+mj-lt"/>
        <a:ea typeface="+mj-ea"/>
        <a:cs typeface="+mj-cs"/>
        <a:sym typeface="Helvetica Neue"/>
      </a:defRPr>
    </a:lvl5pPr>
    <a:lvl6pPr indent="1143000" latinLnBrk="0">
      <a:defRPr sz="1200">
        <a:latin typeface="+mj-lt"/>
        <a:ea typeface="+mj-ea"/>
        <a:cs typeface="+mj-cs"/>
        <a:sym typeface="Helvetica Neue"/>
      </a:defRPr>
    </a:lvl6pPr>
    <a:lvl7pPr indent="1371600" latinLnBrk="0">
      <a:defRPr sz="1200">
        <a:latin typeface="+mj-lt"/>
        <a:ea typeface="+mj-ea"/>
        <a:cs typeface="+mj-cs"/>
        <a:sym typeface="Helvetica Neue"/>
      </a:defRPr>
    </a:lvl7pPr>
    <a:lvl8pPr indent="1600200" latinLnBrk="0">
      <a:defRPr sz="1200">
        <a:latin typeface="+mj-lt"/>
        <a:ea typeface="+mj-ea"/>
        <a:cs typeface="+mj-cs"/>
        <a:sym typeface="Helvetica Neue"/>
      </a:defRPr>
    </a:lvl8pPr>
    <a:lvl9pPr indent="1828800" latinLnBrk="0">
      <a:defRPr sz="1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06" name="Body Level One…"/>
          <p:cNvSpPr txBox="1"/>
          <p:nvPr>
            <p:ph type="body" sz="half" idx="1"/>
          </p:nvPr>
        </p:nvSpPr>
        <p:spPr>
          <a:xfrm>
            <a:off x="609479" y="1604519"/>
            <a:ext cx="10973522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PlaceHolder 3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17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19" name="PlaceHolder 4"/>
          <p:cNvSpPr/>
          <p:nvPr/>
        </p:nvSpPr>
        <p:spPr>
          <a:xfrm>
            <a:off x="609479" y="3682079"/>
            <a:ext cx="5355002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20" name="PlaceHolder 5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30" name="Body Level One…"/>
          <p:cNvSpPr txBox="1"/>
          <p:nvPr>
            <p:ph type="body" sz="quarter" idx="1"/>
          </p:nvPr>
        </p:nvSpPr>
        <p:spPr>
          <a:xfrm>
            <a:off x="609479" y="1604519"/>
            <a:ext cx="35334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PlaceHolder 3"/>
          <p:cNvSpPr/>
          <p:nvPr/>
        </p:nvSpPr>
        <p:spPr>
          <a:xfrm>
            <a:off x="431999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32" name="PlaceHolder 4"/>
          <p:cNvSpPr/>
          <p:nvPr/>
        </p:nvSpPr>
        <p:spPr>
          <a:xfrm>
            <a:off x="803051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33" name="PlaceHolder 5"/>
          <p:cNvSpPr/>
          <p:nvPr/>
        </p:nvSpPr>
        <p:spPr>
          <a:xfrm>
            <a:off x="609479" y="3682079"/>
            <a:ext cx="35334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34" name="PlaceHolder 6"/>
          <p:cNvSpPr/>
          <p:nvPr/>
        </p:nvSpPr>
        <p:spPr>
          <a:xfrm>
            <a:off x="4319999" y="3682079"/>
            <a:ext cx="35334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35" name="PlaceHolder 7"/>
          <p:cNvSpPr/>
          <p:nvPr>
            <p:ph type="body" sz="quarter" idx="21"/>
          </p:nvPr>
        </p:nvSpPr>
        <p:spPr>
          <a:xfrm>
            <a:off x="8030519" y="3682079"/>
            <a:ext cx="3533400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2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2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2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PlaceHolder 3"/>
          <p:cNvSpPr/>
          <p:nvPr>
            <p:ph type="body" sz="half" idx="21"/>
          </p:nvPr>
        </p:nvSpPr>
        <p:spPr>
          <a:xfrm>
            <a:off x="6232680" y="1604519"/>
            <a:ext cx="5355001" cy="397728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1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Body Level One…"/>
          <p:cNvSpPr txBox="1"/>
          <p:nvPr>
            <p:ph type="body" idx="1"/>
          </p:nvPr>
        </p:nvSpPr>
        <p:spPr>
          <a:xfrm>
            <a:off x="609479" y="273599"/>
            <a:ext cx="10973522" cy="530784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1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PlaceHolder 3"/>
          <p:cNvSpPr/>
          <p:nvPr/>
        </p:nvSpPr>
        <p:spPr>
          <a:xfrm>
            <a:off x="6232680" y="1604519"/>
            <a:ext cx="5355001" cy="397728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03" name="PlaceHolder 4"/>
          <p:cNvSpPr/>
          <p:nvPr>
            <p:ph type="body" sz="quarter" idx="21"/>
          </p:nvPr>
        </p:nvSpPr>
        <p:spPr>
          <a:xfrm>
            <a:off x="609479" y="3682079"/>
            <a:ext cx="5355002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3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4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15" name="PlaceHolder 4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5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6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27" name="PlaceHolder 4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7" name="Body Level One…"/>
          <p:cNvSpPr txBox="1"/>
          <p:nvPr>
            <p:ph type="body" sz="half" idx="1"/>
          </p:nvPr>
        </p:nvSpPr>
        <p:spPr>
          <a:xfrm>
            <a:off x="609479" y="1604519"/>
            <a:ext cx="10973522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PlaceHolder 3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48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9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0" name="PlaceHolder 4"/>
          <p:cNvSpPr/>
          <p:nvPr/>
        </p:nvSpPr>
        <p:spPr>
          <a:xfrm>
            <a:off x="609479" y="3682079"/>
            <a:ext cx="5355002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1" name="PlaceHolder 5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1" name="Body Level One…"/>
          <p:cNvSpPr txBox="1"/>
          <p:nvPr>
            <p:ph type="body" sz="quarter" idx="1"/>
          </p:nvPr>
        </p:nvSpPr>
        <p:spPr>
          <a:xfrm>
            <a:off x="609479" y="1604519"/>
            <a:ext cx="35334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2" name="PlaceHolder 3"/>
          <p:cNvSpPr/>
          <p:nvPr/>
        </p:nvSpPr>
        <p:spPr>
          <a:xfrm>
            <a:off x="431999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63" name="PlaceHolder 4"/>
          <p:cNvSpPr/>
          <p:nvPr/>
        </p:nvSpPr>
        <p:spPr>
          <a:xfrm>
            <a:off x="803051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64" name="PlaceHolder 5"/>
          <p:cNvSpPr/>
          <p:nvPr/>
        </p:nvSpPr>
        <p:spPr>
          <a:xfrm>
            <a:off x="609479" y="3682079"/>
            <a:ext cx="35334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65" name="PlaceHolder 6"/>
          <p:cNvSpPr/>
          <p:nvPr/>
        </p:nvSpPr>
        <p:spPr>
          <a:xfrm>
            <a:off x="4319999" y="3682079"/>
            <a:ext cx="35334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66" name="PlaceHolder 7"/>
          <p:cNvSpPr/>
          <p:nvPr>
            <p:ph type="body" sz="quarter" idx="21"/>
          </p:nvPr>
        </p:nvSpPr>
        <p:spPr>
          <a:xfrm>
            <a:off x="8030519" y="3682079"/>
            <a:ext cx="3533400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6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2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Slide Number"/>
          <p:cNvSpPr txBox="1"/>
          <p:nvPr>
            <p:ph type="sldNum" sz="quarter" idx="2"/>
          </p:nvPr>
        </p:nvSpPr>
        <p:spPr>
          <a:xfrm>
            <a:off x="8463946" y="6221731"/>
            <a:ext cx="273654" cy="269239"/>
          </a:xfrm>
          <a:prstGeom prst="rect">
            <a:avLst/>
          </a:prstGeom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1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1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PlaceHolder 3"/>
          <p:cNvSpPr/>
          <p:nvPr>
            <p:ph type="body" sz="half" idx="21"/>
          </p:nvPr>
        </p:nvSpPr>
        <p:spPr>
          <a:xfrm>
            <a:off x="6232680" y="1604519"/>
            <a:ext cx="5355001" cy="397728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Body Level One…"/>
          <p:cNvSpPr txBox="1"/>
          <p:nvPr>
            <p:ph type="body" idx="1"/>
          </p:nvPr>
        </p:nvSpPr>
        <p:spPr>
          <a:xfrm>
            <a:off x="609479" y="273599"/>
            <a:ext cx="10973522" cy="5307841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70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PlaceHolder 3"/>
          <p:cNvSpPr/>
          <p:nvPr/>
        </p:nvSpPr>
        <p:spPr>
          <a:xfrm>
            <a:off x="6232680" y="1604519"/>
            <a:ext cx="5355001" cy="397728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72" name="PlaceHolder 4"/>
          <p:cNvSpPr/>
          <p:nvPr>
            <p:ph type="body" sz="quarter" idx="21"/>
          </p:nvPr>
        </p:nvSpPr>
        <p:spPr>
          <a:xfrm>
            <a:off x="609479" y="3682079"/>
            <a:ext cx="535500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2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84" name="PlaceHolder 4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94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96" name="PlaceHolder 4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91401" cy="5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31999" marR="0" indent="-323999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Tx/>
        <a:buChar char="●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910285" marR="0" indent="-370285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7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392000" marR="0" indent="-3840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857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7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289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721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53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Tx/>
        <a:buFont typeface="Wingdings"/>
        <a:buNone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Tx/>
        <a:buFont typeface="Wingdings"/>
        <a:buNone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 txBox="1"/>
          <p:nvPr/>
        </p:nvSpPr>
        <p:spPr>
          <a:xfrm>
            <a:off x="863999" y="808059"/>
            <a:ext cx="10043130" cy="1735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defRPr b="1" spc="-1" sz="5000">
                <a:solidFill>
                  <a:schemeClr val="accent1"/>
                </a:solidFill>
              </a:defRPr>
            </a:pPr>
            <a:r>
              <a:t>Beamline for Schools</a:t>
            </a:r>
            <a:br/>
            <a:r>
              <a:rPr sz="4000"/>
              <a:t>A Physics competition for </a:t>
            </a:r>
            <a:endParaRPr sz="4000"/>
          </a:p>
          <a:p>
            <a:pPr>
              <a:lnSpc>
                <a:spcPct val="90000"/>
              </a:lnSpc>
              <a:defRPr b="1" spc="-1" sz="4000">
                <a:solidFill>
                  <a:schemeClr val="accent1"/>
                </a:solidFill>
              </a:defRPr>
            </a:pPr>
            <a:r>
              <a:t>high-schools students</a:t>
            </a:r>
          </a:p>
        </p:txBody>
      </p:sp>
      <p:pic>
        <p:nvPicPr>
          <p:cNvPr id="285" name="BL4S@10_logo.png" descr="BL4S@10_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11196" y="2144904"/>
            <a:ext cx="4863208" cy="3935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DESY.png" descr="DES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05603" y="3736785"/>
            <a:ext cx="2001050" cy="20010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LogoOutline-Blue.png" descr="LogoOutline-Blu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28170" y="3786359"/>
            <a:ext cx="1901902" cy="1901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ustomShape 1"/>
          <p:cNvSpPr txBox="1"/>
          <p:nvPr/>
        </p:nvSpPr>
        <p:spPr>
          <a:xfrm>
            <a:off x="407879" y="373680"/>
            <a:ext cx="1137528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Beamline for Schools – About it</a:t>
            </a:r>
          </a:p>
        </p:txBody>
      </p:sp>
      <p:sp>
        <p:nvSpPr>
          <p:cNvPr id="290" name="CustomShape 3"/>
          <p:cNvSpPr txBox="1"/>
          <p:nvPr/>
        </p:nvSpPr>
        <p:spPr>
          <a:xfrm>
            <a:off x="4304519" y="6406733"/>
            <a:ext cx="6481082" cy="26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291" name="CustomShape 4"/>
          <p:cNvSpPr txBox="1"/>
          <p:nvPr>
            <p:ph type="sldNum" sz="quarter" idx="4294967295"/>
          </p:nvPr>
        </p:nvSpPr>
        <p:spPr>
          <a:xfrm>
            <a:off x="11660479" y="6470367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92" name="image7.png" descr="image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983640" y="3525727"/>
            <a:ext cx="3104015" cy="2069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image8.png" descr="image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71019" y="1148967"/>
            <a:ext cx="3028414" cy="20187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image9.png" descr="image9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33108" y="3525727"/>
            <a:ext cx="3104237" cy="2069034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CustomShape 5"/>
          <p:cNvSpPr txBox="1"/>
          <p:nvPr/>
        </p:nvSpPr>
        <p:spPr>
          <a:xfrm>
            <a:off x="363701" y="1174757"/>
            <a:ext cx="5189401" cy="5694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>
              <a:defRPr spc="-1" sz="2200"/>
            </a:pPr>
            <a:r>
              <a:t>Teams of high-school students can propose an experiment to be performed at the test-beam facility of a particle accelerator.</a:t>
            </a:r>
          </a:p>
          <a:p>
            <a:pPr>
              <a:defRPr spc="-1" sz="2200"/>
            </a:pPr>
          </a:p>
          <a:p>
            <a:pPr>
              <a:defRPr spc="-1" sz="2200"/>
            </a:pPr>
            <a:r>
              <a:t>It is a great opportunity to get in touch with the world of physics research.</a:t>
            </a:r>
          </a:p>
          <a:p>
            <a:pPr>
              <a:defRPr spc="-1" sz="2200"/>
            </a:pPr>
          </a:p>
          <a:p>
            <a:pPr>
              <a:defRPr spc="-1" sz="2200"/>
            </a:pPr>
            <a:r>
              <a:t>They can interact with scientists from CERN, DESY and many other institutions around the world.</a:t>
            </a:r>
          </a:p>
          <a:p>
            <a:pPr>
              <a:defRPr spc="-1" sz="2200"/>
            </a:pPr>
          </a:p>
          <a:p>
            <a:pPr>
              <a:defRPr spc="-1" sz="2200"/>
            </a:pPr>
            <a:r>
              <a:t>Two teams will perform their experiments at CERN and one at DESY. </a:t>
            </a:r>
          </a:p>
          <a:p>
            <a:pPr>
              <a:defRPr spc="-1" sz="2200"/>
            </a:pPr>
          </a:p>
          <a:p>
            <a:pPr>
              <a:defRPr spc="-1" sz="2200"/>
            </a:pPr>
          </a:p>
        </p:txBody>
      </p:sp>
      <p:pic>
        <p:nvPicPr>
          <p:cNvPr id="296" name="MAA06739POST.jpg" descr="MAA06739POST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017351" y="1146139"/>
            <a:ext cx="3036594" cy="20243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CustomShape 1"/>
          <p:cNvSpPr txBox="1"/>
          <p:nvPr/>
        </p:nvSpPr>
        <p:spPr>
          <a:xfrm>
            <a:off x="408359" y="373680"/>
            <a:ext cx="1137528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BL4S Beamtime -  PS T10</a:t>
            </a:r>
          </a:p>
        </p:txBody>
      </p:sp>
      <p:sp>
        <p:nvSpPr>
          <p:cNvPr id="299" name="CustomShape 3"/>
          <p:cNvSpPr txBox="1"/>
          <p:nvPr/>
        </p:nvSpPr>
        <p:spPr>
          <a:xfrm>
            <a:off x="4304519" y="6406733"/>
            <a:ext cx="6481082" cy="26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300" name="CustomShape 4"/>
          <p:cNvSpPr txBox="1"/>
          <p:nvPr>
            <p:ph type="sldNum" sz="quarter" idx="4294967295"/>
          </p:nvPr>
        </p:nvSpPr>
        <p:spPr>
          <a:xfrm>
            <a:off x="11660479" y="6470367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301" name="Experimental_Setup_CERN.jpg" descr="Experimental_Setup_CERN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0248" y="1260185"/>
            <a:ext cx="4071712" cy="305378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C566F6DD-4A4F-439A-96F0-3776F8B4DD97.jpeg" descr="C566F6DD-4A4F-439A-96F0-3776F8B4DD97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27317" y="1307117"/>
            <a:ext cx="3946560" cy="2959920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Two experiment sessions: Week 29 for the concept validation, weeks 37 and 38 with students.…"/>
          <p:cNvSpPr txBox="1"/>
          <p:nvPr/>
        </p:nvSpPr>
        <p:spPr>
          <a:xfrm>
            <a:off x="859979" y="4734858"/>
            <a:ext cx="10928941" cy="1452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2000"/>
            </a:pPr>
            <a:r>
              <a:t>Two experiment sessions: Week 29 for the concept validation, weeks 37 and 38 with students.</a:t>
            </a:r>
          </a:p>
          <a:p>
            <a:pPr>
              <a:defRPr sz="2000"/>
            </a:pPr>
            <a:r>
              <a:t>We don’t have an overview of the experiments yet. </a:t>
            </a:r>
          </a:p>
          <a:p>
            <a:pPr>
              <a:defRPr sz="2000"/>
            </a:pPr>
            <a:r>
              <a:t>Mixed hadrons, Energy range: 0.5 - 10 GeV, possible use of gases (MRPCs, DWCs, Micromegas).</a:t>
            </a:r>
          </a:p>
          <a:p>
            <a:pPr>
              <a:defRPr sz="2000"/>
            </a:pPr>
            <a:r>
              <a:t>Magnet?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