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723" r:id="rId1"/>
  </p:sldMasterIdLst>
  <p:notesMasterIdLst>
    <p:notesMasterId r:id="rId71"/>
  </p:notesMasterIdLst>
  <p:handoutMasterIdLst>
    <p:handoutMasterId r:id="rId72"/>
  </p:handoutMasterIdLst>
  <p:sldIdLst>
    <p:sldId id="256" r:id="rId2"/>
    <p:sldId id="257" r:id="rId3"/>
    <p:sldId id="260" r:id="rId4"/>
    <p:sldId id="261" r:id="rId5"/>
    <p:sldId id="351" r:id="rId6"/>
    <p:sldId id="263" r:id="rId7"/>
    <p:sldId id="264" r:id="rId8"/>
    <p:sldId id="265" r:id="rId9"/>
    <p:sldId id="266" r:id="rId10"/>
    <p:sldId id="267" r:id="rId11"/>
    <p:sldId id="268" r:id="rId12"/>
    <p:sldId id="352" r:id="rId13"/>
    <p:sldId id="353" r:id="rId14"/>
    <p:sldId id="354" r:id="rId15"/>
    <p:sldId id="355" r:id="rId16"/>
    <p:sldId id="356" r:id="rId17"/>
    <p:sldId id="357" r:id="rId18"/>
    <p:sldId id="358" r:id="rId19"/>
    <p:sldId id="359" r:id="rId20"/>
    <p:sldId id="278" r:id="rId21"/>
    <p:sldId id="279" r:id="rId22"/>
    <p:sldId id="290" r:id="rId23"/>
    <p:sldId id="287" r:id="rId24"/>
    <p:sldId id="284" r:id="rId25"/>
    <p:sldId id="289" r:id="rId26"/>
    <p:sldId id="286" r:id="rId27"/>
    <p:sldId id="288" r:id="rId28"/>
    <p:sldId id="380" r:id="rId29"/>
    <p:sldId id="381" r:id="rId30"/>
    <p:sldId id="383" r:id="rId31"/>
    <p:sldId id="308" r:id="rId32"/>
    <p:sldId id="310" r:id="rId33"/>
    <p:sldId id="311" r:id="rId34"/>
    <p:sldId id="385" r:id="rId35"/>
    <p:sldId id="341" r:id="rId36"/>
    <p:sldId id="312" r:id="rId37"/>
    <p:sldId id="315" r:id="rId38"/>
    <p:sldId id="313" r:id="rId39"/>
    <p:sldId id="316" r:id="rId40"/>
    <p:sldId id="367" r:id="rId41"/>
    <p:sldId id="318" r:id="rId42"/>
    <p:sldId id="360" r:id="rId43"/>
    <p:sldId id="368" r:id="rId44"/>
    <p:sldId id="369" r:id="rId45"/>
    <p:sldId id="324" r:id="rId46"/>
    <p:sldId id="325" r:id="rId47"/>
    <p:sldId id="384" r:id="rId48"/>
    <p:sldId id="326" r:id="rId49"/>
    <p:sldId id="327" r:id="rId50"/>
    <p:sldId id="361" r:id="rId51"/>
    <p:sldId id="362" r:id="rId52"/>
    <p:sldId id="363" r:id="rId53"/>
    <p:sldId id="331" r:id="rId54"/>
    <p:sldId id="365" r:id="rId55"/>
    <p:sldId id="366" r:id="rId56"/>
    <p:sldId id="332" r:id="rId57"/>
    <p:sldId id="373" r:id="rId58"/>
    <p:sldId id="374" r:id="rId59"/>
    <p:sldId id="370" r:id="rId60"/>
    <p:sldId id="335" r:id="rId61"/>
    <p:sldId id="372" r:id="rId62"/>
    <p:sldId id="375" r:id="rId63"/>
    <p:sldId id="376" r:id="rId64"/>
    <p:sldId id="377" r:id="rId65"/>
    <p:sldId id="378" r:id="rId66"/>
    <p:sldId id="281" r:id="rId67"/>
    <p:sldId id="273" r:id="rId68"/>
    <p:sldId id="307" r:id="rId69"/>
    <p:sldId id="277" r:id="rId7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84" autoAdjust="0"/>
    <p:restoredTop sz="94660"/>
  </p:normalViewPr>
  <p:slideViewPr>
    <p:cSldViewPr snapToGrid="0">
      <p:cViewPr varScale="1">
        <p:scale>
          <a:sx n="61" d="100"/>
          <a:sy n="61" d="100"/>
        </p:scale>
        <p:origin x="692"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bg-BG"/>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5806C20-C4D9-4ABA-AEAC-6E0322115431}" type="datetime1">
              <a:rPr lang="bg-BG" smtClean="0"/>
              <a:t>12.5.2023 г.</a:t>
            </a:fld>
            <a:endParaRPr lang="bg-BG"/>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bg-BG"/>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5D673AE-0441-4678-8E6E-D97279B98321}" type="slidenum">
              <a:rPr lang="bg-BG" smtClean="0"/>
              <a:t>‹#›</a:t>
            </a:fld>
            <a:endParaRPr lang="bg-BG"/>
          </a:p>
        </p:txBody>
      </p:sp>
    </p:spTree>
    <p:extLst>
      <p:ext uri="{BB962C8B-B14F-4D97-AF65-F5344CB8AC3E}">
        <p14:creationId xmlns:p14="http://schemas.microsoft.com/office/powerpoint/2010/main" val="2307805391"/>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bg-BG"/>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A3CBEFC-64F2-4C72-AFE7-CD2BDD9DEBF5}" type="datetime1">
              <a:rPr lang="bg-BG" smtClean="0"/>
              <a:t>12.5.2023 г.</a:t>
            </a:fld>
            <a:endParaRPr lang="bg-BG"/>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bg-BG"/>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bg-BG"/>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4360B3-D413-4B73-975C-027DE8989A04}" type="slidenum">
              <a:rPr lang="bg-BG" smtClean="0"/>
              <a:t>‹#›</a:t>
            </a:fld>
            <a:endParaRPr lang="bg-BG"/>
          </a:p>
        </p:txBody>
      </p:sp>
    </p:spTree>
    <p:extLst>
      <p:ext uri="{BB962C8B-B14F-4D97-AF65-F5344CB8AC3E}">
        <p14:creationId xmlns:p14="http://schemas.microsoft.com/office/powerpoint/2010/main" val="3157794378"/>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a:p>
        </p:txBody>
      </p:sp>
    </p:spTree>
    <p:extLst>
      <p:ext uri="{BB962C8B-B14F-4D97-AF65-F5344CB8AC3E}">
        <p14:creationId xmlns:p14="http://schemas.microsoft.com/office/powerpoint/2010/main" val="25535903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a:p>
        </p:txBody>
      </p:sp>
    </p:spTree>
    <p:extLst>
      <p:ext uri="{BB962C8B-B14F-4D97-AF65-F5344CB8AC3E}">
        <p14:creationId xmlns:p14="http://schemas.microsoft.com/office/powerpoint/2010/main" val="6443294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a:p>
        </p:txBody>
      </p:sp>
    </p:spTree>
    <p:extLst>
      <p:ext uri="{BB962C8B-B14F-4D97-AF65-F5344CB8AC3E}">
        <p14:creationId xmlns:p14="http://schemas.microsoft.com/office/powerpoint/2010/main" val="9264099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CB3F838B-C8E9-42FA-9208-CBDF7AE27F89}" type="slidenum">
              <a:rPr lang="en-GB" sz="1200">
                <a:latin typeface="Calibri" pitchFamily="34" charset="0"/>
              </a:rPr>
              <a:pPr algn="r"/>
              <a:t>19</a:t>
            </a:fld>
            <a:endParaRPr lang="en-GB" sz="1200">
              <a:latin typeface="Calibri" pitchFamily="34" charset="0"/>
            </a:endParaRPr>
          </a:p>
        </p:txBody>
      </p:sp>
      <p:sp>
        <p:nvSpPr>
          <p:cNvPr id="3277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2771" name="Rectangle 3"/>
          <p:cNvSpPr>
            <a:spLocks noGrp="1" noChangeArrowheads="1"/>
          </p:cNvSpPr>
          <p:nvPr>
            <p:ph type="body" idx="1"/>
          </p:nvPr>
        </p:nvSpPr>
        <p:spPr bwMode="auto">
          <a:noFill/>
        </p:spPr>
        <p:txBody>
          <a:bodyPr/>
          <a:lstStyle/>
          <a:p>
            <a:pPr eaLnBrk="1" hangingPunct="1">
              <a:spcBef>
                <a:spcPct val="0"/>
              </a:spcBef>
            </a:pPr>
            <a:endParaRPr lang="bg-BG" smtClean="0">
              <a:latin typeface="Times"/>
            </a:endParaRPr>
          </a:p>
        </p:txBody>
      </p:sp>
      <p:sp>
        <p:nvSpPr>
          <p:cNvPr id="5" name="Контейнер за долния колонтитул 4"/>
          <p:cNvSpPr>
            <a:spLocks noGrp="1"/>
          </p:cNvSpPr>
          <p:nvPr>
            <p:ph type="ftr" sz="quarter" idx="10"/>
          </p:nvPr>
        </p:nvSpPr>
        <p:spPr/>
        <p:txBody>
          <a:bodyPr/>
          <a:lstStyle/>
          <a:p>
            <a:endParaRPr lang="bg-BG"/>
          </a:p>
        </p:txBody>
      </p:sp>
      <p:sp>
        <p:nvSpPr>
          <p:cNvPr id="6" name="Контейнер за горния колонтитул 5"/>
          <p:cNvSpPr>
            <a:spLocks noGrp="1"/>
          </p:cNvSpPr>
          <p:nvPr>
            <p:ph type="hdr" sz="quarter" idx="11"/>
          </p:nvPr>
        </p:nvSpPr>
        <p:spPr/>
        <p:txBody>
          <a:bodyPr/>
          <a:lstStyle/>
          <a:p>
            <a:endParaRPr lang="bg-BG"/>
          </a:p>
        </p:txBody>
      </p:sp>
    </p:spTree>
    <p:extLst>
      <p:ext uri="{BB962C8B-B14F-4D97-AF65-F5344CB8AC3E}">
        <p14:creationId xmlns:p14="http://schemas.microsoft.com/office/powerpoint/2010/main" val="19993312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a:p>
        </p:txBody>
      </p:sp>
    </p:spTree>
    <p:extLst>
      <p:ext uri="{BB962C8B-B14F-4D97-AF65-F5344CB8AC3E}">
        <p14:creationId xmlns:p14="http://schemas.microsoft.com/office/powerpoint/2010/main" val="4924917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a:p>
        </p:txBody>
      </p:sp>
    </p:spTree>
    <p:extLst>
      <p:ext uri="{BB962C8B-B14F-4D97-AF65-F5344CB8AC3E}">
        <p14:creationId xmlns:p14="http://schemas.microsoft.com/office/powerpoint/2010/main" val="36604079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a:p>
        </p:txBody>
      </p:sp>
    </p:spTree>
    <p:extLst>
      <p:ext uri="{BB962C8B-B14F-4D97-AF65-F5344CB8AC3E}">
        <p14:creationId xmlns:p14="http://schemas.microsoft.com/office/powerpoint/2010/main" val="24187921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Контейнер за изображение на слайда 1"/>
          <p:cNvSpPr>
            <a:spLocks noGrp="1" noRot="1" noChangeAspect="1" noTextEdit="1"/>
          </p:cNvSpPr>
          <p:nvPr>
            <p:ph type="sldImg"/>
          </p:nvPr>
        </p:nvSpPr>
        <p:spPr bwMode="auto">
          <a:noFill/>
          <a:ln>
            <a:solidFill>
              <a:srgbClr val="000000"/>
            </a:solidFill>
            <a:miter lim="800000"/>
            <a:headEnd/>
            <a:tailEnd/>
          </a:ln>
        </p:spPr>
      </p:sp>
      <p:sp>
        <p:nvSpPr>
          <p:cNvPr id="72706" name="Контейнер за бележки 2"/>
          <p:cNvSpPr>
            <a:spLocks noGrp="1"/>
          </p:cNvSpPr>
          <p:nvPr>
            <p:ph type="body" idx="1"/>
          </p:nvPr>
        </p:nvSpPr>
        <p:spPr bwMode="auto">
          <a:noFill/>
        </p:spPr>
        <p:txBody>
          <a:bodyPr/>
          <a:lstStyle/>
          <a:p>
            <a:pPr eaLnBrk="1" hangingPunct="1">
              <a:spcBef>
                <a:spcPct val="0"/>
              </a:spcBef>
            </a:pPr>
            <a:endParaRPr lang="en-US" smtClean="0"/>
          </a:p>
        </p:txBody>
      </p:sp>
      <p:sp>
        <p:nvSpPr>
          <p:cNvPr id="6" name="Контейнер за горния колонтитул 5"/>
          <p:cNvSpPr>
            <a:spLocks noGrp="1"/>
          </p:cNvSpPr>
          <p:nvPr>
            <p:ph type="hdr" sz="quarter" idx="10"/>
          </p:nvPr>
        </p:nvSpPr>
        <p:spPr/>
        <p:txBody>
          <a:bodyPr/>
          <a:lstStyle/>
          <a:p>
            <a:endParaRPr lang="bg-BG"/>
          </a:p>
        </p:txBody>
      </p:sp>
    </p:spTree>
    <p:extLst>
      <p:ext uri="{BB962C8B-B14F-4D97-AF65-F5344CB8AC3E}">
        <p14:creationId xmlns:p14="http://schemas.microsoft.com/office/powerpoint/2010/main" val="20722754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Заглавен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bg-BG" dirty="0"/>
              <a:t>Редакт. стил загл. образец</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bg-BG" dirty="0"/>
              <a:t>Щракнете, за да редактирате стила на подзаглавието в образеца</a:t>
            </a:r>
            <a:endParaRPr lang="en-US" dirty="0"/>
          </a:p>
        </p:txBody>
      </p:sp>
      <p:sp>
        <p:nvSpPr>
          <p:cNvPr id="4" name="Date Placeholder 3"/>
          <p:cNvSpPr>
            <a:spLocks noGrp="1"/>
          </p:cNvSpPr>
          <p:nvPr>
            <p:ph type="dt" sz="half" idx="10"/>
          </p:nvPr>
        </p:nvSpPr>
        <p:spPr/>
        <p:txBody>
          <a:bodyPr/>
          <a:lstStyle/>
          <a:p>
            <a:fld id="{2C987793-4EC7-4570-9FCF-37F7ECBE961E}" type="datetime1">
              <a:rPr lang="bg-BG" smtClean="0"/>
              <a:t>12.5.2023 г.</a:t>
            </a:fld>
            <a:endParaRPr lang="en-US" dirty="0"/>
          </a:p>
        </p:txBody>
      </p:sp>
      <p:sp>
        <p:nvSpPr>
          <p:cNvPr id="5" name="Footer Placeholder 4"/>
          <p:cNvSpPr>
            <a:spLocks noGrp="1"/>
          </p:cNvSpPr>
          <p:nvPr>
            <p:ph type="ftr" sz="quarter" idx="11"/>
          </p:nvPr>
        </p:nvSpPr>
        <p:spPr/>
        <p:txBody>
          <a:bodyPr/>
          <a:lstStyle/>
          <a:p>
            <a:r>
              <a:rPr lang="en-US" smtClean="0"/>
              <a:t>25th IPPOG meeting public events in Sofia</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221218351"/>
      </p:ext>
    </p:extLst>
  </p:cSld>
  <p:clrMapOvr>
    <a:masterClrMapping/>
  </p:clrMapOvr>
  <p:transition spd="slow">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 картина с надпис">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bg-BG" dirty="0"/>
              <a:t>Редакт. стил загл. образец</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bg-BG" dirty="0"/>
              <a:t>Щракнете върху иконата, за да добавите картина</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bg-BG" dirty="0"/>
              <a:t>Щракнете, за да редактирате стиловете на текста в образеца</a:t>
            </a:r>
          </a:p>
        </p:txBody>
      </p:sp>
      <p:sp>
        <p:nvSpPr>
          <p:cNvPr id="5" name="Date Placeholder 4"/>
          <p:cNvSpPr>
            <a:spLocks noGrp="1"/>
          </p:cNvSpPr>
          <p:nvPr>
            <p:ph type="dt" sz="half" idx="10"/>
          </p:nvPr>
        </p:nvSpPr>
        <p:spPr/>
        <p:txBody>
          <a:bodyPr/>
          <a:lstStyle/>
          <a:p>
            <a:fld id="{E7EEB516-3584-4CBB-84D9-BB497566F0D0}" type="datetime1">
              <a:rPr lang="bg-BG" smtClean="0"/>
              <a:t>12.5.2023 г.</a:t>
            </a:fld>
            <a:endParaRPr lang="en-US" dirty="0"/>
          </a:p>
        </p:txBody>
      </p:sp>
      <p:sp>
        <p:nvSpPr>
          <p:cNvPr id="6" name="Footer Placeholder 5"/>
          <p:cNvSpPr>
            <a:spLocks noGrp="1"/>
          </p:cNvSpPr>
          <p:nvPr>
            <p:ph type="ftr" sz="quarter" idx="11"/>
          </p:nvPr>
        </p:nvSpPr>
        <p:spPr/>
        <p:txBody>
          <a:bodyPr/>
          <a:lstStyle/>
          <a:p>
            <a:r>
              <a:rPr lang="en-US" smtClean="0"/>
              <a:t>25th IPPOG meeting public events in Sofia</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524313361"/>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лавие и надпис">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bg-BG" dirty="0"/>
              <a:t>Редакт. стил загл. образец</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bg-BG" dirty="0"/>
              <a:t>Щракнете, за да редактирате стиловете на текста в образеца</a:t>
            </a:r>
          </a:p>
        </p:txBody>
      </p:sp>
      <p:sp>
        <p:nvSpPr>
          <p:cNvPr id="4" name="Date Placeholder 3"/>
          <p:cNvSpPr>
            <a:spLocks noGrp="1"/>
          </p:cNvSpPr>
          <p:nvPr>
            <p:ph type="dt" sz="half" idx="10"/>
          </p:nvPr>
        </p:nvSpPr>
        <p:spPr/>
        <p:txBody>
          <a:bodyPr/>
          <a:lstStyle/>
          <a:p>
            <a:fld id="{EC839735-5451-4C0A-80AA-9323B4F01B9E}" type="datetime1">
              <a:rPr lang="bg-BG" smtClean="0"/>
              <a:t>12.5.2023 г.</a:t>
            </a:fld>
            <a:endParaRPr lang="en-US" dirty="0"/>
          </a:p>
        </p:txBody>
      </p:sp>
      <p:sp>
        <p:nvSpPr>
          <p:cNvPr id="5" name="Footer Placeholder 4"/>
          <p:cNvSpPr>
            <a:spLocks noGrp="1"/>
          </p:cNvSpPr>
          <p:nvPr>
            <p:ph type="ftr" sz="quarter" idx="11"/>
          </p:nvPr>
        </p:nvSpPr>
        <p:spPr/>
        <p:txBody>
          <a:bodyPr/>
          <a:lstStyle/>
          <a:p>
            <a:r>
              <a:rPr lang="en-US" smtClean="0"/>
              <a:t>25th IPPOG meeting public events in Sofia</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15031327"/>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 с надпис">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bg-BG" dirty="0"/>
              <a:t>Редакт. стил загл. образец</a:t>
            </a:r>
            <a:endParaRPr lang="en-US" dirty="0"/>
          </a:p>
        </p:txBody>
      </p:sp>
      <p:sp>
        <p:nvSpPr>
          <p:cNvPr id="14" name="Text Placeholder 3"/>
          <p:cNvSpPr>
            <a:spLocks noGrp="1"/>
          </p:cNvSpPr>
          <p:nvPr>
            <p:ph type="body" sz="half" idx="13"/>
          </p:nvPr>
        </p:nvSpPr>
        <p:spPr>
          <a:xfrm>
            <a:off x="1930400" y="3771174"/>
            <a:ext cx="7279649"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bg-BG" dirty="0"/>
              <a:t>Щракнете, за да редактирате стиловете на текста в образеца</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bg-BG" dirty="0"/>
              <a:t>Щракнете, за да редактирате стиловете на текста в образеца</a:t>
            </a:r>
          </a:p>
        </p:txBody>
      </p:sp>
      <p:sp>
        <p:nvSpPr>
          <p:cNvPr id="4" name="Date Placeholder 3"/>
          <p:cNvSpPr>
            <a:spLocks noGrp="1"/>
          </p:cNvSpPr>
          <p:nvPr>
            <p:ph type="dt" sz="half" idx="10"/>
          </p:nvPr>
        </p:nvSpPr>
        <p:spPr/>
        <p:txBody>
          <a:bodyPr/>
          <a:lstStyle/>
          <a:p>
            <a:fld id="{89AD4384-131B-4843-BE92-AC8A2B7DAD9F}" type="datetime1">
              <a:rPr lang="bg-BG" smtClean="0"/>
              <a:t>12.5.2023 г.</a:t>
            </a:fld>
            <a:endParaRPr lang="en-US" dirty="0"/>
          </a:p>
        </p:txBody>
      </p:sp>
      <p:sp>
        <p:nvSpPr>
          <p:cNvPr id="5" name="Footer Placeholder 4"/>
          <p:cNvSpPr>
            <a:spLocks noGrp="1"/>
          </p:cNvSpPr>
          <p:nvPr>
            <p:ph type="ftr" sz="quarter" idx="11"/>
          </p:nvPr>
        </p:nvSpPr>
        <p:spPr/>
        <p:txBody>
          <a:bodyPr/>
          <a:lstStyle/>
          <a:p>
            <a:r>
              <a:rPr lang="en-US" smtClean="0"/>
              <a:t>25th IPPOG meeting public events in Sofia</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9" name="TextBox 8"/>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
        <p:nvSpPr>
          <p:cNvPr id="13" name="TextBox 12"/>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468614614"/>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ичка с име">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bg-BG" dirty="0"/>
              <a:t>Редакт. стил загл. образец</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bg-BG" dirty="0"/>
              <a:t>Щракнете, за да редактирате стиловете на текста в образеца</a:t>
            </a:r>
          </a:p>
        </p:txBody>
      </p:sp>
      <p:sp>
        <p:nvSpPr>
          <p:cNvPr id="4" name="Date Placeholder 3"/>
          <p:cNvSpPr>
            <a:spLocks noGrp="1"/>
          </p:cNvSpPr>
          <p:nvPr>
            <p:ph type="dt" sz="half" idx="10"/>
          </p:nvPr>
        </p:nvSpPr>
        <p:spPr/>
        <p:txBody>
          <a:bodyPr/>
          <a:lstStyle/>
          <a:p>
            <a:fld id="{B6BEBFBC-A8FD-4B7A-8C67-C72754264F40}" type="datetime1">
              <a:rPr lang="bg-BG" smtClean="0"/>
              <a:t>12.5.2023 г.</a:t>
            </a:fld>
            <a:endParaRPr lang="en-US" dirty="0"/>
          </a:p>
        </p:txBody>
      </p:sp>
      <p:sp>
        <p:nvSpPr>
          <p:cNvPr id="5" name="Footer Placeholder 4"/>
          <p:cNvSpPr>
            <a:spLocks noGrp="1"/>
          </p:cNvSpPr>
          <p:nvPr>
            <p:ph type="ftr" sz="quarter" idx="11"/>
          </p:nvPr>
        </p:nvSpPr>
        <p:spPr/>
        <p:txBody>
          <a:bodyPr/>
          <a:lstStyle/>
          <a:p>
            <a:r>
              <a:rPr lang="en-US" smtClean="0"/>
              <a:t>25th IPPOG meeting public events in Sofia</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533116879"/>
      </p:ext>
    </p:extLst>
  </p:cSld>
  <p:clrMapOvr>
    <a:masterClrMapping/>
  </p:clrMapOvr>
  <p:transition spd="slow">
    <p:wip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колон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bg-BG" dirty="0"/>
              <a:t>Редакт. стил загл. образец</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bg-BG" dirty="0"/>
              <a:t>Щракнете, за да редактирате стиловете на текста в образеца</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bg-BG" dirty="0"/>
              <a:t>Щракнете, за да редактирате стиловете на текста в образеца</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bg-BG" dirty="0"/>
              <a:t>Щракнете, за да редактирате стиловете на текста в образеца</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bg-BG" dirty="0"/>
              <a:t>Щракнете, за да редактирате стиловете на текста в образеца</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bg-BG" dirty="0"/>
              <a:t>Щракнете, за да редактирате стиловете на текста в образеца</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bg-BG" dirty="0"/>
              <a:t>Щракнете, за да редактирате стиловете на текста в образеца</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81F71E99-26E0-4770-B77F-BA859B555F6B}" type="datetime1">
              <a:rPr lang="bg-BG" smtClean="0"/>
              <a:t>12.5.2023 г.</a:t>
            </a:fld>
            <a:endParaRPr lang="en-US" dirty="0"/>
          </a:p>
        </p:txBody>
      </p:sp>
      <p:sp>
        <p:nvSpPr>
          <p:cNvPr id="4" name="Footer Placeholder 4"/>
          <p:cNvSpPr>
            <a:spLocks noGrp="1"/>
          </p:cNvSpPr>
          <p:nvPr>
            <p:ph type="ftr" sz="quarter" idx="11"/>
          </p:nvPr>
        </p:nvSpPr>
        <p:spPr/>
        <p:txBody>
          <a:bodyPr/>
          <a:lstStyle/>
          <a:p>
            <a:r>
              <a:rPr lang="en-US" smtClean="0"/>
              <a:t>25th IPPOG meeting public events in Sofia</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620640374"/>
      </p:ext>
    </p:extLst>
  </p:cSld>
  <p:clrMapOvr>
    <a:masterClrMapping/>
  </p:clrMapOvr>
  <p:transition spd="slow">
    <p:wip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колони с картин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bg-BG" dirty="0"/>
              <a:t>Редакт. стил загл. образец</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bg-BG" dirty="0"/>
              <a:t>Щракнете, за да редактирате стиловете на текста в образеца</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bg-BG" dirty="0"/>
              <a:t>Щракнете върху иконата, за да добавите картина</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bg-BG" dirty="0"/>
              <a:t>Щракнете, за да редактирате стиловете на текста в образеца</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bg-BG" dirty="0"/>
              <a:t>Щракнете, за да редактирате стиловете на текста в образеца</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bg-BG" dirty="0"/>
              <a:t>Щракнете върху иконата, за да добавите картина</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bg-BG" dirty="0"/>
              <a:t>Щракнете, за да редактирате стиловете на текста в образеца</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bg-BG" dirty="0"/>
              <a:t>Щракнете, за да редактирате стиловете на текста в образеца</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bg-BG" dirty="0"/>
              <a:t>Щракнете върху иконата, за да добавите картина</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bg-BG" dirty="0"/>
              <a:t>Щракнете, за да редактирате стиловете на текста в образеца</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A48651DF-4707-4770-808D-A790729FC275}" type="datetime1">
              <a:rPr lang="bg-BG" smtClean="0"/>
              <a:t>12.5.2023 г.</a:t>
            </a:fld>
            <a:endParaRPr lang="en-US" dirty="0"/>
          </a:p>
        </p:txBody>
      </p:sp>
      <p:sp>
        <p:nvSpPr>
          <p:cNvPr id="4" name="Footer Placeholder 4"/>
          <p:cNvSpPr>
            <a:spLocks noGrp="1"/>
          </p:cNvSpPr>
          <p:nvPr>
            <p:ph type="ftr" sz="quarter" idx="11"/>
          </p:nvPr>
        </p:nvSpPr>
        <p:spPr/>
        <p:txBody>
          <a:bodyPr/>
          <a:lstStyle/>
          <a:p>
            <a:r>
              <a:rPr lang="en-US" smtClean="0"/>
              <a:t>25th IPPOG meeting public events in Sofia</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968761705"/>
      </p:ext>
    </p:extLst>
  </p:cSld>
  <p:clrMapOvr>
    <a:masterClrMapping/>
  </p:clrMapOvr>
  <p:transition spd="slow">
    <p:wip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лавие и вертикален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Редакт. стил загл. образец</a:t>
            </a:r>
            <a:endParaRPr lang="en-US" dirty="0"/>
          </a:p>
        </p:txBody>
      </p:sp>
      <p:sp>
        <p:nvSpPr>
          <p:cNvPr id="3" name="Vertical Text Placeholder 2"/>
          <p:cNvSpPr>
            <a:spLocks noGrp="1"/>
          </p:cNvSpPr>
          <p:nvPr>
            <p:ph type="body" orient="vert" idx="1"/>
          </p:nvPr>
        </p:nvSpPr>
        <p:spPr/>
        <p:txBody>
          <a:bodyPr vert="eaVert" anchor="t" anchorCtr="0"/>
          <a:lstStyle/>
          <a:p>
            <a:pPr lvl="0"/>
            <a:r>
              <a:rPr lang="bg-BG" dirty="0"/>
              <a:t>Щракнете, за да редактирате стиловете на текста в образеца</a:t>
            </a:r>
          </a:p>
          <a:p>
            <a:pPr lvl="1"/>
            <a:r>
              <a:rPr lang="bg-BG" dirty="0"/>
              <a:t>Второ ниво</a:t>
            </a:r>
          </a:p>
          <a:p>
            <a:pPr lvl="2"/>
            <a:r>
              <a:rPr lang="bg-BG" dirty="0"/>
              <a:t>Трето ниво</a:t>
            </a:r>
          </a:p>
          <a:p>
            <a:pPr lvl="3"/>
            <a:r>
              <a:rPr lang="bg-BG" dirty="0"/>
              <a:t>Четвърто ниво</a:t>
            </a:r>
          </a:p>
          <a:p>
            <a:pPr lvl="4"/>
            <a:r>
              <a:rPr lang="bg-BG" dirty="0"/>
              <a:t>Пето ниво</a:t>
            </a:r>
            <a:endParaRPr lang="en-US" dirty="0"/>
          </a:p>
        </p:txBody>
      </p:sp>
      <p:sp>
        <p:nvSpPr>
          <p:cNvPr id="4" name="Date Placeholder 3"/>
          <p:cNvSpPr>
            <a:spLocks noGrp="1"/>
          </p:cNvSpPr>
          <p:nvPr>
            <p:ph type="dt" sz="half" idx="10"/>
          </p:nvPr>
        </p:nvSpPr>
        <p:spPr/>
        <p:txBody>
          <a:bodyPr/>
          <a:lstStyle/>
          <a:p>
            <a:fld id="{5C389364-3BE7-41C0-8043-2BA3905F925F}" type="datetime1">
              <a:rPr lang="bg-BG" smtClean="0"/>
              <a:t>12.5.2023 г.</a:t>
            </a:fld>
            <a:endParaRPr lang="en-US" dirty="0"/>
          </a:p>
        </p:txBody>
      </p:sp>
      <p:sp>
        <p:nvSpPr>
          <p:cNvPr id="5" name="Footer Placeholder 4"/>
          <p:cNvSpPr>
            <a:spLocks noGrp="1"/>
          </p:cNvSpPr>
          <p:nvPr>
            <p:ph type="ftr" sz="quarter" idx="11"/>
          </p:nvPr>
        </p:nvSpPr>
        <p:spPr/>
        <p:txBody>
          <a:bodyPr/>
          <a:lstStyle/>
          <a:p>
            <a:r>
              <a:rPr lang="en-US" smtClean="0"/>
              <a:t>25th IPPOG meeting public events in Sofia</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4256039852"/>
      </p:ext>
    </p:extLst>
  </p:cSld>
  <p:clrMapOvr>
    <a:masterClrMapping/>
  </p:clrMapOvr>
  <p:transition spd="slow">
    <p:wip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но заглавие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bg-BG" dirty="0"/>
              <a:t>Редакт. стил загл. образец</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bg-BG" dirty="0"/>
              <a:t>Щракнете, за да редактирате стиловете на текста в образеца</a:t>
            </a:r>
          </a:p>
          <a:p>
            <a:pPr lvl="1"/>
            <a:r>
              <a:rPr lang="bg-BG" dirty="0"/>
              <a:t>Второ ниво</a:t>
            </a:r>
          </a:p>
          <a:p>
            <a:pPr lvl="2"/>
            <a:r>
              <a:rPr lang="bg-BG" dirty="0"/>
              <a:t>Трето ниво</a:t>
            </a:r>
          </a:p>
          <a:p>
            <a:pPr lvl="3"/>
            <a:r>
              <a:rPr lang="bg-BG" dirty="0"/>
              <a:t>Четвърто ниво</a:t>
            </a:r>
          </a:p>
          <a:p>
            <a:pPr lvl="4"/>
            <a:r>
              <a:rPr lang="bg-BG" dirty="0"/>
              <a:t>Пето ниво</a:t>
            </a:r>
            <a:endParaRPr lang="en-US" dirty="0"/>
          </a:p>
        </p:txBody>
      </p:sp>
      <p:sp>
        <p:nvSpPr>
          <p:cNvPr id="4" name="Date Placeholder 3"/>
          <p:cNvSpPr>
            <a:spLocks noGrp="1"/>
          </p:cNvSpPr>
          <p:nvPr>
            <p:ph type="dt" sz="half" idx="10"/>
          </p:nvPr>
        </p:nvSpPr>
        <p:spPr/>
        <p:txBody>
          <a:bodyPr/>
          <a:lstStyle/>
          <a:p>
            <a:fld id="{0F980AC0-8819-4CD2-955E-FAE059D42F38}" type="datetime1">
              <a:rPr lang="bg-BG" smtClean="0"/>
              <a:t>12.5.2023 г.</a:t>
            </a:fld>
            <a:endParaRPr lang="en-US" dirty="0"/>
          </a:p>
        </p:txBody>
      </p:sp>
      <p:sp>
        <p:nvSpPr>
          <p:cNvPr id="5" name="Footer Placeholder 4"/>
          <p:cNvSpPr>
            <a:spLocks noGrp="1"/>
          </p:cNvSpPr>
          <p:nvPr>
            <p:ph type="ftr" sz="quarter" idx="11"/>
          </p:nvPr>
        </p:nvSpPr>
        <p:spPr/>
        <p:txBody>
          <a:bodyPr/>
          <a:lstStyle/>
          <a:p>
            <a:r>
              <a:rPr lang="en-US" smtClean="0"/>
              <a:t>25th IPPOG meeting public events in Sofia</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509330049"/>
      </p:ext>
    </p:extLst>
  </p:cSld>
  <p:clrMapOvr>
    <a:masterClrMapping/>
  </p:clrMapOvr>
  <p:transition spd="slow">
    <p:wip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9" name="Shape 9"/>
          <p:cNvSpPr>
            <a:spLocks noGrp="1"/>
          </p:cNvSpPr>
          <p:nvPr>
            <p:ph type="title"/>
          </p:nvPr>
        </p:nvSpPr>
        <p:spPr>
          <a:prstGeom prst="rect">
            <a:avLst/>
          </a:prstGeom>
        </p:spPr>
        <p:txBody>
          <a:bodyPr/>
          <a:lstStyle/>
          <a:p>
            <a:pPr lvl="0">
              <a:defRPr sz="1800"/>
            </a:pPr>
            <a:r>
              <a:rPr sz="5900" dirty="0"/>
              <a:t>Title Text</a:t>
            </a:r>
          </a:p>
        </p:txBody>
      </p:sp>
      <p:sp>
        <p:nvSpPr>
          <p:cNvPr id="10" name="Shape 10"/>
          <p:cNvSpPr>
            <a:spLocks noGrp="1"/>
          </p:cNvSpPr>
          <p:nvPr>
            <p:ph type="body" idx="1"/>
          </p:nvPr>
        </p:nvSpPr>
        <p:spPr>
          <a:prstGeom prst="rect">
            <a:avLst/>
          </a:prstGeom>
        </p:spPr>
        <p:txBody>
          <a:bodyPr/>
          <a:lstStyle/>
          <a:p>
            <a:pPr lvl="0">
              <a:defRPr sz="1800"/>
            </a:pPr>
            <a:r>
              <a:rPr sz="3000" dirty="0"/>
              <a:t>Body Level One</a:t>
            </a:r>
          </a:p>
          <a:p>
            <a:pPr lvl="1">
              <a:defRPr sz="1800"/>
            </a:pPr>
            <a:r>
              <a:rPr sz="3000" dirty="0"/>
              <a:t>Body Level Two</a:t>
            </a:r>
          </a:p>
          <a:p>
            <a:pPr lvl="2">
              <a:defRPr sz="1800"/>
            </a:pPr>
            <a:r>
              <a:rPr sz="3000" dirty="0"/>
              <a:t>Body Level Three</a:t>
            </a:r>
          </a:p>
          <a:p>
            <a:pPr lvl="3">
              <a:defRPr sz="1800"/>
            </a:pPr>
            <a:r>
              <a:rPr sz="3000" dirty="0"/>
              <a:t>Body Level Four</a:t>
            </a:r>
          </a:p>
          <a:p>
            <a:pPr lvl="4">
              <a:defRPr sz="1800"/>
            </a:pPr>
            <a:r>
              <a:rPr sz="3000" dirty="0"/>
              <a:t>Body Level Five</a:t>
            </a:r>
          </a:p>
        </p:txBody>
      </p:sp>
      <p:sp>
        <p:nvSpPr>
          <p:cNvPr id="11" name="Shape 11"/>
          <p:cNvSpPr>
            <a:spLocks noGrp="1"/>
          </p:cNvSpPr>
          <p:nvPr>
            <p:ph type="sldNum" sz="quarter" idx="2"/>
          </p:nvPr>
        </p:nvSpPr>
        <p:spPr>
          <a:prstGeom prst="rect">
            <a:avLst/>
          </a:prstGeom>
        </p:spPr>
        <p:txBody>
          <a:bodyPr/>
          <a:lstStyle/>
          <a:p>
            <a:pPr lvl="0"/>
            <a:fld id="{86CB4B4D-7CA3-9044-876B-883B54F8677D}" type="slidenum">
              <a:rPr/>
              <a:pPr lvl="0"/>
              <a:t>‹#›</a:t>
            </a:fld>
            <a:endParaRPr/>
          </a:p>
        </p:txBody>
      </p:sp>
    </p:spTree>
    <p:extLst>
      <p:ext uri="{BB962C8B-B14F-4D97-AF65-F5344CB8AC3E}">
        <p14:creationId xmlns:p14="http://schemas.microsoft.com/office/powerpoint/2010/main" val="1834862210"/>
      </p:ext>
    </p:extLst>
  </p:cSld>
  <p:clrMapOvr>
    <a:masterClrMapping/>
  </p:clrMapOvr>
  <p:transition spd="slow">
    <p:wip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609600" y="274638"/>
            <a:ext cx="10972800" cy="1143000"/>
          </a:xfrm>
        </p:spPr>
        <p:txBody>
          <a:bodyPr/>
          <a:lstStyle/>
          <a:p>
            <a:r>
              <a:rPr lang="en-US" smtClean="0"/>
              <a:t>Click to edit Master title style</a:t>
            </a:r>
            <a:endParaRPr lang="bg-BG"/>
          </a:p>
        </p:txBody>
      </p:sp>
      <p:sp>
        <p:nvSpPr>
          <p:cNvPr id="3" name="Content Placeholder 2"/>
          <p:cNvSpPr>
            <a:spLocks noGrp="1"/>
          </p:cNvSpPr>
          <p:nvPr>
            <p:ph sz="quarter" idx="1"/>
          </p:nvPr>
        </p:nvSpPr>
        <p:spPr>
          <a:xfrm>
            <a:off x="609600" y="1600200"/>
            <a:ext cx="53848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Content Placeholder 3"/>
          <p:cNvSpPr>
            <a:spLocks noGrp="1"/>
          </p:cNvSpPr>
          <p:nvPr>
            <p:ph sz="quarter" idx="2"/>
          </p:nvPr>
        </p:nvSpPr>
        <p:spPr>
          <a:xfrm>
            <a:off x="6197600" y="1600200"/>
            <a:ext cx="53848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5" name="Content Placeholder 4"/>
          <p:cNvSpPr>
            <a:spLocks noGrp="1"/>
          </p:cNvSpPr>
          <p:nvPr>
            <p:ph sz="quarter" idx="3"/>
          </p:nvPr>
        </p:nvSpPr>
        <p:spPr>
          <a:xfrm>
            <a:off x="609600" y="3938589"/>
            <a:ext cx="53848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6" name="Content Placeholder 5"/>
          <p:cNvSpPr>
            <a:spLocks noGrp="1"/>
          </p:cNvSpPr>
          <p:nvPr>
            <p:ph sz="quarter" idx="4"/>
          </p:nvPr>
        </p:nvSpPr>
        <p:spPr>
          <a:xfrm>
            <a:off x="6197600" y="3938589"/>
            <a:ext cx="53848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7" name="Date Placeholder 6"/>
          <p:cNvSpPr>
            <a:spLocks noGrp="1"/>
          </p:cNvSpPr>
          <p:nvPr>
            <p:ph type="dt" sz="half" idx="10"/>
          </p:nvPr>
        </p:nvSpPr>
        <p:spPr>
          <a:xfrm>
            <a:off x="609600" y="6251575"/>
            <a:ext cx="2844800" cy="476250"/>
          </a:xfrm>
        </p:spPr>
        <p:txBody>
          <a:bodyPr/>
          <a:lstStyle>
            <a:lvl1pPr>
              <a:defRPr smtClean="0"/>
            </a:lvl1pPr>
          </a:lstStyle>
          <a:p>
            <a:pPr>
              <a:defRPr/>
            </a:pPr>
            <a:fld id="{8E9014B8-8090-4955-9D7E-F8D0542921D6}" type="datetime1">
              <a:rPr lang="bg-BG" smtClean="0"/>
              <a:t>12.5.2023 г.</a:t>
            </a:fld>
            <a:endParaRPr lang="bg-BG"/>
          </a:p>
        </p:txBody>
      </p:sp>
      <p:sp>
        <p:nvSpPr>
          <p:cNvPr id="8" name="Slide Number Placeholder 7"/>
          <p:cNvSpPr>
            <a:spLocks noGrp="1"/>
          </p:cNvSpPr>
          <p:nvPr>
            <p:ph type="sldNum" sz="quarter" idx="11"/>
          </p:nvPr>
        </p:nvSpPr>
        <p:spPr>
          <a:xfrm>
            <a:off x="8737600" y="6248400"/>
            <a:ext cx="2844800" cy="476250"/>
          </a:xfrm>
        </p:spPr>
        <p:txBody>
          <a:bodyPr/>
          <a:lstStyle>
            <a:lvl1pPr>
              <a:defRPr smtClean="0"/>
            </a:lvl1pPr>
          </a:lstStyle>
          <a:p>
            <a:pPr>
              <a:defRPr/>
            </a:pPr>
            <a:fld id="{F7E18ED5-EA73-489B-AAF8-87BF070C5BAC}" type="slidenum">
              <a:rPr lang="bg-BG"/>
              <a:pPr>
                <a:defRPr/>
              </a:pPr>
              <a:t>‹#›</a:t>
            </a:fld>
            <a:endParaRPr lang="bg-BG"/>
          </a:p>
        </p:txBody>
      </p:sp>
      <p:sp>
        <p:nvSpPr>
          <p:cNvPr id="9" name="Footer Placeholder 8"/>
          <p:cNvSpPr>
            <a:spLocks noGrp="1"/>
          </p:cNvSpPr>
          <p:nvPr>
            <p:ph type="ftr" sz="quarter" idx="12"/>
          </p:nvPr>
        </p:nvSpPr>
        <p:spPr>
          <a:xfrm>
            <a:off x="4165600" y="6248400"/>
            <a:ext cx="3860800" cy="476250"/>
          </a:xfrm>
        </p:spPr>
        <p:txBody>
          <a:bodyPr/>
          <a:lstStyle>
            <a:lvl1pPr>
              <a:defRPr/>
            </a:lvl1pPr>
          </a:lstStyle>
          <a:p>
            <a:pPr>
              <a:defRPr/>
            </a:pPr>
            <a:r>
              <a:rPr lang="en-US" smtClean="0"/>
              <a:t>25th IPPOG meeting public events in Sofia</a:t>
            </a:r>
            <a:endParaRPr lang="bg-BG"/>
          </a:p>
        </p:txBody>
      </p:sp>
    </p:spTree>
    <p:extLst>
      <p:ext uri="{BB962C8B-B14F-4D97-AF65-F5344CB8AC3E}">
        <p14:creationId xmlns:p14="http://schemas.microsoft.com/office/powerpoint/2010/main" val="2470149188"/>
      </p:ext>
    </p:extLst>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лавие и съдържа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Редакт. стил загл. образец</a:t>
            </a:r>
            <a:endParaRPr lang="en-US" dirty="0"/>
          </a:p>
        </p:txBody>
      </p:sp>
      <p:sp>
        <p:nvSpPr>
          <p:cNvPr id="3" name="Content Placeholder 2"/>
          <p:cNvSpPr>
            <a:spLocks noGrp="1"/>
          </p:cNvSpPr>
          <p:nvPr>
            <p:ph idx="1"/>
          </p:nvPr>
        </p:nvSpPr>
        <p:spPr/>
        <p:txBody>
          <a:bodyPr/>
          <a:lstStyle/>
          <a:p>
            <a:pPr lvl="0"/>
            <a:r>
              <a:rPr lang="bg-BG" dirty="0"/>
              <a:t>Щракнете, за да редактирате стиловете на текста в образеца</a:t>
            </a:r>
          </a:p>
          <a:p>
            <a:pPr lvl="1"/>
            <a:r>
              <a:rPr lang="bg-BG" dirty="0"/>
              <a:t>Второ ниво</a:t>
            </a:r>
          </a:p>
          <a:p>
            <a:pPr lvl="2"/>
            <a:r>
              <a:rPr lang="bg-BG" dirty="0"/>
              <a:t>Трето ниво</a:t>
            </a:r>
          </a:p>
          <a:p>
            <a:pPr lvl="3"/>
            <a:r>
              <a:rPr lang="bg-BG" dirty="0"/>
              <a:t>Четвърто ниво</a:t>
            </a:r>
          </a:p>
          <a:p>
            <a:pPr lvl="4"/>
            <a:r>
              <a:rPr lang="bg-BG" dirty="0"/>
              <a:t>Пето ниво</a:t>
            </a:r>
            <a:endParaRPr lang="en-US" dirty="0"/>
          </a:p>
        </p:txBody>
      </p:sp>
      <p:sp>
        <p:nvSpPr>
          <p:cNvPr id="4" name="Date Placeholder 3"/>
          <p:cNvSpPr>
            <a:spLocks noGrp="1"/>
          </p:cNvSpPr>
          <p:nvPr>
            <p:ph type="dt" sz="half" idx="10"/>
          </p:nvPr>
        </p:nvSpPr>
        <p:spPr/>
        <p:txBody>
          <a:bodyPr/>
          <a:lstStyle/>
          <a:p>
            <a:fld id="{01DAEF75-4542-498B-A2A4-534E581691F7}" type="datetime1">
              <a:rPr lang="bg-BG" smtClean="0"/>
              <a:t>12.5.2023 г.</a:t>
            </a:fld>
            <a:endParaRPr lang="en-US" dirty="0"/>
          </a:p>
        </p:txBody>
      </p:sp>
      <p:sp>
        <p:nvSpPr>
          <p:cNvPr id="5" name="Footer Placeholder 4"/>
          <p:cNvSpPr>
            <a:spLocks noGrp="1"/>
          </p:cNvSpPr>
          <p:nvPr>
            <p:ph type="ftr" sz="quarter" idx="11"/>
          </p:nvPr>
        </p:nvSpPr>
        <p:spPr/>
        <p:txBody>
          <a:bodyPr/>
          <a:lstStyle/>
          <a:p>
            <a:r>
              <a:rPr lang="en-US" smtClean="0"/>
              <a:t>25th IPPOG meeting public events in Sofia</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934860208"/>
      </p:ext>
    </p:extLst>
  </p:cSld>
  <p:clrMapOvr>
    <a:masterClrMapping/>
  </p:clrMapOvr>
  <p:transitio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лавка разд.">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bg-BG" dirty="0"/>
              <a:t>Редакт. стил загл. образец</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bg-BG" dirty="0"/>
              <a:t>Щракнете, за да редактирате стиловете на текста в образеца</a:t>
            </a:r>
          </a:p>
        </p:txBody>
      </p:sp>
      <p:sp>
        <p:nvSpPr>
          <p:cNvPr id="4" name="Date Placeholder 3"/>
          <p:cNvSpPr>
            <a:spLocks noGrp="1"/>
          </p:cNvSpPr>
          <p:nvPr>
            <p:ph type="dt" sz="half" idx="10"/>
          </p:nvPr>
        </p:nvSpPr>
        <p:spPr/>
        <p:txBody>
          <a:bodyPr/>
          <a:lstStyle/>
          <a:p>
            <a:fld id="{E9265CB4-0CB5-42D3-A76C-89683913E1D3}" type="datetime1">
              <a:rPr lang="bg-BG" smtClean="0"/>
              <a:t>12.5.2023 г.</a:t>
            </a:fld>
            <a:endParaRPr lang="en-US" dirty="0"/>
          </a:p>
        </p:txBody>
      </p:sp>
      <p:sp>
        <p:nvSpPr>
          <p:cNvPr id="5" name="Footer Placeholder 4"/>
          <p:cNvSpPr>
            <a:spLocks noGrp="1"/>
          </p:cNvSpPr>
          <p:nvPr>
            <p:ph type="ftr" sz="quarter" idx="11"/>
          </p:nvPr>
        </p:nvSpPr>
        <p:spPr/>
        <p:txBody>
          <a:bodyPr/>
          <a:lstStyle/>
          <a:p>
            <a:r>
              <a:rPr lang="en-US" smtClean="0"/>
              <a:t>25th IPPOG meeting public events in Sofia</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78393292"/>
      </p:ext>
    </p:extLst>
  </p:cSld>
  <p:clrMapOvr>
    <a:masterClrMapping/>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е съдържания">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Редакт. стил загл. образец</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bg-BG" dirty="0"/>
              <a:t>Щракнете, за да редактирате стиловете на текста в образеца</a:t>
            </a:r>
          </a:p>
          <a:p>
            <a:pPr lvl="1"/>
            <a:r>
              <a:rPr lang="bg-BG" dirty="0"/>
              <a:t>Второ ниво</a:t>
            </a:r>
          </a:p>
          <a:p>
            <a:pPr lvl="2"/>
            <a:r>
              <a:rPr lang="bg-BG" dirty="0"/>
              <a:t>Трето ниво</a:t>
            </a:r>
          </a:p>
          <a:p>
            <a:pPr lvl="3"/>
            <a:r>
              <a:rPr lang="bg-BG" dirty="0"/>
              <a:t>Четвърто ниво</a:t>
            </a:r>
          </a:p>
          <a:p>
            <a:pPr lvl="4"/>
            <a:r>
              <a:rPr lang="bg-BG" dirty="0"/>
              <a:t>Пето ниво</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bg-BG" dirty="0"/>
              <a:t>Щракнете, за да редактирате стиловете на текста в образеца</a:t>
            </a:r>
          </a:p>
          <a:p>
            <a:pPr lvl="1"/>
            <a:r>
              <a:rPr lang="bg-BG" dirty="0"/>
              <a:t>Второ ниво</a:t>
            </a:r>
          </a:p>
          <a:p>
            <a:pPr lvl="2"/>
            <a:r>
              <a:rPr lang="bg-BG" dirty="0"/>
              <a:t>Трето ниво</a:t>
            </a:r>
          </a:p>
          <a:p>
            <a:pPr lvl="3"/>
            <a:r>
              <a:rPr lang="bg-BG" dirty="0"/>
              <a:t>Четвърто ниво</a:t>
            </a:r>
          </a:p>
          <a:p>
            <a:pPr lvl="4"/>
            <a:r>
              <a:rPr lang="bg-BG" dirty="0"/>
              <a:t>Пето ниво</a:t>
            </a:r>
            <a:endParaRPr lang="en-US" dirty="0"/>
          </a:p>
        </p:txBody>
      </p:sp>
      <p:sp>
        <p:nvSpPr>
          <p:cNvPr id="5" name="Date Placeholder 4"/>
          <p:cNvSpPr>
            <a:spLocks noGrp="1"/>
          </p:cNvSpPr>
          <p:nvPr>
            <p:ph type="dt" sz="half" idx="10"/>
          </p:nvPr>
        </p:nvSpPr>
        <p:spPr/>
        <p:txBody>
          <a:bodyPr/>
          <a:lstStyle/>
          <a:p>
            <a:fld id="{1E062FF3-4C36-4A07-9B47-7C86EED67628}" type="datetime1">
              <a:rPr lang="bg-BG" smtClean="0"/>
              <a:t>12.5.2023 г.</a:t>
            </a:fld>
            <a:endParaRPr lang="en-US" dirty="0"/>
          </a:p>
        </p:txBody>
      </p:sp>
      <p:sp>
        <p:nvSpPr>
          <p:cNvPr id="6" name="Footer Placeholder 5"/>
          <p:cNvSpPr>
            <a:spLocks noGrp="1"/>
          </p:cNvSpPr>
          <p:nvPr>
            <p:ph type="ftr" sz="quarter" idx="11"/>
          </p:nvPr>
        </p:nvSpPr>
        <p:spPr/>
        <p:txBody>
          <a:bodyPr/>
          <a:lstStyle/>
          <a:p>
            <a:r>
              <a:rPr lang="en-US" smtClean="0"/>
              <a:t>25th IPPOG meeting public events in Sofia</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611517265"/>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bg-BG" dirty="0"/>
              <a:t>Редакт. стил загл. образец</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bg-BG" dirty="0"/>
              <a:t>Щракнете, за да редактирате стиловете на текста в образеца</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bg-BG" dirty="0"/>
              <a:t>Щракнете, за да редактирате стиловете на текста в образеца</a:t>
            </a:r>
          </a:p>
          <a:p>
            <a:pPr lvl="1"/>
            <a:r>
              <a:rPr lang="bg-BG" dirty="0"/>
              <a:t>Второ ниво</a:t>
            </a:r>
          </a:p>
          <a:p>
            <a:pPr lvl="2"/>
            <a:r>
              <a:rPr lang="bg-BG" dirty="0"/>
              <a:t>Трето ниво</a:t>
            </a:r>
          </a:p>
          <a:p>
            <a:pPr lvl="3"/>
            <a:r>
              <a:rPr lang="bg-BG" dirty="0"/>
              <a:t>Четвърто ниво</a:t>
            </a:r>
          </a:p>
          <a:p>
            <a:pPr lvl="4"/>
            <a:r>
              <a:rPr lang="bg-BG" dirty="0"/>
              <a:t>Пето ниво</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bg-BG" dirty="0"/>
              <a:t>Щракнете, за да редактирате стиловете на текста в образеца</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bg-BG" dirty="0"/>
              <a:t>Щракнете, за да редактирате стиловете на текста в образеца</a:t>
            </a:r>
          </a:p>
          <a:p>
            <a:pPr lvl="1"/>
            <a:r>
              <a:rPr lang="bg-BG" dirty="0"/>
              <a:t>Второ ниво</a:t>
            </a:r>
          </a:p>
          <a:p>
            <a:pPr lvl="2"/>
            <a:r>
              <a:rPr lang="bg-BG" dirty="0"/>
              <a:t>Трето ниво</a:t>
            </a:r>
          </a:p>
          <a:p>
            <a:pPr lvl="3"/>
            <a:r>
              <a:rPr lang="bg-BG" dirty="0"/>
              <a:t>Четвърто ниво</a:t>
            </a:r>
          </a:p>
          <a:p>
            <a:pPr lvl="4"/>
            <a:r>
              <a:rPr lang="bg-BG" dirty="0"/>
              <a:t>Пето ниво</a:t>
            </a:r>
            <a:endParaRPr lang="en-US" dirty="0"/>
          </a:p>
        </p:txBody>
      </p:sp>
      <p:sp>
        <p:nvSpPr>
          <p:cNvPr id="7" name="Date Placeholder 6"/>
          <p:cNvSpPr>
            <a:spLocks noGrp="1"/>
          </p:cNvSpPr>
          <p:nvPr>
            <p:ph type="dt" sz="half" idx="10"/>
          </p:nvPr>
        </p:nvSpPr>
        <p:spPr/>
        <p:txBody>
          <a:bodyPr/>
          <a:lstStyle/>
          <a:p>
            <a:fld id="{D56F3804-AA70-42EF-B34A-D4084BCFA32B}" type="datetime1">
              <a:rPr lang="bg-BG" smtClean="0"/>
              <a:t>12.5.2023 г.</a:t>
            </a:fld>
            <a:endParaRPr lang="en-US" dirty="0"/>
          </a:p>
        </p:txBody>
      </p:sp>
      <p:sp>
        <p:nvSpPr>
          <p:cNvPr id="8" name="Footer Placeholder 7"/>
          <p:cNvSpPr>
            <a:spLocks noGrp="1"/>
          </p:cNvSpPr>
          <p:nvPr>
            <p:ph type="ftr" sz="quarter" idx="11"/>
          </p:nvPr>
        </p:nvSpPr>
        <p:spPr/>
        <p:txBody>
          <a:bodyPr/>
          <a:lstStyle/>
          <a:p>
            <a:r>
              <a:rPr lang="en-US" smtClean="0"/>
              <a:t>25th IPPOG meeting public events in Sofia</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288296666"/>
      </p:ext>
    </p:extLst>
  </p:cSld>
  <p:clrMapOvr>
    <a:masterClrMapping/>
  </p:clrMapOvr>
  <p:transition spd="slow">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Само заглав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Редакт. стил загл. образец</a:t>
            </a:r>
            <a:endParaRPr lang="en-US" dirty="0"/>
          </a:p>
        </p:txBody>
      </p:sp>
      <p:sp>
        <p:nvSpPr>
          <p:cNvPr id="7" name="Date Placeholder 2"/>
          <p:cNvSpPr>
            <a:spLocks noGrp="1"/>
          </p:cNvSpPr>
          <p:nvPr>
            <p:ph type="dt" sz="half" idx="10"/>
          </p:nvPr>
        </p:nvSpPr>
        <p:spPr/>
        <p:txBody>
          <a:bodyPr/>
          <a:lstStyle/>
          <a:p>
            <a:fld id="{D46194C3-39A2-4FC4-943E-3F630B7998C6}" type="datetime1">
              <a:rPr lang="bg-BG" smtClean="0"/>
              <a:t>12.5.2023 г.</a:t>
            </a:fld>
            <a:endParaRPr lang="en-US" dirty="0"/>
          </a:p>
        </p:txBody>
      </p:sp>
      <p:sp>
        <p:nvSpPr>
          <p:cNvPr id="5" name="Footer Placeholder 3"/>
          <p:cNvSpPr>
            <a:spLocks noGrp="1"/>
          </p:cNvSpPr>
          <p:nvPr>
            <p:ph type="ftr" sz="quarter" idx="11"/>
          </p:nvPr>
        </p:nvSpPr>
        <p:spPr/>
        <p:txBody>
          <a:bodyPr/>
          <a:lstStyle/>
          <a:p>
            <a:r>
              <a:rPr lang="en-US" smtClean="0"/>
              <a:t>25th IPPOG meeting public events in Sofia</a:t>
            </a:r>
            <a:endParaRPr lang="en-US" dirty="0"/>
          </a:p>
        </p:txBody>
      </p:sp>
      <p:sp>
        <p:nvSpPr>
          <p:cNvPr id="6"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4109234223"/>
      </p:ext>
    </p:extLst>
  </p:cSld>
  <p:clrMapOvr>
    <a:masterClrMapping/>
  </p:clrMapOvr>
  <p:transition spd="slow">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разен">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83AB8F7E-6571-4DF3-9F64-BA38D99DF82D}" type="datetime1">
              <a:rPr lang="bg-BG" smtClean="0"/>
              <a:t>12.5.2023 г.</a:t>
            </a:fld>
            <a:endParaRPr lang="en-US" dirty="0"/>
          </a:p>
        </p:txBody>
      </p:sp>
      <p:sp>
        <p:nvSpPr>
          <p:cNvPr id="5" name="Footer Placeholder 2"/>
          <p:cNvSpPr>
            <a:spLocks noGrp="1"/>
          </p:cNvSpPr>
          <p:nvPr>
            <p:ph type="ftr" sz="quarter" idx="11"/>
          </p:nvPr>
        </p:nvSpPr>
        <p:spPr/>
        <p:txBody>
          <a:bodyPr/>
          <a:lstStyle/>
          <a:p>
            <a:r>
              <a:rPr lang="en-US" smtClean="0"/>
              <a:t>25th IPPOG meeting public events in Sofia</a:t>
            </a:r>
            <a:endParaRPr lang="en-US" dirty="0"/>
          </a:p>
        </p:txBody>
      </p:sp>
      <p:sp>
        <p:nvSpPr>
          <p:cNvPr id="6"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602444778"/>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Съдържание с надпис">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4" cy="1447800"/>
          </a:xfrm>
        </p:spPr>
        <p:txBody>
          <a:bodyPr anchor="b"/>
          <a:lstStyle>
            <a:lvl1pPr algn="l">
              <a:defRPr sz="2400" b="0"/>
            </a:lvl1pPr>
          </a:lstStyle>
          <a:p>
            <a:r>
              <a:rPr lang="bg-BG" dirty="0"/>
              <a:t>Редакт. стил загл. образец</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bg-BG" dirty="0"/>
              <a:t>Щракнете, за да редактирате стиловете на текста в образеца</a:t>
            </a:r>
          </a:p>
          <a:p>
            <a:pPr lvl="1"/>
            <a:r>
              <a:rPr lang="bg-BG" dirty="0"/>
              <a:t>Второ ниво</a:t>
            </a:r>
          </a:p>
          <a:p>
            <a:pPr lvl="2"/>
            <a:r>
              <a:rPr lang="bg-BG" dirty="0"/>
              <a:t>Трето ниво</a:t>
            </a:r>
          </a:p>
          <a:p>
            <a:pPr lvl="3"/>
            <a:r>
              <a:rPr lang="bg-BG" dirty="0"/>
              <a:t>Четвърто ниво</a:t>
            </a:r>
          </a:p>
          <a:p>
            <a:pPr lvl="4"/>
            <a:r>
              <a:rPr lang="bg-BG" dirty="0"/>
              <a:t>Пето ниво</a:t>
            </a:r>
            <a:endParaRPr lang="en-US" dirty="0"/>
          </a:p>
        </p:txBody>
      </p:sp>
      <p:sp>
        <p:nvSpPr>
          <p:cNvPr id="4" name="Text Placeholder 3"/>
          <p:cNvSpPr>
            <a:spLocks noGrp="1"/>
          </p:cNvSpPr>
          <p:nvPr>
            <p:ph type="body" sz="half" idx="2"/>
          </p:nvPr>
        </p:nvSpPr>
        <p:spPr>
          <a:xfrm>
            <a:off x="1154954"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bg-BG" dirty="0"/>
              <a:t>Щракнете, за да редактирате стиловете на текста в образеца</a:t>
            </a:r>
          </a:p>
        </p:txBody>
      </p:sp>
      <p:sp>
        <p:nvSpPr>
          <p:cNvPr id="7" name="Date Placeholder 4"/>
          <p:cNvSpPr>
            <a:spLocks noGrp="1"/>
          </p:cNvSpPr>
          <p:nvPr>
            <p:ph type="dt" sz="half" idx="10"/>
          </p:nvPr>
        </p:nvSpPr>
        <p:spPr/>
        <p:txBody>
          <a:bodyPr/>
          <a:lstStyle/>
          <a:p>
            <a:fld id="{D6AA2773-2DD4-4B61-9DF8-AB230855382A}" type="datetime1">
              <a:rPr lang="bg-BG" smtClean="0"/>
              <a:t>12.5.2023 г.</a:t>
            </a:fld>
            <a:endParaRPr lang="en-US" dirty="0"/>
          </a:p>
        </p:txBody>
      </p:sp>
      <p:sp>
        <p:nvSpPr>
          <p:cNvPr id="5" name="Footer Placeholder 5"/>
          <p:cNvSpPr>
            <a:spLocks noGrp="1"/>
          </p:cNvSpPr>
          <p:nvPr>
            <p:ph type="ftr" sz="quarter" idx="11"/>
          </p:nvPr>
        </p:nvSpPr>
        <p:spPr/>
        <p:txBody>
          <a:bodyPr/>
          <a:lstStyle/>
          <a:p>
            <a:r>
              <a:rPr lang="en-US" smtClean="0"/>
              <a:t>25th IPPOG meeting public events in Sofia</a:t>
            </a:r>
            <a:endParaRPr lang="en-US" dirty="0"/>
          </a:p>
        </p:txBody>
      </p:sp>
      <p:sp>
        <p:nvSpPr>
          <p:cNvPr id="6"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970818660"/>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Картина с надпис">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bg-BG" dirty="0"/>
              <a:t>Редакт. стил загл. образец</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bg-BG" dirty="0"/>
              <a:t>Щракнете върху иконата, за да добавите картина</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bg-BG" dirty="0"/>
              <a:t>Щракнете, за да редактирате стиловете на текста в образеца</a:t>
            </a:r>
          </a:p>
        </p:txBody>
      </p:sp>
      <p:sp>
        <p:nvSpPr>
          <p:cNvPr id="5" name="Date Placeholder 4"/>
          <p:cNvSpPr>
            <a:spLocks noGrp="1"/>
          </p:cNvSpPr>
          <p:nvPr>
            <p:ph type="dt" sz="half" idx="10"/>
          </p:nvPr>
        </p:nvSpPr>
        <p:spPr/>
        <p:txBody>
          <a:bodyPr/>
          <a:lstStyle/>
          <a:p>
            <a:fld id="{3D98B439-5FBA-48E2-B018-B325C0CF290C}" type="datetime1">
              <a:rPr lang="bg-BG" smtClean="0"/>
              <a:t>12.5.2023 г.</a:t>
            </a:fld>
            <a:endParaRPr lang="en-US" dirty="0"/>
          </a:p>
        </p:txBody>
      </p:sp>
      <p:sp>
        <p:nvSpPr>
          <p:cNvPr id="6" name="Footer Placeholder 5"/>
          <p:cNvSpPr>
            <a:spLocks noGrp="1"/>
          </p:cNvSpPr>
          <p:nvPr>
            <p:ph type="ftr" sz="quarter" idx="11"/>
          </p:nvPr>
        </p:nvSpPr>
        <p:spPr/>
        <p:txBody>
          <a:bodyPr/>
          <a:lstStyle/>
          <a:p>
            <a:r>
              <a:rPr lang="en-US" smtClean="0"/>
              <a:t>25th IPPOG meeting public events in Sofia</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785046823"/>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5.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4.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1">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2">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3">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4">
            <a:extLst>
              <a:ext uri="{28A0092B-C50C-407E-A947-70E740481C1C}">
                <a14:useLocalDpi xmlns:a14="http://schemas.microsoft.com/office/drawing/2010/main" val="0"/>
              </a:ext>
            </a:extLst>
          </a:blip>
          <a:srcRect b="23320"/>
          <a:stretch/>
        </p:blipFill>
        <p:spPr>
          <a:xfrm>
            <a:off x="8609012"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bg-BG" dirty="0"/>
              <a:t>Редакт. стил загл. образец</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bg-BG" dirty="0"/>
              <a:t>Щракнете, за да редактирате стиловете на текста в образеца</a:t>
            </a:r>
          </a:p>
          <a:p>
            <a:pPr lvl="1"/>
            <a:r>
              <a:rPr lang="bg-BG" dirty="0"/>
              <a:t>Второ ниво</a:t>
            </a:r>
          </a:p>
          <a:p>
            <a:pPr lvl="2"/>
            <a:r>
              <a:rPr lang="bg-BG" dirty="0"/>
              <a:t>Трето ниво</a:t>
            </a:r>
          </a:p>
          <a:p>
            <a:pPr lvl="3"/>
            <a:r>
              <a:rPr lang="bg-BG" dirty="0"/>
              <a:t>Четвърто ниво</a:t>
            </a:r>
          </a:p>
          <a:p>
            <a:pPr lvl="4"/>
            <a:r>
              <a:rPr lang="bg-BG" dirty="0"/>
              <a:t>Пето ниво</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3DDEBEB3-6F12-443B-89B6-6ABECF141547}" type="datetime1">
              <a:rPr lang="bg-BG" smtClean="0"/>
              <a:t>12.5.2023 г.</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r>
              <a:rPr lang="en-US" smtClean="0"/>
              <a:t>25th IPPOG meeting public events in Sofia</a:t>
            </a:r>
            <a:endParaRPr lang="en-US" dirty="0"/>
          </a:p>
        </p:txBody>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217C01CDF565}" type="slidenum">
              <a:rPr lang="en-US" dirty="0"/>
              <a:pPr/>
              <a:t>‹#›</a:t>
            </a:fld>
            <a:endParaRPr lang="en-US" dirty="0"/>
          </a:p>
        </p:txBody>
      </p:sp>
    </p:spTree>
    <p:extLst>
      <p:ext uri="{BB962C8B-B14F-4D97-AF65-F5344CB8AC3E}">
        <p14:creationId xmlns:p14="http://schemas.microsoft.com/office/powerpoint/2010/main" val="2183073548"/>
      </p:ext>
    </p:extLst>
  </p:cSld>
  <p:clrMap bg1="dk1" tx1="lt1" bg2="dk2" tx2="lt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 id="2147483735" r:id="rId12"/>
    <p:sldLayoutId id="2147483736" r:id="rId13"/>
    <p:sldLayoutId id="2147483737" r:id="rId14"/>
    <p:sldLayoutId id="2147483738" r:id="rId15"/>
    <p:sldLayoutId id="2147483739" r:id="rId16"/>
    <p:sldLayoutId id="2147483740" r:id="rId17"/>
    <p:sldLayoutId id="2147483741" r:id="rId18"/>
    <p:sldLayoutId id="2147483742" r:id="rId19"/>
  </p:sldLayoutIdLst>
  <p:transition spd="slow">
    <p:wipe/>
  </p:transition>
  <p:hf sldNum="0" hd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8.jpeg"/><Relationship Id="rId4" Type="http://schemas.openxmlformats.org/officeDocument/2006/relationships/image" Target="../media/image7.jpeg"/></Relationships>
</file>

<file path=ppt/slides/_rels/slide1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image" Target="../media/image33.png"/><Relationship Id="rId1" Type="http://schemas.openxmlformats.org/officeDocument/2006/relationships/slideLayout" Target="../slideLayouts/slideLayout5.xml"/><Relationship Id="rId6" Type="http://schemas.openxmlformats.org/officeDocument/2006/relationships/image" Target="../media/image37.jpeg"/><Relationship Id="rId5" Type="http://schemas.openxmlformats.org/officeDocument/2006/relationships/image" Target="../media/image36.png"/><Relationship Id="rId4" Type="http://schemas.openxmlformats.org/officeDocument/2006/relationships/image" Target="../media/image35.png"/></Relationships>
</file>

<file path=ppt/slides/_rels/slide18.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44.jpeg"/><Relationship Id="rId5" Type="http://schemas.openxmlformats.org/officeDocument/2006/relationships/image" Target="../media/image43.jpeg"/><Relationship Id="rId4" Type="http://schemas.openxmlformats.org/officeDocument/2006/relationships/image" Target="../media/image42.jpeg"/></Relationships>
</file>

<file path=ppt/slides/_rels/slide21.xml.rels><?xml version="1.0" encoding="UTF-8" standalone="yes"?>
<Relationships xmlns="http://schemas.openxmlformats.org/package/2006/relationships"><Relationship Id="rId8" Type="http://schemas.openxmlformats.org/officeDocument/2006/relationships/image" Target="../media/image49.jpeg"/><Relationship Id="rId3" Type="http://schemas.openxmlformats.org/officeDocument/2006/relationships/image" Target="../media/image46.jpeg"/><Relationship Id="rId7" Type="http://schemas.openxmlformats.org/officeDocument/2006/relationships/image" Target="https://fbcdn-sphotos-b-a.akamaihd.net/hphotos-ak-ash3/t1.0-9/p240x240/11197_10201174482903712_2125193377_n.jpg" TargetMode="External"/><Relationship Id="rId2" Type="http://schemas.openxmlformats.org/officeDocument/2006/relationships/image" Target="../media/image45.jpeg"/><Relationship Id="rId1" Type="http://schemas.openxmlformats.org/officeDocument/2006/relationships/slideLayout" Target="../slideLayouts/slideLayout4.xml"/><Relationship Id="rId6" Type="http://schemas.openxmlformats.org/officeDocument/2006/relationships/image" Target="../media/image48.jpeg"/><Relationship Id="rId5" Type="http://schemas.openxmlformats.org/officeDocument/2006/relationships/image" Target="https://fbcdn-sphotos-d-a.akamaihd.net/hphotos-ak-prn2/t1.0-9/p235x165/1467396_10201174482743708_536707538_n.jpg" TargetMode="External"/><Relationship Id="rId4" Type="http://schemas.openxmlformats.org/officeDocument/2006/relationships/image" Target="../media/image47.jpeg"/></Relationships>
</file>

<file path=ppt/slides/_rels/slide22.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7.xml"/><Relationship Id="rId5" Type="http://schemas.openxmlformats.org/officeDocument/2006/relationships/image" Target="../media/image53.jpeg"/><Relationship Id="rId4" Type="http://schemas.openxmlformats.org/officeDocument/2006/relationships/image" Target="../media/image52.jpeg"/></Relationships>
</file>

<file path=ppt/slides/_rels/slide23.xml.rels><?xml version="1.0" encoding="UTF-8" standalone="yes"?>
<Relationships xmlns="http://schemas.openxmlformats.org/package/2006/relationships"><Relationship Id="rId3" Type="http://schemas.openxmlformats.org/officeDocument/2006/relationships/image" Target="../media/image55.jpeg"/><Relationship Id="rId7" Type="http://schemas.openxmlformats.org/officeDocument/2006/relationships/image" Target="../media/image59.jpeg"/><Relationship Id="rId2" Type="http://schemas.openxmlformats.org/officeDocument/2006/relationships/image" Target="../media/image54.jpeg"/><Relationship Id="rId1" Type="http://schemas.openxmlformats.org/officeDocument/2006/relationships/slideLayout" Target="../slideLayouts/slideLayout19.xml"/><Relationship Id="rId6" Type="http://schemas.openxmlformats.org/officeDocument/2006/relationships/image" Target="../media/image58.jpeg"/><Relationship Id="rId5" Type="http://schemas.openxmlformats.org/officeDocument/2006/relationships/image" Target="../media/image57.jpeg"/><Relationship Id="rId4" Type="http://schemas.openxmlformats.org/officeDocument/2006/relationships/image" Target="../media/image56.jpeg"/></Relationships>
</file>

<file path=ppt/slides/_rels/slide24.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0.jpeg"/><Relationship Id="rId1" Type="http://schemas.openxmlformats.org/officeDocument/2006/relationships/slideLayout" Target="../slideLayouts/slideLayout4.xml"/><Relationship Id="rId5" Type="http://schemas.openxmlformats.org/officeDocument/2006/relationships/image" Target="../media/image63.jpeg"/><Relationship Id="rId4" Type="http://schemas.openxmlformats.org/officeDocument/2006/relationships/image" Target="../media/image62.jpeg"/></Relationships>
</file>

<file path=ppt/slides/_rels/slide25.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image" Target="../media/image64.jpeg"/><Relationship Id="rId1" Type="http://schemas.openxmlformats.org/officeDocument/2006/relationships/slideLayout" Target="../slideLayouts/slideLayout7.xml"/><Relationship Id="rId6" Type="http://schemas.openxmlformats.org/officeDocument/2006/relationships/image" Target="../media/image68.jpeg"/><Relationship Id="rId5" Type="http://schemas.openxmlformats.org/officeDocument/2006/relationships/image" Target="../media/image67.jpeg"/><Relationship Id="rId4" Type="http://schemas.openxmlformats.org/officeDocument/2006/relationships/image" Target="../media/image66.jpeg"/></Relationships>
</file>

<file path=ppt/slides/_rels/slide26.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image" Target="../media/image69.jpeg"/><Relationship Id="rId1" Type="http://schemas.openxmlformats.org/officeDocument/2006/relationships/slideLayout" Target="../slideLayouts/slideLayout5.xml"/><Relationship Id="rId5" Type="http://schemas.openxmlformats.org/officeDocument/2006/relationships/image" Target="../media/image72.jpeg"/><Relationship Id="rId4" Type="http://schemas.openxmlformats.org/officeDocument/2006/relationships/image" Target="../media/image71.jpeg"/></Relationships>
</file>

<file path=ppt/slides/_rels/slide27.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image" Target="../media/image73.jpeg"/><Relationship Id="rId1" Type="http://schemas.openxmlformats.org/officeDocument/2006/relationships/slideLayout" Target="../slideLayouts/slideLayout19.xml"/><Relationship Id="rId5" Type="http://schemas.openxmlformats.org/officeDocument/2006/relationships/image" Target="../media/image76.jpeg"/><Relationship Id="rId4" Type="http://schemas.openxmlformats.org/officeDocument/2006/relationships/image" Target="../media/image75.jpeg"/></Relationships>
</file>

<file path=ppt/slides/_rels/slide28.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image" Target="../media/image77.jpeg"/><Relationship Id="rId1" Type="http://schemas.openxmlformats.org/officeDocument/2006/relationships/slideLayout" Target="../slideLayouts/slideLayout19.xml"/><Relationship Id="rId4" Type="http://schemas.openxmlformats.org/officeDocument/2006/relationships/image" Target="../media/image79.jpeg"/></Relationships>
</file>

<file path=ppt/slides/_rels/slide29.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image" Target="../media/image80.jpeg"/><Relationship Id="rId1" Type="http://schemas.openxmlformats.org/officeDocument/2006/relationships/slideLayout" Target="../slideLayouts/slideLayout7.xml"/><Relationship Id="rId6" Type="http://schemas.openxmlformats.org/officeDocument/2006/relationships/image" Target="../media/image84.jpeg"/><Relationship Id="rId5" Type="http://schemas.openxmlformats.org/officeDocument/2006/relationships/image" Target="../media/image83.jpeg"/><Relationship Id="rId4" Type="http://schemas.openxmlformats.org/officeDocument/2006/relationships/image" Target="../media/image82.jpeg"/></Relationships>
</file>

<file path=ppt/slides/_rels/slide3.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8" Type="http://schemas.openxmlformats.org/officeDocument/2006/relationships/image" Target="../media/image86.emf"/><Relationship Id="rId3" Type="http://schemas.openxmlformats.org/officeDocument/2006/relationships/image" Target="../media/image87.jpeg"/><Relationship Id="rId7" Type="http://schemas.openxmlformats.org/officeDocument/2006/relationships/oleObject" Target="../embeddings/oleObject1.bin"/><Relationship Id="rId12" Type="http://schemas.openxmlformats.org/officeDocument/2006/relationships/hyperlink" Target="https://dobrichonline.com/novini/49170/priklyuchenie-vdkhnovenie-chudoto-tsern?fbclid=IwAR2JSvWxwUtKX5AWfmWUvy_qkMmGZZP5u5kb4-10IkMDNzo_jKT1mP6V7zc" TargetMode="External"/><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90.jpeg"/><Relationship Id="rId11" Type="http://schemas.openxmlformats.org/officeDocument/2006/relationships/image" Target="../media/image93.jpeg"/><Relationship Id="rId5" Type="http://schemas.openxmlformats.org/officeDocument/2006/relationships/image" Target="../media/image89.png"/><Relationship Id="rId10" Type="http://schemas.openxmlformats.org/officeDocument/2006/relationships/image" Target="../media/image92.jpeg"/><Relationship Id="rId4" Type="http://schemas.openxmlformats.org/officeDocument/2006/relationships/image" Target="../media/image88.jpeg"/><Relationship Id="rId9" Type="http://schemas.openxmlformats.org/officeDocument/2006/relationships/image" Target="../media/image91.jpeg"/></Relationships>
</file>

<file path=ppt/slides/_rels/slide32.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94.png"/><Relationship Id="rId1" Type="http://schemas.openxmlformats.org/officeDocument/2006/relationships/slideLayout" Target="../slideLayouts/slideLayout5.xml"/><Relationship Id="rId6" Type="http://schemas.openxmlformats.org/officeDocument/2006/relationships/image" Target="../media/image97.jpeg"/><Relationship Id="rId5" Type="http://schemas.openxmlformats.org/officeDocument/2006/relationships/hyperlink" Target="https://www.facebook.com/eratv.bg/videos/666758853479029/" TargetMode="External"/><Relationship Id="rId4" Type="http://schemas.openxmlformats.org/officeDocument/2006/relationships/image" Target="../media/image96.jpeg"/></Relationships>
</file>

<file path=ppt/slides/_rels/slide33.xml.rels><?xml version="1.0" encoding="UTF-8" standalone="yes"?>
<Relationships xmlns="http://schemas.openxmlformats.org/package/2006/relationships"><Relationship Id="rId8" Type="http://schemas.openxmlformats.org/officeDocument/2006/relationships/image" Target="../media/image104.jpeg"/><Relationship Id="rId3" Type="http://schemas.openxmlformats.org/officeDocument/2006/relationships/image" Target="../media/image99.jpeg"/><Relationship Id="rId7" Type="http://schemas.openxmlformats.org/officeDocument/2006/relationships/image" Target="../media/image103.jpeg"/><Relationship Id="rId2" Type="http://schemas.openxmlformats.org/officeDocument/2006/relationships/image" Target="../media/image98.jpeg"/><Relationship Id="rId1" Type="http://schemas.openxmlformats.org/officeDocument/2006/relationships/slideLayout" Target="../slideLayouts/slideLayout19.xml"/><Relationship Id="rId6" Type="http://schemas.openxmlformats.org/officeDocument/2006/relationships/image" Target="../media/image102.jpeg"/><Relationship Id="rId5" Type="http://schemas.openxmlformats.org/officeDocument/2006/relationships/image" Target="../media/image101.jpeg"/><Relationship Id="rId4" Type="http://schemas.openxmlformats.org/officeDocument/2006/relationships/image" Target="../media/image100.jpeg"/><Relationship Id="rId9" Type="http://schemas.openxmlformats.org/officeDocument/2006/relationships/image" Target="../media/image105.jpeg"/></Relationships>
</file>

<file path=ppt/slides/_rels/slide34.xml.rels><?xml version="1.0" encoding="UTF-8" standalone="yes"?>
<Relationships xmlns="http://schemas.openxmlformats.org/package/2006/relationships"><Relationship Id="rId8" Type="http://schemas.openxmlformats.org/officeDocument/2006/relationships/image" Target="../media/image112.jpeg"/><Relationship Id="rId3" Type="http://schemas.openxmlformats.org/officeDocument/2006/relationships/image" Target="../media/image107.jpeg"/><Relationship Id="rId7" Type="http://schemas.openxmlformats.org/officeDocument/2006/relationships/image" Target="../media/image111.jpeg"/><Relationship Id="rId2" Type="http://schemas.openxmlformats.org/officeDocument/2006/relationships/image" Target="../media/image106.jpeg"/><Relationship Id="rId1" Type="http://schemas.openxmlformats.org/officeDocument/2006/relationships/slideLayout" Target="../slideLayouts/slideLayout7.xml"/><Relationship Id="rId6" Type="http://schemas.openxmlformats.org/officeDocument/2006/relationships/image" Target="../media/image110.jpeg"/><Relationship Id="rId5" Type="http://schemas.openxmlformats.org/officeDocument/2006/relationships/image" Target="../media/image109.jpeg"/><Relationship Id="rId4" Type="http://schemas.openxmlformats.org/officeDocument/2006/relationships/image" Target="../media/image108.jpeg"/><Relationship Id="rId9" Type="http://schemas.openxmlformats.org/officeDocument/2006/relationships/image" Target="../media/image113.jpeg"/></Relationships>
</file>

<file path=ppt/slides/_rels/slide35.xml.rels><?xml version="1.0" encoding="UTF-8" standalone="yes"?>
<Relationships xmlns="http://schemas.openxmlformats.org/package/2006/relationships"><Relationship Id="rId3" Type="http://schemas.openxmlformats.org/officeDocument/2006/relationships/image" Target="../media/image115.jpeg"/><Relationship Id="rId2" Type="http://schemas.openxmlformats.org/officeDocument/2006/relationships/image" Target="../media/image114.jpeg"/><Relationship Id="rId1" Type="http://schemas.openxmlformats.org/officeDocument/2006/relationships/slideLayout" Target="../slideLayouts/slideLayout19.xml"/><Relationship Id="rId5" Type="http://schemas.openxmlformats.org/officeDocument/2006/relationships/image" Target="../media/image117.jpeg"/><Relationship Id="rId4" Type="http://schemas.openxmlformats.org/officeDocument/2006/relationships/image" Target="../media/image116.jpeg"/></Relationships>
</file>

<file path=ppt/slides/_rels/slide36.xml.rels><?xml version="1.0" encoding="UTF-8" standalone="yes"?>
<Relationships xmlns="http://schemas.openxmlformats.org/package/2006/relationships"><Relationship Id="rId3" Type="http://schemas.openxmlformats.org/officeDocument/2006/relationships/image" Target="../media/image119.jpeg"/><Relationship Id="rId2" Type="http://schemas.openxmlformats.org/officeDocument/2006/relationships/image" Target="../media/image118.jpeg"/><Relationship Id="rId1" Type="http://schemas.openxmlformats.org/officeDocument/2006/relationships/slideLayout" Target="../slideLayouts/slideLayout7.xml"/><Relationship Id="rId6" Type="http://schemas.openxmlformats.org/officeDocument/2006/relationships/image" Target="../media/image122.jpeg"/><Relationship Id="rId5" Type="http://schemas.openxmlformats.org/officeDocument/2006/relationships/image" Target="../media/image121.jpeg"/><Relationship Id="rId4" Type="http://schemas.openxmlformats.org/officeDocument/2006/relationships/image" Target="../media/image120.png"/></Relationships>
</file>

<file path=ppt/slides/_rels/slide37.xml.rels><?xml version="1.0" encoding="UTF-8" standalone="yes"?>
<Relationships xmlns="http://schemas.openxmlformats.org/package/2006/relationships"><Relationship Id="rId2" Type="http://schemas.openxmlformats.org/officeDocument/2006/relationships/image" Target="../media/image123.jpeg"/><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3" Type="http://schemas.openxmlformats.org/officeDocument/2006/relationships/image" Target="../media/image124.jpeg"/><Relationship Id="rId7" Type="http://schemas.openxmlformats.org/officeDocument/2006/relationships/image" Target="../media/image128.jpeg"/><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127.jpeg"/><Relationship Id="rId5" Type="http://schemas.openxmlformats.org/officeDocument/2006/relationships/image" Target="../media/image126.jpeg"/><Relationship Id="rId4" Type="http://schemas.openxmlformats.org/officeDocument/2006/relationships/image" Target="../media/image125.jpeg"/></Relationships>
</file>

<file path=ppt/slides/_rels/slide39.xml.rels><?xml version="1.0" encoding="UTF-8" standalone="yes"?>
<Relationships xmlns="http://schemas.openxmlformats.org/package/2006/relationships"><Relationship Id="rId2" Type="http://schemas.openxmlformats.org/officeDocument/2006/relationships/image" Target="../media/image129.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3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31.pn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133.jpg"/><Relationship Id="rId2" Type="http://schemas.openxmlformats.org/officeDocument/2006/relationships/image" Target="../media/image132.jpeg"/><Relationship Id="rId1" Type="http://schemas.openxmlformats.org/officeDocument/2006/relationships/slideLayout" Target="../slideLayouts/slideLayout2.xml"/><Relationship Id="rId6" Type="http://schemas.openxmlformats.org/officeDocument/2006/relationships/image" Target="../media/image136.png"/><Relationship Id="rId5" Type="http://schemas.openxmlformats.org/officeDocument/2006/relationships/image" Target="../media/image135.jpg"/><Relationship Id="rId4" Type="http://schemas.openxmlformats.org/officeDocument/2006/relationships/image" Target="../media/image134.jpg"/></Relationships>
</file>

<file path=ppt/slides/_rels/slide43.xml.rels><?xml version="1.0" encoding="UTF-8" standalone="yes"?>
<Relationships xmlns="http://schemas.openxmlformats.org/package/2006/relationships"><Relationship Id="rId3" Type="http://schemas.openxmlformats.org/officeDocument/2006/relationships/image" Target="../media/image138.jpeg"/><Relationship Id="rId2" Type="http://schemas.openxmlformats.org/officeDocument/2006/relationships/image" Target="../media/image137.jpeg"/><Relationship Id="rId1" Type="http://schemas.openxmlformats.org/officeDocument/2006/relationships/slideLayout" Target="../slideLayouts/slideLayout19.xml"/><Relationship Id="rId6" Type="http://schemas.openxmlformats.org/officeDocument/2006/relationships/image" Target="../media/image141.png"/><Relationship Id="rId5" Type="http://schemas.openxmlformats.org/officeDocument/2006/relationships/image" Target="../media/image140.jpg"/><Relationship Id="rId4" Type="http://schemas.openxmlformats.org/officeDocument/2006/relationships/image" Target="../media/image139.jpeg"/></Relationships>
</file>

<file path=ppt/slides/_rels/slide44.xml.rels><?xml version="1.0" encoding="UTF-8" standalone="yes"?>
<Relationships xmlns="http://schemas.openxmlformats.org/package/2006/relationships"><Relationship Id="rId3" Type="http://schemas.openxmlformats.org/officeDocument/2006/relationships/image" Target="../media/image141.png"/><Relationship Id="rId2" Type="http://schemas.openxmlformats.org/officeDocument/2006/relationships/hyperlink" Target="https://quarknet.org/content/world-wide-data-day" TargetMode="Externa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43.jpeg"/><Relationship Id="rId7" Type="http://schemas.openxmlformats.org/officeDocument/2006/relationships/image" Target="../media/image147.jpeg"/><Relationship Id="rId2" Type="http://schemas.openxmlformats.org/officeDocument/2006/relationships/image" Target="../media/image142.jpeg"/><Relationship Id="rId1" Type="http://schemas.openxmlformats.org/officeDocument/2006/relationships/slideLayout" Target="../slideLayouts/slideLayout19.xml"/><Relationship Id="rId6" Type="http://schemas.openxmlformats.org/officeDocument/2006/relationships/image" Target="../media/image146.jpeg"/><Relationship Id="rId5" Type="http://schemas.openxmlformats.org/officeDocument/2006/relationships/image" Target="../media/image145.jpeg"/><Relationship Id="rId4" Type="http://schemas.openxmlformats.org/officeDocument/2006/relationships/image" Target="../media/image144.jpeg"/></Relationships>
</file>

<file path=ppt/slides/_rels/slide46.xml.rels><?xml version="1.0" encoding="UTF-8" standalone="yes"?>
<Relationships xmlns="http://schemas.openxmlformats.org/package/2006/relationships"><Relationship Id="rId3" Type="http://schemas.openxmlformats.org/officeDocument/2006/relationships/image" Target="../media/image149.png"/><Relationship Id="rId2" Type="http://schemas.openxmlformats.org/officeDocument/2006/relationships/image" Target="../media/image148.jpeg"/><Relationship Id="rId1" Type="http://schemas.openxmlformats.org/officeDocument/2006/relationships/slideLayout" Target="../slideLayouts/slideLayout7.xml"/><Relationship Id="rId6" Type="http://schemas.openxmlformats.org/officeDocument/2006/relationships/hyperlink" Target="http://cdsweb.cern.ch/journal/CERNBulletin/2010/21/?ln=en" TargetMode="External"/><Relationship Id="rId5" Type="http://schemas.openxmlformats.org/officeDocument/2006/relationships/image" Target="../media/image151.jpeg"/><Relationship Id="rId4" Type="http://schemas.openxmlformats.org/officeDocument/2006/relationships/image" Target="../media/image150.jpeg"/></Relationships>
</file>

<file path=ppt/slides/_rels/slide47.xml.rels><?xml version="1.0" encoding="UTF-8" standalone="yes"?>
<Relationships xmlns="http://schemas.openxmlformats.org/package/2006/relationships"><Relationship Id="rId3" Type="http://schemas.openxmlformats.org/officeDocument/2006/relationships/image" Target="../media/image153.png"/><Relationship Id="rId2" Type="http://schemas.openxmlformats.org/officeDocument/2006/relationships/image" Target="../media/image152.png"/><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image" Target="../media/image155.jpeg"/><Relationship Id="rId7" Type="http://schemas.openxmlformats.org/officeDocument/2006/relationships/image" Target="../media/image159.jpeg"/><Relationship Id="rId2" Type="http://schemas.openxmlformats.org/officeDocument/2006/relationships/image" Target="../media/image154.jpeg"/><Relationship Id="rId1" Type="http://schemas.openxmlformats.org/officeDocument/2006/relationships/slideLayout" Target="../slideLayouts/slideLayout7.xml"/><Relationship Id="rId6" Type="http://schemas.openxmlformats.org/officeDocument/2006/relationships/image" Target="../media/image158.jpeg"/><Relationship Id="rId5" Type="http://schemas.openxmlformats.org/officeDocument/2006/relationships/image" Target="../media/image157.jpeg"/><Relationship Id="rId4" Type="http://schemas.openxmlformats.org/officeDocument/2006/relationships/image" Target="../media/image156.jpeg"/></Relationships>
</file>

<file path=ppt/slides/_rels/slide49.xml.rels><?xml version="1.0" encoding="UTF-8" standalone="yes"?>
<Relationships xmlns="http://schemas.openxmlformats.org/package/2006/relationships"><Relationship Id="rId8" Type="http://schemas.openxmlformats.org/officeDocument/2006/relationships/image" Target="../media/image166.jpeg"/><Relationship Id="rId3" Type="http://schemas.openxmlformats.org/officeDocument/2006/relationships/image" Target="../media/image161.jpeg"/><Relationship Id="rId7" Type="http://schemas.openxmlformats.org/officeDocument/2006/relationships/image" Target="../media/image165.jpeg"/><Relationship Id="rId2" Type="http://schemas.openxmlformats.org/officeDocument/2006/relationships/image" Target="../media/image160.jpeg"/><Relationship Id="rId1" Type="http://schemas.openxmlformats.org/officeDocument/2006/relationships/slideLayout" Target="../slideLayouts/slideLayout7.xml"/><Relationship Id="rId6" Type="http://schemas.openxmlformats.org/officeDocument/2006/relationships/image" Target="../media/image164.jpeg"/><Relationship Id="rId5" Type="http://schemas.openxmlformats.org/officeDocument/2006/relationships/image" Target="../media/image163.jpeg"/><Relationship Id="rId4" Type="http://schemas.openxmlformats.org/officeDocument/2006/relationships/image" Target="../media/image162.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0.xml.rels><?xml version="1.0" encoding="UTF-8" standalone="yes"?>
<Relationships xmlns="http://schemas.openxmlformats.org/package/2006/relationships"><Relationship Id="rId8" Type="http://schemas.openxmlformats.org/officeDocument/2006/relationships/image" Target="../media/image173.jpeg"/><Relationship Id="rId3" Type="http://schemas.openxmlformats.org/officeDocument/2006/relationships/image" Target="../media/image168.jpeg"/><Relationship Id="rId7" Type="http://schemas.openxmlformats.org/officeDocument/2006/relationships/image" Target="../media/image172.jpeg"/><Relationship Id="rId2" Type="http://schemas.openxmlformats.org/officeDocument/2006/relationships/image" Target="../media/image167.jpeg"/><Relationship Id="rId1" Type="http://schemas.openxmlformats.org/officeDocument/2006/relationships/slideLayout" Target="../slideLayouts/slideLayout7.xml"/><Relationship Id="rId6" Type="http://schemas.openxmlformats.org/officeDocument/2006/relationships/image" Target="../media/image171.jpeg"/><Relationship Id="rId5" Type="http://schemas.openxmlformats.org/officeDocument/2006/relationships/image" Target="../media/image170.jpeg"/><Relationship Id="rId4" Type="http://schemas.openxmlformats.org/officeDocument/2006/relationships/image" Target="../media/image169.jpeg"/></Relationships>
</file>

<file path=ppt/slides/_rels/slide51.xml.rels><?xml version="1.0" encoding="UTF-8" standalone="yes"?>
<Relationships xmlns="http://schemas.openxmlformats.org/package/2006/relationships"><Relationship Id="rId3" Type="http://schemas.openxmlformats.org/officeDocument/2006/relationships/image" Target="../media/image175.png"/><Relationship Id="rId2" Type="http://schemas.openxmlformats.org/officeDocument/2006/relationships/image" Target="../media/image174.png"/><Relationship Id="rId1" Type="http://schemas.openxmlformats.org/officeDocument/2006/relationships/slideLayout" Target="../slideLayouts/slideLayout19.xml"/><Relationship Id="rId5" Type="http://schemas.openxmlformats.org/officeDocument/2006/relationships/image" Target="../media/image177.png"/><Relationship Id="rId4" Type="http://schemas.openxmlformats.org/officeDocument/2006/relationships/image" Target="../media/image176.jpeg"/></Relationships>
</file>

<file path=ppt/slides/_rels/slide52.xml.rels><?xml version="1.0" encoding="UTF-8" standalone="yes"?>
<Relationships xmlns="http://schemas.openxmlformats.org/package/2006/relationships"><Relationship Id="rId3" Type="http://schemas.openxmlformats.org/officeDocument/2006/relationships/image" Target="../media/image179.jpeg"/><Relationship Id="rId2" Type="http://schemas.openxmlformats.org/officeDocument/2006/relationships/image" Target="../media/image178.jpeg"/><Relationship Id="rId1" Type="http://schemas.openxmlformats.org/officeDocument/2006/relationships/slideLayout" Target="../slideLayouts/slideLayout19.xml"/></Relationships>
</file>

<file path=ppt/slides/_rels/slide53.xml.rels><?xml version="1.0" encoding="UTF-8" standalone="yes"?>
<Relationships xmlns="http://schemas.openxmlformats.org/package/2006/relationships"><Relationship Id="rId3" Type="http://schemas.openxmlformats.org/officeDocument/2006/relationships/image" Target="../media/image181.jpeg"/><Relationship Id="rId2" Type="http://schemas.openxmlformats.org/officeDocument/2006/relationships/image" Target="../media/image180.jpeg"/><Relationship Id="rId1" Type="http://schemas.openxmlformats.org/officeDocument/2006/relationships/slideLayout" Target="../slideLayouts/slideLayout18.xml"/></Relationships>
</file>

<file path=ppt/slides/_rels/slide54.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83.jpg"/><Relationship Id="rId2" Type="http://schemas.openxmlformats.org/officeDocument/2006/relationships/image" Target="../media/image2.png"/><Relationship Id="rId1" Type="http://schemas.openxmlformats.org/officeDocument/2006/relationships/slideLayout" Target="../slideLayouts/slideLayout18.xml"/><Relationship Id="rId6" Type="http://schemas.openxmlformats.org/officeDocument/2006/relationships/image" Target="../media/image182.jpg"/><Relationship Id="rId5" Type="http://schemas.openxmlformats.org/officeDocument/2006/relationships/image" Target="../media/image5.png"/><Relationship Id="rId4" Type="http://schemas.openxmlformats.org/officeDocument/2006/relationships/image" Target="../media/image4.png"/></Relationships>
</file>

<file path=ppt/slides/_rels/slide55.xml.rels><?xml version="1.0" encoding="UTF-8" standalone="yes"?>
<Relationships xmlns="http://schemas.openxmlformats.org/package/2006/relationships"><Relationship Id="rId3" Type="http://schemas.openxmlformats.org/officeDocument/2006/relationships/image" Target="../media/image185.png"/><Relationship Id="rId2" Type="http://schemas.openxmlformats.org/officeDocument/2006/relationships/image" Target="../media/image184.png"/><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3" Type="http://schemas.openxmlformats.org/officeDocument/2006/relationships/image" Target="../media/image187.png"/><Relationship Id="rId2" Type="http://schemas.openxmlformats.org/officeDocument/2006/relationships/image" Target="../media/image186.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189.png"/><Relationship Id="rId2" Type="http://schemas.openxmlformats.org/officeDocument/2006/relationships/image" Target="../media/image188.png"/><Relationship Id="rId1" Type="http://schemas.openxmlformats.org/officeDocument/2006/relationships/slideLayout" Target="../slideLayouts/slideLayout5.xml"/><Relationship Id="rId4" Type="http://schemas.openxmlformats.org/officeDocument/2006/relationships/image" Target="../media/image190.png"/></Relationships>
</file>

<file path=ppt/slides/_rels/slide58.xml.rels><?xml version="1.0" encoding="UTF-8" standalone="yes"?>
<Relationships xmlns="http://schemas.openxmlformats.org/package/2006/relationships"><Relationship Id="rId2" Type="http://schemas.openxmlformats.org/officeDocument/2006/relationships/image" Target="../media/image191.jpe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193.jpeg"/><Relationship Id="rId2" Type="http://schemas.openxmlformats.org/officeDocument/2006/relationships/image" Target="../media/image192.jpeg"/><Relationship Id="rId1" Type="http://schemas.openxmlformats.org/officeDocument/2006/relationships/slideLayout" Target="../slideLayouts/slideLayout7.xml"/><Relationship Id="rId6" Type="http://schemas.openxmlformats.org/officeDocument/2006/relationships/image" Target="../media/image191.jpeg"/><Relationship Id="rId5" Type="http://schemas.openxmlformats.org/officeDocument/2006/relationships/image" Target="../media/image195.jpeg"/><Relationship Id="rId4" Type="http://schemas.openxmlformats.org/officeDocument/2006/relationships/image" Target="../media/image194.jpeg"/></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5.xml"/><Relationship Id="rId4" Type="http://schemas.openxmlformats.org/officeDocument/2006/relationships/hyperlink" Target="http://teacher-programmes.web.cern.ch/ntp/bulgaria" TargetMode="External"/></Relationships>
</file>

<file path=ppt/slides/_rels/slide60.xml.rels><?xml version="1.0" encoding="UTF-8" standalone="yes"?>
<Relationships xmlns="http://schemas.openxmlformats.org/package/2006/relationships"><Relationship Id="rId3" Type="http://schemas.openxmlformats.org/officeDocument/2006/relationships/image" Target="../media/image197.png"/><Relationship Id="rId2" Type="http://schemas.openxmlformats.org/officeDocument/2006/relationships/image" Target="../media/image196.jpeg"/><Relationship Id="rId1" Type="http://schemas.openxmlformats.org/officeDocument/2006/relationships/slideLayout" Target="../slideLayouts/slideLayout2.xml"/><Relationship Id="rId4" Type="http://schemas.openxmlformats.org/officeDocument/2006/relationships/image" Target="../media/image198.jpeg"/></Relationships>
</file>

<file path=ppt/slides/_rels/slide61.xml.rels><?xml version="1.0" encoding="UTF-8" standalone="yes"?>
<Relationships xmlns="http://schemas.openxmlformats.org/package/2006/relationships"><Relationship Id="rId8" Type="http://schemas.openxmlformats.org/officeDocument/2006/relationships/image" Target="../media/image201.jpg"/><Relationship Id="rId3" Type="http://schemas.openxmlformats.org/officeDocument/2006/relationships/image" Target="../media/image3.png"/><Relationship Id="rId7" Type="http://schemas.openxmlformats.org/officeDocument/2006/relationships/image" Target="../media/image200.jpg"/><Relationship Id="rId2" Type="http://schemas.openxmlformats.org/officeDocument/2006/relationships/image" Target="../media/image2.png"/><Relationship Id="rId1" Type="http://schemas.openxmlformats.org/officeDocument/2006/relationships/slideLayout" Target="../slideLayouts/slideLayout19.xml"/><Relationship Id="rId6" Type="http://schemas.openxmlformats.org/officeDocument/2006/relationships/image" Target="../media/image199.jpg"/><Relationship Id="rId5" Type="http://schemas.openxmlformats.org/officeDocument/2006/relationships/image" Target="../media/image5.png"/><Relationship Id="rId10" Type="http://schemas.openxmlformats.org/officeDocument/2006/relationships/image" Target="../media/image197.png"/><Relationship Id="rId4" Type="http://schemas.openxmlformats.org/officeDocument/2006/relationships/image" Target="../media/image4.png"/><Relationship Id="rId9" Type="http://schemas.openxmlformats.org/officeDocument/2006/relationships/image" Target="../media/image202.jp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3.xml.rels><?xml version="1.0" encoding="UTF-8" standalone="yes"?>
<Relationships xmlns="http://schemas.openxmlformats.org/package/2006/relationships"><Relationship Id="rId2" Type="http://schemas.openxmlformats.org/officeDocument/2006/relationships/image" Target="../media/image203.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205.jpeg"/><Relationship Id="rId2" Type="http://schemas.openxmlformats.org/officeDocument/2006/relationships/image" Target="../media/image204.jpe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hyperlink" Target="https://beamline-for-schools.web.cern.ch/sites/beamline-for-schools.web.cern.ch/files" TargetMode="External"/><Relationship Id="rId2" Type="http://schemas.openxmlformats.org/officeDocument/2006/relationships/image" Target="../media/image206.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7.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208.jpg"/><Relationship Id="rId4" Type="http://schemas.openxmlformats.org/officeDocument/2006/relationships/image" Target="../media/image207.jpg"/></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17.jpeg"/></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11474" y="1882690"/>
            <a:ext cx="8825658" cy="3329581"/>
          </a:xfrm>
        </p:spPr>
        <p:txBody>
          <a:bodyPr>
            <a:normAutofit/>
          </a:bodyPr>
          <a:lstStyle/>
          <a:p>
            <a:pPr algn="ctr"/>
            <a:r>
              <a:rPr lang="en-US" sz="4000" b="1" dirty="0" smtClean="0">
                <a:ea typeface="+mj-lt"/>
                <a:cs typeface="+mj-lt"/>
              </a:rPr>
              <a:t/>
            </a:r>
            <a:br>
              <a:rPr lang="en-US" sz="4000" b="1" dirty="0" smtClean="0">
                <a:ea typeface="+mj-lt"/>
                <a:cs typeface="+mj-lt"/>
              </a:rPr>
            </a:br>
            <a:r>
              <a:rPr lang="en-US" sz="4000" b="1" dirty="0">
                <a:ea typeface="+mj-lt"/>
                <a:cs typeface="+mj-lt"/>
              </a:rPr>
              <a:t/>
            </a:r>
            <a:br>
              <a:rPr lang="en-US" sz="4000" b="1" dirty="0">
                <a:ea typeface="+mj-lt"/>
                <a:cs typeface="+mj-lt"/>
              </a:rPr>
            </a:br>
            <a:r>
              <a:rPr lang="en-US" sz="4000" b="1" dirty="0">
                <a:latin typeface="Comic Sans MS" panose="030F0702030302020204" pitchFamily="66" charset="0"/>
                <a:ea typeface="+mj-lt"/>
                <a:cs typeface="+mj-lt"/>
              </a:rPr>
              <a:t>STEM Education </a:t>
            </a:r>
            <a:r>
              <a:rPr lang="en-US" sz="4000" b="1" dirty="0" err="1">
                <a:latin typeface="Comic Sans MS" panose="030F0702030302020204" pitchFamily="66" charset="0"/>
                <a:ea typeface="+mj-lt"/>
                <a:cs typeface="+mj-lt"/>
              </a:rPr>
              <a:t>Programmes</a:t>
            </a:r>
            <a:r>
              <a:rPr lang="en-US" sz="4000" b="1" dirty="0">
                <a:latin typeface="Comic Sans MS" panose="030F0702030302020204" pitchFamily="66" charset="0"/>
                <a:ea typeface="+mj-lt"/>
                <a:cs typeface="+mj-lt"/>
              </a:rPr>
              <a:t> and Opportunities for Bulgarian Students and Teachers at CERN</a:t>
            </a:r>
            <a:endParaRPr lang="en-US" sz="4000" dirty="0">
              <a:latin typeface="Comic Sans MS" panose="030F0702030302020204" pitchFamily="66" charset="0"/>
              <a:cs typeface="Calibri Light"/>
            </a:endParaRPr>
          </a:p>
        </p:txBody>
      </p:sp>
      <p:sp>
        <p:nvSpPr>
          <p:cNvPr id="3" name="Subtitle 2"/>
          <p:cNvSpPr>
            <a:spLocks noGrp="1"/>
          </p:cNvSpPr>
          <p:nvPr>
            <p:ph type="subTitle" idx="1"/>
          </p:nvPr>
        </p:nvSpPr>
        <p:spPr>
          <a:xfrm>
            <a:off x="1154955" y="5493447"/>
            <a:ext cx="8825658" cy="861420"/>
          </a:xfrm>
        </p:spPr>
        <p:txBody>
          <a:bodyPr>
            <a:normAutofit/>
          </a:bodyPr>
          <a:lstStyle/>
          <a:p>
            <a:pPr algn="ctr">
              <a:defRPr/>
            </a:pPr>
            <a:r>
              <a:rPr lang="en-US" sz="1400" cap="none" dirty="0" err="1" smtClean="0">
                <a:ln w="0"/>
                <a:solidFill>
                  <a:schemeClr val="tx1"/>
                </a:solidFill>
                <a:effectLst>
                  <a:outerShdw blurRad="38100" dist="19050" dir="2700000" algn="tl" rotWithShape="0">
                    <a:schemeClr val="dk1">
                      <a:alpha val="40000"/>
                    </a:schemeClr>
                  </a:outerShdw>
                </a:effectLst>
              </a:rPr>
              <a:t>Svejina</a:t>
            </a:r>
            <a:r>
              <a:rPr lang="en-US" sz="1400" cap="none" dirty="0" smtClean="0">
                <a:ln w="0"/>
                <a:solidFill>
                  <a:schemeClr val="tx1"/>
                </a:solidFill>
                <a:effectLst>
                  <a:outerShdw blurRad="38100" dist="19050" dir="2700000" algn="tl" rotWithShape="0">
                    <a:schemeClr val="dk1">
                      <a:alpha val="40000"/>
                    </a:schemeClr>
                  </a:outerShdw>
                </a:effectLst>
              </a:rPr>
              <a:t> </a:t>
            </a:r>
            <a:r>
              <a:rPr lang="en-US" sz="1400" cap="none" dirty="0" err="1" smtClean="0">
                <a:ln w="0"/>
                <a:solidFill>
                  <a:schemeClr val="tx1"/>
                </a:solidFill>
                <a:effectLst>
                  <a:outerShdw blurRad="38100" dist="19050" dir="2700000" algn="tl" rotWithShape="0">
                    <a:schemeClr val="dk1">
                      <a:alpha val="40000"/>
                    </a:schemeClr>
                  </a:outerShdw>
                </a:effectLst>
              </a:rPr>
              <a:t>Dimitrova</a:t>
            </a:r>
            <a:endParaRPr lang="bg-BG" sz="1400" cap="none" dirty="0">
              <a:ln w="0"/>
              <a:solidFill>
                <a:schemeClr val="tx1"/>
              </a:solidFill>
              <a:effectLst>
                <a:outerShdw blurRad="38100" dist="19050" dir="2700000" algn="tl" rotWithShape="0">
                  <a:schemeClr val="dk1">
                    <a:alpha val="40000"/>
                  </a:schemeClr>
                </a:outerShdw>
              </a:effectLst>
            </a:endParaRPr>
          </a:p>
          <a:p>
            <a:pPr algn="ctr">
              <a:defRPr/>
            </a:pPr>
            <a:r>
              <a:rPr lang="en-US" sz="1400" cap="none" dirty="0" smtClean="0">
                <a:ln w="0"/>
                <a:solidFill>
                  <a:schemeClr val="tx1"/>
                </a:solidFill>
                <a:effectLst>
                  <a:outerShdw blurRad="38100" dist="19050" dir="2700000" algn="tl" rotWithShape="0">
                    <a:schemeClr val="dk1">
                      <a:alpha val="40000"/>
                    </a:schemeClr>
                  </a:outerShdw>
                </a:effectLst>
              </a:rPr>
              <a:t>Astronomical Observatory and Planetarium </a:t>
            </a:r>
            <a:r>
              <a:rPr lang="bg-BG" sz="1400" cap="none" dirty="0" smtClean="0">
                <a:ln w="0"/>
                <a:solidFill>
                  <a:schemeClr val="tx1"/>
                </a:solidFill>
                <a:effectLst>
                  <a:outerShdw blurRad="38100" dist="19050" dir="2700000" algn="tl" rotWithShape="0">
                    <a:schemeClr val="dk1">
                      <a:alpha val="40000"/>
                    </a:schemeClr>
                  </a:outerShdw>
                </a:effectLst>
              </a:rPr>
              <a:t>”</a:t>
            </a:r>
            <a:r>
              <a:rPr lang="en-US" sz="1400" cap="none" dirty="0" err="1" smtClean="0">
                <a:ln w="0"/>
                <a:solidFill>
                  <a:schemeClr val="tx1"/>
                </a:solidFill>
                <a:effectLst>
                  <a:outerShdw blurRad="38100" dist="19050" dir="2700000" algn="tl" rotWithShape="0">
                    <a:schemeClr val="dk1">
                      <a:alpha val="40000"/>
                    </a:schemeClr>
                  </a:outerShdw>
                </a:effectLst>
              </a:rPr>
              <a:t>Nicolaus</a:t>
            </a:r>
            <a:r>
              <a:rPr lang="en-US" sz="1400" cap="none" dirty="0" smtClean="0">
                <a:ln w="0"/>
                <a:solidFill>
                  <a:schemeClr val="tx1"/>
                </a:solidFill>
                <a:effectLst>
                  <a:outerShdw blurRad="38100" dist="19050" dir="2700000" algn="tl" rotWithShape="0">
                    <a:schemeClr val="dk1">
                      <a:alpha val="40000"/>
                    </a:schemeClr>
                  </a:outerShdw>
                </a:effectLst>
              </a:rPr>
              <a:t> Copernicus</a:t>
            </a:r>
            <a:r>
              <a:rPr lang="bg-BG" sz="1400" cap="none" dirty="0" smtClean="0">
                <a:ln w="0"/>
                <a:solidFill>
                  <a:schemeClr val="tx1"/>
                </a:solidFill>
                <a:effectLst>
                  <a:outerShdw blurRad="38100" dist="19050" dir="2700000" algn="tl" rotWithShape="0">
                    <a:schemeClr val="dk1">
                      <a:alpha val="40000"/>
                    </a:schemeClr>
                  </a:outerShdw>
                </a:effectLst>
              </a:rPr>
              <a:t>” </a:t>
            </a:r>
            <a:r>
              <a:rPr lang="bg-BG" sz="1400" cap="none" dirty="0">
                <a:ln w="0"/>
                <a:solidFill>
                  <a:schemeClr val="tx1"/>
                </a:solidFill>
                <a:effectLst>
                  <a:outerShdw blurRad="38100" dist="19050" dir="2700000" algn="tl" rotWithShape="0">
                    <a:schemeClr val="dk1">
                      <a:alpha val="40000"/>
                    </a:schemeClr>
                  </a:outerShdw>
                </a:effectLst>
              </a:rPr>
              <a:t>– </a:t>
            </a:r>
            <a:r>
              <a:rPr lang="en-US" sz="1400" cap="none" dirty="0" smtClean="0">
                <a:ln w="0"/>
                <a:solidFill>
                  <a:schemeClr val="tx1"/>
                </a:solidFill>
                <a:effectLst>
                  <a:outerShdw blurRad="38100" dist="19050" dir="2700000" algn="tl" rotWithShape="0">
                    <a:schemeClr val="dk1">
                      <a:alpha val="40000"/>
                    </a:schemeClr>
                  </a:outerShdw>
                </a:effectLst>
              </a:rPr>
              <a:t>Varna</a:t>
            </a:r>
            <a:endParaRPr lang="bg-BG" sz="1400" cap="none" dirty="0">
              <a:ln w="0"/>
              <a:solidFill>
                <a:schemeClr val="tx1"/>
              </a:solidFill>
              <a:effectLst>
                <a:outerShdw blurRad="38100" dist="19050" dir="2700000" algn="tl" rotWithShape="0">
                  <a:schemeClr val="dk1">
                    <a:alpha val="40000"/>
                  </a:schemeClr>
                </a:outerShdw>
              </a:effectLst>
            </a:endParaRPr>
          </a:p>
          <a:p>
            <a:endParaRPr lang="en-US" sz="1400" cap="none" dirty="0">
              <a:ln w="0"/>
              <a:solidFill>
                <a:schemeClr val="tx1"/>
              </a:solidFill>
              <a:effectLst>
                <a:outerShdw blurRad="38100" dist="19050" dir="2700000" algn="tl" rotWithShape="0">
                  <a:schemeClr val="dk1">
                    <a:alpha val="40000"/>
                  </a:schemeClr>
                </a:outerShdw>
              </a:effectLst>
            </a:endParaRPr>
          </a:p>
        </p:txBody>
      </p:sp>
      <p:pic>
        <p:nvPicPr>
          <p:cNvPr id="4" name="Картина 3" descr="ph07-1"/>
          <p:cNvPicPr>
            <a:picLocks noChangeAspect="1" noChangeArrowheads="1"/>
          </p:cNvPicPr>
          <p:nvPr/>
        </p:nvPicPr>
        <p:blipFill>
          <a:blip r:embed="rId3" cstate="print"/>
          <a:srcRect/>
          <a:stretch>
            <a:fillRect/>
          </a:stretch>
        </p:blipFill>
        <p:spPr bwMode="auto">
          <a:xfrm>
            <a:off x="618914" y="133341"/>
            <a:ext cx="1893627" cy="1650494"/>
          </a:xfrm>
          <a:prstGeom prst="rect">
            <a:avLst/>
          </a:prstGeom>
          <a:noFill/>
          <a:ln w="9525">
            <a:solidFill>
              <a:schemeClr val="tx1"/>
            </a:solidFill>
            <a:miter lim="800000"/>
            <a:headEnd/>
            <a:tailEnd/>
          </a:ln>
        </p:spPr>
      </p:pic>
      <p:pic>
        <p:nvPicPr>
          <p:cNvPr id="5" name="Picture 5"/>
          <p:cNvPicPr>
            <a:picLocks noChangeAspect="1" noChangeArrowheads="1"/>
          </p:cNvPicPr>
          <p:nvPr/>
        </p:nvPicPr>
        <p:blipFill>
          <a:blip r:embed="rId4" cstate="print"/>
          <a:srcRect/>
          <a:stretch>
            <a:fillRect/>
          </a:stretch>
        </p:blipFill>
        <p:spPr bwMode="auto">
          <a:xfrm>
            <a:off x="8255386" y="247135"/>
            <a:ext cx="2000250" cy="1536700"/>
          </a:xfrm>
          <a:prstGeom prst="rect">
            <a:avLst/>
          </a:prstGeom>
          <a:noFill/>
          <a:ln w="9525">
            <a:solidFill>
              <a:schemeClr val="tx1"/>
            </a:solidFill>
            <a:miter lim="800000"/>
            <a:headEnd/>
            <a:tailEnd/>
          </a:ln>
        </p:spPr>
      </p:pic>
      <p:pic>
        <p:nvPicPr>
          <p:cNvPr id="6" name="Picture 6"/>
          <p:cNvPicPr>
            <a:picLocks noChangeAspect="1" noChangeArrowheads="1"/>
          </p:cNvPicPr>
          <p:nvPr/>
        </p:nvPicPr>
        <p:blipFill>
          <a:blip r:embed="rId5" cstate="print"/>
          <a:srcRect/>
          <a:stretch>
            <a:fillRect/>
          </a:stretch>
        </p:blipFill>
        <p:spPr bwMode="auto">
          <a:xfrm>
            <a:off x="4331484" y="1464596"/>
            <a:ext cx="2274888" cy="1622425"/>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2526593619"/>
      </p:ext>
    </p:extLst>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7873" y="298524"/>
            <a:ext cx="9404723" cy="1400530"/>
          </a:xfrm>
        </p:spPr>
        <p:txBody>
          <a:bodyPr/>
          <a:lstStyle/>
          <a:p>
            <a:pPr algn="ctr"/>
            <a:r>
              <a:rPr lang="en-US" sz="2800" dirty="0">
                <a:ln w="0"/>
                <a:solidFill>
                  <a:schemeClr val="tx1"/>
                </a:solidFill>
              </a:rPr>
              <a:t>Bulgarian Physics and Science Teachers </a:t>
            </a:r>
            <a:r>
              <a:rPr lang="en-US" sz="2800" dirty="0" err="1">
                <a:ln w="0"/>
                <a:solidFill>
                  <a:schemeClr val="tx1"/>
                </a:solidFill>
              </a:rPr>
              <a:t>Programmes</a:t>
            </a:r>
            <a:r>
              <a:rPr lang="en-US" sz="2800" dirty="0">
                <a:ln w="0"/>
                <a:solidFill>
                  <a:schemeClr val="tx1"/>
                </a:solidFill>
              </a:rPr>
              <a:t> 2008 – 2022</a:t>
            </a:r>
            <a:br>
              <a:rPr lang="en-US" sz="2800" dirty="0">
                <a:ln w="0"/>
                <a:solidFill>
                  <a:schemeClr val="tx1"/>
                </a:solidFill>
              </a:rPr>
            </a:br>
            <a:r>
              <a:rPr lang="bg-BG" sz="2800" dirty="0">
                <a:ln w="0"/>
                <a:solidFill>
                  <a:schemeClr val="tx1"/>
                </a:solidFill>
                <a:effectLst>
                  <a:outerShdw blurRad="50800" dist="38100" algn="l" rotWithShape="0">
                    <a:prstClr val="black">
                      <a:alpha val="40000"/>
                    </a:prstClr>
                  </a:outerShdw>
                </a:effectLst>
              </a:rPr>
              <a:t/>
            </a:r>
            <a:br>
              <a:rPr lang="bg-BG" sz="2800" dirty="0">
                <a:ln w="0"/>
                <a:solidFill>
                  <a:schemeClr val="tx1"/>
                </a:solidFill>
                <a:effectLst>
                  <a:outerShdw blurRad="50800" dist="38100" algn="l" rotWithShape="0">
                    <a:prstClr val="black">
                      <a:alpha val="40000"/>
                    </a:prstClr>
                  </a:outerShdw>
                </a:effectLst>
              </a:rPr>
            </a:br>
            <a:endParaRPr lang="bg-BG" dirty="0"/>
          </a:p>
        </p:txBody>
      </p:sp>
      <p:sp>
        <p:nvSpPr>
          <p:cNvPr id="3" name="Text Placeholder 2"/>
          <p:cNvSpPr>
            <a:spLocks noGrp="1"/>
          </p:cNvSpPr>
          <p:nvPr>
            <p:ph type="body" idx="1"/>
          </p:nvPr>
        </p:nvSpPr>
        <p:spPr>
          <a:xfrm>
            <a:off x="869756" y="1410923"/>
            <a:ext cx="4396338" cy="576262"/>
          </a:xfrm>
        </p:spPr>
        <p:txBody>
          <a:bodyPr/>
          <a:lstStyle/>
          <a:p>
            <a:r>
              <a:rPr lang="en-US" dirty="0">
                <a:ln w="0"/>
                <a:solidFill>
                  <a:schemeClr val="tx1"/>
                </a:solidFill>
                <a:effectLst>
                  <a:outerShdw blurRad="50800" dist="38100" algn="l" rotWithShape="0">
                    <a:prstClr val="black">
                      <a:alpha val="40000"/>
                    </a:prstClr>
                  </a:outerShdw>
                </a:effectLst>
              </a:rPr>
              <a:t>2</a:t>
            </a:r>
            <a:r>
              <a:rPr lang="bg-BG" dirty="0">
                <a:ln w="0"/>
                <a:solidFill>
                  <a:schemeClr val="tx1"/>
                </a:solidFill>
                <a:effectLst>
                  <a:outerShdw blurRad="50800" dist="38100" algn="l" rotWithShape="0">
                    <a:prstClr val="black">
                      <a:alpha val="40000"/>
                    </a:prstClr>
                  </a:outerShdw>
                </a:effectLst>
              </a:rPr>
              <a:t>4</a:t>
            </a:r>
            <a:r>
              <a:rPr lang="en-US" dirty="0">
                <a:ln w="0"/>
                <a:solidFill>
                  <a:schemeClr val="tx1"/>
                </a:solidFill>
                <a:effectLst>
                  <a:outerShdw blurRad="50800" dist="38100" algn="l" rotWithShape="0">
                    <a:prstClr val="black">
                      <a:alpha val="40000"/>
                    </a:prstClr>
                  </a:outerShdw>
                </a:effectLst>
              </a:rPr>
              <a:t>.07. – </a:t>
            </a:r>
            <a:r>
              <a:rPr lang="en-US" dirty="0" smtClean="0">
                <a:ln w="0"/>
                <a:solidFill>
                  <a:schemeClr val="tx1"/>
                </a:solidFill>
                <a:effectLst>
                  <a:outerShdw blurRad="50800" dist="38100" algn="l" rotWithShape="0">
                    <a:prstClr val="black">
                      <a:alpha val="40000"/>
                    </a:prstClr>
                  </a:outerShdw>
                </a:effectLst>
              </a:rPr>
              <a:t>30.07.2016</a:t>
            </a:r>
            <a:endParaRPr lang="bg-BG" dirty="0">
              <a:ln w="0"/>
              <a:solidFill>
                <a:schemeClr val="tx1"/>
              </a:solidFill>
              <a:effectLst>
                <a:outerShdw blurRad="50800" dist="38100" algn="l" rotWithShape="0">
                  <a:prstClr val="black">
                    <a:alpha val="40000"/>
                  </a:prstClr>
                </a:outerShdw>
              </a:effectLst>
            </a:endParaRPr>
          </a:p>
        </p:txBody>
      </p:sp>
      <p:sp>
        <p:nvSpPr>
          <p:cNvPr id="5" name="Text Placeholder 4"/>
          <p:cNvSpPr>
            <a:spLocks noGrp="1"/>
          </p:cNvSpPr>
          <p:nvPr>
            <p:ph type="body" sz="quarter" idx="3"/>
          </p:nvPr>
        </p:nvSpPr>
        <p:spPr>
          <a:xfrm>
            <a:off x="6968401" y="1699054"/>
            <a:ext cx="4396339" cy="576262"/>
          </a:xfrm>
        </p:spPr>
        <p:txBody>
          <a:bodyPr/>
          <a:lstStyle/>
          <a:p>
            <a:r>
              <a:rPr lang="en-US" dirty="0">
                <a:ln w="0"/>
                <a:solidFill>
                  <a:schemeClr val="tx1"/>
                </a:solidFill>
                <a:effectLst>
                  <a:outerShdw blurRad="50800" dist="38100" algn="l" rotWithShape="0">
                    <a:prstClr val="black">
                      <a:alpha val="40000"/>
                    </a:prstClr>
                  </a:outerShdw>
                </a:effectLst>
              </a:rPr>
              <a:t>23.07. – </a:t>
            </a:r>
            <a:r>
              <a:rPr lang="bg-BG" dirty="0">
                <a:ln w="0"/>
                <a:solidFill>
                  <a:schemeClr val="tx1"/>
                </a:solidFill>
                <a:effectLst>
                  <a:outerShdw blurRad="50800" dist="38100" algn="l" rotWithShape="0">
                    <a:prstClr val="black">
                      <a:alpha val="40000"/>
                    </a:prstClr>
                  </a:outerShdw>
                </a:effectLst>
              </a:rPr>
              <a:t>29</a:t>
            </a:r>
            <a:r>
              <a:rPr lang="en-US" dirty="0">
                <a:ln w="0"/>
                <a:solidFill>
                  <a:schemeClr val="tx1"/>
                </a:solidFill>
                <a:effectLst>
                  <a:outerShdw blurRad="50800" dist="38100" algn="l" rotWithShape="0">
                    <a:prstClr val="black">
                      <a:alpha val="40000"/>
                    </a:prstClr>
                  </a:outerShdw>
                </a:effectLst>
              </a:rPr>
              <a:t>.07.201</a:t>
            </a:r>
            <a:r>
              <a:rPr lang="bg-BG" dirty="0">
                <a:ln w="0"/>
                <a:solidFill>
                  <a:schemeClr val="tx1"/>
                </a:solidFill>
                <a:effectLst>
                  <a:outerShdw blurRad="50800" dist="38100" algn="l" rotWithShape="0">
                    <a:prstClr val="black">
                      <a:alpha val="40000"/>
                    </a:prstClr>
                  </a:outerShdw>
                </a:effectLst>
              </a:rPr>
              <a:t>7</a:t>
            </a:r>
          </a:p>
          <a:p>
            <a:endParaRPr lang="bg-BG" dirty="0">
              <a:ln w="0"/>
              <a:solidFill>
                <a:schemeClr val="tx1"/>
              </a:solidFill>
              <a:effectLst>
                <a:outerShdw blurRad="50800" dist="38100" algn="l" rotWithShape="0">
                  <a:prstClr val="black">
                    <a:alpha val="40000"/>
                  </a:prstClr>
                </a:outerShdw>
              </a:effectLst>
            </a:endParaRPr>
          </a:p>
        </p:txBody>
      </p:sp>
      <p:pic>
        <p:nvPicPr>
          <p:cNvPr id="7" name="Picture 2" descr="C:\Users\Samsung\Desktop\DSC05604.JPG"/>
          <p:cNvPicPr>
            <a:picLocks noGrp="1" noChangeAspect="1" noChangeArrowheads="1"/>
          </p:cNvPicPr>
          <p:nvPr>
            <p:ph sz="half" idx="2"/>
          </p:nvPr>
        </p:nvPicPr>
        <p:blipFill>
          <a:blip r:embed="rId2" cstate="print"/>
          <a:srcRect/>
          <a:stretch>
            <a:fillRect/>
          </a:stretch>
        </p:blipFill>
        <p:spPr bwMode="auto">
          <a:xfrm>
            <a:off x="570112" y="2376912"/>
            <a:ext cx="5473419" cy="4100384"/>
          </a:xfrm>
          <a:prstGeom prst="rect">
            <a:avLst/>
          </a:prstGeom>
          <a:noFill/>
          <a:ln>
            <a:solidFill>
              <a:schemeClr val="tx1"/>
            </a:solidFill>
          </a:ln>
        </p:spPr>
      </p:pic>
      <p:pic>
        <p:nvPicPr>
          <p:cNvPr id="8" name="Picture 1" descr="C:\Users\samsung\Desktop\20294159_10212213127817628_9075948458539896056_n.jpg"/>
          <p:cNvPicPr>
            <a:picLocks noGrp="1" noChangeAspect="1" noChangeArrowheads="1"/>
          </p:cNvPicPr>
          <p:nvPr>
            <p:ph sz="quarter" idx="4"/>
          </p:nvPr>
        </p:nvPicPr>
        <p:blipFill>
          <a:blip r:embed="rId3"/>
          <a:srcRect/>
          <a:stretch>
            <a:fillRect/>
          </a:stretch>
        </p:blipFill>
        <p:spPr bwMode="auto">
          <a:xfrm>
            <a:off x="6968401" y="1786530"/>
            <a:ext cx="3534842" cy="4713124"/>
          </a:xfrm>
          <a:prstGeom prst="rect">
            <a:avLst/>
          </a:prstGeom>
          <a:noFill/>
          <a:ln w="9525">
            <a:solidFill>
              <a:schemeClr val="tx1"/>
            </a:solidFill>
          </a:ln>
        </p:spPr>
      </p:pic>
      <p:sp>
        <p:nvSpPr>
          <p:cNvPr id="4" name="Footer Placeholder 3"/>
          <p:cNvSpPr>
            <a:spLocks noGrp="1"/>
          </p:cNvSpPr>
          <p:nvPr>
            <p:ph type="ftr" sz="quarter" idx="11"/>
          </p:nvPr>
        </p:nvSpPr>
        <p:spPr>
          <a:xfrm>
            <a:off x="4544330" y="6535701"/>
            <a:ext cx="3859795" cy="304801"/>
          </a:xfrm>
        </p:spPr>
        <p:txBody>
          <a:bodyPr/>
          <a:lstStyle/>
          <a:p>
            <a:r>
              <a:rPr lang="en-US" dirty="0" smtClean="0"/>
              <a:t>25th IPPOG meeting public events in Sofia</a:t>
            </a:r>
            <a:endParaRPr lang="en-US" dirty="0"/>
          </a:p>
        </p:txBody>
      </p:sp>
    </p:spTree>
    <p:extLst>
      <p:ext uri="{BB962C8B-B14F-4D97-AF65-F5344CB8AC3E}">
        <p14:creationId xmlns:p14="http://schemas.microsoft.com/office/powerpoint/2010/main" val="2502804002"/>
      </p:ext>
    </p:extLst>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800" dirty="0">
                <a:ln w="0"/>
                <a:solidFill>
                  <a:schemeClr val="tx1"/>
                </a:solidFill>
                <a:effectLst>
                  <a:outerShdw blurRad="50800" dist="38100" algn="l" rotWithShape="0">
                    <a:prstClr val="black">
                      <a:alpha val="40000"/>
                    </a:prstClr>
                  </a:outerShdw>
                </a:effectLst>
              </a:rPr>
              <a:t>Bulgarian Physics and Science Teachers </a:t>
            </a:r>
            <a:r>
              <a:rPr lang="en-US" sz="2800" dirty="0" err="1">
                <a:ln w="0"/>
                <a:solidFill>
                  <a:schemeClr val="tx1"/>
                </a:solidFill>
                <a:effectLst>
                  <a:outerShdw blurRad="50800" dist="38100" algn="l" rotWithShape="0">
                    <a:prstClr val="black">
                      <a:alpha val="40000"/>
                    </a:prstClr>
                  </a:outerShdw>
                </a:effectLst>
              </a:rPr>
              <a:t>Programmes</a:t>
            </a:r>
            <a:r>
              <a:rPr lang="en-US" sz="2800" dirty="0">
                <a:ln w="0"/>
                <a:solidFill>
                  <a:schemeClr val="tx1"/>
                </a:solidFill>
                <a:effectLst>
                  <a:outerShdw blurRad="50800" dist="38100" algn="l" rotWithShape="0">
                    <a:prstClr val="black">
                      <a:alpha val="40000"/>
                    </a:prstClr>
                  </a:outerShdw>
                </a:effectLst>
              </a:rPr>
              <a:t> 2008 – 2022</a:t>
            </a:r>
            <a:br>
              <a:rPr lang="en-US" sz="2800" dirty="0">
                <a:ln w="0"/>
                <a:solidFill>
                  <a:schemeClr val="tx1"/>
                </a:solidFill>
                <a:effectLst>
                  <a:outerShdw blurRad="50800" dist="38100" algn="l" rotWithShape="0">
                    <a:prstClr val="black">
                      <a:alpha val="40000"/>
                    </a:prstClr>
                  </a:outerShdw>
                </a:effectLst>
              </a:rPr>
            </a:br>
            <a:endParaRPr lang="bg-BG" sz="2800" dirty="0"/>
          </a:p>
        </p:txBody>
      </p:sp>
      <p:sp>
        <p:nvSpPr>
          <p:cNvPr id="3" name="Text Placeholder 2"/>
          <p:cNvSpPr>
            <a:spLocks noGrp="1"/>
          </p:cNvSpPr>
          <p:nvPr>
            <p:ph type="body" idx="1"/>
          </p:nvPr>
        </p:nvSpPr>
        <p:spPr>
          <a:xfrm>
            <a:off x="646111" y="1565117"/>
            <a:ext cx="4396338" cy="576262"/>
          </a:xfrm>
        </p:spPr>
        <p:txBody>
          <a:bodyPr/>
          <a:lstStyle/>
          <a:p>
            <a:r>
              <a:rPr lang="en-US" dirty="0">
                <a:ln w="0"/>
                <a:solidFill>
                  <a:schemeClr val="tx1"/>
                </a:solidFill>
                <a:effectLst>
                  <a:outerShdw blurRad="50800" dist="38100" algn="l" rotWithShape="0">
                    <a:prstClr val="black">
                      <a:alpha val="40000"/>
                    </a:prstClr>
                  </a:outerShdw>
                </a:effectLst>
              </a:rPr>
              <a:t>22.07. – </a:t>
            </a:r>
            <a:r>
              <a:rPr lang="en-US" dirty="0" smtClean="0">
                <a:ln w="0"/>
                <a:solidFill>
                  <a:schemeClr val="tx1"/>
                </a:solidFill>
                <a:effectLst>
                  <a:outerShdw blurRad="50800" dist="38100" algn="l" rotWithShape="0">
                    <a:prstClr val="black">
                      <a:alpha val="40000"/>
                    </a:prstClr>
                  </a:outerShdw>
                </a:effectLst>
              </a:rPr>
              <a:t>28.07.2018</a:t>
            </a:r>
            <a:endParaRPr lang="bg-BG" dirty="0">
              <a:ln w="0"/>
              <a:solidFill>
                <a:schemeClr val="tx1"/>
              </a:solidFill>
              <a:effectLst>
                <a:outerShdw blurRad="50800" dist="38100" algn="l" rotWithShape="0">
                  <a:prstClr val="black">
                    <a:alpha val="40000"/>
                  </a:prstClr>
                </a:outerShdw>
              </a:effectLst>
            </a:endParaRPr>
          </a:p>
        </p:txBody>
      </p:sp>
      <p:sp>
        <p:nvSpPr>
          <p:cNvPr id="5" name="Text Placeholder 4"/>
          <p:cNvSpPr>
            <a:spLocks noGrp="1"/>
          </p:cNvSpPr>
          <p:nvPr>
            <p:ph type="body" sz="quarter" idx="3"/>
          </p:nvPr>
        </p:nvSpPr>
        <p:spPr>
          <a:xfrm>
            <a:off x="5572117" y="1565117"/>
            <a:ext cx="4396339" cy="576262"/>
          </a:xfrm>
        </p:spPr>
        <p:txBody>
          <a:bodyPr/>
          <a:lstStyle/>
          <a:p>
            <a:r>
              <a:rPr lang="bg-BG" dirty="0" smtClean="0">
                <a:ln w="0"/>
                <a:solidFill>
                  <a:schemeClr val="tx1"/>
                </a:solidFill>
                <a:effectLst>
                  <a:outerShdw blurRad="50800" dist="38100" algn="l" rotWithShape="0">
                    <a:prstClr val="black">
                      <a:alpha val="40000"/>
                    </a:prstClr>
                  </a:outerShdw>
                </a:effectLst>
              </a:rPr>
              <a:t>21.07. – 27.07.2019</a:t>
            </a:r>
            <a:endParaRPr lang="bg-BG" dirty="0">
              <a:ln w="0"/>
              <a:solidFill>
                <a:schemeClr val="tx1"/>
              </a:solidFill>
              <a:effectLst>
                <a:outerShdw blurRad="50800" dist="38100" algn="l" rotWithShape="0">
                  <a:prstClr val="black">
                    <a:alpha val="40000"/>
                  </a:prstClr>
                </a:outerShdw>
              </a:effectLst>
            </a:endParaRPr>
          </a:p>
        </p:txBody>
      </p:sp>
      <p:pic>
        <p:nvPicPr>
          <p:cNvPr id="8" name="Content Placeholder 7"/>
          <p:cNvPicPr>
            <a:picLocks noGrp="1" noChangeAspect="1"/>
          </p:cNvPicPr>
          <p:nvPr>
            <p:ph sz="quarter" idx="4"/>
          </p:nvPr>
        </p:nvPicPr>
        <p:blipFill>
          <a:blip r:embed="rId2">
            <a:extLst>
              <a:ext uri="{28A0092B-C50C-407E-A947-70E740481C1C}">
                <a14:useLocalDpi xmlns:a14="http://schemas.microsoft.com/office/drawing/2010/main" val="0"/>
              </a:ext>
            </a:extLst>
          </a:blip>
          <a:stretch>
            <a:fillRect/>
          </a:stretch>
        </p:blipFill>
        <p:spPr>
          <a:xfrm>
            <a:off x="5135511" y="2207741"/>
            <a:ext cx="5788944" cy="4341708"/>
          </a:xfrm>
          <a:ln>
            <a:solidFill>
              <a:schemeClr val="tx1"/>
            </a:solidFill>
          </a:ln>
        </p:spPr>
      </p:pic>
      <p:pic>
        <p:nvPicPr>
          <p:cNvPr id="7" name="Picture 2" descr="C:\Users\samsung\AppData\Local\Temp\37740283_10215068147031324_7099888176478552064_n.jpg"/>
          <p:cNvPicPr>
            <a:picLocks noGrp="1" noChangeAspect="1" noChangeArrowheads="1"/>
          </p:cNvPicPr>
          <p:nvPr>
            <p:ph sz="half" idx="2"/>
          </p:nvPr>
        </p:nvPicPr>
        <p:blipFill>
          <a:blip r:embed="rId3"/>
          <a:stretch>
            <a:fillRect/>
          </a:stretch>
        </p:blipFill>
        <p:spPr bwMode="auto">
          <a:xfrm>
            <a:off x="925349" y="2281882"/>
            <a:ext cx="2451255" cy="4341708"/>
          </a:xfrm>
          <a:prstGeom prst="rect">
            <a:avLst/>
          </a:prstGeom>
          <a:noFill/>
          <a:ln>
            <a:solidFill>
              <a:schemeClr val="tx1"/>
            </a:solidFill>
          </a:ln>
        </p:spPr>
      </p:pic>
      <p:sp>
        <p:nvSpPr>
          <p:cNvPr id="4" name="Footer Placeholder 3"/>
          <p:cNvSpPr>
            <a:spLocks noGrp="1"/>
          </p:cNvSpPr>
          <p:nvPr>
            <p:ph type="ftr" sz="quarter" idx="11"/>
          </p:nvPr>
        </p:nvSpPr>
        <p:spPr>
          <a:xfrm>
            <a:off x="3852352" y="6553199"/>
            <a:ext cx="3859795" cy="304801"/>
          </a:xfrm>
        </p:spPr>
        <p:txBody>
          <a:bodyPr/>
          <a:lstStyle/>
          <a:p>
            <a:r>
              <a:rPr lang="en-US" dirty="0" smtClean="0"/>
              <a:t>25th IPPOG meeting public events in Sofia</a:t>
            </a:r>
            <a:endParaRPr lang="en-US" dirty="0"/>
          </a:p>
        </p:txBody>
      </p:sp>
    </p:spTree>
    <p:extLst>
      <p:ext uri="{BB962C8B-B14F-4D97-AF65-F5344CB8AC3E}">
        <p14:creationId xmlns:p14="http://schemas.microsoft.com/office/powerpoint/2010/main" val="1175386423"/>
      </p:ext>
    </p:extLst>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3417959" y="1687273"/>
            <a:ext cx="5450502" cy="1245132"/>
          </a:xfrm>
        </p:spPr>
        <p:txBody>
          <a:bodyPr/>
          <a:lstStyle/>
          <a:p>
            <a:pPr algn="ctr"/>
            <a:r>
              <a:rPr lang="en-US" sz="2400" dirty="0" smtClean="0">
                <a:cs typeface="Times New Roman" panose="02020603050405020304" pitchFamily="18" charset="0"/>
              </a:rPr>
              <a:t>02</a:t>
            </a:r>
            <a:r>
              <a:rPr lang="bg-BG" sz="2400" dirty="0" smtClean="0">
                <a:cs typeface="Times New Roman" panose="02020603050405020304" pitchFamily="18" charset="0"/>
              </a:rPr>
              <a:t>.</a:t>
            </a:r>
            <a:r>
              <a:rPr lang="en-US" sz="2400" dirty="0" smtClean="0">
                <a:cs typeface="Times New Roman" panose="02020603050405020304" pitchFamily="18" charset="0"/>
              </a:rPr>
              <a:t>10</a:t>
            </a:r>
            <a:r>
              <a:rPr lang="bg-BG" sz="2400" dirty="0" smtClean="0">
                <a:cs typeface="Times New Roman" panose="02020603050405020304" pitchFamily="18" charset="0"/>
              </a:rPr>
              <a:t>. </a:t>
            </a:r>
            <a:r>
              <a:rPr lang="bg-BG" sz="2400" dirty="0">
                <a:cs typeface="Times New Roman" panose="02020603050405020304" pitchFamily="18" charset="0"/>
              </a:rPr>
              <a:t>– </a:t>
            </a:r>
            <a:r>
              <a:rPr lang="en-US" sz="2400" dirty="0" smtClean="0">
                <a:cs typeface="Times New Roman" panose="02020603050405020304" pitchFamily="18" charset="0"/>
              </a:rPr>
              <a:t>08</a:t>
            </a:r>
            <a:r>
              <a:rPr lang="bg-BG" sz="2400" dirty="0" smtClean="0">
                <a:cs typeface="Times New Roman" panose="02020603050405020304" pitchFamily="18" charset="0"/>
              </a:rPr>
              <a:t>.</a:t>
            </a:r>
            <a:r>
              <a:rPr lang="en-US" sz="2400" dirty="0" smtClean="0">
                <a:cs typeface="Times New Roman" panose="02020603050405020304" pitchFamily="18" charset="0"/>
              </a:rPr>
              <a:t>10</a:t>
            </a:r>
            <a:r>
              <a:rPr lang="bg-BG" sz="2400" dirty="0" smtClean="0">
                <a:cs typeface="Times New Roman" panose="02020603050405020304" pitchFamily="18" charset="0"/>
              </a:rPr>
              <a:t>.20</a:t>
            </a:r>
            <a:r>
              <a:rPr lang="en-US" sz="2400" dirty="0" smtClean="0">
                <a:cs typeface="Times New Roman" panose="02020603050405020304" pitchFamily="18" charset="0"/>
              </a:rPr>
              <a:t>22 </a:t>
            </a:r>
            <a:r>
              <a:rPr lang="bg-BG" dirty="0"/>
              <a:t/>
            </a:r>
            <a:br>
              <a:rPr lang="bg-BG" dirty="0"/>
            </a:br>
            <a:endParaRPr lang="bg-BG" dirty="0"/>
          </a:p>
        </p:txBody>
      </p:sp>
      <p:pic>
        <p:nvPicPr>
          <p:cNvPr id="9" name="Content Placeholder 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74112" y="2242108"/>
            <a:ext cx="5594349" cy="4195762"/>
          </a:xfrm>
        </p:spPr>
      </p:pic>
      <p:sp>
        <p:nvSpPr>
          <p:cNvPr id="10" name="Rectangle 9"/>
          <p:cNvSpPr/>
          <p:nvPr/>
        </p:nvSpPr>
        <p:spPr>
          <a:xfrm>
            <a:off x="1318055" y="456167"/>
            <a:ext cx="9506464" cy="1231106"/>
          </a:xfrm>
          <a:prstGeom prst="rect">
            <a:avLst/>
          </a:prstGeom>
        </p:spPr>
        <p:txBody>
          <a:bodyPr wrap="square">
            <a:spAutoFit/>
          </a:bodyPr>
          <a:lstStyle/>
          <a:p>
            <a:pPr algn="ctr"/>
            <a:r>
              <a:rPr lang="en-US" sz="2800" dirty="0">
                <a:ln w="0"/>
                <a:solidFill>
                  <a:prstClr val="white"/>
                </a:solidFill>
                <a:effectLst>
                  <a:outerShdw blurRad="50800" dist="38100" algn="l" rotWithShape="0">
                    <a:prstClr val="black">
                      <a:alpha val="40000"/>
                    </a:prstClr>
                  </a:outerShdw>
                </a:effectLst>
              </a:rPr>
              <a:t>Bulgarian Physics and Science Teachers </a:t>
            </a:r>
            <a:r>
              <a:rPr lang="en-US" sz="2800" dirty="0" err="1">
                <a:ln w="0"/>
                <a:solidFill>
                  <a:prstClr val="white"/>
                </a:solidFill>
                <a:effectLst>
                  <a:outerShdw blurRad="50800" dist="38100" algn="l" rotWithShape="0">
                    <a:prstClr val="black">
                      <a:alpha val="40000"/>
                    </a:prstClr>
                  </a:outerShdw>
                </a:effectLst>
              </a:rPr>
              <a:t>Programmes</a:t>
            </a:r>
            <a:r>
              <a:rPr lang="en-US" sz="2800" dirty="0">
                <a:ln w="0"/>
                <a:solidFill>
                  <a:prstClr val="white"/>
                </a:solidFill>
                <a:effectLst>
                  <a:outerShdw blurRad="50800" dist="38100" algn="l" rotWithShape="0">
                    <a:prstClr val="black">
                      <a:alpha val="40000"/>
                    </a:prstClr>
                  </a:outerShdw>
                </a:effectLst>
              </a:rPr>
              <a:t> 2008 – 2022</a:t>
            </a:r>
            <a:r>
              <a:rPr lang="bg-BG" sz="2800" dirty="0">
                <a:ln w="0"/>
                <a:solidFill>
                  <a:prstClr val="white"/>
                </a:solidFill>
                <a:effectLst>
                  <a:outerShdw blurRad="50800" dist="38100" algn="l" rotWithShape="0">
                    <a:prstClr val="black">
                      <a:alpha val="40000"/>
                    </a:prstClr>
                  </a:outerShdw>
                </a:effectLst>
              </a:rPr>
              <a:t/>
            </a:r>
            <a:br>
              <a:rPr lang="bg-BG" sz="2800" dirty="0">
                <a:ln w="0"/>
                <a:solidFill>
                  <a:prstClr val="white"/>
                </a:solidFill>
                <a:effectLst>
                  <a:outerShdw blurRad="50800" dist="38100" algn="l" rotWithShape="0">
                    <a:prstClr val="black">
                      <a:alpha val="40000"/>
                    </a:prstClr>
                  </a:outerShdw>
                </a:effectLst>
              </a:rPr>
            </a:br>
            <a:endParaRPr lang="bg-BG" dirty="0"/>
          </a:p>
        </p:txBody>
      </p:sp>
      <p:pic>
        <p:nvPicPr>
          <p:cNvPr id="2" name="Picture 1"/>
          <p:cNvPicPr>
            <a:picLocks noChangeAspect="1"/>
          </p:cNvPicPr>
          <p:nvPr/>
        </p:nvPicPr>
        <p:blipFill>
          <a:blip r:embed="rId3"/>
          <a:stretch>
            <a:fillRect/>
          </a:stretch>
        </p:blipFill>
        <p:spPr>
          <a:xfrm>
            <a:off x="4141735" y="6437870"/>
            <a:ext cx="3859102" cy="341406"/>
          </a:xfrm>
          <a:prstGeom prst="rect">
            <a:avLst/>
          </a:prstGeom>
        </p:spPr>
      </p:pic>
    </p:spTree>
    <p:extLst>
      <p:ext uri="{BB962C8B-B14F-4D97-AF65-F5344CB8AC3E}">
        <p14:creationId xmlns:p14="http://schemas.microsoft.com/office/powerpoint/2010/main" val="3563150856"/>
      </p:ext>
    </p:extLst>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800" dirty="0">
                <a:ln w="0"/>
                <a:solidFill>
                  <a:schemeClr val="tx1"/>
                </a:solidFill>
                <a:effectLst>
                  <a:outerShdw blurRad="50800" dist="38100" algn="l" rotWithShape="0">
                    <a:prstClr val="black">
                      <a:alpha val="40000"/>
                    </a:prstClr>
                  </a:outerShdw>
                </a:effectLst>
              </a:rPr>
              <a:t>Bulgarian Engineering Teacher </a:t>
            </a:r>
            <a:r>
              <a:rPr lang="en-US" sz="2800" dirty="0" err="1" smtClean="0">
                <a:ln w="0"/>
                <a:solidFill>
                  <a:schemeClr val="tx1"/>
                </a:solidFill>
                <a:effectLst>
                  <a:outerShdw blurRad="50800" dist="38100" algn="l" rotWithShape="0">
                    <a:prstClr val="black">
                      <a:alpha val="40000"/>
                    </a:prstClr>
                  </a:outerShdw>
                </a:effectLst>
              </a:rPr>
              <a:t>Programmes</a:t>
            </a:r>
            <a:r>
              <a:rPr lang="bg-BG" sz="2800" dirty="0" smtClean="0">
                <a:ln w="0"/>
                <a:solidFill>
                  <a:schemeClr val="tx1"/>
                </a:solidFill>
                <a:effectLst>
                  <a:outerShdw blurRad="50800" dist="38100" algn="l" rotWithShape="0">
                    <a:prstClr val="black">
                      <a:alpha val="40000"/>
                    </a:prstClr>
                  </a:outerShdw>
                </a:effectLst>
              </a:rPr>
              <a:t/>
            </a:r>
            <a:br>
              <a:rPr lang="bg-BG" sz="2800" dirty="0" smtClean="0">
                <a:ln w="0"/>
                <a:solidFill>
                  <a:schemeClr val="tx1"/>
                </a:solidFill>
                <a:effectLst>
                  <a:outerShdw blurRad="50800" dist="38100" algn="l" rotWithShape="0">
                    <a:prstClr val="black">
                      <a:alpha val="40000"/>
                    </a:prstClr>
                  </a:outerShdw>
                </a:effectLst>
              </a:rPr>
            </a:br>
            <a:r>
              <a:rPr lang="bg-BG" sz="2800" dirty="0" smtClean="0">
                <a:ln w="0"/>
                <a:solidFill>
                  <a:schemeClr val="tx1"/>
                </a:solidFill>
                <a:effectLst>
                  <a:outerShdw blurRad="50800" dist="38100" algn="l" rotWithShape="0">
                    <a:prstClr val="black">
                      <a:alpha val="40000"/>
                    </a:prstClr>
                  </a:outerShdw>
                </a:effectLst>
              </a:rPr>
              <a:t>2014 </a:t>
            </a:r>
            <a:r>
              <a:rPr lang="bg-BG" sz="2800" dirty="0">
                <a:ln w="0"/>
                <a:solidFill>
                  <a:schemeClr val="tx1"/>
                </a:solidFill>
                <a:effectLst>
                  <a:outerShdw blurRad="50800" dist="38100" algn="l" rotWithShape="0">
                    <a:prstClr val="black">
                      <a:alpha val="40000"/>
                    </a:prstClr>
                  </a:outerShdw>
                </a:effectLst>
              </a:rPr>
              <a:t>– </a:t>
            </a:r>
            <a:r>
              <a:rPr lang="bg-BG" sz="2800" dirty="0" smtClean="0">
                <a:ln w="0"/>
                <a:solidFill>
                  <a:schemeClr val="tx1"/>
                </a:solidFill>
                <a:effectLst>
                  <a:outerShdw blurRad="50800" dist="38100" algn="l" rotWithShape="0">
                    <a:prstClr val="black">
                      <a:alpha val="40000"/>
                    </a:prstClr>
                  </a:outerShdw>
                </a:effectLst>
              </a:rPr>
              <a:t>20</a:t>
            </a:r>
            <a:r>
              <a:rPr lang="en-US" sz="2800" dirty="0" smtClean="0">
                <a:ln w="0"/>
                <a:solidFill>
                  <a:schemeClr val="tx1"/>
                </a:solidFill>
                <a:effectLst>
                  <a:outerShdw blurRad="50800" dist="38100" algn="l" rotWithShape="0">
                    <a:prstClr val="black">
                      <a:alpha val="40000"/>
                    </a:prstClr>
                  </a:outerShdw>
                </a:effectLst>
              </a:rPr>
              <a:t>22</a:t>
            </a:r>
            <a:r>
              <a:rPr lang="bg-BG" sz="2800" dirty="0">
                <a:ln w="0"/>
                <a:solidFill>
                  <a:schemeClr val="tx1"/>
                </a:solidFill>
                <a:effectLst>
                  <a:outerShdw blurRad="50800" dist="38100" algn="l" rotWithShape="0">
                    <a:prstClr val="black">
                      <a:alpha val="40000"/>
                    </a:prstClr>
                  </a:outerShdw>
                </a:effectLst>
              </a:rPr>
              <a:t/>
            </a:r>
            <a:br>
              <a:rPr lang="bg-BG" sz="2800" dirty="0">
                <a:ln w="0"/>
                <a:solidFill>
                  <a:schemeClr val="tx1"/>
                </a:solidFill>
                <a:effectLst>
                  <a:outerShdw blurRad="50800" dist="38100" algn="l" rotWithShape="0">
                    <a:prstClr val="black">
                      <a:alpha val="40000"/>
                    </a:prstClr>
                  </a:outerShdw>
                </a:effectLst>
              </a:rPr>
            </a:br>
            <a:endParaRPr lang="bg-BG" sz="2800" dirty="0"/>
          </a:p>
        </p:txBody>
      </p:sp>
      <p:sp>
        <p:nvSpPr>
          <p:cNvPr id="3" name="Text Placeholder 2"/>
          <p:cNvSpPr>
            <a:spLocks noGrp="1"/>
          </p:cNvSpPr>
          <p:nvPr>
            <p:ph type="body" idx="1"/>
          </p:nvPr>
        </p:nvSpPr>
        <p:spPr>
          <a:xfrm>
            <a:off x="3698232" y="1918226"/>
            <a:ext cx="4396338" cy="576262"/>
          </a:xfrm>
        </p:spPr>
        <p:txBody>
          <a:bodyPr/>
          <a:lstStyle/>
          <a:p>
            <a:pPr algn="ctr"/>
            <a:r>
              <a:rPr lang="bg-BG" dirty="0" smtClean="0"/>
              <a:t>2014</a:t>
            </a:r>
            <a:endParaRPr lang="bg-BG" dirty="0"/>
          </a:p>
        </p:txBody>
      </p:sp>
      <p:pic>
        <p:nvPicPr>
          <p:cNvPr id="9" name="Picture 2" descr="https://scontent-fra3-1.xx.fbcdn.net/hphotos-xaf1/t31.0-8/s2048x2048/10269283_800321656695106_1505746838903839275_o.jpg"/>
          <p:cNvPicPr>
            <a:picLocks noChangeAspect="1" noChangeArrowheads="1"/>
          </p:cNvPicPr>
          <p:nvPr/>
        </p:nvPicPr>
        <p:blipFill>
          <a:blip r:embed="rId2" cstate="print"/>
          <a:srcRect/>
          <a:stretch>
            <a:fillRect/>
          </a:stretch>
        </p:blipFill>
        <p:spPr bwMode="auto">
          <a:xfrm>
            <a:off x="776471" y="2982724"/>
            <a:ext cx="9932817" cy="2619005"/>
          </a:xfrm>
          <a:prstGeom prst="rect">
            <a:avLst/>
          </a:prstGeom>
          <a:noFill/>
          <a:ln>
            <a:solidFill>
              <a:schemeClr val="tx1"/>
            </a:solidFill>
          </a:ln>
        </p:spPr>
      </p:pic>
      <p:sp>
        <p:nvSpPr>
          <p:cNvPr id="4" name="Rectangle 3"/>
          <p:cNvSpPr/>
          <p:nvPr/>
        </p:nvSpPr>
        <p:spPr>
          <a:xfrm>
            <a:off x="3442686" y="6267948"/>
            <a:ext cx="3312125" cy="276999"/>
          </a:xfrm>
          <a:prstGeom prst="rect">
            <a:avLst/>
          </a:prstGeom>
        </p:spPr>
        <p:txBody>
          <a:bodyPr wrap="none">
            <a:spAutoFit/>
          </a:bodyPr>
          <a:lstStyle/>
          <a:p>
            <a:r>
              <a:rPr lang="en-US" sz="1200" dirty="0"/>
              <a:t>25th IPPOG meeting public </a:t>
            </a:r>
            <a:r>
              <a:rPr lang="en-US" sz="1100" dirty="0"/>
              <a:t>events</a:t>
            </a:r>
            <a:r>
              <a:rPr lang="en-US" sz="1200" dirty="0"/>
              <a:t> in Sofia</a:t>
            </a:r>
          </a:p>
        </p:txBody>
      </p:sp>
    </p:spTree>
    <p:extLst>
      <p:ext uri="{BB962C8B-B14F-4D97-AF65-F5344CB8AC3E}">
        <p14:creationId xmlns:p14="http://schemas.microsoft.com/office/powerpoint/2010/main" val="1694054036"/>
      </p:ext>
    </p:extLst>
  </p:cSld>
  <p:clrMapOvr>
    <a:masterClrMapping/>
  </p:clrMapOvr>
  <p:transition spd="slow">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2551" y="436605"/>
            <a:ext cx="9408283" cy="1416643"/>
          </a:xfrm>
        </p:spPr>
        <p:txBody>
          <a:bodyPr/>
          <a:lstStyle/>
          <a:p>
            <a:pPr algn="ctr"/>
            <a:r>
              <a:rPr lang="en-US" sz="2800" dirty="0">
                <a:ln w="0"/>
                <a:solidFill>
                  <a:schemeClr val="tx1"/>
                </a:solidFill>
              </a:rPr>
              <a:t>Bulgarian Engineering Teacher </a:t>
            </a:r>
            <a:r>
              <a:rPr lang="en-US" sz="2800" dirty="0" err="1">
                <a:ln w="0"/>
                <a:solidFill>
                  <a:schemeClr val="tx1"/>
                </a:solidFill>
              </a:rPr>
              <a:t>Programmes</a:t>
            </a:r>
            <a:r>
              <a:rPr lang="en-US" sz="2800" dirty="0">
                <a:ln w="0"/>
                <a:solidFill>
                  <a:schemeClr val="tx1"/>
                </a:solidFill>
              </a:rPr>
              <a:t/>
            </a:r>
            <a:br>
              <a:rPr lang="en-US" sz="2800" dirty="0">
                <a:ln w="0"/>
                <a:solidFill>
                  <a:schemeClr val="tx1"/>
                </a:solidFill>
              </a:rPr>
            </a:br>
            <a:r>
              <a:rPr lang="en-US" sz="2800" dirty="0">
                <a:ln w="0"/>
                <a:solidFill>
                  <a:schemeClr val="tx1"/>
                </a:solidFill>
              </a:rPr>
              <a:t>2014 – 2022</a:t>
            </a:r>
            <a:br>
              <a:rPr lang="en-US" sz="2800" dirty="0">
                <a:ln w="0"/>
                <a:solidFill>
                  <a:schemeClr val="tx1"/>
                </a:solidFill>
              </a:rPr>
            </a:br>
            <a:r>
              <a:rPr lang="bg-BG" sz="4400" dirty="0">
                <a:ln w="0"/>
                <a:solidFill>
                  <a:schemeClr val="tx1"/>
                </a:solidFill>
                <a:effectLst>
                  <a:outerShdw blurRad="50800" dist="38100" algn="l" rotWithShape="0">
                    <a:prstClr val="black">
                      <a:alpha val="40000"/>
                    </a:prstClr>
                  </a:outerShdw>
                </a:effectLst>
              </a:rPr>
              <a:t/>
            </a:r>
            <a:br>
              <a:rPr lang="bg-BG" sz="4400" dirty="0">
                <a:ln w="0"/>
                <a:solidFill>
                  <a:schemeClr val="tx1"/>
                </a:solidFill>
                <a:effectLst>
                  <a:outerShdw blurRad="50800" dist="38100" algn="l" rotWithShape="0">
                    <a:prstClr val="black">
                      <a:alpha val="40000"/>
                    </a:prstClr>
                  </a:outerShdw>
                </a:effectLst>
              </a:rPr>
            </a:br>
            <a:endParaRPr lang="bg-BG" dirty="0"/>
          </a:p>
        </p:txBody>
      </p:sp>
      <p:sp>
        <p:nvSpPr>
          <p:cNvPr id="3" name="Text Placeholder 2"/>
          <p:cNvSpPr>
            <a:spLocks noGrp="1"/>
          </p:cNvSpPr>
          <p:nvPr>
            <p:ph type="body" idx="1"/>
          </p:nvPr>
        </p:nvSpPr>
        <p:spPr>
          <a:xfrm>
            <a:off x="403097" y="1915297"/>
            <a:ext cx="4396338" cy="576262"/>
          </a:xfrm>
        </p:spPr>
        <p:txBody>
          <a:bodyPr/>
          <a:lstStyle/>
          <a:p>
            <a:pPr algn="ctr"/>
            <a:r>
              <a:rPr lang="en-US" dirty="0" smtClean="0"/>
              <a:t>2015</a:t>
            </a:r>
            <a:endParaRPr lang="bg-BG" dirty="0"/>
          </a:p>
        </p:txBody>
      </p:sp>
      <p:sp>
        <p:nvSpPr>
          <p:cNvPr id="5" name="Text Placeholder 4"/>
          <p:cNvSpPr>
            <a:spLocks noGrp="1"/>
          </p:cNvSpPr>
          <p:nvPr>
            <p:ph type="body" sz="quarter" idx="3"/>
          </p:nvPr>
        </p:nvSpPr>
        <p:spPr/>
        <p:txBody>
          <a:bodyPr/>
          <a:lstStyle/>
          <a:p>
            <a:pPr algn="ctr"/>
            <a:r>
              <a:rPr lang="en-US" dirty="0" smtClean="0"/>
              <a:t>2016</a:t>
            </a:r>
            <a:endParaRPr lang="bg-BG" dirty="0"/>
          </a:p>
        </p:txBody>
      </p:sp>
      <p:pic>
        <p:nvPicPr>
          <p:cNvPr id="7" name="Picture 2" descr="https://scontent-frt3-1.xx.fbcdn.net/v/t1.0-9/12111981_10206808021413346_2845390454154058175_n.jpg?oh=550bc3cf271c378763d30daff75aa532&amp;oe=57F6B0E0"/>
          <p:cNvPicPr>
            <a:picLocks noGrp="1" noChangeAspect="1" noChangeArrowheads="1"/>
          </p:cNvPicPr>
          <p:nvPr>
            <p:ph sz="half" idx="2"/>
          </p:nvPr>
        </p:nvPicPr>
        <p:blipFill>
          <a:blip r:embed="rId2" cstate="print"/>
          <a:srcRect/>
          <a:stretch>
            <a:fillRect/>
          </a:stretch>
        </p:blipFill>
        <p:spPr bwMode="auto">
          <a:xfrm>
            <a:off x="298200" y="2675058"/>
            <a:ext cx="4912576" cy="3684432"/>
          </a:xfrm>
          <a:prstGeom prst="rect">
            <a:avLst/>
          </a:prstGeom>
          <a:noFill/>
          <a:ln>
            <a:solidFill>
              <a:schemeClr val="tx1"/>
            </a:solidFill>
          </a:ln>
        </p:spPr>
      </p:pic>
      <p:pic>
        <p:nvPicPr>
          <p:cNvPr id="8" name="Picture 1" descr="C:\Users\Samsung\Desktop\DSC_1169.JPG"/>
          <p:cNvPicPr>
            <a:picLocks noGrp="1" noChangeAspect="1" noChangeArrowheads="1"/>
          </p:cNvPicPr>
          <p:nvPr>
            <p:ph sz="quarter" idx="4"/>
          </p:nvPr>
        </p:nvPicPr>
        <p:blipFill>
          <a:blip r:embed="rId3" cstate="print"/>
          <a:srcRect/>
          <a:stretch>
            <a:fillRect/>
          </a:stretch>
        </p:blipFill>
        <p:spPr bwMode="auto">
          <a:xfrm>
            <a:off x="5654494" y="2675058"/>
            <a:ext cx="5545417" cy="3684431"/>
          </a:xfrm>
          <a:prstGeom prst="rect">
            <a:avLst/>
          </a:prstGeom>
          <a:noFill/>
          <a:ln>
            <a:solidFill>
              <a:schemeClr val="tx1"/>
            </a:solidFill>
          </a:ln>
        </p:spPr>
      </p:pic>
      <p:sp>
        <p:nvSpPr>
          <p:cNvPr id="4" name="Rectangle 3"/>
          <p:cNvSpPr/>
          <p:nvPr/>
        </p:nvSpPr>
        <p:spPr>
          <a:xfrm>
            <a:off x="3548943" y="6488668"/>
            <a:ext cx="3050835" cy="261610"/>
          </a:xfrm>
          <a:prstGeom prst="rect">
            <a:avLst/>
          </a:prstGeom>
        </p:spPr>
        <p:txBody>
          <a:bodyPr wrap="none">
            <a:spAutoFit/>
          </a:bodyPr>
          <a:lstStyle/>
          <a:p>
            <a:r>
              <a:rPr lang="en-US" sz="1100" dirty="0"/>
              <a:t>25th IPPOG meeting public events in Sofia</a:t>
            </a:r>
          </a:p>
        </p:txBody>
      </p:sp>
    </p:spTree>
    <p:extLst>
      <p:ext uri="{BB962C8B-B14F-4D97-AF65-F5344CB8AC3E}">
        <p14:creationId xmlns:p14="http://schemas.microsoft.com/office/powerpoint/2010/main" val="3106653886"/>
      </p:ext>
    </p:extLst>
  </p:cSld>
  <p:clrMapOvr>
    <a:masterClrMapping/>
  </p:clrMapOvr>
  <p:transition spd="slow">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800" dirty="0">
                <a:ln w="0"/>
                <a:solidFill>
                  <a:schemeClr val="tx1"/>
                </a:solidFill>
              </a:rPr>
              <a:t>Bulgarian Engineering Teacher </a:t>
            </a:r>
            <a:r>
              <a:rPr lang="en-US" sz="2800" dirty="0" err="1">
                <a:ln w="0"/>
                <a:solidFill>
                  <a:schemeClr val="tx1"/>
                </a:solidFill>
              </a:rPr>
              <a:t>Programmes</a:t>
            </a:r>
            <a:r>
              <a:rPr lang="en-US" sz="2800" dirty="0">
                <a:ln w="0"/>
                <a:solidFill>
                  <a:schemeClr val="tx1"/>
                </a:solidFill>
              </a:rPr>
              <a:t/>
            </a:r>
            <a:br>
              <a:rPr lang="en-US" sz="2800" dirty="0">
                <a:ln w="0"/>
                <a:solidFill>
                  <a:schemeClr val="tx1"/>
                </a:solidFill>
              </a:rPr>
            </a:br>
            <a:r>
              <a:rPr lang="en-US" sz="2800" dirty="0">
                <a:ln w="0"/>
                <a:solidFill>
                  <a:schemeClr val="tx1"/>
                </a:solidFill>
              </a:rPr>
              <a:t>2014 – 2022</a:t>
            </a:r>
            <a:br>
              <a:rPr lang="en-US" sz="2800" dirty="0">
                <a:ln w="0"/>
                <a:solidFill>
                  <a:schemeClr val="tx1"/>
                </a:solidFill>
              </a:rPr>
            </a:br>
            <a:r>
              <a:rPr lang="bg-BG" sz="6600" dirty="0">
                <a:ln w="0"/>
                <a:solidFill>
                  <a:schemeClr val="tx1"/>
                </a:solidFill>
                <a:effectLst>
                  <a:outerShdw blurRad="50800" dist="38100" algn="l" rotWithShape="0">
                    <a:prstClr val="black">
                      <a:alpha val="40000"/>
                    </a:prstClr>
                  </a:outerShdw>
                </a:effectLst>
              </a:rPr>
              <a:t/>
            </a:r>
            <a:br>
              <a:rPr lang="bg-BG" sz="6600" dirty="0">
                <a:ln w="0"/>
                <a:solidFill>
                  <a:schemeClr val="tx1"/>
                </a:solidFill>
                <a:effectLst>
                  <a:outerShdw blurRad="50800" dist="38100" algn="l" rotWithShape="0">
                    <a:prstClr val="black">
                      <a:alpha val="40000"/>
                    </a:prstClr>
                  </a:outerShdw>
                </a:effectLst>
              </a:rPr>
            </a:br>
            <a:endParaRPr lang="bg-BG" dirty="0"/>
          </a:p>
        </p:txBody>
      </p:sp>
      <p:sp>
        <p:nvSpPr>
          <p:cNvPr id="3" name="Text Placeholder 2"/>
          <p:cNvSpPr>
            <a:spLocks noGrp="1"/>
          </p:cNvSpPr>
          <p:nvPr>
            <p:ph type="body" idx="1"/>
          </p:nvPr>
        </p:nvSpPr>
        <p:spPr/>
        <p:txBody>
          <a:bodyPr/>
          <a:lstStyle/>
          <a:p>
            <a:pPr algn="ctr"/>
            <a:r>
              <a:rPr lang="bg-BG" dirty="0" smtClean="0"/>
              <a:t>2017</a:t>
            </a:r>
            <a:endParaRPr lang="bg-BG" dirty="0"/>
          </a:p>
        </p:txBody>
      </p:sp>
      <p:sp>
        <p:nvSpPr>
          <p:cNvPr id="5" name="Text Placeholder 4"/>
          <p:cNvSpPr>
            <a:spLocks noGrp="1"/>
          </p:cNvSpPr>
          <p:nvPr>
            <p:ph type="body" sz="quarter" idx="3"/>
          </p:nvPr>
        </p:nvSpPr>
        <p:spPr>
          <a:xfrm>
            <a:off x="6514877" y="1905000"/>
            <a:ext cx="4396339" cy="576262"/>
          </a:xfrm>
        </p:spPr>
        <p:txBody>
          <a:bodyPr/>
          <a:lstStyle/>
          <a:p>
            <a:pPr algn="ctr"/>
            <a:r>
              <a:rPr lang="bg-BG" dirty="0" smtClean="0"/>
              <a:t>2018</a:t>
            </a:r>
            <a:endParaRPr lang="bg-BG" dirty="0"/>
          </a:p>
        </p:txBody>
      </p:sp>
      <p:pic>
        <p:nvPicPr>
          <p:cNvPr id="7" name="Picture 2" descr="C:\Users\samsung\Downloads\DSC_0131.JPG"/>
          <p:cNvPicPr>
            <a:picLocks noGrp="1" noChangeAspect="1" noChangeArrowheads="1"/>
          </p:cNvPicPr>
          <p:nvPr>
            <p:ph sz="half" idx="2"/>
          </p:nvPr>
        </p:nvPicPr>
        <p:blipFill>
          <a:blip r:embed="rId2" cstate="print"/>
          <a:srcRect/>
          <a:stretch>
            <a:fillRect/>
          </a:stretch>
        </p:blipFill>
        <p:spPr bwMode="auto">
          <a:xfrm>
            <a:off x="130832" y="2800658"/>
            <a:ext cx="5251065" cy="3493050"/>
          </a:xfrm>
          <a:prstGeom prst="rect">
            <a:avLst/>
          </a:prstGeom>
          <a:noFill/>
        </p:spPr>
      </p:pic>
      <p:pic>
        <p:nvPicPr>
          <p:cNvPr id="8" name="Picture 1" descr="C:\Users\samsung\AppData\Local\Temp\44109334_10215674506389929_1981962433115193344_n.jpg"/>
          <p:cNvPicPr>
            <a:picLocks noGrp="1" noChangeAspect="1" noChangeArrowheads="1"/>
          </p:cNvPicPr>
          <p:nvPr>
            <p:ph sz="quarter" idx="4"/>
          </p:nvPr>
        </p:nvPicPr>
        <p:blipFill>
          <a:blip r:embed="rId3"/>
          <a:srcRect/>
          <a:stretch>
            <a:fillRect/>
          </a:stretch>
        </p:blipFill>
        <p:spPr bwMode="auto">
          <a:xfrm>
            <a:off x="5654674" y="2800658"/>
            <a:ext cx="6116747" cy="3453413"/>
          </a:xfrm>
          <a:prstGeom prst="rect">
            <a:avLst/>
          </a:prstGeom>
          <a:noFill/>
        </p:spPr>
      </p:pic>
    </p:spTree>
    <p:extLst>
      <p:ext uri="{BB962C8B-B14F-4D97-AF65-F5344CB8AC3E}">
        <p14:creationId xmlns:p14="http://schemas.microsoft.com/office/powerpoint/2010/main" val="170446959"/>
      </p:ext>
    </p:extLst>
  </p:cSld>
  <p:clrMapOvr>
    <a:masterClrMapping/>
  </p:clrMapOvr>
  <p:transition spd="slow">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lgn="ctr"/>
            <a:r>
              <a:rPr lang="en-US" sz="2800" dirty="0">
                <a:ln w="0"/>
                <a:solidFill>
                  <a:schemeClr val="tx1"/>
                </a:solidFill>
              </a:rPr>
              <a:t>Bulgarian Engineering Teacher </a:t>
            </a:r>
            <a:r>
              <a:rPr lang="en-US" sz="2800" dirty="0" err="1">
                <a:ln w="0"/>
                <a:solidFill>
                  <a:schemeClr val="tx1"/>
                </a:solidFill>
              </a:rPr>
              <a:t>Programmes</a:t>
            </a:r>
            <a:r>
              <a:rPr lang="en-US" sz="2800" dirty="0">
                <a:ln w="0"/>
                <a:solidFill>
                  <a:schemeClr val="tx1"/>
                </a:solidFill>
              </a:rPr>
              <a:t/>
            </a:r>
            <a:br>
              <a:rPr lang="en-US" sz="2800" dirty="0">
                <a:ln w="0"/>
                <a:solidFill>
                  <a:schemeClr val="tx1"/>
                </a:solidFill>
              </a:rPr>
            </a:br>
            <a:r>
              <a:rPr lang="en-US" sz="2800" dirty="0">
                <a:ln w="0"/>
                <a:solidFill>
                  <a:schemeClr val="tx1"/>
                </a:solidFill>
              </a:rPr>
              <a:t>2014 – 2022</a:t>
            </a:r>
            <a:br>
              <a:rPr lang="en-US" sz="2800" dirty="0">
                <a:ln w="0"/>
                <a:solidFill>
                  <a:schemeClr val="tx1"/>
                </a:solidFill>
              </a:rPr>
            </a:br>
            <a:r>
              <a:rPr lang="bg-BG" sz="2800" dirty="0">
                <a:ln w="0"/>
                <a:solidFill>
                  <a:schemeClr val="tx1"/>
                </a:solidFill>
                <a:effectLst>
                  <a:outerShdw blurRad="50800" dist="38100" algn="l" rotWithShape="0">
                    <a:prstClr val="black">
                      <a:alpha val="40000"/>
                    </a:prstClr>
                  </a:outerShdw>
                </a:effectLst>
              </a:rPr>
              <a:t/>
            </a:r>
            <a:br>
              <a:rPr lang="bg-BG" sz="2800" dirty="0">
                <a:ln w="0"/>
                <a:solidFill>
                  <a:schemeClr val="tx1"/>
                </a:solidFill>
                <a:effectLst>
                  <a:outerShdw blurRad="50800" dist="38100" algn="l" rotWithShape="0">
                    <a:prstClr val="black">
                      <a:alpha val="40000"/>
                    </a:prstClr>
                  </a:outerShdw>
                </a:effectLst>
              </a:rPr>
            </a:br>
            <a:endParaRPr lang="bg-BG" sz="2800" dirty="0"/>
          </a:p>
        </p:txBody>
      </p:sp>
      <p:pic>
        <p:nvPicPr>
          <p:cNvPr id="9" name="Content Placeholder 8"/>
          <p:cNvPicPr>
            <a:picLocks noGrp="1" noChangeAspect="1"/>
          </p:cNvPicPr>
          <p:nvPr>
            <p:ph idx="1"/>
          </p:nvPr>
        </p:nvPicPr>
        <p:blipFill>
          <a:blip r:embed="rId2"/>
          <a:stretch>
            <a:fillRect/>
          </a:stretch>
        </p:blipFill>
        <p:spPr>
          <a:xfrm>
            <a:off x="0" y="1952943"/>
            <a:ext cx="5592856" cy="4195762"/>
          </a:xfrm>
          <a:prstGeom prst="rect">
            <a:avLst/>
          </a:prstGeom>
        </p:spPr>
      </p:pic>
      <p:sp>
        <p:nvSpPr>
          <p:cNvPr id="10" name="Rectangle 9"/>
          <p:cNvSpPr/>
          <p:nvPr/>
        </p:nvSpPr>
        <p:spPr>
          <a:xfrm>
            <a:off x="2447614" y="1483916"/>
            <a:ext cx="697627" cy="369332"/>
          </a:xfrm>
          <a:prstGeom prst="rect">
            <a:avLst/>
          </a:prstGeom>
        </p:spPr>
        <p:txBody>
          <a:bodyPr wrap="none">
            <a:spAutoFit/>
          </a:bodyPr>
          <a:lstStyle/>
          <a:p>
            <a:pPr algn="ctr"/>
            <a:r>
              <a:rPr lang="bg-BG" dirty="0">
                <a:solidFill>
                  <a:schemeClr val="accent1"/>
                </a:solidFill>
              </a:rPr>
              <a:t>2019</a:t>
            </a:r>
          </a:p>
        </p:txBody>
      </p:sp>
      <p:pic>
        <p:nvPicPr>
          <p:cNvPr id="2" name="Picture 1">
            <a:extLst>
              <a:ext uri="{FF2B5EF4-FFF2-40B4-BE49-F238E27FC236}">
                <a16:creationId xmlns:a16="http://schemas.microsoft.com/office/drawing/2014/main" id="{93449666-6062-4ED7-9455-1EF1E73488A1}"/>
              </a:ext>
            </a:extLst>
          </p:cNvPr>
          <p:cNvPicPr>
            <a:picLocks noChangeAspect="1"/>
          </p:cNvPicPr>
          <p:nvPr/>
        </p:nvPicPr>
        <p:blipFill>
          <a:blip r:embed="rId3"/>
          <a:stretch>
            <a:fillRect/>
          </a:stretch>
        </p:blipFill>
        <p:spPr>
          <a:xfrm>
            <a:off x="5913522" y="1955354"/>
            <a:ext cx="5592856" cy="4193351"/>
          </a:xfrm>
          <a:prstGeom prst="rect">
            <a:avLst/>
          </a:prstGeom>
        </p:spPr>
      </p:pic>
      <p:sp>
        <p:nvSpPr>
          <p:cNvPr id="6" name="Rectangle 5">
            <a:extLst>
              <a:ext uri="{FF2B5EF4-FFF2-40B4-BE49-F238E27FC236}">
                <a16:creationId xmlns:a16="http://schemas.microsoft.com/office/drawing/2014/main" id="{3F8572CA-227A-476C-899E-1A0ACEA9B383}"/>
              </a:ext>
            </a:extLst>
          </p:cNvPr>
          <p:cNvSpPr/>
          <p:nvPr/>
        </p:nvSpPr>
        <p:spPr>
          <a:xfrm>
            <a:off x="8267483" y="1483916"/>
            <a:ext cx="697627" cy="369332"/>
          </a:xfrm>
          <a:prstGeom prst="rect">
            <a:avLst/>
          </a:prstGeom>
        </p:spPr>
        <p:txBody>
          <a:bodyPr wrap="none">
            <a:spAutoFit/>
          </a:bodyPr>
          <a:lstStyle/>
          <a:p>
            <a:pPr algn="ctr"/>
            <a:r>
              <a:rPr lang="bg-BG" dirty="0">
                <a:solidFill>
                  <a:schemeClr val="accent1"/>
                </a:solidFill>
              </a:rPr>
              <a:t>20</a:t>
            </a:r>
            <a:r>
              <a:rPr lang="en-US" dirty="0">
                <a:solidFill>
                  <a:schemeClr val="accent1"/>
                </a:solidFill>
              </a:rPr>
              <a:t>22</a:t>
            </a:r>
            <a:endParaRPr lang="bg-BG" dirty="0">
              <a:solidFill>
                <a:schemeClr val="accent1"/>
              </a:solidFill>
            </a:endParaRPr>
          </a:p>
        </p:txBody>
      </p:sp>
    </p:spTree>
    <p:extLst>
      <p:ext uri="{BB962C8B-B14F-4D97-AF65-F5344CB8AC3E}">
        <p14:creationId xmlns:p14="http://schemas.microsoft.com/office/powerpoint/2010/main" val="1023602882"/>
      </p:ext>
    </p:extLst>
  </p:cSld>
  <p:clrMapOvr>
    <a:masterClrMapping/>
  </p:clrMapOvr>
  <p:transition spd="slow">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969697" y="846577"/>
            <a:ext cx="4396339" cy="576262"/>
          </a:xfrm>
        </p:spPr>
        <p:txBody>
          <a:bodyPr/>
          <a:lstStyle/>
          <a:p>
            <a:pPr algn="ctr"/>
            <a:r>
              <a:rPr lang="en-US" sz="2800" dirty="0" smtClean="0">
                <a:solidFill>
                  <a:schemeClr val="tx1"/>
                </a:solidFill>
              </a:rPr>
              <a:t>Virtual </a:t>
            </a:r>
            <a:r>
              <a:rPr lang="en-US" sz="2800" dirty="0" err="1" smtClean="0">
                <a:solidFill>
                  <a:schemeClr val="tx1"/>
                </a:solidFill>
              </a:rPr>
              <a:t>Programme</a:t>
            </a:r>
            <a:endParaRPr lang="bg-BG" sz="2800" dirty="0">
              <a:solidFill>
                <a:schemeClr val="tx1"/>
              </a:solidFill>
            </a:endParaRPr>
          </a:p>
        </p:txBody>
      </p:sp>
      <p:pic>
        <p:nvPicPr>
          <p:cNvPr id="8" name="Content Placeholder 7"/>
          <p:cNvPicPr>
            <a:picLocks noGrp="1" noChangeAspect="1"/>
          </p:cNvPicPr>
          <p:nvPr>
            <p:ph sz="quarter" idx="4"/>
          </p:nvPr>
        </p:nvPicPr>
        <p:blipFill>
          <a:blip r:embed="rId2"/>
          <a:stretch>
            <a:fillRect/>
          </a:stretch>
        </p:blipFill>
        <p:spPr>
          <a:xfrm>
            <a:off x="66341" y="159991"/>
            <a:ext cx="4043216" cy="3033220"/>
          </a:xfrm>
          <a:prstGeom prst="rect">
            <a:avLst/>
          </a:prstGeom>
        </p:spPr>
      </p:pic>
      <p:pic>
        <p:nvPicPr>
          <p:cNvPr id="9" name="Picture 8"/>
          <p:cNvPicPr>
            <a:picLocks noChangeAspect="1"/>
          </p:cNvPicPr>
          <p:nvPr/>
        </p:nvPicPr>
        <p:blipFill>
          <a:blip r:embed="rId3"/>
          <a:stretch>
            <a:fillRect/>
          </a:stretch>
        </p:blipFill>
        <p:spPr>
          <a:xfrm>
            <a:off x="4340717" y="2020616"/>
            <a:ext cx="3508905" cy="4676876"/>
          </a:xfrm>
          <a:prstGeom prst="rect">
            <a:avLst/>
          </a:prstGeom>
        </p:spPr>
      </p:pic>
      <p:pic>
        <p:nvPicPr>
          <p:cNvPr id="10" name="Picture 9"/>
          <p:cNvPicPr>
            <a:picLocks noChangeAspect="1"/>
          </p:cNvPicPr>
          <p:nvPr/>
        </p:nvPicPr>
        <p:blipFill>
          <a:blip r:embed="rId4"/>
          <a:stretch>
            <a:fillRect/>
          </a:stretch>
        </p:blipFill>
        <p:spPr>
          <a:xfrm>
            <a:off x="15758217" y="7790133"/>
            <a:ext cx="1426462" cy="1070132"/>
          </a:xfrm>
          <a:prstGeom prst="rect">
            <a:avLst/>
          </a:prstGeom>
        </p:spPr>
      </p:pic>
      <p:pic>
        <p:nvPicPr>
          <p:cNvPr id="11" name="Picture 10"/>
          <p:cNvPicPr>
            <a:picLocks noChangeAspect="1"/>
          </p:cNvPicPr>
          <p:nvPr/>
        </p:nvPicPr>
        <p:blipFill>
          <a:blip r:embed="rId5"/>
          <a:stretch>
            <a:fillRect/>
          </a:stretch>
        </p:blipFill>
        <p:spPr>
          <a:xfrm>
            <a:off x="8184298" y="1"/>
            <a:ext cx="3945784" cy="2960128"/>
          </a:xfrm>
          <a:prstGeom prst="rect">
            <a:avLst/>
          </a:prstGeom>
        </p:spPr>
      </p:pic>
      <p:pic>
        <p:nvPicPr>
          <p:cNvPr id="2050" name="Picture 2" descr="https://lh3.googleusercontent.com/Ik2ucVbX0BnZ-Hy07Kt2CDcJZW2PEpAfEDbt11uhTYXqExW95JMcGNS9jeHemQo91XtBcEHbU0S4Bk4UDIgIfCfd2Hdx17MzpwBQ7hTCwzPoJdhPgbCmuYgPJ9rq0LgeSMQDGj5soy1xmS-ZgLJQZ6Bk5JXvcGUYUDP3i5BwW-HLY8KD0p-pDBcltUgWIkcwWtqS6bLs9M5tYnx8UuXa7ix0YBOsgOnH9PaIuNKHZVp5gSv-r4q-cTpjOI7RYOmUposfTRYnwV1bLWjhOWa7lJbKy1MUt1MXRbYm0WEuE471oDP-DZFAw1Nvck5aLoGbDQ33D6749pPFAzBaC-m8b9rtnc71F656YVX7lhbFQlQ7HRo8_otoMqyh9ORryOAdZ2U4JjZylwx30l02Me5TgOvJHem-jkM0lZGtKapKpq66eT5lIgK26_PMuI_DuL5fypdksRexMPlG-dkgtJDIwHzk1WAwSrSpQyZ2OQ9r0WkOOVjPEfNjBvzr3DuYSjp3f34LxTdbUz7jjlMNRFxIzdLSp0YqeD960qlRLgBTI_qrugelu0ZB87Dz_VCAAm2z90QaxqgrvhAo3Ni97BWQgtYPDv0XKB1AxryoeohgLyMdAykR0pVydpJ2j38eMuMUTpeaPfMsY8m2NPilYQvXtPskAx3Rxt6xBkvF9lQrv0nPZC7o0E4qwHPgza6mDLjfnrmPV8XBdcaGGnuGpWI6Qij4lHQADY6FDGixcIAFkGOUr8tQcFaAmR0UOI7vYvVNMxFFiaQ_l3zLi_WWFQLCXSc_D3ESESjc7_M=w1250-h937-no?authuser=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107625" y="3806705"/>
            <a:ext cx="3993790" cy="2996142"/>
          </a:xfrm>
          <a:prstGeom prst="rect">
            <a:avLst/>
          </a:prstGeom>
          <a:noFill/>
          <a:extLst>
            <a:ext uri="{909E8E84-426E-40DD-AFC4-6F175D3DCCD1}">
              <a14:hiddenFill xmlns:a14="http://schemas.microsoft.com/office/drawing/2010/main">
                <a:solidFill>
                  <a:srgbClr val="FFFFFF"/>
                </a:solidFill>
              </a14:hiddenFill>
            </a:ext>
          </a:extLst>
        </p:spPr>
      </p:pic>
      <p:pic>
        <p:nvPicPr>
          <p:cNvPr id="14" name="Content Placeholder 13"/>
          <p:cNvPicPr>
            <a:picLocks noGrp="1" noChangeAspect="1"/>
          </p:cNvPicPr>
          <p:nvPr>
            <p:ph sz="half" idx="2"/>
          </p:nvPr>
        </p:nvPicPr>
        <p:blipFill>
          <a:blip r:embed="rId7"/>
          <a:stretch>
            <a:fillRect/>
          </a:stretch>
        </p:blipFill>
        <p:spPr>
          <a:xfrm>
            <a:off x="1" y="3879797"/>
            <a:ext cx="4043396" cy="3033356"/>
          </a:xfrm>
          <a:prstGeom prst="rect">
            <a:avLst/>
          </a:prstGeom>
        </p:spPr>
      </p:pic>
    </p:spTree>
    <p:extLst>
      <p:ext uri="{BB962C8B-B14F-4D97-AF65-F5344CB8AC3E}">
        <p14:creationId xmlns:p14="http://schemas.microsoft.com/office/powerpoint/2010/main" val="2910638642"/>
      </p:ext>
    </p:extLst>
  </p:cSld>
  <p:clrMapOvr>
    <a:masterClrMapping/>
  </p:clrMapOvr>
  <p:transition spd="slow">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800" dirty="0" smtClean="0">
                <a:ln w="0"/>
                <a:solidFill>
                  <a:schemeClr val="tx1"/>
                </a:solidFill>
                <a:effectLst>
                  <a:outerShdw blurRad="50800" dist="38100" algn="l" rotWithShape="0">
                    <a:prstClr val="black">
                      <a:alpha val="40000"/>
                    </a:prstClr>
                  </a:outerShdw>
                </a:effectLst>
                <a:latin typeface="Arial" pitchFamily="34" charset="0"/>
              </a:rPr>
              <a:t>Programme </a:t>
            </a:r>
            <a:r>
              <a:rPr lang="en-US" sz="2800" dirty="0">
                <a:ln w="0"/>
                <a:solidFill>
                  <a:schemeClr val="tx1"/>
                </a:solidFill>
                <a:effectLst>
                  <a:outerShdw blurRad="50800" dist="38100" algn="l" rotWithShape="0">
                    <a:prstClr val="black">
                      <a:alpha val="40000"/>
                    </a:prstClr>
                  </a:outerShdw>
                </a:effectLst>
                <a:latin typeface="Arial" pitchFamily="34" charset="0"/>
              </a:rPr>
              <a:t>for directors of </a:t>
            </a:r>
            <a:r>
              <a:rPr lang="en-US" sz="2800" dirty="0" smtClean="0">
                <a:ln w="0"/>
                <a:solidFill>
                  <a:schemeClr val="tx1"/>
                </a:solidFill>
                <a:effectLst>
                  <a:outerShdw blurRad="50800" dist="38100" algn="l" rotWithShape="0">
                    <a:prstClr val="black">
                      <a:alpha val="40000"/>
                    </a:prstClr>
                  </a:outerShdw>
                </a:effectLst>
                <a:latin typeface="Arial" pitchFamily="34" charset="0"/>
              </a:rPr>
              <a:t>Mathematics High Schools</a:t>
            </a:r>
            <a:r>
              <a:rPr lang="en-US" sz="2800" dirty="0" smtClean="0">
                <a:ln w="0"/>
                <a:solidFill>
                  <a:schemeClr val="tx1"/>
                </a:solidFill>
                <a:effectLst>
                  <a:outerShdw blurRad="50800" dist="38100" algn="l" rotWithShape="0">
                    <a:prstClr val="black">
                      <a:alpha val="40000"/>
                    </a:prstClr>
                  </a:outerShdw>
                </a:effectLst>
                <a:latin typeface="Arial" pitchFamily="34" charset="0"/>
              </a:rPr>
              <a:t> </a:t>
            </a:r>
            <a:r>
              <a:rPr lang="en-US" sz="2800" dirty="0">
                <a:ln w="0"/>
                <a:solidFill>
                  <a:schemeClr val="tx1"/>
                </a:solidFill>
                <a:effectLst>
                  <a:outerShdw blurRad="50800" dist="38100" algn="l" rotWithShape="0">
                    <a:prstClr val="black">
                      <a:alpha val="40000"/>
                    </a:prstClr>
                  </a:outerShdw>
                </a:effectLst>
                <a:latin typeface="Arial" pitchFamily="34" charset="0"/>
              </a:rPr>
              <a:t>and </a:t>
            </a:r>
            <a:r>
              <a:rPr lang="en-US" sz="2800" dirty="0" smtClean="0">
                <a:ln w="0"/>
                <a:solidFill>
                  <a:schemeClr val="tx1"/>
                </a:solidFill>
                <a:effectLst>
                  <a:outerShdw blurRad="50800" dist="38100" algn="l" rotWithShape="0">
                    <a:prstClr val="black">
                      <a:alpha val="40000"/>
                    </a:prstClr>
                  </a:outerShdw>
                </a:effectLst>
                <a:latin typeface="Arial" pitchFamily="34" charset="0"/>
              </a:rPr>
              <a:t>Natural Sciences and Mathematics High Schools</a:t>
            </a:r>
            <a:endParaRPr lang="bg-BG" dirty="0"/>
          </a:p>
        </p:txBody>
      </p:sp>
      <p:sp>
        <p:nvSpPr>
          <p:cNvPr id="3" name="Text Placeholder 2"/>
          <p:cNvSpPr>
            <a:spLocks noGrp="1"/>
          </p:cNvSpPr>
          <p:nvPr>
            <p:ph type="body" idx="1"/>
          </p:nvPr>
        </p:nvSpPr>
        <p:spPr/>
        <p:txBody>
          <a:bodyPr/>
          <a:lstStyle/>
          <a:p>
            <a:endParaRPr lang="bg-BG"/>
          </a:p>
        </p:txBody>
      </p:sp>
      <p:sp>
        <p:nvSpPr>
          <p:cNvPr id="5" name="Text Placeholder 4"/>
          <p:cNvSpPr>
            <a:spLocks noGrp="1"/>
          </p:cNvSpPr>
          <p:nvPr>
            <p:ph type="body" sz="quarter" idx="3"/>
          </p:nvPr>
        </p:nvSpPr>
        <p:spPr/>
        <p:txBody>
          <a:bodyPr/>
          <a:lstStyle/>
          <a:p>
            <a:endParaRPr lang="bg-BG"/>
          </a:p>
        </p:txBody>
      </p:sp>
      <p:pic>
        <p:nvPicPr>
          <p:cNvPr id="7" name="Picture 2" descr="D:\New Folder\DSC00907.JPG"/>
          <p:cNvPicPr>
            <a:picLocks noGrp="1" noChangeAspect="1" noChangeArrowheads="1"/>
          </p:cNvPicPr>
          <p:nvPr>
            <p:ph sz="half" idx="2"/>
          </p:nvPr>
        </p:nvPicPr>
        <p:blipFill>
          <a:blip r:embed="rId2" cstate="print"/>
          <a:srcRect/>
          <a:stretch>
            <a:fillRect/>
          </a:stretch>
        </p:blipFill>
        <p:spPr>
          <a:xfrm>
            <a:off x="309976" y="1853248"/>
            <a:ext cx="5189675" cy="3887818"/>
          </a:xfrm>
          <a:ln>
            <a:solidFill>
              <a:schemeClr val="tx1"/>
            </a:solidFill>
          </a:ln>
        </p:spPr>
      </p:pic>
      <p:pic>
        <p:nvPicPr>
          <p:cNvPr id="8" name="Picture 3" descr="D:\New Folder\DSC00929.JPG"/>
          <p:cNvPicPr>
            <a:picLocks noGrp="1" noChangeAspect="1" noChangeArrowheads="1"/>
          </p:cNvPicPr>
          <p:nvPr>
            <p:ph sz="quarter" idx="4"/>
          </p:nvPr>
        </p:nvPicPr>
        <p:blipFill>
          <a:blip r:embed="rId3" cstate="print"/>
          <a:srcRect/>
          <a:stretch>
            <a:fillRect/>
          </a:stretch>
        </p:blipFill>
        <p:spPr>
          <a:xfrm>
            <a:off x="5997052" y="1905000"/>
            <a:ext cx="5206823" cy="3900665"/>
          </a:xfrm>
          <a:ln>
            <a:solidFill>
              <a:schemeClr val="tx1"/>
            </a:solidFill>
          </a:ln>
        </p:spPr>
      </p:pic>
    </p:spTree>
    <p:extLst>
      <p:ext uri="{BB962C8B-B14F-4D97-AF65-F5344CB8AC3E}">
        <p14:creationId xmlns:p14="http://schemas.microsoft.com/office/powerpoint/2010/main" val="1766197183"/>
      </p:ext>
    </p:extLst>
  </p:cSld>
  <p:clrMapOvr>
    <a:masterClrMapping/>
  </p:clrMapOvr>
  <p:transition spd="slow">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ext Box 30"/>
          <p:cNvSpPr txBox="1">
            <a:spLocks noChangeArrowheads="1"/>
          </p:cNvSpPr>
          <p:nvPr/>
        </p:nvSpPr>
        <p:spPr bwMode="auto">
          <a:xfrm>
            <a:off x="2286000" y="2000250"/>
            <a:ext cx="1981200" cy="369888"/>
          </a:xfrm>
          <a:prstGeom prst="rect">
            <a:avLst/>
          </a:prstGeom>
          <a:noFill/>
          <a:ln w="9525">
            <a:noFill/>
            <a:miter lim="800000"/>
            <a:headEnd/>
            <a:tailEnd/>
          </a:ln>
        </p:spPr>
        <p:txBody>
          <a:bodyPr>
            <a:spAutoFit/>
          </a:bodyPr>
          <a:lstStyle/>
          <a:p>
            <a:endParaRPr lang="en-GB">
              <a:latin typeface="Century Gothic" pitchFamily="34" charset="0"/>
            </a:endParaRPr>
          </a:p>
        </p:txBody>
      </p:sp>
      <p:sp>
        <p:nvSpPr>
          <p:cNvPr id="14339" name="TextBox 19"/>
          <p:cNvSpPr txBox="1">
            <a:spLocks noChangeArrowheads="1"/>
          </p:cNvSpPr>
          <p:nvPr/>
        </p:nvSpPr>
        <p:spPr bwMode="auto">
          <a:xfrm>
            <a:off x="263611" y="-185390"/>
            <a:ext cx="11376454" cy="6832640"/>
          </a:xfrm>
          <a:prstGeom prst="rect">
            <a:avLst/>
          </a:prstGeom>
          <a:noFill/>
          <a:ln w="9525">
            <a:noFill/>
            <a:miter lim="800000"/>
            <a:headEnd/>
            <a:tailEnd/>
          </a:ln>
        </p:spPr>
        <p:txBody>
          <a:bodyPr wrap="square">
            <a:spAutoFit/>
          </a:bodyPr>
          <a:lstStyle/>
          <a:p>
            <a:pPr>
              <a:defRPr/>
            </a:pPr>
            <a:endParaRPr lang="bg-BG" dirty="0">
              <a:solidFill>
                <a:srgbClr val="FFFF00"/>
              </a:solidFill>
              <a:latin typeface="Century Gothic" pitchFamily="34" charset="0"/>
            </a:endParaRPr>
          </a:p>
          <a:p>
            <a:pPr algn="ctr">
              <a:defRPr/>
            </a:pPr>
            <a:endParaRPr lang="bg-BG" sz="2400" b="1" u="sng" dirty="0">
              <a:solidFill>
                <a:schemeClr val="hlink"/>
              </a:solidFill>
              <a:latin typeface="Arial Black" pitchFamily="34" charset="0"/>
            </a:endParaRPr>
          </a:p>
          <a:p>
            <a:pPr>
              <a:lnSpc>
                <a:spcPct val="150000"/>
              </a:lnSpc>
              <a:buFont typeface="Wingdings" pitchFamily="2" charset="2"/>
              <a:buChar char="Ø"/>
              <a:defRPr/>
            </a:pPr>
            <a:r>
              <a:rPr lang="bg-BG" sz="2400" b="1" dirty="0">
                <a:latin typeface="Times New Roman" pitchFamily="18" charset="0"/>
                <a:cs typeface="Times New Roman" pitchFamily="18" charset="0"/>
              </a:rPr>
              <a:t> </a:t>
            </a:r>
            <a:r>
              <a:rPr lang="en-US" sz="1600" dirty="0">
                <a:effectLst>
                  <a:glow rad="63500">
                    <a:schemeClr val="accent1">
                      <a:satMod val="175000"/>
                      <a:alpha val="40000"/>
                    </a:schemeClr>
                  </a:glow>
                </a:effectLst>
              </a:rPr>
              <a:t>Exhibitions for CERN and the </a:t>
            </a:r>
            <a:r>
              <a:rPr lang="en-US" sz="1600" dirty="0" smtClean="0">
                <a:effectLst>
                  <a:glow rad="63500">
                    <a:schemeClr val="accent1">
                      <a:satMod val="175000"/>
                      <a:alpha val="40000"/>
                    </a:schemeClr>
                  </a:glow>
                </a:effectLst>
              </a:rPr>
              <a:t>Teacher </a:t>
            </a:r>
            <a:r>
              <a:rPr lang="en-US" sz="1600" dirty="0" err="1" smtClean="0">
                <a:effectLst>
                  <a:glow rad="63500">
                    <a:schemeClr val="accent1">
                      <a:satMod val="175000"/>
                      <a:alpha val="40000"/>
                    </a:schemeClr>
                  </a:glow>
                </a:effectLst>
              </a:rPr>
              <a:t>programmes</a:t>
            </a:r>
            <a:r>
              <a:rPr lang="en-US" sz="1600" dirty="0" smtClean="0">
                <a:effectLst>
                  <a:glow rad="63500">
                    <a:schemeClr val="accent1">
                      <a:satMod val="175000"/>
                      <a:alpha val="40000"/>
                    </a:schemeClr>
                  </a:glow>
                </a:effectLst>
              </a:rPr>
              <a:t> – 105</a:t>
            </a:r>
          </a:p>
          <a:p>
            <a:pPr>
              <a:lnSpc>
                <a:spcPct val="150000"/>
              </a:lnSpc>
              <a:buFont typeface="Wingdings" pitchFamily="2" charset="2"/>
              <a:buChar char="Ø"/>
              <a:defRPr/>
            </a:pPr>
            <a:r>
              <a:rPr lang="en-US" sz="1600" dirty="0" smtClean="0">
                <a:effectLst>
                  <a:glow rad="63500">
                    <a:schemeClr val="accent1">
                      <a:satMod val="175000"/>
                      <a:alpha val="40000"/>
                    </a:schemeClr>
                  </a:glow>
                </a:effectLst>
              </a:rPr>
              <a:t>  </a:t>
            </a:r>
            <a:r>
              <a:rPr lang="en-US" sz="1600" dirty="0">
                <a:effectLst>
                  <a:glow rad="63500">
                    <a:schemeClr val="accent1">
                      <a:satMod val="175000"/>
                      <a:alpha val="40000"/>
                    </a:schemeClr>
                  </a:glow>
                </a:effectLst>
              </a:rPr>
              <a:t>Presentations of teachers to their </a:t>
            </a:r>
            <a:r>
              <a:rPr lang="en-US" sz="1600" dirty="0" smtClean="0">
                <a:effectLst>
                  <a:glow rad="63500">
                    <a:schemeClr val="accent1">
                      <a:satMod val="175000"/>
                      <a:alpha val="40000"/>
                    </a:schemeClr>
                  </a:glow>
                </a:effectLst>
              </a:rPr>
              <a:t>colleagues </a:t>
            </a:r>
            <a:r>
              <a:rPr lang="en-US" sz="1600" dirty="0">
                <a:effectLst>
                  <a:glow rad="63500">
                    <a:schemeClr val="accent1">
                      <a:satMod val="175000"/>
                      <a:alpha val="40000"/>
                    </a:schemeClr>
                  </a:glow>
                </a:effectLst>
              </a:rPr>
              <a:t>and </a:t>
            </a:r>
            <a:r>
              <a:rPr lang="en-US" sz="1600" dirty="0" smtClean="0">
                <a:effectLst>
                  <a:glow rad="63500">
                    <a:schemeClr val="accent1">
                      <a:satMod val="175000"/>
                      <a:alpha val="40000"/>
                    </a:schemeClr>
                  </a:glow>
                </a:effectLst>
              </a:rPr>
              <a:t>students</a:t>
            </a:r>
          </a:p>
          <a:p>
            <a:pPr>
              <a:lnSpc>
                <a:spcPct val="150000"/>
              </a:lnSpc>
              <a:buFont typeface="Wingdings" pitchFamily="2" charset="2"/>
              <a:buChar char="Ø"/>
              <a:defRPr/>
            </a:pPr>
            <a:r>
              <a:rPr lang="en-US" sz="1600" dirty="0" smtClean="0">
                <a:effectLst>
                  <a:glow rad="63500">
                    <a:schemeClr val="accent1">
                      <a:satMod val="175000"/>
                      <a:alpha val="40000"/>
                    </a:schemeClr>
                  </a:glow>
                </a:effectLst>
              </a:rPr>
              <a:t>  </a:t>
            </a:r>
            <a:r>
              <a:rPr lang="en-US" sz="1600" dirty="0">
                <a:effectLst>
                  <a:glow rad="63500">
                    <a:schemeClr val="accent1">
                      <a:satMod val="175000"/>
                      <a:alpha val="40000"/>
                    </a:schemeClr>
                  </a:glow>
                </a:effectLst>
              </a:rPr>
              <a:t>Participation with the CERN theme in the national competitions for Internet lessons - "Physics in my eyes" and </a:t>
            </a:r>
            <a:r>
              <a:rPr lang="en-US" sz="1600" dirty="0" smtClean="0">
                <a:effectLst>
                  <a:glow rad="63500">
                    <a:schemeClr val="accent1">
                      <a:satMod val="175000"/>
                      <a:alpha val="40000"/>
                    </a:schemeClr>
                  </a:glow>
                </a:effectLst>
              </a:rPr>
              <a:t>"</a:t>
            </a:r>
            <a:r>
              <a:rPr lang="en-US" sz="1600" dirty="0">
                <a:effectLst>
                  <a:glow rad="63500">
                    <a:schemeClr val="accent1">
                      <a:satMod val="175000"/>
                      <a:alpha val="40000"/>
                    </a:schemeClr>
                  </a:glow>
                </a:effectLst>
              </a:rPr>
              <a:t>Celestial Treasure Hunters</a:t>
            </a:r>
            <a:r>
              <a:rPr lang="en-US" sz="1600" dirty="0" smtClean="0">
                <a:effectLst>
                  <a:glow rad="63500">
                    <a:schemeClr val="accent1">
                      <a:satMod val="175000"/>
                      <a:alpha val="40000"/>
                    </a:schemeClr>
                  </a:glow>
                </a:effectLst>
              </a:rPr>
              <a:t>" </a:t>
            </a:r>
            <a:r>
              <a:rPr lang="en-US" sz="1600" dirty="0">
                <a:effectLst>
                  <a:glow rad="63500">
                    <a:schemeClr val="accent1">
                      <a:satMod val="175000"/>
                      <a:alpha val="40000"/>
                    </a:schemeClr>
                  </a:glow>
                </a:effectLst>
              </a:rPr>
              <a:t>and every physics </a:t>
            </a:r>
            <a:r>
              <a:rPr lang="en-US" sz="1600" dirty="0" smtClean="0">
                <a:effectLst>
                  <a:glow rad="63500">
                    <a:schemeClr val="accent1">
                      <a:satMod val="175000"/>
                      <a:alpha val="40000"/>
                    </a:schemeClr>
                  </a:glow>
                </a:effectLst>
              </a:rPr>
              <a:t>conference</a:t>
            </a:r>
          </a:p>
          <a:p>
            <a:pPr>
              <a:lnSpc>
                <a:spcPct val="150000"/>
              </a:lnSpc>
              <a:buFont typeface="Wingdings" pitchFamily="2" charset="2"/>
              <a:buChar char="Ø"/>
              <a:defRPr/>
            </a:pPr>
            <a:r>
              <a:rPr lang="en-US" sz="1600" dirty="0" smtClean="0">
                <a:effectLst>
                  <a:glow rad="63500">
                    <a:schemeClr val="accent1">
                      <a:satMod val="175000"/>
                      <a:alpha val="40000"/>
                    </a:schemeClr>
                  </a:glow>
                </a:effectLst>
              </a:rPr>
              <a:t>   </a:t>
            </a:r>
            <a:r>
              <a:rPr lang="en-US" sz="1600" dirty="0">
                <a:effectLst>
                  <a:glow rad="63500">
                    <a:schemeClr val="accent1">
                      <a:satMod val="175000"/>
                      <a:alpha val="40000"/>
                    </a:schemeClr>
                  </a:glow>
                </a:effectLst>
              </a:rPr>
              <a:t>"Friends of CERN" clubs </a:t>
            </a:r>
            <a:endParaRPr lang="en-US" sz="1600" dirty="0" smtClean="0">
              <a:effectLst>
                <a:glow rad="63500">
                  <a:schemeClr val="accent1">
                    <a:satMod val="175000"/>
                    <a:alpha val="40000"/>
                  </a:schemeClr>
                </a:glow>
              </a:effectLst>
            </a:endParaRPr>
          </a:p>
          <a:p>
            <a:pPr>
              <a:lnSpc>
                <a:spcPct val="150000"/>
              </a:lnSpc>
              <a:buFont typeface="Wingdings" pitchFamily="2" charset="2"/>
              <a:buChar char="Ø"/>
              <a:defRPr/>
            </a:pPr>
            <a:r>
              <a:rPr lang="en-US" sz="1600" dirty="0" smtClean="0">
                <a:effectLst>
                  <a:glow rad="63500">
                    <a:schemeClr val="accent1">
                      <a:satMod val="175000"/>
                      <a:alpha val="40000"/>
                    </a:schemeClr>
                  </a:glow>
                </a:effectLst>
              </a:rPr>
              <a:t>  </a:t>
            </a:r>
            <a:r>
              <a:rPr lang="en-US" sz="1600" dirty="0">
                <a:effectLst>
                  <a:glow rad="63500">
                    <a:schemeClr val="accent1">
                      <a:satMod val="175000"/>
                      <a:alpha val="40000"/>
                    </a:schemeClr>
                  </a:glow>
                </a:effectLst>
              </a:rPr>
              <a:t>Making posters, brochures and drawings  </a:t>
            </a:r>
            <a:endParaRPr lang="en-US" sz="1600" dirty="0" smtClean="0">
              <a:effectLst>
                <a:glow rad="63500">
                  <a:schemeClr val="accent1">
                    <a:satMod val="175000"/>
                    <a:alpha val="40000"/>
                  </a:schemeClr>
                </a:glow>
              </a:effectLst>
            </a:endParaRPr>
          </a:p>
          <a:p>
            <a:pPr>
              <a:lnSpc>
                <a:spcPct val="150000"/>
              </a:lnSpc>
              <a:buFont typeface="Wingdings" pitchFamily="2" charset="2"/>
              <a:buChar char="Ø"/>
              <a:defRPr/>
            </a:pPr>
            <a:r>
              <a:rPr lang="en-US" sz="1600" dirty="0" smtClean="0">
                <a:effectLst>
                  <a:glow rad="63500">
                    <a:schemeClr val="accent1">
                      <a:satMod val="175000"/>
                      <a:alpha val="40000"/>
                    </a:schemeClr>
                  </a:glow>
                </a:effectLst>
              </a:rPr>
              <a:t>Preparation </a:t>
            </a:r>
            <a:r>
              <a:rPr lang="en-US" sz="1600" dirty="0">
                <a:effectLst>
                  <a:glow rad="63500">
                    <a:schemeClr val="accent1">
                      <a:satMod val="175000"/>
                      <a:alpha val="40000"/>
                    </a:schemeClr>
                  </a:glow>
                </a:effectLst>
              </a:rPr>
              <a:t>of a scientific theater for the scientific-practical conference "CERN for science and society"  Making crosswords </a:t>
            </a:r>
            <a:endParaRPr lang="en-US" sz="1600" dirty="0" smtClean="0">
              <a:effectLst>
                <a:glow rad="63500">
                  <a:schemeClr val="accent1">
                    <a:satMod val="175000"/>
                    <a:alpha val="40000"/>
                  </a:schemeClr>
                </a:glow>
              </a:effectLst>
            </a:endParaRPr>
          </a:p>
          <a:p>
            <a:pPr>
              <a:lnSpc>
                <a:spcPct val="150000"/>
              </a:lnSpc>
              <a:buFont typeface="Wingdings" pitchFamily="2" charset="2"/>
              <a:buChar char="Ø"/>
              <a:defRPr/>
            </a:pPr>
            <a:r>
              <a:rPr lang="en-US" sz="1600" dirty="0" smtClean="0">
                <a:effectLst>
                  <a:glow rad="63500">
                    <a:schemeClr val="accent1">
                      <a:satMod val="175000"/>
                      <a:alpha val="40000"/>
                    </a:schemeClr>
                  </a:glow>
                </a:effectLst>
              </a:rPr>
              <a:t> </a:t>
            </a:r>
            <a:r>
              <a:rPr lang="en-US" sz="1600" dirty="0">
                <a:effectLst>
                  <a:glow rad="63500">
                    <a:schemeClr val="accent1">
                      <a:satMod val="175000"/>
                      <a:alpha val="40000"/>
                    </a:schemeClr>
                  </a:glow>
                </a:effectLst>
              </a:rPr>
              <a:t>Preparation for quizzes, competitions and school </a:t>
            </a:r>
            <a:r>
              <a:rPr lang="en-US" sz="1600" dirty="0" smtClean="0">
                <a:effectLst>
                  <a:glow rad="63500">
                    <a:schemeClr val="accent1">
                      <a:satMod val="175000"/>
                      <a:alpha val="40000"/>
                    </a:schemeClr>
                  </a:glow>
                </a:effectLst>
              </a:rPr>
              <a:t>conferences</a:t>
            </a:r>
          </a:p>
          <a:p>
            <a:pPr>
              <a:lnSpc>
                <a:spcPct val="150000"/>
              </a:lnSpc>
              <a:buFont typeface="Wingdings" pitchFamily="2" charset="2"/>
              <a:buChar char="Ø"/>
              <a:defRPr/>
            </a:pPr>
            <a:r>
              <a:rPr lang="en-US" sz="1600" dirty="0" smtClean="0">
                <a:effectLst>
                  <a:glow rad="63500">
                    <a:schemeClr val="accent1">
                      <a:satMod val="175000"/>
                      <a:alpha val="40000"/>
                    </a:schemeClr>
                  </a:glow>
                </a:effectLst>
              </a:rPr>
              <a:t>  </a:t>
            </a:r>
            <a:r>
              <a:rPr lang="en-US" sz="1600" dirty="0">
                <a:effectLst>
                  <a:glow rad="63500">
                    <a:schemeClr val="accent1">
                      <a:satMod val="175000"/>
                      <a:alpha val="40000"/>
                    </a:schemeClr>
                  </a:glow>
                </a:effectLst>
              </a:rPr>
              <a:t>Making </a:t>
            </a:r>
            <a:r>
              <a:rPr lang="en-US" sz="1600" dirty="0" smtClean="0">
                <a:effectLst>
                  <a:glow rad="63500">
                    <a:schemeClr val="accent1">
                      <a:satMod val="175000"/>
                      <a:alpha val="40000"/>
                    </a:schemeClr>
                  </a:glow>
                </a:effectLst>
              </a:rPr>
              <a:t>models</a:t>
            </a:r>
          </a:p>
          <a:p>
            <a:pPr>
              <a:lnSpc>
                <a:spcPct val="150000"/>
              </a:lnSpc>
              <a:buFont typeface="Wingdings" pitchFamily="2" charset="2"/>
              <a:buChar char="Ø"/>
              <a:defRPr/>
            </a:pPr>
            <a:r>
              <a:rPr lang="en-US" sz="1600" dirty="0" smtClean="0">
                <a:effectLst>
                  <a:glow rad="63500">
                    <a:schemeClr val="accent1">
                      <a:satMod val="175000"/>
                      <a:alpha val="40000"/>
                    </a:schemeClr>
                  </a:glow>
                </a:effectLst>
              </a:rPr>
              <a:t>   </a:t>
            </a:r>
            <a:r>
              <a:rPr lang="en-US" sz="1600" dirty="0">
                <a:effectLst>
                  <a:glow rad="63500">
                    <a:schemeClr val="accent1">
                      <a:satMod val="175000"/>
                      <a:alpha val="40000"/>
                    </a:schemeClr>
                  </a:glow>
                </a:effectLst>
              </a:rPr>
              <a:t>Student visits </a:t>
            </a:r>
            <a:r>
              <a:rPr lang="en-US" sz="1600" dirty="0" smtClean="0">
                <a:effectLst>
                  <a:glow rad="63500">
                    <a:schemeClr val="accent1">
                      <a:satMod val="175000"/>
                      <a:alpha val="40000"/>
                    </a:schemeClr>
                  </a:glow>
                </a:effectLst>
              </a:rPr>
              <a:t>in CERN</a:t>
            </a:r>
          </a:p>
          <a:p>
            <a:pPr>
              <a:lnSpc>
                <a:spcPct val="150000"/>
              </a:lnSpc>
              <a:buFont typeface="Wingdings" pitchFamily="2" charset="2"/>
              <a:buChar char="Ø"/>
              <a:defRPr/>
            </a:pPr>
            <a:r>
              <a:rPr lang="en-US" sz="1600" dirty="0" smtClean="0">
                <a:effectLst>
                  <a:glow rad="63500">
                    <a:schemeClr val="accent1">
                      <a:satMod val="175000"/>
                      <a:alpha val="40000"/>
                    </a:schemeClr>
                  </a:glow>
                </a:effectLst>
              </a:rPr>
              <a:t>  </a:t>
            </a:r>
            <a:r>
              <a:rPr lang="en-US" sz="1600" dirty="0">
                <a:effectLst>
                  <a:glow rad="63500">
                    <a:schemeClr val="accent1">
                      <a:satMod val="175000"/>
                      <a:alpha val="40000"/>
                    </a:schemeClr>
                  </a:glow>
                </a:effectLst>
              </a:rPr>
              <a:t>Scientific and practical conferences "CERN for science and society"  </a:t>
            </a:r>
            <a:endParaRPr lang="en-US" sz="1600" dirty="0" smtClean="0">
              <a:effectLst>
                <a:glow rad="63500">
                  <a:schemeClr val="accent1">
                    <a:satMod val="175000"/>
                    <a:alpha val="40000"/>
                  </a:schemeClr>
                </a:glow>
              </a:effectLst>
            </a:endParaRPr>
          </a:p>
          <a:p>
            <a:pPr>
              <a:lnSpc>
                <a:spcPct val="150000"/>
              </a:lnSpc>
              <a:buFont typeface="Wingdings" pitchFamily="2" charset="2"/>
              <a:buChar char="Ø"/>
              <a:defRPr/>
            </a:pPr>
            <a:r>
              <a:rPr lang="en-US" sz="1600" dirty="0" smtClean="0">
                <a:effectLst>
                  <a:glow rad="63500">
                    <a:schemeClr val="accent1">
                      <a:satMod val="175000"/>
                      <a:alpha val="40000"/>
                    </a:schemeClr>
                  </a:glow>
                </a:effectLst>
              </a:rPr>
              <a:t> </a:t>
            </a:r>
            <a:r>
              <a:rPr lang="en-US" sz="1600" dirty="0">
                <a:effectLst>
                  <a:glow rad="63500">
                    <a:schemeClr val="accent1">
                      <a:satMod val="175000"/>
                      <a:alpha val="40000"/>
                    </a:schemeClr>
                  </a:glow>
                </a:effectLst>
              </a:rPr>
              <a:t>Communication of science and technology and relations with the public and the media on the subject of CERN and the Bulgarian participation </a:t>
            </a:r>
            <a:endParaRPr lang="en-US" sz="1600" dirty="0" smtClean="0">
              <a:effectLst>
                <a:glow rad="63500">
                  <a:schemeClr val="accent1">
                    <a:satMod val="175000"/>
                    <a:alpha val="40000"/>
                  </a:schemeClr>
                </a:glow>
              </a:effectLst>
            </a:endParaRPr>
          </a:p>
          <a:p>
            <a:pPr>
              <a:lnSpc>
                <a:spcPct val="150000"/>
              </a:lnSpc>
              <a:buFont typeface="Wingdings" pitchFamily="2" charset="2"/>
              <a:buChar char="Ø"/>
              <a:defRPr/>
            </a:pPr>
            <a:r>
              <a:rPr lang="en-US" sz="1600" dirty="0" smtClean="0">
                <a:effectLst>
                  <a:glow rad="63500">
                    <a:schemeClr val="accent1">
                      <a:satMod val="175000"/>
                      <a:alpha val="40000"/>
                    </a:schemeClr>
                  </a:glow>
                </a:effectLst>
              </a:rPr>
              <a:t> </a:t>
            </a:r>
            <a:r>
              <a:rPr lang="en-US" sz="1600" dirty="0">
                <a:effectLst>
                  <a:glow rad="63500">
                    <a:schemeClr val="accent1">
                      <a:satMod val="175000"/>
                      <a:alpha val="40000"/>
                    </a:schemeClr>
                  </a:glow>
                </a:effectLst>
              </a:rPr>
              <a:t>Participation with models in the national competition "Cosmos - present and future of </a:t>
            </a:r>
            <a:r>
              <a:rPr lang="en-US" sz="1600" dirty="0" smtClean="0">
                <a:effectLst>
                  <a:glow rad="63500">
                    <a:schemeClr val="accent1">
                      <a:satMod val="175000"/>
                      <a:alpha val="40000"/>
                    </a:schemeClr>
                  </a:glow>
                </a:effectLst>
              </a:rPr>
              <a:t>humanity“</a:t>
            </a:r>
          </a:p>
          <a:p>
            <a:pPr>
              <a:lnSpc>
                <a:spcPct val="150000"/>
              </a:lnSpc>
              <a:buFont typeface="Wingdings" pitchFamily="2" charset="2"/>
              <a:buChar char="Ø"/>
              <a:defRPr/>
            </a:pPr>
            <a:r>
              <a:rPr lang="en-US" sz="1600" dirty="0" smtClean="0">
                <a:effectLst>
                  <a:glow rad="63500">
                    <a:schemeClr val="accent1">
                      <a:satMod val="175000"/>
                      <a:alpha val="40000"/>
                    </a:schemeClr>
                  </a:glow>
                </a:effectLst>
              </a:rPr>
              <a:t>Visited </a:t>
            </a:r>
            <a:r>
              <a:rPr lang="en-US" sz="1600" dirty="0">
                <a:effectLst>
                  <a:glow rad="63500">
                    <a:schemeClr val="accent1">
                      <a:satMod val="175000"/>
                      <a:alpha val="40000"/>
                    </a:schemeClr>
                  </a:glow>
                </a:effectLst>
              </a:rPr>
              <a:t>the "Feeling of the Universe" exhibition and many others. etc.</a:t>
            </a:r>
          </a:p>
        </p:txBody>
      </p:sp>
      <p:sp>
        <p:nvSpPr>
          <p:cNvPr id="5" name="Rectangle 4"/>
          <p:cNvSpPr/>
          <p:nvPr/>
        </p:nvSpPr>
        <p:spPr>
          <a:xfrm>
            <a:off x="2381441" y="0"/>
            <a:ext cx="7339207" cy="954107"/>
          </a:xfrm>
          <a:prstGeom prst="rect">
            <a:avLst/>
          </a:prstGeom>
          <a:noFill/>
        </p:spPr>
        <p:txBody>
          <a:bodyPr wrap="square" lIns="91440" tIns="45720" rIns="91440" bIns="45720">
            <a:spAutoFit/>
          </a:bodyPr>
          <a:lstStyle/>
          <a:p>
            <a:pPr algn="ctr"/>
            <a:r>
              <a:rPr lang="en-US" sz="2800" dirty="0">
                <a:ln w="0"/>
                <a:effectLst>
                  <a:outerShdw blurRad="50800" dist="38100" algn="l" rotWithShape="0">
                    <a:prstClr val="black">
                      <a:alpha val="40000"/>
                    </a:prstClr>
                  </a:outerShdw>
                </a:effectLst>
              </a:rPr>
              <a:t>Activities after the Teachers </a:t>
            </a:r>
            <a:r>
              <a:rPr lang="en-US" sz="2800" dirty="0" err="1">
                <a:ln w="0"/>
                <a:effectLst>
                  <a:outerShdw blurRad="50800" dist="38100" algn="l" rotWithShape="0">
                    <a:prstClr val="black">
                      <a:alpha val="40000"/>
                    </a:prstClr>
                  </a:outerShdw>
                </a:effectLst>
              </a:rPr>
              <a:t>Programmes</a:t>
            </a:r>
            <a:r>
              <a:rPr lang="en-US" sz="2800" dirty="0">
                <a:ln w="0"/>
                <a:effectLst>
                  <a:outerShdw blurRad="50800" dist="38100" algn="l" rotWithShape="0">
                    <a:prstClr val="black">
                      <a:alpha val="40000"/>
                    </a:prstClr>
                  </a:outerShdw>
                </a:effectLst>
              </a:rPr>
              <a:t/>
            </a:r>
            <a:br>
              <a:rPr lang="en-US" sz="2800" dirty="0">
                <a:ln w="0"/>
                <a:effectLst>
                  <a:outerShdw blurRad="50800" dist="38100" algn="l" rotWithShape="0">
                    <a:prstClr val="black">
                      <a:alpha val="40000"/>
                    </a:prstClr>
                  </a:outerShdw>
                </a:effectLst>
              </a:rPr>
            </a:br>
            <a:endParaRPr lang="bg-BG" sz="2800" dirty="0">
              <a:ln w="0"/>
              <a:effectLst>
                <a:outerShdw blurRad="50800" dist="38100" algn="l" rotWithShape="0">
                  <a:prstClr val="black">
                    <a:alpha val="40000"/>
                  </a:prstClr>
                </a:outerShdw>
              </a:effectLst>
            </a:endParaRPr>
          </a:p>
        </p:txBody>
      </p:sp>
    </p:spTree>
    <p:extLst>
      <p:ext uri="{BB962C8B-B14F-4D97-AF65-F5344CB8AC3E}">
        <p14:creationId xmlns:p14="http://schemas.microsoft.com/office/powerpoint/2010/main" val="4197884982"/>
      </p:ext>
    </p:extLst>
  </p:cSld>
  <p:clrMapOvr>
    <a:masterClrMapping/>
  </p:clrMapOvr>
  <p:transition>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107885" y="354227"/>
            <a:ext cx="8987417" cy="5642919"/>
          </a:xfrm>
          <a:ln>
            <a:solidFill>
              <a:schemeClr val="tx1"/>
            </a:solidFill>
          </a:ln>
        </p:spPr>
      </p:pic>
      <p:sp>
        <p:nvSpPr>
          <p:cNvPr id="2" name="Footer Placeholder 1"/>
          <p:cNvSpPr>
            <a:spLocks noGrp="1"/>
          </p:cNvSpPr>
          <p:nvPr>
            <p:ph type="ftr" sz="quarter" idx="11"/>
          </p:nvPr>
        </p:nvSpPr>
        <p:spPr>
          <a:xfrm>
            <a:off x="4050060" y="6314487"/>
            <a:ext cx="3859795" cy="304801"/>
          </a:xfrm>
        </p:spPr>
        <p:txBody>
          <a:bodyPr/>
          <a:lstStyle/>
          <a:p>
            <a:r>
              <a:rPr lang="en-US" dirty="0" smtClean="0"/>
              <a:t>25th IPPOG meeting public events in Sofia</a:t>
            </a:r>
            <a:endParaRPr lang="en-US" dirty="0"/>
          </a:p>
        </p:txBody>
      </p:sp>
    </p:spTree>
    <p:extLst>
      <p:ext uri="{BB962C8B-B14F-4D97-AF65-F5344CB8AC3E}">
        <p14:creationId xmlns:p14="http://schemas.microsoft.com/office/powerpoint/2010/main" val="1923873782"/>
      </p:ext>
    </p:extLst>
  </p:cSld>
  <p:clrMapOvr>
    <a:masterClrMapping/>
  </p:clrMapOvr>
  <p:transition spd="slow">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800" dirty="0" smtClean="0">
                <a:ln w="0"/>
                <a:solidFill>
                  <a:schemeClr val="tx1"/>
                </a:solidFill>
              </a:rPr>
              <a:t>Activities after the Teachers </a:t>
            </a:r>
            <a:r>
              <a:rPr lang="en-US" sz="2800" dirty="0" err="1" smtClean="0">
                <a:ln w="0"/>
                <a:solidFill>
                  <a:schemeClr val="tx1"/>
                </a:solidFill>
              </a:rPr>
              <a:t>Programmes</a:t>
            </a:r>
            <a:r>
              <a:rPr lang="bg-BG" sz="2800" dirty="0" smtClean="0">
                <a:ln w="0"/>
                <a:solidFill>
                  <a:schemeClr val="tx1"/>
                </a:solidFill>
              </a:rPr>
              <a:t/>
            </a:r>
            <a:br>
              <a:rPr lang="bg-BG" sz="2800" dirty="0" smtClean="0">
                <a:ln w="0"/>
                <a:solidFill>
                  <a:schemeClr val="tx1"/>
                </a:solidFill>
              </a:rPr>
            </a:br>
            <a:r>
              <a:rPr lang="en-US" sz="2800" dirty="0" smtClean="0">
                <a:ln w="0"/>
                <a:solidFill>
                  <a:schemeClr val="tx1"/>
                </a:solidFill>
              </a:rPr>
              <a:t>In the classroom</a:t>
            </a:r>
            <a:r>
              <a:rPr lang="bg-BG" sz="2800" dirty="0" smtClean="0">
                <a:ln w="0"/>
                <a:solidFill>
                  <a:schemeClr val="tx1"/>
                </a:solidFill>
              </a:rPr>
              <a:t/>
            </a:r>
            <a:br>
              <a:rPr lang="bg-BG" sz="2800" dirty="0" smtClean="0">
                <a:ln w="0"/>
                <a:solidFill>
                  <a:schemeClr val="tx1"/>
                </a:solidFill>
              </a:rPr>
            </a:br>
            <a:r>
              <a:rPr lang="bg-BG" sz="2800" dirty="0">
                <a:ln w="0"/>
                <a:solidFill>
                  <a:schemeClr val="tx1"/>
                </a:solidFill>
              </a:rPr>
              <a:t/>
            </a:r>
            <a:br>
              <a:rPr lang="bg-BG" sz="2800" dirty="0">
                <a:ln w="0"/>
                <a:solidFill>
                  <a:schemeClr val="tx1"/>
                </a:solidFill>
              </a:rPr>
            </a:br>
            <a:endParaRPr lang="bg-BG" sz="2800" dirty="0">
              <a:ln w="0"/>
              <a:solidFill>
                <a:schemeClr val="tx1"/>
              </a:solidFill>
            </a:endParaRPr>
          </a:p>
        </p:txBody>
      </p:sp>
      <p:pic>
        <p:nvPicPr>
          <p:cNvPr id="6" name="Picture 9" descr="G:\185043_486258361407148_2140240382_n.jpg"/>
          <p:cNvPicPr>
            <a:picLocks noGrp="1" noChangeAspect="1" noChangeArrowheads="1"/>
          </p:cNvPicPr>
          <p:nvPr>
            <p:ph sz="half" idx="1"/>
          </p:nvPr>
        </p:nvPicPr>
        <p:blipFill>
          <a:blip r:embed="rId3" cstate="print"/>
          <a:srcRect/>
          <a:stretch>
            <a:fillRect/>
          </a:stretch>
        </p:blipFill>
        <p:spPr bwMode="auto">
          <a:xfrm>
            <a:off x="585192" y="1695011"/>
            <a:ext cx="3145536" cy="2359152"/>
          </a:xfrm>
          <a:prstGeom prst="rect">
            <a:avLst/>
          </a:prstGeom>
          <a:noFill/>
          <a:ln w="9525">
            <a:solidFill>
              <a:schemeClr val="tx1"/>
            </a:solidFill>
            <a:miter lim="800000"/>
            <a:headEnd/>
            <a:tailEnd/>
          </a:ln>
        </p:spPr>
      </p:pic>
      <p:pic>
        <p:nvPicPr>
          <p:cNvPr id="7" name="Picture 10" descr="D:\pictures CERN\Среща_с_колектива 1.JPG"/>
          <p:cNvPicPr>
            <a:picLocks noGrp="1" noChangeAspect="1" noChangeArrowheads="1"/>
          </p:cNvPicPr>
          <p:nvPr>
            <p:ph sz="half" idx="2"/>
          </p:nvPr>
        </p:nvPicPr>
        <p:blipFill>
          <a:blip r:embed="rId4" cstate="print"/>
          <a:srcRect/>
          <a:stretch>
            <a:fillRect/>
          </a:stretch>
        </p:blipFill>
        <p:spPr bwMode="auto">
          <a:xfrm>
            <a:off x="8328583" y="2055812"/>
            <a:ext cx="3085040" cy="4361766"/>
          </a:xfrm>
          <a:prstGeom prst="rect">
            <a:avLst/>
          </a:prstGeom>
          <a:noFill/>
          <a:ln w="9525">
            <a:solidFill>
              <a:schemeClr val="tx1"/>
            </a:solidFill>
            <a:miter lim="800000"/>
            <a:headEnd/>
            <a:tailEnd/>
          </a:ln>
        </p:spPr>
      </p:pic>
      <p:pic>
        <p:nvPicPr>
          <p:cNvPr id="8" name="Picture 11" descr="https://fbcdn-sphotos-b-a.akamaihd.net/hphotos-ak-ash3/554038_454774414566434_1335600517_n.jpg"/>
          <p:cNvPicPr>
            <a:picLocks noChangeAspect="1" noChangeArrowheads="1"/>
          </p:cNvPicPr>
          <p:nvPr/>
        </p:nvPicPr>
        <p:blipFill>
          <a:blip r:embed="rId5" cstate="print"/>
          <a:srcRect/>
          <a:stretch>
            <a:fillRect/>
          </a:stretch>
        </p:blipFill>
        <p:spPr bwMode="auto">
          <a:xfrm>
            <a:off x="4741340" y="3330639"/>
            <a:ext cx="3048000" cy="2286000"/>
          </a:xfrm>
          <a:prstGeom prst="rect">
            <a:avLst/>
          </a:prstGeom>
          <a:noFill/>
          <a:ln w="9525">
            <a:solidFill>
              <a:schemeClr val="tx1"/>
            </a:solidFill>
            <a:miter lim="800000"/>
            <a:headEnd/>
            <a:tailEnd/>
          </a:ln>
        </p:spPr>
      </p:pic>
      <p:pic>
        <p:nvPicPr>
          <p:cNvPr id="9" name="Picture 2" descr="C:\Users\samsung\Downloads\47374250_2400656086614771_8072878172317679616_o.jpg"/>
          <p:cNvPicPr>
            <a:picLocks noChangeAspect="1" noChangeArrowheads="1"/>
          </p:cNvPicPr>
          <p:nvPr/>
        </p:nvPicPr>
        <p:blipFill>
          <a:blip r:embed="rId6" cstate="print"/>
          <a:srcRect/>
          <a:stretch>
            <a:fillRect/>
          </a:stretch>
        </p:blipFill>
        <p:spPr bwMode="auto">
          <a:xfrm>
            <a:off x="621768" y="4202916"/>
            <a:ext cx="3108960" cy="2331720"/>
          </a:xfrm>
          <a:prstGeom prst="rect">
            <a:avLst/>
          </a:prstGeom>
          <a:ln>
            <a:solidFill>
              <a:schemeClr val="tx1"/>
            </a:solidFill>
          </a:ln>
          <a:effectLst>
            <a:outerShdw blurRad="292100" dist="139700" dir="2700000" algn="tl" rotWithShape="0">
              <a:srgbClr val="333333">
                <a:alpha val="65000"/>
              </a:srgbClr>
            </a:outerShdw>
          </a:effectLst>
        </p:spPr>
      </p:pic>
      <p:sp>
        <p:nvSpPr>
          <p:cNvPr id="3" name="Footer Placeholder 2"/>
          <p:cNvSpPr>
            <a:spLocks noGrp="1"/>
          </p:cNvSpPr>
          <p:nvPr>
            <p:ph type="ftr" sz="quarter" idx="11"/>
          </p:nvPr>
        </p:nvSpPr>
        <p:spPr>
          <a:xfrm>
            <a:off x="3929545" y="6382235"/>
            <a:ext cx="3859795" cy="304801"/>
          </a:xfrm>
        </p:spPr>
        <p:txBody>
          <a:bodyPr/>
          <a:lstStyle/>
          <a:p>
            <a:r>
              <a:rPr lang="en-US" dirty="0" smtClean="0"/>
              <a:t>25th IPPOG meeting public events in Sofia</a:t>
            </a:r>
            <a:endParaRPr lang="en-US" dirty="0"/>
          </a:p>
        </p:txBody>
      </p:sp>
    </p:spTree>
    <p:extLst>
      <p:ext uri="{BB962C8B-B14F-4D97-AF65-F5344CB8AC3E}">
        <p14:creationId xmlns:p14="http://schemas.microsoft.com/office/powerpoint/2010/main" val="293556709"/>
      </p:ext>
    </p:extLst>
  </p:cSld>
  <p:clrMapOvr>
    <a:masterClrMapping/>
  </p:clrMapOvr>
  <p:transition spd="slow">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800" dirty="0" smtClean="0">
                <a:ln w="0"/>
                <a:solidFill>
                  <a:schemeClr val="tx1"/>
                </a:solidFill>
                <a:effectLst>
                  <a:outerShdw blurRad="38100" dist="19050" dir="2700000" algn="tl" rotWithShape="0">
                    <a:schemeClr val="dk1">
                      <a:alpha val="40000"/>
                    </a:schemeClr>
                  </a:outerShdw>
                </a:effectLst>
              </a:rPr>
              <a:t>Clubs</a:t>
            </a:r>
            <a:r>
              <a:rPr lang="bg-BG" sz="2800" dirty="0" smtClean="0">
                <a:ln w="0"/>
                <a:solidFill>
                  <a:schemeClr val="tx1"/>
                </a:solidFill>
                <a:effectLst>
                  <a:outerShdw blurRad="38100" dist="19050" dir="2700000" algn="tl" rotWithShape="0">
                    <a:schemeClr val="dk1">
                      <a:alpha val="40000"/>
                    </a:schemeClr>
                  </a:outerShdw>
                </a:effectLst>
              </a:rPr>
              <a:t> „</a:t>
            </a:r>
            <a:r>
              <a:rPr lang="en-US" sz="2800" dirty="0" smtClean="0">
                <a:ln w="0"/>
                <a:solidFill>
                  <a:schemeClr val="tx1"/>
                </a:solidFill>
                <a:effectLst>
                  <a:outerShdw blurRad="38100" dist="19050" dir="2700000" algn="tl" rotWithShape="0">
                    <a:schemeClr val="dk1">
                      <a:alpha val="40000"/>
                    </a:schemeClr>
                  </a:outerShdw>
                </a:effectLst>
              </a:rPr>
              <a:t>CERN friends”</a:t>
            </a:r>
            <a:endParaRPr lang="bg-BG" sz="2800" dirty="0">
              <a:ln w="0"/>
              <a:solidFill>
                <a:schemeClr val="tx1"/>
              </a:solidFill>
              <a:effectLst>
                <a:outerShdw blurRad="38100" dist="19050" dir="2700000" algn="tl" rotWithShape="0">
                  <a:schemeClr val="dk1">
                    <a:alpha val="40000"/>
                  </a:schemeClr>
                </a:outerShdw>
              </a:effectLst>
            </a:endParaRPr>
          </a:p>
        </p:txBody>
      </p:sp>
      <p:pic>
        <p:nvPicPr>
          <p:cNvPr id="5" name="Picture 1" descr="P1270060.JPG"/>
          <p:cNvPicPr>
            <a:picLocks noGrp="1" noChangeAspect="1"/>
          </p:cNvPicPr>
          <p:nvPr>
            <p:ph sz="half" idx="1"/>
          </p:nvPr>
        </p:nvPicPr>
        <p:blipFill>
          <a:blip r:embed="rId2" cstate="print"/>
          <a:srcRect/>
          <a:stretch>
            <a:fillRect/>
          </a:stretch>
        </p:blipFill>
        <p:spPr bwMode="auto">
          <a:xfrm>
            <a:off x="647675" y="1694577"/>
            <a:ext cx="3061618" cy="2296214"/>
          </a:xfrm>
          <a:prstGeom prst="rect">
            <a:avLst/>
          </a:prstGeom>
          <a:noFill/>
          <a:ln w="9525">
            <a:solidFill>
              <a:schemeClr val="tx1"/>
            </a:solidFill>
            <a:miter lim="800000"/>
            <a:headEnd/>
            <a:tailEnd/>
          </a:ln>
        </p:spPr>
      </p:pic>
      <p:pic>
        <p:nvPicPr>
          <p:cNvPr id="6" name="Picture 3" descr="G:\403768_486258334740484_707712196_n.jpg"/>
          <p:cNvPicPr>
            <a:picLocks noGrp="1" noChangeAspect="1" noChangeArrowheads="1"/>
          </p:cNvPicPr>
          <p:nvPr>
            <p:ph sz="half" idx="2"/>
          </p:nvPr>
        </p:nvPicPr>
        <p:blipFill>
          <a:blip r:embed="rId3" cstate="print"/>
          <a:srcRect/>
          <a:stretch>
            <a:fillRect/>
          </a:stretch>
        </p:blipFill>
        <p:spPr bwMode="auto">
          <a:xfrm>
            <a:off x="7264866" y="1694578"/>
            <a:ext cx="3149504" cy="2365422"/>
          </a:xfrm>
          <a:prstGeom prst="rect">
            <a:avLst/>
          </a:prstGeom>
          <a:noFill/>
          <a:ln w="9525">
            <a:solidFill>
              <a:schemeClr val="tx1"/>
            </a:solidFill>
            <a:miter lim="800000"/>
            <a:headEnd/>
            <a:tailEnd/>
          </a:ln>
        </p:spPr>
      </p:pic>
      <p:pic>
        <p:nvPicPr>
          <p:cNvPr id="7" name="Picture 7" descr="Снимка на Живко Русев."/>
          <p:cNvPicPr>
            <a:picLocks noChangeAspect="1" noChangeArrowheads="1"/>
          </p:cNvPicPr>
          <p:nvPr/>
        </p:nvPicPr>
        <p:blipFill>
          <a:blip r:embed="rId4" r:link="rId5" cstate="print"/>
          <a:srcRect/>
          <a:stretch>
            <a:fillRect/>
          </a:stretch>
        </p:blipFill>
        <p:spPr bwMode="auto">
          <a:xfrm>
            <a:off x="2215533" y="4320771"/>
            <a:ext cx="2978646" cy="2227684"/>
          </a:xfrm>
          <a:prstGeom prst="rect">
            <a:avLst/>
          </a:prstGeom>
          <a:noFill/>
          <a:ln w="9525">
            <a:solidFill>
              <a:schemeClr val="tx1"/>
            </a:solidFill>
            <a:miter lim="800000"/>
            <a:headEnd/>
            <a:tailEnd/>
          </a:ln>
        </p:spPr>
      </p:pic>
      <p:pic>
        <p:nvPicPr>
          <p:cNvPr id="8" name="Picture 9" descr="Снимка на Живко Русев."/>
          <p:cNvPicPr>
            <a:picLocks noChangeAspect="1" noChangeArrowheads="1"/>
          </p:cNvPicPr>
          <p:nvPr/>
        </p:nvPicPr>
        <p:blipFill>
          <a:blip r:embed="rId6" r:link="rId7" cstate="print"/>
          <a:srcRect/>
          <a:stretch>
            <a:fillRect/>
          </a:stretch>
        </p:blipFill>
        <p:spPr bwMode="auto">
          <a:xfrm>
            <a:off x="3884608" y="1721998"/>
            <a:ext cx="2987824" cy="2241372"/>
          </a:xfrm>
          <a:prstGeom prst="rect">
            <a:avLst/>
          </a:prstGeom>
          <a:noFill/>
          <a:ln w="9525">
            <a:solidFill>
              <a:schemeClr val="tx1"/>
            </a:solidFill>
            <a:miter lim="800000"/>
            <a:headEnd/>
            <a:tailEnd/>
          </a:ln>
        </p:spPr>
      </p:pic>
      <p:pic>
        <p:nvPicPr>
          <p:cNvPr id="9" name="Picture 3" descr="D:\pictures CERN\P9090146.JPG"/>
          <p:cNvPicPr>
            <a:picLocks noChangeAspect="1" noChangeArrowheads="1"/>
          </p:cNvPicPr>
          <p:nvPr/>
        </p:nvPicPr>
        <p:blipFill>
          <a:blip r:embed="rId8" cstate="print"/>
          <a:srcRect/>
          <a:stretch>
            <a:fillRect/>
          </a:stretch>
        </p:blipFill>
        <p:spPr bwMode="auto">
          <a:xfrm>
            <a:off x="6335838" y="4355887"/>
            <a:ext cx="2882871" cy="2161729"/>
          </a:xfrm>
          <a:prstGeom prst="rect">
            <a:avLst/>
          </a:prstGeom>
          <a:noFill/>
          <a:ln w="9525">
            <a:solidFill>
              <a:schemeClr val="tx1"/>
            </a:solidFill>
            <a:miter lim="800000"/>
            <a:headEnd/>
            <a:tailEnd/>
          </a:ln>
        </p:spPr>
      </p:pic>
      <p:sp>
        <p:nvSpPr>
          <p:cNvPr id="3" name="Footer Placeholder 2"/>
          <p:cNvSpPr>
            <a:spLocks noGrp="1"/>
          </p:cNvSpPr>
          <p:nvPr>
            <p:ph type="ftr" sz="quarter" idx="11"/>
          </p:nvPr>
        </p:nvSpPr>
        <p:spPr>
          <a:xfrm>
            <a:off x="4405940" y="6562639"/>
            <a:ext cx="3859795" cy="304801"/>
          </a:xfrm>
        </p:spPr>
        <p:txBody>
          <a:bodyPr/>
          <a:lstStyle/>
          <a:p>
            <a:r>
              <a:rPr lang="en-US" dirty="0" smtClean="0"/>
              <a:t>25th IPPOG meeting public events in Sofia</a:t>
            </a:r>
            <a:endParaRPr lang="en-US" dirty="0"/>
          </a:p>
        </p:txBody>
      </p:sp>
    </p:spTree>
    <p:extLst>
      <p:ext uri="{BB962C8B-B14F-4D97-AF65-F5344CB8AC3E}">
        <p14:creationId xmlns:p14="http://schemas.microsoft.com/office/powerpoint/2010/main" val="3403711648"/>
      </p:ext>
    </p:extLst>
  </p:cSld>
  <p:clrMapOvr>
    <a:masterClrMapping/>
  </p:clrMapOvr>
  <p:transition spd="slow">
    <p:wip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Picture 9" descr="1656341_764014330277030_1014550138_n"/>
          <p:cNvPicPr>
            <a:picLocks noGrp="1" noChangeAspect="1" noChangeArrowheads="1"/>
          </p:cNvPicPr>
          <p:nvPr>
            <p:ph sz="quarter" idx="4294967295"/>
          </p:nvPr>
        </p:nvPicPr>
        <p:blipFill>
          <a:blip r:embed="rId2" cstate="print"/>
          <a:srcRect/>
          <a:stretch>
            <a:fillRect/>
          </a:stretch>
        </p:blipFill>
        <p:spPr>
          <a:xfrm>
            <a:off x="538015" y="1219432"/>
            <a:ext cx="3764692" cy="2823519"/>
          </a:xfrm>
          <a:ln>
            <a:solidFill>
              <a:schemeClr val="tx1"/>
            </a:solidFill>
          </a:ln>
        </p:spPr>
      </p:pic>
      <p:pic>
        <p:nvPicPr>
          <p:cNvPr id="58371" name="Picture 11" descr="1969319_764014570277006_675106037_n"/>
          <p:cNvPicPr>
            <a:picLocks noGrp="1" noChangeAspect="1" noChangeArrowheads="1"/>
          </p:cNvPicPr>
          <p:nvPr>
            <p:ph sz="quarter" idx="4294967295"/>
          </p:nvPr>
        </p:nvPicPr>
        <p:blipFill>
          <a:blip r:embed="rId3" cstate="print"/>
          <a:srcRect/>
          <a:stretch>
            <a:fillRect/>
          </a:stretch>
        </p:blipFill>
        <p:spPr>
          <a:xfrm>
            <a:off x="7610039" y="1173724"/>
            <a:ext cx="3690551" cy="2767912"/>
          </a:xfrm>
          <a:ln>
            <a:solidFill>
              <a:schemeClr val="tx1"/>
            </a:solidFill>
          </a:ln>
        </p:spPr>
      </p:pic>
      <p:pic>
        <p:nvPicPr>
          <p:cNvPr id="58372" name="Picture 12" descr="1979522_764014656943664_320632023_n"/>
          <p:cNvPicPr>
            <a:picLocks noGrp="1" noChangeAspect="1" noChangeArrowheads="1"/>
          </p:cNvPicPr>
          <p:nvPr>
            <p:ph sz="quarter" idx="4294967295"/>
          </p:nvPr>
        </p:nvPicPr>
        <p:blipFill>
          <a:blip r:embed="rId4" cstate="print"/>
          <a:srcRect/>
          <a:stretch>
            <a:fillRect/>
          </a:stretch>
        </p:blipFill>
        <p:spPr>
          <a:xfrm>
            <a:off x="1794996" y="4116734"/>
            <a:ext cx="3428528" cy="2571862"/>
          </a:xfrm>
          <a:ln>
            <a:solidFill>
              <a:schemeClr val="tx1"/>
            </a:solidFill>
          </a:ln>
        </p:spPr>
      </p:pic>
      <p:pic>
        <p:nvPicPr>
          <p:cNvPr id="58373" name="Picture 13" descr="1779864_764014620277001_1642224065_n"/>
          <p:cNvPicPr>
            <a:picLocks noGrp="1" noChangeAspect="1" noChangeArrowheads="1"/>
          </p:cNvPicPr>
          <p:nvPr>
            <p:ph sz="quarter" idx="4294967295"/>
          </p:nvPr>
        </p:nvPicPr>
        <p:blipFill>
          <a:blip r:embed="rId5" cstate="print"/>
          <a:srcRect/>
          <a:stretch>
            <a:fillRect/>
          </a:stretch>
        </p:blipFill>
        <p:spPr>
          <a:xfrm>
            <a:off x="6459642" y="4040534"/>
            <a:ext cx="3428527" cy="2571862"/>
          </a:xfrm>
          <a:ln>
            <a:solidFill>
              <a:schemeClr val="tx1"/>
            </a:solidFill>
          </a:ln>
        </p:spPr>
      </p:pic>
      <p:sp>
        <p:nvSpPr>
          <p:cNvPr id="8" name="Rectangle 7"/>
          <p:cNvSpPr/>
          <p:nvPr/>
        </p:nvSpPr>
        <p:spPr>
          <a:xfrm>
            <a:off x="3015793" y="206865"/>
            <a:ext cx="6216766" cy="954107"/>
          </a:xfrm>
          <a:prstGeom prst="rect">
            <a:avLst/>
          </a:prstGeom>
          <a:noFill/>
        </p:spPr>
        <p:txBody>
          <a:bodyPr wrap="none" lIns="91440" tIns="45720" rIns="91440" bIns="45720">
            <a:spAutoFit/>
          </a:bodyPr>
          <a:lstStyle/>
          <a:p>
            <a:pPr algn="ctr"/>
            <a:r>
              <a:rPr lang="en-US" sz="2800" dirty="0">
                <a:ln w="0"/>
                <a:effectLst>
                  <a:outerShdw blurRad="50800" dist="38100" algn="l" rotWithShape="0">
                    <a:prstClr val="black">
                      <a:alpha val="40000"/>
                    </a:prstClr>
                  </a:outerShdw>
                </a:effectLst>
                <a:latin typeface="Arial" pitchFamily="34" charset="0"/>
              </a:rPr>
              <a:t>Once upon a time........... in 4th </a:t>
            </a:r>
            <a:r>
              <a:rPr lang="en-US" sz="2800" dirty="0" smtClean="0">
                <a:ln w="0"/>
                <a:effectLst>
                  <a:outerShdw blurRad="50800" dist="38100" algn="l" rotWithShape="0">
                    <a:prstClr val="black">
                      <a:alpha val="40000"/>
                    </a:prstClr>
                  </a:outerShdw>
                </a:effectLst>
                <a:latin typeface="Arial" pitchFamily="34" charset="0"/>
              </a:rPr>
              <a:t>grade </a:t>
            </a:r>
            <a:br>
              <a:rPr lang="en-US" sz="2800" dirty="0" smtClean="0">
                <a:ln w="0"/>
                <a:effectLst>
                  <a:outerShdw blurRad="50800" dist="38100" algn="l" rotWithShape="0">
                    <a:prstClr val="black">
                      <a:alpha val="40000"/>
                    </a:prstClr>
                  </a:outerShdw>
                </a:effectLst>
                <a:latin typeface="Arial" pitchFamily="34" charset="0"/>
              </a:rPr>
            </a:br>
            <a:r>
              <a:rPr lang="en-US" sz="2800" dirty="0" smtClean="0">
                <a:ln w="0"/>
                <a:effectLst>
                  <a:outerShdw blurRad="50800" dist="38100" algn="l" rotWithShape="0">
                    <a:prstClr val="black">
                      <a:alpha val="40000"/>
                    </a:prstClr>
                  </a:outerShdw>
                </a:effectLst>
                <a:latin typeface="Arial" pitchFamily="34" charset="0"/>
              </a:rPr>
              <a:t>(10 years old children)</a:t>
            </a:r>
            <a:endParaRPr lang="bg-BG" sz="2800" dirty="0">
              <a:ln w="0"/>
              <a:effectLst>
                <a:outerShdw blurRad="50800" dist="38100" algn="l" rotWithShape="0">
                  <a:prstClr val="black">
                    <a:alpha val="40000"/>
                  </a:prstClr>
                </a:outerShdw>
              </a:effectLst>
            </a:endParaRPr>
          </a:p>
        </p:txBody>
      </p:sp>
      <p:sp>
        <p:nvSpPr>
          <p:cNvPr id="2" name="Footer Placeholder 1"/>
          <p:cNvSpPr>
            <a:spLocks noGrp="1"/>
          </p:cNvSpPr>
          <p:nvPr>
            <p:ph type="ftr" sz="quarter" idx="11"/>
          </p:nvPr>
        </p:nvSpPr>
        <p:spPr>
          <a:xfrm>
            <a:off x="4033409" y="6536196"/>
            <a:ext cx="3859795" cy="304801"/>
          </a:xfrm>
        </p:spPr>
        <p:txBody>
          <a:bodyPr/>
          <a:lstStyle/>
          <a:p>
            <a:r>
              <a:rPr lang="en-US" dirty="0" smtClean="0"/>
              <a:t>25th IPPOG meeting public events in Sofia</a:t>
            </a:r>
            <a:endParaRPr lang="en-US" dirty="0"/>
          </a:p>
        </p:txBody>
      </p:sp>
    </p:spTree>
    <p:extLst>
      <p:ext uri="{BB962C8B-B14F-4D97-AF65-F5344CB8AC3E}">
        <p14:creationId xmlns:p14="http://schemas.microsoft.com/office/powerpoint/2010/main" val="4253386837"/>
      </p:ext>
    </p:extLst>
  </p:cSld>
  <p:clrMapOvr>
    <a:masterClrMapping/>
  </p:clrMapOvr>
  <p:transition spd="slow">
    <p:wip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sz="quarter"/>
          </p:nvPr>
        </p:nvSpPr>
        <p:spPr>
          <a:xfrm>
            <a:off x="131805" y="222422"/>
            <a:ext cx="11450595" cy="1195216"/>
          </a:xfrm>
        </p:spPr>
        <p:txBody>
          <a:bodyPr>
            <a:normAutofit/>
          </a:bodyPr>
          <a:lstStyle/>
          <a:p>
            <a:pPr algn="ctr">
              <a:buNone/>
            </a:pPr>
            <a:r>
              <a:rPr lang="en-US" sz="2800" dirty="0" smtClean="0">
                <a:ln w="0"/>
                <a:solidFill>
                  <a:schemeClr val="tx1"/>
                </a:solidFill>
                <a:effectLst>
                  <a:outerShdw blurRad="50800" dist="38100" algn="l" rotWithShape="0">
                    <a:prstClr val="black">
                      <a:alpha val="40000"/>
                    </a:prstClr>
                  </a:outerShdw>
                </a:effectLst>
                <a:cs typeface="Arial" pitchFamily="34" charset="0"/>
              </a:rPr>
              <a:t>In the world of particles</a:t>
            </a:r>
            <a:endParaRPr lang="bg-BG" sz="2800" dirty="0">
              <a:ln w="12700">
                <a:solidFill>
                  <a:schemeClr val="tx2">
                    <a:satMod val="155000"/>
                  </a:schemeClr>
                </a:solidFill>
                <a:prstDash val="solid"/>
              </a:ln>
              <a:solidFill>
                <a:schemeClr val="tx1"/>
              </a:solidFill>
              <a:effectLst>
                <a:outerShdw blurRad="50800" dist="38100" algn="l" rotWithShape="0">
                  <a:prstClr val="black">
                    <a:alpha val="40000"/>
                  </a:prstClr>
                </a:outerShdw>
              </a:effectLst>
              <a:cs typeface="Arial" pitchFamily="34" charset="0"/>
            </a:endParaRPr>
          </a:p>
        </p:txBody>
      </p:sp>
      <p:pic>
        <p:nvPicPr>
          <p:cNvPr id="107522" name="Picture 2" descr="C:\Users\Samsung\Dropbox\Photos\New folder\11986434_10201086910731225_5767465717278668775_n.jpg"/>
          <p:cNvPicPr>
            <a:picLocks noGrp="1" noChangeAspect="1" noChangeArrowheads="1"/>
          </p:cNvPicPr>
          <p:nvPr>
            <p:ph sz="quarter" idx="1"/>
          </p:nvPr>
        </p:nvPicPr>
        <p:blipFill>
          <a:blip r:embed="rId2" cstate="print"/>
          <a:stretch>
            <a:fillRect/>
          </a:stretch>
        </p:blipFill>
        <p:spPr bwMode="auto">
          <a:xfrm>
            <a:off x="5212505" y="1283683"/>
            <a:ext cx="1637412" cy="2185988"/>
          </a:xfrm>
          <a:prstGeom prst="rect">
            <a:avLst/>
          </a:prstGeom>
          <a:noFill/>
          <a:ln>
            <a:solidFill>
              <a:schemeClr val="accent1"/>
            </a:solidFill>
          </a:ln>
        </p:spPr>
      </p:pic>
      <p:pic>
        <p:nvPicPr>
          <p:cNvPr id="107523" name="Picture 3" descr="C:\Users\Samsung\Dropbox\Photos\New folder\12208318_10201054767967676_4865625896370502529_n.jpg"/>
          <p:cNvPicPr>
            <a:picLocks noGrp="1" noChangeAspect="1" noChangeArrowheads="1"/>
          </p:cNvPicPr>
          <p:nvPr>
            <p:ph sz="quarter" idx="2"/>
          </p:nvPr>
        </p:nvPicPr>
        <p:blipFill>
          <a:blip r:embed="rId3" cstate="print"/>
          <a:srcRect/>
          <a:stretch>
            <a:fillRect/>
          </a:stretch>
        </p:blipFill>
        <p:spPr bwMode="auto">
          <a:xfrm>
            <a:off x="9624388" y="3725835"/>
            <a:ext cx="1958012" cy="2610683"/>
          </a:xfrm>
          <a:prstGeom prst="rect">
            <a:avLst/>
          </a:prstGeom>
          <a:noFill/>
          <a:ln>
            <a:solidFill>
              <a:schemeClr val="tx1"/>
            </a:solidFill>
          </a:ln>
        </p:spPr>
      </p:pic>
      <p:pic>
        <p:nvPicPr>
          <p:cNvPr id="107525" name="Picture 5" descr="C:\Users\Samsung\Dropbox\Photos\New folder\12066020_10201056699775970_4986377202274825624_n.jpg"/>
          <p:cNvPicPr>
            <a:picLocks noGrp="1" noChangeAspect="1" noChangeArrowheads="1"/>
          </p:cNvPicPr>
          <p:nvPr>
            <p:ph sz="quarter" idx="3"/>
          </p:nvPr>
        </p:nvPicPr>
        <p:blipFill>
          <a:blip r:embed="rId4" cstate="print"/>
          <a:srcRect/>
          <a:stretch>
            <a:fillRect/>
          </a:stretch>
        </p:blipFill>
        <p:spPr bwMode="auto">
          <a:xfrm>
            <a:off x="8166004" y="1113215"/>
            <a:ext cx="2916767" cy="2187575"/>
          </a:xfrm>
          <a:prstGeom prst="rect">
            <a:avLst/>
          </a:prstGeom>
          <a:noFill/>
          <a:ln>
            <a:solidFill>
              <a:schemeClr val="tx1"/>
            </a:solidFill>
          </a:ln>
        </p:spPr>
      </p:pic>
      <p:pic>
        <p:nvPicPr>
          <p:cNvPr id="107526" name="Picture 6" descr="C:\Users\Samsung\Dropbox\Photos\New folder\12196267_10201054772287784_3960966938438011168_n.jpg"/>
          <p:cNvPicPr>
            <a:picLocks noGrp="1" noChangeAspect="1" noChangeArrowheads="1"/>
          </p:cNvPicPr>
          <p:nvPr>
            <p:ph sz="quarter" idx="4"/>
          </p:nvPr>
        </p:nvPicPr>
        <p:blipFill>
          <a:blip r:embed="rId5" cstate="print"/>
          <a:stretch>
            <a:fillRect/>
          </a:stretch>
        </p:blipFill>
        <p:spPr bwMode="auto">
          <a:xfrm>
            <a:off x="4934178" y="4038748"/>
            <a:ext cx="2916767" cy="2187575"/>
          </a:xfrm>
          <a:prstGeom prst="rect">
            <a:avLst/>
          </a:prstGeom>
          <a:noFill/>
          <a:ln>
            <a:solidFill>
              <a:schemeClr val="tx1"/>
            </a:solidFill>
          </a:ln>
        </p:spPr>
      </p:pic>
      <p:pic>
        <p:nvPicPr>
          <p:cNvPr id="107528" name="Picture 8" descr="C:\Users\Samsung\Dropbox\Photos\New folder\11693898_10201054773567816_8946814031359338929_n.jpg"/>
          <p:cNvPicPr>
            <a:picLocks noChangeAspect="1" noChangeArrowheads="1"/>
          </p:cNvPicPr>
          <p:nvPr/>
        </p:nvPicPr>
        <p:blipFill>
          <a:blip r:embed="rId6" cstate="print"/>
          <a:srcRect/>
          <a:stretch>
            <a:fillRect/>
          </a:stretch>
        </p:blipFill>
        <p:spPr bwMode="auto">
          <a:xfrm>
            <a:off x="486652" y="3820542"/>
            <a:ext cx="3143272" cy="2357454"/>
          </a:xfrm>
          <a:prstGeom prst="rect">
            <a:avLst/>
          </a:prstGeom>
          <a:noFill/>
          <a:ln>
            <a:solidFill>
              <a:schemeClr val="tx1"/>
            </a:solidFill>
          </a:ln>
        </p:spPr>
      </p:pic>
      <p:pic>
        <p:nvPicPr>
          <p:cNvPr id="107529" name="Picture 9" descr="C:\Users\Samsung\Dropbox\Photos\New folder\12187854_10201054767287659_348154270362531901_n.jpg"/>
          <p:cNvPicPr>
            <a:picLocks noChangeAspect="1" noChangeArrowheads="1"/>
          </p:cNvPicPr>
          <p:nvPr/>
        </p:nvPicPr>
        <p:blipFill>
          <a:blip r:embed="rId7" cstate="print"/>
          <a:srcRect/>
          <a:stretch>
            <a:fillRect/>
          </a:stretch>
        </p:blipFill>
        <p:spPr bwMode="auto">
          <a:xfrm>
            <a:off x="486652" y="1064006"/>
            <a:ext cx="3047989" cy="2285992"/>
          </a:xfrm>
          <a:prstGeom prst="rect">
            <a:avLst/>
          </a:prstGeom>
          <a:noFill/>
          <a:ln>
            <a:solidFill>
              <a:schemeClr val="tx1"/>
            </a:solidFill>
          </a:ln>
        </p:spPr>
      </p:pic>
      <p:sp>
        <p:nvSpPr>
          <p:cNvPr id="3" name="Footer Placeholder 2"/>
          <p:cNvSpPr>
            <a:spLocks noGrp="1"/>
          </p:cNvSpPr>
          <p:nvPr>
            <p:ph type="ftr" sz="quarter" idx="12"/>
          </p:nvPr>
        </p:nvSpPr>
        <p:spPr/>
        <p:txBody>
          <a:bodyPr/>
          <a:lstStyle/>
          <a:p>
            <a:pPr>
              <a:defRPr/>
            </a:pPr>
            <a:r>
              <a:rPr lang="en-US" smtClean="0"/>
              <a:t>25th IPPOG meeting public events in Sofia</a:t>
            </a:r>
            <a:endParaRPr lang="bg-BG"/>
          </a:p>
        </p:txBody>
      </p:sp>
    </p:spTree>
    <p:extLst>
      <p:ext uri="{BB962C8B-B14F-4D97-AF65-F5344CB8AC3E}">
        <p14:creationId xmlns:p14="http://schemas.microsoft.com/office/powerpoint/2010/main" val="3645745288"/>
      </p:ext>
    </p:extLst>
  </p:cSld>
  <p:clrMapOvr>
    <a:masterClrMapping/>
  </p:clrMapOvr>
  <p:transition spd="slow">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0" y="189108"/>
            <a:ext cx="9404723" cy="1400530"/>
          </a:xfrm>
        </p:spPr>
        <p:txBody>
          <a:bodyPr/>
          <a:lstStyle/>
          <a:p>
            <a:pPr algn="ctr"/>
            <a:r>
              <a:rPr lang="en-US" sz="2800" dirty="0">
                <a:ln w="0"/>
                <a:solidFill>
                  <a:schemeClr val="tx1"/>
                </a:solidFill>
                <a:effectLst>
                  <a:outerShdw blurRad="50800" dist="38100" algn="l" rotWithShape="0">
                    <a:prstClr val="black">
                      <a:alpha val="40000"/>
                    </a:prstClr>
                  </a:outerShdw>
                </a:effectLst>
              </a:rPr>
              <a:t>Face to face with colleagues</a:t>
            </a:r>
            <a:r>
              <a:rPr lang="bg-BG" sz="4400" b="1" dirty="0">
                <a:ln w="10541" cmpd="sng">
                  <a:solidFill>
                    <a:schemeClr val="accent1">
                      <a:shade val="88000"/>
                      <a:satMod val="110000"/>
                    </a:schemeClr>
                  </a:solidFill>
                  <a:prstDash val="solid"/>
                </a:ln>
                <a:solidFill>
                  <a:srgbClr val="FFCC00"/>
                </a:solidFill>
                <a:effectLst>
                  <a:glow rad="139700">
                    <a:schemeClr val="accent1">
                      <a:satMod val="175000"/>
                      <a:alpha val="40000"/>
                    </a:schemeClr>
                  </a:glow>
                </a:effectLst>
              </a:rPr>
              <a:t/>
            </a:r>
            <a:br>
              <a:rPr lang="bg-BG" sz="4400" b="1" dirty="0">
                <a:ln w="10541" cmpd="sng">
                  <a:solidFill>
                    <a:schemeClr val="accent1">
                      <a:shade val="88000"/>
                      <a:satMod val="110000"/>
                    </a:schemeClr>
                  </a:solidFill>
                  <a:prstDash val="solid"/>
                </a:ln>
                <a:solidFill>
                  <a:srgbClr val="FFCC00"/>
                </a:solidFill>
                <a:effectLst>
                  <a:glow rad="139700">
                    <a:schemeClr val="accent1">
                      <a:satMod val="175000"/>
                      <a:alpha val="40000"/>
                    </a:schemeClr>
                  </a:glow>
                </a:effectLst>
              </a:rPr>
            </a:br>
            <a:endParaRPr lang="bg-BG" dirty="0"/>
          </a:p>
        </p:txBody>
      </p:sp>
      <p:pic>
        <p:nvPicPr>
          <p:cNvPr id="5" name="Picture 10" descr="D:\pictures CERN\Среща_с_колектива.JPG"/>
          <p:cNvPicPr>
            <a:picLocks noGrp="1" noChangeAspect="1" noChangeArrowheads="1"/>
          </p:cNvPicPr>
          <p:nvPr>
            <p:ph sz="half" idx="1"/>
          </p:nvPr>
        </p:nvPicPr>
        <p:blipFill>
          <a:blip r:embed="rId2" cstate="print"/>
          <a:srcRect/>
          <a:stretch>
            <a:fillRect/>
          </a:stretch>
        </p:blipFill>
        <p:spPr bwMode="auto">
          <a:xfrm>
            <a:off x="774762" y="889373"/>
            <a:ext cx="3830221" cy="2871369"/>
          </a:xfrm>
          <a:prstGeom prst="rect">
            <a:avLst/>
          </a:prstGeom>
          <a:noFill/>
          <a:ln w="9525">
            <a:solidFill>
              <a:schemeClr val="tx1"/>
            </a:solidFill>
            <a:miter lim="800000"/>
            <a:headEnd/>
            <a:tailEnd/>
          </a:ln>
        </p:spPr>
      </p:pic>
      <p:pic>
        <p:nvPicPr>
          <p:cNvPr id="7" name="Picture 2" descr="https://scontent-fra3-1.xx.fbcdn.net/hphotos-xfa1/v/t1.0-9/10457766_10203171981279774_7228009244521509245_n.jpg?oh=891ba446697f9342ca320290fe7bf8d0&amp;oe=5655166C"/>
          <p:cNvPicPr>
            <a:picLocks noChangeAspect="1" noChangeArrowheads="1"/>
          </p:cNvPicPr>
          <p:nvPr/>
        </p:nvPicPr>
        <p:blipFill>
          <a:blip r:embed="rId3" cstate="print"/>
          <a:srcRect/>
          <a:stretch>
            <a:fillRect/>
          </a:stretch>
        </p:blipFill>
        <p:spPr bwMode="auto">
          <a:xfrm>
            <a:off x="6507892" y="889373"/>
            <a:ext cx="3814120" cy="2860591"/>
          </a:xfrm>
          <a:prstGeom prst="rect">
            <a:avLst/>
          </a:prstGeom>
          <a:noFill/>
          <a:ln>
            <a:solidFill>
              <a:schemeClr val="tx1"/>
            </a:solidFill>
          </a:ln>
        </p:spPr>
      </p:pic>
      <p:pic>
        <p:nvPicPr>
          <p:cNvPr id="10" name="Picture 6" descr="G:\59109_3615124231844_361380442_n.jpg"/>
          <p:cNvPicPr>
            <a:picLocks noGrp="1" noChangeAspect="1" noChangeArrowheads="1"/>
          </p:cNvPicPr>
          <p:nvPr>
            <p:ph sz="half" idx="2"/>
          </p:nvPr>
        </p:nvPicPr>
        <p:blipFill>
          <a:blip r:embed="rId4" cstate="print"/>
          <a:srcRect/>
          <a:stretch>
            <a:fillRect/>
          </a:stretch>
        </p:blipFill>
        <p:spPr>
          <a:xfrm>
            <a:off x="1979737" y="3916878"/>
            <a:ext cx="3517542" cy="2636321"/>
          </a:xfrm>
          <a:ln>
            <a:solidFill>
              <a:schemeClr val="tx1"/>
            </a:solidFill>
          </a:ln>
        </p:spPr>
      </p:pic>
      <p:pic>
        <p:nvPicPr>
          <p:cNvPr id="11" name="Контейнер за съдържание 8" descr="62488160_1037909003086184_6146373400605491200_n.jpg"/>
          <p:cNvPicPr>
            <a:picLocks noChangeAspect="1"/>
          </p:cNvPicPr>
          <p:nvPr/>
        </p:nvPicPr>
        <p:blipFill>
          <a:blip r:embed="rId5"/>
          <a:stretch>
            <a:fillRect/>
          </a:stretch>
        </p:blipFill>
        <p:spPr>
          <a:xfrm>
            <a:off x="7183394" y="3916878"/>
            <a:ext cx="3542272" cy="2656704"/>
          </a:xfrm>
          <a:prstGeom prst="rect">
            <a:avLst/>
          </a:prstGeom>
          <a:ln>
            <a:solidFill>
              <a:schemeClr val="tx1"/>
            </a:solidFill>
          </a:ln>
          <a:effectLst>
            <a:outerShdw blurRad="292100" dist="139700" dir="2700000" algn="tl" rotWithShape="0">
              <a:srgbClr val="333333">
                <a:alpha val="65000"/>
              </a:srgbClr>
            </a:outerShdw>
          </a:effectLst>
        </p:spPr>
      </p:pic>
      <p:sp>
        <p:nvSpPr>
          <p:cNvPr id="3" name="Footer Placeholder 2"/>
          <p:cNvSpPr>
            <a:spLocks noGrp="1"/>
          </p:cNvSpPr>
          <p:nvPr>
            <p:ph type="ftr" sz="quarter" idx="11"/>
          </p:nvPr>
        </p:nvSpPr>
        <p:spPr>
          <a:xfrm>
            <a:off x="3778211" y="6553199"/>
            <a:ext cx="3859795" cy="304801"/>
          </a:xfrm>
        </p:spPr>
        <p:txBody>
          <a:bodyPr/>
          <a:lstStyle/>
          <a:p>
            <a:r>
              <a:rPr lang="en-US" dirty="0" smtClean="0"/>
              <a:t>25th IPPOG meeting public events in Sofia</a:t>
            </a:r>
            <a:endParaRPr lang="en-US" dirty="0"/>
          </a:p>
        </p:txBody>
      </p:sp>
    </p:spTree>
    <p:extLst>
      <p:ext uri="{BB962C8B-B14F-4D97-AF65-F5344CB8AC3E}">
        <p14:creationId xmlns:p14="http://schemas.microsoft.com/office/powerpoint/2010/main" val="928912078"/>
      </p:ext>
    </p:extLst>
  </p:cSld>
  <p:clrMapOvr>
    <a:masterClrMapping/>
  </p:clrMapOvr>
  <p:transition spd="slow">
    <p:wip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9" descr="963886_10201174486503802_1437782623_o"/>
          <p:cNvPicPr>
            <a:picLocks noGrp="1" noChangeAspect="1" noChangeArrowheads="1"/>
          </p:cNvPicPr>
          <p:nvPr>
            <p:ph sz="quarter" idx="4294967295"/>
          </p:nvPr>
        </p:nvPicPr>
        <p:blipFill>
          <a:blip r:embed="rId2" cstate="print"/>
          <a:srcRect/>
          <a:stretch>
            <a:fillRect/>
          </a:stretch>
        </p:blipFill>
        <p:spPr>
          <a:xfrm>
            <a:off x="430994" y="1206327"/>
            <a:ext cx="3516012" cy="2637010"/>
          </a:xfrm>
          <a:ln>
            <a:solidFill>
              <a:schemeClr val="tx1"/>
            </a:solidFill>
          </a:ln>
        </p:spPr>
      </p:pic>
      <p:pic>
        <p:nvPicPr>
          <p:cNvPr id="53251" name="Picture 10" descr="1622520_803807412982051_370917325_o"/>
          <p:cNvPicPr>
            <a:picLocks noGrp="1" noChangeAspect="1" noChangeArrowheads="1"/>
          </p:cNvPicPr>
          <p:nvPr>
            <p:ph sz="quarter" idx="4294967295"/>
          </p:nvPr>
        </p:nvPicPr>
        <p:blipFill>
          <a:blip r:embed="rId3" cstate="print"/>
          <a:srcRect/>
          <a:stretch>
            <a:fillRect/>
          </a:stretch>
        </p:blipFill>
        <p:spPr>
          <a:xfrm>
            <a:off x="8224796" y="1266244"/>
            <a:ext cx="3356233" cy="2517175"/>
          </a:xfrm>
          <a:ln>
            <a:solidFill>
              <a:schemeClr val="tx1"/>
            </a:solidFill>
          </a:ln>
        </p:spPr>
      </p:pic>
      <p:pic>
        <p:nvPicPr>
          <p:cNvPr id="53252" name="Picture 11" descr="77501_803808072981985_901396866_o"/>
          <p:cNvPicPr>
            <a:picLocks noGrp="1" noChangeAspect="1" noChangeArrowheads="1"/>
          </p:cNvPicPr>
          <p:nvPr>
            <p:ph sz="quarter" idx="4294967295"/>
          </p:nvPr>
        </p:nvPicPr>
        <p:blipFill>
          <a:blip r:embed="rId4" cstate="print"/>
          <a:srcRect/>
          <a:stretch>
            <a:fillRect/>
          </a:stretch>
        </p:blipFill>
        <p:spPr>
          <a:xfrm>
            <a:off x="709560" y="4114881"/>
            <a:ext cx="3172726" cy="2379976"/>
          </a:xfrm>
          <a:ln>
            <a:solidFill>
              <a:schemeClr val="tx1"/>
            </a:solidFill>
          </a:ln>
        </p:spPr>
      </p:pic>
      <p:pic>
        <p:nvPicPr>
          <p:cNvPr id="53253" name="Picture 12" descr="1465813_10201713406468991_491422971_o"/>
          <p:cNvPicPr>
            <a:picLocks noGrp="1" noChangeAspect="1" noChangeArrowheads="1"/>
          </p:cNvPicPr>
          <p:nvPr>
            <p:ph sz="quarter" idx="4294967295"/>
          </p:nvPr>
        </p:nvPicPr>
        <p:blipFill>
          <a:blip r:embed="rId5" cstate="print"/>
          <a:srcRect/>
          <a:stretch>
            <a:fillRect/>
          </a:stretch>
        </p:blipFill>
        <p:spPr>
          <a:xfrm>
            <a:off x="8727305" y="4157643"/>
            <a:ext cx="3288528" cy="2465501"/>
          </a:xfrm>
          <a:ln>
            <a:solidFill>
              <a:schemeClr val="tx1"/>
            </a:solidFill>
          </a:ln>
        </p:spPr>
      </p:pic>
      <p:pic>
        <p:nvPicPr>
          <p:cNvPr id="53255" name="Picture 8" descr="C:\Users\NAOP\Downloads\снимка-3.jpg"/>
          <p:cNvPicPr>
            <a:picLocks noChangeAspect="1" noChangeArrowheads="1"/>
          </p:cNvPicPr>
          <p:nvPr/>
        </p:nvPicPr>
        <p:blipFill>
          <a:blip r:embed="rId6" cstate="print"/>
          <a:srcRect/>
          <a:stretch>
            <a:fillRect/>
          </a:stretch>
        </p:blipFill>
        <p:spPr bwMode="auto">
          <a:xfrm>
            <a:off x="4737316" y="3010398"/>
            <a:ext cx="2557204" cy="2208966"/>
          </a:xfrm>
          <a:prstGeom prst="rect">
            <a:avLst/>
          </a:prstGeom>
          <a:noFill/>
          <a:ln w="9525">
            <a:solidFill>
              <a:schemeClr val="tx1"/>
            </a:solidFill>
            <a:miter lim="800000"/>
            <a:headEnd/>
            <a:tailEnd/>
          </a:ln>
        </p:spPr>
      </p:pic>
      <p:sp>
        <p:nvSpPr>
          <p:cNvPr id="9" name="Rectangle 8"/>
          <p:cNvSpPr/>
          <p:nvPr/>
        </p:nvSpPr>
        <p:spPr>
          <a:xfrm>
            <a:off x="3947006" y="411563"/>
            <a:ext cx="3924728" cy="523220"/>
          </a:xfrm>
          <a:prstGeom prst="rect">
            <a:avLst/>
          </a:prstGeom>
          <a:noFill/>
        </p:spPr>
        <p:txBody>
          <a:bodyPr wrap="none" lIns="91440" tIns="45720" rIns="91440" bIns="45720">
            <a:spAutoFit/>
          </a:bodyPr>
          <a:lstStyle/>
          <a:p>
            <a:pPr algn="ctr"/>
            <a:r>
              <a:rPr lang="en-US" sz="2800" dirty="0">
                <a:ln w="0"/>
                <a:effectLst>
                  <a:outerShdw blurRad="50800" dist="38100" algn="l" rotWithShape="0">
                    <a:prstClr val="black">
                      <a:alpha val="40000"/>
                    </a:prstClr>
                  </a:outerShdw>
                </a:effectLst>
                <a:latin typeface="Arial" pitchFamily="34" charset="0"/>
              </a:rPr>
              <a:t>Teachers train teachers</a:t>
            </a:r>
            <a:endParaRPr lang="bg-BG" sz="2800" dirty="0">
              <a:ln w="0"/>
              <a:effectLst>
                <a:outerShdw blurRad="50800" dist="38100" algn="l" rotWithShape="0">
                  <a:prstClr val="black">
                    <a:alpha val="40000"/>
                  </a:prstClr>
                </a:outerShdw>
              </a:effectLst>
            </a:endParaRPr>
          </a:p>
        </p:txBody>
      </p:sp>
      <p:sp>
        <p:nvSpPr>
          <p:cNvPr id="2" name="Footer Placeholder 1"/>
          <p:cNvSpPr>
            <a:spLocks noGrp="1"/>
          </p:cNvSpPr>
          <p:nvPr>
            <p:ph type="ftr" sz="quarter" idx="11"/>
          </p:nvPr>
        </p:nvSpPr>
        <p:spPr>
          <a:xfrm>
            <a:off x="4210694" y="6489458"/>
            <a:ext cx="3859795" cy="304801"/>
          </a:xfrm>
        </p:spPr>
        <p:txBody>
          <a:bodyPr/>
          <a:lstStyle/>
          <a:p>
            <a:r>
              <a:rPr lang="en-US" dirty="0" smtClean="0"/>
              <a:t>25th IPPOG meeting public events in Sofia</a:t>
            </a:r>
            <a:endParaRPr lang="en-US" dirty="0"/>
          </a:p>
        </p:txBody>
      </p:sp>
    </p:spTree>
    <p:extLst>
      <p:ext uri="{BB962C8B-B14F-4D97-AF65-F5344CB8AC3E}">
        <p14:creationId xmlns:p14="http://schemas.microsoft.com/office/powerpoint/2010/main" val="2715987951"/>
      </p:ext>
    </p:extLst>
  </p:cSld>
  <p:clrMapOvr>
    <a:masterClrMapping/>
  </p:clrMapOvr>
  <p:transition spd="slow">
    <p:wip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Samsung\Desktop\887515_10203695384863728_7482631329437787993_o.jpg"/>
          <p:cNvPicPr>
            <a:picLocks noGrp="1" noChangeAspect="1" noChangeArrowheads="1"/>
          </p:cNvPicPr>
          <p:nvPr>
            <p:ph sz="half" idx="2"/>
          </p:nvPr>
        </p:nvPicPr>
        <p:blipFill>
          <a:blip r:embed="rId2" cstate="print"/>
          <a:srcRect/>
          <a:stretch>
            <a:fillRect/>
          </a:stretch>
        </p:blipFill>
        <p:spPr bwMode="auto">
          <a:xfrm>
            <a:off x="1969072" y="3432580"/>
            <a:ext cx="4040188" cy="3030141"/>
          </a:xfrm>
          <a:prstGeom prst="rect">
            <a:avLst/>
          </a:prstGeom>
          <a:noFill/>
          <a:ln>
            <a:solidFill>
              <a:schemeClr val="tx1"/>
            </a:solidFill>
          </a:ln>
        </p:spPr>
      </p:pic>
      <p:pic>
        <p:nvPicPr>
          <p:cNvPr id="4099" name="Picture 3" descr="C:\Users\Samsung\Desktop\12184252_10203695385823752_8032259557520919433_o.jpg"/>
          <p:cNvPicPr>
            <a:picLocks noGrp="1" noChangeAspect="1" noChangeArrowheads="1"/>
          </p:cNvPicPr>
          <p:nvPr>
            <p:ph sz="quarter" idx="4"/>
          </p:nvPr>
        </p:nvPicPr>
        <p:blipFill>
          <a:blip r:embed="rId3" cstate="print"/>
          <a:stretch>
            <a:fillRect/>
          </a:stretch>
        </p:blipFill>
        <p:spPr bwMode="auto">
          <a:xfrm>
            <a:off x="7282248" y="3353461"/>
            <a:ext cx="4045657" cy="3034243"/>
          </a:xfrm>
          <a:prstGeom prst="rect">
            <a:avLst/>
          </a:prstGeom>
          <a:noFill/>
          <a:ln>
            <a:solidFill>
              <a:schemeClr val="tx1"/>
            </a:solidFill>
          </a:ln>
        </p:spPr>
      </p:pic>
      <p:pic>
        <p:nvPicPr>
          <p:cNvPr id="7" name="Picture 2" descr="C:\Users\Samsung\Desktop\11228932_10203695382063658_6475445539776198356_o.jpg"/>
          <p:cNvPicPr>
            <a:picLocks noChangeAspect="1" noChangeArrowheads="1"/>
          </p:cNvPicPr>
          <p:nvPr/>
        </p:nvPicPr>
        <p:blipFill>
          <a:blip r:embed="rId4" cstate="print"/>
          <a:srcRect/>
          <a:stretch>
            <a:fillRect/>
          </a:stretch>
        </p:blipFill>
        <p:spPr bwMode="auto">
          <a:xfrm>
            <a:off x="327039" y="257476"/>
            <a:ext cx="3857652" cy="2893239"/>
          </a:xfrm>
          <a:prstGeom prst="rect">
            <a:avLst/>
          </a:prstGeom>
          <a:noFill/>
          <a:ln>
            <a:solidFill>
              <a:schemeClr val="tx1"/>
            </a:solidFill>
          </a:ln>
        </p:spPr>
      </p:pic>
      <p:pic>
        <p:nvPicPr>
          <p:cNvPr id="8" name="Picture 3" descr="C:\Users\Samsung\Desktop\12265891_1236932306334790_1856947631872853918_o.jpg"/>
          <p:cNvPicPr>
            <a:picLocks noChangeAspect="1" noChangeArrowheads="1"/>
          </p:cNvPicPr>
          <p:nvPr/>
        </p:nvPicPr>
        <p:blipFill>
          <a:blip r:embed="rId5" cstate="print"/>
          <a:srcRect/>
          <a:stretch>
            <a:fillRect/>
          </a:stretch>
        </p:blipFill>
        <p:spPr bwMode="auto">
          <a:xfrm>
            <a:off x="6115309" y="456856"/>
            <a:ext cx="4041775" cy="2693859"/>
          </a:xfrm>
          <a:prstGeom prst="rect">
            <a:avLst/>
          </a:prstGeom>
          <a:noFill/>
          <a:ln>
            <a:solidFill>
              <a:schemeClr val="tx1"/>
            </a:solidFill>
          </a:ln>
        </p:spPr>
      </p:pic>
      <p:sp>
        <p:nvSpPr>
          <p:cNvPr id="2" name="Footer Placeholder 1"/>
          <p:cNvSpPr>
            <a:spLocks noGrp="1"/>
          </p:cNvSpPr>
          <p:nvPr>
            <p:ph type="ftr" sz="quarter" idx="11"/>
          </p:nvPr>
        </p:nvSpPr>
        <p:spPr>
          <a:xfrm>
            <a:off x="4552568" y="6537738"/>
            <a:ext cx="3859795" cy="304801"/>
          </a:xfrm>
        </p:spPr>
        <p:txBody>
          <a:bodyPr/>
          <a:lstStyle/>
          <a:p>
            <a:r>
              <a:rPr lang="en-US" dirty="0" smtClean="0"/>
              <a:t>25th IPPOG meeting public events in Sofia</a:t>
            </a:r>
            <a:endParaRPr lang="en-US" dirty="0"/>
          </a:p>
        </p:txBody>
      </p:sp>
    </p:spTree>
    <p:extLst>
      <p:ext uri="{BB962C8B-B14F-4D97-AF65-F5344CB8AC3E}">
        <p14:creationId xmlns:p14="http://schemas.microsoft.com/office/powerpoint/2010/main" val="1602220447"/>
      </p:ext>
    </p:extLst>
  </p:cSld>
  <p:clrMapOvr>
    <a:masterClrMapping/>
  </p:clrMapOvr>
  <p:transition spd="slow">
    <p:wip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лавие 6"/>
          <p:cNvSpPr>
            <a:spLocks noGrp="1"/>
          </p:cNvSpPr>
          <p:nvPr>
            <p:ph type="title" sz="quarter"/>
          </p:nvPr>
        </p:nvSpPr>
        <p:spPr>
          <a:xfrm>
            <a:off x="3744686" y="274638"/>
            <a:ext cx="6466114" cy="1143000"/>
          </a:xfrm>
        </p:spPr>
        <p:txBody>
          <a:bodyPr/>
          <a:lstStyle/>
          <a:p>
            <a:pPr algn="l">
              <a:buNone/>
            </a:pPr>
            <a:r>
              <a:rPr lang="en-US" sz="3200" dirty="0" smtClean="0">
                <a:ln w="0"/>
                <a:solidFill>
                  <a:schemeClr val="tx1"/>
                </a:solidFill>
                <a:effectLst>
                  <a:outerShdw blurRad="50800" dist="38100" algn="l" rotWithShape="0">
                    <a:prstClr val="black">
                      <a:alpha val="40000"/>
                    </a:prstClr>
                  </a:outerShdw>
                </a:effectLst>
              </a:rPr>
              <a:t>Conferences</a:t>
            </a:r>
            <a:endParaRPr lang="bg-BG" sz="3200" dirty="0">
              <a:ln w="0"/>
              <a:solidFill>
                <a:schemeClr val="tx1"/>
              </a:solidFill>
              <a:effectLst>
                <a:outerShdw blurRad="50800" dist="38100" algn="l" rotWithShape="0">
                  <a:prstClr val="black">
                    <a:alpha val="40000"/>
                  </a:prstClr>
                </a:outerShdw>
              </a:effectLst>
            </a:endParaRPr>
          </a:p>
        </p:txBody>
      </p:sp>
      <p:pic>
        <p:nvPicPr>
          <p:cNvPr id="12" name="Контейнер за съдържание 11" descr="23140411_1734678086545298_776306098_n.jpg"/>
          <p:cNvPicPr>
            <a:picLocks noGrp="1" noChangeAspect="1"/>
          </p:cNvPicPr>
          <p:nvPr>
            <p:ph sz="quarter" idx="1"/>
          </p:nvPr>
        </p:nvPicPr>
        <p:blipFill>
          <a:blip r:embed="rId2"/>
          <a:stretch>
            <a:fillRect/>
          </a:stretch>
        </p:blipFill>
        <p:spPr>
          <a:xfrm>
            <a:off x="584072" y="1052156"/>
            <a:ext cx="3937214" cy="2952910"/>
          </a:xfrm>
          <a:ln>
            <a:solidFill>
              <a:schemeClr val="tx1"/>
            </a:solidFill>
          </a:ln>
        </p:spPr>
      </p:pic>
      <p:pic>
        <p:nvPicPr>
          <p:cNvPr id="13" name="Контейнер за съдържание 12" descr="23022213_1734677716545335_1018121187_n.jpg"/>
          <p:cNvPicPr>
            <a:picLocks noGrp="1" noChangeAspect="1"/>
          </p:cNvPicPr>
          <p:nvPr>
            <p:ph sz="quarter" idx="2"/>
          </p:nvPr>
        </p:nvPicPr>
        <p:blipFill>
          <a:blip r:embed="rId3"/>
          <a:stretch>
            <a:fillRect/>
          </a:stretch>
        </p:blipFill>
        <p:spPr>
          <a:xfrm>
            <a:off x="7095996" y="1052156"/>
            <a:ext cx="4123938" cy="3092953"/>
          </a:xfrm>
          <a:ln>
            <a:solidFill>
              <a:schemeClr val="tx1"/>
            </a:solidFill>
          </a:ln>
        </p:spPr>
      </p:pic>
      <p:pic>
        <p:nvPicPr>
          <p:cNvPr id="14" name="Контейнер за съдържание 13" descr="23114739_1734677776545329_1108434702_n.jpg"/>
          <p:cNvPicPr>
            <a:picLocks noGrp="1" noChangeAspect="1"/>
          </p:cNvPicPr>
          <p:nvPr>
            <p:ph sz="quarter" idx="3"/>
          </p:nvPr>
        </p:nvPicPr>
        <p:blipFill>
          <a:blip r:embed="rId4"/>
          <a:stretch>
            <a:fillRect/>
          </a:stretch>
        </p:blipFill>
        <p:spPr>
          <a:xfrm>
            <a:off x="1674505" y="4179888"/>
            <a:ext cx="2916766" cy="2187575"/>
          </a:xfrm>
          <a:ln>
            <a:solidFill>
              <a:schemeClr val="tx1"/>
            </a:solidFill>
          </a:ln>
        </p:spPr>
      </p:pic>
      <p:pic>
        <p:nvPicPr>
          <p:cNvPr id="15" name="Контейнер за съдържание 14" descr="23022256_1734675576545549_1397822323_n.jpg"/>
          <p:cNvPicPr>
            <a:picLocks noGrp="1" noChangeAspect="1"/>
          </p:cNvPicPr>
          <p:nvPr>
            <p:ph sz="quarter" idx="4"/>
          </p:nvPr>
        </p:nvPicPr>
        <p:blipFill>
          <a:blip r:embed="rId5"/>
          <a:stretch>
            <a:fillRect/>
          </a:stretch>
        </p:blipFill>
        <p:spPr>
          <a:xfrm>
            <a:off x="7600729" y="4298950"/>
            <a:ext cx="2916766" cy="2187575"/>
          </a:xfrm>
          <a:ln>
            <a:solidFill>
              <a:schemeClr val="tx1"/>
            </a:solidFill>
          </a:ln>
        </p:spPr>
      </p:pic>
      <p:sp>
        <p:nvSpPr>
          <p:cNvPr id="2" name="Footer Placeholder 1"/>
          <p:cNvSpPr>
            <a:spLocks noGrp="1"/>
          </p:cNvSpPr>
          <p:nvPr>
            <p:ph type="ftr" sz="quarter" idx="12"/>
          </p:nvPr>
        </p:nvSpPr>
        <p:spPr/>
        <p:txBody>
          <a:bodyPr/>
          <a:lstStyle/>
          <a:p>
            <a:pPr>
              <a:defRPr/>
            </a:pPr>
            <a:r>
              <a:rPr lang="en-US" smtClean="0"/>
              <a:t>25th IPPOG meeting public events in Sofia</a:t>
            </a:r>
            <a:endParaRPr lang="bg-BG"/>
          </a:p>
        </p:txBody>
      </p:sp>
    </p:spTree>
    <p:extLst>
      <p:ext uri="{BB962C8B-B14F-4D97-AF65-F5344CB8AC3E}">
        <p14:creationId xmlns:p14="http://schemas.microsoft.com/office/powerpoint/2010/main" val="1957684885"/>
      </p:ext>
    </p:extLst>
  </p:cSld>
  <p:clrMapOvr>
    <a:masterClrMapping/>
  </p:clrMapOvr>
  <p:transition spd="slow">
    <p:wip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Картина 2" descr="IMG_0626.JPG"/>
          <p:cNvPicPr>
            <a:picLocks noGrp="1"/>
          </p:cNvPicPr>
          <p:nvPr>
            <p:ph sz="quarter" idx="1"/>
          </p:nvPr>
        </p:nvPicPr>
        <p:blipFill>
          <a:blip r:embed="rId2" cstate="print"/>
          <a:stretch>
            <a:fillRect/>
          </a:stretch>
        </p:blipFill>
        <p:spPr>
          <a:xfrm>
            <a:off x="8698142" y="1030296"/>
            <a:ext cx="2913781" cy="2185988"/>
          </a:xfrm>
          <a:prstGeom prst="rect">
            <a:avLst/>
          </a:prstGeom>
          <a:ln w="9525">
            <a:solidFill>
              <a:schemeClr val="tx1"/>
            </a:solidFill>
          </a:ln>
        </p:spPr>
      </p:pic>
      <p:pic>
        <p:nvPicPr>
          <p:cNvPr id="9" name="Картина 0" descr="IMG_0615.JPG"/>
          <p:cNvPicPr>
            <a:picLocks noGrp="1"/>
          </p:cNvPicPr>
          <p:nvPr>
            <p:ph sz="quarter" idx="2"/>
          </p:nvPr>
        </p:nvPicPr>
        <p:blipFill>
          <a:blip r:embed="rId3" cstate="print"/>
          <a:stretch>
            <a:fillRect/>
          </a:stretch>
        </p:blipFill>
        <p:spPr>
          <a:xfrm>
            <a:off x="371636" y="1084878"/>
            <a:ext cx="2916053" cy="2185988"/>
          </a:xfrm>
          <a:prstGeom prst="rect">
            <a:avLst/>
          </a:prstGeom>
          <a:ln w="9525">
            <a:solidFill>
              <a:schemeClr val="tx1"/>
            </a:solidFill>
          </a:ln>
        </p:spPr>
      </p:pic>
      <p:pic>
        <p:nvPicPr>
          <p:cNvPr id="10" name="Картина 1" descr="IMG_0627.JPG"/>
          <p:cNvPicPr>
            <a:picLocks noGrp="1"/>
          </p:cNvPicPr>
          <p:nvPr>
            <p:ph sz="quarter" idx="3"/>
          </p:nvPr>
        </p:nvPicPr>
        <p:blipFill>
          <a:blip r:embed="rId4" cstate="print"/>
          <a:stretch>
            <a:fillRect/>
          </a:stretch>
        </p:blipFill>
        <p:spPr>
          <a:xfrm>
            <a:off x="4233578" y="1289733"/>
            <a:ext cx="2917559" cy="2187575"/>
          </a:xfrm>
          <a:prstGeom prst="rect">
            <a:avLst/>
          </a:prstGeom>
          <a:ln w="9525">
            <a:solidFill>
              <a:schemeClr val="tx1"/>
            </a:solidFill>
          </a:ln>
        </p:spPr>
      </p:pic>
      <p:sp>
        <p:nvSpPr>
          <p:cNvPr id="6" name="Content Placeholder 5"/>
          <p:cNvSpPr>
            <a:spLocks noGrp="1"/>
          </p:cNvSpPr>
          <p:nvPr>
            <p:ph sz="quarter" idx="4"/>
          </p:nvPr>
        </p:nvSpPr>
        <p:spPr>
          <a:xfrm>
            <a:off x="-148281" y="3571876"/>
            <a:ext cx="12397946" cy="3571900"/>
          </a:xfrm>
        </p:spPr>
        <p:txBody>
          <a:bodyPr>
            <a:normAutofit fontScale="85000" lnSpcReduction="20000"/>
          </a:bodyPr>
          <a:lstStyle/>
          <a:p>
            <a:pPr algn="ctr">
              <a:buNone/>
            </a:pPr>
            <a:r>
              <a:rPr lang="bg-BG" sz="1100" b="1" dirty="0">
                <a:latin typeface="Arial" pitchFamily="34" charset="0"/>
                <a:cs typeface="Arial" pitchFamily="34" charset="0"/>
              </a:rPr>
              <a:t>Ученици от 11 б клас ни </a:t>
            </a:r>
            <a:r>
              <a:rPr lang="en-US" sz="1100" b="1" dirty="0">
                <a:latin typeface="Arial" pitchFamily="34" charset="0"/>
                <a:cs typeface="Arial" pitchFamily="34" charset="0"/>
              </a:rPr>
              <a:t>„</a:t>
            </a:r>
            <a:r>
              <a:rPr lang="bg-BG" sz="1100" b="1" dirty="0">
                <a:latin typeface="Arial" pitchFamily="34" charset="0"/>
                <a:cs typeface="Arial" pitchFamily="34" charset="0"/>
              </a:rPr>
              <a:t>отведоха</a:t>
            </a:r>
            <a:r>
              <a:rPr lang="en-US" sz="1100" b="1" dirty="0">
                <a:latin typeface="Arial" pitchFamily="34" charset="0"/>
                <a:cs typeface="Arial" pitchFamily="34" charset="0"/>
              </a:rPr>
              <a:t>”</a:t>
            </a:r>
            <a:r>
              <a:rPr lang="bg-BG" sz="1100" b="1" dirty="0">
                <a:latin typeface="Arial" pitchFamily="34" charset="0"/>
                <a:cs typeface="Arial" pitchFamily="34" charset="0"/>
              </a:rPr>
              <a:t> в ЦЕРН</a:t>
            </a:r>
          </a:p>
          <a:p>
            <a:pPr>
              <a:buNone/>
            </a:pPr>
            <a:r>
              <a:rPr lang="bg-BG" sz="1500" dirty="0">
                <a:latin typeface="Arial" pitchFamily="34" charset="0"/>
                <a:cs typeface="Arial" pitchFamily="34" charset="0"/>
              </a:rPr>
              <a:t>               Последните часове по физика на учениците от гимназиален курс в нашето училище бяха проведени по начин, различен от типичния. Учениците на г-жа Семова от 11 б клас ни заведоха на виртуална екскурзия до най-голямата лаборатория по физика на елементарните частици – ЦЕРН. Екскурзиите се проведоха от 18 февруари </a:t>
            </a:r>
            <a:r>
              <a:rPr lang="en-US" sz="1500" dirty="0">
                <a:latin typeface="Arial" pitchFamily="34" charset="0"/>
                <a:cs typeface="Arial" pitchFamily="34" charset="0"/>
              </a:rPr>
              <a:t>/</a:t>
            </a:r>
            <a:r>
              <a:rPr lang="bg-BG" sz="1500" dirty="0">
                <a:latin typeface="Arial" pitchFamily="34" charset="0"/>
                <a:cs typeface="Arial" pitchFamily="34" charset="0"/>
              </a:rPr>
              <a:t>седмицата, в която е роден италианският физик и астроном Галилео Галилей</a:t>
            </a:r>
            <a:r>
              <a:rPr lang="en-US" sz="1500" dirty="0">
                <a:latin typeface="Arial" pitchFamily="34" charset="0"/>
                <a:cs typeface="Arial" pitchFamily="34" charset="0"/>
              </a:rPr>
              <a:t>/</a:t>
            </a:r>
            <a:r>
              <a:rPr lang="bg-BG" sz="1500" dirty="0">
                <a:latin typeface="Arial" pitchFamily="34" charset="0"/>
                <a:cs typeface="Arial" pitchFamily="34" charset="0"/>
              </a:rPr>
              <a:t> в часовете по физика на 9, 10 и 11 клас. </a:t>
            </a:r>
          </a:p>
          <a:p>
            <a:pPr>
              <a:buNone/>
            </a:pPr>
            <a:r>
              <a:rPr lang="bg-BG" sz="1500" dirty="0">
                <a:latin typeface="Arial" pitchFamily="34" charset="0"/>
                <a:cs typeface="Arial" pitchFamily="34" charset="0"/>
              </a:rPr>
              <a:t>                 Началото на всяка екскурзията бе дадено от туроператора </a:t>
            </a:r>
            <a:r>
              <a:rPr lang="bg-BG" sz="1500" b="1" dirty="0">
                <a:latin typeface="Arial" pitchFamily="34" charset="0"/>
                <a:cs typeface="Arial" pitchFamily="34" charset="0"/>
              </a:rPr>
              <a:t>Ивана Бобекова</a:t>
            </a:r>
            <a:r>
              <a:rPr lang="bg-BG" sz="1500" dirty="0">
                <a:latin typeface="Arial" pitchFamily="34" charset="0"/>
                <a:cs typeface="Arial" pitchFamily="34" charset="0"/>
              </a:rPr>
              <a:t>, която приветства „пътниците”. Екскурзоводът </a:t>
            </a:r>
            <a:r>
              <a:rPr lang="bg-BG" sz="1500" b="1" dirty="0">
                <a:latin typeface="Arial" pitchFamily="34" charset="0"/>
                <a:cs typeface="Arial" pitchFamily="34" charset="0"/>
              </a:rPr>
              <a:t>Милица Тильовска</a:t>
            </a:r>
            <a:r>
              <a:rPr lang="bg-BG" sz="1500" dirty="0">
                <a:latin typeface="Arial" pitchFamily="34" charset="0"/>
                <a:cs typeface="Arial" pitchFamily="34" charset="0"/>
              </a:rPr>
              <a:t> запозна „туристите” с по-големите забележителности на държавите, през които минава пътят до ЦЕРН. Част от тези забележителности бяха Плитвишките езера в Хърватия, също така и едни от най-красивите градове в Европа – Рим и Венеция в Италия. След дългия, изтощителен път, най-накрая автобусът достигна до Женева, града, в който се намира крайната цел – Европейската организация за ядрени изследвания /ЦЕРН/. Любознателните туристи бяха посрещнати от </a:t>
            </a:r>
            <a:r>
              <a:rPr lang="bg-BG" sz="1500" b="1" dirty="0">
                <a:latin typeface="Arial" pitchFamily="34" charset="0"/>
                <a:cs typeface="Arial" pitchFamily="34" charset="0"/>
              </a:rPr>
              <a:t>Мария Недева</a:t>
            </a:r>
            <a:r>
              <a:rPr lang="bg-BG" sz="1500" dirty="0">
                <a:latin typeface="Arial" pitchFamily="34" charset="0"/>
                <a:cs typeface="Arial" pitchFamily="34" charset="0"/>
              </a:rPr>
              <a:t>, който разказа за района на лабораторията, общежитията и начина на живот на работещите там. За следващата спирка, а именно посетителският  център „Глобус на науката и иновациите”, в който са показани изследванията, провеждани в ЦЕРН, ни каза повече </a:t>
            </a:r>
            <a:r>
              <a:rPr lang="bg-BG" sz="1500" b="1" dirty="0">
                <a:latin typeface="Arial" pitchFamily="34" charset="0"/>
                <a:cs typeface="Arial" pitchFamily="34" charset="0"/>
              </a:rPr>
              <a:t>Йоана Ботева</a:t>
            </a:r>
            <a:r>
              <a:rPr lang="bg-BG" sz="1500" dirty="0">
                <a:latin typeface="Arial" pitchFamily="34" charset="0"/>
                <a:cs typeface="Arial" pitchFamily="34" charset="0"/>
              </a:rPr>
              <a:t>. </a:t>
            </a:r>
            <a:r>
              <a:rPr lang="bg-BG" sz="1500" b="1" dirty="0">
                <a:latin typeface="Arial" pitchFamily="34" charset="0"/>
                <a:cs typeface="Arial" pitchFamily="34" charset="0"/>
              </a:rPr>
              <a:t>Цветомир Михлюзов</a:t>
            </a:r>
            <a:r>
              <a:rPr lang="bg-BG" sz="1500" dirty="0">
                <a:latin typeface="Arial" pitchFamily="34" charset="0"/>
                <a:cs typeface="Arial" pitchFamily="34" charset="0"/>
              </a:rPr>
              <a:t> заведе „посетителите” под земята, където се намират ускорителите и където се провеждат експериментите, свързани с елементарните частици. Работата на ускорителя </a:t>
            </a:r>
            <a:r>
              <a:rPr lang="en-US" sz="1500" dirty="0">
                <a:latin typeface="Arial" pitchFamily="34" charset="0"/>
                <a:cs typeface="Arial" pitchFamily="34" charset="0"/>
              </a:rPr>
              <a:t>ALICE</a:t>
            </a:r>
            <a:r>
              <a:rPr lang="bg-BG" sz="1500" dirty="0">
                <a:latin typeface="Arial" pitchFamily="34" charset="0"/>
                <a:cs typeface="Arial" pitchFamily="34" charset="0"/>
              </a:rPr>
              <a:t> и експеримента </a:t>
            </a:r>
            <a:r>
              <a:rPr lang="en-US" sz="1500" dirty="0" err="1">
                <a:latin typeface="Arial" pitchFamily="34" charset="0"/>
                <a:cs typeface="Arial" pitchFamily="34" charset="0"/>
              </a:rPr>
              <a:t>LHCb</a:t>
            </a:r>
            <a:r>
              <a:rPr lang="en-US" sz="1500" dirty="0">
                <a:latin typeface="Arial" pitchFamily="34" charset="0"/>
                <a:cs typeface="Arial" pitchFamily="34" charset="0"/>
              </a:rPr>
              <a:t>  </a:t>
            </a:r>
            <a:r>
              <a:rPr lang="bg-BG" sz="1500" dirty="0">
                <a:latin typeface="Arial" pitchFamily="34" charset="0"/>
                <a:cs typeface="Arial" pitchFamily="34" charset="0"/>
              </a:rPr>
              <a:t>бе представена от </a:t>
            </a:r>
            <a:r>
              <a:rPr lang="bg-BG" sz="1500" b="1" dirty="0">
                <a:latin typeface="Arial" pitchFamily="34" charset="0"/>
                <a:cs typeface="Arial" pitchFamily="34" charset="0"/>
              </a:rPr>
              <a:t>Жана Загарьова</a:t>
            </a:r>
            <a:r>
              <a:rPr lang="en-US" sz="1500" dirty="0">
                <a:latin typeface="Arial" pitchFamily="34" charset="0"/>
                <a:cs typeface="Arial" pitchFamily="34" charset="0"/>
              </a:rPr>
              <a:t>. </a:t>
            </a:r>
            <a:r>
              <a:rPr lang="bg-BG" sz="1500" dirty="0">
                <a:latin typeface="Arial" pitchFamily="34" charset="0"/>
                <a:cs typeface="Arial" pitchFamily="34" charset="0"/>
              </a:rPr>
              <a:t>С Големия Адронен Колайдер </a:t>
            </a:r>
            <a:r>
              <a:rPr lang="en-US" sz="1500" dirty="0">
                <a:latin typeface="Arial" pitchFamily="34" charset="0"/>
                <a:cs typeface="Arial" pitchFamily="34" charset="0"/>
              </a:rPr>
              <a:t>(LHC)</a:t>
            </a:r>
            <a:r>
              <a:rPr lang="bg-BG" sz="1500" dirty="0">
                <a:latin typeface="Arial" pitchFamily="34" charset="0"/>
                <a:cs typeface="Arial" pitchFamily="34" charset="0"/>
              </a:rPr>
              <a:t> ни запознаха </a:t>
            </a:r>
            <a:r>
              <a:rPr lang="bg-BG" sz="1500" b="1" dirty="0">
                <a:latin typeface="Arial" pitchFamily="34" charset="0"/>
                <a:cs typeface="Arial" pitchFamily="34" charset="0"/>
              </a:rPr>
              <a:t>Катя Шаркова</a:t>
            </a:r>
            <a:r>
              <a:rPr lang="bg-BG" sz="1500" dirty="0">
                <a:latin typeface="Arial" pitchFamily="34" charset="0"/>
                <a:cs typeface="Arial" pitchFamily="34" charset="0"/>
              </a:rPr>
              <a:t> и </a:t>
            </a:r>
            <a:r>
              <a:rPr lang="bg-BG" sz="1500" b="1" dirty="0">
                <a:latin typeface="Arial" pitchFamily="34" charset="0"/>
                <a:cs typeface="Arial" pitchFamily="34" charset="0"/>
              </a:rPr>
              <a:t>Нелина Петришка</a:t>
            </a:r>
            <a:r>
              <a:rPr lang="bg-BG" sz="1500" dirty="0">
                <a:latin typeface="Arial" pitchFamily="34" charset="0"/>
                <a:cs typeface="Arial" pitchFamily="34" charset="0"/>
              </a:rPr>
              <a:t>. Благодарение на видеото, съпроводено с интересните разкази на екипа, което бе изготвено от тях, учениците почувстваха атмосферата на ЦЕРН. След като изязоха от лабораторията, екскурзоводът Ивана разведе „туристите” из красотите на Женева. В края на екскурзията, г-жа Радка Семова разказа за своето преживяване в лабораторията, което стана лятото на миналата година, и показа снимки от него. Шофьорът на автобуса, </a:t>
            </a:r>
            <a:r>
              <a:rPr lang="bg-BG" sz="1500" b="1" dirty="0">
                <a:latin typeface="Arial" pitchFamily="34" charset="0"/>
                <a:cs typeface="Arial" pitchFamily="34" charset="0"/>
              </a:rPr>
              <a:t>Теодор Куртев</a:t>
            </a:r>
            <a:r>
              <a:rPr lang="bg-BG" sz="1500" dirty="0">
                <a:latin typeface="Arial" pitchFamily="34" charset="0"/>
                <a:cs typeface="Arial" pitchFamily="34" charset="0"/>
              </a:rPr>
              <a:t>, ни показа интересни сувенири, които г-жа Семова бе донесла от своето посещение. </a:t>
            </a:r>
          </a:p>
          <a:p>
            <a:pPr>
              <a:buNone/>
            </a:pPr>
            <a:r>
              <a:rPr lang="bg-BG" sz="1500" dirty="0">
                <a:latin typeface="Arial" pitchFamily="34" charset="0"/>
                <a:cs typeface="Arial" pitchFamily="34" charset="0"/>
              </a:rPr>
              <a:t>                                                                                                              Йоана Ботева</a:t>
            </a:r>
          </a:p>
          <a:p>
            <a:endParaRPr lang="bg-BG" dirty="0"/>
          </a:p>
        </p:txBody>
      </p:sp>
      <p:sp>
        <p:nvSpPr>
          <p:cNvPr id="2" name="Rectangle 1"/>
          <p:cNvSpPr/>
          <p:nvPr/>
        </p:nvSpPr>
        <p:spPr>
          <a:xfrm>
            <a:off x="3742478" y="385804"/>
            <a:ext cx="4528804" cy="523220"/>
          </a:xfrm>
          <a:prstGeom prst="rect">
            <a:avLst/>
          </a:prstGeom>
        </p:spPr>
        <p:txBody>
          <a:bodyPr wrap="none">
            <a:spAutoFit/>
          </a:bodyPr>
          <a:lstStyle/>
          <a:p>
            <a:r>
              <a:rPr lang="en-US" sz="2800" dirty="0"/>
              <a:t>Virtual excursion to CERN</a:t>
            </a:r>
          </a:p>
        </p:txBody>
      </p:sp>
    </p:spTree>
    <p:extLst>
      <p:ext uri="{BB962C8B-B14F-4D97-AF65-F5344CB8AC3E}">
        <p14:creationId xmlns:p14="http://schemas.microsoft.com/office/powerpoint/2010/main" val="3643442136"/>
      </p:ext>
    </p:extLst>
  </p:cSld>
  <p:clrMapOvr>
    <a:masterClrMapping/>
  </p:clrMapOvr>
  <p:transition spd="slow">
    <p:wip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9" descr="1011015_646959785332050_1825959821_n"/>
          <p:cNvPicPr>
            <a:picLocks noGrp="1" noChangeAspect="1" noChangeArrowheads="1"/>
          </p:cNvPicPr>
          <p:nvPr>
            <p:ph sz="quarter" idx="4294967295"/>
          </p:nvPr>
        </p:nvPicPr>
        <p:blipFill>
          <a:blip r:embed="rId2" cstate="print"/>
          <a:srcRect/>
          <a:stretch>
            <a:fillRect/>
          </a:stretch>
        </p:blipFill>
        <p:spPr>
          <a:xfrm>
            <a:off x="465117" y="1264381"/>
            <a:ext cx="2914650" cy="2185987"/>
          </a:xfrm>
          <a:ln>
            <a:solidFill>
              <a:schemeClr val="tx1"/>
            </a:solidFill>
          </a:ln>
        </p:spPr>
      </p:pic>
      <p:pic>
        <p:nvPicPr>
          <p:cNvPr id="57347" name="Picture 12" descr="969077_646958555332173_634071994_n"/>
          <p:cNvPicPr>
            <a:picLocks noGrp="1" noChangeAspect="1" noChangeArrowheads="1"/>
          </p:cNvPicPr>
          <p:nvPr>
            <p:ph sz="quarter" idx="4294967295"/>
          </p:nvPr>
        </p:nvPicPr>
        <p:blipFill>
          <a:blip r:embed="rId3" cstate="print"/>
          <a:srcRect/>
          <a:stretch>
            <a:fillRect/>
          </a:stretch>
        </p:blipFill>
        <p:spPr>
          <a:xfrm>
            <a:off x="8666957" y="1505137"/>
            <a:ext cx="2914650" cy="2185987"/>
          </a:xfrm>
          <a:ln>
            <a:solidFill>
              <a:schemeClr val="tx1"/>
            </a:solidFill>
          </a:ln>
        </p:spPr>
      </p:pic>
      <p:pic>
        <p:nvPicPr>
          <p:cNvPr id="57348" name="Picture 13" descr="988605_646958725332156_2010898419_n"/>
          <p:cNvPicPr>
            <a:picLocks noGrp="1" noChangeAspect="1" noChangeArrowheads="1"/>
          </p:cNvPicPr>
          <p:nvPr>
            <p:ph sz="quarter" idx="4294967295"/>
          </p:nvPr>
        </p:nvPicPr>
        <p:blipFill>
          <a:blip r:embed="rId4" cstate="print"/>
          <a:srcRect/>
          <a:stretch>
            <a:fillRect/>
          </a:stretch>
        </p:blipFill>
        <p:spPr>
          <a:xfrm>
            <a:off x="735332" y="4114289"/>
            <a:ext cx="3434712" cy="2576501"/>
          </a:xfrm>
          <a:ln>
            <a:solidFill>
              <a:schemeClr val="tx1"/>
            </a:solidFill>
          </a:ln>
        </p:spPr>
      </p:pic>
      <p:pic>
        <p:nvPicPr>
          <p:cNvPr id="57349" name="Picture 15" descr="954607_646958908665471_2016799716_n"/>
          <p:cNvPicPr>
            <a:picLocks noGrp="1" noChangeAspect="1" noChangeArrowheads="1"/>
          </p:cNvPicPr>
          <p:nvPr>
            <p:ph sz="quarter" idx="4294967295"/>
          </p:nvPr>
        </p:nvPicPr>
        <p:blipFill>
          <a:blip r:embed="rId5" cstate="print"/>
          <a:srcRect/>
          <a:stretch>
            <a:fillRect/>
          </a:stretch>
        </p:blipFill>
        <p:spPr>
          <a:xfrm>
            <a:off x="8542596" y="4114289"/>
            <a:ext cx="3295176" cy="2471831"/>
          </a:xfrm>
          <a:ln>
            <a:solidFill>
              <a:schemeClr val="tx1"/>
            </a:solidFill>
          </a:ln>
        </p:spPr>
      </p:pic>
      <p:pic>
        <p:nvPicPr>
          <p:cNvPr id="57350" name="Picture 16" descr="1016643_646959178665444_232045158_n"/>
          <p:cNvPicPr>
            <a:picLocks noChangeAspect="1" noChangeArrowheads="1"/>
          </p:cNvPicPr>
          <p:nvPr/>
        </p:nvPicPr>
        <p:blipFill>
          <a:blip r:embed="rId6" cstate="print"/>
          <a:srcRect/>
          <a:stretch>
            <a:fillRect/>
          </a:stretch>
        </p:blipFill>
        <p:spPr bwMode="auto">
          <a:xfrm>
            <a:off x="4359279" y="2357374"/>
            <a:ext cx="3557283" cy="2667501"/>
          </a:xfrm>
          <a:prstGeom prst="rect">
            <a:avLst/>
          </a:prstGeom>
          <a:noFill/>
          <a:ln w="9525">
            <a:solidFill>
              <a:schemeClr val="tx1"/>
            </a:solidFill>
            <a:miter lim="800000"/>
            <a:headEnd/>
            <a:tailEnd/>
          </a:ln>
        </p:spPr>
      </p:pic>
      <p:sp>
        <p:nvSpPr>
          <p:cNvPr id="2" name="Rectangle 1"/>
          <p:cNvSpPr/>
          <p:nvPr/>
        </p:nvSpPr>
        <p:spPr>
          <a:xfrm>
            <a:off x="735332" y="336588"/>
            <a:ext cx="10068825" cy="523220"/>
          </a:xfrm>
          <a:prstGeom prst="rect">
            <a:avLst/>
          </a:prstGeom>
        </p:spPr>
        <p:txBody>
          <a:bodyPr wrap="square">
            <a:spAutoFit/>
          </a:bodyPr>
          <a:lstStyle/>
          <a:p>
            <a:r>
              <a:rPr lang="en-US" sz="2800" dirty="0" smtClean="0"/>
              <a:t>Physics </a:t>
            </a:r>
            <a:r>
              <a:rPr lang="en-US" sz="2800" dirty="0"/>
              <a:t>and astronomy </a:t>
            </a:r>
            <a:r>
              <a:rPr lang="en-US" sz="2800" dirty="0" smtClean="0"/>
              <a:t>competition - "</a:t>
            </a:r>
            <a:r>
              <a:rPr lang="en-US" sz="2800" dirty="0"/>
              <a:t>The world of CERN</a:t>
            </a:r>
            <a:r>
              <a:rPr lang="en-US" sz="2800" dirty="0" smtClean="0"/>
              <a:t>"</a:t>
            </a:r>
            <a:endParaRPr lang="bg-BG" sz="2800" dirty="0"/>
          </a:p>
        </p:txBody>
      </p:sp>
    </p:spTree>
    <p:extLst>
      <p:ext uri="{BB962C8B-B14F-4D97-AF65-F5344CB8AC3E}">
        <p14:creationId xmlns:p14="http://schemas.microsoft.com/office/powerpoint/2010/main" val="538179154"/>
      </p:ext>
    </p:extLst>
  </p:cSld>
  <p:clrMapOvr>
    <a:masterClrMapping/>
  </p:clrMapOvr>
  <p:transition>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72733" y="922638"/>
            <a:ext cx="9178101" cy="5360661"/>
          </a:xfrm>
          <a:ln>
            <a:solidFill>
              <a:schemeClr val="tx1"/>
            </a:solidFill>
          </a:ln>
        </p:spPr>
      </p:pic>
      <p:sp>
        <p:nvSpPr>
          <p:cNvPr id="2" name="Footer Placeholder 1"/>
          <p:cNvSpPr>
            <a:spLocks noGrp="1"/>
          </p:cNvSpPr>
          <p:nvPr>
            <p:ph type="ftr" sz="quarter" idx="11"/>
          </p:nvPr>
        </p:nvSpPr>
        <p:spPr>
          <a:xfrm>
            <a:off x="4017108" y="6446291"/>
            <a:ext cx="3859795" cy="304801"/>
          </a:xfrm>
        </p:spPr>
        <p:txBody>
          <a:bodyPr/>
          <a:lstStyle/>
          <a:p>
            <a:r>
              <a:rPr lang="en-US" dirty="0" smtClean="0"/>
              <a:t>25th IPPOG meeting public events in Sofia</a:t>
            </a:r>
            <a:endParaRPr lang="en-US" dirty="0"/>
          </a:p>
        </p:txBody>
      </p:sp>
    </p:spTree>
    <p:extLst>
      <p:ext uri="{BB962C8B-B14F-4D97-AF65-F5344CB8AC3E}">
        <p14:creationId xmlns:p14="http://schemas.microsoft.com/office/powerpoint/2010/main" val="579137047"/>
      </p:ext>
    </p:extLst>
  </p:cSld>
  <p:clrMapOvr>
    <a:masterClrMapping/>
  </p:clrMapOvr>
  <p:transition spd="slow">
    <p:wip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4" descr="sg"/>
          <p:cNvPicPr>
            <a:picLocks noChangeAspect="1" noChangeArrowheads="1"/>
          </p:cNvPicPr>
          <p:nvPr/>
        </p:nvPicPr>
        <p:blipFill>
          <a:blip r:embed="rId2" cstate="print">
            <a:extLst/>
          </a:blip>
          <a:srcRect/>
          <a:stretch>
            <a:fillRect/>
          </a:stretch>
        </p:blipFill>
        <p:spPr bwMode="auto">
          <a:xfrm>
            <a:off x="2204363" y="1005773"/>
            <a:ext cx="7322030" cy="5607241"/>
          </a:xfrm>
          <a:prstGeom prst="rect">
            <a:avLst/>
          </a:prstGeom>
          <a:ln>
            <a:noFill/>
          </a:ln>
          <a:effectLst>
            <a:softEdge rad="112500"/>
          </a:effectLst>
          <a:extLst/>
        </p:spPr>
      </p:pic>
      <p:sp>
        <p:nvSpPr>
          <p:cNvPr id="3" name="Rectangle 2"/>
          <p:cNvSpPr/>
          <p:nvPr/>
        </p:nvSpPr>
        <p:spPr>
          <a:xfrm>
            <a:off x="4782389" y="202734"/>
            <a:ext cx="2165978" cy="523220"/>
          </a:xfrm>
          <a:prstGeom prst="rect">
            <a:avLst/>
          </a:prstGeom>
        </p:spPr>
        <p:txBody>
          <a:bodyPr wrap="none">
            <a:spAutoFit/>
          </a:bodyPr>
          <a:lstStyle/>
          <a:p>
            <a:r>
              <a:rPr lang="en-US" sz="2800" dirty="0"/>
              <a:t>School sites</a:t>
            </a:r>
          </a:p>
        </p:txBody>
      </p:sp>
    </p:spTree>
    <p:extLst>
      <p:ext uri="{BB962C8B-B14F-4D97-AF65-F5344CB8AC3E}">
        <p14:creationId xmlns:p14="http://schemas.microsoft.com/office/powerpoint/2010/main" val="2066601759"/>
      </p:ext>
    </p:extLst>
  </p:cSld>
  <p:clrMapOvr>
    <a:masterClrMapping/>
  </p:clrMapOvr>
  <p:transition spd="slow">
    <p:wip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3" descr="G:\737091_519163994783251_1762364756_o.jpg"/>
          <p:cNvPicPr>
            <a:picLocks noGrp="1" noChangeAspect="1" noChangeArrowheads="1"/>
          </p:cNvPicPr>
          <p:nvPr>
            <p:ph sz="quarter" idx="4294967295"/>
          </p:nvPr>
        </p:nvPicPr>
        <p:blipFill>
          <a:blip r:embed="rId3" cstate="print"/>
          <a:srcRect/>
          <a:stretch>
            <a:fillRect/>
          </a:stretch>
        </p:blipFill>
        <p:spPr>
          <a:xfrm>
            <a:off x="173371" y="3390924"/>
            <a:ext cx="3203575" cy="2330450"/>
          </a:xfrm>
          <a:ln>
            <a:solidFill>
              <a:schemeClr val="tx1"/>
            </a:solidFill>
          </a:ln>
        </p:spPr>
      </p:pic>
      <p:pic>
        <p:nvPicPr>
          <p:cNvPr id="1031" name="Picture 5" descr="G:\334880_471933886183606_1972549925_o.jpg"/>
          <p:cNvPicPr>
            <a:picLocks noGrp="1" noChangeAspect="1" noChangeArrowheads="1"/>
          </p:cNvPicPr>
          <p:nvPr>
            <p:ph sz="quarter" idx="4294967295"/>
          </p:nvPr>
        </p:nvPicPr>
        <p:blipFill>
          <a:blip r:embed="rId4" cstate="print"/>
          <a:srcRect/>
          <a:stretch>
            <a:fillRect/>
          </a:stretch>
        </p:blipFill>
        <p:spPr>
          <a:xfrm>
            <a:off x="9048609" y="710417"/>
            <a:ext cx="1768475" cy="2357438"/>
          </a:xfrm>
          <a:ln>
            <a:solidFill>
              <a:schemeClr val="tx1"/>
            </a:solidFill>
          </a:ln>
        </p:spPr>
      </p:pic>
      <p:pic>
        <p:nvPicPr>
          <p:cNvPr id="1038" name="Picture 14"/>
          <p:cNvPicPr>
            <a:picLocks noGrp="1" noChangeAspect="1" noChangeArrowheads="1"/>
          </p:cNvPicPr>
          <p:nvPr>
            <p:ph sz="quarter" idx="4294967295"/>
          </p:nvPr>
        </p:nvPicPr>
        <p:blipFill>
          <a:blip r:embed="rId5" cstate="print"/>
          <a:srcRect/>
          <a:stretch>
            <a:fillRect/>
          </a:stretch>
        </p:blipFill>
        <p:spPr bwMode="auto">
          <a:xfrm>
            <a:off x="603419" y="740713"/>
            <a:ext cx="4138613" cy="2397125"/>
          </a:xfrm>
          <a:prstGeom prst="rect">
            <a:avLst/>
          </a:prstGeom>
          <a:noFill/>
          <a:ln w="9525">
            <a:solidFill>
              <a:schemeClr val="tx1"/>
            </a:solidFill>
            <a:miter lim="800000"/>
            <a:headEnd/>
            <a:tailEnd/>
          </a:ln>
          <a:effectLst/>
        </p:spPr>
      </p:pic>
      <p:pic>
        <p:nvPicPr>
          <p:cNvPr id="1033" name="Picture 6" descr="G:\52589_494453483920969_203382896_o.jpg"/>
          <p:cNvPicPr>
            <a:picLocks noChangeAspect="1" noChangeArrowheads="1"/>
          </p:cNvPicPr>
          <p:nvPr/>
        </p:nvPicPr>
        <p:blipFill>
          <a:blip r:embed="rId6" cstate="print"/>
          <a:srcRect/>
          <a:stretch>
            <a:fillRect/>
          </a:stretch>
        </p:blipFill>
        <p:spPr bwMode="auto">
          <a:xfrm>
            <a:off x="5091219" y="568607"/>
            <a:ext cx="1833562" cy="2520950"/>
          </a:xfrm>
          <a:prstGeom prst="rect">
            <a:avLst/>
          </a:prstGeom>
          <a:noFill/>
          <a:ln w="9525">
            <a:solidFill>
              <a:schemeClr val="tx1"/>
            </a:solidFill>
            <a:miter lim="800000"/>
            <a:headEnd/>
            <a:tailEnd/>
          </a:ln>
        </p:spPr>
      </p:pic>
      <p:graphicFrame>
        <p:nvGraphicFramePr>
          <p:cNvPr id="1027" name="Object 3"/>
          <p:cNvGraphicFramePr>
            <a:graphicFrameLocks noChangeAspect="1"/>
          </p:cNvGraphicFramePr>
          <p:nvPr>
            <p:extLst>
              <p:ext uri="{D42A27DB-BD31-4B8C-83A1-F6EECF244321}">
                <p14:modId xmlns:p14="http://schemas.microsoft.com/office/powerpoint/2010/main" val="650199747"/>
              </p:ext>
            </p:extLst>
          </p:nvPr>
        </p:nvGraphicFramePr>
        <p:xfrm>
          <a:off x="9853832" y="3367252"/>
          <a:ext cx="2287587" cy="3171825"/>
        </p:xfrm>
        <a:graphic>
          <a:graphicData uri="http://schemas.openxmlformats.org/presentationml/2006/ole">
            <mc:AlternateContent xmlns:mc="http://schemas.openxmlformats.org/markup-compatibility/2006">
              <mc:Choice xmlns:v="urn:schemas-microsoft-com:vml" Requires="v">
                <p:oleObj spid="_x0000_s1099" name="Acrobat Document" r:id="rId7" imgW="11466360" imgH="15874920" progId="AcroExch.Document.DC">
                  <p:embed/>
                </p:oleObj>
              </mc:Choice>
              <mc:Fallback>
                <p:oleObj name="Acrobat Document" r:id="rId7" imgW="11466360" imgH="15874920" progId="AcroExch.Document.DC">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853832" y="3367252"/>
                        <a:ext cx="2287587" cy="3171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1034" name="Picture 10" descr="1040687_656182287743133_2033631954_o"/>
          <p:cNvPicPr>
            <a:picLocks noChangeAspect="1" noChangeArrowheads="1"/>
          </p:cNvPicPr>
          <p:nvPr/>
        </p:nvPicPr>
        <p:blipFill>
          <a:blip r:embed="rId9" cstate="print"/>
          <a:srcRect/>
          <a:stretch>
            <a:fillRect/>
          </a:stretch>
        </p:blipFill>
        <p:spPr bwMode="auto">
          <a:xfrm>
            <a:off x="3678272" y="3367252"/>
            <a:ext cx="3671888" cy="2351088"/>
          </a:xfrm>
          <a:prstGeom prst="rect">
            <a:avLst/>
          </a:prstGeom>
          <a:noFill/>
          <a:ln w="9525">
            <a:solidFill>
              <a:schemeClr val="tx1"/>
            </a:solidFill>
            <a:miter lim="800000"/>
            <a:headEnd/>
            <a:tailEnd/>
          </a:ln>
        </p:spPr>
      </p:pic>
      <p:pic>
        <p:nvPicPr>
          <p:cNvPr id="1037" name="Picture 12" descr="D:\pictures CERN\Galia_100_vesti.JPG"/>
          <p:cNvPicPr>
            <a:picLocks noChangeAspect="1" noChangeArrowheads="1"/>
          </p:cNvPicPr>
          <p:nvPr/>
        </p:nvPicPr>
        <p:blipFill>
          <a:blip r:embed="rId10" cstate="print"/>
          <a:srcRect/>
          <a:stretch>
            <a:fillRect/>
          </a:stretch>
        </p:blipFill>
        <p:spPr bwMode="auto">
          <a:xfrm>
            <a:off x="7574099" y="3367252"/>
            <a:ext cx="2214563" cy="1609725"/>
          </a:xfrm>
          <a:prstGeom prst="rect">
            <a:avLst/>
          </a:prstGeom>
          <a:noFill/>
          <a:ln w="9525">
            <a:noFill/>
            <a:miter lim="800000"/>
            <a:headEnd/>
            <a:tailEnd/>
          </a:ln>
        </p:spPr>
      </p:pic>
      <p:sp>
        <p:nvSpPr>
          <p:cNvPr id="12" name="Rectangle 11"/>
          <p:cNvSpPr/>
          <p:nvPr/>
        </p:nvSpPr>
        <p:spPr>
          <a:xfrm>
            <a:off x="3200393" y="0"/>
            <a:ext cx="5101076" cy="523220"/>
          </a:xfrm>
          <a:prstGeom prst="rect">
            <a:avLst/>
          </a:prstGeom>
          <a:noFill/>
        </p:spPr>
        <p:txBody>
          <a:bodyPr wrap="none" lIns="91440" tIns="45720" rIns="91440" bIns="45720">
            <a:spAutoFit/>
          </a:bodyPr>
          <a:lstStyle/>
          <a:p>
            <a:pPr algn="ctr"/>
            <a:r>
              <a:rPr lang="en-US" sz="2800" dirty="0">
                <a:ln w="0"/>
                <a:effectLst>
                  <a:outerShdw blurRad="50800" dist="38100" algn="l" rotWithShape="0">
                    <a:prstClr val="black">
                      <a:alpha val="40000"/>
                    </a:prstClr>
                  </a:outerShdw>
                </a:effectLst>
              </a:rPr>
              <a:t>Media publications over 400</a:t>
            </a:r>
            <a:endParaRPr lang="bg-BG" sz="2800" dirty="0">
              <a:ln w="0"/>
              <a:effectLst>
                <a:outerShdw blurRad="50800" dist="38100" algn="l" rotWithShape="0">
                  <a:prstClr val="black">
                    <a:alpha val="40000"/>
                  </a:prstClr>
                </a:outerShdw>
              </a:effectLst>
            </a:endParaRPr>
          </a:p>
        </p:txBody>
      </p:sp>
      <p:pic>
        <p:nvPicPr>
          <p:cNvPr id="13" name="Picture 2" descr="&amp;Scy;&amp;ncy;&amp;icy;&amp;mcy;&amp;kcy;&amp;acy; &amp;ncy;&amp;acy; &amp;Gcy;&amp;acy;&amp;bcy;&amp;rcy;&amp;icy;&amp;iecy;&amp;lcy;&amp;acy; &amp;CHcy;&amp;ocy;&amp;tcy;&amp;ocy;&amp;vcy;&amp;acy;."/>
          <p:cNvPicPr>
            <a:picLocks noChangeAspect="1" noChangeArrowheads="1"/>
          </p:cNvPicPr>
          <p:nvPr/>
        </p:nvPicPr>
        <p:blipFill>
          <a:blip r:embed="rId11" cstate="print"/>
          <a:srcRect/>
          <a:stretch>
            <a:fillRect/>
          </a:stretch>
        </p:blipFill>
        <p:spPr bwMode="auto">
          <a:xfrm>
            <a:off x="7170720" y="568607"/>
            <a:ext cx="1631950" cy="2303462"/>
          </a:xfrm>
          <a:prstGeom prst="rect">
            <a:avLst/>
          </a:prstGeom>
          <a:noFill/>
        </p:spPr>
      </p:pic>
      <p:sp>
        <p:nvSpPr>
          <p:cNvPr id="2" name="Rectangle 1"/>
          <p:cNvSpPr/>
          <p:nvPr/>
        </p:nvSpPr>
        <p:spPr>
          <a:xfrm>
            <a:off x="-18785" y="5842305"/>
            <a:ext cx="9521634" cy="923330"/>
          </a:xfrm>
          <a:prstGeom prst="rect">
            <a:avLst/>
          </a:prstGeom>
        </p:spPr>
        <p:txBody>
          <a:bodyPr wrap="square">
            <a:spAutoFit/>
          </a:bodyPr>
          <a:lstStyle/>
          <a:p>
            <a:r>
              <a:rPr lang="en-US" dirty="0">
                <a:hlinkClick r:id="rId12"/>
              </a:rPr>
              <a:t>https://dobrichonline.com/novini/49170/priklyuchenie-vdkhnovenie-chudoto-tsern?fbclid=IwAR2JSvWxwUtKX5AWfmWUvy_qkMmGZZP5u5kb4-10IkMDNzo_jKT1mP6V7zc</a:t>
            </a:r>
            <a:endParaRPr lang="bg-BG" dirty="0"/>
          </a:p>
        </p:txBody>
      </p:sp>
      <p:sp>
        <p:nvSpPr>
          <p:cNvPr id="3" name="Footer Placeholder 2"/>
          <p:cNvSpPr>
            <a:spLocks noGrp="1"/>
          </p:cNvSpPr>
          <p:nvPr>
            <p:ph type="ftr" sz="quarter" idx="11"/>
          </p:nvPr>
        </p:nvSpPr>
        <p:spPr/>
        <p:txBody>
          <a:bodyPr/>
          <a:lstStyle/>
          <a:p>
            <a:r>
              <a:rPr lang="en-US" smtClean="0"/>
              <a:t>25th IPPOG meeting public events in Sofia</a:t>
            </a:r>
            <a:endParaRPr lang="en-US" dirty="0"/>
          </a:p>
        </p:txBody>
      </p:sp>
    </p:spTree>
    <p:extLst>
      <p:ext uri="{BB962C8B-B14F-4D97-AF65-F5344CB8AC3E}">
        <p14:creationId xmlns:p14="http://schemas.microsoft.com/office/powerpoint/2010/main" val="4274781588"/>
      </p:ext>
    </p:extLst>
  </p:cSld>
  <p:clrMapOvr>
    <a:masterClrMapping/>
  </p:clrMapOvr>
  <p:transition spd="slow">
    <p:wip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sz="half" idx="2"/>
          </p:nvPr>
        </p:nvPicPr>
        <p:blipFill>
          <a:blip r:embed="rId2" cstate="print"/>
          <a:stretch>
            <a:fillRect/>
          </a:stretch>
        </p:blipFill>
        <p:spPr bwMode="auto">
          <a:xfrm>
            <a:off x="228189" y="459318"/>
            <a:ext cx="4184932" cy="2658529"/>
          </a:xfrm>
          <a:prstGeom prst="rect">
            <a:avLst/>
          </a:prstGeom>
          <a:noFill/>
          <a:ln w="9525">
            <a:solidFill>
              <a:schemeClr val="tx1"/>
            </a:solidFill>
            <a:miter lim="800000"/>
            <a:headEnd/>
            <a:tailEnd/>
          </a:ln>
          <a:effectLst/>
        </p:spPr>
      </p:pic>
      <p:pic>
        <p:nvPicPr>
          <p:cNvPr id="7" name="Picture 2"/>
          <p:cNvPicPr>
            <a:picLocks noChangeAspect="1" noChangeArrowheads="1"/>
          </p:cNvPicPr>
          <p:nvPr/>
        </p:nvPicPr>
        <p:blipFill>
          <a:blip r:embed="rId3" cstate="print"/>
          <a:srcRect/>
          <a:stretch>
            <a:fillRect/>
          </a:stretch>
        </p:blipFill>
        <p:spPr bwMode="auto">
          <a:xfrm>
            <a:off x="532488" y="3284041"/>
            <a:ext cx="3209002" cy="2770291"/>
          </a:xfrm>
          <a:prstGeom prst="rect">
            <a:avLst/>
          </a:prstGeom>
          <a:noFill/>
          <a:ln w="9525">
            <a:solidFill>
              <a:schemeClr val="tx1"/>
            </a:solidFill>
            <a:miter lim="800000"/>
            <a:headEnd/>
            <a:tailEnd/>
          </a:ln>
          <a:effectLst/>
        </p:spPr>
      </p:pic>
      <p:pic>
        <p:nvPicPr>
          <p:cNvPr id="8" name="Picture 5" descr="C:\Users\Samsung\AppData\Local\Temp\20150914_192853.jpg"/>
          <p:cNvPicPr>
            <a:picLocks noChangeAspect="1" noChangeArrowheads="1"/>
          </p:cNvPicPr>
          <p:nvPr/>
        </p:nvPicPr>
        <p:blipFill>
          <a:blip r:embed="rId4" cstate="print"/>
          <a:srcRect/>
          <a:stretch>
            <a:fillRect/>
          </a:stretch>
        </p:blipFill>
        <p:spPr bwMode="auto">
          <a:xfrm>
            <a:off x="8295040" y="1733404"/>
            <a:ext cx="3691846" cy="2768885"/>
          </a:xfrm>
          <a:prstGeom prst="rect">
            <a:avLst/>
          </a:prstGeom>
          <a:noFill/>
          <a:ln>
            <a:solidFill>
              <a:schemeClr val="tx1"/>
            </a:solidFill>
          </a:ln>
        </p:spPr>
      </p:pic>
      <p:sp>
        <p:nvSpPr>
          <p:cNvPr id="9" name="Правоъгълник 8"/>
          <p:cNvSpPr/>
          <p:nvPr/>
        </p:nvSpPr>
        <p:spPr>
          <a:xfrm>
            <a:off x="3215327" y="6170446"/>
            <a:ext cx="8302682" cy="369332"/>
          </a:xfrm>
          <a:prstGeom prst="rect">
            <a:avLst/>
          </a:prstGeom>
        </p:spPr>
        <p:txBody>
          <a:bodyPr wrap="square">
            <a:spAutoFit/>
          </a:bodyPr>
          <a:lstStyle/>
          <a:p>
            <a:r>
              <a:rPr lang="en-US" dirty="0">
                <a:hlinkClick r:id="rId5"/>
              </a:rPr>
              <a:t>https://www.facebook.com/eratv.bg/videos/666758853479029/</a:t>
            </a:r>
            <a:r>
              <a:rPr lang="en-US" dirty="0"/>
              <a:t> </a:t>
            </a:r>
            <a:endParaRPr lang="bg-BG" dirty="0"/>
          </a:p>
        </p:txBody>
      </p:sp>
      <p:pic>
        <p:nvPicPr>
          <p:cNvPr id="108546" name="Picture 2" descr="&amp;Scy;&amp;ncy;&amp;icy;&amp;mcy;&amp;kcy;&amp;acy; &amp;ncy;&amp;acy; Vera Georgieva."/>
          <p:cNvPicPr>
            <a:picLocks noChangeAspect="1" noChangeArrowheads="1"/>
          </p:cNvPicPr>
          <p:nvPr/>
        </p:nvPicPr>
        <p:blipFill>
          <a:blip r:embed="rId6"/>
          <a:srcRect/>
          <a:stretch>
            <a:fillRect/>
          </a:stretch>
        </p:blipFill>
        <p:spPr bwMode="auto">
          <a:xfrm>
            <a:off x="4964203" y="453269"/>
            <a:ext cx="3057888" cy="4077184"/>
          </a:xfrm>
          <a:prstGeom prst="rect">
            <a:avLst/>
          </a:prstGeom>
          <a:noFill/>
          <a:ln>
            <a:solidFill>
              <a:schemeClr val="tx1"/>
            </a:solidFill>
          </a:ln>
        </p:spPr>
      </p:pic>
      <p:sp>
        <p:nvSpPr>
          <p:cNvPr id="10" name="Правоъгълник 9"/>
          <p:cNvSpPr/>
          <p:nvPr/>
        </p:nvSpPr>
        <p:spPr>
          <a:xfrm>
            <a:off x="4514774" y="5043980"/>
            <a:ext cx="3759362" cy="584775"/>
          </a:xfrm>
          <a:prstGeom prst="rect">
            <a:avLst/>
          </a:prstGeom>
        </p:spPr>
        <p:txBody>
          <a:bodyPr wrap="none">
            <a:spAutoFit/>
          </a:bodyPr>
          <a:lstStyle/>
          <a:p>
            <a:r>
              <a:rPr lang="en-US" sz="3200" dirty="0" err="1" smtClean="0">
                <a:ln w="0"/>
              </a:rPr>
              <a:t>Pressconferences</a:t>
            </a:r>
            <a:endParaRPr lang="bg-BG" sz="3200" dirty="0">
              <a:ln w="0"/>
            </a:endParaRPr>
          </a:p>
        </p:txBody>
      </p:sp>
      <p:sp>
        <p:nvSpPr>
          <p:cNvPr id="2" name="Footer Placeholder 1"/>
          <p:cNvSpPr>
            <a:spLocks noGrp="1"/>
          </p:cNvSpPr>
          <p:nvPr>
            <p:ph type="ftr" sz="quarter" idx="11"/>
          </p:nvPr>
        </p:nvSpPr>
        <p:spPr/>
        <p:txBody>
          <a:bodyPr/>
          <a:lstStyle/>
          <a:p>
            <a:r>
              <a:rPr lang="en-US" smtClean="0"/>
              <a:t>25th IPPOG meeting public events in Sofia</a:t>
            </a:r>
            <a:endParaRPr lang="en-US" dirty="0"/>
          </a:p>
        </p:txBody>
      </p:sp>
    </p:spTree>
    <p:extLst>
      <p:ext uri="{BB962C8B-B14F-4D97-AF65-F5344CB8AC3E}">
        <p14:creationId xmlns:p14="http://schemas.microsoft.com/office/powerpoint/2010/main" val="963804101"/>
      </p:ext>
    </p:extLst>
  </p:cSld>
  <p:clrMapOvr>
    <a:masterClrMapping/>
  </p:clrMapOvr>
  <p:transition spd="slow">
    <p:wip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0" name="Picture 2" descr="https://scontent-fra3-1.xx.fbcdn.net/hphotos-xaf1/t31.0-8/10830154_1577946019092891_828672964366713682_o.jpg"/>
          <p:cNvPicPr>
            <a:picLocks noChangeAspect="1" noChangeArrowheads="1"/>
          </p:cNvPicPr>
          <p:nvPr/>
        </p:nvPicPr>
        <p:blipFill>
          <a:blip r:embed="rId2" cstate="print"/>
          <a:srcRect/>
          <a:stretch>
            <a:fillRect/>
          </a:stretch>
        </p:blipFill>
        <p:spPr bwMode="auto">
          <a:xfrm>
            <a:off x="900100" y="907101"/>
            <a:ext cx="2819805" cy="2114854"/>
          </a:xfrm>
          <a:prstGeom prst="rect">
            <a:avLst/>
          </a:prstGeom>
          <a:noFill/>
          <a:ln w="9525">
            <a:solidFill>
              <a:schemeClr val="tx1"/>
            </a:solidFill>
          </a:ln>
        </p:spPr>
      </p:pic>
      <p:sp>
        <p:nvSpPr>
          <p:cNvPr id="3" name="Rectangle 2"/>
          <p:cNvSpPr/>
          <p:nvPr/>
        </p:nvSpPr>
        <p:spPr>
          <a:xfrm>
            <a:off x="3971579" y="272110"/>
            <a:ext cx="4078361" cy="523220"/>
          </a:xfrm>
          <a:prstGeom prst="rect">
            <a:avLst/>
          </a:prstGeom>
          <a:noFill/>
        </p:spPr>
        <p:txBody>
          <a:bodyPr wrap="none" lIns="91440" tIns="45720" rIns="91440" bIns="45720">
            <a:spAutoFit/>
          </a:bodyPr>
          <a:lstStyle/>
          <a:p>
            <a:pPr algn="ctr"/>
            <a:r>
              <a:rPr lang="en-US" sz="2800" dirty="0" smtClean="0">
                <a:ln w="0"/>
                <a:effectLst>
                  <a:outerShdw blurRad="50800" dist="38100" algn="l" rotWithShape="0">
                    <a:prstClr val="black">
                      <a:alpha val="40000"/>
                    </a:prstClr>
                  </a:outerShdw>
                </a:effectLst>
              </a:rPr>
              <a:t>School exhibitions</a:t>
            </a:r>
            <a:r>
              <a:rPr lang="bg-BG" sz="2800" dirty="0" smtClean="0">
                <a:ln w="0"/>
                <a:effectLst>
                  <a:outerShdw blurRad="50800" dist="38100" algn="l" rotWithShape="0">
                    <a:prstClr val="black">
                      <a:alpha val="40000"/>
                    </a:prstClr>
                  </a:outerShdw>
                </a:effectLst>
              </a:rPr>
              <a:t>- </a:t>
            </a:r>
            <a:r>
              <a:rPr lang="en-US" sz="2800" dirty="0">
                <a:ln w="0"/>
                <a:effectLst>
                  <a:outerShdw blurRad="50800" dist="38100" algn="l" rotWithShape="0">
                    <a:prstClr val="black">
                      <a:alpha val="40000"/>
                    </a:prstClr>
                  </a:outerShdw>
                </a:effectLst>
              </a:rPr>
              <a:t>105</a:t>
            </a:r>
          </a:p>
        </p:txBody>
      </p:sp>
      <p:pic>
        <p:nvPicPr>
          <p:cNvPr id="78852" name="Picture 4" descr="https://scontent-fra3-1.xx.fbcdn.net/hphotos-xfp1/t31.0-8/134232_546209918741638_1008765140_o.jpg"/>
          <p:cNvPicPr>
            <a:picLocks noChangeAspect="1" noChangeArrowheads="1"/>
          </p:cNvPicPr>
          <p:nvPr/>
        </p:nvPicPr>
        <p:blipFill>
          <a:blip r:embed="rId3" cstate="print"/>
          <a:srcRect/>
          <a:stretch>
            <a:fillRect/>
          </a:stretch>
        </p:blipFill>
        <p:spPr bwMode="auto">
          <a:xfrm>
            <a:off x="4594292" y="969531"/>
            <a:ext cx="2736304" cy="2052228"/>
          </a:xfrm>
          <a:prstGeom prst="rect">
            <a:avLst/>
          </a:prstGeom>
          <a:noFill/>
          <a:ln w="9525">
            <a:solidFill>
              <a:schemeClr val="tx1"/>
            </a:solidFill>
          </a:ln>
        </p:spPr>
      </p:pic>
      <p:sp>
        <p:nvSpPr>
          <p:cNvPr id="78854" name="AutoShape 6" descr="&amp;Pcy;&amp;ocy;&amp;kcy;&amp;acy;&amp;zcy;&amp;vcy;&amp;acy; &amp;scy;&amp;iecy; „IMG_1734.JPG“"/>
          <p:cNvSpPr>
            <a:spLocks noChangeAspect="1" noChangeArrowheads="1"/>
          </p:cNvSpPr>
          <p:nvPr/>
        </p:nvSpPr>
        <p:spPr bwMode="auto">
          <a:xfrm>
            <a:off x="1679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bg-BG"/>
          </a:p>
        </p:txBody>
      </p:sp>
      <p:sp>
        <p:nvSpPr>
          <p:cNvPr id="78856" name="AutoShape 8" descr="&amp;Pcy;&amp;ocy;&amp;kcy;&amp;acy;&amp;zcy;&amp;vcy;&amp;acy; &amp;scy;&amp;iecy; „IMG_1734.JPG“"/>
          <p:cNvSpPr>
            <a:spLocks noChangeAspect="1" noChangeArrowheads="1"/>
          </p:cNvSpPr>
          <p:nvPr/>
        </p:nvSpPr>
        <p:spPr bwMode="auto">
          <a:xfrm>
            <a:off x="1679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bg-BG"/>
          </a:p>
        </p:txBody>
      </p:sp>
      <p:pic>
        <p:nvPicPr>
          <p:cNvPr id="78858" name="Picture 10" descr="https://scontent-fra3-1.xx.fbcdn.net/hphotos-xap1/v/t1.0-9/1379723_10200141262249064_1766918547_n.jpg?oh=640880537ceb3d6fa5bb003034289987&amp;oe=5616C8D0"/>
          <p:cNvPicPr>
            <a:picLocks noChangeAspect="1" noChangeArrowheads="1"/>
          </p:cNvPicPr>
          <p:nvPr/>
        </p:nvPicPr>
        <p:blipFill>
          <a:blip r:embed="rId4" cstate="print"/>
          <a:srcRect/>
          <a:stretch>
            <a:fillRect/>
          </a:stretch>
        </p:blipFill>
        <p:spPr bwMode="auto">
          <a:xfrm>
            <a:off x="9208150" y="929217"/>
            <a:ext cx="2843808" cy="2132856"/>
          </a:xfrm>
          <a:prstGeom prst="rect">
            <a:avLst/>
          </a:prstGeom>
          <a:noFill/>
          <a:ln w="9525">
            <a:solidFill>
              <a:schemeClr val="tx1"/>
            </a:solidFill>
          </a:ln>
        </p:spPr>
      </p:pic>
      <p:pic>
        <p:nvPicPr>
          <p:cNvPr id="13" name="Content Placeholder 12" descr="IMG_1706.JPG"/>
          <p:cNvPicPr>
            <a:picLocks noGrp="1" noChangeAspect="1"/>
          </p:cNvPicPr>
          <p:nvPr>
            <p:ph sz="quarter" idx="1"/>
          </p:nvPr>
        </p:nvPicPr>
        <p:blipFill>
          <a:blip r:embed="rId5" cstate="print"/>
          <a:stretch>
            <a:fillRect/>
          </a:stretch>
        </p:blipFill>
        <p:spPr>
          <a:xfrm>
            <a:off x="133639" y="4598417"/>
            <a:ext cx="3012778" cy="2259583"/>
          </a:xfrm>
          <a:ln w="9525">
            <a:solidFill>
              <a:schemeClr val="tx1"/>
            </a:solidFill>
          </a:ln>
        </p:spPr>
      </p:pic>
      <p:pic>
        <p:nvPicPr>
          <p:cNvPr id="14" name="Content Placeholder 13" descr="IMG_1705.JPG"/>
          <p:cNvPicPr>
            <a:picLocks noGrp="1" noChangeAspect="1"/>
          </p:cNvPicPr>
          <p:nvPr>
            <p:ph sz="quarter" idx="2"/>
          </p:nvPr>
        </p:nvPicPr>
        <p:blipFill>
          <a:blip r:embed="rId6" cstate="print"/>
          <a:stretch>
            <a:fillRect/>
          </a:stretch>
        </p:blipFill>
        <p:spPr>
          <a:xfrm>
            <a:off x="6472618" y="2960652"/>
            <a:ext cx="2917421" cy="2185988"/>
          </a:xfrm>
          <a:ln w="9525">
            <a:solidFill>
              <a:schemeClr val="tx1"/>
            </a:solidFill>
          </a:ln>
        </p:spPr>
      </p:pic>
      <p:pic>
        <p:nvPicPr>
          <p:cNvPr id="78860" name="Picture 12" descr="https://scontent-fra3-1.xx.fbcdn.net/hphotos-xpf1/v/t1.0-9/403396_135998639887403_492865442_n.jpg?oh=6f35c9f784db9bb1fdc0cafa74cac06f&amp;oe=5659AEC6"/>
          <p:cNvPicPr>
            <a:picLocks noChangeAspect="1" noChangeArrowheads="1"/>
          </p:cNvPicPr>
          <p:nvPr/>
        </p:nvPicPr>
        <p:blipFill>
          <a:blip r:embed="rId7" cstate="print"/>
          <a:srcRect/>
          <a:stretch>
            <a:fillRect/>
          </a:stretch>
        </p:blipFill>
        <p:spPr bwMode="auto">
          <a:xfrm>
            <a:off x="2644218" y="2960652"/>
            <a:ext cx="2999232" cy="2249424"/>
          </a:xfrm>
          <a:prstGeom prst="rect">
            <a:avLst/>
          </a:prstGeom>
          <a:noFill/>
          <a:ln w="9525">
            <a:solidFill>
              <a:schemeClr val="tx1"/>
            </a:solidFill>
          </a:ln>
        </p:spPr>
      </p:pic>
      <p:pic>
        <p:nvPicPr>
          <p:cNvPr id="16" name="Picture 4" descr="D:\pictures CERN\вечер_на_физиката_3.jpg"/>
          <p:cNvPicPr>
            <a:picLocks noChangeAspect="1" noChangeArrowheads="1"/>
          </p:cNvPicPr>
          <p:nvPr/>
        </p:nvPicPr>
        <p:blipFill>
          <a:blip r:embed="rId8" cstate="print"/>
          <a:srcRect/>
          <a:stretch>
            <a:fillRect/>
          </a:stretch>
        </p:blipFill>
        <p:spPr bwMode="auto">
          <a:xfrm>
            <a:off x="9075627" y="4502186"/>
            <a:ext cx="2976331" cy="2232247"/>
          </a:xfrm>
          <a:prstGeom prst="rect">
            <a:avLst/>
          </a:prstGeom>
          <a:noFill/>
          <a:ln w="9525">
            <a:solidFill>
              <a:schemeClr val="tx1"/>
            </a:solidFill>
            <a:miter lim="800000"/>
            <a:headEnd/>
            <a:tailEnd/>
          </a:ln>
        </p:spPr>
      </p:pic>
      <p:pic>
        <p:nvPicPr>
          <p:cNvPr id="95234" name="Picture 2" descr="https://scontent-fra3-1.xx.fbcdn.net/hphotos-xaf1/v/t1.0-9/s526x296/10698433_817590688292264_1956311529603035228_n.jpg?oh=0c28d76c163d9cf802f3f9485adc9d4d&amp;oe=5612B76E"/>
          <p:cNvPicPr>
            <a:picLocks noChangeAspect="1" noChangeArrowheads="1"/>
          </p:cNvPicPr>
          <p:nvPr/>
        </p:nvPicPr>
        <p:blipFill>
          <a:blip r:embed="rId9" cstate="print"/>
          <a:srcRect/>
          <a:stretch>
            <a:fillRect/>
          </a:stretch>
        </p:blipFill>
        <p:spPr bwMode="auto">
          <a:xfrm>
            <a:off x="4943872" y="4873142"/>
            <a:ext cx="2648712" cy="1984858"/>
          </a:xfrm>
          <a:prstGeom prst="rect">
            <a:avLst/>
          </a:prstGeom>
          <a:noFill/>
          <a:ln>
            <a:solidFill>
              <a:schemeClr val="tx1"/>
            </a:solidFill>
          </a:ln>
        </p:spPr>
      </p:pic>
      <p:sp>
        <p:nvSpPr>
          <p:cNvPr id="2" name="Footer Placeholder 1"/>
          <p:cNvSpPr>
            <a:spLocks noGrp="1"/>
          </p:cNvSpPr>
          <p:nvPr>
            <p:ph type="ftr" sz="quarter" idx="12"/>
          </p:nvPr>
        </p:nvSpPr>
        <p:spPr>
          <a:xfrm>
            <a:off x="7518400" y="6450049"/>
            <a:ext cx="3860800" cy="476250"/>
          </a:xfrm>
        </p:spPr>
        <p:txBody>
          <a:bodyPr/>
          <a:lstStyle/>
          <a:p>
            <a:pPr>
              <a:defRPr/>
            </a:pPr>
            <a:r>
              <a:rPr lang="en-US" dirty="0" smtClean="0"/>
              <a:t>25th IPPOG meeting public events in Sofia</a:t>
            </a:r>
            <a:endParaRPr lang="bg-BG" dirty="0"/>
          </a:p>
        </p:txBody>
      </p:sp>
    </p:spTree>
    <p:extLst>
      <p:ext uri="{BB962C8B-B14F-4D97-AF65-F5344CB8AC3E}">
        <p14:creationId xmlns:p14="http://schemas.microsoft.com/office/powerpoint/2010/main" val="3932735658"/>
      </p:ext>
    </p:extLst>
  </p:cSld>
  <p:clrMapOvr>
    <a:masterClrMapping/>
  </p:clrMapOvr>
  <p:transition spd="slow">
    <p:wip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1" name="Picture 5" descr="H:\FLASHKA SVEJINA\snimki maketi\IMG_5825.JPG"/>
          <p:cNvPicPr>
            <a:picLocks noChangeAspect="1" noChangeArrowheads="1"/>
          </p:cNvPicPr>
          <p:nvPr/>
        </p:nvPicPr>
        <p:blipFill>
          <a:blip r:embed="rId2" cstate="print"/>
          <a:srcRect/>
          <a:stretch>
            <a:fillRect/>
          </a:stretch>
        </p:blipFill>
        <p:spPr bwMode="auto">
          <a:xfrm>
            <a:off x="4988526" y="0"/>
            <a:ext cx="1809750" cy="2714625"/>
          </a:xfrm>
          <a:prstGeom prst="rect">
            <a:avLst/>
          </a:prstGeom>
          <a:noFill/>
          <a:ln w="9525">
            <a:solidFill>
              <a:schemeClr val="tx1"/>
            </a:solidFill>
            <a:miter lim="800000"/>
            <a:headEnd/>
            <a:tailEnd/>
          </a:ln>
        </p:spPr>
      </p:pic>
      <p:pic>
        <p:nvPicPr>
          <p:cNvPr id="40962" name="Picture 4" descr="H:\FLASHKA SVEJINA\Praznik\P1730335.JPG"/>
          <p:cNvPicPr>
            <a:picLocks noChangeAspect="1" noChangeArrowheads="1"/>
          </p:cNvPicPr>
          <p:nvPr/>
        </p:nvPicPr>
        <p:blipFill>
          <a:blip r:embed="rId3" cstate="print"/>
          <a:srcRect/>
          <a:stretch>
            <a:fillRect/>
          </a:stretch>
        </p:blipFill>
        <p:spPr bwMode="auto">
          <a:xfrm>
            <a:off x="7853748" y="71438"/>
            <a:ext cx="4000500" cy="3000375"/>
          </a:xfrm>
          <a:prstGeom prst="rect">
            <a:avLst/>
          </a:prstGeom>
          <a:noFill/>
          <a:ln w="9525">
            <a:solidFill>
              <a:schemeClr val="tx1"/>
            </a:solidFill>
            <a:miter lim="800000"/>
            <a:headEnd/>
            <a:tailEnd/>
          </a:ln>
        </p:spPr>
      </p:pic>
      <p:pic>
        <p:nvPicPr>
          <p:cNvPr id="40963" name="Picture 5" descr="H:\FLASHKA SVEJINA\Praznik\P1730338.JPG"/>
          <p:cNvPicPr>
            <a:picLocks noChangeAspect="1" noChangeArrowheads="1"/>
          </p:cNvPicPr>
          <p:nvPr/>
        </p:nvPicPr>
        <p:blipFill>
          <a:blip r:embed="rId4" cstate="print"/>
          <a:srcRect/>
          <a:stretch>
            <a:fillRect/>
          </a:stretch>
        </p:blipFill>
        <p:spPr bwMode="auto">
          <a:xfrm>
            <a:off x="8477250" y="4408488"/>
            <a:ext cx="3714750" cy="2449512"/>
          </a:xfrm>
          <a:prstGeom prst="rect">
            <a:avLst/>
          </a:prstGeom>
          <a:noFill/>
          <a:ln w="9525">
            <a:solidFill>
              <a:schemeClr val="tx1"/>
            </a:solidFill>
            <a:miter lim="800000"/>
            <a:headEnd/>
            <a:tailEnd/>
          </a:ln>
        </p:spPr>
      </p:pic>
      <p:pic>
        <p:nvPicPr>
          <p:cNvPr id="40964" name="Picture 6" descr="H:\FLASHKA SVEJINA\Praznik\P1730339.JPG"/>
          <p:cNvPicPr>
            <a:picLocks noChangeAspect="1" noChangeArrowheads="1"/>
          </p:cNvPicPr>
          <p:nvPr/>
        </p:nvPicPr>
        <p:blipFill>
          <a:blip r:embed="rId5" cstate="print"/>
          <a:srcRect/>
          <a:stretch>
            <a:fillRect/>
          </a:stretch>
        </p:blipFill>
        <p:spPr bwMode="auto">
          <a:xfrm>
            <a:off x="2968718" y="2623344"/>
            <a:ext cx="4214812" cy="2397125"/>
          </a:xfrm>
          <a:prstGeom prst="rect">
            <a:avLst/>
          </a:prstGeom>
          <a:noFill/>
          <a:ln w="9525">
            <a:solidFill>
              <a:schemeClr val="tx1"/>
            </a:solidFill>
            <a:miter lim="800000"/>
            <a:headEnd/>
            <a:tailEnd/>
          </a:ln>
        </p:spPr>
      </p:pic>
      <p:pic>
        <p:nvPicPr>
          <p:cNvPr id="40965" name="Picture 7" descr="H:\FLASHKA SVEJINA\DSC00450.JPG"/>
          <p:cNvPicPr>
            <a:picLocks noChangeAspect="1" noChangeArrowheads="1"/>
          </p:cNvPicPr>
          <p:nvPr/>
        </p:nvPicPr>
        <p:blipFill>
          <a:blip r:embed="rId6" cstate="print"/>
          <a:srcRect/>
          <a:stretch>
            <a:fillRect/>
          </a:stretch>
        </p:blipFill>
        <p:spPr bwMode="auto">
          <a:xfrm>
            <a:off x="-52513" y="1"/>
            <a:ext cx="3857625" cy="2892425"/>
          </a:xfrm>
          <a:prstGeom prst="rect">
            <a:avLst/>
          </a:prstGeom>
          <a:noFill/>
          <a:ln w="9525">
            <a:solidFill>
              <a:schemeClr val="tx1"/>
            </a:solidFill>
            <a:miter lim="800000"/>
            <a:headEnd/>
            <a:tailEnd/>
          </a:ln>
        </p:spPr>
      </p:pic>
      <p:pic>
        <p:nvPicPr>
          <p:cNvPr id="40966" name="Picture 2" descr="G:\30 mai Slaveykov, Varna\30 май у-ще Славейков\ALIM8320.JPG"/>
          <p:cNvPicPr>
            <a:picLocks noChangeAspect="1" noChangeArrowheads="1"/>
          </p:cNvPicPr>
          <p:nvPr/>
        </p:nvPicPr>
        <p:blipFill>
          <a:blip r:embed="rId7" cstate="print"/>
          <a:srcRect/>
          <a:stretch>
            <a:fillRect/>
          </a:stretch>
        </p:blipFill>
        <p:spPr bwMode="auto">
          <a:xfrm>
            <a:off x="7183530" y="2802409"/>
            <a:ext cx="2914650" cy="2185988"/>
          </a:xfrm>
          <a:prstGeom prst="rect">
            <a:avLst/>
          </a:prstGeom>
          <a:noFill/>
          <a:ln w="9525">
            <a:solidFill>
              <a:schemeClr val="tx1"/>
            </a:solidFill>
            <a:miter lim="800000"/>
            <a:headEnd/>
            <a:tailEnd/>
          </a:ln>
        </p:spPr>
      </p:pic>
      <p:pic>
        <p:nvPicPr>
          <p:cNvPr id="40967" name="Picture 4" descr="H:\FLASHKA SVEJINA\snimki maketi\IMG_5819.JPG"/>
          <p:cNvPicPr>
            <a:picLocks noChangeAspect="1" noChangeArrowheads="1"/>
          </p:cNvPicPr>
          <p:nvPr/>
        </p:nvPicPr>
        <p:blipFill>
          <a:blip r:embed="rId8" cstate="print"/>
          <a:srcRect/>
          <a:stretch>
            <a:fillRect/>
          </a:stretch>
        </p:blipFill>
        <p:spPr bwMode="auto">
          <a:xfrm>
            <a:off x="207946" y="2857500"/>
            <a:ext cx="2500313" cy="4000500"/>
          </a:xfrm>
          <a:prstGeom prst="rect">
            <a:avLst/>
          </a:prstGeom>
          <a:noFill/>
          <a:ln w="9525">
            <a:solidFill>
              <a:schemeClr val="tx1"/>
            </a:solidFill>
            <a:miter lim="800000"/>
            <a:headEnd/>
            <a:tailEnd/>
          </a:ln>
        </p:spPr>
      </p:pic>
      <p:pic>
        <p:nvPicPr>
          <p:cNvPr id="40968" name="Picture 3" descr="H:\FLASHKA SVEJINA\snimki maketi\IMG_5812.JPG"/>
          <p:cNvPicPr>
            <a:picLocks noChangeAspect="1" noChangeArrowheads="1"/>
          </p:cNvPicPr>
          <p:nvPr/>
        </p:nvPicPr>
        <p:blipFill>
          <a:blip r:embed="rId9" cstate="print"/>
          <a:srcRect/>
          <a:stretch>
            <a:fillRect/>
          </a:stretch>
        </p:blipFill>
        <p:spPr bwMode="auto">
          <a:xfrm>
            <a:off x="3905851" y="4857750"/>
            <a:ext cx="2892425" cy="1928812"/>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2185513135"/>
      </p:ext>
    </p:extLst>
  </p:cSld>
  <p:clrMapOvr>
    <a:masterClrMapping/>
  </p:clrMapOvr>
  <p:transition spd="slow">
    <p:wip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Контейнер за съдържание 8" descr="DSC_0461.JPG"/>
          <p:cNvPicPr>
            <a:picLocks noGrp="1" noChangeAspect="1"/>
          </p:cNvPicPr>
          <p:nvPr>
            <p:ph sz="quarter" idx="1"/>
          </p:nvPr>
        </p:nvPicPr>
        <p:blipFill>
          <a:blip r:embed="rId2" cstate="print"/>
          <a:stretch>
            <a:fillRect/>
          </a:stretch>
        </p:blipFill>
        <p:spPr>
          <a:xfrm>
            <a:off x="996779" y="1029771"/>
            <a:ext cx="4194213" cy="2803248"/>
          </a:xfrm>
          <a:ln>
            <a:solidFill>
              <a:schemeClr val="tx1"/>
            </a:solidFill>
          </a:ln>
        </p:spPr>
      </p:pic>
      <p:pic>
        <p:nvPicPr>
          <p:cNvPr id="10" name="Контейнер за съдържание 9" descr="DSC_0453.JPG"/>
          <p:cNvPicPr>
            <a:picLocks noGrp="1" noChangeAspect="1"/>
          </p:cNvPicPr>
          <p:nvPr>
            <p:ph sz="quarter" idx="2"/>
          </p:nvPr>
        </p:nvPicPr>
        <p:blipFill>
          <a:blip r:embed="rId3" cstate="print"/>
          <a:stretch>
            <a:fillRect/>
          </a:stretch>
        </p:blipFill>
        <p:spPr>
          <a:xfrm>
            <a:off x="6096000" y="887470"/>
            <a:ext cx="4227165" cy="2825272"/>
          </a:xfrm>
          <a:ln>
            <a:solidFill>
              <a:schemeClr val="tx1"/>
            </a:solidFill>
          </a:ln>
        </p:spPr>
      </p:pic>
      <p:pic>
        <p:nvPicPr>
          <p:cNvPr id="8" name="Контейнер за съдържание 7" descr="45973472_517953628616065_576436786385911808_n.jpg"/>
          <p:cNvPicPr>
            <a:picLocks noGrp="1" noChangeAspect="1"/>
          </p:cNvPicPr>
          <p:nvPr>
            <p:ph sz="quarter" idx="3"/>
          </p:nvPr>
        </p:nvPicPr>
        <p:blipFill>
          <a:blip r:embed="rId4"/>
          <a:stretch>
            <a:fillRect/>
          </a:stretch>
        </p:blipFill>
        <p:spPr>
          <a:xfrm>
            <a:off x="138889" y="3953296"/>
            <a:ext cx="3872938" cy="2904704"/>
          </a:xfrm>
          <a:ln>
            <a:solidFill>
              <a:schemeClr val="tx1"/>
            </a:solidFill>
          </a:ln>
        </p:spPr>
      </p:pic>
      <p:pic>
        <p:nvPicPr>
          <p:cNvPr id="118786" name="Picture 2" descr="Ð¡Ð½Ð¸Ð¼ÐºÐ° Ð½Ð° ÐÐÐÐ Ð³Ñ.ÐÐ¸ÑÐ´Ð¾Ð¿."/>
          <p:cNvPicPr>
            <a:picLocks noGrp="1" noChangeAspect="1" noChangeArrowheads="1"/>
          </p:cNvPicPr>
          <p:nvPr>
            <p:ph sz="quarter" idx="4"/>
          </p:nvPr>
        </p:nvPicPr>
        <p:blipFill>
          <a:blip r:embed="rId5"/>
          <a:srcRect/>
          <a:stretch>
            <a:fillRect/>
          </a:stretch>
        </p:blipFill>
        <p:spPr bwMode="auto">
          <a:xfrm>
            <a:off x="7548782" y="3833019"/>
            <a:ext cx="3893575" cy="2920181"/>
          </a:xfrm>
          <a:prstGeom prst="rect">
            <a:avLst/>
          </a:prstGeom>
          <a:noFill/>
          <a:ln>
            <a:solidFill>
              <a:schemeClr val="tx1"/>
            </a:solidFill>
          </a:ln>
        </p:spPr>
      </p:pic>
      <p:sp>
        <p:nvSpPr>
          <p:cNvPr id="2" name="Footer Placeholder 1"/>
          <p:cNvSpPr>
            <a:spLocks noGrp="1"/>
          </p:cNvSpPr>
          <p:nvPr>
            <p:ph type="ftr" sz="quarter" idx="12"/>
          </p:nvPr>
        </p:nvSpPr>
        <p:spPr/>
        <p:txBody>
          <a:bodyPr/>
          <a:lstStyle/>
          <a:p>
            <a:pPr>
              <a:defRPr/>
            </a:pPr>
            <a:r>
              <a:rPr lang="en-US" smtClean="0"/>
              <a:t>25th IPPOG meeting public events in Sofia</a:t>
            </a:r>
            <a:endParaRPr lang="bg-BG"/>
          </a:p>
        </p:txBody>
      </p:sp>
      <p:sp>
        <p:nvSpPr>
          <p:cNvPr id="5" name="Rectangle 4"/>
          <p:cNvSpPr/>
          <p:nvPr/>
        </p:nvSpPr>
        <p:spPr>
          <a:xfrm>
            <a:off x="2185872" y="364250"/>
            <a:ext cx="7470315" cy="523220"/>
          </a:xfrm>
          <a:prstGeom prst="rect">
            <a:avLst/>
          </a:prstGeom>
        </p:spPr>
        <p:txBody>
          <a:bodyPr wrap="none">
            <a:spAutoFit/>
          </a:bodyPr>
          <a:lstStyle/>
          <a:p>
            <a:r>
              <a:rPr lang="en-US" sz="2800" dirty="0"/>
              <a:t>Meeting with Bulgarian scientists at school</a:t>
            </a:r>
            <a:endParaRPr lang="bg-BG" sz="2800" dirty="0"/>
          </a:p>
        </p:txBody>
      </p:sp>
    </p:spTree>
    <p:extLst>
      <p:ext uri="{BB962C8B-B14F-4D97-AF65-F5344CB8AC3E}">
        <p14:creationId xmlns:p14="http://schemas.microsoft.com/office/powerpoint/2010/main" val="729222899"/>
      </p:ext>
    </p:extLst>
  </p:cSld>
  <p:clrMapOvr>
    <a:masterClrMapping/>
  </p:clrMapOvr>
  <p:transition spd="slow">
    <p:wip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780" name="Picture 4" descr="https://scontent-fra3-1.xx.fbcdn.net/hphotos-xat1/v/t1.0-9/11079046_890433931007939_6919066112252610118_n.jpg?oh=a7f3dc8cde63ea873e8fc70b0326d522&amp;oe=56129FDF"/>
          <p:cNvPicPr>
            <a:picLocks noChangeAspect="1" noChangeArrowheads="1"/>
          </p:cNvPicPr>
          <p:nvPr/>
        </p:nvPicPr>
        <p:blipFill>
          <a:blip r:embed="rId2" cstate="print"/>
          <a:srcRect/>
          <a:stretch>
            <a:fillRect/>
          </a:stretch>
        </p:blipFill>
        <p:spPr bwMode="auto">
          <a:xfrm>
            <a:off x="7514032" y="1251765"/>
            <a:ext cx="3220976" cy="2415732"/>
          </a:xfrm>
          <a:prstGeom prst="rect">
            <a:avLst/>
          </a:prstGeom>
          <a:noFill/>
          <a:ln>
            <a:solidFill>
              <a:schemeClr val="tx1"/>
            </a:solidFill>
          </a:ln>
        </p:spPr>
      </p:pic>
      <p:pic>
        <p:nvPicPr>
          <p:cNvPr id="75778" name="Picture 2" descr="https://scontent-fra3-1.xx.fbcdn.net/hphotos-xfa1/t31.0-8/10648961_886074728077475_4620024336215094421_o.jpg"/>
          <p:cNvPicPr>
            <a:picLocks noChangeAspect="1" noChangeArrowheads="1"/>
          </p:cNvPicPr>
          <p:nvPr/>
        </p:nvPicPr>
        <p:blipFill>
          <a:blip r:embed="rId3" cstate="print"/>
          <a:srcRect/>
          <a:stretch>
            <a:fillRect/>
          </a:stretch>
        </p:blipFill>
        <p:spPr bwMode="auto">
          <a:xfrm>
            <a:off x="145599" y="4135395"/>
            <a:ext cx="3648453" cy="2577789"/>
          </a:xfrm>
          <a:prstGeom prst="rect">
            <a:avLst/>
          </a:prstGeom>
          <a:noFill/>
          <a:ln>
            <a:solidFill>
              <a:schemeClr val="tx1"/>
            </a:solidFill>
          </a:ln>
        </p:spPr>
      </p:pic>
      <p:pic>
        <p:nvPicPr>
          <p:cNvPr id="75781" name="Picture 5"/>
          <p:cNvPicPr>
            <a:picLocks noChangeAspect="1" noChangeArrowheads="1"/>
          </p:cNvPicPr>
          <p:nvPr/>
        </p:nvPicPr>
        <p:blipFill>
          <a:blip r:embed="rId4" cstate="print"/>
          <a:srcRect/>
          <a:stretch>
            <a:fillRect/>
          </a:stretch>
        </p:blipFill>
        <p:spPr bwMode="auto">
          <a:xfrm>
            <a:off x="966982" y="1083310"/>
            <a:ext cx="5148064" cy="2485617"/>
          </a:xfrm>
          <a:prstGeom prst="rect">
            <a:avLst/>
          </a:prstGeom>
          <a:noFill/>
          <a:ln w="9525">
            <a:solidFill>
              <a:schemeClr val="tx1"/>
            </a:solidFill>
            <a:miter lim="800000"/>
            <a:headEnd/>
            <a:tailEnd/>
          </a:ln>
        </p:spPr>
      </p:pic>
      <p:sp>
        <p:nvSpPr>
          <p:cNvPr id="5" name="Rectangle 4"/>
          <p:cNvSpPr/>
          <p:nvPr/>
        </p:nvSpPr>
        <p:spPr>
          <a:xfrm>
            <a:off x="3237833" y="260648"/>
            <a:ext cx="6211958" cy="523220"/>
          </a:xfrm>
          <a:prstGeom prst="rect">
            <a:avLst/>
          </a:prstGeom>
          <a:noFill/>
        </p:spPr>
        <p:txBody>
          <a:bodyPr wrap="none" lIns="91440" tIns="45720" rIns="91440" bIns="45720">
            <a:spAutoFit/>
          </a:bodyPr>
          <a:lstStyle/>
          <a:p>
            <a:pPr algn="ctr"/>
            <a:r>
              <a:rPr lang="en-US" sz="2800" dirty="0">
                <a:ln w="0"/>
                <a:effectLst>
                  <a:outerShdw blurRad="50800" dist="38100" algn="l" rotWithShape="0">
                    <a:prstClr val="black">
                      <a:alpha val="40000"/>
                    </a:prstClr>
                  </a:outerShdw>
                </a:effectLst>
              </a:rPr>
              <a:t>Virtual visits and </a:t>
            </a:r>
            <a:r>
              <a:rPr lang="en-US" sz="2800" dirty="0" smtClean="0">
                <a:ln w="0"/>
                <a:effectLst>
                  <a:outerShdw blurRad="50800" dist="38100" algn="l" rotWithShape="0">
                    <a:prstClr val="black">
                      <a:alpha val="40000"/>
                    </a:prstClr>
                  </a:outerShdw>
                </a:effectLst>
              </a:rPr>
              <a:t>videoconferences</a:t>
            </a:r>
            <a:endParaRPr lang="en-US" sz="2800" dirty="0">
              <a:ln w="0"/>
              <a:effectLst>
                <a:outerShdw blurRad="50800" dist="38100" algn="l" rotWithShape="0">
                  <a:prstClr val="black">
                    <a:alpha val="40000"/>
                  </a:prstClr>
                </a:outerShdw>
              </a:effectLst>
            </a:endParaRPr>
          </a:p>
        </p:txBody>
      </p:sp>
      <p:pic>
        <p:nvPicPr>
          <p:cNvPr id="75783" name="Picture 7" descr="https://scontent-fra3-1.xx.fbcdn.net/hphotos-xpf1/v/t1.0-9/11041777_10205196042834889_8702087493823252825_n.jpg?oh=6c3e0a00ffa1c8568b743f3e89e32901&amp;oe=562898C7"/>
          <p:cNvPicPr>
            <a:picLocks noChangeAspect="1" noChangeArrowheads="1"/>
          </p:cNvPicPr>
          <p:nvPr/>
        </p:nvPicPr>
        <p:blipFill>
          <a:blip r:embed="rId5" cstate="print"/>
          <a:srcRect/>
          <a:stretch>
            <a:fillRect/>
          </a:stretch>
        </p:blipFill>
        <p:spPr bwMode="auto">
          <a:xfrm>
            <a:off x="8188678" y="4135395"/>
            <a:ext cx="3437052" cy="2577789"/>
          </a:xfrm>
          <a:prstGeom prst="rect">
            <a:avLst/>
          </a:prstGeom>
          <a:noFill/>
          <a:ln>
            <a:solidFill>
              <a:schemeClr val="tx1"/>
            </a:solidFill>
          </a:ln>
        </p:spPr>
      </p:pic>
      <p:pic>
        <p:nvPicPr>
          <p:cNvPr id="75785" name="Picture 9" descr="https://scontent-fra3-1.xx.fbcdn.net/hphotos-xpf1/t31.0-8/10669293_10204726070928757_3648278751557714741_o.jpg"/>
          <p:cNvPicPr>
            <a:picLocks noChangeAspect="1" noChangeArrowheads="1"/>
          </p:cNvPicPr>
          <p:nvPr/>
        </p:nvPicPr>
        <p:blipFill>
          <a:blip r:embed="rId6" cstate="print"/>
          <a:srcRect/>
          <a:stretch>
            <a:fillRect/>
          </a:stretch>
        </p:blipFill>
        <p:spPr bwMode="auto">
          <a:xfrm>
            <a:off x="3988716" y="3795264"/>
            <a:ext cx="3912494" cy="2386782"/>
          </a:xfrm>
          <a:prstGeom prst="rect">
            <a:avLst/>
          </a:prstGeom>
          <a:noFill/>
          <a:ln>
            <a:solidFill>
              <a:schemeClr val="tx1"/>
            </a:solidFill>
          </a:ln>
        </p:spPr>
      </p:pic>
      <p:sp>
        <p:nvSpPr>
          <p:cNvPr id="2" name="Footer Placeholder 1"/>
          <p:cNvSpPr>
            <a:spLocks noGrp="1"/>
          </p:cNvSpPr>
          <p:nvPr>
            <p:ph type="ftr" sz="quarter" idx="11"/>
          </p:nvPr>
        </p:nvSpPr>
        <p:spPr>
          <a:xfrm>
            <a:off x="4185149" y="6408383"/>
            <a:ext cx="3859795" cy="304801"/>
          </a:xfrm>
        </p:spPr>
        <p:txBody>
          <a:bodyPr/>
          <a:lstStyle/>
          <a:p>
            <a:r>
              <a:rPr lang="en-US" dirty="0" smtClean="0"/>
              <a:t>25th IPPOG meeting public events in Sofia</a:t>
            </a:r>
            <a:endParaRPr lang="en-US" dirty="0"/>
          </a:p>
        </p:txBody>
      </p:sp>
    </p:spTree>
    <p:extLst>
      <p:ext uri="{BB962C8B-B14F-4D97-AF65-F5344CB8AC3E}">
        <p14:creationId xmlns:p14="http://schemas.microsoft.com/office/powerpoint/2010/main" val="2066176627"/>
      </p:ext>
    </p:extLst>
  </p:cSld>
  <p:clrMapOvr>
    <a:masterClrMapping/>
  </p:clrMapOvr>
  <p:transition spd="slow">
    <p:wip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ов контейнер 2"/>
          <p:cNvSpPr>
            <a:spLocks noGrp="1"/>
          </p:cNvSpPr>
          <p:nvPr>
            <p:ph type="body" idx="1"/>
          </p:nvPr>
        </p:nvSpPr>
        <p:spPr>
          <a:xfrm>
            <a:off x="1192695" y="4888139"/>
            <a:ext cx="8921578" cy="1357322"/>
          </a:xfrm>
        </p:spPr>
        <p:txBody>
          <a:bodyPr>
            <a:noAutofit/>
          </a:bodyPr>
          <a:lstStyle/>
          <a:p>
            <a:pPr algn="ctr"/>
            <a:r>
              <a:rPr lang="bg-BG" sz="1800" dirty="0" smtClean="0">
                <a:solidFill>
                  <a:schemeClr val="tx1"/>
                </a:solidFill>
              </a:rPr>
              <a:t>TEDxCERN – Live streaming</a:t>
            </a:r>
          </a:p>
          <a:p>
            <a:pPr algn="ctr"/>
            <a:r>
              <a:rPr lang="bg-BG" sz="1800" dirty="0" smtClean="0">
                <a:solidFill>
                  <a:schemeClr val="tx1"/>
                </a:solidFill>
              </a:rPr>
              <a:t>5.11.2016, 14:30–19:30ч.</a:t>
            </a:r>
          </a:p>
        </p:txBody>
      </p:sp>
      <p:pic>
        <p:nvPicPr>
          <p:cNvPr id="7" name="Picture 1" descr="TEDxCern.jpg"/>
          <p:cNvPicPr>
            <a:picLocks noGrp="1"/>
          </p:cNvPicPr>
          <p:nvPr>
            <p:ph sz="half" idx="2"/>
          </p:nvPr>
        </p:nvPicPr>
        <p:blipFill>
          <a:blip r:embed="rId2" cstate="print"/>
          <a:srcRect/>
          <a:stretch>
            <a:fillRect/>
          </a:stretch>
        </p:blipFill>
        <p:spPr bwMode="auto">
          <a:xfrm>
            <a:off x="1820563" y="263611"/>
            <a:ext cx="7278666" cy="4855187"/>
          </a:xfrm>
          <a:prstGeom prst="rect">
            <a:avLst/>
          </a:prstGeom>
          <a:noFill/>
          <a:ln w="9525">
            <a:solidFill>
              <a:schemeClr val="tx1"/>
            </a:solidFill>
            <a:miter lim="800000"/>
            <a:headEnd/>
            <a:tailEnd/>
          </a:ln>
        </p:spPr>
      </p:pic>
      <p:sp>
        <p:nvSpPr>
          <p:cNvPr id="2" name="Footer Placeholder 1"/>
          <p:cNvSpPr>
            <a:spLocks noGrp="1"/>
          </p:cNvSpPr>
          <p:nvPr>
            <p:ph type="ftr" sz="quarter" idx="11"/>
          </p:nvPr>
        </p:nvSpPr>
        <p:spPr>
          <a:xfrm>
            <a:off x="3984157" y="6322724"/>
            <a:ext cx="3859795" cy="304801"/>
          </a:xfrm>
        </p:spPr>
        <p:txBody>
          <a:bodyPr/>
          <a:lstStyle/>
          <a:p>
            <a:r>
              <a:rPr lang="en-US" dirty="0" smtClean="0"/>
              <a:t>25th IPPOG meeting public events in Sofia</a:t>
            </a:r>
            <a:endParaRPr lang="en-US" dirty="0"/>
          </a:p>
        </p:txBody>
      </p:sp>
    </p:spTree>
    <p:extLst>
      <p:ext uri="{BB962C8B-B14F-4D97-AF65-F5344CB8AC3E}">
        <p14:creationId xmlns:p14="http://schemas.microsoft.com/office/powerpoint/2010/main" val="3177266747"/>
      </p:ext>
    </p:extLst>
  </p:cSld>
  <p:clrMapOvr>
    <a:masterClrMapping/>
  </p:clrMapOvr>
  <p:transition spd="slow">
    <p:wip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Samsung\Desktop\12829192_1983835808508237_5825417355620345115_o.jpg"/>
          <p:cNvPicPr>
            <a:picLocks noGrp="1" noChangeAspect="1" noChangeArrowheads="1"/>
          </p:cNvPicPr>
          <p:nvPr>
            <p:ph sz="half" idx="2"/>
          </p:nvPr>
        </p:nvPicPr>
        <p:blipFill>
          <a:blip r:embed="rId3" cstate="print"/>
          <a:srcRect/>
          <a:stretch>
            <a:fillRect/>
          </a:stretch>
        </p:blipFill>
        <p:spPr bwMode="auto">
          <a:xfrm>
            <a:off x="77122" y="1170975"/>
            <a:ext cx="4040188" cy="3030141"/>
          </a:xfrm>
          <a:prstGeom prst="rect">
            <a:avLst/>
          </a:prstGeom>
          <a:noFill/>
          <a:ln w="6350">
            <a:solidFill>
              <a:schemeClr val="tx1"/>
            </a:solidFill>
          </a:ln>
        </p:spPr>
      </p:pic>
      <p:pic>
        <p:nvPicPr>
          <p:cNvPr id="6147" name="Picture 3" descr="C:\Users\Samsung\Desktop\12715931_1096920657020038_1540813630786770984_o.jpg"/>
          <p:cNvPicPr>
            <a:picLocks noGrp="1" noChangeAspect="1" noChangeArrowheads="1"/>
          </p:cNvPicPr>
          <p:nvPr>
            <p:ph sz="quarter" idx="4"/>
          </p:nvPr>
        </p:nvPicPr>
        <p:blipFill>
          <a:blip r:embed="rId4" cstate="print"/>
          <a:srcRect/>
          <a:stretch>
            <a:fillRect/>
          </a:stretch>
        </p:blipFill>
        <p:spPr bwMode="auto">
          <a:xfrm>
            <a:off x="757431" y="4603836"/>
            <a:ext cx="4786634" cy="2080055"/>
          </a:xfrm>
          <a:prstGeom prst="rect">
            <a:avLst/>
          </a:prstGeom>
          <a:noFill/>
          <a:ln>
            <a:solidFill>
              <a:schemeClr val="tx1"/>
            </a:solidFill>
          </a:ln>
        </p:spPr>
      </p:pic>
      <p:pic>
        <p:nvPicPr>
          <p:cNvPr id="7" name="Picture 2" descr="C:\Users\Samsung\Desktop\12371255_1096921530353284_4269247105600547273_o.jpg"/>
          <p:cNvPicPr>
            <a:picLocks noChangeAspect="1" noChangeArrowheads="1"/>
          </p:cNvPicPr>
          <p:nvPr/>
        </p:nvPicPr>
        <p:blipFill>
          <a:blip r:embed="rId5" cstate="print"/>
          <a:srcRect/>
          <a:stretch>
            <a:fillRect/>
          </a:stretch>
        </p:blipFill>
        <p:spPr bwMode="auto">
          <a:xfrm>
            <a:off x="4235675" y="2739237"/>
            <a:ext cx="4040188" cy="1801705"/>
          </a:xfrm>
          <a:prstGeom prst="rect">
            <a:avLst/>
          </a:prstGeom>
          <a:noFill/>
          <a:ln>
            <a:solidFill>
              <a:schemeClr val="tx1"/>
            </a:solidFill>
          </a:ln>
        </p:spPr>
      </p:pic>
      <p:sp>
        <p:nvSpPr>
          <p:cNvPr id="5" name="Rectangle 4"/>
          <p:cNvSpPr/>
          <p:nvPr/>
        </p:nvSpPr>
        <p:spPr>
          <a:xfrm>
            <a:off x="1342768" y="199597"/>
            <a:ext cx="8814486" cy="954107"/>
          </a:xfrm>
          <a:prstGeom prst="rect">
            <a:avLst/>
          </a:prstGeom>
        </p:spPr>
        <p:txBody>
          <a:bodyPr wrap="square">
            <a:spAutoFit/>
          </a:bodyPr>
          <a:lstStyle/>
          <a:p>
            <a:pPr algn="ctr"/>
            <a:r>
              <a:rPr lang="en-US" sz="2800" dirty="0">
                <a:ln w="0"/>
                <a:effectLst>
                  <a:outerShdw blurRad="50800" dist="38100" algn="l" rotWithShape="0">
                    <a:prstClr val="black">
                      <a:alpha val="40000"/>
                    </a:prstClr>
                  </a:outerShdw>
                </a:effectLst>
              </a:rPr>
              <a:t>On December 15, 2016 - students and teachers from 18 Bulgarian schools on a virtual visit!</a:t>
            </a:r>
            <a:endParaRPr lang="ru-RU" sz="2800" dirty="0">
              <a:ln w="0"/>
              <a:effectLst>
                <a:outerShdw blurRad="50800" dist="38100" algn="l" rotWithShape="0">
                  <a:prstClr val="black">
                    <a:alpha val="40000"/>
                  </a:prstClr>
                </a:outerShdw>
              </a:effectLst>
            </a:endParaRPr>
          </a:p>
        </p:txBody>
      </p:sp>
      <p:pic>
        <p:nvPicPr>
          <p:cNvPr id="88066" name="Picture 2" descr="D:\1.JPG"/>
          <p:cNvPicPr>
            <a:picLocks noChangeAspect="1" noChangeArrowheads="1"/>
          </p:cNvPicPr>
          <p:nvPr/>
        </p:nvPicPr>
        <p:blipFill>
          <a:blip r:embed="rId6" cstate="print"/>
          <a:srcRect/>
          <a:stretch>
            <a:fillRect/>
          </a:stretch>
        </p:blipFill>
        <p:spPr bwMode="auto">
          <a:xfrm>
            <a:off x="8275863" y="4201116"/>
            <a:ext cx="3884280" cy="2656884"/>
          </a:xfrm>
          <a:prstGeom prst="rect">
            <a:avLst/>
          </a:prstGeom>
          <a:noFill/>
          <a:ln>
            <a:solidFill>
              <a:schemeClr val="tx1"/>
            </a:solidFill>
          </a:ln>
        </p:spPr>
      </p:pic>
      <p:pic>
        <p:nvPicPr>
          <p:cNvPr id="8" name="Picture 2" descr="&amp;Scy;&amp;ncy;&amp;icy;&amp;mcy;&amp;kcy;&amp;acy; &amp;ncy;&amp;acy; &amp;Dcy;&amp;ocy;&amp;bcy;&amp;rcy;&amp;icy;&amp;ncy;&amp;kcy;&amp;acy; &amp;Dcy;&amp;ocy;&amp;ncy;&amp;iecy;&amp;vcy;&amp;acy;."/>
          <p:cNvPicPr>
            <a:picLocks noChangeAspect="1" noChangeArrowheads="1"/>
          </p:cNvPicPr>
          <p:nvPr/>
        </p:nvPicPr>
        <p:blipFill>
          <a:blip r:embed="rId7"/>
          <a:srcRect/>
          <a:stretch>
            <a:fillRect/>
          </a:stretch>
        </p:blipFill>
        <p:spPr bwMode="auto">
          <a:xfrm>
            <a:off x="8325943" y="1252799"/>
            <a:ext cx="3784119" cy="2838089"/>
          </a:xfrm>
          <a:prstGeom prst="rect">
            <a:avLst/>
          </a:prstGeom>
          <a:noFill/>
          <a:ln>
            <a:solidFill>
              <a:schemeClr val="tx1"/>
            </a:solidFill>
          </a:ln>
        </p:spPr>
      </p:pic>
      <p:sp>
        <p:nvSpPr>
          <p:cNvPr id="2" name="Footer Placeholder 1"/>
          <p:cNvSpPr>
            <a:spLocks noGrp="1"/>
          </p:cNvSpPr>
          <p:nvPr>
            <p:ph type="ftr" sz="quarter" idx="11"/>
          </p:nvPr>
        </p:nvSpPr>
        <p:spPr/>
        <p:txBody>
          <a:bodyPr/>
          <a:lstStyle/>
          <a:p>
            <a:r>
              <a:rPr lang="en-US" smtClean="0"/>
              <a:t>25th IPPOG meeting public events in Sofia</a:t>
            </a:r>
            <a:endParaRPr lang="en-US" dirty="0"/>
          </a:p>
        </p:txBody>
      </p:sp>
    </p:spTree>
    <p:extLst>
      <p:ext uri="{BB962C8B-B14F-4D97-AF65-F5344CB8AC3E}">
        <p14:creationId xmlns:p14="http://schemas.microsoft.com/office/powerpoint/2010/main" val="708127390"/>
      </p:ext>
    </p:extLst>
  </p:cSld>
  <p:clrMapOvr>
    <a:masterClrMapping/>
  </p:clrMapOvr>
  <p:transition spd="slow">
    <p:wip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лавие 1"/>
          <p:cNvSpPr>
            <a:spLocks noGrp="1"/>
          </p:cNvSpPr>
          <p:nvPr>
            <p:ph type="title"/>
          </p:nvPr>
        </p:nvSpPr>
        <p:spPr>
          <a:xfrm>
            <a:off x="1150026" y="443078"/>
            <a:ext cx="8930256" cy="1143000"/>
          </a:xfrm>
        </p:spPr>
        <p:txBody>
          <a:bodyPr/>
          <a:lstStyle/>
          <a:p>
            <a:pPr algn="l">
              <a:buNone/>
            </a:pPr>
            <a:r>
              <a:rPr lang="en-US" sz="2800" dirty="0" smtClean="0">
                <a:ln w="0"/>
                <a:solidFill>
                  <a:schemeClr val="tx1"/>
                </a:solidFill>
                <a:latin typeface="Times New Roman" pitchFamily="18" charset="0"/>
                <a:cs typeface="Times New Roman" pitchFamily="18" charset="0"/>
              </a:rPr>
              <a:t>Virtual visit in CERN</a:t>
            </a:r>
            <a:endParaRPr lang="bg-BG" sz="2800" dirty="0">
              <a:ln w="0"/>
              <a:solidFill>
                <a:schemeClr val="tx1"/>
              </a:solidFill>
              <a:latin typeface="Times New Roman" pitchFamily="18" charset="0"/>
              <a:cs typeface="Times New Roman" pitchFamily="18" charset="0"/>
            </a:endParaRPr>
          </a:p>
        </p:txBody>
      </p:sp>
      <p:pic>
        <p:nvPicPr>
          <p:cNvPr id="51202" name="Picture 2"/>
          <p:cNvPicPr>
            <a:picLocks noGrp="1" noChangeAspect="1" noChangeArrowheads="1"/>
          </p:cNvPicPr>
          <p:nvPr>
            <p:ph sz="quarter" idx="4294967295"/>
          </p:nvPr>
        </p:nvPicPr>
        <p:blipFill>
          <a:blip r:embed="rId2"/>
          <a:srcRect/>
          <a:stretch>
            <a:fillRect/>
          </a:stretch>
        </p:blipFill>
        <p:spPr bwMode="auto">
          <a:xfrm>
            <a:off x="288619" y="1276864"/>
            <a:ext cx="6190301" cy="4831675"/>
          </a:xfrm>
          <a:prstGeom prst="rect">
            <a:avLst/>
          </a:prstGeom>
          <a:noFill/>
          <a:ln w="9525">
            <a:solidFill>
              <a:schemeClr val="tx1"/>
            </a:solidFill>
            <a:miter lim="800000"/>
            <a:headEnd/>
            <a:tailEnd/>
          </a:ln>
          <a:effectLst/>
        </p:spPr>
      </p:pic>
      <p:sp>
        <p:nvSpPr>
          <p:cNvPr id="4" name="Контейнер за съдържание 3"/>
          <p:cNvSpPr>
            <a:spLocks noGrp="1"/>
          </p:cNvSpPr>
          <p:nvPr>
            <p:ph sz="quarter" idx="4294967295"/>
          </p:nvPr>
        </p:nvSpPr>
        <p:spPr>
          <a:xfrm>
            <a:off x="6523380" y="3015048"/>
            <a:ext cx="5380295" cy="5609526"/>
          </a:xfrm>
          <a:prstGeom prst="rect">
            <a:avLst/>
          </a:prstGeom>
        </p:spPr>
        <p:txBody>
          <a:bodyPr>
            <a:normAutofit/>
          </a:bodyPr>
          <a:lstStyle/>
          <a:p>
            <a:pPr>
              <a:buNone/>
            </a:pPr>
            <a:r>
              <a:rPr lang="en-US" dirty="0" smtClean="0"/>
              <a:t>		The </a:t>
            </a:r>
            <a:r>
              <a:rPr lang="en-US" dirty="0"/>
              <a:t>event was a gift from the scientists at CERN and </a:t>
            </a:r>
            <a:r>
              <a:rPr lang="en-US" dirty="0" smtClean="0"/>
              <a:t>IPPOG </a:t>
            </a:r>
            <a:r>
              <a:rPr lang="en-US" dirty="0"/>
              <a:t>for the participation of students from SU "</a:t>
            </a:r>
            <a:r>
              <a:rPr lang="en-US" dirty="0" err="1"/>
              <a:t>Antim</a:t>
            </a:r>
            <a:r>
              <a:rPr lang="en-US" dirty="0"/>
              <a:t> I" in the International Competition "Particles4u" and their ranking at the final stage.</a:t>
            </a:r>
            <a:endParaRPr lang="bg-BG" sz="1400" b="1" dirty="0">
              <a:latin typeface="Times New Roman" pitchFamily="18" charset="0"/>
              <a:cs typeface="Times New Roman" pitchFamily="18" charset="0"/>
            </a:endParaRPr>
          </a:p>
        </p:txBody>
      </p:sp>
      <p:sp>
        <p:nvSpPr>
          <p:cNvPr id="3" name="Footer Placeholder 2"/>
          <p:cNvSpPr>
            <a:spLocks noGrp="1"/>
          </p:cNvSpPr>
          <p:nvPr>
            <p:ph type="ftr" sz="quarter" idx="11"/>
          </p:nvPr>
        </p:nvSpPr>
        <p:spPr>
          <a:xfrm>
            <a:off x="4659660" y="6347438"/>
            <a:ext cx="3859795" cy="304801"/>
          </a:xfrm>
        </p:spPr>
        <p:txBody>
          <a:bodyPr/>
          <a:lstStyle/>
          <a:p>
            <a:r>
              <a:rPr lang="en-US" dirty="0" smtClean="0"/>
              <a:t>25th IPPOG meeting public events in Sofia</a:t>
            </a:r>
            <a:endParaRPr lang="en-US" dirty="0"/>
          </a:p>
        </p:txBody>
      </p:sp>
    </p:spTree>
    <p:extLst>
      <p:ext uri="{BB962C8B-B14F-4D97-AF65-F5344CB8AC3E}">
        <p14:creationId xmlns:p14="http://schemas.microsoft.com/office/powerpoint/2010/main" val="2159700100"/>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49642" y="192399"/>
            <a:ext cx="9036908" cy="6024605"/>
          </a:xfrm>
          <a:ln>
            <a:solidFill>
              <a:schemeClr val="tx1"/>
            </a:solidFill>
          </a:ln>
        </p:spPr>
      </p:pic>
      <p:sp>
        <p:nvSpPr>
          <p:cNvPr id="2" name="Footer Placeholder 1"/>
          <p:cNvSpPr>
            <a:spLocks noGrp="1"/>
          </p:cNvSpPr>
          <p:nvPr>
            <p:ph type="ftr" sz="quarter" idx="11"/>
          </p:nvPr>
        </p:nvSpPr>
        <p:spPr>
          <a:xfrm>
            <a:off x="3893541" y="6380388"/>
            <a:ext cx="3859795" cy="304801"/>
          </a:xfrm>
        </p:spPr>
        <p:txBody>
          <a:bodyPr/>
          <a:lstStyle/>
          <a:p>
            <a:r>
              <a:rPr lang="en-US" dirty="0" smtClean="0"/>
              <a:t>25th IPPOG meeting public events in Sofia</a:t>
            </a:r>
            <a:endParaRPr lang="en-US" dirty="0"/>
          </a:p>
        </p:txBody>
      </p:sp>
    </p:spTree>
    <p:extLst>
      <p:ext uri="{BB962C8B-B14F-4D97-AF65-F5344CB8AC3E}">
        <p14:creationId xmlns:p14="http://schemas.microsoft.com/office/powerpoint/2010/main" val="3625662561"/>
      </p:ext>
    </p:extLst>
  </p:cSld>
  <p:clrMapOvr>
    <a:masterClrMapping/>
  </p:clrMapOvr>
  <p:transition spd="slow">
    <p:wip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TextShape 1"/>
          <p:cNvSpPr txBox="1"/>
          <p:nvPr/>
        </p:nvSpPr>
        <p:spPr>
          <a:xfrm>
            <a:off x="11296800" y="6217440"/>
            <a:ext cx="731040" cy="524160"/>
          </a:xfrm>
          <a:prstGeom prst="rect">
            <a:avLst/>
          </a:prstGeom>
          <a:noFill/>
          <a:ln>
            <a:noFill/>
          </a:ln>
        </p:spPr>
        <p:txBody>
          <a:bodyPr tIns="121920" bIns="121920" anchor="ctr">
            <a:noAutofit/>
          </a:bodyPr>
          <a:lstStyle/>
          <a:p>
            <a:pPr algn="r">
              <a:tabLst>
                <a:tab pos="0" algn="l"/>
              </a:tabLst>
            </a:pPr>
            <a:fld id="{56222B54-1414-4C45-8321-FA29EE503D3A}" type="slidenum">
              <a:rPr lang="en" sz="1333" spc="-1">
                <a:solidFill>
                  <a:srgbClr val="595959"/>
                </a:solidFill>
                <a:latin typeface="Arial"/>
                <a:ea typeface="Arial"/>
              </a:rPr>
              <a:pPr algn="r">
                <a:tabLst>
                  <a:tab pos="0" algn="l"/>
                </a:tabLst>
              </a:pPr>
              <a:t>40</a:t>
            </a:fld>
            <a:endParaRPr lang="en-US" sz="1333" spc="-1">
              <a:latin typeface="Times New Roman"/>
            </a:endParaRPr>
          </a:p>
        </p:txBody>
      </p:sp>
      <p:pic>
        <p:nvPicPr>
          <p:cNvPr id="167" name="Google Shape;120;p17"/>
          <p:cNvPicPr/>
          <p:nvPr/>
        </p:nvPicPr>
        <p:blipFill>
          <a:blip r:embed="rId2"/>
          <a:stretch/>
        </p:blipFill>
        <p:spPr>
          <a:xfrm>
            <a:off x="203040" y="914400"/>
            <a:ext cx="11784960" cy="4893120"/>
          </a:xfrm>
          <a:prstGeom prst="rect">
            <a:avLst/>
          </a:prstGeom>
          <a:ln>
            <a:noFill/>
          </a:ln>
        </p:spPr>
      </p:pic>
      <p:sp>
        <p:nvSpPr>
          <p:cNvPr id="168" name="CustomShape 2"/>
          <p:cNvSpPr/>
          <p:nvPr/>
        </p:nvSpPr>
        <p:spPr>
          <a:xfrm>
            <a:off x="275040" y="168480"/>
            <a:ext cx="9884960" cy="599520"/>
          </a:xfrm>
          <a:prstGeom prst="rect">
            <a:avLst/>
          </a:prstGeom>
          <a:noFill/>
          <a:ln w="9360">
            <a:solidFill>
              <a:srgbClr val="8578AE"/>
            </a:solidFill>
            <a:round/>
          </a:ln>
        </p:spPr>
        <p:style>
          <a:lnRef idx="0">
            <a:scrgbClr r="0" g="0" b="0"/>
          </a:lnRef>
          <a:fillRef idx="0">
            <a:scrgbClr r="0" g="0" b="0"/>
          </a:fillRef>
          <a:effectRef idx="0">
            <a:scrgbClr r="0" g="0" b="0"/>
          </a:effectRef>
          <a:fontRef idx="minor"/>
        </p:style>
        <p:txBody>
          <a:bodyPr tIns="121920" bIns="121920">
            <a:noAutofit/>
          </a:bodyPr>
          <a:lstStyle/>
          <a:p>
            <a:pPr algn="ctr">
              <a:tabLst>
                <a:tab pos="0" algn="l"/>
              </a:tabLst>
            </a:pPr>
            <a:r>
              <a:rPr lang="en" sz="2533" dirty="0" smtClean="0">
                <a:ln w="0"/>
                <a:effectLst>
                  <a:outerShdw blurRad="38100" dist="19050" dir="2700000" algn="tl" rotWithShape="0">
                    <a:schemeClr val="dk1">
                      <a:alpha val="40000"/>
                    </a:schemeClr>
                  </a:outerShdw>
                </a:effectLst>
                <a:latin typeface="Arial"/>
                <a:ea typeface="Arial"/>
              </a:rPr>
              <a:t>CERN International Masterclass</a:t>
            </a:r>
            <a:endParaRPr lang="en-US" sz="2533" dirty="0">
              <a:ln w="0"/>
              <a:effectLst>
                <a:outerShdw blurRad="38100" dist="19050" dir="2700000" algn="tl" rotWithShape="0">
                  <a:schemeClr val="dk1">
                    <a:alpha val="40000"/>
                  </a:schemeClr>
                </a:outerShdw>
              </a:effectLst>
              <a:latin typeface="Arial"/>
            </a:endParaRPr>
          </a:p>
        </p:txBody>
      </p:sp>
    </p:spTree>
    <p:extLst>
      <p:ext uri="{BB962C8B-B14F-4D97-AF65-F5344CB8AC3E}">
        <p14:creationId xmlns:p14="http://schemas.microsoft.com/office/powerpoint/2010/main" val="1118294176"/>
      </p:ext>
    </p:extLst>
  </p:cSld>
  <p:clrMapOvr>
    <a:masterClrMapping/>
  </p:clrMapOvr>
  <p:transition spd="slow">
    <p:wip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лавие 1"/>
          <p:cNvSpPr>
            <a:spLocks noGrp="1"/>
          </p:cNvSpPr>
          <p:nvPr>
            <p:ph type="title"/>
          </p:nvPr>
        </p:nvSpPr>
        <p:spPr>
          <a:xfrm>
            <a:off x="2867358" y="154992"/>
            <a:ext cx="10082525" cy="1143000"/>
          </a:xfrm>
        </p:spPr>
        <p:txBody>
          <a:bodyPr/>
          <a:lstStyle/>
          <a:p>
            <a:pPr>
              <a:buNone/>
            </a:pPr>
            <a:r>
              <a:rPr lang="en-US" sz="2800" dirty="0" smtClean="0">
                <a:ln w="0"/>
                <a:solidFill>
                  <a:schemeClr val="tx1"/>
                </a:solidFill>
                <a:effectLst>
                  <a:outerShdw blurRad="50800" dist="38100" algn="l" rotWithShape="0">
                    <a:prstClr val="black">
                      <a:alpha val="40000"/>
                    </a:prstClr>
                  </a:outerShdw>
                </a:effectLst>
                <a:latin typeface="Times New Roman" pitchFamily="18" charset="0"/>
                <a:cs typeface="Times New Roman" pitchFamily="18" charset="0"/>
              </a:rPr>
              <a:t>First International </a:t>
            </a:r>
            <a:r>
              <a:rPr lang="en-US" sz="2800" dirty="0" err="1" smtClean="0">
                <a:ln w="0"/>
                <a:solidFill>
                  <a:schemeClr val="tx1"/>
                </a:solidFill>
                <a:effectLst>
                  <a:outerShdw blurRad="50800" dist="38100" algn="l" rotWithShape="0">
                    <a:prstClr val="black">
                      <a:alpha val="40000"/>
                    </a:prstClr>
                  </a:outerShdw>
                </a:effectLst>
                <a:latin typeface="Times New Roman" pitchFamily="18" charset="0"/>
                <a:cs typeface="Times New Roman" pitchFamily="18" charset="0"/>
              </a:rPr>
              <a:t>Masterclass</a:t>
            </a:r>
            <a:r>
              <a:rPr lang="en-US" sz="2800" dirty="0" smtClean="0">
                <a:ln w="0"/>
                <a:solidFill>
                  <a:schemeClr val="tx1"/>
                </a:solidFill>
                <a:effectLst>
                  <a:outerShdw blurRad="50800" dist="38100" algn="l" rotWithShape="0">
                    <a:prstClr val="black">
                      <a:alpha val="40000"/>
                    </a:prstClr>
                  </a:outerShdw>
                </a:effectLst>
                <a:latin typeface="Times New Roman" pitchFamily="18" charset="0"/>
                <a:cs typeface="Times New Roman" pitchFamily="18" charset="0"/>
              </a:rPr>
              <a:t> </a:t>
            </a:r>
            <a:r>
              <a:rPr lang="ru-RU" sz="2800" dirty="0" smtClean="0">
                <a:ln w="0"/>
                <a:solidFill>
                  <a:schemeClr val="tx1"/>
                </a:solidFill>
                <a:effectLst>
                  <a:outerShdw blurRad="50800" dist="38100" algn="l" rotWithShape="0">
                    <a:prstClr val="black">
                      <a:alpha val="40000"/>
                    </a:prstClr>
                  </a:outerShdw>
                </a:effectLst>
                <a:latin typeface="Times New Roman" pitchFamily="18" charset="0"/>
                <a:cs typeface="Times New Roman" pitchFamily="18" charset="0"/>
              </a:rPr>
              <a:t>26.03.2018</a:t>
            </a:r>
            <a:r>
              <a:rPr lang="ru-RU" sz="3200" dirty="0">
                <a:ln w="12700">
                  <a:solidFill>
                    <a:schemeClr val="tx2">
                      <a:satMod val="155000"/>
                    </a:schemeClr>
                  </a:solidFill>
                  <a:prstDash val="solid"/>
                </a:ln>
                <a:solidFill>
                  <a:schemeClr val="bg2">
                    <a:tint val="85000"/>
                    <a:satMod val="155000"/>
                  </a:schemeClr>
                </a:solidFill>
                <a:effectLst>
                  <a:glow rad="101600">
                    <a:schemeClr val="accent2">
                      <a:satMod val="175000"/>
                      <a:alpha val="40000"/>
                    </a:schemeClr>
                  </a:glow>
                  <a:outerShdw blurRad="41275" dist="20320" dir="1800000" algn="tl" rotWithShape="0">
                    <a:srgbClr val="000000">
                      <a:alpha val="40000"/>
                    </a:srgbClr>
                  </a:outerShdw>
                </a:effectLst>
                <a:latin typeface="Times New Roman" pitchFamily="18" charset="0"/>
                <a:cs typeface="Times New Roman" pitchFamily="18" charset="0"/>
              </a:rPr>
              <a:t/>
            </a:r>
            <a:br>
              <a:rPr lang="ru-RU" sz="3200" dirty="0">
                <a:ln w="12700">
                  <a:solidFill>
                    <a:schemeClr val="tx2">
                      <a:satMod val="155000"/>
                    </a:schemeClr>
                  </a:solidFill>
                  <a:prstDash val="solid"/>
                </a:ln>
                <a:solidFill>
                  <a:schemeClr val="bg2">
                    <a:tint val="85000"/>
                    <a:satMod val="155000"/>
                  </a:schemeClr>
                </a:solidFill>
                <a:effectLst>
                  <a:glow rad="101600">
                    <a:schemeClr val="accent2">
                      <a:satMod val="175000"/>
                      <a:alpha val="40000"/>
                    </a:schemeClr>
                  </a:glow>
                  <a:outerShdw blurRad="41275" dist="20320" dir="1800000" algn="tl" rotWithShape="0">
                    <a:srgbClr val="000000">
                      <a:alpha val="40000"/>
                    </a:srgbClr>
                  </a:outerShdw>
                </a:effectLst>
                <a:latin typeface="Times New Roman" pitchFamily="18" charset="0"/>
                <a:cs typeface="Times New Roman" pitchFamily="18" charset="0"/>
              </a:rPr>
            </a:br>
            <a:endParaRPr lang="bg-BG" sz="3200" dirty="0">
              <a:ln w="12700">
                <a:solidFill>
                  <a:schemeClr val="tx2">
                    <a:satMod val="155000"/>
                  </a:schemeClr>
                </a:solidFill>
                <a:prstDash val="solid"/>
              </a:ln>
              <a:solidFill>
                <a:schemeClr val="bg2">
                  <a:tint val="85000"/>
                  <a:satMod val="155000"/>
                </a:schemeClr>
              </a:solidFill>
              <a:effectLst>
                <a:glow rad="101600">
                  <a:schemeClr val="accent2">
                    <a:satMod val="175000"/>
                    <a:alpha val="40000"/>
                  </a:schemeClr>
                </a:glow>
                <a:outerShdw blurRad="41275" dist="20320" dir="1800000" algn="tl" rotWithShape="0">
                  <a:srgbClr val="000000">
                    <a:alpha val="40000"/>
                  </a:srgbClr>
                </a:outerShdw>
              </a:effectLst>
              <a:latin typeface="Times New Roman" pitchFamily="18" charset="0"/>
              <a:cs typeface="Times New Roman" pitchFamily="18" charset="0"/>
            </a:endParaRPr>
          </a:p>
        </p:txBody>
      </p:sp>
      <p:pic>
        <p:nvPicPr>
          <p:cNvPr id="50178" name="Picture 2"/>
          <p:cNvPicPr>
            <a:picLocks noGrp="1" noChangeAspect="1" noChangeArrowheads="1"/>
          </p:cNvPicPr>
          <p:nvPr>
            <p:ph sz="quarter" idx="4294967295"/>
          </p:nvPr>
        </p:nvPicPr>
        <p:blipFill>
          <a:blip r:embed="rId2"/>
          <a:stretch>
            <a:fillRect/>
          </a:stretch>
        </p:blipFill>
        <p:spPr bwMode="auto">
          <a:xfrm>
            <a:off x="2706981" y="984954"/>
            <a:ext cx="6435952" cy="5337549"/>
          </a:xfrm>
          <a:prstGeom prst="rect">
            <a:avLst/>
          </a:prstGeom>
          <a:noFill/>
          <a:ln w="9525">
            <a:noFill/>
            <a:miter lim="800000"/>
            <a:headEnd/>
            <a:tailEnd/>
          </a:ln>
          <a:effectLst/>
        </p:spPr>
      </p:pic>
      <p:sp>
        <p:nvSpPr>
          <p:cNvPr id="3" name="Footer Placeholder 2"/>
          <p:cNvSpPr>
            <a:spLocks noGrp="1"/>
          </p:cNvSpPr>
          <p:nvPr>
            <p:ph type="ftr" sz="quarter" idx="11"/>
          </p:nvPr>
        </p:nvSpPr>
        <p:spPr>
          <a:xfrm>
            <a:off x="4601994" y="6396865"/>
            <a:ext cx="3859795" cy="304801"/>
          </a:xfrm>
        </p:spPr>
        <p:txBody>
          <a:bodyPr/>
          <a:lstStyle/>
          <a:p>
            <a:r>
              <a:rPr lang="en-US" dirty="0" smtClean="0"/>
              <a:t>25th IPPOG meeting public events in Sofia</a:t>
            </a:r>
            <a:endParaRPr lang="en-US" dirty="0"/>
          </a:p>
        </p:txBody>
      </p:sp>
    </p:spTree>
    <p:extLst>
      <p:ext uri="{BB962C8B-B14F-4D97-AF65-F5344CB8AC3E}">
        <p14:creationId xmlns:p14="http://schemas.microsoft.com/office/powerpoint/2010/main" val="3808973540"/>
      </p:ext>
    </p:extLst>
  </p:cSld>
  <p:clrMapOvr>
    <a:masterClrMapping/>
  </p:clrMapOvr>
  <p:transition spd="slow">
    <p:wip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Контейнер за съдържание 6" descr="50104237_1737402566363800_8423906966111256576_o.jpg"/>
          <p:cNvPicPr>
            <a:picLocks noGrp="1" noChangeAspect="1"/>
          </p:cNvPicPr>
          <p:nvPr>
            <p:ph sz="quarter" idx="4294967295"/>
          </p:nvPr>
        </p:nvPicPr>
        <p:blipFill>
          <a:blip r:embed="rId2"/>
          <a:stretch>
            <a:fillRect/>
          </a:stretch>
        </p:blipFill>
        <p:spPr>
          <a:xfrm>
            <a:off x="204872" y="121003"/>
            <a:ext cx="5661889" cy="3118463"/>
          </a:xfrm>
          <a:prstGeom prst="rect">
            <a:avLst/>
          </a:prstGeom>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flipV="1">
            <a:off x="4420257" y="3843807"/>
            <a:ext cx="4428884" cy="2499738"/>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912028"/>
            <a:ext cx="4308013" cy="2431517"/>
          </a:xfrm>
          <a:prstGeom prst="rect">
            <a:avLst/>
          </a:prstGeom>
        </p:spPr>
      </p:pic>
      <p:pic>
        <p:nvPicPr>
          <p:cNvPr id="6" name="Картина 5">
            <a:extLst>
              <a:ext uri="{FF2B5EF4-FFF2-40B4-BE49-F238E27FC236}">
                <a16:creationId xmlns:a16="http://schemas.microsoft.com/office/drawing/2014/main" id="{1DE27C1C-4EBE-4A59-ABF9-ED59CB95CC5C}"/>
              </a:ext>
            </a:extLst>
          </p:cNvPr>
          <p:cNvPicPr>
            <a:picLocks noChangeAspect="1"/>
          </p:cNvPicPr>
          <p:nvPr/>
        </p:nvPicPr>
        <p:blipFill>
          <a:blip r:embed="rId5"/>
          <a:stretch>
            <a:fillRect/>
          </a:stretch>
        </p:blipFill>
        <p:spPr>
          <a:xfrm>
            <a:off x="6290046" y="144973"/>
            <a:ext cx="5661889" cy="3148873"/>
          </a:xfrm>
          <a:prstGeom prst="rect">
            <a:avLst/>
          </a:prstGeom>
        </p:spPr>
      </p:pic>
      <p:pic>
        <p:nvPicPr>
          <p:cNvPr id="8" name="Картина 7" descr="Картина, която съдържа монитор, екранна снимка, закрито, седящ&#10;&#10;Описанието е генерирано автоматично">
            <a:extLst>
              <a:ext uri="{FF2B5EF4-FFF2-40B4-BE49-F238E27FC236}">
                <a16:creationId xmlns:a16="http://schemas.microsoft.com/office/drawing/2014/main" id="{817F45A7-C7E4-4CDC-93AE-13EC63FE8584}"/>
              </a:ext>
            </a:extLst>
          </p:cNvPr>
          <p:cNvPicPr>
            <a:picLocks noChangeAspect="1"/>
          </p:cNvPicPr>
          <p:nvPr/>
        </p:nvPicPr>
        <p:blipFill>
          <a:blip r:embed="rId6"/>
          <a:stretch>
            <a:fillRect/>
          </a:stretch>
        </p:blipFill>
        <p:spPr>
          <a:xfrm>
            <a:off x="8927242" y="3787773"/>
            <a:ext cx="3264758" cy="2611806"/>
          </a:xfrm>
          <a:prstGeom prst="rect">
            <a:avLst/>
          </a:prstGeom>
        </p:spPr>
      </p:pic>
    </p:spTree>
    <p:extLst>
      <p:ext uri="{BB962C8B-B14F-4D97-AF65-F5344CB8AC3E}">
        <p14:creationId xmlns:p14="http://schemas.microsoft.com/office/powerpoint/2010/main" val="1393408463"/>
      </p:ext>
    </p:extLst>
  </p:cSld>
  <p:clrMapOvr>
    <a:masterClrMapping/>
  </p:clrMapOvr>
  <p:transition spd="slow">
    <p:wip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лавие 1"/>
          <p:cNvSpPr>
            <a:spLocks noGrp="1"/>
          </p:cNvSpPr>
          <p:nvPr>
            <p:ph type="title" sz="quarter"/>
          </p:nvPr>
        </p:nvSpPr>
        <p:spPr>
          <a:xfrm>
            <a:off x="148282" y="1094861"/>
            <a:ext cx="11285837" cy="966651"/>
          </a:xfrm>
        </p:spPr>
        <p:txBody>
          <a:bodyPr/>
          <a:lstStyle/>
          <a:p>
            <a:pPr algn="ctr"/>
            <a:r>
              <a:rPr lang="en-US" sz="1400" dirty="0" smtClean="0"/>
              <a:t>High </a:t>
            </a:r>
            <a:r>
              <a:rPr lang="en-US" sz="1400" dirty="0"/>
              <a:t>school "</a:t>
            </a:r>
            <a:r>
              <a:rPr lang="en-US" sz="1400" dirty="0" err="1"/>
              <a:t>Hristo</a:t>
            </a:r>
            <a:r>
              <a:rPr lang="en-US" sz="1400" dirty="0"/>
              <a:t> </a:t>
            </a:r>
            <a:r>
              <a:rPr lang="en-US" sz="1400" dirty="0" err="1"/>
              <a:t>Botev</a:t>
            </a:r>
            <a:r>
              <a:rPr lang="en-US" sz="1400" dirty="0"/>
              <a:t>" in </a:t>
            </a:r>
            <a:r>
              <a:rPr lang="en-US" sz="1400" dirty="0" err="1"/>
              <a:t>Dupnitsa</a:t>
            </a:r>
            <a:r>
              <a:rPr lang="en-US" sz="1400" dirty="0"/>
              <a:t> and SU "Nikolai </a:t>
            </a:r>
            <a:r>
              <a:rPr lang="en-US" sz="1400" dirty="0" err="1"/>
              <a:t>Katranov</a:t>
            </a:r>
            <a:r>
              <a:rPr lang="en-US" sz="1400" dirty="0"/>
              <a:t>" - </a:t>
            </a:r>
            <a:r>
              <a:rPr lang="en-US" sz="1400" dirty="0" err="1"/>
              <a:t>Svishtov</a:t>
            </a:r>
            <a:r>
              <a:rPr lang="en-US" sz="1400" dirty="0"/>
              <a:t> were part of W2D2- 18. A 24-hour period from 0.00 a.m. to 12.00 a.m. midnight, in which students from 19 countries around the world analyzed real data from Large Hadron Collider and then shared their results via an extended video conference with moderator physicists around the world.</a:t>
            </a:r>
            <a:endParaRPr lang="bg-BG" sz="1400" dirty="0"/>
          </a:p>
        </p:txBody>
      </p:sp>
      <p:pic>
        <p:nvPicPr>
          <p:cNvPr id="10" name="Контейнер за съдържание 9" descr="46501330_2417148538313157_13801542398246912_o.jpg"/>
          <p:cNvPicPr>
            <a:picLocks noGrp="1" noChangeAspect="1"/>
          </p:cNvPicPr>
          <p:nvPr>
            <p:ph sz="quarter" idx="1"/>
          </p:nvPr>
        </p:nvPicPr>
        <p:blipFill>
          <a:blip r:embed="rId2" cstate="print"/>
          <a:stretch>
            <a:fillRect/>
          </a:stretch>
        </p:blipFill>
        <p:spPr>
          <a:xfrm>
            <a:off x="902125" y="1937112"/>
            <a:ext cx="3278982" cy="2185988"/>
          </a:xfrm>
          <a:prstGeom prst="rect">
            <a:avLst/>
          </a:prstGeom>
          <a:ln>
            <a:solidFill>
              <a:schemeClr val="tx1"/>
            </a:solidFill>
          </a:ln>
          <a:effectLst>
            <a:outerShdw blurRad="292100" dist="139700" dir="2700000" algn="tl" rotWithShape="0">
              <a:srgbClr val="333333">
                <a:alpha val="65000"/>
              </a:srgbClr>
            </a:outerShdw>
          </a:effectLst>
        </p:spPr>
      </p:pic>
      <p:pic>
        <p:nvPicPr>
          <p:cNvPr id="11" name="Контейнер за съдържание 10" descr="46328875_2417151621646182_1187479958226731008_o.jpg"/>
          <p:cNvPicPr>
            <a:picLocks noGrp="1" noChangeAspect="1"/>
          </p:cNvPicPr>
          <p:nvPr>
            <p:ph sz="quarter" idx="2"/>
          </p:nvPr>
        </p:nvPicPr>
        <p:blipFill>
          <a:blip r:embed="rId3" cstate="print"/>
          <a:stretch>
            <a:fillRect/>
          </a:stretch>
        </p:blipFill>
        <p:spPr>
          <a:xfrm>
            <a:off x="8092484" y="1937112"/>
            <a:ext cx="3278982" cy="2185988"/>
          </a:xfrm>
          <a:prstGeom prst="rect">
            <a:avLst/>
          </a:prstGeom>
          <a:ln>
            <a:solidFill>
              <a:schemeClr val="tx1"/>
            </a:solidFill>
          </a:ln>
          <a:effectLst>
            <a:outerShdw blurRad="292100" dist="139700" dir="2700000" algn="tl" rotWithShape="0">
              <a:srgbClr val="333333">
                <a:alpha val="65000"/>
              </a:srgbClr>
            </a:outerShdw>
          </a:effectLst>
        </p:spPr>
      </p:pic>
      <p:pic>
        <p:nvPicPr>
          <p:cNvPr id="14" name="Контейнер за съдържание 13" descr="46456279_10210400194279773_3370052174775058432_o.jpg"/>
          <p:cNvPicPr>
            <a:picLocks noGrp="1" noChangeAspect="1"/>
          </p:cNvPicPr>
          <p:nvPr>
            <p:ph sz="quarter" idx="3"/>
          </p:nvPr>
        </p:nvPicPr>
        <p:blipFill>
          <a:blip r:embed="rId4" cstate="print"/>
          <a:stretch>
            <a:fillRect/>
          </a:stretch>
        </p:blipFill>
        <p:spPr>
          <a:xfrm>
            <a:off x="2541616" y="4252753"/>
            <a:ext cx="2917767" cy="2186247"/>
          </a:xfrm>
          <a:prstGeom prst="rect">
            <a:avLst/>
          </a:prstGeom>
          <a:ln>
            <a:solidFill>
              <a:schemeClr val="tx1"/>
            </a:solidFill>
          </a:ln>
          <a:effectLst>
            <a:outerShdw blurRad="292100" dist="139700" dir="2700000" algn="tl" rotWithShape="0">
              <a:srgbClr val="333333">
                <a:alpha val="65000"/>
              </a:srgbClr>
            </a:outerShdw>
          </a:effectLst>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0800000" flipV="1">
            <a:off x="6570340" y="4233518"/>
            <a:ext cx="2960838" cy="2220629"/>
          </a:xfrm>
          <a:prstGeom prst="rect">
            <a:avLst/>
          </a:prstGeom>
          <a:ln>
            <a:solidFill>
              <a:schemeClr val="tx1"/>
            </a:solidFill>
          </a:ln>
        </p:spPr>
      </p:pic>
      <p:pic>
        <p:nvPicPr>
          <p:cNvPr id="12" name="Pictur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46630" y="2170170"/>
            <a:ext cx="3428485" cy="1784082"/>
          </a:xfrm>
          <a:prstGeom prst="rect">
            <a:avLst/>
          </a:prstGeom>
        </p:spPr>
      </p:pic>
      <p:sp>
        <p:nvSpPr>
          <p:cNvPr id="3" name="Footer Placeholder 2"/>
          <p:cNvSpPr>
            <a:spLocks noGrp="1"/>
          </p:cNvSpPr>
          <p:nvPr>
            <p:ph type="ftr" sz="quarter" idx="12"/>
          </p:nvPr>
        </p:nvSpPr>
        <p:spPr>
          <a:xfrm>
            <a:off x="4181107" y="6345676"/>
            <a:ext cx="3860800" cy="476250"/>
          </a:xfrm>
        </p:spPr>
        <p:txBody>
          <a:bodyPr/>
          <a:lstStyle/>
          <a:p>
            <a:pPr>
              <a:defRPr/>
            </a:pPr>
            <a:r>
              <a:rPr lang="en-US" dirty="0" smtClean="0"/>
              <a:t>25th IPPOG meeting public events in Sofia</a:t>
            </a:r>
            <a:endParaRPr lang="bg-BG" dirty="0"/>
          </a:p>
        </p:txBody>
      </p:sp>
      <p:sp>
        <p:nvSpPr>
          <p:cNvPr id="5" name="Rectangle 4"/>
          <p:cNvSpPr/>
          <p:nvPr/>
        </p:nvSpPr>
        <p:spPr>
          <a:xfrm>
            <a:off x="2842054" y="73720"/>
            <a:ext cx="6096000" cy="646331"/>
          </a:xfrm>
          <a:prstGeom prst="rect">
            <a:avLst/>
          </a:prstGeom>
        </p:spPr>
        <p:txBody>
          <a:bodyPr>
            <a:spAutoFit/>
          </a:bodyPr>
          <a:lstStyle/>
          <a:p>
            <a:r>
              <a:rPr lang="en-US" dirty="0"/>
              <a:t>15 November 2018 World Wide Data Day 2018</a:t>
            </a:r>
            <a:br>
              <a:rPr lang="en-US" dirty="0"/>
            </a:br>
            <a:endParaRPr lang="bg-BG" dirty="0"/>
          </a:p>
        </p:txBody>
      </p:sp>
    </p:spTree>
    <p:extLst>
      <p:ext uri="{BB962C8B-B14F-4D97-AF65-F5344CB8AC3E}">
        <p14:creationId xmlns:p14="http://schemas.microsoft.com/office/powerpoint/2010/main" val="3031959499"/>
      </p:ext>
    </p:extLst>
  </p:cSld>
  <p:clrMapOvr>
    <a:masterClrMapping/>
  </p:clrMapOvr>
  <p:transition spd="slow">
    <p:wip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4737" y="1934859"/>
            <a:ext cx="10623251" cy="1400530"/>
          </a:xfrm>
        </p:spPr>
        <p:txBody>
          <a:bodyPr/>
          <a:lstStyle/>
          <a:p>
            <a:r>
              <a:rPr lang="ru-RU" sz="2800" i="1" dirty="0"/>
              <a:t>World </a:t>
            </a:r>
            <a:r>
              <a:rPr lang="ru-RU" sz="2800" i="1" dirty="0" smtClean="0"/>
              <a:t>Wide </a:t>
            </a:r>
            <a:r>
              <a:rPr lang="ru-RU" sz="2800" i="1" dirty="0"/>
              <a:t>Data </a:t>
            </a:r>
            <a:r>
              <a:rPr lang="ru-RU" sz="2800" i="1" dirty="0" smtClean="0"/>
              <a:t>Day</a:t>
            </a:r>
            <a:endParaRPr lang="bg-BG" sz="2800" i="1" dirty="0"/>
          </a:p>
        </p:txBody>
      </p:sp>
      <p:sp>
        <p:nvSpPr>
          <p:cNvPr id="3" name="Content Placeholder 2"/>
          <p:cNvSpPr>
            <a:spLocks noGrp="1"/>
          </p:cNvSpPr>
          <p:nvPr>
            <p:ph idx="1"/>
          </p:nvPr>
        </p:nvSpPr>
        <p:spPr>
          <a:xfrm>
            <a:off x="1037410" y="3209092"/>
            <a:ext cx="8889185" cy="4195481"/>
          </a:xfrm>
        </p:spPr>
        <p:txBody>
          <a:bodyPr/>
          <a:lstStyle/>
          <a:p>
            <a:pPr marL="0" indent="0">
              <a:buNone/>
            </a:pPr>
            <a:r>
              <a:rPr lang="en-US" dirty="0" smtClean="0"/>
              <a:t>World </a:t>
            </a:r>
            <a:r>
              <a:rPr lang="en-US" dirty="0"/>
              <a:t>Wide Data </a:t>
            </a:r>
            <a:r>
              <a:rPr lang="en-US" dirty="0" smtClean="0"/>
              <a:t>Day </a:t>
            </a:r>
            <a:r>
              <a:rPr lang="en-US" dirty="0"/>
              <a:t>or the world day for data analysis from experiments at </a:t>
            </a:r>
            <a:r>
              <a:rPr lang="en-US" dirty="0" smtClean="0"/>
              <a:t>CERN</a:t>
            </a:r>
          </a:p>
          <a:p>
            <a:pPr marL="0" indent="0">
              <a:buNone/>
            </a:pPr>
            <a:r>
              <a:rPr lang="en-US" dirty="0" smtClean="0">
                <a:hlinkClick r:id="rId2"/>
              </a:rPr>
              <a:t>https</a:t>
            </a:r>
            <a:r>
              <a:rPr lang="en-US" dirty="0">
                <a:hlinkClick r:id="rId2"/>
              </a:rPr>
              <a:t>://</a:t>
            </a:r>
            <a:r>
              <a:rPr lang="en-US" dirty="0" smtClean="0">
                <a:hlinkClick r:id="rId2"/>
              </a:rPr>
              <a:t>quarknet.org/content/world-wide-data-day</a:t>
            </a:r>
            <a:endParaRPr lang="en-US" dirty="0" smtClean="0"/>
          </a:p>
          <a:p>
            <a:pPr marL="0" indent="0">
              <a:buNone/>
            </a:pPr>
            <a:r>
              <a:rPr lang="en-US" dirty="0" smtClean="0"/>
              <a:t>The </a:t>
            </a:r>
            <a:r>
              <a:rPr lang="en-US" dirty="0"/>
              <a:t>event consists of a video conference with moderator physicists and other students from around the world. </a:t>
            </a:r>
            <a:endParaRPr lang="bg-BG"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21368" y="268836"/>
            <a:ext cx="3428485" cy="1784082"/>
          </a:xfrm>
          <a:prstGeom prst="rect">
            <a:avLst/>
          </a:prstGeom>
        </p:spPr>
      </p:pic>
      <p:sp>
        <p:nvSpPr>
          <p:cNvPr id="5" name="Footer Placeholder 4"/>
          <p:cNvSpPr>
            <a:spLocks noGrp="1"/>
          </p:cNvSpPr>
          <p:nvPr>
            <p:ph type="ftr" sz="quarter" idx="11"/>
          </p:nvPr>
        </p:nvSpPr>
        <p:spPr>
          <a:xfrm>
            <a:off x="4799703" y="6511032"/>
            <a:ext cx="3859795" cy="304801"/>
          </a:xfrm>
        </p:spPr>
        <p:txBody>
          <a:bodyPr/>
          <a:lstStyle/>
          <a:p>
            <a:r>
              <a:rPr lang="en-US" dirty="0" smtClean="0"/>
              <a:t>25th IPPOG meeting public events in Sofia</a:t>
            </a:r>
            <a:endParaRPr lang="en-US" dirty="0"/>
          </a:p>
        </p:txBody>
      </p:sp>
    </p:spTree>
    <p:extLst>
      <p:ext uri="{BB962C8B-B14F-4D97-AF65-F5344CB8AC3E}">
        <p14:creationId xmlns:p14="http://schemas.microsoft.com/office/powerpoint/2010/main" val="1217333413"/>
      </p:ext>
    </p:extLst>
  </p:cSld>
  <p:clrMapOvr>
    <a:masterClrMapping/>
  </p:clrMapOvr>
  <p:transition spd="slow">
    <p:wip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descr="C:\Users\samsung\AppData\Local\Temp\IMG_20180614_183530.jpg"/>
          <p:cNvPicPr>
            <a:picLocks noGrp="1" noChangeAspect="1" noChangeArrowheads="1"/>
          </p:cNvPicPr>
          <p:nvPr>
            <p:ph sz="quarter" idx="1"/>
          </p:nvPr>
        </p:nvPicPr>
        <p:blipFill>
          <a:blip r:embed="rId2" cstate="print"/>
          <a:stretch>
            <a:fillRect/>
          </a:stretch>
        </p:blipFill>
        <p:spPr bwMode="auto">
          <a:xfrm>
            <a:off x="95813" y="1171832"/>
            <a:ext cx="3873272" cy="2185988"/>
          </a:xfrm>
          <a:prstGeom prst="rect">
            <a:avLst/>
          </a:prstGeom>
          <a:noFill/>
          <a:ln>
            <a:solidFill>
              <a:schemeClr val="tx1"/>
            </a:solidFill>
          </a:ln>
        </p:spPr>
      </p:pic>
      <p:pic>
        <p:nvPicPr>
          <p:cNvPr id="49155" name="Picture 3" descr="C:\Users\samsung\AppData\Local\Temp\IMG_20180614_184828.jpg"/>
          <p:cNvPicPr>
            <a:picLocks noGrp="1" noChangeAspect="1" noChangeArrowheads="1"/>
          </p:cNvPicPr>
          <p:nvPr>
            <p:ph sz="quarter" idx="2"/>
          </p:nvPr>
        </p:nvPicPr>
        <p:blipFill>
          <a:blip r:embed="rId3" cstate="print"/>
          <a:stretch>
            <a:fillRect/>
          </a:stretch>
        </p:blipFill>
        <p:spPr bwMode="auto">
          <a:xfrm>
            <a:off x="4074627" y="1112850"/>
            <a:ext cx="3873272" cy="2185988"/>
          </a:xfrm>
          <a:prstGeom prst="rect">
            <a:avLst/>
          </a:prstGeom>
          <a:noFill/>
          <a:ln>
            <a:solidFill>
              <a:schemeClr val="tx1"/>
            </a:solidFill>
          </a:ln>
        </p:spPr>
      </p:pic>
      <p:pic>
        <p:nvPicPr>
          <p:cNvPr id="49156" name="Picture 4" descr="C:\Users\samsung\AppData\Local\Temp\IMG_20180614_184130.jpg"/>
          <p:cNvPicPr>
            <a:picLocks noGrp="1" noChangeAspect="1" noChangeArrowheads="1"/>
          </p:cNvPicPr>
          <p:nvPr>
            <p:ph sz="quarter" idx="3"/>
          </p:nvPr>
        </p:nvPicPr>
        <p:blipFill>
          <a:blip r:embed="rId4" cstate="print"/>
          <a:stretch>
            <a:fillRect/>
          </a:stretch>
        </p:blipFill>
        <p:spPr bwMode="auto">
          <a:xfrm>
            <a:off x="8053441" y="1112850"/>
            <a:ext cx="3873731" cy="2186247"/>
          </a:xfrm>
          <a:prstGeom prst="rect">
            <a:avLst/>
          </a:prstGeom>
          <a:noFill/>
          <a:ln>
            <a:solidFill>
              <a:schemeClr val="tx1"/>
            </a:solidFill>
          </a:ln>
        </p:spPr>
      </p:pic>
      <p:pic>
        <p:nvPicPr>
          <p:cNvPr id="49157" name="Picture 5" descr="C:\Users\samsung\AppData\Local\Temp\IMG_20180614_190132.jpg"/>
          <p:cNvPicPr>
            <a:picLocks noGrp="1" noChangeAspect="1" noChangeArrowheads="1"/>
          </p:cNvPicPr>
          <p:nvPr>
            <p:ph sz="quarter" idx="4"/>
          </p:nvPr>
        </p:nvPicPr>
        <p:blipFill>
          <a:blip r:embed="rId5" cstate="print"/>
          <a:stretch>
            <a:fillRect/>
          </a:stretch>
        </p:blipFill>
        <p:spPr bwMode="auto">
          <a:xfrm>
            <a:off x="95354" y="3989243"/>
            <a:ext cx="3873731" cy="2186247"/>
          </a:xfrm>
          <a:prstGeom prst="rect">
            <a:avLst/>
          </a:prstGeom>
          <a:noFill/>
          <a:ln>
            <a:solidFill>
              <a:schemeClr val="tx1"/>
            </a:solidFill>
          </a:ln>
        </p:spPr>
      </p:pic>
      <p:sp>
        <p:nvSpPr>
          <p:cNvPr id="7" name="Правоъгълник 6"/>
          <p:cNvSpPr/>
          <p:nvPr/>
        </p:nvSpPr>
        <p:spPr>
          <a:xfrm>
            <a:off x="3378171" y="312399"/>
            <a:ext cx="5266185" cy="584775"/>
          </a:xfrm>
          <a:prstGeom prst="rect">
            <a:avLst/>
          </a:prstGeom>
          <a:noFill/>
        </p:spPr>
        <p:txBody>
          <a:bodyPr wrap="none" lIns="91440" tIns="45720" rIns="91440" bIns="45720">
            <a:spAutoFit/>
          </a:bodyPr>
          <a:lstStyle/>
          <a:p>
            <a:pPr algn="ctr"/>
            <a:r>
              <a:rPr lang="en-US" sz="3200" dirty="0">
                <a:ln w="0"/>
                <a:effectLst>
                  <a:outerShdw blurRad="50800" dist="38100" algn="l" rotWithShape="0">
                    <a:prstClr val="black">
                      <a:alpha val="40000"/>
                    </a:prstClr>
                  </a:outerShdw>
                </a:effectLst>
              </a:rPr>
              <a:t>Integrated </a:t>
            </a:r>
            <a:r>
              <a:rPr lang="en-US" sz="3200" dirty="0" smtClean="0">
                <a:ln w="0"/>
                <a:effectLst>
                  <a:outerShdw blurRad="50800" dist="38100" algn="l" rotWithShape="0">
                    <a:prstClr val="black">
                      <a:alpha val="40000"/>
                    </a:prstClr>
                  </a:outerShdw>
                </a:effectLst>
              </a:rPr>
              <a:t>science lesson</a:t>
            </a:r>
            <a:endParaRPr lang="bg-BG" sz="3200" dirty="0">
              <a:ln w="0"/>
              <a:effectLst>
                <a:outerShdw blurRad="50800" dist="38100" algn="l" rotWithShape="0">
                  <a:prstClr val="black">
                    <a:alpha val="40000"/>
                  </a:prstClr>
                </a:outerShdw>
              </a:effectLst>
            </a:endParaRPr>
          </a:p>
        </p:txBody>
      </p:sp>
      <p:pic>
        <p:nvPicPr>
          <p:cNvPr id="8" name="Picture 2" descr="C:\Users\samsung\AppData\Local\Temp\IMG_20180614_190147.jpg"/>
          <p:cNvPicPr>
            <a:picLocks noChangeAspect="1" noChangeArrowheads="1"/>
          </p:cNvPicPr>
          <p:nvPr/>
        </p:nvPicPr>
        <p:blipFill>
          <a:blip r:embed="rId6" cstate="print"/>
          <a:stretch>
            <a:fillRect/>
          </a:stretch>
        </p:blipFill>
        <p:spPr bwMode="auto">
          <a:xfrm>
            <a:off x="4074627" y="3989243"/>
            <a:ext cx="3873272" cy="2185988"/>
          </a:xfrm>
          <a:prstGeom prst="rect">
            <a:avLst/>
          </a:prstGeom>
          <a:noFill/>
          <a:ln>
            <a:solidFill>
              <a:schemeClr val="tx1"/>
            </a:solidFill>
          </a:ln>
        </p:spPr>
      </p:pic>
      <p:pic>
        <p:nvPicPr>
          <p:cNvPr id="9" name="Picture 5" descr="C:\Users\samsung\AppData\Local\Temp\IMG_20180614_185617.jpg"/>
          <p:cNvPicPr>
            <a:picLocks noChangeAspect="1" noChangeArrowheads="1"/>
          </p:cNvPicPr>
          <p:nvPr/>
        </p:nvPicPr>
        <p:blipFill>
          <a:blip r:embed="rId7" cstate="print"/>
          <a:stretch>
            <a:fillRect/>
          </a:stretch>
        </p:blipFill>
        <p:spPr bwMode="auto">
          <a:xfrm>
            <a:off x="8053900" y="3989243"/>
            <a:ext cx="3873272" cy="2185988"/>
          </a:xfrm>
          <a:prstGeom prst="rect">
            <a:avLst/>
          </a:prstGeom>
          <a:noFill/>
          <a:ln>
            <a:solidFill>
              <a:schemeClr val="tx1"/>
            </a:solidFill>
          </a:ln>
        </p:spPr>
      </p:pic>
      <p:sp>
        <p:nvSpPr>
          <p:cNvPr id="2" name="Footer Placeholder 1"/>
          <p:cNvSpPr>
            <a:spLocks noGrp="1"/>
          </p:cNvSpPr>
          <p:nvPr>
            <p:ph type="ftr" sz="quarter" idx="12"/>
          </p:nvPr>
        </p:nvSpPr>
        <p:spPr/>
        <p:txBody>
          <a:bodyPr/>
          <a:lstStyle/>
          <a:p>
            <a:pPr>
              <a:defRPr/>
            </a:pPr>
            <a:r>
              <a:rPr lang="en-US" smtClean="0"/>
              <a:t>25th IPPOG meeting public events in Sofia</a:t>
            </a:r>
            <a:endParaRPr lang="bg-BG"/>
          </a:p>
        </p:txBody>
      </p:sp>
    </p:spTree>
    <p:extLst>
      <p:ext uri="{BB962C8B-B14F-4D97-AF65-F5344CB8AC3E}">
        <p14:creationId xmlns:p14="http://schemas.microsoft.com/office/powerpoint/2010/main" val="3354318024"/>
      </p:ext>
    </p:extLst>
  </p:cSld>
  <p:clrMapOvr>
    <a:masterClrMapping/>
  </p:clrMapOvr>
  <p:transition spd="slow">
    <p:wip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Контейнер за съдържание 6" descr="D:\Krasi CERN\DSC01340.JPG"/>
          <p:cNvPicPr>
            <a:picLocks noGrp="1"/>
          </p:cNvPicPr>
          <p:nvPr>
            <p:ph sz="half" idx="4294967295"/>
          </p:nvPr>
        </p:nvPicPr>
        <p:blipFill>
          <a:blip r:embed="rId2" cstate="print"/>
          <a:srcRect/>
          <a:stretch>
            <a:fillRect/>
          </a:stretch>
        </p:blipFill>
        <p:spPr>
          <a:xfrm>
            <a:off x="7733300" y="1006548"/>
            <a:ext cx="3863544" cy="2512540"/>
          </a:xfrm>
          <a:ln>
            <a:solidFill>
              <a:schemeClr val="tx1"/>
            </a:solidFill>
          </a:ln>
        </p:spPr>
      </p:pic>
      <p:pic>
        <p:nvPicPr>
          <p:cNvPr id="35845" name="Picture 2" descr="C:\Users\Svezhina\Pictures\Logo-en.gif"/>
          <p:cNvPicPr>
            <a:picLocks noGrp="1" noChangeAspect="1" noChangeArrowheads="1"/>
          </p:cNvPicPr>
          <p:nvPr>
            <p:ph sz="half" idx="4294967295"/>
          </p:nvPr>
        </p:nvPicPr>
        <p:blipFill>
          <a:blip r:embed="rId3" cstate="print"/>
          <a:srcRect/>
          <a:stretch>
            <a:fillRect/>
          </a:stretch>
        </p:blipFill>
        <p:spPr>
          <a:xfrm>
            <a:off x="642551" y="1313117"/>
            <a:ext cx="3333750" cy="723900"/>
          </a:xfrm>
        </p:spPr>
      </p:pic>
      <p:pic>
        <p:nvPicPr>
          <p:cNvPr id="35843" name="Картина 7" descr="D:\Krasi CERN\DSC01363.JPG"/>
          <p:cNvPicPr>
            <a:picLocks noChangeAspect="1" noChangeArrowheads="1"/>
          </p:cNvPicPr>
          <p:nvPr/>
        </p:nvPicPr>
        <p:blipFill>
          <a:blip r:embed="rId4" cstate="print"/>
          <a:srcRect/>
          <a:stretch>
            <a:fillRect/>
          </a:stretch>
        </p:blipFill>
        <p:spPr bwMode="auto">
          <a:xfrm>
            <a:off x="7289414" y="3806736"/>
            <a:ext cx="3591696" cy="2810893"/>
          </a:xfrm>
          <a:prstGeom prst="rect">
            <a:avLst/>
          </a:prstGeom>
          <a:noFill/>
          <a:ln w="9525">
            <a:solidFill>
              <a:schemeClr val="tx1"/>
            </a:solidFill>
            <a:miter lim="800000"/>
            <a:headEnd/>
            <a:tailEnd/>
          </a:ln>
        </p:spPr>
      </p:pic>
      <p:pic>
        <p:nvPicPr>
          <p:cNvPr id="35844" name="Картина 8" descr="D:\CERN-Didka\101_PANA\P1010131.JPG"/>
          <p:cNvPicPr>
            <a:picLocks noChangeAspect="1" noChangeArrowheads="1"/>
          </p:cNvPicPr>
          <p:nvPr/>
        </p:nvPicPr>
        <p:blipFill>
          <a:blip r:embed="rId5" cstate="print"/>
          <a:srcRect/>
          <a:stretch>
            <a:fillRect/>
          </a:stretch>
        </p:blipFill>
        <p:spPr bwMode="auto">
          <a:xfrm>
            <a:off x="1654504" y="3985180"/>
            <a:ext cx="3495675" cy="2622550"/>
          </a:xfrm>
          <a:prstGeom prst="rect">
            <a:avLst/>
          </a:prstGeom>
          <a:noFill/>
          <a:ln w="9525">
            <a:solidFill>
              <a:schemeClr val="tx1"/>
            </a:solidFill>
            <a:miter lim="800000"/>
            <a:headEnd/>
            <a:tailEnd/>
          </a:ln>
        </p:spPr>
      </p:pic>
      <p:sp>
        <p:nvSpPr>
          <p:cNvPr id="35846" name="Правоъгълник 10"/>
          <p:cNvSpPr>
            <a:spLocks noChangeArrowheads="1"/>
          </p:cNvSpPr>
          <p:nvPr/>
        </p:nvSpPr>
        <p:spPr bwMode="auto">
          <a:xfrm>
            <a:off x="238897" y="2135378"/>
            <a:ext cx="5028941" cy="369332"/>
          </a:xfrm>
          <a:prstGeom prst="rect">
            <a:avLst/>
          </a:prstGeom>
          <a:noFill/>
          <a:ln w="9525">
            <a:noFill/>
            <a:miter lim="800000"/>
            <a:headEnd/>
            <a:tailEnd/>
          </a:ln>
        </p:spPr>
        <p:txBody>
          <a:bodyPr wrap="none">
            <a:spAutoFit/>
          </a:bodyPr>
          <a:lstStyle/>
          <a:p>
            <a:r>
              <a:rPr lang="en-US" dirty="0">
                <a:hlinkClick r:id="rId6"/>
              </a:rPr>
              <a:t>Issue No. 21-22/2010 - Monday 24 May 2010</a:t>
            </a:r>
            <a:endParaRPr lang="en-US" dirty="0"/>
          </a:p>
        </p:txBody>
      </p:sp>
      <p:sp>
        <p:nvSpPr>
          <p:cNvPr id="35847" name="Правоъгълник 11"/>
          <p:cNvSpPr>
            <a:spLocks noChangeArrowheads="1"/>
          </p:cNvSpPr>
          <p:nvPr/>
        </p:nvSpPr>
        <p:spPr bwMode="auto">
          <a:xfrm>
            <a:off x="0" y="2563645"/>
            <a:ext cx="6524597" cy="1477328"/>
          </a:xfrm>
          <a:prstGeom prst="rect">
            <a:avLst/>
          </a:prstGeom>
          <a:noFill/>
          <a:ln w="9525">
            <a:noFill/>
            <a:miter lim="800000"/>
            <a:headEnd/>
            <a:tailEnd/>
          </a:ln>
        </p:spPr>
        <p:txBody>
          <a:bodyPr wrap="square">
            <a:spAutoFit/>
          </a:bodyPr>
          <a:lstStyle/>
          <a:p>
            <a:r>
              <a:rPr lang="en-US" b="1" dirty="0"/>
              <a:t>150 Bulgarian students visit CERN</a:t>
            </a:r>
          </a:p>
          <a:p>
            <a:r>
              <a:rPr lang="en-US" dirty="0"/>
              <a:t>Between 27 March and 8 April 2010, 150 Bulgarian students from the Astronomical Observatory in Varna visited CERN as part of the “From Galileo to CERN” </a:t>
            </a:r>
            <a:r>
              <a:rPr lang="en-US" dirty="0" err="1"/>
              <a:t>programme</a:t>
            </a:r>
            <a:r>
              <a:rPr lang="en-US" dirty="0"/>
              <a:t>. </a:t>
            </a:r>
            <a:endParaRPr lang="bg-BG" dirty="0"/>
          </a:p>
        </p:txBody>
      </p:sp>
      <p:sp>
        <p:nvSpPr>
          <p:cNvPr id="10" name="Rectangle 9"/>
          <p:cNvSpPr/>
          <p:nvPr/>
        </p:nvSpPr>
        <p:spPr>
          <a:xfrm>
            <a:off x="238897" y="260649"/>
            <a:ext cx="9426175" cy="954107"/>
          </a:xfrm>
          <a:prstGeom prst="rect">
            <a:avLst/>
          </a:prstGeom>
          <a:noFill/>
        </p:spPr>
        <p:txBody>
          <a:bodyPr wrap="square" lIns="91440" tIns="45720" rIns="91440" bIns="45720">
            <a:spAutoFit/>
          </a:bodyPr>
          <a:lstStyle/>
          <a:p>
            <a:pPr algn="ctr"/>
            <a:r>
              <a:rPr lang="en-US" sz="2800" dirty="0" smtClean="0">
                <a:ln w="0"/>
                <a:effectLst>
                  <a:outerShdw blurRad="50800" dist="38100" algn="l" rotWithShape="0">
                    <a:prstClr val="black">
                      <a:alpha val="40000"/>
                    </a:prstClr>
                  </a:outerShdw>
                </a:effectLst>
                <a:latin typeface="Arial" pitchFamily="34" charset="0"/>
              </a:rPr>
              <a:t>First school visit in CERN</a:t>
            </a:r>
            <a:r>
              <a:rPr lang="bg-BG" sz="2800" dirty="0" smtClean="0">
                <a:ln w="0"/>
                <a:effectLst>
                  <a:outerShdw blurRad="50800" dist="38100" algn="l" rotWithShape="0">
                    <a:prstClr val="black">
                      <a:alpha val="40000"/>
                    </a:prstClr>
                  </a:outerShdw>
                </a:effectLst>
                <a:latin typeface="Arial" pitchFamily="34" charset="0"/>
              </a:rPr>
              <a:t>–</a:t>
            </a:r>
            <a:endParaRPr lang="bg-BG" sz="2800" dirty="0">
              <a:ln w="0"/>
              <a:effectLst>
                <a:outerShdw blurRad="50800" dist="38100" algn="l" rotWithShape="0">
                  <a:prstClr val="black">
                    <a:alpha val="40000"/>
                  </a:prstClr>
                </a:outerShdw>
              </a:effectLst>
              <a:latin typeface="Arial" pitchFamily="34" charset="0"/>
            </a:endParaRPr>
          </a:p>
          <a:p>
            <a:pPr algn="ctr"/>
            <a:r>
              <a:rPr lang="bg-BG" sz="2800" dirty="0">
                <a:ln w="0"/>
                <a:effectLst>
                  <a:outerShdw blurRad="50800" dist="38100" algn="l" rotWithShape="0">
                    <a:prstClr val="black">
                      <a:alpha val="40000"/>
                    </a:prstClr>
                  </a:outerShdw>
                </a:effectLst>
                <a:latin typeface="Arial" pitchFamily="34" charset="0"/>
              </a:rPr>
              <a:t> 29.03 – </a:t>
            </a:r>
            <a:r>
              <a:rPr lang="bg-BG" sz="2800" dirty="0" smtClean="0">
                <a:ln w="0"/>
                <a:effectLst>
                  <a:outerShdw blurRad="50800" dist="38100" algn="l" rotWithShape="0">
                    <a:prstClr val="black">
                      <a:alpha val="40000"/>
                    </a:prstClr>
                  </a:outerShdw>
                </a:effectLst>
                <a:latin typeface="Arial" pitchFamily="34" charset="0"/>
              </a:rPr>
              <a:t>08.04.2010</a:t>
            </a:r>
            <a:endParaRPr lang="bg-BG" sz="2800" dirty="0">
              <a:ln w="0"/>
              <a:effectLst>
                <a:outerShdw blurRad="50800" dist="38100" algn="l" rotWithShape="0">
                  <a:prstClr val="black">
                    <a:alpha val="40000"/>
                  </a:prstClr>
                </a:outerShdw>
              </a:effectLst>
            </a:endParaRPr>
          </a:p>
        </p:txBody>
      </p:sp>
      <p:sp>
        <p:nvSpPr>
          <p:cNvPr id="2" name="Footer Placeholder 1"/>
          <p:cNvSpPr>
            <a:spLocks noGrp="1"/>
          </p:cNvSpPr>
          <p:nvPr>
            <p:ph type="ftr" sz="quarter" idx="11"/>
          </p:nvPr>
        </p:nvSpPr>
        <p:spPr>
          <a:xfrm>
            <a:off x="3976301" y="6600476"/>
            <a:ext cx="3859795" cy="304801"/>
          </a:xfrm>
        </p:spPr>
        <p:txBody>
          <a:bodyPr/>
          <a:lstStyle/>
          <a:p>
            <a:r>
              <a:rPr lang="en-US" dirty="0" smtClean="0"/>
              <a:t>25th IPPOG meeting public events in Sofia</a:t>
            </a:r>
            <a:endParaRPr lang="en-US" dirty="0"/>
          </a:p>
        </p:txBody>
      </p:sp>
    </p:spTree>
    <p:extLst>
      <p:ext uri="{BB962C8B-B14F-4D97-AF65-F5344CB8AC3E}">
        <p14:creationId xmlns:p14="http://schemas.microsoft.com/office/powerpoint/2010/main" val="2085398982"/>
      </p:ext>
    </p:extLst>
  </p:cSld>
  <p:clrMapOvr>
    <a:masterClrMapping/>
  </p:clrMapOvr>
  <p:transition spd="slow">
    <p:wip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5" name="Picture 3"/>
          <p:cNvPicPr>
            <a:picLocks noGrp="1" noChangeAspect="1" noChangeArrowheads="1"/>
          </p:cNvPicPr>
          <p:nvPr>
            <p:ph sz="half" idx="2"/>
          </p:nvPr>
        </p:nvPicPr>
        <p:blipFill>
          <a:blip r:embed="rId2" cstate="print"/>
          <a:srcRect/>
          <a:stretch>
            <a:fillRect/>
          </a:stretch>
        </p:blipFill>
        <p:spPr bwMode="auto">
          <a:xfrm>
            <a:off x="2207568" y="922715"/>
            <a:ext cx="7704856" cy="5450741"/>
          </a:xfrm>
          <a:prstGeom prst="rect">
            <a:avLst/>
          </a:prstGeom>
          <a:noFill/>
          <a:ln w="9525">
            <a:solidFill>
              <a:schemeClr val="tx1"/>
            </a:solidFill>
            <a:miter lim="800000"/>
            <a:headEnd/>
            <a:tailEnd/>
          </a:ln>
        </p:spPr>
      </p:pic>
      <p:pic>
        <p:nvPicPr>
          <p:cNvPr id="44034" name="Picture 2"/>
          <p:cNvPicPr>
            <a:picLocks noGrp="1" noChangeAspect="1" noChangeArrowheads="1"/>
          </p:cNvPicPr>
          <p:nvPr>
            <p:ph sz="half" idx="1"/>
          </p:nvPr>
        </p:nvPicPr>
        <p:blipFill>
          <a:blip r:embed="rId3" cstate="print"/>
          <a:srcRect/>
          <a:stretch>
            <a:fillRect/>
          </a:stretch>
        </p:blipFill>
        <p:spPr bwMode="auto">
          <a:xfrm>
            <a:off x="1672839" y="766704"/>
            <a:ext cx="8142912" cy="5760640"/>
          </a:xfrm>
          <a:prstGeom prst="rect">
            <a:avLst/>
          </a:prstGeom>
          <a:noFill/>
          <a:ln w="9525">
            <a:solidFill>
              <a:schemeClr val="tx1"/>
            </a:solidFill>
            <a:miter lim="800000"/>
            <a:headEnd/>
            <a:tailEnd/>
          </a:ln>
        </p:spPr>
      </p:pic>
      <p:sp>
        <p:nvSpPr>
          <p:cNvPr id="3" name="Rectangle 2"/>
          <p:cNvSpPr/>
          <p:nvPr/>
        </p:nvSpPr>
        <p:spPr>
          <a:xfrm>
            <a:off x="4418104" y="243484"/>
            <a:ext cx="3062057" cy="523220"/>
          </a:xfrm>
          <a:prstGeom prst="rect">
            <a:avLst/>
          </a:prstGeom>
        </p:spPr>
        <p:txBody>
          <a:bodyPr wrap="none">
            <a:spAutoFit/>
          </a:bodyPr>
          <a:lstStyle/>
          <a:p>
            <a:r>
              <a:rPr lang="en-US" sz="2800" dirty="0"/>
              <a:t>Students for visits</a:t>
            </a:r>
          </a:p>
        </p:txBody>
      </p:sp>
    </p:spTree>
    <p:extLst>
      <p:ext uri="{BB962C8B-B14F-4D97-AF65-F5344CB8AC3E}">
        <p14:creationId xmlns:p14="http://schemas.microsoft.com/office/powerpoint/2010/main" val="45527405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44034"/>
                                        </p:tgtEl>
                                        <p:attrNameLst>
                                          <p:attrName>style.visibility</p:attrName>
                                        </p:attrNameLst>
                                      </p:cBhvr>
                                      <p:to>
                                        <p:strVal val="visible"/>
                                      </p:to>
                                    </p:set>
                                    <p:animEffect transition="in" filter="box(in)">
                                      <p:cBhvr>
                                        <p:cTn id="7" dur="500"/>
                                        <p:tgtEl>
                                          <p:spTgt spid="440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1" name="Picture 9" descr="G:\894722_640189179341172_729729141_o.jpg"/>
          <p:cNvPicPr>
            <a:picLocks noChangeAspect="1" noChangeArrowheads="1"/>
          </p:cNvPicPr>
          <p:nvPr/>
        </p:nvPicPr>
        <p:blipFill>
          <a:blip r:embed="rId2" cstate="print"/>
          <a:srcRect/>
          <a:stretch>
            <a:fillRect/>
          </a:stretch>
        </p:blipFill>
        <p:spPr bwMode="auto">
          <a:xfrm>
            <a:off x="7971415" y="906722"/>
            <a:ext cx="4079167" cy="2720082"/>
          </a:xfrm>
          <a:prstGeom prst="rect">
            <a:avLst/>
          </a:prstGeom>
          <a:noFill/>
          <a:ln w="9525">
            <a:solidFill>
              <a:schemeClr val="tx1"/>
            </a:solidFill>
            <a:miter lim="800000"/>
            <a:headEnd/>
            <a:tailEnd/>
          </a:ln>
        </p:spPr>
      </p:pic>
      <p:pic>
        <p:nvPicPr>
          <p:cNvPr id="56326" name="Picture 2" descr="G:\163946_651432758206882_1769299633_n.jpg"/>
          <p:cNvPicPr>
            <a:picLocks noGrp="1" noChangeAspect="1" noChangeArrowheads="1"/>
          </p:cNvPicPr>
          <p:nvPr>
            <p:ph sz="quarter" idx="4294967295"/>
          </p:nvPr>
        </p:nvPicPr>
        <p:blipFill>
          <a:blip r:embed="rId3" cstate="print"/>
          <a:srcRect/>
          <a:stretch>
            <a:fillRect/>
          </a:stretch>
        </p:blipFill>
        <p:spPr>
          <a:xfrm>
            <a:off x="390094" y="3992133"/>
            <a:ext cx="3539356" cy="2654518"/>
          </a:xfrm>
          <a:ln>
            <a:solidFill>
              <a:schemeClr val="tx1"/>
            </a:solidFill>
          </a:ln>
        </p:spPr>
      </p:pic>
      <p:pic>
        <p:nvPicPr>
          <p:cNvPr id="56329" name="Picture 5" descr="G:\919224_651432048206953_1858679074_o.jpg"/>
          <p:cNvPicPr>
            <a:picLocks noGrp="1" noChangeAspect="1" noChangeArrowheads="1"/>
          </p:cNvPicPr>
          <p:nvPr>
            <p:ph sz="quarter" idx="4294967295"/>
          </p:nvPr>
        </p:nvPicPr>
        <p:blipFill>
          <a:blip r:embed="rId4" cstate="print"/>
          <a:srcRect/>
          <a:stretch>
            <a:fillRect/>
          </a:stretch>
        </p:blipFill>
        <p:spPr>
          <a:xfrm>
            <a:off x="8673677" y="4151871"/>
            <a:ext cx="3249398" cy="2437048"/>
          </a:xfrm>
        </p:spPr>
      </p:pic>
      <p:pic>
        <p:nvPicPr>
          <p:cNvPr id="56331" name="Picture 7" descr="G:\893687_10200368777035934_1894300544_o.jpg"/>
          <p:cNvPicPr>
            <a:picLocks noChangeAspect="1" noChangeArrowheads="1"/>
          </p:cNvPicPr>
          <p:nvPr/>
        </p:nvPicPr>
        <p:blipFill>
          <a:blip r:embed="rId5" cstate="print"/>
          <a:srcRect/>
          <a:stretch>
            <a:fillRect/>
          </a:stretch>
        </p:blipFill>
        <p:spPr bwMode="auto">
          <a:xfrm>
            <a:off x="4416507" y="4151870"/>
            <a:ext cx="3875659" cy="2516661"/>
          </a:xfrm>
          <a:prstGeom prst="rect">
            <a:avLst/>
          </a:prstGeom>
          <a:noFill/>
          <a:ln w="9525">
            <a:solidFill>
              <a:schemeClr val="tx1"/>
            </a:solidFill>
            <a:miter lim="800000"/>
            <a:headEnd/>
            <a:tailEnd/>
          </a:ln>
        </p:spPr>
      </p:pic>
      <p:sp>
        <p:nvSpPr>
          <p:cNvPr id="12" name="Rectangle 11"/>
          <p:cNvSpPr/>
          <p:nvPr/>
        </p:nvSpPr>
        <p:spPr>
          <a:xfrm>
            <a:off x="3566704" y="260648"/>
            <a:ext cx="5280613" cy="523220"/>
          </a:xfrm>
          <a:prstGeom prst="rect">
            <a:avLst/>
          </a:prstGeom>
          <a:noFill/>
        </p:spPr>
        <p:txBody>
          <a:bodyPr wrap="none" lIns="91440" tIns="45720" rIns="91440" bIns="45720">
            <a:spAutoFit/>
          </a:bodyPr>
          <a:lstStyle/>
          <a:p>
            <a:pPr algn="ctr"/>
            <a:r>
              <a:rPr lang="en-US" sz="2800" dirty="0" smtClean="0">
                <a:ln w="0"/>
                <a:effectLst>
                  <a:outerShdw blurRad="50800" dist="38100" algn="l" rotWithShape="0">
                    <a:prstClr val="black">
                      <a:alpha val="40000"/>
                    </a:prstClr>
                  </a:outerShdw>
                  <a:reflection blurRad="6350" stA="50000" endA="300" endPos="50000" dist="29997" dir="5400000" sy="-100000" algn="bl" rotWithShape="0"/>
                </a:effectLst>
                <a:latin typeface="Arial" pitchFamily="34" charset="0"/>
              </a:rPr>
              <a:t>Students and teachers in CERN</a:t>
            </a:r>
            <a:endParaRPr lang="bg-BG" sz="2800" dirty="0">
              <a:ln w="0"/>
              <a:effectLst>
                <a:outerShdw blurRad="50800" dist="38100" algn="l" rotWithShape="0">
                  <a:prstClr val="black">
                    <a:alpha val="40000"/>
                  </a:prstClr>
                </a:outerShdw>
                <a:reflection blurRad="6350" stA="50000" endA="300" endPos="50000" dist="29997" dir="5400000" sy="-100000" algn="bl" rotWithShape="0"/>
              </a:effectLst>
            </a:endParaRPr>
          </a:p>
        </p:txBody>
      </p:sp>
      <p:pic>
        <p:nvPicPr>
          <p:cNvPr id="56322" name="Picture 8" descr="G:\905223_640174149342675_919990846_o.jpg"/>
          <p:cNvPicPr>
            <a:picLocks noChangeAspect="1" noChangeArrowheads="1"/>
          </p:cNvPicPr>
          <p:nvPr/>
        </p:nvPicPr>
        <p:blipFill>
          <a:blip r:embed="rId6" cstate="print"/>
          <a:srcRect/>
          <a:stretch>
            <a:fillRect/>
          </a:stretch>
        </p:blipFill>
        <p:spPr bwMode="auto">
          <a:xfrm>
            <a:off x="165783" y="906721"/>
            <a:ext cx="3618723" cy="2413127"/>
          </a:xfrm>
          <a:prstGeom prst="rect">
            <a:avLst/>
          </a:prstGeom>
          <a:noFill/>
          <a:ln w="9525">
            <a:solidFill>
              <a:schemeClr val="tx1"/>
            </a:solidFill>
            <a:miter lim="800000"/>
            <a:headEnd/>
            <a:tailEnd/>
          </a:ln>
        </p:spPr>
      </p:pic>
      <p:pic>
        <p:nvPicPr>
          <p:cNvPr id="13" name="Картина 10" descr="D:\Krasi CERN\DSC01385.JPG"/>
          <p:cNvPicPr>
            <a:picLocks noChangeAspect="1" noChangeArrowheads="1"/>
          </p:cNvPicPr>
          <p:nvPr/>
        </p:nvPicPr>
        <p:blipFill>
          <a:blip r:embed="rId7" cstate="print"/>
          <a:srcRect/>
          <a:stretch>
            <a:fillRect/>
          </a:stretch>
        </p:blipFill>
        <p:spPr bwMode="auto">
          <a:xfrm>
            <a:off x="4006871" y="906722"/>
            <a:ext cx="3846007" cy="2883396"/>
          </a:xfrm>
          <a:prstGeom prst="rect">
            <a:avLst/>
          </a:prstGeom>
          <a:noFill/>
          <a:ln w="9525">
            <a:solidFill>
              <a:schemeClr val="tx1"/>
            </a:solidFill>
            <a:miter lim="800000"/>
            <a:headEnd/>
            <a:tailEnd/>
          </a:ln>
        </p:spPr>
      </p:pic>
      <p:sp>
        <p:nvSpPr>
          <p:cNvPr id="2" name="Footer Placeholder 1"/>
          <p:cNvSpPr>
            <a:spLocks noGrp="1"/>
          </p:cNvSpPr>
          <p:nvPr>
            <p:ph type="ftr" sz="quarter" idx="11"/>
          </p:nvPr>
        </p:nvSpPr>
        <p:spPr>
          <a:xfrm>
            <a:off x="4623126" y="6612281"/>
            <a:ext cx="3859795" cy="304801"/>
          </a:xfrm>
        </p:spPr>
        <p:txBody>
          <a:bodyPr/>
          <a:lstStyle/>
          <a:p>
            <a:r>
              <a:rPr lang="en-US" dirty="0" smtClean="0"/>
              <a:t>25th IPPOG meeting public events in Sofia</a:t>
            </a:r>
            <a:endParaRPr lang="en-US" dirty="0"/>
          </a:p>
        </p:txBody>
      </p:sp>
    </p:spTree>
    <p:extLst>
      <p:ext uri="{BB962C8B-B14F-4D97-AF65-F5344CB8AC3E}">
        <p14:creationId xmlns:p14="http://schemas.microsoft.com/office/powerpoint/2010/main" val="1842789779"/>
      </p:ext>
    </p:extLst>
  </p:cSld>
  <p:clrMapOvr>
    <a:masterClrMapping/>
  </p:clrMapOvr>
  <p:transition spd="slow">
    <p:wip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Контейнер за съдържание 8" descr="u4enici_24.jpg"/>
          <p:cNvPicPr>
            <a:picLocks noGrp="1" noChangeAspect="1"/>
          </p:cNvPicPr>
          <p:nvPr>
            <p:ph sz="quarter" idx="4294967295"/>
          </p:nvPr>
        </p:nvPicPr>
        <p:blipFill>
          <a:blip r:embed="rId2" cstate="print"/>
          <a:srcRect/>
          <a:stretch>
            <a:fillRect/>
          </a:stretch>
        </p:blipFill>
        <p:spPr>
          <a:xfrm>
            <a:off x="94500" y="1142363"/>
            <a:ext cx="2917825" cy="2185987"/>
          </a:xfrm>
          <a:ln>
            <a:solidFill>
              <a:schemeClr val="tx1"/>
            </a:solidFill>
          </a:ln>
        </p:spPr>
      </p:pic>
      <p:pic>
        <p:nvPicPr>
          <p:cNvPr id="37890" name="Контейнер за съдържание 9" descr="u4enici_27.jpg"/>
          <p:cNvPicPr>
            <a:picLocks noGrp="1" noChangeAspect="1"/>
          </p:cNvPicPr>
          <p:nvPr>
            <p:ph sz="quarter" idx="4294967295"/>
          </p:nvPr>
        </p:nvPicPr>
        <p:blipFill>
          <a:blip r:embed="rId3" cstate="print"/>
          <a:srcRect/>
          <a:stretch>
            <a:fillRect/>
          </a:stretch>
        </p:blipFill>
        <p:spPr>
          <a:xfrm>
            <a:off x="6189668" y="1168271"/>
            <a:ext cx="2931428" cy="2199316"/>
          </a:xfrm>
          <a:ln>
            <a:solidFill>
              <a:schemeClr val="tx1"/>
            </a:solidFill>
          </a:ln>
        </p:spPr>
      </p:pic>
      <p:pic>
        <p:nvPicPr>
          <p:cNvPr id="37891" name="Контейнер за съдържание 6" descr="u4enici_35.jpg"/>
          <p:cNvPicPr>
            <a:picLocks noGrp="1" noChangeAspect="1"/>
          </p:cNvPicPr>
          <p:nvPr>
            <p:ph sz="quarter" idx="4294967295"/>
          </p:nvPr>
        </p:nvPicPr>
        <p:blipFill>
          <a:blip r:embed="rId4" cstate="print"/>
          <a:srcRect/>
          <a:stretch>
            <a:fillRect/>
          </a:stretch>
        </p:blipFill>
        <p:spPr>
          <a:xfrm>
            <a:off x="3181933" y="1174142"/>
            <a:ext cx="2925763" cy="2187575"/>
          </a:xfrm>
          <a:ln>
            <a:solidFill>
              <a:schemeClr val="tx1"/>
            </a:solidFill>
          </a:ln>
        </p:spPr>
      </p:pic>
      <p:pic>
        <p:nvPicPr>
          <p:cNvPr id="37892" name="Контейнер за съдържание 10" descr="u4enici_14.jpg"/>
          <p:cNvPicPr>
            <a:picLocks noGrp="1" noChangeAspect="1"/>
          </p:cNvPicPr>
          <p:nvPr>
            <p:ph sz="quarter" idx="4294967295"/>
          </p:nvPr>
        </p:nvPicPr>
        <p:blipFill>
          <a:blip r:embed="rId5" cstate="print"/>
          <a:srcRect/>
          <a:stretch>
            <a:fillRect/>
          </a:stretch>
        </p:blipFill>
        <p:spPr>
          <a:xfrm>
            <a:off x="8647179" y="3976444"/>
            <a:ext cx="3235938" cy="2424881"/>
          </a:xfrm>
          <a:ln>
            <a:solidFill>
              <a:schemeClr val="tx1"/>
            </a:solidFill>
          </a:ln>
        </p:spPr>
      </p:pic>
      <p:pic>
        <p:nvPicPr>
          <p:cNvPr id="37893" name="Picture 5" descr="DSC00724"/>
          <p:cNvPicPr>
            <a:picLocks noChangeAspect="1" noChangeArrowheads="1"/>
          </p:cNvPicPr>
          <p:nvPr/>
        </p:nvPicPr>
        <p:blipFill>
          <a:blip r:embed="rId6" cstate="print"/>
          <a:srcRect/>
          <a:stretch>
            <a:fillRect/>
          </a:stretch>
        </p:blipFill>
        <p:spPr bwMode="auto">
          <a:xfrm>
            <a:off x="360000" y="3976444"/>
            <a:ext cx="3306395" cy="2435197"/>
          </a:xfrm>
          <a:prstGeom prst="rect">
            <a:avLst/>
          </a:prstGeom>
          <a:noFill/>
          <a:ln w="9525">
            <a:solidFill>
              <a:schemeClr val="tx1"/>
            </a:solidFill>
            <a:miter lim="800000"/>
            <a:headEnd/>
            <a:tailEnd/>
          </a:ln>
        </p:spPr>
      </p:pic>
      <p:pic>
        <p:nvPicPr>
          <p:cNvPr id="13" name="Picture 6" descr="DSC00725"/>
          <p:cNvPicPr>
            <a:picLocks noChangeAspect="1" noChangeArrowheads="1"/>
          </p:cNvPicPr>
          <p:nvPr/>
        </p:nvPicPr>
        <p:blipFill>
          <a:blip r:embed="rId7" cstate="screen"/>
          <a:srcRect/>
          <a:stretch>
            <a:fillRect/>
          </a:stretch>
        </p:blipFill>
        <p:spPr bwMode="auto">
          <a:xfrm>
            <a:off x="4389474" y="3976444"/>
            <a:ext cx="3693298" cy="2419710"/>
          </a:xfrm>
          <a:prstGeom prst="flowChartProcess">
            <a:avLst/>
          </a:prstGeom>
          <a:noFill/>
          <a:ln w="9525">
            <a:solidFill>
              <a:schemeClr val="tx1"/>
            </a:solidFill>
            <a:miter lim="800000"/>
            <a:headEnd/>
            <a:tailEnd/>
          </a:ln>
        </p:spPr>
      </p:pic>
      <p:pic>
        <p:nvPicPr>
          <p:cNvPr id="37895" name="Picture 5" descr="DSC00780"/>
          <p:cNvPicPr>
            <a:picLocks noChangeAspect="1" noChangeArrowheads="1"/>
          </p:cNvPicPr>
          <p:nvPr/>
        </p:nvPicPr>
        <p:blipFill>
          <a:blip r:embed="rId8" cstate="print"/>
          <a:srcRect/>
          <a:stretch>
            <a:fillRect/>
          </a:stretch>
        </p:blipFill>
        <p:spPr bwMode="auto">
          <a:xfrm>
            <a:off x="9203069" y="1174142"/>
            <a:ext cx="2918944" cy="2154208"/>
          </a:xfrm>
          <a:prstGeom prst="rect">
            <a:avLst/>
          </a:prstGeom>
          <a:noFill/>
          <a:ln w="9525">
            <a:solidFill>
              <a:schemeClr val="tx1"/>
            </a:solidFill>
            <a:miter lim="800000"/>
            <a:headEnd/>
            <a:tailEnd/>
          </a:ln>
        </p:spPr>
      </p:pic>
      <p:sp>
        <p:nvSpPr>
          <p:cNvPr id="11" name="Rectangle 10"/>
          <p:cNvSpPr/>
          <p:nvPr/>
        </p:nvSpPr>
        <p:spPr>
          <a:xfrm>
            <a:off x="3324656" y="1"/>
            <a:ext cx="6154249" cy="954107"/>
          </a:xfrm>
          <a:prstGeom prst="rect">
            <a:avLst/>
          </a:prstGeom>
          <a:noFill/>
        </p:spPr>
        <p:txBody>
          <a:bodyPr wrap="none" lIns="91440" tIns="45720" rIns="91440" bIns="45720">
            <a:spAutoFit/>
          </a:bodyPr>
          <a:lstStyle/>
          <a:p>
            <a:pPr algn="ctr"/>
            <a:r>
              <a:rPr lang="en-US" sz="2800" dirty="0" smtClean="0">
                <a:ln w="0"/>
                <a:effectLst>
                  <a:outerShdw blurRad="50800" dist="38100" algn="l" rotWithShape="0">
                    <a:prstClr val="black">
                      <a:alpha val="40000"/>
                    </a:prstClr>
                  </a:outerShdw>
                </a:effectLst>
              </a:rPr>
              <a:t>Scientific practical conference</a:t>
            </a:r>
            <a:endParaRPr lang="en-US" sz="2800" dirty="0">
              <a:ln w="0"/>
              <a:effectLst>
                <a:outerShdw blurRad="50800" dist="38100" algn="l" rotWithShape="0">
                  <a:prstClr val="black">
                    <a:alpha val="40000"/>
                  </a:prstClr>
                </a:outerShdw>
              </a:effectLst>
            </a:endParaRPr>
          </a:p>
          <a:p>
            <a:pPr algn="ctr"/>
            <a:r>
              <a:rPr lang="bg-BG" sz="2800" dirty="0">
                <a:ln w="0"/>
                <a:effectLst>
                  <a:outerShdw blurRad="50800" dist="38100" algn="l" rotWithShape="0">
                    <a:prstClr val="black">
                      <a:alpha val="40000"/>
                    </a:prstClr>
                  </a:outerShdw>
                </a:effectLst>
              </a:rPr>
              <a:t> </a:t>
            </a:r>
            <a:r>
              <a:rPr lang="bg-BG" sz="2800" dirty="0" smtClean="0">
                <a:ln w="0"/>
                <a:effectLst>
                  <a:outerShdw blurRad="50800" dist="38100" algn="l" rotWithShape="0">
                    <a:prstClr val="black">
                      <a:alpha val="40000"/>
                    </a:prstClr>
                  </a:outerShdw>
                </a:effectLst>
              </a:rPr>
              <a:t>”</a:t>
            </a:r>
            <a:r>
              <a:rPr lang="en-US" sz="2800" dirty="0" smtClean="0">
                <a:ln w="0"/>
                <a:effectLst>
                  <a:outerShdw blurRad="50800" dist="38100" algn="l" rotWithShape="0">
                    <a:prstClr val="black">
                      <a:alpha val="40000"/>
                    </a:prstClr>
                  </a:outerShdw>
                </a:effectLst>
              </a:rPr>
              <a:t>CERN for science and </a:t>
            </a:r>
            <a:r>
              <a:rPr lang="en-US" sz="2800" dirty="0" err="1" smtClean="0">
                <a:ln w="0"/>
                <a:effectLst>
                  <a:outerShdw blurRad="50800" dist="38100" algn="l" rotWithShape="0">
                    <a:prstClr val="black">
                      <a:alpha val="40000"/>
                    </a:prstClr>
                  </a:outerShdw>
                </a:effectLst>
              </a:rPr>
              <a:t>comunity</a:t>
            </a:r>
            <a:r>
              <a:rPr lang="bg-BG" sz="2800" dirty="0" smtClean="0">
                <a:ln w="0"/>
                <a:effectLst>
                  <a:outerShdw blurRad="50800" dist="38100" algn="l" rotWithShape="0">
                    <a:prstClr val="black">
                      <a:alpha val="40000"/>
                    </a:prstClr>
                  </a:outerShdw>
                </a:effectLst>
              </a:rPr>
              <a:t>”</a:t>
            </a:r>
            <a:endParaRPr lang="bg-BG" sz="2800" b="1" dirty="0">
              <a:ln w="10541" cmpd="sng">
                <a:solidFill>
                  <a:schemeClr val="accent1">
                    <a:shade val="88000"/>
                    <a:satMod val="110000"/>
                  </a:schemeClr>
                </a:solidFill>
                <a:prstDash val="solid"/>
              </a:ln>
              <a:solidFill>
                <a:srgbClr val="FFCC00"/>
              </a:solidFill>
              <a:effectLst>
                <a:outerShdw blurRad="50800" dist="38100" algn="l" rotWithShape="0">
                  <a:prstClr val="black">
                    <a:alpha val="40000"/>
                  </a:prstClr>
                </a:outerShdw>
              </a:effectLst>
            </a:endParaRPr>
          </a:p>
        </p:txBody>
      </p:sp>
      <p:sp>
        <p:nvSpPr>
          <p:cNvPr id="2" name="Footer Placeholder 1"/>
          <p:cNvSpPr>
            <a:spLocks noGrp="1"/>
          </p:cNvSpPr>
          <p:nvPr>
            <p:ph type="ftr" sz="quarter" idx="11"/>
          </p:nvPr>
        </p:nvSpPr>
        <p:spPr>
          <a:xfrm>
            <a:off x="3795587" y="6411641"/>
            <a:ext cx="3859795" cy="304801"/>
          </a:xfrm>
        </p:spPr>
        <p:txBody>
          <a:bodyPr/>
          <a:lstStyle/>
          <a:p>
            <a:r>
              <a:rPr lang="en-US" dirty="0" smtClean="0"/>
              <a:t>25th IPPOG meeting public events in Sofia</a:t>
            </a:r>
            <a:endParaRPr lang="en-US" dirty="0"/>
          </a:p>
        </p:txBody>
      </p:sp>
    </p:spTree>
    <p:extLst>
      <p:ext uri="{BB962C8B-B14F-4D97-AF65-F5344CB8AC3E}">
        <p14:creationId xmlns:p14="http://schemas.microsoft.com/office/powerpoint/2010/main" val="1958644791"/>
      </p:ext>
    </p:ext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5989" y="0"/>
            <a:ext cx="10149016" cy="1400530"/>
          </a:xfrm>
        </p:spPr>
        <p:txBody>
          <a:bodyPr/>
          <a:lstStyle/>
          <a:p>
            <a:r>
              <a:rPr lang="en-US" sz="3200" dirty="0">
                <a:ln w="0"/>
                <a:solidFill>
                  <a:schemeClr val="tx1"/>
                </a:solidFill>
                <a:effectLst>
                  <a:glow rad="101600">
                    <a:schemeClr val="accent4">
                      <a:satMod val="175000"/>
                      <a:alpha val="40000"/>
                    </a:schemeClr>
                  </a:glow>
                  <a:outerShdw blurRad="38100" dist="19050" dir="2700000" algn="tl" rotWithShape="0">
                    <a:schemeClr val="dk1">
                      <a:alpha val="40000"/>
                    </a:schemeClr>
                  </a:outerShdw>
                </a:effectLst>
                <a:latin typeface="Arial" pitchFamily="34" charset="0"/>
              </a:rPr>
              <a:t>Cooperation between CERN and the Bulgarian educational system</a:t>
            </a:r>
            <a:endParaRPr lang="bg-BG" sz="3200" dirty="0">
              <a:ln w="0"/>
              <a:solidFill>
                <a:schemeClr val="tx1"/>
              </a:solidFill>
              <a:effectLst>
                <a:glow rad="101600">
                  <a:schemeClr val="accent4">
                    <a:satMod val="175000"/>
                    <a:alpha val="40000"/>
                  </a:schemeClr>
                </a:glow>
                <a:outerShdw blurRad="38100" dist="19050" dir="2700000" algn="tl" rotWithShape="0">
                  <a:schemeClr val="dk1">
                    <a:alpha val="40000"/>
                  </a:schemeClr>
                </a:outerShdw>
              </a:effectLst>
            </a:endParaRPr>
          </a:p>
        </p:txBody>
      </p:sp>
      <p:sp>
        <p:nvSpPr>
          <p:cNvPr id="3" name="Text Placeholder 2"/>
          <p:cNvSpPr>
            <a:spLocks noGrp="1"/>
          </p:cNvSpPr>
          <p:nvPr>
            <p:ph type="body" idx="1"/>
          </p:nvPr>
        </p:nvSpPr>
        <p:spPr>
          <a:xfrm>
            <a:off x="345988" y="1054445"/>
            <a:ext cx="9803027" cy="5671750"/>
          </a:xfrm>
        </p:spPr>
        <p:txBody>
          <a:bodyPr>
            <a:normAutofit fontScale="85000" lnSpcReduction="10000"/>
          </a:bodyPr>
          <a:lstStyle/>
          <a:p>
            <a:pPr marL="447675" indent="-382588">
              <a:buFont typeface="Wingdings" pitchFamily="2" charset="2"/>
              <a:buChar char="ü"/>
            </a:pPr>
            <a:r>
              <a:rPr lang="en-US" b="1" dirty="0" smtClean="0">
                <a:latin typeface="Arial" pitchFamily="34" charset="0"/>
              </a:rPr>
              <a:t>13 </a:t>
            </a:r>
            <a:r>
              <a:rPr lang="en-US" b="1" dirty="0">
                <a:latin typeface="Arial" pitchFamily="34" charset="0"/>
              </a:rPr>
              <a:t>Bulgarian </a:t>
            </a:r>
            <a:r>
              <a:rPr lang="en-US" b="1" dirty="0" smtClean="0">
                <a:latin typeface="Arial" pitchFamily="34" charset="0"/>
              </a:rPr>
              <a:t>Physics teachers programs</a:t>
            </a:r>
          </a:p>
          <a:p>
            <a:pPr marL="447675" indent="-382588">
              <a:buFont typeface="Wingdings" pitchFamily="2" charset="2"/>
              <a:buChar char="ü"/>
            </a:pPr>
            <a:r>
              <a:rPr lang="en-US" b="1" dirty="0" smtClean="0">
                <a:latin typeface="Arial" pitchFamily="34" charset="0"/>
              </a:rPr>
              <a:t>1 program </a:t>
            </a:r>
            <a:r>
              <a:rPr lang="en-US" b="1" dirty="0">
                <a:latin typeface="Arial" pitchFamily="34" charset="0"/>
              </a:rPr>
              <a:t>for directors of MG and </a:t>
            </a:r>
            <a:r>
              <a:rPr lang="en-US" b="1" dirty="0" smtClean="0">
                <a:latin typeface="Arial" pitchFamily="34" charset="0"/>
              </a:rPr>
              <a:t>PMG</a:t>
            </a:r>
          </a:p>
          <a:p>
            <a:pPr marL="447675" indent="-382588">
              <a:buFont typeface="Wingdings" pitchFamily="2" charset="2"/>
              <a:buChar char="ü"/>
            </a:pPr>
            <a:r>
              <a:rPr lang="en-US" b="1" dirty="0" smtClean="0">
                <a:latin typeface="Arial" pitchFamily="34" charset="0"/>
              </a:rPr>
              <a:t>7 programs </a:t>
            </a:r>
            <a:r>
              <a:rPr lang="en-US" b="1" dirty="0">
                <a:latin typeface="Arial" pitchFamily="34" charset="0"/>
              </a:rPr>
              <a:t>for engineering and IT </a:t>
            </a:r>
            <a:r>
              <a:rPr lang="en-US" b="1" dirty="0" smtClean="0">
                <a:latin typeface="Arial" pitchFamily="34" charset="0"/>
              </a:rPr>
              <a:t>teachers</a:t>
            </a:r>
          </a:p>
          <a:p>
            <a:pPr marL="447675" indent="-382588">
              <a:buFont typeface="Wingdings" pitchFamily="2" charset="2"/>
              <a:buChar char="ü"/>
            </a:pPr>
            <a:r>
              <a:rPr lang="en-US" b="1" dirty="0" smtClean="0">
                <a:latin typeface="Arial" pitchFamily="34" charset="0"/>
              </a:rPr>
              <a:t>Program </a:t>
            </a:r>
            <a:r>
              <a:rPr lang="en-US" b="1" dirty="0">
                <a:latin typeface="Arial" pitchFamily="34" charset="0"/>
              </a:rPr>
              <a:t>- "From Galileo to CERN" - over 4200 students on visits to </a:t>
            </a:r>
            <a:r>
              <a:rPr lang="en-US" b="1" dirty="0" smtClean="0">
                <a:latin typeface="Arial" pitchFamily="34" charset="0"/>
              </a:rPr>
              <a:t>CERN</a:t>
            </a:r>
          </a:p>
          <a:p>
            <a:pPr marL="447675" indent="-382588">
              <a:buFont typeface="Wingdings" pitchFamily="2" charset="2"/>
              <a:buChar char="ü"/>
            </a:pPr>
            <a:r>
              <a:rPr lang="en-US" b="1" dirty="0" smtClean="0">
                <a:latin typeface="Arial" pitchFamily="34" charset="0"/>
              </a:rPr>
              <a:t>Video conferences </a:t>
            </a:r>
            <a:r>
              <a:rPr lang="en-US" b="1" dirty="0">
                <a:latin typeface="Arial" pitchFamily="34" charset="0"/>
              </a:rPr>
              <a:t>with </a:t>
            </a:r>
            <a:r>
              <a:rPr lang="en-US" b="1" dirty="0" smtClean="0">
                <a:latin typeface="Arial" pitchFamily="34" charset="0"/>
              </a:rPr>
              <a:t>CERN Virtual visits</a:t>
            </a:r>
          </a:p>
          <a:p>
            <a:pPr marL="447675" indent="-382588">
              <a:buFont typeface="Wingdings" pitchFamily="2" charset="2"/>
              <a:buChar char="ü"/>
            </a:pPr>
            <a:r>
              <a:rPr lang="en-US" b="1" dirty="0" err="1" smtClean="0">
                <a:latin typeface="Arial" pitchFamily="34" charset="0"/>
              </a:rPr>
              <a:t>TEDxCERN</a:t>
            </a:r>
            <a:r>
              <a:rPr lang="en-US" b="1" dirty="0" smtClean="0">
                <a:latin typeface="Arial" pitchFamily="34" charset="0"/>
              </a:rPr>
              <a:t> 2016 </a:t>
            </a:r>
          </a:p>
          <a:p>
            <a:pPr marL="447675" indent="-382588">
              <a:buFont typeface="Wingdings" pitchFamily="2" charset="2"/>
              <a:buChar char="ü"/>
            </a:pPr>
            <a:r>
              <a:rPr lang="en-US" b="1" dirty="0" smtClean="0">
                <a:latin typeface="Arial" pitchFamily="34" charset="0"/>
              </a:rPr>
              <a:t>International </a:t>
            </a:r>
            <a:r>
              <a:rPr lang="en-US" b="1" dirty="0">
                <a:latin typeface="Arial" pitchFamily="34" charset="0"/>
              </a:rPr>
              <a:t>master classes</a:t>
            </a:r>
            <a:r>
              <a:rPr lang="en-US" b="1" dirty="0" smtClean="0">
                <a:latin typeface="Arial" pitchFamily="34" charset="0"/>
              </a:rPr>
              <a:t>.</a:t>
            </a:r>
          </a:p>
          <a:p>
            <a:pPr marL="447675" indent="-382588">
              <a:buFont typeface="Wingdings" pitchFamily="2" charset="2"/>
              <a:buChar char="ü"/>
            </a:pPr>
            <a:r>
              <a:rPr lang="en-US" b="1" dirty="0" smtClean="0">
                <a:latin typeface="Arial" pitchFamily="34" charset="0"/>
              </a:rPr>
              <a:t>Translation </a:t>
            </a:r>
            <a:r>
              <a:rPr lang="en-US" b="1" dirty="0">
                <a:latin typeface="Arial" pitchFamily="34" charset="0"/>
              </a:rPr>
              <a:t>of materials from </a:t>
            </a:r>
            <a:r>
              <a:rPr lang="en-US" b="1" dirty="0" smtClean="0">
                <a:latin typeface="Arial" pitchFamily="34" charset="0"/>
              </a:rPr>
              <a:t>CERN </a:t>
            </a:r>
          </a:p>
          <a:p>
            <a:pPr marL="447675" indent="-382588">
              <a:buFont typeface="Wingdings" pitchFamily="2" charset="2"/>
              <a:buChar char="ü"/>
            </a:pPr>
            <a:r>
              <a:rPr lang="en-US" b="1" dirty="0" smtClean="0">
                <a:latin typeface="Arial" pitchFamily="34" charset="0"/>
              </a:rPr>
              <a:t>Exhibition </a:t>
            </a:r>
            <a:r>
              <a:rPr lang="en-US" b="1" dirty="0">
                <a:latin typeface="Arial" pitchFamily="34" charset="0"/>
              </a:rPr>
              <a:t>at BAS </a:t>
            </a:r>
            <a:r>
              <a:rPr lang="en-US" b="1" dirty="0" smtClean="0">
                <a:latin typeface="Arial" pitchFamily="34" charset="0"/>
              </a:rPr>
              <a:t>– Sofia</a:t>
            </a:r>
          </a:p>
          <a:p>
            <a:pPr marL="447675" indent="-382588">
              <a:buFont typeface="Wingdings" pitchFamily="2" charset="2"/>
              <a:buChar char="ü"/>
            </a:pPr>
            <a:r>
              <a:rPr lang="en-US" b="1" dirty="0" smtClean="0">
                <a:latin typeface="Arial" pitchFamily="34" charset="0"/>
              </a:rPr>
              <a:t>2 </a:t>
            </a:r>
            <a:r>
              <a:rPr lang="en-US" b="1" dirty="0">
                <a:latin typeface="Arial" pitchFamily="34" charset="0"/>
              </a:rPr>
              <a:t>Regional Scientific and Practical Conferences "CERN for Science and </a:t>
            </a:r>
            <a:r>
              <a:rPr lang="en-US" b="1" dirty="0" smtClean="0">
                <a:latin typeface="Arial" pitchFamily="34" charset="0"/>
              </a:rPr>
              <a:t>Society“</a:t>
            </a:r>
          </a:p>
          <a:p>
            <a:pPr marL="447675" indent="-382588">
              <a:buFont typeface="Wingdings" pitchFamily="2" charset="2"/>
              <a:buChar char="ü"/>
            </a:pPr>
            <a:r>
              <a:rPr lang="en-US" b="1" dirty="0" smtClean="0">
                <a:latin typeface="Arial" pitchFamily="34" charset="0"/>
              </a:rPr>
              <a:t>Festival </a:t>
            </a:r>
            <a:r>
              <a:rPr lang="en-US" b="1" dirty="0">
                <a:latin typeface="Arial" pitchFamily="34" charset="0"/>
              </a:rPr>
              <a:t>"Science through </a:t>
            </a:r>
            <a:r>
              <a:rPr lang="en-US" b="1" dirty="0" smtClean="0">
                <a:latin typeface="Arial" pitchFamily="34" charset="0"/>
              </a:rPr>
              <a:t>art“</a:t>
            </a:r>
          </a:p>
          <a:p>
            <a:pPr marL="447675" indent="-382588">
              <a:buFont typeface="Wingdings" pitchFamily="2" charset="2"/>
              <a:buChar char="ü"/>
            </a:pPr>
            <a:r>
              <a:rPr lang="en-US" b="1" dirty="0" smtClean="0">
                <a:latin typeface="Arial" pitchFamily="34" charset="0"/>
              </a:rPr>
              <a:t>3 National </a:t>
            </a:r>
            <a:r>
              <a:rPr lang="en-US" b="1" dirty="0">
                <a:latin typeface="Arial" pitchFamily="34" charset="0"/>
              </a:rPr>
              <a:t>conferences with international </a:t>
            </a:r>
            <a:r>
              <a:rPr lang="en-US" b="1" dirty="0" smtClean="0">
                <a:latin typeface="Arial" pitchFamily="34" charset="0"/>
              </a:rPr>
              <a:t>participation "</a:t>
            </a:r>
            <a:r>
              <a:rPr lang="en-US" b="1" dirty="0">
                <a:latin typeface="Arial" pitchFamily="34" charset="0"/>
              </a:rPr>
              <a:t>Europe territory of </a:t>
            </a:r>
            <a:r>
              <a:rPr lang="en-US" b="1" dirty="0" smtClean="0">
                <a:latin typeface="Arial" pitchFamily="34" charset="0"/>
              </a:rPr>
              <a:t>knowledge</a:t>
            </a:r>
            <a:r>
              <a:rPr lang="en-US" b="1" dirty="0">
                <a:latin typeface="Arial" pitchFamily="34" charset="0"/>
              </a:rPr>
              <a:t> " </a:t>
            </a:r>
            <a:endParaRPr lang="en-US" b="1" dirty="0" smtClean="0">
              <a:latin typeface="Arial" pitchFamily="34" charset="0"/>
            </a:endParaRPr>
          </a:p>
          <a:p>
            <a:pPr marL="447675" indent="-382588">
              <a:buFont typeface="Wingdings" pitchFamily="2" charset="2"/>
              <a:buChar char="ü"/>
            </a:pPr>
            <a:r>
              <a:rPr lang="en-US" b="1" dirty="0" smtClean="0">
                <a:latin typeface="Arial" pitchFamily="34" charset="0"/>
              </a:rPr>
              <a:t>Exhibition </a:t>
            </a:r>
            <a:r>
              <a:rPr lang="en-US" b="1" dirty="0">
                <a:latin typeface="Arial" pitchFamily="34" charset="0"/>
              </a:rPr>
              <a:t>"Feeling of the </a:t>
            </a:r>
            <a:r>
              <a:rPr lang="en-US" b="1" dirty="0" smtClean="0">
                <a:latin typeface="Arial" pitchFamily="34" charset="0"/>
              </a:rPr>
              <a:t>Universe“</a:t>
            </a:r>
          </a:p>
          <a:p>
            <a:pPr marL="447675" indent="-382588">
              <a:buFont typeface="Wingdings" pitchFamily="2" charset="2"/>
              <a:buChar char="ü"/>
            </a:pPr>
            <a:r>
              <a:rPr lang="en-US" b="1" dirty="0" err="1" smtClean="0">
                <a:latin typeface="Arial" pitchFamily="34" charset="0"/>
              </a:rPr>
              <a:t>Sci</a:t>
            </a:r>
            <a:r>
              <a:rPr lang="en-US" b="1" dirty="0" smtClean="0">
                <a:latin typeface="Arial" pitchFamily="34" charset="0"/>
              </a:rPr>
              <a:t> Art </a:t>
            </a:r>
            <a:r>
              <a:rPr lang="en-US" b="1" dirty="0">
                <a:latin typeface="Arial" pitchFamily="34" charset="0"/>
              </a:rPr>
              <a:t>Master Class at Science Festival </a:t>
            </a:r>
            <a:r>
              <a:rPr lang="en-US" b="1" dirty="0" smtClean="0">
                <a:latin typeface="Arial" pitchFamily="34" charset="0"/>
              </a:rPr>
              <a:t>2017</a:t>
            </a:r>
          </a:p>
          <a:p>
            <a:pPr marL="447675" indent="-382588">
              <a:buFont typeface="Wingdings" pitchFamily="2" charset="2"/>
              <a:buChar char="ü"/>
            </a:pPr>
            <a:r>
              <a:rPr lang="en-US" b="1" dirty="0" smtClean="0">
                <a:latin typeface="Arial" pitchFamily="34" charset="0"/>
              </a:rPr>
              <a:t>CERN </a:t>
            </a:r>
            <a:r>
              <a:rPr lang="en-US" b="1" dirty="0">
                <a:latin typeface="Arial" pitchFamily="34" charset="0"/>
              </a:rPr>
              <a:t>master </a:t>
            </a:r>
            <a:r>
              <a:rPr lang="en-US" b="1" dirty="0" smtClean="0">
                <a:latin typeface="Arial" pitchFamily="34" charset="0"/>
              </a:rPr>
              <a:t>classes Bulgarian </a:t>
            </a:r>
            <a:r>
              <a:rPr lang="en-US" b="1" dirty="0">
                <a:latin typeface="Arial" pitchFamily="34" charset="0"/>
              </a:rPr>
              <a:t>internship program and many others</a:t>
            </a:r>
            <a:endParaRPr lang="bg-BG" dirty="0"/>
          </a:p>
        </p:txBody>
      </p:sp>
    </p:spTree>
    <p:extLst>
      <p:ext uri="{BB962C8B-B14F-4D97-AF65-F5344CB8AC3E}">
        <p14:creationId xmlns:p14="http://schemas.microsoft.com/office/powerpoint/2010/main" val="492204776"/>
      </p:ext>
    </p:extLst>
  </p:cSld>
  <p:clrMapOvr>
    <a:masterClrMapping/>
  </p:clrMapOvr>
  <p:transition spd="slow">
    <p:wip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7" name="Picture 5" descr="D:\praznik 30 may\DSC00520.JPG"/>
          <p:cNvPicPr>
            <a:picLocks noChangeAspect="1" noChangeArrowheads="1"/>
          </p:cNvPicPr>
          <p:nvPr/>
        </p:nvPicPr>
        <p:blipFill>
          <a:blip r:embed="rId2" cstate="print"/>
          <a:srcRect/>
          <a:stretch>
            <a:fillRect/>
          </a:stretch>
        </p:blipFill>
        <p:spPr bwMode="auto">
          <a:xfrm>
            <a:off x="4123835" y="2380513"/>
            <a:ext cx="3143250" cy="2357437"/>
          </a:xfrm>
          <a:prstGeom prst="rect">
            <a:avLst/>
          </a:prstGeom>
          <a:noFill/>
          <a:ln w="9525">
            <a:solidFill>
              <a:schemeClr val="tx1"/>
            </a:solidFill>
            <a:miter lim="800000"/>
            <a:headEnd/>
            <a:tailEnd/>
          </a:ln>
        </p:spPr>
      </p:pic>
      <p:pic>
        <p:nvPicPr>
          <p:cNvPr id="39938" name="Picture 5" descr="H:\FLASHKA SVEJINA\snimki maketi\DSC00533.JPG"/>
          <p:cNvPicPr>
            <a:picLocks noGrp="1" noChangeAspect="1" noChangeArrowheads="1"/>
          </p:cNvPicPr>
          <p:nvPr>
            <p:ph sz="quarter" idx="4294967295"/>
          </p:nvPr>
        </p:nvPicPr>
        <p:blipFill>
          <a:blip r:embed="rId3" cstate="print"/>
          <a:srcRect/>
          <a:stretch>
            <a:fillRect/>
          </a:stretch>
        </p:blipFill>
        <p:spPr>
          <a:xfrm>
            <a:off x="223838" y="3940009"/>
            <a:ext cx="3581400" cy="2686050"/>
          </a:xfrm>
          <a:ln>
            <a:solidFill>
              <a:schemeClr val="tx1"/>
            </a:solidFill>
          </a:ln>
        </p:spPr>
      </p:pic>
      <p:pic>
        <p:nvPicPr>
          <p:cNvPr id="39940" name="Picture 4" descr="100_3096"/>
          <p:cNvPicPr>
            <a:picLocks noGrp="1" noChangeAspect="1" noChangeArrowheads="1"/>
          </p:cNvPicPr>
          <p:nvPr>
            <p:ph sz="quarter" idx="4294967295"/>
          </p:nvPr>
        </p:nvPicPr>
        <p:blipFill>
          <a:blip r:embed="rId4" cstate="print"/>
          <a:srcRect/>
          <a:stretch>
            <a:fillRect/>
          </a:stretch>
        </p:blipFill>
        <p:spPr>
          <a:xfrm>
            <a:off x="7395398" y="265699"/>
            <a:ext cx="4365740" cy="3111887"/>
          </a:xfrm>
          <a:ln>
            <a:solidFill>
              <a:schemeClr val="tx1"/>
            </a:solidFill>
          </a:ln>
        </p:spPr>
      </p:pic>
      <p:pic>
        <p:nvPicPr>
          <p:cNvPr id="39944" name="Picture 5" descr="H:\FLASHKA SVEJINA\snimki maketi\DSCI0005.JPG"/>
          <p:cNvPicPr>
            <a:picLocks noGrp="1" noChangeAspect="1" noChangeArrowheads="1"/>
          </p:cNvPicPr>
          <p:nvPr>
            <p:ph sz="quarter" idx="4294967295"/>
          </p:nvPr>
        </p:nvPicPr>
        <p:blipFill>
          <a:blip r:embed="rId5" cstate="print"/>
          <a:srcRect/>
          <a:stretch>
            <a:fillRect/>
          </a:stretch>
        </p:blipFill>
        <p:spPr>
          <a:xfrm>
            <a:off x="7756612" y="3815521"/>
            <a:ext cx="3643312" cy="2732087"/>
          </a:xfrm>
          <a:ln>
            <a:solidFill>
              <a:schemeClr val="tx1"/>
            </a:solidFill>
          </a:ln>
        </p:spPr>
      </p:pic>
      <p:pic>
        <p:nvPicPr>
          <p:cNvPr id="39941" name="Picture 3" descr="H:\FLASHKA SVEJINA\DSC00384.JPG"/>
          <p:cNvPicPr>
            <a:picLocks noChangeAspect="1" noChangeArrowheads="1"/>
          </p:cNvPicPr>
          <p:nvPr/>
        </p:nvPicPr>
        <p:blipFill>
          <a:blip r:embed="rId6" cstate="print"/>
          <a:srcRect/>
          <a:stretch>
            <a:fillRect/>
          </a:stretch>
        </p:blipFill>
        <p:spPr bwMode="auto">
          <a:xfrm>
            <a:off x="3995522" y="4737950"/>
            <a:ext cx="2914650" cy="2185988"/>
          </a:xfrm>
          <a:prstGeom prst="rect">
            <a:avLst/>
          </a:prstGeom>
          <a:noFill/>
          <a:ln w="9525">
            <a:solidFill>
              <a:schemeClr val="tx1"/>
            </a:solidFill>
            <a:miter lim="800000"/>
            <a:headEnd/>
            <a:tailEnd/>
          </a:ln>
        </p:spPr>
      </p:pic>
      <p:pic>
        <p:nvPicPr>
          <p:cNvPr id="39942" name="Picture 6" descr="G:\30 mai Slaveykov, Varna\30 май у-ще Славейков\ALIM8348.JPG"/>
          <p:cNvPicPr>
            <a:picLocks noChangeAspect="1" noChangeArrowheads="1"/>
          </p:cNvPicPr>
          <p:nvPr/>
        </p:nvPicPr>
        <p:blipFill>
          <a:blip r:embed="rId7" cstate="print"/>
          <a:srcRect/>
          <a:stretch>
            <a:fillRect/>
          </a:stretch>
        </p:blipFill>
        <p:spPr bwMode="auto">
          <a:xfrm>
            <a:off x="4373866" y="265699"/>
            <a:ext cx="2643188" cy="2076450"/>
          </a:xfrm>
          <a:prstGeom prst="rect">
            <a:avLst/>
          </a:prstGeom>
          <a:noFill/>
          <a:ln w="9525">
            <a:solidFill>
              <a:schemeClr val="tx1"/>
            </a:solidFill>
            <a:miter lim="800000"/>
            <a:headEnd/>
            <a:tailEnd/>
          </a:ln>
        </p:spPr>
      </p:pic>
      <p:pic>
        <p:nvPicPr>
          <p:cNvPr id="39943" name="Picture 2" descr="C:\Users\Svezhina\AppData\Local\Temp\Rar$DI11.942\P1370804.JPG"/>
          <p:cNvPicPr>
            <a:picLocks noChangeAspect="1" noChangeArrowheads="1"/>
          </p:cNvPicPr>
          <p:nvPr/>
        </p:nvPicPr>
        <p:blipFill>
          <a:blip r:embed="rId8" cstate="print"/>
          <a:srcRect/>
          <a:stretch>
            <a:fillRect/>
          </a:stretch>
        </p:blipFill>
        <p:spPr bwMode="auto">
          <a:xfrm>
            <a:off x="110225" y="96518"/>
            <a:ext cx="4078408" cy="3058805"/>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2507765899"/>
      </p:ext>
    </p:extLst>
  </p:cSld>
  <p:clrMapOvr>
    <a:masterClrMapping/>
  </p:clrMapOvr>
  <p:transition spd="slow">
    <p:wip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8" name="Rectangle 4"/>
          <p:cNvSpPr>
            <a:spLocks noGrp="1" noRot="1" noChangeArrowheads="1"/>
          </p:cNvSpPr>
          <p:nvPr>
            <p:ph type="title" sz="quarter"/>
          </p:nvPr>
        </p:nvSpPr>
        <p:spPr>
          <a:xfrm>
            <a:off x="247136" y="216377"/>
            <a:ext cx="10972800" cy="1143000"/>
          </a:xfrm>
          <a:noFill/>
          <a:ln/>
        </p:spPr>
        <p:txBody>
          <a:bodyPr>
            <a:normAutofit/>
          </a:bodyPr>
          <a:lstStyle/>
          <a:p>
            <a:pPr algn="ctr"/>
            <a:r>
              <a:rPr lang="en-US" sz="2800" dirty="0" smtClean="0">
                <a:ln w="0"/>
                <a:solidFill>
                  <a:schemeClr val="tx1"/>
                </a:solidFill>
                <a:effectLst>
                  <a:outerShdw blurRad="50800" dist="38100" algn="l" rotWithShape="0">
                    <a:prstClr val="black">
                      <a:alpha val="40000"/>
                    </a:prstClr>
                  </a:outerShdw>
                </a:effectLst>
                <a:latin typeface="Arial" pitchFamily="34" charset="0"/>
                <a:cs typeface="Arial" pitchFamily="34" charset="0"/>
              </a:rPr>
              <a:t>CERN anniversary - </a:t>
            </a:r>
            <a:r>
              <a:rPr lang="bg-BG" sz="2800" dirty="0">
                <a:ln w="0"/>
                <a:solidFill>
                  <a:schemeClr val="tx1"/>
                </a:solidFill>
                <a:effectLst>
                  <a:outerShdw blurRad="50800" dist="38100" algn="l" rotWithShape="0">
                    <a:prstClr val="black">
                      <a:alpha val="40000"/>
                    </a:prstClr>
                  </a:outerShdw>
                </a:effectLst>
                <a:latin typeface="Arial" pitchFamily="34" charset="0"/>
                <a:cs typeface="Arial" pitchFamily="34" charset="0"/>
              </a:rPr>
              <a:t>60</a:t>
            </a:r>
            <a:r>
              <a:rPr lang="en-US" sz="2800" dirty="0" err="1">
                <a:ln w="0"/>
                <a:solidFill>
                  <a:schemeClr val="tx1"/>
                </a:solidFill>
                <a:effectLst>
                  <a:outerShdw blurRad="50800" dist="38100" algn="l" rotWithShape="0">
                    <a:prstClr val="black">
                      <a:alpha val="40000"/>
                    </a:prstClr>
                  </a:outerShdw>
                </a:effectLst>
                <a:latin typeface="Arial" pitchFamily="34" charset="0"/>
                <a:cs typeface="Arial" pitchFamily="34" charset="0"/>
              </a:rPr>
              <a:t>th</a:t>
            </a:r>
            <a:r>
              <a:rPr lang="bg-BG" sz="2800" dirty="0">
                <a:ln w="0"/>
                <a:solidFill>
                  <a:schemeClr val="tx1"/>
                </a:solidFill>
                <a:effectLst>
                  <a:outerShdw blurRad="50800" dist="38100" algn="l" rotWithShape="0">
                    <a:prstClr val="black">
                      <a:alpha val="40000"/>
                    </a:prstClr>
                  </a:outerShdw>
                </a:effectLst>
                <a:latin typeface="Arial" pitchFamily="34" charset="0"/>
                <a:cs typeface="Arial" pitchFamily="34" charset="0"/>
              </a:rPr>
              <a:t> </a:t>
            </a:r>
            <a:r>
              <a:rPr lang="en-US" sz="2800" dirty="0" smtClean="0">
                <a:ln w="0"/>
                <a:solidFill>
                  <a:schemeClr val="tx1"/>
                </a:solidFill>
                <a:effectLst>
                  <a:outerShdw blurRad="50800" dist="38100" algn="l" rotWithShape="0">
                    <a:prstClr val="black">
                      <a:alpha val="40000"/>
                    </a:prstClr>
                  </a:outerShdw>
                </a:effectLst>
                <a:latin typeface="Arial" pitchFamily="34" charset="0"/>
                <a:cs typeface="Arial" pitchFamily="34" charset="0"/>
              </a:rPr>
              <a:t>years</a:t>
            </a:r>
            <a:endParaRPr lang="bg-BG" sz="2800" dirty="0">
              <a:ln w="0"/>
              <a:solidFill>
                <a:schemeClr val="tx1"/>
              </a:solidFill>
              <a:effectLst>
                <a:outerShdw blurRad="50800" dist="38100" algn="l" rotWithShape="0">
                  <a:prstClr val="black">
                    <a:alpha val="40000"/>
                  </a:prstClr>
                </a:outerShdw>
              </a:effectLst>
              <a:latin typeface="Arial" pitchFamily="34" charset="0"/>
              <a:cs typeface="Arial" pitchFamily="34" charset="0"/>
            </a:endParaRPr>
          </a:p>
        </p:txBody>
      </p:sp>
      <p:pic>
        <p:nvPicPr>
          <p:cNvPr id="77829" name="Picture 5"/>
          <p:cNvPicPr>
            <a:picLocks noGrp="1" noChangeAspect="1" noChangeArrowheads="1"/>
          </p:cNvPicPr>
          <p:nvPr>
            <p:ph sz="quarter" idx="1"/>
          </p:nvPr>
        </p:nvPicPr>
        <p:blipFill>
          <a:blip r:embed="rId2" cstate="print"/>
          <a:stretch>
            <a:fillRect/>
          </a:stretch>
        </p:blipFill>
        <p:spPr>
          <a:xfrm>
            <a:off x="1639330" y="1069696"/>
            <a:ext cx="3950790" cy="2716492"/>
          </a:xfrm>
          <a:ln>
            <a:solidFill>
              <a:schemeClr val="accent1"/>
            </a:solidFill>
          </a:ln>
        </p:spPr>
      </p:pic>
      <p:pic>
        <p:nvPicPr>
          <p:cNvPr id="77830" name="Picture 6"/>
          <p:cNvPicPr>
            <a:picLocks noGrp="1" noChangeAspect="1" noChangeArrowheads="1"/>
          </p:cNvPicPr>
          <p:nvPr>
            <p:ph sz="quarter" idx="2"/>
          </p:nvPr>
        </p:nvPicPr>
        <p:blipFill>
          <a:blip r:embed="rId3" cstate="print"/>
          <a:srcRect/>
          <a:stretch>
            <a:fillRect/>
          </a:stretch>
        </p:blipFill>
        <p:spPr>
          <a:xfrm>
            <a:off x="777549" y="4091464"/>
            <a:ext cx="3720310" cy="2643042"/>
          </a:xfrm>
          <a:ln>
            <a:solidFill>
              <a:schemeClr val="accent1"/>
            </a:solidFill>
          </a:ln>
        </p:spPr>
      </p:pic>
      <p:pic>
        <p:nvPicPr>
          <p:cNvPr id="77833" name="Picture 9" descr="IMG_5372"/>
          <p:cNvPicPr>
            <a:picLocks noGrp="1" noChangeAspect="1" noChangeArrowheads="1"/>
          </p:cNvPicPr>
          <p:nvPr>
            <p:ph sz="quarter" idx="3"/>
          </p:nvPr>
        </p:nvPicPr>
        <p:blipFill>
          <a:blip r:embed="rId4" cstate="print"/>
          <a:stretch>
            <a:fillRect/>
          </a:stretch>
        </p:blipFill>
        <p:spPr>
          <a:xfrm>
            <a:off x="5882198" y="4138378"/>
            <a:ext cx="3475986" cy="2596128"/>
          </a:xfrm>
          <a:noFill/>
          <a:ln>
            <a:solidFill>
              <a:schemeClr val="accent1"/>
            </a:solidFill>
          </a:ln>
        </p:spPr>
      </p:pic>
      <p:pic>
        <p:nvPicPr>
          <p:cNvPr id="49154" name="Picture 2"/>
          <p:cNvPicPr>
            <a:picLocks noGrp="1" noChangeAspect="1" noChangeArrowheads="1"/>
          </p:cNvPicPr>
          <p:nvPr>
            <p:ph sz="quarter" idx="4"/>
          </p:nvPr>
        </p:nvPicPr>
        <p:blipFill>
          <a:blip r:embed="rId5" cstate="print"/>
          <a:srcRect/>
          <a:stretch>
            <a:fillRect/>
          </a:stretch>
        </p:blipFill>
        <p:spPr bwMode="auto">
          <a:xfrm>
            <a:off x="6884259" y="979275"/>
            <a:ext cx="3742551" cy="2806913"/>
          </a:xfrm>
          <a:prstGeom prst="rect">
            <a:avLst/>
          </a:prstGeom>
          <a:noFill/>
          <a:ln w="9525">
            <a:solidFill>
              <a:schemeClr val="accent1"/>
            </a:solidFill>
            <a:miter lim="800000"/>
            <a:headEnd/>
            <a:tailEnd/>
          </a:ln>
        </p:spPr>
      </p:pic>
    </p:spTree>
    <p:extLst>
      <p:ext uri="{BB962C8B-B14F-4D97-AF65-F5344CB8AC3E}">
        <p14:creationId xmlns:p14="http://schemas.microsoft.com/office/powerpoint/2010/main" val="2559418635"/>
      </p:ext>
    </p:extLst>
  </p:cSld>
  <p:clrMapOvr>
    <a:masterClrMapping/>
  </p:clrMapOvr>
  <p:transition spd="slow">
    <p:wip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sz="quarter"/>
          </p:nvPr>
        </p:nvSpPr>
        <p:spPr/>
        <p:txBody>
          <a:bodyPr/>
          <a:lstStyle/>
          <a:p>
            <a:endParaRPr lang="bg-BG" dirty="0"/>
          </a:p>
        </p:txBody>
      </p:sp>
      <p:pic>
        <p:nvPicPr>
          <p:cNvPr id="7" name="Picture 4" descr="https://scontent-fra3-1.xx.fbcdn.net/hphotos-xtp1/v/t1.0-9/10306247_10205506829216535_7683082318161806885_n.jpg?oh=ff2b08352700954d08473a8ec80d641b&amp;oe=56239CE6"/>
          <p:cNvPicPr>
            <a:picLocks noGrp="1" noChangeAspect="1" noChangeArrowheads="1"/>
          </p:cNvPicPr>
          <p:nvPr>
            <p:ph sz="quarter" idx="1"/>
          </p:nvPr>
        </p:nvPicPr>
        <p:blipFill>
          <a:blip r:embed="rId2" cstate="print"/>
          <a:stretch>
            <a:fillRect/>
          </a:stretch>
        </p:blipFill>
        <p:spPr bwMode="auto">
          <a:xfrm>
            <a:off x="3374846" y="2005314"/>
            <a:ext cx="4673522" cy="4664062"/>
          </a:xfrm>
          <a:prstGeom prst="rect">
            <a:avLst/>
          </a:prstGeom>
          <a:noFill/>
          <a:ln>
            <a:noFill/>
          </a:ln>
        </p:spPr>
      </p:pic>
      <p:pic>
        <p:nvPicPr>
          <p:cNvPr id="8" name="Picture 11" descr="1511834_10205506829336538_9035503473927781800_o"/>
          <p:cNvPicPr>
            <a:picLocks noChangeAspect="1" noChangeArrowheads="1"/>
          </p:cNvPicPr>
          <p:nvPr/>
        </p:nvPicPr>
        <p:blipFill>
          <a:blip r:embed="rId3" cstate="print"/>
          <a:srcRect/>
          <a:stretch>
            <a:fillRect/>
          </a:stretch>
        </p:blipFill>
        <p:spPr bwMode="auto">
          <a:xfrm>
            <a:off x="1395412" y="41919"/>
            <a:ext cx="9401175" cy="1876425"/>
          </a:xfrm>
          <a:prstGeom prst="rect">
            <a:avLst/>
          </a:prstGeom>
          <a:noFill/>
          <a:ln>
            <a:solidFill>
              <a:schemeClr val="accent1"/>
            </a:solidFill>
          </a:ln>
        </p:spPr>
      </p:pic>
    </p:spTree>
    <p:extLst>
      <p:ext uri="{BB962C8B-B14F-4D97-AF65-F5344CB8AC3E}">
        <p14:creationId xmlns:p14="http://schemas.microsoft.com/office/powerpoint/2010/main" val="3631386719"/>
      </p:ext>
    </p:extLst>
  </p:cSld>
  <p:clrMapOvr>
    <a:masterClrMapping/>
  </p:clrMapOvr>
  <p:transition spd="slow">
    <p:wip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лавие 6"/>
          <p:cNvSpPr>
            <a:spLocks noGrp="1"/>
          </p:cNvSpPr>
          <p:nvPr>
            <p:ph type="title"/>
          </p:nvPr>
        </p:nvSpPr>
        <p:spPr>
          <a:xfrm>
            <a:off x="2886216" y="587829"/>
            <a:ext cx="6512511" cy="1143000"/>
          </a:xfrm>
        </p:spPr>
        <p:txBody>
          <a:bodyPr/>
          <a:lstStyle/>
          <a:p>
            <a:pPr algn="ctr">
              <a:buNone/>
            </a:pPr>
            <a:r>
              <a:rPr lang="en-US" sz="2800" dirty="0" smtClean="0">
                <a:ln w="0"/>
                <a:solidFill>
                  <a:schemeClr val="tx1"/>
                </a:solidFill>
                <a:effectLst>
                  <a:outerShdw blurRad="50800" dist="38100" algn="l" rotWithShape="0">
                    <a:prstClr val="black">
                      <a:alpha val="40000"/>
                    </a:prstClr>
                  </a:outerShdw>
                </a:effectLst>
              </a:rPr>
              <a:t>Workshop - </a:t>
            </a:r>
            <a:r>
              <a:rPr lang="ru-RU" sz="2800" dirty="0" smtClean="0">
                <a:ln w="0"/>
                <a:solidFill>
                  <a:schemeClr val="tx1"/>
                </a:solidFill>
                <a:effectLst>
                  <a:outerShdw blurRad="50800" dist="38100" algn="l" rotWithShape="0">
                    <a:prstClr val="black">
                      <a:alpha val="40000"/>
                    </a:prstClr>
                  </a:outerShdw>
                </a:effectLst>
              </a:rPr>
              <a:t>12 </a:t>
            </a:r>
            <a:r>
              <a:rPr lang="en-US" sz="2800" dirty="0" smtClean="0">
                <a:ln w="0"/>
                <a:solidFill>
                  <a:schemeClr val="tx1"/>
                </a:solidFill>
                <a:effectLst>
                  <a:outerShdw blurRad="50800" dist="38100" algn="l" rotWithShape="0">
                    <a:prstClr val="black">
                      <a:alpha val="40000"/>
                    </a:prstClr>
                  </a:outerShdw>
                </a:effectLst>
              </a:rPr>
              <a:t>May</a:t>
            </a:r>
            <a:r>
              <a:rPr lang="ru-RU" sz="2800" dirty="0" smtClean="0">
                <a:ln w="0"/>
                <a:solidFill>
                  <a:schemeClr val="tx1"/>
                </a:solidFill>
                <a:effectLst>
                  <a:outerShdw blurRad="50800" dist="38100" algn="l" rotWithShape="0">
                    <a:prstClr val="black">
                      <a:alpha val="40000"/>
                    </a:prstClr>
                  </a:outerShdw>
                </a:effectLst>
              </a:rPr>
              <a:t> 2018 </a:t>
            </a:r>
            <a:r>
              <a:rPr lang="en-US" sz="2800" dirty="0" smtClean="0">
                <a:ln w="0"/>
                <a:solidFill>
                  <a:schemeClr val="tx1"/>
                </a:solidFill>
                <a:effectLst>
                  <a:outerShdw blurRad="50800" dist="38100" algn="l" rotWithShape="0">
                    <a:prstClr val="black">
                      <a:alpha val="40000"/>
                    </a:prstClr>
                  </a:outerShdw>
                </a:effectLst>
              </a:rPr>
              <a:t/>
            </a:r>
            <a:br>
              <a:rPr lang="en-US" sz="2800" dirty="0" smtClean="0">
                <a:ln w="0"/>
                <a:solidFill>
                  <a:schemeClr val="tx1"/>
                </a:solidFill>
                <a:effectLst>
                  <a:outerShdw blurRad="50800" dist="38100" algn="l" rotWithShape="0">
                    <a:prstClr val="black">
                      <a:alpha val="40000"/>
                    </a:prstClr>
                  </a:outerShdw>
                </a:effectLst>
              </a:rPr>
            </a:br>
            <a:r>
              <a:rPr lang="ru-RU" sz="2800" dirty="0" smtClean="0">
                <a:ln w="0"/>
                <a:solidFill>
                  <a:schemeClr val="tx1"/>
                </a:solidFill>
                <a:effectLst>
                  <a:outerShdw blurRad="50800" dist="38100" algn="l" rotWithShape="0">
                    <a:prstClr val="black">
                      <a:alpha val="40000"/>
                    </a:prstClr>
                  </a:outerShdw>
                </a:effectLst>
              </a:rPr>
              <a:t>Art@CMS</a:t>
            </a:r>
            <a:endParaRPr lang="bg-BG" sz="2800" dirty="0">
              <a:ln w="0"/>
              <a:solidFill>
                <a:schemeClr val="tx1"/>
              </a:solidFill>
              <a:effectLst>
                <a:outerShdw blurRad="50800" dist="38100" algn="l" rotWithShape="0">
                  <a:prstClr val="black">
                    <a:alpha val="40000"/>
                  </a:prstClr>
                </a:outerShdw>
              </a:effectLst>
            </a:endParaRPr>
          </a:p>
        </p:txBody>
      </p:sp>
      <p:pic>
        <p:nvPicPr>
          <p:cNvPr id="111618" name="Picture 2" descr="https://scontent-sof1-1.xx.fbcdn.net/v/t39.2147-6/c42.0.306.306/p306x306/18159120_1317616108292669_4594477811049168896_n.jpg?oh=437539843bf3d2716ad570456426bc18&amp;oe=5A089954"/>
          <p:cNvPicPr>
            <a:picLocks noChangeAspect="1" noChangeArrowheads="1"/>
          </p:cNvPicPr>
          <p:nvPr/>
        </p:nvPicPr>
        <p:blipFill>
          <a:blip r:embed="rId2"/>
          <a:srcRect/>
          <a:stretch>
            <a:fillRect/>
          </a:stretch>
        </p:blipFill>
        <p:spPr bwMode="auto">
          <a:xfrm>
            <a:off x="1167064" y="1998165"/>
            <a:ext cx="3915682" cy="3915682"/>
          </a:xfrm>
          <a:prstGeom prst="rect">
            <a:avLst/>
          </a:prstGeom>
          <a:noFill/>
          <a:ln>
            <a:solidFill>
              <a:schemeClr val="tx1"/>
            </a:solidFill>
          </a:ln>
        </p:spPr>
      </p:pic>
      <p:pic>
        <p:nvPicPr>
          <p:cNvPr id="111620" name="Picture 4" descr="https://www.britishcouncil.bg/sites/default/files/styles/bc-landscape-100x56/public/cern.jpg?itok=5Y9AF7xz"/>
          <p:cNvPicPr>
            <a:picLocks noChangeAspect="1" noChangeArrowheads="1"/>
          </p:cNvPicPr>
          <p:nvPr/>
        </p:nvPicPr>
        <p:blipFill>
          <a:blip r:embed="rId3"/>
          <a:srcRect/>
          <a:stretch>
            <a:fillRect/>
          </a:stretch>
        </p:blipFill>
        <p:spPr bwMode="auto">
          <a:xfrm>
            <a:off x="5730239" y="2580687"/>
            <a:ext cx="5244485" cy="2946902"/>
          </a:xfrm>
          <a:prstGeom prst="rect">
            <a:avLst/>
          </a:prstGeom>
          <a:noFill/>
          <a:ln>
            <a:solidFill>
              <a:schemeClr val="tx1"/>
            </a:solidFill>
          </a:ln>
        </p:spPr>
      </p:pic>
      <p:sp>
        <p:nvSpPr>
          <p:cNvPr id="11" name="Правоъгълник 10"/>
          <p:cNvSpPr/>
          <p:nvPr/>
        </p:nvSpPr>
        <p:spPr>
          <a:xfrm>
            <a:off x="1900396" y="6045124"/>
            <a:ext cx="8484149" cy="646331"/>
          </a:xfrm>
          <a:prstGeom prst="rect">
            <a:avLst/>
          </a:prstGeom>
        </p:spPr>
        <p:txBody>
          <a:bodyPr wrap="square">
            <a:spAutoFit/>
          </a:bodyPr>
          <a:lstStyle/>
          <a:p>
            <a:r>
              <a:rPr lang="ru-RU" dirty="0"/>
              <a:t>Art @ CMS </a:t>
            </a:r>
            <a:r>
              <a:rPr lang="en-US" dirty="0"/>
              <a:t>is an innovative program created in collaboration between CERN scientists, artists, arts and science teachers.</a:t>
            </a:r>
            <a:endParaRPr lang="bg-BG" dirty="0"/>
          </a:p>
        </p:txBody>
      </p:sp>
    </p:spTree>
    <p:extLst>
      <p:ext uri="{BB962C8B-B14F-4D97-AF65-F5344CB8AC3E}">
        <p14:creationId xmlns:p14="http://schemas.microsoft.com/office/powerpoint/2010/main" val="3021186538"/>
      </p:ext>
    </p:extLst>
  </p:cSld>
  <p:clrMapOvr>
    <a:masterClrMapping/>
  </p:clrMapOvr>
  <p:transition spd="slow">
    <p:wip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AA085689-791F-4B8F-9F30-12415B97D366}"/>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12" name="Picture 11">
            <a:extLst>
              <a:ext uri="{FF2B5EF4-FFF2-40B4-BE49-F238E27FC236}">
                <a16:creationId xmlns:a16="http://schemas.microsoft.com/office/drawing/2014/main" id="{AA3FED7F-6821-47C0-A464-E9278B24129E}"/>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4" name="Oval 13">
            <a:extLst>
              <a:ext uri="{FF2B5EF4-FFF2-40B4-BE49-F238E27FC236}">
                <a16:creationId xmlns:a16="http://schemas.microsoft.com/office/drawing/2014/main" id="{8F54B2FB-3F54-4350-8D1B-F86D677CA7E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16" name="Picture 15">
            <a:extLst>
              <a:ext uri="{FF2B5EF4-FFF2-40B4-BE49-F238E27FC236}">
                <a16:creationId xmlns:a16="http://schemas.microsoft.com/office/drawing/2014/main" id="{561B34F5-88E5-4711-BC16-3005C29AD7C6}"/>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8" name="Picture 17">
            <a:extLst>
              <a:ext uri="{FF2B5EF4-FFF2-40B4-BE49-F238E27FC236}">
                <a16:creationId xmlns:a16="http://schemas.microsoft.com/office/drawing/2014/main" id="{4F3661D0-2268-4D3E-88BA-0647BCBE33A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b="23320"/>
          <a:stretch/>
        </p:blipFill>
        <p:spPr>
          <a:xfrm>
            <a:off x="8609012" y="6096000"/>
            <a:ext cx="993734" cy="762000"/>
          </a:xfrm>
          <a:prstGeom prst="rect">
            <a:avLst/>
          </a:prstGeom>
        </p:spPr>
      </p:pic>
      <p:sp>
        <p:nvSpPr>
          <p:cNvPr id="20" name="Rectangle 19">
            <a:extLst>
              <a:ext uri="{FF2B5EF4-FFF2-40B4-BE49-F238E27FC236}">
                <a16:creationId xmlns:a16="http://schemas.microsoft.com/office/drawing/2014/main" id="{DDB56DB5-0324-4F79-9AB8-CB18C1DC874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Заглавие 1">
            <a:extLst>
              <a:ext uri="{FF2B5EF4-FFF2-40B4-BE49-F238E27FC236}">
                <a16:creationId xmlns:a16="http://schemas.microsoft.com/office/drawing/2014/main" id="{96693570-9328-432F-A6D9-C3C3B93D6212}"/>
              </a:ext>
            </a:extLst>
          </p:cNvPr>
          <p:cNvSpPr>
            <a:spLocks noGrp="1"/>
          </p:cNvSpPr>
          <p:nvPr>
            <p:ph type="title"/>
          </p:nvPr>
        </p:nvSpPr>
        <p:spPr>
          <a:xfrm>
            <a:off x="5333495" y="1398168"/>
            <a:ext cx="4767471" cy="1641986"/>
          </a:xfrm>
        </p:spPr>
        <p:txBody>
          <a:bodyPr vert="horz" lIns="91440" tIns="45720" rIns="91440" bIns="45720" rtlCol="0" anchor="t">
            <a:noAutofit/>
          </a:bodyPr>
          <a:lstStyle/>
          <a:p>
            <a:pPr algn="ctr">
              <a:lnSpc>
                <a:spcPct val="90000"/>
              </a:lnSpc>
            </a:pPr>
            <a:r>
              <a:rPr lang="en-US" sz="320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20 years  Bulgaria in CERN</a:t>
            </a:r>
            <a:endParaRPr lang="en-US" sz="320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pic>
        <p:nvPicPr>
          <p:cNvPr id="5" name="Картина 4" descr="Картина, която съдържа текст, устройство&#10;&#10;Описанието е генерирано автоматично">
            <a:extLst>
              <a:ext uri="{FF2B5EF4-FFF2-40B4-BE49-F238E27FC236}">
                <a16:creationId xmlns:a16="http://schemas.microsoft.com/office/drawing/2014/main" id="{4F3A5EBD-5110-47DA-B769-D42790B4CE6E}"/>
              </a:ext>
            </a:extLst>
          </p:cNvPr>
          <p:cNvPicPr>
            <a:picLocks noChangeAspect="1"/>
          </p:cNvPicPr>
          <p:nvPr/>
        </p:nvPicPr>
        <p:blipFill rotWithShape="1">
          <a:blip r:embed="rId6"/>
          <a:srcRect l="5950" r="3942"/>
          <a:stretch/>
        </p:blipFill>
        <p:spPr>
          <a:xfrm>
            <a:off x="-1" y="10"/>
            <a:ext cx="4634680" cy="6857990"/>
          </a:xfrm>
          <a:prstGeom prst="rect">
            <a:avLst/>
          </a:prstGeom>
        </p:spPr>
      </p:pic>
      <p:pic>
        <p:nvPicPr>
          <p:cNvPr id="7" name="Картина 6" descr="Картина, която съдържа текст&#10;&#10;Описанието е генерирано автоматично">
            <a:extLst>
              <a:ext uri="{FF2B5EF4-FFF2-40B4-BE49-F238E27FC236}">
                <a16:creationId xmlns:a16="http://schemas.microsoft.com/office/drawing/2014/main" id="{5F8A5E0B-B22F-445B-8690-F2F58C43687E}"/>
              </a:ext>
            </a:extLst>
          </p:cNvPr>
          <p:cNvPicPr>
            <a:picLocks noChangeAspect="1"/>
          </p:cNvPicPr>
          <p:nvPr/>
        </p:nvPicPr>
        <p:blipFill>
          <a:blip r:embed="rId7"/>
          <a:stretch>
            <a:fillRect/>
          </a:stretch>
        </p:blipFill>
        <p:spPr>
          <a:xfrm>
            <a:off x="4850689" y="2761922"/>
            <a:ext cx="7281916" cy="4096078"/>
          </a:xfrm>
          <a:prstGeom prst="rect">
            <a:avLst/>
          </a:prstGeom>
        </p:spPr>
      </p:pic>
    </p:spTree>
    <p:extLst>
      <p:ext uri="{BB962C8B-B14F-4D97-AF65-F5344CB8AC3E}">
        <p14:creationId xmlns:p14="http://schemas.microsoft.com/office/powerpoint/2010/main" val="1544843635"/>
      </p:ext>
    </p:extLst>
  </p:cSld>
  <p:clrMapOvr>
    <a:masterClrMapping/>
  </p:clrMapOvr>
  <p:transition spd="slow">
    <p:wip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04787" y="145212"/>
            <a:ext cx="9455537" cy="1183256"/>
          </a:xfrm>
        </p:spPr>
        <p:txBody>
          <a:bodyPr/>
          <a:lstStyle/>
          <a:p>
            <a:pPr algn="ctr"/>
            <a:r>
              <a:rPr lang="en-US" sz="3200" dirty="0" smtClean="0"/>
              <a:t>Hello Space</a:t>
            </a:r>
            <a:r>
              <a:rPr lang="bg-BG" sz="3200" dirty="0" smtClean="0"/>
              <a:t>– 13</a:t>
            </a:r>
            <a:r>
              <a:rPr lang="en-US" sz="3200" dirty="0" err="1" smtClean="0"/>
              <a:t>th</a:t>
            </a:r>
            <a:r>
              <a:rPr lang="bg-BG" sz="3200" dirty="0" smtClean="0"/>
              <a:t> </a:t>
            </a:r>
            <a:r>
              <a:rPr lang="en-US" sz="3200" dirty="0" smtClean="0"/>
              <a:t>September 2022</a:t>
            </a:r>
            <a:r>
              <a:rPr lang="bg-BG" sz="3200" dirty="0"/>
              <a:t/>
            </a:r>
            <a:br>
              <a:rPr lang="bg-BG" sz="3200" dirty="0"/>
            </a:br>
            <a:r>
              <a:rPr lang="en-US" sz="3200" dirty="0" smtClean="0"/>
              <a:t>Sofia </a:t>
            </a:r>
            <a:r>
              <a:rPr lang="en-US" sz="3200" dirty="0" err="1" smtClean="0"/>
              <a:t>Teh</a:t>
            </a:r>
            <a:r>
              <a:rPr lang="en-US" sz="3200" dirty="0" smtClean="0"/>
              <a:t> Park</a:t>
            </a:r>
            <a:endParaRPr lang="bg-BG" sz="3200" dirty="0"/>
          </a:p>
        </p:txBody>
      </p:sp>
      <p:pic>
        <p:nvPicPr>
          <p:cNvPr id="7" name="Content Placeholder 6"/>
          <p:cNvPicPr>
            <a:picLocks noGrp="1" noChangeAspect="1"/>
          </p:cNvPicPr>
          <p:nvPr>
            <p:ph idx="1"/>
          </p:nvPr>
        </p:nvPicPr>
        <p:blipFill>
          <a:blip r:embed="rId2"/>
          <a:stretch>
            <a:fillRect/>
          </a:stretch>
        </p:blipFill>
        <p:spPr>
          <a:xfrm>
            <a:off x="5086444" y="2347785"/>
            <a:ext cx="6606028" cy="3448346"/>
          </a:xfrm>
          <a:prstGeom prst="rect">
            <a:avLst/>
          </a:prstGeom>
          <a:ln>
            <a:solidFill>
              <a:schemeClr val="bg1"/>
            </a:solidFill>
          </a:ln>
        </p:spPr>
      </p:pic>
      <p:pic>
        <p:nvPicPr>
          <p:cNvPr id="8" name="Picture 7"/>
          <p:cNvPicPr>
            <a:picLocks noChangeAspect="1"/>
          </p:cNvPicPr>
          <p:nvPr/>
        </p:nvPicPr>
        <p:blipFill>
          <a:blip r:embed="rId3"/>
          <a:stretch>
            <a:fillRect/>
          </a:stretch>
        </p:blipFill>
        <p:spPr>
          <a:xfrm>
            <a:off x="904787" y="1593012"/>
            <a:ext cx="3546442" cy="5008468"/>
          </a:xfrm>
          <a:prstGeom prst="rect">
            <a:avLst/>
          </a:prstGeom>
          <a:ln>
            <a:solidFill>
              <a:schemeClr val="bg1"/>
            </a:solidFill>
          </a:ln>
        </p:spPr>
      </p:pic>
    </p:spTree>
    <p:extLst>
      <p:ext uri="{BB962C8B-B14F-4D97-AF65-F5344CB8AC3E}">
        <p14:creationId xmlns:p14="http://schemas.microsoft.com/office/powerpoint/2010/main" val="1567854814"/>
      </p:ext>
    </p:extLst>
  </p:cSld>
  <p:clrMapOvr>
    <a:masterClrMapping/>
  </p:clrMapOvr>
  <p:transition spd="slow">
    <p:wip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p:cNvPicPr>
            <a:picLocks noGrp="1"/>
          </p:cNvPicPr>
          <p:nvPr>
            <p:ph sz="quarter" idx="4294967295"/>
          </p:nvPr>
        </p:nvPicPr>
        <p:blipFill>
          <a:blip r:embed="rId2" cstate="print"/>
          <a:srcRect/>
          <a:stretch>
            <a:fillRect/>
          </a:stretch>
        </p:blipFill>
        <p:spPr bwMode="auto">
          <a:xfrm>
            <a:off x="733168" y="1318681"/>
            <a:ext cx="5064844" cy="3783776"/>
          </a:xfrm>
          <a:prstGeom prst="rect">
            <a:avLst/>
          </a:prstGeom>
          <a:noFill/>
          <a:ln w="9525">
            <a:solidFill>
              <a:schemeClr val="tx1"/>
            </a:solidFill>
            <a:miter lim="800000"/>
            <a:headEnd/>
            <a:tailEnd/>
          </a:ln>
        </p:spPr>
      </p:pic>
      <p:sp>
        <p:nvSpPr>
          <p:cNvPr id="10" name="Rectangle 9"/>
          <p:cNvSpPr/>
          <p:nvPr/>
        </p:nvSpPr>
        <p:spPr>
          <a:xfrm>
            <a:off x="4240725" y="332657"/>
            <a:ext cx="4131259" cy="646331"/>
          </a:xfrm>
          <a:prstGeom prst="rect">
            <a:avLst/>
          </a:prstGeom>
          <a:noFill/>
        </p:spPr>
        <p:txBody>
          <a:bodyPr wrap="none" lIns="91440" tIns="45720" rIns="91440" bIns="45720">
            <a:spAutoFit/>
          </a:bodyPr>
          <a:lstStyle/>
          <a:p>
            <a:pPr algn="ctr"/>
            <a:r>
              <a:rPr lang="en-US" sz="3600" dirty="0">
                <a:ln w="0"/>
                <a:effectLst>
                  <a:outerShdw blurRad="50800" dist="38100" algn="l" rotWithShape="0">
                    <a:prstClr val="black">
                      <a:alpha val="40000"/>
                    </a:prstClr>
                  </a:outerShdw>
                </a:effectLst>
              </a:rPr>
              <a:t>Facebook </a:t>
            </a:r>
            <a:r>
              <a:rPr lang="en-US" sz="3600" dirty="0" smtClean="0">
                <a:ln w="0"/>
                <a:effectLst>
                  <a:outerShdw blurRad="50800" dist="38100" algn="l" rotWithShape="0">
                    <a:prstClr val="black">
                      <a:alpha val="40000"/>
                    </a:prstClr>
                  </a:outerShdw>
                </a:effectLst>
              </a:rPr>
              <a:t>groups</a:t>
            </a:r>
            <a:endParaRPr lang="en-US" sz="3600" dirty="0">
              <a:ln w="0"/>
              <a:effectLst>
                <a:outerShdw blurRad="50800" dist="38100" algn="l" rotWithShape="0">
                  <a:prstClr val="black">
                    <a:alpha val="40000"/>
                  </a:prstClr>
                </a:outerShdw>
              </a:effectLst>
            </a:endParaRPr>
          </a:p>
        </p:txBody>
      </p:sp>
      <p:pic>
        <p:nvPicPr>
          <p:cNvPr id="48130" name="Picture 2"/>
          <p:cNvPicPr>
            <a:picLocks noChangeAspect="1" noChangeArrowheads="1"/>
          </p:cNvPicPr>
          <p:nvPr/>
        </p:nvPicPr>
        <p:blipFill>
          <a:blip r:embed="rId3" cstate="print"/>
          <a:srcRect/>
          <a:stretch>
            <a:fillRect/>
          </a:stretch>
        </p:blipFill>
        <p:spPr bwMode="auto">
          <a:xfrm>
            <a:off x="5977056" y="2695052"/>
            <a:ext cx="5391161" cy="3441739"/>
          </a:xfrm>
          <a:prstGeom prst="rect">
            <a:avLst/>
          </a:prstGeom>
          <a:noFill/>
          <a:ln w="9525">
            <a:noFill/>
            <a:miter lim="800000"/>
            <a:headEnd/>
            <a:tailEnd/>
          </a:ln>
          <a:effectLst/>
        </p:spPr>
      </p:pic>
      <p:sp>
        <p:nvSpPr>
          <p:cNvPr id="2" name="Footer Placeholder 1"/>
          <p:cNvSpPr>
            <a:spLocks noGrp="1"/>
          </p:cNvSpPr>
          <p:nvPr>
            <p:ph type="ftr" sz="quarter" idx="11"/>
          </p:nvPr>
        </p:nvSpPr>
        <p:spPr>
          <a:xfrm>
            <a:off x="3341605" y="6421578"/>
            <a:ext cx="3859795" cy="304801"/>
          </a:xfrm>
        </p:spPr>
        <p:txBody>
          <a:bodyPr/>
          <a:lstStyle/>
          <a:p>
            <a:r>
              <a:rPr lang="en-US" dirty="0" smtClean="0"/>
              <a:t>25th IPPOG meeting public events in Sofia</a:t>
            </a:r>
            <a:endParaRPr lang="en-US" dirty="0"/>
          </a:p>
        </p:txBody>
      </p:sp>
    </p:spTree>
    <p:extLst>
      <p:ext uri="{BB962C8B-B14F-4D97-AF65-F5344CB8AC3E}">
        <p14:creationId xmlns:p14="http://schemas.microsoft.com/office/powerpoint/2010/main" val="580974509"/>
      </p:ext>
    </p:extLst>
  </p:cSld>
  <p:clrMapOvr>
    <a:masterClrMapping/>
  </p:clrMapOvr>
  <p:transition spd="slow">
    <p:wip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Content Placeholder 16"/>
          <p:cNvPicPr>
            <a:picLocks noGrp="1" noChangeAspect="1"/>
          </p:cNvPicPr>
          <p:nvPr>
            <p:ph sz="half" idx="2"/>
          </p:nvPr>
        </p:nvPicPr>
        <p:blipFill>
          <a:blip r:embed="rId2"/>
          <a:stretch>
            <a:fillRect/>
          </a:stretch>
        </p:blipFill>
        <p:spPr>
          <a:xfrm>
            <a:off x="3738119" y="282454"/>
            <a:ext cx="3968220" cy="2976959"/>
          </a:xfrm>
          <a:prstGeom prst="rect">
            <a:avLst/>
          </a:prstGeom>
          <a:ln>
            <a:solidFill>
              <a:schemeClr val="bg1"/>
            </a:solidFill>
          </a:ln>
        </p:spPr>
      </p:pic>
      <p:sp>
        <p:nvSpPr>
          <p:cNvPr id="15" name="Text Placeholder 14"/>
          <p:cNvSpPr>
            <a:spLocks noGrp="1"/>
          </p:cNvSpPr>
          <p:nvPr>
            <p:ph type="body" sz="quarter" idx="3"/>
          </p:nvPr>
        </p:nvSpPr>
        <p:spPr>
          <a:xfrm>
            <a:off x="3427761" y="5207000"/>
            <a:ext cx="4396339" cy="576262"/>
          </a:xfrm>
        </p:spPr>
        <p:txBody>
          <a:bodyPr/>
          <a:lstStyle/>
          <a:p>
            <a:pPr algn="ctr"/>
            <a:r>
              <a:rPr lang="en-US" dirty="0" smtClean="0">
                <a:solidFill>
                  <a:schemeClr val="tx1"/>
                </a:solidFill>
              </a:rPr>
              <a:t>Second International forum of education,</a:t>
            </a:r>
            <a:r>
              <a:rPr lang="bg-BG" dirty="0" smtClean="0">
                <a:solidFill>
                  <a:schemeClr val="tx1"/>
                </a:solidFill>
              </a:rPr>
              <a:t> </a:t>
            </a:r>
            <a:r>
              <a:rPr lang="en-US" dirty="0" smtClean="0">
                <a:solidFill>
                  <a:schemeClr val="tx1"/>
                </a:solidFill>
              </a:rPr>
              <a:t>Varna </a:t>
            </a:r>
          </a:p>
          <a:p>
            <a:pPr algn="ctr"/>
            <a:r>
              <a:rPr lang="bg-BG" dirty="0" smtClean="0">
                <a:solidFill>
                  <a:schemeClr val="tx1"/>
                </a:solidFill>
              </a:rPr>
              <a:t>7 </a:t>
            </a:r>
            <a:r>
              <a:rPr lang="bg-BG" dirty="0">
                <a:solidFill>
                  <a:schemeClr val="tx1"/>
                </a:solidFill>
              </a:rPr>
              <a:t>– 9 </a:t>
            </a:r>
            <a:r>
              <a:rPr lang="en-US" dirty="0" smtClean="0">
                <a:solidFill>
                  <a:schemeClr val="tx1"/>
                </a:solidFill>
              </a:rPr>
              <a:t>September</a:t>
            </a:r>
            <a:r>
              <a:rPr lang="bg-BG" dirty="0" smtClean="0">
                <a:solidFill>
                  <a:schemeClr val="tx1"/>
                </a:solidFill>
              </a:rPr>
              <a:t> 2022</a:t>
            </a:r>
            <a:endParaRPr lang="bg-BG" dirty="0">
              <a:solidFill>
                <a:schemeClr val="tx1"/>
              </a:solidFill>
            </a:endParaRPr>
          </a:p>
        </p:txBody>
      </p:sp>
      <p:pic>
        <p:nvPicPr>
          <p:cNvPr id="18" name="Content Placeholder 17"/>
          <p:cNvPicPr>
            <a:picLocks noGrp="1" noChangeAspect="1"/>
          </p:cNvPicPr>
          <p:nvPr>
            <p:ph sz="quarter" idx="4"/>
          </p:nvPr>
        </p:nvPicPr>
        <p:blipFill>
          <a:blip r:embed="rId3"/>
          <a:stretch>
            <a:fillRect/>
          </a:stretch>
        </p:blipFill>
        <p:spPr>
          <a:xfrm>
            <a:off x="7631039" y="3447809"/>
            <a:ext cx="4395788" cy="3297720"/>
          </a:xfrm>
          <a:prstGeom prst="rect">
            <a:avLst/>
          </a:prstGeom>
          <a:ln>
            <a:solidFill>
              <a:schemeClr val="bg1"/>
            </a:solidFill>
          </a:ln>
        </p:spPr>
      </p:pic>
      <p:pic>
        <p:nvPicPr>
          <p:cNvPr id="19" name="Picture 18"/>
          <p:cNvPicPr>
            <a:picLocks noChangeAspect="1"/>
          </p:cNvPicPr>
          <p:nvPr/>
        </p:nvPicPr>
        <p:blipFill>
          <a:blip r:embed="rId4"/>
          <a:stretch>
            <a:fillRect/>
          </a:stretch>
        </p:blipFill>
        <p:spPr>
          <a:xfrm>
            <a:off x="228743" y="2677343"/>
            <a:ext cx="3000905" cy="3999784"/>
          </a:xfrm>
          <a:prstGeom prst="rect">
            <a:avLst/>
          </a:prstGeom>
          <a:ln>
            <a:solidFill>
              <a:schemeClr val="bg1"/>
            </a:solidFill>
          </a:ln>
        </p:spPr>
      </p:pic>
    </p:spTree>
    <p:extLst>
      <p:ext uri="{BB962C8B-B14F-4D97-AF65-F5344CB8AC3E}">
        <p14:creationId xmlns:p14="http://schemas.microsoft.com/office/powerpoint/2010/main" val="2397741715"/>
      </p:ext>
    </p:extLst>
  </p:cSld>
  <p:clrMapOvr>
    <a:masterClrMapping/>
  </p:clrMapOvr>
  <p:transition spd="slow">
    <p:wip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3" name="Rectangle 3"/>
          <p:cNvSpPr>
            <a:spLocks noGrp="1"/>
          </p:cNvSpPr>
          <p:nvPr>
            <p:ph idx="4294967295"/>
          </p:nvPr>
        </p:nvSpPr>
        <p:spPr>
          <a:xfrm>
            <a:off x="433774" y="1972062"/>
            <a:ext cx="10810874" cy="4740275"/>
          </a:xfrm>
        </p:spPr>
        <p:txBody>
          <a:bodyPr>
            <a:normAutofit lnSpcReduction="10000"/>
          </a:bodyPr>
          <a:lstStyle/>
          <a:p>
            <a:pPr>
              <a:defRPr/>
            </a:pPr>
            <a:r>
              <a:rPr lang="en-US" b="1" dirty="0">
                <a:latin typeface="Times New Roman" pitchFamily="18" charset="0"/>
                <a:cs typeface="Times New Roman" pitchFamily="18" charset="0"/>
              </a:rPr>
              <a:t>Under the patronage of the Minister of Education and </a:t>
            </a:r>
            <a:r>
              <a:rPr lang="en-US" b="1" dirty="0" smtClean="0">
                <a:latin typeface="Times New Roman" pitchFamily="18" charset="0"/>
                <a:cs typeface="Times New Roman" pitchFamily="18" charset="0"/>
              </a:rPr>
              <a:t>Science</a:t>
            </a:r>
          </a:p>
          <a:p>
            <a:pPr>
              <a:defRPr/>
            </a:pPr>
            <a:r>
              <a:rPr lang="en-US" b="1" dirty="0" smtClean="0">
                <a:latin typeface="Times New Roman" pitchFamily="18" charset="0"/>
                <a:cs typeface="Times New Roman" pitchFamily="18" charset="0"/>
              </a:rPr>
              <a:t>Participants</a:t>
            </a:r>
            <a:r>
              <a:rPr lang="en-US" b="1" dirty="0">
                <a:latin typeface="Times New Roman" pitchFamily="18" charset="0"/>
                <a:cs typeface="Times New Roman" pitchFamily="18" charset="0"/>
              </a:rPr>
              <a:t>: deputy minister of education, MP, experts from the Ministry of Education and Science, representatives of the education office at CERN, of the INIAE, representatives of universities and research laboratories and 200 </a:t>
            </a:r>
            <a:r>
              <a:rPr lang="en-US" b="1" dirty="0" smtClean="0">
                <a:latin typeface="Times New Roman" pitchFamily="18" charset="0"/>
                <a:cs typeface="Times New Roman" pitchFamily="18" charset="0"/>
              </a:rPr>
              <a:t>teachers</a:t>
            </a:r>
          </a:p>
          <a:p>
            <a:pPr>
              <a:defRPr/>
            </a:pPr>
            <a:r>
              <a:rPr lang="en-US" b="1" dirty="0" smtClean="0">
                <a:latin typeface="Times New Roman" pitchFamily="18" charset="0"/>
                <a:cs typeface="Times New Roman" pitchFamily="18" charset="0"/>
              </a:rPr>
              <a:t>The </a:t>
            </a:r>
            <a:r>
              <a:rPr lang="en-US" b="1" dirty="0">
                <a:latin typeface="Times New Roman" pitchFamily="18" charset="0"/>
                <a:cs typeface="Times New Roman" pitchFamily="18" charset="0"/>
              </a:rPr>
              <a:t>main goal – exchange of experience and knowledge in the field of natural sciences</a:t>
            </a:r>
            <a:r>
              <a:rPr lang="en-US" b="1" dirty="0" smtClean="0">
                <a:latin typeface="Times New Roman" pitchFamily="18" charset="0"/>
                <a:cs typeface="Times New Roman" pitchFamily="18" charset="0"/>
              </a:rPr>
              <a:t>.</a:t>
            </a:r>
          </a:p>
          <a:p>
            <a:pPr>
              <a:defRPr/>
            </a:pPr>
            <a:r>
              <a:rPr lang="en-US" b="1" dirty="0" smtClean="0">
                <a:latin typeface="Times New Roman" pitchFamily="18" charset="0"/>
                <a:cs typeface="Times New Roman" pitchFamily="18" charset="0"/>
              </a:rPr>
              <a:t>Providing </a:t>
            </a:r>
            <a:r>
              <a:rPr lang="en-US" b="1" dirty="0">
                <a:latin typeface="Times New Roman" pitchFamily="18" charset="0"/>
                <a:cs typeface="Times New Roman" pitchFamily="18" charset="0"/>
              </a:rPr>
              <a:t>the opportunity for teachers, lecturers, scientists and researchers to exchange ideas and find partners for future joint work</a:t>
            </a:r>
            <a:r>
              <a:rPr lang="en-US" b="1" dirty="0" smtClean="0">
                <a:latin typeface="Times New Roman" pitchFamily="18" charset="0"/>
                <a:cs typeface="Times New Roman" pitchFamily="18" charset="0"/>
              </a:rPr>
              <a:t>.</a:t>
            </a:r>
          </a:p>
          <a:p>
            <a:pPr>
              <a:defRPr/>
            </a:pPr>
            <a:r>
              <a:rPr lang="en-US" b="1" dirty="0" smtClean="0">
                <a:latin typeface="Times New Roman" pitchFamily="18" charset="0"/>
                <a:cs typeface="Times New Roman" pitchFamily="18" charset="0"/>
              </a:rPr>
              <a:t>Presentation </a:t>
            </a:r>
            <a:r>
              <a:rPr lang="en-US" b="1" dirty="0">
                <a:latin typeface="Times New Roman" pitchFamily="18" charset="0"/>
                <a:cs typeface="Times New Roman" pitchFamily="18" charset="0"/>
              </a:rPr>
              <a:t>of reports and presentation of good practices</a:t>
            </a:r>
            <a:r>
              <a:rPr lang="en-US" b="1" dirty="0" smtClean="0">
                <a:latin typeface="Times New Roman" pitchFamily="18" charset="0"/>
                <a:cs typeface="Times New Roman" pitchFamily="18" charset="0"/>
              </a:rPr>
              <a:t>.</a:t>
            </a:r>
          </a:p>
          <a:p>
            <a:pPr>
              <a:defRPr/>
            </a:pPr>
            <a:r>
              <a:rPr lang="en-US" b="1" dirty="0" smtClean="0">
                <a:latin typeface="Times New Roman" pitchFamily="18" charset="0"/>
                <a:cs typeface="Times New Roman" pitchFamily="18" charset="0"/>
              </a:rPr>
              <a:t>Discussions </a:t>
            </a:r>
            <a:r>
              <a:rPr lang="en-US" b="1" dirty="0">
                <a:latin typeface="Times New Roman" pitchFamily="18" charset="0"/>
                <a:cs typeface="Times New Roman" pitchFamily="18" charset="0"/>
              </a:rPr>
              <a:t>and debates in the following areas</a:t>
            </a:r>
            <a:r>
              <a:rPr lang="en-US" b="1" dirty="0" smtClean="0">
                <a:latin typeface="Times New Roman" pitchFamily="18" charset="0"/>
                <a:cs typeface="Times New Roman" pitchFamily="18" charset="0"/>
              </a:rPr>
              <a:t>:</a:t>
            </a:r>
          </a:p>
          <a:p>
            <a:pPr>
              <a:buFont typeface="Arial" panose="020B0604020202020204" pitchFamily="34" charset="0"/>
              <a:buChar char="•"/>
              <a:defRPr/>
            </a:pPr>
            <a:r>
              <a:rPr lang="en-US" b="1" dirty="0" smtClean="0">
                <a:latin typeface="Times New Roman" pitchFamily="18" charset="0"/>
                <a:cs typeface="Times New Roman" pitchFamily="18" charset="0"/>
              </a:rPr>
              <a:t> </a:t>
            </a:r>
            <a:r>
              <a:rPr lang="en-US" b="1" dirty="0">
                <a:latin typeface="Times New Roman" pitchFamily="18" charset="0"/>
                <a:cs typeface="Times New Roman" pitchFamily="18" charset="0"/>
              </a:rPr>
              <a:t>Interdisciplinary connections - presentation of good pedagogical </a:t>
            </a:r>
            <a:r>
              <a:rPr lang="en-US" b="1" dirty="0" smtClean="0">
                <a:latin typeface="Times New Roman" pitchFamily="18" charset="0"/>
                <a:cs typeface="Times New Roman" pitchFamily="18" charset="0"/>
              </a:rPr>
              <a:t>practices</a:t>
            </a:r>
          </a:p>
          <a:p>
            <a:pPr>
              <a:buFont typeface="Arial" panose="020B0604020202020204" pitchFamily="34" charset="0"/>
              <a:buChar char="•"/>
              <a:defRPr/>
            </a:pPr>
            <a:r>
              <a:rPr lang="en-US" b="1" dirty="0" smtClean="0">
                <a:latin typeface="Times New Roman" pitchFamily="18" charset="0"/>
                <a:cs typeface="Times New Roman" pitchFamily="18" charset="0"/>
              </a:rPr>
              <a:t>Teaching </a:t>
            </a:r>
            <a:r>
              <a:rPr lang="en-US" b="1" dirty="0">
                <a:latin typeface="Times New Roman" pitchFamily="18" charset="0"/>
                <a:cs typeface="Times New Roman" pitchFamily="18" charset="0"/>
              </a:rPr>
              <a:t>of natural sciences and the connection between secondary and higher </a:t>
            </a:r>
            <a:r>
              <a:rPr lang="en-US" b="1" dirty="0" smtClean="0">
                <a:latin typeface="Times New Roman" pitchFamily="18" charset="0"/>
                <a:cs typeface="Times New Roman" pitchFamily="18" charset="0"/>
              </a:rPr>
              <a:t>education</a:t>
            </a:r>
          </a:p>
          <a:p>
            <a:pPr>
              <a:buFont typeface="Wingdings" panose="05000000000000000000" pitchFamily="2" charset="2"/>
              <a:buChar char="Ø"/>
              <a:defRPr/>
            </a:pPr>
            <a:r>
              <a:rPr lang="en-US" b="1" dirty="0" smtClean="0">
                <a:latin typeface="Times New Roman" pitchFamily="18" charset="0"/>
                <a:cs typeface="Times New Roman" pitchFamily="18" charset="0"/>
              </a:rPr>
              <a:t>Memorandum </a:t>
            </a:r>
            <a:r>
              <a:rPr lang="en-US" b="1" dirty="0">
                <a:latin typeface="Times New Roman" pitchFamily="18" charset="0"/>
                <a:cs typeface="Times New Roman" pitchFamily="18" charset="0"/>
              </a:rPr>
              <a:t>for the Ministry of Education and Science</a:t>
            </a:r>
          </a:p>
          <a:p>
            <a:pPr eaLnBrk="1" hangingPunct="1">
              <a:lnSpc>
                <a:spcPct val="80000"/>
              </a:lnSpc>
              <a:buFontTx/>
              <a:buChar char="-"/>
              <a:defRPr/>
            </a:pPr>
            <a:endParaRPr lang="bg-BG" b="1" dirty="0"/>
          </a:p>
        </p:txBody>
      </p:sp>
      <p:pic>
        <p:nvPicPr>
          <p:cNvPr id="68611" name="Picture 44" descr="header"/>
          <p:cNvPicPr>
            <a:picLocks noChangeAspect="1" noChangeArrowheads="1"/>
          </p:cNvPicPr>
          <p:nvPr/>
        </p:nvPicPr>
        <p:blipFill>
          <a:blip r:embed="rId2" cstate="print"/>
          <a:srcRect/>
          <a:stretch>
            <a:fillRect/>
          </a:stretch>
        </p:blipFill>
        <p:spPr bwMode="auto">
          <a:xfrm>
            <a:off x="2238762" y="79033"/>
            <a:ext cx="7643812" cy="1785938"/>
          </a:xfrm>
          <a:prstGeom prst="rect">
            <a:avLst/>
          </a:prstGeom>
          <a:solidFill>
            <a:schemeClr val="tx1"/>
          </a:solidFill>
          <a:ln w="9525">
            <a:noFill/>
            <a:miter lim="800000"/>
            <a:headEnd/>
            <a:tailEnd/>
          </a:ln>
        </p:spPr>
      </p:pic>
    </p:spTree>
    <p:extLst>
      <p:ext uri="{BB962C8B-B14F-4D97-AF65-F5344CB8AC3E}">
        <p14:creationId xmlns:p14="http://schemas.microsoft.com/office/powerpoint/2010/main" val="2931393498"/>
      </p:ext>
    </p:extLst>
  </p:cSld>
  <p:clrMapOvr>
    <a:masterClrMapping/>
  </p:clrMapOvr>
  <p:transition spd="slow">
    <p:wip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3" name="Picture 2" descr="G:\Konferencia fizika CERN 20092013\IMG_6904.JPG"/>
          <p:cNvPicPr>
            <a:picLocks noGrp="1" noChangeAspect="1" noChangeArrowheads="1"/>
          </p:cNvPicPr>
          <p:nvPr>
            <p:ph sz="quarter" idx="4294967295"/>
          </p:nvPr>
        </p:nvPicPr>
        <p:blipFill>
          <a:blip r:embed="rId2" cstate="print"/>
          <a:srcRect/>
          <a:stretch>
            <a:fillRect/>
          </a:stretch>
        </p:blipFill>
        <p:spPr>
          <a:xfrm>
            <a:off x="835991" y="2182277"/>
            <a:ext cx="3278188" cy="2185988"/>
          </a:xfrm>
          <a:ln>
            <a:solidFill>
              <a:schemeClr val="tx1"/>
            </a:solidFill>
          </a:ln>
        </p:spPr>
      </p:pic>
      <p:pic>
        <p:nvPicPr>
          <p:cNvPr id="69634" name="Picture 3" descr="G:\Konferencia fizika CERN 20092013\IMG_6905.JPG"/>
          <p:cNvPicPr>
            <a:picLocks noGrp="1" noChangeAspect="1" noChangeArrowheads="1"/>
          </p:cNvPicPr>
          <p:nvPr>
            <p:ph sz="quarter" idx="4294967295"/>
          </p:nvPr>
        </p:nvPicPr>
        <p:blipFill>
          <a:blip r:embed="rId3" cstate="print"/>
          <a:srcRect/>
          <a:stretch>
            <a:fillRect/>
          </a:stretch>
        </p:blipFill>
        <p:spPr>
          <a:xfrm>
            <a:off x="5245251" y="2061241"/>
            <a:ext cx="3279775" cy="2185988"/>
          </a:xfrm>
          <a:ln>
            <a:solidFill>
              <a:schemeClr val="tx1"/>
            </a:solidFill>
          </a:ln>
        </p:spPr>
      </p:pic>
      <p:pic>
        <p:nvPicPr>
          <p:cNvPr id="69635" name="Picture 4" descr="G:\Konferencia fizika CERN 20092013\IMG_6934.JPG"/>
          <p:cNvPicPr>
            <a:picLocks noGrp="1" noChangeAspect="1" noChangeArrowheads="1"/>
          </p:cNvPicPr>
          <p:nvPr>
            <p:ph sz="quarter" idx="4294967295"/>
          </p:nvPr>
        </p:nvPicPr>
        <p:blipFill>
          <a:blip r:embed="rId4" cstate="print"/>
          <a:srcRect/>
          <a:stretch>
            <a:fillRect/>
          </a:stretch>
        </p:blipFill>
        <p:spPr>
          <a:xfrm>
            <a:off x="2473497" y="4443930"/>
            <a:ext cx="3281363" cy="2187575"/>
          </a:xfrm>
          <a:ln>
            <a:solidFill>
              <a:schemeClr val="tx1"/>
            </a:solidFill>
          </a:ln>
        </p:spPr>
      </p:pic>
      <p:pic>
        <p:nvPicPr>
          <p:cNvPr id="69636" name="Picture 5" descr="G:\Konferencia fizika CERN 20092013\IMG_7193.JPG"/>
          <p:cNvPicPr>
            <a:picLocks noGrp="1" noChangeAspect="1" noChangeArrowheads="1"/>
          </p:cNvPicPr>
          <p:nvPr>
            <p:ph sz="quarter" idx="4294967295"/>
          </p:nvPr>
        </p:nvPicPr>
        <p:blipFill>
          <a:blip r:embed="rId5" cstate="print"/>
          <a:srcRect/>
          <a:stretch>
            <a:fillRect/>
          </a:stretch>
        </p:blipFill>
        <p:spPr>
          <a:xfrm>
            <a:off x="7864411" y="4289426"/>
            <a:ext cx="3281362" cy="2187575"/>
          </a:xfrm>
          <a:ln>
            <a:solidFill>
              <a:schemeClr val="tx1"/>
            </a:solidFill>
          </a:ln>
        </p:spPr>
      </p:pic>
      <p:pic>
        <p:nvPicPr>
          <p:cNvPr id="69638" name="Picture 44" descr="header"/>
          <p:cNvPicPr>
            <a:picLocks noChangeAspect="1" noChangeArrowheads="1"/>
          </p:cNvPicPr>
          <p:nvPr/>
        </p:nvPicPr>
        <p:blipFill>
          <a:blip r:embed="rId6" cstate="print"/>
          <a:srcRect/>
          <a:stretch>
            <a:fillRect/>
          </a:stretch>
        </p:blipFill>
        <p:spPr bwMode="auto">
          <a:xfrm>
            <a:off x="2475085" y="19716"/>
            <a:ext cx="7500937" cy="2070100"/>
          </a:xfrm>
          <a:prstGeom prst="rect">
            <a:avLst/>
          </a:prstGeom>
          <a:noFill/>
          <a:ln w="9525">
            <a:noFill/>
            <a:miter lim="800000"/>
            <a:headEnd/>
            <a:tailEnd/>
          </a:ln>
        </p:spPr>
      </p:pic>
      <p:sp>
        <p:nvSpPr>
          <p:cNvPr id="9" name="Rectangle 8"/>
          <p:cNvSpPr/>
          <p:nvPr/>
        </p:nvSpPr>
        <p:spPr>
          <a:xfrm>
            <a:off x="6818184" y="6446839"/>
            <a:ext cx="5373816" cy="369332"/>
          </a:xfrm>
          <a:prstGeom prst="rect">
            <a:avLst/>
          </a:prstGeom>
          <a:solidFill>
            <a:schemeClr val="tx2">
              <a:lumMod val="25000"/>
            </a:schemeClr>
          </a:solidFill>
        </p:spPr>
        <p:txBody>
          <a:bodyPr wrap="square">
            <a:spAutoFit/>
          </a:bodyPr>
          <a:lstStyle/>
          <a:p>
            <a:r>
              <a:rPr lang="en-US" dirty="0">
                <a:solidFill>
                  <a:schemeClr val="bg1"/>
                </a:solidFill>
              </a:rPr>
              <a:t>http://www.zonaznanie.com</a:t>
            </a:r>
            <a:endParaRPr lang="bg-BG" dirty="0">
              <a:solidFill>
                <a:schemeClr val="bg1"/>
              </a:solidFill>
            </a:endParaRPr>
          </a:p>
        </p:txBody>
      </p:sp>
    </p:spTree>
    <p:extLst>
      <p:ext uri="{BB962C8B-B14F-4D97-AF65-F5344CB8AC3E}">
        <p14:creationId xmlns:p14="http://schemas.microsoft.com/office/powerpoint/2010/main" val="2652983496"/>
      </p:ext>
    </p:extLst>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71970" y="197345"/>
            <a:ext cx="9404723" cy="1400530"/>
          </a:xfrm>
        </p:spPr>
        <p:txBody>
          <a:bodyPr/>
          <a:lstStyle/>
          <a:p>
            <a:pPr algn="ctr">
              <a:defRPr/>
            </a:pPr>
            <a:r>
              <a:rPr lang="bg-BG" sz="2000" b="1" spc="150" dirty="0" smtClean="0">
                <a:ln w="11430"/>
                <a:solidFill>
                  <a:schemeClr val="bg2">
                    <a:lumMod val="75000"/>
                  </a:schemeClr>
                </a:solidFill>
                <a:effectLst>
                  <a:glow rad="63500">
                    <a:schemeClr val="accent1">
                      <a:satMod val="175000"/>
                      <a:alpha val="40000"/>
                    </a:schemeClr>
                  </a:glow>
                </a:effectLst>
              </a:rPr>
              <a:t/>
            </a:r>
            <a:br>
              <a:rPr lang="bg-BG" sz="2000" b="1" spc="150" dirty="0" smtClean="0">
                <a:ln w="11430"/>
                <a:solidFill>
                  <a:schemeClr val="bg2">
                    <a:lumMod val="75000"/>
                  </a:schemeClr>
                </a:solidFill>
                <a:effectLst>
                  <a:glow rad="63500">
                    <a:schemeClr val="accent1">
                      <a:satMod val="175000"/>
                      <a:alpha val="40000"/>
                    </a:schemeClr>
                  </a:glow>
                </a:effectLst>
              </a:rPr>
            </a:br>
            <a:r>
              <a:rPr lang="en-US" sz="2800" dirty="0" smtClean="0">
                <a:ln w="0"/>
                <a:solidFill>
                  <a:schemeClr val="tx1"/>
                </a:solidFill>
                <a:effectLst>
                  <a:outerShdw blurRad="50800" dist="38100" algn="l" rotWithShape="0">
                    <a:prstClr val="black">
                      <a:alpha val="40000"/>
                    </a:prstClr>
                  </a:outerShdw>
                </a:effectLst>
              </a:rPr>
              <a:t>Bulgarian Physics and Science Teachers </a:t>
            </a:r>
            <a:r>
              <a:rPr lang="en-US" sz="2800" dirty="0" err="1" smtClean="0">
                <a:ln w="0"/>
                <a:solidFill>
                  <a:schemeClr val="tx1"/>
                </a:solidFill>
                <a:effectLst>
                  <a:outerShdw blurRad="50800" dist="38100" algn="l" rotWithShape="0">
                    <a:prstClr val="black">
                      <a:alpha val="40000"/>
                    </a:prstClr>
                  </a:outerShdw>
                </a:effectLst>
              </a:rPr>
              <a:t>Programmes</a:t>
            </a:r>
            <a:r>
              <a:rPr lang="en-US" sz="2800" dirty="0" smtClean="0">
                <a:ln w="0"/>
                <a:solidFill>
                  <a:schemeClr val="tx1"/>
                </a:solidFill>
                <a:effectLst>
                  <a:outerShdw blurRad="50800" dist="38100" algn="l" rotWithShape="0">
                    <a:prstClr val="black">
                      <a:alpha val="40000"/>
                    </a:prstClr>
                  </a:outerShdw>
                </a:effectLst>
              </a:rPr>
              <a:t> </a:t>
            </a:r>
            <a:r>
              <a:rPr lang="bg-BG" sz="2800" dirty="0" smtClean="0">
                <a:ln w="0"/>
                <a:solidFill>
                  <a:schemeClr val="tx1"/>
                </a:solidFill>
                <a:effectLst>
                  <a:outerShdw blurRad="50800" dist="38100" algn="l" rotWithShape="0">
                    <a:prstClr val="black">
                      <a:alpha val="40000"/>
                    </a:prstClr>
                  </a:outerShdw>
                </a:effectLst>
              </a:rPr>
              <a:t>2008 – 20</a:t>
            </a:r>
            <a:r>
              <a:rPr lang="en-US" sz="2800" dirty="0" smtClean="0">
                <a:ln w="0"/>
                <a:solidFill>
                  <a:schemeClr val="tx1"/>
                </a:solidFill>
                <a:effectLst>
                  <a:outerShdw blurRad="50800" dist="38100" algn="l" rotWithShape="0">
                    <a:prstClr val="black">
                      <a:alpha val="40000"/>
                    </a:prstClr>
                  </a:outerShdw>
                </a:effectLst>
              </a:rPr>
              <a:t>22</a:t>
            </a:r>
            <a:r>
              <a:rPr lang="bg-BG" sz="2800" dirty="0">
                <a:ln w="0"/>
                <a:solidFill>
                  <a:schemeClr val="tx1"/>
                </a:solidFill>
                <a:effectLst>
                  <a:outerShdw blurRad="50800" dist="38100" algn="l" rotWithShape="0">
                    <a:prstClr val="black">
                      <a:alpha val="40000"/>
                    </a:prstClr>
                  </a:outerShdw>
                </a:effectLst>
              </a:rPr>
              <a:t/>
            </a:r>
            <a:br>
              <a:rPr lang="bg-BG" sz="2800" dirty="0">
                <a:ln w="0"/>
                <a:solidFill>
                  <a:schemeClr val="tx1"/>
                </a:solidFill>
                <a:effectLst>
                  <a:outerShdw blurRad="50800" dist="38100" algn="l" rotWithShape="0">
                    <a:prstClr val="black">
                      <a:alpha val="40000"/>
                    </a:prstClr>
                  </a:outerShdw>
                </a:effectLst>
              </a:rPr>
            </a:br>
            <a:endParaRPr lang="bg-BG" sz="2800" dirty="0">
              <a:effectLst>
                <a:outerShdw blurRad="50800" dist="38100" algn="l" rotWithShape="0">
                  <a:prstClr val="black">
                    <a:alpha val="40000"/>
                  </a:prstClr>
                </a:outerShdw>
              </a:effectLst>
            </a:endParaRPr>
          </a:p>
        </p:txBody>
      </p:sp>
      <p:sp>
        <p:nvSpPr>
          <p:cNvPr id="5" name="Text Placeholder 4"/>
          <p:cNvSpPr>
            <a:spLocks noGrp="1"/>
          </p:cNvSpPr>
          <p:nvPr>
            <p:ph type="body" idx="1"/>
          </p:nvPr>
        </p:nvSpPr>
        <p:spPr>
          <a:xfrm>
            <a:off x="952134" y="1669826"/>
            <a:ext cx="4396338" cy="576262"/>
          </a:xfrm>
        </p:spPr>
        <p:txBody>
          <a:bodyPr/>
          <a:lstStyle/>
          <a:p>
            <a:r>
              <a:rPr lang="bg-BG" dirty="0">
                <a:ln w="0"/>
                <a:solidFill>
                  <a:schemeClr val="tx1"/>
                </a:solidFill>
                <a:effectLst>
                  <a:outerShdw blurRad="50800" dist="38100" algn="l" rotWithShape="0">
                    <a:prstClr val="black">
                      <a:alpha val="40000"/>
                    </a:prstClr>
                  </a:outerShdw>
                </a:effectLst>
              </a:rPr>
              <a:t>12 – </a:t>
            </a:r>
            <a:r>
              <a:rPr lang="bg-BG" dirty="0" smtClean="0">
                <a:ln w="0"/>
                <a:solidFill>
                  <a:schemeClr val="tx1"/>
                </a:solidFill>
                <a:effectLst>
                  <a:outerShdw blurRad="50800" dist="38100" algn="l" rotWithShape="0">
                    <a:prstClr val="black">
                      <a:alpha val="40000"/>
                    </a:prstClr>
                  </a:outerShdw>
                </a:effectLst>
              </a:rPr>
              <a:t>18.10.2008</a:t>
            </a:r>
            <a:endParaRPr lang="bg-BG" dirty="0">
              <a:ln w="0"/>
              <a:solidFill>
                <a:schemeClr val="tx1"/>
              </a:solidFill>
              <a:effectLst>
                <a:outerShdw blurRad="50800" dist="38100" algn="l" rotWithShape="0">
                  <a:prstClr val="black">
                    <a:alpha val="40000"/>
                  </a:prstClr>
                </a:outerShdw>
              </a:effectLst>
            </a:endParaRPr>
          </a:p>
        </p:txBody>
      </p:sp>
      <p:sp>
        <p:nvSpPr>
          <p:cNvPr id="7" name="Text Placeholder 6"/>
          <p:cNvSpPr>
            <a:spLocks noGrp="1"/>
          </p:cNvSpPr>
          <p:nvPr>
            <p:ph type="body" sz="quarter" idx="3"/>
          </p:nvPr>
        </p:nvSpPr>
        <p:spPr>
          <a:xfrm>
            <a:off x="6798984" y="1700129"/>
            <a:ext cx="4396339" cy="576262"/>
          </a:xfrm>
        </p:spPr>
        <p:txBody>
          <a:bodyPr/>
          <a:lstStyle/>
          <a:p>
            <a:r>
              <a:rPr lang="bg-BG" dirty="0">
                <a:ln w="0"/>
                <a:solidFill>
                  <a:schemeClr val="tx1"/>
                </a:solidFill>
                <a:effectLst>
                  <a:outerShdw blurRad="50800" dist="38100" algn="l" rotWithShape="0">
                    <a:prstClr val="black">
                      <a:alpha val="40000"/>
                    </a:prstClr>
                  </a:outerShdw>
                </a:effectLst>
              </a:rPr>
              <a:t>19 – </a:t>
            </a:r>
            <a:r>
              <a:rPr lang="bg-BG" dirty="0" smtClean="0">
                <a:ln w="0"/>
                <a:solidFill>
                  <a:schemeClr val="tx1"/>
                </a:solidFill>
                <a:effectLst>
                  <a:outerShdw blurRad="50800" dist="38100" algn="l" rotWithShape="0">
                    <a:prstClr val="black">
                      <a:alpha val="40000"/>
                    </a:prstClr>
                  </a:outerShdw>
                </a:effectLst>
              </a:rPr>
              <a:t>25.07.2009</a:t>
            </a:r>
            <a:endParaRPr lang="bg-BG" dirty="0">
              <a:ln w="0"/>
              <a:solidFill>
                <a:schemeClr val="tx1"/>
              </a:solidFill>
              <a:effectLst>
                <a:outerShdw blurRad="50800" dist="38100" algn="l" rotWithShape="0">
                  <a:prstClr val="black">
                    <a:alpha val="40000"/>
                  </a:prstClr>
                </a:outerShdw>
              </a:effectLst>
            </a:endParaRPr>
          </a:p>
        </p:txBody>
      </p:sp>
      <p:pic>
        <p:nvPicPr>
          <p:cNvPr id="9" name="Picture 2" descr="F:\CERN2\DSC00598.JPG"/>
          <p:cNvPicPr>
            <a:picLocks noGrp="1" noChangeAspect="1" noChangeArrowheads="1"/>
          </p:cNvPicPr>
          <p:nvPr>
            <p:ph sz="half" idx="2"/>
          </p:nvPr>
        </p:nvPicPr>
        <p:blipFill>
          <a:blip r:embed="rId2" cstate="print"/>
          <a:srcRect/>
          <a:stretch>
            <a:fillRect/>
          </a:stretch>
        </p:blipFill>
        <p:spPr bwMode="auto">
          <a:xfrm>
            <a:off x="6354033" y="2398620"/>
            <a:ext cx="5286239" cy="3967819"/>
          </a:xfrm>
          <a:prstGeom prst="rect">
            <a:avLst/>
          </a:prstGeom>
          <a:noFill/>
          <a:ln w="9525">
            <a:solidFill>
              <a:schemeClr val="tx1"/>
            </a:solidFill>
            <a:miter lim="800000"/>
            <a:headEnd/>
            <a:tailEnd/>
          </a:ln>
        </p:spPr>
      </p:pic>
      <p:pic>
        <p:nvPicPr>
          <p:cNvPr id="10" name="Picture 7" descr="IMG_0422"/>
          <p:cNvPicPr>
            <a:picLocks noGrp="1" noChangeAspect="1" noChangeArrowheads="1"/>
          </p:cNvPicPr>
          <p:nvPr>
            <p:ph sz="quarter" idx="4"/>
          </p:nvPr>
        </p:nvPicPr>
        <p:blipFill>
          <a:blip r:embed="rId3" cstate="print"/>
          <a:srcRect/>
          <a:stretch>
            <a:fillRect/>
          </a:stretch>
        </p:blipFill>
        <p:spPr bwMode="auto">
          <a:xfrm>
            <a:off x="509720" y="2385911"/>
            <a:ext cx="5281165" cy="3962934"/>
          </a:xfrm>
          <a:prstGeom prst="rect">
            <a:avLst/>
          </a:prstGeom>
          <a:noFill/>
          <a:ln w="9525">
            <a:solidFill>
              <a:schemeClr val="tx1"/>
            </a:solidFill>
            <a:miter lim="800000"/>
            <a:headEnd/>
            <a:tailEnd/>
          </a:ln>
        </p:spPr>
      </p:pic>
      <p:sp>
        <p:nvSpPr>
          <p:cNvPr id="2" name="Rectangle 1"/>
          <p:cNvSpPr/>
          <p:nvPr/>
        </p:nvSpPr>
        <p:spPr>
          <a:xfrm>
            <a:off x="658979" y="6431003"/>
            <a:ext cx="4982646" cy="369332"/>
          </a:xfrm>
          <a:prstGeom prst="rect">
            <a:avLst/>
          </a:prstGeom>
        </p:spPr>
        <p:txBody>
          <a:bodyPr wrap="none">
            <a:spAutoFit/>
          </a:bodyPr>
          <a:lstStyle/>
          <a:p>
            <a:r>
              <a:rPr lang="en-GB" u="sng" dirty="0">
                <a:solidFill>
                  <a:srgbClr val="0000FF"/>
                </a:solidFill>
                <a:latin typeface="Times New Roman" panose="02020603050405020304" pitchFamily="18" charset="0"/>
                <a:ea typeface="Calibri" panose="020F0502020204030204" pitchFamily="34" charset="0"/>
                <a:cs typeface="Times New Roman" panose="02020603050405020304" pitchFamily="18" charset="0"/>
                <a:hlinkClick r:id="rId4"/>
              </a:rPr>
              <a:t>http://teacher-programmes.web.cern.ch/ntp/bulgaria</a:t>
            </a:r>
            <a:endParaRPr lang="bg-BG" dirty="0"/>
          </a:p>
        </p:txBody>
      </p:sp>
      <p:sp>
        <p:nvSpPr>
          <p:cNvPr id="3" name="Footer Placeholder 2"/>
          <p:cNvSpPr>
            <a:spLocks noGrp="1"/>
          </p:cNvSpPr>
          <p:nvPr>
            <p:ph type="ftr" sz="quarter" idx="11"/>
          </p:nvPr>
        </p:nvSpPr>
        <p:spPr>
          <a:xfrm>
            <a:off x="6636741" y="6431003"/>
            <a:ext cx="3859795" cy="304801"/>
          </a:xfrm>
        </p:spPr>
        <p:txBody>
          <a:bodyPr/>
          <a:lstStyle/>
          <a:p>
            <a:r>
              <a:rPr lang="en-US" dirty="0" smtClean="0"/>
              <a:t>25th IPPOG meeting public events in Sofia</a:t>
            </a:r>
            <a:endParaRPr lang="en-US" dirty="0"/>
          </a:p>
        </p:txBody>
      </p:sp>
    </p:spTree>
    <p:extLst>
      <p:ext uri="{BB962C8B-B14F-4D97-AF65-F5344CB8AC3E}">
        <p14:creationId xmlns:p14="http://schemas.microsoft.com/office/powerpoint/2010/main" val="1505046717"/>
      </p:ext>
    </p:extLst>
  </p:cSld>
  <p:clrMapOvr>
    <a:masterClrMapping/>
  </p:clrMapOvr>
  <p:transition spd="slow">
    <p:wip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лавие 1"/>
          <p:cNvSpPr>
            <a:spLocks noGrp="1"/>
          </p:cNvSpPr>
          <p:nvPr>
            <p:ph type="title"/>
          </p:nvPr>
        </p:nvSpPr>
        <p:spPr>
          <a:xfrm>
            <a:off x="172995" y="191854"/>
            <a:ext cx="9831976" cy="1143000"/>
          </a:xfrm>
        </p:spPr>
        <p:txBody>
          <a:bodyPr/>
          <a:lstStyle/>
          <a:p>
            <a:r>
              <a:rPr lang="en-US" sz="2800" dirty="0">
                <a:ln w="0"/>
                <a:solidFill>
                  <a:schemeClr val="tx1"/>
                </a:solidFill>
                <a:effectLst>
                  <a:outerShdw blurRad="50800" dist="38100" algn="l" rotWithShape="0">
                    <a:prstClr val="black">
                      <a:alpha val="40000"/>
                    </a:prstClr>
                  </a:outerShdw>
                </a:effectLst>
              </a:rPr>
              <a:t>SECOND NATIONAL CONFERENCE WITH INTERNATIONAL PARTICIPATION "EUROPE - TERRITORY OF KNOWLEDGE", VARNA OCTOBER 05 - 07, 2017</a:t>
            </a:r>
            <a:endParaRPr lang="bg-BG" sz="2800" dirty="0">
              <a:ln w="0"/>
              <a:solidFill>
                <a:schemeClr val="tx1"/>
              </a:solidFill>
              <a:effectLst>
                <a:outerShdw blurRad="50800" dist="38100" algn="l" rotWithShape="0">
                  <a:prstClr val="black">
                    <a:alpha val="40000"/>
                  </a:prstClr>
                </a:outerShdw>
              </a:effectLst>
            </a:endParaRPr>
          </a:p>
        </p:txBody>
      </p:sp>
      <p:pic>
        <p:nvPicPr>
          <p:cNvPr id="4" name="Picture 2" descr="C:\Users\samsung\Desktop\22228386_1640234982688600_4765224639086932690_n.jpg"/>
          <p:cNvPicPr>
            <a:picLocks noGrp="1" noChangeAspect="1" noChangeArrowheads="1"/>
          </p:cNvPicPr>
          <p:nvPr>
            <p:ph sz="quarter" idx="4294967295"/>
          </p:nvPr>
        </p:nvPicPr>
        <p:blipFill>
          <a:blip r:embed="rId2"/>
          <a:srcRect/>
          <a:stretch>
            <a:fillRect/>
          </a:stretch>
        </p:blipFill>
        <p:spPr bwMode="auto">
          <a:xfrm>
            <a:off x="1066281" y="1906370"/>
            <a:ext cx="4633384" cy="3475038"/>
          </a:xfrm>
          <a:prstGeom prst="rect">
            <a:avLst/>
          </a:prstGeom>
          <a:noFill/>
          <a:ln>
            <a:solidFill>
              <a:schemeClr val="tx1"/>
            </a:solidFill>
          </a:ln>
        </p:spPr>
      </p:pic>
      <p:pic>
        <p:nvPicPr>
          <p:cNvPr id="48130" name="Picture 2" descr="C:\Users\samsung\Desktop\logo_bg_new-u3882.png"/>
          <p:cNvPicPr>
            <a:picLocks noChangeAspect="1" noChangeArrowheads="1"/>
          </p:cNvPicPr>
          <p:nvPr/>
        </p:nvPicPr>
        <p:blipFill>
          <a:blip r:embed="rId3"/>
          <a:srcRect/>
          <a:stretch>
            <a:fillRect/>
          </a:stretch>
        </p:blipFill>
        <p:spPr bwMode="auto">
          <a:xfrm>
            <a:off x="7166660" y="1120347"/>
            <a:ext cx="3534292" cy="2166549"/>
          </a:xfrm>
          <a:prstGeom prst="rect">
            <a:avLst/>
          </a:prstGeom>
          <a:noFill/>
        </p:spPr>
      </p:pic>
      <p:pic>
        <p:nvPicPr>
          <p:cNvPr id="48132" name="Picture 4" descr="&amp;Scy;&amp;ncy;&amp;icy;&amp;mcy;&amp;kcy;&amp;acy; &amp;ncy;&amp;acy; &amp;Vcy;&amp;iecy;&amp;lcy;&amp;icy;&amp;chcy;&amp;kcy;&amp;acy; &amp;Jcy;&amp;ocy;&amp;rcy;&amp;dcy;&amp;acy;&amp;ncy;&amp;ocy;&amp;vcy;&amp;acy;."/>
          <p:cNvPicPr>
            <a:picLocks noChangeAspect="1" noChangeArrowheads="1"/>
          </p:cNvPicPr>
          <p:nvPr/>
        </p:nvPicPr>
        <p:blipFill>
          <a:blip r:embed="rId4"/>
          <a:srcRect/>
          <a:stretch>
            <a:fillRect/>
          </a:stretch>
        </p:blipFill>
        <p:spPr bwMode="auto">
          <a:xfrm>
            <a:off x="7250240" y="3643889"/>
            <a:ext cx="3944983" cy="2958738"/>
          </a:xfrm>
          <a:prstGeom prst="rect">
            <a:avLst/>
          </a:prstGeom>
          <a:noFill/>
          <a:ln>
            <a:solidFill>
              <a:schemeClr val="tx1"/>
            </a:solidFill>
          </a:ln>
        </p:spPr>
      </p:pic>
      <p:sp>
        <p:nvSpPr>
          <p:cNvPr id="3" name="Footer Placeholder 2"/>
          <p:cNvSpPr>
            <a:spLocks noGrp="1"/>
          </p:cNvSpPr>
          <p:nvPr>
            <p:ph type="ftr" sz="quarter" idx="11"/>
          </p:nvPr>
        </p:nvSpPr>
        <p:spPr>
          <a:xfrm>
            <a:off x="2604319" y="6380389"/>
            <a:ext cx="3859795" cy="304801"/>
          </a:xfrm>
        </p:spPr>
        <p:txBody>
          <a:bodyPr/>
          <a:lstStyle/>
          <a:p>
            <a:r>
              <a:rPr lang="en-US" dirty="0" smtClean="0"/>
              <a:t>25th IPPOG meeting public events in Sofia</a:t>
            </a:r>
            <a:endParaRPr lang="en-US" dirty="0"/>
          </a:p>
        </p:txBody>
      </p:sp>
    </p:spTree>
    <p:extLst>
      <p:ext uri="{BB962C8B-B14F-4D97-AF65-F5344CB8AC3E}">
        <p14:creationId xmlns:p14="http://schemas.microsoft.com/office/powerpoint/2010/main" val="3601024542"/>
      </p:ext>
    </p:extLst>
  </p:cSld>
  <p:clrMapOvr>
    <a:masterClrMapping/>
  </p:clrMapOvr>
  <p:transition spd="slow">
    <p:wip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CE6DEDAC-6ECA-4310-B1B5-5195D9FE9857}"/>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21" name="Picture 20">
            <a:extLst>
              <a:ext uri="{FF2B5EF4-FFF2-40B4-BE49-F238E27FC236}">
                <a16:creationId xmlns:a16="http://schemas.microsoft.com/office/drawing/2014/main" id="{090F8B19-B3AC-4A93-9127-02AE91FE78C7}"/>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23" name="Oval 22">
            <a:extLst>
              <a:ext uri="{FF2B5EF4-FFF2-40B4-BE49-F238E27FC236}">
                <a16:creationId xmlns:a16="http://schemas.microsoft.com/office/drawing/2014/main" id="{9ED33766-FA97-4063-8B6A-B234E152410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25" name="Picture 24">
            <a:extLst>
              <a:ext uri="{FF2B5EF4-FFF2-40B4-BE49-F238E27FC236}">
                <a16:creationId xmlns:a16="http://schemas.microsoft.com/office/drawing/2014/main" id="{629E8F7B-B92E-441C-9D7E-32D7CEADBE83}"/>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27" name="Picture 26">
            <a:extLst>
              <a:ext uri="{FF2B5EF4-FFF2-40B4-BE49-F238E27FC236}">
                <a16:creationId xmlns:a16="http://schemas.microsoft.com/office/drawing/2014/main" id="{97523564-45F3-4F15-882C-27C4DB2684FE}"/>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b="23320"/>
          <a:stretch/>
        </p:blipFill>
        <p:spPr>
          <a:xfrm>
            <a:off x="8609012" y="6096000"/>
            <a:ext cx="993734" cy="762000"/>
          </a:xfrm>
          <a:prstGeom prst="rect">
            <a:avLst/>
          </a:prstGeom>
        </p:spPr>
      </p:pic>
      <p:sp>
        <p:nvSpPr>
          <p:cNvPr id="29" name="Rectangle 28">
            <a:extLst>
              <a:ext uri="{FF2B5EF4-FFF2-40B4-BE49-F238E27FC236}">
                <a16:creationId xmlns:a16="http://schemas.microsoft.com/office/drawing/2014/main" id="{EF96940C-161A-46D0-9AF5-75B3D70DDA9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pic>
        <p:nvPicPr>
          <p:cNvPr id="12" name="Контейнер за съдържание 11" descr="Картина, която съдържа лице, таван, закрито, изправен&#10;&#10;Описанието е генерирано автоматично">
            <a:extLst>
              <a:ext uri="{FF2B5EF4-FFF2-40B4-BE49-F238E27FC236}">
                <a16:creationId xmlns:a16="http://schemas.microsoft.com/office/drawing/2014/main" id="{9E4EDDB7-E890-43A6-BC83-ED2EED6D6D70}"/>
              </a:ext>
            </a:extLst>
          </p:cNvPr>
          <p:cNvPicPr>
            <a:picLocks noGrp="1" noChangeAspect="1"/>
          </p:cNvPicPr>
          <p:nvPr>
            <p:ph sz="quarter" idx="3"/>
          </p:nvPr>
        </p:nvPicPr>
        <p:blipFill rotWithShape="1">
          <a:blip r:embed="rId6"/>
          <a:srcRect t="36331" r="-2" b="197"/>
          <a:stretch/>
        </p:blipFill>
        <p:spPr>
          <a:xfrm>
            <a:off x="4027345" y="28835"/>
            <a:ext cx="4051579" cy="3428770"/>
          </a:xfrm>
          <a:prstGeom prst="rect">
            <a:avLst/>
          </a:prstGeom>
        </p:spPr>
      </p:pic>
      <p:pic>
        <p:nvPicPr>
          <p:cNvPr id="5" name="Контейнер за съдържание 4" descr="Картина, която съдържа таван, закрито, лице, хора&#10;&#10;Описанието е генерирано автоматично">
            <a:extLst>
              <a:ext uri="{FF2B5EF4-FFF2-40B4-BE49-F238E27FC236}">
                <a16:creationId xmlns:a16="http://schemas.microsoft.com/office/drawing/2014/main" id="{E4675EA6-1B12-40FA-B885-5FEBC43690CC}"/>
              </a:ext>
            </a:extLst>
          </p:cNvPr>
          <p:cNvPicPr>
            <a:picLocks noGrp="1" noChangeAspect="1"/>
          </p:cNvPicPr>
          <p:nvPr>
            <p:ph sz="quarter" idx="1"/>
          </p:nvPr>
        </p:nvPicPr>
        <p:blipFill rotWithShape="1">
          <a:blip r:embed="rId7"/>
          <a:srcRect l="7635" r="3509" b="-2"/>
          <a:stretch/>
        </p:blipFill>
        <p:spPr>
          <a:xfrm>
            <a:off x="8078924" y="10"/>
            <a:ext cx="4062133" cy="3428758"/>
          </a:xfrm>
          <a:prstGeom prst="rect">
            <a:avLst/>
          </a:prstGeom>
        </p:spPr>
      </p:pic>
      <p:sp>
        <p:nvSpPr>
          <p:cNvPr id="31" name="Rectangle 30">
            <a:extLst>
              <a:ext uri="{FF2B5EF4-FFF2-40B4-BE49-F238E27FC236}">
                <a16:creationId xmlns:a16="http://schemas.microsoft.com/office/drawing/2014/main" id="{C6FED2A9-32AC-4B11-9730-B5A5E3CD6D6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pic>
        <p:nvPicPr>
          <p:cNvPr id="10" name="Контейнер за съдържание 9" descr="Картина, която съдържа таван, закрито, лице, мъж&#10;&#10;Описанието е генерирано автоматично">
            <a:extLst>
              <a:ext uri="{FF2B5EF4-FFF2-40B4-BE49-F238E27FC236}">
                <a16:creationId xmlns:a16="http://schemas.microsoft.com/office/drawing/2014/main" id="{2F483BD9-AD6D-45A5-ABA2-1B87C6AC2B1D}"/>
              </a:ext>
            </a:extLst>
          </p:cNvPr>
          <p:cNvPicPr>
            <a:picLocks noGrp="1" noChangeAspect="1"/>
          </p:cNvPicPr>
          <p:nvPr>
            <p:ph sz="quarter" idx="2"/>
          </p:nvPr>
        </p:nvPicPr>
        <p:blipFill rotWithShape="1">
          <a:blip r:embed="rId8"/>
          <a:srcRect l="11377" r="-2" b="-2"/>
          <a:stretch/>
        </p:blipFill>
        <p:spPr>
          <a:xfrm>
            <a:off x="4057493" y="3443418"/>
            <a:ext cx="4051579" cy="3428770"/>
          </a:xfrm>
          <a:prstGeom prst="rect">
            <a:avLst/>
          </a:prstGeom>
        </p:spPr>
      </p:pic>
      <p:pic>
        <p:nvPicPr>
          <p:cNvPr id="14" name="Контейнер за съдържание 13" descr="Картина, която съдържа лице, таван, закрито, изправен&#10;&#10;Описанието е генерирано автоматично">
            <a:extLst>
              <a:ext uri="{FF2B5EF4-FFF2-40B4-BE49-F238E27FC236}">
                <a16:creationId xmlns:a16="http://schemas.microsoft.com/office/drawing/2014/main" id="{2FE079EA-2C2A-4917-AE81-8D9D92E038B6}"/>
              </a:ext>
            </a:extLst>
          </p:cNvPr>
          <p:cNvPicPr>
            <a:picLocks noGrp="1" noChangeAspect="1"/>
          </p:cNvPicPr>
          <p:nvPr>
            <p:ph sz="quarter" idx="4"/>
          </p:nvPr>
        </p:nvPicPr>
        <p:blipFill rotWithShape="1">
          <a:blip r:embed="rId9"/>
          <a:srcRect l="11166" r="-2" b="-2"/>
          <a:stretch/>
        </p:blipFill>
        <p:spPr>
          <a:xfrm>
            <a:off x="8106548" y="3428768"/>
            <a:ext cx="4061247" cy="3428770"/>
          </a:xfrm>
          <a:prstGeom prst="rect">
            <a:avLst/>
          </a:prstGeom>
        </p:spPr>
      </p:pic>
      <p:cxnSp>
        <p:nvCxnSpPr>
          <p:cNvPr id="33" name="Straight Connector 32">
            <a:extLst>
              <a:ext uri="{FF2B5EF4-FFF2-40B4-BE49-F238E27FC236}">
                <a16:creationId xmlns:a16="http://schemas.microsoft.com/office/drawing/2014/main" id="{667C0917-E916-40F0-B839-3A74C16ED2EB}"/>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8664" y="0"/>
            <a:ext cx="0" cy="685800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CBFE45BC-1B29-426F-BF8B-EA3EA101BF6F}"/>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074334" y="3429000"/>
            <a:ext cx="8120200"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pic>
        <p:nvPicPr>
          <p:cNvPr id="15" name="Picture 2" descr="C:\Users\samsung\Desktop\logo_bg_new-u3882.png">
            <a:extLst>
              <a:ext uri="{FF2B5EF4-FFF2-40B4-BE49-F238E27FC236}">
                <a16:creationId xmlns:a16="http://schemas.microsoft.com/office/drawing/2014/main" id="{AFC1211E-0C4B-4568-877E-873CD3EAFBA3}"/>
              </a:ext>
            </a:extLst>
          </p:cNvPr>
          <p:cNvPicPr>
            <a:picLocks noChangeAspect="1" noChangeArrowheads="1"/>
          </p:cNvPicPr>
          <p:nvPr/>
        </p:nvPicPr>
        <p:blipFill>
          <a:blip r:embed="rId10"/>
          <a:srcRect/>
          <a:stretch>
            <a:fillRect/>
          </a:stretch>
        </p:blipFill>
        <p:spPr bwMode="auto">
          <a:xfrm>
            <a:off x="358436" y="124917"/>
            <a:ext cx="3081747" cy="1889135"/>
          </a:xfrm>
          <a:prstGeom prst="rect">
            <a:avLst/>
          </a:prstGeom>
          <a:noFill/>
        </p:spPr>
      </p:pic>
      <p:sp>
        <p:nvSpPr>
          <p:cNvPr id="4" name="Rectangle 3"/>
          <p:cNvSpPr/>
          <p:nvPr/>
        </p:nvSpPr>
        <p:spPr>
          <a:xfrm>
            <a:off x="302925" y="2687747"/>
            <a:ext cx="3397262" cy="2246769"/>
          </a:xfrm>
          <a:prstGeom prst="rect">
            <a:avLst/>
          </a:prstGeom>
        </p:spPr>
        <p:txBody>
          <a:bodyPr wrap="square">
            <a:spAutoFit/>
          </a:bodyPr>
          <a:lstStyle/>
          <a:p>
            <a:r>
              <a:rPr lang="en-US" sz="2800" dirty="0">
                <a:latin typeface="+mj-lt"/>
              </a:rPr>
              <a:t>III National Conference with international participation 10 - 11. 10. 2019</a:t>
            </a:r>
            <a:endParaRPr lang="bg-BG" sz="2800" dirty="0">
              <a:latin typeface="+mj-lt"/>
            </a:endParaRPr>
          </a:p>
        </p:txBody>
      </p:sp>
    </p:spTree>
    <p:extLst>
      <p:ext uri="{BB962C8B-B14F-4D97-AF65-F5344CB8AC3E}">
        <p14:creationId xmlns:p14="http://schemas.microsoft.com/office/powerpoint/2010/main" val="2591998146"/>
      </p:ext>
    </p:extLst>
  </p:cSld>
  <p:clrMapOvr>
    <a:masterClrMapping/>
  </p:clrMapOvr>
  <p:transition spd="slow">
    <p:wip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Овал 8"/>
          <p:cNvSpPr/>
          <p:nvPr/>
        </p:nvSpPr>
        <p:spPr>
          <a:xfrm>
            <a:off x="1952596" y="1214422"/>
            <a:ext cx="8429684" cy="107157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6" name="Овал 5"/>
          <p:cNvSpPr/>
          <p:nvPr/>
        </p:nvSpPr>
        <p:spPr>
          <a:xfrm>
            <a:off x="1952596" y="4786322"/>
            <a:ext cx="8286808" cy="10001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5" name="Овал 4"/>
          <p:cNvSpPr/>
          <p:nvPr/>
        </p:nvSpPr>
        <p:spPr>
          <a:xfrm>
            <a:off x="1809720" y="3571876"/>
            <a:ext cx="8429684" cy="10001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4" name="Овал 3"/>
          <p:cNvSpPr/>
          <p:nvPr/>
        </p:nvSpPr>
        <p:spPr>
          <a:xfrm>
            <a:off x="1881158" y="2428868"/>
            <a:ext cx="8501122" cy="10001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3" name="Текстов контейнер 2"/>
          <p:cNvSpPr>
            <a:spLocks noGrp="1"/>
          </p:cNvSpPr>
          <p:nvPr>
            <p:ph type="body" idx="1"/>
          </p:nvPr>
        </p:nvSpPr>
        <p:spPr>
          <a:xfrm>
            <a:off x="2166910" y="1785927"/>
            <a:ext cx="7715304" cy="4292803"/>
          </a:xfrm>
        </p:spPr>
        <p:txBody>
          <a:bodyPr>
            <a:normAutofit/>
          </a:bodyPr>
          <a:lstStyle/>
          <a:p>
            <a:pPr>
              <a:buNone/>
            </a:pPr>
            <a:r>
              <a:rPr lang="bg-BG" dirty="0" smtClean="0"/>
              <a:t>          </a:t>
            </a:r>
          </a:p>
          <a:p>
            <a:pPr algn="ctr">
              <a:buNone/>
            </a:pPr>
            <a:endParaRPr lang="bg-BG" sz="3200" dirty="0">
              <a:latin typeface="Arial" pitchFamily="34" charset="0"/>
              <a:cs typeface="Arial" pitchFamily="34" charset="0"/>
            </a:endParaRPr>
          </a:p>
          <a:p>
            <a:pPr algn="ctr">
              <a:buNone/>
            </a:pPr>
            <a:r>
              <a:rPr lang="en-US" sz="3000" b="1" dirty="0" err="1">
                <a:cs typeface="Arial" pitchFamily="34" charset="0"/>
              </a:rPr>
              <a:t>Beamline</a:t>
            </a:r>
            <a:r>
              <a:rPr lang="en-US" sz="3000" b="1" dirty="0">
                <a:cs typeface="Arial" pitchFamily="34" charset="0"/>
              </a:rPr>
              <a:t> for schools</a:t>
            </a:r>
            <a:r>
              <a:rPr lang="bg-BG" sz="3000" b="1" dirty="0">
                <a:cs typeface="Arial" pitchFamily="34" charset="0"/>
              </a:rPr>
              <a:t> – </a:t>
            </a:r>
            <a:r>
              <a:rPr lang="en-US" sz="3000" b="1" dirty="0">
                <a:cs typeface="Arial" pitchFamily="34" charset="0"/>
              </a:rPr>
              <a:t>cern.ch/BL4S</a:t>
            </a:r>
          </a:p>
          <a:p>
            <a:pPr>
              <a:buNone/>
            </a:pPr>
            <a:endParaRPr lang="bg-BG" dirty="0" smtClean="0"/>
          </a:p>
          <a:p>
            <a:pPr algn="ctr">
              <a:buNone/>
            </a:pPr>
            <a:r>
              <a:rPr lang="en-US" sz="3000" b="1" dirty="0" err="1">
                <a:cs typeface="Arial" pitchFamily="34" charset="0"/>
              </a:rPr>
              <a:t>S’Cool</a:t>
            </a:r>
            <a:r>
              <a:rPr lang="en-US" sz="3000" b="1" dirty="0">
                <a:cs typeface="Arial" pitchFamily="34" charset="0"/>
              </a:rPr>
              <a:t> LAB day</a:t>
            </a:r>
            <a:r>
              <a:rPr lang="bg-BG" sz="3000" b="1" dirty="0">
                <a:cs typeface="Arial" pitchFamily="34" charset="0"/>
              </a:rPr>
              <a:t> - </a:t>
            </a:r>
            <a:r>
              <a:rPr lang="en-US" sz="3000" b="1" dirty="0">
                <a:cs typeface="Arial" pitchFamily="34" charset="0"/>
              </a:rPr>
              <a:t>cern.ch/</a:t>
            </a:r>
            <a:r>
              <a:rPr lang="en-US" sz="3000" b="1" dirty="0" err="1">
                <a:cs typeface="Arial" pitchFamily="34" charset="0"/>
              </a:rPr>
              <a:t>scool</a:t>
            </a:r>
            <a:r>
              <a:rPr lang="en-US" sz="3000" b="1" dirty="0">
                <a:cs typeface="Arial" pitchFamily="34" charset="0"/>
              </a:rPr>
              <a:t>-lab</a:t>
            </a:r>
            <a:endParaRPr lang="bg-BG" sz="3000" b="1" dirty="0">
              <a:cs typeface="Arial" pitchFamily="34" charset="0"/>
            </a:endParaRPr>
          </a:p>
          <a:p>
            <a:pPr>
              <a:buNone/>
            </a:pPr>
            <a:endParaRPr lang="bg-BG" dirty="0" smtClean="0"/>
          </a:p>
          <a:p>
            <a:pPr algn="ctr">
              <a:buNone/>
            </a:pPr>
            <a:r>
              <a:rPr lang="en-US" sz="3000" b="1" dirty="0" smtClean="0">
                <a:cs typeface="Arial" pitchFamily="34" charset="0"/>
              </a:rPr>
              <a:t>CERN visits with students</a:t>
            </a:r>
            <a:endParaRPr lang="bg-BG" dirty="0"/>
          </a:p>
        </p:txBody>
      </p:sp>
      <p:sp>
        <p:nvSpPr>
          <p:cNvPr id="8" name="Правоъгълник 7"/>
          <p:cNvSpPr/>
          <p:nvPr/>
        </p:nvSpPr>
        <p:spPr>
          <a:xfrm>
            <a:off x="2309786" y="1214423"/>
            <a:ext cx="7500990" cy="830997"/>
          </a:xfrm>
          <a:prstGeom prst="rect">
            <a:avLst/>
          </a:prstGeom>
        </p:spPr>
        <p:txBody>
          <a:bodyPr wrap="square">
            <a:spAutoFit/>
          </a:bodyPr>
          <a:lstStyle/>
          <a:p>
            <a:pPr algn="ctr"/>
            <a:r>
              <a:rPr lang="en-US" sz="2400" dirty="0"/>
              <a:t>Bulgarian High-School Student Internship </a:t>
            </a:r>
            <a:r>
              <a:rPr lang="en-US" sz="2400" dirty="0" err="1"/>
              <a:t>Programme</a:t>
            </a:r>
            <a:r>
              <a:rPr lang="en-US" sz="2400" dirty="0"/>
              <a:t>  - 3 - 16 </a:t>
            </a:r>
            <a:r>
              <a:rPr lang="en-US" sz="2400" dirty="0" smtClean="0"/>
              <a:t>September</a:t>
            </a:r>
            <a:r>
              <a:rPr lang="bg-BG" sz="2400" dirty="0" smtClean="0"/>
              <a:t> </a:t>
            </a:r>
            <a:r>
              <a:rPr lang="en-US" sz="2400" dirty="0"/>
              <a:t>2017</a:t>
            </a:r>
            <a:endParaRPr lang="bg-BG" sz="2400" dirty="0"/>
          </a:p>
        </p:txBody>
      </p:sp>
      <p:sp>
        <p:nvSpPr>
          <p:cNvPr id="2" name="Rectangle 1"/>
          <p:cNvSpPr/>
          <p:nvPr/>
        </p:nvSpPr>
        <p:spPr>
          <a:xfrm>
            <a:off x="3830736" y="306197"/>
            <a:ext cx="4817344" cy="523220"/>
          </a:xfrm>
          <a:prstGeom prst="rect">
            <a:avLst/>
          </a:prstGeom>
        </p:spPr>
        <p:txBody>
          <a:bodyPr wrap="none">
            <a:spAutoFit/>
          </a:bodyPr>
          <a:lstStyle/>
          <a:p>
            <a:r>
              <a:rPr lang="en-US" sz="2800" dirty="0"/>
              <a:t>Student programs at CERN</a:t>
            </a:r>
            <a:endParaRPr lang="bg-BG" sz="2800" dirty="0"/>
          </a:p>
        </p:txBody>
      </p:sp>
    </p:spTree>
    <p:extLst>
      <p:ext uri="{BB962C8B-B14F-4D97-AF65-F5344CB8AC3E}">
        <p14:creationId xmlns:p14="http://schemas.microsoft.com/office/powerpoint/2010/main" val="1212690525"/>
      </p:ext>
    </p:extLst>
  </p:cSld>
  <p:clrMapOvr>
    <a:masterClrMapping/>
  </p:clrMapOvr>
  <p:transition spd="slow">
    <p:wip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p:cNvPicPr>
            <a:picLocks noGrp="1" noChangeAspect="1" noChangeArrowheads="1"/>
          </p:cNvPicPr>
          <p:nvPr>
            <p:ph sz="quarter" idx="4294967295"/>
          </p:nvPr>
        </p:nvPicPr>
        <p:blipFill>
          <a:blip r:embed="rId2"/>
          <a:stretch>
            <a:fillRect/>
          </a:stretch>
        </p:blipFill>
        <p:spPr bwMode="auto">
          <a:xfrm>
            <a:off x="469167" y="1140045"/>
            <a:ext cx="10074373" cy="5499652"/>
          </a:xfrm>
          <a:prstGeom prst="rect">
            <a:avLst/>
          </a:prstGeom>
          <a:noFill/>
          <a:ln w="9525">
            <a:solidFill>
              <a:schemeClr val="tx1"/>
            </a:solidFill>
            <a:miter lim="800000"/>
            <a:headEnd/>
            <a:tailEnd/>
          </a:ln>
          <a:effectLst/>
        </p:spPr>
      </p:pic>
      <p:sp>
        <p:nvSpPr>
          <p:cNvPr id="7" name="Правоъгълник 6"/>
          <p:cNvSpPr/>
          <p:nvPr/>
        </p:nvSpPr>
        <p:spPr>
          <a:xfrm>
            <a:off x="387805" y="372902"/>
            <a:ext cx="10237098" cy="523220"/>
          </a:xfrm>
          <a:prstGeom prst="rect">
            <a:avLst/>
          </a:prstGeom>
          <a:noFill/>
        </p:spPr>
        <p:txBody>
          <a:bodyPr wrap="none" lIns="91440" tIns="45720" rIns="91440" bIns="45720">
            <a:spAutoFit/>
          </a:bodyPr>
          <a:lstStyle/>
          <a:p>
            <a:pPr algn="ctr"/>
            <a:r>
              <a:rPr lang="en-US" sz="2800" dirty="0">
                <a:ln w="0"/>
              </a:rPr>
              <a:t>Bulgarian High-School Student Internship </a:t>
            </a:r>
            <a:r>
              <a:rPr lang="en-US" sz="2800" dirty="0" err="1">
                <a:ln w="0"/>
              </a:rPr>
              <a:t>Programme</a:t>
            </a:r>
            <a:r>
              <a:rPr lang="en-US" sz="2800" dirty="0">
                <a:ln w="0"/>
              </a:rPr>
              <a:t> 2017</a:t>
            </a:r>
            <a:endParaRPr lang="bg-BG" sz="2800" dirty="0">
              <a:ln w="0"/>
            </a:endParaRPr>
          </a:p>
        </p:txBody>
      </p:sp>
    </p:spTree>
    <p:extLst>
      <p:ext uri="{BB962C8B-B14F-4D97-AF65-F5344CB8AC3E}">
        <p14:creationId xmlns:p14="http://schemas.microsoft.com/office/powerpoint/2010/main" val="618274258"/>
      </p:ext>
    </p:extLst>
  </p:cSld>
  <p:clrMapOvr>
    <a:masterClrMapping/>
  </p:clrMapOvr>
  <p:transition spd="slow">
    <p:wipe/>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лавие 1"/>
          <p:cNvSpPr>
            <a:spLocks noGrp="1"/>
          </p:cNvSpPr>
          <p:nvPr>
            <p:ph type="title"/>
          </p:nvPr>
        </p:nvSpPr>
        <p:spPr>
          <a:xfrm>
            <a:off x="1524001" y="5486400"/>
            <a:ext cx="9143999" cy="1028893"/>
          </a:xfrm>
        </p:spPr>
        <p:txBody>
          <a:bodyPr/>
          <a:lstStyle/>
          <a:p>
            <a:pPr algn="ctr">
              <a:buNone/>
            </a:pPr>
            <a:r>
              <a:rPr lang="en-US" sz="2800" dirty="0">
                <a:ln w="0"/>
                <a:solidFill>
                  <a:schemeClr val="tx1"/>
                </a:solidFill>
                <a:effectLst>
                  <a:outerShdw blurRad="50800" dist="38100" algn="l" rotWithShape="0">
                    <a:prstClr val="black">
                      <a:alpha val="40000"/>
                    </a:prstClr>
                  </a:outerShdw>
                </a:effectLst>
                <a:latin typeface="Comic Sans MS" pitchFamily="66" charset="0"/>
              </a:rPr>
              <a:t>Bulgarian High-School Student Internship </a:t>
            </a:r>
            <a:r>
              <a:rPr lang="en-US" sz="2800" dirty="0" err="1">
                <a:ln w="0"/>
                <a:solidFill>
                  <a:schemeClr val="tx1"/>
                </a:solidFill>
                <a:effectLst>
                  <a:outerShdw blurRad="50800" dist="38100" algn="l" rotWithShape="0">
                    <a:prstClr val="black">
                      <a:alpha val="40000"/>
                    </a:prstClr>
                  </a:outerShdw>
                </a:effectLst>
                <a:latin typeface="Comic Sans MS" pitchFamily="66" charset="0"/>
              </a:rPr>
              <a:t>Programme</a:t>
            </a:r>
            <a:r>
              <a:rPr lang="en-US" sz="2800" dirty="0">
                <a:ln w="0"/>
                <a:solidFill>
                  <a:schemeClr val="tx1"/>
                </a:solidFill>
                <a:effectLst>
                  <a:outerShdw blurRad="50800" dist="38100" algn="l" rotWithShape="0">
                    <a:prstClr val="black">
                      <a:alpha val="40000"/>
                    </a:prstClr>
                  </a:outerShdw>
                </a:effectLst>
                <a:latin typeface="Comic Sans MS" pitchFamily="66" charset="0"/>
              </a:rPr>
              <a:t>  - 3 - 16 </a:t>
            </a:r>
            <a:r>
              <a:rPr lang="en-US" sz="2800" dirty="0" smtClean="0">
                <a:ln w="0"/>
                <a:solidFill>
                  <a:schemeClr val="tx1"/>
                </a:solidFill>
                <a:effectLst>
                  <a:outerShdw blurRad="50800" dist="38100" algn="l" rotWithShape="0">
                    <a:prstClr val="black">
                      <a:alpha val="40000"/>
                    </a:prstClr>
                  </a:outerShdw>
                </a:effectLst>
                <a:latin typeface="Comic Sans MS" pitchFamily="66" charset="0"/>
              </a:rPr>
              <a:t>September</a:t>
            </a:r>
            <a:r>
              <a:rPr lang="bg-BG" sz="2800" dirty="0" smtClean="0">
                <a:ln w="0"/>
                <a:solidFill>
                  <a:schemeClr val="tx1"/>
                </a:solidFill>
                <a:effectLst>
                  <a:outerShdw blurRad="50800" dist="38100" algn="l" rotWithShape="0">
                    <a:prstClr val="black">
                      <a:alpha val="40000"/>
                    </a:prstClr>
                  </a:outerShdw>
                </a:effectLst>
                <a:latin typeface="Comic Sans MS" pitchFamily="66" charset="0"/>
              </a:rPr>
              <a:t> </a:t>
            </a:r>
            <a:r>
              <a:rPr lang="en-US" sz="2800" dirty="0">
                <a:ln w="0"/>
                <a:solidFill>
                  <a:schemeClr val="tx1"/>
                </a:solidFill>
                <a:effectLst>
                  <a:outerShdw blurRad="50800" dist="38100" algn="l" rotWithShape="0">
                    <a:prstClr val="black">
                      <a:alpha val="40000"/>
                    </a:prstClr>
                  </a:outerShdw>
                </a:effectLst>
                <a:latin typeface="Comic Sans MS" pitchFamily="66" charset="0"/>
              </a:rPr>
              <a:t>2017</a:t>
            </a:r>
            <a:r>
              <a:rPr lang="bg-BG" sz="2800" dirty="0">
                <a:ln w="0"/>
                <a:solidFill>
                  <a:schemeClr val="tx1"/>
                </a:solidFill>
                <a:effectLst>
                  <a:outerShdw blurRad="50800" dist="38100" algn="l" rotWithShape="0">
                    <a:prstClr val="black">
                      <a:alpha val="40000"/>
                    </a:prstClr>
                  </a:outerShdw>
                </a:effectLst>
                <a:latin typeface="Comic Sans MS" pitchFamily="66" charset="0"/>
              </a:rPr>
              <a:t/>
            </a:r>
            <a:br>
              <a:rPr lang="bg-BG" sz="2800" dirty="0">
                <a:ln w="0"/>
                <a:solidFill>
                  <a:schemeClr val="tx1"/>
                </a:solidFill>
                <a:effectLst>
                  <a:outerShdw blurRad="50800" dist="38100" algn="l" rotWithShape="0">
                    <a:prstClr val="black">
                      <a:alpha val="40000"/>
                    </a:prstClr>
                  </a:outerShdw>
                </a:effectLst>
                <a:latin typeface="Comic Sans MS" pitchFamily="66" charset="0"/>
              </a:rPr>
            </a:br>
            <a:endParaRPr lang="bg-BG" sz="2800" dirty="0">
              <a:ln w="0"/>
              <a:solidFill>
                <a:schemeClr val="tx1"/>
              </a:solidFill>
              <a:effectLst>
                <a:outerShdw blurRad="50800" dist="38100" algn="l" rotWithShape="0">
                  <a:prstClr val="black">
                    <a:alpha val="40000"/>
                  </a:prstClr>
                </a:outerShdw>
              </a:effectLst>
              <a:latin typeface="Comic Sans MS" pitchFamily="66" charset="0"/>
            </a:endParaRPr>
          </a:p>
        </p:txBody>
      </p:sp>
      <p:pic>
        <p:nvPicPr>
          <p:cNvPr id="47106" name="Picture 2" descr="C:\Users\samsung\AppData\Local\Temp\IMG_20170913_184748.jpg"/>
          <p:cNvPicPr>
            <a:picLocks noGrp="1" noChangeAspect="1" noChangeArrowheads="1"/>
          </p:cNvPicPr>
          <p:nvPr>
            <p:ph sz="quarter" idx="4294967295"/>
          </p:nvPr>
        </p:nvPicPr>
        <p:blipFill>
          <a:blip r:embed="rId2" cstate="print"/>
          <a:stretch>
            <a:fillRect/>
          </a:stretch>
        </p:blipFill>
        <p:spPr bwMode="auto">
          <a:xfrm>
            <a:off x="3552548" y="731839"/>
            <a:ext cx="4629705" cy="3475037"/>
          </a:xfrm>
          <a:prstGeom prst="rect">
            <a:avLst/>
          </a:prstGeom>
          <a:noFill/>
        </p:spPr>
      </p:pic>
      <p:pic>
        <p:nvPicPr>
          <p:cNvPr id="47107" name="Picture 3" descr="C:\Users\samsung\AppData\Local\Temp\IMG_20170913_185431.jpg"/>
          <p:cNvPicPr>
            <a:picLocks noChangeAspect="1" noChangeArrowheads="1"/>
          </p:cNvPicPr>
          <p:nvPr/>
        </p:nvPicPr>
        <p:blipFill>
          <a:blip r:embed="rId3" cstate="print"/>
          <a:srcRect/>
          <a:stretch>
            <a:fillRect/>
          </a:stretch>
        </p:blipFill>
        <p:spPr bwMode="auto">
          <a:xfrm>
            <a:off x="2306595" y="296562"/>
            <a:ext cx="6835862" cy="5126897"/>
          </a:xfrm>
          <a:prstGeom prst="rect">
            <a:avLst/>
          </a:prstGeom>
          <a:noFill/>
        </p:spPr>
      </p:pic>
    </p:spTree>
    <p:extLst>
      <p:ext uri="{BB962C8B-B14F-4D97-AF65-F5344CB8AC3E}">
        <p14:creationId xmlns:p14="http://schemas.microsoft.com/office/powerpoint/2010/main" val="4099188484"/>
      </p:ext>
    </p:extLst>
  </p:cSld>
  <p:clrMapOvr>
    <a:masterClrMapping/>
  </p:clrMapOvr>
  <p:transition spd="slow">
    <p:wip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p:cNvPicPr>
            <a:picLocks noGrp="1" noChangeAspect="1" noChangeArrowheads="1"/>
          </p:cNvPicPr>
          <p:nvPr>
            <p:ph sz="quarter" idx="4294967295"/>
          </p:nvPr>
        </p:nvPicPr>
        <p:blipFill>
          <a:blip r:embed="rId2"/>
          <a:srcRect/>
          <a:stretch>
            <a:fillRect/>
          </a:stretch>
        </p:blipFill>
        <p:spPr bwMode="auto">
          <a:xfrm>
            <a:off x="82378" y="1277649"/>
            <a:ext cx="11960307" cy="3410510"/>
          </a:xfrm>
          <a:prstGeom prst="rect">
            <a:avLst/>
          </a:prstGeom>
          <a:noFill/>
          <a:ln w="9525">
            <a:solidFill>
              <a:schemeClr val="tx1"/>
            </a:solidFill>
            <a:miter lim="800000"/>
            <a:headEnd/>
            <a:tailEnd/>
          </a:ln>
          <a:effectLst/>
        </p:spPr>
      </p:pic>
      <p:sp>
        <p:nvSpPr>
          <p:cNvPr id="7" name="Правоъгълник 6"/>
          <p:cNvSpPr/>
          <p:nvPr/>
        </p:nvSpPr>
        <p:spPr>
          <a:xfrm>
            <a:off x="1662158" y="5118031"/>
            <a:ext cx="10653409" cy="646331"/>
          </a:xfrm>
          <a:prstGeom prst="rect">
            <a:avLst/>
          </a:prstGeom>
        </p:spPr>
        <p:txBody>
          <a:bodyPr wrap="square">
            <a:spAutoFit/>
          </a:bodyPr>
          <a:lstStyle/>
          <a:p>
            <a:r>
              <a:rPr lang="en-US" dirty="0">
                <a:hlinkClick r:id="rId3"/>
              </a:rPr>
              <a:t>https://beamline-for-schools.web.cern.ch/sites/beamline-for-schools.web.cern.ch/files</a:t>
            </a:r>
            <a:endParaRPr lang="en-US" dirty="0"/>
          </a:p>
          <a:p>
            <a:endParaRPr lang="bg-BG" dirty="0"/>
          </a:p>
        </p:txBody>
      </p:sp>
    </p:spTree>
    <p:extLst>
      <p:ext uri="{BB962C8B-B14F-4D97-AF65-F5344CB8AC3E}">
        <p14:creationId xmlns:p14="http://schemas.microsoft.com/office/powerpoint/2010/main" val="2656177779"/>
      </p:ext>
    </p:extLst>
  </p:cSld>
  <p:clrMapOvr>
    <a:masterClrMapping/>
  </p:clrMapOvr>
  <p:transition spd="slow">
    <p:wipe/>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sz="2800" dirty="0">
                <a:ln w="0"/>
                <a:solidFill>
                  <a:schemeClr val="tx1"/>
                </a:solidFill>
                <a:effectLst>
                  <a:outerShdw blurRad="38100" dist="19050" dir="2700000" algn="tl" rotWithShape="0">
                    <a:schemeClr val="dk1">
                      <a:alpha val="40000"/>
                    </a:schemeClr>
                  </a:outerShdw>
                </a:effectLst>
                <a:latin typeface="Arial" pitchFamily="34" charset="0"/>
                <a:cs typeface="Arial" pitchFamily="34" charset="0"/>
                <a:sym typeface="Verdana" pitchFamily="34" charset="0"/>
              </a:rPr>
              <a:t>Outcomes of the programs for teachers and students</a:t>
            </a:r>
            <a:endParaRPr lang="bg-BG" sz="2800" dirty="0">
              <a:ln w="0"/>
              <a:solidFill>
                <a:schemeClr val="tx1"/>
              </a:solidFill>
              <a:effectLst>
                <a:outerShdw blurRad="38100" dist="19050" dir="2700000" algn="tl" rotWithShape="0">
                  <a:schemeClr val="dk1">
                    <a:alpha val="40000"/>
                  </a:schemeClr>
                </a:outerShdw>
              </a:effectLst>
            </a:endParaRPr>
          </a:p>
        </p:txBody>
      </p:sp>
      <p:sp>
        <p:nvSpPr>
          <p:cNvPr id="6" name="Text Placeholder 5"/>
          <p:cNvSpPr>
            <a:spLocks noGrp="1"/>
          </p:cNvSpPr>
          <p:nvPr>
            <p:ph type="body" idx="1"/>
          </p:nvPr>
        </p:nvSpPr>
        <p:spPr>
          <a:xfrm>
            <a:off x="271849" y="1219200"/>
            <a:ext cx="11219935" cy="5638800"/>
          </a:xfrm>
        </p:spPr>
        <p:txBody>
          <a:bodyPr>
            <a:normAutofit/>
          </a:bodyPr>
          <a:lstStyle/>
          <a:p>
            <a:pPr marL="1085850" lvl="1" indent="-342900">
              <a:lnSpc>
                <a:spcPct val="150000"/>
              </a:lnSpc>
              <a:spcBef>
                <a:spcPts val="600"/>
              </a:spcBef>
              <a:buFont typeface="Wingdings 2" panose="05020102010507070707" pitchFamily="18" charset="2"/>
              <a:buChar char=""/>
              <a:defRPr/>
            </a:pPr>
            <a:r>
              <a:rPr lang="en-US" dirty="0">
                <a:latin typeface="Arial" pitchFamily="34" charset="0"/>
                <a:cs typeface="Arial" pitchFamily="34" charset="0"/>
              </a:rPr>
              <a:t>Motivating students to focus and develop their abilities in physics, mathematics, informatics, etc</a:t>
            </a:r>
            <a:r>
              <a:rPr lang="en-US" dirty="0" smtClean="0">
                <a:latin typeface="Arial" pitchFamily="34" charset="0"/>
                <a:cs typeface="Arial" pitchFamily="34" charset="0"/>
              </a:rPr>
              <a:t>.;</a:t>
            </a:r>
          </a:p>
          <a:p>
            <a:pPr marL="1085850" lvl="1" indent="-342900">
              <a:lnSpc>
                <a:spcPct val="150000"/>
              </a:lnSpc>
              <a:spcBef>
                <a:spcPts val="600"/>
              </a:spcBef>
              <a:buFont typeface="Wingdings 2" panose="05020102010507070707" pitchFamily="18" charset="2"/>
              <a:buChar char=""/>
              <a:defRPr/>
            </a:pPr>
            <a:r>
              <a:rPr lang="en-US" dirty="0" smtClean="0">
                <a:latin typeface="Arial" pitchFamily="34" charset="0"/>
                <a:cs typeface="Arial" pitchFamily="34" charset="0"/>
              </a:rPr>
              <a:t>Enrichment </a:t>
            </a:r>
            <a:r>
              <a:rPr lang="en-US" dirty="0">
                <a:latin typeface="Arial" pitchFamily="34" charset="0"/>
                <a:cs typeface="Arial" pitchFamily="34" charset="0"/>
              </a:rPr>
              <a:t>of the school program with the latest achievements in the field of physics, engineering developments and information technologies</a:t>
            </a:r>
            <a:r>
              <a:rPr lang="en-US" dirty="0" smtClean="0">
                <a:latin typeface="Arial" pitchFamily="34" charset="0"/>
                <a:cs typeface="Arial" pitchFamily="34" charset="0"/>
              </a:rPr>
              <a:t>;</a:t>
            </a:r>
          </a:p>
          <a:p>
            <a:pPr marL="1085850" lvl="1" indent="-342900">
              <a:lnSpc>
                <a:spcPct val="150000"/>
              </a:lnSpc>
              <a:spcBef>
                <a:spcPts val="600"/>
              </a:spcBef>
              <a:buFont typeface="Wingdings 2" panose="05020102010507070707" pitchFamily="18" charset="2"/>
              <a:buChar char=""/>
              <a:defRPr/>
            </a:pPr>
            <a:r>
              <a:rPr lang="en-US" dirty="0" smtClean="0">
                <a:latin typeface="Arial" pitchFamily="34" charset="0"/>
                <a:cs typeface="Arial" pitchFamily="34" charset="0"/>
              </a:rPr>
              <a:t>Organization </a:t>
            </a:r>
            <a:r>
              <a:rPr lang="en-US" dirty="0">
                <a:latin typeface="Arial" pitchFamily="34" charset="0"/>
                <a:cs typeface="Arial" pitchFamily="34" charset="0"/>
              </a:rPr>
              <a:t>in schools - exhibitions, presentations, quizzes, poster sessions, 'Friends of CERN' clubs and many other assets</a:t>
            </a:r>
            <a:r>
              <a:rPr lang="en-US" dirty="0" smtClean="0">
                <a:latin typeface="Arial" pitchFamily="34" charset="0"/>
                <a:cs typeface="Arial" pitchFamily="34" charset="0"/>
              </a:rPr>
              <a:t>;</a:t>
            </a:r>
          </a:p>
          <a:p>
            <a:pPr marL="1085850" lvl="1" indent="-342900">
              <a:lnSpc>
                <a:spcPct val="150000"/>
              </a:lnSpc>
              <a:spcBef>
                <a:spcPts val="600"/>
              </a:spcBef>
              <a:buFont typeface="Wingdings 2" panose="05020102010507070707" pitchFamily="18" charset="2"/>
              <a:buChar char=""/>
              <a:defRPr/>
            </a:pPr>
            <a:r>
              <a:rPr lang="en-US" dirty="0" smtClean="0">
                <a:latin typeface="Arial" pitchFamily="34" charset="0"/>
                <a:cs typeface="Arial" pitchFamily="34" charset="0"/>
              </a:rPr>
              <a:t>Encouraging </a:t>
            </a:r>
            <a:r>
              <a:rPr lang="en-US" dirty="0">
                <a:latin typeface="Arial" pitchFamily="34" charset="0"/>
                <a:cs typeface="Arial" pitchFamily="34" charset="0"/>
              </a:rPr>
              <a:t>students' curiosity and creativity</a:t>
            </a:r>
            <a:r>
              <a:rPr lang="en-US" dirty="0" smtClean="0">
                <a:latin typeface="Arial" pitchFamily="34" charset="0"/>
                <a:cs typeface="Arial" pitchFamily="34" charset="0"/>
              </a:rPr>
              <a:t>;</a:t>
            </a:r>
          </a:p>
          <a:p>
            <a:pPr marL="1085850" lvl="1" indent="-342900">
              <a:lnSpc>
                <a:spcPct val="150000"/>
              </a:lnSpc>
              <a:spcBef>
                <a:spcPts val="600"/>
              </a:spcBef>
              <a:buFont typeface="Wingdings 2" panose="05020102010507070707" pitchFamily="18" charset="2"/>
              <a:buChar char=""/>
              <a:defRPr/>
            </a:pPr>
            <a:r>
              <a:rPr lang="en-US" dirty="0" smtClean="0">
                <a:latin typeface="Arial" pitchFamily="34" charset="0"/>
                <a:cs typeface="Arial" pitchFamily="34" charset="0"/>
              </a:rPr>
              <a:t>An </a:t>
            </a:r>
            <a:r>
              <a:rPr lang="en-US" dirty="0">
                <a:latin typeface="Arial" pitchFamily="34" charset="0"/>
                <a:cs typeface="Arial" pitchFamily="34" charset="0"/>
              </a:rPr>
              <a:t>opportunity to touch the modern science that is being developed at CERN</a:t>
            </a:r>
            <a:r>
              <a:rPr lang="en-US" dirty="0" smtClean="0">
                <a:latin typeface="Arial" pitchFamily="34" charset="0"/>
                <a:cs typeface="Arial" pitchFamily="34" charset="0"/>
              </a:rPr>
              <a:t>;</a:t>
            </a:r>
          </a:p>
          <a:p>
            <a:pPr marL="1085850" lvl="1" indent="-342900">
              <a:lnSpc>
                <a:spcPct val="150000"/>
              </a:lnSpc>
              <a:spcBef>
                <a:spcPts val="600"/>
              </a:spcBef>
              <a:buFont typeface="Wingdings 2" panose="05020102010507070707" pitchFamily="18" charset="2"/>
              <a:buChar char=""/>
              <a:defRPr/>
            </a:pPr>
            <a:r>
              <a:rPr lang="en-US" dirty="0" smtClean="0">
                <a:latin typeface="Arial" pitchFamily="34" charset="0"/>
                <a:cs typeface="Arial" pitchFamily="34" charset="0"/>
              </a:rPr>
              <a:t>Motivating </a:t>
            </a:r>
            <a:r>
              <a:rPr lang="en-US" dirty="0">
                <a:latin typeface="Arial" pitchFamily="34" charset="0"/>
                <a:cs typeface="Arial" pitchFamily="34" charset="0"/>
              </a:rPr>
              <a:t>students to continue their education in physics, engineering disciplines, mathematics and informatics</a:t>
            </a:r>
            <a:r>
              <a:rPr lang="en-US" dirty="0" smtClean="0">
                <a:latin typeface="Arial" pitchFamily="34" charset="0"/>
                <a:cs typeface="Arial" pitchFamily="34" charset="0"/>
              </a:rPr>
              <a:t>;</a:t>
            </a:r>
          </a:p>
          <a:p>
            <a:pPr marL="1085850" lvl="1" indent="-342900">
              <a:lnSpc>
                <a:spcPct val="150000"/>
              </a:lnSpc>
              <a:spcBef>
                <a:spcPts val="600"/>
              </a:spcBef>
              <a:buFont typeface="Wingdings 2" panose="05020102010507070707" pitchFamily="18" charset="2"/>
              <a:buChar char=""/>
              <a:defRPr/>
            </a:pPr>
            <a:r>
              <a:rPr lang="en-US" dirty="0" smtClean="0">
                <a:latin typeface="Arial" pitchFamily="34" charset="0"/>
                <a:cs typeface="Arial" pitchFamily="34" charset="0"/>
              </a:rPr>
              <a:t>Developing </a:t>
            </a:r>
            <a:r>
              <a:rPr lang="en-US" dirty="0">
                <a:latin typeface="Arial" pitchFamily="34" charset="0"/>
                <a:cs typeface="Arial" pitchFamily="34" charset="0"/>
              </a:rPr>
              <a:t>and upgrading the qualifications of </a:t>
            </a:r>
            <a:r>
              <a:rPr lang="en-US" err="1">
                <a:latin typeface="Arial" pitchFamily="34" charset="0"/>
                <a:cs typeface="Arial" pitchFamily="34" charset="0"/>
              </a:rPr>
              <a:t>teachers</a:t>
            </a:r>
            <a:r>
              <a:rPr lang="en-US" smtClean="0">
                <a:latin typeface="Arial" pitchFamily="34" charset="0"/>
                <a:cs typeface="Arial" pitchFamily="34" charset="0"/>
              </a:rPr>
              <a:t>;</a:t>
            </a:r>
          </a:p>
          <a:p>
            <a:pPr marL="1085850" lvl="1" indent="-342900">
              <a:lnSpc>
                <a:spcPct val="150000"/>
              </a:lnSpc>
              <a:spcBef>
                <a:spcPts val="600"/>
              </a:spcBef>
              <a:buFont typeface="Wingdings 2" panose="05020102010507070707" pitchFamily="18" charset="2"/>
              <a:buChar char=""/>
              <a:defRPr/>
            </a:pPr>
            <a:r>
              <a:rPr lang="en-US" smtClean="0">
                <a:latin typeface="Arial" pitchFamily="34" charset="0"/>
                <a:cs typeface="Arial" pitchFamily="34" charset="0"/>
              </a:rPr>
              <a:t>Building </a:t>
            </a:r>
            <a:r>
              <a:rPr lang="en-US" dirty="0">
                <a:latin typeface="Arial" pitchFamily="34" charset="0"/>
                <a:cs typeface="Arial" pitchFamily="34" charset="0"/>
              </a:rPr>
              <a:t>professional networks between the teachers participating in the programs and between teachers and scientists.</a:t>
            </a:r>
            <a:endParaRPr lang="bg-BG" dirty="0"/>
          </a:p>
        </p:txBody>
      </p:sp>
    </p:spTree>
    <p:extLst>
      <p:ext uri="{BB962C8B-B14F-4D97-AF65-F5344CB8AC3E}">
        <p14:creationId xmlns:p14="http://schemas.microsoft.com/office/powerpoint/2010/main" val="3657095747"/>
      </p:ext>
    </p:extLst>
  </p:cSld>
  <p:clrMapOvr>
    <a:masterClrMapping/>
  </p:clrMapOvr>
  <p:transition spd="slow">
    <p:wipe/>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728489" y="0"/>
            <a:ext cx="9404723" cy="1400530"/>
          </a:xfrm>
        </p:spPr>
        <p:txBody>
          <a:bodyPr/>
          <a:lstStyle/>
          <a:p>
            <a:r>
              <a:rPr lang="en-US" sz="3200" b="1" dirty="0">
                <a:ln w="10160">
                  <a:solidFill>
                    <a:schemeClr val="accent5"/>
                  </a:solidFill>
                  <a:prstDash val="solid"/>
                </a:ln>
                <a:solidFill>
                  <a:srgbClr val="FFFFFF"/>
                </a:solidFill>
                <a:effectLst>
                  <a:outerShdw blurRad="50800" dist="38100" algn="l" rotWithShape="0">
                    <a:prstClr val="black">
                      <a:alpha val="40000"/>
                    </a:prstClr>
                  </a:outerShdw>
                </a:effectLst>
              </a:rPr>
              <a:t>As CERN ambassadors, the teachers are:</a:t>
            </a:r>
            <a:endParaRPr lang="bg-BG" sz="3200" b="1" dirty="0">
              <a:ln w="10160">
                <a:solidFill>
                  <a:schemeClr val="accent5"/>
                </a:solidFill>
                <a:prstDash val="solid"/>
              </a:ln>
              <a:solidFill>
                <a:srgbClr val="FFFFFF"/>
              </a:solidFill>
              <a:effectLst>
                <a:outerShdw blurRad="50800" dist="38100" algn="l" rotWithShape="0">
                  <a:prstClr val="black">
                    <a:alpha val="40000"/>
                  </a:prstClr>
                </a:outerShdw>
              </a:effectLst>
            </a:endParaRPr>
          </a:p>
        </p:txBody>
      </p:sp>
      <p:sp>
        <p:nvSpPr>
          <p:cNvPr id="8" name="Content Placeholder 7"/>
          <p:cNvSpPr>
            <a:spLocks noGrp="1"/>
          </p:cNvSpPr>
          <p:nvPr>
            <p:ph idx="1"/>
          </p:nvPr>
        </p:nvSpPr>
        <p:spPr>
          <a:xfrm>
            <a:off x="570451" y="856421"/>
            <a:ext cx="10066789" cy="4195481"/>
          </a:xfrm>
        </p:spPr>
        <p:txBody>
          <a:bodyPr/>
          <a:lstStyle/>
          <a:p>
            <a:pPr>
              <a:buFontTx/>
              <a:buChar char="-"/>
            </a:pPr>
            <a:r>
              <a:rPr lang="en-US" dirty="0">
                <a:ln w="0"/>
                <a:effectLst>
                  <a:outerShdw blurRad="38100" dist="19050" dir="2700000" algn="tl" rotWithShape="0">
                    <a:schemeClr val="dk1">
                      <a:alpha val="40000"/>
                    </a:schemeClr>
                  </a:outerShdw>
                </a:effectLst>
              </a:rPr>
              <a:t>Motivated and Confident </a:t>
            </a:r>
            <a:endParaRPr lang="en-US" dirty="0" smtClean="0">
              <a:ln w="0"/>
              <a:effectLst>
                <a:outerShdw blurRad="38100" dist="19050" dir="2700000" algn="tl" rotWithShape="0">
                  <a:schemeClr val="dk1">
                    <a:alpha val="40000"/>
                  </a:schemeClr>
                </a:outerShdw>
              </a:effectLst>
            </a:endParaRPr>
          </a:p>
          <a:p>
            <a:pPr>
              <a:buFontTx/>
              <a:buChar char="-"/>
            </a:pPr>
            <a:r>
              <a:rPr lang="en-US" dirty="0" smtClean="0">
                <a:ln w="0"/>
                <a:effectLst>
                  <a:outerShdw blurRad="38100" dist="19050" dir="2700000" algn="tl" rotWithShape="0">
                    <a:schemeClr val="dk1">
                      <a:alpha val="40000"/>
                    </a:schemeClr>
                  </a:outerShdw>
                </a:effectLst>
              </a:rPr>
              <a:t>Inspirational </a:t>
            </a:r>
            <a:r>
              <a:rPr lang="en-US" dirty="0">
                <a:ln w="0"/>
                <a:effectLst>
                  <a:outerShdw blurRad="38100" dist="19050" dir="2700000" algn="tl" rotWithShape="0">
                    <a:schemeClr val="dk1">
                      <a:alpha val="40000"/>
                    </a:schemeClr>
                  </a:outerShdw>
                </a:effectLst>
              </a:rPr>
              <a:t>and </a:t>
            </a:r>
            <a:r>
              <a:rPr lang="en-US" dirty="0" smtClean="0">
                <a:ln w="0"/>
                <a:effectLst>
                  <a:outerShdw blurRad="38100" dist="19050" dir="2700000" algn="tl" rotWithShape="0">
                    <a:schemeClr val="dk1">
                      <a:alpha val="40000"/>
                    </a:schemeClr>
                  </a:outerShdw>
                </a:effectLst>
              </a:rPr>
              <a:t>motivating</a:t>
            </a:r>
          </a:p>
          <a:p>
            <a:pPr>
              <a:buFontTx/>
              <a:buChar char="-"/>
            </a:pPr>
            <a:r>
              <a:rPr lang="en-US" dirty="0" smtClean="0">
                <a:ln w="0"/>
                <a:effectLst>
                  <a:outerShdw blurRad="38100" dist="19050" dir="2700000" algn="tl" rotWithShape="0">
                    <a:schemeClr val="dk1">
                      <a:alpha val="40000"/>
                    </a:schemeClr>
                  </a:outerShdw>
                </a:effectLst>
              </a:rPr>
              <a:t>Sharing </a:t>
            </a:r>
            <a:r>
              <a:rPr lang="en-US" dirty="0">
                <a:ln w="0"/>
                <a:effectLst>
                  <a:outerShdw blurRad="38100" dist="19050" dir="2700000" algn="tl" rotWithShape="0">
                    <a:schemeClr val="dk1">
                      <a:alpha val="40000"/>
                    </a:schemeClr>
                  </a:outerShdw>
                </a:effectLst>
              </a:rPr>
              <a:t>experiences with your </a:t>
            </a:r>
            <a:r>
              <a:rPr lang="en-US" dirty="0" smtClean="0">
                <a:ln w="0"/>
                <a:effectLst>
                  <a:outerShdw blurRad="38100" dist="19050" dir="2700000" algn="tl" rotWithShape="0">
                    <a:schemeClr val="dk1">
                      <a:alpha val="40000"/>
                    </a:schemeClr>
                  </a:outerShdw>
                </a:effectLst>
              </a:rPr>
              <a:t>students!</a:t>
            </a:r>
          </a:p>
          <a:p>
            <a:pPr>
              <a:buFontTx/>
              <a:buChar char="-"/>
            </a:pPr>
            <a:r>
              <a:rPr lang="en-US" dirty="0" smtClean="0">
                <a:ln w="0"/>
                <a:effectLst>
                  <a:outerShdw blurRad="38100" dist="19050" dir="2700000" algn="tl" rotWithShape="0">
                    <a:schemeClr val="dk1">
                      <a:alpha val="40000"/>
                    </a:schemeClr>
                  </a:outerShdw>
                </a:effectLst>
              </a:rPr>
              <a:t>Sharing </a:t>
            </a:r>
            <a:r>
              <a:rPr lang="en-US" dirty="0">
                <a:ln w="0"/>
                <a:effectLst>
                  <a:outerShdw blurRad="38100" dist="19050" dir="2700000" algn="tl" rotWithShape="0">
                    <a:schemeClr val="dk1">
                      <a:alpha val="40000"/>
                    </a:schemeClr>
                  </a:outerShdw>
                </a:effectLst>
              </a:rPr>
              <a:t>experience with colleagues</a:t>
            </a:r>
            <a:r>
              <a:rPr lang="en-US" dirty="0" smtClean="0">
                <a:ln w="0"/>
                <a:effectLst>
                  <a:outerShdw blurRad="38100" dist="19050" dir="2700000" algn="tl" rotWithShape="0">
                    <a:schemeClr val="dk1">
                      <a:alpha val="40000"/>
                    </a:schemeClr>
                  </a:outerShdw>
                </a:effectLst>
              </a:rPr>
              <a:t>!</a:t>
            </a:r>
          </a:p>
          <a:p>
            <a:pPr>
              <a:buFontTx/>
              <a:buChar char="-"/>
            </a:pPr>
            <a:r>
              <a:rPr lang="en-US" dirty="0" smtClean="0">
                <a:ln w="0"/>
                <a:effectLst>
                  <a:outerShdw blurRad="38100" dist="19050" dir="2700000" algn="tl" rotWithShape="0">
                    <a:schemeClr val="dk1">
                      <a:alpha val="40000"/>
                    </a:schemeClr>
                  </a:outerShdw>
                </a:effectLst>
              </a:rPr>
              <a:t>Sharing </a:t>
            </a:r>
            <a:r>
              <a:rPr lang="en-US" dirty="0">
                <a:ln w="0"/>
                <a:effectLst>
                  <a:outerShdw blurRad="38100" dist="19050" dir="2700000" algn="tl" rotWithShape="0">
                    <a:schemeClr val="dk1">
                      <a:alpha val="40000"/>
                    </a:schemeClr>
                  </a:outerShdw>
                </a:effectLst>
              </a:rPr>
              <a:t>experiences with the general public</a:t>
            </a:r>
            <a:r>
              <a:rPr lang="en-US" dirty="0" smtClean="0">
                <a:ln w="0"/>
                <a:effectLst>
                  <a:outerShdw blurRad="38100" dist="19050" dir="2700000" algn="tl" rotWithShape="0">
                    <a:schemeClr val="dk1">
                      <a:alpha val="40000"/>
                    </a:schemeClr>
                  </a:outerShdw>
                </a:effectLst>
              </a:rPr>
              <a:t>!</a:t>
            </a:r>
          </a:p>
          <a:p>
            <a:pPr>
              <a:buFontTx/>
              <a:buChar char="-"/>
            </a:pPr>
            <a:r>
              <a:rPr lang="en-US" dirty="0" smtClean="0">
                <a:ln w="0"/>
                <a:effectLst>
                  <a:outerShdw blurRad="38100" dist="19050" dir="2700000" algn="tl" rotWithShape="0">
                    <a:schemeClr val="dk1">
                      <a:alpha val="40000"/>
                    </a:schemeClr>
                  </a:outerShdw>
                </a:effectLst>
              </a:rPr>
              <a:t>Acting </a:t>
            </a:r>
            <a:r>
              <a:rPr lang="en-US" dirty="0">
                <a:ln w="0"/>
                <a:effectLst>
                  <a:outerShdw blurRad="38100" dist="19050" dir="2700000" algn="tl" rotWithShape="0">
                    <a:schemeClr val="dk1">
                      <a:alpha val="40000"/>
                    </a:schemeClr>
                  </a:outerShdw>
                </a:effectLst>
              </a:rPr>
              <a:t>as ambassadors for CERN and high energy </a:t>
            </a:r>
            <a:r>
              <a:rPr lang="en-US" dirty="0" smtClean="0">
                <a:ln w="0"/>
                <a:effectLst>
                  <a:outerShdw blurRad="38100" dist="19050" dir="2700000" algn="tl" rotWithShape="0">
                    <a:schemeClr val="dk1">
                      <a:alpha val="40000"/>
                    </a:schemeClr>
                  </a:outerShdw>
                </a:effectLst>
              </a:rPr>
              <a:t>physics</a:t>
            </a:r>
          </a:p>
          <a:p>
            <a:pPr>
              <a:buFontTx/>
              <a:buChar char="-"/>
            </a:pPr>
            <a:r>
              <a:rPr lang="en-US" dirty="0" smtClean="0">
                <a:ln w="0"/>
                <a:effectLst>
                  <a:outerShdw blurRad="38100" dist="19050" dir="2700000" algn="tl" rotWithShape="0">
                    <a:schemeClr val="dk1">
                      <a:alpha val="40000"/>
                    </a:schemeClr>
                  </a:outerShdw>
                </a:effectLst>
              </a:rPr>
              <a:t>Organizing </a:t>
            </a:r>
            <a:r>
              <a:rPr lang="en-US" dirty="0">
                <a:ln w="0"/>
                <a:effectLst>
                  <a:outerShdw blurRad="38100" dist="19050" dir="2700000" algn="tl" rotWithShape="0">
                    <a:schemeClr val="dk1">
                      <a:alpha val="40000"/>
                    </a:schemeClr>
                  </a:outerShdw>
                </a:effectLst>
              </a:rPr>
              <a:t>various </a:t>
            </a:r>
            <a:r>
              <a:rPr lang="en-US" dirty="0" smtClean="0">
                <a:ln w="0"/>
                <a:effectLst>
                  <a:outerShdw blurRad="38100" dist="19050" dir="2700000" algn="tl" rotWithShape="0">
                    <a:schemeClr val="dk1">
                      <a:alpha val="40000"/>
                    </a:schemeClr>
                  </a:outerShdw>
                </a:effectLst>
              </a:rPr>
              <a:t>activities</a:t>
            </a:r>
          </a:p>
          <a:p>
            <a:pPr>
              <a:buFontTx/>
              <a:buChar char="-"/>
            </a:pPr>
            <a:r>
              <a:rPr lang="en-US" dirty="0" smtClean="0">
                <a:ln w="0"/>
                <a:effectLst>
                  <a:outerShdw blurRad="38100" dist="19050" dir="2700000" algn="tl" rotWithShape="0">
                    <a:schemeClr val="dk1">
                      <a:alpha val="40000"/>
                    </a:schemeClr>
                  </a:outerShdw>
                </a:effectLst>
              </a:rPr>
              <a:t>Promoting </a:t>
            </a:r>
            <a:r>
              <a:rPr lang="en-US" dirty="0">
                <a:ln w="0"/>
                <a:effectLst>
                  <a:outerShdw blurRad="38100" dist="19050" dir="2700000" algn="tl" rotWithShape="0">
                    <a:schemeClr val="dk1">
                      <a:alpha val="40000"/>
                    </a:schemeClr>
                  </a:outerShdw>
                </a:effectLst>
              </a:rPr>
              <a:t>CERN programs</a:t>
            </a:r>
            <a:endParaRPr lang="bg-BG" dirty="0">
              <a:ln w="0"/>
              <a:effectLst>
                <a:outerShdw blurRad="38100" dist="19050" dir="2700000" algn="tl" rotWithShape="0">
                  <a:schemeClr val="dk1">
                    <a:alpha val="40000"/>
                  </a:schemeClr>
                </a:outerShdw>
              </a:effectLst>
            </a:endParaRPr>
          </a:p>
        </p:txBody>
      </p:sp>
      <p:pic>
        <p:nvPicPr>
          <p:cNvPr id="9" name="Picture 12" descr="1979522_764014656943664_320632023_n"/>
          <p:cNvPicPr>
            <a:picLocks noChangeAspect="1" noChangeArrowheads="1"/>
          </p:cNvPicPr>
          <p:nvPr/>
        </p:nvPicPr>
        <p:blipFill>
          <a:blip r:embed="rId3" cstate="print"/>
          <a:srcRect/>
          <a:stretch>
            <a:fillRect/>
          </a:stretch>
        </p:blipFill>
        <p:spPr>
          <a:xfrm>
            <a:off x="8220915" y="3765971"/>
            <a:ext cx="3428528" cy="2571862"/>
          </a:xfrm>
          <a:prstGeom prst="rect">
            <a:avLst/>
          </a:prstGeom>
          <a:ln>
            <a:solidFill>
              <a:schemeClr val="tx1"/>
            </a:solidFill>
          </a:ln>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3419" y="4284682"/>
            <a:ext cx="3650697" cy="2043918"/>
          </a:xfrm>
          <a:prstGeom prst="rect">
            <a:avLst/>
          </a:prstGeom>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17498" y="4133899"/>
            <a:ext cx="2458673" cy="2458673"/>
          </a:xfrm>
          <a:prstGeom prst="rect">
            <a:avLst/>
          </a:prstGeom>
        </p:spPr>
      </p:pic>
      <p:sp>
        <p:nvSpPr>
          <p:cNvPr id="4" name="Footer Placeholder 3"/>
          <p:cNvSpPr>
            <a:spLocks noGrp="1"/>
          </p:cNvSpPr>
          <p:nvPr>
            <p:ph type="ftr" sz="quarter" idx="11"/>
          </p:nvPr>
        </p:nvSpPr>
        <p:spPr>
          <a:xfrm>
            <a:off x="3588740" y="6592572"/>
            <a:ext cx="3859795" cy="304801"/>
          </a:xfrm>
        </p:spPr>
        <p:txBody>
          <a:bodyPr/>
          <a:lstStyle/>
          <a:p>
            <a:r>
              <a:rPr lang="en-US" dirty="0" smtClean="0"/>
              <a:t>25th IPPOG meeting public events in Sofia</a:t>
            </a:r>
            <a:endParaRPr lang="en-US" dirty="0"/>
          </a:p>
        </p:txBody>
      </p:sp>
    </p:spTree>
    <p:extLst>
      <p:ext uri="{BB962C8B-B14F-4D97-AF65-F5344CB8AC3E}">
        <p14:creationId xmlns:p14="http://schemas.microsoft.com/office/powerpoint/2010/main" val="381055319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Блоксхема: алтернативен процес 3"/>
          <p:cNvSpPr/>
          <p:nvPr/>
        </p:nvSpPr>
        <p:spPr>
          <a:xfrm flipH="1">
            <a:off x="2423593" y="2852937"/>
            <a:ext cx="7429553" cy="1940957"/>
          </a:xfrm>
          <a:prstGeom prst="flowChartAlternateProcess">
            <a:avLst/>
          </a:prstGeom>
        </p:spPr>
        <p:style>
          <a:lnRef idx="2">
            <a:schemeClr val="dk1"/>
          </a:lnRef>
          <a:fillRef idx="1002">
            <a:schemeClr val="lt2"/>
          </a:fillRef>
          <a:effectRef idx="0">
            <a:schemeClr val="dk1"/>
          </a:effectRef>
          <a:fontRef idx="minor">
            <a:schemeClr val="dk1"/>
          </a:fontRef>
        </p:style>
        <p:txBody>
          <a:bodyPr>
            <a:spAutoFit/>
            <a:scene3d>
              <a:camera prst="perspectiveLeft"/>
              <a:lightRig rig="flat" dir="tl">
                <a:rot lat="0" lon="0" rev="6600000"/>
              </a:lightRig>
            </a:scene3d>
            <a:sp3d extrusionH="25400" contourW="8890">
              <a:bevelT w="38100" h="31750"/>
              <a:contourClr>
                <a:schemeClr val="accent2">
                  <a:shade val="75000"/>
                </a:schemeClr>
              </a:contourClr>
            </a:sp3d>
          </a:bodyPr>
          <a:lstStyle/>
          <a:p>
            <a:pPr algn="ctr">
              <a:defRPr/>
            </a:pPr>
            <a:r>
              <a:rPr 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Thank you for your attention</a:t>
            </a:r>
            <a:endParaRPr lang="en-US"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Правоъгълник 2"/>
          <p:cNvSpPr/>
          <p:nvPr/>
        </p:nvSpPr>
        <p:spPr>
          <a:xfrm>
            <a:off x="1881158" y="1285860"/>
            <a:ext cx="8501090" cy="400110"/>
          </a:xfrm>
          <a:prstGeom prst="rect">
            <a:avLst/>
          </a:prstGeom>
        </p:spPr>
        <p:txBody>
          <a:bodyPr>
            <a:spAutoFit/>
            <a:scene3d>
              <a:camera prst="orthographicFront"/>
              <a:lightRig rig="balanced" dir="t">
                <a:rot lat="0" lon="0" rev="2100000"/>
              </a:lightRig>
            </a:scene3d>
            <a:sp3d extrusionH="57150" prstMaterial="metal">
              <a:bevelT w="38100" h="25400"/>
              <a:contourClr>
                <a:schemeClr val="bg2"/>
              </a:contourClr>
            </a:sp3d>
          </a:bodyPr>
          <a:lstStyle/>
          <a:p>
            <a:pPr algn="ctr">
              <a:defRPr/>
            </a:pPr>
            <a:r>
              <a:rPr lang="bg-BG" sz="2000" b="1" dirty="0">
                <a:ln w="50800"/>
                <a:solidFill>
                  <a:schemeClr val="bg1">
                    <a:shade val="50000"/>
                  </a:schemeClr>
                </a:solidFill>
                <a:latin typeface="Arial Black" pitchFamily="34" charset="0"/>
              </a:rPr>
              <a:t> </a:t>
            </a:r>
          </a:p>
        </p:txBody>
      </p:sp>
      <p:sp>
        <p:nvSpPr>
          <p:cNvPr id="2" name="Footer Placeholder 1"/>
          <p:cNvSpPr>
            <a:spLocks noGrp="1"/>
          </p:cNvSpPr>
          <p:nvPr>
            <p:ph type="ftr" sz="quarter" idx="11"/>
          </p:nvPr>
        </p:nvSpPr>
        <p:spPr>
          <a:xfrm>
            <a:off x="4099487" y="6372152"/>
            <a:ext cx="3859795" cy="304801"/>
          </a:xfrm>
        </p:spPr>
        <p:txBody>
          <a:bodyPr/>
          <a:lstStyle/>
          <a:p>
            <a:r>
              <a:rPr lang="en-US" dirty="0" smtClean="0"/>
              <a:t>25th IPPOG meeting public events in Sofia</a:t>
            </a:r>
            <a:endParaRPr lang="en-US" dirty="0"/>
          </a:p>
        </p:txBody>
      </p:sp>
    </p:spTree>
    <p:extLst>
      <p:ext uri="{BB962C8B-B14F-4D97-AF65-F5344CB8AC3E}">
        <p14:creationId xmlns:p14="http://schemas.microsoft.com/office/powerpoint/2010/main" val="2760324345"/>
      </p:ext>
    </p:extLst>
  </p:cSld>
  <p:clrMapOvr>
    <a:masterClrMapping/>
  </p:clrMapOvr>
  <p:transition spd="slow">
    <p:wipe/>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lgn="ctr"/>
            <a:r>
              <a:rPr lang="en-US" sz="2800" dirty="0" smtClean="0">
                <a:ln w="0"/>
                <a:solidFill>
                  <a:schemeClr val="tx1"/>
                </a:solidFill>
              </a:rPr>
              <a:t>The aim of the </a:t>
            </a:r>
            <a:r>
              <a:rPr lang="en-US" sz="2800" dirty="0" err="1" smtClean="0">
                <a:ln w="0"/>
                <a:solidFill>
                  <a:schemeClr val="tx1"/>
                </a:solidFill>
              </a:rPr>
              <a:t>Programme</a:t>
            </a:r>
            <a:r>
              <a:rPr lang="en-GB" sz="2800" dirty="0" smtClean="0">
                <a:ln w="0"/>
                <a:solidFill>
                  <a:schemeClr val="tx1"/>
                </a:solidFill>
              </a:rPr>
              <a:t>?</a:t>
            </a:r>
            <a:endParaRPr lang="bg-BG" sz="2800" dirty="0">
              <a:ln w="0"/>
              <a:solidFill>
                <a:schemeClr val="tx1"/>
              </a:solidFill>
            </a:endParaRPr>
          </a:p>
        </p:txBody>
      </p:sp>
      <p:sp>
        <p:nvSpPr>
          <p:cNvPr id="8" name="Text Placeholder 7"/>
          <p:cNvSpPr>
            <a:spLocks noGrp="1"/>
          </p:cNvSpPr>
          <p:nvPr>
            <p:ph type="body" idx="1"/>
          </p:nvPr>
        </p:nvSpPr>
        <p:spPr>
          <a:xfrm>
            <a:off x="646111" y="1598141"/>
            <a:ext cx="11043381" cy="5173361"/>
          </a:xfrm>
        </p:spPr>
        <p:txBody>
          <a:bodyPr>
            <a:normAutofit/>
          </a:bodyPr>
          <a:lstStyle/>
          <a:p>
            <a:r>
              <a:rPr lang="en-US" sz="1600" b="1" dirty="0"/>
              <a:t>STIMULATE AND SUPPORT THE INTEREST OF STUDENTS AND TEACHERS IN MODERN SCIENCE AND </a:t>
            </a:r>
            <a:r>
              <a:rPr lang="en-US" sz="1600" b="1" dirty="0" smtClean="0"/>
              <a:t>EDUCATION</a:t>
            </a:r>
          </a:p>
          <a:p>
            <a:pPr>
              <a:buFont typeface="Arial" panose="020B0604020202020204" pitchFamily="34" charset="0"/>
              <a:buChar char="•"/>
            </a:pPr>
            <a:r>
              <a:rPr lang="en-US" sz="1600" b="1" dirty="0" smtClean="0"/>
              <a:t>Motivating </a:t>
            </a:r>
            <a:r>
              <a:rPr lang="en-US" sz="1600" b="1" dirty="0"/>
              <a:t>them for deeper study and teaching of physics, chemistry, informatics and engineering disciplines;  </a:t>
            </a:r>
            <a:endParaRPr lang="bg-BG" sz="1600" b="1" dirty="0" smtClean="0"/>
          </a:p>
          <a:p>
            <a:pPr>
              <a:buFont typeface="Arial" panose="020B0604020202020204" pitchFamily="34" charset="0"/>
              <a:buChar char="•"/>
            </a:pPr>
            <a:r>
              <a:rPr lang="en-US" sz="1600" b="1" dirty="0" smtClean="0"/>
              <a:t>   </a:t>
            </a:r>
            <a:r>
              <a:rPr lang="en-US" sz="1600" b="1" dirty="0"/>
              <a:t>Supporting the creative understanding and transformation (development) of the world;   </a:t>
            </a:r>
            <a:endParaRPr lang="bg-BG" sz="1600" b="1" dirty="0" smtClean="0"/>
          </a:p>
          <a:p>
            <a:pPr>
              <a:buFont typeface="Arial" panose="020B0604020202020204" pitchFamily="34" charset="0"/>
              <a:buChar char="•"/>
            </a:pPr>
            <a:r>
              <a:rPr lang="en-US" sz="1600" b="1" dirty="0" smtClean="0"/>
              <a:t>   </a:t>
            </a:r>
            <a:r>
              <a:rPr lang="en-US" sz="1600" b="1" dirty="0"/>
              <a:t>Increasing scientific and technological </a:t>
            </a:r>
            <a:r>
              <a:rPr lang="en-US" sz="1600" b="1" dirty="0" smtClean="0"/>
              <a:t>culture </a:t>
            </a:r>
            <a:endParaRPr lang="bg-BG" sz="1600" b="1" dirty="0" smtClean="0"/>
          </a:p>
          <a:p>
            <a:pPr>
              <a:buFont typeface="Arial" panose="020B0604020202020204" pitchFamily="34" charset="0"/>
              <a:buChar char="•"/>
            </a:pPr>
            <a:endParaRPr lang="bg-BG" sz="1600" b="1" dirty="0" smtClean="0"/>
          </a:p>
          <a:p>
            <a:r>
              <a:rPr lang="en-US" sz="1600" b="1" cap="all" dirty="0" smtClean="0"/>
              <a:t>Inspire </a:t>
            </a:r>
            <a:r>
              <a:rPr lang="en-US" sz="1600" b="1" dirty="0" smtClean="0"/>
              <a:t>A </a:t>
            </a:r>
            <a:r>
              <a:rPr lang="en-US" sz="1600" b="1" dirty="0"/>
              <a:t>DESIRE TO DISCOVER THE UNKNOWN AND A SENSE OF </a:t>
            </a:r>
            <a:r>
              <a:rPr lang="en-US" sz="1600" b="1" dirty="0" smtClean="0"/>
              <a:t>DISCOVERY</a:t>
            </a:r>
            <a:endParaRPr lang="bg-BG" sz="1600" b="1" dirty="0" smtClean="0"/>
          </a:p>
          <a:p>
            <a:pPr>
              <a:buFont typeface="Arial" panose="020B0604020202020204" pitchFamily="34" charset="0"/>
              <a:buChar char="•"/>
            </a:pPr>
            <a:r>
              <a:rPr lang="en-US" sz="1600" b="1" dirty="0" smtClean="0"/>
              <a:t>Motivating </a:t>
            </a:r>
            <a:r>
              <a:rPr lang="en-US" sz="1600" b="1" dirty="0"/>
              <a:t>students to study physics and natural sciences, informatics and technical disciplines at universities and to choose the profession of researchers, and teachers to continuously develop their </a:t>
            </a:r>
            <a:r>
              <a:rPr lang="en-US" sz="1600" b="1" dirty="0" smtClean="0"/>
              <a:t>qualifications</a:t>
            </a:r>
            <a:endParaRPr lang="bg-BG" sz="1600" b="1" dirty="0" smtClean="0"/>
          </a:p>
          <a:p>
            <a:pPr>
              <a:buFont typeface="Arial" panose="020B0604020202020204" pitchFamily="34" charset="0"/>
              <a:buChar char="•"/>
            </a:pPr>
            <a:r>
              <a:rPr lang="en-US" sz="1600" b="1" dirty="0" smtClean="0"/>
              <a:t>Training </a:t>
            </a:r>
            <a:r>
              <a:rPr lang="en-US" sz="1600" b="1" dirty="0"/>
              <a:t>the future generation of physicists, chemists, engineers - researchers and teachers</a:t>
            </a:r>
            <a:endParaRPr lang="en-GB" sz="2800" dirty="0"/>
          </a:p>
          <a:p>
            <a:pPr marL="0" indent="0">
              <a:buNone/>
            </a:pPr>
            <a:r>
              <a:rPr lang="en-GB" sz="2800" dirty="0"/>
              <a:t>	</a:t>
            </a:r>
            <a:endParaRPr lang="en-GB" sz="2800" dirty="0">
              <a:solidFill>
                <a:srgbClr val="FFFF00"/>
              </a:solidFill>
            </a:endParaRPr>
          </a:p>
          <a:p>
            <a:endParaRPr lang="bg-BG" dirty="0"/>
          </a:p>
        </p:txBody>
      </p:sp>
    </p:spTree>
    <p:extLst>
      <p:ext uri="{BB962C8B-B14F-4D97-AF65-F5344CB8AC3E}">
        <p14:creationId xmlns:p14="http://schemas.microsoft.com/office/powerpoint/2010/main" val="1195944467"/>
      </p:ext>
    </p:extLst>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0208" y="296199"/>
            <a:ext cx="9404723" cy="1400530"/>
          </a:xfrm>
        </p:spPr>
        <p:txBody>
          <a:bodyPr/>
          <a:lstStyle/>
          <a:p>
            <a:pPr algn="ctr"/>
            <a:r>
              <a:rPr lang="en-US" sz="2800" dirty="0">
                <a:ln w="0"/>
                <a:solidFill>
                  <a:schemeClr val="tx1"/>
                </a:solidFill>
              </a:rPr>
              <a:t>Bulgarian Physics and Science Teachers </a:t>
            </a:r>
            <a:r>
              <a:rPr lang="en-US" sz="2800" dirty="0" err="1">
                <a:ln w="0"/>
                <a:solidFill>
                  <a:schemeClr val="tx1"/>
                </a:solidFill>
              </a:rPr>
              <a:t>Programmes</a:t>
            </a:r>
            <a:r>
              <a:rPr lang="en-US" sz="2800" dirty="0">
                <a:ln w="0"/>
                <a:solidFill>
                  <a:schemeClr val="tx1"/>
                </a:solidFill>
              </a:rPr>
              <a:t> 2008 – </a:t>
            </a:r>
            <a:r>
              <a:rPr lang="en-US" sz="2800" dirty="0" smtClean="0">
                <a:ln w="0"/>
                <a:solidFill>
                  <a:schemeClr val="tx1"/>
                </a:solidFill>
              </a:rPr>
              <a:t>2022</a:t>
            </a:r>
            <a:r>
              <a:rPr lang="bg-BG" sz="2800" dirty="0">
                <a:ln w="0"/>
                <a:solidFill>
                  <a:schemeClr val="tx1"/>
                </a:solidFill>
              </a:rPr>
              <a:t/>
            </a:r>
            <a:br>
              <a:rPr lang="bg-BG" sz="2800" dirty="0">
                <a:ln w="0"/>
                <a:solidFill>
                  <a:schemeClr val="tx1"/>
                </a:solidFill>
              </a:rPr>
            </a:br>
            <a:r>
              <a:rPr lang="bg-BG" sz="2800" dirty="0">
                <a:ln w="0"/>
                <a:solidFill>
                  <a:schemeClr val="tx1"/>
                </a:solidFill>
              </a:rPr>
              <a:t/>
            </a:r>
            <a:br>
              <a:rPr lang="bg-BG" sz="2800" dirty="0">
                <a:ln w="0"/>
                <a:solidFill>
                  <a:schemeClr val="tx1"/>
                </a:solidFill>
              </a:rPr>
            </a:br>
            <a:endParaRPr lang="bg-BG" dirty="0"/>
          </a:p>
        </p:txBody>
      </p:sp>
      <p:sp>
        <p:nvSpPr>
          <p:cNvPr id="3" name="Text Placeholder 2"/>
          <p:cNvSpPr>
            <a:spLocks noGrp="1"/>
          </p:cNvSpPr>
          <p:nvPr>
            <p:ph type="body" idx="1"/>
          </p:nvPr>
        </p:nvSpPr>
        <p:spPr>
          <a:xfrm>
            <a:off x="1225206" y="1814138"/>
            <a:ext cx="4396338" cy="576262"/>
          </a:xfrm>
        </p:spPr>
        <p:txBody>
          <a:bodyPr/>
          <a:lstStyle/>
          <a:p>
            <a:r>
              <a:rPr lang="bg-BG" b="1" spc="150" dirty="0">
                <a:ln w="11430"/>
                <a:solidFill>
                  <a:schemeClr val="bg2">
                    <a:lumMod val="75000"/>
                  </a:schemeClr>
                </a:solidFill>
                <a:effectLst>
                  <a:glow rad="63500">
                    <a:schemeClr val="accent1">
                      <a:satMod val="175000"/>
                      <a:alpha val="40000"/>
                    </a:schemeClr>
                  </a:glow>
                </a:effectLst>
              </a:rPr>
              <a:t/>
            </a:r>
            <a:br>
              <a:rPr lang="bg-BG" b="1" spc="150" dirty="0">
                <a:ln w="11430"/>
                <a:solidFill>
                  <a:schemeClr val="bg2">
                    <a:lumMod val="75000"/>
                  </a:schemeClr>
                </a:solidFill>
                <a:effectLst>
                  <a:glow rad="63500">
                    <a:schemeClr val="accent1">
                      <a:satMod val="175000"/>
                      <a:alpha val="40000"/>
                    </a:schemeClr>
                  </a:glow>
                </a:effectLst>
              </a:rPr>
            </a:br>
            <a:r>
              <a:rPr lang="bg-BG" dirty="0" smtClean="0">
                <a:ln w="0"/>
                <a:solidFill>
                  <a:schemeClr val="tx1"/>
                </a:solidFill>
                <a:effectLst>
                  <a:outerShdw blurRad="38100" dist="19050" dir="2700000" algn="tl" rotWithShape="0">
                    <a:schemeClr val="dk1">
                      <a:alpha val="40000"/>
                    </a:schemeClr>
                  </a:outerShdw>
                </a:effectLst>
              </a:rPr>
              <a:t>02 </a:t>
            </a:r>
            <a:r>
              <a:rPr lang="bg-BG" dirty="0">
                <a:ln w="0"/>
                <a:solidFill>
                  <a:schemeClr val="tx1"/>
                </a:solidFill>
                <a:effectLst>
                  <a:outerShdw blurRad="38100" dist="19050" dir="2700000" algn="tl" rotWithShape="0">
                    <a:schemeClr val="dk1">
                      <a:alpha val="40000"/>
                    </a:schemeClr>
                  </a:outerShdw>
                </a:effectLst>
              </a:rPr>
              <a:t>- 08.05</a:t>
            </a:r>
            <a:r>
              <a:rPr lang="bg-BG" dirty="0" smtClean="0">
                <a:ln w="0"/>
                <a:solidFill>
                  <a:schemeClr val="tx1"/>
                </a:solidFill>
                <a:effectLst>
                  <a:outerShdw blurRad="38100" dist="19050" dir="2700000" algn="tl" rotWithShape="0">
                    <a:schemeClr val="dk1">
                      <a:alpha val="40000"/>
                    </a:schemeClr>
                  </a:outerShdw>
                </a:effectLst>
              </a:rPr>
              <a:t>. 2010г</a:t>
            </a:r>
            <a:r>
              <a:rPr lang="bg-BG" dirty="0">
                <a:ln w="0"/>
                <a:solidFill>
                  <a:schemeClr val="tx1"/>
                </a:solidFill>
                <a:effectLst>
                  <a:outerShdw blurRad="38100" dist="19050" dir="2700000" algn="tl" rotWithShape="0">
                    <a:schemeClr val="dk1">
                      <a:alpha val="40000"/>
                    </a:schemeClr>
                  </a:outerShdw>
                </a:effectLst>
              </a:rPr>
              <a:t>.</a:t>
            </a:r>
            <a:br>
              <a:rPr lang="bg-BG" dirty="0">
                <a:ln w="0"/>
                <a:solidFill>
                  <a:schemeClr val="tx1"/>
                </a:solidFill>
                <a:effectLst>
                  <a:outerShdw blurRad="38100" dist="19050" dir="2700000" algn="tl" rotWithShape="0">
                    <a:schemeClr val="dk1">
                      <a:alpha val="40000"/>
                    </a:schemeClr>
                  </a:outerShdw>
                </a:effectLst>
              </a:rPr>
            </a:br>
            <a:endParaRPr lang="bg-BG" dirty="0"/>
          </a:p>
        </p:txBody>
      </p:sp>
      <p:sp>
        <p:nvSpPr>
          <p:cNvPr id="5" name="Text Placeholder 4"/>
          <p:cNvSpPr>
            <a:spLocks noGrp="1"/>
          </p:cNvSpPr>
          <p:nvPr>
            <p:ph type="body" sz="quarter" idx="3"/>
          </p:nvPr>
        </p:nvSpPr>
        <p:spPr>
          <a:xfrm>
            <a:off x="7013738" y="1467303"/>
            <a:ext cx="4396339" cy="576262"/>
          </a:xfrm>
        </p:spPr>
        <p:txBody>
          <a:bodyPr/>
          <a:lstStyle/>
          <a:p>
            <a:r>
              <a:rPr lang="bg-BG" dirty="0">
                <a:ln w="0"/>
                <a:solidFill>
                  <a:schemeClr val="tx1"/>
                </a:solidFill>
                <a:effectLst>
                  <a:outerShdw blurRad="38100" dist="19050" dir="2700000" algn="tl" rotWithShape="0">
                    <a:schemeClr val="dk1">
                      <a:alpha val="40000"/>
                    </a:schemeClr>
                  </a:outerShdw>
                </a:effectLst>
              </a:rPr>
              <a:t>24 – 30.07. 2011г</a:t>
            </a:r>
          </a:p>
        </p:txBody>
      </p:sp>
      <p:pic>
        <p:nvPicPr>
          <p:cNvPr id="7" name="Picture 2" descr="D:\CERN\DSC_7014.jpg"/>
          <p:cNvPicPr>
            <a:picLocks noGrp="1" noChangeAspect="1" noChangeArrowheads="1"/>
          </p:cNvPicPr>
          <p:nvPr>
            <p:ph sz="half" idx="2"/>
          </p:nvPr>
        </p:nvPicPr>
        <p:blipFill>
          <a:blip r:embed="rId2" cstate="print"/>
          <a:srcRect/>
          <a:stretch>
            <a:fillRect/>
          </a:stretch>
        </p:blipFill>
        <p:spPr>
          <a:xfrm>
            <a:off x="87404" y="2675122"/>
            <a:ext cx="6392972" cy="3531161"/>
          </a:xfrm>
          <a:ln>
            <a:solidFill>
              <a:schemeClr val="tx1"/>
            </a:solidFill>
          </a:ln>
        </p:spPr>
      </p:pic>
      <p:pic>
        <p:nvPicPr>
          <p:cNvPr id="8" name="Picture 9" descr="DSC00506"/>
          <p:cNvPicPr>
            <a:picLocks noGrp="1" noChangeAspect="1" noChangeArrowheads="1"/>
          </p:cNvPicPr>
          <p:nvPr>
            <p:ph sz="quarter" idx="4"/>
          </p:nvPr>
        </p:nvPicPr>
        <p:blipFill>
          <a:blip r:embed="rId3" cstate="print"/>
          <a:srcRect/>
          <a:stretch>
            <a:fillRect/>
          </a:stretch>
        </p:blipFill>
        <p:spPr>
          <a:xfrm>
            <a:off x="6751490" y="2675122"/>
            <a:ext cx="4920833" cy="3657376"/>
          </a:xfrm>
          <a:ln>
            <a:solidFill>
              <a:schemeClr val="tx1"/>
            </a:solidFill>
          </a:ln>
        </p:spPr>
      </p:pic>
      <p:sp>
        <p:nvSpPr>
          <p:cNvPr id="9" name="Rectangle 8"/>
          <p:cNvSpPr/>
          <p:nvPr/>
        </p:nvSpPr>
        <p:spPr>
          <a:xfrm>
            <a:off x="2047684" y="6491005"/>
            <a:ext cx="7974899" cy="261610"/>
          </a:xfrm>
          <a:prstGeom prst="rect">
            <a:avLst/>
          </a:prstGeom>
        </p:spPr>
        <p:txBody>
          <a:bodyPr wrap="square">
            <a:spAutoFit/>
          </a:bodyPr>
          <a:lstStyle/>
          <a:p>
            <a:r>
              <a:rPr lang="ru-RU" sz="1100" dirty="0"/>
              <a:t>III Национална конференция с международно участие "Европа-територия на знанието" – 10 – 11.10.2019г.</a:t>
            </a:r>
            <a:endParaRPr lang="en-US" sz="1100" dirty="0"/>
          </a:p>
        </p:txBody>
      </p:sp>
      <p:sp>
        <p:nvSpPr>
          <p:cNvPr id="4" name="Footer Placeholder 3"/>
          <p:cNvSpPr>
            <a:spLocks noGrp="1"/>
          </p:cNvSpPr>
          <p:nvPr>
            <p:ph type="ftr" sz="quarter" idx="11"/>
          </p:nvPr>
        </p:nvSpPr>
        <p:spPr/>
        <p:txBody>
          <a:bodyPr/>
          <a:lstStyle/>
          <a:p>
            <a:r>
              <a:rPr lang="en-US" smtClean="0"/>
              <a:t>25th IPPOG meeting public events in Sofia</a:t>
            </a:r>
            <a:endParaRPr lang="en-US" dirty="0"/>
          </a:p>
        </p:txBody>
      </p:sp>
    </p:spTree>
    <p:extLst>
      <p:ext uri="{BB962C8B-B14F-4D97-AF65-F5344CB8AC3E}">
        <p14:creationId xmlns:p14="http://schemas.microsoft.com/office/powerpoint/2010/main" val="723518145"/>
      </p:ext>
    </p:ext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8610" y="376577"/>
            <a:ext cx="9404723" cy="1400530"/>
          </a:xfrm>
        </p:spPr>
        <p:txBody>
          <a:bodyPr/>
          <a:lstStyle/>
          <a:p>
            <a:pPr algn="ctr"/>
            <a:r>
              <a:rPr lang="en-US" sz="2800" dirty="0">
                <a:ln w="0"/>
                <a:solidFill>
                  <a:schemeClr val="tx1"/>
                </a:solidFill>
              </a:rPr>
              <a:t>Bulgarian Physics and Science Teachers </a:t>
            </a:r>
            <a:r>
              <a:rPr lang="en-US" sz="2800" dirty="0" err="1">
                <a:ln w="0"/>
                <a:solidFill>
                  <a:schemeClr val="tx1"/>
                </a:solidFill>
              </a:rPr>
              <a:t>Programmes</a:t>
            </a:r>
            <a:r>
              <a:rPr lang="en-US" sz="2800" dirty="0">
                <a:ln w="0"/>
                <a:solidFill>
                  <a:schemeClr val="tx1"/>
                </a:solidFill>
              </a:rPr>
              <a:t> </a:t>
            </a:r>
            <a:r>
              <a:rPr lang="bg-BG" sz="2800" dirty="0" smtClean="0">
                <a:ln w="0"/>
                <a:solidFill>
                  <a:schemeClr val="tx1"/>
                </a:solidFill>
              </a:rPr>
              <a:t>2008 </a:t>
            </a:r>
            <a:r>
              <a:rPr lang="bg-BG" sz="2800" dirty="0">
                <a:ln w="0"/>
                <a:solidFill>
                  <a:schemeClr val="tx1"/>
                </a:solidFill>
              </a:rPr>
              <a:t>– </a:t>
            </a:r>
            <a:r>
              <a:rPr lang="bg-BG" sz="2800" dirty="0" smtClean="0">
                <a:ln w="0"/>
                <a:solidFill>
                  <a:schemeClr val="tx1"/>
                </a:solidFill>
              </a:rPr>
              <a:t>20</a:t>
            </a:r>
            <a:r>
              <a:rPr lang="en-US" sz="2800" dirty="0" smtClean="0">
                <a:ln w="0"/>
                <a:solidFill>
                  <a:schemeClr val="tx1"/>
                </a:solidFill>
              </a:rPr>
              <a:t>22</a:t>
            </a:r>
            <a:r>
              <a:rPr lang="bg-BG" sz="2800" dirty="0">
                <a:ln w="0"/>
                <a:solidFill>
                  <a:schemeClr val="tx1"/>
                </a:solidFill>
              </a:rPr>
              <a:t/>
            </a:r>
            <a:br>
              <a:rPr lang="bg-BG" sz="2800" dirty="0">
                <a:ln w="0"/>
                <a:solidFill>
                  <a:schemeClr val="tx1"/>
                </a:solidFill>
              </a:rPr>
            </a:br>
            <a:endParaRPr lang="bg-BG" sz="2800" dirty="0"/>
          </a:p>
        </p:txBody>
      </p:sp>
      <p:sp>
        <p:nvSpPr>
          <p:cNvPr id="3" name="Text Placeholder 2"/>
          <p:cNvSpPr>
            <a:spLocks noGrp="1"/>
          </p:cNvSpPr>
          <p:nvPr>
            <p:ph type="body" idx="1"/>
          </p:nvPr>
        </p:nvSpPr>
        <p:spPr>
          <a:xfrm>
            <a:off x="902707" y="1616869"/>
            <a:ext cx="4396338" cy="576262"/>
          </a:xfrm>
        </p:spPr>
        <p:txBody>
          <a:bodyPr/>
          <a:lstStyle/>
          <a:p>
            <a:r>
              <a:rPr lang="bg-BG" dirty="0" smtClean="0">
                <a:ln w="0"/>
                <a:solidFill>
                  <a:schemeClr val="tx1"/>
                </a:solidFill>
                <a:effectLst>
                  <a:outerShdw blurRad="50800" dist="38100" algn="l" rotWithShape="0">
                    <a:prstClr val="black">
                      <a:alpha val="40000"/>
                    </a:prstClr>
                  </a:outerShdw>
                </a:effectLst>
              </a:rPr>
              <a:t>16 </a:t>
            </a:r>
            <a:r>
              <a:rPr lang="bg-BG" dirty="0">
                <a:ln w="0"/>
                <a:solidFill>
                  <a:schemeClr val="tx1"/>
                </a:solidFill>
                <a:effectLst>
                  <a:outerShdw blurRad="50800" dist="38100" algn="l" rotWithShape="0">
                    <a:prstClr val="black">
                      <a:alpha val="40000"/>
                    </a:prstClr>
                  </a:outerShdw>
                </a:effectLst>
              </a:rPr>
              <a:t>– </a:t>
            </a:r>
            <a:r>
              <a:rPr lang="bg-BG" dirty="0" smtClean="0">
                <a:ln w="0"/>
                <a:solidFill>
                  <a:schemeClr val="tx1"/>
                </a:solidFill>
                <a:effectLst>
                  <a:outerShdw blurRad="50800" dist="38100" algn="l" rotWithShape="0">
                    <a:prstClr val="black">
                      <a:alpha val="40000"/>
                    </a:prstClr>
                  </a:outerShdw>
                </a:effectLst>
              </a:rPr>
              <a:t>22.09.2012</a:t>
            </a:r>
            <a:endParaRPr lang="bg-BG" dirty="0">
              <a:ln w="0"/>
              <a:solidFill>
                <a:schemeClr val="tx1"/>
              </a:solidFill>
              <a:effectLst>
                <a:outerShdw blurRad="50800" dist="38100" algn="l" rotWithShape="0">
                  <a:prstClr val="black">
                    <a:alpha val="40000"/>
                  </a:prstClr>
                </a:outerShdw>
              </a:effectLst>
            </a:endParaRPr>
          </a:p>
        </p:txBody>
      </p:sp>
      <p:sp>
        <p:nvSpPr>
          <p:cNvPr id="5" name="Text Placeholder 4"/>
          <p:cNvSpPr>
            <a:spLocks noGrp="1"/>
          </p:cNvSpPr>
          <p:nvPr>
            <p:ph type="body" sz="quarter" idx="3"/>
          </p:nvPr>
        </p:nvSpPr>
        <p:spPr>
          <a:xfrm>
            <a:off x="6717176" y="1616869"/>
            <a:ext cx="4396339" cy="576262"/>
          </a:xfrm>
        </p:spPr>
        <p:txBody>
          <a:bodyPr/>
          <a:lstStyle/>
          <a:p>
            <a:r>
              <a:rPr lang="en-US" dirty="0" smtClean="0">
                <a:ln w="0"/>
                <a:solidFill>
                  <a:schemeClr val="tx1"/>
                </a:solidFill>
                <a:effectLst>
                  <a:outerShdw blurRad="50800" dist="38100" algn="l" rotWithShape="0">
                    <a:prstClr val="black">
                      <a:alpha val="40000"/>
                    </a:prstClr>
                  </a:outerShdw>
                </a:effectLst>
              </a:rPr>
              <a:t>21-</a:t>
            </a:r>
            <a:r>
              <a:rPr lang="bg-BG" dirty="0" smtClean="0">
                <a:ln w="0"/>
                <a:solidFill>
                  <a:schemeClr val="tx1"/>
                </a:solidFill>
                <a:effectLst>
                  <a:outerShdw blurRad="50800" dist="38100" algn="l" rotWithShape="0">
                    <a:prstClr val="black">
                      <a:alpha val="40000"/>
                    </a:prstClr>
                  </a:outerShdw>
                </a:effectLst>
              </a:rPr>
              <a:t> </a:t>
            </a:r>
            <a:r>
              <a:rPr lang="en-US" dirty="0" smtClean="0">
                <a:ln w="0"/>
                <a:solidFill>
                  <a:schemeClr val="tx1"/>
                </a:solidFill>
                <a:effectLst>
                  <a:outerShdw blurRad="50800" dist="38100" algn="l" rotWithShape="0">
                    <a:prstClr val="black">
                      <a:alpha val="40000"/>
                    </a:prstClr>
                  </a:outerShdw>
                </a:effectLst>
              </a:rPr>
              <a:t>27.07.2013</a:t>
            </a:r>
            <a:endParaRPr lang="bg-BG" dirty="0">
              <a:ln w="0"/>
              <a:solidFill>
                <a:schemeClr val="tx1"/>
              </a:solidFill>
              <a:effectLst>
                <a:outerShdw blurRad="50800" dist="38100" algn="l" rotWithShape="0">
                  <a:prstClr val="black">
                    <a:alpha val="40000"/>
                  </a:prstClr>
                </a:outerShdw>
              </a:effectLst>
            </a:endParaRPr>
          </a:p>
        </p:txBody>
      </p:sp>
      <p:pic>
        <p:nvPicPr>
          <p:cNvPr id="7" name="Picture 11" descr="485809_4226707300179_88171048_n"/>
          <p:cNvPicPr>
            <a:picLocks noGrp="1" noChangeAspect="1" noChangeArrowheads="1"/>
          </p:cNvPicPr>
          <p:nvPr>
            <p:ph sz="half" idx="2"/>
          </p:nvPr>
        </p:nvPicPr>
        <p:blipFill>
          <a:blip r:embed="rId3" cstate="print"/>
          <a:srcRect/>
          <a:stretch>
            <a:fillRect/>
          </a:stretch>
        </p:blipFill>
        <p:spPr bwMode="auto">
          <a:xfrm>
            <a:off x="340299" y="2302733"/>
            <a:ext cx="5521154" cy="4140865"/>
          </a:xfrm>
          <a:prstGeom prst="rect">
            <a:avLst/>
          </a:prstGeom>
          <a:noFill/>
          <a:ln w="9525">
            <a:solidFill>
              <a:schemeClr val="tx1"/>
            </a:solidFill>
            <a:miter lim="800000"/>
            <a:headEnd/>
            <a:tailEnd/>
          </a:ln>
        </p:spPr>
      </p:pic>
      <p:pic>
        <p:nvPicPr>
          <p:cNvPr id="8" name="Picture 11" descr="P1050301"/>
          <p:cNvPicPr>
            <a:picLocks noGrp="1" noChangeAspect="1" noChangeArrowheads="1"/>
          </p:cNvPicPr>
          <p:nvPr>
            <p:ph sz="quarter" idx="4"/>
          </p:nvPr>
        </p:nvPicPr>
        <p:blipFill>
          <a:blip r:embed="rId4" cstate="print"/>
          <a:srcRect/>
          <a:stretch>
            <a:fillRect/>
          </a:stretch>
        </p:blipFill>
        <p:spPr bwMode="auto">
          <a:xfrm>
            <a:off x="6400086" y="2302732"/>
            <a:ext cx="5528575" cy="4140866"/>
          </a:xfrm>
          <a:prstGeom prst="rect">
            <a:avLst/>
          </a:prstGeom>
          <a:noFill/>
          <a:ln w="9525">
            <a:solidFill>
              <a:schemeClr val="tx1"/>
            </a:solidFill>
            <a:miter lim="800000"/>
            <a:headEnd/>
            <a:tailEnd/>
          </a:ln>
        </p:spPr>
      </p:pic>
      <p:sp>
        <p:nvSpPr>
          <p:cNvPr id="4" name="Footer Placeholder 3"/>
          <p:cNvSpPr>
            <a:spLocks noGrp="1"/>
          </p:cNvSpPr>
          <p:nvPr>
            <p:ph type="ftr" sz="quarter" idx="11"/>
          </p:nvPr>
        </p:nvSpPr>
        <p:spPr>
          <a:xfrm>
            <a:off x="4470189" y="6553199"/>
            <a:ext cx="3859795" cy="304801"/>
          </a:xfrm>
        </p:spPr>
        <p:txBody>
          <a:bodyPr/>
          <a:lstStyle/>
          <a:p>
            <a:r>
              <a:rPr lang="en-US" dirty="0" smtClean="0"/>
              <a:t>25th IPPOG meeting public events in Sofia</a:t>
            </a:r>
            <a:endParaRPr lang="en-US" dirty="0"/>
          </a:p>
        </p:txBody>
      </p:sp>
    </p:spTree>
    <p:extLst>
      <p:ext uri="{BB962C8B-B14F-4D97-AF65-F5344CB8AC3E}">
        <p14:creationId xmlns:p14="http://schemas.microsoft.com/office/powerpoint/2010/main" val="1405898375"/>
      </p:ext>
    </p:extLst>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2586" y="323806"/>
            <a:ext cx="9404723" cy="1400530"/>
          </a:xfrm>
        </p:spPr>
        <p:txBody>
          <a:bodyPr/>
          <a:lstStyle/>
          <a:p>
            <a:pPr algn="ctr"/>
            <a:r>
              <a:rPr lang="en-US" sz="2800" dirty="0">
                <a:ln w="0"/>
                <a:solidFill>
                  <a:schemeClr val="tx1"/>
                </a:solidFill>
              </a:rPr>
              <a:t>Bulgarian Physics and Science Teachers </a:t>
            </a:r>
            <a:r>
              <a:rPr lang="en-US" sz="2800" dirty="0" err="1">
                <a:ln w="0"/>
                <a:solidFill>
                  <a:schemeClr val="tx1"/>
                </a:solidFill>
              </a:rPr>
              <a:t>Programmes</a:t>
            </a:r>
            <a:r>
              <a:rPr lang="en-US" sz="2800" dirty="0">
                <a:ln w="0"/>
                <a:solidFill>
                  <a:schemeClr val="tx1"/>
                </a:solidFill>
              </a:rPr>
              <a:t> 2008 – 2022</a:t>
            </a:r>
            <a:br>
              <a:rPr lang="en-US" sz="2800" dirty="0">
                <a:ln w="0"/>
                <a:solidFill>
                  <a:schemeClr val="tx1"/>
                </a:solidFill>
              </a:rPr>
            </a:br>
            <a:endParaRPr lang="bg-BG" sz="2800" dirty="0"/>
          </a:p>
        </p:txBody>
      </p:sp>
      <p:sp>
        <p:nvSpPr>
          <p:cNvPr id="3" name="Text Placeholder 2"/>
          <p:cNvSpPr>
            <a:spLocks noGrp="1"/>
          </p:cNvSpPr>
          <p:nvPr>
            <p:ph type="body" idx="1"/>
          </p:nvPr>
        </p:nvSpPr>
        <p:spPr>
          <a:xfrm>
            <a:off x="847940" y="1565117"/>
            <a:ext cx="4396338" cy="576262"/>
          </a:xfrm>
        </p:spPr>
        <p:txBody>
          <a:bodyPr/>
          <a:lstStyle/>
          <a:p>
            <a:r>
              <a:rPr lang="bg-BG" dirty="0">
                <a:ln w="0"/>
                <a:solidFill>
                  <a:schemeClr val="tx1"/>
                </a:solidFill>
                <a:effectLst>
                  <a:outerShdw blurRad="50800" dist="38100" algn="l" rotWithShape="0">
                    <a:prstClr val="black">
                      <a:alpha val="40000"/>
                    </a:prstClr>
                  </a:outerShdw>
                </a:effectLst>
              </a:rPr>
              <a:t>27.07</a:t>
            </a:r>
            <a:r>
              <a:rPr lang="en-US" dirty="0">
                <a:ln w="0"/>
                <a:solidFill>
                  <a:schemeClr val="tx1"/>
                </a:solidFill>
                <a:effectLst>
                  <a:outerShdw blurRad="50800" dist="38100" algn="l" rotWithShape="0">
                    <a:prstClr val="black">
                      <a:alpha val="40000"/>
                    </a:prstClr>
                  </a:outerShdw>
                </a:effectLst>
              </a:rPr>
              <a:t>.</a:t>
            </a:r>
            <a:r>
              <a:rPr lang="bg-BG" dirty="0">
                <a:ln w="0"/>
                <a:solidFill>
                  <a:schemeClr val="tx1"/>
                </a:solidFill>
                <a:effectLst>
                  <a:outerShdw blurRad="50800" dist="38100" algn="l" rotWithShape="0">
                    <a:prstClr val="black">
                      <a:alpha val="40000"/>
                    </a:prstClr>
                  </a:outerShdw>
                </a:effectLst>
              </a:rPr>
              <a:t> – 02.08.2014</a:t>
            </a:r>
          </a:p>
        </p:txBody>
      </p:sp>
      <p:sp>
        <p:nvSpPr>
          <p:cNvPr id="5" name="Text Placeholder 4"/>
          <p:cNvSpPr>
            <a:spLocks noGrp="1"/>
          </p:cNvSpPr>
          <p:nvPr>
            <p:ph type="body" sz="quarter" idx="3"/>
          </p:nvPr>
        </p:nvSpPr>
        <p:spPr>
          <a:xfrm>
            <a:off x="6141326" y="1565117"/>
            <a:ext cx="4396339" cy="576262"/>
          </a:xfrm>
        </p:spPr>
        <p:txBody>
          <a:bodyPr/>
          <a:lstStyle/>
          <a:p>
            <a:r>
              <a:rPr lang="en-US" dirty="0">
                <a:ln w="0"/>
                <a:solidFill>
                  <a:schemeClr val="tx1"/>
                </a:solidFill>
                <a:effectLst>
                  <a:outerShdw blurRad="50800" dist="38100" algn="l" rotWithShape="0">
                    <a:prstClr val="black">
                      <a:alpha val="40000"/>
                    </a:prstClr>
                  </a:outerShdw>
                </a:effectLst>
              </a:rPr>
              <a:t>26.07. – 01.08.2015</a:t>
            </a:r>
            <a:endParaRPr lang="bg-BG" dirty="0">
              <a:ln w="0"/>
              <a:solidFill>
                <a:schemeClr val="tx1"/>
              </a:solidFill>
              <a:effectLst>
                <a:outerShdw blurRad="50800" dist="38100" algn="l" rotWithShape="0">
                  <a:prstClr val="black">
                    <a:alpha val="40000"/>
                  </a:prstClr>
                </a:outerShdw>
              </a:effectLst>
            </a:endParaRPr>
          </a:p>
        </p:txBody>
      </p:sp>
      <p:pic>
        <p:nvPicPr>
          <p:cNvPr id="7" name="Picture 10" descr="DSC03777"/>
          <p:cNvPicPr>
            <a:picLocks noGrp="1" noChangeAspect="1" noChangeArrowheads="1"/>
          </p:cNvPicPr>
          <p:nvPr>
            <p:ph sz="half" idx="2"/>
          </p:nvPr>
        </p:nvPicPr>
        <p:blipFill>
          <a:blip r:embed="rId2" cstate="print"/>
          <a:srcRect/>
          <a:stretch>
            <a:fillRect/>
          </a:stretch>
        </p:blipFill>
        <p:spPr bwMode="auto">
          <a:xfrm>
            <a:off x="296563" y="2682425"/>
            <a:ext cx="5129642" cy="3850179"/>
          </a:xfrm>
          <a:prstGeom prst="rect">
            <a:avLst/>
          </a:prstGeom>
          <a:noFill/>
          <a:ln w="9525">
            <a:solidFill>
              <a:schemeClr val="tx1"/>
            </a:solidFill>
            <a:miter lim="800000"/>
            <a:headEnd/>
            <a:tailEnd/>
          </a:ln>
        </p:spPr>
      </p:pic>
      <p:pic>
        <p:nvPicPr>
          <p:cNvPr id="8" name="Picture 1" descr="C:\Users\Samsung\Documents\Downloads\11046280_728310267280514_2700824140960379433_o.jpg"/>
          <p:cNvPicPr>
            <a:picLocks noGrp="1" noChangeAspect="1" noChangeArrowheads="1"/>
          </p:cNvPicPr>
          <p:nvPr>
            <p:ph sz="quarter" idx="4"/>
          </p:nvPr>
        </p:nvPicPr>
        <p:blipFill>
          <a:blip r:embed="rId3" cstate="print"/>
          <a:srcRect/>
          <a:stretch>
            <a:fillRect/>
          </a:stretch>
        </p:blipFill>
        <p:spPr bwMode="auto">
          <a:xfrm>
            <a:off x="5969067" y="2682425"/>
            <a:ext cx="5135538" cy="3850179"/>
          </a:xfrm>
          <a:prstGeom prst="rect">
            <a:avLst/>
          </a:prstGeom>
          <a:noFill/>
          <a:ln w="9525">
            <a:solidFill>
              <a:schemeClr val="tx1"/>
            </a:solidFill>
          </a:ln>
        </p:spPr>
      </p:pic>
      <p:sp>
        <p:nvSpPr>
          <p:cNvPr id="4" name="Footer Placeholder 3"/>
          <p:cNvSpPr>
            <a:spLocks noGrp="1"/>
          </p:cNvSpPr>
          <p:nvPr>
            <p:ph type="ftr" sz="quarter" idx="11"/>
          </p:nvPr>
        </p:nvSpPr>
        <p:spPr>
          <a:xfrm>
            <a:off x="4211428" y="6553199"/>
            <a:ext cx="3859795" cy="304801"/>
          </a:xfrm>
        </p:spPr>
        <p:txBody>
          <a:bodyPr/>
          <a:lstStyle/>
          <a:p>
            <a:r>
              <a:rPr lang="en-US" dirty="0" smtClean="0"/>
              <a:t>25th IPPOG meeting public events in Sofia</a:t>
            </a:r>
            <a:endParaRPr lang="en-US" dirty="0"/>
          </a:p>
        </p:txBody>
      </p:sp>
    </p:spTree>
    <p:extLst>
      <p:ext uri="{BB962C8B-B14F-4D97-AF65-F5344CB8AC3E}">
        <p14:creationId xmlns:p14="http://schemas.microsoft.com/office/powerpoint/2010/main" val="3034004263"/>
      </p:ext>
    </p:extLst>
  </p:cSld>
  <p:clrMapOvr>
    <a:masterClrMapping/>
  </p:clrMapOvr>
  <p:transition spd="slow">
    <p:wip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Йон">
  <a:themeElements>
    <a:clrScheme name="Йон">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Й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Й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BACC050B-8757-4460-95D8-E37B46A6B42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709</TotalTime>
  <Words>2139</Words>
  <Application>Microsoft Office PowerPoint</Application>
  <PresentationFormat>Widescreen</PresentationFormat>
  <Paragraphs>216</Paragraphs>
  <Slides>69</Slides>
  <Notes>8</Notes>
  <HiddenSlides>0</HiddenSlides>
  <MMClips>0</MMClips>
  <ScaleCrop>false</ScaleCrop>
  <HeadingPairs>
    <vt:vector size="8" baseType="variant">
      <vt:variant>
        <vt:lpstr>Fonts Used</vt:lpstr>
      </vt:variant>
      <vt:variant>
        <vt:i4>12</vt:i4>
      </vt:variant>
      <vt:variant>
        <vt:lpstr>Theme</vt:lpstr>
      </vt:variant>
      <vt:variant>
        <vt:i4>1</vt:i4>
      </vt:variant>
      <vt:variant>
        <vt:lpstr>Embedded OLE Servers</vt:lpstr>
      </vt:variant>
      <vt:variant>
        <vt:i4>1</vt:i4>
      </vt:variant>
      <vt:variant>
        <vt:lpstr>Slide Titles</vt:lpstr>
      </vt:variant>
      <vt:variant>
        <vt:i4>69</vt:i4>
      </vt:variant>
    </vt:vector>
  </HeadingPairs>
  <TitlesOfParts>
    <vt:vector size="83" baseType="lpstr">
      <vt:lpstr>Arial</vt:lpstr>
      <vt:lpstr>Arial Black</vt:lpstr>
      <vt:lpstr>Calibri</vt:lpstr>
      <vt:lpstr>Calibri Light</vt:lpstr>
      <vt:lpstr>Century Gothic</vt:lpstr>
      <vt:lpstr>Comic Sans MS</vt:lpstr>
      <vt:lpstr>Times</vt:lpstr>
      <vt:lpstr>Times New Roman</vt:lpstr>
      <vt:lpstr>Verdana</vt:lpstr>
      <vt:lpstr>Wingdings</vt:lpstr>
      <vt:lpstr>Wingdings 2</vt:lpstr>
      <vt:lpstr>Wingdings 3</vt:lpstr>
      <vt:lpstr>Йон</vt:lpstr>
      <vt:lpstr>Acrobat Document</vt:lpstr>
      <vt:lpstr>  STEM Education Programmes and Opportunities for Bulgarian Students and Teachers at CERN</vt:lpstr>
      <vt:lpstr>PowerPoint Presentation</vt:lpstr>
      <vt:lpstr>PowerPoint Presentation</vt:lpstr>
      <vt:lpstr>PowerPoint Presentation</vt:lpstr>
      <vt:lpstr>Cooperation between CERN and the Bulgarian educational system</vt:lpstr>
      <vt:lpstr> Bulgarian Physics and Science Teachers Programmes 2008 – 2022 </vt:lpstr>
      <vt:lpstr>Bulgarian Physics and Science Teachers Programmes 2008 – 2022  </vt:lpstr>
      <vt:lpstr>Bulgarian Physics and Science Teachers Programmes 2008 – 2022 </vt:lpstr>
      <vt:lpstr>Bulgarian Physics and Science Teachers Programmes 2008 – 2022 </vt:lpstr>
      <vt:lpstr>Bulgarian Physics and Science Teachers Programmes 2008 – 2022  </vt:lpstr>
      <vt:lpstr>Bulgarian Physics and Science Teachers Programmes 2008 – 2022 </vt:lpstr>
      <vt:lpstr>02.10. – 08.10.2022  </vt:lpstr>
      <vt:lpstr>Bulgarian Engineering Teacher Programmes 2014 – 2022 </vt:lpstr>
      <vt:lpstr>Bulgarian Engineering Teacher Programmes 2014 – 2022  </vt:lpstr>
      <vt:lpstr>Bulgarian Engineering Teacher Programmes 2014 – 2022  </vt:lpstr>
      <vt:lpstr>Bulgarian Engineering Teacher Programmes 2014 – 2022  </vt:lpstr>
      <vt:lpstr>PowerPoint Presentation</vt:lpstr>
      <vt:lpstr>Programme for directors of Mathematics High Schools and Natural Sciences and Mathematics High Schools</vt:lpstr>
      <vt:lpstr>PowerPoint Presentation</vt:lpstr>
      <vt:lpstr>Activities after the Teachers Programmes In the classroom  </vt:lpstr>
      <vt:lpstr>Clubs „CERN friends”</vt:lpstr>
      <vt:lpstr>PowerPoint Presentation</vt:lpstr>
      <vt:lpstr>In the world of particles</vt:lpstr>
      <vt:lpstr>Face to face with colleagues </vt:lpstr>
      <vt:lpstr>PowerPoint Presentation</vt:lpstr>
      <vt:lpstr>PowerPoint Presentation</vt:lpstr>
      <vt:lpstr>Conferences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Virtual visit in CERN</vt:lpstr>
      <vt:lpstr>PowerPoint Presentation</vt:lpstr>
      <vt:lpstr>First International Masterclass 26.03.2018 </vt:lpstr>
      <vt:lpstr>PowerPoint Presentation</vt:lpstr>
      <vt:lpstr>High school "Hristo Botev" in Dupnitsa and SU "Nikolai Katranov" - Svishtov were part of W2D2- 18. A 24-hour period from 0.00 a.m. to 12.00 a.m. midnight, in which students from 19 countries around the world analyzed real data from Large Hadron Collider and then shared their results via an extended video conference with moderator physicists around the world.</vt:lpstr>
      <vt:lpstr>World Wide Data Day</vt:lpstr>
      <vt:lpstr>PowerPoint Presentation</vt:lpstr>
      <vt:lpstr>PowerPoint Presentation</vt:lpstr>
      <vt:lpstr>PowerPoint Presentation</vt:lpstr>
      <vt:lpstr>PowerPoint Presentation</vt:lpstr>
      <vt:lpstr>PowerPoint Presentation</vt:lpstr>
      <vt:lpstr>PowerPoint Presentation</vt:lpstr>
      <vt:lpstr>CERN anniversary - 60th years</vt:lpstr>
      <vt:lpstr>PowerPoint Presentation</vt:lpstr>
      <vt:lpstr>Workshop - 12 May 2018  Art@CMS</vt:lpstr>
      <vt:lpstr>20 years  Bulgaria in CERN</vt:lpstr>
      <vt:lpstr>Hello Space– 13th September 2022 Sofia Teh Park</vt:lpstr>
      <vt:lpstr>PowerPoint Presentation</vt:lpstr>
      <vt:lpstr>PowerPoint Presentation</vt:lpstr>
      <vt:lpstr>PowerPoint Presentation</vt:lpstr>
      <vt:lpstr>PowerPoint Presentation</vt:lpstr>
      <vt:lpstr>SECOND NATIONAL CONFERENCE WITH INTERNATIONAL PARTICIPATION "EUROPE - TERRITORY OF KNOWLEDGE", VARNA OCTOBER 05 - 07, 2017</vt:lpstr>
      <vt:lpstr>PowerPoint Presentation</vt:lpstr>
      <vt:lpstr>PowerPoint Presentation</vt:lpstr>
      <vt:lpstr>PowerPoint Presentation</vt:lpstr>
      <vt:lpstr>Bulgarian High-School Student Internship Programme  - 3 - 16 September 2017 </vt:lpstr>
      <vt:lpstr>PowerPoint Presentation</vt:lpstr>
      <vt:lpstr>Outcomes of the programs for teachers and students</vt:lpstr>
      <vt:lpstr>As CERN ambassadors, the teachers are:</vt:lpstr>
      <vt:lpstr>PowerPoint Presentation</vt:lpstr>
      <vt:lpstr>The aim of the Programme?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Asus</dc:creator>
  <cp:lastModifiedBy>Zornitsa Zaharieva</cp:lastModifiedBy>
  <cp:revision>117</cp:revision>
  <dcterms:created xsi:type="dcterms:W3CDTF">2014-09-12T02:08:24Z</dcterms:created>
  <dcterms:modified xsi:type="dcterms:W3CDTF">2023-05-12T07:08:22Z</dcterms:modified>
</cp:coreProperties>
</file>