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ebp"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75" r:id="rId2"/>
    <p:sldId id="280" r:id="rId3"/>
    <p:sldId id="327" r:id="rId4"/>
    <p:sldId id="256" r:id="rId5"/>
    <p:sldId id="300" r:id="rId6"/>
    <p:sldId id="302" r:id="rId7"/>
    <p:sldId id="303" r:id="rId8"/>
    <p:sldId id="301" r:id="rId9"/>
    <p:sldId id="283" r:id="rId10"/>
    <p:sldId id="285" r:id="rId11"/>
    <p:sldId id="295" r:id="rId12"/>
    <p:sldId id="287" r:id="rId13"/>
    <p:sldId id="328" r:id="rId14"/>
    <p:sldId id="329" r:id="rId15"/>
    <p:sldId id="288" r:id="rId16"/>
    <p:sldId id="289" r:id="rId17"/>
    <p:sldId id="331" r:id="rId18"/>
    <p:sldId id="310" r:id="rId19"/>
    <p:sldId id="290" r:id="rId20"/>
    <p:sldId id="325" r:id="rId21"/>
    <p:sldId id="292" r:id="rId22"/>
    <p:sldId id="296" r:id="rId23"/>
    <p:sldId id="294" r:id="rId24"/>
    <p:sldId id="326" r:id="rId25"/>
    <p:sldId id="293" r:id="rId26"/>
    <p:sldId id="272" r:id="rId27"/>
    <p:sldId id="315" r:id="rId28"/>
    <p:sldId id="305" r:id="rId29"/>
    <p:sldId id="317" r:id="rId30"/>
    <p:sldId id="299" r:id="rId31"/>
    <p:sldId id="313" r:id="rId32"/>
    <p:sldId id="314" r:id="rId33"/>
    <p:sldId id="291" r:id="rId34"/>
    <p:sldId id="306" r:id="rId35"/>
    <p:sldId id="298" r:id="rId36"/>
    <p:sldId id="304" r:id="rId37"/>
    <p:sldId id="311" r:id="rId38"/>
    <p:sldId id="274" r:id="rId39"/>
    <p:sldId id="278" r:id="rId40"/>
    <p:sldId id="279" r:id="rId41"/>
    <p:sldId id="319" r:id="rId42"/>
    <p:sldId id="334" r:id="rId43"/>
    <p:sldId id="333" r:id="rId44"/>
    <p:sldId id="277" r:id="rId45"/>
    <p:sldId id="330" r:id="rId46"/>
    <p:sldId id="318" r:id="rId47"/>
    <p:sldId id="307" r:id="rId48"/>
    <p:sldId id="309" r:id="rId49"/>
    <p:sldId id="322" r:id="rId5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3300"/>
    <a:srgbClr val="0000CC"/>
    <a:srgbClr val="FFFFCC"/>
    <a:srgbClr val="4F81BD"/>
    <a:srgbClr val="CC00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47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3.wmf"/><Relationship Id="rId1" Type="http://schemas.openxmlformats.org/officeDocument/2006/relationships/image" Target="../media/image9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8B733F-34ED-45DD-AD8F-0DC21476E82A}" type="datetimeFigureOut">
              <a:rPr lang="fr-FR" smtClean="0"/>
              <a:t>26/04/2023</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B3CF4B-35A9-4002-BD4B-A893A2980873}" type="slidenum">
              <a:rPr lang="fr-FR" smtClean="0"/>
              <a:t>‹N°›</a:t>
            </a:fld>
            <a:endParaRPr lang="fr-FR"/>
          </a:p>
        </p:txBody>
      </p:sp>
    </p:spTree>
    <p:extLst>
      <p:ext uri="{BB962C8B-B14F-4D97-AF65-F5344CB8AC3E}">
        <p14:creationId xmlns:p14="http://schemas.microsoft.com/office/powerpoint/2010/main" val="3949017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26/04/2023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088650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26/04/2023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735967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26/04/2023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695989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7B5CC98-7D8B-46C4-BF32-BD4A44958553}" type="datetimeFigureOut">
              <a:rPr lang="fr-FR" smtClean="0"/>
              <a:t>26/04/2023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470440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B5CC98-7D8B-46C4-BF32-BD4A44958553}" type="datetimeFigureOut">
              <a:rPr lang="fr-FR" smtClean="0"/>
              <a:t>26/04/2023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389404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07B5CC98-7D8B-46C4-BF32-BD4A44958553}" type="datetimeFigureOut">
              <a:rPr lang="fr-FR" smtClean="0"/>
              <a:t>26/04/2023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445497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07B5CC98-7D8B-46C4-BF32-BD4A44958553}" type="datetimeFigureOut">
              <a:rPr lang="fr-FR" smtClean="0"/>
              <a:t>26/04/2023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506508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07B5CC98-7D8B-46C4-BF32-BD4A44958553}" type="datetimeFigureOut">
              <a:rPr lang="fr-FR" smtClean="0"/>
              <a:t>26/04/2023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2535979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B5CC98-7D8B-46C4-BF32-BD4A44958553}" type="datetimeFigureOut">
              <a:rPr lang="fr-FR" smtClean="0"/>
              <a:t>26/04/2023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311266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26/04/2023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122448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B5CC98-7D8B-46C4-BF32-BD4A44958553}" type="datetimeFigureOut">
              <a:rPr lang="fr-FR" smtClean="0"/>
              <a:t>26/04/2023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7F6A16D-BB29-4BB4-B5E4-9F41AF2923F5}" type="slidenum">
              <a:rPr lang="fr-FR" smtClean="0"/>
              <a:t>‹N°›</a:t>
            </a:fld>
            <a:endParaRPr lang="fr-FR"/>
          </a:p>
        </p:txBody>
      </p:sp>
    </p:spTree>
    <p:extLst>
      <p:ext uri="{BB962C8B-B14F-4D97-AF65-F5344CB8AC3E}">
        <p14:creationId xmlns:p14="http://schemas.microsoft.com/office/powerpoint/2010/main" val="3694259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B5CC98-7D8B-46C4-BF32-BD4A44958553}" type="datetimeFigureOut">
              <a:rPr lang="fr-FR" smtClean="0"/>
              <a:t>26/04/2023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F6A16D-BB29-4BB4-B5E4-9F41AF2923F5}" type="slidenum">
              <a:rPr lang="fr-FR" smtClean="0"/>
              <a:t>‹N°›</a:t>
            </a:fld>
            <a:endParaRPr lang="fr-FR"/>
          </a:p>
        </p:txBody>
      </p:sp>
    </p:spTree>
    <p:extLst>
      <p:ext uri="{BB962C8B-B14F-4D97-AF65-F5344CB8AC3E}">
        <p14:creationId xmlns:p14="http://schemas.microsoft.com/office/powerpoint/2010/main" val="2841004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emf"/><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39.png"/><Relationship Id="rId11" Type="http://schemas.openxmlformats.org/officeDocument/2006/relationships/image" Target="../media/image44.emf"/><Relationship Id="rId5" Type="http://schemas.openxmlformats.org/officeDocument/2006/relationships/image" Target="../media/image38.jpeg"/><Relationship Id="rId10" Type="http://schemas.openxmlformats.org/officeDocument/2006/relationships/image" Target="../media/image43.png"/><Relationship Id="rId4" Type="http://schemas.openxmlformats.org/officeDocument/2006/relationships/image" Target="../media/image37.jpeg"/><Relationship Id="rId9" Type="http://schemas.openxmlformats.org/officeDocument/2006/relationships/image" Target="../media/image42.jpe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emf"/><Relationship Id="rId1" Type="http://schemas.openxmlformats.org/officeDocument/2006/relationships/slideLayout" Target="../slideLayouts/slideLayout7.xml"/><Relationship Id="rId4" Type="http://schemas.openxmlformats.org/officeDocument/2006/relationships/image" Target="../media/image48.emf"/></Relationships>
</file>

<file path=ppt/slides/_rels/slide16.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0.jpe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8" Type="http://schemas.openxmlformats.org/officeDocument/2006/relationships/image" Target="../media/image58.jpe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jpeg"/><Relationship Id="rId4" Type="http://schemas.openxmlformats.org/officeDocument/2006/relationships/image" Target="../media/image54.jpeg"/><Relationship Id="rId9" Type="http://schemas.openxmlformats.org/officeDocument/2006/relationships/image" Target="../media/image59.jpeg"/></Relationships>
</file>

<file path=ppt/slides/_rels/slide19.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63.emf"/><Relationship Id="rId5" Type="http://schemas.openxmlformats.org/officeDocument/2006/relationships/image" Target="../media/image62.emf"/><Relationship Id="rId4" Type="http://schemas.openxmlformats.org/officeDocument/2006/relationships/image" Target="../media/image61.emf"/></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jpeg"/><Relationship Id="rId1" Type="http://schemas.openxmlformats.org/officeDocument/2006/relationships/slideLayout" Target="../slideLayouts/slideLayout7.xml"/><Relationship Id="rId5" Type="http://schemas.openxmlformats.org/officeDocument/2006/relationships/image" Target="../media/image67.jpeg"/><Relationship Id="rId4" Type="http://schemas.openxmlformats.org/officeDocument/2006/relationships/image" Target="../media/image66.jpeg"/></Relationships>
</file>

<file path=ppt/slides/_rels/slide21.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3.emf"/><Relationship Id="rId1" Type="http://schemas.openxmlformats.org/officeDocument/2006/relationships/slideLayout" Target="../slideLayouts/slideLayout7.xml"/><Relationship Id="rId5" Type="http://schemas.openxmlformats.org/officeDocument/2006/relationships/image" Target="../media/image70.emf"/><Relationship Id="rId4" Type="http://schemas.openxmlformats.org/officeDocument/2006/relationships/image" Target="../media/image69.emf"/></Relationships>
</file>

<file path=ppt/slides/_rels/slide22.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image" Target="../media/image3.emf"/><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73.png"/><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75.wmf"/><Relationship Id="rId4"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gif"/></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83.jpeg"/><Relationship Id="rId5" Type="http://schemas.openxmlformats.org/officeDocument/2006/relationships/image" Target="../media/image82.jpeg"/><Relationship Id="rId4" Type="http://schemas.openxmlformats.org/officeDocument/2006/relationships/hyperlink" Target="http://amazing-space.stsci.edu/resources/explorations/blackholes/lesson/explain/graphics/hubble-earth.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7.xml"/><Relationship Id="rId1" Type="http://schemas.openxmlformats.org/officeDocument/2006/relationships/video" Target="file:///C:\Documents%20and%20Settings\Alexey\My%20Documents\students\school\plunge_i30s.mpeg" TargetMode="External"/><Relationship Id="rId6" Type="http://schemas.openxmlformats.org/officeDocument/2006/relationships/image" Target="../media/image86.gif"/><Relationship Id="rId5" Type="http://schemas.openxmlformats.org/officeDocument/2006/relationships/image" Target="../media/image85.png"/><Relationship Id="rId4" Type="http://schemas.openxmlformats.org/officeDocument/2006/relationships/image" Target="../media/image84.jpeg"/></Relationships>
</file>

<file path=ppt/slides/_rels/slide31.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32.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89.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91.jpeg"/><Relationship Id="rId4" Type="http://schemas.openxmlformats.org/officeDocument/2006/relationships/image" Target="../media/image90.gif"/></Relationships>
</file>

<file path=ppt/slides/_rels/slide33.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image" Target="../media/image3.emf"/><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92.wmf"/><Relationship Id="rId5" Type="http://schemas.openxmlformats.org/officeDocument/2006/relationships/oleObject" Target="../embeddings/oleObject6.bin"/><Relationship Id="rId10" Type="http://schemas.openxmlformats.org/officeDocument/2006/relationships/image" Target="../media/image96.emf"/><Relationship Id="rId4" Type="http://schemas.openxmlformats.org/officeDocument/2006/relationships/image" Target="../media/image94.jpeg"/><Relationship Id="rId9" Type="http://schemas.openxmlformats.org/officeDocument/2006/relationships/image" Target="../media/image95.jpeg"/></Relationships>
</file>

<file path=ppt/slides/_rels/slide34.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97.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image" Target="../media/image99.gif"/><Relationship Id="rId4" Type="http://schemas.openxmlformats.org/officeDocument/2006/relationships/image" Target="../media/image98.jpeg"/></Relationships>
</file>

<file path=ppt/slides/_rels/slide35.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01.jpeg"/><Relationship Id="rId7" Type="http://schemas.openxmlformats.org/officeDocument/2006/relationships/image" Target="../media/image105.jpeg"/><Relationship Id="rId2"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jpeg"/></Relationships>
</file>

<file path=ppt/slides/_rels/slide38.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40.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110.emf"/></Relationships>
</file>

<file path=ppt/slides/_rels/slide4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112.jpeg"/></Relationships>
</file>

<file path=ppt/slides/_rels/slide43.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114.emf"/></Relationships>
</file>

<file path=ppt/slides/_rels/slide44.xml.rels><?xml version="1.0" encoding="UTF-8" standalone="yes"?>
<Relationships xmlns="http://schemas.openxmlformats.org/package/2006/relationships"><Relationship Id="rId3" Type="http://schemas.openxmlformats.org/officeDocument/2006/relationships/image" Target="../media/image115.gif"/><Relationship Id="rId7" Type="http://schemas.openxmlformats.org/officeDocument/2006/relationships/image" Target="../media/image119.gif"/><Relationship Id="rId2"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118.png"/><Relationship Id="rId5" Type="http://schemas.openxmlformats.org/officeDocument/2006/relationships/image" Target="../media/image117.gif"/><Relationship Id="rId4" Type="http://schemas.openxmlformats.org/officeDocument/2006/relationships/image" Target="../media/image116.jpeg"/></Relationships>
</file>

<file path=ppt/slides/_rels/slide45.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64.jpeg"/><Relationship Id="rId1" Type="http://schemas.openxmlformats.org/officeDocument/2006/relationships/slideLayout" Target="../slideLayouts/slideLayout7.xml"/><Relationship Id="rId5" Type="http://schemas.openxmlformats.org/officeDocument/2006/relationships/image" Target="../media/image122.jpeg"/><Relationship Id="rId4" Type="http://schemas.openxmlformats.org/officeDocument/2006/relationships/image" Target="../media/image121.jpeg"/></Relationships>
</file>

<file path=ppt/slides/_rels/slide4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124.png"/></Relationships>
</file>

<file path=ppt/slides/_rels/slide47.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126.emf"/></Relationships>
</file>

<file path=ppt/slides/_rels/slide48.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127.png"/></Relationships>
</file>

<file path=ppt/slides/_rels/slide49.xml.rels><?xml version="1.0" encoding="UTF-8" standalone="yes"?>
<Relationships xmlns="http://schemas.openxmlformats.org/package/2006/relationships"><Relationship Id="rId3" Type="http://schemas.openxmlformats.org/officeDocument/2006/relationships/image" Target="../media/image128.emf"/><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129.emf"/></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image" Target="../media/image3.emf"/><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jpe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7.webp"/><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5" descr="web_print"/>
          <p:cNvPicPr>
            <a:picLocks noChangeAspect="1" noChangeArrowheads="1"/>
          </p:cNvPicPr>
          <p:nvPr/>
        </p:nvPicPr>
        <p:blipFill>
          <a:blip r:embed="rId2">
            <a:extLst>
              <a:ext uri="{28A0092B-C50C-407E-A947-70E740481C1C}">
                <a14:useLocalDpi xmlns:a14="http://schemas.microsoft.com/office/drawing/2010/main" val="0"/>
              </a:ext>
            </a:extLst>
          </a:blip>
          <a:srcRect l="1434" t="1601" r="1434" b="1601"/>
          <a:stretch>
            <a:fillRect/>
          </a:stretch>
        </p:blipFill>
        <p:spPr bwMode="auto">
          <a:xfrm>
            <a:off x="899592" y="31077"/>
            <a:ext cx="7604698" cy="679701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80528" y="4869160"/>
            <a:ext cx="4572000" cy="923330"/>
          </a:xfrm>
          <a:prstGeom prst="rect">
            <a:avLst/>
          </a:prstGeom>
        </p:spPr>
        <p:txBody>
          <a:bodyPr>
            <a:spAutoFit/>
          </a:bodyPr>
          <a:lstStyle/>
          <a:p>
            <a:pPr algn="ctr" eaLnBrk="0" hangingPunct="0"/>
            <a:r>
              <a:rPr lang="en-US" b="1" i="1" dirty="0" smtClean="0">
                <a:solidFill>
                  <a:srgbClr val="FFFFFF"/>
                </a:solidFill>
                <a:latin typeface="Arial" panose="020B0604020202020204" pitchFamily="34" charset="0"/>
                <a:ea typeface="ＭＳ Ｐゴシック" pitchFamily="-112" charset="-128"/>
                <a:cs typeface="Arial" panose="020B0604020202020204" pitchFamily="34" charset="0"/>
              </a:rPr>
              <a:t>3</a:t>
            </a:r>
            <a:r>
              <a:rPr lang="en-US" b="1" i="1" baseline="30000" dirty="0">
                <a:solidFill>
                  <a:srgbClr val="FFFFFF"/>
                </a:solidFill>
                <a:latin typeface="Arial" panose="020B0604020202020204" pitchFamily="34" charset="0"/>
                <a:ea typeface="ＭＳ Ｐゴシック" pitchFamily="-112" charset="-128"/>
                <a:cs typeface="Arial" panose="020B0604020202020204" pitchFamily="34" charset="0"/>
              </a:rPr>
              <a:t>r</a:t>
            </a:r>
            <a:r>
              <a:rPr lang="en-US" b="1" i="1" baseline="30000" dirty="0" smtClean="0">
                <a:solidFill>
                  <a:srgbClr val="FFFFFF"/>
                </a:solidFill>
                <a:latin typeface="Arial" panose="020B0604020202020204" pitchFamily="34" charset="0"/>
                <a:ea typeface="ＭＳ Ｐゴシック" pitchFamily="-112" charset="-128"/>
                <a:cs typeface="Arial" panose="020B0604020202020204" pitchFamily="34" charset="0"/>
              </a:rPr>
              <a:t>d</a:t>
            </a:r>
            <a:r>
              <a:rPr lang="en-US" b="1" i="1" dirty="0" smtClean="0">
                <a:solidFill>
                  <a:srgbClr val="FFFFFF"/>
                </a:solidFill>
                <a:latin typeface="Arial" panose="020B0604020202020204" pitchFamily="34" charset="0"/>
                <a:ea typeface="ＭＳ Ｐゴシック" pitchFamily="-112" charset="-128"/>
                <a:cs typeface="Arial" panose="020B0604020202020204" pitchFamily="34" charset="0"/>
              </a:rPr>
              <a:t> ONLINE CERN – UKRAINE </a:t>
            </a:r>
          </a:p>
          <a:p>
            <a:pPr algn="ctr" eaLnBrk="0" hangingPunct="0"/>
            <a:r>
              <a:rPr lang="en-US" b="1" i="1" dirty="0" smtClean="0">
                <a:solidFill>
                  <a:srgbClr val="FFFFFF"/>
                </a:solidFill>
                <a:latin typeface="Arial" panose="020B0604020202020204" pitchFamily="34" charset="0"/>
                <a:ea typeface="ＭＳ Ｐゴシック" pitchFamily="-112" charset="-128"/>
                <a:cs typeface="Arial" panose="020B0604020202020204" pitchFamily="34" charset="0"/>
              </a:rPr>
              <a:t>Teachers Program</a:t>
            </a:r>
            <a:endParaRPr lang="en-US" b="1" i="1" dirty="0">
              <a:solidFill>
                <a:srgbClr val="FFFFFF"/>
              </a:solidFill>
              <a:latin typeface="Arial" panose="020B0604020202020204" pitchFamily="34" charset="0"/>
              <a:ea typeface="ＭＳ Ｐゴシック" pitchFamily="-112" charset="-128"/>
              <a:cs typeface="Arial" panose="020B0604020202020204" pitchFamily="34" charset="0"/>
            </a:endParaRPr>
          </a:p>
          <a:p>
            <a:pPr algn="ctr" eaLnBrk="0" hangingPunct="0"/>
            <a:r>
              <a:rPr lang="en-US" b="1" i="1" dirty="0" smtClean="0">
                <a:solidFill>
                  <a:srgbClr val="FFFFFF"/>
                </a:solidFill>
                <a:latin typeface="Arial" panose="020B0604020202020204" pitchFamily="34" charset="0"/>
                <a:ea typeface="ＭＳ Ｐゴシック" pitchFamily="-112" charset="-128"/>
                <a:cs typeface="Arial" panose="020B0604020202020204" pitchFamily="34" charset="0"/>
              </a:rPr>
              <a:t>APRIL 24-28, 2023 </a:t>
            </a:r>
            <a:endParaRPr lang="en-US" b="1" i="1" dirty="0">
              <a:solidFill>
                <a:srgbClr val="FFFFFF"/>
              </a:solidFill>
              <a:latin typeface="Arial" panose="020B0604020202020204" pitchFamily="34" charset="0"/>
              <a:ea typeface="ＭＳ Ｐゴシック" pitchFamily="-112" charset="-128"/>
              <a:cs typeface="Arial" panose="020B0604020202020204" pitchFamily="34" charset="0"/>
            </a:endParaRPr>
          </a:p>
        </p:txBody>
      </p:sp>
      <p:sp>
        <p:nvSpPr>
          <p:cNvPr id="4" name="Rectangle 1027"/>
          <p:cNvSpPr txBox="1">
            <a:spLocks noChangeArrowheads="1"/>
          </p:cNvSpPr>
          <p:nvPr/>
        </p:nvSpPr>
        <p:spPr bwMode="auto">
          <a:xfrm>
            <a:off x="-180528" y="908720"/>
            <a:ext cx="921702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800" b="1" i="1" kern="0" dirty="0" smtClean="0">
                <a:solidFill>
                  <a:srgbClr val="FCF933"/>
                </a:solidFill>
                <a:effectLst>
                  <a:outerShdw blurRad="38100" dist="38100" dir="2700000">
                    <a:srgbClr val="000000"/>
                  </a:outerShdw>
                </a:effectLst>
                <a:latin typeface="ArialMT"/>
              </a:rPr>
              <a:t>BLACK HOLES:</a:t>
            </a:r>
          </a:p>
          <a:p>
            <a:pPr algn="ctr" fontAlgn="base">
              <a:spcBef>
                <a:spcPct val="0"/>
              </a:spcBef>
              <a:spcAft>
                <a:spcPct val="0"/>
              </a:spcAft>
              <a:defRPr/>
            </a:pPr>
            <a:r>
              <a:rPr lang="en-GB" sz="2800" b="1" i="1" kern="0" dirty="0" smtClean="0">
                <a:solidFill>
                  <a:srgbClr val="FCF933"/>
                </a:solidFill>
                <a:effectLst>
                  <a:outerShdw blurRad="38100" dist="38100" dir="2700000">
                    <a:srgbClr val="000000"/>
                  </a:outerShdw>
                </a:effectLst>
                <a:latin typeface="ArialMT"/>
              </a:rPr>
              <a:t>The Most Extreme Laboratories of the Universe</a:t>
            </a:r>
          </a:p>
          <a:p>
            <a:pPr fontAlgn="base">
              <a:spcBef>
                <a:spcPct val="0"/>
              </a:spcBef>
              <a:spcAft>
                <a:spcPct val="0"/>
              </a:spcAft>
              <a:defRPr/>
            </a:pPr>
            <a:endParaRPr lang="en-GB" sz="2800" b="1" kern="0" dirty="0" smtClean="0">
              <a:solidFill>
                <a:srgbClr val="FCF933"/>
              </a:solidFill>
              <a:effectLst>
                <a:outerShdw blurRad="38100" dist="38100" dir="2700000">
                  <a:srgbClr val="000000"/>
                </a:outerShdw>
              </a:effectLst>
              <a:latin typeface="ArialMT"/>
            </a:endParaRPr>
          </a:p>
          <a:p>
            <a:pPr fontAlgn="base">
              <a:spcBef>
                <a:spcPct val="0"/>
              </a:spcBef>
              <a:spcAft>
                <a:spcPct val="0"/>
              </a:spcAft>
              <a:defRPr/>
            </a:pPr>
            <a:endParaRPr lang="en-GB" sz="2400" b="1" kern="0" dirty="0">
              <a:solidFill>
                <a:srgbClr val="336699"/>
              </a:solidFill>
              <a:effectLst>
                <a:outerShdw blurRad="38100" dist="38100" dir="2700000">
                  <a:srgbClr val="000000"/>
                </a:outerShdw>
              </a:effectLst>
              <a:latin typeface="ArialMT"/>
            </a:endParaRPr>
          </a:p>
        </p:txBody>
      </p:sp>
      <p:sp>
        <p:nvSpPr>
          <p:cNvPr id="5" name="Rectangle 4"/>
          <p:cNvSpPr/>
          <p:nvPr/>
        </p:nvSpPr>
        <p:spPr>
          <a:xfrm>
            <a:off x="4380338" y="1698333"/>
            <a:ext cx="4572000" cy="830997"/>
          </a:xfrm>
          <a:prstGeom prst="rect">
            <a:avLst/>
          </a:prstGeom>
        </p:spPr>
        <p:txBody>
          <a:bodyPr>
            <a:spAutoFit/>
          </a:bodyPr>
          <a:lstStyle/>
          <a:p>
            <a:pPr algn="ctr" eaLnBrk="0" hangingPunct="0"/>
            <a:r>
              <a:rPr lang="en-US" sz="2400" b="1" dirty="0">
                <a:solidFill>
                  <a:srgbClr val="FFFFFF"/>
                </a:solidFill>
                <a:latin typeface="Arial" panose="020B0604020202020204" pitchFamily="34" charset="0"/>
                <a:ea typeface="ＭＳ Ｐゴシック" pitchFamily="-112" charset="-128"/>
                <a:cs typeface="Arial" panose="020B0604020202020204" pitchFamily="34" charset="0"/>
              </a:rPr>
              <a:t>Maxim TITOV, CEA </a:t>
            </a:r>
            <a:r>
              <a:rPr lang="en-US" sz="2400" b="1" dirty="0" err="1">
                <a:solidFill>
                  <a:srgbClr val="FFFFFF"/>
                </a:solidFill>
                <a:latin typeface="Arial" panose="020B0604020202020204" pitchFamily="34" charset="0"/>
                <a:ea typeface="ＭＳ Ｐゴシック" pitchFamily="-112" charset="-128"/>
                <a:cs typeface="Arial" panose="020B0604020202020204" pitchFamily="34" charset="0"/>
              </a:rPr>
              <a:t>Saclay</a:t>
            </a:r>
            <a:r>
              <a:rPr lang="en-US" sz="2400" b="1" dirty="0">
                <a:solidFill>
                  <a:srgbClr val="FFFFFF"/>
                </a:solidFill>
                <a:latin typeface="Arial" panose="020B0604020202020204" pitchFamily="34" charset="0"/>
                <a:ea typeface="ＭＳ Ｐゴシック" pitchFamily="-112" charset="-128"/>
                <a:cs typeface="Arial" panose="020B0604020202020204" pitchFamily="34" charset="0"/>
              </a:rPr>
              <a:t>, France    </a:t>
            </a:r>
            <a:endParaRPr lang="en-US" b="1" dirty="0">
              <a:solidFill>
                <a:srgbClr val="FFFFFF"/>
              </a:solidFill>
              <a:latin typeface="Arial" panose="020B0604020202020204" pitchFamily="34" charset="0"/>
              <a:ea typeface="ＭＳ Ｐゴシック" pitchFamily="-112" charset="-128"/>
              <a:cs typeface="Arial" panose="020B0604020202020204" pitchFamily="34" charset="0"/>
            </a:endParaRPr>
          </a:p>
        </p:txBody>
      </p:sp>
      <p:sp>
        <p:nvSpPr>
          <p:cNvPr id="6" name="ZoneTexte 5"/>
          <p:cNvSpPr txBox="1"/>
          <p:nvPr/>
        </p:nvSpPr>
        <p:spPr>
          <a:xfrm>
            <a:off x="5435873" y="2494651"/>
            <a:ext cx="2460930" cy="369332"/>
          </a:xfrm>
          <a:prstGeom prst="rect">
            <a:avLst/>
          </a:prstGeom>
          <a:noFill/>
        </p:spPr>
        <p:txBody>
          <a:bodyPr wrap="none" rtlCol="0">
            <a:spAutoFit/>
          </a:bodyPr>
          <a:lstStyle/>
          <a:p>
            <a:r>
              <a:rPr lang="fr-FR" b="1" i="1" dirty="0" smtClean="0">
                <a:solidFill>
                  <a:schemeClr val="bg1"/>
                </a:solidFill>
                <a:latin typeface="ArialMT"/>
              </a:rPr>
              <a:t>(maxim.titov@cea.fr)</a:t>
            </a:r>
            <a:endParaRPr lang="fr-FR" b="1" i="1" dirty="0">
              <a:solidFill>
                <a:schemeClr val="bg1"/>
              </a:solidFill>
              <a:latin typeface="ArialMT"/>
            </a:endParaRPr>
          </a:p>
        </p:txBody>
      </p:sp>
    </p:spTree>
    <p:extLst>
      <p:ext uri="{BB962C8B-B14F-4D97-AF65-F5344CB8AC3E}">
        <p14:creationId xmlns:p14="http://schemas.microsoft.com/office/powerpoint/2010/main" val="2037905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2122714" y="2154504"/>
            <a:ext cx="4898571" cy="2548991"/>
          </a:xfrm>
          <a:prstGeom prst="rect">
            <a:avLst/>
          </a:prstGeom>
        </p:spPr>
      </p:pic>
      <p:pic>
        <p:nvPicPr>
          <p:cNvPr id="7" name="Image 6"/>
          <p:cNvPicPr>
            <a:picLocks noChangeAspect="1"/>
          </p:cNvPicPr>
          <p:nvPr/>
        </p:nvPicPr>
        <p:blipFill>
          <a:blip r:embed="rId3"/>
          <a:stretch>
            <a:fillRect/>
          </a:stretch>
        </p:blipFill>
        <p:spPr>
          <a:xfrm>
            <a:off x="1" y="0"/>
            <a:ext cx="9144000" cy="6865085"/>
          </a:xfrm>
          <a:prstGeom prst="rect">
            <a:avLst/>
          </a:prstGeom>
        </p:spPr>
      </p:pic>
      <p:sp>
        <p:nvSpPr>
          <p:cNvPr id="8" name="Rectangle 1027"/>
          <p:cNvSpPr txBox="1">
            <a:spLocks noChangeArrowheads="1"/>
          </p:cNvSpPr>
          <p:nvPr/>
        </p:nvSpPr>
        <p:spPr bwMode="auto">
          <a:xfrm>
            <a:off x="-594321" y="251284"/>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800" b="1" kern="0" dirty="0" smtClean="0">
                <a:solidFill>
                  <a:srgbClr val="FCF933"/>
                </a:solidFill>
                <a:effectLst>
                  <a:outerShdw blurRad="38100" dist="38100" dir="2700000" algn="tl">
                    <a:srgbClr val="000000">
                      <a:alpha val="43137"/>
                    </a:srgbClr>
                  </a:outerShdw>
                </a:effectLst>
                <a:latin typeface="ArialMT"/>
              </a:rPr>
              <a:t>RICHARD </a:t>
            </a:r>
            <a:r>
              <a:rPr lang="en-US" sz="2800" b="1" kern="0" dirty="0">
                <a:solidFill>
                  <a:srgbClr val="FCF933"/>
                </a:solidFill>
                <a:effectLst>
                  <a:outerShdw blurRad="38100" dist="38100" dir="2700000" algn="tl">
                    <a:srgbClr val="000000">
                      <a:alpha val="43137"/>
                    </a:srgbClr>
                  </a:outerShdw>
                </a:effectLst>
                <a:latin typeface="ArialMT"/>
              </a:rPr>
              <a:t>FEYNMAN</a:t>
            </a:r>
          </a:p>
          <a:p>
            <a:pPr algn="ctr" fontAlgn="base">
              <a:spcBef>
                <a:spcPct val="0"/>
              </a:spcBef>
              <a:spcAft>
                <a:spcPct val="0"/>
              </a:spcAft>
              <a:defRPr/>
            </a:pPr>
            <a:r>
              <a:rPr lang="en-US" sz="2800" b="1" kern="0" dirty="0">
                <a:solidFill>
                  <a:srgbClr val="FCF933"/>
                </a:solidFill>
                <a:effectLst>
                  <a:outerShdw blurRad="38100" dist="38100" dir="2700000" algn="tl">
                    <a:srgbClr val="000000">
                      <a:alpha val="43137"/>
                    </a:srgbClr>
                  </a:outerShdw>
                </a:effectLst>
                <a:latin typeface="ArialMT"/>
              </a:rPr>
              <a:t>There’s Plenty of Room at the Bottom </a:t>
            </a:r>
            <a:r>
              <a:rPr lang="en-US" sz="2800" b="1" kern="0" dirty="0" smtClean="0">
                <a:solidFill>
                  <a:srgbClr val="FCF933"/>
                </a:solidFill>
                <a:effectLst>
                  <a:outerShdw blurRad="38100" dist="38100" dir="2700000" algn="tl">
                    <a:srgbClr val="000000">
                      <a:alpha val="43137"/>
                    </a:srgbClr>
                  </a:outerShdw>
                </a:effectLst>
                <a:latin typeface="ArialMT"/>
              </a:rPr>
              <a:t>(1959)</a:t>
            </a:r>
            <a:endParaRPr lang="en-US" sz="2800" b="1" kern="0" dirty="0" smtClean="0">
              <a:solidFill>
                <a:schemeClr val="bg1"/>
              </a:solidFill>
              <a:effectLst>
                <a:outerShdw blurRad="38100" dist="38100" dir="2700000" algn="tl">
                  <a:srgbClr val="000000">
                    <a:alpha val="43137"/>
                  </a:srgbClr>
                </a:outerShdw>
              </a:effectLst>
              <a:latin typeface="ArialMT"/>
            </a:endParaRPr>
          </a:p>
        </p:txBody>
      </p:sp>
      <p:pic>
        <p:nvPicPr>
          <p:cNvPr id="9" name="Image 8"/>
          <p:cNvPicPr>
            <a:picLocks noChangeAspect="1"/>
          </p:cNvPicPr>
          <p:nvPr/>
        </p:nvPicPr>
        <p:blipFill>
          <a:blip r:embed="rId2"/>
          <a:stretch>
            <a:fillRect/>
          </a:stretch>
        </p:blipFill>
        <p:spPr>
          <a:xfrm>
            <a:off x="35496" y="1221904"/>
            <a:ext cx="9027586" cy="4697540"/>
          </a:xfrm>
          <a:prstGeom prst="rect">
            <a:avLst/>
          </a:prstGeom>
        </p:spPr>
      </p:pic>
      <p:sp>
        <p:nvSpPr>
          <p:cNvPr id="10" name="Rectangle 9"/>
          <p:cNvSpPr/>
          <p:nvPr/>
        </p:nvSpPr>
        <p:spPr>
          <a:xfrm>
            <a:off x="1043608" y="6031425"/>
            <a:ext cx="6765067" cy="707886"/>
          </a:xfrm>
          <a:prstGeom prst="rect">
            <a:avLst/>
          </a:prstGeom>
        </p:spPr>
        <p:txBody>
          <a:bodyPr wrap="square">
            <a:spAutoFit/>
          </a:bodyPr>
          <a:lstStyle/>
          <a:p>
            <a:pPr algn="ctr"/>
            <a:r>
              <a:rPr lang="fr-FR" i="1" dirty="0">
                <a:solidFill>
                  <a:schemeClr val="bg1"/>
                </a:solidFill>
                <a:latin typeface="Calibri-Italic"/>
              </a:rPr>
              <a:t>“</a:t>
            </a:r>
            <a:r>
              <a:rPr lang="fr-FR" sz="2000" b="1" i="1" dirty="0">
                <a:solidFill>
                  <a:schemeClr val="bg1"/>
                </a:solidFill>
                <a:latin typeface="ArialMT"/>
              </a:rPr>
              <a:t>The </a:t>
            </a:r>
            <a:r>
              <a:rPr lang="fr-FR" sz="2000" b="1" i="1" dirty="0" err="1">
                <a:solidFill>
                  <a:schemeClr val="bg1"/>
                </a:solidFill>
                <a:latin typeface="ArialMT"/>
              </a:rPr>
              <a:t>principles</a:t>
            </a:r>
            <a:r>
              <a:rPr lang="fr-FR" sz="2000" b="1" i="1" dirty="0">
                <a:solidFill>
                  <a:schemeClr val="bg1"/>
                </a:solidFill>
                <a:latin typeface="ArialMT"/>
              </a:rPr>
              <a:t> of </a:t>
            </a:r>
            <a:r>
              <a:rPr lang="fr-FR" sz="2000" b="1" i="1" dirty="0" err="1" smtClean="0">
                <a:solidFill>
                  <a:schemeClr val="bg1"/>
                </a:solidFill>
                <a:latin typeface="ArialMT"/>
              </a:rPr>
              <a:t>physics</a:t>
            </a:r>
            <a:r>
              <a:rPr lang="fr-FR" sz="2000" b="1" i="1" dirty="0" smtClean="0">
                <a:solidFill>
                  <a:schemeClr val="bg1"/>
                </a:solidFill>
                <a:latin typeface="ArialMT"/>
              </a:rPr>
              <a:t> </a:t>
            </a:r>
            <a:r>
              <a:rPr lang="en-US" sz="2000" b="1" i="1" dirty="0" smtClean="0">
                <a:solidFill>
                  <a:schemeClr val="bg1"/>
                </a:solidFill>
                <a:latin typeface="ArialMT"/>
              </a:rPr>
              <a:t>do </a:t>
            </a:r>
            <a:r>
              <a:rPr lang="en-US" sz="2000" b="1" i="1" dirty="0">
                <a:solidFill>
                  <a:schemeClr val="bg1"/>
                </a:solidFill>
                <a:latin typeface="ArialMT"/>
              </a:rPr>
              <a:t>not speak against </a:t>
            </a:r>
            <a:r>
              <a:rPr lang="en-US" sz="2000" b="1" i="1" dirty="0" smtClean="0">
                <a:solidFill>
                  <a:schemeClr val="bg1"/>
                </a:solidFill>
                <a:latin typeface="ArialMT"/>
              </a:rPr>
              <a:t>the </a:t>
            </a:r>
            <a:r>
              <a:rPr lang="fr-FR" sz="2000" b="1" i="1" dirty="0" err="1" smtClean="0">
                <a:solidFill>
                  <a:schemeClr val="bg1"/>
                </a:solidFill>
                <a:latin typeface="ArialMT"/>
              </a:rPr>
              <a:t>possibility</a:t>
            </a:r>
            <a:r>
              <a:rPr lang="fr-FR" sz="2000" b="1" i="1" dirty="0" smtClean="0">
                <a:solidFill>
                  <a:schemeClr val="bg1"/>
                </a:solidFill>
                <a:latin typeface="ArialMT"/>
              </a:rPr>
              <a:t> </a:t>
            </a:r>
            <a:r>
              <a:rPr lang="fr-FR" sz="2000" b="1" i="1" dirty="0">
                <a:solidFill>
                  <a:schemeClr val="bg1"/>
                </a:solidFill>
                <a:latin typeface="ArialMT"/>
              </a:rPr>
              <a:t>of </a:t>
            </a:r>
            <a:r>
              <a:rPr lang="fr-FR" sz="2000" b="1" i="1" dirty="0" err="1" smtClean="0">
                <a:solidFill>
                  <a:schemeClr val="bg1"/>
                </a:solidFill>
                <a:latin typeface="ArialMT"/>
              </a:rPr>
              <a:t>maneuvering</a:t>
            </a:r>
            <a:r>
              <a:rPr lang="fr-FR" sz="2000" b="1" i="1" dirty="0" smtClean="0">
                <a:solidFill>
                  <a:schemeClr val="bg1"/>
                </a:solidFill>
                <a:latin typeface="ArialMT"/>
              </a:rPr>
              <a:t> </a:t>
            </a:r>
            <a:r>
              <a:rPr lang="fr-FR" sz="2000" b="1" i="1" dirty="0" err="1" smtClean="0">
                <a:solidFill>
                  <a:schemeClr val="bg1"/>
                </a:solidFill>
                <a:latin typeface="ArialMT"/>
              </a:rPr>
              <a:t>things</a:t>
            </a:r>
            <a:r>
              <a:rPr lang="fr-FR" sz="2000" b="1" i="1" dirty="0" smtClean="0">
                <a:solidFill>
                  <a:schemeClr val="bg1"/>
                </a:solidFill>
                <a:latin typeface="ArialMT"/>
              </a:rPr>
              <a:t> </a:t>
            </a:r>
            <a:r>
              <a:rPr lang="fr-FR" sz="2000" b="1" i="1" dirty="0" err="1">
                <a:solidFill>
                  <a:schemeClr val="bg1"/>
                </a:solidFill>
                <a:latin typeface="ArialMT"/>
              </a:rPr>
              <a:t>atom</a:t>
            </a:r>
            <a:r>
              <a:rPr lang="fr-FR" sz="2000" b="1" i="1" dirty="0">
                <a:solidFill>
                  <a:schemeClr val="bg1"/>
                </a:solidFill>
                <a:latin typeface="ArialMT"/>
              </a:rPr>
              <a:t> by </a:t>
            </a:r>
            <a:r>
              <a:rPr lang="fr-FR" sz="2000" b="1" i="1" dirty="0" err="1">
                <a:solidFill>
                  <a:schemeClr val="bg1"/>
                </a:solidFill>
                <a:latin typeface="ArialMT"/>
              </a:rPr>
              <a:t>atom</a:t>
            </a:r>
            <a:r>
              <a:rPr lang="fr-FR" sz="2000" b="1" i="1" dirty="0">
                <a:solidFill>
                  <a:schemeClr val="bg1"/>
                </a:solidFill>
                <a:latin typeface="ArialMT"/>
              </a:rPr>
              <a:t>.”</a:t>
            </a:r>
            <a:endParaRPr lang="fr-FR" sz="2000" b="1" dirty="0">
              <a:solidFill>
                <a:schemeClr val="bg1"/>
              </a:solidFill>
              <a:latin typeface="ArialMT"/>
            </a:endParaRPr>
          </a:p>
        </p:txBody>
      </p:sp>
    </p:spTree>
    <p:extLst>
      <p:ext uri="{BB962C8B-B14F-4D97-AF65-F5344CB8AC3E}">
        <p14:creationId xmlns:p14="http://schemas.microsoft.com/office/powerpoint/2010/main" val="1125124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4" name="Rectangle 3"/>
          <p:cNvSpPr/>
          <p:nvPr/>
        </p:nvSpPr>
        <p:spPr>
          <a:xfrm>
            <a:off x="143509" y="764704"/>
            <a:ext cx="8856984" cy="5786199"/>
          </a:xfrm>
          <a:prstGeom prst="rect">
            <a:avLst/>
          </a:prstGeom>
        </p:spPr>
        <p:txBody>
          <a:bodyPr wrap="square">
            <a:spAutoFit/>
          </a:bodyPr>
          <a:lstStyle/>
          <a:p>
            <a:r>
              <a:rPr lang="ru-RU" dirty="0">
                <a:solidFill>
                  <a:srgbClr val="444444"/>
                </a:solidFill>
                <a:latin typeface="Alice"/>
              </a:rPr>
              <a:t>     </a:t>
            </a:r>
            <a:r>
              <a:rPr lang="ru-RU" sz="1600" i="1" dirty="0">
                <a:solidFill>
                  <a:srgbClr val="FFFF00"/>
                </a:solidFill>
                <a:latin typeface="ArialMT"/>
              </a:rPr>
              <a:t> Квантовый мир физики элементарных частиц очень далек от нашего, поэтому его законы часто кажутся нам странными и контр-интуитивными.</a:t>
            </a:r>
            <a:r>
              <a:rPr lang="ru-RU" sz="1600" i="1" dirty="0">
                <a:solidFill>
                  <a:schemeClr val="bg1"/>
                </a:solidFill>
                <a:latin typeface="ArialMT"/>
              </a:rPr>
              <a:t> У человека существует, видимо, глубокая психологическая потребность сводить все явления окружающего мира к простым, понятным образам. Удивительный факт заключается в том, что </a:t>
            </a:r>
            <a:r>
              <a:rPr lang="ru-RU" sz="1600" i="1" dirty="0">
                <a:solidFill>
                  <a:srgbClr val="FFFF00"/>
                </a:solidFill>
                <a:latin typeface="ArialMT"/>
              </a:rPr>
              <a:t>предсказания квантовой физики подтверждены экспериментально гораздо точнее, чем классической механики и теории относительности Эйнштейна. </a:t>
            </a:r>
            <a:r>
              <a:rPr lang="ru-RU" sz="1600" i="1" dirty="0">
                <a:solidFill>
                  <a:schemeClr val="bg1"/>
                </a:solidFill>
                <a:latin typeface="ArialMT"/>
              </a:rPr>
              <a:t>В 1959 году величайший физик XX века Ричард Фейнман выступил  с докладом «Внизу полным-полно места: приглашение в новый мир физики» («There’s Plenty of Room at the Bottom: An Invitation to Enter a New Field of Physics»), где была обрисована перспектива прямого манипулирования индивидуальными атомами и фотонами. Однако реальные очертания эти идеи стали приобретать к началу 80-х, прежде всего, в связи с изобретением сканирующего туннельного микроскопа, отмеченного уже в 1986 г. Нобелевской премией. В этом мире атомы ведут себя совсем не так, как объекты макромира, поскольку они подчиняются законам квантовой физики. Наверное, эти идеи тогда и самому Фейнману казались слишком смелыми, но </a:t>
            </a:r>
            <a:r>
              <a:rPr lang="ru-RU" sz="1600" i="1" dirty="0">
                <a:solidFill>
                  <a:srgbClr val="FFFF00"/>
                </a:solidFill>
                <a:latin typeface="ArialMT"/>
              </a:rPr>
              <a:t>сегодня квантовые сенсоры, универсальные квантовые компьютеры, квантовые коммуникации (криптография) и даже квантовая телепортация (передача квантового состояния частицы из одного места в другое, без использования прямого переноса квантовой частицы в пространстве) </a:t>
            </a:r>
            <a:r>
              <a:rPr lang="ru-RU" sz="1600" i="1" dirty="0">
                <a:solidFill>
                  <a:schemeClr val="bg1"/>
                </a:solidFill>
                <a:latin typeface="ArialMT"/>
              </a:rPr>
              <a:t>постепенно приоткрывают дверь в нашу жизнь. Это должно стать краеугольным камнем для </a:t>
            </a:r>
            <a:r>
              <a:rPr lang="ru-RU" sz="1600" i="1" dirty="0">
                <a:solidFill>
                  <a:srgbClr val="FFFF00"/>
                </a:solidFill>
                <a:latin typeface="ArialMT"/>
              </a:rPr>
              <a:t>технологий квантовой связи. </a:t>
            </a:r>
            <a:r>
              <a:rPr lang="ru-RU" sz="1600" b="1" i="1" dirty="0">
                <a:solidFill>
                  <a:srgbClr val="FFFF00"/>
                </a:solidFill>
                <a:latin typeface="ArialMT"/>
              </a:rPr>
              <a:t>При этом конфиденциальность информации, передаваемой с помощью квантовых коммуникаций, гарантируется фундаментальными законами физики. Пока это фантастика…</a:t>
            </a:r>
            <a:r>
              <a:rPr lang="ru-RU" sz="1600" i="1" dirty="0">
                <a:solidFill>
                  <a:srgbClr val="FFFF00"/>
                </a:solidFill>
                <a:latin typeface="ArialMT"/>
              </a:rPr>
              <a:t> </a:t>
            </a:r>
            <a:r>
              <a:rPr lang="ru-RU" sz="1600" i="1" dirty="0">
                <a:solidFill>
                  <a:schemeClr val="bg1"/>
                </a:solidFill>
                <a:latin typeface="ArialMT"/>
              </a:rPr>
              <a:t>Возможно, фантастикой это останется совсем недолго…</a:t>
            </a:r>
            <a:endParaRPr lang="fr-FR" sz="1600" i="1" dirty="0">
              <a:solidFill>
                <a:schemeClr val="bg1"/>
              </a:solidFill>
              <a:latin typeface="ArialMT"/>
            </a:endParaRPr>
          </a:p>
        </p:txBody>
      </p:sp>
      <p:sp>
        <p:nvSpPr>
          <p:cNvPr id="5" name="Rectangle 1027"/>
          <p:cNvSpPr txBox="1">
            <a:spLocks noChangeArrowheads="1"/>
          </p:cNvSpPr>
          <p:nvPr/>
        </p:nvSpPr>
        <p:spPr bwMode="auto">
          <a:xfrm>
            <a:off x="-756592" y="260648"/>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3200" kern="0" dirty="0" smtClean="0">
                <a:solidFill>
                  <a:srgbClr val="FCF933"/>
                </a:solidFill>
                <a:effectLst>
                  <a:outerShdw blurRad="38100" dist="38100" dir="2700000">
                    <a:srgbClr val="000000"/>
                  </a:outerShdw>
                </a:effectLst>
              </a:rPr>
              <a:t>  </a:t>
            </a:r>
            <a:r>
              <a:rPr lang="en-US" sz="2800" b="1" kern="0" dirty="0" smtClean="0">
                <a:solidFill>
                  <a:srgbClr val="FCF933"/>
                </a:solidFill>
                <a:effectLst>
                  <a:outerShdw blurRad="38100" dist="38100" dir="2700000" algn="tl">
                    <a:srgbClr val="000000">
                      <a:alpha val="43137"/>
                    </a:srgbClr>
                  </a:outerShdw>
                </a:effectLst>
                <a:latin typeface="ArialMT"/>
              </a:rPr>
              <a:t>The Quantum World of Particle Physics</a:t>
            </a:r>
          </a:p>
          <a:p>
            <a:pPr algn="ctr" fontAlgn="base">
              <a:spcBef>
                <a:spcPct val="0"/>
              </a:spcBef>
              <a:spcAft>
                <a:spcPct val="0"/>
              </a:spcAft>
              <a:defRPr/>
            </a:pPr>
            <a:endParaRPr lang="en-US" sz="2800" b="1" kern="0" dirty="0">
              <a:solidFill>
                <a:srgbClr val="FCF933"/>
              </a:solidFill>
              <a:effectLst>
                <a:outerShdw blurRad="38100" dist="38100" dir="2700000" algn="tl">
                  <a:srgbClr val="000000">
                    <a:alpha val="43137"/>
                  </a:srgbClr>
                </a:outerShdw>
              </a:effectLst>
              <a:latin typeface="ArialMT"/>
            </a:endParaRPr>
          </a:p>
        </p:txBody>
      </p:sp>
    </p:spTree>
    <p:extLst>
      <p:ext uri="{BB962C8B-B14F-4D97-AF65-F5344CB8AC3E}">
        <p14:creationId xmlns:p14="http://schemas.microsoft.com/office/powerpoint/2010/main" val="698634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3294"/>
            <a:ext cx="9143999" cy="6864588"/>
          </a:xfrm>
          <a:prstGeom prst="rect">
            <a:avLst/>
          </a:prstGeom>
        </p:spPr>
      </p:pic>
      <p:sp>
        <p:nvSpPr>
          <p:cNvPr id="3" name="Rectangle 1027"/>
          <p:cNvSpPr txBox="1">
            <a:spLocks noChangeArrowheads="1"/>
          </p:cNvSpPr>
          <p:nvPr/>
        </p:nvSpPr>
        <p:spPr bwMode="auto">
          <a:xfrm>
            <a:off x="-756592" y="548680"/>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3200" kern="0" dirty="0" smtClean="0">
                <a:solidFill>
                  <a:srgbClr val="FCF933"/>
                </a:solidFill>
                <a:effectLst>
                  <a:outerShdw blurRad="38100" dist="38100" dir="2700000">
                    <a:srgbClr val="000000"/>
                  </a:outerShdw>
                </a:effectLst>
              </a:rPr>
              <a:t>  </a:t>
            </a:r>
            <a:r>
              <a:rPr lang="en-US" sz="3200" b="1" kern="0" dirty="0" smtClean="0">
                <a:solidFill>
                  <a:srgbClr val="FCF933"/>
                </a:solidFill>
                <a:effectLst>
                  <a:outerShdw blurRad="38100" dist="38100" dir="2700000" algn="tl">
                    <a:srgbClr val="000000">
                      <a:alpha val="43137"/>
                    </a:srgbClr>
                  </a:outerShdw>
                </a:effectLst>
                <a:latin typeface="ArialMT"/>
              </a:rPr>
              <a:t>5* Scientific Discoveries of the Last Decade</a:t>
            </a:r>
          </a:p>
          <a:p>
            <a:pPr algn="ctr" fontAlgn="base">
              <a:spcBef>
                <a:spcPct val="0"/>
              </a:spcBef>
              <a:spcAft>
                <a:spcPct val="0"/>
              </a:spcAft>
              <a:defRPr/>
            </a:pPr>
            <a:r>
              <a:rPr lang="en-US" sz="3200" b="1" kern="0" dirty="0" smtClean="0">
                <a:solidFill>
                  <a:srgbClr val="FCF933"/>
                </a:solidFill>
                <a:effectLst>
                  <a:outerShdw blurRad="38100" dist="38100" dir="2700000" algn="tl">
                    <a:srgbClr val="000000">
                      <a:alpha val="43137"/>
                    </a:srgbClr>
                  </a:outerShdw>
                </a:effectLst>
                <a:latin typeface="ArialMT"/>
              </a:rPr>
              <a:t>In Fundamental Physics </a:t>
            </a:r>
          </a:p>
          <a:p>
            <a:pPr algn="ctr" fontAlgn="base">
              <a:spcBef>
                <a:spcPct val="0"/>
              </a:spcBef>
              <a:spcAft>
                <a:spcPct val="0"/>
              </a:spcAft>
              <a:defRPr/>
            </a:pPr>
            <a:endParaRPr lang="en-US" sz="3200" b="1" kern="0" dirty="0">
              <a:solidFill>
                <a:srgbClr val="FCF933"/>
              </a:solidFill>
              <a:effectLst>
                <a:outerShdw blurRad="38100" dist="38100" dir="2700000" algn="tl">
                  <a:srgbClr val="000000">
                    <a:alpha val="43137"/>
                  </a:srgbClr>
                </a:outerShdw>
              </a:effectLst>
              <a:latin typeface="ArialMT"/>
            </a:endParaRPr>
          </a:p>
        </p:txBody>
      </p:sp>
      <p:sp>
        <p:nvSpPr>
          <p:cNvPr id="4" name="ZoneTexte 3"/>
          <p:cNvSpPr txBox="1"/>
          <p:nvPr/>
        </p:nvSpPr>
        <p:spPr>
          <a:xfrm>
            <a:off x="0" y="6330987"/>
            <a:ext cx="1933543" cy="523220"/>
          </a:xfrm>
          <a:prstGeom prst="rect">
            <a:avLst/>
          </a:prstGeom>
          <a:noFill/>
        </p:spPr>
        <p:txBody>
          <a:bodyPr wrap="none" rtlCol="0">
            <a:spAutoFit/>
          </a:bodyPr>
          <a:lstStyle/>
          <a:p>
            <a:r>
              <a:rPr lang="fr-FR" sz="1400" b="1" dirty="0" smtClean="0">
                <a:solidFill>
                  <a:schemeClr val="bg1"/>
                </a:solidFill>
                <a:latin typeface="Arial" panose="020B0604020202020204" pitchFamily="34" charset="0"/>
                <a:cs typeface="Arial" panose="020B0604020202020204" pitchFamily="34" charset="0"/>
              </a:rPr>
              <a:t>Image </a:t>
            </a:r>
            <a:r>
              <a:rPr lang="fr-FR" sz="1400" b="1" dirty="0" err="1" smtClean="0">
                <a:solidFill>
                  <a:schemeClr val="bg1"/>
                </a:solidFill>
                <a:latin typeface="Arial" panose="020B0604020202020204" pitchFamily="34" charset="0"/>
                <a:cs typeface="Arial" panose="020B0604020202020204" pitchFamily="34" charset="0"/>
              </a:rPr>
              <a:t>Credit</a:t>
            </a:r>
            <a:r>
              <a:rPr lang="fr-FR" sz="1400" b="1" dirty="0" smtClean="0">
                <a:solidFill>
                  <a:schemeClr val="bg1"/>
                </a:solidFill>
                <a:latin typeface="Arial" panose="020B0604020202020204" pitchFamily="34" charset="0"/>
                <a:cs typeface="Arial" panose="020B0604020202020204" pitchFamily="34" charset="0"/>
              </a:rPr>
              <a:t>: </a:t>
            </a:r>
            <a:br>
              <a:rPr lang="fr-FR" sz="1400" b="1" dirty="0" smtClean="0">
                <a:solidFill>
                  <a:schemeClr val="bg1"/>
                </a:solidFill>
                <a:latin typeface="Arial" panose="020B0604020202020204" pitchFamily="34" charset="0"/>
                <a:cs typeface="Arial" panose="020B0604020202020204" pitchFamily="34" charset="0"/>
              </a:rPr>
            </a:br>
            <a:r>
              <a:rPr lang="fr-FR" sz="1400" b="1" dirty="0" smtClean="0">
                <a:solidFill>
                  <a:schemeClr val="bg1"/>
                </a:solidFill>
                <a:latin typeface="Arial" panose="020B0604020202020204" pitchFamily="34" charset="0"/>
                <a:cs typeface="Arial" panose="020B0604020202020204" pitchFamily="34" charset="0"/>
              </a:rPr>
              <a:t>National Geographic</a:t>
            </a:r>
            <a:endParaRPr lang="fr-FR" sz="1400" b="1" dirty="0">
              <a:solidFill>
                <a:schemeClr val="bg1"/>
              </a:solidFill>
              <a:latin typeface="Arial" panose="020B0604020202020204" pitchFamily="34" charset="0"/>
              <a:cs typeface="Arial" panose="020B0604020202020204" pitchFamily="34" charset="0"/>
            </a:endParaRPr>
          </a:p>
        </p:txBody>
      </p:sp>
      <p:sp>
        <p:nvSpPr>
          <p:cNvPr id="5" name="ZoneTexte 4"/>
          <p:cNvSpPr txBox="1"/>
          <p:nvPr/>
        </p:nvSpPr>
        <p:spPr>
          <a:xfrm>
            <a:off x="827584" y="1412776"/>
            <a:ext cx="4257897" cy="1200329"/>
          </a:xfrm>
          <a:prstGeom prst="rect">
            <a:avLst/>
          </a:prstGeom>
          <a:noFill/>
        </p:spPr>
        <p:txBody>
          <a:bodyPr wrap="none" rtlCol="0">
            <a:spAutoFit/>
          </a:bodyPr>
          <a:lstStyle/>
          <a:p>
            <a:pPr marL="342900" indent="-342900">
              <a:buFont typeface="Wingdings" panose="05000000000000000000" pitchFamily="2" charset="2"/>
              <a:buChar char="ü"/>
            </a:pPr>
            <a:r>
              <a:rPr lang="fr-FR" sz="2400" b="1" i="1" dirty="0" err="1" smtClean="0">
                <a:solidFill>
                  <a:schemeClr val="bg1"/>
                </a:solidFill>
                <a:latin typeface="ArialMT"/>
              </a:rPr>
              <a:t>Higgs</a:t>
            </a:r>
            <a:r>
              <a:rPr lang="fr-FR" sz="2400" b="1" i="1" dirty="0" smtClean="0">
                <a:solidFill>
                  <a:schemeClr val="bg1"/>
                </a:solidFill>
                <a:latin typeface="ArialMT"/>
              </a:rPr>
              <a:t> Boson</a:t>
            </a:r>
          </a:p>
          <a:p>
            <a:pPr marL="342900" indent="-342900">
              <a:buFont typeface="Wingdings" panose="05000000000000000000" pitchFamily="2" charset="2"/>
              <a:buChar char="ü"/>
            </a:pPr>
            <a:r>
              <a:rPr lang="fr-FR" sz="2400" b="1" i="1" dirty="0" err="1" smtClean="0">
                <a:solidFill>
                  <a:schemeClr val="bg1"/>
                </a:solidFill>
                <a:latin typeface="ArialMT"/>
              </a:rPr>
              <a:t>Gravitational</a:t>
            </a:r>
            <a:r>
              <a:rPr lang="fr-FR" sz="2400" b="1" i="1" dirty="0" smtClean="0">
                <a:solidFill>
                  <a:schemeClr val="bg1"/>
                </a:solidFill>
                <a:latin typeface="ArialMT"/>
              </a:rPr>
              <a:t> </a:t>
            </a:r>
            <a:r>
              <a:rPr lang="fr-FR" sz="2400" b="1" i="1" dirty="0" err="1" smtClean="0">
                <a:solidFill>
                  <a:schemeClr val="bg1"/>
                </a:solidFill>
                <a:latin typeface="ArialMT"/>
              </a:rPr>
              <a:t>Waves</a:t>
            </a:r>
            <a:r>
              <a:rPr lang="fr-FR" sz="2400" b="1" i="1" dirty="0" smtClean="0">
                <a:solidFill>
                  <a:schemeClr val="bg1"/>
                </a:solidFill>
                <a:latin typeface="ArialMT"/>
              </a:rPr>
              <a:t> </a:t>
            </a:r>
          </a:p>
          <a:p>
            <a:pPr marL="342900" indent="-342900">
              <a:buFont typeface="Wingdings" panose="05000000000000000000" pitchFamily="2" charset="2"/>
              <a:buChar char="ü"/>
            </a:pPr>
            <a:r>
              <a:rPr lang="fr-FR" sz="2400" b="1" i="1" dirty="0" smtClean="0">
                <a:solidFill>
                  <a:schemeClr val="bg1"/>
                </a:solidFill>
                <a:latin typeface="ArialMT"/>
              </a:rPr>
              <a:t>Black Hole Event Horizon</a:t>
            </a:r>
            <a:endParaRPr lang="fr-FR" sz="2400" b="1" i="1" dirty="0">
              <a:solidFill>
                <a:schemeClr val="bg1"/>
              </a:solidFill>
              <a:latin typeface="ArialMT"/>
            </a:endParaRPr>
          </a:p>
        </p:txBody>
      </p:sp>
    </p:spTree>
    <p:extLst>
      <p:ext uri="{BB962C8B-B14F-4D97-AF65-F5344CB8AC3E}">
        <p14:creationId xmlns:p14="http://schemas.microsoft.com/office/powerpoint/2010/main" val="32248441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TextBox 2"/>
          <p:cNvSpPr txBox="1"/>
          <p:nvPr/>
        </p:nvSpPr>
        <p:spPr>
          <a:xfrm>
            <a:off x="-145955" y="558418"/>
            <a:ext cx="6819634" cy="830997"/>
          </a:xfrm>
          <a:prstGeom prst="rect">
            <a:avLst/>
          </a:prstGeom>
          <a:noFill/>
          <a:ln>
            <a:noFill/>
          </a:ln>
        </p:spPr>
        <p:txBody>
          <a:bodyPr wrap="square" rtlCol="0">
            <a:spAutoFit/>
          </a:bodyPr>
          <a:lstStyle/>
          <a:p>
            <a:pPr algn="ctr" eaLnBrk="0" hangingPunct="0"/>
            <a:r>
              <a:rPr lang="en-US" sz="2800" b="1" dirty="0">
                <a:solidFill>
                  <a:srgbClr val="FFFF00"/>
                </a:solidFill>
                <a:effectLst>
                  <a:outerShdw blurRad="38100" dist="38100" dir="2700000" algn="tl">
                    <a:srgbClr val="000000">
                      <a:alpha val="43137"/>
                    </a:srgbClr>
                  </a:outerShdw>
                </a:effectLst>
                <a:latin typeface="ArialMT"/>
              </a:rPr>
              <a:t>“</a:t>
            </a:r>
            <a:r>
              <a:rPr lang="en-US" sz="2000" b="1" dirty="0">
                <a:solidFill>
                  <a:srgbClr val="FFFF00"/>
                </a:solidFill>
                <a:effectLst>
                  <a:outerShdw blurRad="38100" dist="38100" dir="2700000" algn="tl">
                    <a:srgbClr val="000000">
                      <a:alpha val="43137"/>
                    </a:srgbClr>
                  </a:outerShdw>
                </a:effectLst>
                <a:latin typeface="ArialMT"/>
              </a:rPr>
              <a:t>As a layman I would now say… I think we have </a:t>
            </a:r>
            <a:r>
              <a:rPr lang="en-US" sz="2000" b="1" dirty="0" smtClean="0">
                <a:solidFill>
                  <a:srgbClr val="FFFF00"/>
                </a:solidFill>
                <a:effectLst>
                  <a:outerShdw blurRad="38100" dist="38100" dir="2700000" algn="tl">
                    <a:srgbClr val="000000">
                      <a:alpha val="43137"/>
                    </a:srgbClr>
                  </a:outerShdw>
                </a:effectLst>
                <a:latin typeface="ArialMT"/>
              </a:rPr>
              <a:t>it –</a:t>
            </a:r>
            <a:br>
              <a:rPr lang="en-US" sz="2000" b="1" dirty="0" smtClean="0">
                <a:solidFill>
                  <a:srgbClr val="FFFF00"/>
                </a:solidFill>
                <a:effectLst>
                  <a:outerShdw blurRad="38100" dist="38100" dir="2700000" algn="tl">
                    <a:srgbClr val="000000">
                      <a:alpha val="43137"/>
                    </a:srgbClr>
                  </a:outerShdw>
                </a:effectLst>
                <a:latin typeface="ArialMT"/>
              </a:rPr>
            </a:br>
            <a:r>
              <a:rPr lang="en-US" sz="2000" b="1" dirty="0" smtClean="0">
                <a:solidFill>
                  <a:srgbClr val="FFFF00"/>
                </a:solidFill>
                <a:effectLst>
                  <a:outerShdw blurRad="38100" dist="38100" dir="2700000" algn="tl">
                    <a:srgbClr val="000000">
                      <a:alpha val="43137"/>
                    </a:srgbClr>
                  </a:outerShdw>
                </a:effectLst>
                <a:latin typeface="ArialMT"/>
              </a:rPr>
              <a:t> </a:t>
            </a:r>
            <a:r>
              <a:rPr lang="en-US" sz="2000" b="1" dirty="0">
                <a:solidFill>
                  <a:srgbClr val="FFFF00"/>
                </a:solidFill>
                <a:effectLst>
                  <a:outerShdw blurRad="38100" dist="38100" dir="2700000" algn="tl">
                    <a:srgbClr val="000000">
                      <a:alpha val="43137"/>
                    </a:srgbClr>
                  </a:outerShdw>
                </a:effectLst>
                <a:latin typeface="ArialMT"/>
              </a:rPr>
              <a:t>I</a:t>
            </a:r>
            <a:r>
              <a:rPr lang="en-US" sz="2000" b="1" dirty="0" smtClean="0">
                <a:solidFill>
                  <a:srgbClr val="FFFF00"/>
                </a:solidFill>
                <a:effectLst>
                  <a:outerShdw blurRad="38100" dist="38100" dir="2700000" algn="tl">
                    <a:srgbClr val="000000">
                      <a:alpha val="43137"/>
                    </a:srgbClr>
                  </a:outerShdw>
                </a:effectLst>
                <a:latin typeface="ArialMT"/>
              </a:rPr>
              <a:t>t is a Discovery”  </a:t>
            </a:r>
            <a:r>
              <a:rPr lang="en-US" sz="2000" b="1" dirty="0" smtClean="0">
                <a:solidFill>
                  <a:schemeClr val="bg1"/>
                </a:solidFill>
                <a:effectLst>
                  <a:outerShdw blurRad="38100" dist="38100" dir="2700000" algn="tl">
                    <a:srgbClr val="000000">
                      <a:alpha val="43137"/>
                    </a:srgbClr>
                  </a:outerShdw>
                </a:effectLst>
                <a:latin typeface="ArialMT"/>
              </a:rPr>
              <a:t>(Rolf-Dieter </a:t>
            </a:r>
            <a:r>
              <a:rPr lang="en-US" sz="2000" b="1" dirty="0" err="1" smtClean="0">
                <a:solidFill>
                  <a:schemeClr val="bg1"/>
                </a:solidFill>
                <a:effectLst>
                  <a:outerShdw blurRad="38100" dist="38100" dir="2700000" algn="tl">
                    <a:srgbClr val="000000">
                      <a:alpha val="43137"/>
                    </a:srgbClr>
                  </a:outerShdw>
                </a:effectLst>
                <a:latin typeface="ArialMT"/>
              </a:rPr>
              <a:t>Heuer</a:t>
            </a:r>
            <a:r>
              <a:rPr lang="en-US" sz="2000" b="1" dirty="0" smtClean="0">
                <a:solidFill>
                  <a:schemeClr val="bg1"/>
                </a:solidFill>
                <a:effectLst>
                  <a:outerShdw blurRad="38100" dist="38100" dir="2700000" algn="tl">
                    <a:srgbClr val="000000">
                      <a:alpha val="43137"/>
                    </a:srgbClr>
                  </a:outerShdw>
                </a:effectLst>
                <a:latin typeface="ArialMT"/>
              </a:rPr>
              <a:t>,  CERN DG)</a:t>
            </a:r>
          </a:p>
        </p:txBody>
      </p:sp>
      <p:pic>
        <p:nvPicPr>
          <p:cNvPr id="4" name="Picture 3" descr="ebCxtkHs8bM0vPaV-A3i1FfpW32qC2v77tXBw0SWUC0.jpeg"/>
          <p:cNvPicPr preferRelativeResize="0">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9526" y="1462660"/>
            <a:ext cx="6048672" cy="3600400"/>
          </a:xfrm>
          <a:prstGeom prst="rect">
            <a:avLst/>
          </a:prstGeom>
          <a:ln>
            <a:solidFill>
              <a:srgbClr val="800000"/>
            </a:solidFill>
          </a:ln>
        </p:spPr>
      </p:pic>
      <p:pic>
        <p:nvPicPr>
          <p:cNvPr id="5" name="Picture 4" descr="1207136_101-A5-at-72-dpi.jpg"/>
          <p:cNvPicPr preferRelativeResize="0">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2783" y="3717032"/>
            <a:ext cx="2052266" cy="1368177"/>
          </a:xfrm>
          <a:prstGeom prst="rect">
            <a:avLst/>
          </a:prstGeom>
          <a:ln>
            <a:solidFill>
              <a:srgbClr val="FFFF00"/>
            </a:solidFill>
          </a:ln>
        </p:spPr>
      </p:pic>
      <p:pic>
        <p:nvPicPr>
          <p:cNvPr id="6" name="Picture 5" descr="1207136_42-A5-at-72-dpi.jpg"/>
          <p:cNvPicPr preferRelativeResize="0">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62784" y="2179813"/>
            <a:ext cx="2052266" cy="1368178"/>
          </a:xfrm>
          <a:prstGeom prst="rect">
            <a:avLst/>
          </a:prstGeom>
          <a:ln>
            <a:solidFill>
              <a:srgbClr val="FFFF00"/>
            </a:solidFill>
          </a:ln>
        </p:spPr>
      </p:pic>
      <p:pic>
        <p:nvPicPr>
          <p:cNvPr id="7" name="Picture 6" descr="1207136_62-A5-at-72-dpi.jpg"/>
          <p:cNvPicPr preferRelativeResize="0">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62783" y="680524"/>
            <a:ext cx="2052266" cy="1368178"/>
          </a:xfrm>
          <a:prstGeom prst="rect">
            <a:avLst/>
          </a:prstGeom>
          <a:ln w="19050" cmpd="sng">
            <a:solidFill>
              <a:srgbClr val="FFFF00"/>
            </a:solidFill>
          </a:ln>
        </p:spPr>
      </p:pic>
      <p:sp>
        <p:nvSpPr>
          <p:cNvPr id="8" name="TextBox 7"/>
          <p:cNvSpPr txBox="1"/>
          <p:nvPr/>
        </p:nvSpPr>
        <p:spPr>
          <a:xfrm>
            <a:off x="257326" y="5169386"/>
            <a:ext cx="8491100" cy="707886"/>
          </a:xfrm>
          <a:prstGeom prst="rect">
            <a:avLst/>
          </a:prstGeom>
          <a:noFill/>
        </p:spPr>
        <p:txBody>
          <a:bodyPr wrap="square" rtlCol="0">
            <a:spAutoFit/>
          </a:bodyPr>
          <a:lstStyle/>
          <a:p>
            <a:pPr algn="ctr"/>
            <a:r>
              <a:rPr lang="en-US" sz="2000" dirty="0" smtClean="0">
                <a:solidFill>
                  <a:schemeClr val="bg1"/>
                </a:solidFill>
                <a:latin typeface="ArialMT"/>
              </a:rPr>
              <a:t>Both ATLAS and CMS Collaborations have reported </a:t>
            </a:r>
            <a:r>
              <a:rPr lang="en-US" sz="2000" dirty="0" smtClean="0">
                <a:solidFill>
                  <a:srgbClr val="FFFF00"/>
                </a:solidFill>
                <a:latin typeface="ArialMT"/>
              </a:rPr>
              <a:t>observation of a </a:t>
            </a:r>
          </a:p>
          <a:p>
            <a:pPr algn="ctr"/>
            <a:r>
              <a:rPr lang="en-US" sz="2000" dirty="0" smtClean="0">
                <a:solidFill>
                  <a:srgbClr val="FFFF00"/>
                </a:solidFill>
                <a:latin typeface="ArialMT"/>
              </a:rPr>
              <a:t>narrow resonance ~ 125 </a:t>
            </a:r>
            <a:r>
              <a:rPr lang="en-US" sz="2000" dirty="0" err="1" smtClean="0">
                <a:solidFill>
                  <a:srgbClr val="FFFF00"/>
                </a:solidFill>
                <a:latin typeface="ArialMT"/>
              </a:rPr>
              <a:t>GeV</a:t>
            </a:r>
            <a:r>
              <a:rPr lang="en-US" sz="2000" dirty="0" smtClean="0">
                <a:solidFill>
                  <a:srgbClr val="FFFF00"/>
                </a:solidFill>
                <a:latin typeface="ArialMT"/>
              </a:rPr>
              <a:t> </a:t>
            </a:r>
            <a:r>
              <a:rPr lang="en-US" sz="2000" dirty="0" smtClean="0">
                <a:solidFill>
                  <a:schemeClr val="bg1"/>
                </a:solidFill>
                <a:latin typeface="ArialMT"/>
              </a:rPr>
              <a:t>consistent with long-sought </a:t>
            </a:r>
            <a:r>
              <a:rPr lang="en-US" sz="2000" dirty="0" smtClean="0">
                <a:solidFill>
                  <a:srgbClr val="FFFF00"/>
                </a:solidFill>
                <a:latin typeface="ArialMT"/>
              </a:rPr>
              <a:t>Higgs boson</a:t>
            </a:r>
            <a:endParaRPr lang="fr-FR" sz="2000" dirty="0">
              <a:solidFill>
                <a:srgbClr val="FFFF00"/>
              </a:solidFill>
              <a:latin typeface="ArialMT"/>
            </a:endParaRPr>
          </a:p>
        </p:txBody>
      </p:sp>
      <p:sp>
        <p:nvSpPr>
          <p:cNvPr id="9" name="TextBox 8"/>
          <p:cNvSpPr txBox="1"/>
          <p:nvPr/>
        </p:nvSpPr>
        <p:spPr>
          <a:xfrm>
            <a:off x="257327" y="6021288"/>
            <a:ext cx="8483156" cy="707886"/>
          </a:xfrm>
          <a:prstGeom prst="rect">
            <a:avLst/>
          </a:prstGeom>
          <a:noFill/>
        </p:spPr>
        <p:txBody>
          <a:bodyPr wrap="none">
            <a:spAutoFit/>
          </a:bodyPr>
          <a:lstStyle/>
          <a:p>
            <a:pPr algn="ctr">
              <a:defRPr/>
            </a:pPr>
            <a:r>
              <a:rPr lang="en-US" sz="2000" dirty="0">
                <a:solidFill>
                  <a:schemeClr val="bg1"/>
                </a:solidFill>
                <a:latin typeface="ArialMT"/>
                <a:cs typeface="Arial" pitchFamily="34" charset="0"/>
              </a:rPr>
              <a:t>What </a:t>
            </a:r>
            <a:r>
              <a:rPr lang="en-US" sz="2000" dirty="0" smtClean="0">
                <a:solidFill>
                  <a:schemeClr val="bg1"/>
                </a:solidFill>
                <a:latin typeface="ArialMT"/>
                <a:cs typeface="Arial" pitchFamily="34" charset="0"/>
              </a:rPr>
              <a:t>did </a:t>
            </a:r>
            <a:r>
              <a:rPr lang="en-US" sz="2000" dirty="0">
                <a:solidFill>
                  <a:schemeClr val="bg1"/>
                </a:solidFill>
                <a:latin typeface="ArialMT"/>
                <a:cs typeface="Arial" pitchFamily="34" charset="0"/>
              </a:rPr>
              <a:t>we know </a:t>
            </a:r>
            <a:r>
              <a:rPr lang="en-US" sz="2000" dirty="0" smtClean="0">
                <a:solidFill>
                  <a:schemeClr val="bg1"/>
                </a:solidFill>
                <a:latin typeface="ArialMT"/>
                <a:cs typeface="Arial" pitchFamily="34" charset="0"/>
              </a:rPr>
              <a:t>on that day: it </a:t>
            </a:r>
            <a:r>
              <a:rPr lang="en-US" sz="2000" dirty="0">
                <a:solidFill>
                  <a:schemeClr val="bg1"/>
                </a:solidFill>
                <a:latin typeface="ArialMT"/>
                <a:cs typeface="Arial" pitchFamily="34" charset="0"/>
              </a:rPr>
              <a:t>is most probably </a:t>
            </a:r>
            <a:r>
              <a:rPr lang="en-US" sz="2000" dirty="0">
                <a:solidFill>
                  <a:srgbClr val="FFFF00"/>
                </a:solidFill>
                <a:latin typeface="ArialMT"/>
                <a:cs typeface="Arial" pitchFamily="34" charset="0"/>
              </a:rPr>
              <a:t>“A </a:t>
            </a:r>
            <a:r>
              <a:rPr lang="en-US" sz="2000" dirty="0">
                <a:solidFill>
                  <a:schemeClr val="bg1"/>
                </a:solidFill>
                <a:latin typeface="ArialMT"/>
                <a:cs typeface="Arial" pitchFamily="34" charset="0"/>
              </a:rPr>
              <a:t>HIGGS BOSON” </a:t>
            </a:r>
            <a:r>
              <a:rPr lang="en-US" sz="2000" dirty="0" smtClean="0">
                <a:solidFill>
                  <a:schemeClr val="bg1"/>
                </a:solidFill>
                <a:latin typeface="ArialMT"/>
                <a:cs typeface="Arial" pitchFamily="34" charset="0"/>
              </a:rPr>
              <a:t>  </a:t>
            </a:r>
          </a:p>
          <a:p>
            <a:pPr algn="ctr">
              <a:defRPr/>
            </a:pPr>
            <a:r>
              <a:rPr lang="en-US" sz="2000" dirty="0" smtClean="0">
                <a:solidFill>
                  <a:srgbClr val="FFFF00"/>
                </a:solidFill>
                <a:latin typeface="ArialMT"/>
                <a:cs typeface="Arial" pitchFamily="34" charset="0"/>
                <a:sym typeface="Wingdings" pitchFamily="2" charset="2"/>
              </a:rPr>
              <a:t> </a:t>
            </a:r>
            <a:r>
              <a:rPr lang="en-US" sz="2000" dirty="0" smtClean="0">
                <a:solidFill>
                  <a:srgbClr val="FFFF00"/>
                </a:solidFill>
                <a:latin typeface="ArialMT"/>
                <a:cs typeface="Arial" pitchFamily="34" charset="0"/>
              </a:rPr>
              <a:t>had </a:t>
            </a:r>
            <a:r>
              <a:rPr lang="en-US" sz="2000" dirty="0">
                <a:solidFill>
                  <a:srgbClr val="FFFF00"/>
                </a:solidFill>
                <a:latin typeface="ArialMT"/>
                <a:cs typeface="Arial" pitchFamily="34" charset="0"/>
              </a:rPr>
              <a:t>to establish </a:t>
            </a:r>
            <a:r>
              <a:rPr lang="en-US" sz="2000" dirty="0">
                <a:solidFill>
                  <a:schemeClr val="bg1"/>
                </a:solidFill>
                <a:latin typeface="ArialMT"/>
                <a:cs typeface="Arial" pitchFamily="34" charset="0"/>
              </a:rPr>
              <a:t>if it is </a:t>
            </a:r>
            <a:r>
              <a:rPr lang="en-US" sz="2000" dirty="0" smtClean="0">
                <a:solidFill>
                  <a:srgbClr val="FFFF00"/>
                </a:solidFill>
                <a:latin typeface="ArialMT"/>
                <a:cs typeface="Arial" pitchFamily="34" charset="0"/>
              </a:rPr>
              <a:t>“</a:t>
            </a:r>
            <a:r>
              <a:rPr lang="en-US" sz="2000" dirty="0">
                <a:solidFill>
                  <a:srgbClr val="FFFF00"/>
                </a:solidFill>
                <a:latin typeface="ArialMT"/>
                <a:cs typeface="Arial" pitchFamily="34" charset="0"/>
              </a:rPr>
              <a:t>THE </a:t>
            </a:r>
            <a:r>
              <a:rPr lang="en-US" sz="2000" dirty="0">
                <a:solidFill>
                  <a:schemeClr val="bg1"/>
                </a:solidFill>
                <a:latin typeface="ArialMT"/>
                <a:cs typeface="Arial" pitchFamily="34" charset="0"/>
              </a:rPr>
              <a:t>HIGGS BOSON” of </a:t>
            </a:r>
            <a:r>
              <a:rPr lang="en-US" sz="2000" dirty="0" smtClean="0">
                <a:solidFill>
                  <a:schemeClr val="bg1"/>
                </a:solidFill>
                <a:latin typeface="ArialMT"/>
                <a:cs typeface="Arial" pitchFamily="34" charset="0"/>
              </a:rPr>
              <a:t>the Standard Model</a:t>
            </a:r>
            <a:endParaRPr lang="fr-FR" sz="2000" dirty="0">
              <a:solidFill>
                <a:schemeClr val="bg1"/>
              </a:solidFill>
              <a:latin typeface="ArialMT"/>
              <a:cs typeface="Arial" pitchFamily="34" charset="0"/>
            </a:endParaRPr>
          </a:p>
        </p:txBody>
      </p:sp>
      <p:pic>
        <p:nvPicPr>
          <p:cNvPr id="1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23592" y="1462660"/>
            <a:ext cx="1764605" cy="1750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31"/>
          <p:cNvSpPr>
            <a:spLocks noChangeArrowheads="1"/>
          </p:cNvSpPr>
          <p:nvPr/>
        </p:nvSpPr>
        <p:spPr bwMode="auto">
          <a:xfrm>
            <a:off x="-35496" y="58511"/>
            <a:ext cx="9144000" cy="535531"/>
          </a:xfrm>
          <a:prstGeom prst="rect">
            <a:avLst/>
          </a:prstGeom>
          <a:noFill/>
          <a:ln w="9525">
            <a:noFill/>
            <a:miter lim="800000"/>
            <a:headEnd/>
            <a:tailEnd/>
          </a:ln>
          <a:effectLst>
            <a:outerShdw blurRad="38100" dist="38100" dir="2700000" algn="tl" rotWithShape="0">
              <a:prstClr val="black"/>
            </a:outerShdw>
          </a:effectLst>
        </p:spPr>
        <p:txBody>
          <a:bodyPr>
            <a:prstTxWarp prst="textNoShape">
              <a:avLst/>
            </a:prstTxWarp>
            <a:spAutoFit/>
          </a:bodyPr>
          <a:lstStyle/>
          <a:p>
            <a:pPr algn="ctr" eaLnBrk="0" hangingPunct="0">
              <a:lnSpc>
                <a:spcPct val="120000"/>
              </a:lnSpc>
              <a:defRPr/>
            </a:pPr>
            <a:r>
              <a:rPr lang="en-US" sz="2400" b="1" dirty="0" smtClean="0">
                <a:solidFill>
                  <a:srgbClr val="FFFF00"/>
                </a:solidFill>
                <a:effectLst>
                  <a:outerShdw blurRad="38100" dist="38100" dir="2700000" algn="tl" rotWithShape="0">
                    <a:prstClr val="black"/>
                  </a:outerShdw>
                </a:effectLst>
                <a:latin typeface="ArialMT"/>
                <a:ea typeface="ＭＳ Ｐゴシック" pitchFamily="-111" charset="-128"/>
                <a:cs typeface="ＭＳ Ｐゴシック" pitchFamily="-111" charset="-128"/>
              </a:rPr>
              <a:t>I. Higgs Discovery at Large Hadron Collider @ CERN (2012)</a:t>
            </a:r>
            <a:endParaRPr lang="en-GB" sz="2400" b="1" dirty="0" smtClean="0">
              <a:solidFill>
                <a:srgbClr val="FFFF00"/>
              </a:solidFill>
              <a:effectLst>
                <a:outerShdw blurRad="38100" dist="38100" dir="2700000" algn="tl" rotWithShape="0">
                  <a:prstClr val="black"/>
                </a:outerShdw>
              </a:effectLst>
              <a:latin typeface="ArialMT"/>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79096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2"/>
          <a:stretch>
            <a:fillRect/>
          </a:stretch>
        </p:blipFill>
        <p:spPr>
          <a:xfrm>
            <a:off x="1" y="0"/>
            <a:ext cx="9144000" cy="6865085"/>
          </a:xfrm>
          <a:prstGeom prst="rect">
            <a:avLst/>
          </a:prstGeom>
        </p:spPr>
      </p:pic>
      <p:pic>
        <p:nvPicPr>
          <p:cNvPr id="4" name="Image 3" descr="Liberation_5juillet2012.pd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908720"/>
            <a:ext cx="1779587" cy="2519362"/>
          </a:xfrm>
          <a:prstGeom prst="rect">
            <a:avLst/>
          </a:prstGeom>
          <a:solidFill>
            <a:schemeClr val="bg1"/>
          </a:solidFill>
          <a:ln w="9525">
            <a:solidFill>
              <a:schemeClr val="tx1"/>
            </a:solidFill>
            <a:miter lim="800000"/>
            <a:headEnd/>
            <a:tailEnd/>
          </a:ln>
          <a:extLst/>
        </p:spPr>
      </p:pic>
      <p:pic>
        <p:nvPicPr>
          <p:cNvPr id="5" name="Image 4" descr="the_new_york_times_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79845" y="3499353"/>
            <a:ext cx="2712224" cy="151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descr="Higg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79856" y="4437212"/>
            <a:ext cx="2712224" cy="237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9" descr="portada_NewYorkTimes.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71278" y="908720"/>
            <a:ext cx="3799680" cy="25193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 name="Image 10" descr="portada_VKnl.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6248" y="3494087"/>
            <a:ext cx="2408239" cy="21605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9" name="Image 11" descr="portada_LeMonde.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6248" y="5018757"/>
            <a:ext cx="2424113" cy="1800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 name="Image 9" descr="CERN.jp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885383" y="908720"/>
            <a:ext cx="2359025" cy="25193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83968" y="2420888"/>
            <a:ext cx="2720095" cy="1548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Image 6" descr="LeMonde_20120705_QUO.pdf"/>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660455" y="1695227"/>
            <a:ext cx="2376041" cy="3029917"/>
          </a:xfrm>
          <a:prstGeom prst="rect">
            <a:avLst/>
          </a:prstGeom>
          <a:solidFill>
            <a:schemeClr val="bg1"/>
          </a:solidFill>
          <a:ln w="9525">
            <a:solidFill>
              <a:schemeClr val="tx1"/>
            </a:solidFill>
            <a:miter lim="800000"/>
            <a:headEnd/>
            <a:tailEnd/>
          </a:ln>
          <a:extLst/>
        </p:spPr>
      </p:pic>
      <p:pic>
        <p:nvPicPr>
          <p:cNvPr id="13"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64099" y="4003777"/>
            <a:ext cx="3744405" cy="2809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027"/>
          <p:cNvSpPr txBox="1">
            <a:spLocks noChangeArrowheads="1"/>
          </p:cNvSpPr>
          <p:nvPr/>
        </p:nvSpPr>
        <p:spPr bwMode="auto">
          <a:xfrm>
            <a:off x="107504" y="110901"/>
            <a:ext cx="8787493"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800" b="1" kern="0" dirty="0" err="1" smtClean="0">
                <a:solidFill>
                  <a:srgbClr val="FCF933"/>
                </a:solidFill>
                <a:effectLst>
                  <a:outerShdw blurRad="38100" dist="38100" dir="2700000">
                    <a:srgbClr val="000000"/>
                  </a:outerShdw>
                </a:effectLst>
                <a:latin typeface="ArialMT"/>
                <a:sym typeface="Wingdings" panose="05000000000000000000" pitchFamily="2" charset="2"/>
              </a:rPr>
              <a:t>Abour</a:t>
            </a:r>
            <a:r>
              <a:rPr lang="en-GB" sz="2800" b="1" kern="0" dirty="0" smtClean="0">
                <a:solidFill>
                  <a:srgbClr val="FCF933"/>
                </a:solidFill>
                <a:effectLst>
                  <a:outerShdw blurRad="38100" dist="38100" dir="2700000">
                    <a:srgbClr val="000000"/>
                  </a:outerShdw>
                </a:effectLst>
                <a:latin typeface="ArialMT"/>
                <a:sym typeface="Wingdings" panose="05000000000000000000" pitchFamily="2" charset="2"/>
              </a:rPr>
              <a:t> 50 years and Billion(s) of Dollars –</a:t>
            </a:r>
          </a:p>
          <a:p>
            <a:pPr algn="ct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sym typeface="Wingdings" panose="05000000000000000000" pitchFamily="2" charset="2"/>
              </a:rPr>
              <a:t>The “God Particle” is no Longer a Theory </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2850444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0" y="1"/>
            <a:ext cx="9205342" cy="6858000"/>
          </a:xfrm>
          <a:prstGeom prst="rect">
            <a:avLst/>
          </a:prstGeom>
        </p:spPr>
      </p:pic>
      <p:pic>
        <p:nvPicPr>
          <p:cNvPr id="6" name="Image 5"/>
          <p:cNvPicPr>
            <a:picLocks noChangeAspect="1"/>
          </p:cNvPicPr>
          <p:nvPr/>
        </p:nvPicPr>
        <p:blipFill>
          <a:blip r:embed="rId3"/>
          <a:stretch>
            <a:fillRect/>
          </a:stretch>
        </p:blipFill>
        <p:spPr>
          <a:xfrm>
            <a:off x="99224" y="16042"/>
            <a:ext cx="8961897" cy="1743607"/>
          </a:xfrm>
          <a:prstGeom prst="rect">
            <a:avLst/>
          </a:prstGeom>
        </p:spPr>
      </p:pic>
      <p:sp>
        <p:nvSpPr>
          <p:cNvPr id="7" name="Rectangle 6"/>
          <p:cNvSpPr/>
          <p:nvPr/>
        </p:nvSpPr>
        <p:spPr>
          <a:xfrm>
            <a:off x="118170" y="4303455"/>
            <a:ext cx="9025830" cy="2554545"/>
          </a:xfrm>
          <a:prstGeom prst="rect">
            <a:avLst/>
          </a:prstGeom>
        </p:spPr>
        <p:txBody>
          <a:bodyPr wrap="square">
            <a:spAutoFit/>
          </a:bodyPr>
          <a:lstStyle/>
          <a:p>
            <a:r>
              <a:rPr lang="fr-FR" sz="2000" b="1" dirty="0">
                <a:solidFill>
                  <a:srgbClr val="FF0000"/>
                </a:solidFill>
                <a:latin typeface="ArialMT"/>
              </a:rPr>
              <a:t>Determine </a:t>
            </a:r>
            <a:r>
              <a:rPr lang="fr-FR" sz="2000" b="1" dirty="0" err="1">
                <a:solidFill>
                  <a:srgbClr val="FF0000"/>
                </a:solidFill>
                <a:latin typeface="ArialMT"/>
              </a:rPr>
              <a:t>Higgs</a:t>
            </a:r>
            <a:r>
              <a:rPr lang="fr-FR" sz="2000" b="1" dirty="0">
                <a:solidFill>
                  <a:srgbClr val="FF0000"/>
                </a:solidFill>
                <a:latin typeface="ArialMT"/>
              </a:rPr>
              <a:t> </a:t>
            </a:r>
            <a:r>
              <a:rPr lang="fr-FR" sz="2000" b="1" dirty="0" err="1">
                <a:solidFill>
                  <a:srgbClr val="FF0000"/>
                </a:solidFill>
                <a:latin typeface="ArialMT"/>
              </a:rPr>
              <a:t>properties</a:t>
            </a:r>
            <a:r>
              <a:rPr lang="fr-FR" sz="2000" b="1" dirty="0">
                <a:solidFill>
                  <a:srgbClr val="FF0000"/>
                </a:solidFill>
                <a:latin typeface="ArialMT"/>
              </a:rPr>
              <a:t> as </a:t>
            </a:r>
            <a:r>
              <a:rPr lang="fr-FR" sz="2000" b="1" dirty="0" err="1">
                <a:solidFill>
                  <a:srgbClr val="FF0000"/>
                </a:solidFill>
                <a:latin typeface="ArialMT"/>
              </a:rPr>
              <a:t>precisely</a:t>
            </a:r>
            <a:r>
              <a:rPr lang="fr-FR" sz="2000" b="1" dirty="0">
                <a:solidFill>
                  <a:srgbClr val="FF0000"/>
                </a:solidFill>
                <a:latin typeface="ArialMT"/>
              </a:rPr>
              <a:t> </a:t>
            </a:r>
            <a:r>
              <a:rPr lang="fr-FR" sz="2000" b="1" dirty="0" smtClean="0">
                <a:solidFill>
                  <a:srgbClr val="FF0000"/>
                </a:solidFill>
                <a:latin typeface="ArialMT"/>
              </a:rPr>
              <a:t>as </a:t>
            </a:r>
            <a:br>
              <a:rPr lang="fr-FR" sz="2000" b="1" dirty="0" smtClean="0">
                <a:solidFill>
                  <a:srgbClr val="FF0000"/>
                </a:solidFill>
                <a:latin typeface="ArialMT"/>
              </a:rPr>
            </a:br>
            <a:r>
              <a:rPr lang="fr-FR" sz="2000" b="1" dirty="0" smtClean="0">
                <a:solidFill>
                  <a:srgbClr val="FF0000"/>
                </a:solidFill>
                <a:latin typeface="ArialMT"/>
              </a:rPr>
              <a:t>possible</a:t>
            </a:r>
            <a:r>
              <a:rPr lang="fr-FR" sz="2000" b="1" dirty="0">
                <a:solidFill>
                  <a:srgbClr val="FF0000"/>
                </a:solidFill>
                <a:latin typeface="ArialMT"/>
              </a:rPr>
              <a:t> </a:t>
            </a:r>
            <a:r>
              <a:rPr lang="fr-FR" sz="2000" b="1" dirty="0" smtClean="0">
                <a:solidFill>
                  <a:srgbClr val="FF0000"/>
                </a:solidFill>
                <a:latin typeface="ArialMT"/>
              </a:rPr>
              <a:t>to </a:t>
            </a:r>
            <a:r>
              <a:rPr lang="fr-FR" sz="2000" b="1" dirty="0" err="1" smtClean="0">
                <a:solidFill>
                  <a:srgbClr val="FF0000"/>
                </a:solidFill>
                <a:latin typeface="ArialMT"/>
              </a:rPr>
              <a:t>address</a:t>
            </a:r>
            <a:r>
              <a:rPr lang="fr-FR" sz="2000" b="1" dirty="0" smtClean="0">
                <a:solidFill>
                  <a:srgbClr val="FF0000"/>
                </a:solidFill>
                <a:latin typeface="ArialMT"/>
              </a:rPr>
              <a:t> </a:t>
            </a:r>
            <a:r>
              <a:rPr lang="fr-FR" sz="2000" b="1" dirty="0" err="1" smtClean="0">
                <a:solidFill>
                  <a:srgbClr val="FF0000"/>
                </a:solidFill>
                <a:latin typeface="ArialMT"/>
              </a:rPr>
              <a:t>fundamentl</a:t>
            </a:r>
            <a:r>
              <a:rPr lang="fr-FR" sz="2000" b="1" dirty="0" smtClean="0">
                <a:solidFill>
                  <a:srgbClr val="FF0000"/>
                </a:solidFill>
                <a:latin typeface="ArialMT"/>
              </a:rPr>
              <a:t> questions:</a:t>
            </a:r>
            <a:endParaRPr lang="fr-FR" sz="2000" b="1" dirty="0">
              <a:solidFill>
                <a:srgbClr val="FF0000"/>
              </a:solidFill>
              <a:latin typeface="ArialMT"/>
            </a:endParaRPr>
          </a:p>
          <a:p>
            <a:endParaRPr lang="fr-FR" sz="2000" b="1" dirty="0">
              <a:solidFill>
                <a:srgbClr val="FFFF00"/>
              </a:solidFill>
              <a:latin typeface="ArialMT"/>
            </a:endParaRPr>
          </a:p>
          <a:p>
            <a:r>
              <a:rPr lang="en-US" sz="2000" b="1" dirty="0">
                <a:solidFill>
                  <a:schemeClr val="bg1"/>
                </a:solidFill>
                <a:effectLst>
                  <a:outerShdw blurRad="38100" dist="38100" dir="2700000" algn="tl">
                    <a:srgbClr val="000000">
                      <a:alpha val="43137"/>
                    </a:srgbClr>
                  </a:outerShdw>
                </a:effectLst>
                <a:latin typeface="ArialMT"/>
              </a:rPr>
              <a:t>… is it </a:t>
            </a:r>
            <a:r>
              <a:rPr lang="en-US" sz="2000" b="1" dirty="0" smtClean="0">
                <a:solidFill>
                  <a:schemeClr val="bg1"/>
                </a:solidFill>
                <a:effectLst>
                  <a:outerShdw blurRad="38100" dist="38100" dir="2700000" algn="tl">
                    <a:srgbClr val="000000">
                      <a:alpha val="43137"/>
                    </a:srgbClr>
                  </a:outerShdw>
                </a:effectLst>
                <a:latin typeface="ArialMT"/>
              </a:rPr>
              <a:t>“</a:t>
            </a:r>
            <a:r>
              <a:rPr lang="en-US" sz="2000" b="1" dirty="0" smtClean="0">
                <a:solidFill>
                  <a:srgbClr val="FFFF00"/>
                </a:solidFill>
                <a:effectLst>
                  <a:outerShdw blurRad="38100" dist="38100" dir="2700000" algn="tl">
                    <a:srgbClr val="000000">
                      <a:alpha val="43137"/>
                    </a:srgbClr>
                  </a:outerShdw>
                </a:effectLst>
                <a:latin typeface="ArialMT"/>
              </a:rPr>
              <a:t>THE Higgs Boson” </a:t>
            </a:r>
            <a:r>
              <a:rPr lang="en-US" sz="2000" b="1" dirty="0" smtClean="0">
                <a:solidFill>
                  <a:schemeClr val="bg1"/>
                </a:solidFill>
                <a:effectLst>
                  <a:outerShdw blurRad="38100" dist="38100" dir="2700000" algn="tl">
                    <a:srgbClr val="000000">
                      <a:alpha val="43137"/>
                    </a:srgbClr>
                  </a:outerShdw>
                </a:effectLst>
                <a:latin typeface="ArialMT"/>
              </a:rPr>
              <a:t>(</a:t>
            </a:r>
            <a:r>
              <a:rPr lang="en-US" sz="2000" b="1" dirty="0">
                <a:solidFill>
                  <a:schemeClr val="bg1"/>
                </a:solidFill>
                <a:effectLst>
                  <a:outerShdw blurRad="38100" dist="38100" dir="2700000" algn="tl">
                    <a:srgbClr val="000000">
                      <a:alpha val="43137"/>
                    </a:srgbClr>
                  </a:outerShdw>
                </a:effectLst>
                <a:latin typeface="ArialMT"/>
              </a:rPr>
              <a:t>of the </a:t>
            </a:r>
            <a:r>
              <a:rPr lang="en-US" sz="2000" b="1" dirty="0" smtClean="0">
                <a:solidFill>
                  <a:schemeClr val="bg1"/>
                </a:solidFill>
                <a:effectLst>
                  <a:outerShdw blurRad="38100" dist="38100" dir="2700000" algn="tl">
                    <a:srgbClr val="000000">
                      <a:alpha val="43137"/>
                    </a:srgbClr>
                  </a:outerShdw>
                </a:effectLst>
                <a:latin typeface="ArialMT"/>
              </a:rPr>
              <a:t>Standard </a:t>
            </a:r>
            <a:r>
              <a:rPr lang="en-US" sz="2000" b="1" dirty="0">
                <a:solidFill>
                  <a:schemeClr val="bg1"/>
                </a:solidFill>
                <a:effectLst>
                  <a:outerShdw blurRad="38100" dist="38100" dir="2700000" algn="tl">
                    <a:srgbClr val="000000">
                      <a:alpha val="43137"/>
                    </a:srgbClr>
                  </a:outerShdw>
                </a:effectLst>
                <a:latin typeface="ArialMT"/>
              </a:rPr>
              <a:t>Model) ? or one of several ?</a:t>
            </a:r>
          </a:p>
          <a:p>
            <a:endParaRPr lang="en-US" sz="2000" b="1" dirty="0">
              <a:solidFill>
                <a:schemeClr val="bg1"/>
              </a:solidFill>
              <a:effectLst>
                <a:outerShdw blurRad="38100" dist="38100" dir="2700000" algn="tl">
                  <a:srgbClr val="000000">
                    <a:alpha val="43137"/>
                  </a:srgbClr>
                </a:outerShdw>
              </a:effectLst>
              <a:latin typeface="ArialMT"/>
            </a:endParaRPr>
          </a:p>
          <a:p>
            <a:r>
              <a:rPr lang="en-US" sz="2000" b="1" dirty="0">
                <a:solidFill>
                  <a:schemeClr val="bg1"/>
                </a:solidFill>
                <a:effectLst>
                  <a:outerShdw blurRad="38100" dist="38100" dir="2700000" algn="tl">
                    <a:srgbClr val="000000">
                      <a:alpha val="43137"/>
                    </a:srgbClr>
                  </a:outerShdw>
                </a:effectLst>
                <a:latin typeface="ArialMT"/>
              </a:rPr>
              <a:t>… its properties could give </a:t>
            </a:r>
            <a:r>
              <a:rPr lang="en-US" sz="2000" b="1" dirty="0" smtClean="0">
                <a:solidFill>
                  <a:schemeClr val="bg1"/>
                </a:solidFill>
                <a:effectLst>
                  <a:outerShdw blurRad="38100" dist="38100" dir="2700000" algn="tl">
                    <a:srgbClr val="000000">
                      <a:alpha val="43137"/>
                    </a:srgbClr>
                  </a:outerShdw>
                </a:effectLst>
                <a:latin typeface="ArialMT"/>
              </a:rPr>
              <a:t>information on </a:t>
            </a:r>
            <a:r>
              <a:rPr lang="en-US" sz="2000" b="1" dirty="0">
                <a:solidFill>
                  <a:srgbClr val="FFFF00"/>
                </a:solidFill>
                <a:effectLst>
                  <a:outerShdw blurRad="38100" dist="38100" dir="2700000" algn="tl">
                    <a:srgbClr val="000000">
                      <a:alpha val="43137"/>
                    </a:srgbClr>
                  </a:outerShdw>
                </a:effectLst>
                <a:latin typeface="ArialMT"/>
              </a:rPr>
              <a:t>Dark Matter</a:t>
            </a:r>
          </a:p>
          <a:p>
            <a:endParaRPr lang="en-US" sz="2000" b="1" dirty="0">
              <a:solidFill>
                <a:schemeClr val="bg1"/>
              </a:solidFill>
              <a:effectLst>
                <a:outerShdw blurRad="38100" dist="38100" dir="2700000" algn="tl">
                  <a:srgbClr val="000000">
                    <a:alpha val="43137"/>
                  </a:srgbClr>
                </a:outerShdw>
              </a:effectLst>
              <a:latin typeface="ArialMT"/>
            </a:endParaRPr>
          </a:p>
          <a:p>
            <a:r>
              <a:rPr lang="en-US" sz="2000" b="1" dirty="0">
                <a:solidFill>
                  <a:schemeClr val="bg1"/>
                </a:solidFill>
                <a:effectLst>
                  <a:outerShdw blurRad="38100" dist="38100" dir="2700000" algn="tl">
                    <a:srgbClr val="000000">
                      <a:alpha val="43137"/>
                    </a:srgbClr>
                  </a:outerShdw>
                </a:effectLst>
                <a:latin typeface="ArialMT"/>
              </a:rPr>
              <a:t>… its properties could give first </a:t>
            </a:r>
            <a:r>
              <a:rPr lang="en-US" sz="2000" b="1" dirty="0" smtClean="0">
                <a:solidFill>
                  <a:schemeClr val="bg1"/>
                </a:solidFill>
                <a:effectLst>
                  <a:outerShdw blurRad="38100" dist="38100" dir="2700000" algn="tl">
                    <a:srgbClr val="000000">
                      <a:alpha val="43137"/>
                    </a:srgbClr>
                  </a:outerShdw>
                </a:effectLst>
                <a:latin typeface="ArialMT"/>
              </a:rPr>
              <a:t>hints on </a:t>
            </a:r>
            <a:r>
              <a:rPr lang="en-US" sz="2000" b="1" dirty="0">
                <a:solidFill>
                  <a:srgbClr val="FFFF00"/>
                </a:solidFill>
                <a:effectLst>
                  <a:outerShdw blurRad="38100" dist="38100" dir="2700000" algn="tl">
                    <a:srgbClr val="000000">
                      <a:alpha val="43137"/>
                    </a:srgbClr>
                  </a:outerShdw>
                </a:effectLst>
                <a:latin typeface="ArialMT"/>
              </a:rPr>
              <a:t>Dark Energy</a:t>
            </a:r>
          </a:p>
        </p:txBody>
      </p:sp>
      <p:pic>
        <p:nvPicPr>
          <p:cNvPr id="8" name="Image 7"/>
          <p:cNvPicPr>
            <a:picLocks noChangeAspect="1"/>
          </p:cNvPicPr>
          <p:nvPr/>
        </p:nvPicPr>
        <p:blipFill>
          <a:blip r:embed="rId4"/>
          <a:stretch>
            <a:fillRect/>
          </a:stretch>
        </p:blipFill>
        <p:spPr>
          <a:xfrm>
            <a:off x="4028749" y="1696127"/>
            <a:ext cx="5032372" cy="702311"/>
          </a:xfrm>
          <a:prstGeom prst="rect">
            <a:avLst/>
          </a:prstGeom>
        </p:spPr>
      </p:pic>
    </p:spTree>
    <p:extLst>
      <p:ext uri="{BB962C8B-B14F-4D97-AF65-F5344CB8AC3E}">
        <p14:creationId xmlns:p14="http://schemas.microsoft.com/office/powerpoint/2010/main" val="22875948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3"/>
          <a:stretch>
            <a:fillRect/>
          </a:stretch>
        </p:blipFill>
        <p:spPr>
          <a:xfrm>
            <a:off x="211943" y="873272"/>
            <a:ext cx="4834469" cy="4723653"/>
          </a:xfrm>
          <a:prstGeom prst="rect">
            <a:avLst/>
          </a:prstGeom>
        </p:spPr>
      </p:pic>
      <p:sp>
        <p:nvSpPr>
          <p:cNvPr id="5" name="Rectangle 4"/>
          <p:cNvSpPr/>
          <p:nvPr/>
        </p:nvSpPr>
        <p:spPr>
          <a:xfrm>
            <a:off x="235929" y="5744666"/>
            <a:ext cx="4704026" cy="923330"/>
          </a:xfrm>
          <a:prstGeom prst="rect">
            <a:avLst/>
          </a:prstGeom>
        </p:spPr>
        <p:txBody>
          <a:bodyPr wrap="square">
            <a:spAutoFit/>
          </a:bodyPr>
          <a:lstStyle/>
          <a:p>
            <a:pPr algn="ctr"/>
            <a:r>
              <a:rPr lang="fr-FR" b="1" dirty="0">
                <a:solidFill>
                  <a:schemeClr val="bg1"/>
                </a:solidFill>
                <a:latin typeface="ArialMT"/>
              </a:rPr>
              <a:t>https://www.forbes.com/sites/startswithabang/2016/03/11/could-the-lhc-make-an-earth-killing-black-hole/#2fe64fd02ed5</a:t>
            </a:r>
          </a:p>
        </p:txBody>
      </p:sp>
      <p:sp>
        <p:nvSpPr>
          <p:cNvPr id="6" name="Rectangle 5"/>
          <p:cNvSpPr/>
          <p:nvPr/>
        </p:nvSpPr>
        <p:spPr>
          <a:xfrm>
            <a:off x="5244332" y="795774"/>
            <a:ext cx="3616200" cy="1631216"/>
          </a:xfrm>
          <a:prstGeom prst="rect">
            <a:avLst/>
          </a:prstGeom>
        </p:spPr>
        <p:txBody>
          <a:bodyPr wrap="square">
            <a:spAutoFit/>
          </a:bodyPr>
          <a:lstStyle/>
          <a:p>
            <a:pPr algn="ctr"/>
            <a:r>
              <a:rPr lang="fr-FR" sz="2000" b="1" dirty="0">
                <a:solidFill>
                  <a:srgbClr val="F5F5F5"/>
                </a:solidFill>
                <a:effectLst>
                  <a:outerShdw blurRad="38100" dist="38100" dir="2700000" algn="tl">
                    <a:srgbClr val="000000">
                      <a:alpha val="43137"/>
                    </a:srgbClr>
                  </a:outerShdw>
                </a:effectLst>
                <a:latin typeface="ArialMT"/>
              </a:rPr>
              <a:t>Has the new </a:t>
            </a:r>
            <a:r>
              <a:rPr lang="fr-FR" sz="2000" b="1" dirty="0" smtClean="0">
                <a:solidFill>
                  <a:srgbClr val="F5F5F5"/>
                </a:solidFill>
                <a:effectLst>
                  <a:outerShdw blurRad="38100" dist="38100" dir="2700000" algn="tl">
                    <a:srgbClr val="000000">
                      <a:alpha val="43137"/>
                    </a:srgbClr>
                  </a:outerShdw>
                </a:effectLst>
                <a:latin typeface="ArialMT"/>
              </a:rPr>
              <a:t>CERN </a:t>
            </a:r>
            <a:r>
              <a:rPr lang="fr-FR" sz="2000" b="1" dirty="0" err="1" smtClean="0">
                <a:solidFill>
                  <a:srgbClr val="F5F5F5"/>
                </a:solidFill>
                <a:effectLst>
                  <a:outerShdw blurRad="38100" dist="38100" dir="2700000" algn="tl">
                    <a:srgbClr val="000000">
                      <a:alpha val="43137"/>
                    </a:srgbClr>
                  </a:outerShdw>
                </a:effectLst>
                <a:latin typeface="ArialMT"/>
              </a:rPr>
              <a:t>project</a:t>
            </a:r>
            <a:r>
              <a:rPr lang="fr-FR" sz="2000" b="1" dirty="0" smtClean="0">
                <a:solidFill>
                  <a:srgbClr val="F5F5F5"/>
                </a:solidFill>
                <a:effectLst>
                  <a:outerShdw blurRad="38100" dist="38100" dir="2700000" algn="tl">
                    <a:srgbClr val="000000">
                      <a:alpha val="43137"/>
                    </a:srgbClr>
                  </a:outerShdw>
                </a:effectLst>
                <a:latin typeface="ArialMT"/>
              </a:rPr>
              <a:t> </a:t>
            </a:r>
            <a:r>
              <a:rPr lang="fr-FR" sz="2000" b="1" dirty="0">
                <a:solidFill>
                  <a:srgbClr val="F5F5F5"/>
                </a:solidFill>
                <a:effectLst>
                  <a:outerShdw blurRad="38100" dist="38100" dir="2700000" algn="tl">
                    <a:srgbClr val="000000">
                      <a:alpha val="43137"/>
                    </a:srgbClr>
                  </a:outerShdw>
                </a:effectLst>
                <a:latin typeface="ArialMT"/>
              </a:rPr>
              <a:t>– </a:t>
            </a:r>
            <a:endParaRPr lang="fr-FR" sz="2000" b="1" dirty="0" smtClean="0">
              <a:solidFill>
                <a:srgbClr val="F5F5F5"/>
              </a:solidFill>
              <a:effectLst>
                <a:outerShdw blurRad="38100" dist="38100" dir="2700000" algn="tl">
                  <a:srgbClr val="000000">
                    <a:alpha val="43137"/>
                  </a:srgbClr>
                </a:outerShdw>
              </a:effectLst>
              <a:latin typeface="ArialMT"/>
            </a:endParaRPr>
          </a:p>
          <a:p>
            <a:pPr algn="ctr"/>
            <a:r>
              <a:rPr lang="fr-FR" sz="2000" b="1" dirty="0" smtClean="0">
                <a:solidFill>
                  <a:srgbClr val="F5F5F5"/>
                </a:solidFill>
                <a:effectLst>
                  <a:outerShdw blurRad="38100" dist="38100" dir="2700000" algn="tl">
                    <a:srgbClr val="000000">
                      <a:alpha val="43137"/>
                    </a:srgbClr>
                  </a:outerShdw>
                </a:effectLst>
                <a:latin typeface="ArialMT"/>
              </a:rPr>
              <a:t>the </a:t>
            </a:r>
            <a:r>
              <a:rPr lang="fr-FR" sz="2000" b="1" i="1" dirty="0">
                <a:solidFill>
                  <a:srgbClr val="FFFF00"/>
                </a:solidFill>
                <a:effectLst>
                  <a:outerShdw blurRad="38100" dist="38100" dir="2700000" algn="tl">
                    <a:srgbClr val="000000">
                      <a:alpha val="43137"/>
                    </a:srgbClr>
                  </a:outerShdw>
                </a:effectLst>
                <a:latin typeface="ArialMT"/>
              </a:rPr>
              <a:t>LHC </a:t>
            </a:r>
            <a:r>
              <a:rPr lang="fr-FR" sz="2000" b="1" i="1" dirty="0" smtClean="0">
                <a:solidFill>
                  <a:srgbClr val="FFFF00"/>
                </a:solidFill>
                <a:effectLst>
                  <a:outerShdw blurRad="38100" dist="38100" dir="2700000" algn="tl">
                    <a:srgbClr val="000000">
                      <a:alpha val="43137"/>
                    </a:srgbClr>
                  </a:outerShdw>
                </a:effectLst>
                <a:latin typeface="ArialMT"/>
              </a:rPr>
              <a:t>- the </a:t>
            </a:r>
            <a:r>
              <a:rPr lang="fr-FR" sz="2000" b="1" i="1" dirty="0" err="1">
                <a:solidFill>
                  <a:srgbClr val="FFFF00"/>
                </a:solidFill>
                <a:effectLst>
                  <a:outerShdw blurRad="38100" dist="38100" dir="2700000" algn="tl">
                    <a:srgbClr val="000000">
                      <a:alpha val="43137"/>
                    </a:srgbClr>
                  </a:outerShdw>
                </a:effectLst>
                <a:latin typeface="ArialMT"/>
              </a:rPr>
              <a:t>potential</a:t>
            </a:r>
            <a:r>
              <a:rPr lang="fr-FR" sz="2000" b="1" i="1" dirty="0">
                <a:solidFill>
                  <a:srgbClr val="FFFF00"/>
                </a:solidFill>
                <a:effectLst>
                  <a:outerShdw blurRad="38100" dist="38100" dir="2700000" algn="tl">
                    <a:srgbClr val="000000">
                      <a:alpha val="43137"/>
                    </a:srgbClr>
                  </a:outerShdw>
                </a:effectLst>
                <a:latin typeface="ArialMT"/>
              </a:rPr>
              <a:t> </a:t>
            </a:r>
            <a:r>
              <a:rPr lang="fr-FR" sz="2000" b="1" dirty="0">
                <a:solidFill>
                  <a:srgbClr val="F5F5F5"/>
                </a:solidFill>
                <a:effectLst>
                  <a:outerShdw blurRad="38100" dist="38100" dir="2700000" algn="tl">
                    <a:srgbClr val="000000">
                      <a:alpha val="43137"/>
                    </a:srgbClr>
                  </a:outerShdw>
                </a:effectLst>
                <a:latin typeface="ArialMT"/>
              </a:rPr>
              <a:t>to</a:t>
            </a:r>
          </a:p>
          <a:p>
            <a:pPr algn="ctr"/>
            <a:r>
              <a:rPr lang="fr-FR" sz="2000" b="1" dirty="0" err="1">
                <a:solidFill>
                  <a:srgbClr val="F5F5F5"/>
                </a:solidFill>
                <a:effectLst>
                  <a:outerShdw blurRad="38100" dist="38100" dir="2700000" algn="tl">
                    <a:srgbClr val="000000">
                      <a:alpha val="43137"/>
                    </a:srgbClr>
                  </a:outerShdw>
                </a:effectLst>
                <a:latin typeface="ArialMT"/>
              </a:rPr>
              <a:t>create</a:t>
            </a:r>
            <a:r>
              <a:rPr lang="fr-FR" sz="2000" b="1" dirty="0">
                <a:solidFill>
                  <a:srgbClr val="F5F5F5"/>
                </a:solidFill>
                <a:effectLst>
                  <a:outerShdw blurRad="38100" dist="38100" dir="2700000" algn="tl">
                    <a:srgbClr val="000000">
                      <a:alpha val="43137"/>
                    </a:srgbClr>
                  </a:outerShdw>
                </a:effectLst>
                <a:latin typeface="ArialMT"/>
              </a:rPr>
              <a:t> </a:t>
            </a:r>
            <a:r>
              <a:rPr lang="fr-FR" sz="2000" b="1" i="1" dirty="0">
                <a:solidFill>
                  <a:srgbClr val="FFFF00"/>
                </a:solidFill>
                <a:effectLst>
                  <a:outerShdw blurRad="38100" dist="38100" dir="2700000" algn="tl">
                    <a:srgbClr val="000000">
                      <a:alpha val="43137"/>
                    </a:srgbClr>
                  </a:outerShdw>
                </a:effectLst>
                <a:latin typeface="ArialMT"/>
              </a:rPr>
              <a:t>a black </a:t>
            </a:r>
            <a:r>
              <a:rPr lang="fr-FR" sz="2000" b="1" i="1" dirty="0" err="1">
                <a:solidFill>
                  <a:srgbClr val="FFFF00"/>
                </a:solidFill>
                <a:effectLst>
                  <a:outerShdw blurRad="38100" dist="38100" dir="2700000" algn="tl">
                    <a:srgbClr val="000000">
                      <a:alpha val="43137"/>
                    </a:srgbClr>
                  </a:outerShdw>
                </a:effectLst>
                <a:latin typeface="ArialMT"/>
              </a:rPr>
              <a:t>hole</a:t>
            </a:r>
            <a:endParaRPr lang="fr-FR" sz="2000" b="1" i="1" dirty="0">
              <a:solidFill>
                <a:srgbClr val="FFFF00"/>
              </a:solidFill>
              <a:effectLst>
                <a:outerShdw blurRad="38100" dist="38100" dir="2700000" algn="tl">
                  <a:srgbClr val="000000">
                    <a:alpha val="43137"/>
                  </a:srgbClr>
                </a:outerShdw>
              </a:effectLst>
              <a:latin typeface="ArialMT"/>
            </a:endParaRPr>
          </a:p>
          <a:p>
            <a:pPr algn="ctr"/>
            <a:r>
              <a:rPr lang="fr-FR" sz="2000" b="1" i="1" dirty="0" err="1">
                <a:solidFill>
                  <a:schemeClr val="bg1"/>
                </a:solidFill>
                <a:effectLst>
                  <a:outerShdw blurRad="38100" dist="38100" dir="2700000" algn="tl">
                    <a:srgbClr val="000000">
                      <a:alpha val="43137"/>
                    </a:srgbClr>
                  </a:outerShdw>
                </a:effectLst>
                <a:latin typeface="ArialMT"/>
              </a:rPr>
              <a:t>that</a:t>
            </a:r>
            <a:r>
              <a:rPr lang="fr-FR" sz="2000" b="1" i="1" dirty="0">
                <a:solidFill>
                  <a:schemeClr val="bg1"/>
                </a:solidFill>
                <a:effectLst>
                  <a:outerShdw blurRad="38100" dist="38100" dir="2700000" algn="tl">
                    <a:srgbClr val="000000">
                      <a:alpha val="43137"/>
                    </a:srgbClr>
                  </a:outerShdw>
                </a:effectLst>
                <a:latin typeface="ArialMT"/>
              </a:rPr>
              <a:t> </a:t>
            </a:r>
            <a:r>
              <a:rPr lang="fr-FR" sz="2000" b="1" i="1" dirty="0" err="1">
                <a:solidFill>
                  <a:schemeClr val="bg1"/>
                </a:solidFill>
                <a:effectLst>
                  <a:outerShdw blurRad="38100" dist="38100" dir="2700000" algn="tl">
                    <a:srgbClr val="000000">
                      <a:alpha val="43137"/>
                    </a:srgbClr>
                  </a:outerShdw>
                </a:effectLst>
                <a:latin typeface="ArialMT"/>
              </a:rPr>
              <a:t>swallows</a:t>
            </a:r>
            <a:r>
              <a:rPr lang="fr-FR" sz="2000" b="1" i="1" dirty="0">
                <a:solidFill>
                  <a:schemeClr val="bg1"/>
                </a:solidFill>
                <a:effectLst>
                  <a:outerShdw blurRad="38100" dist="38100" dir="2700000" algn="tl">
                    <a:srgbClr val="000000">
                      <a:alpha val="43137"/>
                    </a:srgbClr>
                  </a:outerShdw>
                </a:effectLst>
                <a:latin typeface="ArialMT"/>
              </a:rPr>
              <a:t> </a:t>
            </a:r>
            <a:r>
              <a:rPr lang="fr-FR" sz="2000" b="1" i="1" dirty="0" err="1">
                <a:solidFill>
                  <a:schemeClr val="bg1"/>
                </a:solidFill>
                <a:effectLst>
                  <a:outerShdw blurRad="38100" dist="38100" dir="2700000" algn="tl">
                    <a:srgbClr val="000000">
                      <a:alpha val="43137"/>
                    </a:srgbClr>
                  </a:outerShdw>
                </a:effectLst>
                <a:latin typeface="ArialMT"/>
              </a:rPr>
              <a:t>our</a:t>
            </a:r>
            <a:endParaRPr lang="fr-FR" sz="2000" b="1" i="1" dirty="0">
              <a:solidFill>
                <a:schemeClr val="bg1"/>
              </a:solidFill>
              <a:effectLst>
                <a:outerShdw blurRad="38100" dist="38100" dir="2700000" algn="tl">
                  <a:srgbClr val="000000">
                    <a:alpha val="43137"/>
                  </a:srgbClr>
                </a:outerShdw>
              </a:effectLst>
              <a:latin typeface="ArialMT"/>
            </a:endParaRPr>
          </a:p>
          <a:p>
            <a:pPr algn="ctr"/>
            <a:r>
              <a:rPr lang="fr-FR" sz="2000" b="1" i="1" dirty="0" err="1">
                <a:solidFill>
                  <a:schemeClr val="bg1"/>
                </a:solidFill>
                <a:effectLst>
                  <a:outerShdw blurRad="38100" dist="38100" dir="2700000" algn="tl">
                    <a:srgbClr val="000000">
                      <a:alpha val="43137"/>
                    </a:srgbClr>
                  </a:outerShdw>
                </a:effectLst>
                <a:latin typeface="ArialMT"/>
              </a:rPr>
              <a:t>planet</a:t>
            </a:r>
            <a:r>
              <a:rPr lang="fr-FR" sz="2000" b="1" i="1" dirty="0">
                <a:solidFill>
                  <a:schemeClr val="bg1"/>
                </a:solidFill>
                <a:effectLst>
                  <a:outerShdw blurRad="38100" dist="38100" dir="2700000" algn="tl">
                    <a:srgbClr val="000000">
                      <a:alpha val="43137"/>
                    </a:srgbClr>
                  </a:outerShdw>
                </a:effectLst>
                <a:latin typeface="ArialMT"/>
              </a:rPr>
              <a:t> </a:t>
            </a:r>
            <a:r>
              <a:rPr lang="fr-FR" sz="2000" b="1" i="1" dirty="0" err="1">
                <a:solidFill>
                  <a:schemeClr val="bg1"/>
                </a:solidFill>
                <a:effectLst>
                  <a:outerShdw blurRad="38100" dist="38100" dir="2700000" algn="tl">
                    <a:srgbClr val="000000">
                      <a:alpha val="43137"/>
                    </a:srgbClr>
                  </a:outerShdw>
                </a:effectLst>
                <a:latin typeface="ArialMT"/>
              </a:rPr>
              <a:t>earth</a:t>
            </a:r>
            <a:r>
              <a:rPr lang="fr-FR" sz="2000" b="1" i="1" dirty="0">
                <a:solidFill>
                  <a:schemeClr val="bg1"/>
                </a:solidFill>
                <a:effectLst>
                  <a:outerShdw blurRad="38100" dist="38100" dir="2700000" algn="tl">
                    <a:srgbClr val="000000">
                      <a:alpha val="43137"/>
                    </a:srgbClr>
                  </a:outerShdw>
                </a:effectLst>
                <a:latin typeface="ArialMT"/>
              </a:rPr>
              <a:t>?</a:t>
            </a:r>
          </a:p>
        </p:txBody>
      </p:sp>
      <p:sp>
        <p:nvSpPr>
          <p:cNvPr id="8" name="Rectangle 5"/>
          <p:cNvSpPr>
            <a:spLocks noChangeArrowheads="1"/>
          </p:cNvSpPr>
          <p:nvPr/>
        </p:nvSpPr>
        <p:spPr bwMode="auto">
          <a:xfrm>
            <a:off x="5046412" y="2750538"/>
            <a:ext cx="5040312" cy="211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sz="2800">
                <a:solidFill>
                  <a:schemeClr val="tx1"/>
                </a:solidFill>
                <a:latin typeface="Arial" panose="020B0604020202020204" pitchFamily="34" charset="0"/>
              </a:defRPr>
            </a:lvl1pPr>
            <a:lvl2pPr marL="742950" indent="-285750" algn="l">
              <a:spcBef>
                <a:spcPct val="20000"/>
              </a:spcBef>
              <a:buChar char="–"/>
              <a:defRPr sz="2400">
                <a:solidFill>
                  <a:schemeClr val="tx1"/>
                </a:solidFill>
                <a:latin typeface="Arial" panose="020B0604020202020204" pitchFamily="34" charset="0"/>
              </a:defRPr>
            </a:lvl2pPr>
            <a:lvl3pPr marL="1143000" indent="-228600" algn="l">
              <a:spcBef>
                <a:spcPct val="20000"/>
              </a:spcBef>
              <a:buChar char="•"/>
              <a:defRPr sz="2000">
                <a:solidFill>
                  <a:schemeClr val="tx1"/>
                </a:solidFill>
                <a:latin typeface="Arial" panose="020B0604020202020204" pitchFamily="34" charset="0"/>
              </a:defRPr>
            </a:lvl3pPr>
            <a:lvl4pPr marL="1600200" indent="-228600" algn="l">
              <a:spcBef>
                <a:spcPct val="20000"/>
              </a:spcBef>
              <a:buChar char="–"/>
              <a:defRPr>
                <a:solidFill>
                  <a:schemeClr val="tx1"/>
                </a:solidFill>
                <a:latin typeface="Arial" panose="020B0604020202020204" pitchFamily="34" charset="0"/>
              </a:defRPr>
            </a:lvl4pPr>
            <a:lvl5pPr marL="2057400" indent="-228600" algn="l">
              <a:spcBef>
                <a:spcPct val="20000"/>
              </a:spcBef>
              <a:buChar char="»"/>
              <a:defRPr>
                <a:solidFill>
                  <a:schemeClr val="tx1"/>
                </a:solidFill>
                <a:latin typeface="Arial" panose="020B0604020202020204" pitchFamily="34" charset="0"/>
              </a:defRPr>
            </a:lvl5pPr>
            <a:lvl6pPr marL="2514600" indent="-228600" fontAlgn="base">
              <a:spcBef>
                <a:spcPct val="20000"/>
              </a:spcBef>
              <a:spcAft>
                <a:spcPct val="0"/>
              </a:spcAft>
              <a:buChar char="»"/>
              <a:defRPr>
                <a:solidFill>
                  <a:schemeClr val="tx1"/>
                </a:solidFill>
                <a:latin typeface="Arial" panose="020B0604020202020204" pitchFamily="34" charset="0"/>
              </a:defRPr>
            </a:lvl6pPr>
            <a:lvl7pPr marL="2971800" indent="-228600" fontAlgn="base">
              <a:spcBef>
                <a:spcPct val="20000"/>
              </a:spcBef>
              <a:spcAft>
                <a:spcPct val="0"/>
              </a:spcAft>
              <a:buChar char="»"/>
              <a:defRPr>
                <a:solidFill>
                  <a:schemeClr val="tx1"/>
                </a:solidFill>
                <a:latin typeface="Arial" panose="020B0604020202020204" pitchFamily="34" charset="0"/>
              </a:defRPr>
            </a:lvl7pPr>
            <a:lvl8pPr marL="3429000" indent="-228600" fontAlgn="base">
              <a:spcBef>
                <a:spcPct val="20000"/>
              </a:spcBef>
              <a:spcAft>
                <a:spcPct val="0"/>
              </a:spcAft>
              <a:buChar char="»"/>
              <a:defRPr>
                <a:solidFill>
                  <a:schemeClr val="tx1"/>
                </a:solidFill>
                <a:latin typeface="Arial" panose="020B0604020202020204" pitchFamily="34" charset="0"/>
              </a:defRPr>
            </a:lvl8pPr>
            <a:lvl9pPr marL="3886200" indent="-228600" fontAlgn="base">
              <a:spcBef>
                <a:spcPct val="20000"/>
              </a:spcBef>
              <a:spcAft>
                <a:spcPct val="0"/>
              </a:spcAft>
              <a:buChar char="»"/>
              <a:defRPr>
                <a:solidFill>
                  <a:schemeClr val="tx1"/>
                </a:solidFill>
                <a:latin typeface="Arial" panose="020B0604020202020204" pitchFamily="34" charset="0"/>
              </a:defRPr>
            </a:lvl9pPr>
          </a:lstStyle>
          <a:p>
            <a:pPr eaLnBrk="1" hangingPunct="1">
              <a:lnSpc>
                <a:spcPct val="90000"/>
              </a:lnSpc>
            </a:pPr>
            <a:r>
              <a:rPr lang="en-US" altLang="fr-FR" sz="2000" b="1" i="1" dirty="0">
                <a:solidFill>
                  <a:srgbClr val="FFFF00"/>
                </a:solidFill>
              </a:rPr>
              <a:t>Micro black </a:t>
            </a:r>
            <a:r>
              <a:rPr lang="en-US" altLang="fr-FR" sz="2000" b="1" i="1" dirty="0" smtClean="0">
                <a:solidFill>
                  <a:srgbClr val="FFFF00"/>
                </a:solidFill>
              </a:rPr>
              <a:t>holes @ LHC:</a:t>
            </a:r>
            <a:endParaRPr lang="en-US" altLang="fr-FR" sz="2000" b="1" i="1" dirty="0">
              <a:solidFill>
                <a:srgbClr val="FFFF00"/>
              </a:solidFill>
            </a:endParaRPr>
          </a:p>
          <a:p>
            <a:pPr eaLnBrk="1" hangingPunct="1">
              <a:lnSpc>
                <a:spcPct val="90000"/>
              </a:lnSpc>
              <a:buFontTx/>
              <a:buNone/>
            </a:pPr>
            <a:r>
              <a:rPr lang="en-US" altLang="fr-FR" sz="2000" i="1" dirty="0">
                <a:solidFill>
                  <a:schemeClr val="bg1"/>
                </a:solidFill>
              </a:rPr>
              <a:t>		Mass: M</a:t>
            </a:r>
            <a:r>
              <a:rPr lang="en-US" altLang="fr-FR" sz="2000" i="1" baseline="-25000" dirty="0">
                <a:solidFill>
                  <a:schemeClr val="bg1"/>
                </a:solidFill>
              </a:rPr>
              <a:t>BH</a:t>
            </a:r>
            <a:r>
              <a:rPr lang="en-US" altLang="fr-FR" sz="2000" i="1" dirty="0">
                <a:solidFill>
                  <a:schemeClr val="bg1"/>
                </a:solidFill>
              </a:rPr>
              <a:t> ~ 1000 </a:t>
            </a:r>
            <a:r>
              <a:rPr lang="en-US" altLang="fr-FR" sz="2000" i="1" dirty="0" err="1">
                <a:solidFill>
                  <a:schemeClr val="bg1"/>
                </a:solidFill>
              </a:rPr>
              <a:t>M</a:t>
            </a:r>
            <a:r>
              <a:rPr lang="en-US" altLang="fr-FR" sz="2000" i="1" baseline="-25000" dirty="0" err="1">
                <a:solidFill>
                  <a:schemeClr val="bg1"/>
                </a:solidFill>
              </a:rPr>
              <a:t>proton</a:t>
            </a:r>
            <a:endParaRPr lang="en-US" altLang="fr-FR" sz="2000" i="1" baseline="-25000" dirty="0">
              <a:solidFill>
                <a:schemeClr val="bg1"/>
              </a:solidFill>
            </a:endParaRPr>
          </a:p>
          <a:p>
            <a:pPr eaLnBrk="1" hangingPunct="1">
              <a:lnSpc>
                <a:spcPct val="90000"/>
              </a:lnSpc>
              <a:buFontTx/>
              <a:buNone/>
            </a:pPr>
            <a:r>
              <a:rPr lang="en-US" altLang="fr-FR" sz="2000" i="1" dirty="0">
                <a:solidFill>
                  <a:schemeClr val="bg1"/>
                </a:solidFill>
              </a:rPr>
              <a:t>		Size: 10</a:t>
            </a:r>
            <a:r>
              <a:rPr lang="en-US" altLang="fr-FR" sz="2000" i="1" baseline="30000" dirty="0">
                <a:solidFill>
                  <a:schemeClr val="bg1"/>
                </a:solidFill>
              </a:rPr>
              <a:t>-18</a:t>
            </a:r>
            <a:r>
              <a:rPr lang="en-US" altLang="fr-FR" sz="2000" i="1" dirty="0">
                <a:solidFill>
                  <a:schemeClr val="bg1"/>
                </a:solidFill>
              </a:rPr>
              <a:t> m</a:t>
            </a:r>
          </a:p>
          <a:p>
            <a:pPr eaLnBrk="1" hangingPunct="1">
              <a:lnSpc>
                <a:spcPct val="90000"/>
              </a:lnSpc>
              <a:buFontTx/>
              <a:buNone/>
            </a:pPr>
            <a:r>
              <a:rPr lang="en-US" altLang="fr-FR" sz="2000" i="1" dirty="0">
                <a:solidFill>
                  <a:schemeClr val="bg1"/>
                </a:solidFill>
              </a:rPr>
              <a:t>		Temperature: 10</a:t>
            </a:r>
            <a:r>
              <a:rPr lang="en-US" altLang="fr-FR" sz="2000" i="1" baseline="30000" dirty="0">
                <a:solidFill>
                  <a:schemeClr val="bg1"/>
                </a:solidFill>
              </a:rPr>
              <a:t>16</a:t>
            </a:r>
            <a:r>
              <a:rPr lang="en-US" altLang="fr-FR" sz="2000" i="1" dirty="0">
                <a:solidFill>
                  <a:schemeClr val="bg1"/>
                </a:solidFill>
              </a:rPr>
              <a:t> K</a:t>
            </a:r>
          </a:p>
          <a:p>
            <a:pPr eaLnBrk="1" hangingPunct="1">
              <a:lnSpc>
                <a:spcPct val="90000"/>
              </a:lnSpc>
              <a:buFontTx/>
              <a:buNone/>
            </a:pPr>
            <a:r>
              <a:rPr lang="en-US" altLang="fr-FR" sz="2000" i="1" dirty="0">
                <a:solidFill>
                  <a:schemeClr val="bg1"/>
                </a:solidFill>
              </a:rPr>
              <a:t>		Lifetime: 10</a:t>
            </a:r>
            <a:r>
              <a:rPr lang="en-US" altLang="fr-FR" sz="2000" i="1" baseline="30000" dirty="0">
                <a:solidFill>
                  <a:schemeClr val="bg1"/>
                </a:solidFill>
              </a:rPr>
              <a:t>-27</a:t>
            </a:r>
            <a:r>
              <a:rPr lang="en-US" altLang="fr-FR" sz="2000" i="1" dirty="0">
                <a:solidFill>
                  <a:schemeClr val="bg1"/>
                </a:solidFill>
              </a:rPr>
              <a:t> s</a:t>
            </a:r>
          </a:p>
        </p:txBody>
      </p:sp>
      <p:pic>
        <p:nvPicPr>
          <p:cNvPr id="9" name="Picture 6" descr="bhlhc"/>
          <p:cNvPicPr>
            <a:picLocks noChangeAspect="1" noChangeArrowheads="1"/>
          </p:cNvPicPr>
          <p:nvPr/>
        </p:nvPicPr>
        <p:blipFill>
          <a:blip r:embed="rId4">
            <a:extLst>
              <a:ext uri="{28A0092B-C50C-407E-A947-70E740481C1C}">
                <a14:useLocalDpi xmlns:a14="http://schemas.microsoft.com/office/drawing/2010/main" val="0"/>
              </a:ext>
            </a:extLst>
          </a:blip>
          <a:srcRect l="5096"/>
          <a:stretch>
            <a:fillRect/>
          </a:stretch>
        </p:blipFill>
        <p:spPr bwMode="auto">
          <a:xfrm>
            <a:off x="5358881" y="4474010"/>
            <a:ext cx="3366194" cy="219398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27"/>
          <p:cNvSpPr txBox="1">
            <a:spLocks noChangeArrowheads="1"/>
          </p:cNvSpPr>
          <p:nvPr/>
        </p:nvSpPr>
        <p:spPr bwMode="auto">
          <a:xfrm>
            <a:off x="-648072" y="63155"/>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800" kern="0" dirty="0" smtClean="0">
                <a:solidFill>
                  <a:srgbClr val="FCF933"/>
                </a:solidFill>
                <a:effectLst>
                  <a:outerShdw blurRad="38100" dist="38100" dir="2700000">
                    <a:srgbClr val="000000"/>
                  </a:outerShdw>
                </a:effectLst>
                <a:latin typeface="ArialMT"/>
              </a:rPr>
              <a:t>  </a:t>
            </a:r>
            <a:r>
              <a:rPr lang="en-US" sz="2400" b="1" kern="0" dirty="0" smtClean="0">
                <a:solidFill>
                  <a:srgbClr val="FCF933"/>
                </a:solidFill>
                <a:effectLst>
                  <a:outerShdw blurRad="38100" dist="38100" dir="2700000" algn="tl">
                    <a:srgbClr val="000000">
                      <a:alpha val="43137"/>
                    </a:srgbClr>
                  </a:outerShdw>
                </a:effectLst>
                <a:latin typeface="ArialMT"/>
              </a:rPr>
              <a:t>2000x: Fear and Loathing… Are They Going to End the World?</a:t>
            </a:r>
            <a:endParaRPr lang="en-US" sz="2400" b="1" kern="0" dirty="0">
              <a:solidFill>
                <a:srgbClr val="FCF933"/>
              </a:solidFill>
              <a:effectLst>
                <a:outerShdw blurRad="38100" dist="38100" dir="2700000" algn="tl">
                  <a:srgbClr val="000000">
                    <a:alpha val="43137"/>
                  </a:srgbClr>
                </a:outerShdw>
              </a:effectLst>
              <a:latin typeface="ArialMT"/>
            </a:endParaRPr>
          </a:p>
        </p:txBody>
      </p:sp>
    </p:spTree>
    <p:extLst>
      <p:ext uri="{BB962C8B-B14F-4D97-AF65-F5344CB8AC3E}">
        <p14:creationId xmlns:p14="http://schemas.microsoft.com/office/powerpoint/2010/main" val="84878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251520" y="44624"/>
            <a:ext cx="9132787"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Large Extra Dimensions – A Little Bit of History …</a:t>
            </a:r>
            <a:endParaRPr lang="en-GB" sz="2800" b="1" kern="0" dirty="0">
              <a:solidFill>
                <a:srgbClr val="336699"/>
              </a:solidFill>
              <a:effectLst>
                <a:outerShdw blurRad="38100" dist="38100" dir="2700000">
                  <a:srgbClr val="000000"/>
                </a:outerShdw>
              </a:effectLst>
              <a:latin typeface="ArialMT"/>
            </a:endParaRPr>
          </a:p>
        </p:txBody>
      </p:sp>
      <p:sp>
        <p:nvSpPr>
          <p:cNvPr id="4" name="Rectangle 3"/>
          <p:cNvSpPr txBox="1">
            <a:spLocks noChangeArrowheads="1"/>
          </p:cNvSpPr>
          <p:nvPr/>
        </p:nvSpPr>
        <p:spPr>
          <a:xfrm>
            <a:off x="104388" y="692696"/>
            <a:ext cx="4719131" cy="4114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buFont typeface="Symbol" panose="05050102010706020507" pitchFamily="18" charset="2"/>
              <a:buChar char=""/>
            </a:pPr>
            <a:r>
              <a:rPr lang="en-US" altLang="fr-FR" sz="1800" b="1" i="1" dirty="0" smtClean="0">
                <a:solidFill>
                  <a:schemeClr val="bg1"/>
                </a:solidFill>
                <a:latin typeface="ArialMT"/>
              </a:rPr>
              <a:t>Once upon a time (1921), Theodor </a:t>
            </a:r>
            <a:r>
              <a:rPr lang="en-US" altLang="fr-FR" sz="1800" b="1" i="1" dirty="0" err="1" smtClean="0">
                <a:solidFill>
                  <a:schemeClr val="bg1"/>
                </a:solidFill>
                <a:latin typeface="ArialMT"/>
              </a:rPr>
              <a:t>Kaluza</a:t>
            </a:r>
            <a:r>
              <a:rPr lang="en-US" altLang="fr-FR" sz="1800" b="1" i="1" dirty="0" smtClean="0">
                <a:solidFill>
                  <a:schemeClr val="bg1"/>
                </a:solidFill>
                <a:latin typeface="ArialMT"/>
              </a:rPr>
              <a:t> in the </a:t>
            </a:r>
            <a:r>
              <a:rPr lang="en-US" altLang="fr-FR" sz="1800" b="1" i="1" dirty="0" smtClean="0">
                <a:solidFill>
                  <a:srgbClr val="FFFF00"/>
                </a:solidFill>
                <a:latin typeface="ArialMT"/>
              </a:rPr>
              <a:t>hope of unifying gravitation and electromagnetism extended general relativity </a:t>
            </a:r>
            <a:r>
              <a:rPr lang="en-US" altLang="fr-FR" sz="1800" b="1" i="1" dirty="0" smtClean="0">
                <a:solidFill>
                  <a:schemeClr val="bg1"/>
                </a:solidFill>
                <a:latin typeface="ArialMT"/>
              </a:rPr>
              <a:t>by including the U(1) symmetry of electromagnetism by adding a 4th spatial dimension. </a:t>
            </a:r>
          </a:p>
          <a:p>
            <a:pPr>
              <a:lnSpc>
                <a:spcPct val="90000"/>
              </a:lnSpc>
              <a:buFont typeface="Symbol" panose="05050102010706020507" pitchFamily="18" charset="2"/>
              <a:buChar char=""/>
            </a:pPr>
            <a:endParaRPr lang="en-US" altLang="fr-FR" sz="1800" b="1" i="1" dirty="0" smtClean="0">
              <a:solidFill>
                <a:schemeClr val="bg1"/>
              </a:solidFill>
              <a:latin typeface="ArialMT"/>
            </a:endParaRPr>
          </a:p>
          <a:p>
            <a:pPr>
              <a:lnSpc>
                <a:spcPct val="90000"/>
              </a:lnSpc>
              <a:buFont typeface="Symbol" panose="05050102010706020507" pitchFamily="18" charset="2"/>
              <a:buChar char=""/>
            </a:pPr>
            <a:r>
              <a:rPr lang="en-US" altLang="fr-FR" sz="1800" b="1" i="1" dirty="0" smtClean="0">
                <a:solidFill>
                  <a:schemeClr val="bg1"/>
                </a:solidFill>
                <a:latin typeface="ArialMT"/>
              </a:rPr>
              <a:t>In 1926, Oskar Klein proposed that </a:t>
            </a:r>
            <a:r>
              <a:rPr lang="en-US" altLang="fr-FR" sz="1800" b="1" i="1" dirty="0" smtClean="0">
                <a:solidFill>
                  <a:srgbClr val="FFFF00"/>
                </a:solidFill>
                <a:latin typeface="ArialMT"/>
              </a:rPr>
              <a:t>the fourth spatial dimension is curled up (</a:t>
            </a:r>
            <a:r>
              <a:rPr lang="en-US" altLang="fr-FR" sz="1800" b="1" i="1" dirty="0" err="1" smtClean="0">
                <a:solidFill>
                  <a:srgbClr val="FFFF00"/>
                </a:solidFill>
                <a:latin typeface="ArialMT"/>
              </a:rPr>
              <a:t>compactified</a:t>
            </a:r>
            <a:r>
              <a:rPr lang="en-US" altLang="fr-FR" sz="1800" b="1" i="1" dirty="0" smtClean="0">
                <a:solidFill>
                  <a:srgbClr val="FFFF00"/>
                </a:solidFill>
                <a:latin typeface="ArialMT"/>
              </a:rPr>
              <a:t>) </a:t>
            </a:r>
            <a:r>
              <a:rPr lang="en-US" altLang="fr-FR" sz="1800" b="1" i="1" dirty="0" smtClean="0">
                <a:solidFill>
                  <a:schemeClr val="bg1"/>
                </a:solidFill>
                <a:latin typeface="ArialMT"/>
              </a:rPr>
              <a:t>in a circle of very small radius “R”, therefore a particle moving a short distance along that axis would return where it began.</a:t>
            </a:r>
          </a:p>
          <a:p>
            <a:pPr>
              <a:lnSpc>
                <a:spcPct val="90000"/>
              </a:lnSpc>
            </a:pPr>
            <a:endParaRPr lang="en-US" altLang="fr-FR" sz="1800" dirty="0"/>
          </a:p>
        </p:txBody>
      </p:sp>
      <p:sp>
        <p:nvSpPr>
          <p:cNvPr id="5" name="Rectangle 4"/>
          <p:cNvSpPr txBox="1">
            <a:spLocks noChangeArrowheads="1"/>
          </p:cNvSpPr>
          <p:nvPr/>
        </p:nvSpPr>
        <p:spPr>
          <a:xfrm>
            <a:off x="4788024" y="705744"/>
            <a:ext cx="4373760" cy="2514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buFont typeface="Symbol" panose="05050102010706020507" pitchFamily="18" charset="2"/>
              <a:buChar char=""/>
            </a:pPr>
            <a:r>
              <a:rPr lang="en-US" altLang="fr-FR" sz="1800" b="1" i="1" dirty="0" smtClean="0">
                <a:solidFill>
                  <a:schemeClr val="bg1"/>
                </a:solidFill>
                <a:latin typeface="ArialMT"/>
              </a:rPr>
              <a:t>In the 1970’s and 1980’s there’s been </a:t>
            </a:r>
            <a:r>
              <a:rPr lang="en-US" altLang="fr-FR" sz="1800" b="1" i="1" dirty="0" smtClean="0">
                <a:solidFill>
                  <a:srgbClr val="FFFF00"/>
                </a:solidFill>
                <a:latin typeface="ArialMT"/>
              </a:rPr>
              <a:t>renewed interest in (multiple) extra dimensions</a:t>
            </a:r>
            <a:r>
              <a:rPr lang="en-US" altLang="fr-FR" sz="1800" b="1" i="1" dirty="0" smtClean="0">
                <a:solidFill>
                  <a:schemeClr val="bg1"/>
                </a:solidFill>
                <a:latin typeface="ArialMT"/>
              </a:rPr>
              <a:t>: SUSY and string theory.</a:t>
            </a:r>
          </a:p>
          <a:p>
            <a:pPr>
              <a:lnSpc>
                <a:spcPct val="90000"/>
              </a:lnSpc>
              <a:buFont typeface="Symbol" panose="05050102010706020507" pitchFamily="18" charset="2"/>
              <a:buChar char=""/>
            </a:pPr>
            <a:endParaRPr lang="en-US" altLang="fr-FR" sz="1800" b="1" i="1" dirty="0" smtClean="0">
              <a:solidFill>
                <a:schemeClr val="bg1"/>
              </a:solidFill>
              <a:latin typeface="ArialMT"/>
            </a:endParaRPr>
          </a:p>
          <a:p>
            <a:pPr>
              <a:lnSpc>
                <a:spcPct val="90000"/>
              </a:lnSpc>
              <a:buFont typeface="Symbol" panose="05050102010706020507" pitchFamily="18" charset="2"/>
              <a:buChar char=""/>
            </a:pPr>
            <a:r>
              <a:rPr lang="en-US" altLang="fr-FR" sz="1800" b="1" i="1" dirty="0" smtClean="0">
                <a:solidFill>
                  <a:schemeClr val="bg1"/>
                </a:solidFill>
                <a:latin typeface="ArialMT"/>
              </a:rPr>
              <a:t>From 1998 onwards, </a:t>
            </a:r>
            <a:r>
              <a:rPr lang="en-US" altLang="fr-FR" sz="1800" b="1" i="1" dirty="0" smtClean="0">
                <a:solidFill>
                  <a:srgbClr val="FFFF00"/>
                </a:solidFill>
                <a:latin typeface="ArialMT"/>
              </a:rPr>
              <a:t>new models </a:t>
            </a:r>
            <a:r>
              <a:rPr lang="en-US" altLang="fr-FR" sz="1800" b="1" i="1" dirty="0" smtClean="0">
                <a:solidFill>
                  <a:schemeClr val="bg1"/>
                </a:solidFill>
                <a:latin typeface="ArialMT"/>
              </a:rPr>
              <a:t>have surfaced (ADD, RS, etc.) which </a:t>
            </a:r>
            <a:r>
              <a:rPr lang="en-US" altLang="fr-FR" sz="1800" b="1" i="1" dirty="0" smtClean="0">
                <a:solidFill>
                  <a:srgbClr val="FFFF00"/>
                </a:solidFill>
                <a:latin typeface="ArialMT"/>
              </a:rPr>
              <a:t>address the hierarchy problem </a:t>
            </a:r>
            <a:r>
              <a:rPr lang="en-US" altLang="fr-FR" sz="1800" b="1" i="1" dirty="0" smtClean="0">
                <a:solidFill>
                  <a:schemeClr val="bg1"/>
                </a:solidFill>
                <a:latin typeface="ArialMT"/>
              </a:rPr>
              <a:t>by exploiting the geometry of </a:t>
            </a:r>
            <a:r>
              <a:rPr lang="en-US" altLang="fr-FR" sz="1800" b="1" i="1" dirty="0" err="1" smtClean="0">
                <a:solidFill>
                  <a:schemeClr val="bg1"/>
                </a:solidFill>
                <a:latin typeface="ArialMT"/>
              </a:rPr>
              <a:t>spacetime</a:t>
            </a:r>
            <a:r>
              <a:rPr lang="en-US" altLang="fr-FR" sz="1800" b="1" i="1" dirty="0" smtClean="0">
                <a:solidFill>
                  <a:schemeClr val="bg1"/>
                </a:solidFill>
                <a:latin typeface="ArialMT"/>
              </a:rPr>
              <a:t>.</a:t>
            </a:r>
          </a:p>
          <a:p>
            <a:pPr>
              <a:lnSpc>
                <a:spcPct val="90000"/>
              </a:lnSpc>
            </a:pPr>
            <a:endParaRPr lang="en-US" altLang="fr-FR" sz="1400" dirty="0" smtClean="0"/>
          </a:p>
          <a:p>
            <a:pPr>
              <a:lnSpc>
                <a:spcPct val="90000"/>
              </a:lnSpc>
            </a:pPr>
            <a:endParaRPr lang="en-US" altLang="fr-FR" sz="1400" dirty="0"/>
          </a:p>
        </p:txBody>
      </p:sp>
      <p:pic>
        <p:nvPicPr>
          <p:cNvPr id="6" name="Picture 5" descr="pw131109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53" y="4437113"/>
            <a:ext cx="4796072" cy="2260238"/>
          </a:xfrm>
          <a:prstGeom prst="rect">
            <a:avLst/>
          </a:prstGeom>
          <a:solidFill>
            <a:schemeClr val="bg1"/>
          </a:solidFill>
          <a:ln w="28575">
            <a:solidFill>
              <a:srgbClr val="008040"/>
            </a:solidFill>
            <a:miter lim="800000"/>
            <a:headEnd/>
            <a:tailEnd/>
          </a:ln>
        </p:spPr>
      </p:pic>
      <p:pic>
        <p:nvPicPr>
          <p:cNvPr id="7" name="Picture 6" descr="pw13110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3560795"/>
            <a:ext cx="3138488" cy="1838325"/>
          </a:xfrm>
          <a:prstGeom prst="rect">
            <a:avLst/>
          </a:prstGeom>
          <a:noFill/>
          <a:ln w="28575">
            <a:solidFill>
              <a:srgbClr val="FF00FF"/>
            </a:solidFill>
            <a:miter lim="800000"/>
            <a:headEnd/>
            <a:tailEnd/>
          </a:ln>
          <a:extLst>
            <a:ext uri="{909E8E84-426E-40DD-AFC4-6F175D3DCCD1}">
              <a14:hiddenFill xmlns:a14="http://schemas.microsoft.com/office/drawing/2010/main">
                <a:solidFill>
                  <a:srgbClr val="FFFFFF"/>
                </a:solidFill>
              </a14:hiddenFill>
            </a:ext>
          </a:extLst>
        </p:spPr>
      </p:pic>
      <p:sp>
        <p:nvSpPr>
          <p:cNvPr id="8" name="Text Box 7"/>
          <p:cNvSpPr txBox="1">
            <a:spLocks noChangeArrowheads="1"/>
          </p:cNvSpPr>
          <p:nvPr/>
        </p:nvSpPr>
        <p:spPr bwMode="auto">
          <a:xfrm>
            <a:off x="5029292" y="5567256"/>
            <a:ext cx="4068961"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a:r>
              <a:rPr lang="en-US" altLang="fr-FR" b="1" i="1" dirty="0">
                <a:solidFill>
                  <a:srgbClr val="FFFF00"/>
                </a:solidFill>
                <a:latin typeface="ArialMT"/>
              </a:rPr>
              <a:t>Gravity is automatically included in string theory; there is a vibration mode with the properties of the graviton. </a:t>
            </a:r>
          </a:p>
        </p:txBody>
      </p:sp>
    </p:spTree>
    <p:extLst>
      <p:ext uri="{BB962C8B-B14F-4D97-AF65-F5344CB8AC3E}">
        <p14:creationId xmlns:p14="http://schemas.microsoft.com/office/powerpoint/2010/main" val="26974137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2"/>
          <a:stretch>
            <a:fillRect/>
          </a:stretch>
        </p:blipFill>
        <p:spPr>
          <a:xfrm>
            <a:off x="1" y="0"/>
            <a:ext cx="9144000" cy="6865085"/>
          </a:xfrm>
          <a:prstGeom prst="rect">
            <a:avLst/>
          </a:prstGeom>
        </p:spPr>
      </p:pic>
      <p:sp>
        <p:nvSpPr>
          <p:cNvPr id="5" name="Rectangle 1027"/>
          <p:cNvSpPr txBox="1">
            <a:spLocks noChangeArrowheads="1"/>
          </p:cNvSpPr>
          <p:nvPr/>
        </p:nvSpPr>
        <p:spPr bwMode="auto">
          <a:xfrm>
            <a:off x="4007854" y="-13056"/>
            <a:ext cx="5124933"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One Day at CERN in 2035 …</a:t>
            </a:r>
            <a:endParaRPr lang="en-GB" sz="2800" b="1" kern="0" dirty="0">
              <a:solidFill>
                <a:srgbClr val="336699"/>
              </a:solidFill>
              <a:effectLst>
                <a:outerShdw blurRad="38100" dist="38100" dir="2700000">
                  <a:srgbClr val="000000"/>
                </a:outerShdw>
              </a:effectLst>
              <a:latin typeface="ArialMT"/>
            </a:endParaRPr>
          </a:p>
        </p:txBody>
      </p:sp>
      <p:sp>
        <p:nvSpPr>
          <p:cNvPr id="6" name="Espace réservé du numéro de diapositive 3"/>
          <p:cNvSpPr>
            <a:spLocks noGrp="1"/>
          </p:cNvSpPr>
          <p:nvPr>
            <p:ph type="sldNum" sz="quarter" idx="12"/>
          </p:nvPr>
        </p:nvSpPr>
        <p:spPr>
          <a:xfrm>
            <a:off x="6553200" y="6245225"/>
            <a:ext cx="2133600" cy="476250"/>
          </a:xfrm>
        </p:spPr>
        <p:txBody>
          <a:bodyPr/>
          <a:lstStyle/>
          <a:p>
            <a:fld id="{2A0FFBD3-FFC8-418D-9702-FD4DA4B5AD4A}" type="slidenum">
              <a:rPr lang="tr-TR" altLang="fr-FR"/>
              <a:pPr/>
              <a:t>18</a:t>
            </a:fld>
            <a:endParaRPr lang="tr-TR" altLang="fr-FR"/>
          </a:p>
        </p:txBody>
      </p:sp>
      <p:pic>
        <p:nvPicPr>
          <p:cNvPr id="14" name="Picture 9" descr="05_herald_tribu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07105">
            <a:off x="679450" y="1023938"/>
            <a:ext cx="8135938" cy="503555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0"/>
          <p:cNvGrpSpPr>
            <a:grpSpLocks/>
          </p:cNvGrpSpPr>
          <p:nvPr/>
        </p:nvGrpSpPr>
        <p:grpSpPr bwMode="auto">
          <a:xfrm rot="618927">
            <a:off x="674688" y="985838"/>
            <a:ext cx="8140700" cy="5035550"/>
            <a:chOff x="428" y="436"/>
            <a:chExt cx="4853" cy="3172"/>
          </a:xfrm>
        </p:grpSpPr>
        <p:sp>
          <p:nvSpPr>
            <p:cNvPr id="16" name="Text Box 11"/>
            <p:cNvSpPr txBox="1">
              <a:spLocks noChangeArrowheads="1"/>
            </p:cNvSpPr>
            <p:nvPr/>
          </p:nvSpPr>
          <p:spPr bwMode="auto">
            <a:xfrm>
              <a:off x="431" y="436"/>
              <a:ext cx="4809" cy="3172"/>
            </a:xfrm>
            <a:prstGeom prst="rect">
              <a:avLst/>
            </a:prstGeom>
            <a:gradFill rotWithShape="1">
              <a:gsLst>
                <a:gs pos="0">
                  <a:srgbClr val="919688">
                    <a:gamma/>
                    <a:tint val="20000"/>
                    <a:invGamma/>
                  </a:srgbClr>
                </a:gs>
                <a:gs pos="100000">
                  <a:srgbClr val="919688">
                    <a:alpha val="39000"/>
                  </a:srgbClr>
                </a:gs>
              </a:gsLst>
              <a:path path="shape">
                <a:fillToRect l="50000" t="50000" r="50000" b="50000"/>
              </a:path>
            </a:gradFill>
            <a:ln>
              <a:noFill/>
            </a:ln>
            <a:effectLst/>
            <a:extLs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p:txBody>
        </p:sp>
        <p:sp>
          <p:nvSpPr>
            <p:cNvPr id="17" name="Text Box 12"/>
            <p:cNvSpPr txBox="1">
              <a:spLocks noChangeArrowheads="1"/>
            </p:cNvSpPr>
            <p:nvPr/>
          </p:nvSpPr>
          <p:spPr bwMode="auto">
            <a:xfrm>
              <a:off x="428" y="1145"/>
              <a:ext cx="4853" cy="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tr-TR" altLang="fr-FR" sz="2700" b="1">
                  <a:solidFill>
                    <a:srgbClr val="414141"/>
                  </a:solidFill>
                  <a:latin typeface="Albertus Extra Bold" pitchFamily="34" charset="0"/>
                </a:rPr>
                <a:t>Higher-dimensional Black Holes Radiate Higgs!</a:t>
              </a:r>
            </a:p>
            <a:p>
              <a:r>
                <a:rPr lang="tr-TR" altLang="fr-FR" b="1">
                  <a:solidFill>
                    <a:srgbClr val="414141"/>
                  </a:solidFill>
                  <a:latin typeface="Times New Roman" panose="02020603050405020304" pitchFamily="18" charset="0"/>
                </a:rPr>
                <a:t>Most Exotic Object of Cosmology Gives Birth to the Most Wanted Object of Particle Physics...</a:t>
              </a:r>
            </a:p>
          </p:txBody>
        </p:sp>
        <p:sp>
          <p:nvSpPr>
            <p:cNvPr id="18" name="Text Box 13"/>
            <p:cNvSpPr txBox="1">
              <a:spLocks noChangeArrowheads="1"/>
            </p:cNvSpPr>
            <p:nvPr/>
          </p:nvSpPr>
          <p:spPr bwMode="auto">
            <a:xfrm>
              <a:off x="457" y="1882"/>
              <a:ext cx="2417" cy="1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tr-TR" altLang="fr-FR" sz="1000" b="1">
                  <a:solidFill>
                    <a:schemeClr val="tx1"/>
                  </a:solidFill>
                </a:rPr>
                <a:t>GENEVA, JULY 13: </a:t>
              </a:r>
              <a:r>
                <a:rPr lang="tr-TR" altLang="fr-FR" sz="800">
                  <a:solidFill>
                    <a:schemeClr val="tx1"/>
                  </a:solidFill>
                </a:rPr>
                <a:t>Latest data coming from CERN (European Center for Nuclear REsearch) gives the good news that the long-hunted Higgs particle is finally observed.  This discovery was through a most unusual experiment since the observed Higgs particles were formed via emissions from miniature extra-dimensional black holes produced in tunnels of the Large Hadron Collider (LHC) by high energetic proton-proton collisions.</a:t>
              </a:r>
            </a:p>
            <a:p>
              <a:pPr algn="just"/>
              <a:r>
                <a:rPr lang="tr-TR" altLang="fr-FR" sz="800">
                  <a:solidFill>
                    <a:schemeClr val="tx1"/>
                  </a:solidFill>
                </a:rPr>
                <a:t>Higgs particle is very important for physics since it is the particle which is responsible for the masses of other particles.  Yet despite all the prescise theoretical evidence Higgs particle was not observed until now since the earlier generation of particle accelerators did not have the sufficient collision energies to create the Higgs mass.  Now this problem is solved with the completion of Large Hadron Collider which, with its 14 TeV center of mass energy, has initiated a new era of high energy physics experiments.</a:t>
              </a:r>
            </a:p>
            <a:p>
              <a:pPr algn="just"/>
              <a:r>
                <a:rPr lang="tr-TR" altLang="fr-FR" sz="800">
                  <a:solidFill>
                    <a:schemeClr val="tx1"/>
                  </a:solidFill>
                </a:rPr>
                <a:t>It was again this high center of mass energy which enabled the production of black holes that live in higher dimensions of spacetime.  Once formed, these black holes can decay through a quantum mechnical process, emitting all sorts of particles from the known Standard Model spectrum.  As had already been predicted by the theory, almost one percent of the black hole decay products were found to be Higgs bosons.  Although the signature of Higgs is quite clear among the data, physicists are still examining the marks of this curious particle to bring its properties to daylight.</a:t>
              </a:r>
            </a:p>
          </p:txBody>
        </p:sp>
        <p:pic>
          <p:nvPicPr>
            <p:cNvPr id="19" name="Picture 14" descr="cern"/>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3016" y="1933"/>
              <a:ext cx="1966" cy="162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5"/>
          <p:cNvGrpSpPr>
            <a:grpSpLocks/>
          </p:cNvGrpSpPr>
          <p:nvPr/>
        </p:nvGrpSpPr>
        <p:grpSpPr bwMode="auto">
          <a:xfrm rot="-469872">
            <a:off x="1042988" y="1052513"/>
            <a:ext cx="6986587" cy="5219700"/>
            <a:chOff x="793" y="572"/>
            <a:chExt cx="4219" cy="2969"/>
          </a:xfrm>
        </p:grpSpPr>
        <p:grpSp>
          <p:nvGrpSpPr>
            <p:cNvPr id="21" name="Group 16"/>
            <p:cNvGrpSpPr>
              <a:grpSpLocks/>
            </p:cNvGrpSpPr>
            <p:nvPr/>
          </p:nvGrpSpPr>
          <p:grpSpPr bwMode="auto">
            <a:xfrm>
              <a:off x="793" y="572"/>
              <a:ext cx="4219" cy="2969"/>
              <a:chOff x="793" y="572"/>
              <a:chExt cx="4219" cy="2969"/>
            </a:xfrm>
          </p:grpSpPr>
          <p:pic>
            <p:nvPicPr>
              <p:cNvPr id="23" name="Picture 17" descr="nyt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 y="572"/>
                <a:ext cx="4219" cy="2969"/>
              </a:xfrm>
              <a:prstGeom prst="rect">
                <a:avLst/>
              </a:prstGeom>
              <a:noFill/>
              <a:extLst>
                <a:ext uri="{909E8E84-426E-40DD-AFC4-6F175D3DCCD1}">
                  <a14:hiddenFill xmlns:a14="http://schemas.microsoft.com/office/drawing/2010/main">
                    <a:solidFill>
                      <a:srgbClr val="FFFFFF"/>
                    </a:solidFill>
                  </a14:hiddenFill>
                </a:ext>
              </a:extLst>
            </p:spPr>
          </p:pic>
          <p:sp>
            <p:nvSpPr>
              <p:cNvPr id="24" name="WordArt 18"/>
              <p:cNvSpPr>
                <a:spLocks noChangeArrowheads="1" noChangeShapeType="1" noTextEdit="1"/>
              </p:cNvSpPr>
              <p:nvPr/>
            </p:nvSpPr>
            <p:spPr bwMode="auto">
              <a:xfrm>
                <a:off x="975" y="1207"/>
                <a:ext cx="3807" cy="272"/>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b="1" kern="10">
                    <a:solidFill>
                      <a:srgbClr val="333333"/>
                    </a:solidFill>
                    <a:latin typeface="Times New Roman" panose="02020603050405020304" pitchFamily="18" charset="0"/>
                    <a:cs typeface="Times New Roman" panose="02020603050405020304" pitchFamily="18" charset="0"/>
                  </a:rPr>
                  <a:t>Breakthrough to the Extra Dimensions...</a:t>
                </a:r>
                <a:endParaRPr lang="fr-FR" sz="3600" b="1" kern="10">
                  <a:solidFill>
                    <a:srgbClr val="333333"/>
                  </a:solidFill>
                  <a:latin typeface="Times New Roman" panose="02020603050405020304" pitchFamily="18" charset="0"/>
                  <a:cs typeface="Times New Roman" panose="02020603050405020304" pitchFamily="18" charset="0"/>
                </a:endParaRPr>
              </a:p>
            </p:txBody>
          </p:sp>
          <p:pic>
            <p:nvPicPr>
              <p:cNvPr id="25" name="Picture 19"/>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3107" y="1745"/>
                <a:ext cx="1724" cy="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0"/>
              <p:cNvPicPr>
                <a:picLocks noChangeAspect="1" noChangeArrowheads="1"/>
              </p:cNvPicPr>
              <p:nvPr/>
            </p:nvPicPr>
            <p:blipFill>
              <a:blip r:embed="rId7">
                <a:grayscl/>
                <a:extLst>
                  <a:ext uri="{28A0092B-C50C-407E-A947-70E740481C1C}">
                    <a14:useLocalDpi xmlns:a14="http://schemas.microsoft.com/office/drawing/2010/main" val="0"/>
                  </a:ext>
                </a:extLst>
              </a:blip>
              <a:srcRect/>
              <a:stretch>
                <a:fillRect/>
              </a:stretch>
            </p:blipFill>
            <p:spPr bwMode="auto">
              <a:xfrm>
                <a:off x="3061" y="2582"/>
                <a:ext cx="1769" cy="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 Box 21"/>
              <p:cNvSpPr txBox="1">
                <a:spLocks noChangeArrowheads="1"/>
              </p:cNvSpPr>
              <p:nvPr/>
            </p:nvSpPr>
            <p:spPr bwMode="auto">
              <a:xfrm>
                <a:off x="915" y="1446"/>
                <a:ext cx="3959"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tr-TR" altLang="fr-FR" sz="1800" b="1">
                    <a:solidFill>
                      <a:srgbClr val="4D4D4D"/>
                    </a:solidFill>
                    <a:latin typeface="Times New Roman" panose="02020603050405020304" pitchFamily="18" charset="0"/>
                  </a:rPr>
                  <a:t>Detecting black holes at CERN proves that spacetime has seven dimensions.</a:t>
                </a:r>
              </a:p>
            </p:txBody>
          </p:sp>
          <p:sp>
            <p:nvSpPr>
              <p:cNvPr id="28" name="Text Box 22"/>
              <p:cNvSpPr txBox="1">
                <a:spLocks noChangeArrowheads="1"/>
              </p:cNvSpPr>
              <p:nvPr/>
            </p:nvSpPr>
            <p:spPr bwMode="auto">
              <a:xfrm>
                <a:off x="915" y="1809"/>
                <a:ext cx="1056" cy="1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tr-TR" altLang="fr-FR" sz="800">
                    <a:solidFill>
                      <a:srgbClr val="4D4D4D"/>
                    </a:solidFill>
                  </a:rPr>
                  <a:t>GENEVA, JULY 26:  An ultimate physics experiment done at the Large Hadron Collider (LHC) of CERN (European Center for Nuclear Research) which produced first Earth-made black holes revaled important facts about the true structure of spacetime in small distance scales.  Direct experimental information coming from the mass and decay temperature of black holes showed that spacetime has more then the four dimensions (length, width, height and time) that we perceive in everyday life.</a:t>
                </a:r>
              </a:p>
              <a:p>
                <a:pPr algn="just"/>
                <a:r>
                  <a:rPr lang="tr-TR" altLang="fr-FR" sz="800">
                    <a:solidFill>
                      <a:srgbClr val="4D4D4D"/>
                    </a:solidFill>
                  </a:rPr>
                  <a:t>In recent years, many theoretical assumptions predicted the possibility for the existence of extra dimensions in spacetime, but till now these extra dimensions were not observed since firstly they open up at only very small distance scales and secondly, the</a:t>
                </a:r>
              </a:p>
            </p:txBody>
          </p:sp>
          <p:sp>
            <p:nvSpPr>
              <p:cNvPr id="29" name="Text Box 23"/>
              <p:cNvSpPr txBox="1">
                <a:spLocks noChangeArrowheads="1"/>
              </p:cNvSpPr>
              <p:nvPr/>
            </p:nvSpPr>
            <p:spPr bwMode="auto">
              <a:xfrm>
                <a:off x="1923" y="1796"/>
                <a:ext cx="1134" cy="1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tr-TR" altLang="fr-FR" sz="800">
                    <a:solidFill>
                      <a:srgbClr val="4D4D4D"/>
                    </a:solidFill>
                  </a:rPr>
                  <a:t>particles from which objects of our daily encounter are made of are not able to penetrate the world of extra dimensions unless they reach very high energies.  </a:t>
                </a:r>
              </a:p>
              <a:p>
                <a:pPr algn="just"/>
                <a:r>
                  <a:rPr lang="tr-TR" altLang="fr-FR" sz="800">
                    <a:solidFill>
                      <a:srgbClr val="4D4D4D"/>
                    </a:solidFill>
                  </a:rPr>
                  <a:t>Theories also pointed out that existence of extra dimensions strengthened  the gravitational interactions, which means, in the presence of extra dimensions, force of gravitational attractions would be stronger.  Such an enhancement of the gravitational force was the phenomena which enabled the production of black holes on Earth.</a:t>
                </a:r>
              </a:p>
              <a:p>
                <a:pPr algn="just"/>
                <a:r>
                  <a:rPr lang="tr-TR" altLang="fr-FR" sz="800">
                    <a:solidFill>
                      <a:srgbClr val="4D4D4D"/>
                    </a:solidFill>
                  </a:rPr>
                  <a:t>Black holes produced at the LHC live in extra dimensions and any data coming from them gives direct information on the structure of spacetime.  Once formed, the extra-dimensional black holes decay through a quantum mechanical process called Hawking radiation abd the decay products could be studied</a:t>
                </a:r>
              </a:p>
            </p:txBody>
          </p:sp>
        </p:grpSp>
        <p:sp>
          <p:nvSpPr>
            <p:cNvPr id="22" name="Text Box 24"/>
            <p:cNvSpPr txBox="1">
              <a:spLocks noChangeArrowheads="1"/>
            </p:cNvSpPr>
            <p:nvPr/>
          </p:nvSpPr>
          <p:spPr bwMode="auto">
            <a:xfrm>
              <a:off x="2697" y="991"/>
              <a:ext cx="440" cy="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altLang="fr-FR" sz="700">
                  <a:solidFill>
                    <a:srgbClr val="B2B2B2"/>
                  </a:solidFill>
                  <a:latin typeface="Times New Roman" panose="02020603050405020304" pitchFamily="18" charset="0"/>
                </a:rPr>
                <a:t>APRIL 9, 2007</a:t>
              </a:r>
            </a:p>
          </p:txBody>
        </p:sp>
      </p:grpSp>
      <p:grpSp>
        <p:nvGrpSpPr>
          <p:cNvPr id="30" name="Group 25"/>
          <p:cNvGrpSpPr>
            <a:grpSpLocks/>
          </p:cNvGrpSpPr>
          <p:nvPr/>
        </p:nvGrpSpPr>
        <p:grpSpPr bwMode="auto">
          <a:xfrm rot="1397552">
            <a:off x="827088" y="1052513"/>
            <a:ext cx="7416800" cy="4575175"/>
            <a:chOff x="521" y="663"/>
            <a:chExt cx="4672" cy="2882"/>
          </a:xfrm>
        </p:grpSpPr>
        <p:pic>
          <p:nvPicPr>
            <p:cNvPr id="31" name="Picture 26" descr="dthawking"/>
            <p:cNvPicPr>
              <a:picLocks noChangeAspect="1" noChangeArrowheads="1"/>
            </p:cNvPicPr>
            <p:nvPr/>
          </p:nvPicPr>
          <p:blipFill>
            <a:blip r:embed="rId8">
              <a:lum bright="-6000" contrast="54000"/>
              <a:extLst>
                <a:ext uri="{28A0092B-C50C-407E-A947-70E740481C1C}">
                  <a14:useLocalDpi xmlns:a14="http://schemas.microsoft.com/office/drawing/2010/main" val="0"/>
                </a:ext>
              </a:extLst>
            </a:blip>
            <a:srcRect/>
            <a:stretch>
              <a:fillRect/>
            </a:stretch>
          </p:blipFill>
          <p:spPr bwMode="auto">
            <a:xfrm>
              <a:off x="521" y="676"/>
              <a:ext cx="4672" cy="2845"/>
            </a:xfrm>
            <a:prstGeom prst="rect">
              <a:avLst/>
            </a:prstGeom>
            <a:noFill/>
            <a:extLst>
              <a:ext uri="{909E8E84-426E-40DD-AFC4-6F175D3DCCD1}">
                <a14:hiddenFill xmlns:a14="http://schemas.microsoft.com/office/drawing/2010/main">
                  <a:solidFill>
                    <a:srgbClr val="FFFFFF"/>
                  </a:solidFill>
                </a14:hiddenFill>
              </a:ext>
            </a:extLst>
          </p:spPr>
        </p:pic>
        <p:sp>
          <p:nvSpPr>
            <p:cNvPr id="32" name="Text Box 27"/>
            <p:cNvSpPr txBox="1">
              <a:spLocks noChangeArrowheads="1"/>
            </p:cNvSpPr>
            <p:nvPr/>
          </p:nvSpPr>
          <p:spPr bwMode="auto">
            <a:xfrm>
              <a:off x="521" y="663"/>
              <a:ext cx="4672" cy="2882"/>
            </a:xfrm>
            <a:prstGeom prst="rect">
              <a:avLst/>
            </a:prstGeom>
            <a:gradFill rotWithShape="1">
              <a:gsLst>
                <a:gs pos="0">
                  <a:srgbClr val="D0D6BE">
                    <a:gamma/>
                    <a:tint val="29804"/>
                    <a:invGamma/>
                  </a:srgbClr>
                </a:gs>
                <a:gs pos="100000">
                  <a:srgbClr val="D0D6BE">
                    <a:alpha val="39999"/>
                  </a:srgbClr>
                </a:gs>
              </a:gsLst>
              <a:path path="shape">
                <a:fillToRect l="50000" t="50000" r="50000" b="50000"/>
              </a:path>
            </a:gra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800">
                <a:solidFill>
                  <a:schemeClr val="tx1"/>
                </a:solidFill>
              </a:endParaRPr>
            </a:p>
            <a:p>
              <a:endParaRPr lang="tr-TR" altLang="fr-FR" sz="1400">
                <a:solidFill>
                  <a:schemeClr val="tx1"/>
                </a:solidFill>
              </a:endParaRPr>
            </a:p>
            <a:p>
              <a:endParaRPr lang="tr-TR" altLang="fr-FR" sz="1400">
                <a:solidFill>
                  <a:schemeClr val="tx1"/>
                </a:solidFill>
              </a:endParaRPr>
            </a:p>
            <a:p>
              <a:endParaRPr lang="tr-TR" altLang="fr-FR" sz="1400">
                <a:solidFill>
                  <a:schemeClr val="tx1"/>
                </a:solidFill>
              </a:endParaRPr>
            </a:p>
          </p:txBody>
        </p:sp>
        <p:sp>
          <p:nvSpPr>
            <p:cNvPr id="33" name="WordArt 28"/>
            <p:cNvSpPr>
              <a:spLocks noChangeArrowheads="1" noChangeShapeType="1" noTextEdit="1"/>
            </p:cNvSpPr>
            <p:nvPr/>
          </p:nvSpPr>
          <p:spPr bwMode="auto">
            <a:xfrm>
              <a:off x="823" y="1344"/>
              <a:ext cx="3814" cy="28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fr-FR" sz="3600" b="1" kern="10">
                  <a:ln w="9525">
                    <a:solidFill>
                      <a:srgbClr val="000000"/>
                    </a:solidFill>
                    <a:round/>
                    <a:headEnd/>
                    <a:tailEnd/>
                  </a:ln>
                  <a:solidFill>
                    <a:srgbClr val="333333"/>
                  </a:solidFill>
                  <a:latin typeface="Times New Roman" panose="02020603050405020304" pitchFamily="18" charset="0"/>
                  <a:cs typeface="Times New Roman" panose="02020603050405020304" pitchFamily="18" charset="0"/>
                </a:rPr>
                <a:t>Hawking's "luminous" victory!</a:t>
              </a:r>
            </a:p>
          </p:txBody>
        </p:sp>
        <p:sp>
          <p:nvSpPr>
            <p:cNvPr id="34" name="Text Box 29"/>
            <p:cNvSpPr txBox="1">
              <a:spLocks noChangeArrowheads="1"/>
            </p:cNvSpPr>
            <p:nvPr/>
          </p:nvSpPr>
          <p:spPr bwMode="auto">
            <a:xfrm>
              <a:off x="781" y="1570"/>
              <a:ext cx="4186" cy="4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tr-TR" altLang="fr-FR" b="1" dirty="0">
                  <a:solidFill>
                    <a:srgbClr val="333333"/>
                  </a:solidFill>
                  <a:latin typeface="Times New Roman" panose="02020603050405020304" pitchFamily="18" charset="0"/>
                </a:rPr>
                <a:t>Stephen Hawking’s black hole radiation theory is proven experimentally at CERN after 34 years.</a:t>
              </a:r>
            </a:p>
          </p:txBody>
        </p:sp>
        <p:sp>
          <p:nvSpPr>
            <p:cNvPr id="35" name="Text Box 30"/>
            <p:cNvSpPr txBox="1">
              <a:spLocks noChangeArrowheads="1"/>
            </p:cNvSpPr>
            <p:nvPr/>
          </p:nvSpPr>
          <p:spPr bwMode="auto">
            <a:xfrm>
              <a:off x="781" y="1979"/>
              <a:ext cx="1406" cy="1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r>
                <a:rPr lang="tr-TR" altLang="fr-FR" sz="1000" b="1">
                  <a:solidFill>
                    <a:schemeClr val="tx1"/>
                  </a:solidFill>
                </a:rPr>
                <a:t>CAMBRIDGE, 17 November</a:t>
              </a:r>
              <a:r>
                <a:rPr lang="tr-TR" altLang="fr-FR" sz="800">
                  <a:solidFill>
                    <a:schemeClr val="tx1"/>
                  </a:solidFill>
                </a:rPr>
                <a:t>: The Sweedish Royal Academy has announced that the Nobel Price in Physics for this year will go to Stephan W. Hawking for his theory of particle creation by black holes, which is also named “Hawking radiation” after its founder.  Hawking’s theory of black hole decay was proved recently by the famous black hole production experiment at the LArge Hadron Collider (LHC) of CERN (European Center for Nuclear REsearch.</a:t>
              </a:r>
            </a:p>
            <a:p>
              <a:pPr algn="just"/>
              <a:r>
                <a:rPr lang="tr-TR" altLang="fr-FR" sz="800">
                  <a:solidFill>
                    <a:schemeClr val="tx1"/>
                  </a:solidFill>
                </a:rPr>
                <a:t>Black holes are such objects from which even light cannot escape.  Since lightspeed is the ultimate speed in universe, black holes are objects from which no escape is possible.  However this idea was completely changed by a revolutionary paper by Hawking published in 1975 which suggested that black holes could emit radiation via a </a:t>
              </a:r>
            </a:p>
          </p:txBody>
        </p:sp>
        <p:pic>
          <p:nvPicPr>
            <p:cNvPr id="36" name="Picture 31" descr="hawking_1"/>
            <p:cNvPicPr>
              <a:picLocks noChangeAspect="1" noChangeArrowheads="1"/>
            </p:cNvPicPr>
            <p:nvPr/>
          </p:nvPicPr>
          <p:blipFill>
            <a:blip r:embed="rId9">
              <a:grayscl/>
              <a:extLst>
                <a:ext uri="{28A0092B-C50C-407E-A947-70E740481C1C}">
                  <a14:useLocalDpi xmlns:a14="http://schemas.microsoft.com/office/drawing/2010/main" val="0"/>
                </a:ext>
              </a:extLst>
            </a:blip>
            <a:srcRect/>
            <a:stretch>
              <a:fillRect/>
            </a:stretch>
          </p:blipFill>
          <p:spPr bwMode="auto">
            <a:xfrm>
              <a:off x="2278" y="2024"/>
              <a:ext cx="1169" cy="1315"/>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32"/>
            <p:cNvSpPr txBox="1">
              <a:spLocks noChangeArrowheads="1"/>
            </p:cNvSpPr>
            <p:nvPr/>
          </p:nvSpPr>
          <p:spPr bwMode="auto">
            <a:xfrm>
              <a:off x="3548" y="1981"/>
              <a:ext cx="1406" cy="15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r>
                <a:rPr lang="tr-TR" altLang="fr-FR" sz="800">
                  <a:solidFill>
                    <a:schemeClr val="tx1"/>
                  </a:solidFill>
                </a:rPr>
                <a:t>complicated quantum mechanical process.  Briefly this idea states that spacetime near a black hole is not a classical vacuum.  Energy fluctuations near a black hole creates particle-antiparticle pairs among which the antiparticle with negative energy enters the black hole while the particle with positive energy flies off to infinity.  Negative energy of the antiparticle falling into the black hole reduces the mass of the black hole, therefore black hole seems to evaporate and emit particles.</a:t>
              </a:r>
            </a:p>
            <a:p>
              <a:pPr algn="just"/>
              <a:r>
                <a:rPr lang="tr-TR" altLang="fr-FR" sz="800">
                  <a:solidFill>
                    <a:schemeClr val="tx1"/>
                  </a:solidFill>
                </a:rPr>
                <a:t>This phenomena was finaly observed in CERN after 33 years of its proposal in an experiment which created miniature black holes through high energy proton collisions.  These black holes decayed immediately after their production, emitting a spectrum of high multiplicity of particle species. </a:t>
              </a:r>
            </a:p>
          </p:txBody>
        </p:sp>
        <p:sp>
          <p:nvSpPr>
            <p:cNvPr id="38" name="Text Box 33"/>
            <p:cNvSpPr txBox="1">
              <a:spLocks noChangeArrowheads="1"/>
            </p:cNvSpPr>
            <p:nvPr/>
          </p:nvSpPr>
          <p:spPr bwMode="auto">
            <a:xfrm>
              <a:off x="1414" y="1092"/>
              <a:ext cx="474"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altLang="fr-FR" sz="500">
                  <a:solidFill>
                    <a:schemeClr val="bg2"/>
                  </a:solidFill>
                </a:rPr>
                <a:t>November 17, 20XX</a:t>
              </a:r>
            </a:p>
          </p:txBody>
        </p:sp>
        <p:sp>
          <p:nvSpPr>
            <p:cNvPr id="39" name="Text Box 34"/>
            <p:cNvSpPr txBox="1">
              <a:spLocks noChangeArrowheads="1"/>
            </p:cNvSpPr>
            <p:nvPr/>
          </p:nvSpPr>
          <p:spPr bwMode="auto">
            <a:xfrm>
              <a:off x="2562" y="3347"/>
              <a:ext cx="606" cy="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altLang="fr-FR" sz="800">
                  <a:solidFill>
                    <a:schemeClr val="tx1"/>
                  </a:solidFill>
                </a:rPr>
                <a:t> </a:t>
              </a:r>
              <a:r>
                <a:rPr lang="tr-TR" altLang="fr-FR" sz="900">
                  <a:solidFill>
                    <a:schemeClr val="tx1"/>
                  </a:solidFill>
                </a:rPr>
                <a:t>S. W. Hawking</a:t>
              </a:r>
            </a:p>
          </p:txBody>
        </p:sp>
      </p:grpSp>
      <p:sp>
        <p:nvSpPr>
          <p:cNvPr id="40" name="Rectangle 1027"/>
          <p:cNvSpPr txBox="1">
            <a:spLocks noChangeArrowheads="1"/>
          </p:cNvSpPr>
          <p:nvPr/>
        </p:nvSpPr>
        <p:spPr bwMode="auto">
          <a:xfrm>
            <a:off x="3624892" y="6218879"/>
            <a:ext cx="5124933"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Who Knows …</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2541623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style.rotation</p:attrName>
                                        </p:attrNameLst>
                                      </p:cBhvr>
                                      <p:tavLst>
                                        <p:tav tm="0">
                                          <p:val>
                                            <p:fltVal val="720"/>
                                          </p:val>
                                        </p:tav>
                                        <p:tav tm="100000">
                                          <p:val>
                                            <p:fltVal val="0"/>
                                          </p:val>
                                        </p:tav>
                                      </p:tavLst>
                                    </p:anim>
                                    <p:anim calcmode="lin" valueType="num">
                                      <p:cBhvr>
                                        <p:cTn id="9" dur="1000" fill="hold"/>
                                        <p:tgtEl>
                                          <p:spTgt spid="14"/>
                                        </p:tgtEl>
                                        <p:attrNameLst>
                                          <p:attrName>ppt_h</p:attrName>
                                        </p:attrNameLst>
                                      </p:cBhvr>
                                      <p:tavLst>
                                        <p:tav tm="0">
                                          <p:val>
                                            <p:fltVal val="0"/>
                                          </p:val>
                                        </p:tav>
                                        <p:tav tm="100000">
                                          <p:val>
                                            <p:strVal val="#ppt_h"/>
                                          </p:val>
                                        </p:tav>
                                      </p:tavLst>
                                    </p:anim>
                                    <p:anim calcmode="lin" valueType="num">
                                      <p:cBhvr>
                                        <p:cTn id="10" dur="1000" fill="hold"/>
                                        <p:tgtEl>
                                          <p:spTgt spid="14"/>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style.rotation</p:attrName>
                                        </p:attrNameLst>
                                      </p:cBhvr>
                                      <p:tavLst>
                                        <p:tav tm="0">
                                          <p:val>
                                            <p:fltVal val="720"/>
                                          </p:val>
                                        </p:tav>
                                        <p:tav tm="100000">
                                          <p:val>
                                            <p:fltVal val="0"/>
                                          </p:val>
                                        </p:tav>
                                      </p:tavLst>
                                    </p:anim>
                                    <p:anim calcmode="lin" valueType="num">
                                      <p:cBhvr>
                                        <p:cTn id="15" dur="1000" fill="hold"/>
                                        <p:tgtEl>
                                          <p:spTgt spid="15"/>
                                        </p:tgtEl>
                                        <p:attrNameLst>
                                          <p:attrName>ppt_h</p:attrName>
                                        </p:attrNameLst>
                                      </p:cBhvr>
                                      <p:tavLst>
                                        <p:tav tm="0">
                                          <p:val>
                                            <p:fltVal val="0"/>
                                          </p:val>
                                        </p:tav>
                                        <p:tav tm="100000">
                                          <p:val>
                                            <p:strVal val="#ppt_h"/>
                                          </p:val>
                                        </p:tav>
                                      </p:tavLst>
                                    </p:anim>
                                    <p:anim calcmode="lin" valueType="num">
                                      <p:cBhvr>
                                        <p:cTn id="16" dur="1000" fill="hold"/>
                                        <p:tgtEl>
                                          <p:spTgt spid="15"/>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style.rotation</p:attrName>
                                        </p:attrNameLst>
                                      </p:cBhvr>
                                      <p:tavLst>
                                        <p:tav tm="0">
                                          <p:val>
                                            <p:fltVal val="720"/>
                                          </p:val>
                                        </p:tav>
                                        <p:tav tm="100000">
                                          <p:val>
                                            <p:fltVal val="0"/>
                                          </p:val>
                                        </p:tav>
                                      </p:tavLst>
                                    </p:anim>
                                    <p:anim calcmode="lin" valueType="num">
                                      <p:cBhvr>
                                        <p:cTn id="23" dur="1000" fill="hold"/>
                                        <p:tgtEl>
                                          <p:spTgt spid="20"/>
                                        </p:tgtEl>
                                        <p:attrNameLst>
                                          <p:attrName>ppt_h</p:attrName>
                                        </p:attrNameLst>
                                      </p:cBhvr>
                                      <p:tavLst>
                                        <p:tav tm="0">
                                          <p:val>
                                            <p:fltVal val="0"/>
                                          </p:val>
                                        </p:tav>
                                        <p:tav tm="100000">
                                          <p:val>
                                            <p:strVal val="#ppt_h"/>
                                          </p:val>
                                        </p:tav>
                                      </p:tavLst>
                                    </p:anim>
                                    <p:anim calcmode="lin" valueType="num">
                                      <p:cBhvr>
                                        <p:cTn id="24" dur="1000" fill="hold"/>
                                        <p:tgtEl>
                                          <p:spTgt spid="20"/>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style.rotation</p:attrName>
                                        </p:attrNameLst>
                                      </p:cBhvr>
                                      <p:tavLst>
                                        <p:tav tm="0">
                                          <p:val>
                                            <p:fltVal val="720"/>
                                          </p:val>
                                        </p:tav>
                                        <p:tav tm="100000">
                                          <p:val>
                                            <p:fltVal val="0"/>
                                          </p:val>
                                        </p:tav>
                                      </p:tavLst>
                                    </p:anim>
                                    <p:anim calcmode="lin" valueType="num">
                                      <p:cBhvr>
                                        <p:cTn id="31" dur="1000" fill="hold"/>
                                        <p:tgtEl>
                                          <p:spTgt spid="30"/>
                                        </p:tgtEl>
                                        <p:attrNameLst>
                                          <p:attrName>ppt_h</p:attrName>
                                        </p:attrNameLst>
                                      </p:cBhvr>
                                      <p:tavLst>
                                        <p:tav tm="0">
                                          <p:val>
                                            <p:fltVal val="0"/>
                                          </p:val>
                                        </p:tav>
                                        <p:tav tm="100000">
                                          <p:val>
                                            <p:strVal val="#ppt_h"/>
                                          </p:val>
                                        </p:tav>
                                      </p:tavLst>
                                    </p:anim>
                                    <p:anim calcmode="lin" valueType="num">
                                      <p:cBhvr>
                                        <p:cTn id="32" dur="1000" fill="hold"/>
                                        <p:tgtEl>
                                          <p:spTgt spid="3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3"/>
          <a:stretch>
            <a:fillRect/>
          </a:stretch>
        </p:blipFill>
        <p:spPr>
          <a:xfrm>
            <a:off x="1259632" y="764704"/>
            <a:ext cx="7884368" cy="5997548"/>
          </a:xfrm>
          <a:prstGeom prst="rect">
            <a:avLst/>
          </a:prstGeom>
        </p:spPr>
      </p:pic>
      <p:pic>
        <p:nvPicPr>
          <p:cNvPr id="5" name="Image 4"/>
          <p:cNvPicPr>
            <a:picLocks noChangeAspect="1"/>
          </p:cNvPicPr>
          <p:nvPr/>
        </p:nvPicPr>
        <p:blipFill>
          <a:blip r:embed="rId4"/>
          <a:stretch>
            <a:fillRect/>
          </a:stretch>
        </p:blipFill>
        <p:spPr>
          <a:xfrm>
            <a:off x="8566" y="860453"/>
            <a:ext cx="3362602" cy="1848468"/>
          </a:xfrm>
          <a:prstGeom prst="rect">
            <a:avLst/>
          </a:prstGeom>
        </p:spPr>
      </p:pic>
      <p:pic>
        <p:nvPicPr>
          <p:cNvPr id="6" name="Image 5"/>
          <p:cNvPicPr>
            <a:picLocks noChangeAspect="1"/>
          </p:cNvPicPr>
          <p:nvPr/>
        </p:nvPicPr>
        <p:blipFill>
          <a:blip r:embed="rId5"/>
          <a:stretch>
            <a:fillRect/>
          </a:stretch>
        </p:blipFill>
        <p:spPr>
          <a:xfrm>
            <a:off x="22793" y="2708921"/>
            <a:ext cx="2676999" cy="1608066"/>
          </a:xfrm>
          <a:prstGeom prst="rect">
            <a:avLst/>
          </a:prstGeom>
        </p:spPr>
      </p:pic>
      <p:pic>
        <p:nvPicPr>
          <p:cNvPr id="7" name="Image 6"/>
          <p:cNvPicPr>
            <a:picLocks noChangeAspect="1"/>
          </p:cNvPicPr>
          <p:nvPr/>
        </p:nvPicPr>
        <p:blipFill>
          <a:blip r:embed="rId6"/>
          <a:stretch>
            <a:fillRect/>
          </a:stretch>
        </p:blipFill>
        <p:spPr>
          <a:xfrm>
            <a:off x="22792" y="4283511"/>
            <a:ext cx="3348376" cy="2540914"/>
          </a:xfrm>
          <a:prstGeom prst="rect">
            <a:avLst/>
          </a:prstGeom>
        </p:spPr>
      </p:pic>
      <p:sp>
        <p:nvSpPr>
          <p:cNvPr id="8" name="Rectangle 1027"/>
          <p:cNvSpPr txBox="1">
            <a:spLocks noChangeArrowheads="1"/>
          </p:cNvSpPr>
          <p:nvPr/>
        </p:nvSpPr>
        <p:spPr bwMode="auto">
          <a:xfrm>
            <a:off x="-720080" y="222920"/>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3200" kern="0" dirty="0" smtClean="0">
                <a:solidFill>
                  <a:srgbClr val="FCF933"/>
                </a:solidFill>
                <a:effectLst>
                  <a:outerShdw blurRad="38100" dist="38100" dir="2700000">
                    <a:srgbClr val="000000"/>
                  </a:outerShdw>
                </a:effectLst>
              </a:rPr>
              <a:t>  </a:t>
            </a:r>
            <a:r>
              <a:rPr lang="en-US" sz="2800" b="1" kern="0" dirty="0" smtClean="0">
                <a:solidFill>
                  <a:srgbClr val="FCF933"/>
                </a:solidFill>
                <a:effectLst>
                  <a:outerShdw blurRad="38100" dist="38100" dir="2700000" algn="tl">
                    <a:srgbClr val="000000">
                      <a:alpha val="43137"/>
                    </a:srgbClr>
                  </a:outerShdw>
                </a:effectLst>
                <a:latin typeface="ArialMT"/>
              </a:rPr>
              <a:t>II. Gravitational Waves – LIGO Observatory (2016)</a:t>
            </a:r>
          </a:p>
          <a:p>
            <a:pPr algn="ctr" fontAlgn="base">
              <a:spcBef>
                <a:spcPct val="0"/>
              </a:spcBef>
              <a:spcAft>
                <a:spcPct val="0"/>
              </a:spcAft>
              <a:defRPr/>
            </a:pPr>
            <a:endParaRPr lang="en-US" sz="3200" b="1" kern="0" dirty="0">
              <a:solidFill>
                <a:srgbClr val="FCF933"/>
              </a:solidFill>
              <a:effectLst>
                <a:outerShdw blurRad="38100" dist="38100" dir="2700000" algn="tl">
                  <a:srgbClr val="000000">
                    <a:alpha val="43137"/>
                  </a:srgbClr>
                </a:outerShdw>
              </a:effectLst>
              <a:latin typeface="ArialMT"/>
            </a:endParaRPr>
          </a:p>
        </p:txBody>
      </p:sp>
    </p:spTree>
    <p:extLst>
      <p:ext uri="{BB962C8B-B14F-4D97-AF65-F5344CB8AC3E}">
        <p14:creationId xmlns:p14="http://schemas.microsoft.com/office/powerpoint/2010/main" val="370906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Picture 1" descr="universe.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4" name="Picture 2"/>
          <p:cNvPicPr>
            <a:picLocks noChangeAspect="1" noChangeArrowheads="1"/>
          </p:cNvPicPr>
          <p:nvPr/>
        </p:nvPicPr>
        <p:blipFill>
          <a:blip r:embed="rId4" cstate="print"/>
          <a:srcRect/>
          <a:stretch>
            <a:fillRect/>
          </a:stretch>
        </p:blipFill>
        <p:spPr bwMode="auto">
          <a:xfrm>
            <a:off x="4459288" y="685800"/>
            <a:ext cx="1484312" cy="1981200"/>
          </a:xfrm>
          <a:prstGeom prst="rect">
            <a:avLst/>
          </a:prstGeom>
          <a:noFill/>
          <a:ln w="9525">
            <a:noFill/>
            <a:miter lim="800000"/>
            <a:headEnd/>
            <a:tailEnd/>
          </a:ln>
        </p:spPr>
      </p:pic>
      <p:pic>
        <p:nvPicPr>
          <p:cNvPr id="5" name="Picture 3"/>
          <p:cNvPicPr>
            <a:picLocks noChangeAspect="1" noChangeArrowheads="1"/>
          </p:cNvPicPr>
          <p:nvPr/>
        </p:nvPicPr>
        <p:blipFill>
          <a:blip r:embed="rId5" cstate="print"/>
          <a:srcRect/>
          <a:stretch>
            <a:fillRect/>
          </a:stretch>
        </p:blipFill>
        <p:spPr bwMode="auto">
          <a:xfrm>
            <a:off x="3429000" y="4572000"/>
            <a:ext cx="2843213" cy="2286000"/>
          </a:xfrm>
          <a:prstGeom prst="rect">
            <a:avLst/>
          </a:prstGeom>
          <a:noFill/>
          <a:ln w="9525">
            <a:noFill/>
            <a:miter lim="800000"/>
            <a:headEnd/>
            <a:tailEnd/>
          </a:ln>
        </p:spPr>
      </p:pic>
      <p:pic>
        <p:nvPicPr>
          <p:cNvPr id="6" name="Picture 6"/>
          <p:cNvPicPr>
            <a:picLocks noChangeAspect="1" noChangeArrowheads="1"/>
          </p:cNvPicPr>
          <p:nvPr/>
        </p:nvPicPr>
        <p:blipFill>
          <a:blip r:embed="rId6" cstate="print"/>
          <a:srcRect/>
          <a:stretch>
            <a:fillRect/>
          </a:stretch>
        </p:blipFill>
        <p:spPr bwMode="auto">
          <a:xfrm>
            <a:off x="228600" y="2286000"/>
            <a:ext cx="1122363" cy="1095375"/>
          </a:xfrm>
          <a:prstGeom prst="rect">
            <a:avLst/>
          </a:prstGeom>
          <a:noFill/>
          <a:ln w="9525">
            <a:noFill/>
            <a:miter lim="800000"/>
            <a:headEnd/>
            <a:tailEnd/>
          </a:ln>
        </p:spPr>
      </p:pic>
      <p:pic>
        <p:nvPicPr>
          <p:cNvPr id="7" name="Picture 7"/>
          <p:cNvPicPr>
            <a:picLocks noChangeAspect="1" noChangeArrowheads="1"/>
          </p:cNvPicPr>
          <p:nvPr/>
        </p:nvPicPr>
        <p:blipFill>
          <a:blip r:embed="rId7" cstate="print"/>
          <a:srcRect/>
          <a:stretch>
            <a:fillRect/>
          </a:stretch>
        </p:blipFill>
        <p:spPr bwMode="auto">
          <a:xfrm>
            <a:off x="2133600" y="762000"/>
            <a:ext cx="1074738" cy="2057400"/>
          </a:xfrm>
          <a:prstGeom prst="rect">
            <a:avLst/>
          </a:prstGeom>
          <a:noFill/>
          <a:ln w="9525">
            <a:noFill/>
            <a:miter lim="800000"/>
            <a:headEnd/>
            <a:tailEnd/>
          </a:ln>
        </p:spPr>
      </p:pic>
      <p:pic>
        <p:nvPicPr>
          <p:cNvPr id="8" name="Picture 8"/>
          <p:cNvPicPr>
            <a:picLocks noChangeAspect="1" noChangeArrowheads="1"/>
          </p:cNvPicPr>
          <p:nvPr/>
        </p:nvPicPr>
        <p:blipFill>
          <a:blip r:embed="rId8" cstate="print"/>
          <a:srcRect/>
          <a:stretch>
            <a:fillRect/>
          </a:stretch>
        </p:blipFill>
        <p:spPr bwMode="auto">
          <a:xfrm>
            <a:off x="6743700" y="685800"/>
            <a:ext cx="2019300" cy="2422525"/>
          </a:xfrm>
          <a:prstGeom prst="rect">
            <a:avLst/>
          </a:prstGeom>
          <a:noFill/>
          <a:ln w="9525">
            <a:noFill/>
            <a:miter lim="800000"/>
            <a:headEnd/>
            <a:tailEnd/>
          </a:ln>
        </p:spPr>
      </p:pic>
      <p:pic>
        <p:nvPicPr>
          <p:cNvPr id="9" name="Picture 9"/>
          <p:cNvPicPr>
            <a:picLocks noChangeAspect="1" noChangeArrowheads="1"/>
          </p:cNvPicPr>
          <p:nvPr/>
        </p:nvPicPr>
        <p:blipFill>
          <a:blip r:embed="rId9" cstate="print"/>
          <a:srcRect/>
          <a:stretch>
            <a:fillRect/>
          </a:stretch>
        </p:blipFill>
        <p:spPr bwMode="auto">
          <a:xfrm>
            <a:off x="7391400" y="3124200"/>
            <a:ext cx="1752600" cy="1752600"/>
          </a:xfrm>
          <a:prstGeom prst="rect">
            <a:avLst/>
          </a:prstGeom>
          <a:noFill/>
          <a:ln w="9525">
            <a:noFill/>
            <a:miter lim="800000"/>
            <a:headEnd/>
            <a:tailEnd/>
          </a:ln>
        </p:spPr>
      </p:pic>
      <p:pic>
        <p:nvPicPr>
          <p:cNvPr id="10" name="Picture 10"/>
          <p:cNvPicPr>
            <a:picLocks noChangeAspect="1" noChangeArrowheads="1"/>
          </p:cNvPicPr>
          <p:nvPr/>
        </p:nvPicPr>
        <p:blipFill>
          <a:blip r:embed="rId10" cstate="print"/>
          <a:srcRect/>
          <a:stretch>
            <a:fillRect/>
          </a:stretch>
        </p:blipFill>
        <p:spPr bwMode="auto">
          <a:xfrm>
            <a:off x="6705600" y="4953000"/>
            <a:ext cx="1828800" cy="1828800"/>
          </a:xfrm>
          <a:prstGeom prst="rect">
            <a:avLst/>
          </a:prstGeom>
          <a:noFill/>
          <a:ln w="9525">
            <a:noFill/>
            <a:miter lim="800000"/>
            <a:headEnd/>
            <a:tailEnd/>
          </a:ln>
        </p:spPr>
      </p:pic>
      <p:pic>
        <p:nvPicPr>
          <p:cNvPr id="11" name="Picture 11"/>
          <p:cNvPicPr>
            <a:picLocks noChangeAspect="1" noChangeArrowheads="1"/>
          </p:cNvPicPr>
          <p:nvPr/>
        </p:nvPicPr>
        <p:blipFill>
          <a:blip r:embed="rId11" cstate="print"/>
          <a:srcRect/>
          <a:stretch>
            <a:fillRect/>
          </a:stretch>
        </p:blipFill>
        <p:spPr bwMode="auto">
          <a:xfrm>
            <a:off x="76200" y="4038600"/>
            <a:ext cx="3048000" cy="2149475"/>
          </a:xfrm>
          <a:prstGeom prst="rect">
            <a:avLst/>
          </a:prstGeom>
          <a:noFill/>
          <a:ln w="9525">
            <a:noFill/>
            <a:miter lim="800000"/>
            <a:headEnd/>
            <a:tailEnd/>
          </a:ln>
        </p:spPr>
      </p:pic>
      <p:sp>
        <p:nvSpPr>
          <p:cNvPr id="12" name="TextBox 10"/>
          <p:cNvSpPr txBox="1">
            <a:spLocks noChangeArrowheads="1"/>
          </p:cNvSpPr>
          <p:nvPr/>
        </p:nvSpPr>
        <p:spPr bwMode="auto">
          <a:xfrm>
            <a:off x="249819" y="5911076"/>
            <a:ext cx="2903538" cy="276999"/>
          </a:xfrm>
          <a:prstGeom prst="rect">
            <a:avLst/>
          </a:prstGeom>
          <a:noFill/>
          <a:ln w="9525">
            <a:noFill/>
            <a:miter lim="800000"/>
            <a:headEnd/>
            <a:tailEnd/>
          </a:ln>
        </p:spPr>
        <p:txBody>
          <a:bodyPr wrap="square">
            <a:spAutoFit/>
          </a:bodyPr>
          <a:lstStyle/>
          <a:p>
            <a:r>
              <a:rPr lang="en-US" sz="1200" dirty="0">
                <a:solidFill>
                  <a:schemeClr val="bg1"/>
                </a:solidFill>
                <a:latin typeface="ArialMT"/>
              </a:rPr>
              <a:t>Colliding galaxies reveal </a:t>
            </a:r>
            <a:r>
              <a:rPr lang="en-US" sz="1200" u="sng" dirty="0">
                <a:solidFill>
                  <a:schemeClr val="bg1"/>
                </a:solidFill>
                <a:latin typeface="ArialMT"/>
              </a:rPr>
              <a:t>dark matter</a:t>
            </a:r>
          </a:p>
        </p:txBody>
      </p:sp>
      <p:sp>
        <p:nvSpPr>
          <p:cNvPr id="13" name="TextBox 3"/>
          <p:cNvSpPr txBox="1"/>
          <p:nvPr/>
        </p:nvSpPr>
        <p:spPr>
          <a:xfrm>
            <a:off x="1784409" y="3212766"/>
            <a:ext cx="5287025" cy="584775"/>
          </a:xfrm>
          <a:prstGeom prst="rect">
            <a:avLst/>
          </a:prstGeom>
          <a:noFill/>
        </p:spPr>
        <p:txBody>
          <a:bodyPr wrap="none" rtlCol="0">
            <a:spAutoFit/>
          </a:bodyPr>
          <a:lstStyle/>
          <a:p>
            <a:pPr algn="ctr"/>
            <a:r>
              <a:rPr lang="en-US" sz="3200" b="1" dirty="0" smtClean="0">
                <a:solidFill>
                  <a:srgbClr val="FFFF00"/>
                </a:solidFill>
                <a:latin typeface="Arial" panose="020B0604020202020204" pitchFamily="34" charset="0"/>
                <a:cs typeface="Arial" panose="020B0604020202020204" pitchFamily="34" charset="0"/>
              </a:rPr>
              <a:t>Where did we come from?</a:t>
            </a:r>
            <a:endParaRPr lang="en-US" sz="3200" b="1" dirty="0">
              <a:solidFill>
                <a:srgbClr val="FFFF00"/>
              </a:solidFill>
              <a:latin typeface="Arial" panose="020B0604020202020204" pitchFamily="34" charset="0"/>
              <a:cs typeface="Arial" panose="020B0604020202020204" pitchFamily="34" charset="0"/>
            </a:endParaRPr>
          </a:p>
        </p:txBody>
      </p:sp>
      <p:sp>
        <p:nvSpPr>
          <p:cNvPr id="14" name="Rectangle 1027"/>
          <p:cNvSpPr txBox="1">
            <a:spLocks noChangeArrowheads="1"/>
          </p:cNvSpPr>
          <p:nvPr/>
        </p:nvSpPr>
        <p:spPr bwMode="auto">
          <a:xfrm>
            <a:off x="304800" y="32395"/>
            <a:ext cx="843974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What is everything made of ? What holds it all together ?</a:t>
            </a:r>
            <a:endParaRPr lang="en-GB" sz="2400" b="1" kern="0" dirty="0">
              <a:solidFill>
                <a:srgbClr val="336699"/>
              </a:solidFill>
              <a:effectLst>
                <a:outerShdw blurRad="38100" dist="38100" dir="2700000">
                  <a:srgbClr val="000000"/>
                </a:outerShdw>
              </a:effectLst>
              <a:latin typeface="ArialMT"/>
            </a:endParaRPr>
          </a:p>
        </p:txBody>
      </p:sp>
      <p:sp>
        <p:nvSpPr>
          <p:cNvPr id="15" name="TextBox 3"/>
          <p:cNvSpPr txBox="1"/>
          <p:nvPr/>
        </p:nvSpPr>
        <p:spPr>
          <a:xfrm>
            <a:off x="3419872" y="3860413"/>
            <a:ext cx="3621504" cy="584775"/>
          </a:xfrm>
          <a:prstGeom prst="rect">
            <a:avLst/>
          </a:prstGeom>
          <a:noFill/>
        </p:spPr>
        <p:txBody>
          <a:bodyPr wrap="none" rtlCol="0">
            <a:spAutoFit/>
          </a:bodyPr>
          <a:lstStyle/>
          <a:p>
            <a:pPr algn="ctr"/>
            <a:r>
              <a:rPr lang="en-US" sz="3200" b="1" dirty="0" smtClean="0">
                <a:solidFill>
                  <a:srgbClr val="FFFF00"/>
                </a:solidFill>
                <a:latin typeface="Arial" panose="020B0604020202020204" pitchFamily="34" charset="0"/>
                <a:cs typeface="Arial" panose="020B0604020202020204" pitchFamily="34" charset="0"/>
              </a:rPr>
              <a:t>Why do we exist?</a:t>
            </a:r>
            <a:endParaRPr lang="en-US" sz="3200" b="1"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279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20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20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fade">
                                      <p:cBhvr>
                                        <p:cTn id="50" dur="2000"/>
                                        <p:tgtEl>
                                          <p:spTgt spid="3"/>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dissolve">
                                      <p:cBhvr>
                                        <p:cTn id="55" dur="1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dissolve">
                                      <p:cBhvr>
                                        <p:cTn id="60"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3"/>
          <a:stretch>
            <a:fillRect/>
          </a:stretch>
        </p:blipFill>
        <p:spPr>
          <a:xfrm>
            <a:off x="3563888" y="3247870"/>
            <a:ext cx="5462871" cy="3435353"/>
          </a:xfrm>
          <a:prstGeom prst="rect">
            <a:avLst/>
          </a:prstGeom>
        </p:spPr>
      </p:pic>
      <p:pic>
        <p:nvPicPr>
          <p:cNvPr id="5" name="Picture 5" descr="The image “http://imgsrc.hubblesite.org/hu/db/1997/34/images/a/formats/full_jpg.jpg” cannot be displayed, because it contains error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24494" y="692696"/>
            <a:ext cx="3102265" cy="2451512"/>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18900000" algn="ctr" rotWithShape="0">
                    <a:srgbClr val="808080">
                      <a:alpha val="50000"/>
                    </a:srgbClr>
                  </a:outerShdw>
                </a:effectLst>
              </a14:hiddenEffects>
            </a:ext>
          </a:extLst>
        </p:spPr>
      </p:pic>
      <p:pic>
        <p:nvPicPr>
          <p:cNvPr id="4" name="Picture 4" descr="The image “http://www.nrao.edu/imagegallery/images/NGC326_RGB_med.jpg” cannot be displayed, because it contains error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3563888" y="692696"/>
            <a:ext cx="2945383" cy="2474010"/>
          </a:xfrm>
          <a:prstGeom prst="rect">
            <a:avLst/>
          </a:prstGeom>
          <a:noFill/>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027"/>
          <p:cNvSpPr txBox="1">
            <a:spLocks noChangeArrowheads="1"/>
          </p:cNvSpPr>
          <p:nvPr/>
        </p:nvSpPr>
        <p:spPr bwMode="auto">
          <a:xfrm>
            <a:off x="320055" y="-74268"/>
            <a:ext cx="943304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Gravitational Waves Encode Dynamics of </a:t>
            </a:r>
            <a:r>
              <a:rPr lang="en-GB" sz="2400" b="1" kern="0" dirty="0">
                <a:solidFill>
                  <a:srgbClr val="FCF933"/>
                </a:solidFill>
                <a:effectLst>
                  <a:outerShdw blurRad="38100" dist="38100" dir="2700000">
                    <a:srgbClr val="000000"/>
                  </a:outerShdw>
                </a:effectLst>
                <a:latin typeface="ArialMT"/>
              </a:rPr>
              <a:t>M</a:t>
            </a:r>
            <a:r>
              <a:rPr lang="en-GB" sz="2400" b="1" kern="0" dirty="0" smtClean="0">
                <a:solidFill>
                  <a:srgbClr val="FCF933"/>
                </a:solidFill>
                <a:effectLst>
                  <a:outerShdw blurRad="38100" dist="38100" dir="2700000">
                    <a:srgbClr val="000000"/>
                  </a:outerShdw>
                </a:effectLst>
                <a:latin typeface="ArialMT"/>
              </a:rPr>
              <a:t>assive Objects </a:t>
            </a:r>
            <a:endParaRPr lang="en-GB" sz="2400" b="1" kern="0" dirty="0">
              <a:solidFill>
                <a:srgbClr val="336699"/>
              </a:solidFill>
              <a:effectLst>
                <a:outerShdw blurRad="38100" dist="38100" dir="2700000">
                  <a:srgbClr val="000000"/>
                </a:outerShdw>
              </a:effectLst>
              <a:latin typeface="ArialMT"/>
            </a:endParaRPr>
          </a:p>
        </p:txBody>
      </p:sp>
      <p:sp>
        <p:nvSpPr>
          <p:cNvPr id="7" name="Rectangle 6"/>
          <p:cNvSpPr/>
          <p:nvPr/>
        </p:nvSpPr>
        <p:spPr>
          <a:xfrm>
            <a:off x="1" y="645068"/>
            <a:ext cx="3563888" cy="5909310"/>
          </a:xfrm>
          <a:prstGeom prst="rect">
            <a:avLst/>
          </a:prstGeom>
        </p:spPr>
        <p:txBody>
          <a:bodyPr wrap="square">
            <a:spAutoFit/>
          </a:bodyPr>
          <a:lstStyle/>
          <a:p>
            <a:pPr marL="285750" indent="-285750">
              <a:buFont typeface="Arial" panose="020B0604020202020204" pitchFamily="34" charset="0"/>
              <a:buChar char="•"/>
            </a:pPr>
            <a:r>
              <a:rPr lang="en-US" altLang="fr-FR" b="1" i="1" dirty="0">
                <a:solidFill>
                  <a:schemeClr val="bg1"/>
                </a:solidFill>
                <a:latin typeface="ArialMT"/>
              </a:rPr>
              <a:t>MBHs are found at the </a:t>
            </a:r>
            <a:r>
              <a:rPr lang="en-US" altLang="fr-FR" b="1" i="1" dirty="0" smtClean="0">
                <a:solidFill>
                  <a:schemeClr val="bg1"/>
                </a:solidFill>
                <a:latin typeface="ArialMT"/>
              </a:rPr>
              <a:t>centers </a:t>
            </a:r>
            <a:r>
              <a:rPr lang="en-US" altLang="fr-FR" b="1" i="1" dirty="0">
                <a:solidFill>
                  <a:schemeClr val="bg1"/>
                </a:solidFill>
                <a:latin typeface="ArialMT"/>
              </a:rPr>
              <a:t>of most galaxies</a:t>
            </a:r>
          </a:p>
          <a:p>
            <a:pPr marL="285750" indent="-285750">
              <a:buFont typeface="Arial" panose="020B0604020202020204" pitchFamily="34" charset="0"/>
              <a:buChar char="•"/>
            </a:pPr>
            <a:r>
              <a:rPr lang="en-US" altLang="fr-FR" b="1" i="1" dirty="0">
                <a:solidFill>
                  <a:schemeClr val="bg1"/>
                </a:solidFill>
                <a:latin typeface="ArialMT"/>
              </a:rPr>
              <a:t>Most galaxies merge one or  </a:t>
            </a:r>
            <a:r>
              <a:rPr lang="en-US" altLang="fr-FR" b="1" i="1" dirty="0" smtClean="0">
                <a:solidFill>
                  <a:schemeClr val="bg1"/>
                </a:solidFill>
                <a:latin typeface="ArialMT"/>
              </a:rPr>
              <a:t>more times </a:t>
            </a:r>
            <a:r>
              <a:rPr lang="en-US" altLang="fr-FR" b="1" i="1" dirty="0" smtClean="0">
                <a:solidFill>
                  <a:srgbClr val="FFFF00"/>
                </a:solidFill>
                <a:latin typeface="ArialMT"/>
                <a:sym typeface="Wingdings" panose="05000000000000000000" pitchFamily="2" charset="2"/>
              </a:rPr>
              <a:t> Massive Black Hole (MBH) binaries*</a:t>
            </a:r>
          </a:p>
          <a:p>
            <a:pPr marL="285750" indent="-285750">
              <a:buFont typeface="Arial" panose="020B0604020202020204" pitchFamily="34" charset="0"/>
              <a:buChar char="•"/>
            </a:pPr>
            <a:r>
              <a:rPr lang="en-US" altLang="fr-FR" b="1" i="1" dirty="0">
                <a:solidFill>
                  <a:schemeClr val="bg1"/>
                </a:solidFill>
                <a:latin typeface="ArialMT"/>
                <a:sym typeface="Wingdings" panose="05000000000000000000" pitchFamily="2" charset="2"/>
              </a:rPr>
              <a:t>Final merger of MBHs occurs in </a:t>
            </a:r>
            <a:r>
              <a:rPr lang="en-US" altLang="fr-FR" b="1" i="1" dirty="0" smtClean="0">
                <a:solidFill>
                  <a:schemeClr val="bg1"/>
                </a:solidFill>
                <a:latin typeface="ArialMT"/>
                <a:sym typeface="Wingdings" panose="05000000000000000000" pitchFamily="2" charset="2"/>
              </a:rPr>
              <a:t>the arena </a:t>
            </a:r>
            <a:r>
              <a:rPr lang="en-US" altLang="fr-FR" b="1" i="1" dirty="0">
                <a:solidFill>
                  <a:schemeClr val="bg1"/>
                </a:solidFill>
                <a:latin typeface="ArialMT"/>
                <a:sym typeface="Wingdings" panose="05000000000000000000" pitchFamily="2" charset="2"/>
              </a:rPr>
              <a:t>of very strong gravity </a:t>
            </a:r>
            <a:r>
              <a:rPr lang="en-US" altLang="fr-FR" b="1" i="1" dirty="0" smtClean="0">
                <a:solidFill>
                  <a:srgbClr val="FFFF00"/>
                </a:solidFill>
                <a:latin typeface="ArialMT"/>
                <a:sym typeface="Wingdings" panose="05000000000000000000" pitchFamily="2" charset="2"/>
              </a:rPr>
              <a:t>(strong GW sources)</a:t>
            </a:r>
          </a:p>
          <a:p>
            <a:endParaRPr lang="en-US" altLang="fr-FR" b="1" i="1" dirty="0" smtClean="0">
              <a:solidFill>
                <a:srgbClr val="FFFF00"/>
              </a:solidFill>
              <a:latin typeface="ArialMT"/>
              <a:sym typeface="Wingdings" panose="05000000000000000000" pitchFamily="2" charset="2"/>
            </a:endParaRPr>
          </a:p>
          <a:p>
            <a:pPr marL="285750" indent="-285750">
              <a:buFont typeface="Arial" panose="020B0604020202020204" pitchFamily="34" charset="0"/>
              <a:buChar char="•"/>
            </a:pPr>
            <a:r>
              <a:rPr lang="en-US" altLang="fr-FR" b="1" i="1" dirty="0">
                <a:solidFill>
                  <a:srgbClr val="FFFF00"/>
                </a:solidFill>
                <a:latin typeface="ArialMT"/>
                <a:sym typeface="Wingdings" panose="05000000000000000000" pitchFamily="2" charset="2"/>
              </a:rPr>
              <a:t>Observing gravitational waves allows </a:t>
            </a:r>
            <a:r>
              <a:rPr lang="en-US" altLang="fr-FR" b="1" i="1" dirty="0" smtClean="0">
                <a:solidFill>
                  <a:srgbClr val="FFFF00"/>
                </a:solidFill>
                <a:latin typeface="ArialMT"/>
                <a:sym typeface="Wingdings" panose="05000000000000000000" pitchFamily="2" charset="2"/>
              </a:rPr>
              <a:t>direct </a:t>
            </a:r>
            <a:r>
              <a:rPr lang="en-US" altLang="fr-FR" b="1" i="1" dirty="0">
                <a:solidFill>
                  <a:srgbClr val="FFFF00"/>
                </a:solidFill>
                <a:latin typeface="ArialMT"/>
                <a:sym typeface="Wingdings" panose="05000000000000000000" pitchFamily="2" charset="2"/>
              </a:rPr>
              <a:t>tests of </a:t>
            </a:r>
            <a:r>
              <a:rPr lang="en-US" altLang="fr-FR" b="1" i="1" dirty="0" smtClean="0">
                <a:solidFill>
                  <a:srgbClr val="FFFF00"/>
                </a:solidFill>
                <a:latin typeface="ArialMT"/>
                <a:sym typeface="Wingdings" panose="05000000000000000000" pitchFamily="2" charset="2"/>
              </a:rPr>
              <a:t>GR and probe early stages of structure formation:</a:t>
            </a:r>
          </a:p>
          <a:p>
            <a:pPr marL="285750" indent="-285750">
              <a:buFont typeface="Arial" panose="020B0604020202020204" pitchFamily="34" charset="0"/>
              <a:buChar char="•"/>
            </a:pPr>
            <a:endParaRPr lang="en-US" altLang="fr-FR" b="1" i="1" dirty="0">
              <a:solidFill>
                <a:srgbClr val="FFFF00"/>
              </a:solidFill>
              <a:latin typeface="ArialMT"/>
              <a:sym typeface="Wingdings" panose="05000000000000000000" pitchFamily="2" charset="2"/>
            </a:endParaRPr>
          </a:p>
          <a:p>
            <a:r>
              <a:rPr lang="en-US" altLang="fr-FR" b="1" i="1" dirty="0" smtClean="0">
                <a:solidFill>
                  <a:schemeClr val="bg1"/>
                </a:solidFill>
                <a:latin typeface="ArialMT"/>
                <a:sym typeface="Wingdings" panose="05000000000000000000" pitchFamily="2" charset="2"/>
              </a:rPr>
              <a:t>      Requires numerical </a:t>
            </a:r>
            <a:br>
              <a:rPr lang="en-US" altLang="fr-FR" b="1" i="1" dirty="0" smtClean="0">
                <a:solidFill>
                  <a:schemeClr val="bg1"/>
                </a:solidFill>
                <a:latin typeface="ArialMT"/>
                <a:sym typeface="Wingdings" panose="05000000000000000000" pitchFamily="2" charset="2"/>
              </a:rPr>
            </a:br>
            <a:r>
              <a:rPr lang="en-US" altLang="fr-FR" b="1" i="1" dirty="0" smtClean="0">
                <a:solidFill>
                  <a:schemeClr val="bg1"/>
                </a:solidFill>
                <a:latin typeface="ArialMT"/>
                <a:sym typeface="Wingdings" panose="05000000000000000000" pitchFamily="2" charset="2"/>
              </a:rPr>
              <a:t>         relativity </a:t>
            </a:r>
            <a:r>
              <a:rPr lang="en-US" altLang="fr-FR" b="1" i="1" dirty="0">
                <a:solidFill>
                  <a:schemeClr val="bg1"/>
                </a:solidFill>
                <a:latin typeface="ArialMT"/>
                <a:sym typeface="Wingdings" panose="05000000000000000000" pitchFamily="2" charset="2"/>
              </a:rPr>
              <a:t>to calculate </a:t>
            </a:r>
            <a:r>
              <a:rPr lang="en-US" altLang="fr-FR" b="1" i="1" dirty="0" smtClean="0">
                <a:solidFill>
                  <a:schemeClr val="bg1"/>
                </a:solidFill>
                <a:latin typeface="ArialMT"/>
                <a:sym typeface="Wingdings" panose="05000000000000000000" pitchFamily="2" charset="2"/>
              </a:rPr>
              <a:t/>
            </a:r>
            <a:br>
              <a:rPr lang="en-US" altLang="fr-FR" b="1" i="1" dirty="0" smtClean="0">
                <a:solidFill>
                  <a:schemeClr val="bg1"/>
                </a:solidFill>
                <a:latin typeface="ArialMT"/>
                <a:sym typeface="Wingdings" panose="05000000000000000000" pitchFamily="2" charset="2"/>
              </a:rPr>
            </a:br>
            <a:r>
              <a:rPr lang="en-US" altLang="fr-FR" b="1" i="1" dirty="0" smtClean="0">
                <a:solidFill>
                  <a:schemeClr val="bg1"/>
                </a:solidFill>
                <a:latin typeface="ArialMT"/>
                <a:sym typeface="Wingdings" panose="05000000000000000000" pitchFamily="2" charset="2"/>
              </a:rPr>
              <a:t>         dynamics </a:t>
            </a:r>
            <a:r>
              <a:rPr lang="en-US" altLang="fr-FR" b="1" i="1" dirty="0">
                <a:solidFill>
                  <a:schemeClr val="bg1"/>
                </a:solidFill>
                <a:latin typeface="ArialMT"/>
                <a:sym typeface="Wingdings" panose="05000000000000000000" pitchFamily="2" charset="2"/>
              </a:rPr>
              <a:t>&amp; </a:t>
            </a:r>
            <a:r>
              <a:rPr lang="en-US" altLang="fr-FR" b="1" i="1" dirty="0" smtClean="0">
                <a:solidFill>
                  <a:schemeClr val="bg1"/>
                </a:solidFill>
                <a:latin typeface="ArialMT"/>
                <a:sym typeface="Wingdings" panose="05000000000000000000" pitchFamily="2" charset="2"/>
              </a:rPr>
              <a:t>waveforms</a:t>
            </a:r>
            <a:endParaRPr lang="en-US" altLang="fr-FR" b="1" i="1" dirty="0">
              <a:solidFill>
                <a:schemeClr val="bg1"/>
              </a:solidFill>
              <a:latin typeface="ArialMT"/>
              <a:sym typeface="Wingdings" panose="05000000000000000000" pitchFamily="2" charset="2"/>
            </a:endParaRPr>
          </a:p>
          <a:p>
            <a:r>
              <a:rPr lang="en-US" altLang="fr-FR" b="1" i="1" dirty="0" smtClean="0">
                <a:solidFill>
                  <a:schemeClr val="bg1"/>
                </a:solidFill>
                <a:latin typeface="ArialMT"/>
                <a:sym typeface="Wingdings" panose="05000000000000000000" pitchFamily="2" charset="2"/>
              </a:rPr>
              <a:t>      Waveforms </a:t>
            </a:r>
            <a:r>
              <a:rPr lang="en-US" altLang="fr-FR" b="1" i="1" dirty="0">
                <a:solidFill>
                  <a:schemeClr val="bg1"/>
                </a:solidFill>
                <a:latin typeface="ArialMT"/>
                <a:sym typeface="Wingdings" panose="05000000000000000000" pitchFamily="2" charset="2"/>
              </a:rPr>
              <a:t>scale w/ </a:t>
            </a:r>
            <a:r>
              <a:rPr lang="en-US" altLang="fr-FR" b="1" i="1" dirty="0" smtClean="0">
                <a:solidFill>
                  <a:schemeClr val="bg1"/>
                </a:solidFill>
                <a:latin typeface="ArialMT"/>
                <a:sym typeface="Wingdings" panose="05000000000000000000" pitchFamily="2" charset="2"/>
              </a:rPr>
              <a:t/>
            </a:r>
            <a:br>
              <a:rPr lang="en-US" altLang="fr-FR" b="1" i="1" dirty="0" smtClean="0">
                <a:solidFill>
                  <a:schemeClr val="bg1"/>
                </a:solidFill>
                <a:latin typeface="ArialMT"/>
                <a:sym typeface="Wingdings" panose="05000000000000000000" pitchFamily="2" charset="2"/>
              </a:rPr>
            </a:br>
            <a:r>
              <a:rPr lang="en-US" altLang="fr-FR" b="1" i="1" dirty="0" smtClean="0">
                <a:solidFill>
                  <a:schemeClr val="bg1"/>
                </a:solidFill>
                <a:latin typeface="ArialMT"/>
                <a:sym typeface="Wingdings" panose="05000000000000000000" pitchFamily="2" charset="2"/>
              </a:rPr>
              <a:t>          masses</a:t>
            </a:r>
            <a:r>
              <a:rPr lang="en-US" altLang="fr-FR" b="1" i="1" dirty="0">
                <a:solidFill>
                  <a:schemeClr val="bg1"/>
                </a:solidFill>
                <a:latin typeface="ArialMT"/>
                <a:sym typeface="Wingdings" panose="05000000000000000000" pitchFamily="2" charset="2"/>
              </a:rPr>
              <a:t>, spins  apply </a:t>
            </a:r>
            <a:r>
              <a:rPr lang="en-US" altLang="fr-FR" b="1" i="1" dirty="0" smtClean="0">
                <a:solidFill>
                  <a:schemeClr val="bg1"/>
                </a:solidFill>
                <a:latin typeface="ArialMT"/>
                <a:sym typeface="Wingdings" panose="05000000000000000000" pitchFamily="2" charset="2"/>
              </a:rPr>
              <a:t/>
            </a:r>
            <a:br>
              <a:rPr lang="en-US" altLang="fr-FR" b="1" i="1" dirty="0" smtClean="0">
                <a:solidFill>
                  <a:schemeClr val="bg1"/>
                </a:solidFill>
                <a:latin typeface="ArialMT"/>
                <a:sym typeface="Wingdings" panose="05000000000000000000" pitchFamily="2" charset="2"/>
              </a:rPr>
            </a:br>
            <a:r>
              <a:rPr lang="en-US" altLang="fr-FR" b="1" i="1" dirty="0" smtClean="0">
                <a:solidFill>
                  <a:schemeClr val="bg1"/>
                </a:solidFill>
                <a:latin typeface="ArialMT"/>
                <a:sym typeface="Wingdings" panose="05000000000000000000" pitchFamily="2" charset="2"/>
              </a:rPr>
              <a:t>          to </a:t>
            </a:r>
            <a:r>
              <a:rPr lang="en-US" altLang="fr-FR" b="1" i="1" dirty="0">
                <a:solidFill>
                  <a:schemeClr val="bg1"/>
                </a:solidFill>
                <a:latin typeface="ArialMT"/>
                <a:sym typeface="Wingdings" panose="05000000000000000000" pitchFamily="2" charset="2"/>
              </a:rPr>
              <a:t>ground-based &amp; </a:t>
            </a:r>
            <a:r>
              <a:rPr lang="en-US" altLang="fr-FR" b="1" i="1" dirty="0" smtClean="0">
                <a:solidFill>
                  <a:schemeClr val="bg1"/>
                </a:solidFill>
                <a:latin typeface="ArialMT"/>
                <a:sym typeface="Wingdings" panose="05000000000000000000" pitchFamily="2" charset="2"/>
              </a:rPr>
              <a:t>LISA</a:t>
            </a:r>
            <a:endParaRPr lang="en-US" altLang="fr-FR" b="1" i="1" dirty="0">
              <a:solidFill>
                <a:schemeClr val="bg1"/>
              </a:solidFill>
              <a:latin typeface="ArialMT"/>
              <a:sym typeface="Wingdings" panose="05000000000000000000" pitchFamily="2" charset="2"/>
            </a:endParaRPr>
          </a:p>
        </p:txBody>
      </p:sp>
    </p:spTree>
    <p:extLst>
      <p:ext uri="{BB962C8B-B14F-4D97-AF65-F5344CB8AC3E}">
        <p14:creationId xmlns:p14="http://schemas.microsoft.com/office/powerpoint/2010/main" val="315887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4" name="Image 3"/>
          <p:cNvPicPr>
            <a:picLocks noChangeAspect="1"/>
          </p:cNvPicPr>
          <p:nvPr/>
        </p:nvPicPr>
        <p:blipFill>
          <a:blip r:embed="rId3"/>
          <a:stretch>
            <a:fillRect/>
          </a:stretch>
        </p:blipFill>
        <p:spPr>
          <a:xfrm>
            <a:off x="1" y="685813"/>
            <a:ext cx="7015718" cy="6113402"/>
          </a:xfrm>
          <a:prstGeom prst="rect">
            <a:avLst/>
          </a:prstGeom>
        </p:spPr>
      </p:pic>
      <p:pic>
        <p:nvPicPr>
          <p:cNvPr id="5" name="Image 4"/>
          <p:cNvPicPr>
            <a:picLocks noChangeAspect="1"/>
          </p:cNvPicPr>
          <p:nvPr/>
        </p:nvPicPr>
        <p:blipFill>
          <a:blip r:embed="rId4"/>
          <a:stretch>
            <a:fillRect/>
          </a:stretch>
        </p:blipFill>
        <p:spPr>
          <a:xfrm>
            <a:off x="4735008" y="685813"/>
            <a:ext cx="4441371" cy="3406747"/>
          </a:xfrm>
          <a:prstGeom prst="rect">
            <a:avLst/>
          </a:prstGeom>
        </p:spPr>
      </p:pic>
      <p:pic>
        <p:nvPicPr>
          <p:cNvPr id="6" name="Image 5"/>
          <p:cNvPicPr>
            <a:picLocks noChangeAspect="1"/>
          </p:cNvPicPr>
          <p:nvPr/>
        </p:nvPicPr>
        <p:blipFill>
          <a:blip r:embed="rId5"/>
          <a:stretch>
            <a:fillRect/>
          </a:stretch>
        </p:blipFill>
        <p:spPr>
          <a:xfrm>
            <a:off x="4245429" y="3352524"/>
            <a:ext cx="4898571" cy="3447207"/>
          </a:xfrm>
          <a:prstGeom prst="rect">
            <a:avLst/>
          </a:prstGeom>
        </p:spPr>
      </p:pic>
      <p:sp>
        <p:nvSpPr>
          <p:cNvPr id="7" name="Rectangle 1027"/>
          <p:cNvSpPr txBox="1">
            <a:spLocks noChangeArrowheads="1"/>
          </p:cNvSpPr>
          <p:nvPr/>
        </p:nvSpPr>
        <p:spPr bwMode="auto">
          <a:xfrm>
            <a:off x="-648072" y="188640"/>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800" kern="0" dirty="0" smtClean="0">
                <a:solidFill>
                  <a:srgbClr val="FCF933"/>
                </a:solidFill>
                <a:effectLst>
                  <a:outerShdw blurRad="38100" dist="38100" dir="2700000">
                    <a:srgbClr val="000000"/>
                  </a:outerShdw>
                </a:effectLst>
                <a:latin typeface="ArialMT"/>
              </a:rPr>
              <a:t>  </a:t>
            </a:r>
            <a:r>
              <a:rPr lang="en-US" sz="2800" b="1" kern="0" dirty="0" smtClean="0">
                <a:solidFill>
                  <a:srgbClr val="FCF933"/>
                </a:solidFill>
                <a:effectLst>
                  <a:outerShdw blurRad="38100" dist="38100" dir="2700000" algn="tl">
                    <a:srgbClr val="000000">
                      <a:alpha val="43137"/>
                    </a:srgbClr>
                  </a:outerShdw>
                </a:effectLst>
                <a:latin typeface="ArialMT"/>
              </a:rPr>
              <a:t>III. M87 Black Hole – Event Horizon Telescope (2019)</a:t>
            </a:r>
          </a:p>
          <a:p>
            <a:pPr algn="ctr" fontAlgn="base">
              <a:spcBef>
                <a:spcPct val="0"/>
              </a:spcBef>
              <a:spcAft>
                <a:spcPct val="0"/>
              </a:spcAft>
              <a:defRPr/>
            </a:pPr>
            <a:endParaRPr lang="en-US" sz="3200" b="1" kern="0" dirty="0">
              <a:solidFill>
                <a:srgbClr val="FCF933"/>
              </a:solidFill>
              <a:effectLst>
                <a:outerShdw blurRad="38100" dist="38100" dir="2700000" algn="tl">
                  <a:srgbClr val="000000">
                    <a:alpha val="43137"/>
                  </a:srgbClr>
                </a:outerShdw>
              </a:effectLst>
              <a:latin typeface="ArialMT"/>
            </a:endParaRPr>
          </a:p>
        </p:txBody>
      </p:sp>
    </p:spTree>
    <p:extLst>
      <p:ext uri="{BB962C8B-B14F-4D97-AF65-F5344CB8AC3E}">
        <p14:creationId xmlns:p14="http://schemas.microsoft.com/office/powerpoint/2010/main" val="9396225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3" name="Rectangle 1027"/>
          <p:cNvSpPr txBox="1">
            <a:spLocks noChangeArrowheads="1"/>
          </p:cNvSpPr>
          <p:nvPr/>
        </p:nvSpPr>
        <p:spPr bwMode="auto">
          <a:xfrm>
            <a:off x="-720080" y="188640"/>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800" b="1" kern="0" dirty="0" smtClean="0">
                <a:solidFill>
                  <a:srgbClr val="FCF933"/>
                </a:solidFill>
                <a:effectLst>
                  <a:outerShdw blurRad="38100" dist="38100" dir="2700000" algn="tl">
                    <a:srgbClr val="000000">
                      <a:alpha val="43137"/>
                    </a:srgbClr>
                  </a:outerShdw>
                </a:effectLst>
                <a:latin typeface="ArialMT"/>
              </a:rPr>
              <a:t>Event Horizon Telescope (EHT)</a:t>
            </a:r>
          </a:p>
          <a:p>
            <a:pPr algn="ctr" fontAlgn="base">
              <a:spcBef>
                <a:spcPct val="0"/>
              </a:spcBef>
              <a:spcAft>
                <a:spcPct val="0"/>
              </a:spcAft>
              <a:defRPr/>
            </a:pPr>
            <a:endParaRPr lang="en-US" sz="3200" b="1" kern="0" dirty="0">
              <a:solidFill>
                <a:srgbClr val="FCF933"/>
              </a:solidFill>
              <a:effectLst>
                <a:outerShdw blurRad="38100" dist="38100" dir="2700000" algn="tl">
                  <a:srgbClr val="000000">
                    <a:alpha val="43137"/>
                  </a:srgbClr>
                </a:outerShdw>
              </a:effectLst>
              <a:latin typeface="ArialMT"/>
            </a:endParaRPr>
          </a:p>
        </p:txBody>
      </p:sp>
      <p:pic>
        <p:nvPicPr>
          <p:cNvPr id="4" name="Picture 2" descr="Image result for event horizon telesco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517" y="874440"/>
            <a:ext cx="8712968" cy="5843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6"/>
          <p:cNvSpPr txBox="1">
            <a:spLocks noChangeArrowheads="1"/>
          </p:cNvSpPr>
          <p:nvPr/>
        </p:nvSpPr>
        <p:spPr bwMode="auto">
          <a:xfrm>
            <a:off x="1169876" y="497957"/>
            <a:ext cx="65527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zh-CN" sz="1800" b="1" i="1" dirty="0" smtClean="0">
                <a:solidFill>
                  <a:schemeClr val="bg1"/>
                </a:solidFill>
                <a:latin typeface="ArialMT"/>
              </a:rPr>
              <a:t>8 telescope </a:t>
            </a:r>
            <a:r>
              <a:rPr lang="en-US" altLang="zh-CN" sz="1800" b="1" i="1" dirty="0">
                <a:solidFill>
                  <a:schemeClr val="bg1"/>
                </a:solidFill>
                <a:latin typeface="ArialMT"/>
              </a:rPr>
              <a:t>array at radio frequency around the Earth</a:t>
            </a:r>
          </a:p>
        </p:txBody>
      </p:sp>
    </p:spTree>
    <p:extLst>
      <p:ext uri="{BB962C8B-B14F-4D97-AF65-F5344CB8AC3E}">
        <p14:creationId xmlns:p14="http://schemas.microsoft.com/office/powerpoint/2010/main" val="622326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sp>
        <p:nvSpPr>
          <p:cNvPr id="7" name="TextBox 6"/>
          <p:cNvSpPr txBox="1">
            <a:spLocks noChangeArrowheads="1"/>
          </p:cNvSpPr>
          <p:nvPr/>
        </p:nvSpPr>
        <p:spPr bwMode="auto">
          <a:xfrm>
            <a:off x="179512" y="1981754"/>
            <a:ext cx="189240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zh-CN" sz="1600" dirty="0">
                <a:solidFill>
                  <a:schemeClr val="bg1"/>
                </a:solidFill>
                <a:latin typeface="ArialMT"/>
              </a:rPr>
              <a:t>Image of the supermassive black hole at the center of the elliptical galaxy M87, for four different days.</a:t>
            </a:r>
          </a:p>
        </p:txBody>
      </p:sp>
      <p:pic>
        <p:nvPicPr>
          <p:cNvPr id="8" name="Picture 4" descr="EHT observations of M8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227961"/>
            <a:ext cx="7087691" cy="332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027"/>
          <p:cNvSpPr txBox="1">
            <a:spLocks noChangeArrowheads="1"/>
          </p:cNvSpPr>
          <p:nvPr/>
        </p:nvSpPr>
        <p:spPr bwMode="auto">
          <a:xfrm>
            <a:off x="-576064" y="188640"/>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800" b="1" kern="0" dirty="0" smtClean="0">
                <a:solidFill>
                  <a:srgbClr val="FCF933"/>
                </a:solidFill>
                <a:effectLst>
                  <a:outerShdw blurRad="38100" dist="38100" dir="2700000" algn="tl">
                    <a:srgbClr val="000000">
                      <a:alpha val="43137"/>
                    </a:srgbClr>
                  </a:outerShdw>
                </a:effectLst>
                <a:latin typeface="ArialMT"/>
              </a:rPr>
              <a:t>EHT: What the Real Image of Black Hole is (M87) ?</a:t>
            </a:r>
          </a:p>
          <a:p>
            <a:pPr algn="ctr" fontAlgn="base">
              <a:spcBef>
                <a:spcPct val="0"/>
              </a:spcBef>
              <a:spcAft>
                <a:spcPct val="0"/>
              </a:spcAft>
              <a:defRPr/>
            </a:pPr>
            <a:endParaRPr lang="en-US" sz="3200" b="1" kern="0" dirty="0">
              <a:solidFill>
                <a:srgbClr val="FCF933"/>
              </a:solidFill>
              <a:effectLst>
                <a:outerShdw blurRad="38100" dist="38100" dir="2700000" algn="tl">
                  <a:srgbClr val="000000">
                    <a:alpha val="43137"/>
                  </a:srgbClr>
                </a:outerShdw>
              </a:effectLst>
              <a:latin typeface="ArialMT"/>
            </a:endParaRPr>
          </a:p>
        </p:txBody>
      </p:sp>
      <p:sp>
        <p:nvSpPr>
          <p:cNvPr id="10" name="Rectangle 9"/>
          <p:cNvSpPr/>
          <p:nvPr/>
        </p:nvSpPr>
        <p:spPr>
          <a:xfrm>
            <a:off x="611560" y="569557"/>
            <a:ext cx="7992888" cy="646331"/>
          </a:xfrm>
          <a:prstGeom prst="rect">
            <a:avLst/>
          </a:prstGeom>
        </p:spPr>
        <p:txBody>
          <a:bodyPr wrap="square">
            <a:spAutoFit/>
          </a:bodyPr>
          <a:lstStyle/>
          <a:p>
            <a:r>
              <a:rPr lang="en-US" i="1" dirty="0">
                <a:solidFill>
                  <a:schemeClr val="bg1"/>
                </a:solidFill>
                <a:latin typeface="ArialMT"/>
              </a:rPr>
              <a:t>Watch the history and the importance of the M87 black hole picture</a:t>
            </a:r>
            <a:r>
              <a:rPr lang="en-US" i="1" dirty="0" smtClean="0">
                <a:solidFill>
                  <a:schemeClr val="bg1"/>
                </a:solidFill>
                <a:latin typeface="ArialMT"/>
              </a:rPr>
              <a:t>:</a:t>
            </a:r>
          </a:p>
          <a:p>
            <a:r>
              <a:rPr lang="fr-FR" i="1" dirty="0">
                <a:solidFill>
                  <a:srgbClr val="FFFF00"/>
                </a:solidFill>
                <a:latin typeface="ArialMT"/>
              </a:rPr>
              <a:t>https://www.youtube.com/watch?v=omz77qrDjsU</a:t>
            </a:r>
          </a:p>
        </p:txBody>
      </p:sp>
      <p:sp>
        <p:nvSpPr>
          <p:cNvPr id="11" name="Rectangle 10"/>
          <p:cNvSpPr/>
          <p:nvPr/>
        </p:nvSpPr>
        <p:spPr>
          <a:xfrm>
            <a:off x="76597" y="4505052"/>
            <a:ext cx="8959899" cy="2308324"/>
          </a:xfrm>
          <a:prstGeom prst="rect">
            <a:avLst/>
          </a:prstGeom>
        </p:spPr>
        <p:txBody>
          <a:bodyPr wrap="square">
            <a:spAutoFit/>
          </a:bodyPr>
          <a:lstStyle/>
          <a:p>
            <a:pPr marL="285750" indent="-285750">
              <a:buFont typeface="Arial" panose="020B0604020202020204" pitchFamily="34" charset="0"/>
              <a:buChar char="•"/>
            </a:pPr>
            <a:r>
              <a:rPr lang="en-US" sz="1600" b="1" i="1" dirty="0">
                <a:solidFill>
                  <a:schemeClr val="bg1"/>
                </a:solidFill>
                <a:latin typeface="ArialMT"/>
              </a:rPr>
              <a:t>It was found in a </a:t>
            </a:r>
            <a:r>
              <a:rPr lang="en-US" sz="1600" b="1" i="1" dirty="0">
                <a:solidFill>
                  <a:srgbClr val="FFFF00"/>
                </a:solidFill>
                <a:latin typeface="ArialMT"/>
              </a:rPr>
              <a:t>galaxy</a:t>
            </a:r>
            <a:r>
              <a:rPr lang="en-US" sz="1600" b="1" i="1" dirty="0">
                <a:solidFill>
                  <a:schemeClr val="bg1"/>
                </a:solidFill>
                <a:latin typeface="ArialMT"/>
              </a:rPr>
              <a:t> called </a:t>
            </a:r>
            <a:r>
              <a:rPr lang="en-US" sz="1600" b="1" i="1" dirty="0">
                <a:solidFill>
                  <a:srgbClr val="FFFF00"/>
                </a:solidFill>
                <a:latin typeface="ArialMT"/>
              </a:rPr>
              <a:t>M87</a:t>
            </a:r>
            <a:r>
              <a:rPr lang="en-US" sz="1600" b="1" i="1" dirty="0">
                <a:solidFill>
                  <a:schemeClr val="bg1"/>
                </a:solidFill>
                <a:latin typeface="ArialMT"/>
              </a:rPr>
              <a:t> and </a:t>
            </a:r>
            <a:r>
              <a:rPr lang="en-US" sz="1600" b="1" i="1" dirty="0">
                <a:solidFill>
                  <a:srgbClr val="FFFF00"/>
                </a:solidFill>
                <a:latin typeface="ArialMT"/>
              </a:rPr>
              <a:t>is larger than </a:t>
            </a:r>
            <a:r>
              <a:rPr lang="en-US" sz="1600" b="1" i="1" dirty="0">
                <a:solidFill>
                  <a:schemeClr val="bg1"/>
                </a:solidFill>
                <a:latin typeface="ArialMT"/>
              </a:rPr>
              <a:t>the size of our entire </a:t>
            </a:r>
            <a:r>
              <a:rPr lang="en-US" sz="1600" b="1" i="1" dirty="0">
                <a:solidFill>
                  <a:srgbClr val="FFFF00"/>
                </a:solidFill>
                <a:latin typeface="ArialMT"/>
              </a:rPr>
              <a:t>Solar System.</a:t>
            </a:r>
          </a:p>
          <a:p>
            <a:pPr marL="285750" indent="-285750">
              <a:buFont typeface="Arial" panose="020B0604020202020204" pitchFamily="34" charset="0"/>
              <a:buChar char="•"/>
            </a:pPr>
            <a:endParaRPr lang="en-US" sz="1600" b="1" i="1" dirty="0" smtClean="0">
              <a:solidFill>
                <a:schemeClr val="bg1"/>
              </a:solidFill>
              <a:latin typeface="ArialMT"/>
            </a:endParaRPr>
          </a:p>
          <a:p>
            <a:pPr marL="285750" indent="-285750">
              <a:buFont typeface="Arial" panose="020B0604020202020204" pitchFamily="34" charset="0"/>
              <a:buChar char="•"/>
            </a:pPr>
            <a:r>
              <a:rPr lang="en-US" sz="1600" b="1" i="1" dirty="0" smtClean="0">
                <a:solidFill>
                  <a:schemeClr val="bg1"/>
                </a:solidFill>
                <a:latin typeface="ArialMT"/>
              </a:rPr>
              <a:t>The </a:t>
            </a:r>
            <a:r>
              <a:rPr lang="en-US" sz="1600" b="1" i="1" dirty="0">
                <a:solidFill>
                  <a:schemeClr val="bg1"/>
                </a:solidFill>
                <a:latin typeface="ArialMT"/>
              </a:rPr>
              <a:t>black hole is </a:t>
            </a:r>
            <a:r>
              <a:rPr lang="en-US" sz="1600" b="1" i="1" dirty="0">
                <a:solidFill>
                  <a:srgbClr val="FFFF00"/>
                </a:solidFill>
                <a:latin typeface="ArialMT"/>
              </a:rPr>
              <a:t>500 million trillion km away </a:t>
            </a:r>
            <a:r>
              <a:rPr lang="en-US" sz="1600" b="1" i="1" dirty="0">
                <a:solidFill>
                  <a:schemeClr val="bg1"/>
                </a:solidFill>
                <a:latin typeface="ArialMT"/>
              </a:rPr>
              <a:t>and it was captured by the Event Horizon </a:t>
            </a:r>
            <a:r>
              <a:rPr lang="en-US" sz="1600" b="1" i="1" dirty="0" smtClean="0">
                <a:solidFill>
                  <a:schemeClr val="bg1"/>
                </a:solidFill>
                <a:latin typeface="ArialMT"/>
              </a:rPr>
              <a:t>Telescope (EHT</a:t>
            </a:r>
            <a:r>
              <a:rPr lang="en-US" sz="1600" b="1" i="1" dirty="0">
                <a:solidFill>
                  <a:schemeClr val="bg1"/>
                </a:solidFill>
                <a:latin typeface="ArialMT"/>
              </a:rPr>
              <a:t>), a network of eight linked telescopes around the world.</a:t>
            </a:r>
          </a:p>
          <a:p>
            <a:pPr marL="285750" indent="-285750">
              <a:buFont typeface="Arial" panose="020B0604020202020204" pitchFamily="34" charset="0"/>
              <a:buChar char="•"/>
            </a:pPr>
            <a:endParaRPr lang="en-US" sz="1600" b="1" i="1" dirty="0" smtClean="0">
              <a:solidFill>
                <a:schemeClr val="bg1"/>
              </a:solidFill>
              <a:latin typeface="ArialMT"/>
            </a:endParaRPr>
          </a:p>
          <a:p>
            <a:pPr marL="285750" indent="-285750">
              <a:buFont typeface="Arial" panose="020B0604020202020204" pitchFamily="34" charset="0"/>
              <a:buChar char="•"/>
            </a:pPr>
            <a:r>
              <a:rPr lang="en-US" sz="1600" b="1" i="1" dirty="0" smtClean="0">
                <a:solidFill>
                  <a:schemeClr val="bg1"/>
                </a:solidFill>
                <a:latin typeface="ArialMT"/>
              </a:rPr>
              <a:t>"</a:t>
            </a:r>
            <a:r>
              <a:rPr lang="en-US" sz="1600" b="1" i="1" dirty="0">
                <a:solidFill>
                  <a:schemeClr val="bg1"/>
                </a:solidFill>
                <a:latin typeface="ArialMT"/>
              </a:rPr>
              <a:t>It has a </a:t>
            </a:r>
            <a:r>
              <a:rPr lang="en-US" sz="1600" b="1" i="1" dirty="0">
                <a:solidFill>
                  <a:srgbClr val="FFFF00"/>
                </a:solidFill>
                <a:latin typeface="ArialMT"/>
              </a:rPr>
              <a:t>mass 6.5 billion times that of the Sun</a:t>
            </a:r>
            <a:r>
              <a:rPr lang="en-US" sz="1600" b="1" i="1" dirty="0">
                <a:solidFill>
                  <a:schemeClr val="bg1"/>
                </a:solidFill>
                <a:latin typeface="ArialMT"/>
              </a:rPr>
              <a:t>. And it is one of the heaviest black holes that we think exists. </a:t>
            </a:r>
            <a:r>
              <a:rPr lang="en-US" sz="1600" b="1" i="1" dirty="0" smtClean="0">
                <a:solidFill>
                  <a:schemeClr val="bg1"/>
                </a:solidFill>
                <a:latin typeface="ArialMT"/>
              </a:rPr>
              <a:t>It is </a:t>
            </a:r>
            <a:r>
              <a:rPr lang="en-US" sz="1600" b="1" i="1" dirty="0">
                <a:solidFill>
                  <a:schemeClr val="bg1"/>
                </a:solidFill>
                <a:latin typeface="ArialMT"/>
              </a:rPr>
              <a:t>an </a:t>
            </a:r>
            <a:r>
              <a:rPr lang="en-US" sz="1600" b="1" i="1" dirty="0">
                <a:solidFill>
                  <a:srgbClr val="FFFF00"/>
                </a:solidFill>
                <a:latin typeface="ArialMT"/>
              </a:rPr>
              <a:t>absolute monster, </a:t>
            </a:r>
            <a:r>
              <a:rPr lang="en-US" sz="1600" b="1" i="1" dirty="0">
                <a:solidFill>
                  <a:schemeClr val="bg1"/>
                </a:solidFill>
                <a:latin typeface="ArialMT"/>
              </a:rPr>
              <a:t>the </a:t>
            </a:r>
            <a:r>
              <a:rPr lang="en-US" sz="1600" b="1" i="1" dirty="0" smtClean="0">
                <a:solidFill>
                  <a:schemeClr val="bg1"/>
                </a:solidFill>
                <a:latin typeface="ArialMT"/>
              </a:rPr>
              <a:t>heavy weight </a:t>
            </a:r>
            <a:r>
              <a:rPr lang="en-US" sz="1600" b="1" i="1" dirty="0">
                <a:solidFill>
                  <a:schemeClr val="bg1"/>
                </a:solidFill>
                <a:latin typeface="ArialMT"/>
              </a:rPr>
              <a:t>champion of black holes in the </a:t>
            </a:r>
            <a:r>
              <a:rPr lang="en-US" sz="1600" b="1" i="1" dirty="0" smtClean="0">
                <a:solidFill>
                  <a:schemeClr val="bg1"/>
                </a:solidFill>
                <a:latin typeface="ArialMT"/>
              </a:rPr>
              <a:t>Universe”</a:t>
            </a:r>
          </a:p>
        </p:txBody>
      </p:sp>
    </p:spTree>
    <p:extLst>
      <p:ext uri="{BB962C8B-B14F-4D97-AF65-F5344CB8AC3E}">
        <p14:creationId xmlns:p14="http://schemas.microsoft.com/office/powerpoint/2010/main" val="38397956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2"/>
          <a:stretch>
            <a:fillRect/>
          </a:stretch>
        </p:blipFill>
        <p:spPr>
          <a:xfrm>
            <a:off x="1" y="0"/>
            <a:ext cx="9144000" cy="6865085"/>
          </a:xfrm>
          <a:prstGeom prst="rect">
            <a:avLst/>
          </a:prstGeom>
        </p:spPr>
      </p:pic>
      <p:sp>
        <p:nvSpPr>
          <p:cNvPr id="8" name="TextBox 6"/>
          <p:cNvSpPr txBox="1">
            <a:spLocks noChangeArrowheads="1"/>
          </p:cNvSpPr>
          <p:nvPr/>
        </p:nvSpPr>
        <p:spPr bwMode="auto">
          <a:xfrm>
            <a:off x="179512" y="1981754"/>
            <a:ext cx="189240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zh-CN" sz="1600" dirty="0">
                <a:solidFill>
                  <a:schemeClr val="bg1"/>
                </a:solidFill>
                <a:latin typeface="ArialMT"/>
              </a:rPr>
              <a:t>Image of the supermassive black hole at the center of the elliptical galaxy M87, for four different days.</a:t>
            </a:r>
          </a:p>
        </p:txBody>
      </p:sp>
      <p:pic>
        <p:nvPicPr>
          <p:cNvPr id="9" name="Picture 4" descr="EHT observations of M8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227961"/>
            <a:ext cx="7087691" cy="332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027"/>
          <p:cNvSpPr txBox="1">
            <a:spLocks noChangeArrowheads="1"/>
          </p:cNvSpPr>
          <p:nvPr/>
        </p:nvSpPr>
        <p:spPr bwMode="auto">
          <a:xfrm>
            <a:off x="-576064" y="188640"/>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800" b="1" kern="0" dirty="0" smtClean="0">
                <a:solidFill>
                  <a:srgbClr val="FCF933"/>
                </a:solidFill>
                <a:effectLst>
                  <a:outerShdw blurRad="38100" dist="38100" dir="2700000" algn="tl">
                    <a:srgbClr val="000000">
                      <a:alpha val="43137"/>
                    </a:srgbClr>
                  </a:outerShdw>
                </a:effectLst>
                <a:latin typeface="ArialMT"/>
              </a:rPr>
              <a:t>EHT: What the Real Image of Black Hole is (M87) ?</a:t>
            </a:r>
          </a:p>
          <a:p>
            <a:pPr algn="ctr" fontAlgn="base">
              <a:spcBef>
                <a:spcPct val="0"/>
              </a:spcBef>
              <a:spcAft>
                <a:spcPct val="0"/>
              </a:spcAft>
              <a:defRPr/>
            </a:pPr>
            <a:endParaRPr lang="en-US" sz="3200" b="1" kern="0" dirty="0">
              <a:solidFill>
                <a:srgbClr val="FCF933"/>
              </a:solidFill>
              <a:effectLst>
                <a:outerShdw blurRad="38100" dist="38100" dir="2700000" algn="tl">
                  <a:srgbClr val="000000">
                    <a:alpha val="43137"/>
                  </a:srgbClr>
                </a:outerShdw>
              </a:effectLst>
              <a:latin typeface="ArialMT"/>
            </a:endParaRPr>
          </a:p>
        </p:txBody>
      </p:sp>
      <p:sp>
        <p:nvSpPr>
          <p:cNvPr id="11" name="Rectangle 10"/>
          <p:cNvSpPr/>
          <p:nvPr/>
        </p:nvSpPr>
        <p:spPr>
          <a:xfrm>
            <a:off x="611560" y="569557"/>
            <a:ext cx="7992888" cy="646331"/>
          </a:xfrm>
          <a:prstGeom prst="rect">
            <a:avLst/>
          </a:prstGeom>
        </p:spPr>
        <p:txBody>
          <a:bodyPr wrap="square">
            <a:spAutoFit/>
          </a:bodyPr>
          <a:lstStyle/>
          <a:p>
            <a:r>
              <a:rPr lang="en-US" i="1" dirty="0">
                <a:solidFill>
                  <a:schemeClr val="bg1"/>
                </a:solidFill>
                <a:latin typeface="ArialMT"/>
              </a:rPr>
              <a:t>Watch the history and the importance of the M87 black hole picture</a:t>
            </a:r>
            <a:r>
              <a:rPr lang="en-US" i="1" dirty="0" smtClean="0">
                <a:solidFill>
                  <a:schemeClr val="bg1"/>
                </a:solidFill>
                <a:latin typeface="ArialMT"/>
              </a:rPr>
              <a:t>:</a:t>
            </a:r>
          </a:p>
          <a:p>
            <a:r>
              <a:rPr lang="fr-FR" i="1" dirty="0">
                <a:solidFill>
                  <a:srgbClr val="FFFF00"/>
                </a:solidFill>
                <a:latin typeface="ArialMT"/>
              </a:rPr>
              <a:t>https://www.youtube.com/watch?v=omz77qrDjsU</a:t>
            </a:r>
          </a:p>
        </p:txBody>
      </p:sp>
      <p:sp>
        <p:nvSpPr>
          <p:cNvPr id="12" name="Rectangle 11"/>
          <p:cNvSpPr/>
          <p:nvPr/>
        </p:nvSpPr>
        <p:spPr>
          <a:xfrm>
            <a:off x="76597" y="4505052"/>
            <a:ext cx="8959899" cy="2308324"/>
          </a:xfrm>
          <a:prstGeom prst="rect">
            <a:avLst/>
          </a:prstGeom>
        </p:spPr>
        <p:txBody>
          <a:bodyPr wrap="square">
            <a:spAutoFit/>
          </a:bodyPr>
          <a:lstStyle/>
          <a:p>
            <a:pPr marL="285750" indent="-285750">
              <a:buFont typeface="Arial" panose="020B0604020202020204" pitchFamily="34" charset="0"/>
              <a:buChar char="•"/>
            </a:pPr>
            <a:r>
              <a:rPr lang="en-US" sz="1600" b="1" i="1" dirty="0">
                <a:solidFill>
                  <a:schemeClr val="bg1"/>
                </a:solidFill>
                <a:latin typeface="ArialMT"/>
              </a:rPr>
              <a:t>It was found in a </a:t>
            </a:r>
            <a:r>
              <a:rPr lang="en-US" sz="1600" b="1" i="1" dirty="0">
                <a:solidFill>
                  <a:srgbClr val="FFFF00"/>
                </a:solidFill>
                <a:latin typeface="ArialMT"/>
              </a:rPr>
              <a:t>galaxy</a:t>
            </a:r>
            <a:r>
              <a:rPr lang="en-US" sz="1600" b="1" i="1" dirty="0">
                <a:solidFill>
                  <a:schemeClr val="bg1"/>
                </a:solidFill>
                <a:latin typeface="ArialMT"/>
              </a:rPr>
              <a:t> called </a:t>
            </a:r>
            <a:r>
              <a:rPr lang="en-US" sz="1600" b="1" i="1" dirty="0">
                <a:solidFill>
                  <a:srgbClr val="FFFF00"/>
                </a:solidFill>
                <a:latin typeface="ArialMT"/>
              </a:rPr>
              <a:t>M87</a:t>
            </a:r>
            <a:r>
              <a:rPr lang="en-US" sz="1600" b="1" i="1" dirty="0">
                <a:solidFill>
                  <a:schemeClr val="bg1"/>
                </a:solidFill>
                <a:latin typeface="ArialMT"/>
              </a:rPr>
              <a:t> and </a:t>
            </a:r>
            <a:r>
              <a:rPr lang="en-US" sz="1600" b="1" i="1" dirty="0">
                <a:solidFill>
                  <a:srgbClr val="FFFF00"/>
                </a:solidFill>
                <a:latin typeface="ArialMT"/>
              </a:rPr>
              <a:t>is larger than </a:t>
            </a:r>
            <a:r>
              <a:rPr lang="en-US" sz="1600" b="1" i="1" dirty="0">
                <a:solidFill>
                  <a:schemeClr val="bg1"/>
                </a:solidFill>
                <a:latin typeface="ArialMT"/>
              </a:rPr>
              <a:t>the size of our entire </a:t>
            </a:r>
            <a:r>
              <a:rPr lang="en-US" sz="1600" b="1" i="1" dirty="0">
                <a:solidFill>
                  <a:srgbClr val="FFFF00"/>
                </a:solidFill>
                <a:latin typeface="ArialMT"/>
              </a:rPr>
              <a:t>Solar System.</a:t>
            </a:r>
          </a:p>
          <a:p>
            <a:pPr marL="285750" indent="-285750">
              <a:buFont typeface="Arial" panose="020B0604020202020204" pitchFamily="34" charset="0"/>
              <a:buChar char="•"/>
            </a:pPr>
            <a:endParaRPr lang="en-US" sz="1600" b="1" i="1" dirty="0" smtClean="0">
              <a:solidFill>
                <a:schemeClr val="bg1"/>
              </a:solidFill>
              <a:latin typeface="ArialMT"/>
            </a:endParaRPr>
          </a:p>
          <a:p>
            <a:pPr marL="285750" indent="-285750">
              <a:buFont typeface="Arial" panose="020B0604020202020204" pitchFamily="34" charset="0"/>
              <a:buChar char="•"/>
            </a:pPr>
            <a:r>
              <a:rPr lang="en-US" sz="1600" b="1" i="1" dirty="0" smtClean="0">
                <a:solidFill>
                  <a:schemeClr val="bg1"/>
                </a:solidFill>
                <a:latin typeface="ArialMT"/>
              </a:rPr>
              <a:t>The </a:t>
            </a:r>
            <a:r>
              <a:rPr lang="en-US" sz="1600" b="1" i="1" dirty="0">
                <a:solidFill>
                  <a:schemeClr val="bg1"/>
                </a:solidFill>
                <a:latin typeface="ArialMT"/>
              </a:rPr>
              <a:t>black hole is </a:t>
            </a:r>
            <a:r>
              <a:rPr lang="en-US" sz="1600" b="1" i="1" dirty="0">
                <a:solidFill>
                  <a:srgbClr val="FFFF00"/>
                </a:solidFill>
                <a:latin typeface="ArialMT"/>
              </a:rPr>
              <a:t>500 million trillion km away </a:t>
            </a:r>
            <a:r>
              <a:rPr lang="en-US" sz="1600" b="1" i="1" dirty="0">
                <a:solidFill>
                  <a:schemeClr val="bg1"/>
                </a:solidFill>
                <a:latin typeface="ArialMT"/>
              </a:rPr>
              <a:t>and it was captured by the Event Horizon </a:t>
            </a:r>
            <a:r>
              <a:rPr lang="en-US" sz="1600" b="1" i="1" dirty="0" smtClean="0">
                <a:solidFill>
                  <a:schemeClr val="bg1"/>
                </a:solidFill>
                <a:latin typeface="ArialMT"/>
              </a:rPr>
              <a:t>Telescope (EHT</a:t>
            </a:r>
            <a:r>
              <a:rPr lang="en-US" sz="1600" b="1" i="1" dirty="0">
                <a:solidFill>
                  <a:schemeClr val="bg1"/>
                </a:solidFill>
                <a:latin typeface="ArialMT"/>
              </a:rPr>
              <a:t>), a network of eight linked telescopes around the world.</a:t>
            </a:r>
          </a:p>
          <a:p>
            <a:pPr marL="285750" indent="-285750">
              <a:buFont typeface="Arial" panose="020B0604020202020204" pitchFamily="34" charset="0"/>
              <a:buChar char="•"/>
            </a:pPr>
            <a:endParaRPr lang="en-US" sz="1600" b="1" i="1" dirty="0" smtClean="0">
              <a:solidFill>
                <a:schemeClr val="bg1"/>
              </a:solidFill>
              <a:latin typeface="ArialMT"/>
            </a:endParaRPr>
          </a:p>
          <a:p>
            <a:pPr marL="285750" indent="-285750">
              <a:buFont typeface="Arial" panose="020B0604020202020204" pitchFamily="34" charset="0"/>
              <a:buChar char="•"/>
            </a:pPr>
            <a:r>
              <a:rPr lang="en-US" sz="1600" b="1" i="1" dirty="0" smtClean="0">
                <a:solidFill>
                  <a:schemeClr val="bg1"/>
                </a:solidFill>
                <a:latin typeface="ArialMT"/>
              </a:rPr>
              <a:t>"</a:t>
            </a:r>
            <a:r>
              <a:rPr lang="en-US" sz="1600" b="1" i="1" dirty="0">
                <a:solidFill>
                  <a:schemeClr val="bg1"/>
                </a:solidFill>
                <a:latin typeface="ArialMT"/>
              </a:rPr>
              <a:t>It has a </a:t>
            </a:r>
            <a:r>
              <a:rPr lang="en-US" sz="1600" b="1" i="1" dirty="0">
                <a:solidFill>
                  <a:srgbClr val="FFFF00"/>
                </a:solidFill>
                <a:latin typeface="ArialMT"/>
              </a:rPr>
              <a:t>mass 6.5 billion times that of the Sun</a:t>
            </a:r>
            <a:r>
              <a:rPr lang="en-US" sz="1600" b="1" i="1" dirty="0">
                <a:solidFill>
                  <a:schemeClr val="bg1"/>
                </a:solidFill>
                <a:latin typeface="ArialMT"/>
              </a:rPr>
              <a:t>. And it is one of the heaviest black holes that we think exists. </a:t>
            </a:r>
            <a:r>
              <a:rPr lang="en-US" sz="1600" b="1" i="1" dirty="0" smtClean="0">
                <a:solidFill>
                  <a:schemeClr val="bg1"/>
                </a:solidFill>
                <a:latin typeface="ArialMT"/>
              </a:rPr>
              <a:t>It is </a:t>
            </a:r>
            <a:r>
              <a:rPr lang="en-US" sz="1600" b="1" i="1" dirty="0">
                <a:solidFill>
                  <a:schemeClr val="bg1"/>
                </a:solidFill>
                <a:latin typeface="ArialMT"/>
              </a:rPr>
              <a:t>an </a:t>
            </a:r>
            <a:r>
              <a:rPr lang="en-US" sz="1600" b="1" i="1" dirty="0">
                <a:solidFill>
                  <a:srgbClr val="FFFF00"/>
                </a:solidFill>
                <a:latin typeface="ArialMT"/>
              </a:rPr>
              <a:t>absolute monster, </a:t>
            </a:r>
            <a:r>
              <a:rPr lang="en-US" sz="1600" b="1" i="1" dirty="0">
                <a:solidFill>
                  <a:schemeClr val="bg1"/>
                </a:solidFill>
                <a:latin typeface="ArialMT"/>
              </a:rPr>
              <a:t>the </a:t>
            </a:r>
            <a:r>
              <a:rPr lang="en-US" sz="1600" b="1" i="1" dirty="0" smtClean="0">
                <a:solidFill>
                  <a:schemeClr val="bg1"/>
                </a:solidFill>
                <a:latin typeface="ArialMT"/>
              </a:rPr>
              <a:t>heavy weight </a:t>
            </a:r>
            <a:r>
              <a:rPr lang="en-US" sz="1600" b="1" i="1" dirty="0">
                <a:solidFill>
                  <a:schemeClr val="bg1"/>
                </a:solidFill>
                <a:latin typeface="ArialMT"/>
              </a:rPr>
              <a:t>champion of black holes in the </a:t>
            </a:r>
            <a:r>
              <a:rPr lang="en-US" sz="1600" b="1" i="1" dirty="0" smtClean="0">
                <a:solidFill>
                  <a:schemeClr val="bg1"/>
                </a:solidFill>
                <a:latin typeface="ArialMT"/>
              </a:rPr>
              <a:t>Universe”</a:t>
            </a:r>
          </a:p>
        </p:txBody>
      </p:sp>
      <p:sp>
        <p:nvSpPr>
          <p:cNvPr id="13" name="TextBox 12"/>
          <p:cNvSpPr txBox="1"/>
          <p:nvPr/>
        </p:nvSpPr>
        <p:spPr>
          <a:xfrm rot="21148751">
            <a:off x="279933" y="4412460"/>
            <a:ext cx="8332614" cy="1692771"/>
          </a:xfrm>
          <a:prstGeom prst="rect">
            <a:avLst/>
          </a:prstGeom>
          <a:solidFill>
            <a:srgbClr val="FFC000"/>
          </a:solidFill>
          <a:ln>
            <a:solidFill>
              <a:schemeClr val="bg2">
                <a:lumMod val="10000"/>
              </a:schemeClr>
            </a:solidFill>
          </a:ln>
        </p:spPr>
        <p:txBody>
          <a:bodyPr wrap="square" rtlCol="0">
            <a:spAutoFit/>
          </a:bodyPr>
          <a:lstStyle/>
          <a:p>
            <a:r>
              <a:rPr lang="en-GB" sz="2400" b="1" dirty="0" smtClean="0">
                <a:solidFill>
                  <a:srgbClr val="0000CC"/>
                </a:solidFill>
                <a:latin typeface="ArialMT"/>
              </a:rPr>
              <a:t>What Are We Seeing in This image ?</a:t>
            </a:r>
            <a:endParaRPr lang="en-GB" sz="2400" b="1" dirty="0" smtClean="0">
              <a:solidFill>
                <a:srgbClr val="0000CC"/>
              </a:solidFill>
              <a:latin typeface="ArialMT"/>
              <a:cs typeface="Arial" panose="020B0604020202020204" pitchFamily="34" charset="0"/>
            </a:endParaRPr>
          </a:p>
          <a:p>
            <a:endParaRPr lang="en-GB" sz="2000" b="1" dirty="0">
              <a:solidFill>
                <a:srgbClr val="FF0000"/>
              </a:solidFill>
              <a:latin typeface="ArialMT"/>
              <a:cs typeface="Arial" panose="020B0604020202020204" pitchFamily="34" charset="0"/>
            </a:endParaRPr>
          </a:p>
          <a:p>
            <a:pPr marL="342900" indent="-342900">
              <a:buFont typeface="Arial" panose="020B0604020202020204" pitchFamily="34" charset="0"/>
              <a:buChar char="•"/>
            </a:pPr>
            <a:r>
              <a:rPr lang="en-US" sz="2000" b="1" dirty="0">
                <a:solidFill>
                  <a:srgbClr val="663300"/>
                </a:solidFill>
                <a:latin typeface="ArialMT"/>
                <a:cs typeface="Arial" panose="020B0604020202020204" pitchFamily="34" charset="0"/>
              </a:rPr>
              <a:t>The first </a:t>
            </a:r>
            <a:r>
              <a:rPr lang="en-US" sz="2000" b="1" dirty="0">
                <a:solidFill>
                  <a:srgbClr val="FF0000"/>
                </a:solidFill>
                <a:latin typeface="ArialMT"/>
                <a:cs typeface="Arial" panose="020B0604020202020204" pitchFamily="34" charset="0"/>
              </a:rPr>
              <a:t>DIRECT </a:t>
            </a:r>
            <a:r>
              <a:rPr lang="en-US" sz="2000" b="1" dirty="0">
                <a:solidFill>
                  <a:srgbClr val="663300"/>
                </a:solidFill>
                <a:latin typeface="ArialMT"/>
                <a:cs typeface="Arial" panose="020B0604020202020204" pitchFamily="34" charset="0"/>
              </a:rPr>
              <a:t>evidence </a:t>
            </a:r>
            <a:r>
              <a:rPr lang="en-US" sz="2000" b="1" dirty="0" smtClean="0">
                <a:solidFill>
                  <a:srgbClr val="663300"/>
                </a:solidFill>
                <a:latin typeface="ArialMT"/>
                <a:cs typeface="Arial" panose="020B0604020202020204" pitchFamily="34" charset="0"/>
              </a:rPr>
              <a:t>for black </a:t>
            </a:r>
            <a:r>
              <a:rPr lang="en-US" sz="2000" b="1" dirty="0">
                <a:solidFill>
                  <a:srgbClr val="663300"/>
                </a:solidFill>
                <a:latin typeface="ArialMT"/>
                <a:cs typeface="Arial" panose="020B0604020202020204" pitchFamily="34" charset="0"/>
              </a:rPr>
              <a:t>holes!!</a:t>
            </a:r>
          </a:p>
          <a:p>
            <a:pPr marL="342900" indent="-342900">
              <a:buFont typeface="Arial" panose="020B0604020202020204" pitchFamily="34" charset="0"/>
              <a:buChar char="•"/>
            </a:pPr>
            <a:r>
              <a:rPr lang="en-US" sz="2000" b="1" dirty="0" smtClean="0">
                <a:solidFill>
                  <a:srgbClr val="663300"/>
                </a:solidFill>
                <a:latin typeface="ArialMT"/>
                <a:cs typeface="Arial" panose="020B0604020202020204" pitchFamily="34" charset="0"/>
              </a:rPr>
              <a:t>Black </a:t>
            </a:r>
            <a:r>
              <a:rPr lang="en-US" sz="2000" b="1" dirty="0">
                <a:solidFill>
                  <a:srgbClr val="663300"/>
                </a:solidFill>
                <a:latin typeface="ArialMT"/>
                <a:cs typeface="Arial" panose="020B0604020202020204" pitchFamily="34" charset="0"/>
              </a:rPr>
              <a:t>holes are </a:t>
            </a:r>
            <a:r>
              <a:rPr lang="en-US" sz="2000" b="1" dirty="0" smtClean="0">
                <a:solidFill>
                  <a:srgbClr val="FF0000"/>
                </a:solidFill>
                <a:latin typeface="ArialMT"/>
                <a:cs typeface="Arial" panose="020B0604020202020204" pitchFamily="34" charset="0"/>
              </a:rPr>
              <a:t>REALLY BLACK</a:t>
            </a:r>
            <a:r>
              <a:rPr lang="en-US" sz="2000" b="1" dirty="0" smtClean="0">
                <a:solidFill>
                  <a:srgbClr val="663300"/>
                </a:solidFill>
                <a:latin typeface="ArialMT"/>
                <a:cs typeface="Arial" panose="020B0604020202020204" pitchFamily="34" charset="0"/>
              </a:rPr>
              <a:t>, consistent with </a:t>
            </a:r>
            <a:r>
              <a:rPr lang="en-US" sz="2000" b="1" dirty="0">
                <a:solidFill>
                  <a:srgbClr val="663300"/>
                </a:solidFill>
                <a:latin typeface="ArialMT"/>
                <a:cs typeface="Arial" panose="020B0604020202020204" pitchFamily="34" charset="0"/>
              </a:rPr>
              <a:t>GR predictions</a:t>
            </a:r>
          </a:p>
          <a:p>
            <a:pPr marL="342900" indent="-342900">
              <a:buFont typeface="Arial" panose="020B0604020202020204" pitchFamily="34" charset="0"/>
              <a:buChar char="•"/>
            </a:pPr>
            <a:r>
              <a:rPr lang="en-US" sz="2000" b="1" dirty="0" smtClean="0">
                <a:solidFill>
                  <a:srgbClr val="663300"/>
                </a:solidFill>
                <a:latin typeface="ArialMT"/>
                <a:cs typeface="Arial" panose="020B0604020202020204" pitchFamily="34" charset="0"/>
              </a:rPr>
              <a:t>The </a:t>
            </a:r>
            <a:r>
              <a:rPr lang="en-US" sz="2000" b="1" dirty="0">
                <a:solidFill>
                  <a:srgbClr val="663300"/>
                </a:solidFill>
                <a:latin typeface="ArialMT"/>
                <a:cs typeface="Arial" panose="020B0604020202020204" pitchFamily="34" charset="0"/>
              </a:rPr>
              <a:t>bright ring comes </a:t>
            </a:r>
            <a:r>
              <a:rPr lang="en-US" sz="2000" b="1" dirty="0" smtClean="0">
                <a:solidFill>
                  <a:srgbClr val="663300"/>
                </a:solidFill>
                <a:latin typeface="ArialMT"/>
                <a:cs typeface="Arial" panose="020B0604020202020204" pitchFamily="34" charset="0"/>
              </a:rPr>
              <a:t>from emission </a:t>
            </a:r>
            <a:r>
              <a:rPr lang="en-US" sz="2000" b="1" dirty="0">
                <a:solidFill>
                  <a:srgbClr val="663300"/>
                </a:solidFill>
                <a:latin typeface="ArialMT"/>
                <a:cs typeface="Arial" panose="020B0604020202020204" pitchFamily="34" charset="0"/>
              </a:rPr>
              <a:t>of the accreting materials</a:t>
            </a:r>
            <a:endParaRPr lang="en-GB" sz="2000" b="1" dirty="0" smtClean="0">
              <a:solidFill>
                <a:srgbClr val="663300"/>
              </a:solidFill>
              <a:latin typeface="ArialMT"/>
              <a:cs typeface="Arial" panose="020B0604020202020204" pitchFamily="34" charset="0"/>
            </a:endParaRPr>
          </a:p>
        </p:txBody>
      </p:sp>
    </p:spTree>
    <p:extLst>
      <p:ext uri="{BB962C8B-B14F-4D97-AF65-F5344CB8AC3E}">
        <p14:creationId xmlns:p14="http://schemas.microsoft.com/office/powerpoint/2010/main" val="1258835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0" y="0"/>
            <a:ext cx="9144000" cy="6858000"/>
          </a:xfrm>
          <a:prstGeom prst="rect">
            <a:avLst/>
          </a:prstGeom>
        </p:spPr>
      </p:pic>
      <p:sp>
        <p:nvSpPr>
          <p:cNvPr id="3" name="Espace réservé du numéro de diapositive 4"/>
          <p:cNvSpPr>
            <a:spLocks noGrp="1"/>
          </p:cNvSpPr>
          <p:nvPr>
            <p:ph type="sldNum" sz="quarter" idx="12"/>
          </p:nvPr>
        </p:nvSpPr>
        <p:spPr>
          <a:xfrm>
            <a:off x="6555432" y="5384279"/>
            <a:ext cx="1905000" cy="457200"/>
          </a:xfrm>
        </p:spPr>
        <p:txBody>
          <a:bodyPr/>
          <a:lstStyle/>
          <a:p>
            <a:fld id="{A54424B9-6E31-46A7-9386-51137F146904}" type="slidenum">
              <a:rPr lang="en-US" altLang="fr-FR"/>
              <a:pPr/>
              <a:t>25</a:t>
            </a:fld>
            <a:endParaRPr lang="en-US" altLang="fr-FR"/>
          </a:p>
        </p:txBody>
      </p:sp>
      <p:sp>
        <p:nvSpPr>
          <p:cNvPr id="4" name="Rectangle 2"/>
          <p:cNvSpPr>
            <a:spLocks noChangeArrowheads="1"/>
          </p:cNvSpPr>
          <p:nvPr/>
        </p:nvSpPr>
        <p:spPr bwMode="auto">
          <a:xfrm>
            <a:off x="2312988" y="921812"/>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fr-FR" altLang="fr-FR"/>
          </a:p>
        </p:txBody>
      </p:sp>
      <p:sp>
        <p:nvSpPr>
          <p:cNvPr id="7" name="Rectangle 6"/>
          <p:cNvSpPr>
            <a:spLocks noChangeArrowheads="1"/>
          </p:cNvSpPr>
          <p:nvPr/>
        </p:nvSpPr>
        <p:spPr bwMode="auto">
          <a:xfrm>
            <a:off x="0" y="3757439"/>
            <a:ext cx="9144000" cy="607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fontAlgn="base">
              <a:spcBef>
                <a:spcPct val="20000"/>
              </a:spcBef>
              <a:spcAft>
                <a:spcPct val="0"/>
              </a:spcAft>
              <a:buChar char="»"/>
              <a:defRPr sz="2000">
                <a:solidFill>
                  <a:schemeClr val="tx1"/>
                </a:solidFill>
                <a:latin typeface="Times" panose="02020603050405020304" pitchFamily="18" charset="0"/>
              </a:defRPr>
            </a:lvl6pPr>
            <a:lvl7pPr marL="2971800" indent="-228600" fontAlgn="base">
              <a:spcBef>
                <a:spcPct val="20000"/>
              </a:spcBef>
              <a:spcAft>
                <a:spcPct val="0"/>
              </a:spcAft>
              <a:buChar char="»"/>
              <a:defRPr sz="2000">
                <a:solidFill>
                  <a:schemeClr val="tx1"/>
                </a:solidFill>
                <a:latin typeface="Times" panose="02020603050405020304" pitchFamily="18" charset="0"/>
              </a:defRPr>
            </a:lvl7pPr>
            <a:lvl8pPr marL="3429000" indent="-228600" fontAlgn="base">
              <a:spcBef>
                <a:spcPct val="20000"/>
              </a:spcBef>
              <a:spcAft>
                <a:spcPct val="0"/>
              </a:spcAft>
              <a:buChar char="»"/>
              <a:defRPr sz="2000">
                <a:solidFill>
                  <a:schemeClr val="tx1"/>
                </a:solidFill>
                <a:latin typeface="Times" panose="02020603050405020304" pitchFamily="18" charset="0"/>
              </a:defRPr>
            </a:lvl8pPr>
            <a:lvl9pPr marL="3886200" indent="-228600" fontAlgn="base">
              <a:spcBef>
                <a:spcPct val="20000"/>
              </a:spcBef>
              <a:spcAft>
                <a:spcPct val="0"/>
              </a:spcAft>
              <a:buChar char="»"/>
              <a:defRPr sz="2000">
                <a:solidFill>
                  <a:schemeClr val="tx1"/>
                </a:solidFill>
                <a:latin typeface="Times" panose="02020603050405020304" pitchFamily="18" charset="0"/>
              </a:defRPr>
            </a:lvl9pPr>
          </a:lstStyle>
          <a:p>
            <a:pPr algn="ctr" eaLnBrk="1" hangingPunct="1">
              <a:buFontTx/>
              <a:buNone/>
            </a:pPr>
            <a:r>
              <a:rPr lang="en-US" altLang="fr-FR" sz="1600" b="1" i="1" dirty="0">
                <a:solidFill>
                  <a:schemeClr val="bg1"/>
                </a:solidFill>
                <a:latin typeface="ArialMT"/>
              </a:rPr>
              <a:t>Objects and light moving near the massive object are forced to take a curved path around the object.  (</a:t>
            </a:r>
            <a:r>
              <a:rPr lang="en-US" altLang="fr-FR" sz="1600" b="1" i="1" dirty="0" smtClean="0">
                <a:solidFill>
                  <a:schemeClr val="bg1"/>
                </a:solidFill>
                <a:latin typeface="ArialMT"/>
              </a:rPr>
              <a:t>Just </a:t>
            </a:r>
            <a:r>
              <a:rPr lang="en-US" altLang="fr-FR" sz="1600" b="1" i="1" dirty="0">
                <a:solidFill>
                  <a:schemeClr val="bg1"/>
                </a:solidFill>
                <a:latin typeface="ArialMT"/>
              </a:rPr>
              <a:t>like the Moon orbiting </a:t>
            </a:r>
            <a:r>
              <a:rPr lang="en-US" altLang="fr-FR" sz="1600" b="1" i="1" dirty="0" smtClean="0">
                <a:solidFill>
                  <a:schemeClr val="bg1"/>
                </a:solidFill>
                <a:latin typeface="ArialMT"/>
              </a:rPr>
              <a:t>Earth).</a:t>
            </a:r>
            <a:endParaRPr lang="en-US" altLang="fr-FR" sz="1600" b="1" i="1" dirty="0">
              <a:solidFill>
                <a:schemeClr val="bg1"/>
              </a:solidFill>
              <a:latin typeface="ArialMT"/>
            </a:endParaRPr>
          </a:p>
        </p:txBody>
      </p:sp>
      <p:graphicFrame>
        <p:nvGraphicFramePr>
          <p:cNvPr id="8" name="Object 8"/>
          <p:cNvGraphicFramePr>
            <a:graphicFrameLocks noChangeAspect="1"/>
          </p:cNvGraphicFramePr>
          <p:nvPr>
            <p:extLst>
              <p:ext uri="{D42A27DB-BD31-4B8C-83A1-F6EECF244321}">
                <p14:modId xmlns:p14="http://schemas.microsoft.com/office/powerpoint/2010/main" val="3382841382"/>
              </p:ext>
            </p:extLst>
          </p:nvPr>
        </p:nvGraphicFramePr>
        <p:xfrm>
          <a:off x="2574657" y="2114564"/>
          <a:ext cx="5919674" cy="1551160"/>
        </p:xfrm>
        <a:graphic>
          <a:graphicData uri="http://schemas.openxmlformats.org/presentationml/2006/ole">
            <mc:AlternateContent xmlns:mc="http://schemas.openxmlformats.org/markup-compatibility/2006">
              <mc:Choice xmlns:v="urn:schemas-microsoft-com:vml" Requires="v">
                <p:oleObj spid="_x0000_s2467" name="Drawing" r:id="rId4" imgW="7886892" imgH="2095338" progId="WPDraw30.Drawing">
                  <p:embed/>
                </p:oleObj>
              </mc:Choice>
              <mc:Fallback>
                <p:oleObj name="Drawing" r:id="rId4" imgW="7886892" imgH="2095338" progId="WPDraw30.Drawing">
                  <p:embed/>
                  <p:pic>
                    <p:nvPicPr>
                      <p:cNvPr id="111624"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4657" y="2114564"/>
                        <a:ext cx="5919674" cy="1551160"/>
                      </a:xfrm>
                      <a:prstGeom prst="rect">
                        <a:avLst/>
                      </a:prstGeom>
                      <a:noFill/>
                      <a:ln>
                        <a:noFill/>
                      </a:ln>
                      <a:effectLst/>
                    </p:spPr>
                  </p:pic>
                </p:oleObj>
              </mc:Fallback>
            </mc:AlternateContent>
          </a:graphicData>
        </a:graphic>
      </p:graphicFrame>
      <p:grpSp>
        <p:nvGrpSpPr>
          <p:cNvPr id="9" name="Group 9"/>
          <p:cNvGrpSpPr>
            <a:grpSpLocks/>
          </p:cNvGrpSpPr>
          <p:nvPr/>
        </p:nvGrpSpPr>
        <p:grpSpPr bwMode="auto">
          <a:xfrm>
            <a:off x="1308142" y="4365104"/>
            <a:ext cx="6629400" cy="1628775"/>
            <a:chOff x="337" y="1566"/>
            <a:chExt cx="5175" cy="1492"/>
          </a:xfrm>
        </p:grpSpPr>
        <p:graphicFrame>
          <p:nvGraphicFramePr>
            <p:cNvPr id="10" name="Object 10"/>
            <p:cNvGraphicFramePr>
              <a:graphicFrameLocks noChangeAspect="1"/>
            </p:cNvGraphicFramePr>
            <p:nvPr/>
          </p:nvGraphicFramePr>
          <p:xfrm>
            <a:off x="337" y="1566"/>
            <a:ext cx="5175" cy="1492"/>
          </p:xfrm>
          <a:graphic>
            <a:graphicData uri="http://schemas.openxmlformats.org/presentationml/2006/ole">
              <mc:AlternateContent xmlns:mc="http://schemas.openxmlformats.org/markup-compatibility/2006">
                <mc:Choice xmlns:v="urn:schemas-microsoft-com:vml" Requires="v">
                  <p:oleObj spid="_x0000_s2468" name="Drawing" r:id="rId6" imgW="7886892" imgH="2095338" progId="WPDraw30.Drawing">
                    <p:embed/>
                  </p:oleObj>
                </mc:Choice>
                <mc:Fallback>
                  <p:oleObj name="Drawing" r:id="rId6" imgW="7886892" imgH="2095338" progId="WPDraw30.Drawing">
                    <p:embed/>
                    <p:pic>
                      <p:nvPicPr>
                        <p:cNvPr id="111626"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 y="1566"/>
                          <a:ext cx="5175" cy="1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11"/>
            <p:cNvGraphicFramePr>
              <a:graphicFrameLocks noChangeAspect="1"/>
            </p:cNvGraphicFramePr>
            <p:nvPr/>
          </p:nvGraphicFramePr>
          <p:xfrm>
            <a:off x="2130" y="1779"/>
            <a:ext cx="1905" cy="976"/>
          </p:xfrm>
          <a:graphic>
            <a:graphicData uri="http://schemas.openxmlformats.org/presentationml/2006/ole">
              <mc:AlternateContent xmlns:mc="http://schemas.openxmlformats.org/markup-compatibility/2006">
                <mc:Choice xmlns:v="urn:schemas-microsoft-com:vml" Requires="v">
                  <p:oleObj spid="_x0000_s2469" name="Drawing" r:id="rId7" imgW="3219480" imgH="1743120" progId="WPDraw30.Drawing">
                    <p:embed/>
                  </p:oleObj>
                </mc:Choice>
                <mc:Fallback>
                  <p:oleObj name="Drawing" r:id="rId7" imgW="3219480" imgH="1743120" progId="WPDraw30.Drawing">
                    <p:embed/>
                    <p:pic>
                      <p:nvPicPr>
                        <p:cNvPr id="111627"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0" y="1779"/>
                          <a:ext cx="1905" cy="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3" name="Text Box 2"/>
          <p:cNvSpPr txBox="1">
            <a:spLocks noChangeArrowheads="1"/>
          </p:cNvSpPr>
          <p:nvPr/>
        </p:nvSpPr>
        <p:spPr bwMode="auto">
          <a:xfrm>
            <a:off x="228600" y="956615"/>
            <a:ext cx="8686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buFont typeface="Wingdings" panose="05000000000000000000" pitchFamily="2" charset="2"/>
              <a:buChar char="ü"/>
            </a:pPr>
            <a:r>
              <a:rPr lang="en-US" altLang="fr-FR" sz="1600" b="1" i="1" dirty="0">
                <a:solidFill>
                  <a:schemeClr val="bg1"/>
                </a:solidFill>
                <a:latin typeface="ArialMT"/>
              </a:rPr>
              <a:t>Space-time gets curved by </a:t>
            </a:r>
            <a:r>
              <a:rPr lang="en-US" altLang="fr-FR" sz="1600" b="1" i="1" dirty="0" smtClean="0">
                <a:solidFill>
                  <a:schemeClr val="bg1"/>
                </a:solidFill>
                <a:latin typeface="ArialMT"/>
              </a:rPr>
              <a:t>masses (mass distorts space). </a:t>
            </a:r>
            <a:r>
              <a:rPr lang="en-US" altLang="fr-FR" sz="1600" b="1" i="1" dirty="0">
                <a:solidFill>
                  <a:schemeClr val="bg1"/>
                </a:solidFill>
                <a:latin typeface="ArialMT"/>
              </a:rPr>
              <a:t>Objects traveling in curved space-time </a:t>
            </a:r>
            <a:r>
              <a:rPr lang="en-US" altLang="fr-FR" sz="1600" b="1" i="1" dirty="0" smtClean="0">
                <a:solidFill>
                  <a:schemeClr val="bg1"/>
                </a:solidFill>
                <a:latin typeface="ArialMT"/>
              </a:rPr>
              <a:t>have </a:t>
            </a:r>
            <a:r>
              <a:rPr lang="en-US" altLang="fr-FR" sz="1600" b="1" i="1" dirty="0">
                <a:solidFill>
                  <a:schemeClr val="bg1"/>
                </a:solidFill>
                <a:latin typeface="ArialMT"/>
              </a:rPr>
              <a:t>their paths deflected, as if a force has acted on them.</a:t>
            </a:r>
          </a:p>
        </p:txBody>
      </p:sp>
      <p:sp>
        <p:nvSpPr>
          <p:cNvPr id="14" name="Text Box 6"/>
          <p:cNvSpPr txBox="1">
            <a:spLocks noChangeArrowheads="1"/>
          </p:cNvSpPr>
          <p:nvPr/>
        </p:nvSpPr>
        <p:spPr bwMode="auto">
          <a:xfrm>
            <a:off x="228600" y="1548081"/>
            <a:ext cx="819467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buFont typeface="Wingdings" panose="05000000000000000000" pitchFamily="2" charset="2"/>
              <a:buChar char="ü"/>
            </a:pPr>
            <a:r>
              <a:rPr lang="en-US" altLang="fr-FR" sz="1600" b="1" i="1" dirty="0">
                <a:solidFill>
                  <a:schemeClr val="bg1"/>
                </a:solidFill>
                <a:latin typeface="ArialMT"/>
              </a:rPr>
              <a:t>“Curvature” of time means that the time flows with a different rate in different points in space</a:t>
            </a:r>
          </a:p>
        </p:txBody>
      </p:sp>
      <p:sp>
        <p:nvSpPr>
          <p:cNvPr id="15" name="Rectangle 1027"/>
          <p:cNvSpPr txBox="1">
            <a:spLocks noChangeArrowheads="1"/>
          </p:cNvSpPr>
          <p:nvPr/>
        </p:nvSpPr>
        <p:spPr bwMode="auto">
          <a:xfrm>
            <a:off x="107504" y="150912"/>
            <a:ext cx="893492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600" b="1" kern="0" dirty="0" smtClean="0">
                <a:solidFill>
                  <a:srgbClr val="FCF933"/>
                </a:solidFill>
                <a:effectLst>
                  <a:outerShdw blurRad="38100" dist="38100" dir="2700000">
                    <a:srgbClr val="000000"/>
                  </a:outerShdw>
                </a:effectLst>
                <a:latin typeface="ArialMT"/>
              </a:rPr>
              <a:t>Einstein’s </a:t>
            </a:r>
            <a:r>
              <a:rPr lang="en-US" sz="2600" b="1" kern="0" dirty="0">
                <a:solidFill>
                  <a:srgbClr val="FCF933"/>
                </a:solidFill>
                <a:effectLst>
                  <a:outerShdw blurRad="38100" dist="38100" dir="2700000">
                    <a:srgbClr val="000000"/>
                  </a:outerShdw>
                </a:effectLst>
                <a:latin typeface="ArialMT"/>
              </a:rPr>
              <a:t>General Theory of Relativity </a:t>
            </a:r>
            <a:r>
              <a:rPr lang="en-US" sz="2600" b="1" kern="0" dirty="0" smtClean="0">
                <a:solidFill>
                  <a:srgbClr val="FCF933"/>
                </a:solidFill>
                <a:effectLst>
                  <a:outerShdw blurRad="38100" dist="38100" dir="2700000">
                    <a:srgbClr val="000000"/>
                  </a:outerShdw>
                </a:effectLst>
                <a:latin typeface="ArialMT"/>
              </a:rPr>
              <a:t>Warping of </a:t>
            </a:r>
            <a:r>
              <a:rPr lang="en-US" sz="2600" b="1" kern="0" dirty="0" err="1">
                <a:solidFill>
                  <a:srgbClr val="FCF933"/>
                </a:solidFill>
                <a:effectLst>
                  <a:outerShdw blurRad="38100" dist="38100" dir="2700000">
                    <a:srgbClr val="000000"/>
                  </a:outerShdw>
                </a:effectLst>
                <a:latin typeface="ArialMT"/>
              </a:rPr>
              <a:t>S</a:t>
            </a:r>
            <a:r>
              <a:rPr lang="en-US" sz="2600" b="1" kern="0" dirty="0" err="1" smtClean="0">
                <a:solidFill>
                  <a:srgbClr val="FCF933"/>
                </a:solidFill>
                <a:effectLst>
                  <a:outerShdw blurRad="38100" dist="38100" dir="2700000">
                    <a:srgbClr val="000000"/>
                  </a:outerShdw>
                </a:effectLst>
                <a:latin typeface="ArialMT"/>
              </a:rPr>
              <a:t>pacetime</a:t>
            </a:r>
            <a:r>
              <a:rPr lang="en-US" sz="2600" b="1" kern="0" dirty="0" smtClean="0">
                <a:solidFill>
                  <a:srgbClr val="FCF933"/>
                </a:solidFill>
                <a:effectLst>
                  <a:outerShdw blurRad="38100" dist="38100" dir="2700000">
                    <a:srgbClr val="000000"/>
                  </a:outerShdw>
                </a:effectLst>
                <a:latin typeface="ArialMT"/>
              </a:rPr>
              <a:t> Produces </a:t>
            </a:r>
            <a:r>
              <a:rPr lang="en-US" sz="2600" b="1" kern="0" dirty="0">
                <a:solidFill>
                  <a:srgbClr val="FCF933"/>
                </a:solidFill>
                <a:effectLst>
                  <a:outerShdw blurRad="38100" dist="38100" dir="2700000">
                    <a:srgbClr val="000000"/>
                  </a:outerShdw>
                </a:effectLst>
                <a:latin typeface="ArialMT"/>
              </a:rPr>
              <a:t>the </a:t>
            </a:r>
            <a:r>
              <a:rPr lang="en-US" sz="2600" b="1" kern="0" dirty="0" smtClean="0">
                <a:solidFill>
                  <a:srgbClr val="FCF933"/>
                </a:solidFill>
                <a:effectLst>
                  <a:outerShdw blurRad="38100" dist="38100" dir="2700000">
                    <a:srgbClr val="000000"/>
                  </a:outerShdw>
                </a:effectLst>
                <a:latin typeface="ArialMT"/>
              </a:rPr>
              <a:t>Effects </a:t>
            </a:r>
            <a:r>
              <a:rPr lang="en-US" sz="2600" b="1" kern="0" dirty="0">
                <a:solidFill>
                  <a:srgbClr val="FCF933"/>
                </a:solidFill>
                <a:effectLst>
                  <a:outerShdw blurRad="38100" dist="38100" dir="2700000">
                    <a:srgbClr val="000000"/>
                  </a:outerShdw>
                </a:effectLst>
                <a:latin typeface="ArialMT"/>
              </a:rPr>
              <a:t>of </a:t>
            </a:r>
            <a:r>
              <a:rPr lang="en-US" sz="2600" b="1" kern="0" dirty="0" smtClean="0">
                <a:solidFill>
                  <a:srgbClr val="FCF933"/>
                </a:solidFill>
                <a:effectLst>
                  <a:outerShdw blurRad="38100" dist="38100" dir="2700000">
                    <a:srgbClr val="000000"/>
                  </a:outerShdw>
                </a:effectLst>
                <a:latin typeface="ArialMT"/>
              </a:rPr>
              <a:t>Gravitational </a:t>
            </a:r>
            <a:r>
              <a:rPr lang="en-US" sz="2600" b="1" kern="0" dirty="0">
                <a:solidFill>
                  <a:srgbClr val="FCF933"/>
                </a:solidFill>
                <a:effectLst>
                  <a:outerShdw blurRad="38100" dist="38100" dir="2700000">
                    <a:srgbClr val="000000"/>
                  </a:outerShdw>
                </a:effectLst>
                <a:latin typeface="ArialMT"/>
              </a:rPr>
              <a:t>F</a:t>
            </a:r>
            <a:r>
              <a:rPr lang="en-US" sz="2600" b="1" kern="0" dirty="0" smtClean="0">
                <a:solidFill>
                  <a:srgbClr val="FCF933"/>
                </a:solidFill>
                <a:effectLst>
                  <a:outerShdw blurRad="38100" dist="38100" dir="2700000">
                    <a:srgbClr val="000000"/>
                  </a:outerShdw>
                </a:effectLst>
                <a:latin typeface="ArialMT"/>
              </a:rPr>
              <a:t>orce</a:t>
            </a:r>
            <a:endParaRPr lang="en-GB" sz="2600" b="1" kern="0" dirty="0">
              <a:solidFill>
                <a:srgbClr val="336699"/>
              </a:solidFill>
              <a:effectLst>
                <a:outerShdw blurRad="38100" dist="38100" dir="2700000">
                  <a:srgbClr val="000000"/>
                </a:outerShdw>
              </a:effectLst>
              <a:latin typeface="ArialMT"/>
            </a:endParaRPr>
          </a:p>
        </p:txBody>
      </p:sp>
      <p:sp>
        <p:nvSpPr>
          <p:cNvPr id="16" name="Rectangle 15"/>
          <p:cNvSpPr/>
          <p:nvPr/>
        </p:nvSpPr>
        <p:spPr>
          <a:xfrm>
            <a:off x="228600" y="6095037"/>
            <a:ext cx="9144000" cy="646331"/>
          </a:xfrm>
          <a:prstGeom prst="rect">
            <a:avLst/>
          </a:prstGeom>
        </p:spPr>
        <p:txBody>
          <a:bodyPr wrap="square">
            <a:spAutoFit/>
          </a:bodyPr>
          <a:lstStyle/>
          <a:p>
            <a:r>
              <a:rPr lang="en-US" altLang="fr-FR" b="1" i="1" dirty="0">
                <a:solidFill>
                  <a:srgbClr val="FFFF00"/>
                </a:solidFill>
                <a:latin typeface="ArialMT"/>
              </a:rPr>
              <a:t>"Matter tells </a:t>
            </a:r>
            <a:r>
              <a:rPr lang="en-US" altLang="fr-FR" b="1" i="1" dirty="0" err="1">
                <a:solidFill>
                  <a:srgbClr val="FFFF00"/>
                </a:solidFill>
                <a:latin typeface="ArialMT"/>
              </a:rPr>
              <a:t>spacetime</a:t>
            </a:r>
            <a:r>
              <a:rPr lang="en-US" altLang="fr-FR" b="1" i="1" dirty="0">
                <a:solidFill>
                  <a:srgbClr val="FFFF00"/>
                </a:solidFill>
                <a:latin typeface="ArialMT"/>
              </a:rPr>
              <a:t> how to bend and </a:t>
            </a:r>
            <a:r>
              <a:rPr lang="en-US" altLang="fr-FR" b="1" i="1" dirty="0" err="1">
                <a:solidFill>
                  <a:srgbClr val="FFFF00"/>
                </a:solidFill>
                <a:latin typeface="ArialMT"/>
              </a:rPr>
              <a:t>spacetime</a:t>
            </a:r>
            <a:r>
              <a:rPr lang="en-US" altLang="fr-FR" b="1" i="1" dirty="0">
                <a:solidFill>
                  <a:srgbClr val="FFFF00"/>
                </a:solidFill>
                <a:latin typeface="ArialMT"/>
              </a:rPr>
              <a:t> returns the compliment by telling matter how to move."</a:t>
            </a:r>
          </a:p>
        </p:txBody>
      </p:sp>
    </p:spTree>
    <p:extLst>
      <p:ext uri="{BB962C8B-B14F-4D97-AF65-F5344CB8AC3E}">
        <p14:creationId xmlns:p14="http://schemas.microsoft.com/office/powerpoint/2010/main" val="16938824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3"/>
          <a:stretch>
            <a:fillRect/>
          </a:stretch>
        </p:blipFill>
        <p:spPr>
          <a:xfrm>
            <a:off x="1" y="0"/>
            <a:ext cx="9144000" cy="6865085"/>
          </a:xfrm>
          <a:prstGeom prst="rect">
            <a:avLst/>
          </a:prstGeom>
        </p:spPr>
      </p:pic>
      <p:sp>
        <p:nvSpPr>
          <p:cNvPr id="7" name="Rectangle 1027"/>
          <p:cNvSpPr txBox="1">
            <a:spLocks noChangeArrowheads="1"/>
          </p:cNvSpPr>
          <p:nvPr/>
        </p:nvSpPr>
        <p:spPr bwMode="auto">
          <a:xfrm>
            <a:off x="608271" y="159173"/>
            <a:ext cx="7877353" cy="104698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A. Einstein (1915): </a:t>
            </a:r>
            <a:r>
              <a:rPr lang="en-US" sz="2400" b="1" kern="0" dirty="0" err="1" smtClean="0">
                <a:solidFill>
                  <a:srgbClr val="FCF933"/>
                </a:solidFill>
                <a:effectLst>
                  <a:outerShdw blurRad="38100" dist="38100" dir="2700000">
                    <a:srgbClr val="000000"/>
                  </a:outerShdw>
                </a:effectLst>
                <a:latin typeface="ArialMT"/>
              </a:rPr>
              <a:t>Spacetime</a:t>
            </a:r>
            <a:r>
              <a:rPr lang="en-US" sz="2400" b="1" kern="0" dirty="0" smtClean="0">
                <a:solidFill>
                  <a:srgbClr val="FCF933"/>
                </a:solidFill>
                <a:effectLst>
                  <a:outerShdw blurRad="38100" dist="38100" dir="2700000">
                    <a:srgbClr val="000000"/>
                  </a:outerShdw>
                </a:effectLst>
                <a:latin typeface="ArialMT"/>
              </a:rPr>
              <a:t> </a:t>
            </a:r>
            <a:r>
              <a:rPr lang="en-US" sz="2400" b="1" kern="0" dirty="0">
                <a:solidFill>
                  <a:srgbClr val="FCF933"/>
                </a:solidFill>
                <a:effectLst>
                  <a:outerShdw blurRad="38100" dist="38100" dir="2700000">
                    <a:srgbClr val="000000"/>
                  </a:outerShdw>
                </a:effectLst>
                <a:latin typeface="ArialMT"/>
              </a:rPr>
              <a:t>is an active </a:t>
            </a:r>
            <a:r>
              <a:rPr lang="en-US" sz="2400" b="1" kern="0" dirty="0" smtClean="0">
                <a:solidFill>
                  <a:srgbClr val="FCF933"/>
                </a:solidFill>
                <a:effectLst>
                  <a:outerShdw blurRad="38100" dist="38100" dir="2700000">
                    <a:srgbClr val="000000"/>
                  </a:outerShdw>
                </a:effectLst>
                <a:latin typeface="ArialMT"/>
              </a:rPr>
              <a:t>player: curves</a:t>
            </a:r>
            <a:r>
              <a:rPr lang="en-US" sz="2400" b="1" kern="0" dirty="0">
                <a:solidFill>
                  <a:srgbClr val="FCF933"/>
                </a:solidFill>
                <a:effectLst>
                  <a:outerShdw blurRad="38100" dist="38100" dir="2700000">
                    <a:srgbClr val="000000"/>
                  </a:outerShdw>
                </a:effectLst>
                <a:latin typeface="ArialMT"/>
              </a:rPr>
              <a:t>, expands, shrinks, …</a:t>
            </a:r>
          </a:p>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 </a:t>
            </a:r>
            <a:endParaRPr lang="en-GB" sz="2400" b="1" kern="0" dirty="0">
              <a:solidFill>
                <a:srgbClr val="336699"/>
              </a:solidFill>
              <a:effectLst>
                <a:outerShdw blurRad="38100" dist="38100" dir="2700000">
                  <a:srgbClr val="000000"/>
                </a:outerShdw>
              </a:effectLst>
              <a:latin typeface="ArialMT"/>
            </a:endParaRPr>
          </a:p>
        </p:txBody>
      </p:sp>
      <p:sp>
        <p:nvSpPr>
          <p:cNvPr id="5" name="Text Box 5"/>
          <p:cNvSpPr txBox="1">
            <a:spLocks noChangeArrowheads="1"/>
          </p:cNvSpPr>
          <p:nvPr/>
        </p:nvSpPr>
        <p:spPr bwMode="auto">
          <a:xfrm>
            <a:off x="395536" y="920909"/>
            <a:ext cx="8474075"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a:buFont typeface="Wingdings" panose="05000000000000000000" pitchFamily="2" charset="2"/>
              <a:buChar char="ü"/>
            </a:pPr>
            <a:r>
              <a:rPr lang="en-US" altLang="fr-FR" b="1" i="1" dirty="0">
                <a:solidFill>
                  <a:srgbClr val="FFFF00"/>
                </a:solidFill>
                <a:latin typeface="ArialMT"/>
              </a:rPr>
              <a:t>Aristotle: </a:t>
            </a:r>
            <a:r>
              <a:rPr lang="en-US" altLang="fr-FR" b="1" i="1" dirty="0">
                <a:solidFill>
                  <a:schemeClr val="bg1"/>
                </a:solidFill>
                <a:latin typeface="ArialMT"/>
              </a:rPr>
              <a:t>there are absolute space and absolute time. There is  absolute rest different from motion for all observers.</a:t>
            </a:r>
          </a:p>
          <a:p>
            <a:pPr marL="285750" indent="-285750">
              <a:buFont typeface="Wingdings" panose="05000000000000000000" pitchFamily="2" charset="2"/>
              <a:buChar char="ü"/>
            </a:pPr>
            <a:endParaRPr lang="en-US" altLang="fr-FR" b="1" i="1" dirty="0">
              <a:latin typeface="ArialMT"/>
            </a:endParaRPr>
          </a:p>
          <a:p>
            <a:pPr marL="285750" indent="-285750">
              <a:buFont typeface="Wingdings" panose="05000000000000000000" pitchFamily="2" charset="2"/>
              <a:buChar char="ü"/>
            </a:pPr>
            <a:r>
              <a:rPr lang="en-US" altLang="fr-FR" b="1" i="1" dirty="0">
                <a:solidFill>
                  <a:srgbClr val="FFFF00"/>
                </a:solidFill>
                <a:latin typeface="ArialMT"/>
              </a:rPr>
              <a:t>Galileo-Newton</a:t>
            </a:r>
            <a:r>
              <a:rPr lang="en-US" altLang="fr-FR" b="1" i="1" dirty="0">
                <a:solidFill>
                  <a:schemeClr val="bg1"/>
                </a:solidFill>
                <a:latin typeface="ArialMT"/>
              </a:rPr>
              <a:t>: there are absolute space and absolute time. Motion and rest are relative to an observer. Laws of physics are the same for all uniformly moving observers. Acceleration is absolute.</a:t>
            </a:r>
          </a:p>
          <a:p>
            <a:pPr marL="285750" indent="-285750">
              <a:buFont typeface="Wingdings" panose="05000000000000000000" pitchFamily="2" charset="2"/>
              <a:buChar char="ü"/>
            </a:pPr>
            <a:endParaRPr lang="en-US" altLang="fr-FR" b="1" i="1" dirty="0">
              <a:latin typeface="ArialMT"/>
            </a:endParaRPr>
          </a:p>
          <a:p>
            <a:pPr marL="285750" indent="-285750">
              <a:buFont typeface="Wingdings" panose="05000000000000000000" pitchFamily="2" charset="2"/>
              <a:buChar char="ü"/>
            </a:pPr>
            <a:r>
              <a:rPr lang="en-US" altLang="fr-FR" b="1" i="1" dirty="0">
                <a:solidFill>
                  <a:srgbClr val="FFFF00"/>
                </a:solidFill>
                <a:latin typeface="ArialMT"/>
              </a:rPr>
              <a:t>Einstein (Special relativity): </a:t>
            </a:r>
            <a:r>
              <a:rPr lang="en-US" altLang="fr-FR" b="1" i="1" dirty="0">
                <a:solidFill>
                  <a:schemeClr val="bg1"/>
                </a:solidFill>
                <a:latin typeface="ArialMT"/>
              </a:rPr>
              <a:t>space and time are relative to an observer. Laws of physics are the same for all uniformly moving observers. Space-time is a fixed flat background.</a:t>
            </a:r>
          </a:p>
          <a:p>
            <a:pPr marL="285750" indent="-285750">
              <a:buFont typeface="Wingdings" panose="05000000000000000000" pitchFamily="2" charset="2"/>
              <a:buChar char="ü"/>
            </a:pPr>
            <a:endParaRPr lang="en-US" altLang="fr-FR" b="1" i="1" dirty="0">
              <a:latin typeface="ArialMT"/>
            </a:endParaRPr>
          </a:p>
          <a:p>
            <a:pPr marL="285750" indent="-285750">
              <a:buFont typeface="Wingdings" panose="05000000000000000000" pitchFamily="2" charset="2"/>
              <a:buChar char="ü"/>
            </a:pPr>
            <a:r>
              <a:rPr lang="en-US" altLang="fr-FR" b="1" i="1" dirty="0">
                <a:solidFill>
                  <a:srgbClr val="FFFF00"/>
                </a:solidFill>
                <a:latin typeface="ArialMT"/>
              </a:rPr>
              <a:t>Einstein (General relativity): </a:t>
            </a:r>
          </a:p>
          <a:p>
            <a:r>
              <a:rPr lang="en-US" altLang="fr-FR" b="1" i="1" dirty="0">
                <a:solidFill>
                  <a:schemeClr val="bg1"/>
                </a:solidFill>
                <a:latin typeface="ArialMT"/>
              </a:rPr>
              <a:t> </a:t>
            </a:r>
            <a:r>
              <a:rPr lang="en-US" altLang="fr-FR" b="1" i="1" dirty="0" smtClean="0">
                <a:solidFill>
                  <a:schemeClr val="bg1"/>
                </a:solidFill>
                <a:latin typeface="ArialMT"/>
              </a:rPr>
              <a:t>     </a:t>
            </a:r>
            <a:r>
              <a:rPr lang="en-US" altLang="fr-FR" b="1" i="1" dirty="0" smtClean="0">
                <a:solidFill>
                  <a:schemeClr val="bg1"/>
                </a:solidFill>
                <a:latin typeface="ArialMT"/>
                <a:sym typeface="Wingdings" panose="05000000000000000000" pitchFamily="2" charset="2"/>
              </a:rPr>
              <a:t> </a:t>
            </a:r>
            <a:r>
              <a:rPr lang="en-US" altLang="fr-FR" b="1" i="1" dirty="0" smtClean="0">
                <a:solidFill>
                  <a:schemeClr val="bg1"/>
                </a:solidFill>
                <a:latin typeface="ArialMT"/>
              </a:rPr>
              <a:t>ALL </a:t>
            </a:r>
            <a:r>
              <a:rPr lang="en-US" altLang="fr-FR" b="1" i="1" dirty="0">
                <a:solidFill>
                  <a:schemeClr val="bg1"/>
                </a:solidFill>
                <a:latin typeface="ArialMT"/>
              </a:rPr>
              <a:t>kinds of motion are unified, including accelerated motion</a:t>
            </a:r>
          </a:p>
          <a:p>
            <a:r>
              <a:rPr lang="en-US" altLang="fr-FR" b="1" i="1" dirty="0" smtClean="0">
                <a:solidFill>
                  <a:schemeClr val="bg1"/>
                </a:solidFill>
                <a:latin typeface="ArialMT"/>
              </a:rPr>
              <a:t>      </a:t>
            </a:r>
            <a:r>
              <a:rPr lang="en-US" altLang="fr-FR" b="1" i="1" dirty="0" smtClean="0">
                <a:solidFill>
                  <a:schemeClr val="bg1"/>
                </a:solidFill>
                <a:latin typeface="ArialMT"/>
                <a:sym typeface="Wingdings" panose="05000000000000000000" pitchFamily="2" charset="2"/>
              </a:rPr>
              <a:t> </a:t>
            </a:r>
            <a:r>
              <a:rPr lang="en-US" altLang="fr-FR" b="1" i="1" dirty="0" smtClean="0">
                <a:solidFill>
                  <a:schemeClr val="bg1"/>
                </a:solidFill>
                <a:latin typeface="ArialMT"/>
              </a:rPr>
              <a:t>Gravity </a:t>
            </a:r>
            <a:r>
              <a:rPr lang="en-US" altLang="fr-FR" b="1" i="1" dirty="0">
                <a:solidFill>
                  <a:schemeClr val="bg1"/>
                </a:solidFill>
                <a:latin typeface="ArialMT"/>
              </a:rPr>
              <a:t>and acceleration are unified and depend on the observer</a:t>
            </a:r>
          </a:p>
          <a:p>
            <a:r>
              <a:rPr lang="en-US" altLang="fr-FR" b="1" i="1" dirty="0" smtClean="0">
                <a:solidFill>
                  <a:schemeClr val="bg1"/>
                </a:solidFill>
                <a:latin typeface="ArialMT"/>
              </a:rPr>
              <a:t>      </a:t>
            </a:r>
            <a:r>
              <a:rPr lang="en-US" altLang="fr-FR" b="1" i="1" dirty="0" smtClean="0">
                <a:solidFill>
                  <a:schemeClr val="bg1"/>
                </a:solidFill>
                <a:latin typeface="ArialMT"/>
                <a:sym typeface="Wingdings" panose="05000000000000000000" pitchFamily="2" charset="2"/>
              </a:rPr>
              <a:t> </a:t>
            </a:r>
            <a:r>
              <a:rPr lang="en-US" altLang="fr-FR" b="1" i="1" dirty="0" smtClean="0">
                <a:solidFill>
                  <a:schemeClr val="bg1"/>
                </a:solidFill>
                <a:latin typeface="ArialMT"/>
              </a:rPr>
              <a:t>Space-time </a:t>
            </a:r>
            <a:r>
              <a:rPr lang="en-US" altLang="fr-FR" b="1" i="1" dirty="0">
                <a:solidFill>
                  <a:schemeClr val="bg1"/>
                </a:solidFill>
                <a:latin typeface="ArialMT"/>
              </a:rPr>
              <a:t>is not a fixed background anymore. Space-time and </a:t>
            </a:r>
            <a:r>
              <a:rPr lang="en-US" altLang="fr-FR" b="1" i="1" dirty="0" smtClean="0">
                <a:solidFill>
                  <a:schemeClr val="bg1"/>
                </a:solidFill>
                <a:latin typeface="ArialMT"/>
              </a:rPr>
              <a:t>    </a:t>
            </a:r>
            <a:br>
              <a:rPr lang="en-US" altLang="fr-FR" b="1" i="1" dirty="0" smtClean="0">
                <a:solidFill>
                  <a:schemeClr val="bg1"/>
                </a:solidFill>
                <a:latin typeface="ArialMT"/>
              </a:rPr>
            </a:br>
            <a:r>
              <a:rPr lang="en-US" altLang="fr-FR" b="1" i="1" dirty="0" smtClean="0">
                <a:solidFill>
                  <a:schemeClr val="bg1"/>
                </a:solidFill>
                <a:latin typeface="ArialMT"/>
              </a:rPr>
              <a:t>           matter </a:t>
            </a:r>
            <a:r>
              <a:rPr lang="en-US" altLang="fr-FR" b="1" i="1" dirty="0">
                <a:solidFill>
                  <a:schemeClr val="bg1"/>
                </a:solidFill>
                <a:latin typeface="ArialMT"/>
              </a:rPr>
              <a:t>interact with each other and affect each other. </a:t>
            </a:r>
          </a:p>
        </p:txBody>
      </p:sp>
      <p:graphicFrame>
        <p:nvGraphicFramePr>
          <p:cNvPr id="6" name="Object 6"/>
          <p:cNvGraphicFramePr>
            <a:graphicFrameLocks noChangeAspect="1"/>
          </p:cNvGraphicFramePr>
          <p:nvPr>
            <p:extLst>
              <p:ext uri="{D42A27DB-BD31-4B8C-83A1-F6EECF244321}">
                <p14:modId xmlns:p14="http://schemas.microsoft.com/office/powerpoint/2010/main" val="54285588"/>
              </p:ext>
            </p:extLst>
          </p:nvPr>
        </p:nvGraphicFramePr>
        <p:xfrm>
          <a:off x="3572231" y="5403413"/>
          <a:ext cx="1981200" cy="674688"/>
        </p:xfrm>
        <a:graphic>
          <a:graphicData uri="http://schemas.openxmlformats.org/presentationml/2006/ole">
            <mc:AlternateContent xmlns:mc="http://schemas.openxmlformats.org/markup-compatibility/2006">
              <mc:Choice xmlns:v="urn:schemas-microsoft-com:vml" Requires="v">
                <p:oleObj spid="_x0000_s1169" name="Equation" r:id="rId4" imgW="596880" imgH="203040" progId="Equation.3">
                  <p:embed/>
                </p:oleObj>
              </mc:Choice>
              <mc:Fallback>
                <p:oleObj name="Equation" r:id="rId4" imgW="596880" imgH="203040" progId="Equation.3">
                  <p:embed/>
                  <p:pic>
                    <p:nvPicPr>
                      <p:cNvPr id="198662"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2231" y="5403413"/>
                        <a:ext cx="1981200" cy="674688"/>
                      </a:xfrm>
                      <a:prstGeom prst="rect">
                        <a:avLst/>
                      </a:prstGeom>
                      <a:solidFill>
                        <a:schemeClr val="bg1"/>
                      </a:solidFill>
                      <a:ln>
                        <a:noFill/>
                      </a:ln>
                      <a:effectLst/>
                    </p:spPr>
                  </p:pic>
                </p:oleObj>
              </mc:Fallback>
            </mc:AlternateContent>
          </a:graphicData>
        </a:graphic>
      </p:graphicFrame>
      <p:sp>
        <p:nvSpPr>
          <p:cNvPr id="8" name="Text Box 7"/>
          <p:cNvSpPr txBox="1">
            <a:spLocks noChangeArrowheads="1"/>
          </p:cNvSpPr>
          <p:nvPr/>
        </p:nvSpPr>
        <p:spPr bwMode="auto">
          <a:xfrm>
            <a:off x="346397" y="6407745"/>
            <a:ext cx="395492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b="1" i="1" dirty="0">
                <a:solidFill>
                  <a:schemeClr val="bg1"/>
                </a:solidFill>
                <a:latin typeface="ArialMT"/>
              </a:rPr>
              <a:t>Describes curvature of space-time</a:t>
            </a:r>
          </a:p>
        </p:txBody>
      </p:sp>
      <p:sp>
        <p:nvSpPr>
          <p:cNvPr id="9" name="Text Box 8"/>
          <p:cNvSpPr txBox="1">
            <a:spLocks noChangeArrowheads="1"/>
          </p:cNvSpPr>
          <p:nvPr/>
        </p:nvSpPr>
        <p:spPr bwMode="auto">
          <a:xfrm>
            <a:off x="5006843" y="6407745"/>
            <a:ext cx="35189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b="1" i="1" dirty="0">
                <a:solidFill>
                  <a:schemeClr val="bg1"/>
                </a:solidFill>
                <a:latin typeface="ArialMT"/>
              </a:rPr>
              <a:t>Mass-energy density of matter</a:t>
            </a:r>
          </a:p>
        </p:txBody>
      </p:sp>
      <p:sp>
        <p:nvSpPr>
          <p:cNvPr id="11" name="AutoShape 9"/>
          <p:cNvSpPr>
            <a:spLocks noChangeArrowheads="1"/>
          </p:cNvSpPr>
          <p:nvPr/>
        </p:nvSpPr>
        <p:spPr bwMode="auto">
          <a:xfrm rot="19942442">
            <a:off x="3213448" y="6017716"/>
            <a:ext cx="685800" cy="381000"/>
          </a:xfrm>
          <a:prstGeom prst="rightArrow">
            <a:avLst>
              <a:gd name="adj1" fmla="val 50000"/>
              <a:gd name="adj2" fmla="val 4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2" name="AutoShape 10"/>
          <p:cNvSpPr>
            <a:spLocks noChangeArrowheads="1"/>
          </p:cNvSpPr>
          <p:nvPr/>
        </p:nvSpPr>
        <p:spPr bwMode="auto">
          <a:xfrm rot="897729">
            <a:off x="5232390" y="6017715"/>
            <a:ext cx="914400" cy="381000"/>
          </a:xfrm>
          <a:prstGeom prst="leftArrow">
            <a:avLst>
              <a:gd name="adj1" fmla="val 50000"/>
              <a:gd name="adj2" fmla="val 6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Tree>
    <p:extLst>
      <p:ext uri="{BB962C8B-B14F-4D97-AF65-F5344CB8AC3E}">
        <p14:creationId xmlns:p14="http://schemas.microsoft.com/office/powerpoint/2010/main" val="30185026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0"/>
            <a:ext cx="9144000" cy="6858000"/>
          </a:xfrm>
          <a:prstGeom prst="rect">
            <a:avLst/>
          </a:prstGeom>
        </p:spPr>
      </p:pic>
      <p:sp>
        <p:nvSpPr>
          <p:cNvPr id="3" name="Rectangle 3"/>
          <p:cNvSpPr txBox="1">
            <a:spLocks noChangeArrowheads="1"/>
          </p:cNvSpPr>
          <p:nvPr/>
        </p:nvSpPr>
        <p:spPr>
          <a:xfrm>
            <a:off x="107504" y="3789040"/>
            <a:ext cx="9144000" cy="2667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fr-FR" sz="2400" b="1" i="1" dirty="0" smtClean="0">
                <a:solidFill>
                  <a:srgbClr val="FFFF00"/>
                </a:solidFill>
                <a:latin typeface="ArialMT"/>
              </a:rPr>
              <a:t>GR remains one of the most accurate theories in physics:</a:t>
            </a:r>
          </a:p>
          <a:p>
            <a:pPr lvl="1"/>
            <a:r>
              <a:rPr lang="en-US" altLang="fr-FR" sz="2000" dirty="0" smtClean="0">
                <a:solidFill>
                  <a:schemeClr val="bg1"/>
                </a:solidFill>
                <a:latin typeface="ArialMT"/>
              </a:rPr>
              <a:t>Precession of the perihelion of Mercury</a:t>
            </a:r>
          </a:p>
          <a:p>
            <a:pPr lvl="1"/>
            <a:r>
              <a:rPr lang="en-US" altLang="fr-FR" sz="2000" dirty="0" smtClean="0">
                <a:solidFill>
                  <a:schemeClr val="bg1"/>
                </a:solidFill>
                <a:latin typeface="ArialMT"/>
              </a:rPr>
              <a:t>Light will be bent when passing near large objects</a:t>
            </a:r>
          </a:p>
          <a:p>
            <a:pPr lvl="1"/>
            <a:r>
              <a:rPr lang="en-US" altLang="fr-FR" sz="2000" dirty="0" smtClean="0">
                <a:solidFill>
                  <a:schemeClr val="bg1"/>
                </a:solidFill>
                <a:latin typeface="ArialMT"/>
              </a:rPr>
              <a:t>Time will slow down near a large mass</a:t>
            </a:r>
          </a:p>
          <a:p>
            <a:pPr lvl="1"/>
            <a:r>
              <a:rPr lang="en-US" altLang="fr-FR" sz="2000" dirty="0" smtClean="0">
                <a:solidFill>
                  <a:schemeClr val="bg1"/>
                </a:solidFill>
                <a:latin typeface="ArialMT"/>
              </a:rPr>
              <a:t>Gravitational redshift of light</a:t>
            </a:r>
          </a:p>
          <a:p>
            <a:pPr lvl="1"/>
            <a:r>
              <a:rPr lang="en-US" altLang="fr-FR" sz="2000" dirty="0" smtClean="0">
                <a:solidFill>
                  <a:schemeClr val="bg1"/>
                </a:solidFill>
                <a:latin typeface="ArialMT"/>
              </a:rPr>
              <a:t>Gravitational Waves</a:t>
            </a:r>
          </a:p>
          <a:p>
            <a:pPr lvl="1"/>
            <a:r>
              <a:rPr lang="en-US" altLang="fr-FR" sz="2000" b="1" i="1" dirty="0" smtClean="0">
                <a:solidFill>
                  <a:srgbClr val="FFFF00"/>
                </a:solidFill>
                <a:latin typeface="ArialMT"/>
              </a:rPr>
              <a:t>Massive objects will collapse to a singularity (black hole)</a:t>
            </a:r>
            <a:br>
              <a:rPr lang="en-US" altLang="fr-FR" sz="2000" b="1" i="1" dirty="0" smtClean="0">
                <a:solidFill>
                  <a:srgbClr val="FFFF00"/>
                </a:solidFill>
                <a:latin typeface="ArialMT"/>
              </a:rPr>
            </a:br>
            <a:r>
              <a:rPr lang="en-US" altLang="fr-FR" sz="2000" b="1" i="1" dirty="0" smtClean="0">
                <a:solidFill>
                  <a:schemeClr val="bg1"/>
                </a:solidFill>
                <a:latin typeface="ArialMT"/>
                <a:sym typeface="Wingdings" panose="05000000000000000000" pitchFamily="2" charset="2"/>
              </a:rPr>
              <a:t> existence of Black Hole Event Horizon </a:t>
            </a:r>
            <a:r>
              <a:rPr lang="en-US" altLang="fr-FR" sz="1800" b="1" i="1" dirty="0">
                <a:solidFill>
                  <a:schemeClr val="bg1"/>
                </a:solidFill>
                <a:latin typeface="ArialMT"/>
                <a:sym typeface="Wingdings" panose="05000000000000000000" pitchFamily="2" charset="2"/>
              </a:rPr>
              <a:t>(</a:t>
            </a:r>
            <a:r>
              <a:rPr lang="en-US" altLang="fr-FR" sz="1800" b="1" i="1" dirty="0" smtClean="0">
                <a:solidFill>
                  <a:schemeClr val="bg1"/>
                </a:solidFill>
                <a:latin typeface="ArialMT"/>
                <a:sym typeface="Wingdings" panose="05000000000000000000" pitchFamily="2" charset="2"/>
              </a:rPr>
              <a:t>no one believed in 1915)</a:t>
            </a:r>
            <a:endParaRPr lang="en-US" altLang="fr-FR" sz="1800" b="1" i="1" dirty="0">
              <a:solidFill>
                <a:schemeClr val="bg1"/>
              </a:solidFill>
              <a:latin typeface="ArialMT"/>
            </a:endParaRPr>
          </a:p>
        </p:txBody>
      </p:sp>
      <p:pic>
        <p:nvPicPr>
          <p:cNvPr id="4" name="Image 3"/>
          <p:cNvPicPr>
            <a:picLocks noChangeAspect="1"/>
          </p:cNvPicPr>
          <p:nvPr/>
        </p:nvPicPr>
        <p:blipFill>
          <a:blip r:embed="rId3"/>
          <a:stretch>
            <a:fillRect/>
          </a:stretch>
        </p:blipFill>
        <p:spPr>
          <a:xfrm>
            <a:off x="3635896" y="698612"/>
            <a:ext cx="5361999" cy="2909300"/>
          </a:xfrm>
          <a:prstGeom prst="rect">
            <a:avLst/>
          </a:prstGeom>
        </p:spPr>
      </p:pic>
      <p:sp>
        <p:nvSpPr>
          <p:cNvPr id="5" name="Rectangle 1027"/>
          <p:cNvSpPr txBox="1">
            <a:spLocks noChangeArrowheads="1"/>
          </p:cNvSpPr>
          <p:nvPr/>
        </p:nvSpPr>
        <p:spPr bwMode="auto">
          <a:xfrm>
            <a:off x="-540568" y="150912"/>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400" b="1" kern="0" dirty="0" smtClean="0">
                <a:solidFill>
                  <a:srgbClr val="FCF933"/>
                </a:solidFill>
                <a:effectLst>
                  <a:outerShdw blurRad="38100" dist="38100" dir="2700000" algn="tl">
                    <a:srgbClr val="000000">
                      <a:alpha val="43137"/>
                    </a:srgbClr>
                  </a:outerShdw>
                </a:effectLst>
                <a:latin typeface="ArialMT"/>
              </a:rPr>
              <a:t>Thinking in Terms of Einstein’s Theory of General Relativity</a:t>
            </a:r>
          </a:p>
          <a:p>
            <a:pPr algn="ctr" fontAlgn="base">
              <a:spcBef>
                <a:spcPct val="0"/>
              </a:spcBef>
              <a:spcAft>
                <a:spcPct val="0"/>
              </a:spcAft>
              <a:defRPr/>
            </a:pPr>
            <a:endParaRPr lang="en-US" sz="2400" b="1" kern="0" dirty="0">
              <a:solidFill>
                <a:srgbClr val="FCF933"/>
              </a:solidFill>
              <a:effectLst>
                <a:outerShdw blurRad="38100" dist="38100" dir="2700000" algn="tl">
                  <a:srgbClr val="000000">
                    <a:alpha val="43137"/>
                  </a:srgbClr>
                </a:outerShdw>
              </a:effectLst>
              <a:latin typeface="ArialMT"/>
            </a:endParaRPr>
          </a:p>
        </p:txBody>
      </p:sp>
      <p:sp>
        <p:nvSpPr>
          <p:cNvPr id="6" name="Rectangle 5"/>
          <p:cNvSpPr/>
          <p:nvPr/>
        </p:nvSpPr>
        <p:spPr>
          <a:xfrm>
            <a:off x="132780" y="598991"/>
            <a:ext cx="3503116" cy="3108543"/>
          </a:xfrm>
          <a:prstGeom prst="rect">
            <a:avLst/>
          </a:prstGeom>
        </p:spPr>
        <p:txBody>
          <a:bodyPr wrap="square">
            <a:spAutoFit/>
          </a:bodyPr>
          <a:lstStyle/>
          <a:p>
            <a:r>
              <a:rPr lang="en-US" altLang="fr-FR" b="1" i="1" dirty="0" smtClean="0">
                <a:solidFill>
                  <a:srgbClr val="FFFF00"/>
                </a:solidFill>
                <a:latin typeface="ArialMT"/>
              </a:rPr>
              <a:t>- Newton’s </a:t>
            </a:r>
            <a:r>
              <a:rPr lang="en-US" altLang="fr-FR" b="1" i="1" dirty="0">
                <a:solidFill>
                  <a:srgbClr val="FFFF00"/>
                </a:solidFill>
                <a:latin typeface="ArialMT"/>
              </a:rPr>
              <a:t>gravity works well </a:t>
            </a:r>
            <a:r>
              <a:rPr lang="en-US" altLang="fr-FR" sz="1600" i="1" dirty="0">
                <a:solidFill>
                  <a:schemeClr val="bg1"/>
                </a:solidFill>
                <a:latin typeface="ArialMT"/>
              </a:rPr>
              <a:t>in most situations (planetary orbits, binary stars) but fails when:</a:t>
            </a:r>
          </a:p>
          <a:p>
            <a:r>
              <a:rPr lang="en-US" altLang="fr-FR" sz="1600" i="1" dirty="0" smtClean="0">
                <a:solidFill>
                  <a:schemeClr val="bg1"/>
                </a:solidFill>
                <a:latin typeface="ArialMT"/>
                <a:sym typeface="Wingdings" panose="05000000000000000000" pitchFamily="2" charset="2"/>
              </a:rPr>
              <a:t> G</a:t>
            </a:r>
            <a:r>
              <a:rPr lang="en-US" altLang="fr-FR" sz="1600" i="1" dirty="0" smtClean="0">
                <a:solidFill>
                  <a:schemeClr val="bg1"/>
                </a:solidFill>
                <a:latin typeface="ArialMT"/>
              </a:rPr>
              <a:t>ravity </a:t>
            </a:r>
            <a:r>
              <a:rPr lang="en-US" altLang="fr-FR" sz="1600" i="1" dirty="0">
                <a:solidFill>
                  <a:schemeClr val="bg1"/>
                </a:solidFill>
                <a:latin typeface="ArialMT"/>
              </a:rPr>
              <a:t>becomes extremely </a:t>
            </a:r>
            <a:r>
              <a:rPr lang="en-US" altLang="fr-FR" sz="1600" i="1" dirty="0" smtClean="0">
                <a:solidFill>
                  <a:schemeClr val="bg1"/>
                </a:solidFill>
                <a:latin typeface="ArialMT"/>
              </a:rPr>
              <a:t>intense</a:t>
            </a:r>
            <a:endParaRPr lang="en-US" altLang="fr-FR" sz="1600" i="1" dirty="0">
              <a:solidFill>
                <a:schemeClr val="bg1"/>
              </a:solidFill>
              <a:latin typeface="ArialMT"/>
            </a:endParaRPr>
          </a:p>
          <a:p>
            <a:r>
              <a:rPr lang="en-US" altLang="fr-FR" sz="1600" i="1" dirty="0" smtClean="0">
                <a:solidFill>
                  <a:schemeClr val="bg1"/>
                </a:solidFill>
                <a:latin typeface="ArialMT"/>
                <a:sym typeface="Wingdings" panose="05000000000000000000" pitchFamily="2" charset="2"/>
              </a:rPr>
              <a:t> </a:t>
            </a:r>
            <a:r>
              <a:rPr lang="en-US" altLang="fr-FR" sz="1600" i="1" dirty="0" smtClean="0">
                <a:solidFill>
                  <a:schemeClr val="bg1"/>
                </a:solidFill>
                <a:latin typeface="ArialMT"/>
              </a:rPr>
              <a:t>Large </a:t>
            </a:r>
            <a:r>
              <a:rPr lang="en-US" altLang="fr-FR" sz="1600" i="1" dirty="0">
                <a:solidFill>
                  <a:schemeClr val="bg1"/>
                </a:solidFill>
                <a:latin typeface="ArialMT"/>
              </a:rPr>
              <a:t>masses move rapidly.</a:t>
            </a:r>
          </a:p>
          <a:p>
            <a:r>
              <a:rPr lang="en-US" altLang="fr-FR" sz="1600" i="1" dirty="0" smtClean="0">
                <a:solidFill>
                  <a:schemeClr val="bg1"/>
                </a:solidFill>
                <a:latin typeface="ArialMT"/>
                <a:sym typeface="Wingdings" panose="05000000000000000000" pitchFamily="2" charset="2"/>
              </a:rPr>
              <a:t> </a:t>
            </a:r>
            <a:r>
              <a:rPr lang="en-US" altLang="fr-FR" sz="1600" i="1" dirty="0" smtClean="0">
                <a:solidFill>
                  <a:schemeClr val="bg1"/>
                </a:solidFill>
                <a:latin typeface="ArialMT"/>
              </a:rPr>
              <a:t>Light </a:t>
            </a:r>
            <a:r>
              <a:rPr lang="en-US" altLang="fr-FR" sz="1600" i="1" dirty="0">
                <a:solidFill>
                  <a:schemeClr val="bg1"/>
                </a:solidFill>
                <a:latin typeface="ArialMT"/>
              </a:rPr>
              <a:t>is effected by a large mass.</a:t>
            </a:r>
          </a:p>
          <a:p>
            <a:endParaRPr lang="en-US" altLang="fr-FR" sz="1600" dirty="0">
              <a:solidFill>
                <a:schemeClr val="bg1"/>
              </a:solidFill>
              <a:latin typeface="ArialMT"/>
            </a:endParaRPr>
          </a:p>
          <a:p>
            <a:r>
              <a:rPr lang="en-US" altLang="fr-FR" b="1" i="1" dirty="0" smtClean="0">
                <a:solidFill>
                  <a:srgbClr val="FFFF00"/>
                </a:solidFill>
                <a:latin typeface="ArialMT"/>
              </a:rPr>
              <a:t>- Einstein’s </a:t>
            </a:r>
            <a:r>
              <a:rPr lang="en-US" altLang="fr-FR" b="1" i="1" dirty="0">
                <a:solidFill>
                  <a:srgbClr val="FFFF00"/>
                </a:solidFill>
                <a:latin typeface="ArialMT"/>
              </a:rPr>
              <a:t>theory says </a:t>
            </a:r>
            <a:r>
              <a:rPr lang="en-US" altLang="fr-FR" b="1" i="1" dirty="0" smtClean="0">
                <a:solidFill>
                  <a:srgbClr val="FFFF00"/>
                </a:solidFill>
                <a:latin typeface="ArialMT"/>
              </a:rPr>
              <a:t/>
            </a:r>
            <a:br>
              <a:rPr lang="en-US" altLang="fr-FR" b="1" i="1" dirty="0" smtClean="0">
                <a:solidFill>
                  <a:srgbClr val="FFFF00"/>
                </a:solidFill>
                <a:latin typeface="ArialMT"/>
              </a:rPr>
            </a:br>
            <a:r>
              <a:rPr lang="en-US" altLang="fr-FR" sz="1600" i="1" dirty="0" smtClean="0">
                <a:solidFill>
                  <a:schemeClr val="bg1"/>
                </a:solidFill>
                <a:latin typeface="ArialMT"/>
              </a:rPr>
              <a:t>that </a:t>
            </a:r>
            <a:r>
              <a:rPr lang="en-US" altLang="fr-FR" sz="1600" i="1" dirty="0">
                <a:solidFill>
                  <a:schemeClr val="bg1"/>
                </a:solidFill>
                <a:latin typeface="ArialMT"/>
              </a:rPr>
              <a:t>the presence of matter warps space and time.  Gravity is replaced by warping of space-time.</a:t>
            </a:r>
          </a:p>
        </p:txBody>
      </p:sp>
    </p:spTree>
    <p:extLst>
      <p:ext uri="{BB962C8B-B14F-4D97-AF65-F5344CB8AC3E}">
        <p14:creationId xmlns:p14="http://schemas.microsoft.com/office/powerpoint/2010/main" val="41213797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p:cNvPicPr>
            <a:picLocks noChangeAspect="1"/>
          </p:cNvPicPr>
          <p:nvPr/>
        </p:nvPicPr>
        <p:blipFill>
          <a:blip r:embed="rId2"/>
          <a:stretch>
            <a:fillRect/>
          </a:stretch>
        </p:blipFill>
        <p:spPr>
          <a:xfrm>
            <a:off x="1" y="0"/>
            <a:ext cx="9144000" cy="6865085"/>
          </a:xfrm>
          <a:prstGeom prst="rect">
            <a:avLst/>
          </a:prstGeom>
        </p:spPr>
      </p:pic>
      <p:pic>
        <p:nvPicPr>
          <p:cNvPr id="14" name="Image 13"/>
          <p:cNvPicPr>
            <a:picLocks noChangeAspect="1"/>
          </p:cNvPicPr>
          <p:nvPr/>
        </p:nvPicPr>
        <p:blipFill>
          <a:blip r:embed="rId2"/>
          <a:stretch>
            <a:fillRect/>
          </a:stretch>
        </p:blipFill>
        <p:spPr>
          <a:xfrm>
            <a:off x="1" y="0"/>
            <a:ext cx="9144000" cy="6865085"/>
          </a:xfrm>
          <a:prstGeom prst="rect">
            <a:avLst/>
          </a:prstGeom>
        </p:spPr>
      </p:pic>
      <p:sp>
        <p:nvSpPr>
          <p:cNvPr id="17" name="Rectangle 16"/>
          <p:cNvSpPr/>
          <p:nvPr/>
        </p:nvSpPr>
        <p:spPr>
          <a:xfrm>
            <a:off x="97173" y="542545"/>
            <a:ext cx="8784976" cy="646331"/>
          </a:xfrm>
          <a:prstGeom prst="rect">
            <a:avLst/>
          </a:prstGeom>
        </p:spPr>
        <p:txBody>
          <a:bodyPr wrap="square">
            <a:spAutoFit/>
          </a:bodyPr>
          <a:lstStyle/>
          <a:p>
            <a:r>
              <a:rPr lang="en-US" altLang="fr-FR" b="1" i="1" dirty="0" smtClean="0">
                <a:solidFill>
                  <a:schemeClr val="bg1"/>
                </a:solidFill>
                <a:latin typeface="ArialMT"/>
              </a:rPr>
              <a:t>Gravitational </a:t>
            </a:r>
            <a:r>
              <a:rPr lang="en-US" altLang="fr-FR" b="1" i="1" dirty="0">
                <a:solidFill>
                  <a:schemeClr val="bg1"/>
                </a:solidFill>
                <a:latin typeface="ArialMT"/>
              </a:rPr>
              <a:t>lens </a:t>
            </a:r>
            <a:r>
              <a:rPr lang="en-US" altLang="fr-FR" b="1" i="1" dirty="0" smtClean="0">
                <a:solidFill>
                  <a:schemeClr val="bg1"/>
                </a:solidFill>
                <a:latin typeface="ArialMT"/>
              </a:rPr>
              <a:t>- </a:t>
            </a:r>
            <a:r>
              <a:rPr lang="en-US" altLang="fr-FR" i="1" dirty="0">
                <a:solidFill>
                  <a:schemeClr val="bg1"/>
                </a:solidFill>
                <a:latin typeface="ArialMT"/>
              </a:rPr>
              <a:t>gravity can bend light </a:t>
            </a:r>
            <a:endParaRPr lang="en-US" altLang="fr-FR" i="1" dirty="0" smtClean="0">
              <a:solidFill>
                <a:schemeClr val="bg1"/>
              </a:solidFill>
              <a:latin typeface="ArialMT"/>
            </a:endParaRPr>
          </a:p>
          <a:p>
            <a:r>
              <a:rPr lang="en-US" altLang="fr-FR" i="1" dirty="0" smtClean="0">
                <a:solidFill>
                  <a:schemeClr val="bg1"/>
                </a:solidFill>
                <a:latin typeface="ArialMT"/>
              </a:rPr>
              <a:t>around </a:t>
            </a:r>
            <a:r>
              <a:rPr lang="en-US" altLang="fr-FR" i="1" dirty="0">
                <a:solidFill>
                  <a:schemeClr val="bg1"/>
                </a:solidFill>
                <a:latin typeface="ArialMT"/>
              </a:rPr>
              <a:t>a very heavy obstacle </a:t>
            </a:r>
            <a:r>
              <a:rPr lang="en-US" altLang="fr-FR" i="1" dirty="0" smtClean="0">
                <a:solidFill>
                  <a:schemeClr val="bg1"/>
                </a:solidFill>
                <a:latin typeface="ArialMT"/>
              </a:rPr>
              <a:t>(triumph of GR)</a:t>
            </a:r>
            <a:endParaRPr lang="en-US" altLang="fr-FR" i="1" dirty="0">
              <a:solidFill>
                <a:schemeClr val="bg1"/>
              </a:solidFill>
              <a:latin typeface="ArialMT"/>
            </a:endParaRPr>
          </a:p>
        </p:txBody>
      </p:sp>
      <p:pic>
        <p:nvPicPr>
          <p:cNvPr id="18" name="Picture 2" descr="gravle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919" y="1284476"/>
            <a:ext cx="4725532" cy="21152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lens_lar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4961" y="3552595"/>
            <a:ext cx="6350761" cy="318281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1999-18-a-web_prin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8584" y="98237"/>
            <a:ext cx="4077785" cy="337791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lenssml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76126" y="3548789"/>
            <a:ext cx="3070243" cy="318662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027"/>
          <p:cNvSpPr txBox="1">
            <a:spLocks noChangeArrowheads="1"/>
          </p:cNvSpPr>
          <p:nvPr/>
        </p:nvSpPr>
        <p:spPr bwMode="auto">
          <a:xfrm>
            <a:off x="34087" y="-38898"/>
            <a:ext cx="6882353"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200" b="1" kern="0" dirty="0" smtClean="0">
                <a:solidFill>
                  <a:srgbClr val="FCF933"/>
                </a:solidFill>
                <a:effectLst>
                  <a:outerShdw blurRad="38100" dist="38100" dir="2700000">
                    <a:srgbClr val="000000"/>
                  </a:outerShdw>
                </a:effectLst>
                <a:latin typeface="ArialMT"/>
              </a:rPr>
              <a:t>Gravitational Lensing is Now a Tool</a:t>
            </a:r>
            <a:endParaRPr lang="en-GB" sz="2200" b="1" kern="0" dirty="0">
              <a:solidFill>
                <a:srgbClr val="336699"/>
              </a:solidFill>
              <a:effectLst>
                <a:outerShdw blurRad="38100" dist="38100" dir="2700000">
                  <a:srgbClr val="000000"/>
                </a:outerShdw>
              </a:effectLst>
              <a:latin typeface="ArialMT"/>
            </a:endParaRPr>
          </a:p>
        </p:txBody>
      </p:sp>
      <p:sp>
        <p:nvSpPr>
          <p:cNvPr id="23" name="ZoneTexte 22"/>
          <p:cNvSpPr txBox="1"/>
          <p:nvPr/>
        </p:nvSpPr>
        <p:spPr>
          <a:xfrm>
            <a:off x="297325" y="6419364"/>
            <a:ext cx="5365571" cy="338554"/>
          </a:xfrm>
          <a:prstGeom prst="rect">
            <a:avLst/>
          </a:prstGeom>
          <a:noFill/>
        </p:spPr>
        <p:txBody>
          <a:bodyPr wrap="none" rtlCol="0">
            <a:spAutoFit/>
          </a:bodyPr>
          <a:lstStyle/>
          <a:p>
            <a:r>
              <a:rPr lang="fr-FR" sz="1600" i="1" dirty="0" smtClean="0">
                <a:solidFill>
                  <a:schemeClr val="bg1"/>
                </a:solidFill>
                <a:latin typeface="ArialMT"/>
              </a:rPr>
              <a:t>Can </a:t>
            </a:r>
            <a:r>
              <a:rPr lang="fr-FR" sz="1600" i="1" dirty="0" err="1" smtClean="0">
                <a:solidFill>
                  <a:schemeClr val="bg1"/>
                </a:solidFill>
                <a:latin typeface="ArialMT"/>
              </a:rPr>
              <a:t>be</a:t>
            </a:r>
            <a:r>
              <a:rPr lang="fr-FR" sz="1600" i="1" dirty="0" smtClean="0">
                <a:solidFill>
                  <a:schemeClr val="bg1"/>
                </a:solidFill>
                <a:latin typeface="ArialMT"/>
              </a:rPr>
              <a:t> </a:t>
            </a:r>
            <a:r>
              <a:rPr lang="fr-FR" sz="1600" i="1" dirty="0" err="1" smtClean="0">
                <a:solidFill>
                  <a:schemeClr val="bg1"/>
                </a:solidFill>
                <a:latin typeface="ArialMT"/>
              </a:rPr>
              <a:t>used</a:t>
            </a:r>
            <a:r>
              <a:rPr lang="fr-FR" sz="1600" i="1" dirty="0" smtClean="0">
                <a:solidFill>
                  <a:schemeClr val="bg1"/>
                </a:solidFill>
                <a:latin typeface="ArialMT"/>
              </a:rPr>
              <a:t> to </a:t>
            </a:r>
            <a:r>
              <a:rPr lang="fr-FR" sz="1600" i="1" dirty="0" err="1" smtClean="0">
                <a:solidFill>
                  <a:schemeClr val="bg1"/>
                </a:solidFill>
                <a:latin typeface="ArialMT"/>
              </a:rPr>
              <a:t>estimate</a:t>
            </a:r>
            <a:r>
              <a:rPr lang="fr-FR" sz="1600" i="1" dirty="0" smtClean="0">
                <a:solidFill>
                  <a:schemeClr val="bg1"/>
                </a:solidFill>
                <a:latin typeface="ArialMT"/>
              </a:rPr>
              <a:t> the mass of </a:t>
            </a:r>
            <a:r>
              <a:rPr lang="fr-FR" sz="1600" i="1" dirty="0" err="1" smtClean="0">
                <a:solidFill>
                  <a:schemeClr val="bg1"/>
                </a:solidFill>
                <a:latin typeface="ArialMT"/>
              </a:rPr>
              <a:t>intermediate</a:t>
            </a:r>
            <a:r>
              <a:rPr lang="fr-FR" sz="1600" i="1" dirty="0" smtClean="0">
                <a:solidFill>
                  <a:schemeClr val="bg1"/>
                </a:solidFill>
                <a:latin typeface="ArialMT"/>
              </a:rPr>
              <a:t> </a:t>
            </a:r>
            <a:r>
              <a:rPr lang="fr-FR" sz="1600" i="1" dirty="0" err="1" smtClean="0">
                <a:solidFill>
                  <a:schemeClr val="bg1"/>
                </a:solidFill>
                <a:latin typeface="ArialMT"/>
              </a:rPr>
              <a:t>galaxy</a:t>
            </a:r>
            <a:endParaRPr lang="fr-FR" sz="1600" i="1" dirty="0">
              <a:solidFill>
                <a:schemeClr val="bg1"/>
              </a:solidFill>
              <a:latin typeface="ArialMT"/>
            </a:endParaRPr>
          </a:p>
        </p:txBody>
      </p:sp>
    </p:spTree>
    <p:extLst>
      <p:ext uri="{BB962C8B-B14F-4D97-AF65-F5344CB8AC3E}">
        <p14:creationId xmlns:p14="http://schemas.microsoft.com/office/powerpoint/2010/main" val="22888031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0"/>
            <a:ext cx="9144000" cy="6858000"/>
          </a:xfrm>
          <a:prstGeom prst="rect">
            <a:avLst/>
          </a:prstGeom>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6347" y="620688"/>
            <a:ext cx="5076056" cy="3560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txBox="1">
            <a:spLocks noChangeArrowheads="1"/>
          </p:cNvSpPr>
          <p:nvPr/>
        </p:nvSpPr>
        <p:spPr>
          <a:xfrm>
            <a:off x="16007" y="1695400"/>
            <a:ext cx="4048744" cy="5334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US" altLang="fr-FR" sz="1800" i="1" dirty="0" smtClean="0">
                <a:solidFill>
                  <a:schemeClr val="bg1"/>
                </a:solidFill>
                <a:latin typeface="ArialMT"/>
              </a:rPr>
              <a:t>A star more massive than about 18 </a:t>
            </a:r>
            <a:r>
              <a:rPr lang="en-US" altLang="fr-FR" sz="1800" i="1" dirty="0" err="1" smtClean="0">
                <a:solidFill>
                  <a:schemeClr val="bg1"/>
                </a:solidFill>
                <a:latin typeface="ArialMT"/>
              </a:rPr>
              <a:t>M</a:t>
            </a:r>
            <a:r>
              <a:rPr lang="en-US" altLang="fr-FR" sz="1800" i="1" baseline="-25000" dirty="0" err="1" smtClean="0">
                <a:solidFill>
                  <a:schemeClr val="bg1"/>
                </a:solidFill>
                <a:latin typeface="ArialMT"/>
              </a:rPr>
              <a:t>sun</a:t>
            </a:r>
            <a:r>
              <a:rPr lang="en-US" altLang="fr-FR" sz="1800" i="1" dirty="0" smtClean="0">
                <a:solidFill>
                  <a:schemeClr val="bg1"/>
                </a:solidFill>
                <a:latin typeface="ArialMT"/>
              </a:rPr>
              <a:t> leaves behind a core larger than 3 </a:t>
            </a:r>
            <a:r>
              <a:rPr lang="en-US" altLang="fr-FR" sz="1800" i="1" dirty="0" err="1" smtClean="0">
                <a:solidFill>
                  <a:schemeClr val="bg1"/>
                </a:solidFill>
                <a:latin typeface="ArialMT"/>
              </a:rPr>
              <a:t>M</a:t>
            </a:r>
            <a:r>
              <a:rPr lang="en-US" altLang="fr-FR" sz="1800" i="1" baseline="-25000" dirty="0" err="1" smtClean="0">
                <a:solidFill>
                  <a:schemeClr val="bg1"/>
                </a:solidFill>
                <a:latin typeface="ArialMT"/>
              </a:rPr>
              <a:t>sun</a:t>
            </a:r>
            <a:endParaRPr lang="en-US" altLang="fr-FR" sz="1800" i="1" baseline="-25000" dirty="0" smtClean="0">
              <a:solidFill>
                <a:schemeClr val="bg1"/>
              </a:solidFill>
              <a:latin typeface="ArialMT"/>
            </a:endParaRPr>
          </a:p>
          <a:p>
            <a:pPr>
              <a:buFont typeface="Wingdings" panose="05000000000000000000" pitchFamily="2" charset="2"/>
              <a:buChar char="ü"/>
            </a:pPr>
            <a:endParaRPr lang="en-US" altLang="fr-FR" sz="1800" i="1" dirty="0" smtClean="0">
              <a:solidFill>
                <a:schemeClr val="bg1"/>
              </a:solidFill>
              <a:latin typeface="ArialMT"/>
            </a:endParaRPr>
          </a:p>
          <a:p>
            <a:pPr>
              <a:buFont typeface="Wingdings" panose="05000000000000000000" pitchFamily="2" charset="2"/>
              <a:buChar char="ü"/>
            </a:pPr>
            <a:r>
              <a:rPr lang="en-US" altLang="fr-FR" sz="1800" i="1" dirty="0" smtClean="0">
                <a:solidFill>
                  <a:schemeClr val="bg1"/>
                </a:solidFill>
                <a:latin typeface="ArialMT"/>
              </a:rPr>
              <a:t>Neutron degeneracy pressure fails </a:t>
            </a:r>
          </a:p>
          <a:p>
            <a:pPr>
              <a:buFont typeface="Wingdings" panose="05000000000000000000" pitchFamily="2" charset="2"/>
              <a:buChar char="ü"/>
            </a:pPr>
            <a:endParaRPr lang="en-US" altLang="fr-FR" sz="1800" i="1" dirty="0" smtClean="0">
              <a:solidFill>
                <a:schemeClr val="bg1"/>
              </a:solidFill>
              <a:latin typeface="ArialMT"/>
            </a:endParaRPr>
          </a:p>
          <a:p>
            <a:pPr>
              <a:buFont typeface="Wingdings" panose="05000000000000000000" pitchFamily="2" charset="2"/>
              <a:buChar char="ü"/>
            </a:pPr>
            <a:r>
              <a:rPr lang="en-US" altLang="fr-FR" sz="1800" i="1" dirty="0" smtClean="0">
                <a:solidFill>
                  <a:schemeClr val="bg1"/>
                </a:solidFill>
                <a:latin typeface="ArialMT"/>
              </a:rPr>
              <a:t>Nothing can stop its gravitational collapse.</a:t>
            </a:r>
          </a:p>
          <a:p>
            <a:pPr>
              <a:buFont typeface="Wingdings" panose="05000000000000000000" pitchFamily="2" charset="2"/>
              <a:buChar char="ü"/>
            </a:pPr>
            <a:endParaRPr lang="en-US" altLang="fr-FR" sz="1800" i="1" dirty="0" smtClean="0">
              <a:latin typeface="ArialMT"/>
            </a:endParaRPr>
          </a:p>
          <a:p>
            <a:pPr>
              <a:buFont typeface="Wingdings" panose="05000000000000000000" pitchFamily="2" charset="2"/>
              <a:buChar char="ü"/>
            </a:pPr>
            <a:r>
              <a:rPr lang="en-US" altLang="fr-FR" sz="1800" b="1" i="1" dirty="0" smtClean="0">
                <a:solidFill>
                  <a:srgbClr val="FFFF00"/>
                </a:solidFill>
                <a:latin typeface="ArialMT"/>
              </a:rPr>
              <a:t>Core collapses to a </a:t>
            </a:r>
            <a:r>
              <a:rPr lang="en-US" altLang="fr-FR" sz="1800" b="1" i="1" u="sng" dirty="0" smtClean="0">
                <a:solidFill>
                  <a:srgbClr val="FFFF00"/>
                </a:solidFill>
                <a:effectLst>
                  <a:outerShdw blurRad="38100" dist="38100" dir="2700000" algn="tl">
                    <a:srgbClr val="FFFFFF"/>
                  </a:outerShdw>
                </a:effectLst>
                <a:latin typeface="ArialMT"/>
              </a:rPr>
              <a:t>singularity</a:t>
            </a:r>
            <a:r>
              <a:rPr lang="en-US" altLang="fr-FR" sz="1800" b="1" i="1" u="sng" dirty="0" smtClean="0">
                <a:solidFill>
                  <a:srgbClr val="FFFF00"/>
                </a:solidFill>
                <a:latin typeface="ArialMT"/>
              </a:rPr>
              <a:t>:</a:t>
            </a:r>
          </a:p>
          <a:p>
            <a:pPr marL="457200" lvl="1" indent="0">
              <a:buNone/>
            </a:pPr>
            <a:r>
              <a:rPr lang="en-US" altLang="fr-FR" sz="1800" b="1" i="1" dirty="0" smtClean="0">
                <a:solidFill>
                  <a:srgbClr val="FFFF00"/>
                </a:solidFill>
                <a:latin typeface="ArialMT"/>
                <a:sym typeface="Wingdings" panose="05000000000000000000" pitchFamily="2" charset="2"/>
              </a:rPr>
              <a:t> </a:t>
            </a:r>
            <a:r>
              <a:rPr lang="en-US" altLang="fr-FR" sz="1800" b="1" i="1" u="sng" dirty="0" smtClean="0">
                <a:solidFill>
                  <a:srgbClr val="FFFF00"/>
                </a:solidFill>
                <a:latin typeface="ArialMT"/>
              </a:rPr>
              <a:t>zero radius</a:t>
            </a:r>
          </a:p>
          <a:p>
            <a:pPr marL="457200" lvl="1" indent="0">
              <a:buNone/>
            </a:pPr>
            <a:r>
              <a:rPr lang="en-US" altLang="fr-FR" sz="1800" b="1" i="1" dirty="0" smtClean="0">
                <a:solidFill>
                  <a:srgbClr val="FFFF00"/>
                </a:solidFill>
                <a:latin typeface="ArialMT"/>
                <a:sym typeface="Wingdings" panose="05000000000000000000" pitchFamily="2" charset="2"/>
              </a:rPr>
              <a:t> </a:t>
            </a:r>
            <a:r>
              <a:rPr lang="en-US" altLang="fr-FR" sz="1800" b="1" i="1" u="sng" dirty="0" smtClean="0">
                <a:solidFill>
                  <a:srgbClr val="FFFF00"/>
                </a:solidFill>
                <a:latin typeface="ArialMT"/>
              </a:rPr>
              <a:t>infinite density </a:t>
            </a:r>
          </a:p>
          <a:p>
            <a:pPr>
              <a:buFont typeface="Wingdings" panose="05000000000000000000" pitchFamily="2" charset="2"/>
              <a:buChar char="ü"/>
            </a:pPr>
            <a:endParaRPr lang="en-US" altLang="fr-FR" sz="1800" i="1" dirty="0" smtClean="0">
              <a:latin typeface="ArialMT"/>
            </a:endParaRPr>
          </a:p>
          <a:p>
            <a:pPr>
              <a:buFont typeface="Wingdings" panose="05000000000000000000" pitchFamily="2" charset="2"/>
              <a:buChar char="ü"/>
            </a:pPr>
            <a:r>
              <a:rPr lang="en-US" altLang="fr-FR" sz="1800" i="1" dirty="0" smtClean="0">
                <a:solidFill>
                  <a:schemeClr val="bg1"/>
                </a:solidFill>
                <a:latin typeface="ArialMT"/>
              </a:rPr>
              <a:t>Near the singularity gravity is so strong that not even light can escape.</a:t>
            </a:r>
            <a:endParaRPr lang="en-US" altLang="fr-FR" sz="1800" i="1" dirty="0">
              <a:solidFill>
                <a:schemeClr val="bg1"/>
              </a:solidFill>
              <a:latin typeface="ArialMT"/>
            </a:endParaRPr>
          </a:p>
        </p:txBody>
      </p:sp>
      <p:sp>
        <p:nvSpPr>
          <p:cNvPr id="5" name="Rectangle 4"/>
          <p:cNvSpPr/>
          <p:nvPr/>
        </p:nvSpPr>
        <p:spPr>
          <a:xfrm>
            <a:off x="179512" y="573063"/>
            <a:ext cx="4572000" cy="923330"/>
          </a:xfrm>
          <a:prstGeom prst="rect">
            <a:avLst/>
          </a:prstGeom>
        </p:spPr>
        <p:txBody>
          <a:bodyPr>
            <a:spAutoFit/>
          </a:bodyPr>
          <a:lstStyle/>
          <a:p>
            <a:r>
              <a:rPr lang="en-US" b="1" i="1" dirty="0">
                <a:solidFill>
                  <a:srgbClr val="FFFF00"/>
                </a:solidFill>
                <a:latin typeface="ArialMT"/>
              </a:rPr>
              <a:t>Black holes are the evolutionary</a:t>
            </a:r>
          </a:p>
          <a:p>
            <a:r>
              <a:rPr lang="en-US" b="1" i="1" dirty="0">
                <a:solidFill>
                  <a:srgbClr val="FFFF00"/>
                </a:solidFill>
                <a:latin typeface="ArialMT"/>
              </a:rPr>
              <a:t>endpoints of stars </a:t>
            </a:r>
            <a:r>
              <a:rPr lang="en-US" b="1" i="1" dirty="0">
                <a:solidFill>
                  <a:schemeClr val="bg1"/>
                </a:solidFill>
                <a:latin typeface="ArialMT"/>
              </a:rPr>
              <a:t>at least 10 to</a:t>
            </a:r>
          </a:p>
          <a:p>
            <a:r>
              <a:rPr lang="en-US" b="1" i="1" dirty="0">
                <a:solidFill>
                  <a:schemeClr val="bg1"/>
                </a:solidFill>
                <a:latin typeface="ArialMT"/>
              </a:rPr>
              <a:t>15 times as massive as the Sun.</a:t>
            </a:r>
            <a:endParaRPr lang="fr-FR" i="1" dirty="0">
              <a:solidFill>
                <a:schemeClr val="bg1"/>
              </a:solidFill>
              <a:latin typeface="ArialMT"/>
            </a:endParaRPr>
          </a:p>
        </p:txBody>
      </p:sp>
      <p:sp>
        <p:nvSpPr>
          <p:cNvPr id="6" name="Rectangle 1027"/>
          <p:cNvSpPr txBox="1">
            <a:spLocks noChangeArrowheads="1"/>
          </p:cNvSpPr>
          <p:nvPr/>
        </p:nvSpPr>
        <p:spPr bwMode="auto">
          <a:xfrm>
            <a:off x="-792088" y="116632"/>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2800" b="1" kern="0" dirty="0" smtClean="0">
                <a:solidFill>
                  <a:srgbClr val="FCF933"/>
                </a:solidFill>
                <a:effectLst>
                  <a:outerShdw blurRad="38100" dist="38100" dir="2700000" algn="tl">
                    <a:srgbClr val="000000">
                      <a:alpha val="43137"/>
                    </a:srgbClr>
                  </a:outerShdw>
                </a:effectLst>
                <a:latin typeface="ArialMT"/>
              </a:rPr>
              <a:t>Gravity’s Final Victory</a:t>
            </a:r>
          </a:p>
          <a:p>
            <a:pPr algn="ctr" fontAlgn="base">
              <a:spcBef>
                <a:spcPct val="0"/>
              </a:spcBef>
              <a:spcAft>
                <a:spcPct val="0"/>
              </a:spcAft>
              <a:defRPr/>
            </a:pPr>
            <a:endParaRPr lang="en-US" sz="2400" b="1" kern="0" dirty="0">
              <a:solidFill>
                <a:srgbClr val="FCF933"/>
              </a:solidFill>
              <a:effectLst>
                <a:outerShdw blurRad="38100" dist="38100" dir="2700000" algn="tl">
                  <a:srgbClr val="000000">
                    <a:alpha val="43137"/>
                  </a:srgbClr>
                </a:outerShdw>
              </a:effectLst>
              <a:latin typeface="ArialMT"/>
            </a:endParaRPr>
          </a:p>
        </p:txBody>
      </p:sp>
      <p:pic>
        <p:nvPicPr>
          <p:cNvPr id="7" name="Picture 7" descr="hubble-earth">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750" y="4180978"/>
            <a:ext cx="2409056" cy="261937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ngc426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5403" y="4180978"/>
            <a:ext cx="26670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7675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50065" cy="6858000"/>
          </a:xfrm>
          <a:prstGeom prst="rect">
            <a:avLst/>
          </a:prstGeom>
        </p:spPr>
      </p:pic>
      <p:sp>
        <p:nvSpPr>
          <p:cNvPr id="3" name="Rectangle 1027"/>
          <p:cNvSpPr txBox="1">
            <a:spLocks noChangeArrowheads="1"/>
          </p:cNvSpPr>
          <p:nvPr/>
        </p:nvSpPr>
        <p:spPr bwMode="auto">
          <a:xfrm>
            <a:off x="1835696" y="277281"/>
            <a:ext cx="7678993"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3600" b="1" kern="0" dirty="0" smtClean="0">
                <a:solidFill>
                  <a:srgbClr val="FCF933"/>
                </a:solidFill>
                <a:effectLst>
                  <a:outerShdw blurRad="38100" dist="38100" dir="2700000">
                    <a:srgbClr val="000000"/>
                  </a:outerShdw>
                </a:effectLst>
                <a:latin typeface="ArialMT"/>
              </a:rPr>
              <a:t>What is Particle Physics ? </a:t>
            </a:r>
            <a:endParaRPr lang="en-GB" sz="3600" b="1" kern="0" dirty="0">
              <a:solidFill>
                <a:srgbClr val="336699"/>
              </a:solidFill>
              <a:effectLst>
                <a:outerShdw blurRad="38100" dist="38100" dir="2700000">
                  <a:srgbClr val="000000"/>
                </a:outerShdw>
              </a:effectLst>
              <a:latin typeface="ArialMT"/>
            </a:endParaRPr>
          </a:p>
        </p:txBody>
      </p:sp>
      <p:sp>
        <p:nvSpPr>
          <p:cNvPr id="5" name="Rectangle 41"/>
          <p:cNvSpPr>
            <a:spLocks noChangeArrowheads="1"/>
          </p:cNvSpPr>
          <p:nvPr/>
        </p:nvSpPr>
        <p:spPr bwMode="auto">
          <a:xfrm>
            <a:off x="-39522" y="1240361"/>
            <a:ext cx="9143999" cy="2308324"/>
          </a:xfrm>
          <a:prstGeom prst="rect">
            <a:avLst/>
          </a:prstGeom>
          <a:noFill/>
          <a:ln w="9525">
            <a:noFill/>
            <a:miter lim="800000"/>
            <a:headEnd/>
            <a:tailEnd/>
          </a:ln>
          <a:effectLst/>
        </p:spPr>
        <p:txBody>
          <a:bodyPr wrap="square">
            <a:spAutoFit/>
          </a:bodyPr>
          <a:lstStyle/>
          <a:p>
            <a:pPr algn="ctr"/>
            <a:r>
              <a:rPr lang="en-US" sz="3600" b="1" dirty="0" smtClean="0">
                <a:solidFill>
                  <a:srgbClr val="FFFF00"/>
                </a:solidFill>
                <a:latin typeface="Arial" panose="020B0604020202020204" pitchFamily="34" charset="0"/>
                <a:cs typeface="Arial" panose="020B0604020202020204" pitchFamily="34" charset="0"/>
              </a:rPr>
              <a:t>Particle </a:t>
            </a:r>
            <a:r>
              <a:rPr lang="en-US" sz="3600" b="1" dirty="0">
                <a:solidFill>
                  <a:srgbClr val="FFFF00"/>
                </a:solidFill>
                <a:latin typeface="Arial" panose="020B0604020202020204" pitchFamily="34" charset="0"/>
                <a:cs typeface="Arial" panose="020B0604020202020204" pitchFamily="34" charset="0"/>
              </a:rPr>
              <a:t>P</a:t>
            </a:r>
            <a:r>
              <a:rPr lang="en-US" sz="3600" b="1" dirty="0" smtClean="0">
                <a:solidFill>
                  <a:srgbClr val="FFFF00"/>
                </a:solidFill>
                <a:latin typeface="Arial" panose="020B0604020202020204" pitchFamily="34" charset="0"/>
                <a:cs typeface="Arial" panose="020B0604020202020204" pitchFamily="34" charset="0"/>
              </a:rPr>
              <a:t>hysics = Study of </a:t>
            </a:r>
          </a:p>
          <a:p>
            <a:pPr algn="ctr"/>
            <a:r>
              <a:rPr lang="en-US" sz="3600" b="1" dirty="0" smtClean="0">
                <a:solidFill>
                  <a:srgbClr val="FF0000"/>
                </a:solidFill>
                <a:latin typeface="Arial" panose="020B0604020202020204" pitchFamily="34" charset="0"/>
                <a:cs typeface="Arial" panose="020B0604020202020204" pitchFamily="34" charset="0"/>
              </a:rPr>
              <a:t>Fundamental Laws</a:t>
            </a:r>
            <a:r>
              <a:rPr lang="en-US" sz="3600" b="1" dirty="0">
                <a:solidFill>
                  <a:srgbClr val="FF0000"/>
                </a:solidFill>
                <a:latin typeface="Arial" panose="020B0604020202020204" pitchFamily="34" charset="0"/>
                <a:cs typeface="Arial" panose="020B0604020202020204" pitchFamily="34" charset="0"/>
              </a:rPr>
              <a:t> </a:t>
            </a:r>
            <a:r>
              <a:rPr lang="en-US" sz="3600" b="1" dirty="0" smtClean="0">
                <a:solidFill>
                  <a:srgbClr val="FF0000"/>
                </a:solidFill>
                <a:latin typeface="Arial" panose="020B0604020202020204" pitchFamily="34" charset="0"/>
                <a:cs typeface="Arial" panose="020B0604020202020204" pitchFamily="34" charset="0"/>
              </a:rPr>
              <a:t>of Nature</a:t>
            </a:r>
            <a:r>
              <a:rPr lang="en-US" sz="3600" b="1" dirty="0" smtClean="0">
                <a:solidFill>
                  <a:srgbClr val="FFFF00"/>
                </a:solidFill>
                <a:latin typeface="Arial" panose="020B0604020202020204" pitchFamily="34" charset="0"/>
                <a:cs typeface="Arial" panose="020B0604020202020204" pitchFamily="34" charset="0"/>
              </a:rPr>
              <a:t> </a:t>
            </a:r>
            <a:br>
              <a:rPr lang="en-US" sz="3600" b="1" dirty="0" smtClean="0">
                <a:solidFill>
                  <a:srgbClr val="FFFF00"/>
                </a:solidFill>
                <a:latin typeface="Arial" panose="020B0604020202020204" pitchFamily="34" charset="0"/>
                <a:cs typeface="Arial" panose="020B0604020202020204" pitchFamily="34" charset="0"/>
              </a:rPr>
            </a:br>
            <a:r>
              <a:rPr lang="en-US" sz="3600" b="1" dirty="0" smtClean="0">
                <a:solidFill>
                  <a:srgbClr val="FFFF00"/>
                </a:solidFill>
                <a:latin typeface="Arial" panose="020B0604020202020204" pitchFamily="34" charset="0"/>
                <a:cs typeface="Arial" panose="020B0604020202020204" pitchFamily="34" charset="0"/>
              </a:rPr>
              <a:t>governed by still-mysterious union of </a:t>
            </a:r>
            <a:br>
              <a:rPr lang="en-US" sz="3600" b="1" dirty="0" smtClean="0">
                <a:solidFill>
                  <a:srgbClr val="FFFF00"/>
                </a:solidFill>
                <a:latin typeface="Arial" panose="020B0604020202020204" pitchFamily="34" charset="0"/>
                <a:cs typeface="Arial" panose="020B0604020202020204" pitchFamily="34" charset="0"/>
              </a:rPr>
            </a:br>
            <a:r>
              <a:rPr lang="en-US" sz="3600" b="1" dirty="0" smtClean="0">
                <a:solidFill>
                  <a:srgbClr val="FF0000"/>
                </a:solidFill>
                <a:latin typeface="Arial" panose="020B0604020202020204" pitchFamily="34" charset="0"/>
                <a:cs typeface="Arial" panose="020B0604020202020204" pitchFamily="34" charset="0"/>
              </a:rPr>
              <a:t>Quantum Mechanics + </a:t>
            </a:r>
            <a:r>
              <a:rPr lang="en-US" sz="3600" b="1" dirty="0" err="1" smtClean="0">
                <a:solidFill>
                  <a:srgbClr val="FF0000"/>
                </a:solidFill>
                <a:latin typeface="Arial" panose="020B0604020202020204" pitchFamily="34" charset="0"/>
                <a:cs typeface="Arial" panose="020B0604020202020204" pitchFamily="34" charset="0"/>
              </a:rPr>
              <a:t>Spacetime</a:t>
            </a:r>
            <a:endParaRPr lang="en-US" sz="3600" b="1" dirty="0" smtClean="0">
              <a:solidFill>
                <a:srgbClr val="FF0000"/>
              </a:solidFill>
              <a:latin typeface="Arial" panose="020B0604020202020204" pitchFamily="34" charset="0"/>
              <a:cs typeface="Arial" panose="020B0604020202020204" pitchFamily="34" charset="0"/>
            </a:endParaRPr>
          </a:p>
        </p:txBody>
      </p:sp>
      <p:sp>
        <p:nvSpPr>
          <p:cNvPr id="6" name="Rectangle 5"/>
          <p:cNvSpPr/>
          <p:nvPr/>
        </p:nvSpPr>
        <p:spPr>
          <a:xfrm>
            <a:off x="54866" y="5157192"/>
            <a:ext cx="9433048" cy="1446550"/>
          </a:xfrm>
          <a:prstGeom prst="rect">
            <a:avLst/>
          </a:prstGeom>
        </p:spPr>
        <p:txBody>
          <a:bodyPr wrap="square">
            <a:spAutoFit/>
          </a:bodyPr>
          <a:lstStyle/>
          <a:p>
            <a:r>
              <a:rPr lang="en-US" altLang="fr-FR" sz="2400" b="1" dirty="0">
                <a:solidFill>
                  <a:schemeClr val="bg1"/>
                </a:solidFill>
                <a:latin typeface="Arial" panose="020B0604020202020204" pitchFamily="34" charset="0"/>
                <a:cs typeface="Arial" panose="020B0604020202020204" pitchFamily="34" charset="0"/>
              </a:rPr>
              <a:t>We are about to take a journey into the world of </a:t>
            </a:r>
            <a:r>
              <a:rPr lang="en-US" altLang="fr-FR" sz="2400" b="1" dirty="0" smtClean="0">
                <a:solidFill>
                  <a:schemeClr val="bg1"/>
                </a:solidFill>
                <a:latin typeface="Arial" panose="020B0604020202020204" pitchFamily="34" charset="0"/>
                <a:cs typeface="Arial" panose="020B0604020202020204" pitchFamily="34" charset="0"/>
              </a:rPr>
              <a:t>Black Holes:</a:t>
            </a:r>
          </a:p>
          <a:p>
            <a:pPr algn="ctr"/>
            <a:endParaRPr lang="en-US" altLang="fr-FR" sz="2400" b="1" dirty="0" smtClean="0">
              <a:solidFill>
                <a:schemeClr val="bg1"/>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ü"/>
            </a:pPr>
            <a:r>
              <a:rPr lang="en-US" sz="2000" b="1" dirty="0">
                <a:solidFill>
                  <a:srgbClr val="FFFF00"/>
                </a:solidFill>
                <a:latin typeface="Arial" panose="020B0604020202020204" pitchFamily="34" charset="0"/>
                <a:cs typeface="Arial" panose="020B0604020202020204" pitchFamily="34" charset="0"/>
              </a:rPr>
              <a:t>They allow us to probe extreme conditions and fundamental </a:t>
            </a:r>
            <a:r>
              <a:rPr lang="en-US" sz="2000" b="1" dirty="0" smtClean="0">
                <a:solidFill>
                  <a:srgbClr val="FFFF00"/>
                </a:solidFill>
                <a:latin typeface="Arial" panose="020B0604020202020204" pitchFamily="34" charset="0"/>
                <a:cs typeface="Arial" panose="020B0604020202020204" pitchFamily="34" charset="0"/>
              </a:rPr>
              <a:t>physics</a:t>
            </a:r>
          </a:p>
          <a:p>
            <a:pPr marL="342900" indent="-342900">
              <a:buFont typeface="Wingdings" panose="05000000000000000000" pitchFamily="2" charset="2"/>
              <a:buChar char="ü"/>
            </a:pPr>
            <a:r>
              <a:rPr lang="en-US" sz="2000" b="1" dirty="0" smtClean="0">
                <a:solidFill>
                  <a:srgbClr val="FFFF00"/>
                </a:solidFill>
                <a:latin typeface="Arial" panose="020B0604020202020204" pitchFamily="34" charset="0"/>
                <a:cs typeface="Arial" panose="020B0604020202020204" pitchFamily="34" charset="0"/>
              </a:rPr>
              <a:t>They </a:t>
            </a:r>
            <a:r>
              <a:rPr lang="en-US" sz="2000" b="1" dirty="0">
                <a:solidFill>
                  <a:srgbClr val="FFFF00"/>
                </a:solidFill>
                <a:latin typeface="Arial" panose="020B0604020202020204" pitchFamily="34" charset="0"/>
                <a:cs typeface="Arial" panose="020B0604020202020204" pitchFamily="34" charset="0"/>
              </a:rPr>
              <a:t>are influential for formation and evolution of </a:t>
            </a:r>
            <a:r>
              <a:rPr lang="en-US" sz="2000" b="1" dirty="0" smtClean="0">
                <a:solidFill>
                  <a:srgbClr val="FFFF00"/>
                </a:solidFill>
                <a:latin typeface="Arial" panose="020B0604020202020204" pitchFamily="34" charset="0"/>
                <a:cs typeface="Arial" panose="020B0604020202020204" pitchFamily="34" charset="0"/>
              </a:rPr>
              <a:t>galaxies</a:t>
            </a:r>
            <a:endParaRPr lang="en-US" sz="2000" b="1"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33554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0" y="0"/>
            <a:ext cx="9144000" cy="6858000"/>
          </a:xfrm>
          <a:prstGeom prst="rect">
            <a:avLst/>
          </a:prstGeom>
        </p:spPr>
      </p:pic>
      <p:sp>
        <p:nvSpPr>
          <p:cNvPr id="3" name="Rectangle 1027"/>
          <p:cNvSpPr txBox="1">
            <a:spLocks noChangeArrowheads="1"/>
          </p:cNvSpPr>
          <p:nvPr/>
        </p:nvSpPr>
        <p:spPr bwMode="auto">
          <a:xfrm>
            <a:off x="985236" y="0"/>
            <a:ext cx="69711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Black Hole: A Theoretical Definition (I)</a:t>
            </a:r>
            <a:endParaRPr lang="en-GB" sz="2800" b="1" kern="0" dirty="0">
              <a:solidFill>
                <a:srgbClr val="336699"/>
              </a:solidFill>
              <a:effectLst>
                <a:outerShdw blurRad="38100" dist="38100" dir="2700000">
                  <a:srgbClr val="000000"/>
                </a:outerShdw>
              </a:effectLst>
              <a:latin typeface="ArialMT"/>
            </a:endParaRPr>
          </a:p>
        </p:txBody>
      </p:sp>
      <p:pic>
        <p:nvPicPr>
          <p:cNvPr id="4" name="Picture 2" descr="temp"/>
          <p:cNvPicPr>
            <a:picLocks noChangeAspect="1" noChangeArrowheads="1"/>
          </p:cNvPicPr>
          <p:nvPr/>
        </p:nvPicPr>
        <p:blipFill>
          <a:blip r:embed="rId4">
            <a:extLst>
              <a:ext uri="{28A0092B-C50C-407E-A947-70E740481C1C}">
                <a14:useLocalDpi xmlns:a14="http://schemas.microsoft.com/office/drawing/2010/main" val="0"/>
              </a:ext>
            </a:extLst>
          </a:blip>
          <a:srcRect l="1086" t="2121" r="2174" b="813"/>
          <a:stretch>
            <a:fillRect/>
          </a:stretch>
        </p:blipFill>
        <p:spPr bwMode="auto">
          <a:xfrm>
            <a:off x="4877014" y="663501"/>
            <a:ext cx="4088266" cy="3061383"/>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21"/>
          <p:cNvGrpSpPr>
            <a:grpSpLocks/>
          </p:cNvGrpSpPr>
          <p:nvPr/>
        </p:nvGrpSpPr>
        <p:grpSpPr bwMode="auto">
          <a:xfrm>
            <a:off x="4877014" y="3763226"/>
            <a:ext cx="4219123" cy="2928524"/>
            <a:chOff x="1008" y="1152"/>
            <a:chExt cx="3600" cy="2400"/>
          </a:xfrm>
        </p:grpSpPr>
        <p:pic>
          <p:nvPicPr>
            <p:cNvPr id="7" name="plunge_i30s.mpeg">
              <a:hlinkClick r:id="" action="ppaction://media"/>
            </p:cNvPr>
            <p:cNvPicPr>
              <a:picLocks noRot="1" noChangeAspect="1" noChangeArrowheads="1"/>
            </p:cNvPicPr>
            <p:nvPr>
              <a:videoFile r:link="rId1"/>
            </p:nvPr>
          </p:nvPicPr>
          <p:blipFill>
            <a:blip r:embed="rId5">
              <a:extLst>
                <a:ext uri="{28A0092B-C50C-407E-A947-70E740481C1C}">
                  <a14:useLocalDpi xmlns:a14="http://schemas.microsoft.com/office/drawing/2010/main" val="0"/>
                </a:ext>
              </a:extLst>
            </a:blip>
            <a:srcRect/>
            <a:stretch>
              <a:fillRect/>
            </a:stretch>
          </p:blipFill>
          <p:spPr bwMode="auto">
            <a:xfrm>
              <a:off x="1008" y="1152"/>
              <a:ext cx="2880" cy="2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6" descr="leap"/>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rot="10800000" flipV="1">
              <a:off x="2640" y="2208"/>
              <a:ext cx="1968" cy="23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Rectangle 8"/>
          <p:cNvSpPr/>
          <p:nvPr/>
        </p:nvSpPr>
        <p:spPr>
          <a:xfrm>
            <a:off x="0" y="724912"/>
            <a:ext cx="4940441" cy="1754326"/>
          </a:xfrm>
          <a:prstGeom prst="rect">
            <a:avLst/>
          </a:prstGeom>
        </p:spPr>
        <p:txBody>
          <a:bodyPr wrap="square">
            <a:spAutoFit/>
          </a:bodyPr>
          <a:lstStyle/>
          <a:p>
            <a:pPr algn="ctr"/>
            <a:r>
              <a:rPr lang="en-US" altLang="fr-FR" b="1" i="1" dirty="0">
                <a:solidFill>
                  <a:srgbClr val="FFFF00"/>
                </a:solidFill>
                <a:latin typeface="ArialMT"/>
              </a:rPr>
              <a:t>A black hole is a region of space-time from which nothing can escape, even </a:t>
            </a:r>
            <a:r>
              <a:rPr lang="en-US" altLang="fr-FR" b="1" i="1" dirty="0" smtClean="0">
                <a:solidFill>
                  <a:srgbClr val="FFFF00"/>
                </a:solidFill>
                <a:latin typeface="ArialMT"/>
              </a:rPr>
              <a:t>light</a:t>
            </a:r>
            <a:r>
              <a:rPr lang="en-US" altLang="fr-FR" b="1" i="1" dirty="0">
                <a:solidFill>
                  <a:srgbClr val="FFFF00"/>
                </a:solidFill>
                <a:latin typeface="ArialMT"/>
              </a:rPr>
              <a:t>:</a:t>
            </a:r>
            <a:endParaRPr lang="en-US" altLang="fr-FR" b="1" i="1" dirty="0" smtClean="0">
              <a:solidFill>
                <a:srgbClr val="FFFF00"/>
              </a:solidFill>
              <a:latin typeface="ArialMT"/>
            </a:endParaRPr>
          </a:p>
          <a:p>
            <a:pPr marL="285750" indent="-285750">
              <a:buFont typeface="Wingdings" panose="05000000000000000000" pitchFamily="2" charset="2"/>
              <a:buChar char="ü"/>
            </a:pPr>
            <a:endParaRPr lang="en-US" altLang="fr-FR" b="1" i="1" dirty="0">
              <a:solidFill>
                <a:schemeClr val="bg1"/>
              </a:solidFill>
              <a:latin typeface="ArialMT"/>
            </a:endParaRPr>
          </a:p>
          <a:p>
            <a:pPr marL="285750" indent="-285750">
              <a:buFont typeface="Wingdings" panose="05000000000000000000" pitchFamily="2" charset="2"/>
              <a:buChar char="ü"/>
            </a:pPr>
            <a:endParaRPr lang="en-US" altLang="fr-FR" b="1" i="1" dirty="0" smtClean="0">
              <a:solidFill>
                <a:schemeClr val="bg1"/>
              </a:solidFill>
              <a:latin typeface="ArialMT"/>
            </a:endParaRPr>
          </a:p>
          <a:p>
            <a:pPr marL="285750" indent="-285750">
              <a:buFont typeface="Wingdings" panose="05000000000000000000" pitchFamily="2" charset="2"/>
              <a:buChar char="ü"/>
            </a:pPr>
            <a:endParaRPr lang="en-US" altLang="fr-FR" b="1" i="1" dirty="0">
              <a:solidFill>
                <a:schemeClr val="bg1"/>
              </a:solidFill>
              <a:latin typeface="ArialMT"/>
            </a:endParaRPr>
          </a:p>
          <a:p>
            <a:pPr marL="285750" indent="-285750">
              <a:buFont typeface="Wingdings" panose="05000000000000000000" pitchFamily="2" charset="2"/>
              <a:buChar char="ü"/>
            </a:pPr>
            <a:endParaRPr lang="en-US" altLang="fr-FR" b="1" i="1" dirty="0">
              <a:solidFill>
                <a:schemeClr val="bg1"/>
              </a:solidFill>
              <a:latin typeface="ArialMT"/>
            </a:endParaRPr>
          </a:p>
        </p:txBody>
      </p:sp>
      <p:sp>
        <p:nvSpPr>
          <p:cNvPr id="10" name="Rectangle 9"/>
          <p:cNvSpPr/>
          <p:nvPr/>
        </p:nvSpPr>
        <p:spPr>
          <a:xfrm>
            <a:off x="152507" y="1508869"/>
            <a:ext cx="4572000" cy="5047536"/>
          </a:xfrm>
          <a:prstGeom prst="rect">
            <a:avLst/>
          </a:prstGeom>
        </p:spPr>
        <p:txBody>
          <a:bodyPr>
            <a:spAutoFit/>
          </a:bodyPr>
          <a:lstStyle/>
          <a:p>
            <a:pPr marL="285750" indent="-285750">
              <a:buFont typeface="Wingdings" panose="05000000000000000000" pitchFamily="2" charset="2"/>
              <a:buChar char="ü"/>
            </a:pPr>
            <a:r>
              <a:rPr lang="en-US" altLang="fr-FR" sz="1400" b="1" i="1" dirty="0" smtClean="0">
                <a:solidFill>
                  <a:schemeClr val="bg1"/>
                </a:solidFill>
                <a:latin typeface="ArialMT"/>
              </a:rPr>
              <a:t>A </a:t>
            </a:r>
            <a:r>
              <a:rPr lang="en-US" altLang="fr-FR" sz="1400" b="1" i="1" dirty="0">
                <a:solidFill>
                  <a:schemeClr val="bg1"/>
                </a:solidFill>
                <a:latin typeface="ArialMT"/>
              </a:rPr>
              <a:t>black hole is a true "hole" in space: Anything that crosses the edge of the hole - called the </a:t>
            </a:r>
            <a:r>
              <a:rPr lang="en-US" altLang="fr-FR" sz="1400" b="1" i="1" dirty="0">
                <a:solidFill>
                  <a:srgbClr val="FFFF00"/>
                </a:solidFill>
                <a:latin typeface="ArialMT"/>
              </a:rPr>
              <a:t>“event horizon" </a:t>
            </a:r>
            <a:r>
              <a:rPr lang="en-US" altLang="fr-FR" sz="1400" b="1" i="1" dirty="0">
                <a:solidFill>
                  <a:schemeClr val="bg1"/>
                </a:solidFill>
                <a:latin typeface="ArialMT"/>
              </a:rPr>
              <a:t>- is swallowed forever</a:t>
            </a:r>
          </a:p>
          <a:p>
            <a:pPr marL="285750" indent="-285750">
              <a:buFont typeface="Wingdings" panose="05000000000000000000" pitchFamily="2" charset="2"/>
              <a:buChar char="ü"/>
            </a:pPr>
            <a:endParaRPr lang="en-US" altLang="fr-FR" sz="1400" b="1" i="1" dirty="0">
              <a:solidFill>
                <a:schemeClr val="bg1"/>
              </a:solidFill>
              <a:latin typeface="ArialMT"/>
            </a:endParaRPr>
          </a:p>
          <a:p>
            <a:pPr marL="285750" indent="-285750">
              <a:buFont typeface="Wingdings" panose="05000000000000000000" pitchFamily="2" charset="2"/>
              <a:buChar char="ü"/>
            </a:pPr>
            <a:r>
              <a:rPr lang="en-US" altLang="fr-FR" sz="1400" b="1" i="1" dirty="0">
                <a:solidFill>
                  <a:schemeClr val="bg1"/>
                </a:solidFill>
                <a:latin typeface="ArialMT"/>
              </a:rPr>
              <a:t>As you get closer to a black hole, the flow of time slows down, compared to flow of time far from the hole.</a:t>
            </a:r>
          </a:p>
          <a:p>
            <a:pPr marL="285750" indent="-285750">
              <a:buFont typeface="Wingdings" panose="05000000000000000000" pitchFamily="2" charset="2"/>
              <a:buChar char="ü"/>
            </a:pPr>
            <a:endParaRPr lang="en-US" altLang="fr-FR" sz="1400" b="1" i="1" dirty="0">
              <a:solidFill>
                <a:schemeClr val="bg1"/>
              </a:solidFill>
              <a:latin typeface="ArialMT"/>
            </a:endParaRPr>
          </a:p>
          <a:p>
            <a:pPr marL="285750" indent="-285750">
              <a:buFont typeface="Wingdings" panose="05000000000000000000" pitchFamily="2" charset="2"/>
              <a:buChar char="ü"/>
            </a:pPr>
            <a:r>
              <a:rPr lang="en-US" altLang="fr-FR" sz="1400" b="1" i="1" dirty="0">
                <a:solidFill>
                  <a:schemeClr val="bg1"/>
                </a:solidFill>
                <a:latin typeface="ArialMT"/>
              </a:rPr>
              <a:t>At the event horizon, time actually appears to stop. An object falling into the hole would appear frozen in time at the edge of the black hole!</a:t>
            </a:r>
          </a:p>
          <a:p>
            <a:pPr marL="285750" indent="-285750">
              <a:buFont typeface="Wingdings" panose="05000000000000000000" pitchFamily="2" charset="2"/>
              <a:buChar char="ü"/>
            </a:pPr>
            <a:endParaRPr lang="en-US" altLang="fr-FR" sz="1400" b="1" i="1" dirty="0">
              <a:solidFill>
                <a:schemeClr val="bg1"/>
              </a:solidFill>
              <a:latin typeface="ArialMT"/>
            </a:endParaRPr>
          </a:p>
          <a:p>
            <a:pPr marL="285750" indent="-285750">
              <a:buFont typeface="Wingdings" panose="05000000000000000000" pitchFamily="2" charset="2"/>
              <a:buChar char="ü"/>
            </a:pPr>
            <a:r>
              <a:rPr lang="en-US" altLang="fr-FR" sz="1400" b="1" i="1" dirty="0">
                <a:solidFill>
                  <a:schemeClr val="bg1"/>
                </a:solidFill>
                <a:latin typeface="ArialMT"/>
              </a:rPr>
              <a:t>Our laws of physics break down at the very center of the black hole . Time itself seems to come to an abrupt end there. For this reason, a black hole is sometimes described as the "reverse of creation." </a:t>
            </a:r>
          </a:p>
          <a:p>
            <a:pPr marL="285750" indent="-285750">
              <a:buFont typeface="Wingdings" panose="05000000000000000000" pitchFamily="2" charset="2"/>
              <a:buChar char="ü"/>
            </a:pPr>
            <a:endParaRPr lang="en-US" altLang="fr-FR" sz="1400" b="1" i="1" dirty="0" smtClean="0">
              <a:solidFill>
                <a:schemeClr val="bg1"/>
              </a:solidFill>
              <a:latin typeface="ArialMT"/>
            </a:endParaRPr>
          </a:p>
          <a:p>
            <a:pPr marL="285750" indent="-285750">
              <a:buFont typeface="Wingdings" panose="05000000000000000000" pitchFamily="2" charset="2"/>
              <a:buChar char="ü"/>
            </a:pPr>
            <a:r>
              <a:rPr lang="en-US" altLang="fr-FR" sz="1400" b="1" i="1" dirty="0" smtClean="0">
                <a:solidFill>
                  <a:schemeClr val="bg1"/>
                </a:solidFill>
                <a:latin typeface="ArialMT"/>
              </a:rPr>
              <a:t>Einstein’s </a:t>
            </a:r>
            <a:r>
              <a:rPr lang="en-US" altLang="fr-FR" sz="1400" b="1" i="1" dirty="0">
                <a:solidFill>
                  <a:schemeClr val="bg1"/>
                </a:solidFill>
                <a:latin typeface="ArialMT"/>
              </a:rPr>
              <a:t>theory of gravity allows the possibility of a black hole forming a link - or wormhole - to another universe, or another part of our universe. </a:t>
            </a:r>
          </a:p>
        </p:txBody>
      </p:sp>
    </p:spTree>
    <p:extLst>
      <p:ext uri="{BB962C8B-B14F-4D97-AF65-F5344CB8AC3E}">
        <p14:creationId xmlns:p14="http://schemas.microsoft.com/office/powerpoint/2010/main" val="27659275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4" name="Picture 3" descr="blackholesStorm-72sm_med.jpg                                   0001A9E9Macintosh HD                   ABA78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1" y="545892"/>
            <a:ext cx="4175955" cy="288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txBox="1">
            <a:spLocks noChangeArrowheads="1"/>
          </p:cNvSpPr>
          <p:nvPr/>
        </p:nvSpPr>
        <p:spPr>
          <a:xfrm>
            <a:off x="117053" y="620688"/>
            <a:ext cx="4644512" cy="4953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ü"/>
            </a:pPr>
            <a:r>
              <a:rPr lang="en-US" altLang="fr-FR" sz="1800" b="1" dirty="0" smtClean="0">
                <a:solidFill>
                  <a:schemeClr val="bg1"/>
                </a:solidFill>
                <a:latin typeface="ArialMT"/>
              </a:rPr>
              <a:t>The </a:t>
            </a:r>
            <a:r>
              <a:rPr lang="en-US" altLang="fr-FR" sz="1800" b="1" dirty="0" smtClean="0">
                <a:solidFill>
                  <a:srgbClr val="FFFF00"/>
                </a:solidFill>
                <a:latin typeface="ArialMT"/>
              </a:rPr>
              <a:t>black hole </a:t>
            </a:r>
            <a:r>
              <a:rPr lang="en-US" altLang="fr-FR" sz="1800" b="1" dirty="0" smtClean="0">
                <a:solidFill>
                  <a:schemeClr val="bg1"/>
                </a:solidFill>
                <a:latin typeface="ArialMT"/>
              </a:rPr>
              <a:t>is surrounded by an</a:t>
            </a:r>
            <a:r>
              <a:rPr lang="en-US" altLang="fr-FR" sz="1800" b="1" dirty="0" smtClean="0">
                <a:solidFill>
                  <a:srgbClr val="FFFF00"/>
                </a:solidFill>
                <a:latin typeface="ArialMT"/>
              </a:rPr>
              <a:t> </a:t>
            </a:r>
            <a:r>
              <a:rPr lang="en-US" altLang="fr-FR" sz="1800" b="1" u="sng" dirty="0" smtClean="0">
                <a:solidFill>
                  <a:srgbClr val="FFFF00"/>
                </a:solidFill>
                <a:latin typeface="ArialMT"/>
              </a:rPr>
              <a:t>“event horizon” </a:t>
            </a:r>
            <a:r>
              <a:rPr lang="en-US" altLang="fr-FR" sz="1800" b="1" dirty="0" smtClean="0">
                <a:solidFill>
                  <a:schemeClr val="bg1"/>
                </a:solidFill>
                <a:latin typeface="ArialMT"/>
              </a:rPr>
              <a:t>which is the sphere from which light cannot escape;</a:t>
            </a:r>
          </a:p>
          <a:p>
            <a:pPr>
              <a:buFont typeface="Wingdings" panose="05000000000000000000" pitchFamily="2" charset="2"/>
              <a:buChar char="ü"/>
            </a:pPr>
            <a:endParaRPr lang="en-US" altLang="fr-FR" sz="1800" b="1" dirty="0" smtClean="0">
              <a:solidFill>
                <a:schemeClr val="bg1"/>
              </a:solidFill>
              <a:latin typeface="ArialMT"/>
            </a:endParaRPr>
          </a:p>
          <a:p>
            <a:pPr>
              <a:buFont typeface="Wingdings" panose="05000000000000000000" pitchFamily="2" charset="2"/>
              <a:buChar char="ü"/>
            </a:pPr>
            <a:r>
              <a:rPr lang="en-US" altLang="fr-FR" sz="1800" b="1" dirty="0" smtClean="0">
                <a:solidFill>
                  <a:schemeClr val="bg1"/>
                </a:solidFill>
                <a:latin typeface="ArialMT"/>
              </a:rPr>
              <a:t>The distance between the black hole and its event horizon is the </a:t>
            </a:r>
            <a:r>
              <a:rPr lang="en-US" altLang="fr-FR" sz="1800" b="1" u="sng" dirty="0" smtClean="0">
                <a:solidFill>
                  <a:srgbClr val="FFFF00"/>
                </a:solidFill>
                <a:latin typeface="ArialMT"/>
              </a:rPr>
              <a:t>Schwarzschild radius </a:t>
            </a:r>
            <a:r>
              <a:rPr lang="en-US" altLang="fr-FR" sz="1800" b="1" dirty="0" smtClean="0">
                <a:solidFill>
                  <a:schemeClr val="bg1"/>
                </a:solidFill>
                <a:latin typeface="ArialMT"/>
              </a:rPr>
              <a:t>(</a:t>
            </a:r>
            <a:r>
              <a:rPr lang="en-US" altLang="fr-FR" sz="1800" b="1" dirty="0" err="1" smtClean="0">
                <a:solidFill>
                  <a:schemeClr val="bg1"/>
                </a:solidFill>
                <a:latin typeface="ArialMT"/>
              </a:rPr>
              <a:t>R</a:t>
            </a:r>
            <a:r>
              <a:rPr lang="en-US" altLang="fr-FR" sz="1800" b="1" baseline="-25000" dirty="0" err="1" smtClean="0">
                <a:solidFill>
                  <a:schemeClr val="bg1"/>
                </a:solidFill>
                <a:latin typeface="ArialMT"/>
              </a:rPr>
              <a:t>Sch</a:t>
            </a:r>
            <a:r>
              <a:rPr lang="en-US" altLang="fr-FR" sz="1800" b="1" dirty="0" smtClean="0">
                <a:solidFill>
                  <a:schemeClr val="bg1"/>
                </a:solidFill>
                <a:latin typeface="ArialMT"/>
              </a:rPr>
              <a:t>= 2GM/c</a:t>
            </a:r>
            <a:r>
              <a:rPr lang="en-US" altLang="fr-FR" sz="1800" b="1" baseline="30000" dirty="0" smtClean="0">
                <a:solidFill>
                  <a:schemeClr val="bg1"/>
                </a:solidFill>
                <a:latin typeface="ArialMT"/>
              </a:rPr>
              <a:t>2</a:t>
            </a:r>
            <a:r>
              <a:rPr lang="en-US" altLang="fr-FR" sz="1800" b="1" dirty="0" smtClean="0">
                <a:solidFill>
                  <a:schemeClr val="bg1"/>
                </a:solidFill>
                <a:latin typeface="ArialMT"/>
                <a:cs typeface="Times New Roman" panose="02020603050405020304" pitchFamily="18" charset="0"/>
              </a:rPr>
              <a:t>);</a:t>
            </a:r>
          </a:p>
          <a:p>
            <a:pPr marL="0" indent="0">
              <a:buNone/>
            </a:pPr>
            <a:r>
              <a:rPr lang="en-US" altLang="fr-FR" sz="1800" b="1" dirty="0" smtClean="0">
                <a:solidFill>
                  <a:schemeClr val="bg1"/>
                </a:solidFill>
                <a:latin typeface="ArialMT"/>
                <a:cs typeface="Times New Roman" panose="02020603050405020304" pitchFamily="18" charset="0"/>
              </a:rPr>
              <a:t> </a:t>
            </a:r>
          </a:p>
          <a:p>
            <a:pPr>
              <a:buFont typeface="Wingdings" panose="05000000000000000000" pitchFamily="2" charset="2"/>
              <a:buChar char="ü"/>
            </a:pPr>
            <a:r>
              <a:rPr lang="en-US" altLang="fr-FR" sz="1800" b="1" dirty="0" smtClean="0">
                <a:solidFill>
                  <a:schemeClr val="bg1"/>
                </a:solidFill>
                <a:latin typeface="ArialMT"/>
              </a:rPr>
              <a:t>The center of the black hole is a point of infinite density and zero volume, called a </a:t>
            </a:r>
            <a:r>
              <a:rPr lang="en-US" altLang="fr-FR" sz="1800" b="1" u="sng" dirty="0" smtClean="0">
                <a:solidFill>
                  <a:srgbClr val="FFFF00"/>
                </a:solidFill>
                <a:latin typeface="ArialMT"/>
              </a:rPr>
              <a:t>singularity;</a:t>
            </a:r>
          </a:p>
          <a:p>
            <a:pPr>
              <a:buFont typeface="Wingdings" panose="05000000000000000000" pitchFamily="2" charset="2"/>
              <a:buChar char="ü"/>
            </a:pPr>
            <a:endParaRPr lang="en-US" altLang="fr-FR" sz="1800" b="1" u="sng" dirty="0">
              <a:solidFill>
                <a:srgbClr val="FFFF00"/>
              </a:solidFill>
              <a:latin typeface="ArialMT"/>
            </a:endParaRPr>
          </a:p>
          <a:p>
            <a:pPr>
              <a:buFont typeface="Wingdings" panose="05000000000000000000" pitchFamily="2" charset="2"/>
              <a:buChar char="ü"/>
            </a:pPr>
            <a:r>
              <a:rPr lang="en-US" altLang="fr-FR" sz="1800" b="1" i="1" dirty="0">
                <a:solidFill>
                  <a:schemeClr val="bg1"/>
                </a:solidFill>
                <a:latin typeface="ArialMT"/>
              </a:rPr>
              <a:t>The </a:t>
            </a:r>
            <a:r>
              <a:rPr lang="en-US" altLang="fr-FR" sz="1800" b="1" i="1" dirty="0" smtClean="0">
                <a:solidFill>
                  <a:srgbClr val="FFFF00"/>
                </a:solidFill>
                <a:latin typeface="ArialMT"/>
              </a:rPr>
              <a:t>“event horizon” </a:t>
            </a:r>
            <a:r>
              <a:rPr lang="en-US" altLang="fr-FR" sz="1800" b="1" i="1" dirty="0">
                <a:solidFill>
                  <a:srgbClr val="FFFF00"/>
                </a:solidFill>
                <a:latin typeface="ArialMT"/>
              </a:rPr>
              <a:t>hides the singularity </a:t>
            </a:r>
            <a:r>
              <a:rPr lang="en-US" altLang="fr-FR" sz="1800" b="1" i="1" dirty="0">
                <a:solidFill>
                  <a:schemeClr val="bg1"/>
                </a:solidFill>
                <a:latin typeface="ArialMT"/>
              </a:rPr>
              <a:t>from the outside </a:t>
            </a:r>
            <a:r>
              <a:rPr lang="en-US" altLang="fr-FR" sz="1800" b="1" i="1" dirty="0" smtClean="0">
                <a:solidFill>
                  <a:schemeClr val="bg1"/>
                </a:solidFill>
                <a:latin typeface="ArialMT"/>
              </a:rPr>
              <a:t>universe:</a:t>
            </a:r>
          </a:p>
          <a:p>
            <a:pPr marL="0" indent="0">
              <a:buNone/>
            </a:pPr>
            <a:r>
              <a:rPr lang="en-US" altLang="fr-FR" sz="1800" b="1" i="1" dirty="0">
                <a:solidFill>
                  <a:schemeClr val="bg1"/>
                </a:solidFill>
                <a:latin typeface="ArialMT"/>
              </a:rPr>
              <a:t>      </a:t>
            </a:r>
            <a:r>
              <a:rPr lang="en-US" altLang="fr-FR" sz="1800" b="1" i="1" dirty="0" smtClean="0">
                <a:solidFill>
                  <a:schemeClr val="bg1"/>
                </a:solidFill>
                <a:latin typeface="ArialMT"/>
                <a:sym typeface="Wingdings" panose="05000000000000000000" pitchFamily="2" charset="2"/>
              </a:rPr>
              <a:t> </a:t>
            </a:r>
            <a:r>
              <a:rPr lang="en-US" altLang="fr-FR" sz="1800" b="1" i="1" dirty="0" smtClean="0">
                <a:solidFill>
                  <a:schemeClr val="bg1"/>
                </a:solidFill>
                <a:latin typeface="ArialMT"/>
              </a:rPr>
              <a:t>Events </a:t>
            </a:r>
            <a:r>
              <a:rPr lang="en-US" altLang="fr-FR" sz="1800" b="1" i="1" dirty="0">
                <a:solidFill>
                  <a:schemeClr val="bg1"/>
                </a:solidFill>
                <a:latin typeface="ArialMT"/>
              </a:rPr>
              <a:t>occurring inside </a:t>
            </a:r>
            <a:r>
              <a:rPr lang="en-US" altLang="fr-FR" sz="1800" b="1" i="1" dirty="0" smtClean="0">
                <a:solidFill>
                  <a:schemeClr val="bg1"/>
                </a:solidFill>
                <a:latin typeface="ArialMT"/>
              </a:rPr>
              <a:t>are </a:t>
            </a:r>
            <a:br>
              <a:rPr lang="en-US" altLang="fr-FR" sz="1800" b="1" i="1" dirty="0" smtClean="0">
                <a:solidFill>
                  <a:schemeClr val="bg1"/>
                </a:solidFill>
                <a:latin typeface="ArialMT"/>
              </a:rPr>
            </a:br>
            <a:r>
              <a:rPr lang="en-US" altLang="fr-FR" sz="1800" b="1" i="1" dirty="0" smtClean="0">
                <a:solidFill>
                  <a:schemeClr val="bg1"/>
                </a:solidFill>
                <a:latin typeface="ArialMT"/>
              </a:rPr>
              <a:t>          invisible </a:t>
            </a:r>
            <a:r>
              <a:rPr lang="en-US" altLang="fr-FR" sz="1800" b="1" i="1" dirty="0">
                <a:solidFill>
                  <a:schemeClr val="bg1"/>
                </a:solidFill>
                <a:latin typeface="ArialMT"/>
              </a:rPr>
              <a:t>to the outside universe.</a:t>
            </a:r>
          </a:p>
          <a:p>
            <a:pPr marL="0" indent="0">
              <a:buNone/>
            </a:pPr>
            <a:r>
              <a:rPr lang="en-US" altLang="fr-FR" sz="1800" b="1" i="1" dirty="0" smtClean="0">
                <a:solidFill>
                  <a:schemeClr val="bg1"/>
                </a:solidFill>
                <a:latin typeface="ArialMT"/>
              </a:rPr>
              <a:t>      </a:t>
            </a:r>
            <a:r>
              <a:rPr lang="en-US" altLang="fr-FR" sz="1800" b="1" i="1" dirty="0" smtClean="0">
                <a:solidFill>
                  <a:schemeClr val="bg1"/>
                </a:solidFill>
                <a:latin typeface="ArialMT"/>
                <a:sym typeface="Wingdings" panose="05000000000000000000" pitchFamily="2" charset="2"/>
              </a:rPr>
              <a:t> </a:t>
            </a:r>
            <a:r>
              <a:rPr lang="en-US" altLang="fr-FR" sz="1800" b="1" i="1" dirty="0" smtClean="0">
                <a:solidFill>
                  <a:schemeClr val="bg1"/>
                </a:solidFill>
                <a:latin typeface="ArialMT"/>
              </a:rPr>
              <a:t>Anything </a:t>
            </a:r>
            <a:r>
              <a:rPr lang="en-US" altLang="fr-FR" sz="1800" b="1" i="1" dirty="0">
                <a:solidFill>
                  <a:schemeClr val="bg1"/>
                </a:solidFill>
                <a:latin typeface="ArialMT"/>
              </a:rPr>
              <a:t>closer to the singularity </a:t>
            </a:r>
            <a:r>
              <a:rPr lang="en-US" altLang="fr-FR" sz="1800" b="1" i="1" dirty="0" smtClean="0">
                <a:solidFill>
                  <a:schemeClr val="bg1"/>
                </a:solidFill>
                <a:latin typeface="ArialMT"/>
              </a:rPr>
              <a:t/>
            </a:r>
            <a:br>
              <a:rPr lang="en-US" altLang="fr-FR" sz="1800" b="1" i="1" dirty="0" smtClean="0">
                <a:solidFill>
                  <a:schemeClr val="bg1"/>
                </a:solidFill>
                <a:latin typeface="ArialMT"/>
              </a:rPr>
            </a:br>
            <a:r>
              <a:rPr lang="en-US" altLang="fr-FR" sz="1800" b="1" i="1" dirty="0" smtClean="0">
                <a:solidFill>
                  <a:schemeClr val="bg1"/>
                </a:solidFill>
                <a:latin typeface="ArialMT"/>
              </a:rPr>
              <a:t>          can </a:t>
            </a:r>
            <a:r>
              <a:rPr lang="en-US" altLang="fr-FR" sz="1800" b="1" i="1" dirty="0">
                <a:solidFill>
                  <a:schemeClr val="bg1"/>
                </a:solidFill>
                <a:latin typeface="ArialMT"/>
              </a:rPr>
              <a:t>never leave the black </a:t>
            </a:r>
            <a:r>
              <a:rPr lang="en-US" altLang="fr-FR" sz="1800" b="1" i="1" dirty="0" smtClean="0">
                <a:solidFill>
                  <a:schemeClr val="bg1"/>
                </a:solidFill>
                <a:latin typeface="ArialMT"/>
              </a:rPr>
              <a:t>hole</a:t>
            </a:r>
          </a:p>
          <a:p>
            <a:pPr marL="0" indent="0">
              <a:buNone/>
            </a:pPr>
            <a:r>
              <a:rPr lang="en-US" altLang="fr-FR" sz="1800" b="1" i="1" dirty="0">
                <a:solidFill>
                  <a:schemeClr val="bg1"/>
                </a:solidFill>
                <a:latin typeface="ArialMT"/>
              </a:rPr>
              <a:t> </a:t>
            </a:r>
            <a:r>
              <a:rPr lang="en-US" altLang="fr-FR" sz="1800" b="1" i="1" dirty="0" smtClean="0">
                <a:solidFill>
                  <a:schemeClr val="bg1"/>
                </a:solidFill>
                <a:latin typeface="ArialMT"/>
              </a:rPr>
              <a:t>     </a:t>
            </a:r>
            <a:r>
              <a:rPr lang="en-US" altLang="fr-FR" sz="1800" b="1" i="1" dirty="0" smtClean="0">
                <a:solidFill>
                  <a:schemeClr val="bg1"/>
                </a:solidFill>
                <a:latin typeface="ArialMT"/>
                <a:sym typeface="Wingdings" panose="05000000000000000000" pitchFamily="2" charset="2"/>
              </a:rPr>
              <a:t> The important thing is this area </a:t>
            </a:r>
            <a:br>
              <a:rPr lang="en-US" altLang="fr-FR" sz="1800" b="1" i="1" dirty="0" smtClean="0">
                <a:solidFill>
                  <a:schemeClr val="bg1"/>
                </a:solidFill>
                <a:latin typeface="ArialMT"/>
                <a:sym typeface="Wingdings" panose="05000000000000000000" pitchFamily="2" charset="2"/>
              </a:rPr>
            </a:br>
            <a:r>
              <a:rPr lang="en-US" altLang="fr-FR" sz="1800" b="1" i="1" dirty="0" smtClean="0">
                <a:solidFill>
                  <a:schemeClr val="bg1"/>
                </a:solidFill>
                <a:latin typeface="ArialMT"/>
                <a:sym typeface="Wingdings" panose="05000000000000000000" pitchFamily="2" charset="2"/>
              </a:rPr>
              <a:t>           can be of any size;</a:t>
            </a:r>
            <a:r>
              <a:rPr lang="en-US" altLang="fr-FR" sz="1800" b="1" i="1" dirty="0" smtClean="0">
                <a:solidFill>
                  <a:schemeClr val="bg1"/>
                </a:solidFill>
                <a:latin typeface="ArialMT"/>
              </a:rPr>
              <a:t> </a:t>
            </a:r>
          </a:p>
          <a:p>
            <a:pPr>
              <a:buFont typeface="Wingdings" panose="05000000000000000000" pitchFamily="2" charset="2"/>
              <a:buChar char="ü"/>
            </a:pPr>
            <a:endParaRPr lang="en-US" altLang="fr-FR" sz="1800" b="1" i="1" dirty="0">
              <a:solidFill>
                <a:schemeClr val="bg1"/>
              </a:solidFill>
              <a:latin typeface="ArialMT"/>
            </a:endParaRPr>
          </a:p>
          <a:p>
            <a:pPr>
              <a:buFont typeface="Wingdings" panose="05000000000000000000" pitchFamily="2" charset="2"/>
              <a:buChar char="ü"/>
            </a:pPr>
            <a:endParaRPr lang="en-US" altLang="fr-FR" sz="1800" b="1" u="sng" dirty="0">
              <a:solidFill>
                <a:srgbClr val="FFFF00"/>
              </a:solidFill>
              <a:latin typeface="ArialMT"/>
            </a:endParaRPr>
          </a:p>
        </p:txBody>
      </p:sp>
      <p:pic>
        <p:nvPicPr>
          <p:cNvPr id="6" name="Picture 8" descr="bh_stru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1" y="3570738"/>
            <a:ext cx="4185504" cy="305347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027"/>
          <p:cNvSpPr txBox="1">
            <a:spLocks noChangeArrowheads="1"/>
          </p:cNvSpPr>
          <p:nvPr/>
        </p:nvSpPr>
        <p:spPr bwMode="auto">
          <a:xfrm>
            <a:off x="971600" y="-69954"/>
            <a:ext cx="69711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Black Hole: A Theoretical Definition (II)</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13520472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0" y="0"/>
            <a:ext cx="9144000" cy="6858000"/>
          </a:xfrm>
          <a:prstGeom prst="rect">
            <a:avLst/>
          </a:prstGeom>
        </p:spPr>
      </p:pic>
      <p:sp>
        <p:nvSpPr>
          <p:cNvPr id="4" name="Rectangle 1027"/>
          <p:cNvSpPr txBox="1">
            <a:spLocks noChangeArrowheads="1"/>
          </p:cNvSpPr>
          <p:nvPr/>
        </p:nvSpPr>
        <p:spPr bwMode="auto">
          <a:xfrm>
            <a:off x="35496" y="-27384"/>
            <a:ext cx="932452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Some Unresolved Problems: What is the Singularity</a:t>
            </a:r>
            <a:endParaRPr lang="en-GB" sz="2800" b="1" kern="0" dirty="0">
              <a:solidFill>
                <a:srgbClr val="336699"/>
              </a:solidFill>
              <a:effectLst>
                <a:outerShdw blurRad="38100" dist="38100" dir="2700000">
                  <a:srgbClr val="000000"/>
                </a:outerShdw>
              </a:effectLst>
              <a:latin typeface="ArialMT"/>
            </a:endParaRPr>
          </a:p>
        </p:txBody>
      </p:sp>
      <p:sp>
        <p:nvSpPr>
          <p:cNvPr id="5" name="Rectangle 2"/>
          <p:cNvSpPr>
            <a:spLocks noChangeArrowheads="1"/>
          </p:cNvSpPr>
          <p:nvPr/>
        </p:nvSpPr>
        <p:spPr bwMode="auto">
          <a:xfrm>
            <a:off x="4882153" y="834415"/>
            <a:ext cx="4246748"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r>
              <a:rPr lang="en-US" altLang="fr-FR" sz="2000" b="1" i="1" dirty="0">
                <a:solidFill>
                  <a:srgbClr val="FFFF00"/>
                </a:solidFill>
                <a:latin typeface="ArialMT"/>
              </a:rPr>
              <a:t>Singularities Clothed and Naked</a:t>
            </a:r>
          </a:p>
          <a:p>
            <a:pPr algn="ctr"/>
            <a:endParaRPr lang="en-US" altLang="fr-FR" dirty="0">
              <a:latin typeface="ArialMT"/>
            </a:endParaRPr>
          </a:p>
          <a:p>
            <a:r>
              <a:rPr lang="en-US" altLang="fr-FR" b="0" dirty="0">
                <a:solidFill>
                  <a:schemeClr val="bg1"/>
                </a:solidFill>
                <a:latin typeface="ArialMT"/>
              </a:rPr>
              <a:t>The singularity is the point of infinite density thought to exist at the center of a black hole. We have </a:t>
            </a:r>
            <a:r>
              <a:rPr lang="en-US" altLang="fr-FR" b="0" i="1" dirty="0">
                <a:solidFill>
                  <a:srgbClr val="FFFF00"/>
                </a:solidFill>
                <a:latin typeface="ArialMT"/>
              </a:rPr>
              <a:t>no way of understanding</a:t>
            </a:r>
            <a:r>
              <a:rPr lang="en-US" altLang="fr-FR" b="0" i="1" dirty="0">
                <a:solidFill>
                  <a:schemeClr val="bg1"/>
                </a:solidFill>
                <a:latin typeface="ArialMT"/>
              </a:rPr>
              <a:t> what would happen in the </a:t>
            </a:r>
            <a:r>
              <a:rPr lang="en-US" altLang="fr-FR" b="0" i="1" dirty="0">
                <a:solidFill>
                  <a:srgbClr val="FFFF00"/>
                </a:solidFill>
                <a:latin typeface="ArialMT"/>
              </a:rPr>
              <a:t>vicinity of a singularity</a:t>
            </a:r>
            <a:r>
              <a:rPr lang="en-US" altLang="fr-FR" b="0" dirty="0">
                <a:solidFill>
                  <a:schemeClr val="bg1"/>
                </a:solidFill>
                <a:latin typeface="ArialMT"/>
              </a:rPr>
              <a:t>, since in essence nature divides our equations by zero at such a point. There is an hypothesis, called the "Law of Cosmic Censorship" that </a:t>
            </a:r>
            <a:r>
              <a:rPr lang="en-US" altLang="fr-FR" b="0" i="1" dirty="0">
                <a:solidFill>
                  <a:srgbClr val="FFFF00"/>
                </a:solidFill>
                <a:latin typeface="ArialMT"/>
              </a:rPr>
              <a:t>all singularities in the Universe are contained inside event horizons and therefore are in principle not observable </a:t>
            </a:r>
            <a:r>
              <a:rPr lang="en-US" altLang="fr-FR" b="0" dirty="0">
                <a:solidFill>
                  <a:schemeClr val="bg1"/>
                </a:solidFill>
                <a:latin typeface="ArialMT"/>
              </a:rPr>
              <a:t>(because no information about the singularity can make it past the event horizon to the outside world). However, this is an hypothesis, not proven, so it is conceivable that so-called </a:t>
            </a:r>
            <a:r>
              <a:rPr lang="en-US" altLang="fr-FR" b="0" i="1" dirty="0">
                <a:solidFill>
                  <a:srgbClr val="FFFF00"/>
                </a:solidFill>
                <a:latin typeface="ArialMT"/>
              </a:rPr>
              <a:t>"Naked Singularities" might exist, not clothed by an event horizon. </a:t>
            </a:r>
          </a:p>
        </p:txBody>
      </p:sp>
      <p:pic>
        <p:nvPicPr>
          <p:cNvPr id="6" name="Picture 6" descr="geom"/>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39723" y="685800"/>
            <a:ext cx="3642567" cy="273192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30377" y="3317410"/>
            <a:ext cx="2282308" cy="21648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bject 8"/>
          <p:cNvGraphicFramePr>
            <a:graphicFrameLocks noChangeAspect="1"/>
          </p:cNvGraphicFramePr>
          <p:nvPr>
            <p:extLst>
              <p:ext uri="{D42A27DB-BD31-4B8C-83A1-F6EECF244321}">
                <p14:modId xmlns:p14="http://schemas.microsoft.com/office/powerpoint/2010/main" val="3478913004"/>
              </p:ext>
            </p:extLst>
          </p:nvPr>
        </p:nvGraphicFramePr>
        <p:xfrm>
          <a:off x="461158" y="5685818"/>
          <a:ext cx="3321132" cy="968664"/>
        </p:xfrm>
        <a:graphic>
          <a:graphicData uri="http://schemas.openxmlformats.org/presentationml/2006/ole">
            <mc:AlternateContent xmlns:mc="http://schemas.openxmlformats.org/markup-compatibility/2006">
              <mc:Choice xmlns:v="urn:schemas-microsoft-com:vml" Requires="v">
                <p:oleObj spid="_x0000_s5191" name="Equation" r:id="rId6" imgW="1523880" imgH="444240" progId="Equation.3">
                  <p:embed/>
                </p:oleObj>
              </mc:Choice>
              <mc:Fallback>
                <p:oleObj name="Equation" r:id="rId6" imgW="1523880" imgH="444240" progId="Equation.3">
                  <p:embed/>
                  <p:pic>
                    <p:nvPicPr>
                      <p:cNvPr id="181256"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158" y="5685818"/>
                        <a:ext cx="3321132" cy="968664"/>
                      </a:xfrm>
                      <a:prstGeom prst="rect">
                        <a:avLst/>
                      </a:prstGeom>
                      <a:solidFill>
                        <a:schemeClr val="bg1"/>
                      </a:solidFill>
                      <a:ln>
                        <a:noFill/>
                      </a:ln>
                      <a:effectLst/>
                    </p:spPr>
                  </p:pic>
                </p:oleObj>
              </mc:Fallback>
            </mc:AlternateContent>
          </a:graphicData>
        </a:graphic>
      </p:graphicFrame>
      <p:sp>
        <p:nvSpPr>
          <p:cNvPr id="9" name="Text Box 7"/>
          <p:cNvSpPr txBox="1">
            <a:spLocks noChangeArrowheads="1"/>
          </p:cNvSpPr>
          <p:nvPr/>
        </p:nvSpPr>
        <p:spPr bwMode="auto">
          <a:xfrm>
            <a:off x="262331" y="4399855"/>
            <a:ext cx="212109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fr-FR" b="1" i="1" dirty="0">
                <a:solidFill>
                  <a:schemeClr val="bg1"/>
                </a:solidFill>
                <a:latin typeface="ArialMT"/>
              </a:rPr>
              <a:t>General relativity </a:t>
            </a:r>
            <a:endParaRPr lang="en-US" altLang="fr-FR" b="1" i="1" dirty="0" smtClean="0">
              <a:solidFill>
                <a:schemeClr val="bg1"/>
              </a:solidFill>
              <a:latin typeface="ArialMT"/>
            </a:endParaRPr>
          </a:p>
          <a:p>
            <a:pPr algn="ctr"/>
            <a:r>
              <a:rPr lang="en-US" altLang="fr-FR" b="1" i="1" dirty="0" smtClean="0">
                <a:solidFill>
                  <a:schemeClr val="bg1"/>
                </a:solidFill>
                <a:latin typeface="ArialMT"/>
              </a:rPr>
              <a:t>breaks </a:t>
            </a:r>
            <a:r>
              <a:rPr lang="en-US" altLang="fr-FR" b="1" i="1" dirty="0">
                <a:solidFill>
                  <a:schemeClr val="bg1"/>
                </a:solidFill>
                <a:latin typeface="ArialMT"/>
              </a:rPr>
              <a:t>down </a:t>
            </a:r>
            <a:endParaRPr lang="en-US" altLang="fr-FR" b="1" i="1" dirty="0" smtClean="0">
              <a:solidFill>
                <a:schemeClr val="bg1"/>
              </a:solidFill>
              <a:latin typeface="ArialMT"/>
            </a:endParaRPr>
          </a:p>
          <a:p>
            <a:pPr algn="ctr"/>
            <a:r>
              <a:rPr lang="en-US" altLang="fr-FR" b="1" i="1" dirty="0" smtClean="0">
                <a:solidFill>
                  <a:schemeClr val="bg1"/>
                </a:solidFill>
                <a:latin typeface="ArialMT"/>
              </a:rPr>
              <a:t>at </a:t>
            </a:r>
            <a:r>
              <a:rPr lang="en-US" altLang="fr-FR" b="1" i="1" dirty="0">
                <a:solidFill>
                  <a:schemeClr val="bg1"/>
                </a:solidFill>
                <a:latin typeface="ArialMT"/>
              </a:rPr>
              <a:t>Planck </a:t>
            </a:r>
            <a:r>
              <a:rPr lang="en-US" altLang="fr-FR" b="1" i="1" dirty="0" smtClean="0">
                <a:solidFill>
                  <a:schemeClr val="bg1"/>
                </a:solidFill>
                <a:latin typeface="ArialMT"/>
              </a:rPr>
              <a:t>scale:</a:t>
            </a:r>
            <a:endParaRPr lang="en-US" altLang="fr-FR" b="1" i="1" dirty="0">
              <a:solidFill>
                <a:schemeClr val="bg1"/>
              </a:solidFill>
              <a:latin typeface="ArialMT"/>
            </a:endParaRPr>
          </a:p>
        </p:txBody>
      </p:sp>
    </p:spTree>
    <p:extLst>
      <p:ext uri="{BB962C8B-B14F-4D97-AF65-F5344CB8AC3E}">
        <p14:creationId xmlns:p14="http://schemas.microsoft.com/office/powerpoint/2010/main" val="14945076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1" y="0"/>
            <a:ext cx="9144000" cy="6865085"/>
          </a:xfrm>
          <a:prstGeom prst="rect">
            <a:avLst/>
          </a:prstGeom>
        </p:spPr>
      </p:pic>
      <p:pic>
        <p:nvPicPr>
          <p:cNvPr id="5" name="Picture 18" descr="karpuz3"/>
          <p:cNvPicPr>
            <a:picLocks noChangeAspect="1" noChangeArrowheads="1"/>
          </p:cNvPicPr>
          <p:nvPr/>
        </p:nvPicPr>
        <p:blipFill>
          <a:blip r:embed="rId4">
            <a:clrChange>
              <a:clrFrom>
                <a:srgbClr val="5F5134"/>
              </a:clrFrom>
              <a:clrTo>
                <a:srgbClr val="5F5134">
                  <a:alpha val="0"/>
                </a:srgbClr>
              </a:clrTo>
            </a:clrChange>
            <a:extLst>
              <a:ext uri="{28A0092B-C50C-407E-A947-70E740481C1C}">
                <a14:useLocalDpi xmlns:a14="http://schemas.microsoft.com/office/drawing/2010/main" val="0"/>
              </a:ext>
            </a:extLst>
          </a:blip>
          <a:srcRect/>
          <a:stretch>
            <a:fillRect/>
          </a:stretch>
        </p:blipFill>
        <p:spPr bwMode="auto">
          <a:xfrm>
            <a:off x="539552" y="1412776"/>
            <a:ext cx="3940175" cy="3959225"/>
          </a:xfrm>
          <a:prstGeom prst="rect">
            <a:avLst/>
          </a:prstGeom>
          <a:noFill/>
          <a:extLst>
            <a:ext uri="{909E8E84-426E-40DD-AFC4-6F175D3DCCD1}">
              <a14:hiddenFill xmlns:a14="http://schemas.microsoft.com/office/drawing/2010/main">
                <a:solidFill>
                  <a:srgbClr val="FFFFFF"/>
                </a:solidFill>
              </a14:hiddenFill>
            </a:ext>
          </a:extLst>
        </p:spPr>
      </p:pic>
      <p:sp>
        <p:nvSpPr>
          <p:cNvPr id="6" name="Oval 17"/>
          <p:cNvSpPr>
            <a:spLocks noChangeArrowheads="1"/>
          </p:cNvSpPr>
          <p:nvPr/>
        </p:nvSpPr>
        <p:spPr bwMode="auto">
          <a:xfrm>
            <a:off x="1671439" y="2420839"/>
            <a:ext cx="1800225" cy="1800225"/>
          </a:xfrm>
          <a:prstGeom prst="ellipse">
            <a:avLst/>
          </a:prstGeom>
          <a:noFill/>
          <a:ln w="63500" algn="ctr">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7" name="Oval 19"/>
          <p:cNvSpPr>
            <a:spLocks noChangeArrowheads="1"/>
          </p:cNvSpPr>
          <p:nvPr/>
        </p:nvSpPr>
        <p:spPr bwMode="auto">
          <a:xfrm>
            <a:off x="1671439" y="2420839"/>
            <a:ext cx="1800225" cy="1800225"/>
          </a:xfrm>
          <a:prstGeom prst="ellipse">
            <a:avLst/>
          </a:prstGeom>
          <a:solidFill>
            <a:schemeClr val="tx1"/>
          </a:solidFill>
          <a:ln>
            <a:noFill/>
          </a:ln>
          <a:effectLst/>
          <a:extLst>
            <a:ext uri="{91240B29-F687-4F45-9708-019B960494DF}">
              <a14:hiddenLine xmlns:a14="http://schemas.microsoft.com/office/drawing/2010/main" w="63500" algn="ctr">
                <a:solidFill>
                  <a:srgbClr val="FFFF00"/>
                </a:solidFill>
                <a:prstDash val="dash"/>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8" name="Text Box 21"/>
          <p:cNvSpPr txBox="1">
            <a:spLocks noChangeArrowheads="1"/>
          </p:cNvSpPr>
          <p:nvPr/>
        </p:nvSpPr>
        <p:spPr bwMode="auto">
          <a:xfrm>
            <a:off x="227760" y="725252"/>
            <a:ext cx="9288586" cy="6247864"/>
          </a:xfrm>
          <a:prstGeom prst="rect">
            <a:avLst/>
          </a:prstGeom>
          <a:noFill/>
          <a:ln>
            <a:noFill/>
          </a:ln>
          <a:effectLst/>
          <a:extLst>
            <a:ext uri="{909E8E84-426E-40DD-AFC4-6F175D3DCCD1}">
              <a14:hiddenFill xmlns:a14="http://schemas.microsoft.com/office/drawing/2010/main">
                <a:solidFill>
                  <a:srgbClr val="1F02B0">
                    <a:alpha val="7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tr-TR" altLang="fr-FR" sz="2000" b="1" i="1" dirty="0" smtClean="0">
                <a:solidFill>
                  <a:srgbClr val="FFFF00"/>
                </a:solidFill>
                <a:latin typeface="ArialMT"/>
              </a:rPr>
              <a:t>Recipe </a:t>
            </a:r>
            <a:r>
              <a:rPr lang="tr-TR" altLang="fr-FR" sz="2000" b="1" i="1" dirty="0">
                <a:solidFill>
                  <a:srgbClr val="FFFF00"/>
                </a:solidFill>
                <a:latin typeface="ArialMT"/>
              </a:rPr>
              <a:t>for a black hole: </a:t>
            </a:r>
            <a:r>
              <a:rPr lang="fr-FR" altLang="fr-FR" sz="2000" dirty="0" smtClean="0">
                <a:solidFill>
                  <a:schemeClr val="bg1"/>
                </a:solidFill>
                <a:latin typeface="ArialMT"/>
              </a:rPr>
              <a:t/>
            </a:r>
            <a:br>
              <a:rPr lang="fr-FR" altLang="fr-FR" sz="2000" dirty="0" smtClean="0">
                <a:solidFill>
                  <a:schemeClr val="bg1"/>
                </a:solidFill>
                <a:latin typeface="ArialMT"/>
              </a:rPr>
            </a:br>
            <a:r>
              <a:rPr lang="tr-TR" altLang="fr-FR" sz="2000" dirty="0" smtClean="0">
                <a:solidFill>
                  <a:schemeClr val="bg1"/>
                </a:solidFill>
                <a:latin typeface="ArialMT"/>
              </a:rPr>
              <a:t>Just </a:t>
            </a:r>
            <a:r>
              <a:rPr lang="tr-TR" altLang="fr-FR" sz="2000" dirty="0">
                <a:solidFill>
                  <a:schemeClr val="bg1"/>
                </a:solidFill>
                <a:latin typeface="ArialMT"/>
              </a:rPr>
              <a:t>squeeze </a:t>
            </a:r>
            <a:r>
              <a:rPr lang="en-US" altLang="fr-FR" sz="2000" dirty="0">
                <a:solidFill>
                  <a:schemeClr val="bg1"/>
                </a:solidFill>
                <a:latin typeface="ArialMT"/>
              </a:rPr>
              <a:t>a </a:t>
            </a:r>
            <a:r>
              <a:rPr lang="en-US" altLang="fr-FR" sz="2000" dirty="0" smtClean="0">
                <a:solidFill>
                  <a:schemeClr val="bg1"/>
                </a:solidFill>
                <a:latin typeface="ArialMT"/>
              </a:rPr>
              <a:t>body </a:t>
            </a:r>
            <a:r>
              <a:rPr lang="en-US" altLang="fr-FR" sz="2000" dirty="0">
                <a:solidFill>
                  <a:schemeClr val="bg1"/>
                </a:solidFill>
                <a:latin typeface="ArialMT"/>
              </a:rPr>
              <a:t>of mass M </a:t>
            </a:r>
            <a:r>
              <a:rPr lang="en-US" altLang="fr-FR" sz="2000" dirty="0" smtClean="0">
                <a:solidFill>
                  <a:schemeClr val="bg1"/>
                </a:solidFill>
                <a:latin typeface="ArialMT"/>
              </a:rPr>
              <a:t/>
            </a:r>
            <a:br>
              <a:rPr lang="en-US" altLang="fr-FR" sz="2000" dirty="0" smtClean="0">
                <a:solidFill>
                  <a:schemeClr val="bg1"/>
                </a:solidFill>
                <a:latin typeface="ArialMT"/>
              </a:rPr>
            </a:br>
            <a:r>
              <a:rPr lang="en-US" altLang="fr-FR" sz="2000" dirty="0" smtClean="0">
                <a:solidFill>
                  <a:schemeClr val="bg1"/>
                </a:solidFill>
                <a:latin typeface="ArialMT"/>
              </a:rPr>
              <a:t>below its </a:t>
            </a:r>
            <a:r>
              <a:rPr lang="en-US" altLang="fr-FR" sz="2000" dirty="0">
                <a:solidFill>
                  <a:schemeClr val="bg1"/>
                </a:solidFill>
                <a:latin typeface="ArialMT"/>
              </a:rPr>
              <a:t>Schwarzschild’s </a:t>
            </a:r>
            <a:r>
              <a:rPr lang="en-US" altLang="fr-FR" sz="2000" dirty="0" smtClean="0">
                <a:solidFill>
                  <a:schemeClr val="bg1"/>
                </a:solidFill>
                <a:latin typeface="ArialMT"/>
              </a:rPr>
              <a:t>radius</a:t>
            </a:r>
            <a:endParaRPr lang="tr-TR" altLang="fr-FR" sz="2000" dirty="0">
              <a:solidFill>
                <a:schemeClr val="bg1"/>
              </a:solidFill>
              <a:latin typeface="ArialMT"/>
            </a:endParaRPr>
          </a:p>
          <a:p>
            <a:endParaRPr lang="tr-TR" altLang="fr-FR" sz="2000" dirty="0">
              <a:solidFill>
                <a:schemeClr val="bg1"/>
              </a:solidFill>
              <a:latin typeface="ArialMT"/>
            </a:endParaRPr>
          </a:p>
          <a:p>
            <a:r>
              <a:rPr lang="tr-TR" altLang="fr-FR" sz="2000" dirty="0">
                <a:solidFill>
                  <a:schemeClr val="bg1"/>
                </a:solidFill>
                <a:latin typeface="ArialMT"/>
              </a:rPr>
              <a:t>						</a:t>
            </a:r>
          </a:p>
          <a:p>
            <a:endParaRPr lang="tr-TR" altLang="fr-FR" sz="2000" dirty="0">
              <a:solidFill>
                <a:schemeClr val="bg1"/>
              </a:solidFill>
              <a:latin typeface="ArialMT"/>
            </a:endParaRPr>
          </a:p>
          <a:p>
            <a:endParaRPr lang="tr-TR" altLang="fr-FR" sz="2000" dirty="0">
              <a:solidFill>
                <a:schemeClr val="bg1"/>
              </a:solidFill>
              <a:latin typeface="ArialMT"/>
            </a:endParaRPr>
          </a:p>
          <a:p>
            <a:endParaRPr lang="tr-TR" altLang="fr-FR" sz="2000" dirty="0">
              <a:solidFill>
                <a:schemeClr val="bg1"/>
              </a:solidFill>
              <a:latin typeface="ArialMT"/>
            </a:endParaRPr>
          </a:p>
          <a:p>
            <a:endParaRPr lang="fr-FR" altLang="fr-FR" sz="2000" dirty="0" smtClean="0">
              <a:solidFill>
                <a:schemeClr val="bg1"/>
              </a:solidFill>
              <a:latin typeface="ArialMT"/>
            </a:endParaRPr>
          </a:p>
          <a:p>
            <a:endParaRPr lang="fr-FR" altLang="fr-FR" sz="2000" dirty="0">
              <a:solidFill>
                <a:schemeClr val="bg1"/>
              </a:solidFill>
              <a:latin typeface="ArialMT"/>
            </a:endParaRPr>
          </a:p>
          <a:p>
            <a:endParaRPr lang="fr-FR" altLang="fr-FR" sz="2000" dirty="0" smtClean="0">
              <a:solidFill>
                <a:schemeClr val="bg1"/>
              </a:solidFill>
              <a:latin typeface="ArialMT"/>
            </a:endParaRPr>
          </a:p>
          <a:p>
            <a:endParaRPr lang="tr-TR" altLang="fr-FR" sz="2000" dirty="0">
              <a:solidFill>
                <a:schemeClr val="bg1"/>
              </a:solidFill>
              <a:latin typeface="ArialMT"/>
            </a:endParaRPr>
          </a:p>
          <a:p>
            <a:endParaRPr lang="tr-TR" altLang="fr-FR" sz="2000" dirty="0">
              <a:solidFill>
                <a:schemeClr val="bg1"/>
              </a:solidFill>
              <a:latin typeface="ArialMT"/>
            </a:endParaRPr>
          </a:p>
          <a:p>
            <a:endParaRPr lang="fr-FR" altLang="fr-FR" sz="2000" dirty="0" smtClean="0">
              <a:solidFill>
                <a:schemeClr val="bg1"/>
              </a:solidFill>
              <a:latin typeface="ArialMT"/>
            </a:endParaRPr>
          </a:p>
          <a:p>
            <a:endParaRPr lang="fr-FR" altLang="fr-FR" sz="2000" dirty="0" smtClean="0">
              <a:solidFill>
                <a:schemeClr val="bg1"/>
              </a:solidFill>
              <a:latin typeface="ArialMT"/>
            </a:endParaRPr>
          </a:p>
          <a:p>
            <a:r>
              <a:rPr lang="tr-TR" altLang="fr-FR" sz="2000" dirty="0" smtClean="0">
                <a:solidFill>
                  <a:schemeClr val="bg1"/>
                </a:solidFill>
                <a:latin typeface="ArialMT"/>
              </a:rPr>
              <a:t>Geometry </a:t>
            </a:r>
            <a:r>
              <a:rPr lang="tr-TR" altLang="fr-FR" sz="2000" dirty="0">
                <a:solidFill>
                  <a:schemeClr val="bg1"/>
                </a:solidFill>
                <a:latin typeface="ArialMT"/>
              </a:rPr>
              <a:t>of the spacetime near a BH can </a:t>
            </a:r>
            <a:r>
              <a:rPr lang="tr-TR" altLang="fr-FR" sz="2000" dirty="0" smtClean="0">
                <a:solidFill>
                  <a:schemeClr val="bg1"/>
                </a:solidFill>
                <a:latin typeface="ArialMT"/>
              </a:rPr>
              <a:t>be </a:t>
            </a:r>
            <a:r>
              <a:rPr lang="tr-TR" altLang="fr-FR" sz="2000" dirty="0">
                <a:solidFill>
                  <a:schemeClr val="bg1"/>
                </a:solidFill>
                <a:latin typeface="ArialMT"/>
              </a:rPr>
              <a:t>found by solving Einstein’s </a:t>
            </a:r>
            <a:r>
              <a:rPr lang="tr-TR" altLang="fr-FR" sz="2000" dirty="0" smtClean="0">
                <a:solidFill>
                  <a:schemeClr val="bg1"/>
                </a:solidFill>
                <a:latin typeface="ArialMT"/>
              </a:rPr>
              <a:t>equations</a:t>
            </a:r>
            <a:r>
              <a:rPr lang="fr-FR" altLang="fr-FR" sz="2000" dirty="0" smtClean="0">
                <a:solidFill>
                  <a:schemeClr val="bg1"/>
                </a:solidFill>
                <a:latin typeface="ArialMT"/>
              </a:rPr>
              <a:t> for </a:t>
            </a:r>
            <a:r>
              <a:rPr lang="fr-FR" altLang="fr-FR" sz="2000" dirty="0" err="1" smtClean="0">
                <a:solidFill>
                  <a:schemeClr val="bg1"/>
                </a:solidFill>
                <a:latin typeface="ArialMT"/>
              </a:rPr>
              <a:t>different</a:t>
            </a:r>
            <a:r>
              <a:rPr lang="fr-FR" altLang="fr-FR" sz="2000" dirty="0" smtClean="0">
                <a:solidFill>
                  <a:schemeClr val="bg1"/>
                </a:solidFill>
                <a:latin typeface="ArialMT"/>
              </a:rPr>
              <a:t> conditions (spin, charge):</a:t>
            </a:r>
          </a:p>
          <a:p>
            <a:endParaRPr lang="tr-TR" altLang="fr-FR" sz="2000" dirty="0">
              <a:solidFill>
                <a:schemeClr val="bg1"/>
              </a:solidFill>
              <a:latin typeface="ArialMT"/>
            </a:endParaRPr>
          </a:p>
          <a:p>
            <a:endParaRPr lang="tr-TR" altLang="fr-FR" sz="2000" dirty="0">
              <a:solidFill>
                <a:schemeClr val="bg1"/>
              </a:solidFill>
              <a:latin typeface="ArialMT"/>
            </a:endParaRPr>
          </a:p>
          <a:p>
            <a:endParaRPr lang="tr-TR" altLang="fr-FR" sz="2000" dirty="0">
              <a:solidFill>
                <a:schemeClr val="bg1"/>
              </a:solidFill>
              <a:latin typeface="ArialMT"/>
            </a:endParaRPr>
          </a:p>
        </p:txBody>
      </p:sp>
      <p:graphicFrame>
        <p:nvGraphicFramePr>
          <p:cNvPr id="9" name="Object 20"/>
          <p:cNvGraphicFramePr>
            <a:graphicFrameLocks noChangeAspect="1"/>
          </p:cNvGraphicFramePr>
          <p:nvPr>
            <p:extLst>
              <p:ext uri="{D42A27DB-BD31-4B8C-83A1-F6EECF244321}">
                <p14:modId xmlns:p14="http://schemas.microsoft.com/office/powerpoint/2010/main" val="2086389836"/>
              </p:ext>
            </p:extLst>
          </p:nvPr>
        </p:nvGraphicFramePr>
        <p:xfrm>
          <a:off x="4654352" y="3576439"/>
          <a:ext cx="2273300" cy="428625"/>
        </p:xfrm>
        <a:graphic>
          <a:graphicData uri="http://schemas.openxmlformats.org/presentationml/2006/ole">
            <mc:AlternateContent xmlns:mc="http://schemas.openxmlformats.org/markup-compatibility/2006">
              <mc:Choice xmlns:v="urn:schemas-microsoft-com:vml" Requires="v">
                <p:oleObj spid="_x0000_s3302" name="Equation" r:id="rId5" imgW="1752480" imgH="330120" progId="Equation.DSMT4">
                  <p:embed/>
                </p:oleObj>
              </mc:Choice>
              <mc:Fallback>
                <p:oleObj name="Equation" r:id="rId5" imgW="1752480" imgH="330120" progId="Equation.DSMT4">
                  <p:embed/>
                  <p:pic>
                    <p:nvPicPr>
                      <p:cNvPr id="117780" name="Object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4352" y="3576439"/>
                        <a:ext cx="2273300"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22"/>
          <p:cNvGraphicFramePr>
            <a:graphicFrameLocks noChangeAspect="1"/>
          </p:cNvGraphicFramePr>
          <p:nvPr>
            <p:extLst>
              <p:ext uri="{D42A27DB-BD31-4B8C-83A1-F6EECF244321}">
                <p14:modId xmlns:p14="http://schemas.microsoft.com/office/powerpoint/2010/main" val="573111565"/>
              </p:ext>
            </p:extLst>
          </p:nvPr>
        </p:nvGraphicFramePr>
        <p:xfrm>
          <a:off x="3178969" y="5968133"/>
          <a:ext cx="2786063" cy="739775"/>
        </p:xfrm>
        <a:graphic>
          <a:graphicData uri="http://schemas.openxmlformats.org/presentationml/2006/ole">
            <mc:AlternateContent xmlns:mc="http://schemas.openxmlformats.org/markup-compatibility/2006">
              <mc:Choice xmlns:v="urn:schemas-microsoft-com:vml" Requires="v">
                <p:oleObj spid="_x0000_s3303" name="Equation" r:id="rId7" imgW="2145960" imgH="571320" progId="Equation.DSMT4">
                  <p:embed/>
                </p:oleObj>
              </mc:Choice>
              <mc:Fallback>
                <p:oleObj name="Equation" r:id="rId7" imgW="2145960" imgH="571320" progId="Equation.DSMT4">
                  <p:embed/>
                  <p:pic>
                    <p:nvPicPr>
                      <p:cNvPr id="117782" name="Object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8969" y="5968133"/>
                        <a:ext cx="2786063" cy="73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AutoShape 23"/>
          <p:cNvSpPr>
            <a:spLocks noChangeArrowheads="1"/>
          </p:cNvSpPr>
          <p:nvPr/>
        </p:nvSpPr>
        <p:spPr bwMode="auto">
          <a:xfrm>
            <a:off x="3596175" y="3490409"/>
            <a:ext cx="647700" cy="358775"/>
          </a:xfrm>
          <a:prstGeom prst="rightArrow">
            <a:avLst>
              <a:gd name="adj1" fmla="val 50000"/>
              <a:gd name="adj2" fmla="val 45133"/>
            </a:avLst>
          </a:prstGeom>
          <a:solidFill>
            <a:srgbClr val="FF00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 name="Text Box 25"/>
          <p:cNvSpPr txBox="1">
            <a:spLocks noChangeArrowheads="1"/>
          </p:cNvSpPr>
          <p:nvPr/>
        </p:nvSpPr>
        <p:spPr bwMode="auto">
          <a:xfrm>
            <a:off x="4335264" y="3190676"/>
            <a:ext cx="270619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tr-TR" altLang="fr-FR" sz="2000" b="1" dirty="0">
                <a:solidFill>
                  <a:schemeClr val="bg1"/>
                </a:solidFill>
                <a:latin typeface="ArialMT"/>
              </a:rPr>
              <a:t>Schwazschild radius</a:t>
            </a:r>
          </a:p>
        </p:txBody>
      </p:sp>
      <p:sp>
        <p:nvSpPr>
          <p:cNvPr id="14" name="Rectangle 1027"/>
          <p:cNvSpPr txBox="1">
            <a:spLocks noChangeArrowheads="1"/>
          </p:cNvSpPr>
          <p:nvPr/>
        </p:nvSpPr>
        <p:spPr bwMode="auto">
          <a:xfrm>
            <a:off x="817015" y="39452"/>
            <a:ext cx="811007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Black Holes: “Where God Divided by Zero”</a:t>
            </a:r>
            <a:endParaRPr lang="en-GB" sz="2800" b="1" kern="0" dirty="0">
              <a:solidFill>
                <a:srgbClr val="336699"/>
              </a:solidFill>
              <a:effectLst>
                <a:outerShdw blurRad="38100" dist="38100" dir="2700000">
                  <a:srgbClr val="000000"/>
                </a:outerShdw>
              </a:effectLst>
              <a:latin typeface="ArialMT"/>
            </a:endParaRPr>
          </a:p>
        </p:txBody>
      </p:sp>
      <p:pic>
        <p:nvPicPr>
          <p:cNvPr id="17"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51723" y="695317"/>
            <a:ext cx="4151858" cy="2400109"/>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 18"/>
          <p:cNvPicPr>
            <a:picLocks noChangeAspect="1"/>
          </p:cNvPicPr>
          <p:nvPr/>
        </p:nvPicPr>
        <p:blipFill>
          <a:blip r:embed="rId10"/>
          <a:stretch>
            <a:fillRect/>
          </a:stretch>
        </p:blipFill>
        <p:spPr>
          <a:xfrm>
            <a:off x="4851723" y="4108739"/>
            <a:ext cx="4151858" cy="1208828"/>
          </a:xfrm>
          <a:prstGeom prst="rect">
            <a:avLst/>
          </a:prstGeom>
        </p:spPr>
      </p:pic>
    </p:spTree>
    <p:extLst>
      <p:ext uri="{BB962C8B-B14F-4D97-AF65-F5344CB8AC3E}">
        <p14:creationId xmlns:p14="http://schemas.microsoft.com/office/powerpoint/2010/main" val="352307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290">
                                          <p:stCondLst>
                                            <p:cond delay="0"/>
                                          </p:stCondLst>
                                        </p:cTn>
                                        <p:tgtEl>
                                          <p:spTgt spid="5"/>
                                        </p:tgtEl>
                                      </p:cBhvr>
                                    </p:animEffect>
                                    <p:anim calcmode="lin" valueType="num">
                                      <p:cBhvr>
                                        <p:cTn id="8"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13" dur="13">
                                          <p:stCondLst>
                                            <p:cond delay="325"/>
                                          </p:stCondLst>
                                        </p:cTn>
                                        <p:tgtEl>
                                          <p:spTgt spid="5"/>
                                        </p:tgtEl>
                                      </p:cBhvr>
                                      <p:to x="100000" y="60000"/>
                                    </p:animScale>
                                    <p:animScale>
                                      <p:cBhvr>
                                        <p:cTn id="14" dur="83" decel="50000">
                                          <p:stCondLst>
                                            <p:cond delay="338"/>
                                          </p:stCondLst>
                                        </p:cTn>
                                        <p:tgtEl>
                                          <p:spTgt spid="5"/>
                                        </p:tgtEl>
                                      </p:cBhvr>
                                      <p:to x="100000" y="100000"/>
                                    </p:animScale>
                                    <p:animScale>
                                      <p:cBhvr>
                                        <p:cTn id="15" dur="13">
                                          <p:stCondLst>
                                            <p:cond delay="656"/>
                                          </p:stCondLst>
                                        </p:cTn>
                                        <p:tgtEl>
                                          <p:spTgt spid="5"/>
                                        </p:tgtEl>
                                      </p:cBhvr>
                                      <p:to x="100000" y="80000"/>
                                    </p:animScale>
                                    <p:animScale>
                                      <p:cBhvr>
                                        <p:cTn id="16" dur="83" decel="50000">
                                          <p:stCondLst>
                                            <p:cond delay="669"/>
                                          </p:stCondLst>
                                        </p:cTn>
                                        <p:tgtEl>
                                          <p:spTgt spid="5"/>
                                        </p:tgtEl>
                                      </p:cBhvr>
                                      <p:to x="100000" y="100000"/>
                                    </p:animScale>
                                    <p:animScale>
                                      <p:cBhvr>
                                        <p:cTn id="17" dur="13">
                                          <p:stCondLst>
                                            <p:cond delay="821"/>
                                          </p:stCondLst>
                                        </p:cTn>
                                        <p:tgtEl>
                                          <p:spTgt spid="5"/>
                                        </p:tgtEl>
                                      </p:cBhvr>
                                      <p:to x="100000" y="90000"/>
                                    </p:animScale>
                                    <p:animScale>
                                      <p:cBhvr>
                                        <p:cTn id="18" dur="83" decel="50000">
                                          <p:stCondLst>
                                            <p:cond delay="834"/>
                                          </p:stCondLst>
                                        </p:cTn>
                                        <p:tgtEl>
                                          <p:spTgt spid="5"/>
                                        </p:tgtEl>
                                      </p:cBhvr>
                                      <p:to x="100000" y="100000"/>
                                    </p:animScale>
                                    <p:animScale>
                                      <p:cBhvr>
                                        <p:cTn id="19" dur="13">
                                          <p:stCondLst>
                                            <p:cond delay="904"/>
                                          </p:stCondLst>
                                        </p:cTn>
                                        <p:tgtEl>
                                          <p:spTgt spid="5"/>
                                        </p:tgtEl>
                                      </p:cBhvr>
                                      <p:to x="100000" y="95000"/>
                                    </p:animScale>
                                    <p:animScale>
                                      <p:cBhvr>
                                        <p:cTn id="20" dur="83" decel="50000">
                                          <p:stCondLst>
                                            <p:cond delay="917"/>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3" presetClass="exit" presetSubtype="0" fill="hold" nodeType="clickEffect">
                                  <p:stCondLst>
                                    <p:cond delay="0"/>
                                  </p:stCondLst>
                                  <p:childTnLst>
                                    <p:anim calcmode="lin" valueType="num">
                                      <p:cBhvr>
                                        <p:cTn id="34" dur="3000"/>
                                        <p:tgtEl>
                                          <p:spTgt spid="5"/>
                                        </p:tgtEl>
                                        <p:attrNameLst>
                                          <p:attrName>ppt_w</p:attrName>
                                        </p:attrNameLst>
                                      </p:cBhvr>
                                      <p:tavLst>
                                        <p:tav tm="0">
                                          <p:val>
                                            <p:strVal val="ppt_w"/>
                                          </p:val>
                                        </p:tav>
                                        <p:tav tm="100000">
                                          <p:val>
                                            <p:fltVal val="0"/>
                                          </p:val>
                                        </p:tav>
                                      </p:tavLst>
                                    </p:anim>
                                    <p:anim calcmode="lin" valueType="num">
                                      <p:cBhvr>
                                        <p:cTn id="35" dur="3000"/>
                                        <p:tgtEl>
                                          <p:spTgt spid="5"/>
                                        </p:tgtEl>
                                        <p:attrNameLst>
                                          <p:attrName>ppt_h</p:attrName>
                                        </p:attrNameLst>
                                      </p:cBhvr>
                                      <p:tavLst>
                                        <p:tav tm="0">
                                          <p:val>
                                            <p:strVal val="ppt_h"/>
                                          </p:val>
                                        </p:tav>
                                        <p:tav tm="100000">
                                          <p:val>
                                            <p:fltVal val="0"/>
                                          </p:val>
                                        </p:tav>
                                      </p:tavLst>
                                    </p:anim>
                                    <p:animEffect transition="out" filter="fade">
                                      <p:cBhvr>
                                        <p:cTn id="36" dur="3000"/>
                                        <p:tgtEl>
                                          <p:spTgt spid="5"/>
                                        </p:tgtEl>
                                      </p:cBhvr>
                                    </p:animEffect>
                                    <p:set>
                                      <p:cBhvr>
                                        <p:cTn id="37" dur="1" fill="hold">
                                          <p:stCondLst>
                                            <p:cond delay="2999"/>
                                          </p:stCondLst>
                                        </p:cTn>
                                        <p:tgtEl>
                                          <p:spTgt spid="5"/>
                                        </p:tgtEl>
                                        <p:attrNameLst>
                                          <p:attrName>style.visibility</p:attrName>
                                        </p:attrNameLst>
                                      </p:cBhvr>
                                      <p:to>
                                        <p:strVal val="hidden"/>
                                      </p:to>
                                    </p:set>
                                  </p:childTnLst>
                                </p:cTn>
                              </p:par>
                              <p:par>
                                <p:cTn id="38" presetID="53" presetClass="entr" presetSubtype="0" fill="hold" nodeType="withEffect">
                                  <p:stCondLst>
                                    <p:cond delay="1500"/>
                                  </p:stCondLst>
                                  <p:childTnLst>
                                    <p:set>
                                      <p:cBhvr>
                                        <p:cTn id="39" dur="1" fill="hold">
                                          <p:stCondLst>
                                            <p:cond delay="0"/>
                                          </p:stCondLst>
                                        </p:cTn>
                                        <p:tgtEl>
                                          <p:spTgt spid="7"/>
                                        </p:tgtEl>
                                        <p:attrNameLst>
                                          <p:attrName>style.visibility</p:attrName>
                                        </p:attrNameLst>
                                      </p:cBhvr>
                                      <p:to>
                                        <p:strVal val="visible"/>
                                      </p:to>
                                    </p:set>
                                    <p:anim calcmode="lin" valueType="num">
                                      <p:cBhvr>
                                        <p:cTn id="40" dur="1000" fill="hold"/>
                                        <p:tgtEl>
                                          <p:spTgt spid="7"/>
                                        </p:tgtEl>
                                        <p:attrNameLst>
                                          <p:attrName>ppt_w</p:attrName>
                                        </p:attrNameLst>
                                      </p:cBhvr>
                                      <p:tavLst>
                                        <p:tav tm="0">
                                          <p:val>
                                            <p:fltVal val="0"/>
                                          </p:val>
                                        </p:tav>
                                        <p:tav tm="100000">
                                          <p:val>
                                            <p:strVal val="#ppt_w"/>
                                          </p:val>
                                        </p:tav>
                                      </p:tavLst>
                                    </p:anim>
                                    <p:anim calcmode="lin" valueType="num">
                                      <p:cBhvr>
                                        <p:cTn id="41" dur="1000" fill="hold"/>
                                        <p:tgtEl>
                                          <p:spTgt spid="7"/>
                                        </p:tgtEl>
                                        <p:attrNameLst>
                                          <p:attrName>ppt_h</p:attrName>
                                        </p:attrNameLst>
                                      </p:cBhvr>
                                      <p:tavLst>
                                        <p:tav tm="0">
                                          <p:val>
                                            <p:fltVal val="0"/>
                                          </p:val>
                                        </p:tav>
                                        <p:tav tm="100000">
                                          <p:val>
                                            <p:strVal val="#ppt_h"/>
                                          </p:val>
                                        </p:tav>
                                      </p:tavLst>
                                    </p:anim>
                                    <p:animEffect transition="in" filter="fade">
                                      <p:cBhvr>
                                        <p:cTn id="42" dur="1000"/>
                                        <p:tgtEl>
                                          <p:spTgt spid="7"/>
                                        </p:tgtEl>
                                      </p:cBhvr>
                                    </p:animEffect>
                                  </p:childTnLst>
                                </p:cTn>
                              </p:par>
                            </p:childTnLst>
                          </p:cTn>
                        </p:par>
                        <p:par>
                          <p:cTn id="43" fill="hold">
                            <p:stCondLst>
                              <p:cond delay="3000"/>
                            </p:stCondLst>
                            <p:childTnLst>
                              <p:par>
                                <p:cTn id="44" presetID="1"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10"/>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0" y="0"/>
            <a:ext cx="9144000" cy="6858000"/>
          </a:xfrm>
          <a:prstGeom prst="rect">
            <a:avLst/>
          </a:prstGeom>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107504" y="685800"/>
            <a:ext cx="6263013" cy="42553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Rectangle 1027"/>
          <p:cNvSpPr txBox="1">
            <a:spLocks noChangeArrowheads="1"/>
          </p:cNvSpPr>
          <p:nvPr/>
        </p:nvSpPr>
        <p:spPr bwMode="auto">
          <a:xfrm>
            <a:off x="1775550" y="0"/>
            <a:ext cx="583264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Gravitational Redshift of Light</a:t>
            </a:r>
            <a:endParaRPr lang="en-GB" sz="2800" b="1" kern="0" dirty="0">
              <a:solidFill>
                <a:srgbClr val="336699"/>
              </a:solidFill>
              <a:effectLst>
                <a:outerShdw blurRad="38100" dist="38100" dir="2700000">
                  <a:srgbClr val="000000"/>
                </a:outerShdw>
              </a:effectLst>
              <a:latin typeface="ArialMT"/>
            </a:endParaRPr>
          </a:p>
        </p:txBody>
      </p:sp>
      <p:sp>
        <p:nvSpPr>
          <p:cNvPr id="5" name="Rectangle 4"/>
          <p:cNvSpPr/>
          <p:nvPr/>
        </p:nvSpPr>
        <p:spPr>
          <a:xfrm>
            <a:off x="107504" y="5013176"/>
            <a:ext cx="8892480" cy="1754326"/>
          </a:xfrm>
          <a:prstGeom prst="rect">
            <a:avLst/>
          </a:prstGeom>
        </p:spPr>
        <p:txBody>
          <a:bodyPr wrap="square">
            <a:spAutoFit/>
          </a:bodyPr>
          <a:lstStyle/>
          <a:p>
            <a:r>
              <a:rPr lang="en-US" altLang="fr-FR" i="1" dirty="0">
                <a:solidFill>
                  <a:schemeClr val="bg1"/>
                </a:solidFill>
                <a:latin typeface="ArialMT"/>
              </a:rPr>
              <a:t>Photons always travel at the speed of light, but they lose energy when traveling out of a gravitational field and appear to be </a:t>
            </a:r>
            <a:r>
              <a:rPr lang="en-US" altLang="fr-FR" b="1" i="1" dirty="0" smtClean="0">
                <a:solidFill>
                  <a:srgbClr val="FFFF00"/>
                </a:solidFill>
                <a:latin typeface="ArialMT"/>
              </a:rPr>
              <a:t>redder</a:t>
            </a:r>
            <a:r>
              <a:rPr lang="en-US" altLang="fr-FR" dirty="0">
                <a:solidFill>
                  <a:srgbClr val="FF0000"/>
                </a:solidFill>
                <a:latin typeface="ArialMT"/>
              </a:rPr>
              <a:t> </a:t>
            </a:r>
            <a:r>
              <a:rPr lang="en-US" altLang="fr-FR" i="1" dirty="0" smtClean="0">
                <a:solidFill>
                  <a:schemeClr val="bg1"/>
                </a:solidFill>
                <a:latin typeface="ArialMT"/>
              </a:rPr>
              <a:t>to </a:t>
            </a:r>
            <a:r>
              <a:rPr lang="en-US" altLang="fr-FR" i="1" dirty="0">
                <a:solidFill>
                  <a:schemeClr val="bg1"/>
                </a:solidFill>
                <a:latin typeface="ArialMT"/>
              </a:rPr>
              <a:t>an external observer. The stronger the gravitational field, the more energy the photons lose because of this </a:t>
            </a:r>
            <a:r>
              <a:rPr lang="en-US" altLang="fr-FR" b="1" i="1" dirty="0">
                <a:solidFill>
                  <a:srgbClr val="FFFF00"/>
                </a:solidFill>
                <a:latin typeface="ArialMT"/>
              </a:rPr>
              <a:t>gravitational redshift.</a:t>
            </a:r>
            <a:r>
              <a:rPr lang="en-US" altLang="fr-FR" i="1" dirty="0">
                <a:solidFill>
                  <a:schemeClr val="bg1"/>
                </a:solidFill>
                <a:latin typeface="ArialMT"/>
              </a:rPr>
              <a:t> The extreme case is </a:t>
            </a:r>
            <a:r>
              <a:rPr lang="en-US" altLang="fr-FR" i="1" dirty="0" smtClean="0">
                <a:solidFill>
                  <a:schemeClr val="bg1"/>
                </a:solidFill>
                <a:latin typeface="ArialMT"/>
              </a:rPr>
              <a:t>for </a:t>
            </a:r>
            <a:r>
              <a:rPr lang="en-US" altLang="fr-FR" i="1" dirty="0">
                <a:solidFill>
                  <a:schemeClr val="bg1"/>
                </a:solidFill>
                <a:latin typeface="ArialMT"/>
              </a:rPr>
              <a:t>photons emitted at event </a:t>
            </a:r>
            <a:r>
              <a:rPr lang="en-US" altLang="fr-FR" i="1" dirty="0" smtClean="0">
                <a:solidFill>
                  <a:schemeClr val="bg1"/>
                </a:solidFill>
                <a:latin typeface="ArialMT"/>
              </a:rPr>
              <a:t>horizon of black hole, </a:t>
            </a:r>
            <a:r>
              <a:rPr lang="en-US" altLang="fr-FR" i="1" dirty="0">
                <a:solidFill>
                  <a:srgbClr val="FFFF00"/>
                </a:solidFill>
                <a:latin typeface="ArialMT"/>
              </a:rPr>
              <a:t>gravitational redshift is infinite.  </a:t>
            </a:r>
            <a:r>
              <a:rPr lang="en-US" altLang="fr-FR" i="1" dirty="0">
                <a:solidFill>
                  <a:schemeClr val="bg1"/>
                </a:solidFill>
                <a:latin typeface="ArialMT"/>
              </a:rPr>
              <a:t>The observed frequency is zero, i.e. the </a:t>
            </a:r>
            <a:r>
              <a:rPr lang="en-US" altLang="fr-FR" b="1" i="1" dirty="0">
                <a:solidFill>
                  <a:srgbClr val="FFFF00"/>
                </a:solidFill>
                <a:latin typeface="ArialMT"/>
              </a:rPr>
              <a:t>photons </a:t>
            </a:r>
            <a:r>
              <a:rPr lang="en-US" altLang="fr-FR" b="1" i="1" dirty="0" smtClean="0">
                <a:solidFill>
                  <a:srgbClr val="FFFF00"/>
                </a:solidFill>
                <a:latin typeface="ArialMT"/>
              </a:rPr>
              <a:t>loose all their energy are </a:t>
            </a:r>
            <a:r>
              <a:rPr lang="en-US" altLang="fr-FR" b="1" i="1" dirty="0">
                <a:solidFill>
                  <a:srgbClr val="FFFF00"/>
                </a:solidFill>
                <a:latin typeface="ArialMT"/>
              </a:rPr>
              <a:t>never observed</a:t>
            </a:r>
            <a:r>
              <a:rPr lang="en-US" altLang="fr-FR" b="1" i="1" dirty="0" smtClean="0">
                <a:solidFill>
                  <a:srgbClr val="FFFF00"/>
                </a:solidFill>
                <a:latin typeface="ArialMT"/>
              </a:rPr>
              <a:t>.</a:t>
            </a:r>
            <a:endParaRPr lang="en-US" altLang="fr-FR" b="1" i="1" dirty="0">
              <a:solidFill>
                <a:srgbClr val="FFFF00"/>
              </a:solidFill>
              <a:latin typeface="ArialMT"/>
            </a:endParaRPr>
          </a:p>
        </p:txBody>
      </p:sp>
      <p:pic>
        <p:nvPicPr>
          <p:cNvPr id="6" name="Picture 7" descr="redsch"/>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361443" y="685800"/>
            <a:ext cx="2770117" cy="174906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Object 5"/>
          <p:cNvGraphicFramePr>
            <a:graphicFrameLocks noChangeAspect="1"/>
          </p:cNvGraphicFramePr>
          <p:nvPr>
            <p:extLst>
              <p:ext uri="{D42A27DB-BD31-4B8C-83A1-F6EECF244321}">
                <p14:modId xmlns:p14="http://schemas.microsoft.com/office/powerpoint/2010/main" val="1030205893"/>
              </p:ext>
            </p:extLst>
          </p:nvPr>
        </p:nvGraphicFramePr>
        <p:xfrm>
          <a:off x="6634550" y="3875747"/>
          <a:ext cx="2066925" cy="989012"/>
        </p:xfrm>
        <a:graphic>
          <a:graphicData uri="http://schemas.openxmlformats.org/presentationml/2006/ole">
            <mc:AlternateContent xmlns:mc="http://schemas.openxmlformats.org/markup-compatibility/2006">
              <mc:Choice xmlns:v="urn:schemas-microsoft-com:vml" Requires="v">
                <p:oleObj spid="_x0000_s4185" name="Equation" r:id="rId6" imgW="927000" imgH="444240" progId="Equation.3">
                  <p:embed/>
                </p:oleObj>
              </mc:Choice>
              <mc:Fallback>
                <p:oleObj name="Equation" r:id="rId6" imgW="927000" imgH="444240" progId="Equation.3">
                  <p:embed/>
                  <p:pic>
                    <p:nvPicPr>
                      <p:cNvPr id="180229"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34550" y="3875747"/>
                        <a:ext cx="2066925" cy="989012"/>
                      </a:xfrm>
                      <a:prstGeom prst="rect">
                        <a:avLst/>
                      </a:prstGeom>
                      <a:noFill/>
                      <a:ln>
                        <a:noFill/>
                      </a:ln>
                      <a:effectLst/>
                    </p:spPr>
                  </p:pic>
                </p:oleObj>
              </mc:Fallback>
            </mc:AlternateContent>
          </a:graphicData>
        </a:graphic>
      </p:graphicFrame>
      <p:sp>
        <p:nvSpPr>
          <p:cNvPr id="10" name="Text Box 2"/>
          <p:cNvSpPr txBox="1">
            <a:spLocks noChangeArrowheads="1"/>
          </p:cNvSpPr>
          <p:nvPr/>
        </p:nvSpPr>
        <p:spPr bwMode="auto">
          <a:xfrm>
            <a:off x="6408771" y="2492896"/>
            <a:ext cx="2699733"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fr-FR" sz="1600" i="1" dirty="0">
                <a:solidFill>
                  <a:schemeClr val="bg1"/>
                </a:solidFill>
                <a:latin typeface="ArialMT"/>
              </a:rPr>
              <a:t>Frequency of light is shifted in the accelerated </a:t>
            </a:r>
            <a:r>
              <a:rPr lang="en-US" altLang="fr-FR" sz="1600" i="1" dirty="0" smtClean="0">
                <a:solidFill>
                  <a:schemeClr val="bg1"/>
                </a:solidFill>
                <a:latin typeface="ArialMT"/>
              </a:rPr>
              <a:t>frame.</a:t>
            </a:r>
          </a:p>
          <a:p>
            <a:pPr algn="ctr" eaLnBrk="0" hangingPunct="0"/>
            <a:r>
              <a:rPr lang="en-US" altLang="fr-FR" sz="1600" i="1" dirty="0" smtClean="0">
                <a:solidFill>
                  <a:schemeClr val="bg1"/>
                </a:solidFill>
                <a:latin typeface="ArialMT"/>
              </a:rPr>
              <a:t> </a:t>
            </a:r>
          </a:p>
          <a:p>
            <a:pPr algn="ctr" eaLnBrk="0" hangingPunct="0"/>
            <a:r>
              <a:rPr lang="en-US" altLang="fr-FR" sz="1600" i="1" dirty="0" smtClean="0">
                <a:solidFill>
                  <a:schemeClr val="bg1"/>
                </a:solidFill>
                <a:latin typeface="ArialMT"/>
                <a:sym typeface="Wingdings" panose="05000000000000000000" pitchFamily="2" charset="2"/>
              </a:rPr>
              <a:t> </a:t>
            </a:r>
            <a:r>
              <a:rPr lang="en-US" altLang="fr-FR" sz="1600" i="1" dirty="0" smtClean="0">
                <a:solidFill>
                  <a:schemeClr val="bg1"/>
                </a:solidFill>
                <a:latin typeface="ArialMT"/>
              </a:rPr>
              <a:t>It </a:t>
            </a:r>
            <a:r>
              <a:rPr lang="en-US" altLang="fr-FR" sz="1600" i="1" dirty="0">
                <a:solidFill>
                  <a:schemeClr val="bg1"/>
                </a:solidFill>
                <a:latin typeface="ArialMT"/>
              </a:rPr>
              <a:t>should be also shifted in the gravitational field!</a:t>
            </a:r>
          </a:p>
        </p:txBody>
      </p:sp>
    </p:spTree>
    <p:extLst>
      <p:ext uri="{BB962C8B-B14F-4D97-AF65-F5344CB8AC3E}">
        <p14:creationId xmlns:p14="http://schemas.microsoft.com/office/powerpoint/2010/main" val="21953374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866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07504" y="620688"/>
            <a:ext cx="8820472" cy="6324808"/>
          </a:xfrm>
          <a:prstGeom prst="rect">
            <a:avLst/>
          </a:prstGeom>
        </p:spPr>
        <p:txBody>
          <a:bodyPr wrap="square">
            <a:spAutoFit/>
          </a:bodyPr>
          <a:lstStyle/>
          <a:p>
            <a:pPr marL="285750" indent="-285750">
              <a:lnSpc>
                <a:spcPct val="90000"/>
              </a:lnSpc>
              <a:buFont typeface="Wingdings" panose="05000000000000000000" pitchFamily="2" charset="2"/>
              <a:buChar char="ü"/>
            </a:pPr>
            <a:r>
              <a:rPr lang="en-US" altLang="fr-FR" b="1" dirty="0">
                <a:solidFill>
                  <a:schemeClr val="bg1"/>
                </a:solidFill>
                <a:latin typeface="ArialMT"/>
              </a:rPr>
              <a:t>Modern physics has two basic sets of laws for the universe:	</a:t>
            </a:r>
          </a:p>
          <a:p>
            <a:pPr lvl="1">
              <a:lnSpc>
                <a:spcPct val="90000"/>
              </a:lnSpc>
            </a:pPr>
            <a:r>
              <a:rPr lang="en-US" altLang="fr-FR" dirty="0" smtClean="0">
                <a:solidFill>
                  <a:schemeClr val="bg1"/>
                </a:solidFill>
                <a:latin typeface="ArialMT"/>
                <a:sym typeface="Wingdings" panose="05000000000000000000" pitchFamily="2" charset="2"/>
              </a:rPr>
              <a:t> </a:t>
            </a:r>
            <a:r>
              <a:rPr lang="en-US" altLang="fr-FR" dirty="0" smtClean="0">
                <a:solidFill>
                  <a:srgbClr val="FFFF00"/>
                </a:solidFill>
                <a:latin typeface="ArialMT"/>
              </a:rPr>
              <a:t>General relativity </a:t>
            </a:r>
            <a:r>
              <a:rPr lang="en-US" altLang="fr-FR" dirty="0" smtClean="0">
                <a:solidFill>
                  <a:schemeClr val="bg1"/>
                </a:solidFill>
                <a:latin typeface="ArialMT"/>
              </a:rPr>
              <a:t>-- </a:t>
            </a:r>
            <a:r>
              <a:rPr lang="en-US" altLang="fr-FR" dirty="0">
                <a:solidFill>
                  <a:schemeClr val="bg1"/>
                </a:solidFill>
                <a:latin typeface="ArialMT"/>
              </a:rPr>
              <a:t>macro-scale</a:t>
            </a:r>
          </a:p>
          <a:p>
            <a:pPr marL="742950" lvl="1" indent="-285750">
              <a:lnSpc>
                <a:spcPct val="90000"/>
              </a:lnSpc>
              <a:buFont typeface="Wingdings" panose="05000000000000000000" pitchFamily="2" charset="2"/>
              <a:buChar char="à"/>
            </a:pPr>
            <a:r>
              <a:rPr lang="en-US" altLang="fr-FR" dirty="0" smtClean="0">
                <a:solidFill>
                  <a:srgbClr val="FFFF00"/>
                </a:solidFill>
                <a:latin typeface="ArialMT"/>
              </a:rPr>
              <a:t>Quantum </a:t>
            </a:r>
            <a:r>
              <a:rPr lang="en-US" altLang="fr-FR" dirty="0">
                <a:solidFill>
                  <a:srgbClr val="FFFF00"/>
                </a:solidFill>
                <a:latin typeface="ArialMT"/>
              </a:rPr>
              <a:t>field theory </a:t>
            </a:r>
            <a:r>
              <a:rPr lang="en-US" altLang="fr-FR" dirty="0">
                <a:solidFill>
                  <a:schemeClr val="bg1"/>
                </a:solidFill>
                <a:latin typeface="ArialMT"/>
              </a:rPr>
              <a:t>-- </a:t>
            </a:r>
            <a:r>
              <a:rPr lang="en-US" altLang="fr-FR" dirty="0" smtClean="0">
                <a:solidFill>
                  <a:schemeClr val="bg1"/>
                </a:solidFill>
                <a:latin typeface="ArialMT"/>
              </a:rPr>
              <a:t>micro-scale</a:t>
            </a:r>
            <a:endParaRPr lang="en-US" altLang="fr-FR" dirty="0">
              <a:solidFill>
                <a:schemeClr val="bg1"/>
              </a:solidFill>
              <a:latin typeface="ArialMT"/>
            </a:endParaRPr>
          </a:p>
          <a:p>
            <a:pPr marL="285750" indent="-285750">
              <a:lnSpc>
                <a:spcPct val="90000"/>
              </a:lnSpc>
              <a:buFont typeface="Wingdings" panose="05000000000000000000" pitchFamily="2" charset="2"/>
              <a:buChar char="ü"/>
            </a:pPr>
            <a:r>
              <a:rPr lang="en-US" altLang="fr-FR" b="1" dirty="0">
                <a:solidFill>
                  <a:schemeClr val="bg1"/>
                </a:solidFill>
                <a:latin typeface="ArialMT"/>
              </a:rPr>
              <a:t>The two are </a:t>
            </a:r>
            <a:r>
              <a:rPr lang="en-US" altLang="fr-FR" b="1" u="sng" dirty="0">
                <a:solidFill>
                  <a:schemeClr val="bg1"/>
                </a:solidFill>
                <a:latin typeface="ArialMT"/>
              </a:rPr>
              <a:t>not</a:t>
            </a:r>
            <a:r>
              <a:rPr lang="en-US" altLang="fr-FR" b="1" dirty="0">
                <a:solidFill>
                  <a:schemeClr val="bg1"/>
                </a:solidFill>
                <a:latin typeface="ArialMT"/>
              </a:rPr>
              <a:t> compatible!</a:t>
            </a:r>
          </a:p>
          <a:p>
            <a:pPr marL="285750" indent="-285750">
              <a:lnSpc>
                <a:spcPct val="90000"/>
              </a:lnSpc>
              <a:buFont typeface="Wingdings" panose="05000000000000000000" pitchFamily="2" charset="2"/>
              <a:buChar char="ü"/>
            </a:pPr>
            <a:r>
              <a:rPr lang="en-US" altLang="fr-FR" b="1" dirty="0">
                <a:solidFill>
                  <a:schemeClr val="bg1"/>
                </a:solidFill>
                <a:latin typeface="ArialMT"/>
              </a:rPr>
              <a:t>Most problems fall into one category only</a:t>
            </a:r>
            <a:r>
              <a:rPr lang="en-US" altLang="fr-FR" b="1" dirty="0" smtClean="0">
                <a:solidFill>
                  <a:schemeClr val="bg1"/>
                </a:solidFill>
                <a:latin typeface="ArialMT"/>
              </a:rPr>
              <a:t>.</a:t>
            </a:r>
            <a:endParaRPr lang="en-US" altLang="fr-FR" b="1" dirty="0" smtClean="0">
              <a:solidFill>
                <a:srgbClr val="FFFF00"/>
              </a:solidFill>
              <a:latin typeface="ArialMT"/>
            </a:endParaRPr>
          </a:p>
          <a:p>
            <a:pPr marL="285750" indent="-285750">
              <a:lnSpc>
                <a:spcPct val="90000"/>
              </a:lnSpc>
              <a:buFont typeface="Wingdings" panose="05000000000000000000" pitchFamily="2" charset="2"/>
              <a:buChar char="ü"/>
            </a:pPr>
            <a:endParaRPr lang="en-US" altLang="fr-FR" b="1" dirty="0" smtClean="0">
              <a:solidFill>
                <a:srgbClr val="FFFF00"/>
              </a:solidFill>
              <a:latin typeface="ArialMT"/>
            </a:endParaRPr>
          </a:p>
          <a:p>
            <a:pPr marL="285750" indent="-285750">
              <a:lnSpc>
                <a:spcPct val="90000"/>
              </a:lnSpc>
              <a:buFont typeface="Wingdings" panose="05000000000000000000" pitchFamily="2" charset="2"/>
              <a:buChar char="ü"/>
            </a:pPr>
            <a:r>
              <a:rPr lang="en-US" altLang="fr-FR" b="1" dirty="0" smtClean="0">
                <a:solidFill>
                  <a:srgbClr val="FFFF00"/>
                </a:solidFill>
                <a:latin typeface="ArialMT"/>
              </a:rPr>
              <a:t>Black </a:t>
            </a:r>
            <a:r>
              <a:rPr lang="en-US" altLang="fr-FR" b="1" dirty="0">
                <a:solidFill>
                  <a:srgbClr val="FFFF00"/>
                </a:solidFill>
                <a:latin typeface="ArialMT"/>
              </a:rPr>
              <a:t>holes need </a:t>
            </a:r>
            <a:r>
              <a:rPr lang="en-US" altLang="fr-FR" b="1" dirty="0" smtClean="0">
                <a:solidFill>
                  <a:srgbClr val="FFFF00"/>
                </a:solidFill>
                <a:latin typeface="ArialMT"/>
              </a:rPr>
              <a:t>both</a:t>
            </a:r>
            <a:r>
              <a:rPr lang="en-US" altLang="fr-FR" b="1" dirty="0" smtClean="0">
                <a:solidFill>
                  <a:schemeClr val="bg1"/>
                </a:solidFill>
                <a:latin typeface="ArialMT"/>
              </a:rPr>
              <a:t>:</a:t>
            </a:r>
            <a:endParaRPr lang="en-US" altLang="fr-FR" b="1" dirty="0">
              <a:solidFill>
                <a:schemeClr val="bg1"/>
              </a:solidFill>
              <a:latin typeface="ArialMT"/>
            </a:endParaRPr>
          </a:p>
          <a:p>
            <a:pPr lvl="1">
              <a:lnSpc>
                <a:spcPct val="90000"/>
              </a:lnSpc>
            </a:pPr>
            <a:r>
              <a:rPr lang="en-US" altLang="fr-FR" dirty="0" smtClean="0">
                <a:solidFill>
                  <a:schemeClr val="bg1"/>
                </a:solidFill>
                <a:latin typeface="ArialMT"/>
                <a:sym typeface="Wingdings" panose="05000000000000000000" pitchFamily="2" charset="2"/>
              </a:rPr>
              <a:t> </a:t>
            </a:r>
            <a:r>
              <a:rPr lang="en-US" altLang="fr-FR" dirty="0" smtClean="0">
                <a:solidFill>
                  <a:srgbClr val="FFFF00"/>
                </a:solidFill>
                <a:latin typeface="ArialMT"/>
              </a:rPr>
              <a:t>micro-size </a:t>
            </a:r>
            <a:r>
              <a:rPr lang="en-US" altLang="fr-FR" dirty="0">
                <a:solidFill>
                  <a:srgbClr val="FFFF00"/>
                </a:solidFill>
                <a:latin typeface="ArialMT"/>
              </a:rPr>
              <a:t>and macro-mass</a:t>
            </a:r>
          </a:p>
          <a:p>
            <a:pPr>
              <a:lnSpc>
                <a:spcPct val="90000"/>
              </a:lnSpc>
            </a:pPr>
            <a:r>
              <a:rPr lang="en-US" altLang="fr-FR" dirty="0" smtClean="0">
                <a:solidFill>
                  <a:schemeClr val="bg1"/>
                </a:solidFill>
                <a:latin typeface="ArialMT"/>
              </a:rPr>
              <a:t>       </a:t>
            </a:r>
            <a:r>
              <a:rPr lang="en-US" altLang="fr-FR" dirty="0" smtClean="0">
                <a:solidFill>
                  <a:schemeClr val="bg1"/>
                </a:solidFill>
                <a:latin typeface="ArialMT"/>
                <a:sym typeface="Wingdings" panose="05000000000000000000" pitchFamily="2" charset="2"/>
              </a:rPr>
              <a:t> </a:t>
            </a:r>
            <a:r>
              <a:rPr lang="en-US" altLang="fr-FR" dirty="0" smtClean="0">
                <a:solidFill>
                  <a:schemeClr val="bg1"/>
                </a:solidFill>
                <a:latin typeface="ArialMT"/>
              </a:rPr>
              <a:t>the </a:t>
            </a:r>
            <a:r>
              <a:rPr lang="en-US" altLang="fr-FR" dirty="0">
                <a:solidFill>
                  <a:schemeClr val="bg1"/>
                </a:solidFill>
                <a:latin typeface="ArialMT"/>
              </a:rPr>
              <a:t>study of black </a:t>
            </a:r>
            <a:r>
              <a:rPr lang="en-US" altLang="fr-FR" dirty="0" smtClean="0">
                <a:solidFill>
                  <a:schemeClr val="bg1"/>
                </a:solidFill>
                <a:latin typeface="ArialMT"/>
              </a:rPr>
              <a:t>holes helps </a:t>
            </a:r>
            <a:r>
              <a:rPr lang="en-US" altLang="fr-FR" dirty="0">
                <a:solidFill>
                  <a:schemeClr val="bg1"/>
                </a:solidFill>
                <a:latin typeface="ArialMT"/>
              </a:rPr>
              <a:t>understand how to combine the two theories</a:t>
            </a:r>
            <a:r>
              <a:rPr lang="en-US" altLang="fr-FR" dirty="0" smtClean="0">
                <a:solidFill>
                  <a:schemeClr val="bg1"/>
                </a:solidFill>
                <a:latin typeface="ArialMT"/>
              </a:rPr>
              <a:t>.</a:t>
            </a:r>
          </a:p>
          <a:p>
            <a:pPr>
              <a:lnSpc>
                <a:spcPct val="90000"/>
              </a:lnSpc>
            </a:pPr>
            <a:endParaRPr lang="en-US" altLang="fr-FR" dirty="0">
              <a:solidFill>
                <a:schemeClr val="bg1"/>
              </a:solidFill>
              <a:latin typeface="ArialMT"/>
            </a:endParaRPr>
          </a:p>
          <a:p>
            <a:pPr marL="285750" indent="-285750">
              <a:lnSpc>
                <a:spcPct val="90000"/>
              </a:lnSpc>
              <a:buFont typeface="Wingdings" panose="05000000000000000000" pitchFamily="2" charset="2"/>
              <a:buChar char="ü"/>
            </a:pPr>
            <a:r>
              <a:rPr lang="en-US" altLang="fr-FR" dirty="0">
                <a:solidFill>
                  <a:schemeClr val="bg1"/>
                </a:solidFill>
                <a:latin typeface="ArialMT"/>
              </a:rPr>
              <a:t>Black holes are </a:t>
            </a:r>
            <a:r>
              <a:rPr lang="en-US" altLang="fr-FR" dirty="0">
                <a:solidFill>
                  <a:srgbClr val="FFFF00"/>
                </a:solidFill>
                <a:latin typeface="ArialMT"/>
              </a:rPr>
              <a:t>“simple</a:t>
            </a:r>
            <a:r>
              <a:rPr lang="en-US" altLang="fr-FR" dirty="0" smtClean="0">
                <a:solidFill>
                  <a:srgbClr val="FFFF00"/>
                </a:solidFill>
                <a:latin typeface="ArialMT"/>
              </a:rPr>
              <a:t>” objects  </a:t>
            </a:r>
            <a:r>
              <a:rPr lang="en-US" altLang="fr-FR" dirty="0" smtClean="0">
                <a:solidFill>
                  <a:schemeClr val="bg1"/>
                </a:solidFill>
                <a:latin typeface="ArialMT"/>
              </a:rPr>
              <a:t>– their structure is defined by three parameters:</a:t>
            </a:r>
          </a:p>
          <a:p>
            <a:pPr>
              <a:lnSpc>
                <a:spcPct val="90000"/>
              </a:lnSpc>
            </a:pPr>
            <a:r>
              <a:rPr lang="en-US" altLang="fr-FR" dirty="0" smtClean="0">
                <a:solidFill>
                  <a:schemeClr val="bg1"/>
                </a:solidFill>
                <a:latin typeface="ArialMT"/>
              </a:rPr>
              <a:t>      </a:t>
            </a:r>
            <a:r>
              <a:rPr lang="en-US" altLang="fr-FR" b="1" dirty="0">
                <a:solidFill>
                  <a:srgbClr val="FFFF00"/>
                </a:solidFill>
                <a:latin typeface="ArialMT"/>
                <a:sym typeface="Wingdings" panose="05000000000000000000" pitchFamily="2" charset="2"/>
              </a:rPr>
              <a:t> </a:t>
            </a:r>
            <a:r>
              <a:rPr lang="en-US" altLang="fr-FR" b="1" dirty="0" smtClean="0">
                <a:solidFill>
                  <a:srgbClr val="FFFF00"/>
                </a:solidFill>
                <a:latin typeface="ArialMT"/>
                <a:sym typeface="Wingdings" panose="05000000000000000000" pitchFamily="2" charset="2"/>
              </a:rPr>
              <a:t>Mass </a:t>
            </a:r>
            <a:r>
              <a:rPr lang="en-US" altLang="fr-FR" dirty="0" smtClean="0">
                <a:solidFill>
                  <a:schemeClr val="bg1"/>
                </a:solidFill>
                <a:latin typeface="ArialMT"/>
                <a:sym typeface="Wingdings" panose="05000000000000000000" pitchFamily="2" charset="2"/>
              </a:rPr>
              <a:t>(as </a:t>
            </a:r>
            <a:r>
              <a:rPr lang="en-US" altLang="fr-FR" dirty="0">
                <a:solidFill>
                  <a:schemeClr val="bg1"/>
                </a:solidFill>
                <a:latin typeface="ArialMT"/>
                <a:sym typeface="Wingdings" panose="05000000000000000000" pitchFamily="2" charset="2"/>
              </a:rPr>
              <a:t>measured by the black hole’s effect on orbiting bodies, such as </a:t>
            </a:r>
            <a:r>
              <a:rPr lang="en-US" altLang="fr-FR" dirty="0" smtClean="0">
                <a:solidFill>
                  <a:schemeClr val="bg1"/>
                </a:solidFill>
                <a:latin typeface="ArialMT"/>
                <a:sym typeface="Wingdings" panose="05000000000000000000" pitchFamily="2" charset="2"/>
              </a:rPr>
              <a:t/>
            </a:r>
            <a:br>
              <a:rPr lang="en-US" altLang="fr-FR" dirty="0" smtClean="0">
                <a:solidFill>
                  <a:schemeClr val="bg1"/>
                </a:solidFill>
                <a:latin typeface="ArialMT"/>
                <a:sym typeface="Wingdings" panose="05000000000000000000" pitchFamily="2" charset="2"/>
              </a:rPr>
            </a:br>
            <a:r>
              <a:rPr lang="en-US" altLang="fr-FR" dirty="0" smtClean="0">
                <a:solidFill>
                  <a:schemeClr val="bg1"/>
                </a:solidFill>
                <a:latin typeface="ArialMT"/>
                <a:sym typeface="Wingdings" panose="05000000000000000000" pitchFamily="2" charset="2"/>
              </a:rPr>
              <a:t>          another star)</a:t>
            </a:r>
            <a:endParaRPr lang="en-US" altLang="fr-FR" dirty="0">
              <a:solidFill>
                <a:schemeClr val="bg1"/>
              </a:solidFill>
              <a:latin typeface="ArialMT"/>
              <a:sym typeface="Wingdings" panose="05000000000000000000" pitchFamily="2" charset="2"/>
            </a:endParaRPr>
          </a:p>
          <a:p>
            <a:pPr>
              <a:lnSpc>
                <a:spcPct val="90000"/>
              </a:lnSpc>
            </a:pPr>
            <a:r>
              <a:rPr lang="en-US" altLang="fr-FR" dirty="0" smtClean="0">
                <a:solidFill>
                  <a:schemeClr val="bg1"/>
                </a:solidFill>
                <a:latin typeface="ArialMT"/>
                <a:sym typeface="Wingdings" panose="05000000000000000000" pitchFamily="2" charset="2"/>
              </a:rPr>
              <a:t>      </a:t>
            </a:r>
            <a:r>
              <a:rPr lang="en-US" altLang="fr-FR" b="1" dirty="0" smtClean="0">
                <a:solidFill>
                  <a:srgbClr val="FFFF00"/>
                </a:solidFill>
                <a:latin typeface="ArialMT"/>
                <a:sym typeface="Wingdings" panose="05000000000000000000" pitchFamily="2" charset="2"/>
              </a:rPr>
              <a:t> Total </a:t>
            </a:r>
            <a:r>
              <a:rPr lang="en-US" altLang="fr-FR" b="1" dirty="0">
                <a:solidFill>
                  <a:srgbClr val="FFFF00"/>
                </a:solidFill>
                <a:latin typeface="ArialMT"/>
                <a:sym typeface="Wingdings" panose="05000000000000000000" pitchFamily="2" charset="2"/>
              </a:rPr>
              <a:t>electric </a:t>
            </a:r>
            <a:r>
              <a:rPr lang="en-US" altLang="fr-FR" b="1" dirty="0" smtClean="0">
                <a:solidFill>
                  <a:srgbClr val="FFFF00"/>
                </a:solidFill>
                <a:latin typeface="ArialMT"/>
                <a:sym typeface="Wingdings" panose="05000000000000000000" pitchFamily="2" charset="2"/>
              </a:rPr>
              <a:t>charge (</a:t>
            </a:r>
            <a:r>
              <a:rPr lang="en-US" altLang="fr-FR" dirty="0" smtClean="0">
                <a:solidFill>
                  <a:schemeClr val="bg1"/>
                </a:solidFill>
                <a:latin typeface="ArialMT"/>
                <a:sym typeface="Wingdings" panose="05000000000000000000" pitchFamily="2" charset="2"/>
              </a:rPr>
              <a:t>as </a:t>
            </a:r>
            <a:r>
              <a:rPr lang="en-US" altLang="fr-FR" dirty="0">
                <a:solidFill>
                  <a:schemeClr val="bg1"/>
                </a:solidFill>
                <a:latin typeface="ArialMT"/>
                <a:sym typeface="Wingdings" panose="05000000000000000000" pitchFamily="2" charset="2"/>
              </a:rPr>
              <a:t>measured by the strength of the electric </a:t>
            </a:r>
            <a:r>
              <a:rPr lang="en-US" altLang="fr-FR" dirty="0" smtClean="0">
                <a:solidFill>
                  <a:schemeClr val="bg1"/>
                </a:solidFill>
                <a:latin typeface="ArialMT"/>
                <a:sym typeface="Wingdings" panose="05000000000000000000" pitchFamily="2" charset="2"/>
              </a:rPr>
              <a:t>force)</a:t>
            </a:r>
            <a:endParaRPr lang="en-US" altLang="fr-FR" dirty="0">
              <a:solidFill>
                <a:schemeClr val="bg1"/>
              </a:solidFill>
              <a:latin typeface="ArialMT"/>
              <a:sym typeface="Wingdings" panose="05000000000000000000" pitchFamily="2" charset="2"/>
            </a:endParaRPr>
          </a:p>
          <a:p>
            <a:pPr>
              <a:lnSpc>
                <a:spcPct val="90000"/>
              </a:lnSpc>
            </a:pPr>
            <a:r>
              <a:rPr lang="en-US" altLang="fr-FR" b="1" dirty="0" smtClean="0">
                <a:solidFill>
                  <a:srgbClr val="FFFF00"/>
                </a:solidFill>
                <a:latin typeface="ArialMT"/>
                <a:sym typeface="Wingdings" panose="05000000000000000000" pitchFamily="2" charset="2"/>
              </a:rPr>
              <a:t>       Spin </a:t>
            </a:r>
            <a:r>
              <a:rPr lang="en-US" altLang="fr-FR" b="1" dirty="0">
                <a:solidFill>
                  <a:srgbClr val="FFFF00"/>
                </a:solidFill>
                <a:latin typeface="ArialMT"/>
                <a:sym typeface="Wingdings" panose="05000000000000000000" pitchFamily="2" charset="2"/>
              </a:rPr>
              <a:t>= </a:t>
            </a:r>
            <a:r>
              <a:rPr lang="en-US" altLang="fr-FR" dirty="0">
                <a:solidFill>
                  <a:schemeClr val="bg1"/>
                </a:solidFill>
                <a:latin typeface="ArialMT"/>
                <a:sym typeface="Wingdings" panose="05000000000000000000" pitchFamily="2" charset="2"/>
              </a:rPr>
              <a:t>angular </a:t>
            </a:r>
            <a:r>
              <a:rPr lang="en-US" altLang="fr-FR" dirty="0" smtClean="0">
                <a:solidFill>
                  <a:schemeClr val="bg1"/>
                </a:solidFill>
                <a:latin typeface="ArialMT"/>
                <a:sym typeface="Wingdings" panose="05000000000000000000" pitchFamily="2" charset="2"/>
              </a:rPr>
              <a:t>momentum (how </a:t>
            </a:r>
            <a:r>
              <a:rPr lang="en-US" altLang="fr-FR" dirty="0">
                <a:solidFill>
                  <a:schemeClr val="bg1"/>
                </a:solidFill>
                <a:latin typeface="ArialMT"/>
                <a:sym typeface="Wingdings" panose="05000000000000000000" pitchFamily="2" charset="2"/>
              </a:rPr>
              <a:t>fast the black hole is </a:t>
            </a:r>
            <a:r>
              <a:rPr lang="en-US" altLang="fr-FR" dirty="0" smtClean="0">
                <a:solidFill>
                  <a:schemeClr val="bg1"/>
                </a:solidFill>
                <a:latin typeface="ArialMT"/>
                <a:sym typeface="Wingdings" panose="05000000000000000000" pitchFamily="2" charset="2"/>
              </a:rPr>
              <a:t>spinning)</a:t>
            </a:r>
            <a:endParaRPr lang="en-US" altLang="fr-FR" dirty="0">
              <a:solidFill>
                <a:schemeClr val="bg1"/>
              </a:solidFill>
              <a:latin typeface="ArialMT"/>
              <a:sym typeface="Wingdings" panose="05000000000000000000" pitchFamily="2" charset="2"/>
            </a:endParaRPr>
          </a:p>
          <a:p>
            <a:pPr marL="285750" indent="-285750">
              <a:lnSpc>
                <a:spcPct val="90000"/>
              </a:lnSpc>
              <a:buFont typeface="Wingdings" panose="05000000000000000000" pitchFamily="2" charset="2"/>
              <a:buChar char="ü"/>
            </a:pPr>
            <a:endParaRPr lang="en-US" altLang="fr-FR" dirty="0">
              <a:solidFill>
                <a:schemeClr val="bg1"/>
              </a:solidFill>
              <a:latin typeface="ArialMT"/>
            </a:endParaRPr>
          </a:p>
          <a:p>
            <a:pPr marL="285750" indent="-285750">
              <a:lnSpc>
                <a:spcPct val="90000"/>
              </a:lnSpc>
              <a:buFont typeface="Wingdings" panose="05000000000000000000" pitchFamily="2" charset="2"/>
              <a:buChar char="ü"/>
            </a:pPr>
            <a:r>
              <a:rPr lang="en-US" altLang="fr-FR" dirty="0" smtClean="0">
                <a:solidFill>
                  <a:schemeClr val="bg1"/>
                </a:solidFill>
                <a:latin typeface="ArialMT"/>
              </a:rPr>
              <a:t>Black </a:t>
            </a:r>
            <a:r>
              <a:rPr lang="en-US" altLang="fr-FR" dirty="0">
                <a:solidFill>
                  <a:schemeClr val="bg1"/>
                </a:solidFill>
                <a:latin typeface="ArialMT"/>
              </a:rPr>
              <a:t>holes have no </a:t>
            </a:r>
            <a:r>
              <a:rPr lang="en-US" altLang="fr-FR" dirty="0" smtClean="0">
                <a:solidFill>
                  <a:schemeClr val="bg1"/>
                </a:solidFill>
                <a:latin typeface="ArialMT"/>
              </a:rPr>
              <a:t>hair  </a:t>
            </a:r>
            <a:r>
              <a:rPr lang="en-US" altLang="fr-FR" dirty="0" smtClean="0">
                <a:solidFill>
                  <a:schemeClr val="bg1"/>
                </a:solidFill>
                <a:latin typeface="ArialMT"/>
                <a:sym typeface="Wingdings" panose="05000000000000000000" pitchFamily="2" charset="2"/>
              </a:rPr>
              <a:t> </a:t>
            </a:r>
            <a:r>
              <a:rPr lang="en-US" altLang="fr-FR" dirty="0" smtClean="0">
                <a:solidFill>
                  <a:schemeClr val="bg1"/>
                </a:solidFill>
                <a:latin typeface="ArialMT"/>
              </a:rPr>
              <a:t>All </a:t>
            </a:r>
            <a:r>
              <a:rPr lang="en-US" altLang="fr-FR" dirty="0">
                <a:solidFill>
                  <a:schemeClr val="bg1"/>
                </a:solidFill>
                <a:latin typeface="ArialMT"/>
              </a:rPr>
              <a:t>event horizons are spherical, no matter what the mass looked like before </a:t>
            </a:r>
            <a:r>
              <a:rPr lang="en-US" altLang="fr-FR" dirty="0" smtClean="0">
                <a:solidFill>
                  <a:schemeClr val="bg1"/>
                </a:solidFill>
                <a:latin typeface="ArialMT"/>
              </a:rPr>
              <a:t>collapse</a:t>
            </a:r>
            <a:br>
              <a:rPr lang="en-US" altLang="fr-FR" dirty="0" smtClean="0">
                <a:solidFill>
                  <a:schemeClr val="bg1"/>
                </a:solidFill>
                <a:latin typeface="ArialMT"/>
              </a:rPr>
            </a:br>
            <a:endParaRPr lang="en-US" altLang="fr-FR" dirty="0">
              <a:solidFill>
                <a:schemeClr val="bg1"/>
              </a:solidFill>
              <a:latin typeface="ArialMT"/>
            </a:endParaRPr>
          </a:p>
          <a:p>
            <a:pPr marL="285750" indent="-285750">
              <a:lnSpc>
                <a:spcPct val="90000"/>
              </a:lnSpc>
              <a:buFont typeface="Wingdings" panose="05000000000000000000" pitchFamily="2" charset="2"/>
              <a:buChar char="ü"/>
            </a:pPr>
            <a:r>
              <a:rPr lang="en-US" altLang="fr-FR" dirty="0">
                <a:solidFill>
                  <a:schemeClr val="bg1"/>
                </a:solidFill>
                <a:latin typeface="ArialMT"/>
              </a:rPr>
              <a:t>Black holes have no magnetic field (internal</a:t>
            </a:r>
            <a:r>
              <a:rPr lang="en-US" altLang="fr-FR" dirty="0" smtClean="0">
                <a:solidFill>
                  <a:schemeClr val="bg1"/>
                </a:solidFill>
                <a:latin typeface="ArialMT"/>
              </a:rPr>
              <a:t>).</a:t>
            </a:r>
          </a:p>
          <a:p>
            <a:pPr marL="285750" indent="-285750">
              <a:lnSpc>
                <a:spcPct val="90000"/>
              </a:lnSpc>
              <a:buFont typeface="Wingdings" panose="05000000000000000000" pitchFamily="2" charset="2"/>
              <a:buChar char="ü"/>
            </a:pPr>
            <a:endParaRPr lang="en-US" altLang="fr-FR" dirty="0">
              <a:solidFill>
                <a:schemeClr val="bg1"/>
              </a:solidFill>
              <a:latin typeface="ArialMT"/>
            </a:endParaRPr>
          </a:p>
          <a:p>
            <a:pPr marL="285750" indent="-285750">
              <a:lnSpc>
                <a:spcPct val="90000"/>
              </a:lnSpc>
              <a:buFont typeface="Wingdings" panose="05000000000000000000" pitchFamily="2" charset="2"/>
              <a:buChar char="ü"/>
            </a:pPr>
            <a:r>
              <a:rPr lang="en-US" altLang="fr-FR" dirty="0" smtClean="0">
                <a:solidFill>
                  <a:schemeClr val="bg1"/>
                </a:solidFill>
                <a:latin typeface="ArialMT"/>
              </a:rPr>
              <a:t>Black </a:t>
            </a:r>
            <a:r>
              <a:rPr lang="en-US" altLang="fr-FR" dirty="0">
                <a:solidFill>
                  <a:schemeClr val="bg1"/>
                </a:solidFill>
                <a:latin typeface="ArialMT"/>
              </a:rPr>
              <a:t>holes have entropy (a measure of disorder) that is proportional to the size of the event horizon</a:t>
            </a:r>
            <a:r>
              <a:rPr lang="en-US" altLang="fr-FR" dirty="0" smtClean="0">
                <a:solidFill>
                  <a:schemeClr val="bg1"/>
                </a:solidFill>
                <a:latin typeface="ArialMT"/>
              </a:rPr>
              <a:t>.</a:t>
            </a:r>
          </a:p>
          <a:p>
            <a:pPr marL="285750" indent="-285750">
              <a:lnSpc>
                <a:spcPct val="90000"/>
              </a:lnSpc>
              <a:buFont typeface="Wingdings" panose="05000000000000000000" pitchFamily="2" charset="2"/>
              <a:buChar char="ü"/>
            </a:pPr>
            <a:endParaRPr lang="en-US" altLang="fr-FR" dirty="0">
              <a:solidFill>
                <a:schemeClr val="bg1"/>
              </a:solidFill>
              <a:latin typeface="ArialMT"/>
            </a:endParaRPr>
          </a:p>
          <a:p>
            <a:pPr marL="285750" indent="-285750">
              <a:lnSpc>
                <a:spcPct val="90000"/>
              </a:lnSpc>
              <a:buFont typeface="Wingdings" panose="05000000000000000000" pitchFamily="2" charset="2"/>
              <a:buChar char="ü"/>
            </a:pPr>
            <a:r>
              <a:rPr lang="en-US" altLang="fr-FR" dirty="0" smtClean="0">
                <a:solidFill>
                  <a:schemeClr val="bg1"/>
                </a:solidFill>
                <a:latin typeface="ArialMT"/>
              </a:rPr>
              <a:t>Black </a:t>
            </a:r>
            <a:r>
              <a:rPr lang="en-US" altLang="fr-FR" dirty="0">
                <a:solidFill>
                  <a:schemeClr val="bg1"/>
                </a:solidFill>
                <a:latin typeface="ArialMT"/>
              </a:rPr>
              <a:t>holes have a temperature </a:t>
            </a:r>
            <a:r>
              <a:rPr lang="en-US" altLang="fr-FR" dirty="0" smtClean="0">
                <a:solidFill>
                  <a:schemeClr val="bg1"/>
                </a:solidFill>
                <a:latin typeface="ArialMT"/>
                <a:sym typeface="Wingdings" panose="05000000000000000000" pitchFamily="2" charset="2"/>
              </a:rPr>
              <a:t></a:t>
            </a:r>
            <a:r>
              <a:rPr lang="en-US" altLang="fr-FR" dirty="0" smtClean="0">
                <a:solidFill>
                  <a:schemeClr val="bg1"/>
                </a:solidFill>
                <a:latin typeface="ArialMT"/>
              </a:rPr>
              <a:t> </a:t>
            </a:r>
            <a:r>
              <a:rPr lang="en-US" altLang="fr-FR" dirty="0">
                <a:solidFill>
                  <a:schemeClr val="bg1"/>
                </a:solidFill>
                <a:latin typeface="ArialMT"/>
              </a:rPr>
              <a:t>black body (The heavier </a:t>
            </a:r>
            <a:r>
              <a:rPr lang="en-US" altLang="fr-FR" dirty="0" smtClean="0">
                <a:solidFill>
                  <a:schemeClr val="bg1"/>
                </a:solidFill>
                <a:latin typeface="ArialMT"/>
              </a:rPr>
              <a:t>a BH, the cooler </a:t>
            </a:r>
            <a:r>
              <a:rPr lang="en-US" altLang="fr-FR" dirty="0">
                <a:solidFill>
                  <a:schemeClr val="bg1"/>
                </a:solidFill>
                <a:latin typeface="ArialMT"/>
              </a:rPr>
              <a:t>it is! )</a:t>
            </a:r>
          </a:p>
        </p:txBody>
      </p:sp>
      <p:sp>
        <p:nvSpPr>
          <p:cNvPr id="4" name="Rectangle 1027"/>
          <p:cNvSpPr txBox="1">
            <a:spLocks noChangeArrowheads="1"/>
          </p:cNvSpPr>
          <p:nvPr/>
        </p:nvSpPr>
        <p:spPr bwMode="auto">
          <a:xfrm>
            <a:off x="2051720" y="6896"/>
            <a:ext cx="518457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A Plunge into a Black Hole</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17889794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1027"/>
          <p:cNvSpPr txBox="1">
            <a:spLocks noChangeArrowheads="1"/>
          </p:cNvSpPr>
          <p:nvPr/>
        </p:nvSpPr>
        <p:spPr bwMode="auto">
          <a:xfrm>
            <a:off x="2447764" y="-99392"/>
            <a:ext cx="457250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Evaporating Black Holes</a:t>
            </a:r>
            <a:endParaRPr lang="en-GB" sz="2800" b="1" kern="0" dirty="0">
              <a:solidFill>
                <a:srgbClr val="336699"/>
              </a:solidFill>
              <a:effectLst>
                <a:outerShdw blurRad="38100" dist="38100" dir="2700000">
                  <a:srgbClr val="000000"/>
                </a:outerShdw>
              </a:effectLst>
              <a:latin typeface="ArialMT"/>
            </a:endParaRP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4793" y="980728"/>
            <a:ext cx="4159695" cy="37444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p:cNvSpPr/>
          <p:nvPr/>
        </p:nvSpPr>
        <p:spPr>
          <a:xfrm>
            <a:off x="116397" y="554856"/>
            <a:ext cx="9027603" cy="369332"/>
          </a:xfrm>
          <a:prstGeom prst="rect">
            <a:avLst/>
          </a:prstGeom>
        </p:spPr>
        <p:txBody>
          <a:bodyPr wrap="square">
            <a:spAutoFit/>
          </a:bodyPr>
          <a:lstStyle/>
          <a:p>
            <a:r>
              <a:rPr lang="tr-TR" altLang="fr-FR" b="1" i="1" dirty="0">
                <a:solidFill>
                  <a:schemeClr val="bg1"/>
                </a:solidFill>
                <a:latin typeface="ArialMT"/>
              </a:rPr>
              <a:t>BHs can decay via a quantum mechanical </a:t>
            </a:r>
            <a:r>
              <a:rPr lang="tr-TR" altLang="fr-FR" b="1" i="1" dirty="0" smtClean="0">
                <a:solidFill>
                  <a:schemeClr val="bg1"/>
                </a:solidFill>
                <a:latin typeface="ArialMT"/>
              </a:rPr>
              <a:t>proces</a:t>
            </a:r>
            <a:r>
              <a:rPr lang="fr-FR" altLang="fr-FR" b="1" i="1" dirty="0" smtClean="0">
                <a:solidFill>
                  <a:schemeClr val="bg1"/>
                </a:solidFill>
                <a:latin typeface="ArialMT"/>
              </a:rPr>
              <a:t>s </a:t>
            </a:r>
            <a:r>
              <a:rPr lang="fr-FR" altLang="fr-FR" b="1" i="1" dirty="0" err="1" smtClean="0">
                <a:solidFill>
                  <a:schemeClr val="bg1"/>
                </a:solidFill>
                <a:latin typeface="ArialMT"/>
              </a:rPr>
              <a:t>near</a:t>
            </a:r>
            <a:r>
              <a:rPr lang="fr-FR" altLang="fr-FR" b="1" i="1" dirty="0" smtClean="0">
                <a:solidFill>
                  <a:schemeClr val="bg1"/>
                </a:solidFill>
                <a:latin typeface="ArialMT"/>
              </a:rPr>
              <a:t> </a:t>
            </a:r>
            <a:r>
              <a:rPr lang="fr-FR" altLang="fr-FR" b="1" i="1" dirty="0" err="1" smtClean="0">
                <a:solidFill>
                  <a:schemeClr val="bg1"/>
                </a:solidFill>
                <a:latin typeface="ArialMT"/>
              </a:rPr>
              <a:t>event</a:t>
            </a:r>
            <a:r>
              <a:rPr lang="fr-FR" altLang="fr-FR" b="1" i="1" dirty="0" smtClean="0">
                <a:solidFill>
                  <a:schemeClr val="bg1"/>
                </a:solidFill>
                <a:latin typeface="ArialMT"/>
              </a:rPr>
              <a:t> horizon of a BH</a:t>
            </a:r>
            <a:endParaRPr lang="tr-TR" altLang="fr-FR" b="1" i="1" dirty="0">
              <a:solidFill>
                <a:schemeClr val="bg1"/>
              </a:solidFill>
              <a:latin typeface="ArialMT"/>
            </a:endParaRPr>
          </a:p>
        </p:txBody>
      </p:sp>
      <p:sp>
        <p:nvSpPr>
          <p:cNvPr id="6" name="Rectangle 5"/>
          <p:cNvSpPr/>
          <p:nvPr/>
        </p:nvSpPr>
        <p:spPr>
          <a:xfrm>
            <a:off x="116397" y="980728"/>
            <a:ext cx="4688396" cy="4216539"/>
          </a:xfrm>
          <a:prstGeom prst="rect">
            <a:avLst/>
          </a:prstGeom>
        </p:spPr>
        <p:txBody>
          <a:bodyPr wrap="square">
            <a:spAutoFit/>
          </a:bodyPr>
          <a:lstStyle/>
          <a:p>
            <a:pPr marL="285750" indent="-285750">
              <a:buFont typeface="Wingdings" panose="05000000000000000000" pitchFamily="2" charset="2"/>
              <a:buChar char="ü"/>
            </a:pPr>
            <a:r>
              <a:rPr lang="en-US" altLang="fr-FR" dirty="0" smtClean="0">
                <a:solidFill>
                  <a:srgbClr val="FFFF00"/>
                </a:solidFill>
                <a:latin typeface="ArialMT"/>
              </a:rPr>
              <a:t>Black Holes evaporate </a:t>
            </a:r>
            <a:r>
              <a:rPr lang="en-US" altLang="fr-FR" dirty="0" smtClean="0">
                <a:solidFill>
                  <a:schemeClr val="bg1"/>
                </a:solidFill>
                <a:latin typeface="ArialMT"/>
              </a:rPr>
              <a:t>slowly by emitting “Hawking radiation” </a:t>
            </a:r>
            <a:r>
              <a:rPr lang="en-US" altLang="fr-FR" dirty="0" smtClean="0">
                <a:solidFill>
                  <a:schemeClr val="bg1"/>
                </a:solidFill>
                <a:latin typeface="ArialMT"/>
                <a:sym typeface="Wingdings" panose="05000000000000000000" pitchFamily="2" charset="2"/>
              </a:rPr>
              <a:t> particles </a:t>
            </a:r>
            <a:r>
              <a:rPr lang="en-US" altLang="fr-FR" dirty="0">
                <a:solidFill>
                  <a:schemeClr val="bg1"/>
                </a:solidFill>
                <a:latin typeface="ArialMT"/>
                <a:sym typeface="Wingdings" panose="05000000000000000000" pitchFamily="2" charset="2"/>
              </a:rPr>
              <a:t>falling into the BH have negative energy, BH looses mass and energy is conserved</a:t>
            </a:r>
            <a:r>
              <a:rPr lang="en-US" altLang="fr-FR" dirty="0" smtClean="0">
                <a:solidFill>
                  <a:schemeClr val="bg1"/>
                </a:solidFill>
                <a:latin typeface="ArialMT"/>
                <a:sym typeface="Wingdings" panose="05000000000000000000" pitchFamily="2" charset="2"/>
              </a:rPr>
              <a:t>.</a:t>
            </a:r>
            <a:endParaRPr lang="en-US" altLang="fr-FR" dirty="0">
              <a:solidFill>
                <a:schemeClr val="bg1"/>
              </a:solidFill>
              <a:latin typeface="ArialMT"/>
              <a:sym typeface="Wingdings" panose="05000000000000000000" pitchFamily="2" charset="2"/>
            </a:endParaRPr>
          </a:p>
          <a:p>
            <a:pPr marL="285750" indent="-285750">
              <a:buFont typeface="Wingdings" panose="05000000000000000000" pitchFamily="2" charset="2"/>
              <a:buChar char="ü"/>
            </a:pPr>
            <a:r>
              <a:rPr lang="en-US" altLang="fr-FR" dirty="0" smtClean="0">
                <a:solidFill>
                  <a:schemeClr val="bg1"/>
                </a:solidFill>
                <a:latin typeface="ArialMT"/>
              </a:rPr>
              <a:t>The </a:t>
            </a:r>
            <a:r>
              <a:rPr lang="en-US" altLang="fr-FR" dirty="0" smtClean="0">
                <a:solidFill>
                  <a:srgbClr val="FFFF00"/>
                </a:solidFill>
                <a:latin typeface="ArialMT"/>
              </a:rPr>
              <a:t>smaller </a:t>
            </a:r>
            <a:r>
              <a:rPr lang="en-US" altLang="fr-FR" dirty="0" smtClean="0">
                <a:solidFill>
                  <a:schemeClr val="bg1"/>
                </a:solidFill>
                <a:latin typeface="ArialMT"/>
              </a:rPr>
              <a:t>the mass, the </a:t>
            </a:r>
            <a:r>
              <a:rPr lang="en-US" altLang="fr-FR" dirty="0" smtClean="0">
                <a:solidFill>
                  <a:srgbClr val="FFFF00"/>
                </a:solidFill>
                <a:latin typeface="ArialMT"/>
              </a:rPr>
              <a:t>faster</a:t>
            </a:r>
            <a:r>
              <a:rPr lang="en-US" altLang="fr-FR" dirty="0" smtClean="0">
                <a:solidFill>
                  <a:schemeClr val="bg1"/>
                </a:solidFill>
                <a:latin typeface="ArialMT"/>
              </a:rPr>
              <a:t> the evaporation</a:t>
            </a:r>
            <a:endParaRPr lang="en-US" altLang="fr-FR" sz="1600" dirty="0" smtClean="0">
              <a:solidFill>
                <a:schemeClr val="bg1"/>
              </a:solidFill>
              <a:latin typeface="ArialMT"/>
            </a:endParaRPr>
          </a:p>
          <a:p>
            <a:pPr marL="285750" indent="-285750">
              <a:buFont typeface="Wingdings" panose="05000000000000000000" pitchFamily="2" charset="2"/>
              <a:buChar char="ü"/>
            </a:pPr>
            <a:r>
              <a:rPr lang="en-US" altLang="fr-FR" dirty="0" smtClean="0">
                <a:solidFill>
                  <a:schemeClr val="bg1"/>
                </a:solidFill>
                <a:latin typeface="ArialMT"/>
              </a:rPr>
              <a:t>Hawking </a:t>
            </a:r>
            <a:r>
              <a:rPr lang="en-US" altLang="fr-FR" dirty="0">
                <a:solidFill>
                  <a:schemeClr val="bg1"/>
                </a:solidFill>
                <a:latin typeface="ArialMT"/>
              </a:rPr>
              <a:t>radiation is equivalent to black body </a:t>
            </a:r>
            <a:r>
              <a:rPr lang="en-US" altLang="fr-FR" dirty="0" smtClean="0">
                <a:solidFill>
                  <a:schemeClr val="bg1"/>
                </a:solidFill>
                <a:latin typeface="ArialMT"/>
              </a:rPr>
              <a:t>radiation </a:t>
            </a:r>
            <a:r>
              <a:rPr lang="en-US" altLang="fr-FR" dirty="0" smtClean="0">
                <a:solidFill>
                  <a:schemeClr val="bg1"/>
                </a:solidFill>
                <a:latin typeface="ArialMT"/>
                <a:sym typeface="Wingdings" panose="05000000000000000000" pitchFamily="2" charset="2"/>
              </a:rPr>
              <a:t> </a:t>
            </a:r>
            <a:r>
              <a:rPr lang="en-US" altLang="fr-FR" dirty="0" smtClean="0">
                <a:solidFill>
                  <a:schemeClr val="bg1"/>
                </a:solidFill>
                <a:latin typeface="ArialMT"/>
              </a:rPr>
              <a:t>Each </a:t>
            </a:r>
            <a:r>
              <a:rPr lang="en-US" altLang="fr-FR" dirty="0">
                <a:solidFill>
                  <a:schemeClr val="bg1"/>
                </a:solidFill>
                <a:latin typeface="ArialMT"/>
              </a:rPr>
              <a:t>particle carries off a little of the black hole's mass </a:t>
            </a:r>
            <a:endParaRPr lang="en-US" altLang="fr-FR" sz="1600" dirty="0" smtClean="0">
              <a:solidFill>
                <a:schemeClr val="bg1"/>
              </a:solidFill>
              <a:latin typeface="ArialMT"/>
            </a:endParaRPr>
          </a:p>
          <a:p>
            <a:pPr marL="285750" indent="-285750">
              <a:buFont typeface="Wingdings" panose="05000000000000000000" pitchFamily="2" charset="2"/>
              <a:buChar char="ü"/>
            </a:pPr>
            <a:r>
              <a:rPr lang="en-US" altLang="fr-FR" dirty="0" smtClean="0">
                <a:solidFill>
                  <a:srgbClr val="FFFF00"/>
                </a:solidFill>
                <a:latin typeface="ArialMT"/>
              </a:rPr>
              <a:t>Most properties of matter vanish</a:t>
            </a:r>
            <a:r>
              <a:rPr lang="en-US" altLang="fr-FR" dirty="0" smtClean="0">
                <a:solidFill>
                  <a:schemeClr val="bg1"/>
                </a:solidFill>
                <a:latin typeface="ArialMT"/>
              </a:rPr>
              <a:t> when </a:t>
            </a:r>
            <a:r>
              <a:rPr lang="en-US" altLang="fr-FR" dirty="0">
                <a:solidFill>
                  <a:schemeClr val="bg1"/>
                </a:solidFill>
                <a:latin typeface="ArialMT"/>
              </a:rPr>
              <a:t>matter </a:t>
            </a:r>
            <a:r>
              <a:rPr lang="en-US" altLang="fr-FR" dirty="0" smtClean="0">
                <a:solidFill>
                  <a:srgbClr val="FFFF00"/>
                </a:solidFill>
                <a:latin typeface="ArialMT"/>
              </a:rPr>
              <a:t>enters </a:t>
            </a:r>
            <a:r>
              <a:rPr lang="en-US" altLang="fr-FR" dirty="0">
                <a:solidFill>
                  <a:srgbClr val="FFFF00"/>
                </a:solidFill>
                <a:latin typeface="ArialMT"/>
              </a:rPr>
              <a:t>a black hole</a:t>
            </a:r>
            <a:r>
              <a:rPr lang="en-US" altLang="fr-FR" dirty="0">
                <a:solidFill>
                  <a:schemeClr val="bg1"/>
                </a:solidFill>
                <a:latin typeface="ArialMT"/>
              </a:rPr>
              <a:t>, such as chemical composition, texture, color, shape, size, distinctions between protons and electrons, </a:t>
            </a:r>
            <a:r>
              <a:rPr lang="en-US" altLang="fr-FR" dirty="0" err="1">
                <a:solidFill>
                  <a:schemeClr val="bg1"/>
                </a:solidFill>
                <a:latin typeface="ArialMT"/>
              </a:rPr>
              <a:t>etc</a:t>
            </a:r>
            <a:endParaRPr lang="en-US" altLang="fr-FR" dirty="0">
              <a:solidFill>
                <a:schemeClr val="bg1"/>
              </a:solidFill>
              <a:latin typeface="ArialMT"/>
            </a:endParaRPr>
          </a:p>
          <a:p>
            <a:endParaRPr lang="en-US" altLang="fr-FR" sz="1600" dirty="0">
              <a:solidFill>
                <a:schemeClr val="bg1"/>
              </a:solidFill>
              <a:latin typeface="ArialMT"/>
            </a:endParaRPr>
          </a:p>
        </p:txBody>
      </p:sp>
      <p:sp>
        <p:nvSpPr>
          <p:cNvPr id="7" name="Rectangle 3"/>
          <p:cNvSpPr txBox="1">
            <a:spLocks noChangeArrowheads="1"/>
          </p:cNvSpPr>
          <p:nvPr/>
        </p:nvSpPr>
        <p:spPr>
          <a:xfrm>
            <a:off x="971600" y="4915614"/>
            <a:ext cx="8518104" cy="1969770"/>
          </a:xfrm>
          <a:prstGeom prst="rect">
            <a:avLst/>
          </a:prstGeom>
          <a:noFill/>
          <a:ln/>
          <a:extLst>
            <a:ext uri="{91240B29-F687-4F45-9708-019B960494DF}">
              <a14:hiddenLine xmlns:a14="http://schemas.microsoft.com/office/drawing/2010/main" w="12700">
                <a:solidFill>
                  <a:schemeClr val="tx1"/>
                </a:solidFill>
                <a:miter lim="800000"/>
                <a:headEnd/>
                <a:tailEnd/>
              </a14:hiddenLine>
            </a:ext>
          </a:extLst>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fr-FR" sz="1800" b="1" i="1" dirty="0" smtClean="0">
                <a:solidFill>
                  <a:schemeClr val="bg1"/>
                </a:solidFill>
                <a:latin typeface="ArialMT"/>
              </a:rPr>
              <a:t>Questions Remain about Black Holes:</a:t>
            </a:r>
          </a:p>
          <a:p>
            <a:pPr lvl="1"/>
            <a:r>
              <a:rPr lang="en-US" altLang="fr-FR" sz="1800" b="1" i="1" dirty="0" smtClean="0">
                <a:solidFill>
                  <a:srgbClr val="FFFF00"/>
                </a:solidFill>
                <a:latin typeface="ArialMT"/>
              </a:rPr>
              <a:t>Is the information that falls into a Black Hole lost forever? </a:t>
            </a:r>
            <a:r>
              <a:rPr lang="en-US" altLang="fr-FR" sz="1800" dirty="0" smtClean="0">
                <a:solidFill>
                  <a:schemeClr val="bg1"/>
                </a:solidFill>
                <a:latin typeface="ArialMT"/>
                <a:sym typeface="Wingdings" panose="05000000000000000000" pitchFamily="2" charset="2"/>
              </a:rPr>
              <a:t> </a:t>
            </a:r>
            <a:r>
              <a:rPr lang="en-US" altLang="fr-FR" sz="1800" dirty="0" smtClean="0">
                <a:solidFill>
                  <a:schemeClr val="bg1"/>
                </a:solidFill>
                <a:latin typeface="ArialMT"/>
              </a:rPr>
              <a:t>this contradicts </a:t>
            </a:r>
            <a:r>
              <a:rPr lang="en-US" altLang="fr-FR" sz="1800" dirty="0">
                <a:solidFill>
                  <a:schemeClr val="bg1"/>
                </a:solidFill>
                <a:latin typeface="ArialMT"/>
              </a:rPr>
              <a:t>the laws of quantum mechanics, and scientists have been trying to deal with this paradox for </a:t>
            </a:r>
            <a:r>
              <a:rPr lang="en-US" altLang="fr-FR" sz="1800" dirty="0" smtClean="0">
                <a:solidFill>
                  <a:schemeClr val="bg1"/>
                </a:solidFill>
                <a:latin typeface="ArialMT"/>
              </a:rPr>
              <a:t>decades)</a:t>
            </a:r>
          </a:p>
          <a:p>
            <a:pPr lvl="1"/>
            <a:r>
              <a:rPr lang="en-US" altLang="fr-FR" sz="1800" b="1" dirty="0" smtClean="0">
                <a:solidFill>
                  <a:srgbClr val="FFFF00"/>
                </a:solidFill>
                <a:latin typeface="ArialMT"/>
              </a:rPr>
              <a:t>What is inside a black hole? </a:t>
            </a:r>
          </a:p>
          <a:p>
            <a:pPr lvl="1"/>
            <a:r>
              <a:rPr lang="en-US" altLang="fr-FR" sz="1800" dirty="0" smtClean="0">
                <a:solidFill>
                  <a:schemeClr val="bg1"/>
                </a:solidFill>
                <a:latin typeface="ArialMT"/>
              </a:rPr>
              <a:t>Can </a:t>
            </a:r>
            <a:r>
              <a:rPr lang="en-US" altLang="fr-FR" sz="1800" dirty="0" smtClean="0">
                <a:solidFill>
                  <a:srgbClr val="FFFF00"/>
                </a:solidFill>
                <a:latin typeface="ArialMT"/>
              </a:rPr>
              <a:t>wormholes</a:t>
            </a:r>
            <a:r>
              <a:rPr lang="en-US" altLang="fr-FR" sz="1800" dirty="0" smtClean="0">
                <a:solidFill>
                  <a:schemeClr val="bg1"/>
                </a:solidFill>
                <a:latin typeface="ArialMT"/>
              </a:rPr>
              <a:t> be produced to travel in time and/or space?</a:t>
            </a:r>
            <a:endParaRPr lang="en-US" altLang="fr-FR" sz="1800" dirty="0">
              <a:solidFill>
                <a:schemeClr val="bg1"/>
              </a:solidFill>
              <a:latin typeface="ArialMT"/>
            </a:endParaRPr>
          </a:p>
        </p:txBody>
      </p:sp>
    </p:spTree>
    <p:extLst>
      <p:ext uri="{BB962C8B-B14F-4D97-AF65-F5344CB8AC3E}">
        <p14:creationId xmlns:p14="http://schemas.microsoft.com/office/powerpoint/2010/main" val="27628725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6" descr="0203long_xray_small.jpg                                        001B61A9&#10;Super Nova                     BB703780:"/>
          <p:cNvPicPr>
            <a:picLocks noChangeAspect="1" noChangeArrowheads="1"/>
          </p:cNvPicPr>
          <p:nvPr/>
        </p:nvPicPr>
        <p:blipFill>
          <a:blip r:embed="rId3">
            <a:extLst>
              <a:ext uri="{28A0092B-C50C-407E-A947-70E740481C1C}">
                <a14:useLocalDpi xmlns:a14="http://schemas.microsoft.com/office/drawing/2010/main" val="0"/>
              </a:ext>
            </a:extLst>
          </a:blip>
          <a:srcRect b="2730"/>
          <a:stretch>
            <a:fillRect/>
          </a:stretch>
        </p:blipFill>
        <p:spPr bwMode="auto">
          <a:xfrm>
            <a:off x="3124199" y="692696"/>
            <a:ext cx="2687601" cy="261423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0216_xray_small.jpg                                            001B61A9&#10;Super Nova                     BB7037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901" y="3565324"/>
            <a:ext cx="3265562" cy="19870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ngc1068_comp_med_small.jpg                                     001B61A9&#10;Super Nova                     BB703780:"/>
          <p:cNvPicPr>
            <a:picLocks noChangeAspect="1" noChangeArrowheads="1"/>
          </p:cNvPicPr>
          <p:nvPr/>
        </p:nvPicPr>
        <p:blipFill>
          <a:blip r:embed="rId5">
            <a:extLst>
              <a:ext uri="{28A0092B-C50C-407E-A947-70E740481C1C}">
                <a14:useLocalDpi xmlns:a14="http://schemas.microsoft.com/office/drawing/2010/main" val="0"/>
              </a:ext>
            </a:extLst>
          </a:blip>
          <a:srcRect l="3226" t="3226" r="3226" b="6451"/>
          <a:stretch>
            <a:fillRect/>
          </a:stretch>
        </p:blipFill>
        <p:spPr bwMode="auto">
          <a:xfrm>
            <a:off x="5940796" y="3260513"/>
            <a:ext cx="2995204" cy="24502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0131_xray_small.jpg                                            001B61A9&#10;Super Nova                     BB7037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692696"/>
            <a:ext cx="2613738" cy="251422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1" descr="&#10;0214_xray.jpg                                                  001B61A9&#10;Super Nova                     BB703780:"/>
          <p:cNvPicPr>
            <a:picLocks noChangeAspect="1" noChangeArrowheads="1"/>
          </p:cNvPicPr>
          <p:nvPr/>
        </p:nvPicPr>
        <p:blipFill>
          <a:blip r:embed="rId7">
            <a:extLst>
              <a:ext uri="{28A0092B-C50C-407E-A947-70E740481C1C}">
                <a14:useLocalDpi xmlns:a14="http://schemas.microsoft.com/office/drawing/2010/main" val="0"/>
              </a:ext>
            </a:extLst>
          </a:blip>
          <a:srcRect t="3987" b="4318"/>
          <a:stretch>
            <a:fillRect/>
          </a:stretch>
        </p:blipFill>
        <p:spPr bwMode="auto">
          <a:xfrm>
            <a:off x="5887999" y="717279"/>
            <a:ext cx="3200400" cy="205899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2"/>
          <p:cNvSpPr>
            <a:spLocks noChangeArrowheads="1"/>
          </p:cNvSpPr>
          <p:nvPr/>
        </p:nvSpPr>
        <p:spPr bwMode="auto">
          <a:xfrm>
            <a:off x="431800" y="3248030"/>
            <a:ext cx="2082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1000" dirty="0">
                <a:solidFill>
                  <a:srgbClr val="D8D8D8"/>
                </a:solidFill>
                <a:latin typeface="Helvetica" panose="020B0604020202020204" pitchFamily="34" charset="0"/>
              </a:rPr>
              <a:t>NASA/CXC/SAO/</a:t>
            </a:r>
            <a:r>
              <a:rPr lang="en-US" altLang="fr-FR" sz="1000" dirty="0" err="1">
                <a:solidFill>
                  <a:srgbClr val="D8D8D8"/>
                </a:solidFill>
                <a:latin typeface="Helvetica" panose="020B0604020202020204" pitchFamily="34" charset="0"/>
              </a:rPr>
              <a:t>H.Marshall</a:t>
            </a:r>
            <a:r>
              <a:rPr lang="en-US" altLang="fr-FR" sz="1000" dirty="0">
                <a:solidFill>
                  <a:srgbClr val="D8D8D8"/>
                </a:solidFill>
                <a:latin typeface="Helvetica" panose="020B0604020202020204" pitchFamily="34" charset="0"/>
              </a:rPr>
              <a:t> et al.</a:t>
            </a:r>
          </a:p>
        </p:txBody>
      </p:sp>
      <p:sp>
        <p:nvSpPr>
          <p:cNvPr id="9" name="Rectangle 13"/>
          <p:cNvSpPr>
            <a:spLocks noChangeArrowheads="1"/>
          </p:cNvSpPr>
          <p:nvPr/>
        </p:nvSpPr>
        <p:spPr bwMode="auto">
          <a:xfrm>
            <a:off x="3048000" y="3311692"/>
            <a:ext cx="21637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1000">
                <a:solidFill>
                  <a:srgbClr val="D8D8D8"/>
                </a:solidFill>
                <a:latin typeface="Helvetica" panose="020B0604020202020204" pitchFamily="34" charset="0"/>
              </a:rPr>
              <a:t>NASA/CXC/MIT/F.K.Baganoff et al.</a:t>
            </a:r>
          </a:p>
        </p:txBody>
      </p:sp>
      <p:sp>
        <p:nvSpPr>
          <p:cNvPr id="10" name="Rectangle 14"/>
          <p:cNvSpPr>
            <a:spLocks noChangeArrowheads="1"/>
          </p:cNvSpPr>
          <p:nvPr/>
        </p:nvSpPr>
        <p:spPr bwMode="auto">
          <a:xfrm>
            <a:off x="6234867" y="2836704"/>
            <a:ext cx="25066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1000" dirty="0">
                <a:solidFill>
                  <a:srgbClr val="D8D8D8"/>
                </a:solidFill>
                <a:latin typeface="Helvetica" panose="020B0604020202020204" pitchFamily="34" charset="0"/>
              </a:rPr>
              <a:t>NASA/CXC/</a:t>
            </a:r>
            <a:r>
              <a:rPr lang="en-US" altLang="fr-FR" sz="1000" dirty="0" err="1">
                <a:solidFill>
                  <a:srgbClr val="D8D8D8"/>
                </a:solidFill>
                <a:latin typeface="Helvetica" panose="020B0604020202020204" pitchFamily="34" charset="0"/>
              </a:rPr>
              <a:t>U.Amsterdam</a:t>
            </a:r>
            <a:r>
              <a:rPr lang="en-US" altLang="fr-FR" sz="1000" dirty="0">
                <a:solidFill>
                  <a:srgbClr val="D8D8D8"/>
                </a:solidFill>
                <a:latin typeface="Helvetica" panose="020B0604020202020204" pitchFamily="34" charset="0"/>
              </a:rPr>
              <a:t>/</a:t>
            </a:r>
            <a:r>
              <a:rPr lang="en-US" altLang="fr-FR" sz="1000" dirty="0" err="1">
                <a:solidFill>
                  <a:srgbClr val="D8D8D8"/>
                </a:solidFill>
                <a:latin typeface="Helvetica" panose="020B0604020202020204" pitchFamily="34" charset="0"/>
              </a:rPr>
              <a:t>S.Migliari</a:t>
            </a:r>
            <a:r>
              <a:rPr lang="en-US" altLang="fr-FR" sz="1000" dirty="0">
                <a:solidFill>
                  <a:srgbClr val="D8D8D8"/>
                </a:solidFill>
                <a:latin typeface="Helvetica" panose="020B0604020202020204" pitchFamily="34" charset="0"/>
              </a:rPr>
              <a:t> et al.</a:t>
            </a:r>
          </a:p>
        </p:txBody>
      </p:sp>
      <p:sp>
        <p:nvSpPr>
          <p:cNvPr id="11" name="Rectangle 15"/>
          <p:cNvSpPr>
            <a:spLocks noChangeArrowheads="1"/>
          </p:cNvSpPr>
          <p:nvPr/>
        </p:nvSpPr>
        <p:spPr bwMode="auto">
          <a:xfrm>
            <a:off x="4086085" y="5720782"/>
            <a:ext cx="475575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fr-FR" sz="1000" dirty="0">
                <a:solidFill>
                  <a:srgbClr val="D8D8D8"/>
                </a:solidFill>
                <a:latin typeface="Helvetica" panose="020B0604020202020204" pitchFamily="34" charset="0"/>
              </a:rPr>
              <a:t>X-ray: </a:t>
            </a:r>
            <a:r>
              <a:rPr lang="en-US" altLang="fr-FR" sz="1000" dirty="0" smtClean="0">
                <a:solidFill>
                  <a:srgbClr val="D8D8D8"/>
                </a:solidFill>
                <a:latin typeface="Helvetica" panose="020B0604020202020204" pitchFamily="34" charset="0"/>
              </a:rPr>
              <a:t> NASA/CXC/MIT/UCSB/P. Ogle </a:t>
            </a:r>
            <a:r>
              <a:rPr lang="en-US" altLang="fr-FR" sz="1000" dirty="0">
                <a:solidFill>
                  <a:srgbClr val="D8D8D8"/>
                </a:solidFill>
                <a:latin typeface="Helvetica" panose="020B0604020202020204" pitchFamily="34" charset="0"/>
              </a:rPr>
              <a:t>et </a:t>
            </a:r>
            <a:r>
              <a:rPr lang="en-US" altLang="fr-FR" sz="1000" dirty="0" smtClean="0">
                <a:solidFill>
                  <a:srgbClr val="D8D8D8"/>
                </a:solidFill>
                <a:latin typeface="Helvetica" panose="020B0604020202020204" pitchFamily="34" charset="0"/>
              </a:rPr>
              <a:t>al. Optical</a:t>
            </a:r>
            <a:r>
              <a:rPr lang="en-US" altLang="fr-FR" sz="1000" dirty="0">
                <a:solidFill>
                  <a:srgbClr val="D8D8D8"/>
                </a:solidFill>
                <a:latin typeface="Helvetica" panose="020B0604020202020204" pitchFamily="34" charset="0"/>
              </a:rPr>
              <a:t>: NASA/</a:t>
            </a:r>
            <a:r>
              <a:rPr lang="en-US" altLang="fr-FR" sz="1000" dirty="0" err="1">
                <a:solidFill>
                  <a:srgbClr val="D8D8D8"/>
                </a:solidFill>
                <a:latin typeface="Helvetica" panose="020B0604020202020204" pitchFamily="34" charset="0"/>
              </a:rPr>
              <a:t>STScI</a:t>
            </a:r>
            <a:r>
              <a:rPr lang="en-US" altLang="fr-FR" sz="1000" dirty="0">
                <a:solidFill>
                  <a:srgbClr val="D8D8D8"/>
                </a:solidFill>
                <a:latin typeface="Helvetica" panose="020B0604020202020204" pitchFamily="34" charset="0"/>
              </a:rPr>
              <a:t>/</a:t>
            </a:r>
            <a:r>
              <a:rPr lang="en-US" altLang="fr-FR" sz="1000" dirty="0" err="1">
                <a:solidFill>
                  <a:srgbClr val="D8D8D8"/>
                </a:solidFill>
                <a:latin typeface="Helvetica" panose="020B0604020202020204" pitchFamily="34" charset="0"/>
              </a:rPr>
              <a:t>A.Capetti</a:t>
            </a:r>
            <a:r>
              <a:rPr lang="en-US" altLang="fr-FR" sz="1000" dirty="0">
                <a:solidFill>
                  <a:srgbClr val="D8D8D8"/>
                </a:solidFill>
                <a:latin typeface="Helvetica" panose="020B0604020202020204" pitchFamily="34" charset="0"/>
              </a:rPr>
              <a:t> et al</a:t>
            </a:r>
          </a:p>
        </p:txBody>
      </p:sp>
      <p:sp>
        <p:nvSpPr>
          <p:cNvPr id="12" name="Rectangle 16"/>
          <p:cNvSpPr>
            <a:spLocks noChangeArrowheads="1"/>
          </p:cNvSpPr>
          <p:nvPr/>
        </p:nvSpPr>
        <p:spPr bwMode="auto">
          <a:xfrm>
            <a:off x="262644" y="5710796"/>
            <a:ext cx="16970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1000" dirty="0">
                <a:solidFill>
                  <a:srgbClr val="D8D8D8"/>
                </a:solidFill>
                <a:latin typeface="Helvetica" panose="020B0604020202020204" pitchFamily="34" charset="0"/>
              </a:rPr>
              <a:t>NASA/UMD/</a:t>
            </a:r>
            <a:r>
              <a:rPr lang="en-US" altLang="fr-FR" sz="1000" dirty="0" err="1">
                <a:solidFill>
                  <a:srgbClr val="D8D8D8"/>
                </a:solidFill>
                <a:latin typeface="Helvetica" panose="020B0604020202020204" pitchFamily="34" charset="0"/>
              </a:rPr>
              <a:t>A.Wilson</a:t>
            </a:r>
            <a:r>
              <a:rPr lang="en-US" altLang="fr-FR" sz="1000" dirty="0">
                <a:solidFill>
                  <a:srgbClr val="D8D8D8"/>
                </a:solidFill>
                <a:latin typeface="Helvetica" panose="020B0604020202020204" pitchFamily="34" charset="0"/>
              </a:rPr>
              <a:t> et al.</a:t>
            </a:r>
          </a:p>
        </p:txBody>
      </p:sp>
      <p:sp>
        <p:nvSpPr>
          <p:cNvPr id="13" name="Text Box 3"/>
          <p:cNvSpPr txBox="1">
            <a:spLocks noChangeArrowheads="1"/>
          </p:cNvSpPr>
          <p:nvPr/>
        </p:nvSpPr>
        <p:spPr bwMode="auto">
          <a:xfrm>
            <a:off x="358080" y="5982379"/>
            <a:ext cx="8534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fr-FR" sz="2400" b="1" i="1" dirty="0">
                <a:solidFill>
                  <a:srgbClr val="FFFF00"/>
                </a:solidFill>
                <a:latin typeface="ArialMT"/>
              </a:rPr>
              <a:t>From the formation of galaxies to the deaths of stars, </a:t>
            </a:r>
            <a:br>
              <a:rPr lang="en-US" altLang="fr-FR" sz="2400" b="1" i="1" dirty="0">
                <a:solidFill>
                  <a:srgbClr val="FFFF00"/>
                </a:solidFill>
                <a:latin typeface="ArialMT"/>
              </a:rPr>
            </a:br>
            <a:r>
              <a:rPr lang="en-US" altLang="fr-FR" sz="2400" b="1" i="1" dirty="0">
                <a:solidFill>
                  <a:srgbClr val="FFFF00"/>
                </a:solidFill>
                <a:latin typeface="ArialMT"/>
              </a:rPr>
              <a:t>black holes are an integral part of our universe’s history.</a:t>
            </a:r>
          </a:p>
        </p:txBody>
      </p:sp>
      <p:sp>
        <p:nvSpPr>
          <p:cNvPr id="14" name="Rectangle 1027"/>
          <p:cNvSpPr txBox="1">
            <a:spLocks noChangeArrowheads="1"/>
          </p:cNvSpPr>
          <p:nvPr/>
        </p:nvSpPr>
        <p:spPr bwMode="auto">
          <a:xfrm>
            <a:off x="2818811" y="32084"/>
            <a:ext cx="353462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Black Hole Galore</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1836904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3"/>
          <p:cNvSpPr>
            <a:spLocks noGrp="1"/>
          </p:cNvSpPr>
          <p:nvPr>
            <p:ph type="sldNum" sz="quarter" idx="12"/>
          </p:nvPr>
        </p:nvSpPr>
        <p:spPr>
          <a:xfrm>
            <a:off x="6553200" y="6860232"/>
            <a:ext cx="1905000" cy="457200"/>
          </a:xfrm>
        </p:spPr>
        <p:txBody>
          <a:bodyPr/>
          <a:lstStyle/>
          <a:p>
            <a:fld id="{7780DCC7-434F-483E-8399-1958F15B5671}" type="slidenum">
              <a:rPr lang="en-US" altLang="fr-FR"/>
              <a:pPr/>
              <a:t>38</a:t>
            </a:fld>
            <a:endParaRPr lang="en-US" altLang="fr-F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86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4"/>
          <p:cNvSpPr txBox="1">
            <a:spLocks noChangeArrowheads="1"/>
          </p:cNvSpPr>
          <p:nvPr/>
        </p:nvSpPr>
        <p:spPr bwMode="auto">
          <a:xfrm>
            <a:off x="396821" y="4288957"/>
            <a:ext cx="8495659" cy="523220"/>
          </a:xfrm>
          <a:prstGeom prst="rect">
            <a:avLst/>
          </a:prstGeom>
          <a:noFill/>
          <a:ln>
            <a:noFill/>
          </a:ln>
          <a:effectLst/>
          <a:extLst>
            <a:ext uri="{909E8E84-426E-40DD-AFC4-6F175D3DCCD1}">
              <a14:hiddenFill xmlns:a14="http://schemas.microsoft.com/office/drawing/2010/main">
                <a:solidFill>
                  <a:srgbClr val="FFCC00">
                    <a:alpha val="7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b="1" i="1" dirty="0">
                <a:solidFill>
                  <a:schemeClr val="bg1"/>
                </a:solidFill>
                <a:latin typeface="ArialMT"/>
              </a:rPr>
              <a:t>Including one giant black hole at the very center.</a:t>
            </a:r>
          </a:p>
        </p:txBody>
      </p:sp>
      <p:sp>
        <p:nvSpPr>
          <p:cNvPr id="5" name="Text Box 5"/>
          <p:cNvSpPr txBox="1">
            <a:spLocks noChangeArrowheads="1"/>
          </p:cNvSpPr>
          <p:nvPr/>
        </p:nvSpPr>
        <p:spPr bwMode="auto">
          <a:xfrm>
            <a:off x="570137" y="1988840"/>
            <a:ext cx="8149026" cy="461665"/>
          </a:xfrm>
          <a:prstGeom prst="rect">
            <a:avLst/>
          </a:prstGeom>
          <a:noFill/>
          <a:ln>
            <a:noFill/>
          </a:ln>
          <a:effectLst/>
          <a:extLst>
            <a:ext uri="{909E8E84-426E-40DD-AFC4-6F175D3DCCD1}">
              <a14:hiddenFill xmlns:a14="http://schemas.microsoft.com/office/drawing/2010/main">
                <a:solidFill>
                  <a:srgbClr val="FFCC00">
                    <a:alpha val="69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400" b="1" i="1" dirty="0">
                <a:solidFill>
                  <a:schemeClr val="bg1"/>
                </a:solidFill>
                <a:latin typeface="ArialMT"/>
              </a:rPr>
              <a:t>There are 200 billion stars in our galaxy, the Milky Way</a:t>
            </a:r>
          </a:p>
        </p:txBody>
      </p:sp>
      <p:sp>
        <p:nvSpPr>
          <p:cNvPr id="6" name="Rectangle 6"/>
          <p:cNvSpPr>
            <a:spLocks noChangeArrowheads="1"/>
          </p:cNvSpPr>
          <p:nvPr/>
        </p:nvSpPr>
        <p:spPr bwMode="auto">
          <a:xfrm>
            <a:off x="1035867" y="3109380"/>
            <a:ext cx="6575839" cy="523220"/>
          </a:xfrm>
          <a:prstGeom prst="rect">
            <a:avLst/>
          </a:prstGeom>
          <a:noFill/>
          <a:ln>
            <a:noFill/>
          </a:ln>
          <a:effectLst/>
          <a:extLst>
            <a:ext uri="{909E8E84-426E-40DD-AFC4-6F175D3DCCD1}">
              <a14:hiddenFill xmlns:a14="http://schemas.microsoft.com/office/drawing/2010/main">
                <a:solidFill>
                  <a:srgbClr val="FFCC00">
                    <a:alpha val="69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sz="2800" b="1" i="1" dirty="0">
                <a:solidFill>
                  <a:schemeClr val="bg1"/>
                </a:solidFill>
                <a:latin typeface="ArialMT"/>
              </a:rPr>
              <a:t>There are also millions of black holes</a:t>
            </a:r>
          </a:p>
        </p:txBody>
      </p:sp>
      <p:sp>
        <p:nvSpPr>
          <p:cNvPr id="7" name="Rectangle 9"/>
          <p:cNvSpPr txBox="1">
            <a:spLocks noChangeArrowheads="1"/>
          </p:cNvSpPr>
          <p:nvPr/>
        </p:nvSpPr>
        <p:spPr>
          <a:xfrm>
            <a:off x="251520" y="5476035"/>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fr-FR" sz="3600" b="1" i="1" dirty="0" smtClean="0">
                <a:solidFill>
                  <a:srgbClr val="FFFF00"/>
                </a:solidFill>
                <a:latin typeface="ArialMT"/>
              </a:rPr>
              <a:t>How have we survived?</a:t>
            </a:r>
            <a:endParaRPr lang="en-US" altLang="fr-FR" sz="3600" b="1" i="1" dirty="0">
              <a:solidFill>
                <a:srgbClr val="FFFF00"/>
              </a:solidFill>
              <a:latin typeface="ArialMT"/>
            </a:endParaRPr>
          </a:p>
        </p:txBody>
      </p:sp>
      <p:sp>
        <p:nvSpPr>
          <p:cNvPr id="8" name="Rectangle 1027"/>
          <p:cNvSpPr txBox="1">
            <a:spLocks noChangeArrowheads="1"/>
          </p:cNvSpPr>
          <p:nvPr/>
        </p:nvSpPr>
        <p:spPr bwMode="auto">
          <a:xfrm>
            <a:off x="1835696" y="189559"/>
            <a:ext cx="763284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A Galaxy Full of Black Holes </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24230440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27"/>
          <p:cNvSpPr txBox="1">
            <a:spLocks noChangeArrowheads="1"/>
          </p:cNvSpPr>
          <p:nvPr/>
        </p:nvSpPr>
        <p:spPr bwMode="auto">
          <a:xfrm>
            <a:off x="674143" y="40635"/>
            <a:ext cx="8803825"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So How Do we Survive amid All These Black Holes ?</a:t>
            </a:r>
            <a:endParaRPr lang="en-GB" sz="2400" b="1" kern="0" dirty="0">
              <a:solidFill>
                <a:srgbClr val="336699"/>
              </a:solidFill>
              <a:effectLst>
                <a:outerShdw blurRad="38100" dist="38100" dir="2700000">
                  <a:srgbClr val="000000"/>
                </a:outerShdw>
              </a:effectLst>
              <a:latin typeface="ArialMT"/>
            </a:endParaRPr>
          </a:p>
        </p:txBody>
      </p:sp>
      <p:sp>
        <p:nvSpPr>
          <p:cNvPr id="12" name="Espace réservé du numéro de diapositive 3"/>
          <p:cNvSpPr txBox="1">
            <a:spLocks/>
          </p:cNvSpPr>
          <p:nvPr/>
        </p:nvSpPr>
        <p:spPr>
          <a:xfrm>
            <a:off x="8491885" y="6984783"/>
            <a:ext cx="1905000" cy="457200"/>
          </a:xfrm>
          <a:prstGeom prst="rect">
            <a:avLst/>
          </a:prstGeom>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EA6C12-4DAB-4E29-8BA1-58B50E8843C6}" type="slidenum">
              <a:rPr lang="en-US" altLang="fr-FR" smtClean="0"/>
              <a:pPr/>
              <a:t>39</a:t>
            </a:fld>
            <a:endParaRPr lang="en-US" altLang="fr-FR"/>
          </a:p>
        </p:txBody>
      </p:sp>
      <p:pic>
        <p:nvPicPr>
          <p:cNvPr id="18" name="Image 17"/>
          <p:cNvPicPr>
            <a:picLocks noChangeAspect="1"/>
          </p:cNvPicPr>
          <p:nvPr/>
        </p:nvPicPr>
        <p:blipFill>
          <a:blip r:embed="rId3"/>
          <a:stretch>
            <a:fillRect/>
          </a:stretch>
        </p:blipFill>
        <p:spPr>
          <a:xfrm>
            <a:off x="5076056" y="1112957"/>
            <a:ext cx="3869552" cy="3444816"/>
          </a:xfrm>
          <a:prstGeom prst="rect">
            <a:avLst/>
          </a:prstGeom>
        </p:spPr>
      </p:pic>
      <p:pic>
        <p:nvPicPr>
          <p:cNvPr id="19" name="Image 18"/>
          <p:cNvPicPr>
            <a:picLocks noChangeAspect="1"/>
          </p:cNvPicPr>
          <p:nvPr/>
        </p:nvPicPr>
        <p:blipFill>
          <a:blip r:embed="rId4"/>
          <a:stretch>
            <a:fillRect/>
          </a:stretch>
        </p:blipFill>
        <p:spPr>
          <a:xfrm>
            <a:off x="447810" y="1136312"/>
            <a:ext cx="3885502" cy="3444816"/>
          </a:xfrm>
          <a:prstGeom prst="rect">
            <a:avLst/>
          </a:prstGeom>
        </p:spPr>
      </p:pic>
      <p:sp>
        <p:nvSpPr>
          <p:cNvPr id="21" name="ZoneTexte 20"/>
          <p:cNvSpPr txBox="1"/>
          <p:nvPr/>
        </p:nvSpPr>
        <p:spPr>
          <a:xfrm>
            <a:off x="463271" y="742140"/>
            <a:ext cx="3575018" cy="338554"/>
          </a:xfrm>
          <a:prstGeom prst="rect">
            <a:avLst/>
          </a:prstGeom>
          <a:noFill/>
        </p:spPr>
        <p:txBody>
          <a:bodyPr wrap="none" rtlCol="0">
            <a:spAutoFit/>
          </a:bodyPr>
          <a:lstStyle/>
          <a:p>
            <a:r>
              <a:rPr lang="fr-FR" sz="1600" b="1" i="1" dirty="0" smtClean="0">
                <a:solidFill>
                  <a:schemeClr val="bg1"/>
                </a:solidFill>
                <a:latin typeface="ArialMT"/>
              </a:rPr>
              <a:t>Great distances </a:t>
            </a:r>
            <a:r>
              <a:rPr lang="fr-FR" sz="1600" b="1" i="1" dirty="0" err="1" smtClean="0">
                <a:solidFill>
                  <a:schemeClr val="bg1"/>
                </a:solidFill>
                <a:latin typeface="ArialMT"/>
              </a:rPr>
              <a:t>between</a:t>
            </a:r>
            <a:r>
              <a:rPr lang="fr-FR" sz="1600" b="1" i="1" dirty="0" smtClean="0">
                <a:solidFill>
                  <a:schemeClr val="bg1"/>
                </a:solidFill>
                <a:latin typeface="ArialMT"/>
              </a:rPr>
              <a:t> the stars </a:t>
            </a:r>
            <a:endParaRPr lang="fr-FR" sz="1600" b="1" i="1" dirty="0">
              <a:solidFill>
                <a:schemeClr val="bg1"/>
              </a:solidFill>
              <a:latin typeface="ArialMT"/>
            </a:endParaRPr>
          </a:p>
        </p:txBody>
      </p:sp>
      <p:sp>
        <p:nvSpPr>
          <p:cNvPr id="22" name="Rectangle 21"/>
          <p:cNvSpPr/>
          <p:nvPr/>
        </p:nvSpPr>
        <p:spPr>
          <a:xfrm>
            <a:off x="5218514" y="720760"/>
            <a:ext cx="3584636" cy="338554"/>
          </a:xfrm>
          <a:prstGeom prst="rect">
            <a:avLst/>
          </a:prstGeom>
        </p:spPr>
        <p:txBody>
          <a:bodyPr wrap="none">
            <a:spAutoFit/>
          </a:bodyPr>
          <a:lstStyle/>
          <a:p>
            <a:pPr>
              <a:spcBef>
                <a:spcPct val="50000"/>
              </a:spcBef>
            </a:pPr>
            <a:r>
              <a:rPr lang="en-US" altLang="fr-FR" sz="1600" b="1" i="1" dirty="0">
                <a:solidFill>
                  <a:schemeClr val="bg1"/>
                </a:solidFill>
                <a:latin typeface="ArialMT"/>
              </a:rPr>
              <a:t>Everything is orbiting fast enough!</a:t>
            </a:r>
          </a:p>
        </p:txBody>
      </p:sp>
      <p:sp>
        <p:nvSpPr>
          <p:cNvPr id="24" name="Rectangle 3"/>
          <p:cNvSpPr txBox="1">
            <a:spLocks noChangeArrowheads="1"/>
          </p:cNvSpPr>
          <p:nvPr/>
        </p:nvSpPr>
        <p:spPr>
          <a:xfrm>
            <a:off x="0" y="4618554"/>
            <a:ext cx="9383811" cy="24108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US" altLang="fr-FR" sz="1800" b="1" i="1" dirty="0" smtClean="0">
                <a:solidFill>
                  <a:srgbClr val="FFFF00"/>
                </a:solidFill>
                <a:latin typeface="ArialMT"/>
              </a:rPr>
              <a:t>Far away from a black hole:</a:t>
            </a:r>
          </a:p>
          <a:p>
            <a:pPr lvl="1">
              <a:lnSpc>
                <a:spcPct val="90000"/>
              </a:lnSpc>
            </a:pPr>
            <a:r>
              <a:rPr lang="en-US" altLang="fr-FR" sz="1800" i="1" dirty="0" smtClean="0">
                <a:solidFill>
                  <a:schemeClr val="bg1"/>
                </a:solidFill>
                <a:latin typeface="ArialMT"/>
              </a:rPr>
              <a:t>Gravity is the same as for a star of the same mass.</a:t>
            </a:r>
          </a:p>
          <a:p>
            <a:pPr lvl="1">
              <a:lnSpc>
                <a:spcPct val="90000"/>
              </a:lnSpc>
            </a:pPr>
            <a:r>
              <a:rPr lang="en-US" altLang="fr-FR" sz="1800" i="1" dirty="0" smtClean="0">
                <a:solidFill>
                  <a:schemeClr val="bg1"/>
                </a:solidFill>
                <a:latin typeface="ArialMT"/>
              </a:rPr>
              <a:t>If the Sun became a Black Hole, all the planets would continue in the same orbits. </a:t>
            </a:r>
          </a:p>
          <a:p>
            <a:pPr lvl="1">
              <a:lnSpc>
                <a:spcPct val="90000"/>
              </a:lnSpc>
            </a:pPr>
            <a:r>
              <a:rPr lang="en-US" altLang="fr-FR" sz="1800" i="1" dirty="0" smtClean="0">
                <a:solidFill>
                  <a:schemeClr val="bg1"/>
                </a:solidFill>
                <a:latin typeface="ArialMT"/>
              </a:rPr>
              <a:t>It would however be darker and MUCH colder</a:t>
            </a:r>
          </a:p>
          <a:p>
            <a:pPr>
              <a:lnSpc>
                <a:spcPct val="90000"/>
              </a:lnSpc>
            </a:pPr>
            <a:endParaRPr lang="en-US" altLang="fr-FR" sz="1800" i="1" dirty="0" smtClean="0">
              <a:solidFill>
                <a:schemeClr val="bg1"/>
              </a:solidFill>
              <a:latin typeface="ArialMT"/>
            </a:endParaRPr>
          </a:p>
          <a:p>
            <a:pPr>
              <a:lnSpc>
                <a:spcPct val="90000"/>
              </a:lnSpc>
            </a:pPr>
            <a:r>
              <a:rPr lang="en-US" altLang="fr-FR" sz="1800" b="1" i="1" dirty="0" smtClean="0">
                <a:solidFill>
                  <a:srgbClr val="FFFF00"/>
                </a:solidFill>
                <a:latin typeface="ArialMT"/>
              </a:rPr>
              <a:t>Close to a black hole:</a:t>
            </a:r>
          </a:p>
          <a:p>
            <a:pPr lvl="1">
              <a:lnSpc>
                <a:spcPct val="90000"/>
              </a:lnSpc>
            </a:pPr>
            <a:r>
              <a:rPr lang="en-US" altLang="fr-FR" sz="1800" i="1" dirty="0" smtClean="0">
                <a:solidFill>
                  <a:schemeClr val="bg1"/>
                </a:solidFill>
                <a:latin typeface="ArialMT"/>
              </a:rPr>
              <a:t>R &lt; 3 R</a:t>
            </a:r>
            <a:r>
              <a:rPr lang="en-US" altLang="fr-FR" sz="1800" i="1" baseline="-25000" dirty="0" smtClean="0">
                <a:solidFill>
                  <a:schemeClr val="bg1"/>
                </a:solidFill>
                <a:latin typeface="ArialMT"/>
              </a:rPr>
              <a:t>S</a:t>
            </a:r>
            <a:r>
              <a:rPr lang="en-US" altLang="fr-FR" sz="1800" i="1" dirty="0" smtClean="0">
                <a:solidFill>
                  <a:schemeClr val="bg1"/>
                </a:solidFill>
                <a:latin typeface="ArialMT"/>
              </a:rPr>
              <a:t>, there are no stable orbits - all matter eventually gets sucked in.</a:t>
            </a:r>
            <a:endParaRPr lang="en-US" altLang="fr-FR" sz="1800" i="1" dirty="0">
              <a:solidFill>
                <a:schemeClr val="bg1"/>
              </a:solidFill>
              <a:latin typeface="ArialMT"/>
            </a:endParaRPr>
          </a:p>
        </p:txBody>
      </p:sp>
    </p:spTree>
    <p:extLst>
      <p:ext uri="{BB962C8B-B14F-4D97-AF65-F5344CB8AC3E}">
        <p14:creationId xmlns:p14="http://schemas.microsoft.com/office/powerpoint/2010/main" val="3940567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4" name="Picture 1" descr="universe.jpg"/>
          <p:cNvPicPr>
            <a:picLocks noChangeAspect="1"/>
          </p:cNvPicPr>
          <p:nvPr/>
        </p:nvPicPr>
        <p:blipFill>
          <a:blip r:embed="rId3" cstate="print"/>
          <a:srcRect/>
          <a:stretch>
            <a:fillRect/>
          </a:stretch>
        </p:blipFill>
        <p:spPr bwMode="auto">
          <a:xfrm>
            <a:off x="0" y="0"/>
            <a:ext cx="9144000" cy="6858000"/>
          </a:xfrm>
          <a:prstGeom prst="rect">
            <a:avLst/>
          </a:prstGeom>
          <a:solidFill>
            <a:schemeClr val="bg1"/>
          </a:solidFill>
          <a:ln w="9525">
            <a:noFill/>
            <a:miter lim="800000"/>
            <a:headEnd/>
            <a:tailEnd/>
          </a:ln>
        </p:spPr>
      </p:pic>
      <p:sp>
        <p:nvSpPr>
          <p:cNvPr id="5" name="Rectangle 1027"/>
          <p:cNvSpPr txBox="1">
            <a:spLocks noChangeArrowheads="1"/>
          </p:cNvSpPr>
          <p:nvPr/>
        </p:nvSpPr>
        <p:spPr bwMode="auto">
          <a:xfrm>
            <a:off x="304800" y="32395"/>
            <a:ext cx="8439744"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400" b="1" kern="0" dirty="0" smtClean="0">
                <a:solidFill>
                  <a:srgbClr val="FCF933"/>
                </a:solidFill>
                <a:effectLst>
                  <a:outerShdw blurRad="38100" dist="38100" dir="2700000">
                    <a:srgbClr val="000000"/>
                  </a:outerShdw>
                </a:effectLst>
                <a:latin typeface="ArialMT"/>
              </a:rPr>
              <a:t>What is everything made of ? What holds it all together ?</a:t>
            </a:r>
            <a:endParaRPr lang="en-GB" sz="2400" b="1" kern="0" dirty="0">
              <a:solidFill>
                <a:srgbClr val="336699"/>
              </a:solidFill>
              <a:effectLst>
                <a:outerShdw blurRad="38100" dist="38100" dir="2700000">
                  <a:srgbClr val="000000"/>
                </a:outerShdw>
              </a:effectLst>
              <a:latin typeface="ArialMT"/>
            </a:endParaRPr>
          </a:p>
        </p:txBody>
      </p:sp>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212" y="954410"/>
            <a:ext cx="8029575" cy="5667375"/>
          </a:xfrm>
          <a:prstGeom prst="rect">
            <a:avLst/>
          </a:prstGeom>
        </p:spPr>
      </p:pic>
      <p:sp>
        <p:nvSpPr>
          <p:cNvPr id="7" name="Ellipse 6"/>
          <p:cNvSpPr/>
          <p:nvPr/>
        </p:nvSpPr>
        <p:spPr>
          <a:xfrm>
            <a:off x="304800" y="5780831"/>
            <a:ext cx="6084168" cy="744513"/>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8978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6803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3"/>
          <a:stretch>
            <a:fillRect/>
          </a:stretch>
        </p:blipFill>
        <p:spPr>
          <a:xfrm>
            <a:off x="107504" y="1484784"/>
            <a:ext cx="8882743" cy="5215049"/>
          </a:xfrm>
          <a:prstGeom prst="rect">
            <a:avLst/>
          </a:prstGeom>
        </p:spPr>
      </p:pic>
      <p:sp>
        <p:nvSpPr>
          <p:cNvPr id="4" name="Rectangle 1027"/>
          <p:cNvSpPr txBox="1">
            <a:spLocks noChangeArrowheads="1"/>
          </p:cNvSpPr>
          <p:nvPr/>
        </p:nvSpPr>
        <p:spPr bwMode="auto">
          <a:xfrm>
            <a:off x="1115616" y="-7086"/>
            <a:ext cx="763284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What a Strange Object a Black Hole is ? </a:t>
            </a:r>
            <a:endParaRPr lang="en-GB" sz="2800" b="1" kern="0" dirty="0">
              <a:solidFill>
                <a:srgbClr val="336699"/>
              </a:solidFill>
              <a:effectLst>
                <a:outerShdw blurRad="38100" dist="38100" dir="2700000">
                  <a:srgbClr val="000000"/>
                </a:outerShdw>
              </a:effectLst>
              <a:latin typeface="ArialMT"/>
            </a:endParaRPr>
          </a:p>
        </p:txBody>
      </p:sp>
      <p:sp>
        <p:nvSpPr>
          <p:cNvPr id="6" name="Text Box 6"/>
          <p:cNvSpPr txBox="1">
            <a:spLocks noChangeArrowheads="1"/>
          </p:cNvSpPr>
          <p:nvPr/>
        </p:nvSpPr>
        <p:spPr bwMode="auto">
          <a:xfrm>
            <a:off x="419100" y="678714"/>
            <a:ext cx="83058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fr-FR" sz="2000" b="1" i="1" dirty="0">
                <a:solidFill>
                  <a:schemeClr val="bg1"/>
                </a:solidFill>
                <a:latin typeface="ArialMT"/>
              </a:rPr>
              <a:t>We cannot see black holes directly, but their influence </a:t>
            </a:r>
            <a:br>
              <a:rPr lang="en-US" altLang="fr-FR" sz="2000" b="1" i="1" dirty="0">
                <a:solidFill>
                  <a:schemeClr val="bg1"/>
                </a:solidFill>
                <a:latin typeface="ArialMT"/>
              </a:rPr>
            </a:br>
            <a:r>
              <a:rPr lang="en-US" altLang="fr-FR" sz="2000" b="1" i="1" dirty="0">
                <a:solidFill>
                  <a:schemeClr val="bg1"/>
                </a:solidFill>
                <a:latin typeface="ArialMT"/>
              </a:rPr>
              <a:t>on the matter around them reveals their presence.</a:t>
            </a:r>
          </a:p>
        </p:txBody>
      </p:sp>
    </p:spTree>
    <p:extLst>
      <p:ext uri="{BB962C8B-B14F-4D97-AF65-F5344CB8AC3E}">
        <p14:creationId xmlns:p14="http://schemas.microsoft.com/office/powerpoint/2010/main" val="23775123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018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8742" y="4225310"/>
            <a:ext cx="5364088" cy="2585323"/>
          </a:xfrm>
          <a:prstGeom prst="rect">
            <a:avLst/>
          </a:prstGeom>
        </p:spPr>
        <p:txBody>
          <a:bodyPr wrap="square">
            <a:spAutoFit/>
          </a:bodyPr>
          <a:lstStyle/>
          <a:p>
            <a:pPr algn="ctr">
              <a:lnSpc>
                <a:spcPct val="90000"/>
              </a:lnSpc>
            </a:pPr>
            <a:r>
              <a:rPr lang="en-US" altLang="fr-FR" b="1" i="1" dirty="0" smtClean="0">
                <a:solidFill>
                  <a:srgbClr val="FFFF00"/>
                </a:solidFill>
                <a:latin typeface="ArialMT"/>
              </a:rPr>
              <a:t>Binary Systems with one Black </a:t>
            </a:r>
            <a:r>
              <a:rPr lang="en-US" altLang="fr-FR" b="1" i="1" dirty="0">
                <a:solidFill>
                  <a:srgbClr val="FFFF00"/>
                </a:solidFill>
                <a:latin typeface="ArialMT"/>
              </a:rPr>
              <a:t>hole and visible </a:t>
            </a:r>
            <a:r>
              <a:rPr lang="en-US" altLang="fr-FR" b="1" i="1" dirty="0" smtClean="0">
                <a:solidFill>
                  <a:srgbClr val="FFFF00"/>
                </a:solidFill>
                <a:latin typeface="ArialMT"/>
              </a:rPr>
              <a:t>giant star </a:t>
            </a:r>
            <a:r>
              <a:rPr lang="en-US" altLang="fr-FR" b="1" i="1" dirty="0">
                <a:solidFill>
                  <a:srgbClr val="FFFF00"/>
                </a:solidFill>
                <a:latin typeface="ArialMT"/>
              </a:rPr>
              <a:t>orbit around a center of mass </a:t>
            </a:r>
            <a:r>
              <a:rPr lang="en-US" altLang="fr-FR" b="1" i="1" dirty="0" smtClean="0">
                <a:solidFill>
                  <a:srgbClr val="FFFF00"/>
                </a:solidFill>
                <a:latin typeface="ArialMT"/>
              </a:rPr>
              <a:t>:</a:t>
            </a:r>
          </a:p>
          <a:p>
            <a:pPr marL="285750" indent="-285750">
              <a:lnSpc>
                <a:spcPct val="90000"/>
              </a:lnSpc>
              <a:buFont typeface="Wingdings" panose="05000000000000000000" pitchFamily="2" charset="2"/>
              <a:buChar char="ü"/>
            </a:pPr>
            <a:endParaRPr lang="en-US" altLang="fr-FR" b="1" i="1" dirty="0">
              <a:solidFill>
                <a:schemeClr val="bg1"/>
              </a:solidFill>
              <a:latin typeface="ArialMT"/>
            </a:endParaRPr>
          </a:p>
          <a:p>
            <a:pPr marL="285750" indent="-285750">
              <a:lnSpc>
                <a:spcPct val="90000"/>
              </a:lnSpc>
              <a:buFont typeface="Wingdings" panose="05000000000000000000" pitchFamily="2" charset="2"/>
              <a:buChar char="ü"/>
            </a:pPr>
            <a:r>
              <a:rPr lang="en-US" altLang="fr-FR" b="1" i="1" dirty="0" smtClean="0">
                <a:solidFill>
                  <a:schemeClr val="bg1"/>
                </a:solidFill>
                <a:latin typeface="ArialMT"/>
              </a:rPr>
              <a:t>Motion </a:t>
            </a:r>
            <a:r>
              <a:rPr lang="en-US" altLang="fr-FR" b="1" i="1" dirty="0">
                <a:solidFill>
                  <a:schemeClr val="bg1"/>
                </a:solidFill>
                <a:latin typeface="ArialMT"/>
              </a:rPr>
              <a:t>of visible companion betrays black </a:t>
            </a:r>
            <a:r>
              <a:rPr lang="en-US" altLang="fr-FR" b="1" i="1" dirty="0" smtClean="0">
                <a:solidFill>
                  <a:schemeClr val="bg1"/>
                </a:solidFill>
                <a:latin typeface="ArialMT"/>
              </a:rPr>
              <a:t>hole:</a:t>
            </a:r>
            <a:endParaRPr lang="en-US" altLang="fr-FR" b="1" i="1" dirty="0">
              <a:solidFill>
                <a:schemeClr val="bg1"/>
              </a:solidFill>
              <a:latin typeface="ArialMT"/>
            </a:endParaRPr>
          </a:p>
          <a:p>
            <a:pPr lvl="1">
              <a:lnSpc>
                <a:spcPct val="90000"/>
              </a:lnSpc>
            </a:pPr>
            <a:r>
              <a:rPr lang="en-US" altLang="fr-FR" b="1" i="1" dirty="0" smtClean="0">
                <a:solidFill>
                  <a:schemeClr val="bg1"/>
                </a:solidFill>
                <a:latin typeface="ArialMT"/>
                <a:sym typeface="Wingdings" panose="05000000000000000000" pitchFamily="2" charset="2"/>
              </a:rPr>
              <a:t> </a:t>
            </a:r>
            <a:r>
              <a:rPr lang="en-US" altLang="fr-FR" b="1" i="1" dirty="0" smtClean="0">
                <a:solidFill>
                  <a:schemeClr val="bg1"/>
                </a:solidFill>
                <a:latin typeface="ArialMT"/>
              </a:rPr>
              <a:t>Kepler's </a:t>
            </a:r>
            <a:r>
              <a:rPr lang="en-US" altLang="fr-FR" b="1" i="1" dirty="0">
                <a:solidFill>
                  <a:schemeClr val="bg1"/>
                </a:solidFill>
                <a:latin typeface="ArialMT"/>
              </a:rPr>
              <a:t>3rd law </a:t>
            </a:r>
            <a:r>
              <a:rPr lang="en-US" altLang="fr-FR" b="1" i="1" dirty="0">
                <a:solidFill>
                  <a:schemeClr val="bg1"/>
                </a:solidFill>
                <a:latin typeface="ArialMT"/>
                <a:sym typeface="Symbol" panose="05050102010706020507" pitchFamily="18" charset="2"/>
              </a:rPr>
              <a:t></a:t>
            </a:r>
            <a:r>
              <a:rPr lang="en-US" altLang="fr-FR" b="1" i="1" dirty="0">
                <a:solidFill>
                  <a:schemeClr val="bg1"/>
                </a:solidFill>
                <a:latin typeface="ArialMT"/>
              </a:rPr>
              <a:t> total mass of the </a:t>
            </a:r>
            <a:r>
              <a:rPr lang="en-US" altLang="fr-FR" b="1" i="1" dirty="0" smtClean="0">
                <a:solidFill>
                  <a:schemeClr val="bg1"/>
                </a:solidFill>
                <a:latin typeface="ArialMT"/>
              </a:rPr>
              <a:t>system</a:t>
            </a:r>
            <a:r>
              <a:rPr lang="en-US" altLang="fr-FR" b="1" i="1" dirty="0">
                <a:solidFill>
                  <a:schemeClr val="bg1"/>
                </a:solidFill>
                <a:latin typeface="ArialMT"/>
              </a:rPr>
              <a:t>;</a:t>
            </a:r>
          </a:p>
          <a:p>
            <a:pPr lvl="1">
              <a:lnSpc>
                <a:spcPct val="90000"/>
              </a:lnSpc>
            </a:pPr>
            <a:r>
              <a:rPr lang="en-US" altLang="fr-FR" b="1" i="1" dirty="0" smtClean="0">
                <a:solidFill>
                  <a:schemeClr val="bg1"/>
                </a:solidFill>
                <a:latin typeface="ArialMT"/>
                <a:sym typeface="Wingdings" panose="05000000000000000000" pitchFamily="2" charset="2"/>
              </a:rPr>
              <a:t> </a:t>
            </a:r>
            <a:r>
              <a:rPr lang="en-US" altLang="fr-FR" b="1" i="1" dirty="0" smtClean="0">
                <a:solidFill>
                  <a:schemeClr val="bg1"/>
                </a:solidFill>
                <a:latin typeface="ArialMT"/>
              </a:rPr>
              <a:t>If </a:t>
            </a:r>
            <a:r>
              <a:rPr lang="en-US" altLang="fr-FR" b="1" i="1" dirty="0">
                <a:solidFill>
                  <a:schemeClr val="bg1"/>
                </a:solidFill>
                <a:latin typeface="ArialMT"/>
              </a:rPr>
              <a:t>the mass of the unseen object is too big for a neutron star or a white dwarf, then it is very likely a black hole! </a:t>
            </a:r>
          </a:p>
        </p:txBody>
      </p:sp>
      <p:sp>
        <p:nvSpPr>
          <p:cNvPr id="9" name="Rectangle 1027"/>
          <p:cNvSpPr txBox="1">
            <a:spLocks noChangeArrowheads="1"/>
          </p:cNvSpPr>
          <p:nvPr/>
        </p:nvSpPr>
        <p:spPr bwMode="auto">
          <a:xfrm>
            <a:off x="0" y="0"/>
            <a:ext cx="979308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Black Holes as Laboratories of Fundamental Physics</a:t>
            </a:r>
            <a:endParaRPr lang="en-GB" sz="2800" b="1" kern="0" dirty="0">
              <a:solidFill>
                <a:srgbClr val="336699"/>
              </a:solidFill>
              <a:effectLst>
                <a:outerShdw blurRad="38100" dist="38100" dir="2700000">
                  <a:srgbClr val="000000"/>
                </a:outerShdw>
              </a:effectLst>
              <a:latin typeface="ArialMT"/>
            </a:endParaRPr>
          </a:p>
        </p:txBody>
      </p:sp>
      <p:pic>
        <p:nvPicPr>
          <p:cNvPr id="10" name="Image 9"/>
          <p:cNvPicPr>
            <a:picLocks noChangeAspect="1"/>
          </p:cNvPicPr>
          <p:nvPr/>
        </p:nvPicPr>
        <p:blipFill>
          <a:blip r:embed="rId3"/>
          <a:stretch>
            <a:fillRect/>
          </a:stretch>
        </p:blipFill>
        <p:spPr>
          <a:xfrm>
            <a:off x="251520" y="685800"/>
            <a:ext cx="8703857" cy="3483913"/>
          </a:xfrm>
          <a:prstGeom prst="rect">
            <a:avLst/>
          </a:prstGeom>
        </p:spPr>
      </p:pic>
      <p:pic>
        <p:nvPicPr>
          <p:cNvPr id="11" name="Image 10"/>
          <p:cNvPicPr>
            <a:picLocks noChangeAspect="1"/>
          </p:cNvPicPr>
          <p:nvPr/>
        </p:nvPicPr>
        <p:blipFill>
          <a:blip r:embed="rId4"/>
          <a:stretch>
            <a:fillRect/>
          </a:stretch>
        </p:blipFill>
        <p:spPr>
          <a:xfrm>
            <a:off x="5441572" y="4869160"/>
            <a:ext cx="3624943" cy="1909720"/>
          </a:xfrm>
          <a:prstGeom prst="rect">
            <a:avLst/>
          </a:prstGeom>
        </p:spPr>
      </p:pic>
      <p:sp>
        <p:nvSpPr>
          <p:cNvPr id="12" name="ZoneTexte 11"/>
          <p:cNvSpPr txBox="1"/>
          <p:nvPr/>
        </p:nvSpPr>
        <p:spPr>
          <a:xfrm>
            <a:off x="5577944" y="4209182"/>
            <a:ext cx="3352200" cy="646331"/>
          </a:xfrm>
          <a:prstGeom prst="rect">
            <a:avLst/>
          </a:prstGeom>
          <a:noFill/>
        </p:spPr>
        <p:txBody>
          <a:bodyPr wrap="none" rtlCol="0">
            <a:spAutoFit/>
          </a:bodyPr>
          <a:lstStyle/>
          <a:p>
            <a:r>
              <a:rPr lang="fr-FR" b="1" i="1" dirty="0" err="1" smtClean="0">
                <a:solidFill>
                  <a:schemeClr val="bg1"/>
                </a:solidFill>
                <a:latin typeface="ArialMT"/>
              </a:rPr>
              <a:t>Orbits</a:t>
            </a:r>
            <a:r>
              <a:rPr lang="fr-FR" b="1" i="1" dirty="0" smtClean="0">
                <a:solidFill>
                  <a:schemeClr val="bg1"/>
                </a:solidFill>
                <a:latin typeface="ArialMT"/>
              </a:rPr>
              <a:t> </a:t>
            </a:r>
            <a:r>
              <a:rPr lang="fr-FR" b="1" i="1" dirty="0" err="1" smtClean="0">
                <a:solidFill>
                  <a:schemeClr val="bg1"/>
                </a:solidFill>
                <a:latin typeface="ArialMT"/>
              </a:rPr>
              <a:t>depend</a:t>
            </a:r>
            <a:r>
              <a:rPr lang="fr-FR" b="1" i="1" dirty="0" smtClean="0">
                <a:solidFill>
                  <a:schemeClr val="bg1"/>
                </a:solidFill>
                <a:latin typeface="ArialMT"/>
              </a:rPr>
              <a:t> on masses of </a:t>
            </a:r>
          </a:p>
          <a:p>
            <a:pPr algn="ctr"/>
            <a:r>
              <a:rPr lang="fr-FR" b="1" i="1" dirty="0" err="1" smtClean="0">
                <a:solidFill>
                  <a:schemeClr val="bg1"/>
                </a:solidFill>
                <a:latin typeface="ArialMT"/>
              </a:rPr>
              <a:t>two</a:t>
            </a:r>
            <a:r>
              <a:rPr lang="fr-FR" b="1" i="1" dirty="0" smtClean="0">
                <a:solidFill>
                  <a:schemeClr val="bg1"/>
                </a:solidFill>
                <a:latin typeface="ArialMT"/>
              </a:rPr>
              <a:t> </a:t>
            </a:r>
            <a:r>
              <a:rPr lang="fr-FR" b="1" i="1" dirty="0" err="1" smtClean="0">
                <a:solidFill>
                  <a:schemeClr val="bg1"/>
                </a:solidFill>
                <a:latin typeface="ArialMT"/>
              </a:rPr>
              <a:t>obejects</a:t>
            </a:r>
            <a:r>
              <a:rPr lang="fr-FR" b="1" i="1" dirty="0" smtClean="0">
                <a:solidFill>
                  <a:schemeClr val="bg1"/>
                </a:solidFill>
                <a:latin typeface="ArialMT"/>
              </a:rPr>
              <a:t>:</a:t>
            </a:r>
            <a:endParaRPr lang="fr-FR" b="1" i="1" dirty="0">
              <a:solidFill>
                <a:schemeClr val="bg1"/>
              </a:solidFill>
              <a:latin typeface="ArialMT"/>
            </a:endParaRPr>
          </a:p>
        </p:txBody>
      </p:sp>
    </p:spTree>
    <p:extLst>
      <p:ext uri="{BB962C8B-B14F-4D97-AF65-F5344CB8AC3E}">
        <p14:creationId xmlns:p14="http://schemas.microsoft.com/office/powerpoint/2010/main" val="12241158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01880"/>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p:cNvPicPr>
            <a:picLocks noChangeAspect="1"/>
          </p:cNvPicPr>
          <p:nvPr/>
        </p:nvPicPr>
        <p:blipFill>
          <a:blip r:embed="rId3"/>
          <a:stretch>
            <a:fillRect/>
          </a:stretch>
        </p:blipFill>
        <p:spPr>
          <a:xfrm>
            <a:off x="4716016" y="112792"/>
            <a:ext cx="4360376" cy="3201161"/>
          </a:xfrm>
          <a:prstGeom prst="rect">
            <a:avLst/>
          </a:prstGeom>
        </p:spPr>
      </p:pic>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l="2025" t="1276" r="2025" b="8748"/>
          <a:stretch>
            <a:fillRect/>
          </a:stretch>
        </p:blipFill>
        <p:spPr bwMode="auto">
          <a:xfrm>
            <a:off x="4723460" y="3356992"/>
            <a:ext cx="4348532" cy="337658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027"/>
          <p:cNvSpPr txBox="1">
            <a:spLocks noChangeArrowheads="1"/>
          </p:cNvSpPr>
          <p:nvPr/>
        </p:nvSpPr>
        <p:spPr bwMode="auto">
          <a:xfrm>
            <a:off x="35496" y="-27384"/>
            <a:ext cx="500404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600" b="1" kern="0" dirty="0" smtClean="0">
                <a:solidFill>
                  <a:srgbClr val="FCF933"/>
                </a:solidFill>
                <a:effectLst>
                  <a:outerShdw blurRad="38100" dist="38100" dir="2700000">
                    <a:srgbClr val="000000"/>
                  </a:outerShdw>
                </a:effectLst>
                <a:latin typeface="ArialMT"/>
              </a:rPr>
              <a:t>Black Holes: X-Ray Emission</a:t>
            </a:r>
            <a:endParaRPr lang="en-GB" sz="2600" b="1" kern="0" dirty="0">
              <a:solidFill>
                <a:srgbClr val="336699"/>
              </a:solidFill>
              <a:effectLst>
                <a:outerShdw blurRad="38100" dist="38100" dir="2700000">
                  <a:srgbClr val="000000"/>
                </a:outerShdw>
              </a:effectLst>
              <a:latin typeface="ArialMT"/>
            </a:endParaRPr>
          </a:p>
        </p:txBody>
      </p:sp>
      <p:sp>
        <p:nvSpPr>
          <p:cNvPr id="7" name="Rectangle 3"/>
          <p:cNvSpPr txBox="1">
            <a:spLocks noChangeArrowheads="1"/>
          </p:cNvSpPr>
          <p:nvPr/>
        </p:nvSpPr>
        <p:spPr>
          <a:xfrm>
            <a:off x="-13490" y="629360"/>
            <a:ext cx="4723460" cy="5334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90000"/>
              </a:lnSpc>
            </a:pPr>
            <a:r>
              <a:rPr lang="en-US" altLang="fr-FR" sz="1800" b="1" i="1" dirty="0" smtClean="0">
                <a:solidFill>
                  <a:schemeClr val="bg1"/>
                </a:solidFill>
                <a:latin typeface="ArialMT"/>
              </a:rPr>
              <a:t>Visible star in a binary system loses some of its gas to the black hole</a:t>
            </a:r>
          </a:p>
          <a:p>
            <a:pPr>
              <a:lnSpc>
                <a:spcPct val="90000"/>
              </a:lnSpc>
            </a:pPr>
            <a:r>
              <a:rPr lang="en-US" altLang="fr-FR" sz="1800" b="1" i="1" dirty="0" smtClean="0">
                <a:solidFill>
                  <a:schemeClr val="bg1"/>
                </a:solidFill>
                <a:latin typeface="ArialMT"/>
              </a:rPr>
              <a:t>Gas material forms an </a:t>
            </a:r>
            <a:r>
              <a:rPr lang="en-US" altLang="fr-FR" sz="1800" b="1" i="1" u="sng" dirty="0" smtClean="0">
                <a:solidFill>
                  <a:srgbClr val="FFFF00"/>
                </a:solidFill>
                <a:latin typeface="ArialMT"/>
              </a:rPr>
              <a:t>accretion disk </a:t>
            </a:r>
            <a:r>
              <a:rPr lang="en-US" altLang="fr-FR" sz="1800" b="1" i="1" dirty="0" smtClean="0">
                <a:solidFill>
                  <a:schemeClr val="bg1"/>
                </a:solidFill>
                <a:latin typeface="ArialMT"/>
              </a:rPr>
              <a:t>as it spirals onto the black hole</a:t>
            </a:r>
          </a:p>
          <a:p>
            <a:pPr>
              <a:lnSpc>
                <a:spcPct val="90000"/>
              </a:lnSpc>
            </a:pPr>
            <a:endParaRPr lang="en-US" altLang="fr-FR" sz="2000" dirty="0" smtClean="0">
              <a:solidFill>
                <a:srgbClr val="FFFF00"/>
              </a:solidFill>
            </a:endParaRPr>
          </a:p>
          <a:p>
            <a:pPr>
              <a:lnSpc>
                <a:spcPct val="90000"/>
              </a:lnSpc>
            </a:pPr>
            <a:r>
              <a:rPr lang="en-US" altLang="fr-FR" sz="1800" b="1" i="1" dirty="0" smtClean="0">
                <a:solidFill>
                  <a:schemeClr val="bg1"/>
                </a:solidFill>
                <a:latin typeface="ArialMT"/>
              </a:rPr>
              <a:t>Material in Disk gains energy as it falls into black hole:</a:t>
            </a:r>
          </a:p>
          <a:p>
            <a:pPr>
              <a:lnSpc>
                <a:spcPct val="90000"/>
              </a:lnSpc>
            </a:pPr>
            <a:endParaRPr lang="en-US" altLang="fr-FR" sz="1600" b="1" i="1" dirty="0">
              <a:solidFill>
                <a:schemeClr val="bg1"/>
              </a:solidFill>
              <a:latin typeface="ArialMT"/>
              <a:sym typeface="Wingdings" panose="05000000000000000000" pitchFamily="2" charset="2"/>
            </a:endParaRPr>
          </a:p>
          <a:p>
            <a:pPr>
              <a:lnSpc>
                <a:spcPct val="90000"/>
              </a:lnSpc>
            </a:pPr>
            <a:r>
              <a:rPr lang="en-US" altLang="fr-FR" sz="1800" b="1" i="1" dirty="0">
                <a:solidFill>
                  <a:schemeClr val="bg1"/>
                </a:solidFill>
                <a:latin typeface="ArialMT"/>
              </a:rPr>
              <a:t>G</a:t>
            </a:r>
            <a:r>
              <a:rPr lang="en-US" altLang="fr-FR" sz="1800" b="1" i="1" dirty="0" smtClean="0">
                <a:solidFill>
                  <a:schemeClr val="bg1"/>
                </a:solidFill>
                <a:latin typeface="ArialMT"/>
              </a:rPr>
              <a:t>ravitational energy is converted into kinetic energy (up to 40% of the mass  of </a:t>
            </a:r>
            <a:r>
              <a:rPr lang="en-US" altLang="fr-FR" sz="1800" b="1" i="1" dirty="0" err="1" smtClean="0">
                <a:solidFill>
                  <a:schemeClr val="bg1"/>
                </a:solidFill>
                <a:latin typeface="ArialMT"/>
              </a:rPr>
              <a:t>infalling</a:t>
            </a:r>
            <a:r>
              <a:rPr lang="en-US" altLang="fr-FR" sz="1800" b="1" i="1" dirty="0" smtClean="0">
                <a:solidFill>
                  <a:schemeClr val="bg1"/>
                </a:solidFill>
                <a:latin typeface="ArialMT"/>
              </a:rPr>
              <a:t> material is converted into energy)</a:t>
            </a:r>
          </a:p>
          <a:p>
            <a:pPr>
              <a:lnSpc>
                <a:spcPct val="90000"/>
              </a:lnSpc>
            </a:pPr>
            <a:endParaRPr lang="en-US" altLang="fr-FR" sz="1800" b="1" i="1" dirty="0" smtClean="0">
              <a:solidFill>
                <a:schemeClr val="bg1"/>
              </a:solidFill>
              <a:latin typeface="ArialMT"/>
            </a:endParaRPr>
          </a:p>
          <a:p>
            <a:pPr>
              <a:lnSpc>
                <a:spcPct val="90000"/>
              </a:lnSpc>
            </a:pPr>
            <a:r>
              <a:rPr lang="en-US" altLang="fr-FR" sz="1800" b="1" i="1" dirty="0" smtClean="0">
                <a:solidFill>
                  <a:schemeClr val="bg1"/>
                </a:solidFill>
                <a:latin typeface="ArialMT"/>
              </a:rPr>
              <a:t>Gas particles in the disk rub against each and heat up from friction (up to 10</a:t>
            </a:r>
            <a:r>
              <a:rPr lang="en-US" altLang="fr-FR" sz="1800" b="1" i="1" baseline="30000" dirty="0" smtClean="0">
                <a:solidFill>
                  <a:schemeClr val="bg1"/>
                </a:solidFill>
                <a:latin typeface="ArialMT"/>
              </a:rPr>
              <a:t>7</a:t>
            </a:r>
            <a:r>
              <a:rPr lang="en-US" altLang="fr-FR" sz="1800" b="1" i="1" dirty="0" smtClean="0">
                <a:solidFill>
                  <a:schemeClr val="bg1"/>
                </a:solidFill>
                <a:latin typeface="ArialMT"/>
              </a:rPr>
              <a:t> K)</a:t>
            </a:r>
          </a:p>
          <a:p>
            <a:pPr>
              <a:lnSpc>
                <a:spcPct val="90000"/>
              </a:lnSpc>
            </a:pPr>
            <a:endParaRPr lang="en-US" altLang="fr-FR" sz="1800" b="1" i="1" dirty="0" smtClean="0">
              <a:solidFill>
                <a:schemeClr val="bg1"/>
              </a:solidFill>
              <a:latin typeface="ArialMT"/>
            </a:endParaRPr>
          </a:p>
          <a:p>
            <a:pPr>
              <a:lnSpc>
                <a:spcPct val="90000"/>
              </a:lnSpc>
            </a:pPr>
            <a:r>
              <a:rPr lang="en-US" altLang="fr-FR" sz="1800" b="1" i="1" dirty="0">
                <a:solidFill>
                  <a:schemeClr val="bg1"/>
                </a:solidFill>
                <a:latin typeface="ArialMT"/>
              </a:rPr>
              <a:t>N</a:t>
            </a:r>
            <a:r>
              <a:rPr lang="en-US" altLang="fr-FR" sz="1800" b="1" i="1" dirty="0" smtClean="0">
                <a:solidFill>
                  <a:schemeClr val="bg1"/>
                </a:solidFill>
                <a:latin typeface="ArialMT"/>
              </a:rPr>
              <a:t>ear event horizon, emitting thermal radiation peaking in X-Ray</a:t>
            </a:r>
          </a:p>
        </p:txBody>
      </p:sp>
      <p:sp>
        <p:nvSpPr>
          <p:cNvPr id="10" name="ZoneTexte 9"/>
          <p:cNvSpPr txBox="1"/>
          <p:nvPr/>
        </p:nvSpPr>
        <p:spPr>
          <a:xfrm>
            <a:off x="529618" y="5994514"/>
            <a:ext cx="4121834" cy="707886"/>
          </a:xfrm>
          <a:prstGeom prst="rect">
            <a:avLst/>
          </a:prstGeom>
          <a:noFill/>
        </p:spPr>
        <p:txBody>
          <a:bodyPr wrap="none" rtlCol="0">
            <a:spAutoFit/>
          </a:bodyPr>
          <a:lstStyle/>
          <a:p>
            <a:r>
              <a:rPr lang="fr-FR" sz="2000" b="1" i="1" dirty="0" smtClean="0">
                <a:solidFill>
                  <a:srgbClr val="FFFF00"/>
                </a:solidFill>
                <a:latin typeface="ArialMT"/>
              </a:rPr>
              <a:t>Black Hole are efficient « Power </a:t>
            </a:r>
          </a:p>
          <a:p>
            <a:r>
              <a:rPr lang="fr-FR" sz="2000" b="1" i="1" dirty="0" err="1" smtClean="0">
                <a:solidFill>
                  <a:srgbClr val="FFFF00"/>
                </a:solidFill>
                <a:latin typeface="ArialMT"/>
              </a:rPr>
              <a:t>Factories</a:t>
            </a:r>
            <a:r>
              <a:rPr lang="fr-FR" sz="2000" b="1" i="1" dirty="0" smtClean="0">
                <a:solidFill>
                  <a:srgbClr val="FFFF00"/>
                </a:solidFill>
                <a:latin typeface="ArialMT"/>
              </a:rPr>
              <a:t> » </a:t>
            </a:r>
            <a:r>
              <a:rPr lang="fr-FR" sz="2000" b="1" i="1" dirty="0" err="1" smtClean="0">
                <a:solidFill>
                  <a:srgbClr val="FFFF00"/>
                </a:solidFill>
                <a:latin typeface="ArialMT"/>
              </a:rPr>
              <a:t>when</a:t>
            </a:r>
            <a:r>
              <a:rPr lang="fr-FR" sz="2000" b="1" i="1" dirty="0" smtClean="0">
                <a:solidFill>
                  <a:srgbClr val="FFFF00"/>
                </a:solidFill>
                <a:latin typeface="ArialMT"/>
              </a:rPr>
              <a:t> </a:t>
            </a:r>
            <a:r>
              <a:rPr lang="fr-FR" sz="2000" b="1" i="1" dirty="0" err="1" smtClean="0">
                <a:solidFill>
                  <a:srgbClr val="FFFF00"/>
                </a:solidFill>
                <a:latin typeface="ArialMT"/>
              </a:rPr>
              <a:t>they</a:t>
            </a:r>
            <a:r>
              <a:rPr lang="fr-FR" sz="2000" b="1" i="1" dirty="0" smtClean="0">
                <a:solidFill>
                  <a:srgbClr val="FFFF00"/>
                </a:solidFill>
                <a:latin typeface="ArialMT"/>
              </a:rPr>
              <a:t> </a:t>
            </a:r>
            <a:r>
              <a:rPr lang="fr-FR" sz="2000" b="1" i="1" dirty="0" err="1" smtClean="0">
                <a:solidFill>
                  <a:srgbClr val="FFFF00"/>
                </a:solidFill>
                <a:latin typeface="ArialMT"/>
              </a:rPr>
              <a:t>accrete</a:t>
            </a:r>
            <a:r>
              <a:rPr lang="fr-FR" sz="2000" b="1" i="1" dirty="0" smtClean="0">
                <a:solidFill>
                  <a:srgbClr val="FFFF00"/>
                </a:solidFill>
                <a:latin typeface="ArialMT"/>
              </a:rPr>
              <a:t>! </a:t>
            </a:r>
            <a:endParaRPr lang="fr-FR" sz="2000" b="1" i="1" dirty="0">
              <a:solidFill>
                <a:srgbClr val="FFFF00"/>
              </a:solidFill>
              <a:latin typeface="ArialMT"/>
            </a:endParaRPr>
          </a:p>
        </p:txBody>
      </p:sp>
    </p:spTree>
    <p:extLst>
      <p:ext uri="{BB962C8B-B14F-4D97-AF65-F5344CB8AC3E}">
        <p14:creationId xmlns:p14="http://schemas.microsoft.com/office/powerpoint/2010/main" val="21317552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866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1027"/>
          <p:cNvSpPr txBox="1">
            <a:spLocks noChangeArrowheads="1"/>
          </p:cNvSpPr>
          <p:nvPr/>
        </p:nvSpPr>
        <p:spPr bwMode="auto">
          <a:xfrm>
            <a:off x="2123728" y="14164"/>
            <a:ext cx="518457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Radio Jets from Black Holes</a:t>
            </a:r>
            <a:endParaRPr lang="en-GB" sz="2800" b="1" kern="0" dirty="0">
              <a:solidFill>
                <a:srgbClr val="336699"/>
              </a:solidFill>
              <a:effectLst>
                <a:outerShdw blurRad="38100" dist="38100" dir="2700000">
                  <a:srgbClr val="000000"/>
                </a:outerShdw>
              </a:effectLst>
              <a:latin typeface="ArialMT"/>
            </a:endParaRPr>
          </a:p>
        </p:txBody>
      </p:sp>
      <p:pic>
        <p:nvPicPr>
          <p:cNvPr id="5" name="Picture 5" descr="m87_disk_illustration.jpg                                      0000066A Documents                      B6B957B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2622" y="699964"/>
            <a:ext cx="3870796" cy="307102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253589" y="773410"/>
            <a:ext cx="3568861" cy="523220"/>
          </a:xfrm>
          <a:prstGeom prst="rect">
            <a:avLst/>
          </a:prstGeom>
        </p:spPr>
        <p:txBody>
          <a:bodyPr wrap="square">
            <a:spAutoFit/>
          </a:bodyPr>
          <a:lstStyle/>
          <a:p>
            <a:pPr algn="ctr"/>
            <a:r>
              <a:rPr lang="en-US" altLang="en-US" sz="1400" b="1" dirty="0">
                <a:solidFill>
                  <a:schemeClr val="bg1"/>
                </a:solidFill>
                <a:latin typeface="ArialMT"/>
              </a:rPr>
              <a:t>Magnetic field from surrounding disk funnels material into the jet </a:t>
            </a:r>
            <a:endParaRPr lang="fr-FR" sz="1400" b="1" dirty="0">
              <a:solidFill>
                <a:schemeClr val="bg1"/>
              </a:solidFill>
              <a:latin typeface="ArialMT"/>
            </a:endParaRPr>
          </a:p>
        </p:txBody>
      </p:sp>
      <p:sp>
        <p:nvSpPr>
          <p:cNvPr id="7" name="Rectangle 6"/>
          <p:cNvSpPr/>
          <p:nvPr/>
        </p:nvSpPr>
        <p:spPr>
          <a:xfrm>
            <a:off x="230467" y="755859"/>
            <a:ext cx="4686343" cy="984885"/>
          </a:xfrm>
          <a:prstGeom prst="rect">
            <a:avLst/>
          </a:prstGeom>
        </p:spPr>
        <p:txBody>
          <a:bodyPr wrap="square">
            <a:spAutoFit/>
          </a:bodyPr>
          <a:lstStyle/>
          <a:p>
            <a:pPr algn="ctr"/>
            <a:r>
              <a:rPr lang="en-US" altLang="en-US" sz="2000" b="1" i="1" dirty="0">
                <a:solidFill>
                  <a:schemeClr val="bg1"/>
                </a:solidFill>
                <a:latin typeface="ArialMT"/>
              </a:rPr>
              <a:t>Radio tells us about motions </a:t>
            </a:r>
            <a:r>
              <a:rPr lang="en-US" altLang="en-US" sz="2000" b="1" i="1" dirty="0" smtClean="0">
                <a:solidFill>
                  <a:schemeClr val="bg1"/>
                </a:solidFill>
                <a:latin typeface="ArialMT"/>
              </a:rPr>
              <a:t>of particles </a:t>
            </a:r>
            <a:r>
              <a:rPr lang="en-US" altLang="en-US" sz="2000" b="1" i="1" dirty="0">
                <a:solidFill>
                  <a:schemeClr val="bg1"/>
                </a:solidFill>
                <a:latin typeface="ArialMT"/>
              </a:rPr>
              <a:t>in magnetic </a:t>
            </a:r>
            <a:r>
              <a:rPr lang="en-US" altLang="en-US" sz="2000" b="1" i="1" dirty="0" smtClean="0">
                <a:solidFill>
                  <a:schemeClr val="bg1"/>
                </a:solidFill>
                <a:latin typeface="ArialMT"/>
              </a:rPr>
              <a:t>fields:</a:t>
            </a:r>
          </a:p>
          <a:p>
            <a:endParaRPr lang="en-US" altLang="en-US" b="1" i="1" dirty="0">
              <a:solidFill>
                <a:schemeClr val="bg1"/>
              </a:solidFill>
              <a:latin typeface="ArialMT"/>
            </a:endParaRPr>
          </a:p>
        </p:txBody>
      </p:sp>
      <p:pic>
        <p:nvPicPr>
          <p:cNvPr id="8" name="Image 7"/>
          <p:cNvPicPr>
            <a:picLocks noChangeAspect="1"/>
          </p:cNvPicPr>
          <p:nvPr/>
        </p:nvPicPr>
        <p:blipFill>
          <a:blip r:embed="rId4"/>
          <a:stretch>
            <a:fillRect/>
          </a:stretch>
        </p:blipFill>
        <p:spPr>
          <a:xfrm>
            <a:off x="3491880" y="3868214"/>
            <a:ext cx="5481538" cy="3169267"/>
          </a:xfrm>
          <a:prstGeom prst="rect">
            <a:avLst/>
          </a:prstGeom>
        </p:spPr>
      </p:pic>
      <p:sp>
        <p:nvSpPr>
          <p:cNvPr id="10" name="ZoneTexte 9"/>
          <p:cNvSpPr txBox="1"/>
          <p:nvPr/>
        </p:nvSpPr>
        <p:spPr>
          <a:xfrm>
            <a:off x="265311" y="1699606"/>
            <a:ext cx="4666729" cy="2862322"/>
          </a:xfrm>
          <a:prstGeom prst="rect">
            <a:avLst/>
          </a:prstGeom>
          <a:noFill/>
        </p:spPr>
        <p:txBody>
          <a:bodyPr wrap="square" rtlCol="0">
            <a:spAutoFit/>
          </a:bodyPr>
          <a:lstStyle/>
          <a:p>
            <a:r>
              <a:rPr lang="fr-FR" b="1" i="1" dirty="0" smtClean="0">
                <a:solidFill>
                  <a:srgbClr val="FFFF00"/>
                </a:solidFill>
                <a:latin typeface="ArialMT"/>
              </a:rPr>
              <a:t>MANY BLACK HOLES EMIT JETS:</a:t>
            </a:r>
          </a:p>
          <a:p>
            <a:endParaRPr lang="fr-FR" b="1" i="1" dirty="0">
              <a:solidFill>
                <a:srgbClr val="FFFF00"/>
              </a:solidFill>
              <a:latin typeface="ArialMT"/>
            </a:endParaRPr>
          </a:p>
          <a:p>
            <a:pPr marL="285750" indent="-285750">
              <a:buFont typeface="Arial" panose="020B0604020202020204" pitchFamily="34" charset="0"/>
              <a:buChar char="•"/>
            </a:pPr>
            <a:r>
              <a:rPr lang="en-US" b="1" i="1" dirty="0" smtClean="0">
                <a:solidFill>
                  <a:schemeClr val="bg1"/>
                </a:solidFill>
                <a:latin typeface="ArialMT"/>
              </a:rPr>
              <a:t>Magnetic fields surrounding the black hole produce spectacular jets of high-energy particles (B-field comes from the disk of hot gas around the BH, and not BH itself)</a:t>
            </a:r>
          </a:p>
          <a:p>
            <a:endParaRPr lang="en-US" b="1" i="1" dirty="0">
              <a:solidFill>
                <a:srgbClr val="FFFF00"/>
              </a:solidFill>
              <a:latin typeface="ArialMT"/>
            </a:endParaRPr>
          </a:p>
          <a:p>
            <a:endParaRPr lang="en-US" b="1" i="1" dirty="0">
              <a:solidFill>
                <a:srgbClr val="FFFF00"/>
              </a:solidFill>
              <a:latin typeface="ArialMT"/>
            </a:endParaRPr>
          </a:p>
          <a:p>
            <a:endParaRPr lang="fr-FR" b="1" i="1" dirty="0">
              <a:solidFill>
                <a:srgbClr val="FFFF00"/>
              </a:solidFill>
              <a:latin typeface="ArialMT"/>
            </a:endParaRPr>
          </a:p>
        </p:txBody>
      </p:sp>
      <p:sp>
        <p:nvSpPr>
          <p:cNvPr id="11" name="Rectangle 10"/>
          <p:cNvSpPr/>
          <p:nvPr/>
        </p:nvSpPr>
        <p:spPr>
          <a:xfrm>
            <a:off x="-236297" y="4141623"/>
            <a:ext cx="3710755" cy="2862322"/>
          </a:xfrm>
          <a:prstGeom prst="rect">
            <a:avLst/>
          </a:prstGeom>
        </p:spPr>
        <p:txBody>
          <a:bodyPr wrap="square">
            <a:spAutoFit/>
          </a:bodyPr>
          <a:lstStyle/>
          <a:p>
            <a:pPr marL="742950" lvl="1" indent="-285750">
              <a:buFont typeface="Wingdings" panose="05000000000000000000" pitchFamily="2" charset="2"/>
              <a:buChar char="ü"/>
            </a:pPr>
            <a:r>
              <a:rPr lang="en-US" altLang="en-US" b="1" i="1" dirty="0">
                <a:solidFill>
                  <a:schemeClr val="bg1"/>
                </a:solidFill>
                <a:latin typeface="ArialMT"/>
              </a:rPr>
              <a:t>Material in jet moving at 0.9c. </a:t>
            </a:r>
            <a:endParaRPr lang="en-US" altLang="en-US" b="1" i="1" dirty="0" smtClean="0">
              <a:solidFill>
                <a:schemeClr val="bg1"/>
              </a:solidFill>
              <a:latin typeface="ArialMT"/>
            </a:endParaRPr>
          </a:p>
          <a:p>
            <a:pPr marL="742950" lvl="1" indent="-285750">
              <a:buFont typeface="Wingdings" panose="05000000000000000000" pitchFamily="2" charset="2"/>
              <a:buChar char="ü"/>
            </a:pPr>
            <a:endParaRPr lang="en-US" altLang="en-US" b="1" i="1" dirty="0">
              <a:solidFill>
                <a:schemeClr val="bg1"/>
              </a:solidFill>
              <a:latin typeface="ArialMT"/>
            </a:endParaRPr>
          </a:p>
          <a:p>
            <a:pPr marL="742950" lvl="1" indent="-285750">
              <a:buFont typeface="Wingdings" panose="05000000000000000000" pitchFamily="2" charset="2"/>
              <a:buChar char="ü"/>
            </a:pPr>
            <a:r>
              <a:rPr lang="en-US" altLang="en-US" b="1" i="1" dirty="0">
                <a:solidFill>
                  <a:schemeClr val="bg1"/>
                </a:solidFill>
                <a:latin typeface="ArialMT"/>
              </a:rPr>
              <a:t>Jet likely composed of electrons and positrons</a:t>
            </a:r>
            <a:r>
              <a:rPr lang="en-US" altLang="en-US" b="1" i="1" dirty="0" smtClean="0">
                <a:solidFill>
                  <a:schemeClr val="bg1"/>
                </a:solidFill>
                <a:latin typeface="ArialMT"/>
              </a:rPr>
              <a:t>.</a:t>
            </a:r>
          </a:p>
          <a:p>
            <a:pPr marL="742950" lvl="1" indent="-285750">
              <a:buFont typeface="Wingdings" panose="05000000000000000000" pitchFamily="2" charset="2"/>
              <a:buChar char="ü"/>
            </a:pPr>
            <a:endParaRPr lang="en-US" altLang="en-US" b="1" i="1" dirty="0">
              <a:solidFill>
                <a:schemeClr val="bg1"/>
              </a:solidFill>
              <a:latin typeface="ArialMT"/>
            </a:endParaRPr>
          </a:p>
          <a:p>
            <a:pPr marL="742950" lvl="1" indent="-285750">
              <a:buFont typeface="Wingdings" panose="05000000000000000000" pitchFamily="2" charset="2"/>
              <a:buChar char="ü"/>
            </a:pPr>
            <a:r>
              <a:rPr lang="en-US" altLang="en-US" b="1" i="1" dirty="0">
                <a:solidFill>
                  <a:schemeClr val="bg1"/>
                </a:solidFill>
                <a:latin typeface="ArialMT"/>
              </a:rPr>
              <a:t> Interaction of jet material with magnetic field gives rise to Radio emission.</a:t>
            </a:r>
          </a:p>
          <a:p>
            <a:pPr marL="742950" lvl="1" indent="-285750">
              <a:buFont typeface="Wingdings" panose="05000000000000000000" pitchFamily="2" charset="2"/>
              <a:buChar char="ü"/>
            </a:pPr>
            <a:endParaRPr lang="en-US" altLang="en-US" b="1" i="1" dirty="0">
              <a:solidFill>
                <a:schemeClr val="bg1"/>
              </a:solidFill>
              <a:latin typeface="ArialMT"/>
            </a:endParaRPr>
          </a:p>
        </p:txBody>
      </p:sp>
    </p:spTree>
    <p:extLst>
      <p:ext uri="{BB962C8B-B14F-4D97-AF65-F5344CB8AC3E}">
        <p14:creationId xmlns:p14="http://schemas.microsoft.com/office/powerpoint/2010/main" val="28539339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866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1476" y="681487"/>
            <a:ext cx="3480792" cy="32151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928" y="681488"/>
            <a:ext cx="5347816" cy="3215175"/>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7"/>
          <p:cNvSpPr txBox="1">
            <a:spLocks noChangeArrowheads="1"/>
          </p:cNvSpPr>
          <p:nvPr/>
        </p:nvSpPr>
        <p:spPr bwMode="auto">
          <a:xfrm>
            <a:off x="230108" y="5022425"/>
            <a:ext cx="18257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fr-FR" sz="1600" b="1" i="1" dirty="0">
                <a:solidFill>
                  <a:schemeClr val="bg1"/>
                </a:solidFill>
                <a:latin typeface="ArialMT"/>
              </a:rPr>
              <a:t>Hot material falling into the black hole. </a:t>
            </a:r>
            <a:endParaRPr lang="en-US" altLang="fr-FR" sz="1600" b="1" i="1" dirty="0">
              <a:solidFill>
                <a:srgbClr val="FFFF00"/>
              </a:solidFill>
              <a:latin typeface="ArialMT"/>
            </a:endParaRPr>
          </a:p>
        </p:txBody>
      </p:sp>
      <p:sp>
        <p:nvSpPr>
          <p:cNvPr id="6" name="Text Box 8"/>
          <p:cNvSpPr txBox="1">
            <a:spLocks noChangeArrowheads="1"/>
          </p:cNvSpPr>
          <p:nvPr/>
        </p:nvSpPr>
        <p:spPr bwMode="auto">
          <a:xfrm>
            <a:off x="6670068" y="3281690"/>
            <a:ext cx="2362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fr-FR" sz="1600" b="1" i="1" dirty="0">
                <a:solidFill>
                  <a:schemeClr val="bg1"/>
                </a:solidFill>
                <a:latin typeface="ArialMT"/>
              </a:rPr>
              <a:t>“Weird” motions of objects nearby</a:t>
            </a:r>
          </a:p>
        </p:txBody>
      </p:sp>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0409" y="3903749"/>
            <a:ext cx="3115576" cy="305974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027"/>
          <p:cNvSpPr txBox="1">
            <a:spLocks noChangeArrowheads="1"/>
          </p:cNvSpPr>
          <p:nvPr/>
        </p:nvSpPr>
        <p:spPr bwMode="auto">
          <a:xfrm>
            <a:off x="1115616" y="-7086"/>
            <a:ext cx="763284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How Do We Know Black Hole is There ?</a:t>
            </a:r>
            <a:endParaRPr lang="en-GB" sz="2800" b="1" kern="0" dirty="0">
              <a:solidFill>
                <a:srgbClr val="336699"/>
              </a:solidFill>
              <a:effectLst>
                <a:outerShdw blurRad="38100" dist="38100" dir="2700000">
                  <a:srgbClr val="000000"/>
                </a:outerShdw>
              </a:effectLst>
              <a:latin typeface="ArialMT"/>
            </a:endParaRPr>
          </a:p>
        </p:txBody>
      </p:sp>
      <p:pic>
        <p:nvPicPr>
          <p:cNvPr id="11"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99362" y="3934581"/>
            <a:ext cx="2347704" cy="31155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87686" y="4325205"/>
            <a:ext cx="726233" cy="1939887"/>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10"/>
          <p:cNvSpPr txBox="1">
            <a:spLocks noChangeArrowheads="1"/>
          </p:cNvSpPr>
          <p:nvPr/>
        </p:nvSpPr>
        <p:spPr bwMode="auto">
          <a:xfrm>
            <a:off x="7819070" y="6655715"/>
            <a:ext cx="1524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fr-FR" sz="1400" b="1" dirty="0">
                <a:solidFill>
                  <a:schemeClr val="bg1"/>
                </a:solidFill>
                <a:latin typeface="ArialMT"/>
              </a:rPr>
              <a:t>One month</a:t>
            </a:r>
          </a:p>
        </p:txBody>
      </p:sp>
      <p:sp>
        <p:nvSpPr>
          <p:cNvPr id="15" name="Text Box 9"/>
          <p:cNvSpPr txBox="1">
            <a:spLocks noChangeArrowheads="1"/>
          </p:cNvSpPr>
          <p:nvPr/>
        </p:nvSpPr>
        <p:spPr bwMode="auto">
          <a:xfrm>
            <a:off x="5239410" y="5202269"/>
            <a:ext cx="137088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fr-FR" sz="1600" b="1" i="1" dirty="0">
                <a:solidFill>
                  <a:schemeClr val="bg1"/>
                </a:solidFill>
                <a:latin typeface="ArialMT"/>
              </a:rPr>
              <a:t>Jets of </a:t>
            </a:r>
            <a:endParaRPr lang="en-US" altLang="fr-FR" sz="1600" b="1" i="1" dirty="0" smtClean="0">
              <a:solidFill>
                <a:schemeClr val="bg1"/>
              </a:solidFill>
              <a:latin typeface="ArialMT"/>
            </a:endParaRPr>
          </a:p>
          <a:p>
            <a:r>
              <a:rPr lang="en-US" altLang="fr-FR" sz="1600" b="1" i="1" dirty="0" smtClean="0">
                <a:solidFill>
                  <a:schemeClr val="bg1"/>
                </a:solidFill>
                <a:latin typeface="ArialMT"/>
              </a:rPr>
              <a:t>glowing </a:t>
            </a:r>
            <a:r>
              <a:rPr lang="en-US" altLang="fr-FR" sz="1600" b="1" i="1" dirty="0">
                <a:solidFill>
                  <a:schemeClr val="bg1"/>
                </a:solidFill>
                <a:latin typeface="ArialMT"/>
              </a:rPr>
              <a:t>gas</a:t>
            </a:r>
          </a:p>
        </p:txBody>
      </p:sp>
      <p:sp>
        <p:nvSpPr>
          <p:cNvPr id="16" name="Text Box 9"/>
          <p:cNvSpPr txBox="1">
            <a:spLocks noChangeArrowheads="1"/>
          </p:cNvSpPr>
          <p:nvPr/>
        </p:nvSpPr>
        <p:spPr bwMode="auto">
          <a:xfrm>
            <a:off x="91928" y="860301"/>
            <a:ext cx="137088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fr-FR" sz="1600" b="1" i="1" dirty="0">
                <a:solidFill>
                  <a:schemeClr val="bg1"/>
                </a:solidFill>
                <a:latin typeface="ArialMT"/>
              </a:rPr>
              <a:t>Jets of </a:t>
            </a:r>
            <a:endParaRPr lang="en-US" altLang="fr-FR" sz="1600" b="1" i="1" dirty="0" smtClean="0">
              <a:solidFill>
                <a:schemeClr val="bg1"/>
              </a:solidFill>
              <a:latin typeface="ArialMT"/>
            </a:endParaRPr>
          </a:p>
          <a:p>
            <a:r>
              <a:rPr lang="en-US" altLang="fr-FR" sz="1600" b="1" i="1" dirty="0" smtClean="0">
                <a:solidFill>
                  <a:schemeClr val="bg1"/>
                </a:solidFill>
                <a:latin typeface="ArialMT"/>
              </a:rPr>
              <a:t>glowing </a:t>
            </a:r>
            <a:r>
              <a:rPr lang="en-US" altLang="fr-FR" sz="1600" b="1" i="1" dirty="0">
                <a:solidFill>
                  <a:schemeClr val="bg1"/>
                </a:solidFill>
                <a:latin typeface="ArialMT"/>
              </a:rPr>
              <a:t>gas</a:t>
            </a:r>
          </a:p>
        </p:txBody>
      </p:sp>
      <p:sp>
        <p:nvSpPr>
          <p:cNvPr id="17" name="Text Box 7"/>
          <p:cNvSpPr txBox="1">
            <a:spLocks noChangeArrowheads="1"/>
          </p:cNvSpPr>
          <p:nvPr/>
        </p:nvSpPr>
        <p:spPr bwMode="auto">
          <a:xfrm>
            <a:off x="230108" y="2782799"/>
            <a:ext cx="182578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fr-FR" sz="1600" b="1" i="1" dirty="0">
                <a:solidFill>
                  <a:schemeClr val="bg1"/>
                </a:solidFill>
                <a:latin typeface="ArialMT"/>
              </a:rPr>
              <a:t>Hot material falling into the black hole. </a:t>
            </a:r>
            <a:endParaRPr lang="en-US" altLang="fr-FR" sz="1600" b="1" i="1" dirty="0">
              <a:solidFill>
                <a:srgbClr val="FFFF00"/>
              </a:solidFill>
              <a:latin typeface="ArialMT"/>
            </a:endParaRPr>
          </a:p>
        </p:txBody>
      </p:sp>
      <p:sp>
        <p:nvSpPr>
          <p:cNvPr id="18" name="Text Box 8"/>
          <p:cNvSpPr txBox="1">
            <a:spLocks noChangeArrowheads="1"/>
          </p:cNvSpPr>
          <p:nvPr/>
        </p:nvSpPr>
        <p:spPr bwMode="auto">
          <a:xfrm>
            <a:off x="2877210" y="3206991"/>
            <a:ext cx="2362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fr-FR" sz="1600" b="1" i="1" dirty="0">
                <a:solidFill>
                  <a:schemeClr val="bg1"/>
                </a:solidFill>
                <a:latin typeface="ArialMT"/>
              </a:rPr>
              <a:t>“Weird” motions of objects nearby</a:t>
            </a:r>
          </a:p>
        </p:txBody>
      </p:sp>
    </p:spTree>
    <p:extLst>
      <p:ext uri="{BB962C8B-B14F-4D97-AF65-F5344CB8AC3E}">
        <p14:creationId xmlns:p14="http://schemas.microsoft.com/office/powerpoint/2010/main" val="326308523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b="11151"/>
          <a:stretch>
            <a:fillRect/>
          </a:stretch>
        </p:blipFill>
        <p:spPr bwMode="auto">
          <a:xfrm>
            <a:off x="388882" y="775551"/>
            <a:ext cx="2667000" cy="264255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l="661" b="15475"/>
          <a:stretch>
            <a:fillRect/>
          </a:stretch>
        </p:blipFill>
        <p:spPr bwMode="auto">
          <a:xfrm>
            <a:off x="3301414" y="742974"/>
            <a:ext cx="2952750" cy="26781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t="8324" b="16647"/>
          <a:stretch>
            <a:fillRect/>
          </a:stretch>
        </p:blipFill>
        <p:spPr bwMode="auto">
          <a:xfrm>
            <a:off x="6514373" y="799240"/>
            <a:ext cx="2369418" cy="263029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027"/>
          <p:cNvSpPr txBox="1">
            <a:spLocks noChangeArrowheads="1"/>
          </p:cNvSpPr>
          <p:nvPr/>
        </p:nvSpPr>
        <p:spPr bwMode="auto">
          <a:xfrm>
            <a:off x="1496816" y="-20991"/>
            <a:ext cx="6561946"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Where do Black Holes Come From ? </a:t>
            </a:r>
            <a:endParaRPr lang="en-GB" sz="2800" b="1" kern="0" dirty="0">
              <a:solidFill>
                <a:srgbClr val="336699"/>
              </a:solidFill>
              <a:effectLst>
                <a:outerShdw blurRad="38100" dist="38100" dir="2700000">
                  <a:srgbClr val="000000"/>
                </a:outerShdw>
              </a:effectLst>
              <a:latin typeface="ArialMT"/>
            </a:endParaRPr>
          </a:p>
        </p:txBody>
      </p:sp>
      <p:sp>
        <p:nvSpPr>
          <p:cNvPr id="9" name="Rectangle 8"/>
          <p:cNvSpPr/>
          <p:nvPr/>
        </p:nvSpPr>
        <p:spPr>
          <a:xfrm>
            <a:off x="0" y="3333774"/>
            <a:ext cx="9143628" cy="3416320"/>
          </a:xfrm>
          <a:prstGeom prst="rect">
            <a:avLst/>
          </a:prstGeom>
        </p:spPr>
        <p:txBody>
          <a:bodyPr wrap="square">
            <a:spAutoFit/>
          </a:bodyPr>
          <a:lstStyle/>
          <a:p>
            <a:pPr>
              <a:buFont typeface="Arial" panose="020B0604020202020204" pitchFamily="34" charset="0"/>
              <a:buChar char="•"/>
            </a:pPr>
            <a:endParaRPr lang="en-US" b="1" i="1" dirty="0">
              <a:solidFill>
                <a:schemeClr val="bg1"/>
              </a:solidFill>
              <a:latin typeface="ArialMT"/>
            </a:endParaRPr>
          </a:p>
          <a:p>
            <a:pPr marL="285750" indent="-285750">
              <a:buFont typeface="Wingdings" panose="05000000000000000000" pitchFamily="2" charset="2"/>
              <a:buChar char="v"/>
            </a:pPr>
            <a:r>
              <a:rPr lang="en-US" b="1" i="1" dirty="0" smtClean="0">
                <a:solidFill>
                  <a:srgbClr val="FFFF00"/>
                </a:solidFill>
                <a:latin typeface="ArialMT"/>
              </a:rPr>
              <a:t>Primordial </a:t>
            </a:r>
            <a:r>
              <a:rPr lang="en-US" b="1" i="1" dirty="0">
                <a:solidFill>
                  <a:srgbClr val="FFFF00"/>
                </a:solidFill>
                <a:latin typeface="ArialMT"/>
              </a:rPr>
              <a:t>–</a:t>
            </a:r>
            <a:r>
              <a:rPr lang="en-US" b="1" i="1" dirty="0">
                <a:solidFill>
                  <a:schemeClr val="bg1"/>
                </a:solidFill>
                <a:latin typeface="ArialMT"/>
              </a:rPr>
              <a:t> can be any size, including very small (If &lt;1014 g, they would still exist</a:t>
            </a:r>
            <a:r>
              <a:rPr lang="en-US" b="1" i="1" dirty="0" smtClean="0">
                <a:solidFill>
                  <a:schemeClr val="bg1"/>
                </a:solidFill>
                <a:latin typeface="ArialMT"/>
              </a:rPr>
              <a:t>) </a:t>
            </a:r>
            <a:r>
              <a:rPr lang="en-US" b="1" i="1" dirty="0">
                <a:solidFill>
                  <a:schemeClr val="bg1"/>
                </a:solidFill>
                <a:latin typeface="ArialMT"/>
                <a:sym typeface="Wingdings" panose="05000000000000000000" pitchFamily="2" charset="2"/>
              </a:rPr>
              <a:t> cannot be described only with </a:t>
            </a:r>
            <a:r>
              <a:rPr lang="en-US" b="1" i="1" dirty="0" err="1" smtClean="0">
                <a:solidFill>
                  <a:schemeClr val="bg1"/>
                </a:solidFill>
                <a:latin typeface="ArialMT"/>
                <a:sym typeface="Wingdings" panose="05000000000000000000" pitchFamily="2" charset="2"/>
              </a:rPr>
              <a:t>GR,because</a:t>
            </a:r>
            <a:r>
              <a:rPr lang="en-US" b="1" i="1" dirty="0" smtClean="0">
                <a:solidFill>
                  <a:schemeClr val="bg1"/>
                </a:solidFill>
                <a:latin typeface="ArialMT"/>
                <a:sym typeface="Wingdings" panose="05000000000000000000" pitchFamily="2" charset="2"/>
              </a:rPr>
              <a:t> </a:t>
            </a:r>
            <a:r>
              <a:rPr lang="en-US" b="1" i="1" dirty="0">
                <a:solidFill>
                  <a:schemeClr val="bg1"/>
                </a:solidFill>
                <a:latin typeface="ArialMT"/>
                <a:sym typeface="Wingdings" panose="05000000000000000000" pitchFamily="2" charset="2"/>
              </a:rPr>
              <a:t>they emit Hawking radiation and </a:t>
            </a:r>
            <a:r>
              <a:rPr lang="en-US" b="1" i="1" dirty="0" smtClean="0">
                <a:solidFill>
                  <a:schemeClr val="bg1"/>
                </a:solidFill>
                <a:latin typeface="ArialMT"/>
                <a:sym typeface="Wingdings" panose="05000000000000000000" pitchFamily="2" charset="2"/>
              </a:rPr>
              <a:t>evaporate</a:t>
            </a:r>
            <a:endParaRPr lang="en-US" b="1" i="1" dirty="0">
              <a:solidFill>
                <a:schemeClr val="bg1"/>
              </a:solidFill>
              <a:latin typeface="ArialMT"/>
            </a:endParaRPr>
          </a:p>
          <a:p>
            <a:pPr marL="285750" indent="-285750">
              <a:buFont typeface="Wingdings" panose="05000000000000000000" pitchFamily="2" charset="2"/>
              <a:buChar char="v"/>
            </a:pPr>
            <a:r>
              <a:rPr lang="en-US" b="1" i="1" dirty="0">
                <a:solidFill>
                  <a:srgbClr val="FFFF00"/>
                </a:solidFill>
                <a:latin typeface="ArialMT"/>
              </a:rPr>
              <a:t>“Stellar-mass” black holes</a:t>
            </a:r>
            <a:r>
              <a:rPr lang="en-US" b="1" i="1" dirty="0">
                <a:solidFill>
                  <a:schemeClr val="bg1"/>
                </a:solidFill>
                <a:latin typeface="ArialMT"/>
              </a:rPr>
              <a:t> – must be at least 3 </a:t>
            </a:r>
            <a:r>
              <a:rPr lang="en-US" b="1" i="1" dirty="0" smtClean="0">
                <a:solidFill>
                  <a:schemeClr val="bg1"/>
                </a:solidFill>
                <a:latin typeface="ArialMT"/>
              </a:rPr>
              <a:t>Mo to 20 Mo </a:t>
            </a:r>
            <a:r>
              <a:rPr lang="en-US" b="1" i="1" dirty="0">
                <a:solidFill>
                  <a:schemeClr val="bg1"/>
                </a:solidFill>
                <a:latin typeface="ArialMT"/>
              </a:rPr>
              <a:t>(~1034 g) – many examples are known</a:t>
            </a:r>
          </a:p>
          <a:p>
            <a:pPr marL="285750" indent="-285750">
              <a:buFont typeface="Wingdings" panose="05000000000000000000" pitchFamily="2" charset="2"/>
              <a:buChar char="v"/>
            </a:pPr>
            <a:r>
              <a:rPr lang="en-US" b="1" i="1" dirty="0" smtClean="0">
                <a:solidFill>
                  <a:srgbClr val="FFFF00"/>
                </a:solidFill>
                <a:latin typeface="ArialMT"/>
              </a:rPr>
              <a:t>Mid-mass </a:t>
            </a:r>
            <a:r>
              <a:rPr lang="en-US" b="1" i="1" dirty="0">
                <a:solidFill>
                  <a:srgbClr val="FFFF00"/>
                </a:solidFill>
                <a:latin typeface="ArialMT"/>
              </a:rPr>
              <a:t>black holes</a:t>
            </a:r>
            <a:r>
              <a:rPr lang="en-US" b="1" i="1" dirty="0">
                <a:solidFill>
                  <a:schemeClr val="bg1"/>
                </a:solidFill>
                <a:latin typeface="ArialMT"/>
              </a:rPr>
              <a:t> – range from 100 to 1000 Mo - located in normal galaxies – many seen</a:t>
            </a:r>
          </a:p>
          <a:p>
            <a:pPr marL="285750" indent="-285750">
              <a:buFont typeface="Wingdings" panose="05000000000000000000" pitchFamily="2" charset="2"/>
              <a:buChar char="v"/>
            </a:pPr>
            <a:r>
              <a:rPr lang="en-US" b="1" i="1" dirty="0">
                <a:solidFill>
                  <a:srgbClr val="FFFF00"/>
                </a:solidFill>
                <a:latin typeface="ArialMT"/>
              </a:rPr>
              <a:t>Massive black holes –</a:t>
            </a:r>
            <a:r>
              <a:rPr lang="en-US" b="1" i="1" dirty="0">
                <a:solidFill>
                  <a:schemeClr val="bg1"/>
                </a:solidFill>
                <a:latin typeface="ArialMT"/>
              </a:rPr>
              <a:t> about 106 Mo – such as in the center of the Milky Way – many seen</a:t>
            </a:r>
          </a:p>
          <a:p>
            <a:pPr marL="285750" indent="-285750">
              <a:buFont typeface="Wingdings" panose="05000000000000000000" pitchFamily="2" charset="2"/>
              <a:buChar char="v"/>
            </a:pPr>
            <a:r>
              <a:rPr lang="en-US" b="1" i="1" dirty="0">
                <a:solidFill>
                  <a:srgbClr val="FFFF00"/>
                </a:solidFill>
                <a:latin typeface="ArialMT"/>
              </a:rPr>
              <a:t>Supermassive black holes – </a:t>
            </a:r>
            <a:r>
              <a:rPr lang="en-US" b="1" i="1" dirty="0">
                <a:solidFill>
                  <a:schemeClr val="bg1"/>
                </a:solidFill>
                <a:latin typeface="ArialMT"/>
              </a:rPr>
              <a:t>about 109-10 Mo - located in Active Galactic Nuclei, often accompanied by jets – many seen</a:t>
            </a:r>
            <a:endParaRPr lang="en-US" b="1" i="1" dirty="0">
              <a:solidFill>
                <a:schemeClr val="bg1"/>
              </a:solidFill>
              <a:effectLst/>
              <a:latin typeface="ArialMT"/>
            </a:endParaRPr>
          </a:p>
        </p:txBody>
      </p:sp>
    </p:spTree>
    <p:extLst>
      <p:ext uri="{BB962C8B-B14F-4D97-AF65-F5344CB8AC3E}">
        <p14:creationId xmlns:p14="http://schemas.microsoft.com/office/powerpoint/2010/main" val="6527040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24742" y="733426"/>
            <a:ext cx="4572000" cy="2308324"/>
          </a:xfrm>
          <a:prstGeom prst="rect">
            <a:avLst/>
          </a:prstGeom>
        </p:spPr>
        <p:txBody>
          <a:bodyPr>
            <a:spAutoFit/>
          </a:bodyPr>
          <a:lstStyle/>
          <a:p>
            <a:pPr marL="285750" indent="-285750" eaLnBrk="0" hangingPunct="0">
              <a:buFont typeface="Wingdings" panose="05000000000000000000" pitchFamily="2" charset="2"/>
              <a:buChar char="ü"/>
            </a:pPr>
            <a:r>
              <a:rPr lang="en-US" altLang="fr-FR" sz="1600" dirty="0">
                <a:solidFill>
                  <a:schemeClr val="bg1"/>
                </a:solidFill>
                <a:latin typeface="ArialMT"/>
              </a:rPr>
              <a:t>Cores of many other galaxies show compact objects in the centers and accretion disks with  possible black holes </a:t>
            </a:r>
            <a:r>
              <a:rPr lang="en-US" altLang="fr-FR" sz="1600" dirty="0" smtClean="0">
                <a:solidFill>
                  <a:schemeClr val="bg1"/>
                </a:solidFill>
                <a:latin typeface="ArialMT"/>
              </a:rPr>
              <a:t>;</a:t>
            </a:r>
            <a:endParaRPr lang="en-US" altLang="fr-FR" sz="1600" dirty="0">
              <a:solidFill>
                <a:schemeClr val="bg1"/>
              </a:solidFill>
              <a:latin typeface="ArialMT"/>
            </a:endParaRPr>
          </a:p>
          <a:p>
            <a:pPr marL="285750" indent="-285750" eaLnBrk="0" hangingPunct="0">
              <a:buFont typeface="Wingdings" panose="05000000000000000000" pitchFamily="2" charset="2"/>
              <a:buChar char="ü"/>
            </a:pPr>
            <a:r>
              <a:rPr lang="en-US" altLang="fr-FR" sz="1600" dirty="0" smtClean="0">
                <a:solidFill>
                  <a:schemeClr val="bg1"/>
                </a:solidFill>
                <a:latin typeface="ArialMT"/>
              </a:rPr>
              <a:t>Following </a:t>
            </a:r>
            <a:r>
              <a:rPr lang="en-US" altLang="fr-FR" sz="1600" dirty="0">
                <a:solidFill>
                  <a:schemeClr val="bg1"/>
                </a:solidFill>
                <a:latin typeface="ArialMT"/>
              </a:rPr>
              <a:t>the orbits of individual stars near the center of the Milky </a:t>
            </a:r>
            <a:r>
              <a:rPr lang="en-US" altLang="fr-FR" sz="1600" dirty="0" smtClean="0">
                <a:solidFill>
                  <a:schemeClr val="bg1"/>
                </a:solidFill>
                <a:latin typeface="ArialMT"/>
              </a:rPr>
              <a:t>Way, the </a:t>
            </a:r>
            <a:r>
              <a:rPr lang="en-US" altLang="fr-FR" sz="1600" dirty="0">
                <a:solidFill>
                  <a:schemeClr val="bg1"/>
                </a:solidFill>
                <a:latin typeface="ArialMT"/>
              </a:rPr>
              <a:t>mass of the central </a:t>
            </a:r>
            <a:r>
              <a:rPr lang="en-US" altLang="fr-FR" sz="1600" dirty="0" smtClean="0">
                <a:solidFill>
                  <a:schemeClr val="bg1"/>
                </a:solidFill>
                <a:latin typeface="ArialMT"/>
              </a:rPr>
              <a:t>BH is ~ </a:t>
            </a:r>
            <a:r>
              <a:rPr lang="en-US" altLang="fr-FR" sz="1600" dirty="0">
                <a:solidFill>
                  <a:schemeClr val="bg1"/>
                </a:solidFill>
                <a:latin typeface="ArialMT"/>
              </a:rPr>
              <a:t>2.6 million </a:t>
            </a:r>
            <a:r>
              <a:rPr lang="en-US" altLang="fr-FR" sz="1600" dirty="0" smtClean="0">
                <a:solidFill>
                  <a:schemeClr val="bg1"/>
                </a:solidFill>
                <a:latin typeface="ArialMT"/>
              </a:rPr>
              <a:t>solar masses;</a:t>
            </a:r>
          </a:p>
          <a:p>
            <a:pPr marL="285750" indent="-285750" eaLnBrk="0" hangingPunct="0">
              <a:buFont typeface="Wingdings" panose="05000000000000000000" pitchFamily="2" charset="2"/>
              <a:buChar char="ü"/>
            </a:pPr>
            <a:r>
              <a:rPr lang="en-US" altLang="fr-FR" sz="1600" i="1" dirty="0" smtClean="0">
                <a:solidFill>
                  <a:srgbClr val="FFFF00"/>
                </a:solidFill>
                <a:latin typeface="ArialMT"/>
              </a:rPr>
              <a:t>We </a:t>
            </a:r>
            <a:r>
              <a:rPr lang="en-US" altLang="fr-FR" sz="1600" i="1" dirty="0">
                <a:solidFill>
                  <a:srgbClr val="FFFF00"/>
                </a:solidFill>
                <a:latin typeface="ArialMT"/>
              </a:rPr>
              <a:t>don’t know which comes first, the galaxy or the black hole</a:t>
            </a:r>
          </a:p>
          <a:p>
            <a:pPr marL="285750" indent="-285750" eaLnBrk="0" hangingPunct="0">
              <a:buFont typeface="Wingdings" panose="05000000000000000000" pitchFamily="2" charset="2"/>
              <a:buChar char="ü"/>
            </a:pPr>
            <a:endParaRPr lang="en-US" altLang="fr-FR" sz="1600" dirty="0">
              <a:solidFill>
                <a:schemeClr val="bg1"/>
              </a:solidFill>
              <a:latin typeface="ArialMT"/>
            </a:endParaRPr>
          </a:p>
        </p:txBody>
      </p:sp>
      <p:sp>
        <p:nvSpPr>
          <p:cNvPr id="4" name="Rectangle 1027"/>
          <p:cNvSpPr txBox="1">
            <a:spLocks noChangeArrowheads="1"/>
          </p:cNvSpPr>
          <p:nvPr/>
        </p:nvSpPr>
        <p:spPr bwMode="auto">
          <a:xfrm>
            <a:off x="179512" y="23813"/>
            <a:ext cx="9034461"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Where do </a:t>
            </a:r>
            <a:r>
              <a:rPr lang="en-GB" sz="2800" b="1" i="1" u="sng" kern="0" dirty="0" smtClean="0">
                <a:solidFill>
                  <a:srgbClr val="FCF933"/>
                </a:solidFill>
                <a:effectLst>
                  <a:outerShdw blurRad="38100" dist="38100" dir="2700000">
                    <a:srgbClr val="000000"/>
                  </a:outerShdw>
                </a:effectLst>
                <a:latin typeface="ArialMT"/>
              </a:rPr>
              <a:t>Supermassive Black Holes </a:t>
            </a:r>
            <a:r>
              <a:rPr lang="en-GB" sz="2800" b="1" kern="0" dirty="0" smtClean="0">
                <a:solidFill>
                  <a:srgbClr val="FCF933"/>
                </a:solidFill>
                <a:effectLst>
                  <a:outerShdw blurRad="38100" dist="38100" dir="2700000">
                    <a:srgbClr val="000000"/>
                  </a:outerShdw>
                </a:effectLst>
                <a:latin typeface="ArialMT"/>
              </a:rPr>
              <a:t>Come From ? </a:t>
            </a:r>
            <a:endParaRPr lang="en-GB" sz="2800" b="1" kern="0" dirty="0">
              <a:solidFill>
                <a:srgbClr val="336699"/>
              </a:solidFill>
              <a:effectLst>
                <a:outerShdw blurRad="38100" dist="38100" dir="2700000">
                  <a:srgbClr val="000000"/>
                </a:outerShdw>
              </a:effectLst>
              <a:latin typeface="ArialMT"/>
            </a:endParaRPr>
          </a:p>
        </p:txBody>
      </p:sp>
      <p:pic>
        <p:nvPicPr>
          <p:cNvPr id="5" name="Image 4"/>
          <p:cNvPicPr>
            <a:picLocks noChangeAspect="1"/>
          </p:cNvPicPr>
          <p:nvPr/>
        </p:nvPicPr>
        <p:blipFill>
          <a:blip r:embed="rId3"/>
          <a:stretch>
            <a:fillRect/>
          </a:stretch>
        </p:blipFill>
        <p:spPr>
          <a:xfrm>
            <a:off x="4572000" y="773041"/>
            <a:ext cx="4431507" cy="3010765"/>
          </a:xfrm>
          <a:prstGeom prst="rect">
            <a:avLst/>
          </a:prstGeom>
        </p:spPr>
      </p:pic>
      <p:pic>
        <p:nvPicPr>
          <p:cNvPr id="6" name="Picture 2" descr="NGC426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882776"/>
            <a:ext cx="4436443" cy="2886869"/>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7449036" y="1052736"/>
            <a:ext cx="1548244" cy="646331"/>
          </a:xfrm>
          <a:prstGeom prst="rect">
            <a:avLst/>
          </a:prstGeom>
          <a:noFill/>
        </p:spPr>
        <p:txBody>
          <a:bodyPr wrap="none" rtlCol="0">
            <a:spAutoFit/>
          </a:bodyPr>
          <a:lstStyle/>
          <a:p>
            <a:pPr algn="ctr"/>
            <a:r>
              <a:rPr lang="fr-FR" b="1" i="1" dirty="0" smtClean="0">
                <a:solidFill>
                  <a:srgbClr val="663300"/>
                </a:solidFill>
                <a:latin typeface="ArialMT"/>
              </a:rPr>
              <a:t>Our </a:t>
            </a:r>
            <a:r>
              <a:rPr lang="fr-FR" b="1" i="1" dirty="0" err="1" smtClean="0">
                <a:solidFill>
                  <a:srgbClr val="663300"/>
                </a:solidFill>
                <a:latin typeface="ArialMT"/>
              </a:rPr>
              <a:t>Milky</a:t>
            </a:r>
            <a:endParaRPr lang="fr-FR" b="1" i="1" dirty="0" smtClean="0">
              <a:solidFill>
                <a:srgbClr val="663300"/>
              </a:solidFill>
              <a:latin typeface="ArialMT"/>
            </a:endParaRPr>
          </a:p>
          <a:p>
            <a:pPr algn="ctr"/>
            <a:r>
              <a:rPr lang="fr-FR" b="1" i="1" dirty="0" err="1" smtClean="0">
                <a:solidFill>
                  <a:srgbClr val="663300"/>
                </a:solidFill>
                <a:latin typeface="ArialMT"/>
              </a:rPr>
              <a:t>Way</a:t>
            </a:r>
            <a:r>
              <a:rPr lang="fr-FR" b="1" i="1" dirty="0" smtClean="0">
                <a:solidFill>
                  <a:srgbClr val="663300"/>
                </a:solidFill>
                <a:latin typeface="ArialMT"/>
              </a:rPr>
              <a:t> </a:t>
            </a:r>
            <a:r>
              <a:rPr lang="fr-FR" b="1" i="1" dirty="0" err="1" smtClean="0">
                <a:solidFill>
                  <a:srgbClr val="663300"/>
                </a:solidFill>
                <a:latin typeface="ArialMT"/>
              </a:rPr>
              <a:t>Galaxy</a:t>
            </a:r>
            <a:r>
              <a:rPr lang="fr-FR" b="1" i="1" dirty="0" smtClean="0">
                <a:solidFill>
                  <a:srgbClr val="663300"/>
                </a:solidFill>
                <a:latin typeface="ArialMT"/>
              </a:rPr>
              <a:t>:</a:t>
            </a:r>
            <a:endParaRPr lang="fr-FR" b="1" i="1" dirty="0">
              <a:solidFill>
                <a:srgbClr val="663300"/>
              </a:solidFill>
              <a:latin typeface="ArialMT"/>
            </a:endParaRPr>
          </a:p>
        </p:txBody>
      </p:sp>
      <p:sp>
        <p:nvSpPr>
          <p:cNvPr id="8" name="Rectangle 7"/>
          <p:cNvSpPr/>
          <p:nvPr/>
        </p:nvSpPr>
        <p:spPr>
          <a:xfrm>
            <a:off x="0" y="2810828"/>
            <a:ext cx="4679504" cy="4278094"/>
          </a:xfrm>
          <a:prstGeom prst="rect">
            <a:avLst/>
          </a:prstGeom>
        </p:spPr>
        <p:txBody>
          <a:bodyPr wrap="square">
            <a:spAutoFit/>
          </a:bodyPr>
          <a:lstStyle/>
          <a:p>
            <a:r>
              <a:rPr lang="en-US" altLang="fr-FR" b="1" i="1" u="sng" dirty="0" smtClean="0">
                <a:solidFill>
                  <a:srgbClr val="FFFF00"/>
                </a:solidFill>
                <a:latin typeface="ArialMT"/>
              </a:rPr>
              <a:t>Super-Massive Black Hole Theories:</a:t>
            </a:r>
          </a:p>
          <a:p>
            <a:endParaRPr lang="en-US" altLang="fr-FR" b="1" i="1" u="sng" dirty="0" smtClean="0">
              <a:solidFill>
                <a:srgbClr val="FFFF00"/>
              </a:solidFill>
              <a:latin typeface="ArialMT"/>
            </a:endParaRPr>
          </a:p>
          <a:p>
            <a:pPr marL="285750" indent="-285750">
              <a:buFont typeface="Arial" panose="020B0604020202020204" pitchFamily="34" charset="0"/>
              <a:buChar char="•"/>
            </a:pPr>
            <a:r>
              <a:rPr lang="en-US" altLang="fr-FR" b="1" i="1" dirty="0">
                <a:solidFill>
                  <a:schemeClr val="bg1"/>
                </a:solidFill>
                <a:latin typeface="ArialMT"/>
              </a:rPr>
              <a:t>From “Lumps” in the early </a:t>
            </a:r>
            <a:r>
              <a:rPr lang="en-US" altLang="fr-FR" b="1" i="1" dirty="0" smtClean="0">
                <a:solidFill>
                  <a:schemeClr val="bg1"/>
                </a:solidFill>
                <a:latin typeface="ArialMT"/>
              </a:rPr>
              <a:t>universe </a:t>
            </a:r>
            <a:r>
              <a:rPr lang="en-US" altLang="fr-FR" sz="1600" i="1" dirty="0" smtClean="0">
                <a:solidFill>
                  <a:schemeClr val="bg1"/>
                </a:solidFill>
                <a:latin typeface="ArialMT"/>
              </a:rPr>
              <a:t>(lumps in early Universe could </a:t>
            </a:r>
            <a:r>
              <a:rPr lang="en-US" altLang="fr-FR" sz="1600" i="1" dirty="0">
                <a:solidFill>
                  <a:schemeClr val="bg1"/>
                </a:solidFill>
                <a:latin typeface="ArialMT"/>
              </a:rPr>
              <a:t>have formed and of matter dense enough </a:t>
            </a:r>
            <a:r>
              <a:rPr lang="en-US" altLang="fr-FR" sz="1600" i="1" dirty="0" smtClean="0">
                <a:solidFill>
                  <a:schemeClr val="bg1"/>
                </a:solidFill>
                <a:latin typeface="ArialMT"/>
              </a:rPr>
              <a:t>that </a:t>
            </a:r>
            <a:r>
              <a:rPr lang="en-US" altLang="fr-FR" sz="1600" i="1" dirty="0">
                <a:solidFill>
                  <a:schemeClr val="bg1"/>
                </a:solidFill>
                <a:latin typeface="ArialMT"/>
              </a:rPr>
              <a:t>a black </a:t>
            </a:r>
            <a:r>
              <a:rPr lang="en-US" altLang="fr-FR" sz="1600" i="1" dirty="0" smtClean="0">
                <a:solidFill>
                  <a:schemeClr val="bg1"/>
                </a:solidFill>
                <a:latin typeface="ArialMT"/>
              </a:rPr>
              <a:t>hole formed)</a:t>
            </a:r>
          </a:p>
          <a:p>
            <a:pPr marL="285750" indent="-285750">
              <a:buFont typeface="Arial" panose="020B0604020202020204" pitchFamily="34" charset="0"/>
              <a:buChar char="•"/>
            </a:pPr>
            <a:endParaRPr lang="en-US" altLang="fr-FR" b="1" i="1" dirty="0" smtClean="0">
              <a:solidFill>
                <a:schemeClr val="bg1"/>
              </a:solidFill>
              <a:latin typeface="ArialMT"/>
            </a:endParaRPr>
          </a:p>
          <a:p>
            <a:pPr marL="285750" indent="-285750">
              <a:buFont typeface="Arial" panose="020B0604020202020204" pitchFamily="34" charset="0"/>
              <a:buChar char="•"/>
            </a:pPr>
            <a:r>
              <a:rPr lang="en-US" altLang="fr-FR" b="1" i="1" dirty="0" smtClean="0">
                <a:solidFill>
                  <a:schemeClr val="bg1"/>
                </a:solidFill>
                <a:latin typeface="ArialMT"/>
              </a:rPr>
              <a:t>The </a:t>
            </a:r>
            <a:r>
              <a:rPr lang="en-US" altLang="fr-FR" b="1" i="1" dirty="0">
                <a:solidFill>
                  <a:schemeClr val="bg1"/>
                </a:solidFill>
                <a:latin typeface="ArialMT"/>
              </a:rPr>
              <a:t>“Stellar Seed” </a:t>
            </a:r>
            <a:r>
              <a:rPr lang="en-US" altLang="fr-FR" b="1" i="1" dirty="0" smtClean="0">
                <a:solidFill>
                  <a:schemeClr val="bg1"/>
                </a:solidFill>
                <a:latin typeface="ArialMT"/>
              </a:rPr>
              <a:t>Model </a:t>
            </a:r>
            <a:r>
              <a:rPr lang="en-US" altLang="fr-FR" sz="1600" i="1" dirty="0" smtClean="0">
                <a:solidFill>
                  <a:schemeClr val="bg1"/>
                </a:solidFill>
                <a:latin typeface="ArialMT"/>
              </a:rPr>
              <a:t>(giant </a:t>
            </a:r>
            <a:r>
              <a:rPr lang="en-US" altLang="fr-FR" sz="1600" i="1" dirty="0">
                <a:solidFill>
                  <a:schemeClr val="bg1"/>
                </a:solidFill>
                <a:latin typeface="ArialMT"/>
              </a:rPr>
              <a:t>black hole could result in an initial “stellar seed” of 10 </a:t>
            </a:r>
            <a:r>
              <a:rPr lang="en-US" altLang="fr-FR" sz="1600" i="1" dirty="0" smtClean="0">
                <a:solidFill>
                  <a:schemeClr val="bg1"/>
                </a:solidFill>
                <a:latin typeface="ArialMT"/>
              </a:rPr>
              <a:t>mass of sun </a:t>
            </a:r>
            <a:r>
              <a:rPr lang="en-US" altLang="fr-FR" sz="1600" i="1" dirty="0">
                <a:solidFill>
                  <a:schemeClr val="bg1"/>
                </a:solidFill>
                <a:latin typeface="ArialMT"/>
              </a:rPr>
              <a:t>produced during a </a:t>
            </a:r>
            <a:r>
              <a:rPr lang="en-US" altLang="fr-FR" sz="1600" i="1" dirty="0" smtClean="0">
                <a:solidFill>
                  <a:schemeClr val="bg1"/>
                </a:solidFill>
                <a:latin typeface="ArialMT"/>
              </a:rPr>
              <a:t>supernova)</a:t>
            </a:r>
          </a:p>
          <a:p>
            <a:pPr marL="285750" indent="-285750">
              <a:buFont typeface="Arial" panose="020B0604020202020204" pitchFamily="34" charset="0"/>
              <a:buChar char="•"/>
            </a:pPr>
            <a:endParaRPr lang="en-US" altLang="fr-FR" b="1" i="1" dirty="0" smtClean="0">
              <a:solidFill>
                <a:schemeClr val="bg1"/>
              </a:solidFill>
              <a:latin typeface="ArialMT"/>
            </a:endParaRPr>
          </a:p>
          <a:p>
            <a:pPr marL="285750" indent="-285750">
              <a:buFont typeface="Arial" panose="020B0604020202020204" pitchFamily="34" charset="0"/>
              <a:buChar char="•"/>
            </a:pPr>
            <a:r>
              <a:rPr lang="en-US" altLang="fr-FR" b="1" i="1" dirty="0" smtClean="0">
                <a:solidFill>
                  <a:schemeClr val="bg1"/>
                </a:solidFill>
                <a:latin typeface="ArialMT"/>
              </a:rPr>
              <a:t>Collapse </a:t>
            </a:r>
            <a:r>
              <a:rPr lang="en-US" altLang="fr-FR" b="1" i="1" dirty="0">
                <a:solidFill>
                  <a:schemeClr val="bg1"/>
                </a:solidFill>
                <a:latin typeface="ArialMT"/>
              </a:rPr>
              <a:t>of a whole star cluster </a:t>
            </a:r>
            <a:r>
              <a:rPr lang="en-US" altLang="fr-FR" sz="1600" i="1" dirty="0" smtClean="0">
                <a:solidFill>
                  <a:schemeClr val="bg1"/>
                </a:solidFill>
                <a:latin typeface="ArialMT"/>
              </a:rPr>
              <a:t>(stars from a tight cluster in early Universe could form a </a:t>
            </a:r>
            <a:r>
              <a:rPr lang="en-US" altLang="fr-FR" sz="1600" i="1" dirty="0">
                <a:solidFill>
                  <a:schemeClr val="bg1"/>
                </a:solidFill>
                <a:latin typeface="ArialMT"/>
              </a:rPr>
              <a:t>few Black </a:t>
            </a:r>
            <a:r>
              <a:rPr lang="en-US" altLang="fr-FR" sz="1600" i="1" dirty="0" smtClean="0">
                <a:solidFill>
                  <a:schemeClr val="bg1"/>
                </a:solidFill>
                <a:latin typeface="ArialMT"/>
              </a:rPr>
              <a:t>Holes, causing </a:t>
            </a:r>
            <a:r>
              <a:rPr lang="en-US" altLang="fr-FR" sz="1600" i="1" dirty="0">
                <a:solidFill>
                  <a:schemeClr val="bg1"/>
                </a:solidFill>
                <a:latin typeface="ArialMT"/>
              </a:rPr>
              <a:t>smaller stars to be absorbed, and black holes to </a:t>
            </a:r>
            <a:r>
              <a:rPr lang="en-US" altLang="fr-FR" sz="1600" i="1" dirty="0" smtClean="0">
                <a:solidFill>
                  <a:schemeClr val="bg1"/>
                </a:solidFill>
                <a:latin typeface="ArialMT"/>
              </a:rPr>
              <a:t>combine</a:t>
            </a:r>
            <a:r>
              <a:rPr lang="en-US" altLang="fr-FR" sz="1600" i="1" dirty="0">
                <a:solidFill>
                  <a:schemeClr val="bg1"/>
                </a:solidFill>
                <a:latin typeface="ArialMT"/>
              </a:rPr>
              <a:t>)</a:t>
            </a:r>
            <a:endParaRPr lang="en-US" altLang="fr-FR" b="1" i="1" dirty="0">
              <a:solidFill>
                <a:schemeClr val="bg1"/>
              </a:solidFill>
              <a:latin typeface="ArialMT"/>
            </a:endParaRPr>
          </a:p>
          <a:p>
            <a:endParaRPr lang="en-US" altLang="fr-FR" b="1" i="1" dirty="0">
              <a:solidFill>
                <a:schemeClr val="bg1"/>
              </a:solidFill>
              <a:latin typeface="ArialMT"/>
            </a:endParaRPr>
          </a:p>
        </p:txBody>
      </p:sp>
    </p:spTree>
    <p:extLst>
      <p:ext uri="{BB962C8B-B14F-4D97-AF65-F5344CB8AC3E}">
        <p14:creationId xmlns:p14="http://schemas.microsoft.com/office/powerpoint/2010/main" val="14436375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b="11151"/>
          <a:stretch>
            <a:fillRect/>
          </a:stretch>
        </p:blipFill>
        <p:spPr bwMode="auto">
          <a:xfrm>
            <a:off x="5725449" y="806421"/>
            <a:ext cx="3246533" cy="3216275"/>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
          <p:cNvSpPr txBox="1">
            <a:spLocks noChangeArrowheads="1"/>
          </p:cNvSpPr>
          <p:nvPr/>
        </p:nvSpPr>
        <p:spPr bwMode="auto">
          <a:xfrm>
            <a:off x="20960" y="692696"/>
            <a:ext cx="5590101" cy="3416320"/>
          </a:xfrm>
          <a:prstGeom prst="rect">
            <a:avLst/>
          </a:prstGeom>
          <a:noFill/>
          <a:ln>
            <a:noFill/>
          </a:ln>
          <a:effectLst/>
        </p:spPr>
        <p:txBody>
          <a:bodyPr wrap="square">
            <a:spAutoFit/>
          </a:bodyPr>
          <a:lstStyle/>
          <a:p>
            <a:pPr marL="342900" indent="-342900">
              <a:buFont typeface="Arial" panose="020B0604020202020204" pitchFamily="34" charset="0"/>
              <a:buChar char="•"/>
            </a:pPr>
            <a:r>
              <a:rPr lang="en-US" altLang="fr-FR" b="1" i="1" dirty="0" smtClean="0">
                <a:solidFill>
                  <a:schemeClr val="bg1"/>
                </a:solidFill>
                <a:latin typeface="ArialMT"/>
              </a:rPr>
              <a:t>Stellar-mass black </a:t>
            </a:r>
            <a:r>
              <a:rPr lang="en-US" altLang="fr-FR" b="1" i="1" dirty="0">
                <a:solidFill>
                  <a:schemeClr val="bg1"/>
                </a:solidFill>
                <a:latin typeface="ArialMT"/>
              </a:rPr>
              <a:t>holes are made when a </a:t>
            </a:r>
            <a:r>
              <a:rPr lang="en-US" altLang="fr-FR" b="1" i="1" dirty="0" smtClean="0">
                <a:solidFill>
                  <a:schemeClr val="bg1"/>
                </a:solidFill>
                <a:latin typeface="ArialMT"/>
              </a:rPr>
              <a:t>massive star, manty (3 – 20) times </a:t>
            </a:r>
            <a:r>
              <a:rPr lang="en-US" altLang="fr-FR" b="1" i="1" dirty="0">
                <a:solidFill>
                  <a:schemeClr val="bg1"/>
                </a:solidFill>
                <a:latin typeface="ArialMT"/>
              </a:rPr>
              <a:t>the mass of our Sun, </a:t>
            </a:r>
            <a:r>
              <a:rPr lang="en-US" altLang="fr-FR" b="1" i="1" dirty="0" smtClean="0">
                <a:solidFill>
                  <a:schemeClr val="bg1"/>
                </a:solidFill>
                <a:latin typeface="ArialMT"/>
              </a:rPr>
              <a:t>dies</a:t>
            </a:r>
          </a:p>
          <a:p>
            <a:pPr marL="342900" indent="-342900">
              <a:buFont typeface="Arial" panose="020B0604020202020204" pitchFamily="34" charset="0"/>
              <a:buChar char="•"/>
            </a:pPr>
            <a:endParaRPr lang="en-US" altLang="fr-FR" b="1" i="1" dirty="0">
              <a:solidFill>
                <a:schemeClr val="bg1"/>
              </a:solidFill>
              <a:latin typeface="ArialMT"/>
            </a:endParaRPr>
          </a:p>
          <a:p>
            <a:pPr marL="342900" indent="-342900">
              <a:buFont typeface="Arial" panose="020B0604020202020204" pitchFamily="34" charset="0"/>
              <a:buChar char="•"/>
            </a:pPr>
            <a:r>
              <a:rPr lang="en-US" altLang="fr-FR" b="1" i="1" dirty="0">
                <a:solidFill>
                  <a:schemeClr val="bg1"/>
                </a:solidFill>
                <a:latin typeface="ArialMT"/>
              </a:rPr>
              <a:t>Most of the star’s atmosphere is blown into space as a supernova explosion.</a:t>
            </a:r>
          </a:p>
          <a:p>
            <a:pPr marL="342900" indent="-342900">
              <a:buFont typeface="Arial" panose="020B0604020202020204" pitchFamily="34" charset="0"/>
              <a:buChar char="•"/>
            </a:pPr>
            <a:endParaRPr lang="en-US" altLang="fr-FR" b="1" i="1" dirty="0" smtClean="0">
              <a:solidFill>
                <a:schemeClr val="bg1"/>
              </a:solidFill>
              <a:latin typeface="ArialMT"/>
            </a:endParaRPr>
          </a:p>
          <a:p>
            <a:pPr marL="342900" indent="-342900">
              <a:buFont typeface="Arial" panose="020B0604020202020204" pitchFamily="34" charset="0"/>
              <a:buChar char="•"/>
            </a:pPr>
            <a:r>
              <a:rPr lang="en-US" altLang="fr-FR" b="1" i="1" dirty="0" smtClean="0">
                <a:solidFill>
                  <a:schemeClr val="bg1"/>
                </a:solidFill>
                <a:latin typeface="ArialMT"/>
              </a:rPr>
              <a:t>The </a:t>
            </a:r>
            <a:r>
              <a:rPr lang="en-US" altLang="fr-FR" b="1" i="1" dirty="0">
                <a:solidFill>
                  <a:schemeClr val="bg1"/>
                </a:solidFill>
                <a:latin typeface="ArialMT"/>
              </a:rPr>
              <a:t>star’s spent core collapses under its own weight.</a:t>
            </a:r>
          </a:p>
          <a:p>
            <a:pPr marL="342900" indent="-342900">
              <a:buFont typeface="Arial" panose="020B0604020202020204" pitchFamily="34" charset="0"/>
              <a:buChar char="•"/>
            </a:pPr>
            <a:endParaRPr lang="en-US" altLang="fr-FR" b="1" i="1" dirty="0" smtClean="0">
              <a:solidFill>
                <a:schemeClr val="bg1"/>
              </a:solidFill>
              <a:latin typeface="ArialMT"/>
            </a:endParaRPr>
          </a:p>
          <a:p>
            <a:pPr marL="342900" indent="-342900">
              <a:buFont typeface="Arial" panose="020B0604020202020204" pitchFamily="34" charset="0"/>
              <a:buChar char="•"/>
            </a:pPr>
            <a:r>
              <a:rPr lang="en-US" altLang="fr-FR" b="1" i="1" dirty="0" smtClean="0">
                <a:solidFill>
                  <a:schemeClr val="bg1"/>
                </a:solidFill>
                <a:latin typeface="ArialMT"/>
              </a:rPr>
              <a:t>If </a:t>
            </a:r>
            <a:r>
              <a:rPr lang="en-US" altLang="fr-FR" b="1" i="1" dirty="0">
                <a:solidFill>
                  <a:schemeClr val="bg1"/>
                </a:solidFill>
                <a:latin typeface="ArialMT"/>
              </a:rPr>
              <a:t>the remaining mass is more than the mass of 3 Suns, it will collapse into a black hole.</a:t>
            </a:r>
          </a:p>
        </p:txBody>
      </p:sp>
      <p:sp>
        <p:nvSpPr>
          <p:cNvPr id="7" name="Text Box 5"/>
          <p:cNvSpPr txBox="1">
            <a:spLocks noChangeArrowheads="1"/>
          </p:cNvSpPr>
          <p:nvPr/>
        </p:nvSpPr>
        <p:spPr bwMode="auto">
          <a:xfrm>
            <a:off x="6579967" y="3691731"/>
            <a:ext cx="2895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fr-FR" sz="1000" dirty="0">
                <a:solidFill>
                  <a:schemeClr val="bg1"/>
                </a:solidFill>
              </a:rPr>
              <a:t>Credit: European Southern Observatory</a:t>
            </a:r>
          </a:p>
        </p:txBody>
      </p:sp>
      <p:sp>
        <p:nvSpPr>
          <p:cNvPr id="10" name="Rectangle 1027"/>
          <p:cNvSpPr txBox="1">
            <a:spLocks noChangeArrowheads="1"/>
          </p:cNvSpPr>
          <p:nvPr/>
        </p:nvSpPr>
        <p:spPr bwMode="auto">
          <a:xfrm>
            <a:off x="304800" y="84138"/>
            <a:ext cx="9034461"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Where do </a:t>
            </a:r>
            <a:r>
              <a:rPr lang="en-GB" sz="2800" b="1" i="1" u="sng" kern="0" dirty="0" smtClean="0">
                <a:solidFill>
                  <a:srgbClr val="FCF933"/>
                </a:solidFill>
                <a:effectLst>
                  <a:outerShdw blurRad="38100" dist="38100" dir="2700000">
                    <a:srgbClr val="000000"/>
                  </a:outerShdw>
                </a:effectLst>
                <a:latin typeface="ArialMT"/>
              </a:rPr>
              <a:t>Stellar-mass Black Holes </a:t>
            </a:r>
            <a:r>
              <a:rPr lang="en-GB" sz="2800" b="1" kern="0" dirty="0" smtClean="0">
                <a:solidFill>
                  <a:srgbClr val="FCF933"/>
                </a:solidFill>
                <a:effectLst>
                  <a:outerShdw blurRad="38100" dist="38100" dir="2700000">
                    <a:srgbClr val="000000"/>
                  </a:outerShdw>
                </a:effectLst>
                <a:latin typeface="ArialMT"/>
              </a:rPr>
              <a:t>Come From ? </a:t>
            </a:r>
            <a:endParaRPr lang="en-GB" sz="2800" b="1" kern="0" dirty="0">
              <a:solidFill>
                <a:srgbClr val="336699"/>
              </a:solidFill>
              <a:effectLst>
                <a:outerShdw blurRad="38100" dist="38100" dir="2700000">
                  <a:srgbClr val="000000"/>
                </a:outerShdw>
              </a:effectLst>
              <a:latin typeface="ArialMT"/>
            </a:endParaRPr>
          </a:p>
        </p:txBody>
      </p:sp>
      <p:pic>
        <p:nvPicPr>
          <p:cNvPr id="12" name="Image 11"/>
          <p:cNvPicPr>
            <a:picLocks noChangeAspect="1"/>
          </p:cNvPicPr>
          <p:nvPr/>
        </p:nvPicPr>
        <p:blipFill>
          <a:blip r:embed="rId4"/>
          <a:stretch>
            <a:fillRect/>
          </a:stretch>
        </p:blipFill>
        <p:spPr>
          <a:xfrm>
            <a:off x="1398400" y="4191501"/>
            <a:ext cx="6347200" cy="2523367"/>
          </a:xfrm>
          <a:prstGeom prst="rect">
            <a:avLst/>
          </a:prstGeom>
        </p:spPr>
      </p:pic>
    </p:spTree>
    <p:extLst>
      <p:ext uri="{BB962C8B-B14F-4D97-AF65-F5344CB8AC3E}">
        <p14:creationId xmlns:p14="http://schemas.microsoft.com/office/powerpoint/2010/main" val="302601919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numéro de diapositive 3"/>
          <p:cNvSpPr>
            <a:spLocks noGrp="1"/>
          </p:cNvSpPr>
          <p:nvPr>
            <p:ph type="sldNum" sz="quarter" idx="12"/>
          </p:nvPr>
        </p:nvSpPr>
        <p:spPr>
          <a:xfrm>
            <a:off x="6553200" y="6248400"/>
            <a:ext cx="1905000" cy="457200"/>
          </a:xfrm>
        </p:spPr>
        <p:txBody>
          <a:bodyPr/>
          <a:lstStyle/>
          <a:p>
            <a:fld id="{40EC9357-9385-4A24-8247-6276CDDFD087}" type="slidenum">
              <a:rPr lang="en-US" altLang="fr-FR"/>
              <a:pPr/>
              <a:t>48</a:t>
            </a:fld>
            <a:endParaRPr lang="en-US" altLang="fr-F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464674"/>
            <a:ext cx="3526357" cy="5214523"/>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6"/>
          <p:cNvSpPr txBox="1">
            <a:spLocks noChangeArrowheads="1"/>
          </p:cNvSpPr>
          <p:nvPr/>
        </p:nvSpPr>
        <p:spPr bwMode="auto">
          <a:xfrm>
            <a:off x="5076056" y="6743699"/>
            <a:ext cx="417842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fr-FR" sz="1000" dirty="0">
                <a:solidFill>
                  <a:schemeClr val="bg1"/>
                </a:solidFill>
                <a:latin typeface="ArialMT"/>
              </a:rPr>
              <a:t>Image Credit: NASA and The Hubble Heritage Team (</a:t>
            </a:r>
            <a:r>
              <a:rPr lang="en-US" altLang="fr-FR" sz="1000" dirty="0" err="1">
                <a:solidFill>
                  <a:schemeClr val="bg1"/>
                </a:solidFill>
                <a:latin typeface="ArialMT"/>
              </a:rPr>
              <a:t>STScI</a:t>
            </a:r>
            <a:r>
              <a:rPr lang="en-US" altLang="fr-FR" sz="1000" dirty="0">
                <a:solidFill>
                  <a:schemeClr val="bg1"/>
                </a:solidFill>
                <a:latin typeface="ArialMT"/>
              </a:rPr>
              <a:t>/AURA)</a:t>
            </a:r>
            <a:r>
              <a:rPr lang="en-US" altLang="fr-FR" sz="1000" dirty="0">
                <a:solidFill>
                  <a:srgbClr val="000000"/>
                </a:solidFill>
                <a:latin typeface="ArialMT"/>
              </a:rPr>
              <a:t> </a:t>
            </a:r>
          </a:p>
        </p:txBody>
      </p:sp>
      <p:sp>
        <p:nvSpPr>
          <p:cNvPr id="8" name="Rectangle 1027"/>
          <p:cNvSpPr txBox="1">
            <a:spLocks noChangeArrowheads="1"/>
          </p:cNvSpPr>
          <p:nvPr/>
        </p:nvSpPr>
        <p:spPr bwMode="auto">
          <a:xfrm>
            <a:off x="539552" y="23813"/>
            <a:ext cx="8494909"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Where do </a:t>
            </a:r>
            <a:r>
              <a:rPr lang="en-GB" sz="2800" b="1" i="1" u="sng" kern="0" dirty="0" smtClean="0">
                <a:solidFill>
                  <a:srgbClr val="FCF933"/>
                </a:solidFill>
                <a:effectLst>
                  <a:outerShdw blurRad="38100" dist="38100" dir="2700000">
                    <a:srgbClr val="000000"/>
                  </a:outerShdw>
                </a:effectLst>
                <a:latin typeface="ArialMT"/>
              </a:rPr>
              <a:t>Mid-Mass Black Holes </a:t>
            </a:r>
            <a:r>
              <a:rPr lang="en-GB" sz="2800" b="1" kern="0" dirty="0" smtClean="0">
                <a:solidFill>
                  <a:srgbClr val="FCF933"/>
                </a:solidFill>
                <a:effectLst>
                  <a:outerShdw blurRad="38100" dist="38100" dir="2700000">
                    <a:srgbClr val="000000"/>
                  </a:outerShdw>
                </a:effectLst>
                <a:latin typeface="ArialMT"/>
              </a:rPr>
              <a:t>Come From ? </a:t>
            </a:r>
            <a:endParaRPr lang="en-GB" sz="2800" b="1" kern="0" dirty="0">
              <a:solidFill>
                <a:srgbClr val="336699"/>
              </a:solidFill>
              <a:effectLst>
                <a:outerShdw blurRad="38100" dist="38100" dir="2700000">
                  <a:srgbClr val="000000"/>
                </a:outerShdw>
              </a:effectLst>
              <a:latin typeface="ArialMT"/>
            </a:endParaRPr>
          </a:p>
        </p:txBody>
      </p:sp>
      <p:sp>
        <p:nvSpPr>
          <p:cNvPr id="9" name="Text Box 3"/>
          <p:cNvSpPr txBox="1">
            <a:spLocks noChangeArrowheads="1"/>
          </p:cNvSpPr>
          <p:nvPr/>
        </p:nvSpPr>
        <p:spPr bwMode="auto">
          <a:xfrm>
            <a:off x="0" y="4177006"/>
            <a:ext cx="5543747"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a:buFont typeface="Wingdings" panose="05000000000000000000" pitchFamily="2" charset="2"/>
              <a:buChar char="ü"/>
            </a:pPr>
            <a:r>
              <a:rPr lang="en-US" altLang="en-US" b="1" i="1" dirty="0" smtClean="0">
                <a:solidFill>
                  <a:schemeClr val="bg1"/>
                </a:solidFill>
                <a:latin typeface="ArialMT"/>
              </a:rPr>
              <a:t>Black </a:t>
            </a:r>
            <a:r>
              <a:rPr lang="en-US" altLang="en-US" b="1" i="1" dirty="0">
                <a:solidFill>
                  <a:schemeClr val="bg1"/>
                </a:solidFill>
                <a:latin typeface="ArialMT"/>
              </a:rPr>
              <a:t>Holes with masses a </a:t>
            </a:r>
            <a:r>
              <a:rPr lang="en-US" altLang="en-US" b="1" i="1" dirty="0">
                <a:solidFill>
                  <a:srgbClr val="FFFF00"/>
                </a:solidFill>
                <a:latin typeface="ArialMT"/>
              </a:rPr>
              <a:t>few hundred to a few thousand times the mass of the sun </a:t>
            </a:r>
            <a:r>
              <a:rPr lang="en-US" altLang="en-US" b="1" i="1" dirty="0">
                <a:solidFill>
                  <a:schemeClr val="bg1"/>
                </a:solidFill>
                <a:latin typeface="ArialMT"/>
              </a:rPr>
              <a:t>have been found outside the central regions of a number of </a:t>
            </a:r>
            <a:r>
              <a:rPr lang="en-US" altLang="en-US" b="1" i="1" dirty="0" smtClean="0">
                <a:solidFill>
                  <a:schemeClr val="bg1"/>
                </a:solidFill>
                <a:latin typeface="ArialMT"/>
              </a:rPr>
              <a:t>galaxies</a:t>
            </a:r>
          </a:p>
          <a:p>
            <a:pPr marL="342900" indent="-342900">
              <a:buFont typeface="Wingdings" panose="05000000000000000000" pitchFamily="2" charset="2"/>
              <a:buChar char="ü"/>
            </a:pPr>
            <a:endParaRPr lang="en-US" altLang="en-US" b="1" i="1" dirty="0">
              <a:solidFill>
                <a:schemeClr val="bg1"/>
              </a:solidFill>
              <a:latin typeface="ArialMT"/>
            </a:endParaRPr>
          </a:p>
          <a:p>
            <a:pPr marL="285750" indent="-285750">
              <a:buFont typeface="Wingdings" panose="05000000000000000000" pitchFamily="2" charset="2"/>
              <a:buChar char="ü"/>
            </a:pPr>
            <a:r>
              <a:rPr lang="en-US" altLang="en-US" b="1" i="1" dirty="0">
                <a:solidFill>
                  <a:schemeClr val="bg1"/>
                </a:solidFill>
                <a:latin typeface="ArialMT"/>
              </a:rPr>
              <a:t> Often found in Starburst </a:t>
            </a:r>
            <a:r>
              <a:rPr lang="en-US" altLang="en-US" b="1" i="1" dirty="0" smtClean="0">
                <a:solidFill>
                  <a:schemeClr val="bg1"/>
                </a:solidFill>
                <a:latin typeface="ArialMT"/>
              </a:rPr>
              <a:t>galaxies (in centers of large, dense star clusters)</a:t>
            </a:r>
            <a:endParaRPr lang="en-US" altLang="en-US" b="1" i="1" dirty="0">
              <a:solidFill>
                <a:schemeClr val="bg1"/>
              </a:solidFill>
              <a:latin typeface="ArialMT"/>
            </a:endParaRPr>
          </a:p>
          <a:p>
            <a:pPr marL="285750" indent="-285750">
              <a:buFont typeface="Wingdings" panose="05000000000000000000" pitchFamily="2" charset="2"/>
              <a:buChar char="ü"/>
            </a:pPr>
            <a:endParaRPr lang="en-US" altLang="en-US" b="1" i="1" dirty="0">
              <a:solidFill>
                <a:schemeClr val="bg1"/>
              </a:solidFill>
              <a:latin typeface="ArialMT"/>
            </a:endParaRPr>
          </a:p>
          <a:p>
            <a:pPr marL="285750" indent="-285750">
              <a:buFont typeface="Wingdings" panose="05000000000000000000" pitchFamily="2" charset="2"/>
              <a:buChar char="ü"/>
            </a:pPr>
            <a:r>
              <a:rPr lang="en-US" altLang="en-US" b="1" i="1" dirty="0">
                <a:solidFill>
                  <a:schemeClr val="bg1"/>
                </a:solidFill>
                <a:latin typeface="ArialMT"/>
              </a:rPr>
              <a:t> May be precursors to Active </a:t>
            </a:r>
            <a:r>
              <a:rPr lang="en-US" altLang="en-US" b="1" i="1" dirty="0" smtClean="0">
                <a:solidFill>
                  <a:schemeClr val="bg1"/>
                </a:solidFill>
                <a:latin typeface="ArialMT"/>
              </a:rPr>
              <a:t>Galaxies</a:t>
            </a:r>
            <a:endParaRPr lang="en-US" altLang="en-US" b="1" i="1" dirty="0">
              <a:solidFill>
                <a:schemeClr val="bg1"/>
              </a:solidFill>
              <a:latin typeface="ArialMT"/>
            </a:endParaRPr>
          </a:p>
        </p:txBody>
      </p:sp>
      <p:pic>
        <p:nvPicPr>
          <p:cNvPr id="1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370" y="748361"/>
            <a:ext cx="3995058" cy="3341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5"/>
          <p:cNvSpPr txBox="1">
            <a:spLocks noChangeArrowheads="1"/>
          </p:cNvSpPr>
          <p:nvPr/>
        </p:nvSpPr>
        <p:spPr bwMode="auto">
          <a:xfrm>
            <a:off x="526413" y="990865"/>
            <a:ext cx="380264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b="1" i="1" dirty="0">
                <a:solidFill>
                  <a:schemeClr val="bg1"/>
                </a:solidFill>
                <a:latin typeface="ArialMT"/>
              </a:rPr>
              <a:t>Optical and X-ray images of NGC 253</a:t>
            </a:r>
          </a:p>
        </p:txBody>
      </p:sp>
      <p:sp>
        <p:nvSpPr>
          <p:cNvPr id="12" name="Rectangle 11"/>
          <p:cNvSpPr/>
          <p:nvPr/>
        </p:nvSpPr>
        <p:spPr>
          <a:xfrm>
            <a:off x="5872864" y="774115"/>
            <a:ext cx="2800831" cy="646331"/>
          </a:xfrm>
          <a:prstGeom prst="rect">
            <a:avLst/>
          </a:prstGeom>
        </p:spPr>
        <p:txBody>
          <a:bodyPr wrap="none">
            <a:spAutoFit/>
          </a:bodyPr>
          <a:lstStyle/>
          <a:p>
            <a:pPr algn="ctr"/>
            <a:r>
              <a:rPr lang="en-US" altLang="fr-FR" b="1" i="1" dirty="0" smtClean="0">
                <a:solidFill>
                  <a:schemeClr val="bg1"/>
                </a:solidFill>
                <a:latin typeface="ArialMT"/>
              </a:rPr>
              <a:t>Star </a:t>
            </a:r>
            <a:r>
              <a:rPr lang="en-US" altLang="fr-FR" b="1" i="1" dirty="0">
                <a:solidFill>
                  <a:schemeClr val="bg1"/>
                </a:solidFill>
                <a:latin typeface="ArialMT"/>
              </a:rPr>
              <a:t>cluster, called M15</a:t>
            </a:r>
            <a:r>
              <a:rPr lang="en-US" altLang="fr-FR" b="1" i="1" dirty="0" smtClean="0">
                <a:solidFill>
                  <a:schemeClr val="bg1"/>
                </a:solidFill>
                <a:latin typeface="ArialMT"/>
              </a:rPr>
              <a:t>,</a:t>
            </a:r>
          </a:p>
          <a:p>
            <a:pPr algn="ctr"/>
            <a:r>
              <a:rPr lang="en-US" altLang="fr-FR" b="1" i="1" dirty="0" smtClean="0">
                <a:solidFill>
                  <a:schemeClr val="bg1"/>
                </a:solidFill>
                <a:latin typeface="ArialMT"/>
              </a:rPr>
              <a:t> </a:t>
            </a:r>
            <a:r>
              <a:rPr lang="en-US" altLang="fr-FR" b="1" i="1" dirty="0">
                <a:solidFill>
                  <a:schemeClr val="bg1"/>
                </a:solidFill>
                <a:latin typeface="ArialMT"/>
              </a:rPr>
              <a:t>in our </a:t>
            </a:r>
            <a:r>
              <a:rPr lang="en-US" altLang="fr-FR" b="1" i="1" dirty="0" smtClean="0">
                <a:solidFill>
                  <a:schemeClr val="bg1"/>
                </a:solidFill>
                <a:latin typeface="ArialMT"/>
              </a:rPr>
              <a:t>Galaxy:</a:t>
            </a:r>
            <a:endParaRPr lang="fr-FR" b="1" i="1" dirty="0">
              <a:solidFill>
                <a:schemeClr val="bg1"/>
              </a:solidFill>
              <a:latin typeface="ArialMT"/>
            </a:endParaRPr>
          </a:p>
        </p:txBody>
      </p:sp>
    </p:spTree>
    <p:extLst>
      <p:ext uri="{BB962C8B-B14F-4D97-AF65-F5344CB8AC3E}">
        <p14:creationId xmlns:p14="http://schemas.microsoft.com/office/powerpoint/2010/main" val="146673426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 y="0"/>
            <a:ext cx="9144000" cy="6865085"/>
          </a:xfrm>
          <a:prstGeom prst="rect">
            <a:avLst/>
          </a:prstGeom>
        </p:spPr>
      </p:pic>
      <p:sp>
        <p:nvSpPr>
          <p:cNvPr id="2" name="Rectangle 1"/>
          <p:cNvSpPr/>
          <p:nvPr/>
        </p:nvSpPr>
        <p:spPr>
          <a:xfrm>
            <a:off x="4765368" y="728378"/>
            <a:ext cx="4289122" cy="2862322"/>
          </a:xfrm>
          <a:prstGeom prst="rect">
            <a:avLst/>
          </a:prstGeom>
        </p:spPr>
        <p:txBody>
          <a:bodyPr wrap="square">
            <a:spAutoFit/>
          </a:bodyPr>
          <a:lstStyle/>
          <a:p>
            <a:pPr marL="342900" indent="-342900">
              <a:buFont typeface="Wingdings" panose="05000000000000000000" pitchFamily="2" charset="2"/>
              <a:buChar char="v"/>
            </a:pPr>
            <a:r>
              <a:rPr lang="en-US" sz="1500" dirty="0">
                <a:solidFill>
                  <a:schemeClr val="bg1"/>
                </a:solidFill>
                <a:latin typeface="ArialMT"/>
              </a:rPr>
              <a:t>Gravitational physics is entering a </a:t>
            </a:r>
            <a:r>
              <a:rPr lang="en-US" sz="1500" b="1" dirty="0">
                <a:solidFill>
                  <a:srgbClr val="FFFF00"/>
                </a:solidFill>
                <a:latin typeface="ArialMT"/>
              </a:rPr>
              <a:t>new golden </a:t>
            </a:r>
            <a:r>
              <a:rPr lang="en-US" sz="1500" b="1" dirty="0" smtClean="0">
                <a:solidFill>
                  <a:srgbClr val="FFFF00"/>
                </a:solidFill>
                <a:latin typeface="ArialMT"/>
              </a:rPr>
              <a:t>age</a:t>
            </a:r>
            <a:endParaRPr lang="en-US" sz="1500" dirty="0">
              <a:solidFill>
                <a:srgbClr val="FFFF00"/>
              </a:solidFill>
              <a:latin typeface="ArialMT"/>
            </a:endParaRPr>
          </a:p>
          <a:p>
            <a:pPr marL="342900" indent="-342900">
              <a:buFont typeface="Wingdings" panose="05000000000000000000" pitchFamily="2" charset="2"/>
              <a:buChar char="v"/>
            </a:pPr>
            <a:endParaRPr lang="en-US" sz="1500" dirty="0" smtClean="0">
              <a:solidFill>
                <a:schemeClr val="bg1"/>
              </a:solidFill>
              <a:latin typeface="ArialMT"/>
            </a:endParaRPr>
          </a:p>
          <a:p>
            <a:pPr marL="342900" indent="-342900">
              <a:buFont typeface="Wingdings" panose="05000000000000000000" pitchFamily="2" charset="2"/>
              <a:buChar char="v"/>
            </a:pPr>
            <a:r>
              <a:rPr lang="en-US" sz="1500" dirty="0" smtClean="0">
                <a:solidFill>
                  <a:schemeClr val="bg1"/>
                </a:solidFill>
                <a:latin typeface="ArialMT"/>
              </a:rPr>
              <a:t>A </a:t>
            </a:r>
            <a:r>
              <a:rPr lang="en-US" sz="1500" dirty="0">
                <a:solidFill>
                  <a:schemeClr val="bg1"/>
                </a:solidFill>
                <a:latin typeface="ArialMT"/>
              </a:rPr>
              <a:t>wealth of data, from </a:t>
            </a:r>
            <a:r>
              <a:rPr lang="en-US" sz="1500" b="1" dirty="0">
                <a:solidFill>
                  <a:srgbClr val="FFFF00"/>
                </a:solidFill>
                <a:latin typeface="ArialMT"/>
              </a:rPr>
              <a:t>gravitational waves </a:t>
            </a:r>
            <a:r>
              <a:rPr lang="en-US" sz="1500" dirty="0">
                <a:solidFill>
                  <a:srgbClr val="FFFF00"/>
                </a:solidFill>
                <a:latin typeface="ArialMT"/>
              </a:rPr>
              <a:t>to </a:t>
            </a:r>
            <a:r>
              <a:rPr lang="en-US" sz="1500" b="1" dirty="0">
                <a:solidFill>
                  <a:srgbClr val="FFFF00"/>
                </a:solidFill>
                <a:latin typeface="ArialMT"/>
              </a:rPr>
              <a:t>EHT observations</a:t>
            </a:r>
            <a:r>
              <a:rPr lang="en-US" sz="1500" dirty="0">
                <a:solidFill>
                  <a:schemeClr val="bg1"/>
                </a:solidFill>
                <a:latin typeface="ArialMT"/>
              </a:rPr>
              <a:t>, is opening new doors for potential discoveries</a:t>
            </a:r>
            <a:r>
              <a:rPr lang="en-US" sz="1500" dirty="0" smtClean="0">
                <a:solidFill>
                  <a:schemeClr val="bg1"/>
                </a:solidFill>
                <a:latin typeface="ArialMT"/>
              </a:rPr>
              <a:t>.</a:t>
            </a:r>
          </a:p>
          <a:p>
            <a:r>
              <a:rPr lang="en-US" sz="1500" dirty="0" smtClean="0">
                <a:solidFill>
                  <a:schemeClr val="bg1"/>
                </a:solidFill>
                <a:latin typeface="ArialMT"/>
              </a:rPr>
              <a:t> </a:t>
            </a:r>
          </a:p>
          <a:p>
            <a:pPr marL="342900" indent="-342900">
              <a:buFont typeface="Wingdings" panose="05000000000000000000" pitchFamily="2" charset="2"/>
              <a:buChar char="v"/>
            </a:pPr>
            <a:r>
              <a:rPr lang="en-US" sz="1500" dirty="0" smtClean="0">
                <a:solidFill>
                  <a:schemeClr val="bg1"/>
                </a:solidFill>
                <a:latin typeface="ArialMT"/>
              </a:rPr>
              <a:t>In </a:t>
            </a:r>
            <a:r>
              <a:rPr lang="en-US" sz="1500" dirty="0">
                <a:solidFill>
                  <a:schemeClr val="bg1"/>
                </a:solidFill>
                <a:latin typeface="ArialMT"/>
              </a:rPr>
              <a:t>the coming years, especially with </a:t>
            </a:r>
            <a:r>
              <a:rPr lang="en-US" sz="1500" b="1" dirty="0">
                <a:solidFill>
                  <a:srgbClr val="FFFF00"/>
                </a:solidFill>
                <a:latin typeface="ArialMT"/>
              </a:rPr>
              <a:t>LISA</a:t>
            </a:r>
            <a:r>
              <a:rPr lang="en-US" sz="1500" b="1" dirty="0">
                <a:solidFill>
                  <a:schemeClr val="bg1"/>
                </a:solidFill>
                <a:latin typeface="ArialMT"/>
              </a:rPr>
              <a:t> </a:t>
            </a:r>
            <a:r>
              <a:rPr lang="en-US" sz="1500" dirty="0">
                <a:solidFill>
                  <a:schemeClr val="bg1"/>
                </a:solidFill>
                <a:latin typeface="ArialMT"/>
              </a:rPr>
              <a:t>and </a:t>
            </a:r>
            <a:r>
              <a:rPr lang="en-US" sz="1500" b="1" dirty="0">
                <a:solidFill>
                  <a:srgbClr val="FFFF00"/>
                </a:solidFill>
                <a:latin typeface="ArialMT"/>
              </a:rPr>
              <a:t>3G</a:t>
            </a:r>
            <a:r>
              <a:rPr lang="en-US" sz="1500" b="1" dirty="0">
                <a:solidFill>
                  <a:schemeClr val="bg1"/>
                </a:solidFill>
                <a:latin typeface="ArialMT"/>
              </a:rPr>
              <a:t> </a:t>
            </a:r>
            <a:r>
              <a:rPr lang="en-US" sz="1500" dirty="0">
                <a:solidFill>
                  <a:schemeClr val="bg1"/>
                </a:solidFill>
                <a:latin typeface="ArialMT"/>
              </a:rPr>
              <a:t>detectors, we will be doing “</a:t>
            </a:r>
            <a:r>
              <a:rPr lang="en-US" sz="1500" b="1" dirty="0">
                <a:solidFill>
                  <a:srgbClr val="FFFF00"/>
                </a:solidFill>
                <a:latin typeface="ArialMT"/>
              </a:rPr>
              <a:t>precision</a:t>
            </a:r>
            <a:r>
              <a:rPr lang="en-US" sz="1500" b="1" dirty="0">
                <a:solidFill>
                  <a:schemeClr val="bg1"/>
                </a:solidFill>
                <a:latin typeface="ArialMT"/>
              </a:rPr>
              <a:t> </a:t>
            </a:r>
            <a:r>
              <a:rPr lang="en-US" sz="1500" dirty="0">
                <a:solidFill>
                  <a:schemeClr val="bg1"/>
                </a:solidFill>
                <a:latin typeface="ArialMT"/>
              </a:rPr>
              <a:t>gravitational-wave physics”. </a:t>
            </a:r>
            <a:endParaRPr lang="en-US" sz="1500" dirty="0" smtClean="0">
              <a:solidFill>
                <a:schemeClr val="bg1"/>
              </a:solidFill>
              <a:latin typeface="ArialMT"/>
            </a:endParaRPr>
          </a:p>
          <a:p>
            <a:pPr marL="342900" indent="-342900">
              <a:buFont typeface="Wingdings" panose="05000000000000000000" pitchFamily="2" charset="2"/>
              <a:buChar char="v"/>
            </a:pPr>
            <a:endParaRPr lang="en-US" sz="1500" dirty="0" smtClean="0">
              <a:solidFill>
                <a:schemeClr val="bg1"/>
              </a:solidFill>
              <a:latin typeface="ArialMT"/>
            </a:endParaRPr>
          </a:p>
          <a:p>
            <a:pPr marL="342900" indent="-342900">
              <a:buFont typeface="Wingdings" panose="05000000000000000000" pitchFamily="2" charset="2"/>
              <a:buChar char="v"/>
            </a:pPr>
            <a:r>
              <a:rPr lang="en-US" sz="1500" dirty="0" smtClean="0">
                <a:solidFill>
                  <a:schemeClr val="bg1"/>
                </a:solidFill>
                <a:latin typeface="ArialMT"/>
              </a:rPr>
              <a:t>Plenty </a:t>
            </a:r>
            <a:r>
              <a:rPr lang="en-US" sz="1500" dirty="0">
                <a:solidFill>
                  <a:schemeClr val="bg1"/>
                </a:solidFill>
                <a:latin typeface="ArialMT"/>
              </a:rPr>
              <a:t>of room for </a:t>
            </a:r>
            <a:r>
              <a:rPr lang="en-US" sz="1500" b="1" dirty="0">
                <a:solidFill>
                  <a:srgbClr val="FFFF00"/>
                </a:solidFill>
                <a:latin typeface="ArialMT"/>
              </a:rPr>
              <a:t>unexpected</a:t>
            </a:r>
            <a:r>
              <a:rPr lang="en-US" sz="1500" b="1" dirty="0">
                <a:solidFill>
                  <a:schemeClr val="bg1"/>
                </a:solidFill>
                <a:latin typeface="ArialMT"/>
              </a:rPr>
              <a:t> </a:t>
            </a:r>
            <a:r>
              <a:rPr lang="en-US" sz="1500" dirty="0" smtClean="0">
                <a:solidFill>
                  <a:schemeClr val="bg1"/>
                </a:solidFill>
                <a:latin typeface="ArialMT"/>
              </a:rPr>
              <a:t>discoveries</a:t>
            </a:r>
            <a:endParaRPr lang="fr-FR" sz="1500" dirty="0">
              <a:solidFill>
                <a:schemeClr val="bg1"/>
              </a:solidFill>
              <a:latin typeface="ArialMT"/>
            </a:endParaRPr>
          </a:p>
        </p:txBody>
      </p:sp>
      <p:sp>
        <p:nvSpPr>
          <p:cNvPr id="4" name="Rectangle 1027"/>
          <p:cNvSpPr txBox="1">
            <a:spLocks noChangeArrowheads="1"/>
          </p:cNvSpPr>
          <p:nvPr/>
        </p:nvSpPr>
        <p:spPr bwMode="auto">
          <a:xfrm>
            <a:off x="-594320" y="237646"/>
            <a:ext cx="103326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GB" sz="3200" kern="0" dirty="0" smtClean="0">
                <a:solidFill>
                  <a:srgbClr val="FCF933"/>
                </a:solidFill>
                <a:effectLst>
                  <a:outerShdw blurRad="38100" dist="38100" dir="2700000">
                    <a:srgbClr val="000000"/>
                  </a:outerShdw>
                </a:effectLst>
              </a:rPr>
              <a:t>  </a:t>
            </a:r>
            <a:r>
              <a:rPr lang="en-US" sz="2600" b="1" kern="0" dirty="0" smtClean="0">
                <a:solidFill>
                  <a:srgbClr val="FCF933"/>
                </a:solidFill>
                <a:effectLst>
                  <a:outerShdw blurRad="38100" dist="38100" dir="2700000" algn="tl">
                    <a:srgbClr val="000000">
                      <a:alpha val="43137"/>
                    </a:srgbClr>
                  </a:outerShdw>
                </a:effectLst>
                <a:latin typeface="ArialMT"/>
              </a:rPr>
              <a:t>A New Golden Age for Gravitation </a:t>
            </a:r>
          </a:p>
          <a:p>
            <a:pPr algn="ctr" fontAlgn="base">
              <a:spcBef>
                <a:spcPct val="0"/>
              </a:spcBef>
              <a:spcAft>
                <a:spcPct val="0"/>
              </a:spcAft>
              <a:defRPr/>
            </a:pPr>
            <a:endParaRPr lang="en-US" sz="3200" b="1" kern="0" dirty="0">
              <a:solidFill>
                <a:srgbClr val="FCF933"/>
              </a:solidFill>
              <a:effectLst>
                <a:outerShdw blurRad="38100" dist="38100" dir="2700000" algn="tl">
                  <a:srgbClr val="000000">
                    <a:alpha val="43137"/>
                  </a:srgbClr>
                </a:outerShdw>
              </a:effectLst>
              <a:latin typeface="ArialMT"/>
            </a:endParaRPr>
          </a:p>
        </p:txBody>
      </p:sp>
      <p:pic>
        <p:nvPicPr>
          <p:cNvPr id="5" name="Image 4"/>
          <p:cNvPicPr>
            <a:picLocks noChangeAspect="1"/>
          </p:cNvPicPr>
          <p:nvPr/>
        </p:nvPicPr>
        <p:blipFill>
          <a:blip r:embed="rId3"/>
          <a:stretch>
            <a:fillRect/>
          </a:stretch>
        </p:blipFill>
        <p:spPr>
          <a:xfrm>
            <a:off x="31359" y="3774638"/>
            <a:ext cx="9081283" cy="2966730"/>
          </a:xfrm>
          <a:prstGeom prst="rect">
            <a:avLst/>
          </a:prstGeom>
        </p:spPr>
      </p:pic>
      <p:sp>
        <p:nvSpPr>
          <p:cNvPr id="6" name="Rectangle 5"/>
          <p:cNvSpPr/>
          <p:nvPr/>
        </p:nvSpPr>
        <p:spPr>
          <a:xfrm>
            <a:off x="251520" y="3877252"/>
            <a:ext cx="4572000" cy="584775"/>
          </a:xfrm>
          <a:prstGeom prst="rect">
            <a:avLst/>
          </a:prstGeom>
        </p:spPr>
        <p:txBody>
          <a:bodyPr>
            <a:spAutoFit/>
          </a:bodyPr>
          <a:lstStyle/>
          <a:p>
            <a:pPr algn="ctr"/>
            <a:r>
              <a:rPr lang="fr-FR" sz="1600" b="1" i="1" dirty="0">
                <a:solidFill>
                  <a:srgbClr val="FF0000"/>
                </a:solidFill>
                <a:latin typeface="ArialMT"/>
              </a:rPr>
              <a:t>Changes of the </a:t>
            </a:r>
            <a:r>
              <a:rPr lang="fr-FR" sz="1600" b="1" i="1" dirty="0" smtClean="0">
                <a:solidFill>
                  <a:srgbClr val="FF0000"/>
                </a:solidFill>
                <a:latin typeface="ArialMT"/>
              </a:rPr>
              <a:t>arm </a:t>
            </a:r>
            <a:r>
              <a:rPr lang="fr-FR" sz="1600" b="1" i="1" dirty="0" err="1" smtClean="0">
                <a:solidFill>
                  <a:srgbClr val="FF0000"/>
                </a:solidFill>
                <a:latin typeface="ArialMT"/>
              </a:rPr>
              <a:t>length</a:t>
            </a:r>
            <a:r>
              <a:rPr lang="fr-FR" sz="1600" b="1" i="1" dirty="0" smtClean="0">
                <a:solidFill>
                  <a:srgbClr val="FF0000"/>
                </a:solidFill>
                <a:latin typeface="ArialMT"/>
              </a:rPr>
              <a:t> (4 km) </a:t>
            </a:r>
            <a:br>
              <a:rPr lang="fr-FR" sz="1600" b="1" i="1" dirty="0" smtClean="0">
                <a:solidFill>
                  <a:srgbClr val="FF0000"/>
                </a:solidFill>
                <a:latin typeface="ArialMT"/>
              </a:rPr>
            </a:br>
            <a:r>
              <a:rPr lang="fr-FR" sz="1600" b="1" i="1" dirty="0" smtClean="0">
                <a:solidFill>
                  <a:srgbClr val="FF0000"/>
                </a:solidFill>
                <a:latin typeface="ArialMT"/>
              </a:rPr>
              <a:t>are ~ 1/10 of the </a:t>
            </a:r>
            <a:r>
              <a:rPr lang="fr-FR" sz="1600" b="1" i="1" dirty="0" err="1">
                <a:solidFill>
                  <a:srgbClr val="FF0000"/>
                </a:solidFill>
                <a:latin typeface="ArialMT"/>
              </a:rPr>
              <a:t>atomic</a:t>
            </a:r>
            <a:r>
              <a:rPr lang="fr-FR" sz="1600" b="1" i="1" dirty="0">
                <a:solidFill>
                  <a:srgbClr val="FF0000"/>
                </a:solidFill>
                <a:latin typeface="ArialMT"/>
              </a:rPr>
              <a:t> </a:t>
            </a:r>
            <a:r>
              <a:rPr lang="fr-FR" sz="1600" b="1" i="1" dirty="0" err="1" smtClean="0">
                <a:solidFill>
                  <a:srgbClr val="FF0000"/>
                </a:solidFill>
                <a:latin typeface="ArialMT"/>
              </a:rPr>
              <a:t>nuclei</a:t>
            </a:r>
            <a:r>
              <a:rPr lang="fr-FR" sz="1600" b="1" i="1" dirty="0" smtClean="0">
                <a:solidFill>
                  <a:srgbClr val="FF0000"/>
                </a:solidFill>
                <a:latin typeface="ArialMT"/>
              </a:rPr>
              <a:t> size !!!</a:t>
            </a:r>
            <a:endParaRPr lang="fr-FR" sz="1600" dirty="0">
              <a:solidFill>
                <a:srgbClr val="FF0000"/>
              </a:solidFill>
              <a:latin typeface="ArialMT"/>
            </a:endParaRPr>
          </a:p>
        </p:txBody>
      </p:sp>
      <p:pic>
        <p:nvPicPr>
          <p:cNvPr id="7" name="Image 6"/>
          <p:cNvPicPr>
            <a:picLocks noChangeAspect="1"/>
          </p:cNvPicPr>
          <p:nvPr/>
        </p:nvPicPr>
        <p:blipFill>
          <a:blip r:embed="rId4"/>
          <a:stretch>
            <a:fillRect/>
          </a:stretch>
        </p:blipFill>
        <p:spPr>
          <a:xfrm>
            <a:off x="194420" y="728378"/>
            <a:ext cx="4537677" cy="2555528"/>
          </a:xfrm>
          <a:prstGeom prst="rect">
            <a:avLst/>
          </a:prstGeom>
        </p:spPr>
      </p:pic>
      <p:sp>
        <p:nvSpPr>
          <p:cNvPr id="8" name="ZoneTexte 7"/>
          <p:cNvSpPr txBox="1"/>
          <p:nvPr/>
        </p:nvSpPr>
        <p:spPr>
          <a:xfrm>
            <a:off x="137178" y="3374690"/>
            <a:ext cx="4628190" cy="338554"/>
          </a:xfrm>
          <a:prstGeom prst="rect">
            <a:avLst/>
          </a:prstGeom>
          <a:noFill/>
        </p:spPr>
        <p:txBody>
          <a:bodyPr wrap="none" rtlCol="0">
            <a:spAutoFit/>
          </a:bodyPr>
          <a:lstStyle/>
          <a:p>
            <a:r>
              <a:rPr lang="fr-FR" sz="1600" b="1" i="1" dirty="0" err="1" smtClean="0">
                <a:solidFill>
                  <a:schemeClr val="bg1"/>
                </a:solidFill>
                <a:latin typeface="ArialMT"/>
              </a:rPr>
              <a:t>Gravitational</a:t>
            </a:r>
            <a:r>
              <a:rPr lang="fr-FR" sz="1600" b="1" i="1" dirty="0" smtClean="0">
                <a:solidFill>
                  <a:schemeClr val="bg1"/>
                </a:solidFill>
                <a:latin typeface="ArialMT"/>
              </a:rPr>
              <a:t> </a:t>
            </a:r>
            <a:r>
              <a:rPr lang="fr-FR" sz="1600" b="1" i="1" dirty="0" err="1" smtClean="0">
                <a:solidFill>
                  <a:schemeClr val="bg1"/>
                </a:solidFill>
                <a:latin typeface="ArialMT"/>
              </a:rPr>
              <a:t>wave</a:t>
            </a:r>
            <a:r>
              <a:rPr lang="fr-FR" sz="1600" b="1" i="1" dirty="0" smtClean="0">
                <a:solidFill>
                  <a:schemeClr val="bg1"/>
                </a:solidFill>
                <a:latin typeface="ArialMT"/>
              </a:rPr>
              <a:t> </a:t>
            </a:r>
            <a:r>
              <a:rPr lang="fr-FR" sz="1600" b="1" i="1" dirty="0" err="1" smtClean="0">
                <a:solidFill>
                  <a:schemeClr val="bg1"/>
                </a:solidFill>
                <a:latin typeface="ArialMT"/>
              </a:rPr>
              <a:t>detection</a:t>
            </a:r>
            <a:r>
              <a:rPr lang="fr-FR" sz="1600" b="1" i="1" dirty="0" smtClean="0">
                <a:solidFill>
                  <a:schemeClr val="bg1"/>
                </a:solidFill>
                <a:latin typeface="ArialMT"/>
              </a:rPr>
              <a:t> (</a:t>
            </a:r>
            <a:r>
              <a:rPr lang="fr-FR" sz="1600" b="1" i="1" dirty="0" err="1" smtClean="0">
                <a:solidFill>
                  <a:schemeClr val="bg1"/>
                </a:solidFill>
                <a:latin typeface="ArialMT"/>
              </a:rPr>
              <a:t>interferometer</a:t>
            </a:r>
            <a:r>
              <a:rPr lang="fr-FR" sz="1600" b="1" i="1" dirty="0" smtClean="0">
                <a:solidFill>
                  <a:schemeClr val="bg1"/>
                </a:solidFill>
                <a:latin typeface="ArialMT"/>
              </a:rPr>
              <a:t>):</a:t>
            </a:r>
            <a:endParaRPr lang="fr-FR" sz="1600" b="1" i="1" dirty="0">
              <a:solidFill>
                <a:schemeClr val="bg1"/>
              </a:solidFill>
              <a:latin typeface="ArialMT"/>
            </a:endParaRPr>
          </a:p>
        </p:txBody>
      </p:sp>
      <p:sp>
        <p:nvSpPr>
          <p:cNvPr id="9" name="ZoneTexte 8"/>
          <p:cNvSpPr txBox="1"/>
          <p:nvPr/>
        </p:nvSpPr>
        <p:spPr>
          <a:xfrm>
            <a:off x="5441033" y="3938808"/>
            <a:ext cx="3130985" cy="584775"/>
          </a:xfrm>
          <a:prstGeom prst="rect">
            <a:avLst/>
          </a:prstGeom>
          <a:noFill/>
        </p:spPr>
        <p:txBody>
          <a:bodyPr wrap="none" rtlCol="0">
            <a:spAutoFit/>
          </a:bodyPr>
          <a:lstStyle/>
          <a:p>
            <a:pPr algn="ctr"/>
            <a:r>
              <a:rPr lang="fr-FR" sz="1600" b="1" i="1" dirty="0" smtClean="0">
                <a:solidFill>
                  <a:schemeClr val="bg1"/>
                </a:solidFill>
                <a:latin typeface="ArialMT"/>
              </a:rPr>
              <a:t>Event Horizon </a:t>
            </a:r>
            <a:r>
              <a:rPr lang="fr-FR" sz="1600" b="1" i="1" dirty="0" err="1" smtClean="0">
                <a:solidFill>
                  <a:schemeClr val="bg1"/>
                </a:solidFill>
                <a:latin typeface="ArialMT"/>
              </a:rPr>
              <a:t>Telescope</a:t>
            </a:r>
            <a:r>
              <a:rPr lang="fr-FR" sz="1600" b="1" i="1" dirty="0" smtClean="0">
                <a:solidFill>
                  <a:schemeClr val="bg1"/>
                </a:solidFill>
                <a:latin typeface="ArialMT"/>
              </a:rPr>
              <a:t> -</a:t>
            </a:r>
          </a:p>
          <a:p>
            <a:r>
              <a:rPr lang="fr-FR" sz="1600" b="1" i="1" dirty="0" smtClean="0">
                <a:solidFill>
                  <a:schemeClr val="bg1"/>
                </a:solidFill>
                <a:latin typeface="ArialMT"/>
              </a:rPr>
              <a:t>First real image of Black Hole:</a:t>
            </a:r>
            <a:endParaRPr lang="fr-FR" sz="1600" b="1" i="1" dirty="0">
              <a:solidFill>
                <a:schemeClr val="bg1"/>
              </a:solidFill>
              <a:latin typeface="ArialMT"/>
            </a:endParaRPr>
          </a:p>
        </p:txBody>
      </p:sp>
    </p:spTree>
    <p:extLst>
      <p:ext uri="{BB962C8B-B14F-4D97-AF65-F5344CB8AC3E}">
        <p14:creationId xmlns:p14="http://schemas.microsoft.com/office/powerpoint/2010/main" val="4269187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p:spPr>
        <p:txBody>
          <a:bodyPr wrap="none" anchor="ctr">
            <a:prstTxWarp prst="textNoShape">
              <a:avLst/>
            </a:prstTxWarp>
          </a:bodyPr>
          <a:lstStyle/>
          <a:p>
            <a:pPr eaLnBrk="0" hangingPunct="0"/>
            <a:endParaRPr lang="en-US">
              <a:solidFill>
                <a:srgbClr val="000000"/>
              </a:solidFill>
            </a:endParaRPr>
          </a:p>
        </p:txBody>
      </p:sp>
      <p:pic>
        <p:nvPicPr>
          <p:cNvPr id="3" name="Picture 3" descr="CMB_Timeline150nt"/>
          <p:cNvPicPr>
            <a:picLocks noChangeArrowheads="1"/>
          </p:cNvPicPr>
          <p:nvPr/>
        </p:nvPicPr>
        <p:blipFill>
          <a:blip r:embed="rId2" cstate="print"/>
          <a:srcRect/>
          <a:stretch>
            <a:fillRect/>
          </a:stretch>
        </p:blipFill>
        <p:spPr bwMode="auto">
          <a:xfrm>
            <a:off x="0" y="718186"/>
            <a:ext cx="9144000" cy="6381328"/>
          </a:xfrm>
          <a:prstGeom prst="rect">
            <a:avLst/>
          </a:prstGeom>
          <a:noFill/>
          <a:ln w="9525">
            <a:noFill/>
            <a:miter lim="800000"/>
            <a:headEnd/>
            <a:tailEnd/>
          </a:ln>
        </p:spPr>
      </p:pic>
      <p:sp>
        <p:nvSpPr>
          <p:cNvPr id="4" name="Rectangle 4"/>
          <p:cNvSpPr>
            <a:spLocks noChangeArrowheads="1"/>
          </p:cNvSpPr>
          <p:nvPr/>
        </p:nvSpPr>
        <p:spPr bwMode="auto">
          <a:xfrm>
            <a:off x="3575050" y="6440559"/>
            <a:ext cx="3015867" cy="371513"/>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smtClean="0">
                <a:solidFill>
                  <a:schemeClr val="bg1"/>
                </a:solidFill>
                <a:latin typeface="Arial" pitchFamily="-111" charset="0"/>
                <a:ea typeface="ＭＳ Ｐゴシック" pitchFamily="-111" charset="-128"/>
                <a:cs typeface="ＭＳ Ｐゴシック" pitchFamily="-111" charset="-128"/>
              </a:rPr>
              <a:t>What is Universe made of ?</a:t>
            </a:r>
            <a:endParaRPr lang="de-DE" sz="2000" dirty="0">
              <a:solidFill>
                <a:schemeClr val="bg1"/>
              </a:solidFill>
              <a:latin typeface="Arial" pitchFamily="-111" charset="0"/>
              <a:ea typeface="ＭＳ Ｐゴシック" pitchFamily="-111" charset="-128"/>
              <a:cs typeface="ＭＳ Ｐゴシック" pitchFamily="-111" charset="-128"/>
            </a:endParaRPr>
          </a:p>
        </p:txBody>
      </p:sp>
      <p:sp>
        <p:nvSpPr>
          <p:cNvPr id="5" name="Rectangle 5"/>
          <p:cNvSpPr>
            <a:spLocks noChangeArrowheads="1"/>
          </p:cNvSpPr>
          <p:nvPr/>
        </p:nvSpPr>
        <p:spPr bwMode="auto">
          <a:xfrm>
            <a:off x="1092324" y="710011"/>
            <a:ext cx="6959352" cy="833178"/>
          </a:xfrm>
          <a:prstGeom prst="rect">
            <a:avLst/>
          </a:prstGeom>
          <a:noFill/>
          <a:ln w="25400">
            <a:noFill/>
            <a:miter lim="800000"/>
            <a:headEnd/>
            <a:tailEnd/>
          </a:ln>
        </p:spPr>
        <p:txBody>
          <a:bodyPr wrap="square" lIns="90000" tIns="46800" rIns="90000" bIns="46800">
            <a:prstTxWarp prst="textNoShape">
              <a:avLst/>
            </a:prstTxWarp>
            <a:spAutoFit/>
          </a:bodyPr>
          <a:lstStyle/>
          <a:p>
            <a:pPr algn="ctr"/>
            <a:r>
              <a:rPr lang="en-GB" sz="2400" dirty="0" smtClean="0">
                <a:solidFill>
                  <a:srgbClr val="FFFFFF"/>
                </a:solidFill>
                <a:effectLst>
                  <a:outerShdw blurRad="50800" dist="38100" dir="2700000">
                    <a:srgbClr val="000000"/>
                  </a:outerShdw>
                </a:effectLst>
                <a:latin typeface="ArialMT"/>
              </a:rPr>
              <a:t>to understand the very first moments of our Universe after the Big Bang</a:t>
            </a:r>
          </a:p>
        </p:txBody>
      </p:sp>
      <p:grpSp>
        <p:nvGrpSpPr>
          <p:cNvPr id="6" name="Group 6"/>
          <p:cNvGrpSpPr>
            <a:grpSpLocks/>
          </p:cNvGrpSpPr>
          <p:nvPr/>
        </p:nvGrpSpPr>
        <p:grpSpPr bwMode="auto">
          <a:xfrm>
            <a:off x="1828800" y="5838651"/>
            <a:ext cx="6826250" cy="723900"/>
            <a:chOff x="1152" y="3384"/>
            <a:chExt cx="4300" cy="456"/>
          </a:xfrm>
        </p:grpSpPr>
        <p:sp>
          <p:nvSpPr>
            <p:cNvPr id="7"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solidFill>
                  <a:srgbClr val="000000"/>
                </a:solidFill>
              </a:endParaRPr>
            </a:p>
          </p:txBody>
        </p:sp>
        <p:sp>
          <p:nvSpPr>
            <p:cNvPr id="8" name="Rectangle 8"/>
            <p:cNvSpPr>
              <a:spLocks noChangeArrowheads="1"/>
            </p:cNvSpPr>
            <p:nvPr/>
          </p:nvSpPr>
          <p:spPr bwMode="auto">
            <a:xfrm>
              <a:off x="4804" y="3552"/>
              <a:ext cx="648"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9" name="Rectangle 9"/>
            <p:cNvSpPr>
              <a:spLocks noChangeArrowheads="1"/>
            </p:cNvSpPr>
            <p:nvPr/>
          </p:nvSpPr>
          <p:spPr bwMode="auto">
            <a:xfrm>
              <a:off x="2252" y="3384"/>
              <a:ext cx="1310" cy="234"/>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Billion </a:t>
              </a:r>
              <a:r>
                <a:rPr lang="en-GB"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Years, </a:t>
              </a:r>
              <a:endPar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0" name="Rectangle 10"/>
            <p:cNvSpPr>
              <a:spLocks noChangeArrowheads="1"/>
            </p:cNvSpPr>
            <p:nvPr/>
          </p:nvSpPr>
          <p:spPr bwMode="auto">
            <a:xfrm>
              <a:off x="3391" y="3398"/>
              <a:ext cx="779"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1" name="Line 11"/>
            <p:cNvSpPr>
              <a:spLocks noChangeShapeType="1"/>
            </p:cNvSpPr>
            <p:nvPr/>
          </p:nvSpPr>
          <p:spPr bwMode="auto">
            <a:xfrm>
              <a:off x="1152" y="3552"/>
              <a:ext cx="0" cy="288"/>
            </a:xfrm>
            <a:prstGeom prst="line">
              <a:avLst/>
            </a:prstGeom>
            <a:noFill/>
            <a:ln w="25400">
              <a:solidFill>
                <a:schemeClr val="accent1"/>
              </a:solidFill>
              <a:round/>
              <a:headEnd/>
              <a:tailEnd/>
            </a:ln>
          </p:spPr>
          <p:txBody>
            <a:bodyPr wrap="none" anchor="ctr">
              <a:prstTxWarp prst="textNoShape">
                <a:avLst/>
              </a:prstTxWarp>
            </a:bodyPr>
            <a:lstStyle/>
            <a:p>
              <a:endParaRPr lang="en-US">
                <a:solidFill>
                  <a:srgbClr val="000000"/>
                </a:solidFill>
              </a:endParaRPr>
            </a:p>
          </p:txBody>
        </p:sp>
      </p:grpSp>
      <p:sp>
        <p:nvSpPr>
          <p:cNvPr id="12" name="TextBox 11"/>
          <p:cNvSpPr txBox="1"/>
          <p:nvPr/>
        </p:nvSpPr>
        <p:spPr>
          <a:xfrm rot="17908534">
            <a:off x="7709453" y="3522695"/>
            <a:ext cx="739931" cy="307777"/>
          </a:xfrm>
          <a:prstGeom prst="rect">
            <a:avLst/>
          </a:prstGeom>
          <a:noFill/>
        </p:spPr>
        <p:txBody>
          <a:bodyPr wrap="none" rtlCol="0">
            <a:spAutoFit/>
          </a:bodyPr>
          <a:lstStyle/>
          <a:p>
            <a:r>
              <a:rPr lang="en-GB" sz="1400" dirty="0" smtClean="0">
                <a:solidFill>
                  <a:srgbClr val="FFFF00"/>
                </a:solidFill>
                <a:effectLst>
                  <a:outerShdw blurRad="38100" dist="38100" dir="2700000">
                    <a:srgbClr val="000000"/>
                  </a:outerShdw>
                </a:effectLst>
              </a:rPr>
              <a:t>WMAP</a:t>
            </a:r>
            <a:endParaRPr lang="en-GB" sz="1400" dirty="0">
              <a:solidFill>
                <a:srgbClr val="FFFF00"/>
              </a:solidFill>
              <a:effectLst>
                <a:outerShdw blurRad="38100" dist="38100" dir="2700000">
                  <a:srgbClr val="000000"/>
                </a:outerShdw>
              </a:effectLst>
            </a:endParaRPr>
          </a:p>
        </p:txBody>
      </p:sp>
      <p:sp>
        <p:nvSpPr>
          <p:cNvPr id="13" name="Rectangle 1027"/>
          <p:cNvSpPr txBox="1">
            <a:spLocks noChangeArrowheads="1"/>
          </p:cNvSpPr>
          <p:nvPr/>
        </p:nvSpPr>
        <p:spPr bwMode="auto">
          <a:xfrm>
            <a:off x="2186466" y="43261"/>
            <a:ext cx="6411372"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Today’s Scientific Challenge</a:t>
            </a:r>
            <a:endParaRPr lang="en-GB" sz="2800" b="1" kern="0" dirty="0">
              <a:solidFill>
                <a:srgbClr val="336699"/>
              </a:solidFill>
              <a:effectLst>
                <a:outerShdw blurRad="38100" dist="38100" dir="2700000">
                  <a:srgbClr val="000000"/>
                </a:outerShdw>
              </a:effectLst>
              <a:latin typeface="ArialMT"/>
            </a:endParaRPr>
          </a:p>
        </p:txBody>
      </p:sp>
      <p:sp>
        <p:nvSpPr>
          <p:cNvPr id="14" name="Text Box 10"/>
          <p:cNvSpPr txBox="1">
            <a:spLocks noChangeArrowheads="1"/>
          </p:cNvSpPr>
          <p:nvPr/>
        </p:nvSpPr>
        <p:spPr bwMode="auto">
          <a:xfrm>
            <a:off x="-16260" y="1132397"/>
            <a:ext cx="15591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Times New Roman" panose="02020603050405020304" pitchFamily="18" charset="0"/>
              </a:defRPr>
            </a:lvl1pPr>
            <a:lvl2pPr marL="742950" indent="-285750" eaLnBrk="0" hangingPunct="0">
              <a:defRPr sz="1400" b="1">
                <a:solidFill>
                  <a:schemeClr val="tx1"/>
                </a:solidFill>
                <a:latin typeface="Times New Roman" panose="02020603050405020304" pitchFamily="18" charset="0"/>
              </a:defRPr>
            </a:lvl2pPr>
            <a:lvl3pPr marL="1143000" indent="-228600" eaLnBrk="0" hangingPunct="0">
              <a:defRPr sz="1400" b="1">
                <a:solidFill>
                  <a:schemeClr val="tx1"/>
                </a:solidFill>
                <a:latin typeface="Times New Roman" panose="02020603050405020304" pitchFamily="18" charset="0"/>
              </a:defRPr>
            </a:lvl3pPr>
            <a:lvl4pPr marL="1600200" indent="-228600" eaLnBrk="0" hangingPunct="0">
              <a:defRPr sz="1400" b="1">
                <a:solidFill>
                  <a:schemeClr val="tx1"/>
                </a:solidFill>
                <a:latin typeface="Times New Roman" panose="02020603050405020304" pitchFamily="18" charset="0"/>
              </a:defRPr>
            </a:lvl4pPr>
            <a:lvl5pPr marL="2057400" indent="-228600" eaLnBrk="0" hangingPunct="0">
              <a:defRPr sz="1400" b="1">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1400" b="1">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1400" b="1">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1400" b="1">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1400" b="1">
                <a:solidFill>
                  <a:schemeClr val="tx1"/>
                </a:solidFill>
                <a:latin typeface="Times New Roman" panose="02020603050405020304" pitchFamily="18" charset="0"/>
              </a:defRPr>
            </a:lvl9pPr>
          </a:lstStyle>
          <a:p>
            <a:pPr algn="ctr" eaLnBrk="1" hangingPunct="1"/>
            <a:r>
              <a:rPr lang="en-US" altLang="en-US" sz="1800" b="0" dirty="0" smtClean="0">
                <a:solidFill>
                  <a:schemeClr val="bg1"/>
                </a:solidFill>
                <a:latin typeface="Arial" panose="020B0604020202020204" pitchFamily="34" charset="0"/>
                <a:cs typeface="Arial" panose="020B0604020202020204" pitchFamily="34" charset="0"/>
              </a:rPr>
              <a:t>What </a:t>
            </a:r>
          </a:p>
          <a:p>
            <a:pPr algn="ctr" eaLnBrk="1" hangingPunct="1"/>
            <a:r>
              <a:rPr lang="en-US" altLang="en-US" sz="1800" b="0" dirty="0">
                <a:solidFill>
                  <a:schemeClr val="bg1"/>
                </a:solidFill>
                <a:latin typeface="Arial" panose="020B0604020202020204" pitchFamily="34" charset="0"/>
                <a:cs typeface="Arial" panose="020B0604020202020204" pitchFamily="34" charset="0"/>
              </a:rPr>
              <a:t>h</a:t>
            </a:r>
            <a:r>
              <a:rPr lang="en-US" altLang="en-US" sz="1800" b="0" dirty="0" smtClean="0">
                <a:solidFill>
                  <a:schemeClr val="bg1"/>
                </a:solidFill>
                <a:latin typeface="Arial" panose="020B0604020202020204" pitchFamily="34" charset="0"/>
                <a:cs typeface="Arial" panose="020B0604020202020204" pitchFamily="34" charset="0"/>
              </a:rPr>
              <a:t>appened then ?</a:t>
            </a:r>
            <a:endParaRPr lang="en-US" altLang="en-US" sz="1800" b="0" dirty="0">
              <a:solidFill>
                <a:schemeClr val="bg1"/>
              </a:solidFill>
              <a:latin typeface="Arial" panose="020B0604020202020204" pitchFamily="34" charset="0"/>
              <a:cs typeface="Arial" panose="020B0604020202020204" pitchFamily="34" charset="0"/>
            </a:endParaRPr>
          </a:p>
        </p:txBody>
      </p:sp>
      <p:sp>
        <p:nvSpPr>
          <p:cNvPr id="15" name="Line 11"/>
          <p:cNvSpPr>
            <a:spLocks noChangeShapeType="1"/>
          </p:cNvSpPr>
          <p:nvPr/>
        </p:nvSpPr>
        <p:spPr bwMode="auto">
          <a:xfrm>
            <a:off x="1259632" y="2081126"/>
            <a:ext cx="569168" cy="98160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square">
            <a:spAutoFit/>
          </a:bodyPr>
          <a:lstStyle/>
          <a:p>
            <a:endParaRPr lang="en-US"/>
          </a:p>
        </p:txBody>
      </p:sp>
      <p:sp>
        <p:nvSpPr>
          <p:cNvPr id="16" name="Rectangle 4"/>
          <p:cNvSpPr>
            <a:spLocks noChangeArrowheads="1"/>
          </p:cNvSpPr>
          <p:nvPr/>
        </p:nvSpPr>
        <p:spPr bwMode="auto">
          <a:xfrm>
            <a:off x="250258" y="2646364"/>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dirty="0">
              <a:solidFill>
                <a:srgbClr val="FFFFFF"/>
              </a:solidFill>
              <a:latin typeface="Arial" pitchFamily="-111" charset="0"/>
              <a:ea typeface="ＭＳ Ｐゴシック" pitchFamily="-111" charset="-128"/>
              <a:cs typeface="ＭＳ Ｐゴシック" pitchFamily="-111" charset="-128"/>
            </a:endParaRPr>
          </a:p>
        </p:txBody>
      </p:sp>
      <p:sp>
        <p:nvSpPr>
          <p:cNvPr id="17" name="Rectangle 16"/>
          <p:cNvSpPr/>
          <p:nvPr/>
        </p:nvSpPr>
        <p:spPr>
          <a:xfrm>
            <a:off x="-330641" y="5026835"/>
            <a:ext cx="4572000" cy="830997"/>
          </a:xfrm>
          <a:prstGeom prst="rect">
            <a:avLst/>
          </a:prstGeom>
        </p:spPr>
        <p:txBody>
          <a:bodyPr>
            <a:spAutoFit/>
          </a:bodyPr>
          <a:lstStyle/>
          <a:p>
            <a:pPr algn="ctr"/>
            <a:r>
              <a:rPr lang="en-US" sz="2400" b="1" i="1" dirty="0">
                <a:solidFill>
                  <a:srgbClr val="FFFF00"/>
                </a:solidFill>
                <a:latin typeface="Arial" panose="020B0604020202020204" pitchFamily="34" charset="0"/>
                <a:cs typeface="Arial" panose="020B0604020202020204" pitchFamily="34" charset="0"/>
              </a:rPr>
              <a:t>How particle </a:t>
            </a:r>
            <a:r>
              <a:rPr lang="en-US" sz="2400" b="1" i="1" dirty="0" smtClean="0">
                <a:solidFill>
                  <a:srgbClr val="FFFF00"/>
                </a:solidFill>
                <a:latin typeface="Arial" panose="020B0604020202020204" pitchFamily="34" charset="0"/>
                <a:cs typeface="Arial" panose="020B0604020202020204" pitchFamily="34" charset="0"/>
              </a:rPr>
              <a:t>collider</a:t>
            </a:r>
          </a:p>
          <a:p>
            <a:pPr algn="ctr"/>
            <a:r>
              <a:rPr lang="en-US" sz="2400" b="1" i="1" dirty="0" smtClean="0">
                <a:solidFill>
                  <a:srgbClr val="FFFF00"/>
                </a:solidFill>
                <a:latin typeface="Arial" panose="020B0604020202020204" pitchFamily="34" charset="0"/>
                <a:cs typeface="Arial" panose="020B0604020202020204" pitchFamily="34" charset="0"/>
              </a:rPr>
              <a:t>and </a:t>
            </a:r>
            <a:r>
              <a:rPr lang="en-US" sz="2400" b="1" i="1" dirty="0">
                <a:solidFill>
                  <a:srgbClr val="FFFF00"/>
                </a:solidFill>
                <a:latin typeface="Arial" panose="020B0604020202020204" pitchFamily="34" charset="0"/>
                <a:cs typeface="Arial" panose="020B0604020202020204" pitchFamily="34" charset="0"/>
              </a:rPr>
              <a:t>telescopes </a:t>
            </a:r>
            <a:r>
              <a:rPr lang="en-US" sz="2400" b="1" i="1" dirty="0" smtClean="0">
                <a:solidFill>
                  <a:srgbClr val="FFFF00"/>
                </a:solidFill>
                <a:latin typeface="Arial" panose="020B0604020202020204" pitchFamily="34" charset="0"/>
                <a:cs typeface="Arial" panose="020B0604020202020204" pitchFamily="34" charset="0"/>
              </a:rPr>
              <a:t>relate? </a:t>
            </a:r>
            <a:endParaRPr lang="en-US" sz="2400" b="1" i="1" dirty="0">
              <a:solidFill>
                <a:srgbClr val="FFFF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8869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grpSp>
        <p:nvGrpSpPr>
          <p:cNvPr id="3" name="Group 62"/>
          <p:cNvGrpSpPr>
            <a:grpSpLocks/>
          </p:cNvGrpSpPr>
          <p:nvPr/>
        </p:nvGrpSpPr>
        <p:grpSpPr bwMode="auto">
          <a:xfrm>
            <a:off x="1065213" y="533400"/>
            <a:ext cx="8010524" cy="5137150"/>
            <a:chOff x="671" y="362"/>
            <a:chExt cx="5046" cy="3236"/>
          </a:xfrm>
        </p:grpSpPr>
        <p:pic>
          <p:nvPicPr>
            <p:cNvPr id="4" name="Picture 62" descr="Picture 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 y="445"/>
              <a:ext cx="4657" cy="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59"/>
            <p:cNvGrpSpPr>
              <a:grpSpLocks/>
            </p:cNvGrpSpPr>
            <p:nvPr/>
          </p:nvGrpSpPr>
          <p:grpSpPr bwMode="auto">
            <a:xfrm>
              <a:off x="895" y="362"/>
              <a:ext cx="1622" cy="781"/>
              <a:chOff x="895" y="362"/>
              <a:chExt cx="1622" cy="781"/>
            </a:xfrm>
          </p:grpSpPr>
          <p:sp>
            <p:nvSpPr>
              <p:cNvPr id="17" name="Line 67"/>
              <p:cNvSpPr>
                <a:spLocks noChangeShapeType="1"/>
              </p:cNvSpPr>
              <p:nvPr/>
            </p:nvSpPr>
            <p:spPr bwMode="auto">
              <a:xfrm rot="21300000" flipV="1">
                <a:off x="1664" y="954"/>
                <a:ext cx="139" cy="46"/>
              </a:xfrm>
              <a:prstGeom prst="line">
                <a:avLst/>
              </a:prstGeom>
              <a:noFill/>
              <a:ln w="19050">
                <a:solidFill>
                  <a:srgbClr val="FFC8B4"/>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sp>
            <p:nvSpPr>
              <p:cNvPr id="18" name="Line 68"/>
              <p:cNvSpPr>
                <a:spLocks noChangeShapeType="1"/>
              </p:cNvSpPr>
              <p:nvPr/>
            </p:nvSpPr>
            <p:spPr bwMode="auto">
              <a:xfrm rot="21420000" flipV="1">
                <a:off x="895" y="554"/>
                <a:ext cx="144" cy="48"/>
              </a:xfrm>
              <a:prstGeom prst="line">
                <a:avLst/>
              </a:prstGeom>
              <a:noFill/>
              <a:ln w="19050">
                <a:solidFill>
                  <a:srgbClr val="FFC8B4"/>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sp>
            <p:nvSpPr>
              <p:cNvPr id="19" name="Rectangle 72"/>
              <p:cNvSpPr>
                <a:spLocks noChangeArrowheads="1"/>
              </p:cNvSpPr>
              <p:nvPr/>
            </p:nvSpPr>
            <p:spPr bwMode="auto">
              <a:xfrm>
                <a:off x="2070" y="930"/>
                <a:ext cx="447" cy="213"/>
              </a:xfrm>
              <a:prstGeom prst="rect">
                <a:avLst/>
              </a:prstGeom>
              <a:noFill/>
              <a:ln w="9525">
                <a:noFill/>
                <a:miter lim="800000"/>
                <a:headEnd/>
                <a:tailEnd/>
              </a:ln>
            </p:spPr>
            <p:txBody>
              <a:bodyPr wrap="none">
                <a:spAutoFit/>
              </a:bodyPr>
              <a:lstStyle/>
              <a:p>
                <a:pPr eaLnBrk="0" hangingPunct="0">
                  <a:defRPr/>
                </a:pPr>
                <a:r>
                  <a:rPr lang="de-DE" sz="1600" b="1" i="1" dirty="0">
                    <a:solidFill>
                      <a:srgbClr val="FFC8B4"/>
                    </a:solidFill>
                    <a:effectLst>
                      <a:outerShdw blurRad="50800" dist="38100" dir="2700000">
                        <a:srgbClr val="000000"/>
                      </a:outerShdw>
                    </a:effectLst>
                    <a:latin typeface="ArialMT"/>
                    <a:ea typeface="ＭＳ Ｐゴシック" charset="-128"/>
                  </a:rPr>
                  <a:t>Atom</a:t>
                </a:r>
              </a:p>
            </p:txBody>
          </p:sp>
          <p:sp>
            <p:nvSpPr>
              <p:cNvPr id="20" name="Rectangle 73"/>
              <p:cNvSpPr>
                <a:spLocks noChangeArrowheads="1"/>
              </p:cNvSpPr>
              <p:nvPr/>
            </p:nvSpPr>
            <p:spPr bwMode="auto">
              <a:xfrm>
                <a:off x="1794" y="790"/>
                <a:ext cx="532" cy="213"/>
              </a:xfrm>
              <a:prstGeom prst="rect">
                <a:avLst/>
              </a:prstGeom>
              <a:noFill/>
              <a:ln w="9525">
                <a:noFill/>
                <a:miter lim="800000"/>
                <a:headEnd/>
                <a:tailEnd/>
              </a:ln>
            </p:spPr>
            <p:txBody>
              <a:bodyPr wrap="none">
                <a:spAutoFit/>
              </a:bodyPr>
              <a:lstStyle/>
              <a:p>
                <a:pPr eaLnBrk="0" hangingPunct="0">
                  <a:defRPr/>
                </a:pPr>
                <a:r>
                  <a:rPr lang="de-DE" sz="1600" b="1" i="1" dirty="0">
                    <a:solidFill>
                      <a:srgbClr val="FFC8B4"/>
                    </a:solidFill>
                    <a:effectLst>
                      <a:outerShdw blurRad="50800" dist="38100" dir="2700000">
                        <a:srgbClr val="000000"/>
                      </a:outerShdw>
                    </a:effectLst>
                    <a:latin typeface="ArialMT"/>
                    <a:ea typeface="ＭＳ Ｐゴシック" charset="-128"/>
                  </a:rPr>
                  <a:t>Proton</a:t>
                </a:r>
              </a:p>
            </p:txBody>
          </p:sp>
          <p:sp>
            <p:nvSpPr>
              <p:cNvPr id="21" name="Rectangle 74"/>
              <p:cNvSpPr>
                <a:spLocks noChangeArrowheads="1"/>
              </p:cNvSpPr>
              <p:nvPr/>
            </p:nvSpPr>
            <p:spPr bwMode="auto">
              <a:xfrm>
                <a:off x="973" y="362"/>
                <a:ext cx="754" cy="233"/>
              </a:xfrm>
              <a:prstGeom prst="rect">
                <a:avLst/>
              </a:prstGeom>
              <a:noFill/>
              <a:ln w="9525">
                <a:noFill/>
                <a:miter lim="800000"/>
                <a:headEnd/>
                <a:tailEnd/>
              </a:ln>
            </p:spPr>
            <p:txBody>
              <a:bodyPr wrap="none">
                <a:spAutoFit/>
              </a:bodyPr>
              <a:lstStyle/>
              <a:p>
                <a:pPr eaLnBrk="0" hangingPunct="0">
                  <a:defRPr/>
                </a:pPr>
                <a:r>
                  <a:rPr lang="de-DE" b="1" i="1" dirty="0">
                    <a:solidFill>
                      <a:schemeClr val="bg1"/>
                    </a:solidFill>
                    <a:effectLst>
                      <a:outerShdw blurRad="50800" dist="38100" dir="2700000">
                        <a:srgbClr val="000000"/>
                      </a:outerShdw>
                    </a:effectLst>
                    <a:latin typeface="ArialMT"/>
                    <a:ea typeface="ＭＳ Ｐゴシック" charset="-128"/>
                  </a:rPr>
                  <a:t>Big Bang</a:t>
                </a:r>
              </a:p>
            </p:txBody>
          </p:sp>
          <p:sp>
            <p:nvSpPr>
              <p:cNvPr id="22" name="Line 79"/>
              <p:cNvSpPr>
                <a:spLocks noChangeShapeType="1"/>
              </p:cNvSpPr>
              <p:nvPr/>
            </p:nvSpPr>
            <p:spPr bwMode="auto">
              <a:xfrm rot="21180000" flipV="1">
                <a:off x="1880" y="1056"/>
                <a:ext cx="139" cy="46"/>
              </a:xfrm>
              <a:prstGeom prst="line">
                <a:avLst/>
              </a:prstGeom>
              <a:noFill/>
              <a:ln w="19050">
                <a:solidFill>
                  <a:srgbClr val="FFC8B4"/>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grpSp>
        <p:grpSp>
          <p:nvGrpSpPr>
            <p:cNvPr id="6" name="Group 61"/>
            <p:cNvGrpSpPr>
              <a:grpSpLocks/>
            </p:cNvGrpSpPr>
            <p:nvPr/>
          </p:nvGrpSpPr>
          <p:grpSpPr bwMode="auto">
            <a:xfrm>
              <a:off x="2899" y="1296"/>
              <a:ext cx="2818" cy="2249"/>
              <a:chOff x="2899" y="1296"/>
              <a:chExt cx="2818" cy="2249"/>
            </a:xfrm>
          </p:grpSpPr>
          <p:sp>
            <p:nvSpPr>
              <p:cNvPr id="7" name="Line 63"/>
              <p:cNvSpPr>
                <a:spLocks noChangeShapeType="1"/>
              </p:cNvSpPr>
              <p:nvPr/>
            </p:nvSpPr>
            <p:spPr bwMode="auto">
              <a:xfrm rot="21360000" flipV="1">
                <a:off x="4337" y="2238"/>
                <a:ext cx="240"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sp>
            <p:nvSpPr>
              <p:cNvPr id="8" name="Line 64"/>
              <p:cNvSpPr>
                <a:spLocks noChangeShapeType="1"/>
              </p:cNvSpPr>
              <p:nvPr/>
            </p:nvSpPr>
            <p:spPr bwMode="auto">
              <a:xfrm flipV="1">
                <a:off x="3373" y="1764"/>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sp>
            <p:nvSpPr>
              <p:cNvPr id="9" name="Line 65"/>
              <p:cNvSpPr>
                <a:spLocks noChangeShapeType="1"/>
              </p:cNvSpPr>
              <p:nvPr/>
            </p:nvSpPr>
            <p:spPr bwMode="auto">
              <a:xfrm flipV="1">
                <a:off x="2899" y="1520"/>
                <a:ext cx="192" cy="96"/>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sp>
            <p:nvSpPr>
              <p:cNvPr id="10" name="Line 69"/>
              <p:cNvSpPr>
                <a:spLocks noChangeShapeType="1"/>
              </p:cNvSpPr>
              <p:nvPr/>
            </p:nvSpPr>
            <p:spPr bwMode="auto">
              <a:xfrm>
                <a:off x="4913" y="2446"/>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sp>
            <p:nvSpPr>
              <p:cNvPr id="11" name="Line 70"/>
              <p:cNvSpPr>
                <a:spLocks noChangeShapeType="1"/>
              </p:cNvSpPr>
              <p:nvPr/>
            </p:nvSpPr>
            <p:spPr bwMode="auto">
              <a:xfrm rot="5400000">
                <a:off x="4973" y="2762"/>
                <a:ext cx="624" cy="0"/>
              </a:xfrm>
              <a:prstGeom prst="line">
                <a:avLst/>
              </a:prstGeom>
              <a:noFill/>
              <a:ln w="19050">
                <a:solidFill>
                  <a:srgbClr val="CCFFCC"/>
                </a:solidFill>
                <a:round/>
                <a:headEnd/>
                <a:tailEnd/>
              </a:ln>
              <a:extLst>
                <a:ext uri="{909E8E84-426E-40DD-AFC4-6F175D3DCCD1}">
                  <a14:hiddenFill xmlns:a14="http://schemas.microsoft.com/office/drawing/2010/main">
                    <a:noFill/>
                  </a14:hiddenFill>
                </a:ext>
              </a:extLst>
            </p:spPr>
            <p:txBody>
              <a:bodyPr wrap="none" anchor="ctr"/>
              <a:lstStyle/>
              <a:p>
                <a:endParaRPr lang="en-GB" smtClean="0">
                  <a:solidFill>
                    <a:srgbClr val="000000"/>
                  </a:solidFill>
                  <a:latin typeface="Comic Sans MS" pitchFamily="66" charset="0"/>
                </a:endParaRPr>
              </a:p>
            </p:txBody>
          </p:sp>
          <p:sp>
            <p:nvSpPr>
              <p:cNvPr id="12" name="Rectangle 75"/>
              <p:cNvSpPr>
                <a:spLocks noChangeArrowheads="1"/>
              </p:cNvSpPr>
              <p:nvPr/>
            </p:nvSpPr>
            <p:spPr bwMode="auto">
              <a:xfrm>
                <a:off x="2999" y="1296"/>
                <a:ext cx="1072" cy="213"/>
              </a:xfrm>
              <a:prstGeom prst="rect">
                <a:avLst/>
              </a:prstGeom>
              <a:noFill/>
              <a:ln w="9525">
                <a:noFill/>
                <a:miter lim="800000"/>
                <a:headEnd/>
                <a:tailEnd/>
              </a:ln>
            </p:spPr>
            <p:txBody>
              <a:bodyPr wrap="none">
                <a:spAutoFit/>
              </a:bodyPr>
              <a:lstStyle/>
              <a:p>
                <a:pPr eaLnBrk="0" hangingPunct="0">
                  <a:defRPr/>
                </a:pPr>
                <a:r>
                  <a:rPr lang="en-GB" sz="1600" b="1" i="1" dirty="0">
                    <a:solidFill>
                      <a:srgbClr val="CCFFCC"/>
                    </a:solidFill>
                    <a:effectLst>
                      <a:outerShdw blurRad="50800" dist="38100" dir="2700000">
                        <a:srgbClr val="000000"/>
                      </a:outerShdw>
                    </a:effectLst>
                    <a:latin typeface="ArialMT"/>
                    <a:ea typeface="ＭＳ Ｐゴシック" charset="-128"/>
                  </a:rPr>
                  <a:t>Radius of Earth</a:t>
                </a:r>
                <a:endParaRPr lang="de-DE" sz="1600" b="1" i="1" dirty="0">
                  <a:solidFill>
                    <a:srgbClr val="CCFFCC"/>
                  </a:solidFill>
                  <a:effectLst>
                    <a:outerShdw blurRad="50800" dist="38100" dir="2700000">
                      <a:srgbClr val="000000"/>
                    </a:outerShdw>
                  </a:effectLst>
                  <a:latin typeface="ArialMT"/>
                  <a:ea typeface="ＭＳ Ｐゴシック" charset="-128"/>
                </a:endParaRPr>
              </a:p>
            </p:txBody>
          </p:sp>
          <p:sp>
            <p:nvSpPr>
              <p:cNvPr id="13" name="Rectangle 76"/>
              <p:cNvSpPr>
                <a:spLocks noChangeArrowheads="1"/>
              </p:cNvSpPr>
              <p:nvPr/>
            </p:nvSpPr>
            <p:spPr bwMode="auto">
              <a:xfrm>
                <a:off x="4443" y="2047"/>
                <a:ext cx="1274" cy="182"/>
              </a:xfrm>
              <a:prstGeom prst="rect">
                <a:avLst/>
              </a:prstGeom>
              <a:noFill/>
              <a:ln w="9525">
                <a:noFill/>
                <a:miter lim="800000"/>
                <a:headEnd/>
                <a:tailEnd/>
              </a:ln>
            </p:spPr>
            <p:txBody>
              <a:bodyPr wrap="none">
                <a:spAutoFit/>
              </a:bodyPr>
              <a:lstStyle/>
              <a:p>
                <a:pPr eaLnBrk="0" hangingPunct="0">
                  <a:lnSpc>
                    <a:spcPct val="80000"/>
                  </a:lnSpc>
                  <a:defRPr/>
                </a:pPr>
                <a:r>
                  <a:rPr lang="en-GB" sz="1600" b="1" i="1" dirty="0">
                    <a:solidFill>
                      <a:srgbClr val="CCFFCC"/>
                    </a:solidFill>
                    <a:effectLst>
                      <a:outerShdw blurRad="50800" dist="38100" dir="2700000">
                        <a:srgbClr val="000000"/>
                      </a:outerShdw>
                    </a:effectLst>
                    <a:latin typeface="ArialMT"/>
                    <a:ea typeface="ＭＳ Ｐゴシック" charset="-128"/>
                  </a:rPr>
                  <a:t>Radius of Galaxies</a:t>
                </a:r>
                <a:endParaRPr lang="de-DE" sz="1600" b="1" i="1" dirty="0">
                  <a:solidFill>
                    <a:srgbClr val="CCFFCC"/>
                  </a:solidFill>
                  <a:effectLst>
                    <a:outerShdw blurRad="50800" dist="38100" dir="2700000">
                      <a:srgbClr val="000000"/>
                    </a:outerShdw>
                  </a:effectLst>
                  <a:latin typeface="ArialMT"/>
                  <a:ea typeface="ＭＳ Ｐゴシック" charset="-128"/>
                </a:endParaRPr>
              </a:p>
            </p:txBody>
          </p:sp>
          <p:sp>
            <p:nvSpPr>
              <p:cNvPr id="14" name="Rectangle 77"/>
              <p:cNvSpPr>
                <a:spLocks noChangeArrowheads="1"/>
              </p:cNvSpPr>
              <p:nvPr/>
            </p:nvSpPr>
            <p:spPr bwMode="auto">
              <a:xfrm>
                <a:off x="3457" y="1536"/>
                <a:ext cx="885" cy="213"/>
              </a:xfrm>
              <a:prstGeom prst="rect">
                <a:avLst/>
              </a:prstGeom>
              <a:noFill/>
              <a:ln w="9525">
                <a:noFill/>
                <a:miter lim="800000"/>
                <a:headEnd/>
                <a:tailEnd/>
              </a:ln>
            </p:spPr>
            <p:txBody>
              <a:bodyPr wrap="none">
                <a:spAutoFit/>
              </a:bodyPr>
              <a:lstStyle/>
              <a:p>
                <a:pPr eaLnBrk="0" hangingPunct="0">
                  <a:defRPr/>
                </a:pPr>
                <a:r>
                  <a:rPr lang="en-GB" sz="1600" b="1" i="1" dirty="0">
                    <a:solidFill>
                      <a:srgbClr val="CCFFCC"/>
                    </a:solidFill>
                    <a:effectLst>
                      <a:outerShdw blurRad="50800" dist="38100" dir="2700000">
                        <a:srgbClr val="000000"/>
                      </a:outerShdw>
                    </a:effectLst>
                    <a:latin typeface="ArialMT"/>
                    <a:ea typeface="ＭＳ Ｐゴシック" charset="-128"/>
                  </a:rPr>
                  <a:t>Earth to Sun</a:t>
                </a:r>
              </a:p>
            </p:txBody>
          </p:sp>
          <p:sp>
            <p:nvSpPr>
              <p:cNvPr id="15" name="Rectangle 78"/>
              <p:cNvSpPr>
                <a:spLocks noChangeArrowheads="1"/>
              </p:cNvSpPr>
              <p:nvPr/>
            </p:nvSpPr>
            <p:spPr bwMode="auto">
              <a:xfrm>
                <a:off x="4916" y="2287"/>
                <a:ext cx="662" cy="182"/>
              </a:xfrm>
              <a:prstGeom prst="rect">
                <a:avLst/>
              </a:prstGeom>
              <a:noFill/>
              <a:ln w="9525">
                <a:noFill/>
                <a:miter lim="800000"/>
                <a:headEnd/>
                <a:tailEnd/>
              </a:ln>
            </p:spPr>
            <p:txBody>
              <a:bodyPr wrap="none">
                <a:spAutoFit/>
              </a:bodyPr>
              <a:lstStyle/>
              <a:p>
                <a:pPr eaLnBrk="0" hangingPunct="0">
                  <a:lnSpc>
                    <a:spcPct val="80000"/>
                  </a:lnSpc>
                  <a:defRPr/>
                </a:pPr>
                <a:r>
                  <a:rPr lang="en-GB" sz="1600" b="1" i="1" dirty="0">
                    <a:solidFill>
                      <a:srgbClr val="CCFFCC"/>
                    </a:solidFill>
                    <a:effectLst>
                      <a:outerShdw blurRad="50800" dist="38100" dir="2700000">
                        <a:srgbClr val="000000">
                          <a:alpha val="94000"/>
                        </a:srgbClr>
                      </a:outerShdw>
                    </a:effectLst>
                    <a:latin typeface="ArialMT"/>
                    <a:ea typeface="ＭＳ Ｐゴシック" charset="-128"/>
                  </a:rPr>
                  <a:t>Universe</a:t>
                </a:r>
              </a:p>
            </p:txBody>
          </p:sp>
          <p:sp>
            <p:nvSpPr>
              <p:cNvPr id="16"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spAutoFit/>
              </a:bodyPr>
              <a:lstStyle/>
              <a:p>
                <a:pPr eaLnBrk="0" hangingPunct="0">
                  <a:lnSpc>
                    <a:spcPct val="80000"/>
                  </a:lnSpc>
                  <a:defRPr/>
                </a:pPr>
                <a:r>
                  <a:rPr lang="de-DE" sz="1600" dirty="0">
                    <a:solidFill>
                      <a:srgbClr val="CCFFCC"/>
                    </a:solidFill>
                    <a:effectLst>
                      <a:outerShdw blurRad="50800" dist="38100" dir="2700000">
                        <a:srgbClr val="000000"/>
                      </a:outerShdw>
                    </a:effectLst>
                    <a:ea typeface="ＭＳ Ｐゴシック" charset="-128"/>
                  </a:rPr>
                  <a:t>cm</a:t>
                </a:r>
              </a:p>
            </p:txBody>
          </p:sp>
        </p:grpSp>
      </p:grpSp>
      <p:grpSp>
        <p:nvGrpSpPr>
          <p:cNvPr id="23" name="Group 62"/>
          <p:cNvGrpSpPr>
            <a:grpSpLocks/>
          </p:cNvGrpSpPr>
          <p:nvPr/>
        </p:nvGrpSpPr>
        <p:grpSpPr bwMode="auto">
          <a:xfrm>
            <a:off x="5753100" y="4648200"/>
            <a:ext cx="2187575" cy="2019300"/>
            <a:chOff x="3996" y="2976"/>
            <a:chExt cx="1378" cy="1272"/>
          </a:xfrm>
        </p:grpSpPr>
        <p:grpSp>
          <p:nvGrpSpPr>
            <p:cNvPr id="24" name="Group 47"/>
            <p:cNvGrpSpPr>
              <a:grpSpLocks/>
            </p:cNvGrpSpPr>
            <p:nvPr/>
          </p:nvGrpSpPr>
          <p:grpSpPr bwMode="auto">
            <a:xfrm>
              <a:off x="4128" y="2976"/>
              <a:ext cx="604" cy="578"/>
              <a:chOff x="3744" y="3408"/>
              <a:chExt cx="604" cy="578"/>
            </a:xfrm>
          </p:grpSpPr>
          <p:pic>
            <p:nvPicPr>
              <p:cNvPr id="32" name="Picture 48"/>
              <p:cNvPicPr>
                <a:picLocks noChangeAspect="1" noChangeArrowheads="1"/>
              </p:cNvPicPr>
              <p:nvPr/>
            </p:nvPicPr>
            <p:blipFill>
              <a:blip r:embed="rId4" cstate="print"/>
              <a:srcRect/>
              <a:stretch>
                <a:fillRect/>
              </a:stretch>
            </p:blipFill>
            <p:spPr bwMode="auto">
              <a:xfrm>
                <a:off x="3744" y="3408"/>
                <a:ext cx="604" cy="558"/>
              </a:xfrm>
              <a:prstGeom prst="rect">
                <a:avLst/>
              </a:prstGeom>
              <a:noFill/>
              <a:ln w="9525">
                <a:noFill/>
                <a:miter lim="800000"/>
                <a:headEnd/>
                <a:tailEnd/>
              </a:ln>
              <a:effectLst>
                <a:outerShdw blurRad="50800" dist="38100" dir="2700000">
                  <a:srgbClr val="000000"/>
                </a:outerShdw>
              </a:effectLst>
            </p:spPr>
          </p:pic>
          <p:sp>
            <p:nvSpPr>
              <p:cNvPr id="33" name="Text Box 49"/>
              <p:cNvSpPr txBox="1">
                <a:spLocks noChangeArrowheads="1"/>
              </p:cNvSpPr>
              <p:nvPr/>
            </p:nvSpPr>
            <p:spPr bwMode="auto">
              <a:xfrm>
                <a:off x="3840" y="3792"/>
                <a:ext cx="475" cy="194"/>
              </a:xfrm>
              <a:prstGeom prst="rect">
                <a:avLst/>
              </a:prstGeom>
              <a:noFill/>
              <a:ln w="9525">
                <a:noFill/>
                <a:miter lim="800000"/>
                <a:headEnd/>
                <a:tailEnd/>
              </a:ln>
            </p:spPr>
            <p:txBody>
              <a:bodyPr wrap="none">
                <a:spAutoFit/>
              </a:bodyPr>
              <a:lstStyle/>
              <a:p>
                <a:pPr>
                  <a:defRPr/>
                </a:pPr>
                <a:r>
                  <a:rPr lang="de-CH" sz="1400" dirty="0">
                    <a:solidFill>
                      <a:srgbClr val="EAEAEA"/>
                    </a:solidFill>
                    <a:effectLst>
                      <a:outerShdw blurRad="50800" dist="38100" dir="2700000">
                        <a:srgbClr val="000000"/>
                      </a:outerShdw>
                    </a:effectLst>
                    <a:latin typeface="Arial"/>
                    <a:ea typeface="ＭＳ Ｐゴシック" charset="-128"/>
                    <a:cs typeface="Arial"/>
                  </a:rPr>
                  <a:t>Hubble</a:t>
                </a:r>
              </a:p>
            </p:txBody>
          </p:sp>
        </p:grpSp>
        <p:pic>
          <p:nvPicPr>
            <p:cNvPr id="25" name="Picture 51" descr="Picture 2"/>
            <p:cNvPicPr>
              <a:picLocks noChangeAspect="1" noChangeArrowheads="1"/>
            </p:cNvPicPr>
            <p:nvPr/>
          </p:nvPicPr>
          <p:blipFill>
            <a:blip r:embed="rId5" cstate="print"/>
            <a:srcRect/>
            <a:stretch>
              <a:fillRect/>
            </a:stretch>
          </p:blipFill>
          <p:spPr bwMode="auto">
            <a:xfrm>
              <a:off x="4752" y="3337"/>
              <a:ext cx="558" cy="503"/>
            </a:xfrm>
            <a:prstGeom prst="rect">
              <a:avLst/>
            </a:prstGeom>
            <a:noFill/>
            <a:effectLst>
              <a:outerShdw dist="35921" dir="2700000" algn="ctr" rotWithShape="0">
                <a:schemeClr val="tx1"/>
              </a:outerShdw>
            </a:effectLst>
          </p:spPr>
        </p:pic>
        <p:sp>
          <p:nvSpPr>
            <p:cNvPr id="26" name="Text Box 52"/>
            <p:cNvSpPr txBox="1">
              <a:spLocks noChangeArrowheads="1"/>
            </p:cNvSpPr>
            <p:nvPr/>
          </p:nvSpPr>
          <p:spPr bwMode="auto">
            <a:xfrm>
              <a:off x="4932" y="3312"/>
              <a:ext cx="442" cy="180"/>
            </a:xfrm>
            <a:prstGeom prst="rect">
              <a:avLst/>
            </a:prstGeom>
            <a:noFill/>
            <a:ln w="9525">
              <a:noFill/>
              <a:miter lim="800000"/>
              <a:headEnd/>
              <a:tailEnd/>
            </a:ln>
            <a:effectLst/>
          </p:spPr>
          <p:txBody>
            <a:bodyPr wrap="none">
              <a:spAutoFit/>
            </a:bodyPr>
            <a:lstStyle/>
            <a:p>
              <a:pPr>
                <a:lnSpc>
                  <a:spcPct val="90000"/>
                </a:lnSpc>
                <a:defRPr/>
              </a:pPr>
              <a:r>
                <a:rPr lang="de-CH" sz="1400" b="1" i="1" dirty="0">
                  <a:solidFill>
                    <a:srgbClr val="EAEAEA"/>
                  </a:solidFill>
                  <a:effectLst>
                    <a:outerShdw blurRad="50800" dist="38100" dir="2700000">
                      <a:srgbClr val="000000"/>
                    </a:outerShdw>
                  </a:effectLst>
                  <a:latin typeface="Arial"/>
                  <a:ea typeface="ＭＳ Ｐゴシック" charset="-128"/>
                  <a:cs typeface="Arial"/>
                </a:rPr>
                <a:t>ALMA</a:t>
              </a:r>
            </a:p>
          </p:txBody>
        </p:sp>
        <p:grpSp>
          <p:nvGrpSpPr>
            <p:cNvPr id="27" name="Group 53"/>
            <p:cNvGrpSpPr>
              <a:grpSpLocks/>
            </p:cNvGrpSpPr>
            <p:nvPr/>
          </p:nvGrpSpPr>
          <p:grpSpPr bwMode="auto">
            <a:xfrm>
              <a:off x="4740" y="3864"/>
              <a:ext cx="624" cy="384"/>
              <a:chOff x="4128" y="3933"/>
              <a:chExt cx="576" cy="343"/>
            </a:xfrm>
          </p:grpSpPr>
          <p:pic>
            <p:nvPicPr>
              <p:cNvPr id="30" name="Picture 54" descr="Picture 3"/>
              <p:cNvPicPr>
                <a:picLocks noChangeAspect="1" noChangeArrowheads="1"/>
              </p:cNvPicPr>
              <p:nvPr/>
            </p:nvPicPr>
            <p:blipFill>
              <a:blip r:embed="rId6" cstate="print"/>
              <a:srcRect/>
              <a:stretch>
                <a:fillRect/>
              </a:stretch>
            </p:blipFill>
            <p:spPr bwMode="auto">
              <a:xfrm>
                <a:off x="4176" y="3933"/>
                <a:ext cx="528" cy="343"/>
              </a:xfrm>
              <a:prstGeom prst="rect">
                <a:avLst/>
              </a:prstGeom>
              <a:noFill/>
              <a:ln w="9525">
                <a:noFill/>
                <a:miter lim="800000"/>
                <a:headEnd/>
                <a:tailEnd/>
              </a:ln>
              <a:effectLst>
                <a:outerShdw blurRad="50800" dist="38100" dir="2700000">
                  <a:srgbClr val="000000"/>
                </a:outerShdw>
              </a:effectLst>
            </p:spPr>
          </p:pic>
          <p:sp>
            <p:nvSpPr>
              <p:cNvPr id="31" name="Text Box 55"/>
              <p:cNvSpPr txBox="1">
                <a:spLocks noChangeArrowheads="1"/>
              </p:cNvSpPr>
              <p:nvPr/>
            </p:nvSpPr>
            <p:spPr bwMode="auto">
              <a:xfrm>
                <a:off x="4128" y="4099"/>
                <a:ext cx="297" cy="173"/>
              </a:xfrm>
              <a:prstGeom prst="rect">
                <a:avLst/>
              </a:prstGeom>
              <a:noFill/>
              <a:ln w="9525">
                <a:noFill/>
                <a:miter lim="800000"/>
                <a:headEnd/>
                <a:tailEnd/>
              </a:ln>
            </p:spPr>
            <p:txBody>
              <a:bodyPr wrap="none">
                <a:spAutoFit/>
              </a:bodyPr>
              <a:lstStyle/>
              <a:p>
                <a:pPr>
                  <a:defRPr/>
                </a:pPr>
                <a:r>
                  <a:rPr lang="de-CH" sz="1400" b="1" i="1" dirty="0">
                    <a:solidFill>
                      <a:srgbClr val="EAEAEA"/>
                    </a:solidFill>
                    <a:effectLst>
                      <a:outerShdw blurRad="50800" dist="38100" dir="2700000">
                        <a:srgbClr val="000000"/>
                      </a:outerShdw>
                    </a:effectLst>
                    <a:latin typeface="Arial"/>
                    <a:ea typeface="ＭＳ Ｐゴシック" charset="-128"/>
                    <a:cs typeface="Arial"/>
                  </a:rPr>
                  <a:t>VLT</a:t>
                </a:r>
              </a:p>
            </p:txBody>
          </p:sp>
        </p:grpSp>
        <p:pic>
          <p:nvPicPr>
            <p:cNvPr id="28" name="Picture 57" descr="Picture 9"/>
            <p:cNvPicPr>
              <a:picLocks noChangeAspect="1" noChangeArrowheads="1"/>
            </p:cNvPicPr>
            <p:nvPr/>
          </p:nvPicPr>
          <p:blipFill>
            <a:blip r:embed="rId7" cstate="print"/>
            <a:srcRect/>
            <a:stretch>
              <a:fillRect/>
            </a:stretch>
          </p:blipFill>
          <p:spPr bwMode="auto">
            <a:xfrm rot="5400000">
              <a:off x="4070" y="3486"/>
              <a:ext cx="571" cy="720"/>
            </a:xfrm>
            <a:prstGeom prst="rect">
              <a:avLst/>
            </a:prstGeom>
            <a:noFill/>
            <a:effectLst>
              <a:outerShdw blurRad="63500" dist="38099" dir="2700000" algn="ctr" rotWithShape="0">
                <a:srgbClr val="000000"/>
              </a:outerShdw>
            </a:effectLst>
          </p:spPr>
        </p:pic>
        <p:sp>
          <p:nvSpPr>
            <p:cNvPr id="29" name="Text Box 52"/>
            <p:cNvSpPr txBox="1">
              <a:spLocks noChangeArrowheads="1"/>
            </p:cNvSpPr>
            <p:nvPr/>
          </p:nvSpPr>
          <p:spPr bwMode="auto">
            <a:xfrm>
              <a:off x="4032" y="3984"/>
              <a:ext cx="368" cy="180"/>
            </a:xfrm>
            <a:prstGeom prst="rect">
              <a:avLst/>
            </a:prstGeom>
            <a:noFill/>
            <a:ln w="9525">
              <a:noFill/>
              <a:miter lim="800000"/>
              <a:headEnd/>
              <a:tailEnd/>
            </a:ln>
            <a:effectLst/>
          </p:spPr>
          <p:txBody>
            <a:bodyPr wrap="none">
              <a:spAutoFit/>
            </a:bodyPr>
            <a:lstStyle/>
            <a:p>
              <a:pPr>
                <a:lnSpc>
                  <a:spcPct val="90000"/>
                </a:lnSpc>
                <a:defRPr/>
              </a:pPr>
              <a:r>
                <a:rPr lang="de-CH" sz="1400" b="1" i="1" dirty="0">
                  <a:solidFill>
                    <a:srgbClr val="EAEAEA"/>
                  </a:solidFill>
                  <a:effectLst>
                    <a:outerShdw blurRad="50800" dist="38100" dir="2700000">
                      <a:srgbClr val="000000"/>
                    </a:outerShdw>
                  </a:effectLst>
                  <a:latin typeface="Arial"/>
                  <a:ea typeface="ＭＳ Ｐゴシック" charset="-128"/>
                  <a:cs typeface="Arial"/>
                </a:rPr>
                <a:t>AMS</a:t>
              </a:r>
            </a:p>
          </p:txBody>
        </p:sp>
      </p:grpSp>
      <p:pic>
        <p:nvPicPr>
          <p:cNvPr id="34" name="Picture 22" descr="sriimg20040301_4754942_0"/>
          <p:cNvPicPr>
            <a:picLocks noChangeAspect="1" noChangeArrowheads="1"/>
          </p:cNvPicPr>
          <p:nvPr/>
        </p:nvPicPr>
        <p:blipFill>
          <a:blip r:embed="rId8" cstate="print"/>
          <a:srcRect/>
          <a:stretch>
            <a:fillRect/>
          </a:stretch>
        </p:blipFill>
        <p:spPr bwMode="auto">
          <a:xfrm>
            <a:off x="6934200" y="118903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sp>
        <p:nvSpPr>
          <p:cNvPr id="37" name="AutoShape 42"/>
          <p:cNvSpPr>
            <a:spLocks noChangeArrowheads="1"/>
          </p:cNvSpPr>
          <p:nvPr/>
        </p:nvSpPr>
        <p:spPr bwMode="auto">
          <a:xfrm rot="5400000">
            <a:off x="1173162" y="4802188"/>
            <a:ext cx="425452"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lstStyle/>
          <a:p>
            <a:endParaRPr lang="en-GB" smtClean="0">
              <a:solidFill>
                <a:srgbClr val="000000"/>
              </a:solidFill>
              <a:latin typeface="Comic Sans MS" pitchFamily="66" charset="0"/>
            </a:endParaRPr>
          </a:p>
        </p:txBody>
      </p:sp>
      <p:grpSp>
        <p:nvGrpSpPr>
          <p:cNvPr id="38" name="Group 91"/>
          <p:cNvGrpSpPr>
            <a:grpSpLocks/>
          </p:cNvGrpSpPr>
          <p:nvPr/>
        </p:nvGrpSpPr>
        <p:grpSpPr bwMode="auto">
          <a:xfrm>
            <a:off x="182562" y="2085975"/>
            <a:ext cx="3173411" cy="2695575"/>
            <a:chOff x="115" y="1314"/>
            <a:chExt cx="1999" cy="1698"/>
          </a:xfrm>
        </p:grpSpPr>
        <p:sp>
          <p:nvSpPr>
            <p:cNvPr id="39" name="Line 45"/>
            <p:cNvSpPr>
              <a:spLocks noChangeShapeType="1"/>
            </p:cNvSpPr>
            <p:nvPr/>
          </p:nvSpPr>
          <p:spPr bwMode="auto">
            <a:xfrm>
              <a:off x="1494" y="1314"/>
              <a:ext cx="0" cy="144"/>
            </a:xfrm>
            <a:prstGeom prst="line">
              <a:avLst/>
            </a:prstGeom>
            <a:noFill/>
            <a:ln w="19050">
              <a:solidFill>
                <a:srgbClr val="7AA5BF"/>
              </a:solidFill>
              <a:round/>
              <a:headEnd/>
              <a:tailEnd/>
            </a:ln>
            <a:effectLst>
              <a:outerShdw blurRad="50800" dist="38100" dir="2700000">
                <a:srgbClr val="000000"/>
              </a:outerShdw>
            </a:effectLst>
          </p:spPr>
          <p:txBody>
            <a:bodyPr wrap="none" anchor="ctr"/>
            <a:lstStyle/>
            <a:p>
              <a:pPr>
                <a:defRPr/>
              </a:pPr>
              <a:endParaRPr lang="en-US" sz="2400">
                <a:solidFill>
                  <a:srgbClr val="000000"/>
                </a:solidFill>
                <a:ea typeface="ＭＳ Ｐゴシック" charset="-128"/>
              </a:endParaRPr>
            </a:p>
          </p:txBody>
        </p:sp>
        <p:sp>
          <p:nvSpPr>
            <p:cNvPr id="40"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ffectLst>
              <a:outerShdw blurRad="50800" dist="38100" dir="2700000">
                <a:srgbClr val="000000"/>
              </a:outerShdw>
            </a:effectLst>
          </p:spPr>
          <p:txBody>
            <a:bodyPr wrap="none" anchor="ctr"/>
            <a:lstStyle/>
            <a:p>
              <a:pPr>
                <a:defRPr/>
              </a:pPr>
              <a:endParaRPr lang="en-US" sz="2400">
                <a:solidFill>
                  <a:srgbClr val="000000"/>
                </a:solidFill>
                <a:ea typeface="ＭＳ Ｐゴシック" charset="-128"/>
              </a:endParaRPr>
            </a:p>
          </p:txBody>
        </p:sp>
        <p:sp>
          <p:nvSpPr>
            <p:cNvPr id="41" name="Line 48"/>
            <p:cNvSpPr>
              <a:spLocks noChangeShapeType="1"/>
            </p:cNvSpPr>
            <p:nvPr/>
          </p:nvSpPr>
          <p:spPr bwMode="auto">
            <a:xfrm>
              <a:off x="684" y="1463"/>
              <a:ext cx="816" cy="0"/>
            </a:xfrm>
            <a:prstGeom prst="line">
              <a:avLst/>
            </a:prstGeom>
            <a:noFill/>
            <a:ln w="19050">
              <a:solidFill>
                <a:srgbClr val="7AA5BF"/>
              </a:solidFill>
              <a:round/>
              <a:headEnd/>
              <a:tailEnd/>
            </a:ln>
            <a:effectLst>
              <a:outerShdw blurRad="50800" dist="38100" dir="2700000">
                <a:srgbClr val="000000"/>
              </a:outerShdw>
            </a:effectLst>
          </p:spPr>
          <p:txBody>
            <a:bodyPr wrap="none" anchor="ctr"/>
            <a:lstStyle/>
            <a:p>
              <a:pPr>
                <a:defRPr/>
              </a:pPr>
              <a:endParaRPr lang="en-US" sz="2400">
                <a:solidFill>
                  <a:srgbClr val="000000"/>
                </a:solidFill>
                <a:ea typeface="ＭＳ Ｐゴシック" charset="-128"/>
              </a:endParaRPr>
            </a:p>
          </p:txBody>
        </p:sp>
        <p:sp>
          <p:nvSpPr>
            <p:cNvPr id="42" name="Rectangle 49"/>
            <p:cNvSpPr>
              <a:spLocks noChangeArrowheads="1"/>
            </p:cNvSpPr>
            <p:nvPr/>
          </p:nvSpPr>
          <p:spPr bwMode="auto">
            <a:xfrm>
              <a:off x="115" y="2761"/>
              <a:ext cx="1526" cy="251"/>
            </a:xfrm>
            <a:prstGeom prst="rect">
              <a:avLst/>
            </a:prstGeom>
            <a:noFill/>
            <a:ln w="9525">
              <a:noFill/>
              <a:miter lim="800000"/>
              <a:headEnd/>
              <a:tailEnd/>
            </a:ln>
            <a:effectLst/>
          </p:spPr>
          <p:txBody>
            <a:bodyPr wrap="none">
              <a:spAutoFit/>
            </a:bodyPr>
            <a:lstStyle/>
            <a:p>
              <a:pPr algn="ctr">
                <a:lnSpc>
                  <a:spcPct val="107000"/>
                </a:lnSpc>
                <a:defRPr/>
              </a:pPr>
              <a:r>
                <a:rPr lang="en-GB" sz="2000" b="1" i="1" dirty="0">
                  <a:solidFill>
                    <a:srgbClr val="C7EEF0"/>
                  </a:solidFill>
                  <a:effectLst>
                    <a:outerShdw blurRad="50800" dist="38100" dir="2700000">
                      <a:srgbClr val="000000"/>
                    </a:outerShdw>
                  </a:effectLst>
                  <a:latin typeface="ArialMT"/>
                  <a:ea typeface="ＭＳ Ｐゴシック" pitchFamily="-111" charset="-128"/>
                  <a:cs typeface="ＭＳ Ｐゴシック" pitchFamily="-111" charset="-128"/>
                </a:rPr>
                <a:t>Super-Microscope</a:t>
              </a:r>
              <a:endParaRPr lang="en-GB" sz="2000" b="1" i="1" dirty="0">
                <a:solidFill>
                  <a:srgbClr val="3A62AB"/>
                </a:solidFill>
                <a:effectLst>
                  <a:outerShdw blurRad="50800" dist="38100" dir="2700000">
                    <a:srgbClr val="000000"/>
                  </a:outerShdw>
                </a:effectLst>
                <a:latin typeface="ArialMT"/>
                <a:ea typeface="ＭＳ Ｐゴシック" pitchFamily="-111" charset="-128"/>
                <a:cs typeface="ＭＳ Ｐゴシック" pitchFamily="-111" charset="-128"/>
              </a:endParaRPr>
            </a:p>
          </p:txBody>
        </p:sp>
        <p:sp>
          <p:nvSpPr>
            <p:cNvPr id="43" name="Text Box 50"/>
            <p:cNvSpPr txBox="1">
              <a:spLocks noChangeArrowheads="1"/>
            </p:cNvSpPr>
            <p:nvPr/>
          </p:nvSpPr>
          <p:spPr bwMode="auto">
            <a:xfrm>
              <a:off x="1632" y="2373"/>
              <a:ext cx="482" cy="250"/>
            </a:xfrm>
            <a:prstGeom prst="rect">
              <a:avLst/>
            </a:prstGeom>
            <a:noFill/>
            <a:ln w="9525">
              <a:noFill/>
              <a:miter lim="800000"/>
              <a:headEnd/>
              <a:tailEnd/>
            </a:ln>
          </p:spPr>
          <p:txBody>
            <a:bodyPr wrap="none">
              <a:spAutoFit/>
            </a:bodyPr>
            <a:lstStyle/>
            <a:p>
              <a:pPr eaLnBrk="0" hangingPunct="0">
                <a:lnSpc>
                  <a:spcPct val="90000"/>
                </a:lnSpc>
                <a:defRPr/>
              </a:pPr>
              <a:r>
                <a:rPr lang="de-CH" sz="2200" b="1" i="1" dirty="0">
                  <a:solidFill>
                    <a:srgbClr val="C7EEF0"/>
                  </a:solidFill>
                  <a:effectLst>
                    <a:outerShdw blurRad="50800" dist="38100" dir="2700000">
                      <a:srgbClr val="000000"/>
                    </a:outerShdw>
                  </a:effectLst>
                  <a:latin typeface="ArialMT"/>
                  <a:ea typeface="ＭＳ Ｐゴシック" charset="-128"/>
                </a:rPr>
                <a:t>LHC</a:t>
              </a:r>
            </a:p>
          </p:txBody>
        </p:sp>
        <p:pic>
          <p:nvPicPr>
            <p:cNvPr id="44" name="Picture 7" descr="interconnect"/>
            <p:cNvPicPr>
              <a:picLocks noChangeAspect="1" noChangeArrowheads="1"/>
            </p:cNvPicPr>
            <p:nvPr/>
          </p:nvPicPr>
          <p:blipFill>
            <a:blip r:embed="rId9" cstate="print"/>
            <a:srcRect/>
            <a:stretch>
              <a:fillRect/>
            </a:stretch>
          </p:blipFill>
          <p:spPr bwMode="auto">
            <a:xfrm>
              <a:off x="144" y="1814"/>
              <a:ext cx="1488" cy="970"/>
            </a:xfrm>
            <a:prstGeom prst="rect">
              <a:avLst/>
            </a:prstGeom>
            <a:noFill/>
            <a:ln w="9525">
              <a:noFill/>
              <a:miter lim="800000"/>
              <a:headEnd/>
              <a:tailEnd/>
            </a:ln>
            <a:effectLst>
              <a:outerShdw blurRad="50800" dist="38100" dir="2700000">
                <a:srgbClr val="000000"/>
              </a:outerShdw>
            </a:effectLst>
          </p:spPr>
        </p:pic>
        <p:pic>
          <p:nvPicPr>
            <p:cNvPr id="45" name="Picture 9"/>
            <p:cNvPicPr>
              <a:picLocks noChangeAspect="1"/>
            </p:cNvPicPr>
            <p:nvPr/>
          </p:nvPicPr>
          <p:blipFill>
            <a:blip r:embed="rId10" cstate="print"/>
            <a:srcRect/>
            <a:stretch>
              <a:fillRect/>
            </a:stretch>
          </p:blipFill>
          <p:spPr bwMode="auto">
            <a:xfrm>
              <a:off x="162" y="1326"/>
              <a:ext cx="432" cy="432"/>
            </a:xfrm>
            <a:prstGeom prst="rect">
              <a:avLst/>
            </a:prstGeom>
            <a:noFill/>
            <a:ln w="9525">
              <a:noFill/>
              <a:miter lim="800000"/>
              <a:headEnd/>
              <a:tailEnd/>
            </a:ln>
            <a:effectLst>
              <a:outerShdw blurRad="63500" dist="38099" dir="2700000" algn="ctr" rotWithShape="0">
                <a:srgbClr val="000000">
                  <a:alpha val="74998"/>
                </a:srgbClr>
              </a:outerShdw>
            </a:effectLst>
          </p:spPr>
        </p:pic>
      </p:grpSp>
      <p:grpSp>
        <p:nvGrpSpPr>
          <p:cNvPr id="46" name="Group 52"/>
          <p:cNvGrpSpPr>
            <a:grpSpLocks/>
          </p:cNvGrpSpPr>
          <p:nvPr/>
        </p:nvGrpSpPr>
        <p:grpSpPr bwMode="auto">
          <a:xfrm>
            <a:off x="2513013" y="1050608"/>
            <a:ext cx="4495800" cy="4572000"/>
            <a:chOff x="2514600" y="914400"/>
            <a:chExt cx="4495800" cy="4572000"/>
          </a:xfrm>
        </p:grpSpPr>
        <p:pic>
          <p:nvPicPr>
            <p:cNvPr id="47" name="Picture 53"/>
            <p:cNvPicPr>
              <a:picLocks noChangeAspect="1" noChangeArrowheads="1"/>
            </p:cNvPicPr>
            <p:nvPr/>
          </p:nvPicPr>
          <p:blipFill>
            <a:blip r:embed="rId11" cstate="print">
              <a:lum bright="-12000" contrast="2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48" name="Line 54"/>
            <p:cNvSpPr>
              <a:spLocks noChangeShapeType="1"/>
            </p:cNvSpPr>
            <p:nvPr/>
          </p:nvSpPr>
          <p:spPr bwMode="auto">
            <a:xfrm flipH="1" flipV="1">
              <a:off x="3484563" y="2274888"/>
              <a:ext cx="796925" cy="3184525"/>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lstStyle/>
            <a:p>
              <a:pPr eaLnBrk="0" hangingPunct="0">
                <a:defRPr/>
              </a:pPr>
              <a:endParaRPr lang="en-US" sz="2400">
                <a:solidFill>
                  <a:srgbClr val="000000"/>
                </a:solidFill>
                <a:ea typeface="ＭＳ Ｐゴシック" charset="-128"/>
              </a:endParaRPr>
            </a:p>
          </p:txBody>
        </p:sp>
        <p:sp>
          <p:nvSpPr>
            <p:cNvPr id="49" name="Line 55"/>
            <p:cNvSpPr>
              <a:spLocks noChangeShapeType="1"/>
            </p:cNvSpPr>
            <p:nvPr/>
          </p:nvSpPr>
          <p:spPr bwMode="auto">
            <a:xfrm flipV="1">
              <a:off x="2514600" y="914400"/>
              <a:ext cx="1752600" cy="579438"/>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lstStyle/>
            <a:p>
              <a:pPr eaLnBrk="0" hangingPunct="0">
                <a:defRPr/>
              </a:pPr>
              <a:endParaRPr lang="en-US" sz="2400">
                <a:solidFill>
                  <a:srgbClr val="000000"/>
                </a:solidFill>
                <a:ea typeface="ＭＳ Ｐゴシック" charset="-128"/>
              </a:endParaRPr>
            </a:p>
          </p:txBody>
        </p:sp>
      </p:grpSp>
      <p:sp>
        <p:nvSpPr>
          <p:cNvPr id="51" name="Rectangle 50"/>
          <p:cNvSpPr/>
          <p:nvPr/>
        </p:nvSpPr>
        <p:spPr>
          <a:xfrm>
            <a:off x="105569" y="5329495"/>
            <a:ext cx="4572000" cy="1421928"/>
          </a:xfrm>
          <a:prstGeom prst="rect">
            <a:avLst/>
          </a:prstGeom>
        </p:spPr>
        <p:txBody>
          <a:bodyPr>
            <a:spAutoFit/>
          </a:bodyPr>
          <a:lstStyle/>
          <a:p>
            <a:pPr>
              <a:lnSpc>
                <a:spcPct val="80000"/>
              </a:lnSpc>
            </a:pPr>
            <a:r>
              <a:rPr lang="en-US" altLang="fr-FR" b="1" i="1" dirty="0">
                <a:solidFill>
                  <a:srgbClr val="FFFF00"/>
                </a:solidFill>
                <a:latin typeface="ArialMT"/>
              </a:rPr>
              <a:t>We are entering a golden age of synergy between studies of the very small and the very big.</a:t>
            </a:r>
          </a:p>
          <a:p>
            <a:pPr>
              <a:lnSpc>
                <a:spcPct val="80000"/>
              </a:lnSpc>
            </a:pPr>
            <a:endParaRPr lang="en-US" altLang="fr-FR" b="1" i="1" dirty="0">
              <a:solidFill>
                <a:srgbClr val="FFFF00"/>
              </a:solidFill>
              <a:latin typeface="ArialMT"/>
            </a:endParaRPr>
          </a:p>
          <a:p>
            <a:pPr>
              <a:lnSpc>
                <a:spcPct val="80000"/>
              </a:lnSpc>
            </a:pPr>
            <a:r>
              <a:rPr lang="en-US" altLang="fr-FR" b="1" i="1" dirty="0">
                <a:solidFill>
                  <a:schemeClr val="bg1"/>
                </a:solidFill>
                <a:latin typeface="ArialMT"/>
              </a:rPr>
              <a:t>Extra dimensions may solve many known fundamental problems.</a:t>
            </a:r>
          </a:p>
        </p:txBody>
      </p:sp>
      <p:sp>
        <p:nvSpPr>
          <p:cNvPr id="52" name="Rectangle 1027"/>
          <p:cNvSpPr txBox="1">
            <a:spLocks noChangeArrowheads="1"/>
          </p:cNvSpPr>
          <p:nvPr/>
        </p:nvSpPr>
        <p:spPr bwMode="auto">
          <a:xfrm>
            <a:off x="3270251" y="151607"/>
            <a:ext cx="587375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PHYSICS OF TWO INFINITIES</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1806898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 y="0"/>
            <a:ext cx="9144000" cy="6865085"/>
          </a:xfrm>
          <a:prstGeom prst="rect">
            <a:avLst/>
          </a:prstGeom>
        </p:spPr>
      </p:pic>
      <p:pic>
        <p:nvPicPr>
          <p:cNvPr id="3" name="Image 2"/>
          <p:cNvPicPr>
            <a:picLocks noChangeAspect="1"/>
          </p:cNvPicPr>
          <p:nvPr/>
        </p:nvPicPr>
        <p:blipFill>
          <a:blip r:embed="rId3"/>
          <a:stretch>
            <a:fillRect/>
          </a:stretch>
        </p:blipFill>
        <p:spPr>
          <a:xfrm>
            <a:off x="1" y="680884"/>
            <a:ext cx="9143999" cy="6177116"/>
          </a:xfrm>
          <a:prstGeom prst="rect">
            <a:avLst/>
          </a:prstGeom>
        </p:spPr>
      </p:pic>
      <p:sp>
        <p:nvSpPr>
          <p:cNvPr id="4" name="Rectangle 3"/>
          <p:cNvSpPr/>
          <p:nvPr/>
        </p:nvSpPr>
        <p:spPr>
          <a:xfrm>
            <a:off x="6300192" y="5661248"/>
            <a:ext cx="2611405" cy="646331"/>
          </a:xfrm>
          <a:prstGeom prst="rect">
            <a:avLst/>
          </a:prstGeom>
          <a:solidFill>
            <a:srgbClr val="CCFFCC"/>
          </a:solidFill>
        </p:spPr>
        <p:txBody>
          <a:bodyPr wrap="square">
            <a:spAutoFit/>
          </a:bodyPr>
          <a:lstStyle/>
          <a:p>
            <a:pPr algn="ctr"/>
            <a:r>
              <a:rPr lang="fr-FR" b="1" dirty="0" smtClean="0">
                <a:solidFill>
                  <a:srgbClr val="FF0000"/>
                </a:solidFill>
                <a:latin typeface="Arial" panose="020B0604020202020204" pitchFamily="34" charset="0"/>
              </a:rPr>
              <a:t>LHC </a:t>
            </a:r>
            <a:r>
              <a:rPr lang="fr-FR" b="1" dirty="0" err="1" smtClean="0">
                <a:solidFill>
                  <a:srgbClr val="FF0000"/>
                </a:solidFill>
                <a:latin typeface="Arial" panose="020B0604020202020204" pitchFamily="34" charset="0"/>
              </a:rPr>
              <a:t>studies</a:t>
            </a:r>
            <a:r>
              <a:rPr lang="fr-FR" b="1" dirty="0" smtClean="0">
                <a:solidFill>
                  <a:srgbClr val="FF0000"/>
                </a:solidFill>
                <a:latin typeface="Arial" panose="020B0604020202020204" pitchFamily="34" charset="0"/>
              </a:rPr>
              <a:t> </a:t>
            </a:r>
            <a:r>
              <a:rPr lang="fr-FR" b="1" dirty="0">
                <a:solidFill>
                  <a:srgbClr val="FF0000"/>
                </a:solidFill>
                <a:latin typeface="Arial" panose="020B0604020202020204" pitchFamily="34" charset="0"/>
              </a:rPr>
              <a:t>the first </a:t>
            </a:r>
          </a:p>
          <a:p>
            <a:pPr algn="ctr"/>
            <a:r>
              <a:rPr lang="fr-FR" b="1" dirty="0" smtClean="0">
                <a:solidFill>
                  <a:srgbClr val="FF0000"/>
                </a:solidFill>
                <a:latin typeface="Arial" panose="020B0604020202020204" pitchFamily="34" charset="0"/>
              </a:rPr>
              <a:t>10</a:t>
            </a:r>
            <a:r>
              <a:rPr lang="fr-FR" b="1" baseline="30000" dirty="0" smtClean="0">
                <a:solidFill>
                  <a:srgbClr val="FF0000"/>
                </a:solidFill>
                <a:latin typeface="Arial" panose="020B0604020202020204" pitchFamily="34" charset="0"/>
              </a:rPr>
              <a:t>-10 </a:t>
            </a:r>
            <a:r>
              <a:rPr lang="fr-FR" b="1" dirty="0" smtClean="0">
                <a:solidFill>
                  <a:srgbClr val="FF0000"/>
                </a:solidFill>
                <a:latin typeface="Arial" panose="020B0604020202020204" pitchFamily="34" charset="0"/>
              </a:rPr>
              <a:t>- 10</a:t>
            </a:r>
            <a:r>
              <a:rPr lang="fr-FR" b="1" baseline="30000" dirty="0" smtClean="0">
                <a:solidFill>
                  <a:srgbClr val="FF0000"/>
                </a:solidFill>
                <a:latin typeface="Arial" panose="020B0604020202020204" pitchFamily="34" charset="0"/>
              </a:rPr>
              <a:t>-5</a:t>
            </a:r>
            <a:r>
              <a:rPr lang="fr-FR" b="1" dirty="0" smtClean="0">
                <a:solidFill>
                  <a:srgbClr val="FF0000"/>
                </a:solidFill>
                <a:latin typeface="Arial" panose="020B0604020202020204" pitchFamily="34" charset="0"/>
              </a:rPr>
              <a:t> seconds</a:t>
            </a:r>
            <a:r>
              <a:rPr lang="fr-FR" b="1" dirty="0">
                <a:solidFill>
                  <a:srgbClr val="FF0000"/>
                </a:solidFill>
                <a:latin typeface="Arial" panose="020B0604020202020204" pitchFamily="34" charset="0"/>
              </a:rPr>
              <a:t>…</a:t>
            </a:r>
            <a:endParaRPr lang="fr-FR" b="1" dirty="0">
              <a:solidFill>
                <a:srgbClr val="FF0000"/>
              </a:solidFill>
            </a:endParaRPr>
          </a:p>
        </p:txBody>
      </p:sp>
      <p:sp>
        <p:nvSpPr>
          <p:cNvPr id="5" name="Rectangle 4"/>
          <p:cNvSpPr/>
          <p:nvPr/>
        </p:nvSpPr>
        <p:spPr>
          <a:xfrm>
            <a:off x="4214053" y="4158476"/>
            <a:ext cx="2772005" cy="646331"/>
          </a:xfrm>
          <a:prstGeom prst="rect">
            <a:avLst/>
          </a:prstGeom>
          <a:solidFill>
            <a:srgbClr val="FFFFCC"/>
          </a:solidFill>
        </p:spPr>
        <p:txBody>
          <a:bodyPr wrap="square">
            <a:spAutoFit/>
          </a:bodyPr>
          <a:lstStyle/>
          <a:p>
            <a:r>
              <a:rPr lang="fr-FR" b="1" dirty="0" smtClean="0">
                <a:solidFill>
                  <a:srgbClr val="0000CC"/>
                </a:solidFill>
                <a:latin typeface="Arial" panose="020B0604020202020204" pitchFamily="34" charset="0"/>
              </a:rPr>
              <a:t>QCD </a:t>
            </a:r>
            <a:r>
              <a:rPr lang="fr-FR" b="1" dirty="0">
                <a:solidFill>
                  <a:srgbClr val="0000CC"/>
                </a:solidFill>
                <a:latin typeface="Arial" panose="020B0604020202020204" pitchFamily="34" charset="0"/>
              </a:rPr>
              <a:t>phase transition</a:t>
            </a:r>
          </a:p>
          <a:p>
            <a:r>
              <a:rPr lang="fr-FR" b="1" dirty="0">
                <a:solidFill>
                  <a:srgbClr val="0000CC"/>
                </a:solidFill>
                <a:latin typeface="Arial" panose="020B0604020202020204" pitchFamily="34" charset="0"/>
              </a:rPr>
              <a:t>(quark gluon plasma)</a:t>
            </a:r>
            <a:endParaRPr lang="fr-FR" b="1" dirty="0">
              <a:solidFill>
                <a:srgbClr val="0000CC"/>
              </a:solidFill>
            </a:endParaRPr>
          </a:p>
        </p:txBody>
      </p:sp>
      <p:sp>
        <p:nvSpPr>
          <p:cNvPr id="6" name="Rectangle 5"/>
          <p:cNvSpPr/>
          <p:nvPr/>
        </p:nvSpPr>
        <p:spPr>
          <a:xfrm>
            <a:off x="3676377" y="3066087"/>
            <a:ext cx="2520280" cy="646331"/>
          </a:xfrm>
          <a:prstGeom prst="rect">
            <a:avLst/>
          </a:prstGeom>
          <a:solidFill>
            <a:srgbClr val="FFFFCC"/>
          </a:solidFill>
        </p:spPr>
        <p:txBody>
          <a:bodyPr wrap="square">
            <a:spAutoFit/>
          </a:bodyPr>
          <a:lstStyle/>
          <a:p>
            <a:r>
              <a:rPr lang="fr-FR" b="1" dirty="0" smtClean="0">
                <a:solidFill>
                  <a:srgbClr val="0000CC"/>
                </a:solidFill>
                <a:latin typeface="Arial" panose="020B0604020202020204" pitchFamily="34" charset="0"/>
              </a:rPr>
              <a:t>Electro-</a:t>
            </a:r>
            <a:r>
              <a:rPr lang="fr-FR" b="1" dirty="0" err="1" smtClean="0">
                <a:solidFill>
                  <a:srgbClr val="0000CC"/>
                </a:solidFill>
                <a:latin typeface="Arial" panose="020B0604020202020204" pitchFamily="34" charset="0"/>
              </a:rPr>
              <a:t>weak</a:t>
            </a:r>
            <a:r>
              <a:rPr lang="fr-FR" b="1" dirty="0" smtClean="0">
                <a:solidFill>
                  <a:srgbClr val="0000CC"/>
                </a:solidFill>
                <a:latin typeface="Arial" panose="020B0604020202020204" pitchFamily="34" charset="0"/>
              </a:rPr>
              <a:t> </a:t>
            </a:r>
            <a:r>
              <a:rPr lang="fr-FR" b="1" dirty="0">
                <a:solidFill>
                  <a:srgbClr val="0000CC"/>
                </a:solidFill>
                <a:latin typeface="Arial" panose="020B0604020202020204" pitchFamily="34" charset="0"/>
              </a:rPr>
              <a:t>phase </a:t>
            </a:r>
            <a:r>
              <a:rPr lang="fr-FR" b="1" dirty="0" smtClean="0">
                <a:solidFill>
                  <a:srgbClr val="0000CC"/>
                </a:solidFill>
                <a:latin typeface="Arial" panose="020B0604020202020204" pitchFamily="34" charset="0"/>
              </a:rPr>
              <a:t/>
            </a:r>
            <a:br>
              <a:rPr lang="fr-FR" b="1" dirty="0" smtClean="0">
                <a:solidFill>
                  <a:srgbClr val="0000CC"/>
                </a:solidFill>
                <a:latin typeface="Arial" panose="020B0604020202020204" pitchFamily="34" charset="0"/>
              </a:rPr>
            </a:br>
            <a:r>
              <a:rPr lang="fr-FR" b="1" dirty="0" smtClean="0">
                <a:solidFill>
                  <a:srgbClr val="0000CC"/>
                </a:solidFill>
                <a:latin typeface="Arial" panose="020B0604020202020204" pitchFamily="34" charset="0"/>
              </a:rPr>
              <a:t>transition (</a:t>
            </a:r>
            <a:r>
              <a:rPr lang="fr-FR" b="1" dirty="0" err="1" smtClean="0">
                <a:solidFill>
                  <a:srgbClr val="0000CC"/>
                </a:solidFill>
                <a:latin typeface="Arial" panose="020B0604020202020204" pitchFamily="34" charset="0"/>
              </a:rPr>
              <a:t>Higgs</a:t>
            </a:r>
            <a:r>
              <a:rPr lang="fr-FR" b="1" dirty="0">
                <a:solidFill>
                  <a:srgbClr val="0000CC"/>
                </a:solidFill>
                <a:latin typeface="Arial" panose="020B0604020202020204" pitchFamily="34" charset="0"/>
              </a:rPr>
              <a:t>,…)</a:t>
            </a:r>
            <a:endParaRPr lang="fr-FR" b="1" dirty="0"/>
          </a:p>
        </p:txBody>
      </p:sp>
      <p:cxnSp>
        <p:nvCxnSpPr>
          <p:cNvPr id="7" name="Connecteur droit avec flèche 6"/>
          <p:cNvCxnSpPr/>
          <p:nvPr/>
        </p:nvCxnSpPr>
        <p:spPr>
          <a:xfrm flipH="1" flipV="1">
            <a:off x="2699792" y="3279980"/>
            <a:ext cx="936104" cy="152562"/>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H="1" flipV="1">
            <a:off x="3263359" y="4329080"/>
            <a:ext cx="936104" cy="152562"/>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1027"/>
          <p:cNvSpPr txBox="1">
            <a:spLocks noChangeArrowheads="1"/>
          </p:cNvSpPr>
          <p:nvPr/>
        </p:nvSpPr>
        <p:spPr bwMode="auto">
          <a:xfrm>
            <a:off x="266235" y="3929"/>
            <a:ext cx="8843140"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2800" b="1" kern="0" dirty="0" smtClean="0">
                <a:solidFill>
                  <a:srgbClr val="FCF933"/>
                </a:solidFill>
                <a:effectLst>
                  <a:outerShdw blurRad="38100" dist="38100" dir="2700000">
                    <a:srgbClr val="000000"/>
                  </a:outerShdw>
                </a:effectLst>
                <a:latin typeface="ArialMT"/>
              </a:rPr>
              <a:t>Brief History of Our Universe and Physics at LHC</a:t>
            </a:r>
            <a:endParaRPr lang="en-GB" sz="2800" b="1" kern="0" dirty="0">
              <a:solidFill>
                <a:srgbClr val="336699"/>
              </a:solidFill>
              <a:effectLst>
                <a:outerShdw blurRad="38100" dist="38100" dir="2700000">
                  <a:srgbClr val="000000"/>
                </a:outerShdw>
              </a:effectLst>
              <a:latin typeface="ArialMT"/>
            </a:endParaRPr>
          </a:p>
        </p:txBody>
      </p:sp>
    </p:spTree>
    <p:extLst>
      <p:ext uri="{BB962C8B-B14F-4D97-AF65-F5344CB8AC3E}">
        <p14:creationId xmlns:p14="http://schemas.microsoft.com/office/powerpoint/2010/main" val="863845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0"/>
            <a:ext cx="9160042" cy="6858000"/>
          </a:xfrm>
          <a:prstGeom prst="rect">
            <a:avLst/>
          </a:prstGeom>
        </p:spPr>
      </p:pic>
      <p:sp>
        <p:nvSpPr>
          <p:cNvPr id="3" name="Rectangle 1027"/>
          <p:cNvSpPr txBox="1">
            <a:spLocks noChangeArrowheads="1"/>
          </p:cNvSpPr>
          <p:nvPr/>
        </p:nvSpPr>
        <p:spPr bwMode="auto">
          <a:xfrm>
            <a:off x="971600" y="77225"/>
            <a:ext cx="7524328" cy="685800"/>
          </a:xfrm>
          <a:prstGeom prst="rect">
            <a:avLst/>
          </a:prstGeom>
          <a:noFill/>
          <a:ln w="9525">
            <a:noFill/>
            <a:miter lim="800000"/>
            <a:headEnd/>
            <a:tailEnd/>
          </a:ln>
          <a:effectLst>
            <a:outerShdw blurRad="63500" dist="38099" dir="2700000" algn="ctr" rotWithShape="0">
              <a:schemeClr val="tx1">
                <a:alpha val="74997"/>
              </a:schemeClr>
            </a:outerShdw>
          </a:effectLst>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r>
              <a:rPr lang="en-GB" sz="3600" b="1" kern="0" dirty="0" smtClean="0">
                <a:solidFill>
                  <a:srgbClr val="FCF933"/>
                </a:solidFill>
                <a:effectLst>
                  <a:outerShdw blurRad="38100" dist="38100" dir="2700000">
                    <a:srgbClr val="000000"/>
                  </a:outerShdw>
                </a:effectLst>
                <a:latin typeface="ArialMT"/>
              </a:rPr>
              <a:t>Matter Content of Our Universe</a:t>
            </a:r>
            <a:endParaRPr lang="en-GB" sz="3600" b="1" kern="0" dirty="0">
              <a:solidFill>
                <a:srgbClr val="336699"/>
              </a:solidFill>
              <a:effectLst>
                <a:outerShdw blurRad="38100" dist="38100" dir="2700000">
                  <a:srgbClr val="000000"/>
                </a:outerShdw>
              </a:effectLst>
              <a:latin typeface="ArialMT"/>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065" y="753716"/>
            <a:ext cx="7955567" cy="4079778"/>
          </a:xfrm>
          <a:prstGeom prst="rect">
            <a:avLst/>
          </a:prstGeom>
        </p:spPr>
      </p:pic>
      <p:sp>
        <p:nvSpPr>
          <p:cNvPr id="5" name="ZoneTexte 4"/>
          <p:cNvSpPr txBox="1"/>
          <p:nvPr/>
        </p:nvSpPr>
        <p:spPr>
          <a:xfrm>
            <a:off x="2910972" y="854741"/>
            <a:ext cx="5564921" cy="584775"/>
          </a:xfrm>
          <a:prstGeom prst="rect">
            <a:avLst/>
          </a:prstGeom>
          <a:noFill/>
        </p:spPr>
        <p:txBody>
          <a:bodyPr wrap="none" rtlCol="0">
            <a:spAutoFit/>
          </a:bodyPr>
          <a:lstStyle/>
          <a:p>
            <a:r>
              <a:rPr lang="fr-FR" sz="3200" b="1" i="1" dirty="0" smtClean="0">
                <a:solidFill>
                  <a:schemeClr val="bg1"/>
                </a:solidFill>
                <a:latin typeface="Arial" panose="020B0604020202020204" pitchFamily="34" charset="0"/>
                <a:cs typeface="Arial" panose="020B0604020202020204" pitchFamily="34" charset="0"/>
              </a:rPr>
              <a:t> </a:t>
            </a:r>
            <a:r>
              <a:rPr lang="fr-FR" sz="3200" b="1" i="1" dirty="0" smtClean="0">
                <a:solidFill>
                  <a:schemeClr val="bg1"/>
                </a:solidFill>
                <a:latin typeface="Arial" panose="020B0604020202020204" pitchFamily="34" charset="0"/>
                <a:cs typeface="Arial" panose="020B0604020202020204" pitchFamily="34" charset="0"/>
                <a:sym typeface="Wingdings" panose="05000000000000000000" pitchFamily="2" charset="2"/>
              </a:rPr>
              <a:t> </a:t>
            </a:r>
            <a:r>
              <a:rPr lang="fr-FR" sz="3200" b="1" i="1" dirty="0" err="1" smtClean="0">
                <a:solidFill>
                  <a:schemeClr val="bg1"/>
                </a:solidFill>
                <a:latin typeface="Arial" panose="020B0604020202020204" pitchFamily="34" charset="0"/>
                <a:cs typeface="Arial" panose="020B0604020202020204" pitchFamily="34" charset="0"/>
              </a:rPr>
              <a:t>We</a:t>
            </a:r>
            <a:r>
              <a:rPr lang="fr-FR" sz="3200" b="1" i="1" dirty="0" smtClean="0">
                <a:solidFill>
                  <a:schemeClr val="bg1"/>
                </a:solidFill>
                <a:latin typeface="Arial" panose="020B0604020202020204" pitchFamily="34" charset="0"/>
                <a:cs typeface="Arial" panose="020B0604020202020204" pitchFamily="34" charset="0"/>
              </a:rPr>
              <a:t> know </a:t>
            </a:r>
            <a:r>
              <a:rPr lang="fr-FR" sz="3200" b="1" i="1" dirty="0" err="1" smtClean="0">
                <a:solidFill>
                  <a:schemeClr val="bg1"/>
                </a:solidFill>
                <a:latin typeface="Arial" panose="020B0604020202020204" pitchFamily="34" charset="0"/>
                <a:cs typeface="Arial" panose="020B0604020202020204" pitchFamily="34" charset="0"/>
              </a:rPr>
              <a:t>only</a:t>
            </a:r>
            <a:r>
              <a:rPr lang="fr-FR" sz="3200" b="1" i="1" dirty="0" smtClean="0">
                <a:solidFill>
                  <a:schemeClr val="bg1"/>
                </a:solidFill>
                <a:latin typeface="Arial" panose="020B0604020202020204" pitchFamily="34" charset="0"/>
                <a:cs typeface="Arial" panose="020B0604020202020204" pitchFamily="34" charset="0"/>
              </a:rPr>
              <a:t> 5% of </a:t>
            </a:r>
            <a:r>
              <a:rPr lang="fr-FR" sz="3200" b="1" i="1" dirty="0" err="1" smtClean="0">
                <a:solidFill>
                  <a:schemeClr val="bg1"/>
                </a:solidFill>
                <a:latin typeface="Arial" panose="020B0604020202020204" pitchFamily="34" charset="0"/>
                <a:cs typeface="Arial" panose="020B0604020202020204" pitchFamily="34" charset="0"/>
              </a:rPr>
              <a:t>it</a:t>
            </a:r>
            <a:r>
              <a:rPr lang="fr-FR" sz="3200" b="1" i="1" dirty="0" smtClean="0">
                <a:solidFill>
                  <a:schemeClr val="bg1"/>
                </a:solidFill>
                <a:latin typeface="Arial" panose="020B0604020202020204" pitchFamily="34" charset="0"/>
                <a:cs typeface="Arial" panose="020B0604020202020204" pitchFamily="34" charset="0"/>
              </a:rPr>
              <a:t> ...</a:t>
            </a:r>
            <a:endParaRPr lang="fr-FR" sz="3200" b="1" i="1" dirty="0">
              <a:solidFill>
                <a:schemeClr val="bg1"/>
              </a:solidFill>
              <a:latin typeface="Arial" panose="020B0604020202020204" pitchFamily="34" charset="0"/>
              <a:cs typeface="Arial" panose="020B0604020202020204" pitchFamily="34" charset="0"/>
            </a:endParaRPr>
          </a:p>
        </p:txBody>
      </p:sp>
      <p:sp>
        <p:nvSpPr>
          <p:cNvPr id="6" name="Rectangle 5"/>
          <p:cNvSpPr/>
          <p:nvPr/>
        </p:nvSpPr>
        <p:spPr>
          <a:xfrm>
            <a:off x="426577" y="4900609"/>
            <a:ext cx="8306887" cy="1938992"/>
          </a:xfrm>
          <a:prstGeom prst="rect">
            <a:avLst/>
          </a:prstGeom>
          <a:noFill/>
          <a:ln>
            <a:noFill/>
          </a:ln>
        </p:spPr>
        <p:txBody>
          <a:bodyPr wrap="square">
            <a:spAutoFit/>
          </a:bodyPr>
          <a:lstStyle/>
          <a:p>
            <a:pPr marL="285750" indent="-285750">
              <a:buFont typeface="Wingdings" panose="05000000000000000000" pitchFamily="2" charset="2"/>
              <a:buChar char="ü"/>
            </a:pPr>
            <a:r>
              <a:rPr lang="en-US" sz="2400" b="1" dirty="0" smtClean="0">
                <a:solidFill>
                  <a:srgbClr val="FFFF00"/>
                </a:solidFill>
                <a:latin typeface="Arial" panose="020B0604020202020204" pitchFamily="34" charset="0"/>
                <a:cs typeface="Arial" panose="020B0604020202020204" pitchFamily="34" charset="0"/>
              </a:rPr>
              <a:t>Dark Matter (27%) </a:t>
            </a:r>
            <a:r>
              <a:rPr lang="en-US" sz="2400" b="1" dirty="0" smtClean="0">
                <a:solidFill>
                  <a:schemeClr val="bg1"/>
                </a:solidFill>
                <a:latin typeface="Arial" panose="020B0604020202020204" pitchFamily="34" charset="0"/>
                <a:cs typeface="Arial" panose="020B0604020202020204" pitchFamily="34" charset="0"/>
                <a:sym typeface="Wingdings" panose="05000000000000000000" pitchFamily="2" charset="2"/>
              </a:rPr>
              <a:t></a:t>
            </a:r>
            <a:r>
              <a:rPr lang="en-US" sz="2400" b="1" dirty="0" smtClean="0">
                <a:solidFill>
                  <a:schemeClr val="bg1"/>
                </a:solidFill>
                <a:latin typeface="Arial" panose="020B0604020202020204" pitchFamily="34" charset="0"/>
                <a:cs typeface="Arial" panose="020B0604020202020204" pitchFamily="34" charset="0"/>
              </a:rPr>
              <a:t> </a:t>
            </a:r>
            <a:r>
              <a:rPr lang="en-US" sz="2400" b="1" dirty="0">
                <a:solidFill>
                  <a:schemeClr val="bg1"/>
                </a:solidFill>
                <a:latin typeface="Arial" panose="020B0604020202020204" pitchFamily="34" charset="0"/>
                <a:cs typeface="Arial" panose="020B0604020202020204" pitchFamily="34" charset="0"/>
              </a:rPr>
              <a:t>C</a:t>
            </a:r>
            <a:r>
              <a:rPr lang="en-US" sz="2400" b="1" dirty="0" smtClean="0">
                <a:solidFill>
                  <a:schemeClr val="bg1"/>
                </a:solidFill>
                <a:latin typeface="Arial" panose="020B0604020202020204" pitchFamily="34" charset="0"/>
                <a:cs typeface="Arial" panose="020B0604020202020204" pitchFamily="34" charset="0"/>
              </a:rPr>
              <a:t>an be detected only </a:t>
            </a:r>
            <a:r>
              <a:rPr lang="en-US" sz="2400" b="1" dirty="0">
                <a:solidFill>
                  <a:schemeClr val="bg1"/>
                </a:solidFill>
                <a:latin typeface="Arial" panose="020B0604020202020204" pitchFamily="34" charset="0"/>
                <a:cs typeface="Arial" panose="020B0604020202020204" pitchFamily="34" charset="0"/>
              </a:rPr>
              <a:t>from its gravitational </a:t>
            </a:r>
            <a:r>
              <a:rPr lang="en-US" sz="2400" b="1" dirty="0" smtClean="0">
                <a:solidFill>
                  <a:schemeClr val="bg1"/>
                </a:solidFill>
                <a:latin typeface="Arial" panose="020B0604020202020204" pitchFamily="34" charset="0"/>
                <a:cs typeface="Arial" panose="020B0604020202020204" pitchFamily="34" charset="0"/>
              </a:rPr>
              <a:t>effects</a:t>
            </a:r>
          </a:p>
          <a:p>
            <a:pPr marL="285750" indent="-285750">
              <a:buFont typeface="Wingdings" panose="05000000000000000000" pitchFamily="2" charset="2"/>
              <a:buChar char="ü"/>
            </a:pPr>
            <a:endParaRPr lang="en-US" sz="2400" b="1" dirty="0">
              <a:solidFill>
                <a:srgbClr val="0000CC"/>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fr-FR" sz="2400" b="1" dirty="0" err="1" smtClean="0">
                <a:solidFill>
                  <a:srgbClr val="FFFF00"/>
                </a:solidFill>
                <a:latin typeface="Arial" panose="020B0604020202020204" pitchFamily="34" charset="0"/>
                <a:cs typeface="Arial" panose="020B0604020202020204" pitchFamily="34" charset="0"/>
              </a:rPr>
              <a:t>Dark</a:t>
            </a:r>
            <a:r>
              <a:rPr lang="fr-FR" sz="2400" b="1" dirty="0" smtClean="0">
                <a:solidFill>
                  <a:srgbClr val="FFFF00"/>
                </a:solidFill>
                <a:latin typeface="Arial" panose="020B0604020202020204" pitchFamily="34" charset="0"/>
                <a:cs typeface="Arial" panose="020B0604020202020204" pitchFamily="34" charset="0"/>
              </a:rPr>
              <a:t> </a:t>
            </a:r>
            <a:r>
              <a:rPr lang="fr-FR" sz="2400" b="1" dirty="0" err="1" smtClean="0">
                <a:solidFill>
                  <a:srgbClr val="FFFF00"/>
                </a:solidFill>
                <a:latin typeface="Arial" panose="020B0604020202020204" pitchFamily="34" charset="0"/>
                <a:cs typeface="Arial" panose="020B0604020202020204" pitchFamily="34" charset="0"/>
              </a:rPr>
              <a:t>Energy</a:t>
            </a:r>
            <a:r>
              <a:rPr lang="fr-FR" sz="2400" b="1" dirty="0" smtClean="0">
                <a:solidFill>
                  <a:srgbClr val="FFFF00"/>
                </a:solidFill>
                <a:latin typeface="Arial" panose="020B0604020202020204" pitchFamily="34" charset="0"/>
                <a:cs typeface="Arial" panose="020B0604020202020204" pitchFamily="34" charset="0"/>
              </a:rPr>
              <a:t> (68%) </a:t>
            </a:r>
            <a:r>
              <a:rPr lang="fr-FR" sz="2400" b="1" dirty="0" smtClean="0">
                <a:solidFill>
                  <a:schemeClr val="bg1"/>
                </a:solidFill>
                <a:latin typeface="Arial" panose="020B0604020202020204" pitchFamily="34" charset="0"/>
                <a:cs typeface="Arial" panose="020B0604020202020204" pitchFamily="34" charset="0"/>
                <a:sym typeface="Wingdings" panose="05000000000000000000" pitchFamily="2" charset="2"/>
              </a:rPr>
              <a:t></a:t>
            </a:r>
            <a:r>
              <a:rPr lang="fr-FR" sz="2400" b="1" dirty="0" smtClean="0">
                <a:solidFill>
                  <a:schemeClr val="bg1"/>
                </a:solidFill>
                <a:latin typeface="Arial" panose="020B0604020202020204" pitchFamily="34" charset="0"/>
                <a:cs typeface="Arial" panose="020B0604020202020204" pitchFamily="34" charset="0"/>
              </a:rPr>
              <a:t> </a:t>
            </a:r>
            <a:r>
              <a:rPr lang="en-US" sz="2400" b="1" dirty="0">
                <a:solidFill>
                  <a:schemeClr val="bg1"/>
                </a:solidFill>
                <a:latin typeface="Arial" panose="020B0604020202020204" pitchFamily="34" charset="0"/>
                <a:cs typeface="Arial" panose="020B0604020202020204" pitchFamily="34" charset="0"/>
              </a:rPr>
              <a:t>Expansion of Universe is faster than “expected” (Big-Bang + relativity) </a:t>
            </a:r>
            <a:endParaRPr lang="fr-FR" sz="2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303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0" y="0"/>
            <a:ext cx="9144001" cy="6865085"/>
          </a:xfrm>
          <a:prstGeom prst="rect">
            <a:avLst/>
          </a:prstGeom>
        </p:spPr>
      </p:pic>
      <p:pic>
        <p:nvPicPr>
          <p:cNvPr id="3" name="Image 2"/>
          <p:cNvPicPr>
            <a:picLocks noChangeAspect="1"/>
          </p:cNvPicPr>
          <p:nvPr/>
        </p:nvPicPr>
        <p:blipFill>
          <a:blip r:embed="rId3"/>
          <a:stretch>
            <a:fillRect/>
          </a:stretch>
        </p:blipFill>
        <p:spPr>
          <a:xfrm>
            <a:off x="1" y="0"/>
            <a:ext cx="9144000" cy="6858000"/>
          </a:xfrm>
          <a:prstGeom prst="rect">
            <a:avLst/>
          </a:prstGeom>
        </p:spPr>
      </p:pic>
      <p:sp>
        <p:nvSpPr>
          <p:cNvPr id="4" name="Rectangle 3"/>
          <p:cNvSpPr/>
          <p:nvPr/>
        </p:nvSpPr>
        <p:spPr>
          <a:xfrm>
            <a:off x="251520" y="674400"/>
            <a:ext cx="6192688" cy="5509200"/>
          </a:xfrm>
          <a:prstGeom prst="rect">
            <a:avLst/>
          </a:prstGeom>
        </p:spPr>
        <p:txBody>
          <a:bodyPr wrap="square">
            <a:spAutoFit/>
          </a:bodyPr>
          <a:lstStyle/>
          <a:p>
            <a:r>
              <a:rPr lang="en-US" sz="2200" dirty="0">
                <a:solidFill>
                  <a:srgbClr val="FFFFFF"/>
                </a:solidFill>
                <a:latin typeface="ArialMT"/>
              </a:rPr>
              <a:t>If, in some cataclysm, all of scientific knowledge</a:t>
            </a:r>
          </a:p>
          <a:p>
            <a:r>
              <a:rPr lang="en-US" sz="2200" dirty="0">
                <a:solidFill>
                  <a:srgbClr val="FFFFFF"/>
                </a:solidFill>
                <a:latin typeface="ArialMT"/>
              </a:rPr>
              <a:t>were to be destroyed, and only one sentence</a:t>
            </a:r>
          </a:p>
          <a:p>
            <a:r>
              <a:rPr lang="en-US" sz="2200" dirty="0">
                <a:solidFill>
                  <a:srgbClr val="FFFFFF"/>
                </a:solidFill>
                <a:latin typeface="ArialMT"/>
              </a:rPr>
              <a:t>passed on to the next generation of creatures,</a:t>
            </a:r>
          </a:p>
          <a:p>
            <a:r>
              <a:rPr lang="en-US" sz="2200" dirty="0">
                <a:solidFill>
                  <a:srgbClr val="FFFFFF"/>
                </a:solidFill>
                <a:latin typeface="ArialMT"/>
              </a:rPr>
              <a:t>what statement would contain the most</a:t>
            </a:r>
          </a:p>
          <a:p>
            <a:r>
              <a:rPr lang="en-US" sz="2200" dirty="0">
                <a:solidFill>
                  <a:srgbClr val="FFFFFF"/>
                </a:solidFill>
                <a:latin typeface="ArialMT"/>
              </a:rPr>
              <a:t>information in the fewest words? I believe it is</a:t>
            </a:r>
          </a:p>
          <a:p>
            <a:r>
              <a:rPr lang="en-US" sz="2200" dirty="0">
                <a:solidFill>
                  <a:srgbClr val="FFFFFF"/>
                </a:solidFill>
                <a:latin typeface="ArialMT"/>
              </a:rPr>
              <a:t>the atomic hypothesis that </a:t>
            </a:r>
            <a:r>
              <a:rPr lang="en-US" sz="2200" i="1" dirty="0">
                <a:solidFill>
                  <a:srgbClr val="FFFF00"/>
                </a:solidFill>
                <a:latin typeface="ArialMT"/>
              </a:rPr>
              <a:t>all things are made</a:t>
            </a:r>
          </a:p>
          <a:p>
            <a:r>
              <a:rPr lang="en-US" sz="2200" i="1" dirty="0">
                <a:solidFill>
                  <a:srgbClr val="FFFF00"/>
                </a:solidFill>
                <a:latin typeface="ArialMT"/>
              </a:rPr>
              <a:t>of atoms —little particles that move around in</a:t>
            </a:r>
          </a:p>
          <a:p>
            <a:r>
              <a:rPr lang="en-US" sz="2200" i="1" dirty="0">
                <a:solidFill>
                  <a:srgbClr val="FFFF00"/>
                </a:solidFill>
                <a:latin typeface="ArialMT"/>
              </a:rPr>
              <a:t>perpetual motion, attracting each other when</a:t>
            </a:r>
          </a:p>
          <a:p>
            <a:r>
              <a:rPr lang="en-US" sz="2200" i="1" dirty="0">
                <a:solidFill>
                  <a:srgbClr val="FFFF00"/>
                </a:solidFill>
                <a:latin typeface="ArialMT"/>
              </a:rPr>
              <a:t>they are a little distance apart, but repelling</a:t>
            </a:r>
          </a:p>
          <a:p>
            <a:r>
              <a:rPr lang="en-US" sz="2200" i="1" dirty="0">
                <a:solidFill>
                  <a:srgbClr val="FFFF00"/>
                </a:solidFill>
                <a:latin typeface="ArialMT"/>
              </a:rPr>
              <a:t>upon being squeezed into one another.</a:t>
            </a:r>
            <a:r>
              <a:rPr lang="en-US" sz="2200" i="1" dirty="0">
                <a:solidFill>
                  <a:srgbClr val="86FFE1"/>
                </a:solidFill>
                <a:latin typeface="ArialMT"/>
              </a:rPr>
              <a:t> </a:t>
            </a:r>
            <a:r>
              <a:rPr lang="en-US" sz="2200" i="1" dirty="0" smtClean="0">
                <a:solidFill>
                  <a:srgbClr val="86FFE1"/>
                </a:solidFill>
                <a:latin typeface="ArialMT"/>
              </a:rPr>
              <a:t/>
            </a:r>
            <a:br>
              <a:rPr lang="en-US" sz="2200" i="1" dirty="0" smtClean="0">
                <a:solidFill>
                  <a:srgbClr val="86FFE1"/>
                </a:solidFill>
                <a:latin typeface="ArialMT"/>
              </a:rPr>
            </a:br>
            <a:r>
              <a:rPr lang="en-US" sz="2200" dirty="0" smtClean="0">
                <a:solidFill>
                  <a:srgbClr val="FFFFFF"/>
                </a:solidFill>
                <a:latin typeface="ArialMT"/>
              </a:rPr>
              <a:t>In that one </a:t>
            </a:r>
            <a:r>
              <a:rPr lang="en-US" sz="2200" dirty="0">
                <a:solidFill>
                  <a:srgbClr val="FFFFFF"/>
                </a:solidFill>
                <a:latin typeface="ArialMT"/>
              </a:rPr>
              <a:t>sentence, you will see, there is an</a:t>
            </a:r>
          </a:p>
          <a:p>
            <a:r>
              <a:rPr lang="en-US" sz="2200" dirty="0">
                <a:solidFill>
                  <a:srgbClr val="FFFFFF"/>
                </a:solidFill>
                <a:latin typeface="ArialMT"/>
              </a:rPr>
              <a:t>enormous amount of information about the</a:t>
            </a:r>
          </a:p>
          <a:p>
            <a:r>
              <a:rPr lang="en-US" sz="2200" dirty="0">
                <a:solidFill>
                  <a:srgbClr val="FFFFFF"/>
                </a:solidFill>
                <a:latin typeface="ArialMT"/>
              </a:rPr>
              <a:t>world, if just a little imagination and thinking</a:t>
            </a:r>
          </a:p>
          <a:p>
            <a:r>
              <a:rPr lang="fr-FR" sz="2200" dirty="0">
                <a:solidFill>
                  <a:srgbClr val="FFFFFF"/>
                </a:solidFill>
                <a:latin typeface="ArialMT"/>
              </a:rPr>
              <a:t>are </a:t>
            </a:r>
            <a:r>
              <a:rPr lang="fr-FR" sz="2200" dirty="0" err="1">
                <a:solidFill>
                  <a:srgbClr val="FFFFFF"/>
                </a:solidFill>
                <a:latin typeface="ArialMT"/>
              </a:rPr>
              <a:t>applied</a:t>
            </a:r>
            <a:r>
              <a:rPr lang="fr-FR" sz="2200" dirty="0" smtClean="0">
                <a:solidFill>
                  <a:srgbClr val="FFFFFF"/>
                </a:solidFill>
                <a:latin typeface="ArialMT"/>
              </a:rPr>
              <a:t>.</a:t>
            </a:r>
          </a:p>
          <a:p>
            <a:endParaRPr lang="fr-FR" sz="2200" dirty="0">
              <a:solidFill>
                <a:srgbClr val="FFFFFF"/>
              </a:solidFill>
              <a:latin typeface="ArialMT"/>
            </a:endParaRPr>
          </a:p>
          <a:p>
            <a:r>
              <a:rPr lang="fr-FR" sz="2200" i="1" dirty="0">
                <a:solidFill>
                  <a:srgbClr val="FFFFFF"/>
                </a:solidFill>
                <a:latin typeface="ArialMT"/>
              </a:rPr>
              <a:t>– </a:t>
            </a:r>
            <a:r>
              <a:rPr lang="fr-FR" sz="2200" dirty="0">
                <a:solidFill>
                  <a:srgbClr val="FFFFFF"/>
                </a:solidFill>
                <a:latin typeface="ArialMT"/>
              </a:rPr>
              <a:t>Richard Feynman</a:t>
            </a:r>
            <a:endParaRPr lang="fr-FR" sz="2200" dirty="0">
              <a:latin typeface="ArialMT"/>
            </a:endParaRPr>
          </a:p>
        </p:txBody>
      </p:sp>
    </p:spTree>
    <p:extLst>
      <p:ext uri="{BB962C8B-B14F-4D97-AF65-F5344CB8AC3E}">
        <p14:creationId xmlns:p14="http://schemas.microsoft.com/office/powerpoint/2010/main" val="14361442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7564</TotalTime>
  <Words>5133</Words>
  <Application>Microsoft Office PowerPoint</Application>
  <PresentationFormat>Affichage à l'écran (4:3)</PresentationFormat>
  <Paragraphs>471</Paragraphs>
  <Slides>49</Slides>
  <Notes>0</Notes>
  <HiddenSlides>0</HiddenSlides>
  <MMClips>1</MMClips>
  <ScaleCrop>false</ScaleCrop>
  <HeadingPairs>
    <vt:vector size="8" baseType="variant">
      <vt:variant>
        <vt:lpstr>Polices utilisées</vt:lpstr>
      </vt:variant>
      <vt:variant>
        <vt:i4>13</vt:i4>
      </vt:variant>
      <vt:variant>
        <vt:lpstr>Thème</vt:lpstr>
      </vt:variant>
      <vt:variant>
        <vt:i4>1</vt:i4>
      </vt:variant>
      <vt:variant>
        <vt:lpstr>Serveurs OLE incorporés</vt:lpstr>
      </vt:variant>
      <vt:variant>
        <vt:i4>2</vt:i4>
      </vt:variant>
      <vt:variant>
        <vt:lpstr>Titres des diapositives</vt:lpstr>
      </vt:variant>
      <vt:variant>
        <vt:i4>49</vt:i4>
      </vt:variant>
    </vt:vector>
  </HeadingPairs>
  <TitlesOfParts>
    <vt:vector size="65" baseType="lpstr">
      <vt:lpstr>ＭＳ Ｐゴシック</vt:lpstr>
      <vt:lpstr>宋体</vt:lpstr>
      <vt:lpstr>Albertus Extra Bold</vt:lpstr>
      <vt:lpstr>Alice</vt:lpstr>
      <vt:lpstr>Arial</vt:lpstr>
      <vt:lpstr>ArialMT</vt:lpstr>
      <vt:lpstr>Calibri</vt:lpstr>
      <vt:lpstr>Calibri-Italic</vt:lpstr>
      <vt:lpstr>Comic Sans MS</vt:lpstr>
      <vt:lpstr>Helvetica</vt:lpstr>
      <vt:lpstr>Symbol</vt:lpstr>
      <vt:lpstr>Times New Roman</vt:lpstr>
      <vt:lpstr>Wingdings</vt:lpstr>
      <vt:lpstr>Office Theme</vt:lpstr>
      <vt:lpstr>Drawing</vt:lpstr>
      <vt:lpstr>Equation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TITOV Maksym</dc:creator>
  <cp:lastModifiedBy>TITOV Maksym</cp:lastModifiedBy>
  <cp:revision>323</cp:revision>
  <dcterms:created xsi:type="dcterms:W3CDTF">2014-10-28T06:43:35Z</dcterms:created>
  <dcterms:modified xsi:type="dcterms:W3CDTF">2023-04-26T11:17:34Z</dcterms:modified>
</cp:coreProperties>
</file>