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470" r:id="rId3"/>
    <p:sldId id="484" r:id="rId4"/>
    <p:sldId id="483" r:id="rId5"/>
    <p:sldId id="482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A3AB9"/>
    <a:srgbClr val="FF0000"/>
    <a:srgbClr val="495E78"/>
    <a:srgbClr val="3366FF"/>
    <a:srgbClr val="4F81BD"/>
    <a:srgbClr val="6699FF"/>
    <a:srgbClr val="00FF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9" autoAdjust="0"/>
    <p:restoredTop sz="94426" autoAdjust="0"/>
  </p:normalViewPr>
  <p:slideViewPr>
    <p:cSldViewPr snapToObjects="1">
      <p:cViewPr varScale="1">
        <p:scale>
          <a:sx n="102" d="100"/>
          <a:sy n="102" d="100"/>
        </p:scale>
        <p:origin x="109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>
      <p:cViewPr varScale="1">
        <p:scale>
          <a:sx n="85" d="100"/>
          <a:sy n="85" d="100"/>
        </p:scale>
        <p:origin x="3402" y="84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94AAE659-A236-4F60-BE3E-EB0478D58A32}" type="datetimeFigureOut">
              <a:rPr lang="en-GB" smtClean="0"/>
              <a:pPr/>
              <a:t>09/05/2023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0BA0BE6C-86E9-4BC1-A3EB-72B7E032A3B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03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FB131228-AC2A-4292-B15B-C6B13455968F}" type="datetimeFigureOut">
              <a:rPr lang="en-GB" smtClean="0"/>
              <a:pPr/>
              <a:t>09/05/2023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30" tIns="45715" rIns="91430" bIns="45715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1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CB41B673-6B70-4F46-9CF9-20C7985D65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9885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581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38608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25721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8442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41B673-6B70-4F46-9CF9-20C7985D656B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8060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1521" y="6356352"/>
            <a:ext cx="3204356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CERN xTCA Meeting - 9-MAY-2023</a:t>
            </a:r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8883" y="6356351"/>
            <a:ext cx="2106234" cy="365125"/>
          </a:xfrm>
        </p:spPr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3142692" cy="365125"/>
          </a:xfrm>
        </p:spPr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3178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R. Spiwoks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44448-2AC3-4C7F-9DDB-EBFBEDBBB38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ipmc-purchase@cern.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-ipmc.web.cern.ch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epesebe-xtca-support@cern.ch" TargetMode="External"/><Relationship Id="rId4" Type="http://schemas.openxmlformats.org/officeDocument/2006/relationships/hyperlink" Target="https://cern-ipmc-forum.web.cern.ch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epesebe-xtca-support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68760"/>
            <a:ext cx="9144000" cy="1470025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5400" b="1" dirty="0" smtClean="0"/>
              <a:t>CERN IPMC: Update</a:t>
            </a:r>
            <a:endParaRPr lang="en-GB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1700" y="3537012"/>
            <a:ext cx="6815100" cy="2567311"/>
          </a:xfrm>
        </p:spPr>
        <p:txBody>
          <a:bodyPr>
            <a:normAutofit/>
          </a:bodyPr>
          <a:lstStyle/>
          <a:p>
            <a:pPr algn="l">
              <a:spcBef>
                <a:spcPts val="300"/>
              </a:spcBef>
            </a:pPr>
            <a:r>
              <a:rPr lang="en-US" sz="2400" b="1" i="1" dirty="0">
                <a:solidFill>
                  <a:srgbClr val="00B050"/>
                </a:solidFill>
              </a:rPr>
              <a:t>On behalf of the </a:t>
            </a:r>
            <a:r>
              <a:rPr lang="en-US" sz="2400" b="1" i="1" dirty="0" smtClean="0">
                <a:solidFill>
                  <a:srgbClr val="00B050"/>
                </a:solidFill>
              </a:rPr>
              <a:t>CERN </a:t>
            </a:r>
            <a:r>
              <a:rPr lang="en-US" sz="2400" b="1" i="1" dirty="0" err="1" smtClean="0">
                <a:solidFill>
                  <a:srgbClr val="00B050"/>
                </a:solidFill>
              </a:rPr>
              <a:t>xTCA</a:t>
            </a:r>
            <a:r>
              <a:rPr lang="en-US" sz="2400" b="1" i="1" dirty="0" smtClean="0">
                <a:solidFill>
                  <a:srgbClr val="00B050"/>
                </a:solidFill>
              </a:rPr>
              <a:t>/IPMC </a:t>
            </a:r>
            <a:r>
              <a:rPr lang="en-US" sz="2400" b="1" i="1" dirty="0">
                <a:solidFill>
                  <a:srgbClr val="00B050"/>
                </a:solidFill>
              </a:rPr>
              <a:t>Team</a:t>
            </a:r>
            <a:endParaRPr lang="en-GB" sz="2400" b="1" i="1" dirty="0">
              <a:solidFill>
                <a:srgbClr val="00B050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 smtClean="0">
              <a:solidFill>
                <a:schemeClr val="tx1"/>
              </a:solidFill>
            </a:endParaRPr>
          </a:p>
          <a:p>
            <a:pPr algn="l">
              <a:spcBef>
                <a:spcPts val="300"/>
              </a:spcBef>
            </a:pP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04764"/>
            <a:ext cx="8252251" cy="50803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400" b="1" u="sng" dirty="0" smtClean="0"/>
              <a:t>IPMC:</a:t>
            </a:r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 smtClean="0">
                <a:solidFill>
                  <a:prstClr val="black"/>
                </a:solidFill>
              </a:rPr>
              <a:t>Current availability:</a:t>
            </a:r>
            <a:endParaRPr lang="en-US" sz="2400" b="1" dirty="0">
              <a:solidFill>
                <a:prstClr val="black"/>
              </a:solidFill>
            </a:endParaRP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IPMC Version V3 (two UARTs):	74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IPMC Version V4 (three UARTs):	30</a:t>
            </a:r>
            <a:endParaRPr lang="en-US" sz="1800" b="1" dirty="0">
              <a:solidFill>
                <a:srgbClr val="FF0000"/>
              </a:solidFill>
            </a:endParaRPr>
          </a:p>
          <a:p>
            <a:pPr marL="252000" lvl="0" indent="-252000">
              <a:spcBef>
                <a:spcPts val="1800"/>
              </a:spcBef>
            </a:pPr>
            <a:r>
              <a:rPr lang="en-US" sz="2400" b="1" dirty="0" smtClean="0">
                <a:solidFill>
                  <a:prstClr val="black"/>
                </a:solidFill>
              </a:rPr>
              <a:t>New production:</a:t>
            </a:r>
            <a:endParaRPr lang="en-US" sz="2400" b="1" dirty="0">
              <a:solidFill>
                <a:prstClr val="black"/>
              </a:solidFill>
            </a:endParaRP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 500 cards (V4</a:t>
            </a:r>
            <a:r>
              <a:rPr lang="en-US" sz="1800" b="1" dirty="0" smtClean="0">
                <a:solidFill>
                  <a:prstClr val="black"/>
                </a:solidFill>
              </a:rPr>
              <a:t>) </a:t>
            </a:r>
            <a:r>
              <a:rPr lang="en-US" sz="1800" b="1" dirty="0" smtClean="0">
                <a:solidFill>
                  <a:prstClr val="black"/>
                </a:solidFill>
              </a:rPr>
              <a:t>available in June </a:t>
            </a:r>
            <a:r>
              <a:rPr lang="en-US" sz="1800" b="1" dirty="0" smtClean="0">
                <a:solidFill>
                  <a:prstClr val="black"/>
                </a:solidFill>
              </a:rPr>
              <a:t>2023 (late because of lead time of components).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252000" lvl="0" indent="-252000">
              <a:spcBef>
                <a:spcPts val="1800"/>
              </a:spcBef>
            </a:pPr>
            <a:r>
              <a:rPr lang="en-US" sz="2400" b="1" dirty="0" smtClean="0">
                <a:solidFill>
                  <a:prstClr val="black"/>
                </a:solidFill>
              </a:rPr>
              <a:t>Purchasing procedure:</a:t>
            </a:r>
            <a:endParaRPr lang="en-US" sz="2400" b="1" dirty="0">
              <a:solidFill>
                <a:prstClr val="black"/>
              </a:solidFill>
            </a:endParaRP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Send an email to </a:t>
            </a:r>
            <a:r>
              <a:rPr lang="en-US" sz="1800" b="1" dirty="0" smtClean="0">
                <a:solidFill>
                  <a:prstClr val="black"/>
                </a:solidFill>
                <a:hlinkClick r:id="rId3"/>
              </a:rPr>
              <a:t>epesebe-ipmc-purchase@cern.ch</a:t>
            </a:r>
            <a:r>
              <a:rPr lang="en-US" sz="1800" b="1" dirty="0" smtClean="0">
                <a:solidFill>
                  <a:prstClr val="black"/>
                </a:solidFill>
              </a:rPr>
              <a:t>, containing number and version of IPMCs, and budget code: 1 IPMC = 200 CHF.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IPMC Cards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23132"/>
          <a:stretch/>
        </p:blipFill>
        <p:spPr>
          <a:xfrm>
            <a:off x="5148064" y="1772816"/>
            <a:ext cx="3213911" cy="115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7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124744"/>
            <a:ext cx="8252251" cy="5260320"/>
          </a:xfrm>
        </p:spPr>
        <p:txBody>
          <a:bodyPr>
            <a:norm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sz="2400" b="1" u="sng" dirty="0" smtClean="0"/>
              <a:t>IPMC Tester: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</a:t>
            </a:r>
            <a:r>
              <a:rPr lang="en-US" sz="1800" b="1" dirty="0" smtClean="0">
                <a:solidFill>
                  <a:prstClr val="black"/>
                </a:solidFill>
              </a:rPr>
              <a:t>or desk-top testing</a:t>
            </a:r>
            <a:br>
              <a:rPr lang="en-US" sz="1800" b="1" dirty="0" smtClean="0">
                <a:solidFill>
                  <a:prstClr val="black"/>
                </a:solidFill>
              </a:rPr>
            </a:br>
            <a:r>
              <a:rPr lang="en-US" sz="1800" b="1" dirty="0" smtClean="0">
                <a:solidFill>
                  <a:prstClr val="black"/>
                </a:solidFill>
              </a:rPr>
              <a:t>(this is how we test the IPMC cards)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F</a:t>
            </a:r>
            <a:r>
              <a:rPr lang="en-US" sz="1800" b="1" dirty="0" smtClean="0">
                <a:solidFill>
                  <a:prstClr val="black"/>
                </a:solidFill>
              </a:rPr>
              <a:t>or in-shelf tests</a:t>
            </a:r>
          </a:p>
          <a:p>
            <a:pPr marL="432000" lvl="0" indent="-180000">
              <a:spcBef>
                <a:spcPts val="3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A</a:t>
            </a:r>
            <a:r>
              <a:rPr lang="en-US" sz="1800" b="1" dirty="0" smtClean="0">
                <a:solidFill>
                  <a:prstClr val="black"/>
                </a:solidFill>
              </a:rPr>
              <a:t>s a development kit</a:t>
            </a:r>
            <a:endParaRPr lang="en-US" sz="2400" b="1" dirty="0" smtClean="0"/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 smtClean="0">
                <a:solidFill>
                  <a:prstClr val="black"/>
                </a:solidFill>
              </a:rPr>
              <a:t>Current availability: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CERN has 11 IPMC Testers.</a:t>
            </a: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You can buy one for 1500 CHF (we do not have the Raspberry </a:t>
            </a:r>
            <a:r>
              <a:rPr lang="en-US" sz="1800" b="1" dirty="0" err="1" smtClean="0">
                <a:solidFill>
                  <a:prstClr val="black"/>
                </a:solidFill>
              </a:rPr>
              <a:t>Pis</a:t>
            </a:r>
            <a:r>
              <a:rPr lang="en-US" sz="1800" b="1" dirty="0" smtClean="0">
                <a:solidFill>
                  <a:prstClr val="black"/>
                </a:solidFill>
              </a:rPr>
              <a:t>!) </a:t>
            </a:r>
            <a:endParaRPr lang="en-US" sz="1800" b="1" dirty="0">
              <a:solidFill>
                <a:prstClr val="black"/>
              </a:solidFill>
            </a:endParaRPr>
          </a:p>
          <a:p>
            <a:pPr marL="432000" lvl="0" indent="-180000">
              <a:lnSpc>
                <a:spcPct val="95000"/>
              </a:lnSpc>
              <a:spcBef>
                <a:spcPts val="3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Three </a:t>
            </a:r>
            <a:r>
              <a:rPr lang="en-US" sz="1800" b="1" dirty="0" smtClean="0">
                <a:solidFill>
                  <a:prstClr val="black"/>
                </a:solidFill>
              </a:rPr>
              <a:t>IPMC Testers were </a:t>
            </a:r>
            <a:r>
              <a:rPr lang="en-US" sz="1800" b="1" dirty="0" smtClean="0">
                <a:solidFill>
                  <a:prstClr val="black"/>
                </a:solidFill>
              </a:rPr>
              <a:t>sold: feedback welcome!</a:t>
            </a:r>
            <a:r>
              <a:rPr lang="en-US" sz="1800" b="1" dirty="0" smtClean="0"/>
              <a:t> </a:t>
            </a:r>
            <a:endParaRPr lang="en-US" sz="1800" b="1" dirty="0" smtClean="0"/>
          </a:p>
          <a:p>
            <a:pPr marL="252000" lvl="0" indent="-252000">
              <a:spcBef>
                <a:spcPts val="600"/>
              </a:spcBef>
            </a:pPr>
            <a:r>
              <a:rPr lang="en-US" sz="2400" b="1" dirty="0" smtClean="0">
                <a:solidFill>
                  <a:prstClr val="black"/>
                </a:solidFill>
              </a:rPr>
              <a:t>New production to be launched: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 smtClean="0"/>
              <a:t>Build ten more IPMC Testers; they will become available end of 2023 due to lead time of the components.</a:t>
            </a:r>
          </a:p>
          <a:p>
            <a:pPr marL="432000" lvl="0" indent="-180000">
              <a:lnSpc>
                <a:spcPct val="95000"/>
              </a:lnSpc>
              <a:spcBef>
                <a:spcPts val="400"/>
              </a:spcBef>
              <a:buFontTx/>
              <a:buChar char="-"/>
            </a:pPr>
            <a:r>
              <a:rPr lang="en-US" sz="1800" b="1" dirty="0" smtClean="0"/>
              <a:t>Plan to run full-crate tests: stress tests of IPMC software and </a:t>
            </a:r>
            <a:r>
              <a:rPr lang="en-US" sz="1800" b="1" dirty="0" err="1" smtClean="0"/>
              <a:t>ShelfManager</a:t>
            </a:r>
            <a:r>
              <a:rPr lang="en-US" sz="1800" b="1" dirty="0" smtClean="0"/>
              <a:t>, investigate system aspects.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IPMC Tester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0162" y="1196752"/>
            <a:ext cx="4230991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66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376772"/>
            <a:ext cx="8252251" cy="5008292"/>
          </a:xfrm>
        </p:spPr>
        <p:txBody>
          <a:bodyPr>
            <a:normAutofit/>
          </a:bodyPr>
          <a:lstStyle/>
          <a:p>
            <a:pPr marL="252000" indent="-252000">
              <a:spcBef>
                <a:spcPts val="1800"/>
              </a:spcBef>
            </a:pPr>
            <a:r>
              <a:rPr lang="en-US" sz="2400" b="1" dirty="0" smtClean="0"/>
              <a:t>Web site (</a:t>
            </a:r>
            <a:r>
              <a:rPr lang="en-US" sz="2000" b="1" dirty="0" smtClean="0">
                <a:hlinkClick r:id="rId3"/>
              </a:rPr>
              <a:t>https://cern-ipmc.web.cern.ch</a:t>
            </a:r>
            <a:r>
              <a:rPr lang="en-US" sz="2400" b="1" dirty="0" smtClean="0"/>
              <a:t>):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>
                <a:solidFill>
                  <a:prstClr val="black"/>
                </a:solidFill>
              </a:rPr>
              <a:t>D</a:t>
            </a:r>
            <a:r>
              <a:rPr lang="en-US" sz="1800" b="1" dirty="0" smtClean="0">
                <a:solidFill>
                  <a:prstClr val="black"/>
                </a:solidFill>
              </a:rPr>
              <a:t>ocumentation, software, remote compilation (requires login), link to Discourse</a:t>
            </a:r>
          </a:p>
          <a:p>
            <a:pPr marL="252000" indent="-252000">
              <a:spcBef>
                <a:spcPts val="1800"/>
              </a:spcBef>
            </a:pPr>
            <a:r>
              <a:rPr lang="en-US" sz="2400" b="1" dirty="0" smtClean="0"/>
              <a:t>Discourse </a:t>
            </a:r>
            <a:r>
              <a:rPr lang="en-US" sz="2400" b="1" dirty="0" smtClean="0"/>
              <a:t>forum (</a:t>
            </a:r>
            <a:r>
              <a:rPr lang="en-US" sz="2000" b="1" dirty="0" smtClean="0">
                <a:hlinkClick r:id="rId4"/>
              </a:rPr>
              <a:t>https</a:t>
            </a:r>
            <a:r>
              <a:rPr lang="en-US" sz="2000" b="1" dirty="0" smtClean="0">
                <a:hlinkClick r:id="rId4"/>
              </a:rPr>
              <a:t>://cern-ipmc-forum.web.cern.ch</a:t>
            </a:r>
            <a:r>
              <a:rPr lang="en-US" sz="2400" b="1" dirty="0" smtClean="0"/>
              <a:t>):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 smtClean="0"/>
              <a:t>Check/read </a:t>
            </a:r>
            <a:r>
              <a:rPr lang="en-US" sz="1800" b="1" dirty="0" smtClean="0"/>
              <a:t>the existing topics.</a:t>
            </a:r>
            <a:br>
              <a:rPr lang="en-US" sz="1800" b="1" dirty="0" smtClean="0"/>
            </a:br>
            <a:r>
              <a:rPr lang="en-US" sz="1800" b="1" dirty="0" smtClean="0"/>
              <a:t>I</a:t>
            </a:r>
            <a:r>
              <a:rPr lang="en-US" sz="1800" b="1" dirty="0" smtClean="0"/>
              <a:t>f </a:t>
            </a:r>
            <a:r>
              <a:rPr lang="en-US" sz="1800" b="1" dirty="0" smtClean="0"/>
              <a:t>you cannot find anything on your </a:t>
            </a:r>
            <a:r>
              <a:rPr lang="en-US" sz="1800" b="1" dirty="0" smtClean="0"/>
              <a:t>issue, create </a:t>
            </a:r>
            <a:r>
              <a:rPr lang="en-US" sz="1800" b="1" dirty="0" smtClean="0"/>
              <a:t>a new topic.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 smtClean="0">
                <a:solidFill>
                  <a:prstClr val="black"/>
                </a:solidFill>
              </a:rPr>
              <a:t>Alternatively</a:t>
            </a:r>
            <a:r>
              <a:rPr lang="en-US" sz="1800" b="1" dirty="0">
                <a:solidFill>
                  <a:prstClr val="black"/>
                </a:solidFill>
              </a:rPr>
              <a:t>, send </a:t>
            </a:r>
            <a:r>
              <a:rPr lang="en-US" sz="1800" b="1" dirty="0" smtClean="0">
                <a:solidFill>
                  <a:prstClr val="black"/>
                </a:solidFill>
              </a:rPr>
              <a:t>an email </a:t>
            </a:r>
            <a:r>
              <a:rPr lang="en-US" sz="1800" b="1" dirty="0">
                <a:solidFill>
                  <a:prstClr val="black"/>
                </a:solidFill>
              </a:rPr>
              <a:t>to </a:t>
            </a:r>
            <a:r>
              <a:rPr lang="en-US" sz="1800" b="1" dirty="0" smtClean="0">
                <a:solidFill>
                  <a:prstClr val="black"/>
                </a:solidFill>
                <a:hlinkClick r:id="rId5"/>
              </a:rPr>
              <a:t>cernipmc.webapp@cern.ch</a:t>
            </a:r>
            <a:r>
              <a:rPr lang="en-US" sz="1800" b="1" dirty="0">
                <a:solidFill>
                  <a:prstClr val="black"/>
                </a:solidFill>
              </a:rPr>
              <a:t>:</a:t>
            </a:r>
            <a:br>
              <a:rPr lang="en-US" sz="1800" b="1" dirty="0">
                <a:solidFill>
                  <a:prstClr val="black"/>
                </a:solidFill>
              </a:rPr>
            </a:br>
            <a:r>
              <a:rPr lang="en-US" sz="1800" b="1" dirty="0">
                <a:solidFill>
                  <a:prstClr val="black"/>
                </a:solidFill>
              </a:rPr>
              <a:t>The email will also create a new topic in </a:t>
            </a:r>
            <a:r>
              <a:rPr lang="en-US" sz="1800" b="1" dirty="0" smtClean="0">
                <a:solidFill>
                  <a:prstClr val="black"/>
                </a:solidFill>
              </a:rPr>
              <a:t>Discourse.</a:t>
            </a:r>
            <a:endParaRPr lang="en-US" sz="2400" b="1" dirty="0"/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 smtClean="0"/>
              <a:t>Support team: Markus Joos, Stefan Haas, Ralf Spiwoks</a:t>
            </a:r>
          </a:p>
          <a:p>
            <a:pPr marL="432000" lvl="0" indent="-180000">
              <a:spcBef>
                <a:spcPts val="600"/>
              </a:spcBef>
              <a:buFontTx/>
              <a:buChar char="-"/>
            </a:pPr>
            <a:r>
              <a:rPr lang="en-US" sz="1800" b="1" dirty="0" smtClean="0"/>
              <a:t>CERN </a:t>
            </a:r>
            <a:r>
              <a:rPr lang="en-US" sz="1800" b="1" dirty="0" smtClean="0"/>
              <a:t>has a support contract with </a:t>
            </a:r>
            <a:r>
              <a:rPr lang="en-US" sz="1800" b="1" dirty="0" err="1" smtClean="0"/>
              <a:t>PigeonPoint</a:t>
            </a:r>
            <a:r>
              <a:rPr lang="en-US" sz="1800" b="1" dirty="0" smtClean="0"/>
              <a:t> Systems (PPS):</a:t>
            </a:r>
            <a:br>
              <a:rPr lang="en-US" sz="1800" b="1" dirty="0" smtClean="0"/>
            </a:br>
            <a:r>
              <a:rPr lang="en-US" sz="1800" b="1" dirty="0" smtClean="0"/>
              <a:t>We </a:t>
            </a:r>
            <a:r>
              <a:rPr lang="en-US" sz="1800" b="1" dirty="0" smtClean="0"/>
              <a:t>escalate </a:t>
            </a:r>
            <a:r>
              <a:rPr lang="en-US" sz="1800" b="1" dirty="0" smtClean="0"/>
              <a:t>issues to PPS, if we cannot solve them ourselves.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IPMC Support</a:t>
            </a:r>
            <a:endParaRPr lang="en-GB" sz="3100" b="1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34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96752"/>
            <a:ext cx="8154583" cy="518831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 smtClean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en-US" sz="2400" b="1" dirty="0" smtClean="0"/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r>
              <a:rPr lang="en-US" sz="2400" b="1" dirty="0" smtClean="0"/>
              <a:t>	       Contact: </a:t>
            </a:r>
            <a:r>
              <a:rPr lang="en-US" sz="2400" b="1" dirty="0" smtClean="0">
                <a:hlinkClick r:id="rId3"/>
              </a:rPr>
              <a:t>epesebe-xtca-support</a:t>
            </a:r>
            <a:r>
              <a:rPr lang="en-US" sz="2400" b="1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hlinkClick r:id="rId3"/>
              </a:rPr>
              <a:t>@</a:t>
            </a:r>
            <a:r>
              <a:rPr lang="en-US" sz="2400" b="1" dirty="0" smtClean="0">
                <a:hlinkClick r:id="rId3"/>
              </a:rPr>
              <a:t>cern.ch</a:t>
            </a:r>
            <a:endParaRPr lang="en-US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CERN xTCA Meeting - 9-MAY-2023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R. Spiwoks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44448-2AC3-4C7F-9DDB-EBFBEDBBB382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3518" y="161764"/>
            <a:ext cx="8676964" cy="1143000"/>
          </a:xfrm>
        </p:spPr>
        <p:txBody>
          <a:bodyPr>
            <a:normAutofit/>
          </a:bodyPr>
          <a:lstStyle/>
          <a:p>
            <a:r>
              <a:rPr lang="en-GB" b="1" dirty="0" smtClean="0"/>
              <a:t>Questions?</a:t>
            </a:r>
            <a:endParaRPr lang="en-GB" sz="31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9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0000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28893</TotalTime>
  <Words>351</Words>
  <Application>Microsoft Office PowerPoint</Application>
  <PresentationFormat>On-screen Show (4:3)</PresentationFormat>
  <Paragraphs>57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 Unicode MS</vt:lpstr>
      <vt:lpstr>Arial</vt:lpstr>
      <vt:lpstr>Calibri</vt:lpstr>
      <vt:lpstr>Office Theme</vt:lpstr>
      <vt:lpstr>CERN IPMC: Update</vt:lpstr>
      <vt:lpstr>IPMC Cards</vt:lpstr>
      <vt:lpstr>IPMC Tester</vt:lpstr>
      <vt:lpstr>IPMC Support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Electronics Pool Instruments’ Maintenance Database Application</dc:title>
  <dc:creator>spiwoks</dc:creator>
  <cp:lastModifiedBy>Ralf Spiwoks</cp:lastModifiedBy>
  <cp:revision>1860</cp:revision>
  <cp:lastPrinted>2020-09-29T08:45:22Z</cp:lastPrinted>
  <dcterms:created xsi:type="dcterms:W3CDTF">2011-02-07T15:52:36Z</dcterms:created>
  <dcterms:modified xsi:type="dcterms:W3CDTF">2023-05-09T08:35:10Z</dcterms:modified>
</cp:coreProperties>
</file>