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736" r:id="rId4"/>
  </p:sldMasterIdLst>
  <p:notesMasterIdLst>
    <p:notesMasterId r:id="rId15"/>
  </p:notesMasterIdLst>
  <p:handoutMasterIdLst>
    <p:handoutMasterId r:id="rId16"/>
  </p:handoutMasterIdLst>
  <p:sldIdLst>
    <p:sldId id="273" r:id="rId5"/>
    <p:sldId id="275" r:id="rId6"/>
    <p:sldId id="274" r:id="rId7"/>
    <p:sldId id="260" r:id="rId8"/>
    <p:sldId id="278" r:id="rId9"/>
    <p:sldId id="279" r:id="rId10"/>
    <p:sldId id="280" r:id="rId11"/>
    <p:sldId id="276" r:id="rId12"/>
    <p:sldId id="277" r:id="rId13"/>
    <p:sldId id="270" r:id="rId14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4DA3"/>
    <a:srgbClr val="5775BD"/>
    <a:srgbClr val="0E75BD"/>
    <a:srgbClr val="F7941D"/>
    <a:srgbClr val="E6E6E6"/>
    <a:srgbClr val="F207CA"/>
    <a:srgbClr val="0FE6F8"/>
    <a:srgbClr val="253366"/>
    <a:srgbClr val="FEFCDE"/>
    <a:srgbClr val="FBE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569" autoAdjust="0"/>
    <p:restoredTop sz="86442" autoAdjust="0"/>
  </p:normalViewPr>
  <p:slideViewPr>
    <p:cSldViewPr snapToObjects="1" showGuides="1">
      <p:cViewPr varScale="1">
        <p:scale>
          <a:sx n="112" d="100"/>
          <a:sy n="112" d="100"/>
        </p:scale>
        <p:origin x="288" y="108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39" d="100"/>
          <a:sy n="139" d="100"/>
        </p:scale>
        <p:origin x="4680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30/03/2023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30/03/2023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rme libre 16">
            <a:extLst>
              <a:ext uri="{FF2B5EF4-FFF2-40B4-BE49-F238E27FC236}">
                <a16:creationId xmlns:a16="http://schemas.microsoft.com/office/drawing/2014/main" id="{01D007CE-2B22-A84F-9430-06A51C2B2531}"/>
              </a:ext>
            </a:extLst>
          </p:cNvPr>
          <p:cNvSpPr>
            <a:spLocks noChangeAspect="1"/>
          </p:cNvSpPr>
          <p:nvPr userDrawn="1"/>
        </p:nvSpPr>
        <p:spPr>
          <a:xfrm>
            <a:off x="7824192" y="3720679"/>
            <a:ext cx="4367808" cy="3137321"/>
          </a:xfrm>
          <a:custGeom>
            <a:avLst/>
            <a:gdLst>
              <a:gd name="connsiteX0" fmla="*/ 1063538 w 3863752"/>
              <a:gd name="connsiteY0" fmla="*/ 0 h 3137321"/>
              <a:gd name="connsiteX1" fmla="*/ 3820023 w 3863752"/>
              <a:gd name="connsiteY1" fmla="*/ 0 h 3137321"/>
              <a:gd name="connsiteX2" fmla="*/ 3863752 w 3863752"/>
              <a:gd name="connsiteY2" fmla="*/ 87458 h 3137321"/>
              <a:gd name="connsiteX3" fmla="*/ 3863752 w 3863752"/>
              <a:gd name="connsiteY3" fmla="*/ 3137321 h 3137321"/>
              <a:gd name="connsiteX4" fmla="*/ 505123 w 3863752"/>
              <a:gd name="connsiteY4" fmla="*/ 3137321 h 3137321"/>
              <a:gd name="connsiteX5" fmla="*/ 0 w 3863752"/>
              <a:gd name="connsiteY5" fmla="*/ 2127075 h 3137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63752" h="3137321">
                <a:moveTo>
                  <a:pt x="1063538" y="0"/>
                </a:moveTo>
                <a:lnTo>
                  <a:pt x="3820023" y="0"/>
                </a:lnTo>
                <a:lnTo>
                  <a:pt x="3863752" y="87458"/>
                </a:lnTo>
                <a:lnTo>
                  <a:pt x="3863752" y="3137321"/>
                </a:lnTo>
                <a:lnTo>
                  <a:pt x="505123" y="3137321"/>
                </a:lnTo>
                <a:lnTo>
                  <a:pt x="0" y="2127075"/>
                </a:lnTo>
                <a:close/>
              </a:path>
            </a:pathLst>
          </a:custGeom>
          <a:gradFill>
            <a:gsLst>
              <a:gs pos="0">
                <a:srgbClr val="F7941D">
                  <a:alpha val="75294"/>
                </a:srgbClr>
              </a:gs>
              <a:gs pos="100000">
                <a:srgbClr val="F7941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12" name="Forme libre 11">
            <a:extLst>
              <a:ext uri="{FF2B5EF4-FFF2-40B4-BE49-F238E27FC236}">
                <a16:creationId xmlns:a16="http://schemas.microsoft.com/office/drawing/2014/main" id="{492EB5F0-2B56-F54C-B5B5-C7062C4C0D84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0"/>
            <a:ext cx="6492044" cy="5847754"/>
          </a:xfrm>
          <a:custGeom>
            <a:avLst/>
            <a:gdLst>
              <a:gd name="connsiteX0" fmla="*/ 0 w 6492044"/>
              <a:gd name="connsiteY0" fmla="*/ 0 h 5847754"/>
              <a:gd name="connsiteX1" fmla="*/ 6109961 w 6492044"/>
              <a:gd name="connsiteY1" fmla="*/ 0 h 5847754"/>
              <a:gd name="connsiteX2" fmla="*/ 6168081 w 6492044"/>
              <a:gd name="connsiteY2" fmla="*/ 120649 h 5847754"/>
              <a:gd name="connsiteX3" fmla="*/ 6492044 w 6492044"/>
              <a:gd name="connsiteY3" fmla="*/ 1725296 h 5847754"/>
              <a:gd name="connsiteX4" fmla="*/ 2369586 w 6492044"/>
              <a:gd name="connsiteY4" fmla="*/ 5847754 h 5847754"/>
              <a:gd name="connsiteX5" fmla="*/ 64681 w 6492044"/>
              <a:gd name="connsiteY5" fmla="*/ 5143703 h 5847754"/>
              <a:gd name="connsiteX6" fmla="*/ 0 w 6492044"/>
              <a:gd name="connsiteY6" fmla="*/ 5097708 h 5847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92044" h="5847754">
                <a:moveTo>
                  <a:pt x="0" y="0"/>
                </a:moveTo>
                <a:lnTo>
                  <a:pt x="6109961" y="0"/>
                </a:lnTo>
                <a:lnTo>
                  <a:pt x="6168081" y="120649"/>
                </a:lnTo>
                <a:cubicBezTo>
                  <a:pt x="6376689" y="613853"/>
                  <a:pt x="6492044" y="1156103"/>
                  <a:pt x="6492044" y="1725296"/>
                </a:cubicBezTo>
                <a:cubicBezTo>
                  <a:pt x="6492044" y="4002067"/>
                  <a:pt x="4646357" y="5847754"/>
                  <a:pt x="2369586" y="5847754"/>
                </a:cubicBezTo>
                <a:cubicBezTo>
                  <a:pt x="1515797" y="5847754"/>
                  <a:pt x="722629" y="5588205"/>
                  <a:pt x="64681" y="5143703"/>
                </a:cubicBezTo>
                <a:lnTo>
                  <a:pt x="0" y="5097708"/>
                </a:lnTo>
                <a:close/>
              </a:path>
            </a:pathLst>
          </a:custGeom>
          <a:gradFill>
            <a:gsLst>
              <a:gs pos="0">
                <a:srgbClr val="0E75BD">
                  <a:alpha val="77647"/>
                </a:srgbClr>
              </a:gs>
              <a:gs pos="100000">
                <a:srgbClr val="0E75B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AB409FB-FE16-654F-A48C-AA8F0FA2EC7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49711" y="980728"/>
            <a:ext cx="4788024" cy="2306637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E76CD0F-9E61-0D46-B43E-A3E4C3549F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08368" y="478496"/>
            <a:ext cx="2539213" cy="2520280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A27DDABB-80D6-7A44-AF74-17ECBC3B4C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49313" y="3692946"/>
            <a:ext cx="4787900" cy="943844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Venue / Date / Event / Subtitle</a:t>
            </a:r>
          </a:p>
        </p:txBody>
      </p:sp>
      <p:sp>
        <p:nvSpPr>
          <p:cNvPr id="15" name="Espace réservé du texte 6">
            <a:extLst>
              <a:ext uri="{FF2B5EF4-FFF2-40B4-BE49-F238E27FC236}">
                <a16:creationId xmlns:a16="http://schemas.microsoft.com/office/drawing/2014/main" id="{E619D990-229C-B64F-BD54-4DC1BFEACAA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49313" y="4636790"/>
            <a:ext cx="4787900" cy="943844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GB" dirty="0" err="1"/>
              <a:t>Indico</a:t>
            </a:r>
            <a:r>
              <a:rPr lang="en-GB" dirty="0"/>
              <a:t> link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58338CFE-476A-7D45-8A7D-5D43BD208691}"/>
              </a:ext>
            </a:extLst>
          </p:cNvPr>
          <p:cNvCxnSpPr>
            <a:cxnSpLocks/>
          </p:cNvCxnSpPr>
          <p:nvPr userDrawn="1"/>
        </p:nvCxnSpPr>
        <p:spPr>
          <a:xfrm>
            <a:off x="849313" y="3506553"/>
            <a:ext cx="239395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Image 12">
            <a:extLst>
              <a:ext uri="{FF2B5EF4-FFF2-40B4-BE49-F238E27FC236}">
                <a16:creationId xmlns:a16="http://schemas.microsoft.com/office/drawing/2014/main" id="{F9AE92C9-2541-124E-A2B7-5084F0F6B60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5150" y="36537"/>
            <a:ext cx="1581114" cy="1304232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29651E6E-B7B8-A346-8987-60FCF6A7943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54100" y="5962696"/>
            <a:ext cx="3384376" cy="707431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A85E14A-90D4-8243-95E9-7270812D2B7E}"/>
              </a:ext>
            </a:extLst>
          </p:cNvPr>
          <p:cNvSpPr/>
          <p:nvPr userDrawn="1"/>
        </p:nvSpPr>
        <p:spPr>
          <a:xfrm>
            <a:off x="3738477" y="6012876"/>
            <a:ext cx="408571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050" b="0" i="0" u="none" strike="noStrike" noProof="0" dirty="0">
                <a:solidFill>
                  <a:srgbClr val="034DA3"/>
                </a:solidFill>
                <a:effectLst/>
                <a:latin typeface="+mj-lt"/>
              </a:rPr>
              <a:t>HEARTS is a project funded by the European Union under</a:t>
            </a:r>
            <a:br>
              <a:rPr lang="en-GB" sz="1050" b="0" i="0" u="none" strike="noStrike" noProof="0" dirty="0">
                <a:solidFill>
                  <a:srgbClr val="034DA3"/>
                </a:solidFill>
                <a:effectLst/>
                <a:latin typeface="+mj-lt"/>
              </a:rPr>
            </a:br>
            <a:r>
              <a:rPr lang="en-GB" sz="1050" b="0" i="0" u="none" strike="noStrike" noProof="0" dirty="0">
                <a:solidFill>
                  <a:srgbClr val="034DA3"/>
                </a:solidFill>
                <a:effectLst/>
                <a:latin typeface="+mj-lt"/>
              </a:rPr>
              <a:t>GA No 101082402, through the Space Work Programme of the European Commission.</a:t>
            </a:r>
            <a:endParaRPr lang="en-GB" sz="1050" noProof="0" dirty="0">
              <a:solidFill>
                <a:srgbClr val="034DA3"/>
              </a:solidFill>
              <a:latin typeface="+mj-lt"/>
            </a:endParaRPr>
          </a:p>
        </p:txBody>
      </p:sp>
      <p:sp>
        <p:nvSpPr>
          <p:cNvPr id="18" name="Espace réservé du texte 19">
            <a:extLst>
              <a:ext uri="{FF2B5EF4-FFF2-40B4-BE49-F238E27FC236}">
                <a16:creationId xmlns:a16="http://schemas.microsoft.com/office/drawing/2014/main" id="{47E47CA7-7740-3045-BABA-ECC909E1E24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60296" y="4797152"/>
            <a:ext cx="3024435" cy="1296987"/>
          </a:xfr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>
                <a:solidFill>
                  <a:schemeClr val="bg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Speaker / Project / Organisation</a:t>
            </a:r>
          </a:p>
        </p:txBody>
      </p:sp>
    </p:spTree>
    <p:extLst>
      <p:ext uri="{BB962C8B-B14F-4D97-AF65-F5344CB8AC3E}">
        <p14:creationId xmlns:p14="http://schemas.microsoft.com/office/powerpoint/2010/main" val="1230266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5C6A3C0-9FDE-7F46-B197-2043A4E22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15F531B7-9A62-404D-BF68-AE2546121D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8" name="Espace réservé pour une image  2">
            <a:extLst>
              <a:ext uri="{FF2B5EF4-FFF2-40B4-BE49-F238E27FC236}">
                <a16:creationId xmlns:a16="http://schemas.microsoft.com/office/drawing/2014/main" id="{9DED5406-7EFF-9E4F-B57C-C964256AADF0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7941D"/>
              </a:buClr>
              <a:buSzTx/>
              <a:buFont typeface="Arial" panose="020B0604020202020204" pitchFamily="34" charset="0"/>
              <a:buNone/>
              <a:tabLst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to add an image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A05A3D14-3D64-8248-8DFD-7F7DD2806694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dirty="0"/>
              <a:t>Click to add caption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9C4E9BE6-7F18-2F48-A9DC-043DAC528C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E06A69D0-6AC4-444A-8FE7-3E1B9CEDB234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Hexagone 21">
            <a:extLst>
              <a:ext uri="{FF2B5EF4-FFF2-40B4-BE49-F238E27FC236}">
                <a16:creationId xmlns:a16="http://schemas.microsoft.com/office/drawing/2014/main" id="{9986126B-B590-A143-A40E-7888F6703ED8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0E0EF3A-2B50-DD40-B0E5-F554383407E1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Espace réservé du numéro de diapositive 5">
            <a:extLst>
              <a:ext uri="{FF2B5EF4-FFF2-40B4-BE49-F238E27FC236}">
                <a16:creationId xmlns:a16="http://schemas.microsoft.com/office/drawing/2014/main" id="{F3AB7B49-C22F-DB47-902F-401E6C8EE49A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8394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Espace réservé pour une image  18">
            <a:extLst>
              <a:ext uri="{FF2B5EF4-FFF2-40B4-BE49-F238E27FC236}">
                <a16:creationId xmlns:a16="http://schemas.microsoft.com/office/drawing/2014/main" id="{4CB578DD-CAFB-B74A-BF3A-4CA04C798E2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805168"/>
              <a:gd name="connsiteX1" fmla="*/ 12192000 w 12192000"/>
              <a:gd name="connsiteY1" fmla="*/ 0 h 2805168"/>
              <a:gd name="connsiteX2" fmla="*/ 12192000 w 12192000"/>
              <a:gd name="connsiteY2" fmla="*/ 2805168 h 2805168"/>
              <a:gd name="connsiteX3" fmla="*/ 0 w 12192000"/>
              <a:gd name="connsiteY3" fmla="*/ 2805168 h 2805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805168">
                <a:moveTo>
                  <a:pt x="0" y="0"/>
                </a:moveTo>
                <a:lnTo>
                  <a:pt x="12192000" y="0"/>
                </a:lnTo>
                <a:lnTo>
                  <a:pt x="12192000" y="2805168"/>
                </a:lnTo>
                <a:lnTo>
                  <a:pt x="0" y="28051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GB" dirty="0"/>
              <a:t>Click to add an image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099A3F7-58CC-1E45-9A23-B321DDAD2B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41700" y="365125"/>
            <a:ext cx="824199" cy="82492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8DB35A26-6347-E345-B5D5-F5B311EFEC4B}"/>
              </a:ext>
            </a:extLst>
          </p:cNvPr>
          <p:cNvSpPr/>
          <p:nvPr userDrawn="1"/>
        </p:nvSpPr>
        <p:spPr>
          <a:xfrm flipV="1">
            <a:off x="0" y="-6247"/>
            <a:ext cx="3960000" cy="360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2E629BBC-322D-A848-8EA6-5E56748B2E74}"/>
              </a:ext>
            </a:extLst>
          </p:cNvPr>
          <p:cNvSpPr/>
          <p:nvPr userDrawn="1"/>
        </p:nvSpPr>
        <p:spPr>
          <a:xfrm>
            <a:off x="3780000" y="-6247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B7CA1D7-6BFD-A742-89A4-B3225093BE80}"/>
              </a:ext>
            </a:extLst>
          </p:cNvPr>
          <p:cNvSpPr/>
          <p:nvPr userDrawn="1"/>
        </p:nvSpPr>
        <p:spPr>
          <a:xfrm flipV="1">
            <a:off x="8232000" y="6527964"/>
            <a:ext cx="3960000" cy="36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Hexagone 17">
            <a:extLst>
              <a:ext uri="{FF2B5EF4-FFF2-40B4-BE49-F238E27FC236}">
                <a16:creationId xmlns:a16="http://schemas.microsoft.com/office/drawing/2014/main" id="{70F070DF-2BC5-2E45-A2A6-905FEC2A7983}"/>
              </a:ext>
            </a:extLst>
          </p:cNvPr>
          <p:cNvSpPr/>
          <p:nvPr userDrawn="1"/>
        </p:nvSpPr>
        <p:spPr>
          <a:xfrm>
            <a:off x="8034000" y="6527964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2997799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78DCD76-ECD2-7649-999D-BCA67F20288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199"/>
            <a:ext cx="3932237" cy="144370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7C4E474-BE43-5846-B89E-C1EEB6D8663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2E8DF9-80F9-354E-B306-1DD355D670A4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116908"/>
            <a:ext cx="3932237" cy="375207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844808C-4158-D04F-A275-D35AE8A0E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21F69EB8-D830-BC4A-9974-386B4BB336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7DCBD0E1-285B-4C45-B136-F95C055A2090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Hexagone 17">
            <a:extLst>
              <a:ext uri="{FF2B5EF4-FFF2-40B4-BE49-F238E27FC236}">
                <a16:creationId xmlns:a16="http://schemas.microsoft.com/office/drawing/2014/main" id="{30484535-4AEC-1B4F-8F6E-A74ADA7342D6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9537CC9-E1B7-6648-B988-3253179DA607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83561ED-DCB3-5249-8CA0-CF882D7E1D08}"/>
              </a:ext>
            </a:extLst>
          </p:cNvPr>
          <p:cNvSpPr/>
          <p:nvPr userDrawn="1"/>
        </p:nvSpPr>
        <p:spPr>
          <a:xfrm flipV="1">
            <a:off x="-1" y="1916831"/>
            <a:ext cx="4772026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382DF250-7D9F-7F4D-9DA6-E2363BD9F2A5}"/>
              </a:ext>
            </a:extLst>
          </p:cNvPr>
          <p:cNvSpPr/>
          <p:nvPr userDrawn="1"/>
        </p:nvSpPr>
        <p:spPr>
          <a:xfrm>
            <a:off x="4412025" y="1766612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Espace réservé du numéro de diapositive 5">
            <a:extLst>
              <a:ext uri="{FF2B5EF4-FFF2-40B4-BE49-F238E27FC236}">
                <a16:creationId xmlns:a16="http://schemas.microsoft.com/office/drawing/2014/main" id="{5D07D275-17E5-C941-B133-C7511DDDC4F7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20749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3B4A15-80B1-D140-935F-95703F1EA1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44370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44B457D-10FE-124C-9E0C-72CE0B8F4C1A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to add an image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61275B2-9C51-3049-80C9-CA62D4DF25DE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116908"/>
            <a:ext cx="3932237" cy="375208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5DB6A3E-BB0C-924E-B77E-DAE2703DA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2467C3A-7632-5447-B900-29660604A58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B3E0F15E-D18B-9540-9628-9F8FE88F5A70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Hexagone 15">
            <a:extLst>
              <a:ext uri="{FF2B5EF4-FFF2-40B4-BE49-F238E27FC236}">
                <a16:creationId xmlns:a16="http://schemas.microsoft.com/office/drawing/2014/main" id="{35751A55-FE01-F74C-9112-614BB628AF7F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4B863E-1A30-E049-8558-3F8A2E0AAFA4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EC5258F-9F02-2F47-B61F-9883ED3A8957}"/>
              </a:ext>
            </a:extLst>
          </p:cNvPr>
          <p:cNvSpPr/>
          <p:nvPr userDrawn="1"/>
        </p:nvSpPr>
        <p:spPr>
          <a:xfrm flipV="1">
            <a:off x="-1" y="1916831"/>
            <a:ext cx="4772026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0A16C858-D0CB-A44B-9275-8ECDD346C06A}"/>
              </a:ext>
            </a:extLst>
          </p:cNvPr>
          <p:cNvSpPr/>
          <p:nvPr userDrawn="1"/>
        </p:nvSpPr>
        <p:spPr>
          <a:xfrm>
            <a:off x="4412025" y="1766612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Espace réservé du numéro de diapositive 5">
            <a:extLst>
              <a:ext uri="{FF2B5EF4-FFF2-40B4-BE49-F238E27FC236}">
                <a16:creationId xmlns:a16="http://schemas.microsoft.com/office/drawing/2014/main" id="{9E33C6FE-DD6F-C048-9E72-A791F9CEB266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61160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062927-EBB8-9342-8ACD-DE1600924D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10328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D06184-DC5C-2E4D-B51E-3ADE2DA3331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186720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099A3F7-58CC-1E45-9A23-B321DDAD2B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41700" y="365125"/>
            <a:ext cx="824199" cy="82492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8DB35A26-6347-E345-B5D5-F5B311EFEC4B}"/>
              </a:ext>
            </a:extLst>
          </p:cNvPr>
          <p:cNvSpPr/>
          <p:nvPr userDrawn="1"/>
        </p:nvSpPr>
        <p:spPr>
          <a:xfrm flipV="1">
            <a:off x="0" y="-6247"/>
            <a:ext cx="3960000" cy="360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2E629BBC-322D-A848-8EA6-5E56748B2E74}"/>
              </a:ext>
            </a:extLst>
          </p:cNvPr>
          <p:cNvSpPr/>
          <p:nvPr userDrawn="1"/>
        </p:nvSpPr>
        <p:spPr>
          <a:xfrm>
            <a:off x="3780000" y="-6247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B7CA1D7-6BFD-A742-89A4-B3225093BE80}"/>
              </a:ext>
            </a:extLst>
          </p:cNvPr>
          <p:cNvSpPr/>
          <p:nvPr userDrawn="1"/>
        </p:nvSpPr>
        <p:spPr>
          <a:xfrm flipV="1">
            <a:off x="8256818" y="3692832"/>
            <a:ext cx="3960000" cy="36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Hexagone 17">
            <a:extLst>
              <a:ext uri="{FF2B5EF4-FFF2-40B4-BE49-F238E27FC236}">
                <a16:creationId xmlns:a16="http://schemas.microsoft.com/office/drawing/2014/main" id="{70F070DF-2BC5-2E45-A2A6-905FEC2A7983}"/>
              </a:ext>
            </a:extLst>
          </p:cNvPr>
          <p:cNvSpPr/>
          <p:nvPr userDrawn="1"/>
        </p:nvSpPr>
        <p:spPr>
          <a:xfrm>
            <a:off x="8058818" y="3692832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9" name="Espace réservé pour une image  18">
            <a:extLst>
              <a:ext uri="{FF2B5EF4-FFF2-40B4-BE49-F238E27FC236}">
                <a16:creationId xmlns:a16="http://schemas.microsoft.com/office/drawing/2014/main" id="{4CB578DD-CAFB-B74A-BF3A-4CA04C798E2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4052832"/>
            <a:ext cx="12192000" cy="2805168"/>
          </a:xfrm>
          <a:custGeom>
            <a:avLst/>
            <a:gdLst>
              <a:gd name="connsiteX0" fmla="*/ 0 w 12192000"/>
              <a:gd name="connsiteY0" fmla="*/ 0 h 2805168"/>
              <a:gd name="connsiteX1" fmla="*/ 12192000 w 12192000"/>
              <a:gd name="connsiteY1" fmla="*/ 0 h 2805168"/>
              <a:gd name="connsiteX2" fmla="*/ 12192000 w 12192000"/>
              <a:gd name="connsiteY2" fmla="*/ 2805168 h 2805168"/>
              <a:gd name="connsiteX3" fmla="*/ 0 w 12192000"/>
              <a:gd name="connsiteY3" fmla="*/ 2805168 h 2805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805168">
                <a:moveTo>
                  <a:pt x="0" y="0"/>
                </a:moveTo>
                <a:lnTo>
                  <a:pt x="12192000" y="0"/>
                </a:lnTo>
                <a:lnTo>
                  <a:pt x="12192000" y="2805168"/>
                </a:lnTo>
                <a:lnTo>
                  <a:pt x="0" y="28051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GB" dirty="0"/>
              <a:t>Click to add an image</a:t>
            </a:r>
          </a:p>
        </p:txBody>
      </p:sp>
    </p:spTree>
    <p:extLst>
      <p:ext uri="{BB962C8B-B14F-4D97-AF65-F5344CB8AC3E}">
        <p14:creationId xmlns:p14="http://schemas.microsoft.com/office/powerpoint/2010/main" val="3103720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rme libre 16">
            <a:extLst>
              <a:ext uri="{FF2B5EF4-FFF2-40B4-BE49-F238E27FC236}">
                <a16:creationId xmlns:a16="http://schemas.microsoft.com/office/drawing/2014/main" id="{01D007CE-2B22-A84F-9430-06A51C2B2531}"/>
              </a:ext>
            </a:extLst>
          </p:cNvPr>
          <p:cNvSpPr>
            <a:spLocks noChangeAspect="1"/>
          </p:cNvSpPr>
          <p:nvPr userDrawn="1"/>
        </p:nvSpPr>
        <p:spPr>
          <a:xfrm>
            <a:off x="7824192" y="3720679"/>
            <a:ext cx="4367808" cy="3137321"/>
          </a:xfrm>
          <a:custGeom>
            <a:avLst/>
            <a:gdLst>
              <a:gd name="connsiteX0" fmla="*/ 1063538 w 3863752"/>
              <a:gd name="connsiteY0" fmla="*/ 0 h 3137321"/>
              <a:gd name="connsiteX1" fmla="*/ 3820023 w 3863752"/>
              <a:gd name="connsiteY1" fmla="*/ 0 h 3137321"/>
              <a:gd name="connsiteX2" fmla="*/ 3863752 w 3863752"/>
              <a:gd name="connsiteY2" fmla="*/ 87458 h 3137321"/>
              <a:gd name="connsiteX3" fmla="*/ 3863752 w 3863752"/>
              <a:gd name="connsiteY3" fmla="*/ 3137321 h 3137321"/>
              <a:gd name="connsiteX4" fmla="*/ 505123 w 3863752"/>
              <a:gd name="connsiteY4" fmla="*/ 3137321 h 3137321"/>
              <a:gd name="connsiteX5" fmla="*/ 0 w 3863752"/>
              <a:gd name="connsiteY5" fmla="*/ 2127075 h 3137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63752" h="3137321">
                <a:moveTo>
                  <a:pt x="1063538" y="0"/>
                </a:moveTo>
                <a:lnTo>
                  <a:pt x="3820023" y="0"/>
                </a:lnTo>
                <a:lnTo>
                  <a:pt x="3863752" y="87458"/>
                </a:lnTo>
                <a:lnTo>
                  <a:pt x="3863752" y="3137321"/>
                </a:lnTo>
                <a:lnTo>
                  <a:pt x="505123" y="3137321"/>
                </a:lnTo>
                <a:lnTo>
                  <a:pt x="0" y="2127075"/>
                </a:lnTo>
                <a:close/>
              </a:path>
            </a:pathLst>
          </a:custGeom>
          <a:gradFill>
            <a:gsLst>
              <a:gs pos="0">
                <a:srgbClr val="0E75BD">
                  <a:alpha val="78000"/>
                </a:srgbClr>
              </a:gs>
              <a:gs pos="100000">
                <a:srgbClr val="0E75B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12" name="Forme libre 11">
            <a:extLst>
              <a:ext uri="{FF2B5EF4-FFF2-40B4-BE49-F238E27FC236}">
                <a16:creationId xmlns:a16="http://schemas.microsoft.com/office/drawing/2014/main" id="{492EB5F0-2B56-F54C-B5B5-C7062C4C0D84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0"/>
            <a:ext cx="6492044" cy="5847754"/>
          </a:xfrm>
          <a:custGeom>
            <a:avLst/>
            <a:gdLst>
              <a:gd name="connsiteX0" fmla="*/ 0 w 6492044"/>
              <a:gd name="connsiteY0" fmla="*/ 0 h 5847754"/>
              <a:gd name="connsiteX1" fmla="*/ 6109961 w 6492044"/>
              <a:gd name="connsiteY1" fmla="*/ 0 h 5847754"/>
              <a:gd name="connsiteX2" fmla="*/ 6168081 w 6492044"/>
              <a:gd name="connsiteY2" fmla="*/ 120649 h 5847754"/>
              <a:gd name="connsiteX3" fmla="*/ 6492044 w 6492044"/>
              <a:gd name="connsiteY3" fmla="*/ 1725296 h 5847754"/>
              <a:gd name="connsiteX4" fmla="*/ 2369586 w 6492044"/>
              <a:gd name="connsiteY4" fmla="*/ 5847754 h 5847754"/>
              <a:gd name="connsiteX5" fmla="*/ 64681 w 6492044"/>
              <a:gd name="connsiteY5" fmla="*/ 5143703 h 5847754"/>
              <a:gd name="connsiteX6" fmla="*/ 0 w 6492044"/>
              <a:gd name="connsiteY6" fmla="*/ 5097708 h 5847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92044" h="5847754">
                <a:moveTo>
                  <a:pt x="0" y="0"/>
                </a:moveTo>
                <a:lnTo>
                  <a:pt x="6109961" y="0"/>
                </a:lnTo>
                <a:lnTo>
                  <a:pt x="6168081" y="120649"/>
                </a:lnTo>
                <a:cubicBezTo>
                  <a:pt x="6376689" y="613853"/>
                  <a:pt x="6492044" y="1156103"/>
                  <a:pt x="6492044" y="1725296"/>
                </a:cubicBezTo>
                <a:cubicBezTo>
                  <a:pt x="6492044" y="4002067"/>
                  <a:pt x="4646357" y="5847754"/>
                  <a:pt x="2369586" y="5847754"/>
                </a:cubicBezTo>
                <a:cubicBezTo>
                  <a:pt x="1515797" y="5847754"/>
                  <a:pt x="722629" y="5588205"/>
                  <a:pt x="64681" y="5143703"/>
                </a:cubicBezTo>
                <a:lnTo>
                  <a:pt x="0" y="5097708"/>
                </a:lnTo>
                <a:close/>
              </a:path>
            </a:pathLst>
          </a:custGeom>
          <a:gradFill>
            <a:gsLst>
              <a:gs pos="0">
                <a:srgbClr val="F7941D">
                  <a:alpha val="78000"/>
                </a:srgbClr>
              </a:gs>
              <a:gs pos="100000">
                <a:srgbClr val="F7941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AB409FB-FE16-654F-A48C-AA8F0FA2EC7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49711" y="980728"/>
            <a:ext cx="4788024" cy="2306637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E76CD0F-9E61-0D46-B43E-A3E4C3549F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08368" y="478496"/>
            <a:ext cx="2539213" cy="2520280"/>
          </a:xfrm>
          <a:prstGeom prst="rect">
            <a:avLst/>
          </a:prstGeom>
        </p:spPr>
      </p:pic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6B2711DB-729B-FB43-A929-343DC56F6A8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60296" y="4797152"/>
            <a:ext cx="3024435" cy="1296987"/>
          </a:xfr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>
                <a:solidFill>
                  <a:schemeClr val="bg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Speaker / Project / Organisation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F1259DD-5387-514D-A9E9-7FC54BA740B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5150" y="36537"/>
            <a:ext cx="1581114" cy="1304232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A27DDABB-80D6-7A44-AF74-17ECBC3B4C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49313" y="3692946"/>
            <a:ext cx="4787900" cy="943844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Venue / Date / Event / Subtitle</a:t>
            </a:r>
          </a:p>
        </p:txBody>
      </p:sp>
      <p:sp>
        <p:nvSpPr>
          <p:cNvPr id="15" name="Espace réservé du texte 6">
            <a:extLst>
              <a:ext uri="{FF2B5EF4-FFF2-40B4-BE49-F238E27FC236}">
                <a16:creationId xmlns:a16="http://schemas.microsoft.com/office/drawing/2014/main" id="{E619D990-229C-B64F-BD54-4DC1BFEACAA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49313" y="4636790"/>
            <a:ext cx="4310583" cy="943844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GB" dirty="0" err="1"/>
              <a:t>Indico</a:t>
            </a:r>
            <a:r>
              <a:rPr lang="en-GB" dirty="0"/>
              <a:t> link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58338CFE-476A-7D45-8A7D-5D43BD208691}"/>
              </a:ext>
            </a:extLst>
          </p:cNvPr>
          <p:cNvCxnSpPr>
            <a:cxnSpLocks/>
          </p:cNvCxnSpPr>
          <p:nvPr userDrawn="1"/>
        </p:nvCxnSpPr>
        <p:spPr>
          <a:xfrm>
            <a:off x="849313" y="3506553"/>
            <a:ext cx="239395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Image 17">
            <a:extLst>
              <a:ext uri="{FF2B5EF4-FFF2-40B4-BE49-F238E27FC236}">
                <a16:creationId xmlns:a16="http://schemas.microsoft.com/office/drawing/2014/main" id="{F130E4E1-05B6-7C43-9016-FE71D26854A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54100" y="5962696"/>
            <a:ext cx="3384376" cy="70743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4D51DE2-F2D5-664F-8E6E-066D88DE59CE}"/>
              </a:ext>
            </a:extLst>
          </p:cNvPr>
          <p:cNvSpPr/>
          <p:nvPr userDrawn="1"/>
        </p:nvSpPr>
        <p:spPr>
          <a:xfrm>
            <a:off x="3738477" y="6012876"/>
            <a:ext cx="408571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050" b="0" i="0" u="none" strike="noStrike" kern="1200" noProof="0" dirty="0">
                <a:solidFill>
                  <a:srgbClr val="034DA3"/>
                </a:solidFill>
                <a:effectLst/>
                <a:latin typeface="+mn-lt"/>
                <a:ea typeface="+mn-ea"/>
                <a:cs typeface="+mn-cs"/>
              </a:rPr>
              <a:t>HEARTS is a project funded by the European Union under</a:t>
            </a:r>
            <a:br>
              <a:rPr lang="en-GB" sz="1050" b="0" i="0" u="none" strike="noStrike" kern="1200" noProof="0" dirty="0">
                <a:solidFill>
                  <a:srgbClr val="034DA3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050" b="0" i="0" u="none" strike="noStrike" kern="1200" noProof="0" dirty="0">
                <a:solidFill>
                  <a:srgbClr val="034DA3"/>
                </a:solidFill>
                <a:effectLst/>
                <a:latin typeface="+mn-lt"/>
                <a:ea typeface="+mn-ea"/>
                <a:cs typeface="+mn-cs"/>
              </a:rPr>
              <a:t>GA No 101082402, through the Space Work Programme of the European Commission.</a:t>
            </a:r>
            <a:endParaRPr lang="en-GB" sz="1050" kern="1200" noProof="0" dirty="0">
              <a:solidFill>
                <a:srgbClr val="034DA3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1451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E742813B-0633-0544-A04E-04F47F8BE67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8375" y="0"/>
            <a:ext cx="12200375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9519BC1-B890-F948-8745-624D9370C6C4}"/>
              </a:ext>
            </a:extLst>
          </p:cNvPr>
          <p:cNvSpPr/>
          <p:nvPr userDrawn="1"/>
        </p:nvSpPr>
        <p:spPr>
          <a:xfrm>
            <a:off x="-8375" y="0"/>
            <a:ext cx="12200375" cy="685800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E76CD0F-9E61-0D46-B43E-A3E4C3549F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2343" y="3907355"/>
            <a:ext cx="2539213" cy="252028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C0AB077F-05B7-2842-8A78-2A104384392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79376" y="5887073"/>
            <a:ext cx="3184385" cy="66562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55FCB23-5E1E-3345-8477-F7B3D622EF28}"/>
              </a:ext>
            </a:extLst>
          </p:cNvPr>
          <p:cNvSpPr/>
          <p:nvPr userDrawn="1"/>
        </p:nvSpPr>
        <p:spPr>
          <a:xfrm>
            <a:off x="3727752" y="6012137"/>
            <a:ext cx="54006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HEARTS is a project funded by the European Union under GA No 101082402,</a:t>
            </a:r>
            <a:b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through the Space Work Programme of the European Commission.</a:t>
            </a:r>
            <a:endParaRPr lang="en-GB" sz="1050" kern="1200" noProof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0399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C48A0174-1F9B-874B-AF5C-27428B8656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76398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9519BC1-B890-F948-8745-624D9370C6C4}"/>
              </a:ext>
            </a:extLst>
          </p:cNvPr>
          <p:cNvSpPr/>
          <p:nvPr userDrawn="1"/>
        </p:nvSpPr>
        <p:spPr>
          <a:xfrm>
            <a:off x="-8375" y="0"/>
            <a:ext cx="12200375" cy="6858000"/>
          </a:xfrm>
          <a:prstGeom prst="rect">
            <a:avLst/>
          </a:prstGeom>
          <a:solidFill>
            <a:srgbClr val="5775BD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E108AC5-6EA4-DB4E-BE6A-BBD653021FF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79376" y="5887073"/>
            <a:ext cx="3184385" cy="665627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89F6130-7268-3844-BCB4-7E12C1CADDC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2343" y="3907355"/>
            <a:ext cx="2539213" cy="252028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D83CE2A-3292-B945-8C28-FFBEAD482E3E}"/>
              </a:ext>
            </a:extLst>
          </p:cNvPr>
          <p:cNvSpPr/>
          <p:nvPr userDrawn="1"/>
        </p:nvSpPr>
        <p:spPr>
          <a:xfrm>
            <a:off x="3727752" y="6012137"/>
            <a:ext cx="54006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HEARTS is a project funded by the European Union under GA No 101082402,</a:t>
            </a:r>
            <a:b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through the Space Work Programme of the European Commission.</a:t>
            </a:r>
            <a:endParaRPr lang="en-GB" sz="1050" kern="1200" noProof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474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062927-EBB8-9342-8ACD-DE1600924D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D06184-DC5C-2E4D-B51E-3ADE2DA3331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25624"/>
            <a:ext cx="10515600" cy="413619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7334F87-B54F-9941-ABCE-01521597E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099A3F7-58CC-1E45-9A23-B321DDAD2B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C90FB6C-95A5-3F42-AF86-E9F3125C606D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Hexagone 8">
            <a:extLst>
              <a:ext uri="{FF2B5EF4-FFF2-40B4-BE49-F238E27FC236}">
                <a16:creationId xmlns:a16="http://schemas.microsoft.com/office/drawing/2014/main" id="{BD9E78A3-E859-894C-8540-E261B4E15A6A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78E0622-A5E2-4241-B797-4C833072911E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2C94C54-95CA-E244-BC0D-414AB94DC925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6126AA9A-9AD8-D141-880E-5ECE587E574D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DBBCBC9F-7624-5841-A50D-9CC311383F32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4127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22CB20-C598-CE45-9868-1A48793B40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9038E55-28F0-6548-A556-F01B49E54C4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/>
              <a:t>Click to add subtitle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1F02B86-9AAF-7E42-9E19-06ECB9D3D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29C5DE7-A457-3545-902D-203D927EBC4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FFA834D-2963-D249-8EA0-9B5CA30429EE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9" name="Hexagone 8">
            <a:extLst>
              <a:ext uri="{FF2B5EF4-FFF2-40B4-BE49-F238E27FC236}">
                <a16:creationId xmlns:a16="http://schemas.microsoft.com/office/drawing/2014/main" id="{E2A5B908-C5B4-C544-8936-2EF282A37435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noProof="0"/>
              <a:t>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6B6FDA8-F2BF-4248-AD56-034AE313762F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0D6B8024-142E-4E48-A869-BF9F96259EFD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noProof="0" smtClean="0"/>
              <a:pPr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005105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602CCA9-1CF7-AB48-9817-3DADAA624B7D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87969B7-BC84-8045-8459-C347B89A3E0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5236D0B-A282-C644-A8D5-B0A9165B0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66806317-4ED9-8A43-B176-5AE7DA8044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0B3DDF74-E696-A34B-A997-D2E5C5F932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94B03E02-F8D4-EB4E-A84D-8F5EB96E1E77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Hexagone 24">
            <a:extLst>
              <a:ext uri="{FF2B5EF4-FFF2-40B4-BE49-F238E27FC236}">
                <a16:creationId xmlns:a16="http://schemas.microsoft.com/office/drawing/2014/main" id="{D26AE7CD-8221-574F-ABA0-0ED028AF47AB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6EA41DD-0246-6D47-B3BB-47E1F7727EA3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86BA4C3-B863-5348-A59D-2DA66A1E4C9F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41C4A8BB-6965-F74D-B4AA-216E766EDE6E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Espace réservé du numéro de diapositive 5">
            <a:extLst>
              <a:ext uri="{FF2B5EF4-FFF2-40B4-BE49-F238E27FC236}">
                <a16:creationId xmlns:a16="http://schemas.microsoft.com/office/drawing/2014/main" id="{9CC7ADD4-883C-7641-8FA9-08C61F7B9D9A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1518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42A49D7-1071-5E45-A272-DC6DD3C3829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B46417C-2541-2247-9B91-F1135523AFA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CCB5482-E6DB-2648-B4AE-7B2FABD9B1D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2834F91-CCAA-9641-995F-381125BF718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AF8799E-820D-644B-9D98-2A6D4F125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173FEF29-A34E-A643-B016-C3E72D6411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BB3D50DF-8B2C-AF40-9184-C62CC4364F5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C9CD9984-33C8-D540-B7E4-B6B4ABF11A45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Hexagone 20">
            <a:extLst>
              <a:ext uri="{FF2B5EF4-FFF2-40B4-BE49-F238E27FC236}">
                <a16:creationId xmlns:a16="http://schemas.microsoft.com/office/drawing/2014/main" id="{12396845-02AD-A74E-ACAE-694E52E75406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84B93F6-846E-3D4B-A2A7-E22AD7D915EF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FB757D5-2CFE-9947-A337-94496B57AA44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5C1064B1-A3FC-A247-AD34-E6AF30DA8F02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Espace réservé du numéro de diapositive 5">
            <a:extLst>
              <a:ext uri="{FF2B5EF4-FFF2-40B4-BE49-F238E27FC236}">
                <a16:creationId xmlns:a16="http://schemas.microsoft.com/office/drawing/2014/main" id="{589D2803-BBA8-5E40-AA13-1C3EBFFF592F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840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9C7E84B-26ED-494F-8F47-E5CA64938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99E977A5-37DE-5C44-870C-795481A448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EE40901F-F564-0A4D-91DB-F9F7EBE0DA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475D5CA1-F1A6-7C42-9217-11C9501FCA07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Hexagone 16">
            <a:extLst>
              <a:ext uri="{FF2B5EF4-FFF2-40B4-BE49-F238E27FC236}">
                <a16:creationId xmlns:a16="http://schemas.microsoft.com/office/drawing/2014/main" id="{0E7E9362-5099-EC4D-813B-3A5A0DDB09A4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9892A39-2302-CF41-8A46-E406B1C646BC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C98A7A1-7AB9-694A-8464-EAF3C3B87060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D1615434-2714-7348-9099-F024AABFB0D6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Espace réservé du numéro de diapositive 5">
            <a:extLst>
              <a:ext uri="{FF2B5EF4-FFF2-40B4-BE49-F238E27FC236}">
                <a16:creationId xmlns:a16="http://schemas.microsoft.com/office/drawing/2014/main" id="{B7775E62-9EA3-844B-A78A-818B138A8CE3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8910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B848ECD-30AF-5E4D-B2A6-7927360756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657939D-5E4C-674E-9731-8AA6AFFE64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fr-FR" dirty="0"/>
              <a:t>Edit Master </a:t>
            </a:r>
            <a:r>
              <a:rPr lang="fr-FR" dirty="0" err="1"/>
              <a:t>text</a:t>
            </a:r>
            <a:r>
              <a:rPr lang="fr-FR" dirty="0"/>
              <a:t> styles</a:t>
            </a:r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C886410-B38B-7B47-8E0B-F1BF7FC381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863C9F3-FA10-CA41-9659-40615FE690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3D008B9-13AB-0345-82A3-C902FB836D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DAAF07A-584E-194C-AE72-5F786909BC9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342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46" r:id="rId2"/>
    <p:sldLayoutId id="2147483747" r:id="rId3"/>
    <p:sldLayoutId id="2147483748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9" r:id="rId11"/>
    <p:sldLayoutId id="2147483744" r:id="rId12"/>
    <p:sldLayoutId id="2147483745" r:id="rId13"/>
    <p:sldLayoutId id="2147483735" r:id="rId1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E75B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457200" indent="-457200" algn="l" defTabSz="914400" rtl="0" eaLnBrk="1" latinLnBrk="0" hangingPunct="1">
        <a:lnSpc>
          <a:spcPct val="90000"/>
        </a:lnSpc>
        <a:spcBef>
          <a:spcPts val="1000"/>
        </a:spcBef>
        <a:buClr>
          <a:srgbClr val="F7941D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266637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6061A0DE-7047-A34E-9F5D-85C44A0B3C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/>
              <a:t>HEARTS Project Office Meeting #1</a:t>
            </a:r>
            <a:endParaRPr lang="en-GB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6FA1B841-0BAA-3E48-A791-2818A38A231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CH" dirty="0"/>
              <a:t>30 March 2023</a:t>
            </a:r>
            <a:endParaRPr lang="en-GB" dirty="0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665CB3F5-A23C-BF41-B3A3-DD08492D5F5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>
                <a:hlinkClick r:id="rId2"/>
              </a:rPr>
              <a:t>https://indico.cern.ch/event/1266637/</a:t>
            </a:r>
            <a:endParaRPr lang="en-GB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76B7037-325E-C246-9099-B27B81C96E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CH" dirty="0"/>
              <a:t>Pablo Lopez</a:t>
            </a:r>
            <a:br>
              <a:rPr lang="fr-CH" dirty="0"/>
            </a:br>
            <a:r>
              <a:rPr lang="fr-CH" dirty="0"/>
              <a:t>CERN, WP1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28861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0531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AA1B3-A193-A2EE-1A56-217C8720AF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Agenda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689429-9C47-A423-0E29-C8EC1228A8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fr-CH" sz="2200" dirty="0"/>
              <a:t>Open actions </a:t>
            </a:r>
            <a:r>
              <a:rPr lang="en-US" sz="2200" dirty="0"/>
              <a:t>from</a:t>
            </a:r>
            <a:r>
              <a:rPr lang="fr-CH" sz="2200" dirty="0"/>
              <a:t> Kick-off meeting and 1st Meeting of the WP Leaders</a:t>
            </a:r>
          </a:p>
          <a:p>
            <a:pPr>
              <a:buFont typeface="+mj-lt"/>
              <a:buAutoNum type="arabicPeriod"/>
            </a:pPr>
            <a:r>
              <a:rPr lang="en-US" sz="2200" dirty="0"/>
              <a:t>Milestones and deliverables status and outlook</a:t>
            </a:r>
          </a:p>
          <a:p>
            <a:pPr>
              <a:buFont typeface="+mj-lt"/>
              <a:buAutoNum type="arabicPeriod"/>
            </a:pPr>
            <a:r>
              <a:rPr lang="en-US" sz="2200" dirty="0"/>
              <a:t>Event organization</a:t>
            </a:r>
          </a:p>
          <a:p>
            <a:pPr>
              <a:buFont typeface="+mj-lt"/>
              <a:buAutoNum type="arabicPeriod"/>
            </a:pPr>
            <a:r>
              <a:rPr lang="en-US" sz="2200" dirty="0" err="1"/>
              <a:t>AoBs</a:t>
            </a:r>
            <a:endParaRPr lang="en-US" sz="2200" dirty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143878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2D6D5-7C8A-C3DC-25E5-46E9CF7DD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buFont typeface="+mj-lt"/>
              <a:buAutoNum type="arabicPeriod"/>
            </a:pPr>
            <a:r>
              <a:rPr lang="fr-CH" sz="3200" dirty="0"/>
              <a:t> Open actions </a:t>
            </a:r>
            <a:r>
              <a:rPr lang="en-US" sz="3200" dirty="0"/>
              <a:t>from</a:t>
            </a:r>
            <a:r>
              <a:rPr lang="fr-CH" sz="3200" dirty="0"/>
              <a:t> Kick-off meeting and 1st Meeting of the WP Leaders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942AB6-2747-5F00-B1B1-BC8A788916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000" dirty="0"/>
              <a:t>Advisory Panel mandate and NDA (</a:t>
            </a:r>
            <a:r>
              <a:rPr lang="en-US" sz="2000" b="1" dirty="0"/>
              <a:t>Mandy</a:t>
            </a:r>
            <a:r>
              <a:rPr lang="en-US" sz="2000" dirty="0"/>
              <a:t>)</a:t>
            </a:r>
            <a:endParaRPr lang="en-US" sz="2000" b="1" dirty="0"/>
          </a:p>
          <a:p>
            <a:endParaRPr lang="en-US" sz="2000" dirty="0"/>
          </a:p>
          <a:p>
            <a:r>
              <a:rPr lang="en-US" sz="2000" dirty="0"/>
              <a:t>Website updates (</a:t>
            </a:r>
            <a:r>
              <a:rPr lang="en-US" sz="2000" b="1" dirty="0"/>
              <a:t>David and Antoine</a:t>
            </a:r>
            <a:r>
              <a:rPr lang="en-US" sz="2000" dirty="0"/>
              <a:t>)</a:t>
            </a:r>
            <a:endParaRPr lang="en-US" sz="2000" b="1" dirty="0"/>
          </a:p>
          <a:p>
            <a:endParaRPr lang="en-US" sz="2000" dirty="0"/>
          </a:p>
          <a:p>
            <a:r>
              <a:rPr lang="en-US" sz="2000" dirty="0"/>
              <a:t>HEARTS Promotional video (</a:t>
            </a:r>
            <a:r>
              <a:rPr lang="en-US" sz="2000" b="1" dirty="0"/>
              <a:t>Antoine</a:t>
            </a:r>
            <a:r>
              <a:rPr lang="en-US" sz="2000" dirty="0"/>
              <a:t>)</a:t>
            </a:r>
            <a:endParaRPr lang="en-US" sz="2000" b="1" dirty="0"/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Amendment for (</a:t>
            </a:r>
            <a:r>
              <a:rPr lang="en-US" sz="2000" dirty="0" err="1"/>
              <a:t>i</a:t>
            </a:r>
            <a:r>
              <a:rPr lang="en-US" sz="2000" dirty="0"/>
              <a:t>) financial changes for update on equipment costs, and (ii) D2.1 description update to include the HEARTS video, and (iii) WP8.3 description and deliverables to include CBM vault at GSI (</a:t>
            </a:r>
            <a:r>
              <a:rPr lang="en-US" sz="2000" b="1" dirty="0" err="1"/>
              <a:t>Cloé</a:t>
            </a:r>
            <a:r>
              <a:rPr lang="en-US" sz="2000" dirty="0"/>
              <a:t>)</a:t>
            </a:r>
            <a:endParaRPr lang="en-US" sz="2000" b="1" dirty="0"/>
          </a:p>
          <a:p>
            <a:endParaRPr lang="en-US" sz="2000" dirty="0"/>
          </a:p>
          <a:p>
            <a:r>
              <a:rPr lang="en-US" sz="2000" dirty="0"/>
              <a:t>Digital collaboration tools (e-groups, Indico, EDMS, </a:t>
            </a:r>
            <a:r>
              <a:rPr lang="en-US" sz="2000" dirty="0" err="1"/>
              <a:t>CERNbox</a:t>
            </a:r>
            <a:r>
              <a:rPr lang="en-US" sz="2000" dirty="0"/>
              <a:t>, </a:t>
            </a:r>
            <a:r>
              <a:rPr lang="en-US" sz="2000" dirty="0" err="1"/>
              <a:t>Mattermost</a:t>
            </a:r>
            <a:r>
              <a:rPr lang="en-US" sz="2000" dirty="0"/>
              <a:t>, </a:t>
            </a:r>
            <a:r>
              <a:rPr lang="en-US" sz="2000" dirty="0" err="1"/>
              <a:t>Zenodo</a:t>
            </a:r>
            <a:r>
              <a:rPr lang="en-US" sz="2000" dirty="0"/>
              <a:t>) (</a:t>
            </a:r>
            <a:r>
              <a:rPr lang="en-US" sz="2000" b="1" dirty="0"/>
              <a:t>Pablo</a:t>
            </a:r>
            <a:r>
              <a:rPr lang="en-US" sz="2000" dirty="0"/>
              <a:t>)</a:t>
            </a:r>
            <a:endParaRPr lang="en-US" sz="2000" b="1" dirty="0"/>
          </a:p>
          <a:p>
            <a:endParaRPr lang="en-US" sz="2200" dirty="0"/>
          </a:p>
          <a:p>
            <a:pPr marL="0" indent="0">
              <a:buNone/>
            </a:pPr>
            <a:endParaRPr lang="en-US" sz="22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96363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11A8550-FD15-B24E-8C46-0CF3848298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2. Milestones and deliverables status and outlook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AF55D88-451B-6A47-823B-8B35260089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Achieved milestones:</a:t>
            </a:r>
          </a:p>
          <a:p>
            <a:r>
              <a:rPr lang="en-US" sz="2400" dirty="0"/>
              <a:t>MS1: Consortium Agreement signed (M1)</a:t>
            </a:r>
          </a:p>
          <a:p>
            <a:r>
              <a:rPr lang="en-US" sz="2400" dirty="0"/>
              <a:t>MS2: HEARTS Kick-off meeting (M2)</a:t>
            </a:r>
          </a:p>
          <a:p>
            <a:r>
              <a:rPr lang="en-US" sz="2400" dirty="0"/>
              <a:t>MS3: Forming of official bodies required by governance (M3)</a:t>
            </a:r>
          </a:p>
          <a:p>
            <a:r>
              <a:rPr lang="en-US" sz="2400" dirty="0"/>
              <a:t>MS9: Project website launched, with update and maintenance plan (M2)</a:t>
            </a:r>
          </a:p>
          <a:p>
            <a:r>
              <a:rPr lang="en-US" sz="2400" dirty="0"/>
              <a:t>MS10: Project social media launched (M3)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291592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11A8550-FD15-B24E-8C46-0CF3848298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2. Milestones and deliverables status and outlook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AF55D88-451B-6A47-823B-8B35260089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Upcoming milestones:</a:t>
            </a:r>
          </a:p>
          <a:p>
            <a:r>
              <a:rPr lang="en-US" sz="2400" dirty="0"/>
              <a:t>MS4: Appointment of the Advisory Panel (M6)</a:t>
            </a:r>
          </a:p>
          <a:p>
            <a:pPr marL="0" indent="0">
              <a:buNone/>
            </a:pPr>
            <a:r>
              <a:rPr lang="en-US" sz="2000" dirty="0"/>
              <a:t>Work in progress (</a:t>
            </a:r>
            <a:r>
              <a:rPr lang="en-US" sz="2000" b="1" dirty="0"/>
              <a:t>Rubén</a:t>
            </a:r>
            <a:r>
              <a:rPr lang="en-US" sz="2000" dirty="0"/>
              <a:t> and </a:t>
            </a:r>
            <a:r>
              <a:rPr lang="en-US" sz="2000" b="1" dirty="0"/>
              <a:t>Marco</a:t>
            </a:r>
            <a:r>
              <a:rPr lang="en-US" sz="2000" dirty="0"/>
              <a:t>)</a:t>
            </a:r>
          </a:p>
          <a:p>
            <a:endParaRPr lang="en-US" sz="2400" dirty="0"/>
          </a:p>
          <a:p>
            <a:r>
              <a:rPr lang="en-US" sz="2400" dirty="0"/>
              <a:t>MS5: 1st HEARTS annual meeting (M12)</a:t>
            </a:r>
          </a:p>
          <a:p>
            <a:endParaRPr lang="en-US" sz="2400" dirty="0"/>
          </a:p>
          <a:p>
            <a:r>
              <a:rPr lang="en-US" sz="2400" dirty="0"/>
              <a:t>No other milestones are foreseen in 2023.</a:t>
            </a:r>
          </a:p>
        </p:txBody>
      </p:sp>
    </p:spTree>
    <p:extLst>
      <p:ext uri="{BB962C8B-B14F-4D97-AF65-F5344CB8AC3E}">
        <p14:creationId xmlns:p14="http://schemas.microsoft.com/office/powerpoint/2010/main" val="23807299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11A8550-FD15-B24E-8C46-0CF3848298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2. Milestones and deliverables status and outlook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AF55D88-451B-6A47-823B-8B35260089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Achieved deliverables:</a:t>
            </a:r>
          </a:p>
          <a:p>
            <a:pPr marL="0" indent="0">
              <a:buNone/>
            </a:pPr>
            <a:r>
              <a:rPr lang="en-US" sz="2400" dirty="0"/>
              <a:t>No deliverables are yet achieved.</a:t>
            </a:r>
          </a:p>
        </p:txBody>
      </p:sp>
    </p:spTree>
    <p:extLst>
      <p:ext uri="{BB962C8B-B14F-4D97-AF65-F5344CB8AC3E}">
        <p14:creationId xmlns:p14="http://schemas.microsoft.com/office/powerpoint/2010/main" val="10256844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11A8550-FD15-B24E-8C46-0CF3848298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2. Milestones and deliverables status and outlook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AF55D88-451B-6A47-823B-8B35260089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400" b="1" dirty="0"/>
              <a:t>Upcoming deliverables:</a:t>
            </a:r>
          </a:p>
          <a:p>
            <a:r>
              <a:rPr lang="en-US" sz="2400" dirty="0"/>
              <a:t>D2.1: Communication and dissemination plan (M6)</a:t>
            </a:r>
          </a:p>
          <a:p>
            <a:pPr marL="0" indent="0">
              <a:buNone/>
            </a:pPr>
            <a:r>
              <a:rPr lang="en-US" sz="2200" dirty="0"/>
              <a:t>Work in progress (</a:t>
            </a:r>
            <a:r>
              <a:rPr lang="en-US" sz="2200" b="1" dirty="0"/>
              <a:t>Antoine</a:t>
            </a:r>
            <a:r>
              <a:rPr lang="en-US" sz="2200" dirty="0"/>
              <a:t>)</a:t>
            </a:r>
          </a:p>
          <a:p>
            <a:pPr marL="0" indent="0">
              <a:buNone/>
            </a:pPr>
            <a:r>
              <a:rPr lang="en-US" sz="2200" dirty="0"/>
              <a:t> </a:t>
            </a:r>
          </a:p>
          <a:p>
            <a:r>
              <a:rPr lang="en-US" sz="2400" dirty="0"/>
              <a:t>D5.1: Finalized list of beam parameter requirements concurring to establish a TRL 6-7 for the CHARM facility (M6)</a:t>
            </a:r>
          </a:p>
          <a:p>
            <a:pPr marL="0" indent="0">
              <a:buNone/>
            </a:pPr>
            <a:r>
              <a:rPr lang="en-US" sz="2400" dirty="0"/>
              <a:t>Work in progress (</a:t>
            </a:r>
            <a:r>
              <a:rPr lang="en-US" sz="2400" b="1" dirty="0"/>
              <a:t>Simone</a:t>
            </a:r>
            <a:r>
              <a:rPr lang="en-US" sz="2400" dirty="0"/>
              <a:t>)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D2.2: Exploitation and data management plan (M12)</a:t>
            </a:r>
          </a:p>
          <a:p>
            <a:r>
              <a:rPr lang="en-US" sz="2400" dirty="0"/>
              <a:t>D4.1: Beam instrumentation for high-energy low intensity heavy ion beam characterization (M12)</a:t>
            </a:r>
          </a:p>
          <a:p>
            <a:r>
              <a:rPr lang="en-US" sz="2400" dirty="0"/>
              <a:t>D7.1: Definition of extraction methodology for parallel use of the heavy ion beamline for different energies (M12)</a:t>
            </a:r>
          </a:p>
        </p:txBody>
      </p:sp>
    </p:spTree>
    <p:extLst>
      <p:ext uri="{BB962C8B-B14F-4D97-AF65-F5344CB8AC3E}">
        <p14:creationId xmlns:p14="http://schemas.microsoft.com/office/powerpoint/2010/main" val="42239461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3. Event Organisation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1st HEARTS </a:t>
            </a:r>
            <a:r>
              <a:rPr lang="en-US" b="1" dirty="0"/>
              <a:t>Annual Meeting</a:t>
            </a:r>
            <a:r>
              <a:rPr lang="en-US" dirty="0"/>
              <a:t>, December 2023 (TBC)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HEARTS presence in RADNEXT booth at </a:t>
            </a:r>
            <a:r>
              <a:rPr lang="en-US" b="1" dirty="0"/>
              <a:t>NSREC</a:t>
            </a:r>
            <a:r>
              <a:rPr lang="en-US" dirty="0"/>
              <a:t> (July 2023) and </a:t>
            </a:r>
            <a:r>
              <a:rPr lang="en-US" b="1" dirty="0"/>
              <a:t>RADECS</a:t>
            </a:r>
            <a:r>
              <a:rPr lang="en-US" dirty="0"/>
              <a:t> (September 2023)</a:t>
            </a:r>
          </a:p>
        </p:txBody>
      </p:sp>
    </p:spTree>
    <p:extLst>
      <p:ext uri="{BB962C8B-B14F-4D97-AF65-F5344CB8AC3E}">
        <p14:creationId xmlns:p14="http://schemas.microsoft.com/office/powerpoint/2010/main" val="21047811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9D805C-30A5-02D1-B9BD-55EEE8B7CF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4. AoBs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C8C301-1A6F-26B8-238B-F5D8E6E91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Naming of infrastructures: </a:t>
            </a:r>
            <a:r>
              <a:rPr lang="en-US" sz="2400" dirty="0"/>
              <a:t>HEARTS@CERN &amp; HEARTS@GSI agreed with PO</a:t>
            </a:r>
          </a:p>
          <a:p>
            <a:pPr marL="0" indent="0">
              <a:buNone/>
            </a:pPr>
            <a:r>
              <a:rPr lang="en-US" sz="2000" dirty="0"/>
              <a:t>To be approved by GSI (</a:t>
            </a:r>
            <a:r>
              <a:rPr lang="en-US" sz="2000" b="1" dirty="0"/>
              <a:t>Rubén</a:t>
            </a:r>
            <a:r>
              <a:rPr lang="en-US" sz="2000" dirty="0"/>
              <a:t>, </a:t>
            </a:r>
            <a:r>
              <a:rPr lang="en-US" sz="2000" b="1" dirty="0"/>
              <a:t>Marco</a:t>
            </a:r>
            <a:r>
              <a:rPr lang="en-US" sz="2000" dirty="0"/>
              <a:t>)</a:t>
            </a:r>
          </a:p>
          <a:p>
            <a:pPr marL="0" indent="0">
              <a:buNone/>
            </a:pPr>
            <a:r>
              <a:rPr lang="en-US" sz="2000" dirty="0"/>
              <a:t>and inform GB (</a:t>
            </a:r>
            <a:r>
              <a:rPr lang="en-US" sz="2000" b="1" dirty="0"/>
              <a:t>Rubén</a:t>
            </a:r>
            <a:r>
              <a:rPr lang="en-US" sz="2000" dirty="0"/>
              <a:t>, </a:t>
            </a:r>
            <a:r>
              <a:rPr lang="en-US" sz="2000" b="1" dirty="0"/>
              <a:t>Pablo</a:t>
            </a:r>
            <a:r>
              <a:rPr lang="en-US" sz="2000" dirty="0"/>
              <a:t>)</a:t>
            </a:r>
            <a:endParaRPr lang="en-US" sz="2400" dirty="0"/>
          </a:p>
          <a:p>
            <a:endParaRPr lang="en-US" sz="2400" b="1" dirty="0"/>
          </a:p>
          <a:p>
            <a:r>
              <a:rPr lang="en-US" sz="2400" b="1" dirty="0"/>
              <a:t>HEARTS Timeline: </a:t>
            </a:r>
            <a:r>
              <a:rPr lang="en-US" sz="2400" dirty="0"/>
              <a:t>uploaded on EDMS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b="1" dirty="0"/>
              <a:t>TRL definition: </a:t>
            </a:r>
            <a:r>
              <a:rPr lang="en-US" sz="2400" dirty="0"/>
              <a:t>work in progress (</a:t>
            </a:r>
            <a:r>
              <a:rPr lang="en-US" sz="2400" b="1" dirty="0"/>
              <a:t>Andrea</a:t>
            </a:r>
            <a:r>
              <a:rPr lang="en-US" sz="2400" dirty="0"/>
              <a:t>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867421C-553A-077F-5E91-7326302D58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0096" y="2276872"/>
            <a:ext cx="4895354" cy="2489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924998"/>
      </p:ext>
    </p:extLst>
  </p:cSld>
  <p:clrMapOvr>
    <a:masterClrMapping/>
  </p:clrMapOvr>
</p:sld>
</file>

<file path=ppt/theme/theme1.xml><?xml version="1.0" encoding="utf-8"?>
<a:theme xmlns:a="http://schemas.openxmlformats.org/drawingml/2006/main" name="HEARTS Custom Slides">
  <a:themeElements>
    <a:clrScheme name="HEARTS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D75BD"/>
      </a:accent1>
      <a:accent2>
        <a:srgbClr val="4296CD"/>
      </a:accent2>
      <a:accent3>
        <a:srgbClr val="F7931E"/>
      </a:accent3>
      <a:accent4>
        <a:srgbClr val="F9AF59"/>
      </a:accent4>
      <a:accent5>
        <a:srgbClr val="61931E"/>
      </a:accent5>
      <a:accent6>
        <a:srgbClr val="61AF59"/>
      </a:accent6>
      <a:hlink>
        <a:srgbClr val="F7931C"/>
      </a:hlink>
      <a:folHlink>
        <a:srgbClr val="B36C1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25A8A6F1B7A04C83B6C332FAFEF4E6" ma:contentTypeVersion="0" ma:contentTypeDescription="Create a new document." ma:contentTypeScope="" ma:versionID="fb8b00b907be45f467c39999d89e440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1B81A68-0725-445C-A121-1669D6BEC9DB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CE991EF-3D82-46B1-B637-757D2AD10BE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41CF59E-9F68-4C65-A97D-90C6714BA2F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4281</TotalTime>
  <Words>450</Words>
  <Application>Microsoft Office PowerPoint</Application>
  <PresentationFormat>Widescreen</PresentationFormat>
  <Paragraphs>62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Helvetica</vt:lpstr>
      <vt:lpstr>HEARTS Custom Slides</vt:lpstr>
      <vt:lpstr>HEARTS Project Office Meeting #1</vt:lpstr>
      <vt:lpstr>Agenda</vt:lpstr>
      <vt:lpstr> Open actions from Kick-off meeting and 1st Meeting of the WP Leaders</vt:lpstr>
      <vt:lpstr>2. Milestones and deliverables status and outlook</vt:lpstr>
      <vt:lpstr>2. Milestones and deliverables status and outlook</vt:lpstr>
      <vt:lpstr>2. Milestones and deliverables status and outlook</vt:lpstr>
      <vt:lpstr>2. Milestones and deliverables status and outlook</vt:lpstr>
      <vt:lpstr>3. Event Organisation</vt:lpstr>
      <vt:lpstr>4. AoBs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Pablo Federico Lopez</cp:lastModifiedBy>
  <cp:revision>431</cp:revision>
  <dcterms:created xsi:type="dcterms:W3CDTF">2017-04-26T09:15:49Z</dcterms:created>
  <dcterms:modified xsi:type="dcterms:W3CDTF">2023-03-30T09:12:55Z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0x0101008625A8A6F1B7A04C83B6C332FAFEF4E6</vt:lpwstr>
  </property>
</Properties>
</file>