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7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21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C5C-DC17-465E-B677-28EAB3DFD884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DA1CD-05BA-4841-B722-B6286C716F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6345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C5C-DC17-465E-B677-28EAB3DFD884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DA1CD-05BA-4841-B722-B6286C716F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5800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C5C-DC17-465E-B677-28EAB3DFD884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DA1CD-05BA-4841-B722-B6286C716F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7326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C5C-DC17-465E-B677-28EAB3DFD884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DA1CD-05BA-4841-B722-B6286C716F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2670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C5C-DC17-465E-B677-28EAB3DFD884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DA1CD-05BA-4841-B722-B6286C716F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2907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C5C-DC17-465E-B677-28EAB3DFD884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DA1CD-05BA-4841-B722-B6286C716F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8530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C5C-DC17-465E-B677-28EAB3DFD884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DA1CD-05BA-4841-B722-B6286C716F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1577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C5C-DC17-465E-B677-28EAB3DFD884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DA1CD-05BA-4841-B722-B6286C716F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6724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C5C-DC17-465E-B677-28EAB3DFD884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DA1CD-05BA-4841-B722-B6286C716F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6741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C5C-DC17-465E-B677-28EAB3DFD884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DA1CD-05BA-4841-B722-B6286C716F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9043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C5C-DC17-465E-B677-28EAB3DFD884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DA1CD-05BA-4841-B722-B6286C716F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1455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B1C5C-DC17-465E-B677-28EAB3DFD884}" type="datetimeFigureOut">
              <a:rPr lang="ko-KR" altLang="en-US" smtClean="0"/>
              <a:t>2023. 7. 7.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DA1CD-05BA-4841-B722-B6286C716F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841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Symmetry in</a:t>
            </a:r>
            <a:br>
              <a:rPr lang="en-US" altLang="ko-KR"/>
            </a:br>
            <a:r>
              <a:rPr lang="en-US" altLang="ko-KR"/>
              <a:t>Standard Model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/>
              <a:t>Seongmin Kim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3534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3498" y="18896"/>
            <a:ext cx="10515600" cy="1325563"/>
          </a:xfrm>
        </p:spPr>
        <p:txBody>
          <a:bodyPr/>
          <a:lstStyle/>
          <a:p>
            <a:r>
              <a:rPr lang="en-US" altLang="ko-KR"/>
              <a:t>Anomaly cancelation of  GUT, String, ...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63498" y="1594806"/>
            <a:ext cx="10515600" cy="4351338"/>
          </a:xfrm>
        </p:spPr>
        <p:txBody>
          <a:bodyPr/>
          <a:lstStyle/>
          <a:p>
            <a:r>
              <a:rPr lang="en-US" altLang="ko-KR"/>
              <a:t>constrain the gauge group</a:t>
            </a:r>
          </a:p>
          <a:p>
            <a:endParaRPr lang="en-US" altLang="ko-KR"/>
          </a:p>
          <a:p>
            <a:r>
              <a:rPr lang="en-US" altLang="ko-KR"/>
              <a:t>one of a "signpost" beyond GUT</a:t>
            </a:r>
          </a:p>
          <a:p>
            <a:endParaRPr lang="en-US" altLang="ko-KR"/>
          </a:p>
          <a:p>
            <a:endParaRPr lang="ko-KR" altLang="en-US"/>
          </a:p>
        </p:txBody>
      </p:sp>
      <p:pic>
        <p:nvPicPr>
          <p:cNvPr id="5122" name="Picture 2" descr="A diagram indicating the relationships between M-theory and the five superstring theorie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420" y="3453413"/>
            <a:ext cx="7031113" cy="312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46016" y="3145377"/>
            <a:ext cx="33281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/>
              <a:t>10-dim spacetime</a:t>
            </a:r>
          </a:p>
          <a:p>
            <a:endParaRPr lang="en-US" altLang="ko-KR" sz="2800"/>
          </a:p>
          <a:p>
            <a:r>
              <a:rPr lang="en-US" altLang="ko-KR" sz="2800"/>
              <a:t>SO(32)</a:t>
            </a:r>
          </a:p>
          <a:p>
            <a:endParaRPr lang="en-US" altLang="ko-KR" sz="2800"/>
          </a:p>
          <a:p>
            <a:r>
              <a:rPr lang="en-US" altLang="ko-KR" sz="2800"/>
              <a:t>E8 x E8</a:t>
            </a:r>
          </a:p>
          <a:p>
            <a:endParaRPr lang="en-US" altLang="ko-KR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7277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1151" y="0"/>
            <a:ext cx="10515600" cy="1325563"/>
          </a:xfrm>
        </p:spPr>
        <p:txBody>
          <a:bodyPr/>
          <a:lstStyle/>
          <a:p>
            <a:r>
              <a:rPr lang="en-US" altLang="ko-KR"/>
              <a:t>Review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1151" y="1325562"/>
            <a:ext cx="10515600" cy="5119625"/>
          </a:xfrm>
        </p:spPr>
        <p:txBody>
          <a:bodyPr>
            <a:normAutofit/>
          </a:bodyPr>
          <a:lstStyle/>
          <a:p>
            <a:r>
              <a:rPr lang="en-US" altLang="ko-KR"/>
              <a:t>Electroweak + Higgs</a:t>
            </a:r>
          </a:p>
          <a:p>
            <a:pPr marL="0" indent="0">
              <a:buNone/>
            </a:pPr>
            <a:r>
              <a:rPr lang="en-US" altLang="ko-KR"/>
              <a:t>	SU(2) YM interaction for All left-handed fermion</a:t>
            </a:r>
          </a:p>
          <a:p>
            <a:pPr marL="0" indent="0">
              <a:buNone/>
            </a:pPr>
            <a:r>
              <a:rPr lang="en-US" altLang="ko-KR"/>
              <a:t>	Higgs gives fermions &amp; gauge bosons mass</a:t>
            </a:r>
          </a:p>
          <a:p>
            <a:pPr marL="0" indent="0">
              <a:buNone/>
            </a:pPr>
            <a:r>
              <a:rPr lang="en-US" altLang="ko-KR"/>
              <a:t>		-&gt; Yukawa interaction</a:t>
            </a:r>
          </a:p>
          <a:p>
            <a:endParaRPr lang="en-US" altLang="ko-KR"/>
          </a:p>
          <a:p>
            <a:r>
              <a:rPr lang="en-US" altLang="ko-KR"/>
              <a:t>Strong interaction</a:t>
            </a:r>
          </a:p>
          <a:p>
            <a:pPr marL="0" indent="0">
              <a:buNone/>
            </a:pPr>
            <a:r>
              <a:rPr lang="en-US" altLang="ko-KR"/>
              <a:t>	SU(3) YM interaction for only quarks</a:t>
            </a:r>
          </a:p>
          <a:p>
            <a:pPr marL="0" indent="0">
              <a:buNone/>
            </a:pPr>
            <a:endParaRPr lang="en-US" altLang="ko-KR"/>
          </a:p>
          <a:p>
            <a:pPr marL="0" indent="0">
              <a:buNone/>
            </a:pPr>
            <a:endParaRPr lang="en-US" altLang="ko-KR"/>
          </a:p>
          <a:p>
            <a:r>
              <a:rPr lang="en-US" altLang="ko-KR"/>
              <a:t>Problems and topics in two "sectors"</a:t>
            </a:r>
          </a:p>
        </p:txBody>
      </p:sp>
    </p:spTree>
    <p:extLst>
      <p:ext uri="{BB962C8B-B14F-4D97-AF65-F5344CB8AC3E}">
        <p14:creationId xmlns:p14="http://schemas.microsoft.com/office/powerpoint/2010/main" val="1342471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6561" y="45529"/>
            <a:ext cx="10515600" cy="1325563"/>
          </a:xfrm>
        </p:spPr>
        <p:txBody>
          <a:bodyPr/>
          <a:lstStyle/>
          <a:p>
            <a:r>
              <a:rPr lang="en-US" altLang="ko-KR"/>
              <a:t>Role of Symmetry in QM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76561" y="1371092"/>
            <a:ext cx="10515600" cy="5272072"/>
          </a:xfrm>
        </p:spPr>
        <p:txBody>
          <a:bodyPr>
            <a:normAutofit/>
          </a:bodyPr>
          <a:lstStyle/>
          <a:p>
            <a:r>
              <a:rPr lang="en-US" altLang="ko-KR"/>
              <a:t>Poincaré</a:t>
            </a:r>
            <a:r>
              <a:rPr lang="ko-KR" altLang="en-US"/>
              <a:t> </a:t>
            </a:r>
            <a:r>
              <a:rPr lang="en-US" altLang="ko-KR"/>
              <a:t>group</a:t>
            </a:r>
          </a:p>
          <a:p>
            <a:pPr marL="0" indent="0">
              <a:buNone/>
            </a:pPr>
            <a:r>
              <a:rPr lang="en-US" altLang="ko-KR"/>
              <a:t>	All particle are a irrep of Poincaré</a:t>
            </a:r>
            <a:r>
              <a:rPr lang="ko-KR" altLang="en-US"/>
              <a:t> </a:t>
            </a:r>
            <a:r>
              <a:rPr lang="en-US" altLang="ko-KR"/>
              <a:t>group   :   m, j</a:t>
            </a:r>
          </a:p>
          <a:p>
            <a:endParaRPr lang="en-US" altLang="ko-KR"/>
          </a:p>
          <a:p>
            <a:endParaRPr lang="en-US" altLang="ko-KR"/>
          </a:p>
          <a:p>
            <a:r>
              <a:rPr lang="en-US" altLang="ko-KR"/>
              <a:t>other symmetry : charge, C, P, T, ...</a:t>
            </a:r>
          </a:p>
          <a:p>
            <a:endParaRPr lang="en-US" altLang="ko-KR"/>
          </a:p>
          <a:p>
            <a:r>
              <a:rPr lang="en-US" altLang="ko-KR"/>
              <a:t>Action should be </a:t>
            </a:r>
            <a:r>
              <a:rPr lang="en-US" altLang="ko-KR" b="1"/>
              <a:t>invariant</a:t>
            </a:r>
            <a:r>
              <a:rPr lang="en-US" altLang="ko-KR"/>
              <a:t> under all the symmetrys</a:t>
            </a:r>
          </a:p>
          <a:p>
            <a:pPr marL="0" indent="0">
              <a:buNone/>
            </a:pPr>
            <a:r>
              <a:rPr lang="en-US" altLang="ko-KR"/>
              <a:t>	finding All symmetry-preseving possible term</a:t>
            </a:r>
          </a:p>
          <a:p>
            <a:pPr marL="0" indent="0">
              <a:buNone/>
            </a:pPr>
            <a:r>
              <a:rPr lang="en-US" altLang="ko-KR"/>
              <a:t>	pick relevant &amp; marginal terms (renormalization)</a:t>
            </a:r>
          </a:p>
        </p:txBody>
      </p:sp>
    </p:spTree>
    <p:extLst>
      <p:ext uri="{BB962C8B-B14F-4D97-AF65-F5344CB8AC3E}">
        <p14:creationId xmlns:p14="http://schemas.microsoft.com/office/powerpoint/2010/main" val="3375900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7885" y="17455"/>
            <a:ext cx="10515600" cy="1325563"/>
          </a:xfrm>
        </p:spPr>
        <p:txBody>
          <a:bodyPr/>
          <a:lstStyle/>
          <a:p>
            <a:r>
              <a:rPr lang="en-US" altLang="ko-KR"/>
              <a:t>Why Higgs should come out?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07885" y="1612561"/>
            <a:ext cx="11661560" cy="5072324"/>
          </a:xfrm>
        </p:spPr>
        <p:txBody>
          <a:bodyPr>
            <a:normAutofit/>
          </a:bodyPr>
          <a:lstStyle/>
          <a:p>
            <a:r>
              <a:rPr lang="en-US" altLang="ko-KR"/>
              <a:t>weak interactions : SU(2) symmetry, </a:t>
            </a:r>
            <a:r>
              <a:rPr lang="en-US" altLang="ko-KR" b="1"/>
              <a:t>only for left-handed</a:t>
            </a:r>
            <a:r>
              <a:rPr lang="en-US" altLang="ko-KR"/>
              <a:t> fermion</a:t>
            </a:r>
          </a:p>
          <a:p>
            <a:pPr marL="0" indent="0">
              <a:buNone/>
            </a:pPr>
            <a:endParaRPr lang="en-US" altLang="ko-KR"/>
          </a:p>
          <a:p>
            <a:r>
              <a:rPr lang="en-US" altLang="ko-KR"/>
              <a:t>left handed fermion : doublet</a:t>
            </a:r>
          </a:p>
          <a:p>
            <a:r>
              <a:rPr lang="en-US" altLang="ko-KR"/>
              <a:t>right handed fermion : singlet</a:t>
            </a:r>
          </a:p>
          <a:p>
            <a:endParaRPr lang="en-US" altLang="ko-KR"/>
          </a:p>
          <a:p>
            <a:r>
              <a:rPr lang="en-US" altLang="ko-KR"/>
              <a:t>mass term : left x right coupling</a:t>
            </a:r>
          </a:p>
          <a:p>
            <a:pPr marL="0" indent="0">
              <a:buNone/>
            </a:pPr>
            <a:r>
              <a:rPr lang="en-US" altLang="ko-KR"/>
              <a:t>-&gt; can't put SU(2) invariant term without aditional SU(2) doublet</a:t>
            </a:r>
          </a:p>
          <a:p>
            <a:pPr marL="0" indent="0">
              <a:buNone/>
            </a:pPr>
            <a:endParaRPr lang="en-US" altLang="ko-KR"/>
          </a:p>
          <a:p>
            <a:pPr marL="0" indent="0">
              <a:buNone/>
            </a:pPr>
            <a:r>
              <a:rPr lang="en-US" altLang="ko-KR"/>
              <a:t>symmetry tells us there is a SU(2)-doublet scalar field</a:t>
            </a:r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722921" y="2627789"/>
                <a:ext cx="3950564" cy="922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ko-KR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altLang="ko-KR" sz="2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       </m:t>
                      </m:r>
                      <m:d>
                        <m:dPr>
                          <m:ctrlPr>
                            <a:rPr lang="en-US" altLang="ko-KR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40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ko-KR" altLang="en-US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2921" y="2627789"/>
                <a:ext cx="3950564" cy="9221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184561" y="4041973"/>
                <a:ext cx="3641324" cy="533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8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ko-KR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ko-K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8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ko-KR" sz="28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e>
                      </m:acc>
                      <m:r>
                        <a:rPr lang="en-US" altLang="ko-KR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altLang="ko-KR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ko-KR" sz="28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ko-KR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en-US" altLang="ko-KR" sz="2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ko-K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8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ko-KR" sz="28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e>
                      </m:acc>
                      <m:r>
                        <a:rPr lang="en-US" altLang="ko-KR" sz="28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ko-KR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8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ko-KR" altLang="en-US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561" y="4041973"/>
                <a:ext cx="3641324" cy="533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직사각형 5"/>
              <p:cNvSpPr/>
              <p:nvPr/>
            </p:nvSpPr>
            <p:spPr>
              <a:xfrm>
                <a:off x="8344489" y="5486386"/>
                <a:ext cx="993029" cy="9221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ko-KR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40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40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ko-KR" altLang="en-US"/>
              </a:p>
            </p:txBody>
          </p:sp>
        </mc:Choice>
        <mc:Fallback xmlns="">
          <p:sp>
            <p:nvSpPr>
              <p:cNvPr id="6" name="직사각형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4489" y="5486386"/>
                <a:ext cx="993029" cy="9221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825885" y="2979667"/>
                <a:ext cx="21572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altLang="ko-KR" sz="28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altLang="ko-KR" sz="28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ko-KR" altLang="en-US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5885" y="2979667"/>
                <a:ext cx="2157274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9883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67684" y="0"/>
            <a:ext cx="10515600" cy="1325563"/>
          </a:xfrm>
        </p:spPr>
        <p:txBody>
          <a:bodyPr/>
          <a:lstStyle/>
          <a:p>
            <a:r>
              <a:rPr lang="en-US" altLang="ko-KR"/>
              <a:t>mass term by higgs field</a:t>
            </a:r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367684" y="1807870"/>
                <a:ext cx="10515600" cy="4351338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ko-KR" altLang="en-US"/>
                  <a:t> 와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ko-KR" altLang="en-US"/>
                  <a:t> 내적</a:t>
                </a:r>
              </a:p>
              <a:p>
                <a:endParaRPr lang="en-US" altLang="ko-KR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ko-K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altLang="ko-K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altLang="ko-KR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altLang="ko-KR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ko-K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altLang="ko-K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altLang="ko-KR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ko-KR" altLang="en-US"/>
                  <a:t> </a:t>
                </a:r>
                <a:endParaRPr lang="en-US" altLang="ko-KR"/>
              </a:p>
              <a:p>
                <a:endParaRPr lang="en-US" altLang="ko-KR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d>
                      <m:d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ko-KR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altLang="ko-K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altLang="ko-KR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altLang="ko-KR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ko-KR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altLang="ko-K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altLang="ko-KR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endParaRPr lang="en-US" altLang="ko-KR"/>
              </a:p>
              <a:p>
                <a:endParaRPr lang="en-US" altLang="ko-KR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e>
                    </m:acc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ko-KR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altLang="ko-KR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e>
                    </m:acc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endParaRPr lang="en-US" altLang="ko-KR"/>
              </a:p>
              <a:p>
                <a:endParaRPr lang="ko-KR" altLang="en-US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7684" y="1807870"/>
                <a:ext cx="10515600" cy="4351338"/>
              </a:xfrm>
              <a:blipFill>
                <a:blip r:embed="rId2"/>
                <a:stretch>
                  <a:fillRect t="-421" b="-56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613864" y="1677880"/>
            <a:ext cx="47051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/>
              <a:t>mass term with </a:t>
            </a:r>
          </a:p>
          <a:p>
            <a:r>
              <a:rPr lang="en-US" altLang="ko-KR" sz="2800"/>
              <a:t>SU(2) symmetry!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91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3497" y="0"/>
            <a:ext cx="10515600" cy="1325563"/>
          </a:xfrm>
        </p:spPr>
        <p:txBody>
          <a:bodyPr/>
          <a:lstStyle/>
          <a:p>
            <a:r>
              <a:rPr lang="en-US" altLang="ko-KR"/>
              <a:t>symmetry in SM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63497" y="1207363"/>
            <a:ext cx="11865746" cy="5797119"/>
          </a:xfrm>
        </p:spPr>
        <p:txBody>
          <a:bodyPr>
            <a:normAutofit/>
          </a:bodyPr>
          <a:lstStyle/>
          <a:p>
            <a:r>
              <a:rPr lang="en-US" altLang="ko-KR"/>
              <a:t>SU(2)xSU(3)xU(1) : gauge symmetry</a:t>
            </a:r>
          </a:p>
          <a:p>
            <a:endParaRPr lang="en-US" altLang="ko-KR"/>
          </a:p>
          <a:p>
            <a:r>
              <a:rPr lang="en-US" altLang="ko-KR"/>
              <a:t>SU(2)xU(1): broken by Higgs , U(1) "electric" charge left</a:t>
            </a:r>
          </a:p>
          <a:p>
            <a:endParaRPr lang="en-US" altLang="ko-KR"/>
          </a:p>
          <a:p>
            <a:r>
              <a:rPr lang="en-US" altLang="ko-KR"/>
              <a:t>SU(3) : only scalar (simplest) left by "confinement"</a:t>
            </a:r>
          </a:p>
          <a:p>
            <a:endParaRPr lang="en-US" altLang="ko-KR"/>
          </a:p>
          <a:p>
            <a:r>
              <a:rPr lang="en-US" altLang="ko-KR"/>
              <a:t>Baryon number</a:t>
            </a:r>
          </a:p>
          <a:p>
            <a:endParaRPr lang="en-US" altLang="ko-KR"/>
          </a:p>
          <a:p>
            <a:r>
              <a:rPr lang="en-US" altLang="ko-KR"/>
              <a:t>Lepton number</a:t>
            </a:r>
          </a:p>
          <a:p>
            <a:endParaRPr lang="en-US" altLang="ko-KR"/>
          </a:p>
          <a:p>
            <a:r>
              <a:rPr lang="en-US" altLang="ko-KR"/>
              <a:t>CPT, Poincaré</a:t>
            </a:r>
            <a:r>
              <a:rPr lang="ko-KR" altLang="en-US"/>
              <a:t> </a:t>
            </a:r>
            <a:r>
              <a:rPr lang="en-US" altLang="ko-KR"/>
              <a:t>group</a:t>
            </a:r>
          </a:p>
        </p:txBody>
      </p:sp>
    </p:spTree>
    <p:extLst>
      <p:ext uri="{BB962C8B-B14F-4D97-AF65-F5344CB8AC3E}">
        <p14:creationId xmlns:p14="http://schemas.microsoft.com/office/powerpoint/2010/main" val="2414687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7986" y="0"/>
            <a:ext cx="10515600" cy="1325563"/>
          </a:xfrm>
        </p:spPr>
        <p:txBody>
          <a:bodyPr/>
          <a:lstStyle/>
          <a:p>
            <a:r>
              <a:rPr lang="en-US" altLang="ko-KR"/>
              <a:t>Anomally</a:t>
            </a:r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341051" y="1452763"/>
                <a:ext cx="11022366" cy="4868138"/>
              </a:xfrm>
            </p:spPr>
            <p:txBody>
              <a:bodyPr/>
              <a:lstStyle/>
              <a:p>
                <a:r>
                  <a:rPr lang="en-US" altLang="ko-KR"/>
                  <a:t>the </a:t>
                </a:r>
                <a:r>
                  <a:rPr lang="en-US" altLang="ko-KR" b="1"/>
                  <a:t>failure</a:t>
                </a:r>
                <a:r>
                  <a:rPr lang="en-US" altLang="ko-KR"/>
                  <a:t> of a </a:t>
                </a:r>
                <a:r>
                  <a:rPr lang="en-US" altLang="ko-KR" b="1"/>
                  <a:t>symmetry</a:t>
                </a:r>
                <a:r>
                  <a:rPr lang="en-US" altLang="ko-KR"/>
                  <a:t> of a theory's </a:t>
                </a:r>
                <a:r>
                  <a:rPr lang="en-US" altLang="ko-KR" b="1"/>
                  <a:t>classical action</a:t>
                </a:r>
                <a:r>
                  <a:rPr lang="en-US" altLang="ko-KR"/>
                  <a:t> to be a symmetry of any regularization of the </a:t>
                </a:r>
                <a:r>
                  <a:rPr lang="en-US" altLang="ko-KR" b="1"/>
                  <a:t>full quantum theory</a:t>
                </a:r>
                <a:r>
                  <a:rPr lang="en-US" altLang="ko-KR"/>
                  <a:t>.</a:t>
                </a:r>
              </a:p>
              <a:p>
                <a:endParaRPr lang="en-US" altLang="ko-KR"/>
              </a:p>
              <a:p>
                <a:r>
                  <a:rPr lang="en-US" altLang="ko-KR"/>
                  <a:t>why? the path integral measure</a:t>
                </a:r>
              </a:p>
              <a:p>
                <a:pPr marL="0" indent="0">
                  <a:buNone/>
                </a:pPr>
                <a:r>
                  <a:rPr lang="en-US" altLang="ko-KR"/>
                  <a:t>	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ko-KR" altLang="en-US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</m:nary>
                    <m:sSup>
                      <m:sSup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𝑖𝑆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ko-KR" altLang="en-US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sup>
                    </m:sSup>
                  </m:oMath>
                </a14:m>
                <a:endParaRPr lang="en-US" altLang="ko-KR"/>
              </a:p>
              <a:p>
                <a:endParaRPr lang="en-US" altLang="ko-KR"/>
              </a:p>
              <a:p>
                <a:r>
                  <a:rPr lang="en-US" altLang="ko-KR"/>
                  <a:t>include Non-perturbative effect!</a:t>
                </a:r>
              </a:p>
              <a:p>
                <a:endParaRPr lang="en-US" altLang="ko-KR"/>
              </a:p>
              <a:p>
                <a:r>
                  <a:rPr lang="en-US" altLang="ko-KR"/>
                  <a:t>Anomally for Global / Gauge symmetry</a:t>
                </a:r>
                <a:endParaRPr lang="ko-KR" altLang="en-US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1051" y="1452763"/>
                <a:ext cx="11022366" cy="4868138"/>
              </a:xfrm>
              <a:blipFill>
                <a:blip r:embed="rId2"/>
                <a:stretch>
                  <a:fillRect l="-996" t="-2003" r="-49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Typical diagrams to be calculated in [8, 9] to find the gauge chiral... |  Download Scientific Diagr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19" y="2802556"/>
            <a:ext cx="4845685" cy="216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452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96662" y="0"/>
            <a:ext cx="10515600" cy="1325563"/>
          </a:xfrm>
        </p:spPr>
        <p:txBody>
          <a:bodyPr/>
          <a:lstStyle/>
          <a:p>
            <a:r>
              <a:rPr lang="en-US" altLang="ko-KR"/>
              <a:t>Global anomally in SM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96662" y="1452763"/>
            <a:ext cx="10515600" cy="4351338"/>
          </a:xfrm>
        </p:spPr>
        <p:txBody>
          <a:bodyPr/>
          <a:lstStyle/>
          <a:p>
            <a:r>
              <a:rPr lang="en-US" altLang="ko-KR"/>
              <a:t>newtral pion decay</a:t>
            </a:r>
          </a:p>
          <a:p>
            <a:endParaRPr lang="en-US" altLang="ko-KR"/>
          </a:p>
          <a:p>
            <a:endParaRPr lang="en-US" altLang="ko-KR"/>
          </a:p>
          <a:p>
            <a:r>
              <a:rPr lang="en-US" altLang="ko-KR"/>
              <a:t>B,L non-conservation</a:t>
            </a:r>
          </a:p>
          <a:p>
            <a:endParaRPr lang="en-US" altLang="ko-KR"/>
          </a:p>
          <a:p>
            <a:r>
              <a:rPr lang="en-US" altLang="ko-KR"/>
              <a:t>B-L is only exact symmetry</a:t>
            </a:r>
          </a:p>
          <a:p>
            <a:endParaRPr lang="en-US" altLang="ko-KR"/>
          </a:p>
          <a:p>
            <a:r>
              <a:rPr lang="en-US" altLang="ko-KR"/>
              <a:t>Why anomalous? : </a:t>
            </a:r>
            <a:r>
              <a:rPr lang="ko-KR" altLang="en-US"/>
              <a:t>가능한 </a:t>
            </a:r>
            <a:r>
              <a:rPr lang="en-US" altLang="ko-KR"/>
              <a:t>vacuum </a:t>
            </a:r>
            <a:r>
              <a:rPr lang="ko-KR" altLang="en-US"/>
              <a:t>간의 양자 터널링</a:t>
            </a:r>
          </a:p>
        </p:txBody>
      </p:sp>
      <p:pic>
        <p:nvPicPr>
          <p:cNvPr id="3074" name="Picture 2" descr="undef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704" y="1179999"/>
            <a:ext cx="6157996" cy="225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75860" y="3177540"/>
            <a:ext cx="4853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/>
              <a:t>axial current non-censervation</a:t>
            </a:r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1451715" y="3437932"/>
            <a:ext cx="7934325" cy="3095625"/>
            <a:chOff x="1451715" y="3437932"/>
            <a:chExt cx="7934325" cy="3095625"/>
          </a:xfrm>
        </p:grpSpPr>
        <p:pic>
          <p:nvPicPr>
            <p:cNvPr id="3078" name="Picture 6" descr="Instanton and Sphaleron processes in the topology of a Yang-Mills... |  Download Scientific Diagram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715" y="3437932"/>
              <a:ext cx="7934325" cy="3095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8753383" y="6072326"/>
              <a:ext cx="443883" cy="3693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/>
                <a:t>B</a:t>
              </a:r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2578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5641" y="89917"/>
            <a:ext cx="10515600" cy="1325563"/>
          </a:xfrm>
        </p:spPr>
        <p:txBody>
          <a:bodyPr/>
          <a:lstStyle/>
          <a:p>
            <a:r>
              <a:rPr lang="en-US" altLang="ko-KR"/>
              <a:t>Gauge Anomaly Cancellation</a:t>
            </a:r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225641" y="1674704"/>
                <a:ext cx="10515600" cy="4351338"/>
              </a:xfrm>
            </p:spPr>
            <p:txBody>
              <a:bodyPr/>
              <a:lstStyle/>
              <a:p>
                <a:r>
                  <a:rPr lang="en-US" altLang="ko-KR"/>
                  <a:t>theory is not consistent with Gauge Anomaly</a:t>
                </a:r>
              </a:p>
              <a:p>
                <a:endParaRPr lang="en-US" altLang="ko-KR"/>
              </a:p>
              <a:p>
                <a:r>
                  <a:rPr lang="en-US" altLang="ko-KR"/>
                  <a:t>Anomaly cancellation condition</a:t>
                </a:r>
              </a:p>
              <a:p>
                <a:pPr marL="0" indent="0">
                  <a:buNone/>
                </a:pPr>
                <a:r>
                  <a:rPr lang="en-US" altLang="ko-KR"/>
                  <a:t>	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𝑇𝑟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p>
                    <m:d>
                      <m:dPr>
                        <m:begChr m:val="{"/>
                        <m:endChr m:val="}"/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p>
                        </m:s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p>
                        </m:sSup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ko-KR" altLang="en-US"/>
                  <a:t> </a:t>
                </a:r>
                <a:r>
                  <a:rPr lang="en-US" altLang="ko-KR"/>
                  <a:t>for All a,b,c in U(1)xSU(2)xSU(3)</a:t>
                </a:r>
              </a:p>
              <a:p>
                <a:pPr marL="0" indent="0">
                  <a:buNone/>
                </a:pPr>
                <a:endParaRPr lang="en-US" altLang="ko-KR"/>
              </a:p>
              <a:p>
                <a:pPr marL="0" indent="0">
                  <a:buNone/>
                </a:pPr>
                <a:r>
                  <a:rPr lang="en-US" altLang="ko-KR"/>
                  <a:t>can check for SM</a:t>
                </a:r>
              </a:p>
              <a:p>
                <a:pPr marL="0" indent="0">
                  <a:buNone/>
                </a:pPr>
                <a:endParaRPr lang="en-US" altLang="ko-KR"/>
              </a:p>
              <a:p>
                <a:pPr marL="0" indent="0">
                  <a:buNone/>
                </a:pPr>
                <a:r>
                  <a:rPr lang="en-US" altLang="ko-KR"/>
                  <a:t>equation for fermion charges, .... </a:t>
                </a:r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5641" y="1674704"/>
                <a:ext cx="10515600" cy="4351338"/>
              </a:xfrm>
              <a:blipFill>
                <a:blip r:embed="rId2"/>
                <a:stretch>
                  <a:fillRect l="-1159" t="-252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0129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1307</TotalTime>
  <Words>440</Words>
  <Application>Microsoft Macintosh PowerPoint</Application>
  <PresentationFormat>Widescreen</PresentationFormat>
  <Paragraphs>97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Office Theme</vt:lpstr>
      <vt:lpstr>Symmetry in Standard Model</vt:lpstr>
      <vt:lpstr>Review</vt:lpstr>
      <vt:lpstr>Role of Symmetry in QM</vt:lpstr>
      <vt:lpstr>Why Higgs should come out?</vt:lpstr>
      <vt:lpstr>mass term by higgs field</vt:lpstr>
      <vt:lpstr>symmetry in SM</vt:lpstr>
      <vt:lpstr>Anomally</vt:lpstr>
      <vt:lpstr>Global anomally in SM</vt:lpstr>
      <vt:lpstr>Gauge Anomaly Cancellation</vt:lpstr>
      <vt:lpstr>Anomaly cancelation of  GUT, String, ...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QCD &amp; quarks</dc:title>
  <dc:creator>김성민</dc:creator>
  <cp:lastModifiedBy>형도 김</cp:lastModifiedBy>
  <cp:revision>33</cp:revision>
  <dcterms:created xsi:type="dcterms:W3CDTF">2023-06-28T07:15:30Z</dcterms:created>
  <dcterms:modified xsi:type="dcterms:W3CDTF">2023-07-07T11:38:53Z</dcterms:modified>
</cp:coreProperties>
</file>