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7" r:id="rId1"/>
    <p:sldMasterId id="2147483713" r:id="rId2"/>
  </p:sldMasterIdLst>
  <p:notesMasterIdLst>
    <p:notesMasterId r:id="rId26"/>
  </p:notesMasterIdLst>
  <p:sldIdLst>
    <p:sldId id="256" r:id="rId3"/>
    <p:sldId id="1695" r:id="rId4"/>
    <p:sldId id="1742" r:id="rId5"/>
    <p:sldId id="1775" r:id="rId6"/>
    <p:sldId id="1748" r:id="rId7"/>
    <p:sldId id="1762" r:id="rId8"/>
    <p:sldId id="1749" r:id="rId9"/>
    <p:sldId id="1763" r:id="rId10"/>
    <p:sldId id="1771" r:id="rId11"/>
    <p:sldId id="1773" r:id="rId12"/>
    <p:sldId id="1770" r:id="rId13"/>
    <p:sldId id="1744" r:id="rId14"/>
    <p:sldId id="1725" r:id="rId15"/>
    <p:sldId id="1750" r:id="rId16"/>
    <p:sldId id="1752" r:id="rId17"/>
    <p:sldId id="1761" r:id="rId18"/>
    <p:sldId id="1757" r:id="rId19"/>
    <p:sldId id="1604" r:id="rId20"/>
    <p:sldId id="1605" r:id="rId21"/>
    <p:sldId id="1758" r:id="rId22"/>
    <p:sldId id="1754" r:id="rId23"/>
    <p:sldId id="1755" r:id="rId24"/>
    <p:sldId id="1774" r:id="rId25"/>
  </p:sldIdLst>
  <p:sldSz cx="10772775" cy="6059488"/>
  <p:notesSz cx="6858000" cy="9144000"/>
  <p:defaultTextStyle>
    <a:defPPr>
      <a:defRPr lang="fr-FR"/>
    </a:defPPr>
    <a:lvl1pPr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1650" indent="-44450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4888" indent="-90488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8125" indent="-13652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9775" indent="-180975" algn="l" defTabSz="1004888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909">
          <p15:clr>
            <a:srgbClr val="A4A3A4"/>
          </p15:clr>
        </p15:guide>
        <p15:guide id="2" pos="33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229023"/>
    <a:srgbClr val="FF6700"/>
    <a:srgbClr val="F39200"/>
    <a:srgbClr val="E05314"/>
    <a:srgbClr val="6600CC"/>
    <a:srgbClr val="7A286A"/>
    <a:srgbClr val="511F74"/>
    <a:srgbClr val="00294B"/>
    <a:srgbClr val="4564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50" autoAdjust="0"/>
    <p:restoredTop sz="96291" autoAdjust="0"/>
  </p:normalViewPr>
  <p:slideViewPr>
    <p:cSldViewPr>
      <p:cViewPr>
        <p:scale>
          <a:sx n="90" d="100"/>
          <a:sy n="90" d="100"/>
        </p:scale>
        <p:origin x="518" y="91"/>
      </p:cViewPr>
      <p:guideLst>
        <p:guide orient="horz" pos="1909"/>
        <p:guide pos="33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5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ATA%20Seb\1_IJCLab\CS%20et%20CSS\CSS\Donnees%20FTE%20projets_acc&#233;l&#233;rateu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al-data1.lal.in2p3.fr\SauveAdmin\Stocchi\PERLE\PERLE-BUDGET\PERLE-BUDGET-RH-MB-NEW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al-data1.lal.in2p3.fr\SauveAdmin\Stocchi\PERLE\PERLE-BUDGET\PERLE-BUDGET-RH-MB-NEW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lal-data1.lal.in2p3.fr\SauveAdmin\Stocchi\PERLE\PERLE-BUDGET\PERLE-BUDGET-RH-MB-NEW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1400" b="1"/>
              <a:t>Main Accelerator Projects</a:t>
            </a:r>
          </a:p>
        </c:rich>
      </c:tx>
      <c:layout>
        <c:manualLayout>
          <c:xMode val="edge"/>
          <c:yMode val="edge"/>
          <c:x val="0.37058708676508278"/>
          <c:y val="4.31663766915161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0.10339900935407811"/>
          <c:y val="0.10128326291835672"/>
          <c:w val="0.7065739914642063"/>
          <c:h val="0.78177115755796467"/>
        </c:manualLayout>
      </c:layout>
      <c:lineChart>
        <c:grouping val="standard"/>
        <c:varyColors val="0"/>
        <c:ser>
          <c:idx val="0"/>
          <c:order val="0"/>
          <c:tx>
            <c:strRef>
              <c:f>Feuil1!$B$52</c:f>
              <c:strCache>
                <c:ptCount val="1"/>
                <c:pt idx="0">
                  <c:v>THOMX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Feuil1!$C$52:$J$52</c:f>
              <c:numCache>
                <c:formatCode>0" FTE"</c:formatCode>
                <c:ptCount val="8"/>
                <c:pt idx="0">
                  <c:v>29.046511627906977</c:v>
                </c:pt>
                <c:pt idx="1">
                  <c:v>19.591966173361524</c:v>
                </c:pt>
                <c:pt idx="2">
                  <c:v>15.389912372093027</c:v>
                </c:pt>
                <c:pt idx="3">
                  <c:v>11</c:v>
                </c:pt>
                <c:pt idx="4">
                  <c:v>8</c:v>
                </c:pt>
                <c:pt idx="5">
                  <c:v>6</c:v>
                </c:pt>
                <c:pt idx="6">
                  <c:v>5</c:v>
                </c:pt>
                <c:pt idx="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906-C74D-A2FC-7DB808CBCCE1}"/>
            </c:ext>
          </c:extLst>
        </c:ser>
        <c:ser>
          <c:idx val="1"/>
          <c:order val="1"/>
          <c:tx>
            <c:strRef>
              <c:f>Feuil1!$B$53</c:f>
              <c:strCache>
                <c:ptCount val="1"/>
                <c:pt idx="0">
                  <c:v>ESS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Feuil1!$C$53:$J$53</c:f>
              <c:numCache>
                <c:formatCode>0" FTE"</c:formatCode>
                <c:ptCount val="8"/>
                <c:pt idx="0">
                  <c:v>18.790697674418606</c:v>
                </c:pt>
                <c:pt idx="1">
                  <c:v>14.142555119299306</c:v>
                </c:pt>
                <c:pt idx="2">
                  <c:v>9.4303834418604655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06-C74D-A2FC-7DB808CBCCE1}"/>
            </c:ext>
          </c:extLst>
        </c:ser>
        <c:ser>
          <c:idx val="2"/>
          <c:order val="2"/>
          <c:tx>
            <c:strRef>
              <c:f>Feuil1!$B$54</c:f>
              <c:strCache>
                <c:ptCount val="1"/>
                <c:pt idx="0">
                  <c:v>MYRRHA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Feuil1!$C$54:$J$54</c:f>
              <c:numCache>
                <c:formatCode>0" FTE"</c:formatCode>
                <c:ptCount val="8"/>
                <c:pt idx="0">
                  <c:v>10.534883720930232</c:v>
                </c:pt>
                <c:pt idx="1">
                  <c:v>13.325279371791</c:v>
                </c:pt>
                <c:pt idx="2">
                  <c:v>12.910902976744184</c:v>
                </c:pt>
                <c:pt idx="3">
                  <c:v>6</c:v>
                </c:pt>
                <c:pt idx="4">
                  <c:v>6</c:v>
                </c:pt>
                <c:pt idx="5">
                  <c:v>5</c:v>
                </c:pt>
                <c:pt idx="6">
                  <c:v>3</c:v>
                </c:pt>
                <c:pt idx="7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06-C74D-A2FC-7DB808CBCCE1}"/>
            </c:ext>
          </c:extLst>
        </c:ser>
        <c:ser>
          <c:idx val="3"/>
          <c:order val="3"/>
          <c:tx>
            <c:strRef>
              <c:f>Feuil1!$B$55</c:f>
              <c:strCache>
                <c:ptCount val="1"/>
                <c:pt idx="0">
                  <c:v>PALLAS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Feuil1!$C$55:$J$55</c:f>
              <c:numCache>
                <c:formatCode>0" FTE"</c:formatCode>
                <c:ptCount val="8"/>
                <c:pt idx="0">
                  <c:v>4.558139534883721</c:v>
                </c:pt>
                <c:pt idx="1">
                  <c:v>8.1606765327695552</c:v>
                </c:pt>
                <c:pt idx="2">
                  <c:v>8.1449712558139531</c:v>
                </c:pt>
                <c:pt idx="3">
                  <c:v>13</c:v>
                </c:pt>
                <c:pt idx="4">
                  <c:v>12</c:v>
                </c:pt>
                <c:pt idx="5">
                  <c:v>12</c:v>
                </c:pt>
                <c:pt idx="6">
                  <c:v>10</c:v>
                </c:pt>
                <c:pt idx="7">
                  <c:v>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906-C74D-A2FC-7DB808CBCCE1}"/>
            </c:ext>
          </c:extLst>
        </c:ser>
        <c:ser>
          <c:idx val="4"/>
          <c:order val="4"/>
          <c:tx>
            <c:strRef>
              <c:f>Feuil1!$B$56</c:f>
              <c:strCache>
                <c:ptCount val="1"/>
                <c:pt idx="0">
                  <c:v>FCC   NPC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Feuil1!$C$56:$J$56</c:f>
              <c:numCache>
                <c:formatCode>0" FTE"</c:formatCode>
                <c:ptCount val="8"/>
                <c:pt idx="0">
                  <c:v>8.5813953488372086</c:v>
                </c:pt>
                <c:pt idx="1">
                  <c:v>6.257595892479614</c:v>
                </c:pt>
                <c:pt idx="2">
                  <c:v>4.2198730697674423</c:v>
                </c:pt>
                <c:pt idx="3">
                  <c:v>7</c:v>
                </c:pt>
                <c:pt idx="4">
                  <c:v>7</c:v>
                </c:pt>
                <c:pt idx="5">
                  <c:v>7</c:v>
                </c:pt>
                <c:pt idx="6">
                  <c:v>7</c:v>
                </c:pt>
                <c:pt idx="7">
                  <c:v>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906-C74D-A2FC-7DB808CBCCE1}"/>
            </c:ext>
          </c:extLst>
        </c:ser>
        <c:ser>
          <c:idx val="5"/>
          <c:order val="5"/>
          <c:tx>
            <c:strRef>
              <c:f>Feuil1!$B$57</c:f>
              <c:strCache>
                <c:ptCount val="1"/>
                <c:pt idx="0">
                  <c:v>ILE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Feuil1!$C$57:$J$57</c:f>
              <c:numCache>
                <c:formatCode>0" FTE"</c:formatCode>
                <c:ptCount val="8"/>
                <c:pt idx="0">
                  <c:v>3.3023255813953489</c:v>
                </c:pt>
                <c:pt idx="1">
                  <c:v>2.9747478103292058</c:v>
                </c:pt>
                <c:pt idx="2">
                  <c:v>1.3578978604651164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B906-C74D-A2FC-7DB808CBCCE1}"/>
            </c:ext>
          </c:extLst>
        </c:ser>
        <c:ser>
          <c:idx val="6"/>
          <c:order val="6"/>
          <c:tx>
            <c:strRef>
              <c:f>Feuil1!$B$58</c:f>
              <c:strCache>
                <c:ptCount val="1"/>
                <c:pt idx="0">
                  <c:v>PIP II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Feuil1!$C$58:$J$58</c:f>
              <c:numCache>
                <c:formatCode>0" FTE"</c:formatCode>
                <c:ptCount val="8"/>
                <c:pt idx="0">
                  <c:v>3.3255813953488373</c:v>
                </c:pt>
                <c:pt idx="1">
                  <c:v>3.4681063122923588</c:v>
                </c:pt>
                <c:pt idx="2">
                  <c:v>5.4569616744186042</c:v>
                </c:pt>
                <c:pt idx="3">
                  <c:v>6</c:v>
                </c:pt>
                <c:pt idx="4">
                  <c:v>5</c:v>
                </c:pt>
                <c:pt idx="5">
                  <c:v>6</c:v>
                </c:pt>
                <c:pt idx="6">
                  <c:v>5</c:v>
                </c:pt>
                <c:pt idx="7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B906-C74D-A2FC-7DB808CBCCE1}"/>
            </c:ext>
          </c:extLst>
        </c:ser>
        <c:ser>
          <c:idx val="7"/>
          <c:order val="7"/>
          <c:tx>
            <c:strRef>
              <c:f>Feuil1!$B$59</c:f>
              <c:strCache>
                <c:ptCount val="1"/>
                <c:pt idx="0">
                  <c:v>PERLE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Feuil1!$C$59:$J$59</c:f>
              <c:numCache>
                <c:formatCode>0" FTE"</c:formatCode>
                <c:ptCount val="8"/>
                <c:pt idx="0">
                  <c:v>2.3953488372093021</c:v>
                </c:pt>
                <c:pt idx="1">
                  <c:v>3.0915131380247658</c:v>
                </c:pt>
                <c:pt idx="2">
                  <c:v>5.626094837209302</c:v>
                </c:pt>
                <c:pt idx="3">
                  <c:v>18</c:v>
                </c:pt>
                <c:pt idx="4">
                  <c:v>20</c:v>
                </c:pt>
                <c:pt idx="5">
                  <c:v>22</c:v>
                </c:pt>
                <c:pt idx="6">
                  <c:v>20</c:v>
                </c:pt>
                <c:pt idx="7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B906-C74D-A2FC-7DB808CBCCE1}"/>
            </c:ext>
          </c:extLst>
        </c:ser>
        <c:ser>
          <c:idx val="8"/>
          <c:order val="8"/>
          <c:tx>
            <c:strRef>
              <c:f>Feuil1!$B$60</c:f>
              <c:strCache>
                <c:ptCount val="1"/>
                <c:pt idx="0">
                  <c:v>SRF</c:v>
                </c:pt>
              </c:strCache>
            </c:strRef>
          </c:tx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Feuil1!$C$60:$J$60</c:f>
              <c:numCache>
                <c:formatCode>0" FTE"</c:formatCode>
                <c:ptCount val="8"/>
                <c:pt idx="0">
                  <c:v>2.2093023255813953</c:v>
                </c:pt>
                <c:pt idx="1">
                  <c:v>2.5761401389308367</c:v>
                </c:pt>
                <c:pt idx="2">
                  <c:v>2.0610087906976746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B906-C74D-A2FC-7DB808CBCCE1}"/>
            </c:ext>
          </c:extLst>
        </c:ser>
        <c:ser>
          <c:idx val="9"/>
          <c:order val="9"/>
          <c:tx>
            <c:strRef>
              <c:f>Feuil1!$B$61</c:f>
              <c:strCache>
                <c:ptCount val="1"/>
                <c:pt idx="0">
                  <c:v>PHIL/TWAC</c:v>
                </c:pt>
              </c:strCache>
            </c:strRef>
          </c:tx>
          <c:spPr>
            <a:ln w="285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cat>
            <c:numRef>
              <c:f>Feuil1!$C$51:$J$51</c:f>
              <c:numCache>
                <c:formatCode>General</c:formatCode>
                <c:ptCount val="8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  <c:pt idx="4">
                  <c:v>2024</c:v>
                </c:pt>
                <c:pt idx="5">
                  <c:v>2025</c:v>
                </c:pt>
                <c:pt idx="6">
                  <c:v>2026</c:v>
                </c:pt>
                <c:pt idx="7">
                  <c:v>2027</c:v>
                </c:pt>
              </c:numCache>
            </c:numRef>
          </c:cat>
          <c:val>
            <c:numRef>
              <c:f>Feuil1!$C$61:$J$61</c:f>
              <c:numCache>
                <c:formatCode>0" FTE"</c:formatCode>
                <c:ptCount val="8"/>
                <c:pt idx="0">
                  <c:v>0</c:v>
                </c:pt>
                <c:pt idx="1">
                  <c:v>2.1045001510117789</c:v>
                </c:pt>
                <c:pt idx="2">
                  <c:v>1.441256418604651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1</c:v>
                </c:pt>
                <c:pt idx="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B906-C74D-A2FC-7DB808CBCC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79833151"/>
        <c:axId val="1579833567"/>
      </c:lineChart>
      <c:catAx>
        <c:axId val="15798331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79833567"/>
        <c:crosses val="autoZero"/>
        <c:auto val="1"/>
        <c:lblAlgn val="ctr"/>
        <c:lblOffset val="100"/>
        <c:noMultiLvlLbl val="0"/>
      </c:catAx>
      <c:valAx>
        <c:axId val="1579833567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&quot; FTE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57983315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126387714352755"/>
          <c:y val="0.10463499480316003"/>
          <c:w val="0.16002267715978519"/>
          <c:h val="0.790936457486758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51778164320521"/>
          <c:y val="0.19755497155518487"/>
          <c:w val="0.84943905542772791"/>
          <c:h val="0.5797047756090882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'BUDGET (2)'!$O$9</c:f>
              <c:strCache>
                <c:ptCount val="1"/>
                <c:pt idx="0">
                  <c:v>COSTRUCTION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'BUDGET (2)'!$P$6:$Y$6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</c:numCache>
            </c:numRef>
          </c:cat>
          <c:val>
            <c:numRef>
              <c:f>'BUDGET (2)'!$P$9:$Y$9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2970</c:v>
                </c:pt>
                <c:pt idx="4">
                  <c:v>7300</c:v>
                </c:pt>
                <c:pt idx="5">
                  <c:v>6200</c:v>
                </c:pt>
                <c:pt idx="6">
                  <c:v>1050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87-4C67-BA04-5455907C6EBA}"/>
            </c:ext>
          </c:extLst>
        </c:ser>
        <c:ser>
          <c:idx val="1"/>
          <c:order val="1"/>
          <c:tx>
            <c:strRef>
              <c:f>'BUDGET (2)'!$O$10</c:f>
              <c:strCache>
                <c:ptCount val="1"/>
                <c:pt idx="0">
                  <c:v>COSTRUCTION-INFRA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'BUDGET (2)'!$P$6:$Y$6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</c:numCache>
            </c:numRef>
          </c:cat>
          <c:val>
            <c:numRef>
              <c:f>'BUDGET (2)'!$P$10:$Y$10</c:f>
              <c:numCache>
                <c:formatCode>General</c:formatCode>
                <c:ptCount val="10"/>
                <c:pt idx="0">
                  <c:v>0</c:v>
                </c:pt>
                <c:pt idx="2">
                  <c:v>100</c:v>
                </c:pt>
                <c:pt idx="3">
                  <c:v>500</c:v>
                </c:pt>
                <c:pt idx="4">
                  <c:v>1100</c:v>
                </c:pt>
                <c:pt idx="5">
                  <c:v>1600</c:v>
                </c:pt>
                <c:pt idx="6">
                  <c:v>500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87-4C67-BA04-5455907C6EBA}"/>
            </c:ext>
          </c:extLst>
        </c:ser>
        <c:ser>
          <c:idx val="2"/>
          <c:order val="2"/>
          <c:tx>
            <c:strRef>
              <c:f>'BUDGET (2)'!$O$11</c:f>
              <c:strCache>
                <c:ptCount val="1"/>
                <c:pt idx="0">
                  <c:v>PREPARATORY TO BUILD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'BUDGET (2)'!$P$6:$Y$6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</c:numCache>
            </c:numRef>
          </c:cat>
          <c:val>
            <c:numRef>
              <c:f>'BUDGET (2)'!$P$11:$Y$11</c:f>
              <c:numCache>
                <c:formatCode>General</c:formatCode>
                <c:ptCount val="10"/>
                <c:pt idx="0">
                  <c:v>168.5</c:v>
                </c:pt>
                <c:pt idx="1">
                  <c:v>630</c:v>
                </c:pt>
                <c:pt idx="2">
                  <c:v>610</c:v>
                </c:pt>
                <c:pt idx="3">
                  <c:v>218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87-4C67-BA04-5455907C6EBA}"/>
            </c:ext>
          </c:extLst>
        </c:ser>
        <c:ser>
          <c:idx val="3"/>
          <c:order val="3"/>
          <c:tx>
            <c:strRef>
              <c:f>'BUDGET (2)'!$O$12</c:f>
              <c:strCache>
                <c:ptCount val="1"/>
                <c:pt idx="0">
                  <c:v>upgrade to 500 MEV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'BUDGET (2)'!$P$6:$Y$6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</c:numCache>
            </c:numRef>
          </c:cat>
          <c:val>
            <c:numRef>
              <c:f>'BUDGET (2)'!$P$12:$Y$12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350</c:v>
                </c:pt>
                <c:pt idx="7">
                  <c:v>1600</c:v>
                </c:pt>
                <c:pt idx="8">
                  <c:v>1830</c:v>
                </c:pt>
                <c:pt idx="9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987-4C67-BA04-5455907C6E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8068767"/>
        <c:axId val="528214943"/>
      </c:barChart>
      <c:catAx>
        <c:axId val="5280687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8214943"/>
        <c:crosses val="autoZero"/>
        <c:auto val="1"/>
        <c:lblAlgn val="ctr"/>
        <c:lblOffset val="100"/>
        <c:noMultiLvlLbl val="0"/>
      </c:catAx>
      <c:valAx>
        <c:axId val="5282149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80687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95725485293757"/>
          <c:y val="0.19830876193667279"/>
          <c:w val="0.84245139875055075"/>
          <c:h val="0.614984324876057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'BUDGET (2)'!$O$7</c:f>
              <c:strCache>
                <c:ptCount val="1"/>
                <c:pt idx="0">
                  <c:v>TDR+Prototyping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'BUDGET (2)'!$P$6:$S$6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'BUDGET (2)'!$P$7:$S$7</c:f>
              <c:numCache>
                <c:formatCode>General</c:formatCode>
                <c:ptCount val="4"/>
                <c:pt idx="0">
                  <c:v>28.5</c:v>
                </c:pt>
                <c:pt idx="1">
                  <c:v>295</c:v>
                </c:pt>
                <c:pt idx="2">
                  <c:v>520</c:v>
                </c:pt>
                <c:pt idx="3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6F-4807-A5AD-F85C52DE3A20}"/>
            </c:ext>
          </c:extLst>
        </c:ser>
        <c:ser>
          <c:idx val="1"/>
          <c:order val="1"/>
          <c:tx>
            <c:strRef>
              <c:f>'BUDGET (2)'!$O$8</c:f>
              <c:strCache>
                <c:ptCount val="1"/>
                <c:pt idx="0">
                  <c:v>DC-GUN in-kind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'BUDGET (2)'!$P$6:$S$6</c:f>
              <c:numCache>
                <c:formatCode>General</c:formatCode>
                <c:ptCount val="4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</c:numCache>
            </c:numRef>
          </c:cat>
          <c:val>
            <c:numRef>
              <c:f>'BUDGET (2)'!$P$8:$S$8</c:f>
              <c:numCache>
                <c:formatCode>General</c:formatCode>
                <c:ptCount val="4"/>
                <c:pt idx="0">
                  <c:v>140</c:v>
                </c:pt>
                <c:pt idx="1">
                  <c:v>335</c:v>
                </c:pt>
                <c:pt idx="2">
                  <c:v>90</c:v>
                </c:pt>
                <c:pt idx="3">
                  <c:v>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6F-4807-A5AD-F85C52DE3A2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843673839"/>
        <c:axId val="865635599"/>
      </c:barChart>
      <c:catAx>
        <c:axId val="8436738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65635599"/>
        <c:crosses val="autoZero"/>
        <c:auto val="1"/>
        <c:lblAlgn val="ctr"/>
        <c:lblOffset val="100"/>
        <c:noMultiLvlLbl val="0"/>
      </c:catAx>
      <c:valAx>
        <c:axId val="86563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8436738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232098954763947"/>
          <c:y val="0.90953080017540178"/>
          <c:w val="0.59535778128160033"/>
          <c:h val="9.04691998245981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809438223054568E-2"/>
          <c:y val="9.0488665264188375E-2"/>
          <c:w val="0.90204121237642854"/>
          <c:h val="0.68000000768411073"/>
        </c:manualLayout>
      </c:layout>
      <c:lineChart>
        <c:grouping val="standard"/>
        <c:varyColors val="0"/>
        <c:ser>
          <c:idx val="2"/>
          <c:order val="0"/>
          <c:tx>
            <c:strRef>
              <c:f>'BUDGET (2)'!$O$9</c:f>
              <c:strCache>
                <c:ptCount val="1"/>
                <c:pt idx="0">
                  <c:v>COSTRUCTION</c:v>
                </c:pt>
              </c:strCache>
            </c:strRef>
          </c:tx>
          <c:spPr>
            <a:ln w="38100" cap="rnd">
              <a:solidFill>
                <a:srgbClr val="FFC000"/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'BUDGET (2)'!$P$6:$Y$6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</c:numCache>
            </c:numRef>
          </c:cat>
          <c:val>
            <c:numRef>
              <c:f>'BUDGET (2)'!$P$9:$Y$9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2970</c:v>
                </c:pt>
                <c:pt idx="4">
                  <c:v>7300</c:v>
                </c:pt>
                <c:pt idx="5">
                  <c:v>6200</c:v>
                </c:pt>
                <c:pt idx="6">
                  <c:v>1050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EA3-4357-9671-A06103AB0BF9}"/>
            </c:ext>
          </c:extLst>
        </c:ser>
        <c:ser>
          <c:idx val="3"/>
          <c:order val="1"/>
          <c:tx>
            <c:strRef>
              <c:f>'BUDGET (2)'!$O$10</c:f>
              <c:strCache>
                <c:ptCount val="1"/>
                <c:pt idx="0">
                  <c:v>COSTRUCTION-INFRA</c:v>
                </c:pt>
              </c:strCache>
            </c:strRef>
          </c:tx>
          <c:spPr>
            <a:ln w="28575" cap="rnd">
              <a:solidFill>
                <a:schemeClr val="bg2">
                  <a:lumMod val="7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cat>
            <c:numRef>
              <c:f>'BUDGET (2)'!$P$6:$Y$6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</c:numCache>
            </c:numRef>
          </c:cat>
          <c:val>
            <c:numRef>
              <c:f>'BUDGET (2)'!$P$10:$Y$10</c:f>
              <c:numCache>
                <c:formatCode>General</c:formatCode>
                <c:ptCount val="10"/>
                <c:pt idx="0">
                  <c:v>0</c:v>
                </c:pt>
                <c:pt idx="2">
                  <c:v>100</c:v>
                </c:pt>
                <c:pt idx="3">
                  <c:v>500</c:v>
                </c:pt>
                <c:pt idx="4">
                  <c:v>1100</c:v>
                </c:pt>
                <c:pt idx="5">
                  <c:v>1600</c:v>
                </c:pt>
                <c:pt idx="6">
                  <c:v>500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EA3-4357-9671-A06103AB0BF9}"/>
            </c:ext>
          </c:extLst>
        </c:ser>
        <c:ser>
          <c:idx val="4"/>
          <c:order val="2"/>
          <c:tx>
            <c:strRef>
              <c:f>'BUDGET (2)'!$O$11</c:f>
              <c:strCache>
                <c:ptCount val="1"/>
                <c:pt idx="0">
                  <c:v>PREPARATORY TO BUILD</c:v>
                </c:pt>
              </c:strCache>
            </c:strRef>
          </c:tx>
          <c:spPr>
            <a:ln w="15875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10"/>
            <c:spPr>
              <a:solidFill>
                <a:schemeClr val="accent2">
                  <a:lumMod val="60000"/>
                  <a:lumOff val="40000"/>
                </a:schemeClr>
              </a:solidFill>
              <a:ln w="38100">
                <a:solidFill>
                  <a:srgbClr val="FF0000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5.7096557633785842E-2"/>
                  <c:y val="-6.30279235997224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EA3-4357-9671-A06103AB0BF9}"/>
                </c:ext>
              </c:extLst>
            </c:dLbl>
            <c:dLbl>
              <c:idx val="2"/>
              <c:layout>
                <c:manualLayout>
                  <c:x val="-2.3236518505444535E-2"/>
                  <c:y val="-4.29744455529122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EA3-4357-9671-A06103AB0BF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EA3-4357-9671-A06103AB0BF9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A3-4357-9671-A06103AB0BF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EA3-4357-9671-A06103AB0BF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'BUDGET (2)'!$P$6:$Y$6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</c:numCache>
            </c:numRef>
          </c:cat>
          <c:val>
            <c:numRef>
              <c:f>'BUDGET (2)'!$P$11:$Y$11</c:f>
              <c:numCache>
                <c:formatCode>General</c:formatCode>
                <c:ptCount val="10"/>
                <c:pt idx="0">
                  <c:v>168.5</c:v>
                </c:pt>
                <c:pt idx="1">
                  <c:v>630</c:v>
                </c:pt>
                <c:pt idx="2">
                  <c:v>610</c:v>
                </c:pt>
                <c:pt idx="3">
                  <c:v>218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6EA3-4357-9671-A06103AB0BF9}"/>
            </c:ext>
          </c:extLst>
        </c:ser>
        <c:ser>
          <c:idx val="0"/>
          <c:order val="3"/>
          <c:tx>
            <c:strRef>
              <c:f>'BUDGET (2)'!$O$12</c:f>
              <c:strCache>
                <c:ptCount val="1"/>
                <c:pt idx="0">
                  <c:v>upgrade to 500 MEV</c:v>
                </c:pt>
              </c:strCache>
            </c:strRef>
          </c:tx>
          <c:spPr>
            <a:ln w="28575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'BUDGET (2)'!$P$6:$Y$6</c:f>
              <c:numCache>
                <c:formatCode>General</c:formatCode>
                <c:ptCount val="10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</c:numCache>
            </c:numRef>
          </c:cat>
          <c:val>
            <c:numRef>
              <c:f>'BUDGET (2)'!$P$12:$Y$12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350</c:v>
                </c:pt>
                <c:pt idx="7">
                  <c:v>1600</c:v>
                </c:pt>
                <c:pt idx="8">
                  <c:v>1830</c:v>
                </c:pt>
                <c:pt idx="9">
                  <c:v>550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6EA3-4357-9671-A06103AB0B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8068767"/>
        <c:axId val="528214943"/>
      </c:lineChart>
      <c:catAx>
        <c:axId val="5280687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8214943"/>
        <c:crosses val="autoZero"/>
        <c:auto val="1"/>
        <c:lblAlgn val="ctr"/>
        <c:lblOffset val="100"/>
        <c:noMultiLvlLbl val="0"/>
      </c:catAx>
      <c:valAx>
        <c:axId val="528214943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280687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313190017914435E-2"/>
          <c:y val="0.85929408799025297"/>
          <c:w val="0.81901307475454455"/>
          <c:h val="0.1407058415218758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A0983F0-3B2B-4346-9D34-6FF74AEF7015}" type="datetimeFigureOut">
              <a:rPr lang="fr-FR"/>
              <a:pPr>
                <a:defRPr/>
              </a:pPr>
              <a:t>22/06/2023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00553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C699F-DBFB-4FA7-9A20-949047200E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952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logo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0257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7070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454127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8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10308112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</p:spTree>
    <p:extLst>
      <p:ext uri="{BB962C8B-B14F-4D97-AF65-F5344CB8AC3E}">
        <p14:creationId xmlns:p14="http://schemas.microsoft.com/office/powerpoint/2010/main" val="901638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49610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4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2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10308112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3060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ntroduction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1445569"/>
            <a:ext cx="5040559" cy="402337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1" name="ZoneTexte 20"/>
          <p:cNvSpPr txBox="1"/>
          <p:nvPr userDrawn="1"/>
        </p:nvSpPr>
        <p:spPr>
          <a:xfrm>
            <a:off x="7959903" y="481445"/>
            <a:ext cx="4320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b="0" dirty="0">
                <a:solidFill>
                  <a:schemeClr val="bg1"/>
                </a:solidFill>
              </a:rPr>
              <a:t>IN2P3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2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2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8089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+filigr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9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20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8742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simple  : titre+2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15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16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17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8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2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273820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5535752" y="797496"/>
            <a:ext cx="5040559" cy="467144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FF6700"/>
                </a:solidFill>
              </a:defRPr>
            </a:lvl1pPr>
            <a:lvl2pPr>
              <a:defRPr sz="1800">
                <a:solidFill>
                  <a:srgbClr val="00294B"/>
                </a:solidFill>
              </a:defRPr>
            </a:lvl2pPr>
            <a:lvl3pPr>
              <a:defRPr sz="1600">
                <a:solidFill>
                  <a:srgbClr val="456487"/>
                </a:solidFill>
              </a:defRPr>
            </a:lvl3pPr>
            <a:lvl4pPr>
              <a:defRPr sz="1400">
                <a:solidFill>
                  <a:srgbClr val="456487"/>
                </a:solidFill>
              </a:defRPr>
            </a:lvl4pPr>
            <a:lvl5pPr>
              <a:defRPr sz="1400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311971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6606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081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73918" y="149425"/>
            <a:ext cx="8424938" cy="432048"/>
          </a:xfrm>
        </p:spPr>
        <p:txBody>
          <a:bodyPr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25629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461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1363" y="403225"/>
            <a:ext cx="3475037" cy="141446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9938" y="873125"/>
            <a:ext cx="5453062" cy="43053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1363" y="1817688"/>
            <a:ext cx="3475037" cy="33686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469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799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08900" y="322263"/>
            <a:ext cx="2322513" cy="513556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322263"/>
            <a:ext cx="6815137" cy="5135562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616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-ijcl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3" y="149425"/>
            <a:ext cx="8208911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326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7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60620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-slide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68009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tutel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" y="0"/>
            <a:ext cx="10772420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5913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614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8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06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lide-2-fili-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" y="0"/>
            <a:ext cx="10772417" cy="605948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90044" y="149425"/>
            <a:ext cx="5688632" cy="432048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485900"/>
            <a:ext cx="4557712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41363" y="2212975"/>
            <a:ext cx="4557712" cy="3255963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53063" y="1485900"/>
            <a:ext cx="4579937" cy="72707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94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5453063" y="2212975"/>
            <a:ext cx="4579937" cy="3255963"/>
          </a:xfrm>
        </p:spPr>
        <p:txBody>
          <a:bodyPr/>
          <a:lstStyle>
            <a:lvl1pPr marL="228600" indent="-228600">
              <a:defRPr lang="fr-FR" sz="2800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lang="fr-FR" sz="2400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fr-FR" sz="2000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22525" cy="322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109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22/06/2023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1596-5F9D-49C5-9701-16B3CA5431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46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1" r:id="rId3"/>
    <p:sldLayoutId id="2147483708" r:id="rId4"/>
    <p:sldLayoutId id="2147483709" r:id="rId5"/>
    <p:sldLayoutId id="2147483702" r:id="rId6"/>
    <p:sldLayoutId id="2147483703" r:id="rId7"/>
    <p:sldLayoutId id="2147483704" r:id="rId8"/>
    <p:sldLayoutId id="2147483710" r:id="rId9"/>
    <p:sldLayoutId id="2147483711" r:id="rId10"/>
    <p:sldLayoutId id="214748372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41363" y="322263"/>
            <a:ext cx="9290050" cy="11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1363" y="1612900"/>
            <a:ext cx="9290050" cy="3844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22/06/2023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68700" y="5616575"/>
            <a:ext cx="363537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PERLE Collaboration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08888" y="5616575"/>
            <a:ext cx="2422525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6CF9F-CC6A-4010-A70A-E16F699FA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717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3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indico.ijclab.in2p3.fr/event/9521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3C8A8624-B6BC-4CDB-B6BA-56A8EA4F98B6}"/>
              </a:ext>
            </a:extLst>
          </p:cNvPr>
          <p:cNvSpPr txBox="1">
            <a:spLocks/>
          </p:cNvSpPr>
          <p:nvPr/>
        </p:nvSpPr>
        <p:spPr>
          <a:xfrm>
            <a:off x="309823" y="1373560"/>
            <a:ext cx="10009112" cy="1008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r-FR" sz="2400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fr-FR" sz="3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r>
              <a:rPr lang="en-GB" sz="40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Collaboration Meeting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endParaRPr lang="en-GB" sz="20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pPr algn="ctr" fontAlgn="auto">
              <a:spcAft>
                <a:spcPts val="0"/>
              </a:spcAft>
            </a:pPr>
            <a:br>
              <a:rPr lang="fr-FR" sz="4000" i="1" dirty="0">
                <a:solidFill>
                  <a:schemeClr val="accent5">
                    <a:lumMod val="75000"/>
                  </a:schemeClr>
                </a:solidFill>
              </a:rPr>
            </a:br>
            <a:endParaRPr lang="fr-FR" sz="40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399BE65-DD4B-B160-AFB0-C85B33F81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  <a:endParaRPr lang="fr-FR" dirty="0">
              <a:latin typeface="+mn-lt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8E9587C-A18B-7CF5-DA57-180865224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PERLE Collaboration Meeting</a:t>
            </a:r>
            <a:endParaRPr lang="fr-FR" dirty="0">
              <a:latin typeface="+mn-l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2BA0A16-87B2-6E47-B829-A9F0FAF42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8DF7143-2686-724D-67C5-936F9A171AE4}"/>
              </a:ext>
            </a:extLst>
          </p:cNvPr>
          <p:cNvSpPr txBox="1"/>
          <p:nvPr/>
        </p:nvSpPr>
        <p:spPr>
          <a:xfrm>
            <a:off x="3802211" y="2597696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>
                <a:latin typeface="Calibri" panose="020F0502020204030204" pitchFamily="34" charset="0"/>
                <a:cs typeface="Calibri" panose="020F0502020204030204" pitchFamily="34" charset="0"/>
              </a:rPr>
              <a:t>INTODUCTION</a:t>
            </a:r>
          </a:p>
        </p:txBody>
      </p:sp>
    </p:spTree>
    <p:extLst>
      <p:ext uri="{BB962C8B-B14F-4D97-AF65-F5344CB8AC3E}">
        <p14:creationId xmlns:p14="http://schemas.microsoft.com/office/powerpoint/2010/main" val="3830563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10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First simulation of Buncher cavity :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05E9D0-7D2C-7342-9848-37BE640018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73" y="851511"/>
            <a:ext cx="4391326" cy="303093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F056654-49EE-B610-D2BB-886E676D11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123" y="1661592"/>
            <a:ext cx="6038856" cy="343407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AEBC87A-E64A-9B3E-6B46-4D41D58469E5}"/>
              </a:ext>
            </a:extLst>
          </p:cNvPr>
          <p:cNvSpPr txBox="1"/>
          <p:nvPr/>
        </p:nvSpPr>
        <p:spPr>
          <a:xfrm>
            <a:off x="6682531" y="851512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solidFill>
                  <a:srgbClr val="C00000"/>
                </a:solidFill>
                <a:latin typeface="+mn-lt"/>
              </a:rPr>
              <a:t>Courtesy to Juan Luis Munoz- ESS- Bilbao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43A3B94-2047-CB46-68D4-1866436AAB59}"/>
              </a:ext>
            </a:extLst>
          </p:cNvPr>
          <p:cNvSpPr txBox="1"/>
          <p:nvPr/>
        </p:nvSpPr>
        <p:spPr>
          <a:xfrm>
            <a:off x="345827" y="4397896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First results of the buncher cavity design (</a:t>
            </a:r>
            <a:r>
              <a:rPr lang="en-GB" sz="1800" dirty="0">
                <a:highlight>
                  <a:srgbClr val="FFFF00"/>
                </a:highlight>
                <a:latin typeface="+mn-lt"/>
              </a:rPr>
              <a:t>more details in Juan Luis’s talk)</a:t>
            </a:r>
          </a:p>
        </p:txBody>
      </p:sp>
    </p:spTree>
    <p:extLst>
      <p:ext uri="{BB962C8B-B14F-4D97-AF65-F5344CB8AC3E}">
        <p14:creationId xmlns:p14="http://schemas.microsoft.com/office/powerpoint/2010/main" val="3264073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11</a:t>
            </a:fld>
            <a:endParaRPr lang="fr-FR">
              <a:latin typeface="+mn-lt"/>
            </a:endParaRP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Status of HOM studies :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Picture 16">
            <a:extLst>
              <a:ext uri="{FF2B5EF4-FFF2-40B4-BE49-F238E27FC236}">
                <a16:creationId xmlns:a16="http://schemas.microsoft.com/office/drawing/2014/main" id="{2C0937F9-D69F-6B08-63F6-F795F1567B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45" y="1158002"/>
            <a:ext cx="1233628" cy="1698109"/>
          </a:xfrm>
          <a:prstGeom prst="rect">
            <a:avLst/>
          </a:prstGeom>
          <a:ln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4A7503A2-CA57-667F-EA41-297D84E92D5B}"/>
                  </a:ext>
                </a:extLst>
              </p:cNvPr>
              <p:cNvSpPr txBox="1"/>
              <p:nvPr/>
            </p:nvSpPr>
            <p:spPr>
              <a:xfrm>
                <a:off x="482625" y="5016351"/>
                <a:ext cx="37516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+mn-lt"/>
                  </a:rPr>
                  <a:t>Installation in a double-cell Cu cavity and test of performances (</a:t>
                </a:r>
                <a:r>
                  <a:rPr lang="fr-FR" sz="1200" dirty="0">
                    <a:latin typeface="+mn-lt"/>
                  </a:rPr>
                  <a:t>S12,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FR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fr-FR" sz="1200" dirty="0">
                    <a:latin typeface="+mn-lt"/>
                  </a:rPr>
                  <a:t>Q</a:t>
                </a:r>
                <a:r>
                  <a:rPr lang="fr-FR" sz="1200" baseline="-25000" dirty="0">
                    <a:latin typeface="+mn-lt"/>
                  </a:rPr>
                  <a:t>L</a:t>
                </a:r>
                <a:r>
                  <a:rPr lang="fr-FR" sz="1200" dirty="0">
                    <a:latin typeface="+mn-lt"/>
                  </a:rPr>
                  <a:t> and </a:t>
                </a:r>
                <a:r>
                  <a:rPr lang="fr-FR" sz="1200" dirty="0" err="1">
                    <a:latin typeface="+mn-lt"/>
                  </a:rPr>
                  <a:t>Q</a:t>
                </a:r>
                <a:r>
                  <a:rPr lang="fr-FR" sz="1200" baseline="-25000" dirty="0" err="1">
                    <a:latin typeface="+mn-lt"/>
                  </a:rPr>
                  <a:t>ext</a:t>
                </a:r>
                <a:r>
                  <a:rPr lang="en-GB" sz="1200" dirty="0">
                    <a:latin typeface="+mn-lt"/>
                  </a:rPr>
                  <a:t>) @</a:t>
                </a:r>
                <a:r>
                  <a:rPr lang="en-GB" sz="1200" dirty="0" err="1">
                    <a:latin typeface="+mn-lt"/>
                  </a:rPr>
                  <a:t>JLab</a:t>
                </a:r>
                <a:endParaRPr lang="en-GB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4A7503A2-CA57-667F-EA41-297D84E92D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625" y="5016351"/>
                <a:ext cx="3751634" cy="461665"/>
              </a:xfrm>
              <a:prstGeom prst="rect">
                <a:avLst/>
              </a:prstGeom>
              <a:blipFill>
                <a:blip r:embed="rId3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24">
            <a:extLst>
              <a:ext uri="{FF2B5EF4-FFF2-40B4-BE49-F238E27FC236}">
                <a16:creationId xmlns:a16="http://schemas.microsoft.com/office/drawing/2014/main" id="{DB4E51A7-E36B-8730-A0FD-9E343CEC8F93}"/>
              </a:ext>
            </a:extLst>
          </p:cNvPr>
          <p:cNvSpPr txBox="1"/>
          <p:nvPr/>
        </p:nvSpPr>
        <p:spPr>
          <a:xfrm>
            <a:off x="451591" y="2856111"/>
            <a:ext cx="4214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3D-printed</a:t>
            </a:r>
            <a:r>
              <a:rPr lang="fr-FR" sz="1200" dirty="0">
                <a:latin typeface="+mn-lt"/>
              </a:rPr>
              <a:t> prototype (Epoxy </a:t>
            </a:r>
            <a:r>
              <a:rPr lang="fr-FR" sz="1200" dirty="0" err="1">
                <a:latin typeface="+mn-lt"/>
              </a:rPr>
              <a:t>Accura</a:t>
            </a:r>
            <a:r>
              <a:rPr lang="fr-FR" sz="1200" dirty="0">
                <a:latin typeface="+mn-lt"/>
              </a:rPr>
              <a:t> 48) </a:t>
            </a:r>
            <a:r>
              <a:rPr lang="fr-FR" sz="1200" dirty="0" err="1">
                <a:latin typeface="+mn-lt"/>
              </a:rPr>
              <a:t>copper-coated</a:t>
            </a:r>
            <a:r>
              <a:rPr lang="fr-FR" sz="1200" dirty="0">
                <a:latin typeface="+mn-lt"/>
              </a:rPr>
              <a:t> @CERN</a:t>
            </a:r>
            <a:endParaRPr lang="en-US" sz="1200" dirty="0">
              <a:latin typeface="+mn-lt"/>
            </a:endParaRPr>
          </a:p>
        </p:txBody>
      </p:sp>
      <p:sp>
        <p:nvSpPr>
          <p:cNvPr id="21" name="Title 15">
            <a:extLst>
              <a:ext uri="{FF2B5EF4-FFF2-40B4-BE49-F238E27FC236}">
                <a16:creationId xmlns:a16="http://schemas.microsoft.com/office/drawing/2014/main" id="{C72D8DBA-B7B6-C737-9ED5-F48A0F765746}"/>
              </a:ext>
            </a:extLst>
          </p:cNvPr>
          <p:cNvSpPr txBox="1">
            <a:spLocks/>
          </p:cNvSpPr>
          <p:nvPr/>
        </p:nvSpPr>
        <p:spPr>
          <a:xfrm>
            <a:off x="201813" y="623863"/>
            <a:ext cx="10308112" cy="47708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1600" dirty="0">
                <a:solidFill>
                  <a:srgbClr val="FF6700"/>
                </a:solidFill>
                <a:latin typeface="+mn-lt"/>
              </a:rPr>
              <a:t>From RF design to performance measurements</a:t>
            </a:r>
            <a:r>
              <a:rPr lang="en-US" sz="1500" b="0" dirty="0">
                <a:solidFill>
                  <a:srgbClr val="FF6700"/>
                </a:solidFill>
                <a:latin typeface="+mn-lt"/>
              </a:rPr>
              <a:t>: collaborative effort between IJCLab, Jefferson Lab &amp; CERN </a:t>
            </a:r>
          </a:p>
        </p:txBody>
      </p:sp>
      <p:sp>
        <p:nvSpPr>
          <p:cNvPr id="24" name="TextBox 27">
            <a:extLst>
              <a:ext uri="{FF2B5EF4-FFF2-40B4-BE49-F238E27FC236}">
                <a16:creationId xmlns:a16="http://schemas.microsoft.com/office/drawing/2014/main" id="{F90B0880-F557-3B12-3378-5FEF0B1937D9}"/>
              </a:ext>
            </a:extLst>
          </p:cNvPr>
          <p:cNvSpPr txBox="1"/>
          <p:nvPr/>
        </p:nvSpPr>
        <p:spPr>
          <a:xfrm>
            <a:off x="5026347" y="4397896"/>
            <a:ext cx="54115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Measurements are made as a function of rotation angle of HOM coupler hook.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Good rejection of Fundamental Mode, </a:t>
            </a:r>
            <a:r>
              <a:rPr lang="en-GB" sz="1200" dirty="0" err="1">
                <a:latin typeface="+mn-lt"/>
              </a:rPr>
              <a:t>Q</a:t>
            </a:r>
            <a:r>
              <a:rPr lang="en-GB" sz="1200" baseline="-25000" dirty="0" err="1">
                <a:latin typeface="+mn-lt"/>
              </a:rPr>
              <a:t>ext</a:t>
            </a:r>
            <a:r>
              <a:rPr lang="en-GB" sz="1200" dirty="0">
                <a:latin typeface="+mn-lt"/>
              </a:rPr>
              <a:t> &gt; 1E+09.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Measured </a:t>
            </a:r>
            <a:r>
              <a:rPr lang="en-GB" sz="1200" dirty="0" err="1">
                <a:latin typeface="+mn-lt"/>
              </a:rPr>
              <a:t>Q</a:t>
            </a:r>
            <a:r>
              <a:rPr lang="en-GB" sz="1200" baseline="-25000" dirty="0" err="1">
                <a:latin typeface="+mn-lt"/>
              </a:rPr>
              <a:t>ext</a:t>
            </a:r>
            <a:r>
              <a:rPr lang="en-GB" sz="1200" dirty="0">
                <a:latin typeface="+mn-lt"/>
              </a:rPr>
              <a:t> for HOMs are below BBU limit thresholds.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200" dirty="0">
                <a:latin typeface="+mn-lt"/>
              </a:rPr>
              <a:t>Good agreement between measured and simulated </a:t>
            </a:r>
            <a:r>
              <a:rPr lang="en-GB" sz="1200" dirty="0" err="1">
                <a:latin typeface="+mn-lt"/>
              </a:rPr>
              <a:t>Q</a:t>
            </a:r>
            <a:r>
              <a:rPr lang="en-GB" sz="1200" baseline="-25000" dirty="0" err="1">
                <a:latin typeface="+mn-lt"/>
              </a:rPr>
              <a:t>ext</a:t>
            </a:r>
            <a:r>
              <a:rPr lang="en-GB" sz="1200" dirty="0">
                <a:latin typeface="+mn-lt"/>
              </a:rPr>
              <a:t> </a:t>
            </a:r>
            <a:r>
              <a:rPr lang="en-GB" sz="1200" dirty="0">
                <a:latin typeface="+mn-lt"/>
                <a:sym typeface="Wingdings" pitchFamily="2" charset="2"/>
              </a:rPr>
              <a:t></a:t>
            </a:r>
            <a:r>
              <a:rPr lang="en-GB" sz="1200" dirty="0">
                <a:latin typeface="+mn-lt"/>
              </a:rPr>
              <a:t> could be improved with more appropriate boundary conditions at beam pipe apertures.</a:t>
            </a:r>
          </a:p>
        </p:txBody>
      </p:sp>
      <p:sp>
        <p:nvSpPr>
          <p:cNvPr id="29" name="Flèche vers le bas 28">
            <a:extLst>
              <a:ext uri="{FF2B5EF4-FFF2-40B4-BE49-F238E27FC236}">
                <a16:creationId xmlns:a16="http://schemas.microsoft.com/office/drawing/2014/main" id="{9E33B0E2-E4CC-21C5-A26D-D9546AF68FCC}"/>
              </a:ext>
            </a:extLst>
          </p:cNvPr>
          <p:cNvSpPr/>
          <p:nvPr/>
        </p:nvSpPr>
        <p:spPr>
          <a:xfrm>
            <a:off x="2362051" y="3153890"/>
            <a:ext cx="144016" cy="248830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DF6E064D-316D-310A-E132-5B8A28171B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8366" y="1391351"/>
            <a:ext cx="1861997" cy="1269070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FBC5DFA2-A2AB-C605-FA6A-C3B44139806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054" y="1158002"/>
            <a:ext cx="1292085" cy="16981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4C3C9F7E-24E1-FE04-5E56-8F4230E8C3A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915" y="3432175"/>
            <a:ext cx="2591172" cy="15964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94A23B21-B317-2829-2E17-9B87AA407878}"/>
              </a:ext>
            </a:extLst>
          </p:cNvPr>
          <p:cNvSpPr txBox="1"/>
          <p:nvPr/>
        </p:nvSpPr>
        <p:spPr>
          <a:xfrm>
            <a:off x="489843" y="2568079"/>
            <a:ext cx="1137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Hook coupler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5D671F0-485A-F7F9-1C81-3E987F91749F}"/>
              </a:ext>
            </a:extLst>
          </p:cNvPr>
          <p:cNvSpPr txBox="1"/>
          <p:nvPr/>
        </p:nvSpPr>
        <p:spPr>
          <a:xfrm>
            <a:off x="1800293" y="1127919"/>
            <a:ext cx="1137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Probe coupler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8D65628E-FC6A-BACA-95D8-CEA2A4803DA2}"/>
              </a:ext>
            </a:extLst>
          </p:cNvPr>
          <p:cNvSpPr txBox="1"/>
          <p:nvPr/>
        </p:nvSpPr>
        <p:spPr>
          <a:xfrm>
            <a:off x="3672501" y="2424063"/>
            <a:ext cx="11378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DQW coupler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BC1F04F-F353-CBF3-40BE-2574B303B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035D428-D12D-04BF-5AFE-4667B51ED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7601360-2540-349E-6696-BBF737A4D063}"/>
              </a:ext>
            </a:extLst>
          </p:cNvPr>
          <p:cNvSpPr txBox="1"/>
          <p:nvPr/>
        </p:nvSpPr>
        <p:spPr>
          <a:xfrm>
            <a:off x="262851" y="5406008"/>
            <a:ext cx="103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C. </a:t>
            </a:r>
            <a:r>
              <a:rPr lang="en-GB" sz="1400" i="1" dirty="0" err="1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Barbagallo</a:t>
            </a:r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 et al. “First RF measurements of coaxial HOM coupler prototypes in a copper cavity for the PERLE project”- IPAC’23- MOPA025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D17AA21-474D-5E5D-A5F2-22A59E8B6E1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381" y="1371861"/>
            <a:ext cx="5049574" cy="2725809"/>
          </a:xfrm>
          <a:prstGeom prst="rect">
            <a:avLst/>
          </a:prstGeom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8238A1FD-4680-92A8-AADA-AB3D3A2DA74E}"/>
              </a:ext>
            </a:extLst>
          </p:cNvPr>
          <p:cNvGrpSpPr/>
          <p:nvPr/>
        </p:nvGrpSpPr>
        <p:grpSpPr>
          <a:xfrm>
            <a:off x="5170363" y="1229544"/>
            <a:ext cx="5400600" cy="3024336"/>
            <a:chOff x="5170363" y="1229544"/>
            <a:chExt cx="5400600" cy="3024336"/>
          </a:xfrm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3DBAEB29-E21C-ED16-6319-BCABE6BF6765}"/>
                </a:ext>
              </a:extLst>
            </p:cNvPr>
            <p:cNvSpPr/>
            <p:nvPr/>
          </p:nvSpPr>
          <p:spPr>
            <a:xfrm>
              <a:off x="5314379" y="1229544"/>
              <a:ext cx="5256584" cy="3024336"/>
            </a:xfrm>
            <a:prstGeom prst="roundRect">
              <a:avLst>
                <a:gd name="adj" fmla="val 2664"/>
              </a:avLst>
            </a:prstGeom>
            <a:noFill/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0FE3D4E9-32B6-05A0-D597-BE4E19B9F06A}"/>
                </a:ext>
              </a:extLst>
            </p:cNvPr>
            <p:cNvCxnSpPr>
              <a:cxnSpLocks/>
            </p:cNvCxnSpPr>
            <p:nvPr/>
          </p:nvCxnSpPr>
          <p:spPr>
            <a:xfrm>
              <a:off x="5170363" y="2660421"/>
              <a:ext cx="144016" cy="1521451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8A73D193-7EDF-E3A7-F4C5-D26754A5D8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70363" y="1229544"/>
              <a:ext cx="216024" cy="14401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0BE28C6E-DEFD-4401-9757-A72E2FB09881}"/>
              </a:ext>
            </a:extLst>
          </p:cNvPr>
          <p:cNvSpPr/>
          <p:nvPr/>
        </p:nvSpPr>
        <p:spPr>
          <a:xfrm>
            <a:off x="7111235" y="973450"/>
            <a:ext cx="3531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</a:t>
            </a:r>
            <a:r>
              <a:rPr lang="en-GB" dirty="0">
                <a:highlight>
                  <a:srgbClr val="FFFF00"/>
                </a:highlight>
              </a:rPr>
              <a:t>more details in Carmelo talk)</a:t>
            </a:r>
            <a:endParaRPr lang="fr-F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75767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12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Plans on HOMs and cavity activities :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1C8DFB4-7CE8-4F43-D0AE-C5F6A885B121}"/>
              </a:ext>
            </a:extLst>
          </p:cNvPr>
          <p:cNvSpPr txBox="1"/>
          <p:nvPr/>
        </p:nvSpPr>
        <p:spPr>
          <a:xfrm>
            <a:off x="201811" y="1013520"/>
            <a:ext cx="10225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600" dirty="0">
              <a:latin typeface="+mn-lt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A 5-Cell copper cavity under fabrication @</a:t>
            </a:r>
            <a:r>
              <a:rPr lang="en-GB" sz="1600" dirty="0" err="1">
                <a:latin typeface="+mn-lt"/>
              </a:rPr>
              <a:t>Jlab</a:t>
            </a:r>
            <a:r>
              <a:rPr lang="en-GB" sz="1600" dirty="0">
                <a:latin typeface="+mn-lt"/>
              </a:rPr>
              <a:t> (same design as the 1</a:t>
            </a:r>
            <a:r>
              <a:rPr lang="en-GB" sz="1600" baseline="30000" dirty="0">
                <a:latin typeface="+mn-lt"/>
              </a:rPr>
              <a:t>st</a:t>
            </a:r>
            <a:r>
              <a:rPr lang="en-GB" sz="1600" dirty="0">
                <a:latin typeface="+mn-lt"/>
              </a:rPr>
              <a:t> Nb 5-cell cavity fabricated in 2017) to allow end group design optimisation and to test several HOM couplers combinations to assess the best HOM damping scheme.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CD79037-12CC-E3D7-EB48-0F59E4E552D8}"/>
              </a:ext>
            </a:extLst>
          </p:cNvPr>
          <p:cNvGrpSpPr/>
          <p:nvPr/>
        </p:nvGrpSpPr>
        <p:grpSpPr>
          <a:xfrm>
            <a:off x="345827" y="2195139"/>
            <a:ext cx="7314110" cy="1554685"/>
            <a:chOff x="2002011" y="2381672"/>
            <a:chExt cx="6450014" cy="1241230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66432280-6AF4-BC0A-1CD8-6C020A464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V="1">
              <a:off x="1846248" y="2541095"/>
              <a:ext cx="1237570" cy="926044"/>
            </a:xfrm>
            <a:prstGeom prst="rect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0E8CC5C9-71A6-C1FF-E48F-5D7A7333E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168661" y="2540635"/>
              <a:ext cx="1233908" cy="923304"/>
            </a:xfrm>
            <a:prstGeom prst="rect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1FDBBF57-FF55-C10C-F2DC-D739BD1C39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977302" y="2541095"/>
              <a:ext cx="1237570" cy="926044"/>
            </a:xfrm>
            <a:prstGeom prst="rect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9D2A138A-E7E3-4E90-15E2-09A02B7E4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093111" y="2540634"/>
              <a:ext cx="1233909" cy="923304"/>
            </a:xfrm>
            <a:prstGeom prst="rect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5A3911F3-9174-03B2-2CA9-4D1228FBF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272383" y="2540634"/>
              <a:ext cx="1233910" cy="923305"/>
            </a:xfrm>
            <a:prstGeom prst="rect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</p:pic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A3EA9929-0E1A-0126-2AA7-9E43F7FA9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7370219" y="2537435"/>
              <a:ext cx="1237569" cy="926043"/>
            </a:xfrm>
            <a:prstGeom prst="rect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</p:pic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2DECE456-BB54-E520-D068-74BFCD92BE7E}"/>
              </a:ext>
            </a:extLst>
          </p:cNvPr>
          <p:cNvSpPr txBox="1"/>
          <p:nvPr/>
        </p:nvSpPr>
        <p:spPr>
          <a:xfrm>
            <a:off x="129803" y="4469904"/>
            <a:ext cx="103691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Ultimately, we aim to produce Nb HOM couplers with optimised design and and install them on a new Nb 5-cell PERLE cavity with optimised end groups.</a:t>
            </a:r>
            <a:r>
              <a:rPr lang="en-GB" sz="1600" dirty="0">
                <a:latin typeface="+mn-lt"/>
                <a:sym typeface="Wingdings" pitchFamily="2" charset="2"/>
              </a:rPr>
              <a:t> </a:t>
            </a:r>
            <a:r>
              <a:rPr lang="en-GB" sz="1600" b="1" dirty="0">
                <a:latin typeface="+mn-lt"/>
                <a:sym typeface="Wingdings" pitchFamily="2" charset="2"/>
              </a:rPr>
              <a:t>The Production of 4 cavity scheduled within the ISAS program (Starting from 2024).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en-GB" sz="1600" b="1" dirty="0">
              <a:latin typeface="+mn-lt"/>
              <a:sym typeface="Wingdings" pitchFamily="2" charset="2"/>
            </a:endParaRPr>
          </a:p>
          <a:p>
            <a:pPr algn="just"/>
            <a:r>
              <a:rPr lang="en-GB" sz="1600" b="1" dirty="0">
                <a:solidFill>
                  <a:srgbClr val="C00000"/>
                </a:solidFill>
                <a:latin typeface="+mn-lt"/>
                <a:sym typeface="Wingdings" pitchFamily="2" charset="2"/>
              </a:rPr>
              <a:t> A global technical review (HOM dumping scheme + cavity end cell design) to be settled before moving to fabrication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45E7D6F-3747-F6BD-A229-E62C48D1EBA9}"/>
              </a:ext>
            </a:extLst>
          </p:cNvPr>
          <p:cNvSpPr txBox="1"/>
          <p:nvPr/>
        </p:nvSpPr>
        <p:spPr>
          <a:xfrm>
            <a:off x="6394499" y="64418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C00000"/>
                </a:solidFill>
                <a:latin typeface="+mn-lt"/>
              </a:rPr>
              <a:t>IJCLab- </a:t>
            </a:r>
            <a:r>
              <a:rPr lang="en-GB" sz="1800" dirty="0" err="1">
                <a:solidFill>
                  <a:srgbClr val="C00000"/>
                </a:solidFill>
                <a:latin typeface="+mn-lt"/>
              </a:rPr>
              <a:t>JLab</a:t>
            </a:r>
            <a:r>
              <a:rPr lang="en-GB" sz="1800" dirty="0">
                <a:solidFill>
                  <a:srgbClr val="C00000"/>
                </a:solidFill>
                <a:latin typeface="+mn-lt"/>
              </a:rPr>
              <a:t>- CERN Collaboration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3945784-6F4D-9480-F3AB-6B40049E94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3355" y="2258214"/>
            <a:ext cx="2127568" cy="1491610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29C596B0-E23D-335B-AF99-4313AAE63E2A}"/>
              </a:ext>
            </a:extLst>
          </p:cNvPr>
          <p:cNvSpPr/>
          <p:nvPr/>
        </p:nvSpPr>
        <p:spPr>
          <a:xfrm>
            <a:off x="129803" y="2021632"/>
            <a:ext cx="7704857" cy="1872208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2A42DA4-C835-1118-EA0E-847658EBA3FB}"/>
              </a:ext>
            </a:extLst>
          </p:cNvPr>
          <p:cNvSpPr txBox="1"/>
          <p:nvPr/>
        </p:nvSpPr>
        <p:spPr>
          <a:xfrm>
            <a:off x="273819" y="3965848"/>
            <a:ext cx="7272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Copper half-Cells production at </a:t>
            </a:r>
            <a:r>
              <a:rPr lang="en-GB" sz="1600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Jlab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for the 5-Cell “clamped” cavity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AC05DA7-5276-DECA-D709-DB35AB5AB064}"/>
              </a:ext>
            </a:extLst>
          </p:cNvPr>
          <p:cNvSpPr txBox="1"/>
          <p:nvPr/>
        </p:nvSpPr>
        <p:spPr>
          <a:xfrm>
            <a:off x="7546627" y="389384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C00000"/>
                </a:solidFill>
                <a:latin typeface="+mn-lt"/>
              </a:rPr>
              <a:t>3D-printed HOM port to beam transition- France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1D18BC-7746-4BE9-82D7-51306899F740}"/>
              </a:ext>
            </a:extLst>
          </p:cNvPr>
          <p:cNvSpPr/>
          <p:nvPr/>
        </p:nvSpPr>
        <p:spPr>
          <a:xfrm>
            <a:off x="1425947" y="766220"/>
            <a:ext cx="44165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</a:t>
            </a:r>
            <a:r>
              <a:rPr lang="en-GB" dirty="0">
                <a:highlight>
                  <a:srgbClr val="FFFF00"/>
                </a:highlight>
              </a:rPr>
              <a:t>more details in Bob &amp; </a:t>
            </a:r>
            <a:r>
              <a:rPr lang="en-GB" dirty="0" err="1">
                <a:highlight>
                  <a:srgbClr val="FFFF00"/>
                </a:highlight>
              </a:rPr>
              <a:t>Haipeng</a:t>
            </a:r>
            <a:r>
              <a:rPr lang="en-GB" dirty="0">
                <a:highlight>
                  <a:srgbClr val="FFFF00"/>
                </a:highlight>
              </a:rPr>
              <a:t> talks)</a:t>
            </a:r>
            <a:endParaRPr lang="fr-F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32444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13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sp>
        <p:nvSpPr>
          <p:cNvPr id="36" name="Titre 1">
            <a:extLst>
              <a:ext uri="{FF2B5EF4-FFF2-40B4-BE49-F238E27FC236}">
                <a16:creationId xmlns:a16="http://schemas.microsoft.com/office/drawing/2014/main" id="{AEB82E78-FA76-6441-450A-230A95A3F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Cryomodule design: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A006770-CD81-2181-3969-887250A6BB68}"/>
              </a:ext>
            </a:extLst>
          </p:cNvPr>
          <p:cNvSpPr txBox="1"/>
          <p:nvPr/>
        </p:nvSpPr>
        <p:spPr>
          <a:xfrm>
            <a:off x="5242371" y="1229544"/>
            <a:ext cx="5472608" cy="170816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Intermediate supporting structure (spaceframe)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Cavity string hung by rods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Insertion of the cavity string by the extremity (rollers)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Trap doors for tuner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Connexion to the valve box on the top of the vacuum vessel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  <a:sym typeface="Wingdings" panose="05000000000000000000" pitchFamily="2" charset="2"/>
              </a:rPr>
              <a:t> Important space available inside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Design validated: series fab. &amp; tests ongoing (Qty 30)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3F0BD6D-F586-E2BE-1548-FDE6B94B3F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5947" y="3389784"/>
            <a:ext cx="1961409" cy="222731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5671BFC-FFCD-19BA-0773-AFEEFA8C42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27" y="731668"/>
            <a:ext cx="4815768" cy="265811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44841FE-F125-4499-39DF-70FCD2B269F5}"/>
              </a:ext>
            </a:extLst>
          </p:cNvPr>
          <p:cNvSpPr txBox="1"/>
          <p:nvPr/>
        </p:nvSpPr>
        <p:spPr>
          <a:xfrm>
            <a:off x="5314379" y="797496"/>
            <a:ext cx="424847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FF6700"/>
                </a:solidFill>
                <a:latin typeface="+mn-lt"/>
              </a:rPr>
              <a:t>ESS Cryomodule design was selected: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E88F73F-4D58-1A77-C504-319F7D343C9E}"/>
              </a:ext>
            </a:extLst>
          </p:cNvPr>
          <p:cNvSpPr txBox="1"/>
          <p:nvPr/>
        </p:nvSpPr>
        <p:spPr>
          <a:xfrm>
            <a:off x="3874218" y="3005351"/>
            <a:ext cx="670771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500" b="1" dirty="0">
                <a:solidFill>
                  <a:srgbClr val="CC0066"/>
                </a:solidFill>
                <a:latin typeface="+mn-lt"/>
              </a:rPr>
              <a:t>1</a:t>
            </a:r>
            <a:r>
              <a:rPr lang="en-GB" sz="1500" b="1" baseline="30000" dirty="0">
                <a:solidFill>
                  <a:srgbClr val="CC0066"/>
                </a:solidFill>
                <a:latin typeface="+mn-lt"/>
              </a:rPr>
              <a:t>st</a:t>
            </a:r>
            <a:r>
              <a:rPr lang="en-GB" sz="1500" b="1" dirty="0">
                <a:solidFill>
                  <a:srgbClr val="CC0066"/>
                </a:solidFill>
                <a:latin typeface="+mn-lt"/>
              </a:rPr>
              <a:t> Cryomodule: Foreseen for 2027</a:t>
            </a:r>
          </a:p>
          <a:p>
            <a:pPr algn="just"/>
            <a:r>
              <a:rPr lang="en-GB" sz="1500" dirty="0">
                <a:latin typeface="+mn-lt"/>
              </a:rPr>
              <a:t>Adapted from ESS design, it will be optimised for efficient high current ERL operation within the </a:t>
            </a:r>
            <a:r>
              <a:rPr lang="en-GB" sz="1500" b="1" i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European Infra-Tech program </a:t>
            </a:r>
            <a:r>
              <a:rPr lang="en-GB" sz="1500" b="1" i="1" u="sng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iSAS</a:t>
            </a:r>
            <a:r>
              <a:rPr lang="en-GB" sz="15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*</a:t>
            </a:r>
            <a:r>
              <a:rPr lang="en-GB" sz="1500" dirty="0">
                <a:latin typeface="+mn-lt"/>
              </a:rPr>
              <a:t>. It will host cavities equipped with HOM couplers and FPC optimised and developed within the same program.</a:t>
            </a:r>
            <a:endParaRPr lang="en-GB" sz="1500" b="1" dirty="0">
              <a:solidFill>
                <a:srgbClr val="456487"/>
              </a:solidFill>
              <a:latin typeface="+mn-lt"/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GB" sz="1500" b="1" dirty="0">
                <a:solidFill>
                  <a:srgbClr val="CC0066"/>
                </a:solidFill>
                <a:latin typeface="+mn-lt"/>
              </a:rPr>
              <a:t>2</a:t>
            </a:r>
            <a:r>
              <a:rPr lang="en-GB" sz="1500" b="1" baseline="30000" dirty="0">
                <a:solidFill>
                  <a:srgbClr val="CC0066"/>
                </a:solidFill>
                <a:latin typeface="+mn-lt"/>
              </a:rPr>
              <a:t>nd</a:t>
            </a:r>
            <a:r>
              <a:rPr lang="en-GB" sz="1500" b="1" dirty="0">
                <a:solidFill>
                  <a:srgbClr val="CC0066"/>
                </a:solidFill>
                <a:latin typeface="+mn-lt"/>
              </a:rPr>
              <a:t> Cryomodule: Foreseen for 2030</a:t>
            </a:r>
          </a:p>
          <a:p>
            <a:pPr algn="just"/>
            <a:r>
              <a:rPr lang="en-GB" sz="1500" dirty="0">
                <a:latin typeface="+mn-lt"/>
              </a:rPr>
              <a:t>May include some/all the technologies studied within </a:t>
            </a:r>
            <a:r>
              <a:rPr lang="en-GB" sz="1500" b="1" i="1" u="sng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iSAS</a:t>
            </a:r>
            <a:r>
              <a:rPr lang="en-GB" sz="1500" b="1" i="1" u="sng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program </a:t>
            </a:r>
            <a:r>
              <a:rPr lang="en-GB" sz="1500" dirty="0">
                <a:latin typeface="+mn-lt"/>
              </a:rPr>
              <a:t>to improve the efficiency of Cryomodules: Fast Reactive Tuner (FRT) for microphonics mitigation, LLRF managed by AI and 4.2 K Cavities operating.</a:t>
            </a:r>
          </a:p>
          <a:p>
            <a:pPr algn="just"/>
            <a:endParaRPr lang="en-GB" sz="1500" dirty="0">
              <a:latin typeface="+mn-lt"/>
            </a:endParaRPr>
          </a:p>
          <a:p>
            <a:pPr algn="just"/>
            <a:r>
              <a:rPr lang="en-GB" sz="15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* More information on </a:t>
            </a:r>
            <a:r>
              <a:rPr lang="en-GB" sz="1500" b="1" i="1" dirty="0" err="1">
                <a:solidFill>
                  <a:schemeClr val="accent1">
                    <a:lumMod val="75000"/>
                  </a:schemeClr>
                </a:solidFill>
                <a:latin typeface="+mn-lt"/>
              </a:rPr>
              <a:t>iSAS</a:t>
            </a:r>
            <a:r>
              <a:rPr lang="en-GB" sz="15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program: </a:t>
            </a:r>
            <a:r>
              <a:rPr lang="en-GB" sz="1500" b="1" i="1" dirty="0">
                <a:latin typeface="+mn-lt"/>
              </a:rPr>
              <a:t> </a:t>
            </a:r>
            <a:r>
              <a:rPr lang="fr-FR" sz="1400" b="1" i="1" dirty="0">
                <a:effectLst/>
                <a:latin typeface="+mn-lt"/>
                <a:hlinkClick r:id="rId4"/>
              </a:rPr>
              <a:t>https://indico.ijclab.in2p3.fr/event/9521/</a:t>
            </a:r>
            <a:endParaRPr lang="en-GB" sz="1500" b="1" i="1" dirty="0">
              <a:latin typeface="+mn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F46E5A-D94F-4D7B-8C4C-94FBAA78BC6A}"/>
              </a:ext>
            </a:extLst>
          </p:cNvPr>
          <p:cNvSpPr/>
          <p:nvPr/>
        </p:nvSpPr>
        <p:spPr>
          <a:xfrm>
            <a:off x="6970563" y="297110"/>
            <a:ext cx="32047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</a:t>
            </a:r>
            <a:r>
              <a:rPr lang="en-GB" dirty="0">
                <a:highlight>
                  <a:srgbClr val="FFFF00"/>
                </a:highlight>
              </a:rPr>
              <a:t>more details in Gilles talk)</a:t>
            </a:r>
            <a:endParaRPr lang="fr-FR" dirty="0">
              <a:highlight>
                <a:srgbClr val="FFFF00"/>
              </a:highligh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487F46E-C345-46E7-BC73-6B4C9104DFC3}"/>
              </a:ext>
            </a:extLst>
          </p:cNvPr>
          <p:cNvSpPr/>
          <p:nvPr/>
        </p:nvSpPr>
        <p:spPr>
          <a:xfrm>
            <a:off x="7710718" y="4946002"/>
            <a:ext cx="30620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</a:t>
            </a:r>
            <a:r>
              <a:rPr lang="en-GB" dirty="0">
                <a:highlight>
                  <a:srgbClr val="FFFF00"/>
                </a:highlight>
              </a:rPr>
              <a:t>more details in Nick talk)</a:t>
            </a:r>
            <a:endParaRPr lang="fr-F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570705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14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Administrative Classification of PERLE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CF7B4C40-558F-4761-A278-B438ECAE6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9632" y="1160088"/>
            <a:ext cx="2965867" cy="420624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D41452E-996C-4DD8-AEE1-47CE7B7D72C4}"/>
              </a:ext>
            </a:extLst>
          </p:cNvPr>
          <p:cNvSpPr txBox="1"/>
          <p:nvPr/>
        </p:nvSpPr>
        <p:spPr>
          <a:xfrm>
            <a:off x="322039" y="725488"/>
            <a:ext cx="5032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n-lt"/>
              </a:rPr>
              <a:t>A study was ordered  to IRSD in 2018 and released in 2019.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8A39AB3-6C5B-040D-F249-8541C47718A3}"/>
              </a:ext>
            </a:extLst>
          </p:cNvPr>
          <p:cNvSpPr txBox="1"/>
          <p:nvPr/>
        </p:nvSpPr>
        <p:spPr>
          <a:xfrm>
            <a:off x="3576344" y="1899102"/>
            <a:ext cx="2026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+mn-lt"/>
              </a:rPr>
              <a:t>~100 pages document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1D828EF-0C14-F777-20E0-253E4F7C8D96}"/>
              </a:ext>
            </a:extLst>
          </p:cNvPr>
          <p:cNvSpPr txBox="1"/>
          <p:nvPr/>
        </p:nvSpPr>
        <p:spPr>
          <a:xfrm>
            <a:off x="7618635" y="674966"/>
            <a:ext cx="2199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latin typeface="+mn-lt"/>
              </a:rPr>
              <a:t>Preliminary conclusions.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80E52BD-3CC9-E55D-91B4-F789A534F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835" y="1120945"/>
            <a:ext cx="2672618" cy="2309670"/>
          </a:xfrm>
          <a:prstGeom prst="rect">
            <a:avLst/>
          </a:prstGeom>
          <a:ln>
            <a:solidFill>
              <a:srgbClr val="229023"/>
            </a:solidFill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110177C-D398-0144-291F-996D98DCD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0763" y="1348448"/>
            <a:ext cx="1905573" cy="1250093"/>
          </a:xfrm>
          <a:prstGeom prst="rect">
            <a:avLst/>
          </a:prstGeom>
          <a:ln>
            <a:noFill/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A6FF9EB-0FC9-6D4B-7828-8528638A0B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835" y="3461792"/>
            <a:ext cx="2672618" cy="121622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4F51EBCF-DCFB-53F2-F336-3607B65C4AC0}"/>
              </a:ext>
            </a:extLst>
          </p:cNvPr>
          <p:cNvSpPr txBox="1"/>
          <p:nvPr/>
        </p:nvSpPr>
        <p:spPr>
          <a:xfrm>
            <a:off x="417835" y="4738191"/>
            <a:ext cx="2582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err="1">
                <a:latin typeface="+mn-lt"/>
              </a:rPr>
              <a:t>Some</a:t>
            </a:r>
            <a:r>
              <a:rPr lang="fr-FR" sz="1400" i="1" dirty="0">
                <a:latin typeface="+mn-lt"/>
              </a:rPr>
              <a:t> benchmarking </a:t>
            </a:r>
            <a:r>
              <a:rPr lang="fr-FR" sz="1400" i="1" dirty="0" err="1">
                <a:latin typeface="+mn-lt"/>
              </a:rPr>
              <a:t>with</a:t>
            </a:r>
            <a:r>
              <a:rPr lang="fr-FR" sz="1400" i="1" dirty="0">
                <a:latin typeface="+mn-lt"/>
              </a:rPr>
              <a:t> </a:t>
            </a:r>
            <a:r>
              <a:rPr lang="fr-FR" sz="1400" i="1" dirty="0" err="1">
                <a:latin typeface="+mn-lt"/>
              </a:rPr>
              <a:t>cERL</a:t>
            </a:r>
            <a:r>
              <a:rPr lang="fr-FR" sz="1400" i="1" dirty="0">
                <a:latin typeface="+mn-lt"/>
              </a:rPr>
              <a:t> and </a:t>
            </a:r>
            <a:r>
              <a:rPr lang="fr-FR" sz="1400" i="1" dirty="0" err="1">
                <a:latin typeface="+mn-lt"/>
              </a:rPr>
              <a:t>JLab</a:t>
            </a:r>
            <a:r>
              <a:rPr lang="fr-FR" sz="1400" i="1" dirty="0">
                <a:latin typeface="+mn-lt"/>
              </a:rPr>
              <a:t> former </a:t>
            </a:r>
            <a:r>
              <a:rPr lang="fr-FR" sz="1400" i="1" dirty="0" err="1">
                <a:latin typeface="+mn-lt"/>
              </a:rPr>
              <a:t>ERLs</a:t>
            </a:r>
            <a:r>
              <a:rPr lang="fr-FR" sz="1400" i="1" dirty="0">
                <a:latin typeface="+mn-lt"/>
              </a:rPr>
              <a:t>.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AC9C4E5B-5CF5-CB6C-46C0-B7DFD567DB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5499" y="941512"/>
            <a:ext cx="2762066" cy="444870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BE4F489-4CEA-CF08-A602-6FBB78D638EE}"/>
              </a:ext>
            </a:extLst>
          </p:cNvPr>
          <p:cNvSpPr txBox="1"/>
          <p:nvPr/>
        </p:nvSpPr>
        <p:spPr>
          <a:xfrm>
            <a:off x="725169" y="2669704"/>
            <a:ext cx="8498417" cy="12464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C0066"/>
            </a:solidFill>
          </a:ln>
        </p:spPr>
        <p:txBody>
          <a:bodyPr wrap="none" rtlCol="0">
            <a:spAutoFit/>
          </a:bodyPr>
          <a:lstStyle/>
          <a:p>
            <a:endParaRPr lang="en-GB" sz="1500" b="1" dirty="0">
              <a:solidFill>
                <a:srgbClr val="C00000"/>
              </a:solidFill>
              <a:latin typeface="+mn-lt"/>
            </a:endParaRPr>
          </a:p>
          <a:p>
            <a:r>
              <a:rPr lang="en-GB" sz="1500" b="1" dirty="0">
                <a:solidFill>
                  <a:srgbClr val="C00000"/>
                </a:solidFill>
                <a:latin typeface="+mn-lt"/>
              </a:rPr>
              <a:t>Today, a task-force is formed to: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500" b="1" dirty="0">
                <a:solidFill>
                  <a:srgbClr val="C00000"/>
                </a:solidFill>
                <a:latin typeface="+mn-lt"/>
              </a:rPr>
              <a:t>Continue and complement these studies to have a preliminary discussion with ASN by Summer 2023.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500" b="1" dirty="0">
                <a:solidFill>
                  <a:srgbClr val="C00000"/>
                </a:solidFill>
                <a:latin typeface="+mn-lt"/>
              </a:rPr>
              <a:t>Start the required studies and the draft of the ASN document for PERLE in the upcoming years </a:t>
            </a:r>
          </a:p>
          <a:p>
            <a:endParaRPr lang="en-GB" sz="15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67908D-8567-416F-9D5C-B489A499F0AB}"/>
              </a:ext>
            </a:extLst>
          </p:cNvPr>
          <p:cNvSpPr/>
          <p:nvPr/>
        </p:nvSpPr>
        <p:spPr>
          <a:xfrm>
            <a:off x="7441303" y="216808"/>
            <a:ext cx="31952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</a:t>
            </a:r>
            <a:r>
              <a:rPr lang="en-GB" dirty="0">
                <a:highlight>
                  <a:srgbClr val="FFFF00"/>
                </a:highlight>
              </a:rPr>
              <a:t>more details in Walid talk)</a:t>
            </a:r>
            <a:endParaRPr lang="fr-F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97700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15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Footprint and site studies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0994CCF-AF70-B09A-E1A8-9E8631DEB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89" y="866645"/>
            <a:ext cx="5048966" cy="306074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776207F-B2FF-6FE4-D643-F72FCF275256}"/>
              </a:ext>
            </a:extLst>
          </p:cNvPr>
          <p:cNvSpPr/>
          <p:nvPr/>
        </p:nvSpPr>
        <p:spPr>
          <a:xfrm>
            <a:off x="201811" y="3813121"/>
            <a:ext cx="61620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+mn-lt"/>
              </a:rPr>
              <a:t>PERLE feature a total footprint of:</a:t>
            </a:r>
          </a:p>
          <a:p>
            <a:r>
              <a:rPr lang="en-GB" sz="1600" dirty="0">
                <a:latin typeface="+mn-lt"/>
              </a:rPr>
              <a:t>30 meters long, 15 meters wide and 3.4 meters high.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959D27F-0943-4EEF-45C6-26E4D4E15FE1}"/>
              </a:ext>
            </a:extLst>
          </p:cNvPr>
          <p:cNvSpPr txBox="1"/>
          <p:nvPr/>
        </p:nvSpPr>
        <p:spPr>
          <a:xfrm>
            <a:off x="5242371" y="882278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Two sites are currently considered and will be studied in details within the CPER program for possibly host PERLE: The Super ACO hall and the IGLOO.</a:t>
            </a: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81892CA5-57C3-38A6-6478-CBEFD3778D33}"/>
              </a:ext>
            </a:extLst>
          </p:cNvPr>
          <p:cNvGrpSpPr/>
          <p:nvPr/>
        </p:nvGrpSpPr>
        <p:grpSpPr>
          <a:xfrm>
            <a:off x="5170363" y="2021632"/>
            <a:ext cx="5400600" cy="2970268"/>
            <a:chOff x="5242371" y="1589584"/>
            <a:chExt cx="5400600" cy="2970268"/>
          </a:xfrm>
        </p:grpSpPr>
        <p:grpSp>
          <p:nvGrpSpPr>
            <p:cNvPr id="11" name="Groupe 8">
              <a:extLst>
                <a:ext uri="{FF2B5EF4-FFF2-40B4-BE49-F238E27FC236}">
                  <a16:creationId xmlns:a16="http://schemas.microsoft.com/office/drawing/2014/main" id="{95C747C2-DA57-19C1-DF36-7FEC4E9098C1}"/>
                </a:ext>
              </a:extLst>
            </p:cNvPr>
            <p:cNvGrpSpPr/>
            <p:nvPr/>
          </p:nvGrpSpPr>
          <p:grpSpPr>
            <a:xfrm>
              <a:off x="5242371" y="1589584"/>
              <a:ext cx="5400600" cy="2970268"/>
              <a:chOff x="907222" y="1452217"/>
              <a:chExt cx="7385050" cy="4298965"/>
            </a:xfrm>
          </p:grpSpPr>
          <p:pic>
            <p:nvPicPr>
              <p:cNvPr id="12" name="Image 11" descr="vue1.png">
                <a:extLst>
                  <a:ext uri="{FF2B5EF4-FFF2-40B4-BE49-F238E27FC236}">
                    <a16:creationId xmlns:a16="http://schemas.microsoft.com/office/drawing/2014/main" id="{5235BCC5-2E9F-92B5-C67B-F962E849D7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>
              <a:xfrm>
                <a:off x="907222" y="1452217"/>
                <a:ext cx="7376138" cy="4298965"/>
              </a:xfrm>
              <a:prstGeom prst="rect">
                <a:avLst/>
              </a:prstGeom>
            </p:spPr>
          </p:pic>
          <p:pic>
            <p:nvPicPr>
              <p:cNvPr id="13" name="Picture 2">
                <a:extLst>
                  <a:ext uri="{FF2B5EF4-FFF2-40B4-BE49-F238E27FC236}">
                    <a16:creationId xmlns:a16="http://schemas.microsoft.com/office/drawing/2014/main" id="{19B06D32-F381-4DA9-4C1E-87A99F3ADD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0000FF">
                    <a:tint val="45000"/>
                    <a:satMod val="400000"/>
                  </a:srgbClr>
                </a:duotone>
              </a:blip>
              <a:srcRect l="22713" t="14300" r="4691" b="12950"/>
              <a:stretch>
                <a:fillRect/>
              </a:stretch>
            </p:blipFill>
            <p:spPr bwMode="auto">
              <a:xfrm>
                <a:off x="918588" y="1582025"/>
                <a:ext cx="7373684" cy="4156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4" name="Forme libre 13">
              <a:extLst>
                <a:ext uri="{FF2B5EF4-FFF2-40B4-BE49-F238E27FC236}">
                  <a16:creationId xmlns:a16="http://schemas.microsoft.com/office/drawing/2014/main" id="{F8BF930A-325C-6A80-E676-3150CCCD64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967734" y="2813720"/>
              <a:ext cx="2379093" cy="664551"/>
            </a:xfrm>
            <a:custGeom>
              <a:avLst/>
              <a:gdLst>
                <a:gd name="connsiteX0" fmla="*/ 0 w 7720641"/>
                <a:gd name="connsiteY0" fmla="*/ 1362974 h 2156604"/>
                <a:gd name="connsiteX1" fmla="*/ 8626 w 7720641"/>
                <a:gd name="connsiteY1" fmla="*/ 879895 h 2156604"/>
                <a:gd name="connsiteX2" fmla="*/ 785004 w 7720641"/>
                <a:gd name="connsiteY2" fmla="*/ 871268 h 2156604"/>
                <a:gd name="connsiteX3" fmla="*/ 802256 w 7720641"/>
                <a:gd name="connsiteY3" fmla="*/ 672861 h 2156604"/>
                <a:gd name="connsiteX4" fmla="*/ 1233577 w 7720641"/>
                <a:gd name="connsiteY4" fmla="*/ 681487 h 2156604"/>
                <a:gd name="connsiteX5" fmla="*/ 1526875 w 7720641"/>
                <a:gd name="connsiteY5" fmla="*/ 508959 h 2156604"/>
                <a:gd name="connsiteX6" fmla="*/ 1673524 w 7720641"/>
                <a:gd name="connsiteY6" fmla="*/ 759125 h 2156604"/>
                <a:gd name="connsiteX7" fmla="*/ 1250830 w 7720641"/>
                <a:gd name="connsiteY7" fmla="*/ 1000664 h 2156604"/>
                <a:gd name="connsiteX8" fmla="*/ 4511615 w 7720641"/>
                <a:gd name="connsiteY8" fmla="*/ 1000664 h 2156604"/>
                <a:gd name="connsiteX9" fmla="*/ 4520241 w 7720641"/>
                <a:gd name="connsiteY9" fmla="*/ 629729 h 2156604"/>
                <a:gd name="connsiteX10" fmla="*/ 6124755 w 7720641"/>
                <a:gd name="connsiteY10" fmla="*/ 612476 h 2156604"/>
                <a:gd name="connsiteX11" fmla="*/ 7272068 w 7720641"/>
                <a:gd name="connsiteY11" fmla="*/ 0 h 2156604"/>
                <a:gd name="connsiteX12" fmla="*/ 7306573 w 7720641"/>
                <a:gd name="connsiteY12" fmla="*/ 483080 h 2156604"/>
                <a:gd name="connsiteX13" fmla="*/ 7461849 w 7720641"/>
                <a:gd name="connsiteY13" fmla="*/ 940280 h 2156604"/>
                <a:gd name="connsiteX14" fmla="*/ 7720641 w 7720641"/>
                <a:gd name="connsiteY14" fmla="*/ 1302589 h 2156604"/>
                <a:gd name="connsiteX15" fmla="*/ 1811547 w 7720641"/>
                <a:gd name="connsiteY15" fmla="*/ 1311215 h 2156604"/>
                <a:gd name="connsiteX16" fmla="*/ 2199736 w 7720641"/>
                <a:gd name="connsiteY16" fmla="*/ 1526876 h 2156604"/>
                <a:gd name="connsiteX17" fmla="*/ 2838090 w 7720641"/>
                <a:gd name="connsiteY17" fmla="*/ 1535502 h 2156604"/>
                <a:gd name="connsiteX18" fmla="*/ 2838090 w 7720641"/>
                <a:gd name="connsiteY18" fmla="*/ 2156604 h 2156604"/>
                <a:gd name="connsiteX19" fmla="*/ 2320505 w 7720641"/>
                <a:gd name="connsiteY19" fmla="*/ 2156604 h 2156604"/>
                <a:gd name="connsiteX20" fmla="*/ 2329132 w 7720641"/>
                <a:gd name="connsiteY20" fmla="*/ 1966823 h 2156604"/>
                <a:gd name="connsiteX21" fmla="*/ 1837426 w 7720641"/>
                <a:gd name="connsiteY21" fmla="*/ 1708031 h 2156604"/>
                <a:gd name="connsiteX22" fmla="*/ 1268083 w 7720641"/>
                <a:gd name="connsiteY22" fmla="*/ 1716657 h 2156604"/>
                <a:gd name="connsiteX23" fmla="*/ 1276709 w 7720641"/>
                <a:gd name="connsiteY23" fmla="*/ 1371600 h 2156604"/>
                <a:gd name="connsiteX24" fmla="*/ 0 w 7720641"/>
                <a:gd name="connsiteY24" fmla="*/ 1362974 h 2156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720641" h="2156604">
                  <a:moveTo>
                    <a:pt x="0" y="1362974"/>
                  </a:moveTo>
                  <a:lnTo>
                    <a:pt x="8626" y="879895"/>
                  </a:lnTo>
                  <a:lnTo>
                    <a:pt x="785004" y="871268"/>
                  </a:lnTo>
                  <a:lnTo>
                    <a:pt x="802256" y="672861"/>
                  </a:lnTo>
                  <a:lnTo>
                    <a:pt x="1233577" y="681487"/>
                  </a:lnTo>
                  <a:lnTo>
                    <a:pt x="1526875" y="508959"/>
                  </a:lnTo>
                  <a:lnTo>
                    <a:pt x="1673524" y="759125"/>
                  </a:lnTo>
                  <a:lnTo>
                    <a:pt x="1250830" y="1000664"/>
                  </a:lnTo>
                  <a:lnTo>
                    <a:pt x="4511615" y="1000664"/>
                  </a:lnTo>
                  <a:lnTo>
                    <a:pt x="4520241" y="629729"/>
                  </a:lnTo>
                  <a:lnTo>
                    <a:pt x="6124755" y="612476"/>
                  </a:lnTo>
                  <a:lnTo>
                    <a:pt x="7272068" y="0"/>
                  </a:lnTo>
                  <a:lnTo>
                    <a:pt x="7306573" y="483080"/>
                  </a:lnTo>
                  <a:lnTo>
                    <a:pt x="7461849" y="940280"/>
                  </a:lnTo>
                  <a:lnTo>
                    <a:pt x="7720641" y="1302589"/>
                  </a:lnTo>
                  <a:lnTo>
                    <a:pt x="1811547" y="1311215"/>
                  </a:lnTo>
                  <a:lnTo>
                    <a:pt x="2199736" y="1526876"/>
                  </a:lnTo>
                  <a:lnTo>
                    <a:pt x="2838090" y="1535502"/>
                  </a:lnTo>
                  <a:lnTo>
                    <a:pt x="2838090" y="2156604"/>
                  </a:lnTo>
                  <a:lnTo>
                    <a:pt x="2320505" y="2156604"/>
                  </a:lnTo>
                  <a:lnTo>
                    <a:pt x="2329132" y="1966823"/>
                  </a:lnTo>
                  <a:lnTo>
                    <a:pt x="1837426" y="1708031"/>
                  </a:lnTo>
                  <a:lnTo>
                    <a:pt x="1268083" y="1716657"/>
                  </a:lnTo>
                  <a:lnTo>
                    <a:pt x="1276709" y="1371600"/>
                  </a:lnTo>
                  <a:lnTo>
                    <a:pt x="0" y="1362974"/>
                  </a:lnTo>
                  <a:close/>
                </a:path>
              </a:pathLst>
            </a:custGeom>
            <a:solidFill>
              <a:srgbClr val="C00000">
                <a:alpha val="50196"/>
              </a:srgb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CBA95830-1AE5-E376-14CF-E0507440EEFE}"/>
                </a:ext>
              </a:extLst>
            </p:cNvPr>
            <p:cNvSpPr txBox="1"/>
            <p:nvPr/>
          </p:nvSpPr>
          <p:spPr>
            <a:xfrm>
              <a:off x="9353430" y="3009999"/>
              <a:ext cx="10015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+mn-lt"/>
                </a:rPr>
                <a:t>IGLOO</a:t>
              </a:r>
            </a:p>
          </p:txBody>
        </p: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1841FF0D-1C4F-3D58-C130-1D955325D1F7}"/>
                </a:ext>
              </a:extLst>
            </p:cNvPr>
            <p:cNvCxnSpPr>
              <a:cxnSpLocks/>
            </p:cNvCxnSpPr>
            <p:nvPr/>
          </p:nvCxnSpPr>
          <p:spPr>
            <a:xfrm>
              <a:off x="9130803" y="3210929"/>
              <a:ext cx="0" cy="1042951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E131DE8B-BFBC-A3DC-C6C0-BD10C1EB69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3717" y="4253880"/>
              <a:ext cx="1870635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0D447066-CE07-43A8-DCB0-4DFB28A024F3}"/>
                </a:ext>
              </a:extLst>
            </p:cNvPr>
            <p:cNvSpPr txBox="1"/>
            <p:nvPr/>
          </p:nvSpPr>
          <p:spPr>
            <a:xfrm rot="16200000">
              <a:off x="8719662" y="3595972"/>
              <a:ext cx="5232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chemeClr val="bg1"/>
                  </a:solidFill>
                  <a:latin typeface="+mn-lt"/>
                </a:rPr>
                <a:t>37 m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04235C31-4F97-F6B2-4949-B71464706A87}"/>
                </a:ext>
              </a:extLst>
            </p:cNvPr>
            <p:cNvSpPr txBox="1"/>
            <p:nvPr/>
          </p:nvSpPr>
          <p:spPr>
            <a:xfrm>
              <a:off x="8034353" y="4037856"/>
              <a:ext cx="592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latin typeface="+mn-lt"/>
                </a:rPr>
                <a:t>55 m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7FD0570-0A74-B04E-B583-499261098C84}"/>
                </a:ext>
              </a:extLst>
            </p:cNvPr>
            <p:cNvSpPr txBox="1"/>
            <p:nvPr/>
          </p:nvSpPr>
          <p:spPr>
            <a:xfrm>
              <a:off x="7690643" y="3533800"/>
              <a:ext cx="11378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  <a:latin typeface="+mn-lt"/>
                </a:rPr>
                <a:t>Super ACO Hall</a:t>
              </a:r>
            </a:p>
          </p:txBody>
        </p:sp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581AFDB1-296C-8636-53D6-81D1C18E4540}"/>
                </a:ext>
              </a:extLst>
            </p:cNvPr>
            <p:cNvGrpSpPr/>
            <p:nvPr/>
          </p:nvGrpSpPr>
          <p:grpSpPr>
            <a:xfrm>
              <a:off x="7314943" y="3206076"/>
              <a:ext cx="1887868" cy="1119812"/>
              <a:chOff x="7314943" y="3206076"/>
              <a:chExt cx="1887868" cy="1119812"/>
            </a:xfrm>
          </p:grpSpPr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E78E839A-806F-C5AD-5B08-D849B6167FF4}"/>
                  </a:ext>
                </a:extLst>
              </p:cNvPr>
              <p:cNvCxnSpPr/>
              <p:nvPr/>
            </p:nvCxnSpPr>
            <p:spPr>
              <a:xfrm>
                <a:off x="7833847" y="3213985"/>
                <a:ext cx="1368964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F6AEBE53-B0C3-BB48-9AB3-DC5EB2817A82}"/>
                  </a:ext>
                </a:extLst>
              </p:cNvPr>
              <p:cNvCxnSpPr/>
              <p:nvPr/>
            </p:nvCxnSpPr>
            <p:spPr>
              <a:xfrm>
                <a:off x="9202718" y="3206076"/>
                <a:ext cx="0" cy="111981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07BBBA7B-414C-F3CE-8E2B-9D7386684011}"/>
                  </a:ext>
                </a:extLst>
              </p:cNvPr>
              <p:cNvCxnSpPr/>
              <p:nvPr/>
            </p:nvCxnSpPr>
            <p:spPr>
              <a:xfrm>
                <a:off x="7323310" y="4317979"/>
                <a:ext cx="1871042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BF78E5E9-31C2-7612-EB91-F7C508F7CACD}"/>
                  </a:ext>
                </a:extLst>
              </p:cNvPr>
              <p:cNvCxnSpPr/>
              <p:nvPr/>
            </p:nvCxnSpPr>
            <p:spPr>
              <a:xfrm>
                <a:off x="7314943" y="3512130"/>
                <a:ext cx="0" cy="805849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E1DC0EAE-B35A-F50F-77A9-54F3BA7F5163}"/>
                  </a:ext>
                </a:extLst>
              </p:cNvPr>
              <p:cNvCxnSpPr/>
              <p:nvPr/>
            </p:nvCxnSpPr>
            <p:spPr>
              <a:xfrm>
                <a:off x="7331676" y="3512130"/>
                <a:ext cx="485459" cy="0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EB7DB26-7E97-E9D7-4B4F-6773A0FF3C4E}"/>
                  </a:ext>
                </a:extLst>
              </p:cNvPr>
              <p:cNvCxnSpPr/>
              <p:nvPr/>
            </p:nvCxnSpPr>
            <p:spPr>
              <a:xfrm flipV="1">
                <a:off x="7825502" y="3206076"/>
                <a:ext cx="0" cy="306054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D78B2417-5B8F-6B84-0C14-49A519C9B925}"/>
                </a:ext>
              </a:extLst>
            </p:cNvPr>
            <p:cNvCxnSpPr>
              <a:cxnSpLocks/>
            </p:cNvCxnSpPr>
            <p:nvPr/>
          </p:nvCxnSpPr>
          <p:spPr>
            <a:xfrm>
              <a:off x="9274819" y="2885728"/>
              <a:ext cx="1152128" cy="0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3BF4BF81-CD68-7B82-A174-5F5102FBAC4B}"/>
                </a:ext>
              </a:extLst>
            </p:cNvPr>
            <p:cNvSpPr txBox="1"/>
            <p:nvPr/>
          </p:nvSpPr>
          <p:spPr>
            <a:xfrm>
              <a:off x="9562851" y="2597696"/>
              <a:ext cx="5923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latin typeface="+mn-lt"/>
                </a:rPr>
                <a:t>36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3282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16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Footprint and site studies </a:t>
            </a:r>
          </a:p>
        </p:txBody>
      </p:sp>
      <p:pic>
        <p:nvPicPr>
          <p:cNvPr id="2" name="Image 1" descr="500-superAco-1">
            <a:extLst>
              <a:ext uri="{FF2B5EF4-FFF2-40B4-BE49-F238E27FC236}">
                <a16:creationId xmlns:a16="http://schemas.microsoft.com/office/drawing/2014/main" id="{09EE7F40-4071-418D-5D9D-779B005ADC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71" r="35344"/>
          <a:stretch>
            <a:fillRect/>
          </a:stretch>
        </p:blipFill>
        <p:spPr bwMode="auto">
          <a:xfrm>
            <a:off x="742562" y="1490144"/>
            <a:ext cx="1944216" cy="2979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500-superAco-4">
            <a:extLst>
              <a:ext uri="{FF2B5EF4-FFF2-40B4-BE49-F238E27FC236}">
                <a16:creationId xmlns:a16="http://schemas.microsoft.com/office/drawing/2014/main" id="{1E2A5F9C-F346-0BF2-F981-347984257D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8" r="33398"/>
          <a:stretch>
            <a:fillRect/>
          </a:stretch>
        </p:blipFill>
        <p:spPr bwMode="auto">
          <a:xfrm>
            <a:off x="2866107" y="1490144"/>
            <a:ext cx="2088232" cy="293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500-superAco-7">
            <a:extLst>
              <a:ext uri="{FF2B5EF4-FFF2-40B4-BE49-F238E27FC236}">
                <a16:creationId xmlns:a16="http://schemas.microsoft.com/office/drawing/2014/main" id="{6459412C-14F6-9E30-3B4B-08A7667A00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5" t="4141" r="33000" b="7784"/>
          <a:stretch>
            <a:fillRect/>
          </a:stretch>
        </p:blipFill>
        <p:spPr bwMode="auto">
          <a:xfrm>
            <a:off x="5162715" y="1490144"/>
            <a:ext cx="1879856" cy="2930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500-igloo3">
            <a:extLst>
              <a:ext uri="{FF2B5EF4-FFF2-40B4-BE49-F238E27FC236}">
                <a16:creationId xmlns:a16="http://schemas.microsoft.com/office/drawing/2014/main" id="{7F1E7828-498F-DB37-852F-540BB20294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95" r="29675"/>
          <a:stretch>
            <a:fillRect/>
          </a:stretch>
        </p:blipFill>
        <p:spPr bwMode="auto">
          <a:xfrm>
            <a:off x="7402611" y="1489596"/>
            <a:ext cx="2339975" cy="29083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4912AE4-4AA4-400B-9485-5825BD2B81F0}"/>
              </a:ext>
            </a:extLst>
          </p:cNvPr>
          <p:cNvSpPr/>
          <p:nvPr/>
        </p:nvSpPr>
        <p:spPr>
          <a:xfrm>
            <a:off x="7186587" y="4851322"/>
            <a:ext cx="31952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</a:t>
            </a:r>
            <a:r>
              <a:rPr lang="en-GB" dirty="0">
                <a:highlight>
                  <a:srgbClr val="FFFF00"/>
                </a:highlight>
              </a:rPr>
              <a:t>more details in Walid talk)</a:t>
            </a:r>
            <a:endParaRPr lang="fr-F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8029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42447" cy="322263"/>
          </a:xfrm>
        </p:spPr>
        <p:txBody>
          <a:bodyPr/>
          <a:lstStyle/>
          <a:p>
            <a:fld id="{77E71596-5F9D-49C5-9701-16B3CA54319D}" type="slidenum">
              <a:rPr lang="en-ZA" smtClean="0">
                <a:latin typeface="+mn-lt"/>
              </a:rPr>
              <a:pPr/>
              <a:t>17</a:t>
            </a:fld>
            <a:endParaRPr lang="en-ZA" dirty="0">
              <a:latin typeface="+mn-lt"/>
            </a:endParaRPr>
          </a:p>
        </p:txBody>
      </p:sp>
      <p:sp>
        <p:nvSpPr>
          <p:cNvPr id="44" name="Titre 1">
            <a:extLst>
              <a:ext uri="{FF2B5EF4-FFF2-40B4-BE49-F238E27FC236}">
                <a16:creationId xmlns:a16="http://schemas.microsoft.com/office/drawing/2014/main" id="{14EA8F9C-9FBE-40EF-A024-83919B350420}"/>
              </a:ext>
            </a:extLst>
          </p:cNvPr>
          <p:cNvSpPr txBox="1">
            <a:spLocks/>
          </p:cNvSpPr>
          <p:nvPr/>
        </p:nvSpPr>
        <p:spPr>
          <a:xfrm>
            <a:off x="1023998" y="134157"/>
            <a:ext cx="8754877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ZA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HR involvement and projection  - French level mostly</a:t>
            </a:r>
            <a:endParaRPr lang="en-GB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2" name="Espace réservé de la date 5">
            <a:extLst>
              <a:ext uri="{FF2B5EF4-FFF2-40B4-BE49-F238E27FC236}">
                <a16:creationId xmlns:a16="http://schemas.microsoft.com/office/drawing/2014/main" id="{15C4322D-68D2-24B6-F876-13616554DA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>
                <a:latin typeface="+mn-lt"/>
              </a:rPr>
              <a:t>22/06/2023</a:t>
            </a:r>
          </a:p>
        </p:txBody>
      </p:sp>
      <p:sp>
        <p:nvSpPr>
          <p:cNvPr id="16" name="Espace réservé du pied de page 25">
            <a:extLst>
              <a:ext uri="{FF2B5EF4-FFF2-40B4-BE49-F238E27FC236}">
                <a16:creationId xmlns:a16="http://schemas.microsoft.com/office/drawing/2014/main" id="{6637AD5F-770E-AC61-63BB-04CFB82D6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897E40B-930D-0C44-107D-05013A4B1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911" y="1252952"/>
            <a:ext cx="5043455" cy="2496872"/>
          </a:xfrm>
          <a:prstGeom prst="rect">
            <a:avLst/>
          </a:prstGeom>
        </p:spPr>
      </p:pic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579B412C-8358-15F1-39D3-3696AB587B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393289"/>
              </p:ext>
            </p:extLst>
          </p:nvPr>
        </p:nvGraphicFramePr>
        <p:xfrm>
          <a:off x="2362051" y="4462646"/>
          <a:ext cx="4536504" cy="6553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1">
                  <a:extLst>
                    <a:ext uri="{9D8B030D-6E8A-4147-A177-3AD203B41FA5}">
                      <a16:colId xmlns:a16="http://schemas.microsoft.com/office/drawing/2014/main" val="1896431534"/>
                    </a:ext>
                  </a:extLst>
                </a:gridCol>
                <a:gridCol w="720081">
                  <a:extLst>
                    <a:ext uri="{9D8B030D-6E8A-4147-A177-3AD203B41FA5}">
                      <a16:colId xmlns:a16="http://schemas.microsoft.com/office/drawing/2014/main" val="91982974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898508562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411636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407940502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75340547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909295336"/>
                    </a:ext>
                  </a:extLst>
                </a:gridCol>
              </a:tblGrid>
              <a:tr h="327665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</a:rPr>
                        <a:t>Year</a:t>
                      </a:r>
                      <a:endParaRPr lang="fr-FR" sz="15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</a:rPr>
                        <a:t>2020</a:t>
                      </a:r>
                      <a:endParaRPr lang="fr-FR" sz="15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</a:rPr>
                        <a:t>2021</a:t>
                      </a:r>
                      <a:endParaRPr lang="fr-FR" sz="15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</a:rPr>
                        <a:t>2022</a:t>
                      </a:r>
                      <a:endParaRPr lang="fr-FR" sz="15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</a:rPr>
                        <a:t>2023</a:t>
                      </a:r>
                      <a:endParaRPr lang="fr-FR" sz="15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</a:rPr>
                        <a:t>2024</a:t>
                      </a:r>
                      <a:endParaRPr lang="fr-FR" sz="15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</a:rPr>
                        <a:t>2025</a:t>
                      </a:r>
                      <a:endParaRPr lang="fr-FR" sz="15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7284537"/>
                  </a:ext>
                </a:extLst>
              </a:tr>
              <a:tr h="327665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+mn-lt"/>
                        </a:rPr>
                        <a:t>FTEs</a:t>
                      </a:r>
                      <a:endParaRPr lang="fr-FR" sz="15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+mn-lt"/>
                        </a:rPr>
                        <a:t>1,9</a:t>
                      </a:r>
                      <a:endParaRPr lang="fr-FR" sz="15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+mn-lt"/>
                        </a:rPr>
                        <a:t>3</a:t>
                      </a:r>
                      <a:endParaRPr lang="fr-FR" sz="15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fr-FR" sz="15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+mn-lt"/>
                        </a:rPr>
                        <a:t>16</a:t>
                      </a:r>
                      <a:endParaRPr lang="fr-FR" sz="15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+mn-lt"/>
                        </a:rPr>
                        <a:t>18</a:t>
                      </a:r>
                      <a:endParaRPr lang="fr-FR" sz="15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>
                          <a:effectLst/>
                          <a:latin typeface="+mn-lt"/>
                        </a:rPr>
                        <a:t>20</a:t>
                      </a:r>
                      <a:endParaRPr lang="fr-FR" sz="15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5246525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5FD11D5B-E5E7-7943-7061-4D89E46DCB2F}"/>
              </a:ext>
            </a:extLst>
          </p:cNvPr>
          <p:cNvSpPr txBox="1"/>
          <p:nvPr/>
        </p:nvSpPr>
        <p:spPr>
          <a:xfrm>
            <a:off x="633859" y="5216406"/>
            <a:ext cx="9289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dirty="0">
                <a:latin typeface="+mn-lt"/>
              </a:rPr>
              <a:t>* For the past years, the table do not include other French lab involvements (LPSC + GANIL) + a split site PhD with Liverpool University.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4C7C047-3005-2DB0-D51C-B61D87DB1CA7}"/>
              </a:ext>
            </a:extLst>
          </p:cNvPr>
          <p:cNvSpPr txBox="1"/>
          <p:nvPr/>
        </p:nvSpPr>
        <p:spPr>
          <a:xfrm>
            <a:off x="417835" y="3915906"/>
            <a:ext cx="9994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500" dirty="0">
                <a:effectLst/>
                <a:latin typeface="+mn-lt"/>
                <a:ea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US" sz="1500" dirty="0">
                <a:effectLst/>
                <a:latin typeface="+mn-lt"/>
                <a:ea typeface="Times New Roman" panose="02020603050405020304" pitchFamily="18" charset="0"/>
              </a:rPr>
              <a:t>Here the evolution of IJCLab manpower implication on the project in the past three years and an estimation for the 3 upcoming ones:</a:t>
            </a:r>
            <a:r>
              <a:rPr lang="fr-FR" sz="1500" dirty="0">
                <a:effectLst/>
                <a:latin typeface="+mn-lt"/>
              </a:rPr>
              <a:t> </a:t>
            </a:r>
            <a:endParaRPr lang="en-GB" sz="1500" dirty="0">
              <a:latin typeface="+mn-lt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C28D928-DE49-EA2E-834E-B39A031D32FB}"/>
              </a:ext>
            </a:extLst>
          </p:cNvPr>
          <p:cNvSpPr txBox="1"/>
          <p:nvPr/>
        </p:nvSpPr>
        <p:spPr>
          <a:xfrm>
            <a:off x="417835" y="788785"/>
            <a:ext cx="10081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+mn-lt"/>
                <a:ea typeface="Calibri" panose="020F0502020204030204" pitchFamily="34" charset="0"/>
              </a:rPr>
              <a:t>Significant increase in 2022 of the forces contributing to PERLE that will continue in the coming years according to the phasing strategy.</a:t>
            </a:r>
            <a:endParaRPr lang="en-GB" sz="1600" dirty="0"/>
          </a:p>
        </p:txBody>
      </p:sp>
      <p:graphicFrame>
        <p:nvGraphicFramePr>
          <p:cNvPr id="11" name="Graphique 10">
            <a:extLst>
              <a:ext uri="{FF2B5EF4-FFF2-40B4-BE49-F238E27FC236}">
                <a16:creationId xmlns:a16="http://schemas.microsoft.com/office/drawing/2014/main" id="{BA2A1305-F631-0A6A-1746-1D3C5287DF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406426"/>
              </p:ext>
            </p:extLst>
          </p:nvPr>
        </p:nvGraphicFramePr>
        <p:xfrm>
          <a:off x="1785987" y="1252952"/>
          <a:ext cx="5350379" cy="2666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A4F85933-176C-EC1B-6645-10CB71E318A3}"/>
              </a:ext>
            </a:extLst>
          </p:cNvPr>
          <p:cNvSpPr txBox="1"/>
          <p:nvPr/>
        </p:nvSpPr>
        <p:spPr>
          <a:xfrm>
            <a:off x="7705456" y="1949624"/>
            <a:ext cx="30673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rgbClr val="C00000"/>
                </a:solidFill>
                <a:latin typeface="+mn-lt"/>
              </a:rPr>
              <a:t>Up to 20 FTE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secured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.</a:t>
            </a:r>
          </a:p>
          <a:p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IJCLab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/ France has to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increase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that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.   </a:t>
            </a:r>
          </a:p>
          <a:p>
            <a:r>
              <a:rPr lang="fr-FR" sz="1600" b="1" dirty="0">
                <a:solidFill>
                  <a:srgbClr val="C00000"/>
                </a:solidFill>
                <a:latin typeface="+mn-lt"/>
              </a:rPr>
              <a:t>BUT</a:t>
            </a:r>
          </a:p>
          <a:p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We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need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similar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exercise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from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 the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other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partners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.</a:t>
            </a:r>
          </a:p>
          <a:p>
            <a:endParaRPr lang="fr-FR" sz="1600" b="1" dirty="0">
              <a:solidFill>
                <a:srgbClr val="C00000"/>
              </a:solidFill>
              <a:latin typeface="+mn-lt"/>
            </a:endParaRPr>
          </a:p>
          <a:p>
            <a:r>
              <a:rPr lang="fr-FR" sz="1600" b="1" dirty="0">
                <a:solidFill>
                  <a:srgbClr val="C00000"/>
                </a:solidFill>
                <a:latin typeface="+mn-lt"/>
              </a:rPr>
              <a:t>Action on </a:t>
            </a:r>
            <a:r>
              <a:rPr lang="fr-FR" sz="1600" b="1" dirty="0" err="1">
                <a:solidFill>
                  <a:srgbClr val="C00000"/>
                </a:solidFill>
                <a:latin typeface="+mn-lt"/>
              </a:rPr>
              <a:t>going</a:t>
            </a:r>
            <a:r>
              <a:rPr lang="fr-FR" sz="1600" b="1" dirty="0">
                <a:solidFill>
                  <a:srgbClr val="C00000"/>
                </a:solidFill>
                <a:latin typeface="+mn-lt"/>
              </a:rPr>
              <a:t>.</a:t>
            </a:r>
          </a:p>
          <a:p>
            <a:endParaRPr lang="fr-FR" sz="16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919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029FB46-F423-4C68-BED2-71619DB1771B}"/>
              </a:ext>
            </a:extLst>
          </p:cNvPr>
          <p:cNvSpPr/>
          <p:nvPr/>
        </p:nvSpPr>
        <p:spPr>
          <a:xfrm>
            <a:off x="417835" y="1013520"/>
            <a:ext cx="99371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+mn-lt"/>
                <a:ea typeface="Calibri" panose="020F0502020204030204" pitchFamily="34" charset="0"/>
              </a:rPr>
              <a:t>The global cost of the full machine ~27 MEuros. </a:t>
            </a:r>
          </a:p>
          <a:p>
            <a:pPr algn="ctr"/>
            <a:r>
              <a:rPr lang="en-GB" dirty="0">
                <a:latin typeface="+mn-lt"/>
                <a:ea typeface="Calibri" panose="020F0502020204030204" pitchFamily="34" charset="0"/>
              </a:rPr>
              <a:t>(This estimation did not include manpower cost)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2F5A2D0-E15C-4A9C-AB8A-6A82E8D7A7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042042"/>
              </p:ext>
            </p:extLst>
          </p:nvPr>
        </p:nvGraphicFramePr>
        <p:xfrm>
          <a:off x="489846" y="3191758"/>
          <a:ext cx="9937101" cy="1926218"/>
        </p:xfrm>
        <a:graphic>
          <a:graphicData uri="http://schemas.openxmlformats.org/drawingml/2006/table">
            <a:tbl>
              <a:tblPr firstRow="1" firstCol="1" bandRow="1"/>
              <a:tblGrid>
                <a:gridCol w="2016221">
                  <a:extLst>
                    <a:ext uri="{9D8B030D-6E8A-4147-A177-3AD203B41FA5}">
                      <a16:colId xmlns:a16="http://schemas.microsoft.com/office/drawing/2014/main" val="212289484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61416643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2538965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15672186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8655956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112278749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19674803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8210581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66702032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72078463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58438787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129581776"/>
                    </a:ext>
                  </a:extLst>
                </a:gridCol>
              </a:tblGrid>
              <a:tr h="373573">
                <a:tc>
                  <a:txBody>
                    <a:bodyPr/>
                    <a:lstStyle/>
                    <a:p>
                      <a:endParaRPr lang="fr-FR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fr-FR" sz="1800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2028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2029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2031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(k€)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295107"/>
                  </a:ext>
                </a:extLst>
              </a:tr>
              <a:tr h="43192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P2B (k€)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168,5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218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1626,5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3548215"/>
                  </a:ext>
                </a:extLst>
              </a:tr>
              <a:tr h="37357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Construction (k€)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2970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17520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5781637"/>
                  </a:ext>
                </a:extLst>
              </a:tr>
              <a:tr h="37357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6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Constr</a:t>
                      </a: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.-Infra (k€)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3800</a:t>
                      </a:r>
                      <a:endParaRPr lang="fr-F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7905"/>
                  </a:ext>
                </a:extLst>
              </a:tr>
              <a:tr h="37357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Upgrade 500 MeV (k€)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1830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4330</a:t>
                      </a:r>
                      <a:endParaRPr lang="fr-F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9560070"/>
                  </a:ext>
                </a:extLst>
              </a:tr>
            </a:tbl>
          </a:graphicData>
        </a:graphic>
      </p:graphicFrame>
      <p:sp>
        <p:nvSpPr>
          <p:cNvPr id="4" name="ZoneTexte 3">
            <a:extLst>
              <a:ext uri="{FF2B5EF4-FFF2-40B4-BE49-F238E27FC236}">
                <a16:creationId xmlns:a16="http://schemas.microsoft.com/office/drawing/2014/main" id="{F0665701-11E7-DF0B-79B8-B044EFA96782}"/>
              </a:ext>
            </a:extLst>
          </p:cNvPr>
          <p:cNvSpPr txBox="1"/>
          <p:nvPr/>
        </p:nvSpPr>
        <p:spPr>
          <a:xfrm>
            <a:off x="417835" y="2327662"/>
            <a:ext cx="9937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+mn-lt"/>
              </a:rPr>
              <a:t>The following table presents an </a:t>
            </a:r>
            <a:r>
              <a:rPr lang="en-GB" sz="1800" kern="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Ideal Spending Profile splitted in P2B phase, Construction, Construction-Infra (infrastructure equipment installation) and Upgrade to 500 MeV.</a:t>
            </a:r>
            <a:endParaRPr lang="en-GB" sz="1800" kern="8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89F149F-6132-C786-253B-6899568AD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15585D5B-AE3D-1DA6-F057-AB06CD048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6F5B612-F9ED-0D41-24AC-4D9DF5CD7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51A7B06D-F036-A02E-3638-E92F67308FF7}"/>
              </a:ext>
            </a:extLst>
          </p:cNvPr>
          <p:cNvSpPr txBox="1">
            <a:spLocks/>
          </p:cNvSpPr>
          <p:nvPr/>
        </p:nvSpPr>
        <p:spPr>
          <a:xfrm>
            <a:off x="1023998" y="134157"/>
            <a:ext cx="8754877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Financial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resources- </a:t>
            </a:r>
            <a:r>
              <a:rPr lang="en-CA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Budget Estimation and spending profile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8907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D4C529-1E9C-44AA-A542-E57635F28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5688632" cy="432048"/>
          </a:xfrm>
        </p:spPr>
        <p:txBody>
          <a:bodyPr/>
          <a:lstStyle/>
          <a:p>
            <a:r>
              <a:rPr lang="en-TT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Budget – Spending profile in graphs</a:t>
            </a:r>
          </a:p>
        </p:txBody>
      </p:sp>
      <p:graphicFrame>
        <p:nvGraphicFramePr>
          <p:cNvPr id="10" name="Graphique 9">
            <a:extLst>
              <a:ext uri="{FF2B5EF4-FFF2-40B4-BE49-F238E27FC236}">
                <a16:creationId xmlns:a16="http://schemas.microsoft.com/office/drawing/2014/main" id="{4D7A57BC-F99D-44D7-A06A-430248D14F0A}"/>
              </a:ext>
            </a:extLst>
          </p:cNvPr>
          <p:cNvGraphicFramePr/>
          <p:nvPr/>
        </p:nvGraphicFramePr>
        <p:xfrm>
          <a:off x="287153" y="537441"/>
          <a:ext cx="4365626" cy="2780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aphique 11">
            <a:extLst>
              <a:ext uri="{FF2B5EF4-FFF2-40B4-BE49-F238E27FC236}">
                <a16:creationId xmlns:a16="http://schemas.microsoft.com/office/drawing/2014/main" id="{B9237EDE-1C00-45C1-9CD6-EAF48A666486}"/>
              </a:ext>
            </a:extLst>
          </p:cNvPr>
          <p:cNvGraphicFramePr/>
          <p:nvPr/>
        </p:nvGraphicFramePr>
        <p:xfrm>
          <a:off x="383356" y="2978517"/>
          <a:ext cx="4173220" cy="2622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>
            <a:extLst>
              <a:ext uri="{FF2B5EF4-FFF2-40B4-BE49-F238E27FC236}">
                <a16:creationId xmlns:a16="http://schemas.microsoft.com/office/drawing/2014/main" id="{E2C3033A-DE93-4779-86E3-2E1638E1B2A3}"/>
              </a:ext>
            </a:extLst>
          </p:cNvPr>
          <p:cNvSpPr/>
          <p:nvPr/>
        </p:nvSpPr>
        <p:spPr>
          <a:xfrm>
            <a:off x="4322067" y="5077847"/>
            <a:ext cx="6067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TT" sz="1400" dirty="0">
                <a:solidFill>
                  <a:srgbClr val="000000"/>
                </a:solidFill>
                <a:latin typeface="+mn-lt"/>
                <a:ea typeface="Calibri" panose="020F0502020204030204" pitchFamily="34" charset="0"/>
              </a:rPr>
              <a:t>Spending Profile in k€ for P2B phase detailing the cost for TDR + Prototyping and the installation of the DC-Gun.</a:t>
            </a:r>
            <a:endParaRPr lang="en-TT" sz="1400" dirty="0">
              <a:latin typeface="+mn-lt"/>
            </a:endParaRP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5B5D8E9-DCA7-4BBB-AD2A-3746FDA74FF5}"/>
              </a:ext>
            </a:extLst>
          </p:cNvPr>
          <p:cNvCxnSpPr>
            <a:cxnSpLocks/>
          </p:cNvCxnSpPr>
          <p:nvPr/>
        </p:nvCxnSpPr>
        <p:spPr>
          <a:xfrm>
            <a:off x="1569963" y="2957736"/>
            <a:ext cx="342315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Graphique 16">
            <a:extLst>
              <a:ext uri="{FF2B5EF4-FFF2-40B4-BE49-F238E27FC236}">
                <a16:creationId xmlns:a16="http://schemas.microsoft.com/office/drawing/2014/main" id="{B9922EEB-8DE3-4C60-BF13-E4610EFFE9AB}"/>
              </a:ext>
            </a:extLst>
          </p:cNvPr>
          <p:cNvGraphicFramePr/>
          <p:nvPr/>
        </p:nvGraphicFramePr>
        <p:xfrm>
          <a:off x="5098355" y="1157536"/>
          <a:ext cx="5184575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D52FDE5E-7380-425A-8F5A-1D206589D1D1}"/>
              </a:ext>
            </a:extLst>
          </p:cNvPr>
          <p:cNvSpPr/>
          <p:nvPr/>
        </p:nvSpPr>
        <p:spPr>
          <a:xfrm>
            <a:off x="993899" y="725488"/>
            <a:ext cx="897119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8745" algn="ctr">
              <a:spcAft>
                <a:spcPts val="0"/>
              </a:spcAft>
            </a:pPr>
            <a:r>
              <a:rPr lang="en-TT" sz="1400" kern="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Ideal Spending Profile in k€ </a:t>
            </a:r>
            <a:r>
              <a:rPr lang="en-TT" sz="1400" kern="800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splitted</a:t>
            </a:r>
            <a:r>
              <a:rPr lang="en-TT" sz="1400" kern="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 in P2B phase, CONSTRUCTION, CONSTRUCION-INFRA and UPGRADE to 500 MeV.</a:t>
            </a:r>
            <a:endParaRPr lang="en-TT" sz="1400" kern="8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74F561F-7422-B738-1C9C-CFE5EE9CDDB1}"/>
              </a:ext>
            </a:extLst>
          </p:cNvPr>
          <p:cNvSpPr txBox="1"/>
          <p:nvPr/>
        </p:nvSpPr>
        <p:spPr>
          <a:xfrm>
            <a:off x="1930003" y="3226023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  <a:latin typeface="+mn-lt"/>
              </a:rPr>
              <a:t>Focus on P2B phase  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BAEA605-FAA5-2F02-2EFD-F790EC8E695D}"/>
              </a:ext>
            </a:extLst>
          </p:cNvPr>
          <p:cNvCxnSpPr>
            <a:cxnSpLocks/>
          </p:cNvCxnSpPr>
          <p:nvPr/>
        </p:nvCxnSpPr>
        <p:spPr>
          <a:xfrm>
            <a:off x="849883" y="2957736"/>
            <a:ext cx="129614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A38484-895C-8683-C4D2-A66CB56CE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60A029-2297-5087-FECD-EF42ABDBF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06B2016-6BA8-45CC-5D95-C4FB220F7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AD730448-7717-45DB-8929-934D0FBA394A}"/>
              </a:ext>
            </a:extLst>
          </p:cNvPr>
          <p:cNvSpPr/>
          <p:nvPr/>
        </p:nvSpPr>
        <p:spPr>
          <a:xfrm>
            <a:off x="4882331" y="1733600"/>
            <a:ext cx="3096344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B9AD790-9368-420B-8BC8-56DFE0E04E78}"/>
              </a:ext>
            </a:extLst>
          </p:cNvPr>
          <p:cNvCxnSpPr>
            <a:cxnSpLocks/>
          </p:cNvCxnSpPr>
          <p:nvPr/>
        </p:nvCxnSpPr>
        <p:spPr>
          <a:xfrm>
            <a:off x="6835502" y="2813720"/>
            <a:ext cx="1287189" cy="5040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24788B53-53CA-4AD5-A7DC-8BE6CF1656F6}"/>
              </a:ext>
            </a:extLst>
          </p:cNvPr>
          <p:cNvSpPr txBox="1"/>
          <p:nvPr/>
        </p:nvSpPr>
        <p:spPr>
          <a:xfrm>
            <a:off x="7436843" y="3317776"/>
            <a:ext cx="30253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We</a:t>
            </a:r>
            <a:r>
              <a:rPr lang="fr-FR" dirty="0"/>
              <a:t> are </a:t>
            </a:r>
            <a:r>
              <a:rPr lang="fr-FR" dirty="0" err="1"/>
              <a:t>trying</a:t>
            </a:r>
            <a:r>
              <a:rPr lang="fr-FR" dirty="0"/>
              <a:t> to </a:t>
            </a:r>
            <a:r>
              <a:rPr lang="fr-FR" dirty="0" err="1"/>
              <a:t>secure</a:t>
            </a:r>
            <a:r>
              <a:rPr lang="fr-FR" dirty="0"/>
              <a:t> </a:t>
            </a:r>
            <a:r>
              <a:rPr lang="fr-FR" dirty="0" err="1"/>
              <a:t>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7007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2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D3988D1C-9A8B-B619-6EFD-6B9BB83E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</a:rPr>
              <a:t>PERLE Timeline for TDR phase and beyond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3" name="Rectangle : coins arrondis 62">
            <a:extLst>
              <a:ext uri="{FF2B5EF4-FFF2-40B4-BE49-F238E27FC236}">
                <a16:creationId xmlns:a16="http://schemas.microsoft.com/office/drawing/2014/main" id="{53F44AE2-CFC6-03E2-96B4-CCF17FE04847}"/>
              </a:ext>
            </a:extLst>
          </p:cNvPr>
          <p:cNvSpPr/>
          <p:nvPr/>
        </p:nvSpPr>
        <p:spPr>
          <a:xfrm>
            <a:off x="3082131" y="869944"/>
            <a:ext cx="3600400" cy="698860"/>
          </a:xfrm>
          <a:prstGeom prst="roundRect">
            <a:avLst/>
          </a:prstGeom>
          <a:noFill/>
          <a:ln>
            <a:solidFill>
              <a:srgbClr val="FF67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rgbClr val="FF6700"/>
                </a:solidFill>
              </a:rPr>
              <a:t>The current phase of the project: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BA143EE-EA7C-3A06-2594-048CF7010225}"/>
              </a:ext>
            </a:extLst>
          </p:cNvPr>
          <p:cNvGrpSpPr/>
          <p:nvPr/>
        </p:nvGrpSpPr>
        <p:grpSpPr>
          <a:xfrm>
            <a:off x="417835" y="1784828"/>
            <a:ext cx="4068960" cy="4008808"/>
            <a:chOff x="741363" y="1784828"/>
            <a:chExt cx="4068960" cy="4008808"/>
          </a:xfrm>
        </p:grpSpPr>
        <p:sp>
          <p:nvSpPr>
            <p:cNvPr id="65" name="Rectangle : coins arrondis 64">
              <a:extLst>
                <a:ext uri="{FF2B5EF4-FFF2-40B4-BE49-F238E27FC236}">
                  <a16:creationId xmlns:a16="http://schemas.microsoft.com/office/drawing/2014/main" id="{4E24F4C1-E9B7-FE8D-852E-C47081D536E4}"/>
                </a:ext>
              </a:extLst>
            </p:cNvPr>
            <p:cNvSpPr/>
            <p:nvPr/>
          </p:nvSpPr>
          <p:spPr>
            <a:xfrm>
              <a:off x="1533451" y="1784828"/>
              <a:ext cx="2304256" cy="524836"/>
            </a:xfrm>
            <a:prstGeom prst="roundRect">
              <a:avLst/>
            </a:prstGeom>
            <a:noFill/>
            <a:ln>
              <a:solidFill>
                <a:srgbClr val="FF67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</a:rPr>
                <a:t>Technical Design phase (</a:t>
              </a:r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  <a:sym typeface="Wingdings" pitchFamily="2" charset="2"/>
                </a:rPr>
                <a:t> </a:t>
              </a:r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</a:rPr>
                <a:t>2023)</a:t>
              </a:r>
            </a:p>
          </p:txBody>
        </p:sp>
        <p:sp>
          <p:nvSpPr>
            <p:cNvPr id="66" name="Rectangle : coins arrondis 65">
              <a:extLst>
                <a:ext uri="{FF2B5EF4-FFF2-40B4-BE49-F238E27FC236}">
                  <a16:creationId xmlns:a16="http://schemas.microsoft.com/office/drawing/2014/main" id="{CD95076F-7B24-458F-22D2-E52DBAF37830}"/>
                </a:ext>
              </a:extLst>
            </p:cNvPr>
            <p:cNvSpPr/>
            <p:nvPr/>
          </p:nvSpPr>
          <p:spPr>
            <a:xfrm>
              <a:off x="741363" y="2453680"/>
              <a:ext cx="4068960" cy="2952328"/>
            </a:xfrm>
            <a:prstGeom prst="roundRect">
              <a:avLst/>
            </a:prstGeom>
            <a:noFill/>
            <a:ln>
              <a:solidFill>
                <a:srgbClr val="FF67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7" name="ZoneTexte 66">
              <a:extLst>
                <a:ext uri="{FF2B5EF4-FFF2-40B4-BE49-F238E27FC236}">
                  <a16:creationId xmlns:a16="http://schemas.microsoft.com/office/drawing/2014/main" id="{817EF8E2-FC5E-587B-8C00-FA78260BC33B}"/>
                </a:ext>
              </a:extLst>
            </p:cNvPr>
            <p:cNvSpPr txBox="1"/>
            <p:nvPr/>
          </p:nvSpPr>
          <p:spPr>
            <a:xfrm>
              <a:off x="921891" y="2669704"/>
              <a:ext cx="3672408" cy="312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Machine design </a:t>
              </a:r>
              <a:r>
                <a:rPr lang="en-GB" sz="1200" dirty="0"/>
                <a:t>(Injector, 250MeV and 500 MeV configurations) </a:t>
              </a:r>
              <a:endParaRPr lang="en-GB" sz="13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Beam dynamics studies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Main systems design (Buncher, Magnets, HOM couplers, full dressed cavity, power couplers, new CM, IP, dump…)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In-Kind adaptation and/or upgrade </a:t>
              </a:r>
              <a:r>
                <a:rPr lang="en-GB" sz="1300" b="1" u="sng" dirty="0">
                  <a:latin typeface="+mn-lt"/>
                </a:rPr>
                <a:t>studies</a:t>
              </a:r>
              <a:r>
                <a:rPr lang="en-GB" sz="1300" dirty="0">
                  <a:latin typeface="+mn-lt"/>
                </a:rPr>
                <a:t> (DC-Gun, </a:t>
              </a:r>
              <a:r>
                <a:rPr lang="en-GB" sz="1300" dirty="0">
                  <a:solidFill>
                    <a:srgbClr val="00B050"/>
                  </a:solidFill>
                  <a:latin typeface="+mn-lt"/>
                </a:rPr>
                <a:t>Booster</a:t>
              </a:r>
              <a:r>
                <a:rPr lang="en-GB" sz="1300" dirty="0">
                  <a:latin typeface="+mn-lt"/>
                </a:rPr>
                <a:t>, SPL CM) </a:t>
              </a:r>
              <a:r>
                <a:rPr lang="en-GB" sz="1300" dirty="0">
                  <a:solidFill>
                    <a:srgbClr val="00B050"/>
                  </a:solidFill>
                  <a:latin typeface="+mn-lt"/>
                </a:rPr>
                <a:t>*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Definition of the needs (</a:t>
              </a:r>
              <a:r>
                <a:rPr lang="en-GB" sz="1300" dirty="0" err="1">
                  <a:latin typeface="+mn-lt"/>
                </a:rPr>
                <a:t>Diags</a:t>
              </a:r>
              <a:r>
                <a:rPr lang="en-GB" sz="1300" dirty="0">
                  <a:latin typeface="+mn-lt"/>
                </a:rPr>
                <a:t>, Cryogenics, CC, LLRF, Shielding, machine interlock system, infrastructure…)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Experiments with PERLE beam and their specific needs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300" dirty="0">
                <a:latin typeface="+mn-lt"/>
              </a:endParaRPr>
            </a:p>
            <a:p>
              <a:endParaRPr lang="en-GB" sz="1300" dirty="0">
                <a:latin typeface="+mn-lt"/>
              </a:endParaRPr>
            </a:p>
          </p:txBody>
        </p:sp>
      </p:grpSp>
      <p:grpSp>
        <p:nvGrpSpPr>
          <p:cNvPr id="68" name="Groupe 67">
            <a:extLst>
              <a:ext uri="{FF2B5EF4-FFF2-40B4-BE49-F238E27FC236}">
                <a16:creationId xmlns:a16="http://schemas.microsoft.com/office/drawing/2014/main" id="{052C52ED-A832-93AE-F962-5A8900E1CBF8}"/>
              </a:ext>
            </a:extLst>
          </p:cNvPr>
          <p:cNvGrpSpPr/>
          <p:nvPr/>
        </p:nvGrpSpPr>
        <p:grpSpPr>
          <a:xfrm>
            <a:off x="6069955" y="1784828"/>
            <a:ext cx="4212976" cy="3577921"/>
            <a:chOff x="6069955" y="1784828"/>
            <a:chExt cx="4212976" cy="3577921"/>
          </a:xfrm>
        </p:grpSpPr>
        <p:sp>
          <p:nvSpPr>
            <p:cNvPr id="69" name="Rectangle : coins arrondis 68">
              <a:extLst>
                <a:ext uri="{FF2B5EF4-FFF2-40B4-BE49-F238E27FC236}">
                  <a16:creationId xmlns:a16="http://schemas.microsoft.com/office/drawing/2014/main" id="{999F76B1-4A64-2A3B-1BAC-1C871A7A45BC}"/>
                </a:ext>
              </a:extLst>
            </p:cNvPr>
            <p:cNvSpPr/>
            <p:nvPr/>
          </p:nvSpPr>
          <p:spPr>
            <a:xfrm>
              <a:off x="6250483" y="1784828"/>
              <a:ext cx="3816424" cy="524836"/>
            </a:xfrm>
            <a:prstGeom prst="roundRect">
              <a:avLst/>
            </a:prstGeom>
            <a:noFill/>
            <a:ln>
              <a:solidFill>
                <a:srgbClr val="FF67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</a:rPr>
                <a:t>Prepare to Build phase (P2B) (</a:t>
              </a:r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  <a:sym typeface="Wingdings" pitchFamily="2" charset="2"/>
                </a:rPr>
                <a:t> </a:t>
              </a:r>
              <a:r>
                <a:rPr lang="en-GB" sz="1600" b="1" dirty="0">
                  <a:solidFill>
                    <a:schemeClr val="accent1">
                      <a:lumMod val="75000"/>
                    </a:schemeClr>
                  </a:solidFill>
                </a:rPr>
                <a:t>2025)</a:t>
              </a:r>
            </a:p>
          </p:txBody>
        </p:sp>
        <p:sp>
          <p:nvSpPr>
            <p:cNvPr id="70" name="Rectangle : coins arrondis 69">
              <a:extLst>
                <a:ext uri="{FF2B5EF4-FFF2-40B4-BE49-F238E27FC236}">
                  <a16:creationId xmlns:a16="http://schemas.microsoft.com/office/drawing/2014/main" id="{95B8898C-EC93-B63F-3A79-68145F3CB4FE}"/>
                </a:ext>
              </a:extLst>
            </p:cNvPr>
            <p:cNvSpPr/>
            <p:nvPr/>
          </p:nvSpPr>
          <p:spPr>
            <a:xfrm>
              <a:off x="6069955" y="2453680"/>
              <a:ext cx="4212976" cy="2880320"/>
            </a:xfrm>
            <a:prstGeom prst="roundRect">
              <a:avLst/>
            </a:prstGeom>
            <a:noFill/>
            <a:ln>
              <a:solidFill>
                <a:srgbClr val="FF67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ZoneTexte 70">
              <a:extLst>
                <a:ext uri="{FF2B5EF4-FFF2-40B4-BE49-F238E27FC236}">
                  <a16:creationId xmlns:a16="http://schemas.microsoft.com/office/drawing/2014/main" id="{83AFD438-A95C-50BC-7B9B-A7270FD07AA4}"/>
                </a:ext>
              </a:extLst>
            </p:cNvPr>
            <p:cNvSpPr txBox="1"/>
            <p:nvPr/>
          </p:nvSpPr>
          <p:spPr>
            <a:xfrm>
              <a:off x="6250483" y="2669704"/>
              <a:ext cx="4032448" cy="26930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solidFill>
                    <a:srgbClr val="C00000"/>
                  </a:solidFill>
                  <a:latin typeface="+mn-lt"/>
                </a:rPr>
                <a:t>Prototyping and tests </a:t>
              </a:r>
              <a:r>
                <a:rPr lang="en-GB" sz="1300" dirty="0">
                  <a:latin typeface="+mn-lt"/>
                </a:rPr>
                <a:t>(HOM couplers, Single cell booster cavity, B-COM magnet, 5-cells Nb Cavity) </a:t>
              </a:r>
              <a:r>
                <a:rPr lang="en-GB" sz="1300" dirty="0">
                  <a:solidFill>
                    <a:srgbClr val="C00000"/>
                  </a:solidFill>
                  <a:latin typeface="+mn-lt"/>
                </a:rPr>
                <a:t>*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PERLE administrative regime (Dossier ASN)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Infrastructure (site investigations and work)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300" dirty="0">
                <a:latin typeface="+mn-lt"/>
              </a:endParaRPr>
            </a:p>
            <a:p>
              <a:r>
                <a:rPr lang="en-GB" sz="1300" b="1" dirty="0">
                  <a:latin typeface="+mn-lt"/>
                </a:rPr>
                <a:t>And also:</a:t>
              </a:r>
            </a:p>
            <a:p>
              <a:endParaRPr lang="en-GB" sz="1300" b="1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DC-Gun reinstallation and test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Equipment specifications and procurement (for DC gun)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300" dirty="0">
                  <a:latin typeface="+mn-lt"/>
                </a:rPr>
                <a:t>In-Kind adaptation and/or upgrade </a:t>
              </a:r>
              <a:r>
                <a:rPr lang="en-GB" sz="1300" b="1" u="sng" dirty="0">
                  <a:latin typeface="+mn-lt"/>
                </a:rPr>
                <a:t>work</a:t>
              </a:r>
              <a:r>
                <a:rPr lang="en-GB" sz="1300" b="1" dirty="0">
                  <a:latin typeface="+mn-lt"/>
                </a:rPr>
                <a:t> </a:t>
              </a:r>
              <a:r>
                <a:rPr lang="en-GB" sz="1300" dirty="0">
                  <a:latin typeface="+mn-lt"/>
                </a:rPr>
                <a:t>(DC-Gun, ESS CM)</a:t>
              </a:r>
            </a:p>
            <a:p>
              <a:endParaRPr lang="en-GB" sz="1300" dirty="0">
                <a:latin typeface="+mn-lt"/>
              </a:endParaRPr>
            </a:p>
          </p:txBody>
        </p:sp>
      </p:grpSp>
      <p:sp>
        <p:nvSpPr>
          <p:cNvPr id="72" name="Flèche courbée vers la gauche 71">
            <a:extLst>
              <a:ext uri="{FF2B5EF4-FFF2-40B4-BE49-F238E27FC236}">
                <a16:creationId xmlns:a16="http://schemas.microsoft.com/office/drawing/2014/main" id="{5CF26BB5-CAEF-BDD5-6DE2-944854E415AC}"/>
              </a:ext>
            </a:extLst>
          </p:cNvPr>
          <p:cNvSpPr/>
          <p:nvPr/>
        </p:nvSpPr>
        <p:spPr>
          <a:xfrm rot="5400000">
            <a:off x="5002879" y="3881812"/>
            <a:ext cx="443488" cy="1475656"/>
          </a:xfrm>
          <a:prstGeom prst="curvedLef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73" name="Flèche courbée vers la gauche 72">
            <a:extLst>
              <a:ext uri="{FF2B5EF4-FFF2-40B4-BE49-F238E27FC236}">
                <a16:creationId xmlns:a16="http://schemas.microsoft.com/office/drawing/2014/main" id="{30C71CF6-5671-1188-78F3-2D2EAA0A81F5}"/>
              </a:ext>
            </a:extLst>
          </p:cNvPr>
          <p:cNvSpPr/>
          <p:nvPr/>
        </p:nvSpPr>
        <p:spPr>
          <a:xfrm rot="16200000">
            <a:off x="5056631" y="1991348"/>
            <a:ext cx="443488" cy="1368152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5732C8E6-29CA-4793-BBC9-E3CB02BE9ED6}"/>
              </a:ext>
            </a:extLst>
          </p:cNvPr>
          <p:cNvSpPr txBox="1"/>
          <p:nvPr/>
        </p:nvSpPr>
        <p:spPr>
          <a:xfrm>
            <a:off x="4378275" y="4903693"/>
            <a:ext cx="1800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+mn-lt"/>
              </a:rPr>
              <a:t>* Prototyping results could be included in the TDR phase if available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60BF52EB-6397-2A7B-D522-030AADC4F754}"/>
              </a:ext>
            </a:extLst>
          </p:cNvPr>
          <p:cNvSpPr txBox="1"/>
          <p:nvPr/>
        </p:nvSpPr>
        <p:spPr>
          <a:xfrm>
            <a:off x="4451299" y="2841303"/>
            <a:ext cx="1655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00B050"/>
                </a:solidFill>
                <a:latin typeface="+mn-lt"/>
              </a:rPr>
              <a:t>* Design of some systems could continue after TDR publication</a:t>
            </a:r>
          </a:p>
        </p:txBody>
      </p:sp>
      <p:cxnSp>
        <p:nvCxnSpPr>
          <p:cNvPr id="76" name="Connecteur droit avec flèche 75">
            <a:extLst>
              <a:ext uri="{FF2B5EF4-FFF2-40B4-BE49-F238E27FC236}">
                <a16:creationId xmlns:a16="http://schemas.microsoft.com/office/drawing/2014/main" id="{8DC37C2D-F312-2053-4FFF-8FA56F30453E}"/>
              </a:ext>
            </a:extLst>
          </p:cNvPr>
          <p:cNvCxnSpPr>
            <a:cxnSpLocks/>
            <a:stCxn id="63" idx="2"/>
            <a:endCxn id="65" idx="3"/>
          </p:cNvCxnSpPr>
          <p:nvPr/>
        </p:nvCxnSpPr>
        <p:spPr>
          <a:xfrm flipH="1">
            <a:off x="3514179" y="1568804"/>
            <a:ext cx="1368152" cy="478442"/>
          </a:xfrm>
          <a:prstGeom prst="straightConnector1">
            <a:avLst/>
          </a:prstGeom>
          <a:ln>
            <a:solidFill>
              <a:srgbClr val="FF67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>
            <a:extLst>
              <a:ext uri="{FF2B5EF4-FFF2-40B4-BE49-F238E27FC236}">
                <a16:creationId xmlns:a16="http://schemas.microsoft.com/office/drawing/2014/main" id="{EC35F384-4B3C-C29A-1B2E-5D055638EDA0}"/>
              </a:ext>
            </a:extLst>
          </p:cNvPr>
          <p:cNvCxnSpPr>
            <a:cxnSpLocks/>
            <a:stCxn id="63" idx="2"/>
            <a:endCxn id="69" idx="1"/>
          </p:cNvCxnSpPr>
          <p:nvPr/>
        </p:nvCxnSpPr>
        <p:spPr>
          <a:xfrm>
            <a:off x="4882331" y="1568804"/>
            <a:ext cx="1368152" cy="478442"/>
          </a:xfrm>
          <a:prstGeom prst="straightConnector1">
            <a:avLst/>
          </a:prstGeom>
          <a:ln>
            <a:solidFill>
              <a:srgbClr val="FF67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45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0D78F4-3804-4F98-98D0-C1901C4E1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915" y="149424"/>
            <a:ext cx="5688632" cy="432048"/>
          </a:xfrm>
        </p:spPr>
        <p:txBody>
          <a:bodyPr/>
          <a:lstStyle/>
          <a:p>
            <a:r>
              <a:rPr lang="en-GB">
                <a:solidFill>
                  <a:schemeClr val="accent5">
                    <a:lumMod val="75000"/>
                  </a:schemeClr>
                </a:solidFill>
                <a:latin typeface="+mn-lt"/>
              </a:rPr>
              <a:t>Search for financial support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DE9B0A-5973-4AF4-A513-9D8CAF5137B6}"/>
              </a:ext>
            </a:extLst>
          </p:cNvPr>
          <p:cNvSpPr/>
          <p:nvPr/>
        </p:nvSpPr>
        <p:spPr>
          <a:xfrm>
            <a:off x="190843" y="794876"/>
            <a:ext cx="105241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sz="15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We are actively looking at different possibilities to get extra funds for the P2B phase and beyond. </a:t>
            </a:r>
          </a:p>
          <a:p>
            <a:pPr algn="just"/>
            <a:endParaRPr lang="en-CA" sz="1600" dirty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5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Beyond PERLE, but really PERLE and </a:t>
            </a:r>
            <a:r>
              <a:rPr lang="en-CA" sz="1500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bERLinPro</a:t>
            </a:r>
            <a:r>
              <a:rPr lang="en-CA" sz="15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 oriented, we are about signing an </a:t>
            </a:r>
            <a:r>
              <a:rPr lang="en-CA" sz="1500" dirty="0">
                <a:solidFill>
                  <a:srgbClr val="C00000"/>
                </a:solidFill>
                <a:latin typeface="+mn-lt"/>
                <a:ea typeface="Times New Roman" panose="02020603050405020304" pitchFamily="18" charset="0"/>
              </a:rPr>
              <a:t>MoU CNRS/HZB</a:t>
            </a:r>
          </a:p>
          <a:p>
            <a:pPr algn="just"/>
            <a:endParaRPr lang="en-CA" sz="1500" b="1" dirty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500" b="1" u="sng" dirty="0" err="1">
                <a:solidFill>
                  <a:srgbClr val="C00000"/>
                </a:solidFill>
                <a:latin typeface="+mn-lt"/>
                <a:ea typeface="Times New Roman" panose="02020603050405020304" pitchFamily="18" charset="0"/>
              </a:rPr>
              <a:t>iSAS</a:t>
            </a:r>
            <a:r>
              <a:rPr lang="en-CA" sz="1500" b="1" u="sng" dirty="0">
                <a:solidFill>
                  <a:srgbClr val="C00000"/>
                </a:solidFill>
                <a:latin typeface="+mn-lt"/>
                <a:ea typeface="Times New Roman" panose="02020603050405020304" pitchFamily="18" charset="0"/>
              </a:rPr>
              <a:t>:</a:t>
            </a:r>
            <a:r>
              <a:rPr lang="en-CA" sz="1500" u="sng" dirty="0">
                <a:solidFill>
                  <a:srgbClr val="C0000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en-CA" sz="1500" u="sng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European INFRA-TECH </a:t>
            </a:r>
            <a:r>
              <a:rPr lang="en-CA" sz="15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project </a:t>
            </a:r>
            <a:r>
              <a:rPr lang="en-GB" sz="1500" dirty="0">
                <a:solidFill>
                  <a:prstClr val="black"/>
                </a:solidFill>
                <a:latin typeface="+mn-lt"/>
              </a:rPr>
              <a:t>11 research partners (CNRS, CERN, ESS, DESY, VUB, CEA, HZB, INFN, UKRI, UL, EPFL)</a:t>
            </a:r>
            <a:r>
              <a:rPr lang="en-CA" sz="15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 Asked 5M€. Financial support for the construction of the full cryomodule of a cost of about 3M€. The IN2P3 has guarantee the matching funds at the level of 1.0M€ complemented by the lab.</a:t>
            </a:r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en-CA" sz="1500" dirty="0">
                <a:solidFill>
                  <a:srgbClr val="C00000"/>
                </a:solidFill>
                <a:latin typeface="+mn-lt"/>
                <a:ea typeface="Times New Roman" panose="02020603050405020304" pitchFamily="18" charset="0"/>
                <a:sym typeface="Wingdings" panose="05000000000000000000" pitchFamily="2" charset="2"/>
              </a:rPr>
              <a:t>Possibility of having ESS and INFN-LASA-Milano in PERLE Coll.</a:t>
            </a:r>
          </a:p>
          <a:p>
            <a:pPr marL="285750" indent="-285750" algn="just">
              <a:buFont typeface="Wingdings" panose="05000000000000000000" pitchFamily="2" charset="2"/>
              <a:buChar char="à"/>
            </a:pPr>
            <a:r>
              <a:rPr lang="en-CA" sz="1500" dirty="0">
                <a:solidFill>
                  <a:srgbClr val="C00000"/>
                </a:solidFill>
                <a:latin typeface="+mn-lt"/>
                <a:ea typeface="Times New Roman" panose="02020603050405020304" pitchFamily="18" charset="0"/>
                <a:sym typeface="Wingdings" panose="05000000000000000000" pitchFamily="2" charset="2"/>
              </a:rPr>
              <a:t>Contribution ESS vessel cryomodule</a:t>
            </a:r>
            <a:endParaRPr lang="en-CA" sz="1500" dirty="0">
              <a:solidFill>
                <a:srgbClr val="C00000"/>
              </a:solidFill>
              <a:latin typeface="+mn-lt"/>
              <a:ea typeface="Times New Roman" panose="02020603050405020304" pitchFamily="18" charset="0"/>
            </a:endParaRPr>
          </a:p>
          <a:p>
            <a:pPr algn="just"/>
            <a:endParaRPr lang="en-CA" sz="1500" dirty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CA" sz="15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France 2030 will propose new project oriented calls (current 2023) ~5M€.  Call in fall.</a:t>
            </a:r>
            <a:endParaRPr lang="fr-FR" sz="1500" dirty="0">
              <a:latin typeface="+mn-lt"/>
              <a:ea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fr-FR" sz="1500" kern="800" dirty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CA" sz="1500" kern="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Important role played by ERL panel with a mandate by the CERN Council in the ESPP Roadmap has as a main task to guarantee that the ERL RoadMap and so PERLE could get the sufficient financial support to success the ESPP strategy.</a:t>
            </a:r>
          </a:p>
          <a:p>
            <a:pPr algn="just"/>
            <a:endParaRPr lang="en-CA" sz="1600" kern="800" dirty="0">
              <a:solidFill>
                <a:srgbClr val="000000"/>
              </a:solidFill>
              <a:latin typeface="+mn-lt"/>
              <a:ea typeface="Times New Roman" panose="02020603050405020304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CA" sz="1500" kern="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In-Kind contributions: </a:t>
            </a:r>
          </a:p>
          <a:p>
            <a:pPr marL="787400" lvl="1" indent="-285750" algn="just">
              <a:buFont typeface="Courier New" panose="02070309020205020404" pitchFamily="49" charset="0"/>
              <a:buChar char="o"/>
            </a:pPr>
            <a:r>
              <a:rPr lang="en-CA" sz="1500" kern="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Approved: DC gun from Daresbury, CM vessel ESS (around 700k€).  </a:t>
            </a:r>
          </a:p>
          <a:p>
            <a:pPr marL="787400" lvl="1" indent="-285750" algn="just">
              <a:buFont typeface="Courier New" panose="02070309020205020404" pitchFamily="49" charset="0"/>
              <a:buChar char="o"/>
            </a:pPr>
            <a:r>
              <a:rPr lang="en-CA" sz="1500" kern="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Potential in-Kind Contributions under discussions: CBETA equipment, Booster (</a:t>
            </a:r>
            <a:r>
              <a:rPr lang="en-CA" sz="1500" kern="800" dirty="0" err="1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Jlab</a:t>
            </a:r>
            <a:r>
              <a:rPr lang="en-CA" sz="1500" kern="800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 ?), Buncher (ESS-Bilbao?) </a:t>
            </a:r>
            <a:r>
              <a:rPr lang="en-GB" sz="1500" kern="800" dirty="0">
                <a:latin typeface="+mn-lt"/>
                <a:ea typeface="Times New Roman" panose="02020603050405020304" pitchFamily="18" charset="0"/>
              </a:rPr>
              <a:t> </a:t>
            </a:r>
            <a:endParaRPr lang="fr-FR" sz="1500" kern="800" dirty="0"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1D41097-3F81-CB63-2B72-2AA462053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4606FE6-2340-244B-788F-FED9FAAAD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E8524A5-EB76-DACD-24B3-D405A879A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522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42447" cy="322263"/>
          </a:xfrm>
        </p:spPr>
        <p:txBody>
          <a:bodyPr/>
          <a:lstStyle/>
          <a:p>
            <a:fld id="{77E71596-5F9D-49C5-9701-16B3CA54319D}" type="slidenum">
              <a:rPr lang="en-ZA" smtClean="0">
                <a:latin typeface="+mn-lt"/>
              </a:rPr>
              <a:pPr/>
              <a:t>21</a:t>
            </a:fld>
            <a:endParaRPr lang="en-ZA" dirty="0">
              <a:latin typeface="+mn-lt"/>
            </a:endParaRPr>
          </a:p>
        </p:txBody>
      </p:sp>
      <p:sp>
        <p:nvSpPr>
          <p:cNvPr id="44" name="Titre 1">
            <a:extLst>
              <a:ext uri="{FF2B5EF4-FFF2-40B4-BE49-F238E27FC236}">
                <a16:creationId xmlns:a16="http://schemas.microsoft.com/office/drawing/2014/main" id="{14EA8F9C-9FBE-40EF-A024-83919B350420}"/>
              </a:ext>
            </a:extLst>
          </p:cNvPr>
          <p:cNvSpPr txBox="1">
            <a:spLocks/>
          </p:cNvSpPr>
          <p:nvPr/>
        </p:nvSpPr>
        <p:spPr>
          <a:xfrm>
            <a:off x="1023998" y="134157"/>
            <a:ext cx="8754877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ISAS: Innovate for Sustainable Accelerating Systems </a:t>
            </a:r>
          </a:p>
        </p:txBody>
      </p:sp>
      <p:sp>
        <p:nvSpPr>
          <p:cNvPr id="12" name="Espace réservé de la date 5">
            <a:extLst>
              <a:ext uri="{FF2B5EF4-FFF2-40B4-BE49-F238E27FC236}">
                <a16:creationId xmlns:a16="http://schemas.microsoft.com/office/drawing/2014/main" id="{15C4322D-68D2-24B6-F876-13616554DA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>
                <a:latin typeface="+mn-lt"/>
              </a:rPr>
              <a:t>22/06/2023</a:t>
            </a:r>
          </a:p>
        </p:txBody>
      </p:sp>
      <p:sp>
        <p:nvSpPr>
          <p:cNvPr id="16" name="Espace réservé du pied de page 25">
            <a:extLst>
              <a:ext uri="{FF2B5EF4-FFF2-40B4-BE49-F238E27FC236}">
                <a16:creationId xmlns:a16="http://schemas.microsoft.com/office/drawing/2014/main" id="{6637AD5F-770E-AC61-63BB-04CFB82D6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A346EE0-8CB6-6A2D-102A-A1BE14554FCF}"/>
              </a:ext>
            </a:extLst>
          </p:cNvPr>
          <p:cNvSpPr txBox="1"/>
          <p:nvPr/>
        </p:nvSpPr>
        <p:spPr>
          <a:xfrm>
            <a:off x="345827" y="1001143"/>
            <a:ext cx="10009112" cy="4486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EU call HORIZON-INFRA-2023-TECH-01-01: </a:t>
            </a:r>
            <a:r>
              <a:rPr lang="en-GB" sz="1600" b="1" dirty="0">
                <a:latin typeface="+mn-lt"/>
              </a:rPr>
              <a:t>New technologies and solutions for reducing the environmental and climate footprint of RIs. </a:t>
            </a:r>
            <a:r>
              <a:rPr lang="fr-FR" sz="1600" dirty="0">
                <a:latin typeface="+mn-lt"/>
              </a:rPr>
              <a:t>Project </a:t>
            </a:r>
            <a:r>
              <a:rPr lang="fr-FR" sz="1600" dirty="0" err="1">
                <a:latin typeface="+mn-lt"/>
              </a:rPr>
              <a:t>submitted</a:t>
            </a:r>
            <a:r>
              <a:rPr lang="fr-FR" sz="1600" dirty="0">
                <a:latin typeface="+mn-lt"/>
              </a:rPr>
              <a:t> to EU on March 9, 2023</a:t>
            </a:r>
            <a:endParaRPr lang="en-GB" sz="1600" b="1" dirty="0">
              <a:latin typeface="+mn-lt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+mn-lt"/>
              </a:rPr>
              <a:t>The objective of </a:t>
            </a:r>
            <a:r>
              <a:rPr lang="en-GB" sz="1600" b="1" dirty="0" err="1">
                <a:latin typeface="+mn-lt"/>
              </a:rPr>
              <a:t>iSAS</a:t>
            </a:r>
            <a:r>
              <a:rPr lang="en-GB" sz="1600" b="1" dirty="0">
                <a:latin typeface="+mn-lt"/>
              </a:rPr>
              <a:t> </a:t>
            </a:r>
            <a:r>
              <a:rPr lang="en-GB" sz="1600" dirty="0">
                <a:latin typeface="+mn-lt"/>
              </a:rPr>
              <a:t>is to innovate those technologies that have been identified as being a common core of SRF accelerating systems and that have the largest leverage for energy savings with a view to minimizing the intrinsic energy consumption in all phases of operation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+mn-lt"/>
              </a:rPr>
              <a:t>Project lead by CNRS </a:t>
            </a:r>
          </a:p>
          <a:p>
            <a:pPr marL="800100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Scientific coordinator : J. </a:t>
            </a:r>
            <a:r>
              <a:rPr lang="en-GB" sz="1600" dirty="0" err="1">
                <a:latin typeface="+mn-lt"/>
              </a:rPr>
              <a:t>D’Hondt</a:t>
            </a:r>
            <a:r>
              <a:rPr lang="en-GB" sz="1600" dirty="0">
                <a:latin typeface="+mn-lt"/>
              </a:rPr>
              <a:t> (VUB) 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Project coordinator : A. Stocchi </a:t>
            </a:r>
            <a:endParaRPr lang="en-GB" sz="1600" dirty="0">
              <a:latin typeface="+mn-lt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b="1" dirty="0">
                <a:latin typeface="+mn-lt"/>
              </a:rPr>
              <a:t>International  consortium :</a:t>
            </a:r>
          </a:p>
          <a:p>
            <a:pPr marL="800100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11 research partners (CNRS, CERN, ESS, DESY, VUB, CEA, HZB, INFN, UKRI, UL, EPFL)</a:t>
            </a:r>
          </a:p>
          <a:p>
            <a:pPr marL="800100" lvl="1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latin typeface="+mn-lt"/>
              </a:rPr>
              <a:t>6 industrial partners</a:t>
            </a:r>
          </a:p>
          <a:p>
            <a:pPr marL="457200" lvl="1" indent="0" algn="l">
              <a:lnSpc>
                <a:spcPct val="150000"/>
              </a:lnSpc>
            </a:pPr>
            <a:r>
              <a:rPr lang="en-GB" sz="1600" dirty="0">
                <a:latin typeface="+mn-lt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409128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59407" y="5714820"/>
            <a:ext cx="2442447" cy="322263"/>
          </a:xfrm>
        </p:spPr>
        <p:txBody>
          <a:bodyPr/>
          <a:lstStyle/>
          <a:p>
            <a:fld id="{77E71596-5F9D-49C5-9701-16B3CA54319D}" type="slidenum">
              <a:rPr lang="en-ZA" smtClean="0">
                <a:latin typeface="+mn-lt"/>
              </a:rPr>
              <a:pPr/>
              <a:t>22</a:t>
            </a:fld>
            <a:endParaRPr lang="en-ZA" dirty="0">
              <a:latin typeface="+mn-lt"/>
            </a:endParaRPr>
          </a:p>
        </p:txBody>
      </p:sp>
      <p:sp>
        <p:nvSpPr>
          <p:cNvPr id="44" name="Titre 1">
            <a:extLst>
              <a:ext uri="{FF2B5EF4-FFF2-40B4-BE49-F238E27FC236}">
                <a16:creationId xmlns:a16="http://schemas.microsoft.com/office/drawing/2014/main" id="{14EA8F9C-9FBE-40EF-A024-83919B350420}"/>
              </a:ext>
            </a:extLst>
          </p:cNvPr>
          <p:cNvSpPr txBox="1">
            <a:spLocks/>
          </p:cNvSpPr>
          <p:nvPr/>
        </p:nvSpPr>
        <p:spPr>
          <a:xfrm>
            <a:off x="1023998" y="134157"/>
            <a:ext cx="8754877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ISAS: Innovate for Sustainable Accelerating Systems </a:t>
            </a:r>
          </a:p>
        </p:txBody>
      </p:sp>
      <p:sp>
        <p:nvSpPr>
          <p:cNvPr id="12" name="Espace réservé de la date 5">
            <a:extLst>
              <a:ext uri="{FF2B5EF4-FFF2-40B4-BE49-F238E27FC236}">
                <a16:creationId xmlns:a16="http://schemas.microsoft.com/office/drawing/2014/main" id="{15C4322D-68D2-24B6-F876-13616554DA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1812" y="5714820"/>
            <a:ext cx="2411556" cy="322263"/>
          </a:xfrm>
        </p:spPr>
        <p:txBody>
          <a:bodyPr/>
          <a:lstStyle/>
          <a:p>
            <a:r>
              <a:rPr lang="fr-FR">
                <a:latin typeface="+mn-lt"/>
              </a:rPr>
              <a:t>22/06/2023</a:t>
            </a:r>
          </a:p>
        </p:txBody>
      </p:sp>
      <p:sp>
        <p:nvSpPr>
          <p:cNvPr id="16" name="Espace réservé du pied de page 25">
            <a:extLst>
              <a:ext uri="{FF2B5EF4-FFF2-40B4-BE49-F238E27FC236}">
                <a16:creationId xmlns:a16="http://schemas.microsoft.com/office/drawing/2014/main" id="{6637AD5F-770E-AC61-63BB-04CFB82D6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8116" y="5714820"/>
            <a:ext cx="4896544" cy="322263"/>
          </a:xfrm>
        </p:spPr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C95AE9B-D888-4499-9830-E94F7B748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803" y="495697"/>
            <a:ext cx="4680521" cy="264481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7BDD8D3-1215-4582-8691-048ADA9CA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88" y="3169653"/>
            <a:ext cx="5013228" cy="2597795"/>
          </a:xfrm>
          <a:prstGeom prst="rect">
            <a:avLst/>
          </a:prstGeom>
        </p:spPr>
      </p:pic>
      <p:pic>
        <p:nvPicPr>
          <p:cNvPr id="13" name="Picture 1597316701">
            <a:extLst>
              <a:ext uri="{FF2B5EF4-FFF2-40B4-BE49-F238E27FC236}">
                <a16:creationId xmlns:a16="http://schemas.microsoft.com/office/drawing/2014/main" id="{58353A72-9B65-42B3-B044-64C39752A0E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230289" y="1491192"/>
            <a:ext cx="5525298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1315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7B0BC1F-D35C-49C3-82E2-88AE1ADAF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  <a:endParaRPr lang="fr-FR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99E49E2-9FC0-475D-B4C5-611B41F3D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fr-FR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A6C674B-2138-4545-8747-D5FC52333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23</a:t>
            </a:fld>
            <a:endParaRPr lang="fr-FR" dirty="0">
              <a:latin typeface="+mn-lt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FFE42C0-2E51-4333-937E-B8FDCE51169B}"/>
              </a:ext>
            </a:extLst>
          </p:cNvPr>
          <p:cNvSpPr txBox="1"/>
          <p:nvPr/>
        </p:nvSpPr>
        <p:spPr>
          <a:xfrm flipH="1">
            <a:off x="1785987" y="4164136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highlight>
                  <a:srgbClr val="FFFF00"/>
                </a:highlight>
                <a:latin typeface="+mn-lt"/>
              </a:rPr>
              <a:t>  I </a:t>
            </a:r>
            <a:r>
              <a:rPr lang="fr-FR" sz="4400" dirty="0" err="1">
                <a:highlight>
                  <a:srgbClr val="FFFF00"/>
                </a:highlight>
                <a:latin typeface="+mn-lt"/>
              </a:rPr>
              <a:t>wish</a:t>
            </a:r>
            <a:r>
              <a:rPr lang="fr-FR" sz="4400" dirty="0">
                <a:highlight>
                  <a:srgbClr val="FFFF00"/>
                </a:highlight>
                <a:latin typeface="+mn-lt"/>
              </a:rPr>
              <a:t> us a </a:t>
            </a:r>
            <a:r>
              <a:rPr lang="fr-FR" sz="4400" dirty="0" err="1">
                <a:highlight>
                  <a:srgbClr val="FFFF00"/>
                </a:highlight>
                <a:latin typeface="+mn-lt"/>
              </a:rPr>
              <a:t>fruitfull</a:t>
            </a:r>
            <a:r>
              <a:rPr lang="fr-FR" sz="4400" dirty="0">
                <a:highlight>
                  <a:srgbClr val="FFFF00"/>
                </a:highlight>
                <a:latin typeface="+mn-lt"/>
              </a:rPr>
              <a:t> meeting 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1D4746-2BE5-4A91-AEE0-B6E65C52154A}"/>
              </a:ext>
            </a:extLst>
          </p:cNvPr>
          <p:cNvSpPr/>
          <p:nvPr/>
        </p:nvSpPr>
        <p:spPr>
          <a:xfrm>
            <a:off x="489843" y="828348"/>
            <a:ext cx="98650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SG" dirty="0">
                <a:latin typeface="+mn-lt"/>
              </a:rPr>
              <a:t>Very nice progress on the project in the last few months (DC-gun, injection, cryomodules, HOM, beam dynamics..) 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SG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SG" dirty="0">
                <a:latin typeface="+mn-lt"/>
              </a:rPr>
              <a:t>The success of some very promising initiative could be a game changer for PERLE (</a:t>
            </a:r>
            <a:r>
              <a:rPr lang="en-SG" dirty="0" err="1">
                <a:latin typeface="+mn-lt"/>
              </a:rPr>
              <a:t>iSAS</a:t>
            </a:r>
            <a:r>
              <a:rPr lang="en-SG" dirty="0">
                <a:latin typeface="+mn-lt"/>
              </a:rPr>
              <a:t>, Recovery plan projects..).   Still not enough for the full PERLE construction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en-SG" dirty="0">
              <a:latin typeface="+mn-lt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SG" dirty="0">
                <a:latin typeface="+mn-lt"/>
              </a:rPr>
              <a:t>Manpower largely not sufficient as soon as we enter in the next phase. Action on going at </a:t>
            </a:r>
            <a:r>
              <a:rPr lang="en-SG" dirty="0" err="1">
                <a:latin typeface="+mn-lt"/>
              </a:rPr>
              <a:t>IJCLab</a:t>
            </a:r>
            <a:r>
              <a:rPr lang="en-SG" dirty="0">
                <a:latin typeface="+mn-lt"/>
              </a:rPr>
              <a:t> and more clear discussions to be made with partners</a:t>
            </a:r>
          </a:p>
        </p:txBody>
      </p:sp>
    </p:spTree>
    <p:extLst>
      <p:ext uri="{BB962C8B-B14F-4D97-AF65-F5344CB8AC3E}">
        <p14:creationId xmlns:p14="http://schemas.microsoft.com/office/powerpoint/2010/main" val="157339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E9F6E5A7-99B1-2639-4E00-69219AF2B04E}"/>
              </a:ext>
            </a:extLst>
          </p:cNvPr>
          <p:cNvCxnSpPr>
            <a:cxnSpLocks/>
          </p:cNvCxnSpPr>
          <p:nvPr/>
        </p:nvCxnSpPr>
        <p:spPr>
          <a:xfrm>
            <a:off x="7690555" y="4037856"/>
            <a:ext cx="88" cy="136815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3376BA1-856D-554D-3A1D-F148538E74B6}"/>
              </a:ext>
            </a:extLst>
          </p:cNvPr>
          <p:cNvSpPr/>
          <p:nvPr/>
        </p:nvSpPr>
        <p:spPr>
          <a:xfrm>
            <a:off x="6897939" y="4449124"/>
            <a:ext cx="3168880" cy="46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Phase 3: PERLE </a:t>
            </a:r>
            <a:r>
              <a:rPr lang="en-GB" sz="16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500 MeV version</a:t>
            </a:r>
            <a:endParaRPr lang="en-GB" sz="1600" b="1" dirty="0">
              <a:solidFill>
                <a:schemeClr val="tx1"/>
              </a:solidFill>
            </a:endParaRP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74D5E7A4-1BBE-D5F7-942F-421E1529D1DA}"/>
              </a:ext>
            </a:extLst>
          </p:cNvPr>
          <p:cNvCxnSpPr>
            <a:cxnSpLocks/>
            <a:stCxn id="69" idx="3"/>
          </p:cNvCxnSpPr>
          <p:nvPr/>
        </p:nvCxnSpPr>
        <p:spPr>
          <a:xfrm>
            <a:off x="5314289" y="1964820"/>
            <a:ext cx="90" cy="31531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EB61A012-222C-9B2C-1284-E7245E50C1B7}"/>
              </a:ext>
            </a:extLst>
          </p:cNvPr>
          <p:cNvCxnSpPr/>
          <p:nvPr/>
        </p:nvCxnSpPr>
        <p:spPr>
          <a:xfrm>
            <a:off x="3730115" y="1445568"/>
            <a:ext cx="0" cy="36724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3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D3988D1C-9A8B-B619-6EFD-6B9BB83E9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62128"/>
            <a:ext cx="7163834" cy="447518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</a:rPr>
              <a:t>PERLE Timeline for TDR phase and beyond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5" name="Rectangle : coins arrondis 64">
            <a:extLst>
              <a:ext uri="{FF2B5EF4-FFF2-40B4-BE49-F238E27FC236}">
                <a16:creationId xmlns:a16="http://schemas.microsoft.com/office/drawing/2014/main" id="{4E24F4C1-E9B7-FE8D-852E-C47081D536E4}"/>
              </a:ext>
            </a:extLst>
          </p:cNvPr>
          <p:cNvSpPr/>
          <p:nvPr/>
        </p:nvSpPr>
        <p:spPr>
          <a:xfrm>
            <a:off x="559832" y="1013520"/>
            <a:ext cx="3170284" cy="50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bg1"/>
                </a:solidFill>
              </a:rPr>
              <a:t>Technical Design phase (TDR)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DD84B7C3-592A-331F-1E58-0B249AEBC908}"/>
              </a:ext>
            </a:extLst>
          </p:cNvPr>
          <p:cNvSpPr/>
          <p:nvPr/>
        </p:nvSpPr>
        <p:spPr>
          <a:xfrm>
            <a:off x="2613368" y="2399551"/>
            <a:ext cx="7453450" cy="50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bg1"/>
                </a:solidFill>
              </a:rPr>
              <a:t>Installation phases 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9D0DA776-5C4D-9B70-9884-53DA7FE65463}"/>
              </a:ext>
            </a:extLst>
          </p:cNvPr>
          <p:cNvSpPr/>
          <p:nvPr/>
        </p:nvSpPr>
        <p:spPr>
          <a:xfrm>
            <a:off x="2613368" y="3080972"/>
            <a:ext cx="4284570" cy="46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Phase 1: </a:t>
            </a:r>
            <a:r>
              <a:rPr lang="fr-FR" sz="16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Installation of the injection line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D4A0D50-468C-162E-62C8-C5E564C7454E}"/>
              </a:ext>
            </a:extLst>
          </p:cNvPr>
          <p:cNvSpPr/>
          <p:nvPr/>
        </p:nvSpPr>
        <p:spPr>
          <a:xfrm>
            <a:off x="3730115" y="3821832"/>
            <a:ext cx="3960440" cy="468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tx1"/>
                </a:solidFill>
              </a:rPr>
              <a:t>Phase 2: PERLE </a:t>
            </a:r>
            <a:r>
              <a:rPr lang="en-GB" sz="1600" b="1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250 MeV version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2477F6-647B-2AD7-3BA1-81C5D011C4EE}"/>
              </a:ext>
            </a:extLst>
          </p:cNvPr>
          <p:cNvSpPr/>
          <p:nvPr/>
        </p:nvSpPr>
        <p:spPr>
          <a:xfrm>
            <a:off x="6898555" y="5117975"/>
            <a:ext cx="792000" cy="306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A97E32-F5E8-543F-E094-971ED08CCF76}"/>
              </a:ext>
            </a:extLst>
          </p:cNvPr>
          <p:cNvSpPr/>
          <p:nvPr/>
        </p:nvSpPr>
        <p:spPr>
          <a:xfrm>
            <a:off x="6106467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2E3EDF-3AD9-C808-12C3-101D165385C4}"/>
              </a:ext>
            </a:extLst>
          </p:cNvPr>
          <p:cNvSpPr/>
          <p:nvPr/>
        </p:nvSpPr>
        <p:spPr>
          <a:xfrm>
            <a:off x="5314379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6B4F219-5E1D-23C6-C8F5-B497EC014AB9}"/>
              </a:ext>
            </a:extLst>
          </p:cNvPr>
          <p:cNvSpPr/>
          <p:nvPr/>
        </p:nvSpPr>
        <p:spPr>
          <a:xfrm>
            <a:off x="4522291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1D59AE-0057-4B9A-8BAA-8D14BA57132D}"/>
              </a:ext>
            </a:extLst>
          </p:cNvPr>
          <p:cNvSpPr/>
          <p:nvPr/>
        </p:nvSpPr>
        <p:spPr>
          <a:xfrm>
            <a:off x="3730203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CE3B30E-03DC-17C3-6075-07E4D8566BB4}"/>
              </a:ext>
            </a:extLst>
          </p:cNvPr>
          <p:cNvSpPr/>
          <p:nvPr/>
        </p:nvSpPr>
        <p:spPr>
          <a:xfrm>
            <a:off x="2938115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470D6B-4471-9942-984D-8B0786532083}"/>
              </a:ext>
            </a:extLst>
          </p:cNvPr>
          <p:cNvSpPr/>
          <p:nvPr/>
        </p:nvSpPr>
        <p:spPr>
          <a:xfrm>
            <a:off x="2146027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D2961D-23D2-199E-0019-134D0E91B613}"/>
              </a:ext>
            </a:extLst>
          </p:cNvPr>
          <p:cNvSpPr/>
          <p:nvPr/>
        </p:nvSpPr>
        <p:spPr>
          <a:xfrm>
            <a:off x="1353939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638FE03-4DA9-8E2E-6DBA-E138ECCC2C59}"/>
              </a:ext>
            </a:extLst>
          </p:cNvPr>
          <p:cNvSpPr/>
          <p:nvPr/>
        </p:nvSpPr>
        <p:spPr>
          <a:xfrm>
            <a:off x="7690643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 : avec coins arrondis en haut 21">
            <a:extLst>
              <a:ext uri="{FF2B5EF4-FFF2-40B4-BE49-F238E27FC236}">
                <a16:creationId xmlns:a16="http://schemas.microsoft.com/office/drawing/2014/main" id="{9022437A-8C55-A05B-6FA5-B381856EB495}"/>
              </a:ext>
            </a:extLst>
          </p:cNvPr>
          <p:cNvSpPr/>
          <p:nvPr/>
        </p:nvSpPr>
        <p:spPr>
          <a:xfrm rot="5400000">
            <a:off x="9509688" y="4883108"/>
            <a:ext cx="322263" cy="792000"/>
          </a:xfrm>
          <a:prstGeom prst="round2Same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tangle : avec coins arrondis en haut 23">
            <a:extLst>
              <a:ext uri="{FF2B5EF4-FFF2-40B4-BE49-F238E27FC236}">
                <a16:creationId xmlns:a16="http://schemas.microsoft.com/office/drawing/2014/main" id="{B4D279CF-999E-51DA-BB1E-40B1A7787AE0}"/>
              </a:ext>
            </a:extLst>
          </p:cNvPr>
          <p:cNvSpPr/>
          <p:nvPr/>
        </p:nvSpPr>
        <p:spPr>
          <a:xfrm rot="16200000">
            <a:off x="796719" y="4883108"/>
            <a:ext cx="322263" cy="792000"/>
          </a:xfrm>
          <a:prstGeom prst="round2Same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077C372-C4B9-26BB-C1F2-1A57EE15B76E}"/>
              </a:ext>
            </a:extLst>
          </p:cNvPr>
          <p:cNvSpPr txBox="1"/>
          <p:nvPr/>
        </p:nvSpPr>
        <p:spPr>
          <a:xfrm>
            <a:off x="669964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2020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0FD751B-3A45-548A-D350-36EE0CA02D9F}"/>
              </a:ext>
            </a:extLst>
          </p:cNvPr>
          <p:cNvSpPr txBox="1"/>
          <p:nvPr/>
        </p:nvSpPr>
        <p:spPr>
          <a:xfrm>
            <a:off x="1425948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2021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61CDF10-0AB3-C6E7-0B5D-D66DF2A6CA69}"/>
              </a:ext>
            </a:extLst>
          </p:cNvPr>
          <p:cNvSpPr txBox="1"/>
          <p:nvPr/>
        </p:nvSpPr>
        <p:spPr>
          <a:xfrm>
            <a:off x="2253939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2022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72404AB-442B-788C-6233-985A5BB9C47C}"/>
              </a:ext>
            </a:extLst>
          </p:cNvPr>
          <p:cNvSpPr txBox="1"/>
          <p:nvPr/>
        </p:nvSpPr>
        <p:spPr>
          <a:xfrm>
            <a:off x="2974220" y="5117976"/>
            <a:ext cx="61196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2023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70527EE-7502-5613-6499-C4E9F5BCBC7F}"/>
              </a:ext>
            </a:extLst>
          </p:cNvPr>
          <p:cNvSpPr txBox="1"/>
          <p:nvPr/>
        </p:nvSpPr>
        <p:spPr>
          <a:xfrm>
            <a:off x="3838316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2024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4F5567F-CE11-C7F4-3CDC-5EC535210A7E}"/>
              </a:ext>
            </a:extLst>
          </p:cNvPr>
          <p:cNvSpPr txBox="1"/>
          <p:nvPr/>
        </p:nvSpPr>
        <p:spPr>
          <a:xfrm>
            <a:off x="4594299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2025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5DB18641-B3A8-8F7E-B4AD-0CA0D562E98D}"/>
              </a:ext>
            </a:extLst>
          </p:cNvPr>
          <p:cNvSpPr txBox="1"/>
          <p:nvPr/>
        </p:nvSpPr>
        <p:spPr>
          <a:xfrm>
            <a:off x="5458396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2026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9A4E00A-107D-803D-A16E-5D436CB6984C}"/>
              </a:ext>
            </a:extLst>
          </p:cNvPr>
          <p:cNvSpPr txBox="1"/>
          <p:nvPr/>
        </p:nvSpPr>
        <p:spPr>
          <a:xfrm>
            <a:off x="6214580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2027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D190B62-1850-A4DB-14EE-B236D070D3F1}"/>
              </a:ext>
            </a:extLst>
          </p:cNvPr>
          <p:cNvSpPr txBox="1"/>
          <p:nvPr/>
        </p:nvSpPr>
        <p:spPr>
          <a:xfrm>
            <a:off x="7006668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2028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D4022CF7-7825-604A-56DC-8D93ECDAEDE4}"/>
              </a:ext>
            </a:extLst>
          </p:cNvPr>
          <p:cNvSpPr txBox="1"/>
          <p:nvPr/>
        </p:nvSpPr>
        <p:spPr>
          <a:xfrm>
            <a:off x="7798756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2029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9BA7326D-10EE-521D-88B7-25E88C0139D2}"/>
              </a:ext>
            </a:extLst>
          </p:cNvPr>
          <p:cNvSpPr txBox="1"/>
          <p:nvPr/>
        </p:nvSpPr>
        <p:spPr>
          <a:xfrm>
            <a:off x="9346940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2031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0C78839-9E7C-9F31-3654-E02BEBACDC31}"/>
              </a:ext>
            </a:extLst>
          </p:cNvPr>
          <p:cNvSpPr/>
          <p:nvPr/>
        </p:nvSpPr>
        <p:spPr>
          <a:xfrm>
            <a:off x="8482819" y="5117976"/>
            <a:ext cx="792000" cy="32226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D281D5A-0634-7ECA-71EF-C512BE193675}"/>
              </a:ext>
            </a:extLst>
          </p:cNvPr>
          <p:cNvSpPr txBox="1"/>
          <p:nvPr/>
        </p:nvSpPr>
        <p:spPr>
          <a:xfrm>
            <a:off x="8590844" y="5117976"/>
            <a:ext cx="611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+mn-lt"/>
              </a:rPr>
              <a:t>2030</a:t>
            </a:r>
          </a:p>
        </p:txBody>
      </p:sp>
      <p:sp>
        <p:nvSpPr>
          <p:cNvPr id="69" name="Rectangle : coins arrondis 68">
            <a:extLst>
              <a:ext uri="{FF2B5EF4-FFF2-40B4-BE49-F238E27FC236}">
                <a16:creationId xmlns:a16="http://schemas.microsoft.com/office/drawing/2014/main" id="{999F76B1-4A64-2A3B-1BAC-1C871A7A45BC}"/>
              </a:ext>
            </a:extLst>
          </p:cNvPr>
          <p:cNvSpPr/>
          <p:nvPr/>
        </p:nvSpPr>
        <p:spPr>
          <a:xfrm>
            <a:off x="2144005" y="1712820"/>
            <a:ext cx="3170284" cy="50400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 dirty="0">
                <a:solidFill>
                  <a:schemeClr val="bg1"/>
                </a:solidFill>
              </a:rPr>
              <a:t>Prepare to Build phase (P2B)</a:t>
            </a:r>
          </a:p>
        </p:txBody>
      </p: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C37D5FF4-E5CC-EA5F-D283-0D9D021BA546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6897938" y="3314972"/>
            <a:ext cx="617" cy="195540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A14DA5BC-4011-24E5-DEC8-2FEEF0E58587}"/>
              </a:ext>
            </a:extLst>
          </p:cNvPr>
          <p:cNvCxnSpPr/>
          <p:nvPr/>
        </p:nvCxnSpPr>
        <p:spPr>
          <a:xfrm>
            <a:off x="561851" y="1445568"/>
            <a:ext cx="0" cy="367240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72D6BB78-90A6-5DFB-1091-BB7487EE0AA4}"/>
              </a:ext>
            </a:extLst>
          </p:cNvPr>
          <p:cNvCxnSpPr>
            <a:cxnSpLocks/>
          </p:cNvCxnSpPr>
          <p:nvPr/>
        </p:nvCxnSpPr>
        <p:spPr>
          <a:xfrm>
            <a:off x="2610380" y="2819183"/>
            <a:ext cx="2021" cy="23042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Image 77">
            <a:extLst>
              <a:ext uri="{FF2B5EF4-FFF2-40B4-BE49-F238E27FC236}">
                <a16:creationId xmlns:a16="http://schemas.microsoft.com/office/drawing/2014/main" id="{712191FC-0112-5658-7127-8BB74EFBEE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508" y="2957736"/>
            <a:ext cx="2613367" cy="1307769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9E1A8FFB-83BC-683C-47AF-B65987482553}"/>
              </a:ext>
            </a:extLst>
          </p:cNvPr>
          <p:cNvCxnSpPr>
            <a:cxnSpLocks/>
            <a:stCxn id="69" idx="1"/>
          </p:cNvCxnSpPr>
          <p:nvPr/>
        </p:nvCxnSpPr>
        <p:spPr>
          <a:xfrm>
            <a:off x="2144005" y="1964820"/>
            <a:ext cx="2022" cy="31531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>
            <a:extLst>
              <a:ext uri="{FF2B5EF4-FFF2-40B4-BE49-F238E27FC236}">
                <a16:creationId xmlns:a16="http://schemas.microsoft.com/office/drawing/2014/main" id="{D121CAAE-5A93-57BB-DFB6-16003DD7DE82}"/>
              </a:ext>
            </a:extLst>
          </p:cNvPr>
          <p:cNvCxnSpPr>
            <a:cxnSpLocks/>
          </p:cNvCxnSpPr>
          <p:nvPr/>
        </p:nvCxnSpPr>
        <p:spPr>
          <a:xfrm>
            <a:off x="10064887" y="2885729"/>
            <a:ext cx="0" cy="230425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Image 88">
            <a:extLst>
              <a:ext uri="{FF2B5EF4-FFF2-40B4-BE49-F238E27FC236}">
                <a16:creationId xmlns:a16="http://schemas.microsoft.com/office/drawing/2014/main" id="{811B6A4A-B447-2F4A-416E-9BFEB7E317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204" y="3317776"/>
            <a:ext cx="2563743" cy="1568845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pic>
        <p:nvPicPr>
          <p:cNvPr id="93" name="Image 92">
            <a:extLst>
              <a:ext uri="{FF2B5EF4-FFF2-40B4-BE49-F238E27FC236}">
                <a16:creationId xmlns:a16="http://schemas.microsoft.com/office/drawing/2014/main" id="{832CA654-48EA-3E7A-C341-2EA5C3A28C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484" y="2957736"/>
            <a:ext cx="2319927" cy="1461659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292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5" grpId="0" animBg="1"/>
      <p:bldP spid="2" grpId="0" animBg="1"/>
      <p:bldP spid="3" grpId="0" animBg="1"/>
      <p:bldP spid="4" grpId="0" animBg="1"/>
      <p:bldP spid="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97713ED-4EE3-4F1C-84EA-B1E35B55C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37763A3-4B18-4600-8AAF-B92EC5FE6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25271B7-6BFD-4F89-8D65-773980AEF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76D2FE5-A70B-49C9-8326-0086C10A75E8}"/>
              </a:ext>
            </a:extLst>
          </p:cNvPr>
          <p:cNvSpPr txBox="1"/>
          <p:nvPr/>
        </p:nvSpPr>
        <p:spPr>
          <a:xfrm>
            <a:off x="1353939" y="1589584"/>
            <a:ext cx="82089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latin typeface="+mn-lt"/>
              </a:rPr>
              <a:t>Hightlighst</a:t>
            </a:r>
            <a:r>
              <a:rPr lang="fr-FR" dirty="0">
                <a:latin typeface="+mn-lt"/>
              </a:rPr>
              <a:t> on </a:t>
            </a:r>
            <a:r>
              <a:rPr lang="fr-FR" dirty="0" err="1">
                <a:latin typeface="+mn-lt"/>
              </a:rPr>
              <a:t>results</a:t>
            </a:r>
            <a:r>
              <a:rPr lang="fr-FR" dirty="0">
                <a:latin typeface="+mn-lt"/>
              </a:rPr>
              <a:t> of </a:t>
            </a:r>
            <a:r>
              <a:rPr lang="fr-FR" dirty="0" err="1">
                <a:latin typeface="+mn-lt"/>
              </a:rPr>
              <a:t>recent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months</a:t>
            </a:r>
            <a:endParaRPr lang="fr-FR" dirty="0">
              <a:latin typeface="+mn-lt"/>
            </a:endParaRPr>
          </a:p>
          <a:p>
            <a:pPr algn="ctr"/>
            <a:endParaRPr lang="fr-FR" dirty="0">
              <a:latin typeface="+mn-lt"/>
            </a:endParaRPr>
          </a:p>
          <a:p>
            <a:pPr algn="ctr"/>
            <a:r>
              <a:rPr lang="fr-FR" dirty="0" err="1">
                <a:latin typeface="+mn-lt"/>
              </a:rPr>
              <a:t>which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will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be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discussed</a:t>
            </a:r>
            <a:r>
              <a:rPr lang="fr-FR" dirty="0">
                <a:latin typeface="+mn-lt"/>
              </a:rPr>
              <a:t> in </a:t>
            </a:r>
            <a:r>
              <a:rPr lang="fr-FR" dirty="0" err="1">
                <a:latin typeface="+mn-lt"/>
              </a:rPr>
              <a:t>details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during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this</a:t>
            </a:r>
            <a:r>
              <a:rPr lang="fr-FR" dirty="0">
                <a:latin typeface="+mn-lt"/>
              </a:rPr>
              <a:t> collaboration meeting</a:t>
            </a:r>
          </a:p>
          <a:p>
            <a:pPr algn="ctr"/>
            <a:endParaRPr lang="fr-FR" dirty="0">
              <a:latin typeface="+mn-lt"/>
            </a:endParaRPr>
          </a:p>
          <a:p>
            <a:pPr algn="ctr"/>
            <a:r>
              <a:rPr lang="fr-FR" dirty="0" err="1">
                <a:latin typeface="+mn-lt"/>
              </a:rPr>
              <a:t>with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some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comments</a:t>
            </a:r>
            <a:r>
              <a:rPr lang="fr-FR" dirty="0">
                <a:latin typeface="+mn-lt"/>
              </a:rPr>
              <a:t> on important discussion </a:t>
            </a:r>
            <a:r>
              <a:rPr lang="fr-FR" dirty="0" err="1">
                <a:latin typeface="+mn-lt"/>
              </a:rPr>
              <a:t>which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could</a:t>
            </a:r>
            <a:r>
              <a:rPr lang="fr-FR" dirty="0">
                <a:latin typeface="+mn-lt"/>
              </a:rPr>
              <a:t> </a:t>
            </a:r>
            <a:r>
              <a:rPr lang="fr-FR" dirty="0" err="1">
                <a:latin typeface="+mn-lt"/>
              </a:rPr>
              <a:t>take</a:t>
            </a:r>
            <a:r>
              <a:rPr lang="fr-FR" dirty="0">
                <a:latin typeface="+mn-lt"/>
              </a:rPr>
              <a:t> place.</a:t>
            </a:r>
          </a:p>
          <a:p>
            <a:pPr algn="ctr"/>
            <a:endParaRPr lang="fr-FR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3161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8F2F6B8-CF99-453F-AECB-DAC97DF0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A6C-293D-4938-8C94-867BBF78D389}" type="slidenum">
              <a:rPr lang="en-US" smtClean="0"/>
              <a:t>5</a:t>
            </a:fld>
            <a:endParaRPr lang="en-US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7F69E775-7CCC-4F29-BFA0-AA7562989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0F5F689-F331-4317-29F9-936F1C47E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6" y="149426"/>
            <a:ext cx="7093501" cy="43204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Lattice optimization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D5A5926F-DC42-D6F4-7072-A5079AC06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934904C9-407A-D5EC-4A57-4097ACD5A1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898" y="1345805"/>
            <a:ext cx="5482773" cy="1251891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BF17B3C5-42A4-434D-0C02-3C37BEF8C9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339" y="2021632"/>
            <a:ext cx="4824536" cy="136815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28B8F0E-C7D7-C9EB-1096-2E019DA0CE76}"/>
              </a:ext>
            </a:extLst>
          </p:cNvPr>
          <p:cNvSpPr txBox="1"/>
          <p:nvPr/>
        </p:nvSpPr>
        <p:spPr>
          <a:xfrm>
            <a:off x="201812" y="869504"/>
            <a:ext cx="103801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latin typeface="+mn-lt"/>
              </a:rPr>
              <a:t>Lattices and optics for the 500 MeV and 250MeV PERLE versions were studied and optimised: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09179C4-C9E5-3166-FAFF-1F37EBD3CCF8}"/>
              </a:ext>
            </a:extLst>
          </p:cNvPr>
          <p:cNvSpPr txBox="1"/>
          <p:nvPr/>
        </p:nvSpPr>
        <p:spPr>
          <a:xfrm>
            <a:off x="201812" y="3389784"/>
            <a:ext cx="102971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A full 1st order calculation were finished and a complete 250 and 500 MeV lattice is now available. 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The stability of the lattice was crosscheck with different codes (OPTIM6, MADX &amp; BMAD).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GB" sz="1600" dirty="0">
                <a:latin typeface="+mn-lt"/>
              </a:rPr>
              <a:t>First specifications of quadrupoles and dipoles in switchyards &amp; arc sections are obtained.</a:t>
            </a:r>
          </a:p>
          <a:p>
            <a:endParaRPr lang="en-GB" sz="1600" dirty="0">
              <a:latin typeface="+mn-lt"/>
            </a:endParaRPr>
          </a:p>
          <a:p>
            <a:r>
              <a:rPr lang="en-GB" sz="1600" dirty="0">
                <a:latin typeface="+mn-lt"/>
                <a:sym typeface="Wingdings" pitchFamily="2" charset="2"/>
              </a:rPr>
              <a:t> </a:t>
            </a:r>
            <a:r>
              <a:rPr lang="en-GB" sz="1600" dirty="0">
                <a:latin typeface="+mn-lt"/>
              </a:rPr>
              <a:t>Further studies are ongoing/to be done: correction of nonlinear aberrations with multipoles, momentum acceptance, longitudinal match… </a:t>
            </a:r>
          </a:p>
          <a:p>
            <a:r>
              <a:rPr lang="en-GB" sz="1600" dirty="0">
                <a:latin typeface="+mn-lt"/>
                <a:sym typeface="Wingdings" pitchFamily="2" charset="2"/>
              </a:rPr>
              <a:t> </a:t>
            </a:r>
            <a:r>
              <a:rPr lang="en-GB" sz="1600" dirty="0">
                <a:latin typeface="+mn-lt"/>
              </a:rPr>
              <a:t>In addition to beam dynamics studies: Start to end simulations with CSR and microbunching, Multiparticle tracking, BBU, Impedance analysis and Wakefield effect mitigation …    </a:t>
            </a:r>
          </a:p>
        </p:txBody>
      </p:sp>
    </p:spTree>
    <p:extLst>
      <p:ext uri="{BB962C8B-B14F-4D97-AF65-F5344CB8AC3E}">
        <p14:creationId xmlns:p14="http://schemas.microsoft.com/office/powerpoint/2010/main" val="3927132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8F2F6B8-CF99-453F-AECB-DAC97DF0A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34A6C-293D-4938-8C94-867BBF78D389}" type="slidenum">
              <a:rPr lang="en-US" smtClean="0"/>
              <a:t>6</a:t>
            </a:fld>
            <a:endParaRPr lang="en-US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0F5F689-F331-4317-29F9-936F1C47E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6" y="149426"/>
            <a:ext cx="7093501" cy="43204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Lattice optimization of the 250 MeV version of PERLE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610C6F8-736B-DC30-6874-F695AE1801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47" y="653480"/>
            <a:ext cx="9994900" cy="41794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831E0304-229D-F73F-0098-D27048327001}"/>
                  </a:ext>
                </a:extLst>
              </p:cNvPr>
              <p:cNvSpPr txBox="1"/>
              <p:nvPr/>
            </p:nvSpPr>
            <p:spPr>
              <a:xfrm>
                <a:off x="360039" y="4866819"/>
                <a:ext cx="99949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500" dirty="0">
                    <a:latin typeface="+mn-lt"/>
                  </a:rPr>
                  <a:t>Transverse beam size (3</a:t>
                </a:r>
                <a14:m>
                  <m:oMath xmlns:m="http://schemas.openxmlformats.org/officeDocument/2006/math">
                    <m:r>
                      <a:rPr lang="en-GB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fr-FR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radius</m:t>
                    </m:r>
                    <m: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)&lt;2,2 </m:t>
                    </m:r>
                    <m:r>
                      <m:rPr>
                        <m:sty m:val="p"/>
                      </m:rPr>
                      <a:rPr lang="fr-FR" sz="15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mm</m:t>
                    </m:r>
                    <m: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500" b="0" dirty="0">
                    <a:latin typeface="+mn-lt"/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after</m:t>
                    </m:r>
                    <m: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the</m:t>
                    </m:r>
                    <m: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</m:t>
                    </m:r>
                    <m:r>
                      <m:rPr>
                        <m:sty m:val="p"/>
                      </m:rP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nd</m:t>
                    </m:r>
                    <m: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RF</m:t>
                    </m:r>
                    <m: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cavity</m:t>
                    </m:r>
                    <m:r>
                      <a:rPr lang="fr-FR" sz="15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),</m:t>
                    </m:r>
                    <m:r>
                      <m:rPr>
                        <m:nor/>
                      </m:rPr>
                      <a:rPr lang="en-GB" sz="1500" dirty="0">
                        <a:latin typeface="+mn-lt"/>
                      </a:rPr>
                      <m:t>Dispersion</m:t>
                    </m:r>
                    <m:r>
                      <m:rPr>
                        <m:nor/>
                      </m:rPr>
                      <a:rPr lang="en-GB" sz="1500" dirty="0">
                        <a:latin typeface="+mn-lt"/>
                      </a:rPr>
                      <m:t> &lt; 70 </m:t>
                    </m:r>
                    <m:r>
                      <m:rPr>
                        <m:nor/>
                      </m:rPr>
                      <a:rPr lang="en-GB" sz="1500" dirty="0">
                        <a:latin typeface="+mn-lt"/>
                      </a:rPr>
                      <m:t>cm</m:t>
                    </m:r>
                  </m:oMath>
                </a14:m>
                <a:r>
                  <a:rPr lang="en-GB" sz="1500" dirty="0">
                    <a:latin typeface="+mn-lt"/>
                  </a:rPr>
                  <a:t> and Low beta function @ the 2 IRs</a:t>
                </a:r>
              </a:p>
            </p:txBody>
          </p:sp>
        </mc:Choice>
        <mc:Fallback xmlns="">
          <p:sp>
            <p:nvSpPr>
              <p:cNvPr id="3" name="ZoneTexte 2">
                <a:extLst>
                  <a:ext uri="{FF2B5EF4-FFF2-40B4-BE49-F238E27FC236}">
                    <a16:creationId xmlns:a16="http://schemas.microsoft.com/office/drawing/2014/main" id="{831E0304-229D-F73F-0098-D270483270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39" y="4866819"/>
                <a:ext cx="9994900" cy="323165"/>
              </a:xfrm>
              <a:prstGeom prst="rect">
                <a:avLst/>
              </a:prstGeom>
              <a:blipFill>
                <a:blip r:embed="rId3"/>
                <a:stretch>
                  <a:fillRect t="-3846" b="-2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77779E50-06ED-DA59-ADE5-780C803358F9}"/>
              </a:ext>
            </a:extLst>
          </p:cNvPr>
          <p:cNvSpPr/>
          <p:nvPr/>
        </p:nvSpPr>
        <p:spPr>
          <a:xfrm rot="19186021">
            <a:off x="5197562" y="977403"/>
            <a:ext cx="1025722" cy="236945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Étoile à 5 branches 8">
            <a:extLst>
              <a:ext uri="{FF2B5EF4-FFF2-40B4-BE49-F238E27FC236}">
                <a16:creationId xmlns:a16="http://schemas.microsoft.com/office/drawing/2014/main" id="{325102DB-E011-6EF4-EAE0-01A6EAD48280}"/>
              </a:ext>
            </a:extLst>
          </p:cNvPr>
          <p:cNvSpPr>
            <a:spLocks noChangeAspect="1"/>
          </p:cNvSpPr>
          <p:nvPr/>
        </p:nvSpPr>
        <p:spPr>
          <a:xfrm>
            <a:off x="5340667" y="4541912"/>
            <a:ext cx="72000" cy="72000"/>
          </a:xfrm>
          <a:prstGeom prst="star5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Étoile à 5 branches 11">
            <a:extLst>
              <a:ext uri="{FF2B5EF4-FFF2-40B4-BE49-F238E27FC236}">
                <a16:creationId xmlns:a16="http://schemas.microsoft.com/office/drawing/2014/main" id="{686B5D7E-81DF-DD88-07F6-25261455BD53}"/>
              </a:ext>
            </a:extLst>
          </p:cNvPr>
          <p:cNvSpPr/>
          <p:nvPr/>
        </p:nvSpPr>
        <p:spPr>
          <a:xfrm>
            <a:off x="5484684" y="4541912"/>
            <a:ext cx="45719" cy="72000"/>
          </a:xfrm>
          <a:prstGeom prst="star5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Étoile à 5 branches 12">
            <a:extLst>
              <a:ext uri="{FF2B5EF4-FFF2-40B4-BE49-F238E27FC236}">
                <a16:creationId xmlns:a16="http://schemas.microsoft.com/office/drawing/2014/main" id="{4ECAA2DA-5E14-493C-DC56-8D49764D40CD}"/>
              </a:ext>
            </a:extLst>
          </p:cNvPr>
          <p:cNvSpPr>
            <a:spLocks noChangeAspect="1"/>
          </p:cNvSpPr>
          <p:nvPr/>
        </p:nvSpPr>
        <p:spPr>
          <a:xfrm>
            <a:off x="5340667" y="1589584"/>
            <a:ext cx="72000" cy="72000"/>
          </a:xfrm>
          <a:prstGeom prst="star5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Étoile à 5 branches 13">
            <a:extLst>
              <a:ext uri="{FF2B5EF4-FFF2-40B4-BE49-F238E27FC236}">
                <a16:creationId xmlns:a16="http://schemas.microsoft.com/office/drawing/2014/main" id="{5B44A53C-9908-1BBC-4CF7-FF918431A67B}"/>
              </a:ext>
            </a:extLst>
          </p:cNvPr>
          <p:cNvSpPr/>
          <p:nvPr/>
        </p:nvSpPr>
        <p:spPr>
          <a:xfrm>
            <a:off x="5484684" y="1589584"/>
            <a:ext cx="45719" cy="72000"/>
          </a:xfrm>
          <a:prstGeom prst="star5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07E9BC2E-920A-BF8B-2195-0E91BB356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22/06/2023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3F1E482-4503-8660-58F7-EA2AD1CA9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8E0A44-AEDB-4A3F-9E92-7A03D3D4E510}"/>
              </a:ext>
            </a:extLst>
          </p:cNvPr>
          <p:cNvSpPr/>
          <p:nvPr/>
        </p:nvSpPr>
        <p:spPr>
          <a:xfrm>
            <a:off x="2290043" y="5222709"/>
            <a:ext cx="64978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(more details in Alex, Alex, </a:t>
            </a:r>
            <a:r>
              <a:rPr lang="en-GB" dirty="0" err="1">
                <a:highlight>
                  <a:srgbClr val="FFFF00"/>
                </a:highlight>
              </a:rPr>
              <a:t>Rasha</a:t>
            </a:r>
            <a:r>
              <a:rPr lang="en-GB" dirty="0">
                <a:highlight>
                  <a:srgbClr val="FFFF00"/>
                </a:highlight>
              </a:rPr>
              <a:t>, Julien, </a:t>
            </a:r>
            <a:r>
              <a:rPr lang="en-GB" dirty="0" err="1">
                <a:highlight>
                  <a:srgbClr val="FFFF00"/>
                </a:highlight>
              </a:rPr>
              <a:t>Coline</a:t>
            </a:r>
            <a:r>
              <a:rPr lang="en-GB" dirty="0">
                <a:highlight>
                  <a:srgbClr val="FFFF00"/>
                </a:highlight>
              </a:rPr>
              <a:t> talks)</a:t>
            </a:r>
            <a:endParaRPr lang="fr-FR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46016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e la date 5">
            <a:extLst>
              <a:ext uri="{FF2B5EF4-FFF2-40B4-BE49-F238E27FC236}">
                <a16:creationId xmlns:a16="http://schemas.microsoft.com/office/drawing/2014/main" id="{0E29EF49-06FD-A846-99CD-A73224F26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>
                <a:latin typeface="+mn-lt"/>
              </a:rPr>
              <a:pPr/>
              <a:t>7</a:t>
            </a:fld>
            <a:endParaRPr lang="fr-FR">
              <a:latin typeface="+mn-lt"/>
            </a:endParaRPr>
          </a:p>
        </p:txBody>
      </p:sp>
      <p:sp>
        <p:nvSpPr>
          <p:cNvPr id="26" name="Espace réservé du pied de page 25">
            <a:extLst>
              <a:ext uri="{FF2B5EF4-FFF2-40B4-BE49-F238E27FC236}">
                <a16:creationId xmlns:a16="http://schemas.microsoft.com/office/drawing/2014/main" id="{D3C7BBAB-C8BF-4186-9315-9B68CB90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</a:p>
        </p:txBody>
      </p:sp>
      <p:pic>
        <p:nvPicPr>
          <p:cNvPr id="3" name="Espace réservé du contenu 7">
            <a:extLst>
              <a:ext uri="{FF2B5EF4-FFF2-40B4-BE49-F238E27FC236}">
                <a16:creationId xmlns:a16="http://schemas.microsoft.com/office/drawing/2014/main" id="{BDC5C3F8-9D1E-BC02-C0C7-22A8DBF1BC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987" y="2202816"/>
            <a:ext cx="3491224" cy="3491224"/>
          </a:xfr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1CD15D1-09CF-EE01-3C4B-8710165B01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8196" y="2223596"/>
            <a:ext cx="3466668" cy="3466668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C6187BFD-D268-FA74-291E-E44B5202E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5907" y="149425"/>
            <a:ext cx="7163834" cy="447518"/>
          </a:xfrm>
        </p:spPr>
        <p:txBody>
          <a:bodyPr/>
          <a:lstStyle/>
          <a:p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+mn-lt"/>
                <a:ea typeface="Arial" charset="0"/>
                <a:cs typeface="Arial" panose="020B0604020202020204" pitchFamily="34" charset="0"/>
              </a:rPr>
              <a:t>Injection line optimisation  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B21E246-D608-D3C2-431A-AFF4A6493859}"/>
              </a:ext>
            </a:extLst>
          </p:cNvPr>
          <p:cNvSpPr txBox="1"/>
          <p:nvPr/>
        </p:nvSpPr>
        <p:spPr>
          <a:xfrm>
            <a:off x="255752" y="797496"/>
            <a:ext cx="62827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 conceptual design of the PERLE injector was made within a collaboration between </a:t>
            </a:r>
            <a:r>
              <a:rPr lang="en-GB" sz="1600" kern="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AsTeC</a:t>
            </a:r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-Daresbury, </a:t>
            </a:r>
            <a:r>
              <a:rPr lang="en-GB" sz="1600" kern="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UoL</a:t>
            </a:r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IJCLab. This included the </a:t>
            </a:r>
            <a:r>
              <a:rPr lang="en-GB" sz="1600" b="1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DC gun cathode shape </a:t>
            </a:r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optimisation, a </a:t>
            </a:r>
            <a:r>
              <a:rPr lang="en-GB" sz="1600" b="1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buncher cavit</a:t>
            </a:r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y and the </a:t>
            </a:r>
            <a:r>
              <a:rPr lang="en-GB" sz="1600" b="1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merger conceptual designs</a:t>
            </a:r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besides a complete beam dynamic studies of </a:t>
            </a:r>
            <a:r>
              <a:rPr lang="en-GB" sz="1600" b="1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space charge effects</a:t>
            </a:r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</a:t>
            </a:r>
            <a:r>
              <a:rPr lang="en-GB" sz="1600" b="1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phase space </a:t>
            </a:r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and</a:t>
            </a:r>
            <a:r>
              <a:rPr lang="en-GB" sz="1600" b="1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bunch distributions</a:t>
            </a:r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, and </a:t>
            </a:r>
            <a:r>
              <a:rPr lang="en-GB" sz="1600" b="1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emittance</a:t>
            </a:r>
            <a:r>
              <a:rPr lang="en-GB" sz="1600" kern="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.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 studies and design optimisation of the injector are currently undertaken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600" kern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F240DE10-BDEB-E070-6C81-419796FFE33F}"/>
              </a:ext>
            </a:extLst>
          </p:cNvPr>
          <p:cNvSpPr txBox="1"/>
          <p:nvPr/>
        </p:nvSpPr>
        <p:spPr>
          <a:xfrm>
            <a:off x="921891" y="5334000"/>
            <a:ext cx="23382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+mn-lt"/>
              </a:rPr>
              <a:t>Transverse phase space (x-px)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0AEA945-3BE4-7ABA-D3F7-7AFDBF6C453B}"/>
              </a:ext>
            </a:extLst>
          </p:cNvPr>
          <p:cNvSpPr txBox="1"/>
          <p:nvPr/>
        </p:nvSpPr>
        <p:spPr>
          <a:xfrm>
            <a:off x="4222434" y="5334000"/>
            <a:ext cx="2460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latin typeface="+mn-lt"/>
              </a:rPr>
              <a:t>Longitudinal phase space (z-pz)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F2FE1CB-CBF8-E85D-77DB-2CD1A2A67F9C}"/>
              </a:ext>
            </a:extLst>
          </p:cNvPr>
          <p:cNvSpPr txBox="1"/>
          <p:nvPr/>
        </p:nvSpPr>
        <p:spPr>
          <a:xfrm>
            <a:off x="6840759" y="3029744"/>
            <a:ext cx="39320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Solenoids focus beam in transverse plans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latin typeface="+mn-lt"/>
              </a:rPr>
              <a:t>Buncher focus beam in longitudinal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dirty="0">
                <a:latin typeface="+mn-lt"/>
              </a:rPr>
              <a:t>M shape in z-</a:t>
            </a:r>
            <a:r>
              <a:rPr lang="en-GB" sz="1500" b="1" dirty="0" err="1">
                <a:latin typeface="+mn-lt"/>
              </a:rPr>
              <a:t>pz</a:t>
            </a:r>
            <a:r>
              <a:rPr lang="en-GB" sz="1500" b="1" dirty="0">
                <a:latin typeface="+mn-lt"/>
              </a:rPr>
              <a:t> axis at the end of injector : Might be a problem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3DA086AE-512A-AB86-5E61-CE8CEDC692B4}"/>
              </a:ext>
            </a:extLst>
          </p:cNvPr>
          <p:cNvGrpSpPr/>
          <p:nvPr/>
        </p:nvGrpSpPr>
        <p:grpSpPr>
          <a:xfrm>
            <a:off x="6390093" y="725488"/>
            <a:ext cx="4468902" cy="1853903"/>
            <a:chOff x="6531024" y="725488"/>
            <a:chExt cx="4468902" cy="1853903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0DE9C71B-6AF2-2F12-629D-147E02C30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4038" y="725488"/>
              <a:ext cx="3816424" cy="1844610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C3788D99-040E-4EAF-C918-509DF4B3921D}"/>
                </a:ext>
              </a:extLst>
            </p:cNvPr>
            <p:cNvSpPr txBox="1"/>
            <p:nvPr/>
          </p:nvSpPr>
          <p:spPr>
            <a:xfrm>
              <a:off x="6531024" y="1796316"/>
              <a:ext cx="7995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350 kV </a:t>
              </a:r>
            </a:p>
            <a:p>
              <a:pPr algn="ctr"/>
              <a:r>
                <a:rPr lang="en-GB" sz="900" dirty="0"/>
                <a:t>DC gun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FA84A603-A1B8-164B-1E12-29C4923627BC}"/>
                </a:ext>
              </a:extLst>
            </p:cNvPr>
            <p:cNvSpPr txBox="1"/>
            <p:nvPr/>
          </p:nvSpPr>
          <p:spPr>
            <a:xfrm>
              <a:off x="7050062" y="769899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>
                  <a:solidFill>
                    <a:schemeClr val="bg1"/>
                  </a:solidFill>
                </a:rPr>
                <a:t>HV tank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14ADC834-2453-87EA-7E76-8BE4EBC026D9}"/>
                </a:ext>
              </a:extLst>
            </p:cNvPr>
            <p:cNvSpPr txBox="1"/>
            <p:nvPr/>
          </p:nvSpPr>
          <p:spPr>
            <a:xfrm>
              <a:off x="7914158" y="2210059"/>
              <a:ext cx="18002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Booster: </a:t>
              </a:r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5 single-cell cavities (802MHz) individually powered</a:t>
              </a:r>
              <a:endParaRPr lang="en-GB" sz="900" dirty="0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5E8318D-DE98-77FA-EFE5-B0FDED8E5AC2}"/>
                </a:ext>
              </a:extLst>
            </p:cNvPr>
            <p:cNvSpPr txBox="1"/>
            <p:nvPr/>
          </p:nvSpPr>
          <p:spPr>
            <a:xfrm>
              <a:off x="7914158" y="1057931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Buncher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C665ECED-DB18-498E-043E-8317D37313AD}"/>
                </a:ext>
              </a:extLst>
            </p:cNvPr>
            <p:cNvSpPr txBox="1"/>
            <p:nvPr/>
          </p:nvSpPr>
          <p:spPr>
            <a:xfrm>
              <a:off x="9714358" y="1706003"/>
              <a:ext cx="648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Merger</a:t>
              </a:r>
            </a:p>
          </p:txBody>
        </p: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C8D50F84-D088-196A-F9BE-2C4E0C0DC2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86166" y="1288763"/>
              <a:ext cx="144016" cy="41724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7E4C5883-05E1-5695-9129-8D97AA66A310}"/>
                </a:ext>
              </a:extLst>
            </p:cNvPr>
            <p:cNvSpPr txBox="1"/>
            <p:nvPr/>
          </p:nvSpPr>
          <p:spPr>
            <a:xfrm>
              <a:off x="6762030" y="2138051"/>
              <a:ext cx="14017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Light box</a:t>
              </a:r>
            </a:p>
            <a:p>
              <a:pPr algn="ctr"/>
              <a:r>
                <a:rPr lang="en-GB" sz="900" dirty="0"/>
                <a:t>Green laser 40 MHz</a:t>
              </a:r>
            </a:p>
          </p:txBody>
        </p: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6F99ED39-3BB0-8B11-8C1A-3763CEFF61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34510" y="1633995"/>
              <a:ext cx="169263" cy="561256"/>
            </a:xfrm>
            <a:prstGeom prst="straightConnector1">
              <a:avLst/>
            </a:prstGeom>
            <a:ln>
              <a:solidFill>
                <a:srgbClr val="FF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7A6CC3E5-87B5-7A84-E68B-872837C8C3B2}"/>
                </a:ext>
              </a:extLst>
            </p:cNvPr>
            <p:cNvSpPr txBox="1"/>
            <p:nvPr/>
          </p:nvSpPr>
          <p:spPr>
            <a:xfrm>
              <a:off x="7626125" y="841907"/>
              <a:ext cx="33738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dirty="0"/>
                <a:t>Photocathodes loading chamber (Sb-based photocathodes)</a:t>
              </a:r>
            </a:p>
          </p:txBody>
        </p: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622214D3-C906-1A5F-8ACC-EF8381499A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98134" y="1057931"/>
              <a:ext cx="144016" cy="417240"/>
            </a:xfrm>
            <a:prstGeom prst="straightConnector1">
              <a:avLst/>
            </a:prstGeom>
            <a:ln>
              <a:solidFill>
                <a:srgbClr val="C00000"/>
              </a:solidFill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30C26ED4-BF42-AE6F-5951-0D7C2A322617}"/>
              </a:ext>
            </a:extLst>
          </p:cNvPr>
          <p:cNvSpPr txBox="1"/>
          <p:nvPr/>
        </p:nvSpPr>
        <p:spPr>
          <a:xfrm>
            <a:off x="6981139" y="5045968"/>
            <a:ext cx="3805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B. Hounsell et al. “Conceptual design of the PERLE injector” LINAC’22- Liverpool, UK- THPOJO26</a:t>
            </a:r>
          </a:p>
          <a:p>
            <a:endParaRPr lang="en-GB" sz="1400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0EB09D4-779F-4F33-A4B2-3B52916FFFE4}"/>
              </a:ext>
            </a:extLst>
          </p:cNvPr>
          <p:cNvSpPr txBox="1"/>
          <p:nvPr/>
        </p:nvSpPr>
        <p:spPr>
          <a:xfrm>
            <a:off x="6970565" y="4116279"/>
            <a:ext cx="3433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highlight>
                  <a:srgbClr val="FFFF00"/>
                </a:highlight>
                <a:latin typeface="+mn-lt"/>
              </a:rPr>
              <a:t>More details in Raphael’s talk</a:t>
            </a:r>
          </a:p>
          <a:p>
            <a:pPr algn="ctr"/>
            <a:r>
              <a:rPr lang="en-GB" dirty="0">
                <a:highlight>
                  <a:srgbClr val="FFFF00"/>
                </a:highlight>
                <a:latin typeface="+mn-lt"/>
              </a:rPr>
              <a:t>+diagnostics Mohamed</a:t>
            </a:r>
          </a:p>
        </p:txBody>
      </p:sp>
    </p:spTree>
    <p:extLst>
      <p:ext uri="{BB962C8B-B14F-4D97-AF65-F5344CB8AC3E}">
        <p14:creationId xmlns:p14="http://schemas.microsoft.com/office/powerpoint/2010/main" val="894670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8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e- Source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A1DD8B2-7C1A-06E3-E881-F8EAAEE921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6427" y="1157536"/>
            <a:ext cx="4259399" cy="319454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FC0557C1-BEDD-DAC9-5E1E-5FAB6304BB6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191" y="812868"/>
            <a:ext cx="4616148" cy="4641572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E9497B5-5D86-DF85-7587-38C53B1062FE}"/>
              </a:ext>
            </a:extLst>
          </p:cNvPr>
          <p:cNvSpPr txBox="1"/>
          <p:nvPr/>
        </p:nvSpPr>
        <p:spPr>
          <a:xfrm>
            <a:off x="345827" y="5117976"/>
            <a:ext cx="4536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bg1"/>
                </a:solidFill>
                <a:latin typeface="+mn-lt"/>
              </a:rPr>
              <a:t>Installation of the gun vessel (November 22)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572326B-8373-8F8C-173C-FAD0909A5148}"/>
              </a:ext>
            </a:extLst>
          </p:cNvPr>
          <p:cNvSpPr txBox="1"/>
          <p:nvPr/>
        </p:nvSpPr>
        <p:spPr>
          <a:xfrm>
            <a:off x="5890442" y="4469904"/>
            <a:ext cx="4115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latin typeface="+mn-lt"/>
              </a:rPr>
              <a:t>Vacuum pumping of gun new chamber after ultrasonic cleaning (December 2023)</a:t>
            </a:r>
          </a:p>
        </p:txBody>
      </p:sp>
    </p:spTree>
    <p:extLst>
      <p:ext uri="{BB962C8B-B14F-4D97-AF65-F5344CB8AC3E}">
        <p14:creationId xmlns:p14="http://schemas.microsoft.com/office/powerpoint/2010/main" val="2165387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7447C45-3E6E-4B48-AC50-CB2F8DE1F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22/06/2023</a:t>
            </a:r>
            <a:endParaRPr lang="en-US" dirty="0">
              <a:latin typeface="+mn-lt"/>
            </a:endParaRP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1353ECE-A572-4ECA-BEAD-641C224B8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PERLE Collaboration Meeting</a:t>
            </a:r>
            <a:endParaRPr lang="en-US" dirty="0">
              <a:latin typeface="+mn-lt"/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351FDB1-B734-4F1D-8741-65B4CC88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en-US" smtClean="0">
                <a:latin typeface="+mn-lt"/>
              </a:rPr>
              <a:pPr/>
              <a:t>9</a:t>
            </a:fld>
            <a:endParaRPr lang="en-US" dirty="0">
              <a:latin typeface="+mn-lt"/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C5EDD7-AFFD-6A14-8BF2-FF769AB56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899" y="126821"/>
            <a:ext cx="8136904" cy="432048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PERLE e- Source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5D22835-B4AF-284B-082C-A6E0F68FAD65}"/>
              </a:ext>
            </a:extLst>
          </p:cNvPr>
          <p:cNvSpPr txBox="1"/>
          <p:nvPr/>
        </p:nvSpPr>
        <p:spPr>
          <a:xfrm>
            <a:off x="345827" y="725488"/>
            <a:ext cx="1029714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+mn-lt"/>
              </a:rPr>
              <a:t>A new opportunity of a DC gun acquisition raised early in 2023: Ongoing discussions with Research Instruments GmbH (RI)</a:t>
            </a: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endParaRPr lang="en-GB" sz="1800" dirty="0">
              <a:latin typeface="+mn-lt"/>
            </a:endParaRPr>
          </a:p>
          <a:p>
            <a:r>
              <a:rPr lang="en-GB" sz="1600" dirty="0">
                <a:latin typeface="+mn-lt"/>
                <a:sym typeface="Wingdings" pitchFamily="2" charset="2"/>
              </a:rPr>
              <a:t> </a:t>
            </a:r>
            <a:r>
              <a:rPr lang="en-GB" sz="1600" dirty="0">
                <a:latin typeface="+mn-lt"/>
              </a:rPr>
              <a:t>A Gun with Cornell design (400 </a:t>
            </a:r>
            <a:r>
              <a:rPr lang="en-GB" sz="1600" dirty="0" err="1">
                <a:latin typeface="+mn-lt"/>
              </a:rPr>
              <a:t>pC</a:t>
            </a:r>
            <a:r>
              <a:rPr lang="en-GB" sz="1600" dirty="0">
                <a:latin typeface="+mn-lt"/>
              </a:rPr>
              <a:t>, 50 MHz demonstrated), fully equipped (all pumps) in load-lock version  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>
                <a:latin typeface="+mn-lt"/>
              </a:rPr>
              <a:t>Equipped with a Photocathode preparation facility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>
                <a:latin typeface="+mn-lt"/>
              </a:rPr>
              <a:t>HV power supply suited for high bunch charge (designed for 40 mA, 450 kV)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600" dirty="0">
                <a:latin typeface="+mn-lt"/>
              </a:rPr>
              <a:t>The gun was commissioned and tested at high rep rate, at a limited bunch charge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5A1C0EE-DB7D-F16E-88F0-568FA1196A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51" y="1224136"/>
            <a:ext cx="3729291" cy="320417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D778171-F141-BB97-B041-20ACD55018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283" y="1301552"/>
            <a:ext cx="3102319" cy="231076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5882708-2085-A22F-0FDD-B8017042EB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887" y="2270521"/>
            <a:ext cx="2783068" cy="205536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87365C7-89CB-44E3-86F6-1F6D93D00DD5}"/>
              </a:ext>
            </a:extLst>
          </p:cNvPr>
          <p:cNvSpPr/>
          <p:nvPr/>
        </p:nvSpPr>
        <p:spPr>
          <a:xfrm>
            <a:off x="7439850" y="4923620"/>
            <a:ext cx="3203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" dirty="0"/>
              <a:t>(</a:t>
            </a:r>
            <a:r>
              <a:rPr lang="en-GB" sz="1800" dirty="0">
                <a:highlight>
                  <a:srgbClr val="FFFF00"/>
                </a:highlight>
              </a:rPr>
              <a:t>more details in Maud &amp; Raphael talks)</a:t>
            </a:r>
            <a:endParaRPr lang="fr-FR" sz="18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40541630"/>
      </p:ext>
    </p:extLst>
  </p:cSld>
  <p:clrMapOvr>
    <a:masterClrMapping/>
  </p:clrMapOvr>
</p:sld>
</file>

<file path=ppt/theme/theme1.xml><?xml version="1.0" encoding="utf-8"?>
<a:theme xmlns:a="http://schemas.openxmlformats.org/drawingml/2006/main" name="1_modele-IJCLAb-powerpoin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que IJCLab 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66711</TotalTime>
  <Words>2314</Words>
  <Application>Microsoft Office PowerPoint</Application>
  <PresentationFormat>Personnalisé</PresentationFormat>
  <Paragraphs>365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Courier New</vt:lpstr>
      <vt:lpstr>Times New Roman</vt:lpstr>
      <vt:lpstr>Wingdings</vt:lpstr>
      <vt:lpstr>1_modele-IJCLAb-powerpoint</vt:lpstr>
      <vt:lpstr>Masque IJCLab standard</vt:lpstr>
      <vt:lpstr>Présentation PowerPoint</vt:lpstr>
      <vt:lpstr>PERLE Timeline for TDR phase and beyond </vt:lpstr>
      <vt:lpstr>PERLE Timeline for TDR phase and beyond </vt:lpstr>
      <vt:lpstr>Présentation PowerPoint</vt:lpstr>
      <vt:lpstr>PERLE Lattice optimization</vt:lpstr>
      <vt:lpstr>Lattice optimization of the 250 MeV version of PERLE</vt:lpstr>
      <vt:lpstr>Injection line optimisation  </vt:lpstr>
      <vt:lpstr>PERLE e- Source</vt:lpstr>
      <vt:lpstr>PERLE e- Source</vt:lpstr>
      <vt:lpstr>First simulation of Buncher cavity : </vt:lpstr>
      <vt:lpstr>Status of HOM studies : </vt:lpstr>
      <vt:lpstr>Plans on HOMs and cavity activities : </vt:lpstr>
      <vt:lpstr>Cryomodule design: </vt:lpstr>
      <vt:lpstr>Administrative Classification of PERLE </vt:lpstr>
      <vt:lpstr>PERLE Footprint and site studies </vt:lpstr>
      <vt:lpstr>PERLE Footprint and site studies </vt:lpstr>
      <vt:lpstr>Présentation PowerPoint</vt:lpstr>
      <vt:lpstr>Présentation PowerPoint</vt:lpstr>
      <vt:lpstr>Budget – Spending profile in graphs</vt:lpstr>
      <vt:lpstr>Search for financial support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Luc Petizon</dc:creator>
  <cp:lastModifiedBy>Achille Stocchi</cp:lastModifiedBy>
  <cp:revision>2087</cp:revision>
  <cp:lastPrinted>2022-06-10T08:50:38Z</cp:lastPrinted>
  <dcterms:created xsi:type="dcterms:W3CDTF">2011-03-09T16:37:49Z</dcterms:created>
  <dcterms:modified xsi:type="dcterms:W3CDTF">2023-06-22T06:39:00Z</dcterms:modified>
</cp:coreProperties>
</file>