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8" r:id="rId2"/>
    <p:sldId id="1715" r:id="rId3"/>
    <p:sldId id="1713" r:id="rId4"/>
    <p:sldId id="1682" r:id="rId5"/>
    <p:sldId id="1703" r:id="rId6"/>
    <p:sldId id="1709" r:id="rId7"/>
    <p:sldId id="1710" r:id="rId8"/>
    <p:sldId id="1711" r:id="rId9"/>
    <p:sldId id="1712" r:id="rId10"/>
    <p:sldId id="1708" r:id="rId11"/>
    <p:sldId id="1716" r:id="rId12"/>
    <p:sldId id="1718" r:id="rId13"/>
    <p:sldId id="1705" r:id="rId14"/>
    <p:sldId id="1714" r:id="rId15"/>
    <p:sldId id="1717" r:id="rId16"/>
    <p:sldId id="1702" r:id="rId17"/>
    <p:sldId id="170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71C"/>
    <a:srgbClr val="B20E00"/>
    <a:srgbClr val="DB8D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D03FDB-BF44-4D86-9729-F1E0BBC06357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2B42E-AEF6-40AD-8BA8-70D2C0D597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723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A86B-C6E1-43B7-89D2-6E99583DA0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429741-55BB-42B1-8339-46AD03B6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FBE42D-11EC-44C8-9908-4C24EB4AF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C12055-86A1-4C0C-8408-D12AF9D12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F076A0-8053-4F81-92A0-58AE5559F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62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6B5B6-A7E7-439E-AFED-D8D6197E3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660EDD-5AF3-4C58-9BF0-9D1597A111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AA483-BEF3-4694-94A8-333F72180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A1789F-3600-4425-BF9E-9815B5623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D222D2-44A0-428F-A000-85F5EF94A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07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EC0C723-E70D-4EAE-9512-094042607D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7DBEFE-E8A4-4324-A857-46ED420049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47638-9783-46C0-890B-214F7892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11A50-8323-4D11-9F77-989BF4663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32CF9-EC80-4F78-8B67-3E6307966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94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-slide-fili-p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" y="1"/>
            <a:ext cx="12191598" cy="6857999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032" y="1681711"/>
            <a:ext cx="5158153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032" y="2504599"/>
            <a:ext cx="5158153" cy="3685030"/>
          </a:xfrm>
        </p:spPr>
        <p:txBody>
          <a:bodyPr/>
          <a:lstStyle>
            <a:lvl1pPr>
              <a:defRPr>
                <a:solidFill>
                  <a:srgbClr val="FF6700"/>
                </a:solidFill>
              </a:defRPr>
            </a:lvl1pPr>
            <a:lvl2pPr>
              <a:defRPr>
                <a:solidFill>
                  <a:srgbClr val="00294B"/>
                </a:solidFill>
              </a:defRPr>
            </a:lvl2pPr>
            <a:lvl3pPr>
              <a:defRPr>
                <a:solidFill>
                  <a:srgbClr val="456487"/>
                </a:solidFill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1460" y="1681711"/>
            <a:ext cx="5183306" cy="822888"/>
          </a:xfrm>
        </p:spPr>
        <p:txBody>
          <a:bodyPr anchor="b"/>
          <a:lstStyle>
            <a:lvl1pPr marL="0" indent="0">
              <a:buNone/>
              <a:defRPr sz="2716" b="1">
                <a:solidFill>
                  <a:srgbClr val="00294B"/>
                </a:solidFill>
              </a:defRPr>
            </a:lvl1pPr>
            <a:lvl2pPr marL="517413" indent="0">
              <a:buNone/>
              <a:defRPr sz="2263" b="1"/>
            </a:lvl2pPr>
            <a:lvl3pPr marL="1034826" indent="0">
              <a:buNone/>
              <a:defRPr sz="2037" b="1"/>
            </a:lvl3pPr>
            <a:lvl4pPr marL="1552240" indent="0">
              <a:buNone/>
              <a:defRPr sz="1811" b="1"/>
            </a:lvl4pPr>
            <a:lvl5pPr marL="2069653" indent="0">
              <a:buNone/>
              <a:defRPr sz="1811" b="1"/>
            </a:lvl5pPr>
            <a:lvl6pPr marL="2587066" indent="0">
              <a:buNone/>
              <a:defRPr sz="1811" b="1"/>
            </a:lvl6pPr>
            <a:lvl7pPr marL="3104479" indent="0">
              <a:buNone/>
              <a:defRPr sz="1811" b="1"/>
            </a:lvl7pPr>
            <a:lvl8pPr marL="3621893" indent="0">
              <a:buNone/>
              <a:defRPr sz="1811" b="1"/>
            </a:lvl8pPr>
            <a:lvl9pPr marL="4139306" indent="0">
              <a:buNone/>
              <a:defRPr sz="1811" b="1"/>
            </a:lvl9pPr>
          </a:lstStyle>
          <a:p>
            <a:pPr lvl="0"/>
            <a:r>
              <a:rPr lang="fr-FR" dirty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1460" y="2504599"/>
            <a:ext cx="5183306" cy="3685030"/>
          </a:xfrm>
        </p:spPr>
        <p:txBody>
          <a:bodyPr/>
          <a:lstStyle>
            <a:lvl1pPr marL="258707" indent="-258707">
              <a:defRPr lang="fr-FR" sz="3169" kern="1200" dirty="0" smtClean="0">
                <a:solidFill>
                  <a:srgbClr val="FF6700"/>
                </a:solidFill>
                <a:latin typeface="+mn-lt"/>
                <a:ea typeface="+mn-ea"/>
                <a:cs typeface="+mn-cs"/>
              </a:defRPr>
            </a:lvl1pPr>
            <a:lvl2pPr marL="776120" indent="-258707">
              <a:defRPr lang="fr-FR" sz="2716" kern="1200" dirty="0" smtClean="0">
                <a:solidFill>
                  <a:srgbClr val="00294B"/>
                </a:solidFill>
                <a:latin typeface="+mn-lt"/>
                <a:ea typeface="+mn-ea"/>
                <a:cs typeface="+mn-cs"/>
              </a:defRPr>
            </a:lvl2pPr>
            <a:lvl3pPr marL="1293533" indent="-258707">
              <a:defRPr lang="fr-FR" sz="2263" kern="1200" dirty="0" smtClean="0">
                <a:solidFill>
                  <a:srgbClr val="456487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rgbClr val="456487"/>
                </a:solidFill>
              </a:defRPr>
            </a:lvl4pPr>
            <a:lvl5pPr>
              <a:defRPr>
                <a:solidFill>
                  <a:srgbClr val="456487"/>
                </a:solidFill>
              </a:defRPr>
            </a:lvl5pPr>
          </a:lstStyle>
          <a:p>
            <a:pPr marL="258707" lvl="0" indent="-258707" algn="l" defTabSz="1034826" rtl="0" eaLnBrk="1" latinLnBrk="0" hangingPunct="1">
              <a:lnSpc>
                <a:spcPct val="90000"/>
              </a:lnSpc>
              <a:spcBef>
                <a:spcPts val="1132"/>
              </a:spcBef>
              <a:buFont typeface="Arial" panose="020B0604020202020204" pitchFamily="34" charset="0"/>
              <a:buChar char="•"/>
            </a:pPr>
            <a:r>
              <a:rPr lang="fr-FR" dirty="0"/>
              <a:t>Modifier les styles du texte du masque</a:t>
            </a:r>
          </a:p>
          <a:p>
            <a:pPr marL="776120" lvl="1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Deuxième niveau</a:t>
            </a:r>
          </a:p>
          <a:p>
            <a:pPr marL="1293533" lvl="2" indent="-258707" algn="l" defTabSz="1034826" rtl="0" eaLnBrk="1" latinLnBrk="0" hangingPunct="1">
              <a:lnSpc>
                <a:spcPct val="90000"/>
              </a:lnSpc>
              <a:spcBef>
                <a:spcPts val="566"/>
              </a:spcBef>
              <a:buFont typeface="Arial" panose="020B0604020202020204" pitchFamily="34" charset="0"/>
              <a:buChar char="•"/>
            </a:pPr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PERLE Collaboration Meeting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lang="fr-FR" sz="2716" b="1" kern="1200" dirty="0" smtClean="0">
                <a:solidFill>
                  <a:srgbClr val="00294B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0003619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simple : titre+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" y="0"/>
            <a:ext cx="12191595" cy="6857995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91738" y="169116"/>
            <a:ext cx="6438063" cy="488983"/>
          </a:xfrm>
        </p:spPr>
        <p:txBody>
          <a:bodyPr>
            <a:normAutofit/>
          </a:bodyPr>
          <a:lstStyle>
            <a:lvl1pPr>
              <a:defRPr sz="2490" b="1">
                <a:solidFill>
                  <a:srgbClr val="00294B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228399" y="6467913"/>
            <a:ext cx="2729259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10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25189" y="6467913"/>
            <a:ext cx="5541624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11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9234343" y="6467913"/>
            <a:ext cx="2741673" cy="36473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71596-5F9D-49C5-9701-16B3CA54319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09894" y="902590"/>
            <a:ext cx="11666121" cy="5287040"/>
          </a:xfrm>
          <a:prstGeom prst="rect">
            <a:avLst/>
          </a:prstGeom>
        </p:spPr>
        <p:txBody>
          <a:bodyPr/>
          <a:lstStyle>
            <a:lvl1pPr>
              <a:defRPr sz="2263">
                <a:solidFill>
                  <a:srgbClr val="FF6700"/>
                </a:solidFill>
              </a:defRPr>
            </a:lvl1pPr>
            <a:lvl2pPr>
              <a:defRPr sz="2037">
                <a:solidFill>
                  <a:srgbClr val="00294B"/>
                </a:solidFill>
              </a:defRPr>
            </a:lvl2pPr>
            <a:lvl3pPr>
              <a:defRPr sz="1811">
                <a:solidFill>
                  <a:srgbClr val="456487"/>
                </a:solidFill>
              </a:defRPr>
            </a:lvl3pPr>
            <a:lvl4pPr>
              <a:defRPr sz="1584">
                <a:solidFill>
                  <a:srgbClr val="456487"/>
                </a:solidFill>
              </a:defRPr>
            </a:lvl4pPr>
            <a:lvl5pPr>
              <a:defRPr sz="1584">
                <a:solidFill>
                  <a:srgbClr val="456487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805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9BA1A-A240-4801-BC3B-A321E698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487DC-E467-4A43-A36E-BABF085F98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9E777-D120-4BD3-B371-A3689BDC0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40CF7-C959-4598-9824-020599C15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C4A766-F3FF-4E7D-8F54-72AA0D689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79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4798-B92F-43A1-9144-6BD9D300C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0D4DC8-8980-4E0D-A8B8-F5447EE35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2A5BA-CB11-49FB-AAFF-8D4093698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1485F-DF0F-4429-AA41-21C86307C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CFF025-396B-4172-BB7E-3D67DC7DA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118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0A785-E783-4275-9871-3E6351C71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9F97F7-8A21-444C-9D2C-6B270614ED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093C4C-C870-4543-9206-B45B36A5F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D08F3-4CAA-4054-A9D7-D932DC909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9A3C3C-4946-4F5B-9397-F00DA080F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90B860-A28C-482B-BC0E-1EB7FC927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93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221230-3764-443C-BB53-89EC947E9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18C569-EFB0-4364-90B3-F8BBB245DB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5EB31B-3EE5-4120-B2CC-2FBDE5D4F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508D80-4909-480B-A585-A0A963181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619739-63DD-40DC-9585-FF5A1CDBF6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D7711C-8AC1-43E1-A49F-75D18CABB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5B0264-0011-4DE2-846A-E712A5A63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84807B-9CA6-4B22-8914-E4CB91483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538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5F36A-D4FE-4A8C-8CB8-6E10B2A07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1F9416-AE15-4838-94B4-35855F8BC5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756C7D-9832-4730-86A7-8AB70D414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94778F-3304-4FC0-889F-6A749F388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57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674C1A-5471-491D-8BE7-C2E4C5496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43DA37-685C-4EF1-A284-1780B26AD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054C91-1F68-405E-A2D5-E646F4ADF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62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AC98F-9259-483D-8E55-636DC8A4C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836CD-BF2E-4967-8F77-5D1688497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FE8A72-6C82-4C28-8603-C8C91CC48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02C518-4095-46A0-A226-11905AAE0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A442EC-563C-4364-A827-DF0ED6F7F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095B79-8D7C-4494-BBC6-DEEE9A252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68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65313-4213-421E-81F2-F2A84745A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22C2D7-3161-403A-B207-1443340276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92BBC5-4513-4095-BBC3-BED7277CE7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2CE69-6468-4F90-96E7-5B401563B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004E8F-E7FB-4E52-BDC1-40605FB2D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308A9-EF2E-4EE3-B1FC-71B1273E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940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B48C31-5DE0-4BAC-B701-FF06ACD12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35F2F-F594-4315-8066-33D32DC94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125A9-01EE-4ED0-84A0-6977D060E0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22/06/2023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CAEAA-52C3-4D19-B35B-6CAAAA1B13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PERLE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B86E61-FC61-45AA-A9CD-0A32DFEA1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692D6-C7BF-42C9-9898-12C05C55B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42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asha.abukeshek@ijclab.in2p3.fr" TargetMode="External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21034" y="807636"/>
            <a:ext cx="1911169" cy="1154463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AECB7EA-ECC5-4F29-AFF5-A3303A7392E5}"/>
              </a:ext>
            </a:extLst>
          </p:cNvPr>
          <p:cNvSpPr txBox="1"/>
          <p:nvPr/>
        </p:nvSpPr>
        <p:spPr>
          <a:xfrm>
            <a:off x="247426" y="6488668"/>
            <a:ext cx="5475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/>
              </a:rPr>
              <a:t>rasha.abukeshek@ijclab.in2p3.fr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10" name="ZoneTexte 8">
            <a:extLst>
              <a:ext uri="{FF2B5EF4-FFF2-40B4-BE49-F238E27FC236}">
                <a16:creationId xmlns:a16="http://schemas.microsoft.com/office/drawing/2014/main" id="{575663ED-4D64-4C15-995E-04D42184BAF4}"/>
              </a:ext>
            </a:extLst>
          </p:cNvPr>
          <p:cNvSpPr txBox="1"/>
          <p:nvPr/>
        </p:nvSpPr>
        <p:spPr>
          <a:xfrm>
            <a:off x="914752" y="1384867"/>
            <a:ext cx="10129421" cy="510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r>
              <a:rPr lang="en-GB" sz="4527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Optics Misalignment and Correction</a:t>
            </a:r>
          </a:p>
          <a:p>
            <a:pPr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endParaRPr lang="en-GB" sz="2800" b="1" dirty="0">
              <a:solidFill>
                <a:srgbClr val="4F81BD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r>
              <a:rPr lang="en-GB" sz="2800" b="1" dirty="0">
                <a:solidFill>
                  <a:srgbClr val="4F81BD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PERLE Collaboration Meeting </a:t>
            </a:r>
          </a:p>
          <a:p>
            <a:pPr lvl="0"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endParaRPr lang="en-GB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r>
              <a:rPr lang="en-GB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Presented by</a:t>
            </a:r>
          </a:p>
          <a:p>
            <a:pPr lvl="0"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r>
              <a:rPr lang="en-GB" sz="2716" b="1" dirty="0">
                <a:solidFill>
                  <a:srgbClr val="4F81BD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Rasha ABUKESHEK</a:t>
            </a:r>
            <a:endParaRPr lang="en-GB" sz="20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r>
              <a:rPr lang="en-GB" sz="20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Supervisors</a:t>
            </a:r>
          </a:p>
          <a:p>
            <a:pPr lvl="0"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r>
              <a:rPr lang="en-GB" sz="2716" b="1" dirty="0">
                <a:solidFill>
                  <a:srgbClr val="4F81BD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Achille STOCCHI &amp; Hadil ABUALROB </a:t>
            </a:r>
          </a:p>
          <a:p>
            <a:pPr lvl="0"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endParaRPr lang="en-GB" sz="2716" b="1" dirty="0">
              <a:solidFill>
                <a:srgbClr val="4F81BD">
                  <a:lumMod val="75000"/>
                </a:srgb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 defTabSz="1034826">
              <a:lnSpc>
                <a:spcPct val="90000"/>
              </a:lnSpc>
              <a:spcBef>
                <a:spcPts val="1133"/>
              </a:spcBef>
              <a:buClr>
                <a:srgbClr val="FF6700"/>
              </a:buClr>
            </a:pPr>
            <a:r>
              <a:rPr lang="en-GB" sz="2716" b="1" dirty="0">
                <a:solidFill>
                  <a:srgbClr val="4F81BD">
                    <a:lumMod val="75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June 2023</a:t>
            </a:r>
          </a:p>
        </p:txBody>
      </p:sp>
    </p:spTree>
    <p:extLst>
      <p:ext uri="{BB962C8B-B14F-4D97-AF65-F5344CB8AC3E}">
        <p14:creationId xmlns:p14="http://schemas.microsoft.com/office/powerpoint/2010/main" val="3830563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F9A4B-2056-42DF-8B20-278D0015D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Introducing Field Errors to B-com Magnet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8306D-ECB3-4695-AB34-D7AEEA4C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74B09-2E72-4140-8D66-6D428E76C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162D-1FFB-4354-9D3F-8CF1FB3E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240A5A-FB50-45EE-B902-C4FA8D4E9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69" y="1930174"/>
            <a:ext cx="3829023" cy="28755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426B5C7-C2A2-42EA-94FD-590552F1DDAB}"/>
              </a:ext>
            </a:extLst>
          </p:cNvPr>
          <p:cNvSpPr txBox="1"/>
          <p:nvPr/>
        </p:nvSpPr>
        <p:spPr>
          <a:xfrm>
            <a:off x="562448" y="882849"/>
            <a:ext cx="537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B-com magnet was designed using Opera 3D.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A55B8D-F0D8-4D69-ABA8-A1AFAEC2E9AD}"/>
              </a:ext>
            </a:extLst>
          </p:cNvPr>
          <p:cNvSpPr txBox="1"/>
          <p:nvPr/>
        </p:nvSpPr>
        <p:spPr>
          <a:xfrm>
            <a:off x="0" y="6055341"/>
            <a:ext cx="6096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i="1" dirty="0">
                <a:solidFill>
                  <a:srgbClr val="0070C0"/>
                </a:solidFill>
                <a:latin typeface="Calibri" panose="020F0502020204030204"/>
              </a:rPr>
              <a:t>(see tomorrow’s talk: </a:t>
            </a:r>
            <a:r>
              <a:rPr lang="en-US" sz="1600" i="1" dirty="0">
                <a:solidFill>
                  <a:srgbClr val="0070C0"/>
                </a:solidFill>
              </a:rPr>
              <a:t>Magnet Specifications, Design and Prototyping)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leau 10">
                <a:extLst>
                  <a:ext uri="{FF2B5EF4-FFF2-40B4-BE49-F238E27FC236}">
                    <a16:creationId xmlns:a16="http://schemas.microsoft.com/office/drawing/2014/main" id="{0105295B-9C5E-48F3-A190-A6973DFFDD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68290581"/>
                  </p:ext>
                </p:extLst>
              </p:nvPr>
            </p:nvGraphicFramePr>
            <p:xfrm>
              <a:off x="7970276" y="1084413"/>
              <a:ext cx="3544307" cy="384131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848905">
                      <a:extLst>
                        <a:ext uri="{9D8B030D-6E8A-4147-A177-3AD203B41FA5}">
                          <a16:colId xmlns:a16="http://schemas.microsoft.com/office/drawing/2014/main" val="2453741466"/>
                        </a:ext>
                      </a:extLst>
                    </a:gridCol>
                    <a:gridCol w="1695402">
                      <a:extLst>
                        <a:ext uri="{9D8B030D-6E8A-4147-A177-3AD203B41FA5}">
                          <a16:colId xmlns:a16="http://schemas.microsoft.com/office/drawing/2014/main" val="1288870455"/>
                        </a:ext>
                      </a:extLst>
                    </a:gridCol>
                  </a:tblGrid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Harmonic No.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𝒏</m:t>
                                    </m:r>
                                  </m:sub>
                                </m:sSub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𝒃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9569263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3.47×</m:t>
                                </m:r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0968062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8.80×</m:t>
                                </m:r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9636603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3.52×</m:t>
                                </m:r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5163324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1.79×</m:t>
                                </m:r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97197783"/>
                      </a:ext>
                    </a:extLst>
                  </a:tr>
                  <a:tr h="3674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2.51×</m:t>
                                </m:r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8355071"/>
                      </a:ext>
                    </a:extLst>
                  </a:tr>
                  <a:tr h="36741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1.58×</m:t>
                                </m:r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70660405"/>
                      </a:ext>
                    </a:extLst>
                  </a:tr>
                  <a:tr h="367410"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1.70×</m:t>
                                </m:r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783077"/>
                      </a:ext>
                    </a:extLst>
                  </a:tr>
                  <a:tr h="364374"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4.67×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34581631"/>
                      </a:ext>
                    </a:extLst>
                  </a:tr>
                  <a:tr h="364374"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5.64×</m:t>
                                </m:r>
                                <m:sSup>
                                  <m:sSup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990038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leau 10">
                <a:extLst>
                  <a:ext uri="{FF2B5EF4-FFF2-40B4-BE49-F238E27FC236}">
                    <a16:creationId xmlns:a16="http://schemas.microsoft.com/office/drawing/2014/main" id="{0105295B-9C5E-48F3-A190-A6973DFFDDB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68290581"/>
                  </p:ext>
                </p:extLst>
              </p:nvPr>
            </p:nvGraphicFramePr>
            <p:xfrm>
              <a:off x="7970276" y="1084413"/>
              <a:ext cx="3544307" cy="3841312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848905">
                      <a:extLst>
                        <a:ext uri="{9D8B030D-6E8A-4147-A177-3AD203B41FA5}">
                          <a16:colId xmlns:a16="http://schemas.microsoft.com/office/drawing/2014/main" val="2453741466"/>
                        </a:ext>
                      </a:extLst>
                    </a:gridCol>
                    <a:gridCol w="1695402">
                      <a:extLst>
                        <a:ext uri="{9D8B030D-6E8A-4147-A177-3AD203B41FA5}">
                          <a16:colId xmlns:a16="http://schemas.microsoft.com/office/drawing/2014/main" val="1288870455"/>
                        </a:ext>
                      </a:extLst>
                    </a:gridCol>
                  </a:tblGrid>
                  <a:tr h="401892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Harmonic No.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6061" r="-719" b="-8787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9569263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2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106061" r="-719" b="-7787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0968062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3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206061" r="-719" b="-6787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9636603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4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306061" r="-719" b="-5787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5163324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5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406061" r="-719" b="-4787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97197783"/>
                      </a:ext>
                    </a:extLst>
                  </a:tr>
                  <a:tr h="3688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6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556667" r="-719" b="-4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8355071"/>
                      </a:ext>
                    </a:extLst>
                  </a:tr>
                  <a:tr h="36880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7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645902" r="-719" b="-3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70660405"/>
                      </a:ext>
                    </a:extLst>
                  </a:tr>
                  <a:tr h="368808"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745902" r="-719" b="-2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78307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860000" r="-719" b="-1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3458163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10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109712" t="-960000" r="-719" b="-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7990038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1FFF1F1-338D-4182-A564-31210AC6AAD5}"/>
              </a:ext>
            </a:extLst>
          </p:cNvPr>
          <p:cNvSpPr txBox="1"/>
          <p:nvPr/>
        </p:nvSpPr>
        <p:spPr>
          <a:xfrm>
            <a:off x="2342734" y="5206753"/>
            <a:ext cx="7190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values of the first relative four higher harmonics were considered to introduce field errors</a:t>
            </a:r>
          </a:p>
        </p:txBody>
      </p:sp>
      <p:pic>
        <p:nvPicPr>
          <p:cNvPr id="11" name="Image 6">
            <a:extLst>
              <a:ext uri="{FF2B5EF4-FFF2-40B4-BE49-F238E27FC236}">
                <a16:creationId xmlns:a16="http://schemas.microsoft.com/office/drawing/2014/main" id="{4AF69419-A9F7-4ECB-9598-899525E18B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2"/>
          <a:stretch/>
        </p:blipFill>
        <p:spPr>
          <a:xfrm>
            <a:off x="228399" y="2068823"/>
            <a:ext cx="3324716" cy="242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254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F9A4B-2056-42DF-8B20-278D0015D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Introducing Field Errors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8306D-ECB3-4695-AB34-D7AEEA4C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74B09-2E72-4140-8D66-6D428E76C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162D-1FFB-4354-9D3F-8CF1FB3E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38ADF-0E91-45D6-9E6E-5723C1EB71B2}"/>
              </a:ext>
            </a:extLst>
          </p:cNvPr>
          <p:cNvSpPr txBox="1"/>
          <p:nvPr/>
        </p:nvSpPr>
        <p:spPr>
          <a:xfrm>
            <a:off x="475416" y="820100"/>
            <a:ext cx="59046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Relative field errors were introduced to the first B-com in the spreader and the B-com-R in the merger section.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 in the BETY function is noticed at the exit.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342F5B5-2EB4-4792-B031-5BB2D73D07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0" y="2020429"/>
            <a:ext cx="5682553" cy="41596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C8D6E05-ABF2-45C4-A7B7-8C660A4D87FC}"/>
              </a:ext>
            </a:extLst>
          </p:cNvPr>
          <p:cNvSpPr txBox="1"/>
          <p:nvPr/>
        </p:nvSpPr>
        <p:spPr>
          <a:xfrm>
            <a:off x="6089793" y="5943600"/>
            <a:ext cx="5880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Further investigation is to be done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au 10">
                <a:extLst>
                  <a:ext uri="{FF2B5EF4-FFF2-40B4-BE49-F238E27FC236}">
                    <a16:creationId xmlns:a16="http://schemas.microsoft.com/office/drawing/2014/main" id="{2CEE2A35-EBE5-4DB3-A67B-91A2732E92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3579572"/>
                  </p:ext>
                </p:extLst>
              </p:nvPr>
            </p:nvGraphicFramePr>
            <p:xfrm>
              <a:off x="6919211" y="1820771"/>
              <a:ext cx="4096892" cy="3823593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140628">
                      <a:extLst>
                        <a:ext uri="{9D8B030D-6E8A-4147-A177-3AD203B41FA5}">
                          <a16:colId xmlns:a16="http://schemas.microsoft.com/office/drawing/2014/main" val="2453741466"/>
                        </a:ext>
                      </a:extLst>
                    </a:gridCol>
                    <a:gridCol w="1340528">
                      <a:extLst>
                        <a:ext uri="{9D8B030D-6E8A-4147-A177-3AD203B41FA5}">
                          <a16:colId xmlns:a16="http://schemas.microsoft.com/office/drawing/2014/main" val="1288870455"/>
                        </a:ext>
                      </a:extLst>
                    </a:gridCol>
                    <a:gridCol w="1615736">
                      <a:extLst>
                        <a:ext uri="{9D8B030D-6E8A-4147-A177-3AD203B41FA5}">
                          <a16:colId xmlns:a16="http://schemas.microsoft.com/office/drawing/2014/main" val="3312807745"/>
                        </a:ext>
                      </a:extLst>
                    </a:gridCol>
                  </a:tblGrid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Twiss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With Field errors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Without Field errors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9569263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/>
                            <a:t> [m]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0968062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kumimoji="0" lang="en-US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/>
                            <a:t> [m]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-0.00301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9636603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𝐷𝑃</m:t>
                                    </m:r>
                                  </m:e>
                                  <m:sub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5163324"/>
                      </a:ext>
                    </a:extLst>
                  </a:tr>
                  <a:tr h="400369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𝐷𝑃</m:t>
                                    </m:r>
                                  </m:e>
                                  <m:sub>
                                    <m: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0.00059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97197783"/>
                      </a:ext>
                    </a:extLst>
                  </a:tr>
                  <a:tr h="3674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/>
                            <a:t> [m]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8.70493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8.63544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8355071"/>
                      </a:ext>
                    </a:extLst>
                  </a:tr>
                  <a:tr h="36741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800" dirty="0"/>
                            <a:t> [m]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9.73175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8.63478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70660405"/>
                      </a:ext>
                    </a:extLst>
                  </a:tr>
                  <a:tr h="367410"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0.68527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0.67145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783077"/>
                      </a:ext>
                    </a:extLst>
                  </a:tr>
                  <a:tr h="364374"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800" dirty="0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0.76694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0.67294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345816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au 10">
                <a:extLst>
                  <a:ext uri="{FF2B5EF4-FFF2-40B4-BE49-F238E27FC236}">
                    <a16:creationId xmlns:a16="http://schemas.microsoft.com/office/drawing/2014/main" id="{2CEE2A35-EBE5-4DB3-A67B-91A2732E92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3579572"/>
                  </p:ext>
                </p:extLst>
              </p:nvPr>
            </p:nvGraphicFramePr>
            <p:xfrm>
              <a:off x="6919211" y="1820771"/>
              <a:ext cx="4096892" cy="3823593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140628">
                      <a:extLst>
                        <a:ext uri="{9D8B030D-6E8A-4147-A177-3AD203B41FA5}">
                          <a16:colId xmlns:a16="http://schemas.microsoft.com/office/drawing/2014/main" val="2453741466"/>
                        </a:ext>
                      </a:extLst>
                    </a:gridCol>
                    <a:gridCol w="1340528">
                      <a:extLst>
                        <a:ext uri="{9D8B030D-6E8A-4147-A177-3AD203B41FA5}">
                          <a16:colId xmlns:a16="http://schemas.microsoft.com/office/drawing/2014/main" val="1288870455"/>
                        </a:ext>
                      </a:extLst>
                    </a:gridCol>
                    <a:gridCol w="1615736">
                      <a:extLst>
                        <a:ext uri="{9D8B030D-6E8A-4147-A177-3AD203B41FA5}">
                          <a16:colId xmlns:a16="http://schemas.microsoft.com/office/drawing/2014/main" val="3312807745"/>
                        </a:ext>
                      </a:extLst>
                    </a:gridCol>
                  </a:tblGrid>
                  <a:tr h="712343"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Twiss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With Field errors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b="1" kern="1200">
                              <a:solidFill>
                                <a:schemeClr val="lt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dirty="0"/>
                            <a:t>Without Field errors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D7D3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09569263"/>
                      </a:ext>
                    </a:extLst>
                  </a:tr>
                  <a:tr h="4003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35" t="-183333" r="-260963" b="-693939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0968062"/>
                      </a:ext>
                    </a:extLst>
                  </a:tr>
                  <a:tr h="4003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35" t="-283333" r="-260963" b="-593939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-0.00301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59636603"/>
                      </a:ext>
                    </a:extLst>
                  </a:tr>
                  <a:tr h="4003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35" t="-389231" r="-260963" b="-50307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05163324"/>
                      </a:ext>
                    </a:extLst>
                  </a:tr>
                  <a:tr h="40036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35" t="-481818" r="-260963" b="-395455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0.00059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1pPr>
                          <a:lvl2pPr marL="51741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2pPr>
                          <a:lvl3pPr marL="103482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3pPr>
                          <a:lvl4pPr marL="1552240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4pPr>
                          <a:lvl5pPr marL="206965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5pPr>
                          <a:lvl6pPr marL="258706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6pPr>
                          <a:lvl7pPr marL="3104479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7pPr>
                          <a:lvl8pPr marL="3621893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8pPr>
                          <a:lvl9pPr marL="4139306" algn="l" defTabSz="1034826" rtl="0" eaLnBrk="1" latinLnBrk="0" hangingPunct="1">
                            <a:defRPr sz="2037" kern="1200">
                              <a:solidFill>
                                <a:schemeClr val="dk1"/>
                              </a:solidFill>
                              <a:latin typeface="Calibri" panose="020F0502020204030204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0.00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97197783"/>
                      </a:ext>
                    </a:extLst>
                  </a:tr>
                  <a:tr h="3674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35" t="-640000" r="-260963" b="-33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8.70493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8.63544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8355071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35" t="-693750" r="-260963" b="-2140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9.73175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8.63478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70660405"/>
                      </a:ext>
                    </a:extLst>
                  </a:tr>
                  <a:tr h="36741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35" t="-846667" r="-260963" b="-1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0.68527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0.67145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08783077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35" t="-887500" r="-260963" b="-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0.76694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034826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8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0.67294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345816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9694A33-95A7-4BB7-AB64-CEE8A7964384}"/>
              </a:ext>
            </a:extLst>
          </p:cNvPr>
          <p:cNvSpPr txBox="1"/>
          <p:nvPr/>
        </p:nvSpPr>
        <p:spPr>
          <a:xfrm>
            <a:off x="6507627" y="1296458"/>
            <a:ext cx="4718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Twiss functions at the </a:t>
            </a:r>
            <a:r>
              <a:rPr lang="en-US" b="1" dirty="0">
                <a:solidFill>
                  <a:srgbClr val="FF0000"/>
                </a:solidFill>
              </a:rPr>
              <a:t>exit</a:t>
            </a:r>
            <a:r>
              <a:rPr lang="en-US" dirty="0"/>
              <a:t> of Arc1</a:t>
            </a:r>
          </a:p>
        </p:txBody>
      </p:sp>
    </p:spTree>
    <p:extLst>
      <p:ext uri="{BB962C8B-B14F-4D97-AF65-F5344CB8AC3E}">
        <p14:creationId xmlns:p14="http://schemas.microsoft.com/office/powerpoint/2010/main" val="41004064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128BFD00-B27A-47B1-95C8-BC8214968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708" y="1819190"/>
            <a:ext cx="5352768" cy="401457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994B4-4EA4-42A5-AFFF-19726DB381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170" y="1819190"/>
            <a:ext cx="5480038" cy="41100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3F9A4B-2056-42DF-8B20-278D0015D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Difference in BETX and BETY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8306D-ECB3-4695-AB34-D7AEEA4C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74B09-2E72-4140-8D66-6D428E76C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162D-1FFB-4354-9D3F-8CF1FB3E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323DC2-F3DF-47E4-9EC3-BA5C9B9D3E37}"/>
              </a:ext>
            </a:extLst>
          </p:cNvPr>
          <p:cNvSpPr txBox="1"/>
          <p:nvPr/>
        </p:nvSpPr>
        <p:spPr>
          <a:xfrm>
            <a:off x="477795" y="930876"/>
            <a:ext cx="11368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lattice is tuned so that the Beta function is the same at the entrance and exit of each arc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7D8649D-3945-4AAC-96FB-A91C85FA4620}"/>
                  </a:ext>
                </a:extLst>
              </p:cNvPr>
              <p:cNvSpPr txBox="1"/>
              <p:nvPr/>
            </p:nvSpPr>
            <p:spPr>
              <a:xfrm>
                <a:off x="1386741" y="1607361"/>
                <a:ext cx="38768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Mean value = </a:t>
                </a:r>
                <a:r>
                  <a:rPr kumimoji="0" lang="en-US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</a:rPr>
                  <a:t>0.2055 </a:t>
                </a:r>
                <a:r>
                  <a:rPr lang="en-US" alt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</a:t>
                </a:r>
                <a:endPara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Standard deviation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𝜎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1.971 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</m:t>
                    </m:r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7D8649D-3945-4AAC-96FB-A91C85FA46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6741" y="1607361"/>
                <a:ext cx="3876896" cy="646331"/>
              </a:xfrm>
              <a:prstGeom prst="rect">
                <a:avLst/>
              </a:prstGeom>
              <a:blipFill>
                <a:blip r:embed="rId4"/>
                <a:stretch>
                  <a:fillRect t="-754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0F284F-0F0F-43A5-B6FD-730052FF1E5D}"/>
                  </a:ext>
                </a:extLst>
              </p:cNvPr>
              <p:cNvSpPr txBox="1"/>
              <p:nvPr/>
            </p:nvSpPr>
            <p:spPr>
              <a:xfrm>
                <a:off x="7081757" y="1607361"/>
                <a:ext cx="37235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Mean value =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</a:rPr>
                  <a:t>0.622 m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Standard deviation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𝜎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=1.016 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</m:t>
                    </m:r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0F284F-0F0F-43A5-B6FD-730052FF1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1757" y="1607361"/>
                <a:ext cx="3723502" cy="646331"/>
              </a:xfrm>
              <a:prstGeom prst="rect">
                <a:avLst/>
              </a:prstGeom>
              <a:blipFill>
                <a:blip r:embed="rId5"/>
                <a:stretch>
                  <a:fillRect t="-754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E025F9D-47B2-4311-9221-6CF1C69A79EC}"/>
              </a:ext>
            </a:extLst>
          </p:cNvPr>
          <p:cNvSpPr txBox="1"/>
          <p:nvPr/>
        </p:nvSpPr>
        <p:spPr>
          <a:xfrm>
            <a:off x="228399" y="5971733"/>
            <a:ext cx="10709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Truncated Gaussian to limit the value of field errors. </a:t>
            </a:r>
          </a:p>
        </p:txBody>
      </p:sp>
    </p:spTree>
    <p:extLst>
      <p:ext uri="{BB962C8B-B14F-4D97-AF65-F5344CB8AC3E}">
        <p14:creationId xmlns:p14="http://schemas.microsoft.com/office/powerpoint/2010/main" val="3289189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35A98-4D35-4F8F-8E64-C6612A5AB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Conclusion and Outlook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8D105B-E162-4408-BECE-6E22F5841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E68FE5-F0B5-4C17-8F6E-F341C451E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BBD6BB-CF27-449D-A823-AF255D40E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13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727F93-52B3-42A2-B9B6-CB6C1C83BA06}"/>
                  </a:ext>
                </a:extLst>
              </p:cNvPr>
              <p:cNvSpPr txBox="1"/>
              <p:nvPr/>
            </p:nvSpPr>
            <p:spPr>
              <a:xfrm>
                <a:off x="304800" y="807954"/>
                <a:ext cx="10907697" cy="45989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The effect of misalignments on the Twiss functions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)  was studied for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The misalignment of quadrupoles affects mostly the dispersion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with 40 mm standard deviation at the end of the arc.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The error value affects linearly the Twiss functions as seen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.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The harmonic content of the B-com magnet affects mostly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dirty="0"/>
                  <a:t> but it is still acceptable.</a:t>
                </a:r>
              </a:p>
              <a:p>
                <a:endParaRPr lang="en-US" dirty="0"/>
              </a:p>
              <a:p>
                <a:r>
                  <a:rPr lang="en-US" sz="2000" b="1" dirty="0">
                    <a:solidFill>
                      <a:srgbClr val="FF0000"/>
                    </a:solidFill>
                  </a:rPr>
                  <a:t>What type of errors? </a:t>
                </a:r>
              </a:p>
              <a:p>
                <a:pPr algn="just"/>
                <a:endParaRPr lang="en-US" dirty="0"/>
              </a:p>
              <a:p>
                <a:pPr marL="400050" indent="-400050" algn="just">
                  <a:buFont typeface="+mj-lt"/>
                  <a:buAutoNum type="romanUcPeriod"/>
                </a:pPr>
                <a:r>
                  <a:rPr lang="en-US" b="1" dirty="0"/>
                  <a:t>Alignment error</a:t>
                </a:r>
                <a:r>
                  <a:rPr lang="en-US" dirty="0"/>
                  <a:t>:</a:t>
                </a:r>
              </a:p>
              <a:p>
                <a:pPr marL="742950" lvl="1" indent="-285750" algn="just">
                  <a:buClr>
                    <a:srgbClr val="EB671C"/>
                  </a:buClr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742950" lvl="1" indent="-285750" algn="just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Δs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742950" lvl="1" indent="-285750" algn="just">
                  <a:buFont typeface="Wingdings" panose="05000000000000000000" pitchFamily="2" charset="2"/>
                  <a:buChar char="§"/>
                </a:pPr>
                <a:r>
                  <a:rPr lang="en-US" dirty="0"/>
                  <a:t>Tilt (angular direction):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dirty="0"/>
                  <a:t> </a:t>
                </a:r>
              </a:p>
              <a:p>
                <a:pPr lvl="1" algn="just"/>
                <a:endParaRPr lang="en-US" dirty="0"/>
              </a:p>
              <a:p>
                <a:pPr marL="400050" indent="-400050" algn="just">
                  <a:buFont typeface="+mj-lt"/>
                  <a:buAutoNum type="romanUcPeriod"/>
                </a:pPr>
                <a:r>
                  <a:rPr lang="en-US" b="1" dirty="0"/>
                  <a:t>Field errors: </a:t>
                </a:r>
              </a:p>
              <a:p>
                <a:pPr marL="800100" lvl="1" indent="-342900" algn="just">
                  <a:buClr>
                    <a:srgbClr val="EB671C"/>
                  </a:buClr>
                  <a:buFont typeface="Wingdings" panose="05000000000000000000" pitchFamily="2" charset="2"/>
                  <a:buChar char="ü"/>
                </a:pPr>
                <a:r>
                  <a:rPr lang="en-US" dirty="0"/>
                  <a:t>B-com magnet.</a:t>
                </a:r>
              </a:p>
              <a:p>
                <a:pPr marL="800100" lvl="1" indent="-342900" algn="just">
                  <a:buFont typeface="Wingdings" panose="05000000000000000000" pitchFamily="2" charset="2"/>
                  <a:buChar char="§"/>
                </a:pPr>
                <a:r>
                  <a:rPr lang="en-US" dirty="0"/>
                  <a:t>Other dipoles and quadrupoles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727F93-52B3-42A2-B9B6-CB6C1C83B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807954"/>
                <a:ext cx="10907697" cy="4598951"/>
              </a:xfrm>
              <a:prstGeom prst="rect">
                <a:avLst/>
              </a:prstGeom>
              <a:blipFill>
                <a:blip r:embed="rId2"/>
                <a:stretch>
                  <a:fillRect l="-559" t="-663" b="-1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A1E6561D-6725-4975-BB09-190F66D4B05F}"/>
              </a:ext>
            </a:extLst>
          </p:cNvPr>
          <p:cNvSpPr txBox="1"/>
          <p:nvPr/>
        </p:nvSpPr>
        <p:spPr>
          <a:xfrm>
            <a:off x="403654" y="5327006"/>
            <a:ext cx="114835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Next Steps: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Perform the errors study to the full PERLE machine (500 MeV and 250 MeV)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Check if corrections are needed and where. </a:t>
            </a:r>
          </a:p>
        </p:txBody>
      </p:sp>
    </p:spTree>
    <p:extLst>
      <p:ext uri="{BB962C8B-B14F-4D97-AF65-F5344CB8AC3E}">
        <p14:creationId xmlns:p14="http://schemas.microsoft.com/office/powerpoint/2010/main" val="2936556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5A8005-F78D-4019-833A-0BFD5EB55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1AF2EC-6E5F-4D72-8E58-9EDD8C53D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85CE6C-AFE4-4AA9-AC03-98BB65C58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7817BA-86EA-4ECD-B940-791868F847C9}"/>
              </a:ext>
            </a:extLst>
          </p:cNvPr>
          <p:cNvSpPr/>
          <p:nvPr/>
        </p:nvSpPr>
        <p:spPr>
          <a:xfrm>
            <a:off x="3637987" y="2767280"/>
            <a:ext cx="491602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i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28358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703F7-965E-4C94-84E4-41F0DF127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MADX code for introducing Errors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BA7616-F34B-4D66-8C81-2CC5E3075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DBD02E-A917-45FD-89E2-8977150FD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1648E-3BFE-4D05-837B-0AA147493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04B5CA-4359-4DBA-9C5A-36D79D7FD8F1}"/>
              </a:ext>
            </a:extLst>
          </p:cNvPr>
          <p:cNvSpPr txBox="1"/>
          <p:nvPr/>
        </p:nvSpPr>
        <p:spPr>
          <a:xfrm>
            <a:off x="1002591" y="1941523"/>
            <a:ext cx="31782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Alignment Errors</a:t>
            </a:r>
          </a:p>
          <a:p>
            <a:pPr algn="ctr"/>
            <a:r>
              <a:rPr lang="en-US" sz="2400" dirty="0"/>
              <a:t>In </a:t>
            </a:r>
            <a:r>
              <a:rPr lang="en-US" sz="2400" dirty="0" err="1"/>
              <a:t>xy</a:t>
            </a:r>
            <a:r>
              <a:rPr lang="en-US" sz="2400" dirty="0"/>
              <a:t> plane only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CB4266-EA94-4F77-B58D-1832307CA00F}"/>
              </a:ext>
            </a:extLst>
          </p:cNvPr>
          <p:cNvSpPr txBox="1"/>
          <p:nvPr/>
        </p:nvSpPr>
        <p:spPr>
          <a:xfrm>
            <a:off x="880128" y="4617307"/>
            <a:ext cx="30317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Field Errors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E58DD36-12B3-421A-87EF-844016CB56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36" r="13391"/>
          <a:stretch/>
        </p:blipFill>
        <p:spPr>
          <a:xfrm>
            <a:off x="4058422" y="898407"/>
            <a:ext cx="7725137" cy="300956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14FDB99-21D7-4101-B13D-012DADEFC9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721" y="4178195"/>
            <a:ext cx="7817708" cy="1339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011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E850A-2BD2-4FA8-96C7-4D75154B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Different possibilities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7A6940-F1DF-4CF8-8B51-D8658E187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74DA3F-19EA-4628-9F83-E9DAD42EB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E3CAF8-AD94-499A-9EFE-EB4C61530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16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2E546F-8353-4539-8776-FCC96B502D38}"/>
                  </a:ext>
                </a:extLst>
              </p:cNvPr>
              <p:cNvSpPr txBox="1"/>
              <p:nvPr/>
            </p:nvSpPr>
            <p:spPr>
              <a:xfrm>
                <a:off x="313038" y="1403383"/>
                <a:ext cx="477794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−3 </m:t>
                        </m:r>
                      </m:sup>
                    </m:sSup>
                  </m:oMath>
                </a14:m>
                <a:r>
                  <a:rPr lang="en-US" dirty="0"/>
                  <a:t>errors cause a significant increase in the dispersion.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Beta functions are “almost” unaffected.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A2E546F-8353-4539-8776-FCC96B502D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038" y="1403383"/>
                <a:ext cx="4777946" cy="923330"/>
              </a:xfrm>
              <a:prstGeom prst="rect">
                <a:avLst/>
              </a:prstGeom>
              <a:blipFill>
                <a:blip r:embed="rId2"/>
                <a:stretch>
                  <a:fillRect l="-765" t="-3289" r="-510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481F09B6-F80D-4C99-892A-38545F73AA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836" y="1040027"/>
            <a:ext cx="6527180" cy="4777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3723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86519-9B70-4B7A-BC10-BBD5C43BA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MADX code problem solved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43E317-9C99-4079-9F8C-ADD5939CD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176D52-4A9F-4F22-B1AD-AE7032C5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1514AE-1D8D-4966-89E8-478B4F55D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17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ED11DC-E8FE-4046-8B17-F9F1A3CAC897}"/>
                  </a:ext>
                </a:extLst>
              </p:cNvPr>
              <p:cNvSpPr txBox="1"/>
              <p:nvPr/>
            </p:nvSpPr>
            <p:spPr>
              <a:xfrm>
                <a:off x="527223" y="1021492"/>
                <a:ext cx="4736756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</a:t>
                </a:r>
                <a:r>
                  <a:rPr lang="en-US" dirty="0">
                    <a:solidFill>
                      <a:srgbClr val="00B0F0"/>
                    </a:solidFill>
                  </a:rPr>
                  <a:t>USE</a:t>
                </a:r>
                <a:r>
                  <a:rPr lang="en-US" dirty="0"/>
                  <a:t> command in MADX destroys the assigned errors to the lattice.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code is modified and the assignment of errors is now correct.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errors are Gaussian distribution around </a:t>
                </a:r>
                <a:r>
                  <a:rPr lang="el-GR" dirty="0"/>
                  <a:t>σ</a:t>
                </a:r>
                <a:r>
                  <a:rPr lang="en-US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dirty="0"/>
                  <a:t> [m] alignment error is taken in the transverse plane xy for all quadrupoles in Arc1.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5ED11DC-E8FE-4046-8B17-F9F1A3CAC8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223" y="1021492"/>
                <a:ext cx="4736756" cy="3416320"/>
              </a:xfrm>
              <a:prstGeom prst="rect">
                <a:avLst/>
              </a:prstGeom>
              <a:blipFill>
                <a:blip r:embed="rId2"/>
                <a:stretch>
                  <a:fillRect l="-1028" t="-1071" b="-19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149DCFB9-0CA4-46A4-98D0-64169BB125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979" y="1021492"/>
            <a:ext cx="6400799" cy="468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710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483DC-E5D0-4447-A830-05CB86EB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Outline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E74A50F-A99D-4551-9BCB-265EFCA97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C015F4-FCAB-40D2-87E9-8C51B1EFC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F8C522-D433-446A-8BAD-99660D2DA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7ECBA8-F173-44C0-9768-19AA3BA5F635}"/>
              </a:ext>
            </a:extLst>
          </p:cNvPr>
          <p:cNvSpPr txBox="1"/>
          <p:nvPr/>
        </p:nvSpPr>
        <p:spPr>
          <a:xfrm>
            <a:off x="1293339" y="1116182"/>
            <a:ext cx="654084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EB671C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</a:rPr>
              <a:t>Introducing errors to the PERLE lattice</a:t>
            </a:r>
          </a:p>
          <a:p>
            <a:pPr marL="342900" indent="-342900">
              <a:buClr>
                <a:srgbClr val="EB671C"/>
              </a:buClr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002060"/>
              </a:solidFill>
            </a:endParaRPr>
          </a:p>
          <a:p>
            <a:pPr marL="342900" indent="-342900">
              <a:buClr>
                <a:srgbClr val="EB671C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</a:rPr>
              <a:t>Misalignment errors:</a:t>
            </a:r>
          </a:p>
          <a:p>
            <a:pPr marL="342900" indent="-342900">
              <a:buClr>
                <a:srgbClr val="EB671C"/>
              </a:buClr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002060"/>
              </a:solidFill>
            </a:endParaRPr>
          </a:p>
          <a:p>
            <a:pPr marL="800100" lvl="1" indent="-342900">
              <a:buClr>
                <a:srgbClr val="EB671C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</a:rPr>
              <a:t>Dispersion function</a:t>
            </a:r>
          </a:p>
          <a:p>
            <a:pPr marL="800100" lvl="1" indent="-342900">
              <a:buClr>
                <a:srgbClr val="EB671C"/>
              </a:buCl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</a:endParaRPr>
          </a:p>
          <a:p>
            <a:pPr marL="800100" lvl="1" indent="-342900">
              <a:buClr>
                <a:srgbClr val="EB671C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</a:rPr>
              <a:t>Beta function</a:t>
            </a:r>
          </a:p>
          <a:p>
            <a:pPr marL="800100" lvl="1" indent="-342900">
              <a:buClr>
                <a:srgbClr val="EB671C"/>
              </a:buClr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2060"/>
              </a:solidFill>
            </a:endParaRPr>
          </a:p>
          <a:p>
            <a:pPr marL="800100" lvl="1" indent="-342900">
              <a:buClr>
                <a:srgbClr val="EB671C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</a:rPr>
              <a:t>Alfa function</a:t>
            </a:r>
          </a:p>
          <a:p>
            <a:pPr marL="342900" indent="-342900">
              <a:buClr>
                <a:srgbClr val="EB671C"/>
              </a:buClr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002060"/>
              </a:solidFill>
            </a:endParaRPr>
          </a:p>
          <a:p>
            <a:pPr marL="342900" indent="-342900">
              <a:buClr>
                <a:srgbClr val="EB671C"/>
              </a:buClr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</a:rPr>
              <a:t>Field errors</a:t>
            </a:r>
          </a:p>
          <a:p>
            <a:pPr marL="342900" indent="-342900">
              <a:buClr>
                <a:srgbClr val="EB671C"/>
              </a:buClr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002060"/>
              </a:solidFill>
            </a:endParaRPr>
          </a:p>
          <a:p>
            <a:pPr marL="800100" lvl="1" indent="-342900">
              <a:buClr>
                <a:srgbClr val="EB671C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</a:rPr>
              <a:t>B-com magnet</a:t>
            </a:r>
          </a:p>
        </p:txBody>
      </p:sp>
    </p:spTree>
    <p:extLst>
      <p:ext uri="{BB962C8B-B14F-4D97-AF65-F5344CB8AC3E}">
        <p14:creationId xmlns:p14="http://schemas.microsoft.com/office/powerpoint/2010/main" val="425240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B483DC-E5D0-4447-A830-05CB86EB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500 MeV PERLE Lattice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E74A50F-A99D-4551-9BCB-265EFCA97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C015F4-FCAB-40D2-87E9-8C51B1EFC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F8C522-D433-446A-8BAD-99660D2DA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976827-42E9-4B17-845C-C7D394F3C4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984" y="975749"/>
            <a:ext cx="6260015" cy="40684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DFDD49-5910-4612-8CCD-AD8A761CDE17}"/>
              </a:ext>
            </a:extLst>
          </p:cNvPr>
          <p:cNvSpPr txBox="1"/>
          <p:nvPr/>
        </p:nvSpPr>
        <p:spPr>
          <a:xfrm>
            <a:off x="352236" y="4305549"/>
            <a:ext cx="53007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EB671C"/>
              </a:buClr>
              <a:buFont typeface="Wingdings" panose="05000000000000000000" pitchFamily="2" charset="2"/>
              <a:buChar char="§"/>
            </a:pPr>
            <a:r>
              <a:rPr lang="en-US" dirty="0"/>
              <a:t>The optics are perfect elements. </a:t>
            </a:r>
          </a:p>
          <a:p>
            <a:pPr marL="285750" indent="-285750">
              <a:buClr>
                <a:srgbClr val="EB671C"/>
              </a:buClr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Clr>
                <a:srgbClr val="EB671C"/>
              </a:buClr>
              <a:buFont typeface="Wingdings" panose="05000000000000000000" pitchFamily="2" charset="2"/>
              <a:buChar char="§"/>
            </a:pPr>
            <a:r>
              <a:rPr lang="en-US" dirty="0"/>
              <a:t>The dipoles (bends) are defined by an angle and tilt.</a:t>
            </a:r>
          </a:p>
          <a:p>
            <a:pPr marL="285750" indent="-285750">
              <a:buClr>
                <a:srgbClr val="EB671C"/>
              </a:buCl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</a:p>
          <a:p>
            <a:pPr marL="285750" indent="-285750">
              <a:buClr>
                <a:srgbClr val="EB671C"/>
              </a:buClr>
              <a:buFont typeface="Wingdings" panose="05000000000000000000" pitchFamily="2" charset="2"/>
              <a:buChar char="§"/>
            </a:pPr>
            <a:r>
              <a:rPr lang="en-US" dirty="0"/>
              <a:t>The quadrupoles are defined by K1. </a:t>
            </a:r>
          </a:p>
        </p:txBody>
      </p:sp>
      <p:pic>
        <p:nvPicPr>
          <p:cNvPr id="9" name="Image 51">
            <a:extLst>
              <a:ext uri="{FF2B5EF4-FFF2-40B4-BE49-F238E27FC236}">
                <a16:creationId xmlns:a16="http://schemas.microsoft.com/office/drawing/2014/main" id="{6BC6105E-AD75-4658-B9FA-91FC247229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01" y="1877145"/>
            <a:ext cx="5210844" cy="194271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71100E9-8478-42EE-A774-B54B56861F3C}"/>
              </a:ext>
            </a:extLst>
          </p:cNvPr>
          <p:cNvSpPr txBox="1"/>
          <p:nvPr/>
        </p:nvSpPr>
        <p:spPr>
          <a:xfrm>
            <a:off x="352236" y="1143432"/>
            <a:ext cx="57437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Reproduction of the PERLE 500 MeV machine using  MADX.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C1344E-0D7D-4179-9EEF-2BE00CE92D8F}"/>
              </a:ext>
            </a:extLst>
          </p:cNvPr>
          <p:cNvSpPr txBox="1"/>
          <p:nvPr/>
        </p:nvSpPr>
        <p:spPr>
          <a:xfrm>
            <a:off x="7015515" y="5044213"/>
            <a:ext cx="46245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EB671C"/>
              </a:buClr>
              <a:buFont typeface="Wingdings" panose="05000000000000000000" pitchFamily="2" charset="2"/>
              <a:buChar char="§"/>
            </a:pPr>
            <a:r>
              <a:rPr lang="en-US" dirty="0"/>
              <a:t>Arc1 refers to the spreader section after the first LINAC, the circulating arc, and the merger section before the second LINAC </a:t>
            </a:r>
          </a:p>
        </p:txBody>
      </p:sp>
    </p:spTree>
    <p:extLst>
      <p:ext uri="{BB962C8B-B14F-4D97-AF65-F5344CB8AC3E}">
        <p14:creationId xmlns:p14="http://schemas.microsoft.com/office/powerpoint/2010/main" val="2369944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55D3356-4EBA-4DBC-8DE2-8E812F3A9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006" y="4890849"/>
            <a:ext cx="4755292" cy="149364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B4C8522-B83A-4F59-9D38-66250CE80F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568" y="948153"/>
            <a:ext cx="4480405" cy="140730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2EEEB79-EDC0-4BF7-A7E1-D26898B249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99" y="2781426"/>
            <a:ext cx="4910925" cy="359483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EB483DC-E5D0-4447-A830-05CB86EBF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Introducing Misalignments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E74A50F-A99D-4551-9BCB-265EFCA97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C015F4-FCAB-40D2-87E9-8C51B1EFC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8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F8C522-D433-446A-8BAD-99660D2DA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358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35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36823FB-0622-490F-85B6-43B31E1FF9FA}"/>
                  </a:ext>
                </a:extLst>
              </p:cNvPr>
              <p:cNvSpPr txBox="1"/>
              <p:nvPr/>
            </p:nvSpPr>
            <p:spPr>
              <a:xfrm>
                <a:off x="663570" y="1024137"/>
                <a:ext cx="4980091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rgbClr val="EB671C"/>
                  </a:buClr>
                  <a:buFont typeface="Wingdings" panose="05000000000000000000" pitchFamily="2" charset="2"/>
                  <a:buChar char="§"/>
                </a:pPr>
                <a:r>
                  <a:rPr lang="en-US" dirty="0"/>
                  <a:t>Misalignments were introduced to all the </a:t>
                </a:r>
                <a:r>
                  <a:rPr lang="en-US" dirty="0">
                    <a:solidFill>
                      <a:srgbClr val="B20E00"/>
                    </a:solidFill>
                  </a:rPr>
                  <a:t>quadrupoles</a:t>
                </a:r>
                <a:r>
                  <a:rPr lang="en-US" dirty="0"/>
                  <a:t> in Arc1. </a:t>
                </a:r>
              </a:p>
              <a:p>
                <a:pPr marL="285750" indent="-285750">
                  <a:buClr>
                    <a:srgbClr val="EB671C"/>
                  </a:buClr>
                  <a:buFont typeface="Wingdings" panose="05000000000000000000" pitchFamily="2" charset="2"/>
                  <a:buChar char="§"/>
                </a:pPr>
                <a:endParaRPr lang="en-US" dirty="0"/>
              </a:p>
              <a:p>
                <a:pPr marL="285750" indent="-285750">
                  <a:buClr>
                    <a:srgbClr val="EB671C"/>
                  </a:buClr>
                  <a:buFont typeface="Wingdings" panose="05000000000000000000" pitchFamily="2" charset="2"/>
                  <a:buChar char="§"/>
                </a:pPr>
                <a:r>
                  <a:rPr lang="en-US" dirty="0"/>
                  <a:t>Transverse errors in the position of the quads the xy-plane: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m:rPr>
                        <m:sty m:val="p"/>
                      </m:rPr>
                      <a:rPr lang="en-US" b="0" i="1" smtClean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dirty="0"/>
                  <a:t>are only considered.</a:t>
                </a:r>
              </a:p>
              <a:p>
                <a:pPr algn="just"/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36823FB-0622-490F-85B6-43B31E1FF9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570" y="1024137"/>
                <a:ext cx="4980091" cy="1754326"/>
              </a:xfrm>
              <a:prstGeom prst="rect">
                <a:avLst/>
              </a:prstGeom>
              <a:blipFill>
                <a:blip r:embed="rId5"/>
                <a:stretch>
                  <a:fillRect l="-857" t="-17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249D1CFE-17C7-4243-9385-E59BC58B3917}"/>
              </a:ext>
            </a:extLst>
          </p:cNvPr>
          <p:cNvGrpSpPr/>
          <p:nvPr/>
        </p:nvGrpSpPr>
        <p:grpSpPr>
          <a:xfrm>
            <a:off x="10015802" y="2045249"/>
            <a:ext cx="1967043" cy="4352559"/>
            <a:chOff x="9963591" y="1092042"/>
            <a:chExt cx="1902740" cy="418675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7BCB072-37EE-4170-83B5-9C5F3396BD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8875280" y="2287744"/>
              <a:ext cx="4186753" cy="1795349"/>
            </a:xfrm>
            <a:prstGeom prst="rect">
              <a:avLst/>
            </a:prstGeom>
          </p:spPr>
        </p:pic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59A04BC-A313-49FA-9D22-ECA77318A746}"/>
                </a:ext>
              </a:extLst>
            </p:cNvPr>
            <p:cNvSpPr/>
            <p:nvPr/>
          </p:nvSpPr>
          <p:spPr>
            <a:xfrm>
              <a:off x="9963591" y="1517756"/>
              <a:ext cx="1589629" cy="3402227"/>
            </a:xfrm>
            <a:custGeom>
              <a:avLst/>
              <a:gdLst>
                <a:gd name="connsiteX0" fmla="*/ 156818 w 1557251"/>
                <a:gd name="connsiteY0" fmla="*/ 0 h 3402227"/>
                <a:gd name="connsiteX1" fmla="*/ 156818 w 1557251"/>
                <a:gd name="connsiteY1" fmla="*/ 0 h 3402227"/>
                <a:gd name="connsiteX2" fmla="*/ 230959 w 1557251"/>
                <a:gd name="connsiteY2" fmla="*/ 8238 h 3402227"/>
                <a:gd name="connsiteX3" fmla="*/ 255672 w 1557251"/>
                <a:gd name="connsiteY3" fmla="*/ 24713 h 3402227"/>
                <a:gd name="connsiteX4" fmla="*/ 288624 w 1557251"/>
                <a:gd name="connsiteY4" fmla="*/ 32951 h 3402227"/>
                <a:gd name="connsiteX5" fmla="*/ 445143 w 1557251"/>
                <a:gd name="connsiteY5" fmla="*/ 74140 h 3402227"/>
                <a:gd name="connsiteX6" fmla="*/ 494570 w 1557251"/>
                <a:gd name="connsiteY6" fmla="*/ 98854 h 3402227"/>
                <a:gd name="connsiteX7" fmla="*/ 519283 w 1557251"/>
                <a:gd name="connsiteY7" fmla="*/ 107092 h 3402227"/>
                <a:gd name="connsiteX8" fmla="*/ 560472 w 1557251"/>
                <a:gd name="connsiteY8" fmla="*/ 131805 h 3402227"/>
                <a:gd name="connsiteX9" fmla="*/ 593424 w 1557251"/>
                <a:gd name="connsiteY9" fmla="*/ 156519 h 3402227"/>
                <a:gd name="connsiteX10" fmla="*/ 634613 w 1557251"/>
                <a:gd name="connsiteY10" fmla="*/ 164756 h 3402227"/>
                <a:gd name="connsiteX11" fmla="*/ 708754 w 1557251"/>
                <a:gd name="connsiteY11" fmla="*/ 205946 h 3402227"/>
                <a:gd name="connsiteX12" fmla="*/ 741705 w 1557251"/>
                <a:gd name="connsiteY12" fmla="*/ 238897 h 3402227"/>
                <a:gd name="connsiteX13" fmla="*/ 782894 w 1557251"/>
                <a:gd name="connsiteY13" fmla="*/ 313038 h 3402227"/>
                <a:gd name="connsiteX14" fmla="*/ 807608 w 1557251"/>
                <a:gd name="connsiteY14" fmla="*/ 345989 h 3402227"/>
                <a:gd name="connsiteX15" fmla="*/ 848797 w 1557251"/>
                <a:gd name="connsiteY15" fmla="*/ 354227 h 3402227"/>
                <a:gd name="connsiteX16" fmla="*/ 931175 w 1557251"/>
                <a:gd name="connsiteY16" fmla="*/ 395416 h 3402227"/>
                <a:gd name="connsiteX17" fmla="*/ 964126 w 1557251"/>
                <a:gd name="connsiteY17" fmla="*/ 428367 h 3402227"/>
                <a:gd name="connsiteX18" fmla="*/ 988840 w 1557251"/>
                <a:gd name="connsiteY18" fmla="*/ 436605 h 3402227"/>
                <a:gd name="connsiteX19" fmla="*/ 1005316 w 1557251"/>
                <a:gd name="connsiteY19" fmla="*/ 461319 h 3402227"/>
                <a:gd name="connsiteX20" fmla="*/ 1038267 w 1557251"/>
                <a:gd name="connsiteY20" fmla="*/ 469556 h 3402227"/>
                <a:gd name="connsiteX21" fmla="*/ 1062981 w 1557251"/>
                <a:gd name="connsiteY21" fmla="*/ 477794 h 3402227"/>
                <a:gd name="connsiteX22" fmla="*/ 1153597 w 1557251"/>
                <a:gd name="connsiteY22" fmla="*/ 502508 h 3402227"/>
                <a:gd name="connsiteX23" fmla="*/ 1260689 w 1557251"/>
                <a:gd name="connsiteY23" fmla="*/ 576648 h 3402227"/>
                <a:gd name="connsiteX24" fmla="*/ 1268926 w 1557251"/>
                <a:gd name="connsiteY24" fmla="*/ 601362 h 3402227"/>
                <a:gd name="connsiteX25" fmla="*/ 1301878 w 1557251"/>
                <a:gd name="connsiteY25" fmla="*/ 650789 h 3402227"/>
                <a:gd name="connsiteX26" fmla="*/ 1326591 w 1557251"/>
                <a:gd name="connsiteY26" fmla="*/ 700216 h 3402227"/>
                <a:gd name="connsiteX27" fmla="*/ 1343067 w 1557251"/>
                <a:gd name="connsiteY27" fmla="*/ 741405 h 3402227"/>
                <a:gd name="connsiteX28" fmla="*/ 1351305 w 1557251"/>
                <a:gd name="connsiteY28" fmla="*/ 774356 h 3402227"/>
                <a:gd name="connsiteX29" fmla="*/ 1376018 w 1557251"/>
                <a:gd name="connsiteY29" fmla="*/ 807308 h 3402227"/>
                <a:gd name="connsiteX30" fmla="*/ 1408970 w 1557251"/>
                <a:gd name="connsiteY30" fmla="*/ 864973 h 3402227"/>
                <a:gd name="connsiteX31" fmla="*/ 1433683 w 1557251"/>
                <a:gd name="connsiteY31" fmla="*/ 972065 h 3402227"/>
                <a:gd name="connsiteX32" fmla="*/ 1458397 w 1557251"/>
                <a:gd name="connsiteY32" fmla="*/ 988540 h 3402227"/>
                <a:gd name="connsiteX33" fmla="*/ 1499586 w 1557251"/>
                <a:gd name="connsiteY33" fmla="*/ 1046205 h 3402227"/>
                <a:gd name="connsiteX34" fmla="*/ 1532537 w 1557251"/>
                <a:gd name="connsiteY34" fmla="*/ 1095632 h 3402227"/>
                <a:gd name="connsiteX35" fmla="*/ 1540775 w 1557251"/>
                <a:gd name="connsiteY35" fmla="*/ 1128583 h 3402227"/>
                <a:gd name="connsiteX36" fmla="*/ 1557251 w 1557251"/>
                <a:gd name="connsiteY36" fmla="*/ 1153297 h 3402227"/>
                <a:gd name="connsiteX37" fmla="*/ 1540775 w 1557251"/>
                <a:gd name="connsiteY37" fmla="*/ 1466335 h 3402227"/>
                <a:gd name="connsiteX38" fmla="*/ 1532537 w 1557251"/>
                <a:gd name="connsiteY38" fmla="*/ 1507524 h 3402227"/>
                <a:gd name="connsiteX39" fmla="*/ 1516062 w 1557251"/>
                <a:gd name="connsiteY39" fmla="*/ 1532238 h 3402227"/>
                <a:gd name="connsiteX40" fmla="*/ 1499586 w 1557251"/>
                <a:gd name="connsiteY40" fmla="*/ 1886465 h 3402227"/>
                <a:gd name="connsiteX41" fmla="*/ 1491348 w 1557251"/>
                <a:gd name="connsiteY41" fmla="*/ 1919416 h 3402227"/>
                <a:gd name="connsiteX42" fmla="*/ 1499586 w 1557251"/>
                <a:gd name="connsiteY42" fmla="*/ 2100648 h 3402227"/>
                <a:gd name="connsiteX43" fmla="*/ 1507824 w 1557251"/>
                <a:gd name="connsiteY43" fmla="*/ 2125362 h 3402227"/>
                <a:gd name="connsiteX44" fmla="*/ 1524299 w 1557251"/>
                <a:gd name="connsiteY44" fmla="*/ 2207740 h 3402227"/>
                <a:gd name="connsiteX45" fmla="*/ 1532537 w 1557251"/>
                <a:gd name="connsiteY45" fmla="*/ 2281881 h 3402227"/>
                <a:gd name="connsiteX46" fmla="*/ 1549013 w 1557251"/>
                <a:gd name="connsiteY46" fmla="*/ 2331308 h 3402227"/>
                <a:gd name="connsiteX47" fmla="*/ 1532537 w 1557251"/>
                <a:gd name="connsiteY47" fmla="*/ 2397211 h 3402227"/>
                <a:gd name="connsiteX48" fmla="*/ 1507824 w 1557251"/>
                <a:gd name="connsiteY48" fmla="*/ 2438400 h 3402227"/>
                <a:gd name="connsiteX49" fmla="*/ 1458397 w 1557251"/>
                <a:gd name="connsiteY49" fmla="*/ 2504302 h 3402227"/>
                <a:gd name="connsiteX50" fmla="*/ 1450159 w 1557251"/>
                <a:gd name="connsiteY50" fmla="*/ 2529016 h 3402227"/>
                <a:gd name="connsiteX51" fmla="*/ 1425445 w 1557251"/>
                <a:gd name="connsiteY51" fmla="*/ 2553729 h 3402227"/>
                <a:gd name="connsiteX52" fmla="*/ 1400732 w 1557251"/>
                <a:gd name="connsiteY52" fmla="*/ 2644346 h 3402227"/>
                <a:gd name="connsiteX53" fmla="*/ 1343067 w 1557251"/>
                <a:gd name="connsiteY53" fmla="*/ 2685535 h 3402227"/>
                <a:gd name="connsiteX54" fmla="*/ 1285402 w 1557251"/>
                <a:gd name="connsiteY54" fmla="*/ 2726724 h 3402227"/>
                <a:gd name="connsiteX55" fmla="*/ 1260689 w 1557251"/>
                <a:gd name="connsiteY55" fmla="*/ 2734962 h 3402227"/>
                <a:gd name="connsiteX56" fmla="*/ 1244213 w 1557251"/>
                <a:gd name="connsiteY56" fmla="*/ 2759675 h 3402227"/>
                <a:gd name="connsiteX57" fmla="*/ 1219499 w 1557251"/>
                <a:gd name="connsiteY57" fmla="*/ 2800865 h 3402227"/>
                <a:gd name="connsiteX58" fmla="*/ 1194786 w 1557251"/>
                <a:gd name="connsiteY58" fmla="*/ 2817340 h 3402227"/>
                <a:gd name="connsiteX59" fmla="*/ 1170072 w 1557251"/>
                <a:gd name="connsiteY59" fmla="*/ 2875005 h 3402227"/>
                <a:gd name="connsiteX60" fmla="*/ 1137121 w 1557251"/>
                <a:gd name="connsiteY60" fmla="*/ 2899719 h 3402227"/>
                <a:gd name="connsiteX61" fmla="*/ 1128883 w 1557251"/>
                <a:gd name="connsiteY61" fmla="*/ 2924432 h 3402227"/>
                <a:gd name="connsiteX62" fmla="*/ 1079456 w 1557251"/>
                <a:gd name="connsiteY62" fmla="*/ 2965621 h 3402227"/>
                <a:gd name="connsiteX63" fmla="*/ 1054743 w 1557251"/>
                <a:gd name="connsiteY63" fmla="*/ 2990335 h 3402227"/>
                <a:gd name="connsiteX64" fmla="*/ 1005316 w 1557251"/>
                <a:gd name="connsiteY64" fmla="*/ 2998573 h 3402227"/>
                <a:gd name="connsiteX65" fmla="*/ 980602 w 1557251"/>
                <a:gd name="connsiteY65" fmla="*/ 3015048 h 3402227"/>
                <a:gd name="connsiteX66" fmla="*/ 939413 w 1557251"/>
                <a:gd name="connsiteY66" fmla="*/ 3023286 h 3402227"/>
                <a:gd name="connsiteX67" fmla="*/ 651089 w 1557251"/>
                <a:gd name="connsiteY67" fmla="*/ 3031524 h 3402227"/>
                <a:gd name="connsiteX68" fmla="*/ 618137 w 1557251"/>
                <a:gd name="connsiteY68" fmla="*/ 3056238 h 3402227"/>
                <a:gd name="connsiteX69" fmla="*/ 585186 w 1557251"/>
                <a:gd name="connsiteY69" fmla="*/ 3072713 h 3402227"/>
                <a:gd name="connsiteX70" fmla="*/ 560472 w 1557251"/>
                <a:gd name="connsiteY70" fmla="*/ 3097427 h 3402227"/>
                <a:gd name="connsiteX71" fmla="*/ 403954 w 1557251"/>
                <a:gd name="connsiteY71" fmla="*/ 3237470 h 3402227"/>
                <a:gd name="connsiteX72" fmla="*/ 346289 w 1557251"/>
                <a:gd name="connsiteY72" fmla="*/ 3278659 h 3402227"/>
                <a:gd name="connsiteX73" fmla="*/ 296862 w 1557251"/>
                <a:gd name="connsiteY73" fmla="*/ 3352800 h 3402227"/>
                <a:gd name="connsiteX74" fmla="*/ 263910 w 1557251"/>
                <a:gd name="connsiteY74" fmla="*/ 3393989 h 3402227"/>
                <a:gd name="connsiteX75" fmla="*/ 214483 w 1557251"/>
                <a:gd name="connsiteY75" fmla="*/ 3402227 h 3402227"/>
                <a:gd name="connsiteX76" fmla="*/ 132105 w 1557251"/>
                <a:gd name="connsiteY76" fmla="*/ 3393989 h 3402227"/>
                <a:gd name="connsiteX77" fmla="*/ 123867 w 1557251"/>
                <a:gd name="connsiteY77" fmla="*/ 3352800 h 3402227"/>
                <a:gd name="connsiteX78" fmla="*/ 107391 w 1557251"/>
                <a:gd name="connsiteY78" fmla="*/ 3295135 h 3402227"/>
                <a:gd name="connsiteX79" fmla="*/ 66202 w 1557251"/>
                <a:gd name="connsiteY79" fmla="*/ 2998573 h 3402227"/>
                <a:gd name="connsiteX80" fmla="*/ 41489 w 1557251"/>
                <a:gd name="connsiteY80" fmla="*/ 2940908 h 3402227"/>
                <a:gd name="connsiteX81" fmla="*/ 33251 w 1557251"/>
                <a:gd name="connsiteY81" fmla="*/ 2907956 h 3402227"/>
                <a:gd name="connsiteX82" fmla="*/ 25013 w 1557251"/>
                <a:gd name="connsiteY82" fmla="*/ 2314832 h 3402227"/>
                <a:gd name="connsiteX83" fmla="*/ 8537 w 1557251"/>
                <a:gd name="connsiteY83" fmla="*/ 2224216 h 3402227"/>
                <a:gd name="connsiteX84" fmla="*/ 16775 w 1557251"/>
                <a:gd name="connsiteY84" fmla="*/ 1779373 h 3402227"/>
                <a:gd name="connsiteX85" fmla="*/ 66202 w 1557251"/>
                <a:gd name="connsiteY85" fmla="*/ 1589902 h 3402227"/>
                <a:gd name="connsiteX86" fmla="*/ 107391 w 1557251"/>
                <a:gd name="connsiteY86" fmla="*/ 1334529 h 3402227"/>
                <a:gd name="connsiteX87" fmla="*/ 90916 w 1557251"/>
                <a:gd name="connsiteY87" fmla="*/ 955589 h 3402227"/>
                <a:gd name="connsiteX88" fmla="*/ 74440 w 1557251"/>
                <a:gd name="connsiteY88" fmla="*/ 889686 h 3402227"/>
                <a:gd name="connsiteX89" fmla="*/ 66202 w 1557251"/>
                <a:gd name="connsiteY89" fmla="*/ 815546 h 3402227"/>
                <a:gd name="connsiteX90" fmla="*/ 57964 w 1557251"/>
                <a:gd name="connsiteY90" fmla="*/ 222421 h 3402227"/>
                <a:gd name="connsiteX91" fmla="*/ 74440 w 1557251"/>
                <a:gd name="connsiteY91" fmla="*/ 197708 h 3402227"/>
                <a:gd name="connsiteX92" fmla="*/ 99154 w 1557251"/>
                <a:gd name="connsiteY92" fmla="*/ 131805 h 3402227"/>
                <a:gd name="connsiteX93" fmla="*/ 107391 w 1557251"/>
                <a:gd name="connsiteY93" fmla="*/ 57665 h 3402227"/>
                <a:gd name="connsiteX94" fmla="*/ 156818 w 1557251"/>
                <a:gd name="connsiteY94" fmla="*/ 0 h 340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1557251" h="3402227">
                  <a:moveTo>
                    <a:pt x="156818" y="0"/>
                  </a:moveTo>
                  <a:lnTo>
                    <a:pt x="156818" y="0"/>
                  </a:lnTo>
                  <a:cubicBezTo>
                    <a:pt x="181532" y="2746"/>
                    <a:pt x="206836" y="2207"/>
                    <a:pt x="230959" y="8238"/>
                  </a:cubicBezTo>
                  <a:cubicBezTo>
                    <a:pt x="240564" y="10639"/>
                    <a:pt x="246572" y="20813"/>
                    <a:pt x="255672" y="24713"/>
                  </a:cubicBezTo>
                  <a:cubicBezTo>
                    <a:pt x="266079" y="29173"/>
                    <a:pt x="277962" y="29143"/>
                    <a:pt x="288624" y="32951"/>
                  </a:cubicBezTo>
                  <a:cubicBezTo>
                    <a:pt x="412461" y="77178"/>
                    <a:pt x="326162" y="60920"/>
                    <a:pt x="445143" y="74140"/>
                  </a:cubicBezTo>
                  <a:cubicBezTo>
                    <a:pt x="461619" y="82378"/>
                    <a:pt x="477737" y="91373"/>
                    <a:pt x="494570" y="98854"/>
                  </a:cubicBezTo>
                  <a:cubicBezTo>
                    <a:pt x="502505" y="102381"/>
                    <a:pt x="511516" y="103209"/>
                    <a:pt x="519283" y="107092"/>
                  </a:cubicBezTo>
                  <a:cubicBezTo>
                    <a:pt x="533604" y="114252"/>
                    <a:pt x="547150" y="122924"/>
                    <a:pt x="560472" y="131805"/>
                  </a:cubicBezTo>
                  <a:cubicBezTo>
                    <a:pt x="571896" y="139421"/>
                    <a:pt x="580877" y="150943"/>
                    <a:pt x="593424" y="156519"/>
                  </a:cubicBezTo>
                  <a:cubicBezTo>
                    <a:pt x="606219" y="162205"/>
                    <a:pt x="620883" y="162010"/>
                    <a:pt x="634613" y="164756"/>
                  </a:cubicBezTo>
                  <a:cubicBezTo>
                    <a:pt x="656497" y="175699"/>
                    <a:pt x="690136" y="191466"/>
                    <a:pt x="708754" y="205946"/>
                  </a:cubicBezTo>
                  <a:cubicBezTo>
                    <a:pt x="721015" y="215482"/>
                    <a:pt x="730721" y="227913"/>
                    <a:pt x="741705" y="238897"/>
                  </a:cubicBezTo>
                  <a:cubicBezTo>
                    <a:pt x="754420" y="302469"/>
                    <a:pt x="738456" y="262251"/>
                    <a:pt x="782894" y="313038"/>
                  </a:cubicBezTo>
                  <a:cubicBezTo>
                    <a:pt x="791935" y="323371"/>
                    <a:pt x="795965" y="338712"/>
                    <a:pt x="807608" y="345989"/>
                  </a:cubicBezTo>
                  <a:cubicBezTo>
                    <a:pt x="819481" y="353410"/>
                    <a:pt x="835067" y="351481"/>
                    <a:pt x="848797" y="354227"/>
                  </a:cubicBezTo>
                  <a:cubicBezTo>
                    <a:pt x="907644" y="393458"/>
                    <a:pt x="879014" y="382375"/>
                    <a:pt x="931175" y="395416"/>
                  </a:cubicBezTo>
                  <a:cubicBezTo>
                    <a:pt x="942159" y="406400"/>
                    <a:pt x="951486" y="419339"/>
                    <a:pt x="964126" y="428367"/>
                  </a:cubicBezTo>
                  <a:cubicBezTo>
                    <a:pt x="971192" y="433414"/>
                    <a:pt x="982059" y="431180"/>
                    <a:pt x="988840" y="436605"/>
                  </a:cubicBezTo>
                  <a:cubicBezTo>
                    <a:pt x="996571" y="442790"/>
                    <a:pt x="997078" y="455827"/>
                    <a:pt x="1005316" y="461319"/>
                  </a:cubicBezTo>
                  <a:cubicBezTo>
                    <a:pt x="1014736" y="467599"/>
                    <a:pt x="1027381" y="466446"/>
                    <a:pt x="1038267" y="469556"/>
                  </a:cubicBezTo>
                  <a:cubicBezTo>
                    <a:pt x="1046617" y="471941"/>
                    <a:pt x="1054603" y="475509"/>
                    <a:pt x="1062981" y="477794"/>
                  </a:cubicBezTo>
                  <a:cubicBezTo>
                    <a:pt x="1165181" y="505667"/>
                    <a:pt x="1096712" y="483546"/>
                    <a:pt x="1153597" y="502508"/>
                  </a:cubicBezTo>
                  <a:cubicBezTo>
                    <a:pt x="1232308" y="561542"/>
                    <a:pt x="1195953" y="537808"/>
                    <a:pt x="1260689" y="576648"/>
                  </a:cubicBezTo>
                  <a:cubicBezTo>
                    <a:pt x="1263435" y="584886"/>
                    <a:pt x="1264709" y="593771"/>
                    <a:pt x="1268926" y="601362"/>
                  </a:cubicBezTo>
                  <a:cubicBezTo>
                    <a:pt x="1278542" y="618672"/>
                    <a:pt x="1295616" y="632004"/>
                    <a:pt x="1301878" y="650789"/>
                  </a:cubicBezTo>
                  <a:cubicBezTo>
                    <a:pt x="1322584" y="712904"/>
                    <a:pt x="1294654" y="636340"/>
                    <a:pt x="1326591" y="700216"/>
                  </a:cubicBezTo>
                  <a:cubicBezTo>
                    <a:pt x="1333204" y="713442"/>
                    <a:pt x="1338391" y="727377"/>
                    <a:pt x="1343067" y="741405"/>
                  </a:cubicBezTo>
                  <a:cubicBezTo>
                    <a:pt x="1346647" y="752146"/>
                    <a:pt x="1346242" y="764230"/>
                    <a:pt x="1351305" y="774356"/>
                  </a:cubicBezTo>
                  <a:cubicBezTo>
                    <a:pt x="1357445" y="786636"/>
                    <a:pt x="1368038" y="796136"/>
                    <a:pt x="1376018" y="807308"/>
                  </a:cubicBezTo>
                  <a:cubicBezTo>
                    <a:pt x="1395427" y="834481"/>
                    <a:pt x="1392877" y="832788"/>
                    <a:pt x="1408970" y="864973"/>
                  </a:cubicBezTo>
                  <a:cubicBezTo>
                    <a:pt x="1413271" y="907979"/>
                    <a:pt x="1403667" y="942049"/>
                    <a:pt x="1433683" y="972065"/>
                  </a:cubicBezTo>
                  <a:cubicBezTo>
                    <a:pt x="1440684" y="979066"/>
                    <a:pt x="1450159" y="983048"/>
                    <a:pt x="1458397" y="988540"/>
                  </a:cubicBezTo>
                  <a:cubicBezTo>
                    <a:pt x="1494162" y="1060075"/>
                    <a:pt x="1452830" y="986091"/>
                    <a:pt x="1499586" y="1046205"/>
                  </a:cubicBezTo>
                  <a:cubicBezTo>
                    <a:pt x="1511743" y="1061835"/>
                    <a:pt x="1532537" y="1095632"/>
                    <a:pt x="1532537" y="1095632"/>
                  </a:cubicBezTo>
                  <a:cubicBezTo>
                    <a:pt x="1535283" y="1106616"/>
                    <a:pt x="1536315" y="1118177"/>
                    <a:pt x="1540775" y="1128583"/>
                  </a:cubicBezTo>
                  <a:cubicBezTo>
                    <a:pt x="1544675" y="1137683"/>
                    <a:pt x="1557251" y="1143396"/>
                    <a:pt x="1557251" y="1153297"/>
                  </a:cubicBezTo>
                  <a:cubicBezTo>
                    <a:pt x="1557251" y="1257787"/>
                    <a:pt x="1548047" y="1362098"/>
                    <a:pt x="1540775" y="1466335"/>
                  </a:cubicBezTo>
                  <a:cubicBezTo>
                    <a:pt x="1539800" y="1480303"/>
                    <a:pt x="1537453" y="1494414"/>
                    <a:pt x="1532537" y="1507524"/>
                  </a:cubicBezTo>
                  <a:cubicBezTo>
                    <a:pt x="1529061" y="1516794"/>
                    <a:pt x="1521554" y="1524000"/>
                    <a:pt x="1516062" y="1532238"/>
                  </a:cubicBezTo>
                  <a:cubicBezTo>
                    <a:pt x="1510570" y="1650314"/>
                    <a:pt x="1507116" y="1768502"/>
                    <a:pt x="1499586" y="1886465"/>
                  </a:cubicBezTo>
                  <a:cubicBezTo>
                    <a:pt x="1498865" y="1897764"/>
                    <a:pt x="1491348" y="1908094"/>
                    <a:pt x="1491348" y="1919416"/>
                  </a:cubicBezTo>
                  <a:cubicBezTo>
                    <a:pt x="1491348" y="1979889"/>
                    <a:pt x="1494763" y="2040368"/>
                    <a:pt x="1499586" y="2100648"/>
                  </a:cubicBezTo>
                  <a:cubicBezTo>
                    <a:pt x="1500278" y="2109304"/>
                    <a:pt x="1505940" y="2116885"/>
                    <a:pt x="1507824" y="2125362"/>
                  </a:cubicBezTo>
                  <a:cubicBezTo>
                    <a:pt x="1548246" y="2307257"/>
                    <a:pt x="1491458" y="2076364"/>
                    <a:pt x="1524299" y="2207740"/>
                  </a:cubicBezTo>
                  <a:cubicBezTo>
                    <a:pt x="1527045" y="2232454"/>
                    <a:pt x="1527660" y="2257498"/>
                    <a:pt x="1532537" y="2281881"/>
                  </a:cubicBezTo>
                  <a:cubicBezTo>
                    <a:pt x="1535943" y="2298911"/>
                    <a:pt x="1549013" y="2331308"/>
                    <a:pt x="1549013" y="2331308"/>
                  </a:cubicBezTo>
                  <a:cubicBezTo>
                    <a:pt x="1543521" y="2353276"/>
                    <a:pt x="1540666" y="2376077"/>
                    <a:pt x="1532537" y="2397211"/>
                  </a:cubicBezTo>
                  <a:cubicBezTo>
                    <a:pt x="1526789" y="2412155"/>
                    <a:pt x="1516310" y="2424822"/>
                    <a:pt x="1507824" y="2438400"/>
                  </a:cubicBezTo>
                  <a:cubicBezTo>
                    <a:pt x="1489093" y="2468369"/>
                    <a:pt x="1484217" y="2472027"/>
                    <a:pt x="1458397" y="2504302"/>
                  </a:cubicBezTo>
                  <a:cubicBezTo>
                    <a:pt x="1455651" y="2512540"/>
                    <a:pt x="1454976" y="2521791"/>
                    <a:pt x="1450159" y="2529016"/>
                  </a:cubicBezTo>
                  <a:cubicBezTo>
                    <a:pt x="1443697" y="2538709"/>
                    <a:pt x="1429772" y="2542912"/>
                    <a:pt x="1425445" y="2553729"/>
                  </a:cubicBezTo>
                  <a:cubicBezTo>
                    <a:pt x="1406668" y="2600672"/>
                    <a:pt x="1431460" y="2608497"/>
                    <a:pt x="1400732" y="2644346"/>
                  </a:cubicBezTo>
                  <a:cubicBezTo>
                    <a:pt x="1392231" y="2654264"/>
                    <a:pt x="1355861" y="2676397"/>
                    <a:pt x="1343067" y="2685535"/>
                  </a:cubicBezTo>
                  <a:cubicBezTo>
                    <a:pt x="1334360" y="2691754"/>
                    <a:pt x="1298345" y="2720253"/>
                    <a:pt x="1285402" y="2726724"/>
                  </a:cubicBezTo>
                  <a:cubicBezTo>
                    <a:pt x="1277635" y="2730607"/>
                    <a:pt x="1268927" y="2732216"/>
                    <a:pt x="1260689" y="2734962"/>
                  </a:cubicBezTo>
                  <a:cubicBezTo>
                    <a:pt x="1255197" y="2743200"/>
                    <a:pt x="1249460" y="2751279"/>
                    <a:pt x="1244213" y="2759675"/>
                  </a:cubicBezTo>
                  <a:cubicBezTo>
                    <a:pt x="1235727" y="2773253"/>
                    <a:pt x="1229919" y="2788708"/>
                    <a:pt x="1219499" y="2800865"/>
                  </a:cubicBezTo>
                  <a:cubicBezTo>
                    <a:pt x="1213056" y="2808382"/>
                    <a:pt x="1203024" y="2811848"/>
                    <a:pt x="1194786" y="2817340"/>
                  </a:cubicBezTo>
                  <a:cubicBezTo>
                    <a:pt x="1189208" y="2834074"/>
                    <a:pt x="1181178" y="2862048"/>
                    <a:pt x="1170072" y="2875005"/>
                  </a:cubicBezTo>
                  <a:cubicBezTo>
                    <a:pt x="1161137" y="2885429"/>
                    <a:pt x="1148105" y="2891481"/>
                    <a:pt x="1137121" y="2899719"/>
                  </a:cubicBezTo>
                  <a:cubicBezTo>
                    <a:pt x="1134375" y="2907957"/>
                    <a:pt x="1133700" y="2917207"/>
                    <a:pt x="1128883" y="2924432"/>
                  </a:cubicBezTo>
                  <a:cubicBezTo>
                    <a:pt x="1110829" y="2951513"/>
                    <a:pt x="1102255" y="2946622"/>
                    <a:pt x="1079456" y="2965621"/>
                  </a:cubicBezTo>
                  <a:cubicBezTo>
                    <a:pt x="1070506" y="2973079"/>
                    <a:pt x="1065389" y="2985603"/>
                    <a:pt x="1054743" y="2990335"/>
                  </a:cubicBezTo>
                  <a:cubicBezTo>
                    <a:pt x="1039480" y="2997119"/>
                    <a:pt x="1021792" y="2995827"/>
                    <a:pt x="1005316" y="2998573"/>
                  </a:cubicBezTo>
                  <a:cubicBezTo>
                    <a:pt x="997078" y="3004065"/>
                    <a:pt x="989872" y="3011572"/>
                    <a:pt x="980602" y="3015048"/>
                  </a:cubicBezTo>
                  <a:cubicBezTo>
                    <a:pt x="967492" y="3019964"/>
                    <a:pt x="953397" y="3022587"/>
                    <a:pt x="939413" y="3023286"/>
                  </a:cubicBezTo>
                  <a:cubicBezTo>
                    <a:pt x="843386" y="3028087"/>
                    <a:pt x="747197" y="3028778"/>
                    <a:pt x="651089" y="3031524"/>
                  </a:cubicBezTo>
                  <a:cubicBezTo>
                    <a:pt x="640105" y="3039762"/>
                    <a:pt x="629780" y="3048961"/>
                    <a:pt x="618137" y="3056238"/>
                  </a:cubicBezTo>
                  <a:cubicBezTo>
                    <a:pt x="607724" y="3062746"/>
                    <a:pt x="595179" y="3065575"/>
                    <a:pt x="585186" y="3072713"/>
                  </a:cubicBezTo>
                  <a:cubicBezTo>
                    <a:pt x="575706" y="3079485"/>
                    <a:pt x="569093" y="3089590"/>
                    <a:pt x="560472" y="3097427"/>
                  </a:cubicBezTo>
                  <a:cubicBezTo>
                    <a:pt x="508670" y="3144519"/>
                    <a:pt x="460922" y="3196779"/>
                    <a:pt x="403954" y="3237470"/>
                  </a:cubicBezTo>
                  <a:cubicBezTo>
                    <a:pt x="384732" y="3251200"/>
                    <a:pt x="363847" y="3262857"/>
                    <a:pt x="346289" y="3278659"/>
                  </a:cubicBezTo>
                  <a:cubicBezTo>
                    <a:pt x="333745" y="3289948"/>
                    <a:pt x="303244" y="3340037"/>
                    <a:pt x="296862" y="3352800"/>
                  </a:cubicBezTo>
                  <a:cubicBezTo>
                    <a:pt x="284275" y="3377975"/>
                    <a:pt x="297238" y="3382879"/>
                    <a:pt x="263910" y="3393989"/>
                  </a:cubicBezTo>
                  <a:cubicBezTo>
                    <a:pt x="248064" y="3399271"/>
                    <a:pt x="230959" y="3399481"/>
                    <a:pt x="214483" y="3402227"/>
                  </a:cubicBezTo>
                  <a:cubicBezTo>
                    <a:pt x="187024" y="3399481"/>
                    <a:pt x="156332" y="3407204"/>
                    <a:pt x="132105" y="3393989"/>
                  </a:cubicBezTo>
                  <a:cubicBezTo>
                    <a:pt x="119813" y="3387284"/>
                    <a:pt x="127263" y="3366384"/>
                    <a:pt x="123867" y="3352800"/>
                  </a:cubicBezTo>
                  <a:cubicBezTo>
                    <a:pt x="119018" y="3333406"/>
                    <a:pt x="112883" y="3314357"/>
                    <a:pt x="107391" y="3295135"/>
                  </a:cubicBezTo>
                  <a:cubicBezTo>
                    <a:pt x="105094" y="3275989"/>
                    <a:pt x="83469" y="3060736"/>
                    <a:pt x="66202" y="2998573"/>
                  </a:cubicBezTo>
                  <a:cubicBezTo>
                    <a:pt x="60605" y="2978423"/>
                    <a:pt x="48636" y="2960561"/>
                    <a:pt x="41489" y="2940908"/>
                  </a:cubicBezTo>
                  <a:cubicBezTo>
                    <a:pt x="37620" y="2930268"/>
                    <a:pt x="35997" y="2918940"/>
                    <a:pt x="33251" y="2907956"/>
                  </a:cubicBezTo>
                  <a:cubicBezTo>
                    <a:pt x="45552" y="2637338"/>
                    <a:pt x="48851" y="2678357"/>
                    <a:pt x="25013" y="2314832"/>
                  </a:cubicBezTo>
                  <a:cubicBezTo>
                    <a:pt x="23004" y="2284197"/>
                    <a:pt x="14029" y="2254421"/>
                    <a:pt x="8537" y="2224216"/>
                  </a:cubicBezTo>
                  <a:cubicBezTo>
                    <a:pt x="1420" y="2053414"/>
                    <a:pt x="-9794" y="1955393"/>
                    <a:pt x="16775" y="1779373"/>
                  </a:cubicBezTo>
                  <a:cubicBezTo>
                    <a:pt x="26517" y="1714833"/>
                    <a:pt x="53174" y="1653859"/>
                    <a:pt x="66202" y="1589902"/>
                  </a:cubicBezTo>
                  <a:cubicBezTo>
                    <a:pt x="83413" y="1505413"/>
                    <a:pt x="93661" y="1419653"/>
                    <a:pt x="107391" y="1334529"/>
                  </a:cubicBezTo>
                  <a:cubicBezTo>
                    <a:pt x="107024" y="1321329"/>
                    <a:pt x="106584" y="1049597"/>
                    <a:pt x="90916" y="955589"/>
                  </a:cubicBezTo>
                  <a:cubicBezTo>
                    <a:pt x="87193" y="933253"/>
                    <a:pt x="79932" y="911654"/>
                    <a:pt x="74440" y="889686"/>
                  </a:cubicBezTo>
                  <a:cubicBezTo>
                    <a:pt x="71694" y="864973"/>
                    <a:pt x="67933" y="840351"/>
                    <a:pt x="66202" y="815546"/>
                  </a:cubicBezTo>
                  <a:cubicBezTo>
                    <a:pt x="49774" y="580078"/>
                    <a:pt x="40371" y="462851"/>
                    <a:pt x="57964" y="222421"/>
                  </a:cubicBezTo>
                  <a:cubicBezTo>
                    <a:pt x="58687" y="212547"/>
                    <a:pt x="70012" y="206563"/>
                    <a:pt x="74440" y="197708"/>
                  </a:cubicBezTo>
                  <a:cubicBezTo>
                    <a:pt x="84291" y="178006"/>
                    <a:pt x="92024" y="153195"/>
                    <a:pt x="99154" y="131805"/>
                  </a:cubicBezTo>
                  <a:cubicBezTo>
                    <a:pt x="101900" y="107092"/>
                    <a:pt x="103070" y="82152"/>
                    <a:pt x="107391" y="57665"/>
                  </a:cubicBezTo>
                  <a:cubicBezTo>
                    <a:pt x="119561" y="-11297"/>
                    <a:pt x="148580" y="9611"/>
                    <a:pt x="15681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E9CBF94-08BF-4F9D-AD34-5938FABECAFA}"/>
              </a:ext>
            </a:extLst>
          </p:cNvPr>
          <p:cNvGrpSpPr/>
          <p:nvPr/>
        </p:nvGrpSpPr>
        <p:grpSpPr>
          <a:xfrm>
            <a:off x="6361199" y="2393003"/>
            <a:ext cx="4012803" cy="3163193"/>
            <a:chOff x="6670631" y="2196194"/>
            <a:chExt cx="4012803" cy="316319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4CF82C1-DEF7-47D4-AA37-4A5C2755E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3742" y="2584617"/>
              <a:ext cx="3699692" cy="277477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ED23B9A-CD10-490F-9887-360DC349E8D0}"/>
                    </a:ext>
                  </a:extLst>
                </p:cNvPr>
                <p:cNvSpPr txBox="1"/>
                <p:nvPr/>
              </p:nvSpPr>
              <p:spPr>
                <a:xfrm>
                  <a:off x="6670631" y="2196194"/>
                  <a:ext cx="3984896" cy="64633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/>
                    <a:t>The errors are represented as a Gaussian distribution around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CED23B9A-CD10-490F-9887-360DC349E8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70631" y="2196194"/>
                  <a:ext cx="3984896" cy="646331"/>
                </a:xfrm>
                <a:prstGeom prst="rect">
                  <a:avLst/>
                </a:prstGeom>
                <a:blipFill>
                  <a:blip r:embed="rId8"/>
                  <a:stretch>
                    <a:fillRect l="-1378" t="-5660" r="-2144" b="-14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425813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37ACC-E04C-4212-BEE3-370154F37E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Different Possibilities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2DF71E-F030-4FC2-960B-87754700A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22/06/2023</a:t>
            </a:r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68A97A-D0CB-42C0-AA55-A06D1BFC3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PERLE Collaboration Meeting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986951-13C1-47A4-BE07-5713D328D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71596-5F9D-49C5-9701-16B3CA54319D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8EF2771-3EE0-4F00-9829-CF03FDFFAA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87" y="1661788"/>
            <a:ext cx="4860901" cy="35344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C8C9D1A-F284-46FE-9F6E-8F4FA0EF54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777" y="1628050"/>
            <a:ext cx="4874487" cy="356816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7CEEC8B-BDFB-4AFF-B6FB-5E80BCF609AF}"/>
              </a:ext>
            </a:extLst>
          </p:cNvPr>
          <p:cNvSpPr txBox="1"/>
          <p:nvPr/>
        </p:nvSpPr>
        <p:spPr>
          <a:xfrm>
            <a:off x="1157548" y="769859"/>
            <a:ext cx="95558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Since the distribution is Gaussian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different seeds generate different values to each element.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A3A240-4C79-492D-B678-81D8A6DCC195}"/>
              </a:ext>
            </a:extLst>
          </p:cNvPr>
          <p:cNvSpPr txBox="1"/>
          <p:nvPr/>
        </p:nvSpPr>
        <p:spPr>
          <a:xfrm>
            <a:off x="1202916" y="4896414"/>
            <a:ext cx="97675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1000 simulations were performed to deduce:</a:t>
            </a:r>
          </a:p>
          <a:p>
            <a:pPr algn="ctr"/>
            <a:endParaRPr lang="en-US" dirty="0"/>
          </a:p>
          <a:p>
            <a:pPr marL="742950" lvl="1" indent="-285750" algn="ctr">
              <a:buClr>
                <a:srgbClr val="EB671C"/>
              </a:buClr>
              <a:buFont typeface="Wingdings" panose="05000000000000000000" pitchFamily="2" charset="2"/>
              <a:buChar char="§"/>
            </a:pPr>
            <a:r>
              <a:rPr lang="en-US" dirty="0"/>
              <a:t> Dispersion DX, DY at the </a:t>
            </a:r>
            <a:r>
              <a:rPr lang="en-US" b="1" dirty="0">
                <a:solidFill>
                  <a:srgbClr val="FF0000"/>
                </a:solidFill>
              </a:rPr>
              <a:t>exit</a:t>
            </a:r>
            <a:r>
              <a:rPr lang="en-US" dirty="0"/>
              <a:t> of the Arc.</a:t>
            </a:r>
          </a:p>
          <a:p>
            <a:pPr marL="742950" lvl="1" indent="-285750" algn="ctr">
              <a:buClr>
                <a:srgbClr val="EB671C"/>
              </a:buClr>
              <a:buFont typeface="Wingdings" panose="05000000000000000000" pitchFamily="2" charset="2"/>
              <a:buChar char="§"/>
            </a:pPr>
            <a:r>
              <a:rPr lang="en-US" dirty="0"/>
              <a:t>The difference in BETX, BETY between the arc's entrance and exit.</a:t>
            </a:r>
          </a:p>
          <a:p>
            <a:pPr marL="742950" lvl="1" indent="-285750" algn="ctr">
              <a:buClr>
                <a:srgbClr val="EB671C"/>
              </a:buClr>
              <a:buFont typeface="Wingdings" panose="05000000000000000000" pitchFamily="2" charset="2"/>
              <a:buChar char="§"/>
            </a:pPr>
            <a:r>
              <a:rPr lang="en-US" dirty="0"/>
              <a:t>The difference in the ALFX, ALFY between the arc's entrance and exit.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A5DDF5-9824-429D-AB52-9688A33E92B8}"/>
                  </a:ext>
                </a:extLst>
              </p:cNvPr>
              <p:cNvSpPr txBox="1"/>
              <p:nvPr/>
            </p:nvSpPr>
            <p:spPr>
              <a:xfrm>
                <a:off x="1652640" y="1358624"/>
                <a:ext cx="26100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i="1" dirty="0"/>
                  <a:t> is negative at Arc1 end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BA5DDF5-9824-429D-AB52-9688A33E92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2640" y="1358624"/>
                <a:ext cx="2610035" cy="369332"/>
              </a:xfrm>
              <a:prstGeom prst="rect">
                <a:avLst/>
              </a:prstGeom>
              <a:blipFill>
                <a:blip r:embed="rId4"/>
                <a:stretch>
                  <a:fillRect t="-10000" r="-210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51E4BED-EDDD-4690-85F5-362A4EB6769A}"/>
                  </a:ext>
                </a:extLst>
              </p:cNvPr>
              <p:cNvSpPr txBox="1"/>
              <p:nvPr/>
            </p:nvSpPr>
            <p:spPr>
              <a:xfrm>
                <a:off x="7636002" y="1358624"/>
                <a:ext cx="26100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i="1" dirty="0"/>
                  <a:t> is positive at Arc1 end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51E4BED-EDDD-4690-85F5-362A4EB676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6002" y="1358624"/>
                <a:ext cx="2610035" cy="369332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952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F9A4B-2056-42DF-8B20-278D0015D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Dispersion DX and DY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8306D-ECB3-4695-AB34-D7AEEA4C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74B09-2E72-4140-8D66-6D428E76C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162D-1FFB-4354-9D3F-8CF1FB3E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7C2E2CE-EEF9-47F0-B583-F0796CBEC163}"/>
              </a:ext>
            </a:extLst>
          </p:cNvPr>
          <p:cNvSpPr txBox="1"/>
          <p:nvPr/>
        </p:nvSpPr>
        <p:spPr>
          <a:xfrm>
            <a:off x="515139" y="818224"/>
            <a:ext cx="11368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The lattice is tuned so that the Dispersion function is Zero at the exit of each arc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70125A-56BD-4472-B12A-803398709B76}"/>
              </a:ext>
            </a:extLst>
          </p:cNvPr>
          <p:cNvGrpSpPr/>
          <p:nvPr/>
        </p:nvGrpSpPr>
        <p:grpSpPr>
          <a:xfrm>
            <a:off x="515139" y="1690190"/>
            <a:ext cx="5907860" cy="4534358"/>
            <a:chOff x="515139" y="1690190"/>
            <a:chExt cx="5907860" cy="453435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C54D8D0-5B2C-4DF7-9F6C-456A3BB70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139" y="1793653"/>
              <a:ext cx="5907860" cy="443089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2F38ADF-0E91-45D6-9E6E-5723C1EB71B2}"/>
                    </a:ext>
                  </a:extLst>
                </p:cNvPr>
                <p:cNvSpPr txBox="1"/>
                <p:nvPr/>
              </p:nvSpPr>
              <p:spPr>
                <a:xfrm>
                  <a:off x="1367087" y="1690190"/>
                  <a:ext cx="434081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Mean value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= 0.00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Standard deviation </a:t>
                  </a:r>
                  <a14:m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𝜎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40 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𝑚𝑚</m:t>
                      </m:r>
                    </m:oMath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2F38ADF-0E91-45D6-9E6E-5723C1EB71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087" y="1690190"/>
                  <a:ext cx="4340816" cy="646331"/>
                </a:xfrm>
                <a:prstGeom prst="rect">
                  <a:avLst/>
                </a:prstGeom>
                <a:blipFill>
                  <a:blip r:embed="rId3"/>
                  <a:stretch>
                    <a:fillRect t="-6604" b="-14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AFB6718-34E9-4353-8636-19ABA0F88F00}"/>
              </a:ext>
            </a:extLst>
          </p:cNvPr>
          <p:cNvGrpSpPr/>
          <p:nvPr/>
        </p:nvGrpSpPr>
        <p:grpSpPr>
          <a:xfrm>
            <a:off x="6339828" y="1668217"/>
            <a:ext cx="5852172" cy="4514565"/>
            <a:chOff x="6339828" y="1668217"/>
            <a:chExt cx="5852172" cy="451456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D8B3FE1-9C8B-4938-9DB5-D5FE3262E2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39828" y="1793653"/>
              <a:ext cx="5852172" cy="4389129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1F1CFA9-B8C3-412C-AFBB-10A4DD474650}"/>
                    </a:ext>
                  </a:extLst>
                </p:cNvPr>
                <p:cNvSpPr txBox="1"/>
                <p:nvPr/>
              </p:nvSpPr>
              <p:spPr>
                <a:xfrm>
                  <a:off x="7170765" y="1668217"/>
                  <a:ext cx="434081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Mean value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= 0.00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Standard deviation </a:t>
                  </a:r>
                  <a14:m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𝜎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10 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𝑚𝑚</m:t>
                      </m:r>
                    </m:oMath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1F1CFA9-B8C3-412C-AFBB-10A4DD4746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0765" y="1668217"/>
                  <a:ext cx="4340816" cy="646331"/>
                </a:xfrm>
                <a:prstGeom prst="rect">
                  <a:avLst/>
                </a:prstGeom>
                <a:blipFill>
                  <a:blip r:embed="rId5"/>
                  <a:stretch>
                    <a:fillRect t="-7547" b="-14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40718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F9A4B-2056-42DF-8B20-278D0015D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Difference in BETX and BETY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8306D-ECB3-4695-AB34-D7AEEA4C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74B09-2E72-4140-8D66-6D428E76C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162D-1FFB-4354-9D3F-8CF1FB3E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323DC2-F3DF-47E4-9EC3-BA5C9B9D3E37}"/>
              </a:ext>
            </a:extLst>
          </p:cNvPr>
          <p:cNvSpPr txBox="1"/>
          <p:nvPr/>
        </p:nvSpPr>
        <p:spPr>
          <a:xfrm>
            <a:off x="477795" y="930876"/>
            <a:ext cx="11368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The lattice is tuned so that the Beta function is the same at the entrance and exit of each arc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379721-1A65-4F88-9C1D-424092A4769D}"/>
              </a:ext>
            </a:extLst>
          </p:cNvPr>
          <p:cNvGrpSpPr/>
          <p:nvPr/>
        </p:nvGrpSpPr>
        <p:grpSpPr>
          <a:xfrm>
            <a:off x="539146" y="1862739"/>
            <a:ext cx="5359735" cy="4204467"/>
            <a:chOff x="539146" y="1862739"/>
            <a:chExt cx="5359735" cy="420446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50A552E-243B-4401-8AAE-DE3080F919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146" y="2047405"/>
              <a:ext cx="5359735" cy="401980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7D8649D-3945-4AAC-96FB-A91C85FA4620}"/>
                    </a:ext>
                  </a:extLst>
                </p:cNvPr>
                <p:cNvSpPr txBox="1"/>
                <p:nvPr/>
              </p:nvSpPr>
              <p:spPr>
                <a:xfrm>
                  <a:off x="1386741" y="1862739"/>
                  <a:ext cx="387689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Mean value </a:t>
                  </a: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= 0.00</a:t>
                  </a:r>
                </a:p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Standard deviation </a:t>
                  </a:r>
                  <a14:m>
                    <m:oMath xmlns:m="http://schemas.openxmlformats.org/officeDocument/2006/math"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𝜎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24 </m:t>
                      </m:r>
                      <m:r>
                        <a:rPr kumimoji="0" 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𝑚𝑚</m:t>
                      </m:r>
                    </m:oMath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7D8649D-3945-4AAC-96FB-A91C85FA46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86741" y="1862739"/>
                  <a:ext cx="3876896" cy="646331"/>
                </a:xfrm>
                <a:prstGeom prst="rect">
                  <a:avLst/>
                </a:prstGeom>
                <a:blipFill>
                  <a:blip r:embed="rId3"/>
                  <a:stretch>
                    <a:fillRect t="-7547" b="-14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C1085E7-C18F-4703-98AB-FB51B61616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343" y="1970452"/>
            <a:ext cx="5564940" cy="41737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0F284F-0F0F-43A5-B6FD-730052FF1E5D}"/>
                  </a:ext>
                </a:extLst>
              </p:cNvPr>
              <p:cNvSpPr txBox="1"/>
              <p:nvPr/>
            </p:nvSpPr>
            <p:spPr>
              <a:xfrm>
                <a:off x="7081757" y="1862738"/>
                <a:ext cx="372350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Mean value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</a:rPr>
                  <a:t>= 0.00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Standard deviation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𝜎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15 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𝑚𝑚</m:t>
                    </m:r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D0F284F-0F0F-43A5-B6FD-730052FF1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1757" y="1862738"/>
                <a:ext cx="3723502" cy="646331"/>
              </a:xfrm>
              <a:prstGeom prst="rect">
                <a:avLst/>
              </a:prstGeom>
              <a:blipFill>
                <a:blip r:embed="rId5"/>
                <a:stretch>
                  <a:fillRect t="-754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8300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F9A4B-2056-42DF-8B20-278D0015D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Difference in ALFX and ALFY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8306D-ECB3-4695-AB34-D7AEEA4C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74B09-2E72-4140-8D66-6D428E76C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162D-1FFB-4354-9D3F-8CF1FB3E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0381E2-F0B1-46E2-B0B0-1987D8293A0F}"/>
              </a:ext>
            </a:extLst>
          </p:cNvPr>
          <p:cNvSpPr txBox="1"/>
          <p:nvPr/>
        </p:nvSpPr>
        <p:spPr>
          <a:xfrm>
            <a:off x="477795" y="930876"/>
            <a:ext cx="11368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The lattice is tuned so that the ALFA function changes sign between the entrance and exit of each arc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5DA63A-6E05-4005-B3D0-FF0A6950E0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6" y="1920020"/>
            <a:ext cx="5531988" cy="41489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B66422-FDC4-43E6-B430-C5559B6A49FE}"/>
                  </a:ext>
                </a:extLst>
              </p:cNvPr>
              <p:cNvSpPr txBox="1"/>
              <p:nvPr/>
            </p:nvSpPr>
            <p:spPr>
              <a:xfrm>
                <a:off x="1329863" y="1781521"/>
                <a:ext cx="46284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Mean value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</a:rPr>
                  <a:t>= 0.00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Standard deviation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𝜎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~22 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𝑚𝑚</m:t>
                    </m:r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B66422-FDC4-43E6-B430-C5559B6A49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9863" y="1781521"/>
                <a:ext cx="4628444" cy="646331"/>
              </a:xfrm>
              <a:prstGeom prst="rect">
                <a:avLst/>
              </a:prstGeom>
              <a:blipFill>
                <a:blip r:embed="rId3"/>
                <a:stretch>
                  <a:fillRect t="-6604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C659FC4C-12FE-404E-8B48-FE98B8EEA7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1459" y="2104686"/>
            <a:ext cx="5285767" cy="39643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6D3FC7-3D66-461E-959C-2B84AA224A21}"/>
                  </a:ext>
                </a:extLst>
              </p:cNvPr>
              <p:cNvSpPr txBox="1"/>
              <p:nvPr/>
            </p:nvSpPr>
            <p:spPr>
              <a:xfrm>
                <a:off x="7860667" y="1920020"/>
                <a:ext cx="310856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Mean value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</a:rPr>
                  <a:t>= 0.00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Standard deviation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𝜎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~3.5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𝑚𝑚</m:t>
                    </m:r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6D3FC7-3D66-461E-959C-2B84AA224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0667" y="1920020"/>
                <a:ext cx="3108562" cy="646331"/>
              </a:xfrm>
              <a:prstGeom prst="rect">
                <a:avLst/>
              </a:prstGeom>
              <a:blipFill>
                <a:blip r:embed="rId5"/>
                <a:stretch>
                  <a:fillRect l="-392" t="-754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6738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F9A4B-2056-42DF-8B20-278D0015D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Introducing Different Values of Errors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48306D-ECB3-4695-AB34-D7AEEA4C2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22/06/2023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C74B09-2E72-4140-8D66-6D428E76C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 Collaboration Meeting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3F162D-1FFB-4354-9D3F-8CF1FB3E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E71596-5F9D-49C5-9701-16B3CA54319D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F38ADF-0E91-45D6-9E6E-5723C1EB71B2}"/>
              </a:ext>
            </a:extLst>
          </p:cNvPr>
          <p:cNvSpPr txBox="1"/>
          <p:nvPr/>
        </p:nvSpPr>
        <p:spPr>
          <a:xfrm>
            <a:off x="418530" y="2615177"/>
            <a:ext cx="473011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Different values of the transverse alignment errors were introduced.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B671C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Each time,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s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tandard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deviation of DX at the exit of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Arc is extracted. 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dirty="0">
              <a:solidFill>
                <a:prstClr val="black"/>
              </a:solidFill>
              <a:latin typeface="Calibri" panose="020F0502020204030204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718ECE-B01A-4EBF-B432-8CBDF0F97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876" y="896643"/>
            <a:ext cx="6477140" cy="4857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20743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3866</TotalTime>
  <Words>952</Words>
  <Application>Microsoft Office PowerPoint</Application>
  <PresentationFormat>Widescreen</PresentationFormat>
  <Paragraphs>220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Wingdings</vt:lpstr>
      <vt:lpstr>1_Office Theme</vt:lpstr>
      <vt:lpstr>PowerPoint Presentation</vt:lpstr>
      <vt:lpstr>Outline</vt:lpstr>
      <vt:lpstr>500 MeV PERLE Lattice</vt:lpstr>
      <vt:lpstr>Introducing Misalignments</vt:lpstr>
      <vt:lpstr>Different Possibilities</vt:lpstr>
      <vt:lpstr>Dispersion DX and DY</vt:lpstr>
      <vt:lpstr> Difference in BETX and BETY</vt:lpstr>
      <vt:lpstr>Difference in ALFX and ALFY</vt:lpstr>
      <vt:lpstr>Introducing Different Values of Errors</vt:lpstr>
      <vt:lpstr>Introducing Field Errors to B-com Magnet</vt:lpstr>
      <vt:lpstr>Introducing Field Errors</vt:lpstr>
      <vt:lpstr> Difference in BETX and BETY</vt:lpstr>
      <vt:lpstr>Conclusion and Outlook</vt:lpstr>
      <vt:lpstr>PowerPoint Presentation</vt:lpstr>
      <vt:lpstr>The MADX code for introducing Errors</vt:lpstr>
      <vt:lpstr>Different possibilities</vt:lpstr>
      <vt:lpstr>MADX code problem solved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rasha abukeshek</dc:creator>
  <cp:lastModifiedBy>rasha abukeshek</cp:lastModifiedBy>
  <cp:revision>88</cp:revision>
  <dcterms:created xsi:type="dcterms:W3CDTF">2023-04-24T14:58:48Z</dcterms:created>
  <dcterms:modified xsi:type="dcterms:W3CDTF">2023-06-22T07:03:22Z</dcterms:modified>
</cp:coreProperties>
</file>