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374" r:id="rId3"/>
    <p:sldId id="375" r:id="rId4"/>
    <p:sldId id="376" r:id="rId5"/>
    <p:sldId id="377" r:id="rId6"/>
    <p:sldId id="373" r:id="rId7"/>
    <p:sldId id="378" r:id="rId8"/>
    <p:sldId id="344" r:id="rId9"/>
    <p:sldId id="343" r:id="rId10"/>
    <p:sldId id="372" r:id="rId11"/>
    <p:sldId id="3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67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horzBarState="maximized">
    <p:restoredLeft sz="15611"/>
    <p:restoredTop sz="96405"/>
  </p:normalViewPr>
  <p:slideViewPr>
    <p:cSldViewPr snapToGrid="0">
      <p:cViewPr varScale="1">
        <p:scale>
          <a:sx n="142" d="100"/>
          <a:sy n="142" d="100"/>
        </p:scale>
        <p:origin x="-128" y="-2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B7AEB6B-A824-5213-FEAF-3E0A5C7913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EA7E6D4-A6F2-1F1D-C119-81549E20AE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836B43B-CB2C-FE7A-660A-BD08976B8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B6B4100-7BB5-0584-7FB8-A6D3BC61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257BBE3-5D11-26E8-9CF5-F161EEA46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974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19FA72C-7EEC-ACFD-8FA2-D071C5EFE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C3F9F18-4C6C-7B59-4291-5565C85A1B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CEFBB1B-890F-2908-5B5E-FDE177F45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8CF271C-CBBE-7074-1F53-58F26466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6E0116C-65A6-6E4F-5096-3F182D92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2819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8CCEE60-A667-51B6-704F-BFF87E67CF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9A9C8A7-4796-269B-7881-16DDE9333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A25D146-27DA-0720-13EC-FD1A676F6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E43B28F-1C74-BB40-ADC6-B7542475B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A26A1F1-D851-11C1-1839-C1EBA4A13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33981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29 </a:t>
            </a:r>
            <a:r>
              <a:rPr lang="mr-IN"/>
              <a:t>–</a:t>
            </a:r>
            <a:r>
              <a:rPr lang="en-US"/>
              <a:t> November 1, 2018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Fall 2018 EIC Accelerator Collaboration Meeting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5751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5473321-6E57-430C-F39A-118E639CE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1D6A7D4-4797-CBC4-AB54-C480E1788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69EF5AC-D799-DEF5-628B-3A8A9364E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1C20FDB-EBF6-943A-9E86-D7BB55456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362850C-17CF-04B6-78E1-07D34F474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0124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EB8C084-EE05-AE5C-0ABE-6AD58D34E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F5C076B-150A-39BE-EFC9-D7A12E72C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8DA9842-27F3-0090-07E2-27BF2C3D1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B4594A1-DEC7-2B53-91EB-113A7EB6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AA9119C-1658-6D29-46AF-8AFABDB96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1805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054ED66-D700-A4E0-6ACA-47283EC8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E684E61-6FF1-C4F3-CEB6-F0A60D0C5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D8E9738-183C-A79D-0643-99969525D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5A91667-7A4C-9305-D870-F27AECA47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6FDCA65-0215-D505-A19F-3F4AC3894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837BEBD-480E-03B7-723F-1657BFAE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49136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8531F96-6152-7CAB-6970-B05815FFA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560AA3A-F8B3-1269-5EFF-342781D05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76C16D1-40DC-04B6-B083-0FE80043F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1A913C8-5974-49F2-845C-C5778EBB10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28878D0-1CD2-3123-44E5-633C049A13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DDF4055-91A6-7CF1-4CCB-D0A0E6CDC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90DBE07-2469-3D95-A7E3-CA4F4C8C3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679C107-6C93-FA29-CD86-60A7CACD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137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81FE871-F7B8-D134-56C6-548D27968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FEAFBDE-BB5C-AB78-5038-839AE193C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406BE76-ECF8-A791-8C69-4463E336A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D9FDB7B-80CB-8F45-AA62-AFCC7E5BF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524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D841B56-0BB8-FF92-C855-92AA159FB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CA83511-2F7A-D266-7EE2-F7480B75E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5393D3C-6C11-2D07-EE6E-7484B3D5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7856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8311443-E70A-7DDF-2224-2B15A978A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44B55FF-34B2-3C18-B3EF-71AFDAC9C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DD39341-6FF2-E81C-E08D-2537F0C18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CED2C98-3BAE-244B-8ACC-B18DEB227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E0BD54F-38B0-7ED0-94CA-C19C2C8D0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106AA02-92D7-106E-0F84-BE613A1EB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6489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043924A-69F9-1AC4-491B-0B42A60F0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66B9F0F-7875-7B5B-696B-7415D3AADC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5AAF6EC-62E5-224A-1392-967DE3469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8F8A274-03F4-947C-A045-2E80A79A6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AECB80D-73B8-A260-FD94-65DDE78BA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AD555F9-6DB2-D41F-F5D7-E2E913157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2061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C6AC2B0-723E-04D1-8F90-60F837C9C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366602E-B68D-40B3-64E5-AE2A9CD7E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F2F2580-D1CF-D6FF-430A-E83804EFC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F1A31-8EE5-4848-9228-708441772844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D42BD23-DCC9-45DE-148C-7B1F878CB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A9522C1-21E9-1032-FE4C-2E633CE8A6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52294-9FB8-464F-879F-60ACE8129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641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B4154BD-EFA5-301C-7902-60BEDBEFF4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Jlab</a:t>
            </a:r>
            <a:r>
              <a:rPr lang="en-US" dirty="0" smtClean="0"/>
              <a:t> </a:t>
            </a:r>
            <a:r>
              <a:rPr lang="en-US" smtClean="0"/>
              <a:t>Booster and </a:t>
            </a:r>
            <a:r>
              <a:rPr lang="en-US" dirty="0" smtClean="0"/>
              <a:t>Alternatives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8A0914E-B9D7-48DF-2E98-7BBAC54A9F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</a:t>
            </a:r>
            <a:r>
              <a:rPr lang="en-US" dirty="0" smtClean="0"/>
              <a:t>Rimmer, J. </a:t>
            </a:r>
            <a:r>
              <a:rPr lang="en-US" dirty="0" smtClean="0"/>
              <a:t>Henry</a:t>
            </a:r>
            <a:r>
              <a:rPr lang="en-US" dirty="0" smtClean="0"/>
              <a:t> </a:t>
            </a:r>
            <a:r>
              <a:rPr lang="en-US" dirty="0" err="1" smtClean="0"/>
              <a:t>JLab</a:t>
            </a:r>
            <a:endParaRPr lang="en-US" dirty="0" smtClean="0"/>
          </a:p>
          <a:p>
            <a:r>
              <a:rPr lang="en-US" dirty="0" smtClean="0"/>
              <a:t>F. Hannon, </a:t>
            </a:r>
            <a:r>
              <a:rPr lang="en-US" dirty="0" err="1" smtClean="0"/>
              <a:t>Phasespacetech</a:t>
            </a:r>
            <a:endParaRPr lang="en-US" dirty="0" smtClean="0"/>
          </a:p>
          <a:p>
            <a:r>
              <a:rPr lang="en-US" dirty="0" smtClean="0"/>
              <a:t>J. </a:t>
            </a:r>
            <a:r>
              <a:rPr lang="en-US" dirty="0" err="1" smtClean="0"/>
              <a:t>Rathke</a:t>
            </a:r>
            <a:r>
              <a:rPr lang="en-US" dirty="0" smtClean="0"/>
              <a:t> et. al, (formerly AES)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9229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D7A8119-3868-C245-8A05-FF6E8CD844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2540"/>
          <a:stretch>
            <a:fillRect/>
          </a:stretch>
        </p:blipFill>
        <p:spPr>
          <a:xfrm>
            <a:off x="1062271" y="1332693"/>
            <a:ext cx="9854029" cy="4346903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2F8FA1D-8034-4F26-AE24-E9067D9FA5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808" r="24431" b="13131"/>
          <a:stretch>
            <a:fillRect/>
          </a:stretch>
        </p:blipFill>
        <p:spPr>
          <a:xfrm>
            <a:off x="9216276" y="548245"/>
            <a:ext cx="2660472" cy="2539553"/>
          </a:xfrm>
          <a:prstGeom prst="rect">
            <a:avLst/>
          </a:prstGeom>
          <a:ln w="22225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78FB5EA-07F4-D3EE-32DE-EA0D9548B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4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EIC cooler injector preliminary concept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78190" y="5646095"/>
            <a:ext cx="19840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/>
              <a:t>197 MHz </a:t>
            </a:r>
            <a:r>
              <a:rPr lang="en-US" sz="1400" dirty="0" err="1" smtClean="0"/>
              <a:t>QWRs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9948009" y="2953877"/>
            <a:ext cx="14726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sz="1400" dirty="0"/>
              <a:t>197 MHz </a:t>
            </a:r>
            <a:r>
              <a:rPr lang="en-US" sz="1400" dirty="0" smtClean="0"/>
              <a:t>QWR</a:t>
            </a:r>
          </a:p>
          <a:p>
            <a:pPr marL="342900" indent="-342900" algn="ctr"/>
            <a:r>
              <a:rPr lang="en-US" sz="1400" dirty="0" smtClean="0"/>
              <a:t>with </a:t>
            </a:r>
            <a:r>
              <a:rPr lang="en-US" sz="1400" dirty="0" err="1" smtClean="0"/>
              <a:t>FPC’s</a:t>
            </a:r>
            <a:r>
              <a:rPr lang="en-US" sz="1400" dirty="0" smtClean="0"/>
              <a:t> </a:t>
            </a:r>
          </a:p>
          <a:p>
            <a:pPr marL="342900" indent="-342900" algn="ctr"/>
            <a:r>
              <a:rPr lang="en-US" sz="1400" dirty="0" smtClean="0"/>
              <a:t>and </a:t>
            </a:r>
            <a:r>
              <a:rPr lang="en-US" sz="1400" dirty="0" err="1" smtClean="0"/>
              <a:t>HOMs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7485571" y="5646094"/>
            <a:ext cx="18959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 smtClean="0"/>
              <a:t>591 MHz single cell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1854293" y="5646094"/>
            <a:ext cx="11671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 smtClean="0"/>
              <a:t>DC gun</a:t>
            </a:r>
            <a:endParaRPr lang="en-US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C9A2BD2-0687-4824-AFDE-B4720DB65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4354" y="1459188"/>
            <a:ext cx="6004576" cy="1286695"/>
          </a:xfrm>
          <a:prstGeom prst="rect">
            <a:avLst/>
          </a:prstGeom>
          <a:ln w="22225">
            <a:noFill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535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34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5860"/>
            <a:ext cx="10515600" cy="4871103"/>
          </a:xfrm>
        </p:spPr>
        <p:txBody>
          <a:bodyPr/>
          <a:lstStyle/>
          <a:p>
            <a:r>
              <a:rPr lang="en-US" dirty="0" err="1" smtClean="0"/>
              <a:t>JLab</a:t>
            </a:r>
            <a:r>
              <a:rPr lang="en-US" dirty="0" smtClean="0"/>
              <a:t>/AES FEL booster is still available</a:t>
            </a:r>
          </a:p>
          <a:p>
            <a:pPr lvl="1"/>
            <a:r>
              <a:rPr lang="en-US" dirty="0" smtClean="0"/>
              <a:t>New cavities needed</a:t>
            </a:r>
          </a:p>
          <a:p>
            <a:pPr lvl="1"/>
            <a:r>
              <a:rPr lang="en-US" dirty="0" smtClean="0"/>
              <a:t>3 SNS type couplers may be OK</a:t>
            </a:r>
          </a:p>
          <a:p>
            <a:pPr lvl="1"/>
            <a:r>
              <a:rPr lang="en-US" dirty="0" smtClean="0"/>
              <a:t>Labor to disassemble and reassemble</a:t>
            </a:r>
          </a:p>
          <a:p>
            <a:r>
              <a:rPr lang="en-US" dirty="0" smtClean="0"/>
              <a:t>JLEIC options were promising</a:t>
            </a:r>
          </a:p>
          <a:p>
            <a:pPr lvl="1"/>
            <a:r>
              <a:rPr lang="en-US" dirty="0" smtClean="0"/>
              <a:t>DC gun with NC booster and SRF + 3</a:t>
            </a:r>
            <a:r>
              <a:rPr lang="en-US" baseline="30000" dirty="0" smtClean="0"/>
              <a:t>rd</a:t>
            </a:r>
            <a:r>
              <a:rPr lang="en-US" dirty="0" smtClean="0"/>
              <a:t> harmonic</a:t>
            </a:r>
          </a:p>
          <a:p>
            <a:pPr lvl="1"/>
            <a:r>
              <a:rPr lang="en-US" dirty="0" smtClean="0"/>
              <a:t>NCRF gun with SRF booster, no 3</a:t>
            </a:r>
            <a:r>
              <a:rPr lang="en-US" baseline="30000" dirty="0" smtClean="0"/>
              <a:t>rd</a:t>
            </a:r>
            <a:r>
              <a:rPr lang="en-US" dirty="0" smtClean="0"/>
              <a:t> harmonic</a:t>
            </a:r>
          </a:p>
          <a:p>
            <a:pPr lvl="1"/>
            <a:r>
              <a:rPr lang="en-US" dirty="0" smtClean="0"/>
              <a:t>Designs not completed</a:t>
            </a:r>
          </a:p>
          <a:p>
            <a:r>
              <a:rPr lang="en-US" dirty="0" smtClean="0"/>
              <a:t>EIC booster going for long bunches, low frequency</a:t>
            </a:r>
          </a:p>
          <a:p>
            <a:pPr lvl="1"/>
            <a:r>
              <a:rPr lang="en-US" dirty="0" smtClean="0"/>
              <a:t>197 MHz </a:t>
            </a:r>
            <a:r>
              <a:rPr lang="en-US" dirty="0" err="1" smtClean="0"/>
              <a:t>QWR’s</a:t>
            </a:r>
            <a:r>
              <a:rPr lang="en-US" dirty="0" smtClean="0"/>
              <a:t>, 591 MHz 3</a:t>
            </a:r>
            <a:r>
              <a:rPr lang="en-US" baseline="30000" dirty="0" smtClean="0"/>
              <a:t>rd</a:t>
            </a:r>
            <a:r>
              <a:rPr lang="en-US" dirty="0" smtClean="0"/>
              <a:t> harmonic</a:t>
            </a:r>
          </a:p>
          <a:p>
            <a:pPr lvl="1"/>
            <a:r>
              <a:rPr lang="en-US" dirty="0" smtClean="0"/>
              <a:t>Similar requirements to PERLE except bunch length.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93D58A0-9EC3-A742-AFFD-31BED2998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95065EC-BC6D-934E-805E-2E726B97C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Jlab</a:t>
            </a:r>
            <a:r>
              <a:rPr lang="en-US" dirty="0" smtClean="0"/>
              <a:t>/AES </a:t>
            </a:r>
            <a:r>
              <a:rPr lang="en-US" dirty="0"/>
              <a:t>748.5 MHz booster prototype</a:t>
            </a:r>
          </a:p>
          <a:p>
            <a:r>
              <a:rPr lang="en-US" dirty="0"/>
              <a:t>Comparison of parameters</a:t>
            </a:r>
          </a:p>
          <a:p>
            <a:r>
              <a:rPr lang="en-US" dirty="0"/>
              <a:t>Cavity Modifications needed</a:t>
            </a:r>
          </a:p>
          <a:p>
            <a:r>
              <a:rPr lang="en-US" dirty="0"/>
              <a:t>Path </a:t>
            </a:r>
            <a:r>
              <a:rPr lang="en-US" dirty="0" smtClean="0"/>
              <a:t>forward</a:t>
            </a:r>
          </a:p>
          <a:p>
            <a:r>
              <a:rPr lang="en-US" dirty="0" smtClean="0"/>
              <a:t>JLEIC </a:t>
            </a:r>
            <a:r>
              <a:rPr lang="en-US" dirty="0" err="1" smtClean="0"/>
              <a:t>booster(s</a:t>
            </a:r>
            <a:r>
              <a:rPr lang="en-US" dirty="0" smtClean="0"/>
              <a:t>)</a:t>
            </a:r>
          </a:p>
          <a:p>
            <a:r>
              <a:rPr lang="en-US" dirty="0" smtClean="0"/>
              <a:t>EIC cooler booster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7A98ED6-F351-8F43-97C0-7B0E5EA8B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202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7E78DBB-C97F-F74F-AF8B-9EBC80504AB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880100" y="1475676"/>
            <a:ext cx="6311900" cy="42012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34AFAC3-6BA6-E244-9BD7-CE4060D29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Jlab</a:t>
            </a:r>
            <a:r>
              <a:rPr lang="en-US" dirty="0"/>
              <a:t> booster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7393312-E7FF-1345-B281-9D813C1DE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5FD2A04-1153-F64E-82A2-D47D18884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692" y="864455"/>
            <a:ext cx="11285837" cy="5381694"/>
          </a:xfrm>
        </p:spPr>
        <p:txBody>
          <a:bodyPr/>
          <a:lstStyle/>
          <a:p>
            <a:r>
              <a:rPr lang="en-US" dirty="0"/>
              <a:t>A collaboration between </a:t>
            </a:r>
            <a:r>
              <a:rPr lang="en-US" dirty="0" err="1"/>
              <a:t>JLab</a:t>
            </a:r>
            <a:r>
              <a:rPr lang="en-US" dirty="0"/>
              <a:t> and Advanced Energy Systems, that began in 2002, had the goal to design, fabricate and test a prototype high-current electron beam injector for a 100kW free-electron laser (FEL) </a:t>
            </a:r>
          </a:p>
          <a:p>
            <a:r>
              <a:rPr lang="en-US" dirty="0"/>
              <a:t>Module is based on SNS type cryostat</a:t>
            </a:r>
          </a:p>
          <a:p>
            <a:r>
              <a:rPr lang="en-US" dirty="0"/>
              <a:t>4 single-cell cavities with the same He tank</a:t>
            </a:r>
          </a:p>
          <a:p>
            <a:pPr lvl="1"/>
            <a:r>
              <a:rPr lang="en-US" dirty="0"/>
              <a:t>1 third harmonic (not needed for PERLE?)</a:t>
            </a:r>
          </a:p>
          <a:p>
            <a:pPr lvl="1"/>
            <a:r>
              <a:rPr lang="en-US" dirty="0"/>
              <a:t>Replace with 802.5 MHz cavities</a:t>
            </a:r>
          </a:p>
          <a:p>
            <a:pPr lvl="1"/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-match to beam?</a:t>
            </a:r>
          </a:p>
          <a:p>
            <a:pPr lvl="1"/>
            <a:r>
              <a:rPr lang="en-US" dirty="0"/>
              <a:t>Salvage He tanks?</a:t>
            </a:r>
          </a:p>
          <a:p>
            <a:r>
              <a:rPr lang="en-US" dirty="0"/>
              <a:t>SNS type couplers (FPC and HOM)</a:t>
            </a:r>
          </a:p>
          <a:p>
            <a:r>
              <a:rPr lang="en-US" dirty="0"/>
              <a:t>Mated to DC gun similar to Alice gun</a:t>
            </a:r>
          </a:p>
          <a:p>
            <a:r>
              <a:rPr lang="en-US" dirty="0"/>
              <a:t>Custom end cans to allow close proximity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B449AEE-0B31-A043-AA77-29A25590187C}"/>
              </a:ext>
            </a:extLst>
          </p:cNvPr>
          <p:cNvSpPr/>
          <p:nvPr/>
        </p:nvSpPr>
        <p:spPr>
          <a:xfrm>
            <a:off x="-3604" y="5618219"/>
            <a:ext cx="9642904" cy="1237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A.Todd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al., “High-Power Electron Beam Injectors for 100 kW Free-Electron Lasers”, Proceedings of the 2003 Particle Accelerator Conference, p 997-999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J.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Rathke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al., “Design and Fabrication of an FEL Injector Cryomodule”, Proceedings of 2005 Particle Accelerator Conference, p 3724-3726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8924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34AFAC3-6BA6-E244-9BD7-CE4060D29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Jlab</a:t>
            </a:r>
            <a:r>
              <a:rPr lang="en-US" dirty="0"/>
              <a:t> vs. PERLE comparison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81BABC9-9655-0248-A159-F39BEAC6151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97009" y="1890510"/>
          <a:ext cx="10515601" cy="37769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4451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790893262"/>
                    </a:ext>
                  </a:extLst>
                </a:gridCol>
                <a:gridCol w="3505575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802742309"/>
                    </a:ext>
                  </a:extLst>
                </a:gridCol>
                <a:gridCol w="3505575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594799424"/>
                    </a:ext>
                  </a:extLst>
                </a:gridCol>
              </a:tblGrid>
              <a:tr h="345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JLab/AES Booster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PERLE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920800982"/>
                  </a:ext>
                </a:extLst>
              </a:tr>
              <a:tr h="345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Booster exit energy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7MeV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7MeV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14543188"/>
                  </a:ext>
                </a:extLst>
              </a:tr>
              <a:tr h="345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Bunch charge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133pC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500pC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86272857"/>
                  </a:ext>
                </a:extLst>
              </a:tr>
              <a:tr h="345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Bunch repetition rate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748.5MHz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40.1MHz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378624673"/>
                  </a:ext>
                </a:extLst>
              </a:tr>
              <a:tr h="7068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Cavity Fundamental Frequency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748.5MHz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802MHz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691703146"/>
                  </a:ext>
                </a:extLst>
              </a:tr>
              <a:tr h="345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Average current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100mA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20mA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4150355760"/>
                  </a:ext>
                </a:extLst>
              </a:tr>
              <a:tr h="345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RMS bunch length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3mm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3mm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997224850"/>
                  </a:ext>
                </a:extLst>
              </a:tr>
              <a:tr h="345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Emittance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&lt;5mm mrad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&lt;6mm mrad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767595009"/>
                  </a:ext>
                </a:extLst>
              </a:tr>
              <a:tr h="345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Uncorrelated energy spread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&lt; 10keV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834795219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7393312-E7FF-1345-B281-9D813C1DE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E3978A7-12CD-074F-B9E6-ED381BACCCD3}"/>
              </a:ext>
            </a:extLst>
          </p:cNvPr>
          <p:cNvSpPr/>
          <p:nvPr/>
        </p:nvSpPr>
        <p:spPr>
          <a:xfrm>
            <a:off x="279400" y="1078437"/>
            <a:ext cx="10756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of design parameters from the </a:t>
            </a:r>
            <a:r>
              <a:rPr lang="en-US" altLang="en-US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JLab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/AES injector and PERLE</a:t>
            </a:r>
            <a:endParaRPr lang="en-US" altLang="en-US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9832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34AFAC3-6BA6-E244-9BD7-CE4060D29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Jlab</a:t>
            </a:r>
            <a:r>
              <a:rPr lang="en-US" dirty="0"/>
              <a:t> booster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7393312-E7FF-1345-B281-9D813C1DE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5FD2A04-1153-F64E-82A2-D47D18884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692" y="864455"/>
            <a:ext cx="11285837" cy="5381694"/>
          </a:xfrm>
        </p:spPr>
        <p:txBody>
          <a:bodyPr/>
          <a:lstStyle/>
          <a:p>
            <a:r>
              <a:rPr lang="en-US" dirty="0"/>
              <a:t>The fundamental frequency cavities installed were scaled from SNS, as were the couplers and HOM dampers on either end of each cavity. Replace with 802.5 </a:t>
            </a:r>
            <a:r>
              <a:rPr lang="en-US" dirty="0" err="1"/>
              <a:t>MHz.</a:t>
            </a:r>
            <a:endParaRPr lang="en-US" dirty="0"/>
          </a:p>
          <a:p>
            <a:r>
              <a:rPr lang="en-US" dirty="0"/>
              <a:t>These components would be redesigned for PERLE, based upon recent advances in coupler design and cavity shapes for high current operation and HOM removal. </a:t>
            </a:r>
          </a:p>
          <a:p>
            <a:r>
              <a:rPr lang="en-US" dirty="0"/>
              <a:t>It may be advantageous for beam performance to beta-match new cavities to improve capture efficiency and 6D emittance.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1EC738A-62F2-D74B-AF13-D9000B55268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5862" y="3438462"/>
            <a:ext cx="2352675" cy="2461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AAE05D1-F7C8-9947-A337-57FEBCFD01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1682" y="3555302"/>
            <a:ext cx="6970681" cy="210312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CA5EBAD-1DE7-9F4D-BD29-4BF394FEE3D2}"/>
              </a:ext>
            </a:extLst>
          </p:cNvPr>
          <p:cNvSpPr/>
          <p:nvPr/>
        </p:nvSpPr>
        <p:spPr>
          <a:xfrm>
            <a:off x="5026827" y="5658422"/>
            <a:ext cx="5795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802MHz Single cell and 5-cell cavities manufactured at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JLab</a:t>
            </a:r>
            <a:r>
              <a:rPr lang="en-US" dirty="0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CFDB467-B7DB-3848-83F9-B2AD654694A9}"/>
              </a:ext>
            </a:extLst>
          </p:cNvPr>
          <p:cNvSpPr/>
          <p:nvPr/>
        </p:nvSpPr>
        <p:spPr>
          <a:xfrm>
            <a:off x="154982" y="5704588"/>
            <a:ext cx="4116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Wire drawing of the AES single cell cavity with coupler and HOM damper shown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8774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ACC9B82-69ED-7080-E9BF-255ED1575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35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JLab</a:t>
            </a:r>
            <a:r>
              <a:rPr lang="en-US" dirty="0" smtClean="0"/>
              <a:t>/AES booster cold mass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AC9D0D8-D5FB-060E-DA1A-E3EDD4FEA6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759" y="3572179"/>
            <a:ext cx="6145405" cy="2920696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83339AA-C948-6DD0-8718-9E3E5B098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147" y="2629608"/>
            <a:ext cx="5861081" cy="20115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2AE7EC6-2138-B135-681B-C2D1B8137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39" y="1244720"/>
            <a:ext cx="6134644" cy="235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27601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4165157-701E-DB44-B03D-96CACB9DD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Booster path forward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42707A1-C414-A24B-AF9B-1EC4AF41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D4AC191-0B4C-2E4A-9795-4DF467504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799" y="923166"/>
            <a:ext cx="11430647" cy="559193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The </a:t>
            </a:r>
            <a:r>
              <a:rPr lang="en-US" dirty="0"/>
              <a:t>work associated with developing the booster to completion is estimated</a:t>
            </a:r>
            <a:br>
              <a:rPr lang="en-US" dirty="0"/>
            </a:br>
            <a:r>
              <a:rPr lang="en-US" dirty="0"/>
              <a:t>to take approximately three years. The expected high-level work packages</a:t>
            </a:r>
            <a:br>
              <a:rPr lang="en-US" dirty="0"/>
            </a:br>
            <a:r>
              <a:rPr lang="en-US" dirty="0"/>
              <a:t>are: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1)      Perform beam dynamics simulations to verify that the key parameters</a:t>
            </a:r>
            <a:br>
              <a:rPr lang="en-US" dirty="0"/>
            </a:br>
            <a:r>
              <a:rPr lang="en-US" dirty="0"/>
              <a:t>of the PERLE injector can be met. Determine the cavity shape and whether a</a:t>
            </a:r>
            <a:br>
              <a:rPr lang="en-US" dirty="0"/>
            </a:br>
            <a:r>
              <a:rPr lang="en-US" dirty="0"/>
              <a:t>3rd harmonic is required.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2)      Cavity and power system design: simulate the cavity performance with</a:t>
            </a:r>
            <a:br>
              <a:rPr lang="en-US" dirty="0"/>
            </a:br>
            <a:r>
              <a:rPr lang="en-US" dirty="0"/>
              <a:t>HOM dampers and couplers scaled to 802MHz. Generate the mechanical model and</a:t>
            </a:r>
            <a:br>
              <a:rPr lang="en-US" dirty="0"/>
            </a:br>
            <a:r>
              <a:rPr lang="en-US" dirty="0"/>
              <a:t>drawings for manufacture.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3)      Manufacture: Cavities, HOMs and couplers could be manufactured</a:t>
            </a:r>
            <a:br>
              <a:rPr lang="en-US" dirty="0"/>
            </a:br>
            <a:r>
              <a:rPr lang="en-US" dirty="0"/>
              <a:t>in-house at </a:t>
            </a:r>
            <a:r>
              <a:rPr lang="en-US" dirty="0" err="1"/>
              <a:t>Jlab</a:t>
            </a:r>
            <a:r>
              <a:rPr lang="en-US" dirty="0"/>
              <a:t> or </a:t>
            </a:r>
            <a:r>
              <a:rPr lang="en-US" dirty="0" smtClean="0"/>
              <a:t>procured from industry. </a:t>
            </a:r>
            <a:r>
              <a:rPr lang="en-US" dirty="0"/>
              <a:t>Vertical testing of the cavities will be performed at this</a:t>
            </a:r>
            <a:br>
              <a:rPr lang="en-US" dirty="0"/>
            </a:br>
            <a:r>
              <a:rPr lang="en-US" dirty="0"/>
              <a:t>stage, prior to installation in the cryomodule.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4)      Cryomodule assembly: The 748.5MHz cavities string inside the module</a:t>
            </a:r>
            <a:br>
              <a:rPr lang="en-US" dirty="0"/>
            </a:br>
            <a:r>
              <a:rPr lang="en-US" dirty="0"/>
              <a:t>must first be removed before the new cavities can be installed. The new</a:t>
            </a:r>
            <a:br>
              <a:rPr lang="en-US" dirty="0"/>
            </a:br>
            <a:r>
              <a:rPr lang="en-US" dirty="0"/>
              <a:t>components are fitted and leak checked.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5)      Testing: Horizontal RF conditioning and testing will be performed</a:t>
            </a:r>
            <a:br>
              <a:rPr lang="en-US" dirty="0"/>
            </a:br>
            <a:r>
              <a:rPr lang="en-US" dirty="0"/>
              <a:t>with the cryomodule test facility; a shielded bunker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0803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CR INJECTOR 2 JL0067485 ARR2.JPG"/>
          <p:cNvPicPr>
            <a:picLocks noGrp="1" noChangeAspect="1"/>
          </p:cNvPicPr>
          <p:nvPr>
            <p:ph idx="1"/>
          </p:nvPr>
        </p:nvPicPr>
        <p:blipFill>
          <a:blip r:embed="rId2"/>
          <a:srcRect l="3500" t="5056" r="2371" b="10112"/>
          <a:stretch>
            <a:fillRect/>
          </a:stretch>
        </p:blipFill>
        <p:spPr>
          <a:xfrm>
            <a:off x="7071665" y="815448"/>
            <a:ext cx="4763198" cy="2875625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987" y="3736180"/>
            <a:ext cx="4702898" cy="219598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7294" y="966055"/>
            <a:ext cx="5163418" cy="2786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Magnetized DC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gun or RF gun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NC capture and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buncher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433 MHz SRF booster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High-current non energy recovered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1299 MHz 3rd harmonic linearization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/>
          <a:lstStyle/>
          <a:p>
            <a:r>
              <a:rPr lang="en-US" dirty="0" smtClean="0"/>
              <a:t>JLEIC </a:t>
            </a:r>
            <a:r>
              <a:rPr lang="en-US" dirty="0"/>
              <a:t>ERL </a:t>
            </a:r>
            <a:r>
              <a:rPr lang="en-US" dirty="0" err="1" smtClean="0"/>
              <a:t>injector(s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455838" y="151303"/>
            <a:ext cx="121661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F. Hannon</a:t>
            </a:r>
          </a:p>
        </p:txBody>
      </p:sp>
      <p:pic>
        <p:nvPicPr>
          <p:cNvPr id="12" name="Picture 11" descr="RF_inj_phasespa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3102" y="4203407"/>
            <a:ext cx="2829520" cy="19949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202" y="3947065"/>
            <a:ext cx="3684721" cy="24253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2829" y="833428"/>
            <a:ext cx="2669445" cy="17180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23027" y="5298566"/>
            <a:ext cx="2508678" cy="121167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1892" y="6452895"/>
            <a:ext cx="8354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 Normal Conducting RF Gun as an Electron Source for JLEIC Cooling, F. Hannon, IPAC19, Melbourne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27867" y="3577697"/>
            <a:ext cx="10685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DC gun version</a:t>
            </a:r>
            <a:endParaRPr 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2F8FA1D-8034-4F26-AE24-E9067D9FA5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808" r="24431" b="13131"/>
          <a:stretch>
            <a:fillRect/>
          </a:stretch>
        </p:blipFill>
        <p:spPr>
          <a:xfrm>
            <a:off x="10101665" y="4045445"/>
            <a:ext cx="1718667" cy="1640553"/>
          </a:xfrm>
          <a:prstGeom prst="rect">
            <a:avLst/>
          </a:prstGeom>
          <a:ln w="22225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A8A4641-03FC-BA9E-394F-5B2D81164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051" y="365127"/>
            <a:ext cx="9569366" cy="6613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EIC Strong </a:t>
            </a:r>
            <a:r>
              <a:rPr lang="en-US" dirty="0" err="1"/>
              <a:t>Hadron</a:t>
            </a:r>
            <a:r>
              <a:rPr lang="en-US" dirty="0"/>
              <a:t> Cooler ERL </a:t>
            </a:r>
            <a:r>
              <a:rPr lang="en-US" altLang="zh-CN" dirty="0"/>
              <a:t>layout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CC69F8D-88EE-85C0-A84D-E6F40E7DC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BFE2CF5-43CD-1351-E2BD-F0AF016BD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76" y="1224128"/>
            <a:ext cx="9531040" cy="459857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7681D4A-FA93-5A39-D45C-FC710DA24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1963" y="4556905"/>
            <a:ext cx="5717398" cy="1872345"/>
          </a:xfrm>
          <a:solidFill>
            <a:srgbClr val="CFD6EB"/>
          </a:solidFill>
        </p:spPr>
        <p:txBody>
          <a:bodyPr>
            <a:normAutofit fontScale="92500" lnSpcReduction="10000"/>
          </a:bodyPr>
          <a:lstStyle/>
          <a:p>
            <a:r>
              <a:rPr lang="en-US" sz="1400" dirty="0"/>
              <a:t>4</a:t>
            </a:r>
            <a:r>
              <a:rPr lang="en-US" altLang="zh-CN" sz="1400" dirty="0"/>
              <a:t>0</a:t>
            </a:r>
            <a:r>
              <a:rPr lang="en-US" sz="1400" dirty="0"/>
              <a:t>0-500kV DC gun for 100 mA of beam and 5.6 MV SRF injector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1400" dirty="0"/>
              <a:t>D</a:t>
            </a:r>
            <a:r>
              <a:rPr lang="en-US" sz="1400" dirty="0"/>
              <a:t>ogleg ERL merger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/>
              <a:t>149 MeV Superconducting Energy Recovery LINAC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/>
              <a:t>Electron and hadron overlapped cooling sections.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/>
              <a:t>Amplification section with chicanes and triplets for electrons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/>
              <a:t>Hadron chicane path length matching &amp; R</a:t>
            </a:r>
            <a:r>
              <a:rPr lang="en-US" sz="1400" baseline="-25000" dirty="0"/>
              <a:t>56 </a:t>
            </a:r>
            <a:r>
              <a:rPr lang="en-US" sz="1400" dirty="0"/>
              <a:t>adjust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/>
              <a:t>Return transport of e</a:t>
            </a:r>
            <a:r>
              <a:rPr lang="en-US" altLang="zh-CN" sz="1400" dirty="0"/>
              <a:t>lectron</a:t>
            </a:r>
            <a:r>
              <a:rPr lang="zh-CN" altLang="en-US" sz="1400" dirty="0"/>
              <a:t> </a:t>
            </a:r>
            <a:r>
              <a:rPr lang="en-US" altLang="zh-CN" sz="1400" dirty="0"/>
              <a:t>beam</a:t>
            </a:r>
            <a:r>
              <a:rPr lang="en-US" sz="1400" dirty="0"/>
              <a:t> to ERL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/>
              <a:t>Possibility to include injection pre-cooler in the same location</a:t>
            </a:r>
          </a:p>
        </p:txBody>
      </p:sp>
      <p:pic>
        <p:nvPicPr>
          <p:cNvPr id="9" name="Picture 8" descr="image(29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3702" y="1350582"/>
            <a:ext cx="3166012" cy="2094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794907" y="3362307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591 MHz 5-cells +</a:t>
            </a:r>
          </a:p>
          <a:p>
            <a:r>
              <a:rPr lang="en-US" sz="1200" dirty="0"/>
              <a:t>1773 MHz 5 cells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733370" y="4098740"/>
            <a:ext cx="116715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100" dirty="0"/>
              <a:t>197 MHz QWR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8378675" y="3437836"/>
            <a:ext cx="1458992" cy="1309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8460395" y="3622421"/>
            <a:ext cx="1386217" cy="2683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9235434" y="4500635"/>
            <a:ext cx="734757" cy="2994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8961222" y="4208352"/>
            <a:ext cx="791295" cy="3889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5406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880</Words>
  <Application>Microsoft Macintosh PowerPoint</Application>
  <PresentationFormat>Custom</PresentationFormat>
  <Paragraphs>110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Jlab Booster and Alternatives</vt:lpstr>
      <vt:lpstr>Outline</vt:lpstr>
      <vt:lpstr>Jlab booster</vt:lpstr>
      <vt:lpstr>Jlab vs. PERLE comparison</vt:lpstr>
      <vt:lpstr>Jlab booster cavities</vt:lpstr>
      <vt:lpstr>JLab/AES booster cold mass</vt:lpstr>
      <vt:lpstr>Booster path forward</vt:lpstr>
      <vt:lpstr>JLEIC ERL injector(s)</vt:lpstr>
      <vt:lpstr>EIC Strong Hadron Cooler ERL layout</vt:lpstr>
      <vt:lpstr>EIC cooler injector preliminary concept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Robert Rimmer</cp:lastModifiedBy>
  <cp:revision>4</cp:revision>
  <dcterms:created xsi:type="dcterms:W3CDTF">2023-06-22T01:01:50Z</dcterms:created>
  <dcterms:modified xsi:type="dcterms:W3CDTF">2023-06-22T02:47:54Z</dcterms:modified>
</cp:coreProperties>
</file>