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68" r:id="rId3"/>
    <p:sldId id="367" r:id="rId4"/>
    <p:sldId id="258" r:id="rId5"/>
    <p:sldId id="371" r:id="rId6"/>
    <p:sldId id="353" r:id="rId7"/>
    <p:sldId id="327" r:id="rId8"/>
    <p:sldId id="4022" r:id="rId9"/>
    <p:sldId id="328" r:id="rId10"/>
    <p:sldId id="4023" r:id="rId11"/>
    <p:sldId id="4024" r:id="rId12"/>
    <p:sldId id="349" r:id="rId13"/>
    <p:sldId id="345" r:id="rId14"/>
    <p:sldId id="369" r:id="rId15"/>
    <p:sldId id="347" r:id="rId16"/>
    <p:sldId id="362" r:id="rId17"/>
    <p:sldId id="263" r:id="rId18"/>
    <p:sldId id="34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405"/>
  </p:normalViewPr>
  <p:slideViewPr>
    <p:cSldViewPr snapToGrid="0">
      <p:cViewPr varScale="1">
        <p:scale>
          <a:sx n="121" d="100"/>
          <a:sy n="121" d="100"/>
        </p:scale>
        <p:origin x="200" y="2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43623-1F21-FC22-B66F-AE5B3F7567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BDE7C0-3F8B-8685-5C3D-3FC52B094E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66FB94-00C3-9997-29BC-490FD6761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05E6-2255-154A-A18C-BBE755A187EA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332F1-F021-09DF-BFA8-2924AFC23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BB444-A78B-68E1-E63A-E699BEA7D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CD63-B99B-5C4C-A3A0-DCED976193F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122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39C56-5EE4-24F4-7F0C-3124CDFB1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285F1D-040B-0230-D77B-FDD5CE8CFB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B73AD-C513-A112-EE30-D22A15D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05E6-2255-154A-A18C-BBE755A187EA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087E6-C2B8-8DB0-73AA-FEC31DDDA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6B5C9-9B28-8BA8-BFA4-581BD685C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CD63-B99B-5C4C-A3A0-DCED976193F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95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E1A1D8-3023-5DB3-0A2E-5C407851F3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CC9047-FEE8-21D2-AEF7-74D8D6DB44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A6BE3-226D-F9A2-6025-D8F9E9E1A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05E6-2255-154A-A18C-BBE755A187EA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91614-A81E-67D3-BECF-F2727A99B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E969FF-59C2-9FD1-9A76-E168852C0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CD63-B99B-5C4C-A3A0-DCED976193F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290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892" y="240539"/>
            <a:ext cx="11285837" cy="487490"/>
          </a:xfrm>
        </p:spPr>
        <p:txBody>
          <a:bodyPr>
            <a:normAutofit/>
          </a:bodyPr>
          <a:lstStyle>
            <a:lvl1pPr>
              <a:defRPr sz="2400" b="1" cap="none" baseline="0"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Arial" charset="0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Arial" charset="0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Arial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-16475" y="735987"/>
            <a:ext cx="122084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310" y="6387401"/>
            <a:ext cx="1428001" cy="46243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October 29 </a:t>
            </a:r>
            <a:r>
              <a:rPr lang="mr-IN"/>
              <a:t>–</a:t>
            </a:r>
            <a:r>
              <a:rPr lang="en-US"/>
              <a:t> November 1, 2018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Fall 2018 EIC Accelerator Collaboration Meeting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150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AE0C0-01BC-E2EA-9A79-16F1FC1CD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149013-CF70-E5CA-4E72-2EA318A2C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9D73E-ED15-5E92-FD31-DFFB162FE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05E6-2255-154A-A18C-BBE755A187EA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78578-4312-CA7A-0C99-B37DE4AC3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C96F7-ABD7-9BD3-7E2E-DD06109A7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CD63-B99B-5C4C-A3A0-DCED976193F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4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2EBF7-539C-CF1D-E740-7F2F97D2C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0B44F-55BE-88E4-83E6-DC363EDD0E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698B6-8B18-D23A-2651-7126DD59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05E6-2255-154A-A18C-BBE755A187EA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373C8-138B-4562-13CE-C6B3E25FB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B7DC9-8DA5-253B-9DBF-2575EEB1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CD63-B99B-5C4C-A3A0-DCED976193F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2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86D77-0DC5-C3BC-658E-BE0BAD0D0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FDD4F-2A33-4C56-9150-C5E03562ED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5D5714-2864-78D0-8FBC-461FD6CC3C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3E7A6E-CDE9-99F4-52EE-F79C0359A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05E6-2255-154A-A18C-BBE755A187EA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63A979-F6C1-3F5B-A799-CB5AEC66C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380796-2BF8-84D1-D49F-A3D0A9E2F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CD63-B99B-5C4C-A3A0-DCED976193F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354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E8D85-36CD-FE54-1395-85599B114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F2A95C-C69D-4132-AFD7-2C0DBD88C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E0B2F5-3DF9-1661-4198-AA4A2A5DE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F6ECBA-D68B-9F24-66D7-BA86B21B51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5BB576-44C9-7E26-57C7-2423EECFEC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8179B3-FFF4-AB61-6B82-68C8CC1A1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05E6-2255-154A-A18C-BBE755A187EA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56559A-7F81-4C71-7F85-F63FB8498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EF9196-5A1A-1161-0A96-39A99E73D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CD63-B99B-5C4C-A3A0-DCED976193F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259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F02AB-048C-801D-849B-ED8F52B92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BB8519-B26D-336B-3827-1E6571469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05E6-2255-154A-A18C-BBE755A187EA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665E49-E7E9-EE43-A224-32965DBDA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2D13C2-5947-0AF7-93F1-A2C5002F5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CD63-B99B-5C4C-A3A0-DCED976193F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32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E396B8-1B8D-F20C-1AB9-41413EFA6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05E6-2255-154A-A18C-BBE755A187EA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2A21AE-A081-457E-7F9F-47A6192A9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316C4-6EB7-A2D6-B83D-67D560699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CD63-B99B-5C4C-A3A0-DCED976193F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18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95BFD-1B13-E0E4-29DE-9C673D30F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96B16-76A3-DECA-9BE5-3249283A9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C154CE-C96E-CE74-AB40-0685F5280A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F50226-CD0C-59C3-B250-61AB870B0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05E6-2255-154A-A18C-BBE755A187EA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CA3BF-C509-E67C-1E82-3A5C4CE10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AA9E1-25E1-F4F7-C2EC-018D6E3BA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CD63-B99B-5C4C-A3A0-DCED976193F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614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4E18D-77EA-BFAE-47D0-0C86AFFE4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3DDE4B-663B-E4E2-06F8-EB7DD18A13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A202D0-EFB7-925E-93A1-37092CB06E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A768A5-F937-3937-9546-56762EB91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05E6-2255-154A-A18C-BBE755A187EA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C4A68E-CC1B-D28F-6E05-748DB6747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1BB79-3E1D-C54F-6287-8B8CC2BB3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ACD63-B99B-5C4C-A3A0-DCED976193F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02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46D2B4-D5B3-63A4-0B58-A56EABEAF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5A8769-BF8D-6D35-D281-5E837A52B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A2D20-118E-D204-4A87-6CB9263251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C05E6-2255-154A-A18C-BBE755A187EA}" type="datetimeFigureOut">
              <a:rPr lang="en-US" smtClean="0"/>
              <a:pPr/>
              <a:t>6/22/23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35FEDE-B000-DD8B-2CD6-9B1E3DBA66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7201D-2012-AE88-F8B9-31DE1C4877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ACD63-B99B-5C4C-A3A0-DCED976193F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95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emf"/><Relationship Id="rId4" Type="http://schemas.openxmlformats.org/officeDocument/2006/relationships/image" Target="../media/image30.png"/><Relationship Id="rId9" Type="http://schemas.openxmlformats.org/officeDocument/2006/relationships/image" Target="../media/image3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6.emf"/><Relationship Id="rId4" Type="http://schemas.openxmlformats.org/officeDocument/2006/relationships/image" Target="../media/image3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5D8EC-9029-B44B-4679-6A129C4797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Cu to </a:t>
            </a:r>
            <a:r>
              <a:rPr lang="en-US" dirty="0" err="1"/>
              <a:t>Nb</a:t>
            </a:r>
            <a:r>
              <a:rPr lang="en-US" dirty="0"/>
              <a:t>:</a:t>
            </a:r>
            <a:br>
              <a:rPr lang="en-US" dirty="0"/>
            </a:br>
            <a:r>
              <a:rPr lang="en-US" sz="3600" dirty="0"/>
              <a:t>towards the fabrication of the dressed cavity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09C26-0715-1B11-148C-EF0A40DD11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H. Wang, R. Rimmer, G. Park, J. Henry, S. </a:t>
            </a:r>
            <a:r>
              <a:rPr lang="en-US" dirty="0" err="1"/>
              <a:t>Soloman</a:t>
            </a:r>
            <a:endParaRPr lang="en-US" dirty="0"/>
          </a:p>
          <a:p>
            <a:r>
              <a:rPr lang="en-US" dirty="0" err="1"/>
              <a:t>JLab</a:t>
            </a:r>
            <a:endParaRPr lang="en-US" dirty="0"/>
          </a:p>
          <a:p>
            <a:r>
              <a:rPr lang="en-US" dirty="0"/>
              <a:t>C. </a:t>
            </a:r>
            <a:r>
              <a:rPr lang="en-US" dirty="0" err="1"/>
              <a:t>Barbagallo</a:t>
            </a:r>
            <a:r>
              <a:rPr lang="en-US" dirty="0"/>
              <a:t>, </a:t>
            </a:r>
            <a:r>
              <a:rPr lang="en-US" dirty="0" err="1"/>
              <a:t>IJCLab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018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Good progress on copper model measurements</a:t>
            </a:r>
          </a:p>
          <a:p>
            <a:r>
              <a:rPr lang="en-US" dirty="0"/>
              <a:t>Open questions:</a:t>
            </a:r>
          </a:p>
          <a:p>
            <a:pPr lvl="1"/>
            <a:r>
              <a:rPr lang="en-US" dirty="0"/>
              <a:t>Do we need beam line absorbers?</a:t>
            </a:r>
          </a:p>
          <a:p>
            <a:pPr lvl="1"/>
            <a:r>
              <a:rPr lang="en-US" dirty="0"/>
              <a:t>How much space is needed for helium tank attachment?</a:t>
            </a:r>
          </a:p>
          <a:p>
            <a:pPr lvl="1"/>
            <a:r>
              <a:rPr lang="en-US" dirty="0"/>
              <a:t>Do we need active cooling of antennas?</a:t>
            </a:r>
          </a:p>
          <a:p>
            <a:r>
              <a:rPr lang="en-US" dirty="0"/>
              <a:t>Next steps:</a:t>
            </a:r>
          </a:p>
          <a:p>
            <a:pPr lvl="1"/>
            <a:r>
              <a:rPr lang="en-US" dirty="0"/>
              <a:t>Validate HOMS on 5-cell copper cavity</a:t>
            </a:r>
          </a:p>
          <a:p>
            <a:pPr lvl="1"/>
            <a:r>
              <a:rPr lang="en-US" dirty="0"/>
              <a:t>Prepare for implementing ports on </a:t>
            </a:r>
            <a:r>
              <a:rPr lang="en-US" dirty="0" err="1"/>
              <a:t>Nb</a:t>
            </a:r>
            <a:r>
              <a:rPr lang="en-US" dirty="0"/>
              <a:t> 5-cell</a:t>
            </a:r>
          </a:p>
          <a:p>
            <a:pPr lvl="1"/>
            <a:r>
              <a:rPr lang="en-US" dirty="0"/>
              <a:t>Plan for four production cavities</a:t>
            </a:r>
          </a:p>
          <a:p>
            <a:r>
              <a:rPr lang="en-US" dirty="0"/>
              <a:t>Strong synergy with EIC cooler ERL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9150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Back up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65157-701E-DB44-B03D-96CACB9DD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PERLE CM concept based on SNS cryostat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82675-AB37-4E4F-9396-F03416A4D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 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707A1-C414-A24B-AF9B-1EC4AF411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097" name="Picture 1" descr="page99image384">
            <a:extLst>
              <a:ext uri="{FF2B5EF4-FFF2-40B4-BE49-F238E27FC236}">
                <a16:creationId xmlns:a16="http://schemas.microsoft.com/office/drawing/2014/main" id="{95278771-A344-C246-A189-57AFCCF082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134" y="891846"/>
            <a:ext cx="9245634" cy="546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536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Jlab</a:t>
            </a:r>
            <a:r>
              <a:rPr lang="en-US" dirty="0"/>
              <a:t> modular cryostat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Dimensions loosely based on SNS </a:t>
            </a:r>
            <a:r>
              <a:rPr lang="en-US" dirty="0" err="1"/>
              <a:t>cryomodule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image6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9331" y="1413318"/>
            <a:ext cx="9477511" cy="493443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503162-B9F2-FEED-3C27-064FA1C33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559" y="605928"/>
            <a:ext cx="10329551" cy="556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16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age81image4456">
            <a:extLst>
              <a:ext uri="{FF2B5EF4-FFF2-40B4-BE49-F238E27FC236}">
                <a16:creationId xmlns:a16="http://schemas.microsoft.com/office/drawing/2014/main" id="{7D2EB432-CA1F-8342-B696-E7DC08B36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58" y="3966174"/>
            <a:ext cx="45339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age83image21936">
            <a:extLst>
              <a:ext uri="{FF2B5EF4-FFF2-40B4-BE49-F238E27FC236}">
                <a16:creationId xmlns:a16="http://schemas.microsoft.com/office/drawing/2014/main" id="{FA81809E-D26B-DD41-BD55-A8C8D08B3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138" y="2536103"/>
            <a:ext cx="3581400" cy="1354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165157-701E-DB44-B03D-96CACB9DD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 damping options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71553-BA88-B049-B86F-16A7729931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22700" y="8070852"/>
            <a:ext cx="2743200" cy="365125"/>
          </a:xfrm>
        </p:spPr>
        <p:txBody>
          <a:bodyPr/>
          <a:lstStyle/>
          <a:p>
            <a:r>
              <a:rPr lang="en-US"/>
              <a:t>October 29 </a:t>
            </a:r>
            <a:r>
              <a:rPr lang="mr-IN"/>
              <a:t>–</a:t>
            </a:r>
            <a:r>
              <a:rPr lang="en-US"/>
              <a:t> November 1,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707A1-C414-A24B-AF9B-1EC4AF411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049" name="Picture 1" descr="page81image400">
            <a:extLst>
              <a:ext uri="{FF2B5EF4-FFF2-40B4-BE49-F238E27FC236}">
                <a16:creationId xmlns:a16="http://schemas.microsoft.com/office/drawing/2014/main" id="{DE2BC0BF-14F1-8048-B13A-CB66ED41F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676" y="972254"/>
            <a:ext cx="4533900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page82image17584">
            <a:extLst>
              <a:ext uri="{FF2B5EF4-FFF2-40B4-BE49-F238E27FC236}">
                <a16:creationId xmlns:a16="http://schemas.microsoft.com/office/drawing/2014/main" id="{5A9008A2-D571-4C47-93A1-3A2DCEB2D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8" y="1978981"/>
            <a:ext cx="4144252" cy="212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page84image18016">
            <a:extLst>
              <a:ext uri="{FF2B5EF4-FFF2-40B4-BE49-F238E27FC236}">
                <a16:creationId xmlns:a16="http://schemas.microsoft.com/office/drawing/2014/main" id="{CB5247AB-B4F6-2747-A66F-54EFED415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952" y="4896554"/>
            <a:ext cx="4533900" cy="19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age85image392">
            <a:extLst>
              <a:ext uri="{FF2B5EF4-FFF2-40B4-BE49-F238E27FC236}">
                <a16:creationId xmlns:a16="http://schemas.microsoft.com/office/drawing/2014/main" id="{46680985-F361-B94E-A9AA-EC46C72A6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60" y="5496760"/>
            <a:ext cx="6017440" cy="136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FE444F-92F7-8F4E-8E16-691CB37B69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93638" y="985105"/>
            <a:ext cx="5257800" cy="1168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2D7135-0438-0D49-9373-10D5C91723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0958" y="962400"/>
            <a:ext cx="1988235" cy="13903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4EC592-0F46-0B48-8FF5-FD385D00A7A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68900" y="3933720"/>
            <a:ext cx="2029934" cy="16482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E6B797-4216-2D45-A9D6-691131FAF257}"/>
              </a:ext>
            </a:extLst>
          </p:cNvPr>
          <p:cNvSpPr txBox="1"/>
          <p:nvPr/>
        </p:nvSpPr>
        <p:spPr>
          <a:xfrm>
            <a:off x="6451600" y="3933720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HZB</a:t>
            </a:r>
          </a:p>
        </p:txBody>
      </p:sp>
    </p:spTree>
    <p:extLst>
      <p:ext uri="{BB962C8B-B14F-4D97-AF65-F5344CB8AC3E}">
        <p14:creationId xmlns:p14="http://schemas.microsoft.com/office/powerpoint/2010/main" val="2703862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A39F1E-78AD-4A41-BF13-4A0BD7421A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324" r="-3071"/>
          <a:stretch/>
        </p:blipFill>
        <p:spPr>
          <a:xfrm>
            <a:off x="222421" y="4212932"/>
            <a:ext cx="2992559" cy="26614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165157-701E-DB44-B03D-96CACB9DD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</a:t>
            </a:r>
            <a:r>
              <a:rPr lang="en-US" dirty="0" err="1"/>
              <a:t>Jlab</a:t>
            </a:r>
            <a:r>
              <a:rPr lang="en-US" dirty="0"/>
              <a:t> variants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707A1-C414-A24B-AF9B-1EC4AF411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A816AA-2E8E-E44B-B9D6-BA97F2FCD3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42396"/>
          <a:stretch/>
        </p:blipFill>
        <p:spPr>
          <a:xfrm>
            <a:off x="106020" y="2388998"/>
            <a:ext cx="3108960" cy="219570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51CA2D1-0165-F641-A961-9549D5F909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800" y="781050"/>
            <a:ext cx="4978400" cy="3009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6AD070-4404-8848-946E-E070407734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3900" y="3834002"/>
            <a:ext cx="4711700" cy="30366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4FCC34-CB70-6948-818C-CEAE136D0A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4400" y="2451100"/>
            <a:ext cx="3530600" cy="40894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28BE736-A5EE-AA4D-83D6-EA13E4E9C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892" y="966055"/>
            <a:ext cx="11285837" cy="5381694"/>
          </a:xfrm>
        </p:spPr>
        <p:txBody>
          <a:bodyPr/>
          <a:lstStyle/>
          <a:p>
            <a:r>
              <a:rPr lang="en-US" dirty="0"/>
              <a:t>Modified end cell profiles </a:t>
            </a:r>
          </a:p>
          <a:p>
            <a:r>
              <a:rPr lang="en-US" dirty="0"/>
              <a:t>Reduction of  TM011 and TM012 modes</a:t>
            </a:r>
          </a:p>
          <a:p>
            <a:r>
              <a:rPr lang="en-US" dirty="0"/>
              <a:t>Some increases in dipole modes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73D4E4-56A2-5F4C-982D-40922558819C}"/>
              </a:ext>
            </a:extLst>
          </p:cNvPr>
          <p:cNvSpPr txBox="1"/>
          <p:nvPr/>
        </p:nvSpPr>
        <p:spPr>
          <a:xfrm>
            <a:off x="10650370" y="150586"/>
            <a:ext cx="1406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F. </a:t>
            </a:r>
            <a:r>
              <a:rPr lang="en-US" dirty="0" err="1"/>
              <a:t>Marhauser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198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54ED8EE-3725-4058-8BCB-8B5AD95616D9}"/>
              </a:ext>
            </a:extLst>
          </p:cNvPr>
          <p:cNvGrpSpPr/>
          <p:nvPr/>
        </p:nvGrpSpPr>
        <p:grpSpPr>
          <a:xfrm>
            <a:off x="0" y="0"/>
            <a:ext cx="554426" cy="6858000"/>
            <a:chOff x="0" y="0"/>
            <a:chExt cx="554426" cy="685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0362310-95F9-4941-9569-5D48AE0490A3}"/>
                </a:ext>
              </a:extLst>
            </p:cNvPr>
            <p:cNvSpPr/>
            <p:nvPr/>
          </p:nvSpPr>
          <p:spPr>
            <a:xfrm>
              <a:off x="0" y="0"/>
              <a:ext cx="529389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5EDD0C0-F8C6-47B2-8EB9-C5E3A5732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323096"/>
              <a:ext cx="554426" cy="534904"/>
            </a:xfrm>
            <a:prstGeom prst="rect">
              <a:avLst/>
            </a:prstGeom>
          </p:spPr>
        </p:pic>
      </p:grpSp>
      <p:sp>
        <p:nvSpPr>
          <p:cNvPr id="16" name="Title 15">
            <a:extLst>
              <a:ext uri="{FF2B5EF4-FFF2-40B4-BE49-F238E27FC236}">
                <a16:creationId xmlns:a16="http://schemas.microsoft.com/office/drawing/2014/main" id="{2974D9A7-83C1-49A2-9ECC-A09639FCA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34"/>
            <a:ext cx="10515600" cy="477085"/>
          </a:xfrm>
        </p:spPr>
        <p:txBody>
          <a:bodyPr>
            <a:normAutofit/>
          </a:bodyPr>
          <a:lstStyle/>
          <a:p>
            <a:r>
              <a:rPr lang="en-US" sz="2800" b="1" dirty="0"/>
              <a:t>HOM coupler optimization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E208D-E57D-48ED-89D6-5D52B837D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12130"/>
            <a:ext cx="2743200" cy="365125"/>
          </a:xfrm>
        </p:spPr>
        <p:txBody>
          <a:bodyPr/>
          <a:lstStyle/>
          <a:p>
            <a:fld id="{25D7BD8D-AE34-4A18-8C4D-4EEF11CB87A2}" type="slidenum">
              <a:rPr lang="en-US" b="1" smtClean="0">
                <a:solidFill>
                  <a:schemeClr val="tx1"/>
                </a:solidFill>
              </a:rPr>
              <a:pPr/>
              <a:t>17</a:t>
            </a:fld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27F2E63-3B1F-4AE0-B65F-CD575AA057FF}"/>
              </a:ext>
            </a:extLst>
          </p:cNvPr>
          <p:cNvCxnSpPr/>
          <p:nvPr/>
        </p:nvCxnSpPr>
        <p:spPr>
          <a:xfrm>
            <a:off x="613609" y="523369"/>
            <a:ext cx="11521440" cy="0"/>
          </a:xfrm>
          <a:prstGeom prst="line">
            <a:avLst/>
          </a:prstGeom>
          <a:ln w="19050">
            <a:solidFill>
              <a:srgbClr val="FF6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F35868D0-F6AE-496F-89F5-39AA51E02651}"/>
                  </a:ext>
                </a:extLst>
              </p:cNvPr>
              <p:cNvSpPr/>
              <p:nvPr/>
            </p:nvSpPr>
            <p:spPr>
              <a:xfrm>
                <a:off x="763419" y="4013306"/>
                <a:ext cx="6153352" cy="23304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HOM couplers are geometrically optimized according to the HOM spectrum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fr-FR" sz="1600" b="0" i="1" smtClean="0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6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fr-FR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sz="1600" dirty="0"/>
                  <a:t>)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S-parameters between the beam pipe port 1 and port 2 at the coaxial output of the coupler are studied.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DQW coupler exhibits a better monopole coupling for TM010 mode than the probe design.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 hook coupler provides higher damping of the first two dipole passbands (TE111 and TM110)</a:t>
                </a:r>
              </a:p>
            </p:txBody>
          </p:sp>
        </mc:Choice>
        <mc:Fallback xmlns="" xmlns:mv="urn:schemas-microsoft-com:mac:vml"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id="{F35868D0-F6AE-496F-89F5-39AA51E026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419" y="4013306"/>
                <a:ext cx="6153352" cy="2330446"/>
              </a:xfrm>
              <a:prstGeom prst="rect">
                <a:avLst/>
              </a:prstGeom>
              <a:blipFill>
                <a:blip r:embed="rId3"/>
                <a:stretch>
                  <a:fillRect l="-396" t="-783" r="-495" b="-2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E0A749E5-36B5-43DA-AD01-37DA8677AAF7}"/>
              </a:ext>
            </a:extLst>
          </p:cNvPr>
          <p:cNvGrpSpPr>
            <a:grpSpLocks noChangeAspect="1"/>
          </p:cNvGrpSpPr>
          <p:nvPr/>
        </p:nvGrpSpPr>
        <p:grpSpPr>
          <a:xfrm>
            <a:off x="7126046" y="3719639"/>
            <a:ext cx="4545208" cy="2926080"/>
            <a:chOff x="6603738" y="649336"/>
            <a:chExt cx="4899153" cy="315394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A7C8183-E3AD-4FF3-B1B7-776C376A66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698949" y="2666068"/>
              <a:ext cx="1909530" cy="739223"/>
              <a:chOff x="7937735" y="2478042"/>
              <a:chExt cx="1728902" cy="669297"/>
            </a:xfrm>
          </p:grpSpPr>
          <p:sp>
            <p:nvSpPr>
              <p:cNvPr id="201" name="TextBox 200">
                <a:extLst>
                  <a:ext uri="{FF2B5EF4-FFF2-40B4-BE49-F238E27FC236}">
                    <a16:creationId xmlns:a16="http://schemas.microsoft.com/office/drawing/2014/main" id="{0568159C-197C-4A5C-A63D-9DACF8DB995D}"/>
                  </a:ext>
                </a:extLst>
              </p:cNvPr>
              <p:cNvSpPr txBox="1"/>
              <p:nvPr/>
            </p:nvSpPr>
            <p:spPr>
              <a:xfrm>
                <a:off x="7937735" y="2619781"/>
                <a:ext cx="58528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TE111</a:t>
                </a:r>
              </a:p>
            </p:txBody>
          </p:sp>
          <p:sp>
            <p:nvSpPr>
              <p:cNvPr id="202" name="TextBox 201">
                <a:extLst>
                  <a:ext uri="{FF2B5EF4-FFF2-40B4-BE49-F238E27FC236}">
                    <a16:creationId xmlns:a16="http://schemas.microsoft.com/office/drawing/2014/main" id="{DE3D4273-1CE3-437C-81A2-A4F63AF58EA1}"/>
                  </a:ext>
                </a:extLst>
              </p:cNvPr>
              <p:cNvSpPr txBox="1"/>
              <p:nvPr/>
            </p:nvSpPr>
            <p:spPr>
              <a:xfrm>
                <a:off x="8374748" y="2478042"/>
                <a:ext cx="58528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TM110</a:t>
                </a:r>
              </a:p>
            </p:txBody>
          </p:sp>
          <p:sp>
            <p:nvSpPr>
              <p:cNvPr id="203" name="TextBox 202">
                <a:extLst>
                  <a:ext uri="{FF2B5EF4-FFF2-40B4-BE49-F238E27FC236}">
                    <a16:creationId xmlns:a16="http://schemas.microsoft.com/office/drawing/2014/main" id="{39B193A1-8AA1-40A1-9583-DFF1517AE5A8}"/>
                  </a:ext>
                </a:extLst>
              </p:cNvPr>
              <p:cNvSpPr txBox="1"/>
              <p:nvPr/>
            </p:nvSpPr>
            <p:spPr>
              <a:xfrm>
                <a:off x="9081348" y="2916507"/>
                <a:ext cx="58528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TM111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864CFC-8F66-49E7-8EA3-F651510880BF}"/>
                </a:ext>
              </a:extLst>
            </p:cNvPr>
            <p:cNvGrpSpPr/>
            <p:nvPr/>
          </p:nvGrpSpPr>
          <p:grpSpPr>
            <a:xfrm>
              <a:off x="6603738" y="649336"/>
              <a:ext cx="4899153" cy="3153940"/>
              <a:chOff x="6603738" y="649336"/>
              <a:chExt cx="4899153" cy="315394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EA5600B-DC96-42EA-9CAF-7E76E00743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441" b="4174"/>
              <a:stretch/>
            </p:blipFill>
            <p:spPr>
              <a:xfrm>
                <a:off x="6603738" y="848329"/>
                <a:ext cx="4899153" cy="2954947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96F5B0C-E1D4-4505-BD26-5D9DBFB9EB84}"/>
                  </a:ext>
                </a:extLst>
              </p:cNvPr>
              <p:cNvSpPr txBox="1"/>
              <p:nvPr/>
            </p:nvSpPr>
            <p:spPr>
              <a:xfrm>
                <a:off x="7181088" y="649336"/>
                <a:ext cx="420835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/>
                  <a:t>Dipole transmission</a:t>
                </a:r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225E56D-F132-4FAB-9695-0BCABBC3E07E}"/>
              </a:ext>
            </a:extLst>
          </p:cNvPr>
          <p:cNvGrpSpPr/>
          <p:nvPr/>
        </p:nvGrpSpPr>
        <p:grpSpPr>
          <a:xfrm>
            <a:off x="7126046" y="655013"/>
            <a:ext cx="4502405" cy="2926080"/>
            <a:chOff x="7126046" y="655013"/>
            <a:chExt cx="4502405" cy="292608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C19BAA6-5ED8-4E74-B5B7-19C54DB701F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26046" y="655013"/>
              <a:ext cx="4502405" cy="2926080"/>
              <a:chOff x="1083955" y="649336"/>
              <a:chExt cx="4840096" cy="3145543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84D6F6F-DA3C-4733-AD79-71B26891287D}"/>
                  </a:ext>
                </a:extLst>
              </p:cNvPr>
              <p:cNvGrpSpPr/>
              <p:nvPr/>
            </p:nvGrpSpPr>
            <p:grpSpPr>
              <a:xfrm>
                <a:off x="1083955" y="649336"/>
                <a:ext cx="4840096" cy="3145543"/>
                <a:chOff x="1083955" y="649336"/>
                <a:chExt cx="4840096" cy="3145543"/>
              </a:xfrm>
            </p:grpSpPr>
            <p:pic>
              <p:nvPicPr>
                <p:cNvPr id="3" name="Picture 2">
                  <a:extLst>
                    <a:ext uri="{FF2B5EF4-FFF2-40B4-BE49-F238E27FC236}">
                      <a16:creationId xmlns:a16="http://schemas.microsoft.com/office/drawing/2014/main" id="{32C241A7-A4E9-4890-A008-0702F61FF69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54060"/>
                <a:stretch/>
              </p:blipFill>
              <p:spPr>
                <a:xfrm>
                  <a:off x="1083955" y="839932"/>
                  <a:ext cx="4840096" cy="2954947"/>
                </a:xfrm>
                <a:prstGeom prst="rect">
                  <a:avLst/>
                </a:prstGeom>
              </p:spPr>
            </p:pic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1AC20DE-BFEC-469E-97CB-BE6FA2622148}"/>
                    </a:ext>
                  </a:extLst>
                </p:cNvPr>
                <p:cNvSpPr txBox="1"/>
                <p:nvPr/>
              </p:nvSpPr>
              <p:spPr>
                <a:xfrm>
                  <a:off x="1615440" y="649336"/>
                  <a:ext cx="420835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/>
                    <a:t>Monopole transmission</a:t>
                  </a:r>
                </a:p>
              </p:txBody>
            </p:sp>
          </p:grpSp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ADC5D821-2268-4C44-BDB2-9CA9B92BF1F2}"/>
                  </a:ext>
                </a:extLst>
              </p:cNvPr>
              <p:cNvSpPr txBox="1"/>
              <p:nvPr/>
            </p:nvSpPr>
            <p:spPr>
              <a:xfrm>
                <a:off x="1768948" y="1077578"/>
                <a:ext cx="646438" cy="254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TM010</a:t>
                </a: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53807181-CB76-460C-BB01-45B73D3B6A97}"/>
                  </a:ext>
                </a:extLst>
              </p:cNvPr>
              <p:cNvSpPr txBox="1"/>
              <p:nvPr/>
            </p:nvSpPr>
            <p:spPr>
              <a:xfrm>
                <a:off x="3237231" y="2700412"/>
                <a:ext cx="646438" cy="254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TM011</a:t>
                </a: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id="{60BCACCA-97F4-4B73-8055-25B3C94EB501}"/>
                  </a:ext>
                </a:extLst>
              </p:cNvPr>
              <p:cNvSpPr txBox="1"/>
              <p:nvPr/>
            </p:nvSpPr>
            <p:spPr>
              <a:xfrm>
                <a:off x="5177352" y="2986190"/>
                <a:ext cx="646438" cy="254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TM012</a:t>
                </a:r>
              </a:p>
            </p:txBody>
          </p: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DE8BEDB-5184-4B96-BAC5-8A1B7F0A91FA}"/>
                </a:ext>
              </a:extLst>
            </p:cNvPr>
            <p:cNvSpPr/>
            <p:nvPr/>
          </p:nvSpPr>
          <p:spPr>
            <a:xfrm>
              <a:off x="9227489" y="922351"/>
              <a:ext cx="298995" cy="229697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790241E-4C3F-44A0-9FCE-70704FBD9874}"/>
                </a:ext>
              </a:extLst>
            </p:cNvPr>
            <p:cNvSpPr txBox="1"/>
            <p:nvPr/>
          </p:nvSpPr>
          <p:spPr>
            <a:xfrm>
              <a:off x="8364583" y="2146155"/>
              <a:ext cx="10799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/>
                <a:t>Optimized region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7FA5938-147B-45E9-877B-20C73B4D6519}"/>
                </a:ext>
              </a:extLst>
            </p:cNvPr>
            <p:cNvCxnSpPr>
              <a:cxnSpLocks/>
              <a:stCxn id="36" idx="0"/>
            </p:cNvCxnSpPr>
            <p:nvPr/>
          </p:nvCxnSpPr>
          <p:spPr>
            <a:xfrm flipV="1">
              <a:off x="8904560" y="1971127"/>
              <a:ext cx="322929" cy="17502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A49CE6BD-BCAB-4700-9ADD-9B9C0E040C04}"/>
              </a:ext>
            </a:extLst>
          </p:cNvPr>
          <p:cNvSpPr/>
          <p:nvPr/>
        </p:nvSpPr>
        <p:spPr>
          <a:xfrm>
            <a:off x="8423379" y="4013306"/>
            <a:ext cx="428522" cy="2296975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5790FB2-004F-4D64-B909-C6DC250BF47B}"/>
              </a:ext>
            </a:extLst>
          </p:cNvPr>
          <p:cNvSpPr txBox="1"/>
          <p:nvPr/>
        </p:nvSpPr>
        <p:spPr>
          <a:xfrm>
            <a:off x="8698519" y="5209148"/>
            <a:ext cx="14920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Optimized region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3A74924-B049-461C-B19F-DDE94C5371E9}"/>
              </a:ext>
            </a:extLst>
          </p:cNvPr>
          <p:cNvCxnSpPr>
            <a:cxnSpLocks/>
          </p:cNvCxnSpPr>
          <p:nvPr/>
        </p:nvCxnSpPr>
        <p:spPr>
          <a:xfrm flipH="1" flipV="1">
            <a:off x="8904560" y="5029326"/>
            <a:ext cx="208039" cy="1987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60A0CDC-65F5-4BED-8EE1-D96E6B2AAF37}"/>
              </a:ext>
            </a:extLst>
          </p:cNvPr>
          <p:cNvGrpSpPr/>
          <p:nvPr/>
        </p:nvGrpSpPr>
        <p:grpSpPr>
          <a:xfrm>
            <a:off x="1511970" y="565838"/>
            <a:ext cx="4640758" cy="3348421"/>
            <a:chOff x="1511970" y="565838"/>
            <a:chExt cx="4640758" cy="3348421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71CA256-BADE-4E6D-A3FF-2C3B684C8A1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511970" y="775811"/>
              <a:ext cx="4640758" cy="3138448"/>
              <a:chOff x="1258121" y="4046497"/>
              <a:chExt cx="3926903" cy="2655683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2A69447B-702B-41D9-BB33-A2B99C766C7E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258121" y="4046497"/>
                <a:ext cx="3926903" cy="2156202"/>
                <a:chOff x="715328" y="3729970"/>
                <a:chExt cx="4619884" cy="2536708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A46D326C-CE22-4C10-A56D-509A90AAFF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11652"/>
                <a:stretch/>
              </p:blipFill>
              <p:spPr>
                <a:xfrm>
                  <a:off x="1241815" y="3889711"/>
                  <a:ext cx="4093397" cy="2376967"/>
                </a:xfrm>
                <a:prstGeom prst="rect">
                  <a:avLst/>
                </a:prstGeom>
              </p:spPr>
            </p:pic>
            <p:grpSp>
              <p:nvGrpSpPr>
                <p:cNvPr id="213" name="Group 212">
                  <a:extLst>
                    <a:ext uri="{FF2B5EF4-FFF2-40B4-BE49-F238E27FC236}">
                      <a16:creationId xmlns:a16="http://schemas.microsoft.com/office/drawing/2014/main" id="{49B0D59F-55CA-432E-9803-53DB0DCF1E4B}"/>
                    </a:ext>
                  </a:extLst>
                </p:cNvPr>
                <p:cNvGrpSpPr/>
                <p:nvPr/>
              </p:nvGrpSpPr>
              <p:grpSpPr>
                <a:xfrm>
                  <a:off x="715328" y="3729970"/>
                  <a:ext cx="2162132" cy="2506119"/>
                  <a:chOff x="-1075388" y="1334733"/>
                  <a:chExt cx="2162132" cy="2506119"/>
                </a:xfrm>
              </p:grpSpPr>
              <p:sp>
                <p:nvSpPr>
                  <p:cNvPr id="216" name="Rectangle 215">
                    <a:extLst>
                      <a:ext uri="{FF2B5EF4-FFF2-40B4-BE49-F238E27FC236}">
                        <a16:creationId xmlns:a16="http://schemas.microsoft.com/office/drawing/2014/main" id="{8921824A-6F68-4903-A3DA-2775A1CDDA24}"/>
                      </a:ext>
                    </a:extLst>
                  </p:cNvPr>
                  <p:cNvSpPr/>
                  <p:nvPr/>
                </p:nvSpPr>
                <p:spPr>
                  <a:xfrm>
                    <a:off x="-1075388" y="3473181"/>
                    <a:ext cx="748517" cy="36767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 defTabSz="914400">
                      <a:spcBef>
                        <a:spcPts val="600"/>
                      </a:spcBef>
                      <a:spcAft>
                        <a:spcPts val="0"/>
                      </a:spcAft>
                    </a:pPr>
                    <a:r>
                      <a:rPr lang="en-US" sz="900" b="1" dirty="0"/>
                      <a:t>Port 3 (Rear-side)</a:t>
                    </a:r>
                  </a:p>
                </p:txBody>
              </p:sp>
              <p:sp>
                <p:nvSpPr>
                  <p:cNvPr id="218" name="Rectangle 217">
                    <a:extLst>
                      <a:ext uri="{FF2B5EF4-FFF2-40B4-BE49-F238E27FC236}">
                        <a16:creationId xmlns:a16="http://schemas.microsoft.com/office/drawing/2014/main" id="{C6CAD461-A4C2-4CFD-AD40-6EC6F6C258BA}"/>
                      </a:ext>
                    </a:extLst>
                  </p:cNvPr>
                  <p:cNvSpPr/>
                  <p:nvPr/>
                </p:nvSpPr>
                <p:spPr>
                  <a:xfrm>
                    <a:off x="-786401" y="1334733"/>
                    <a:ext cx="724877" cy="36767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 defTabSz="914400">
                      <a:spcBef>
                        <a:spcPts val="600"/>
                      </a:spcBef>
                      <a:spcAft>
                        <a:spcPts val="0"/>
                      </a:spcAft>
                    </a:pPr>
                    <a:r>
                      <a:rPr lang="en-US" sz="900" b="1" dirty="0"/>
                      <a:t>Port 2 (Output)</a:t>
                    </a:r>
                  </a:p>
                </p:txBody>
              </p:sp>
              <p:sp>
                <p:nvSpPr>
                  <p:cNvPr id="217" name="Rectangle 216">
                    <a:extLst>
                      <a:ext uri="{FF2B5EF4-FFF2-40B4-BE49-F238E27FC236}">
                        <a16:creationId xmlns:a16="http://schemas.microsoft.com/office/drawing/2014/main" id="{33344930-0CD9-41FA-A4AA-E3209524D2C4}"/>
                      </a:ext>
                    </a:extLst>
                  </p:cNvPr>
                  <p:cNvSpPr/>
                  <p:nvPr/>
                </p:nvSpPr>
                <p:spPr>
                  <a:xfrm>
                    <a:off x="296498" y="2362092"/>
                    <a:ext cx="790246" cy="367671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 defTabSz="914400">
                      <a:spcBef>
                        <a:spcPts val="600"/>
                      </a:spcBef>
                      <a:spcAft>
                        <a:spcPts val="0"/>
                      </a:spcAft>
                    </a:pPr>
                    <a:r>
                      <a:rPr lang="en-US" sz="900" b="1" dirty="0"/>
                      <a:t>Port 1 (Cavity side)</a:t>
                    </a:r>
                  </a:p>
                </p:txBody>
              </p:sp>
            </p:grpSp>
          </p:grp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D57DBA4F-C258-4641-AC06-F8C4FAFED57A}"/>
                  </a:ext>
                </a:extLst>
              </p:cNvPr>
              <p:cNvSpPr/>
              <p:nvPr/>
            </p:nvSpPr>
            <p:spPr>
              <a:xfrm>
                <a:off x="1824974" y="6271293"/>
                <a:ext cx="724877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US" sz="1100" b="1" dirty="0">
                    <a:solidFill>
                      <a:srgbClr val="00B050"/>
                    </a:solidFill>
                  </a:rPr>
                  <a:t>Probe design</a:t>
                </a: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D375CA5B-B1BE-4C65-BE06-E4F00B736DDE}"/>
                  </a:ext>
                </a:extLst>
              </p:cNvPr>
              <p:cNvSpPr/>
              <p:nvPr/>
            </p:nvSpPr>
            <p:spPr>
              <a:xfrm>
                <a:off x="3067033" y="6271293"/>
                <a:ext cx="724877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US" sz="1100" b="1" dirty="0">
                    <a:solidFill>
                      <a:srgbClr val="C00000"/>
                    </a:solidFill>
                  </a:rPr>
                  <a:t>Hook design</a:t>
                </a: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BBAA879C-61F4-4DE5-B1DF-631D68E3CCD4}"/>
                  </a:ext>
                </a:extLst>
              </p:cNvPr>
              <p:cNvSpPr/>
              <p:nvPr/>
            </p:nvSpPr>
            <p:spPr>
              <a:xfrm>
                <a:off x="4279230" y="6271293"/>
                <a:ext cx="724877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400"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US" sz="1100" b="1" dirty="0">
                    <a:solidFill>
                      <a:srgbClr val="0000FF"/>
                    </a:solidFill>
                  </a:rPr>
                  <a:t>DQW design</a:t>
                </a:r>
              </a:p>
            </p:txBody>
          </p:sp>
        </p:grp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C54B21A-F5B9-4A08-B580-3E0C042D6A8E}"/>
                </a:ext>
              </a:extLst>
            </p:cNvPr>
            <p:cNvSpPr/>
            <p:nvPr/>
          </p:nvSpPr>
          <p:spPr>
            <a:xfrm>
              <a:off x="2060762" y="2894675"/>
              <a:ext cx="939306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spcBef>
                  <a:spcPts val="600"/>
                </a:spcBef>
                <a:spcAft>
                  <a:spcPts val="0"/>
                </a:spcAft>
              </a:pPr>
              <a:r>
                <a:rPr lang="en-US" sz="1100" b="1" dirty="0"/>
                <a:t>HOM field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0F40DC6-8052-477E-A4B8-9BFFE2CCCB29}"/>
                </a:ext>
              </a:extLst>
            </p:cNvPr>
            <p:cNvGrpSpPr/>
            <p:nvPr/>
          </p:nvGrpSpPr>
          <p:grpSpPr>
            <a:xfrm>
              <a:off x="2219282" y="2578377"/>
              <a:ext cx="579127" cy="305013"/>
              <a:chOff x="849372" y="1807813"/>
              <a:chExt cx="579127" cy="305013"/>
            </a:xfrm>
          </p:grpSpPr>
          <p:cxnSp>
            <p:nvCxnSpPr>
              <p:cNvPr id="26" name="Connector: Curved 25">
                <a:extLst>
                  <a:ext uri="{FF2B5EF4-FFF2-40B4-BE49-F238E27FC236}">
                    <a16:creationId xmlns:a16="http://schemas.microsoft.com/office/drawing/2014/main" id="{B0A027D4-7B68-4767-A861-5073FC26F1F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835142" y="1822043"/>
                <a:ext cx="275198" cy="246737"/>
              </a:xfrm>
              <a:prstGeom prst="curvedConnector3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or: Curved 49">
                <a:extLst>
                  <a:ext uri="{FF2B5EF4-FFF2-40B4-BE49-F238E27FC236}">
                    <a16:creationId xmlns:a16="http://schemas.microsoft.com/office/drawing/2014/main" id="{D7815571-B5BF-4886-956A-FA9E84270C4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987718" y="1851858"/>
                <a:ext cx="275198" cy="246737"/>
              </a:xfrm>
              <a:prstGeom prst="curvedConnector3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or: Curved 50">
                <a:extLst>
                  <a:ext uri="{FF2B5EF4-FFF2-40B4-BE49-F238E27FC236}">
                    <a16:creationId xmlns:a16="http://schemas.microsoft.com/office/drawing/2014/main" id="{99F120BE-9645-4645-B831-925A8220895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1167532" y="1851857"/>
                <a:ext cx="275198" cy="246737"/>
              </a:xfrm>
              <a:prstGeom prst="curvedConnector3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DD3B11D-7044-4822-99EE-5E53F678193E}"/>
                </a:ext>
              </a:extLst>
            </p:cNvPr>
            <p:cNvCxnSpPr/>
            <p:nvPr/>
          </p:nvCxnSpPr>
          <p:spPr>
            <a:xfrm flipV="1">
              <a:off x="2665516" y="693555"/>
              <a:ext cx="0" cy="381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F0342E8-E9EF-4D47-A2F2-711217699A61}"/>
                </a:ext>
              </a:extLst>
            </p:cNvPr>
            <p:cNvSpPr/>
            <p:nvPr/>
          </p:nvSpPr>
          <p:spPr>
            <a:xfrm>
              <a:off x="2495227" y="565838"/>
              <a:ext cx="751899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spcBef>
                  <a:spcPts val="600"/>
                </a:spcBef>
                <a:spcAft>
                  <a:spcPts val="0"/>
                </a:spcAft>
              </a:pPr>
              <a:r>
                <a:rPr lang="en-US" sz="1100" b="1" dirty="0" err="1"/>
                <a:t>P</a:t>
              </a:r>
              <a:r>
                <a:rPr lang="en-US" sz="1100" b="1" baseline="-25000" dirty="0" err="1"/>
                <a:t>ext</a:t>
              </a:r>
              <a:endParaRPr lang="en-US" sz="1100" b="1" baseline="-25000" dirty="0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B5420F08-3B27-4B37-844F-FD059ED29A50}"/>
              </a:ext>
            </a:extLst>
          </p:cNvPr>
          <p:cNvSpPr txBox="1"/>
          <p:nvPr/>
        </p:nvSpPr>
        <p:spPr>
          <a:xfrm>
            <a:off x="0" y="0"/>
            <a:ext cx="615553" cy="632309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/>
              <a:t>International Workshop on Energy Recovery Linacs (ERL 22), Cornell University, </a:t>
            </a:r>
            <a:br>
              <a:rPr lang="en-US" sz="1400" dirty="0"/>
            </a:br>
            <a:r>
              <a:rPr lang="en-US" sz="1400" dirty="0"/>
              <a:t>3-6 October 2022 </a:t>
            </a:r>
          </a:p>
        </p:txBody>
      </p:sp>
    </p:spTree>
    <p:extLst>
      <p:ext uri="{BB962C8B-B14F-4D97-AF65-F5344CB8AC3E}">
        <p14:creationId xmlns:p14="http://schemas.microsoft.com/office/powerpoint/2010/main" val="747254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65157-701E-DB44-B03D-96CACB9DD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Jlab</a:t>
            </a:r>
            <a:r>
              <a:rPr lang="en-US" dirty="0"/>
              <a:t> 802.5 MHz prototype (F. </a:t>
            </a:r>
            <a:r>
              <a:rPr lang="en-US" dirty="0" err="1"/>
              <a:t>Marhauser</a:t>
            </a:r>
            <a:r>
              <a:rPr lang="en-US" dirty="0"/>
              <a:t> et. al.)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82675-AB37-4E4F-9396-F03416A4D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893" y="966055"/>
            <a:ext cx="6598508" cy="5381694"/>
          </a:xfrm>
        </p:spPr>
        <p:txBody>
          <a:bodyPr/>
          <a:lstStyle/>
          <a:p>
            <a:r>
              <a:rPr lang="en-US" dirty="0"/>
              <a:t>Shared DNA with </a:t>
            </a:r>
            <a:r>
              <a:rPr lang="en-US" dirty="0" err="1"/>
              <a:t>Jlab</a:t>
            </a:r>
            <a:r>
              <a:rPr lang="en-US" dirty="0"/>
              <a:t> FEL, JLEIC cooler and CEBAF “C75” cavities</a:t>
            </a:r>
          </a:p>
          <a:p>
            <a:r>
              <a:rPr lang="en-US" dirty="0"/>
              <a:t>1-cell and 5-cell </a:t>
            </a:r>
            <a:r>
              <a:rPr lang="en-US" dirty="0" err="1"/>
              <a:t>Nb</a:t>
            </a:r>
            <a:r>
              <a:rPr lang="en-US" dirty="0"/>
              <a:t> prototypes </a:t>
            </a:r>
          </a:p>
          <a:p>
            <a:r>
              <a:rPr lang="en-US" dirty="0"/>
              <a:t>2x Cu 1-cells for thin film coating</a:t>
            </a:r>
          </a:p>
          <a:p>
            <a:r>
              <a:rPr lang="en-US" dirty="0"/>
              <a:t>2-cell Cu “kit” for further HOM development</a:t>
            </a:r>
          </a:p>
          <a:p>
            <a:r>
              <a:rPr lang="en-US" dirty="0"/>
              <a:t>End group design was to come from CERN</a:t>
            </a:r>
          </a:p>
          <a:p>
            <a:r>
              <a:rPr lang="en-US" dirty="0"/>
              <a:t>Most parts available for PERLE if useful</a:t>
            </a:r>
          </a:p>
          <a:p>
            <a:r>
              <a:rPr lang="en-US" dirty="0"/>
              <a:t>Dies and fixtures available at </a:t>
            </a:r>
            <a:r>
              <a:rPr lang="en-US" dirty="0" err="1"/>
              <a:t>Jlab</a:t>
            </a:r>
            <a:r>
              <a:rPr lang="en-US" dirty="0"/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707A1-C414-A24B-AF9B-1EC4AF411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073" name="Picture 1" descr="page94image18280">
            <a:extLst>
              <a:ext uri="{FF2B5EF4-FFF2-40B4-BE49-F238E27FC236}">
                <a16:creationId xmlns:a16="http://schemas.microsoft.com/office/drawing/2014/main" id="{6A073D10-7CF1-334D-B7C4-99494977B5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829" y="997029"/>
            <a:ext cx="45339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page95image384">
            <a:extLst>
              <a:ext uri="{FF2B5EF4-FFF2-40B4-BE49-F238E27FC236}">
                <a16:creationId xmlns:a16="http://schemas.microsoft.com/office/drawing/2014/main" id="{403B90C3-C146-E84A-825B-606FC8BECB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799" y="3518249"/>
            <a:ext cx="3926357" cy="295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27DCB35-C446-D34A-A89E-E30272BE02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4965" y="4411029"/>
            <a:ext cx="1988235" cy="13903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7F0759-8785-9048-8533-8B5BE43F53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592" y="4411029"/>
            <a:ext cx="5257800" cy="11684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12A055B-65C3-F94F-A165-ED8B1BD8E516}"/>
              </a:ext>
            </a:extLst>
          </p:cNvPr>
          <p:cNvSpPr/>
          <p:nvPr/>
        </p:nvSpPr>
        <p:spPr>
          <a:xfrm>
            <a:off x="406400" y="5732432"/>
            <a:ext cx="781127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 startAt="192"/>
            </a:pPr>
            <a:r>
              <a:rPr lang="en-US" sz="1400" dirty="0">
                <a:latin typeface="LMRoman10"/>
              </a:rPr>
              <a:t>R. </a:t>
            </a:r>
            <a:r>
              <a:rPr lang="en-US" sz="1400" dirty="0" err="1">
                <a:latin typeface="LMRoman10"/>
              </a:rPr>
              <a:t>Rimmer</a:t>
            </a:r>
            <a:r>
              <a:rPr lang="en-US" sz="1400" dirty="0">
                <a:latin typeface="LMRoman10"/>
              </a:rPr>
              <a:t> et al. The </a:t>
            </a:r>
            <a:r>
              <a:rPr lang="en-US" sz="1400" dirty="0" err="1">
                <a:latin typeface="LMRoman10"/>
              </a:rPr>
              <a:t>JLab</a:t>
            </a:r>
            <a:r>
              <a:rPr lang="en-US" sz="1400" dirty="0">
                <a:latin typeface="LMRoman10"/>
              </a:rPr>
              <a:t> Ampere-Class Cryomodule. </a:t>
            </a:r>
            <a:r>
              <a:rPr lang="en-US" sz="1400" i="1" dirty="0">
                <a:latin typeface="LMRoman10"/>
              </a:rPr>
              <a:t>Proceedings of the 12th Workshop on RF Superconductivity (SRF’05)</a:t>
            </a:r>
            <a:r>
              <a:rPr lang="en-US" sz="1400" dirty="0">
                <a:latin typeface="LMRoman10"/>
              </a:rPr>
              <a:t>, 2005. </a:t>
            </a:r>
            <a:endParaRPr lang="en-US" sz="1400" dirty="0"/>
          </a:p>
          <a:p>
            <a:pPr>
              <a:buFont typeface="+mj-lt"/>
              <a:buAutoNum type="arabicPeriod" startAt="192"/>
            </a:pPr>
            <a:r>
              <a:rPr lang="en-US" sz="1400" dirty="0">
                <a:latin typeface="LMRoman10"/>
              </a:rPr>
              <a:t>[193]  R.A. </a:t>
            </a:r>
            <a:r>
              <a:rPr lang="en-US" sz="1400" dirty="0" err="1">
                <a:latin typeface="LMRoman10"/>
              </a:rPr>
              <a:t>Rimmer</a:t>
            </a:r>
            <a:r>
              <a:rPr lang="en-US" sz="1400" dirty="0">
                <a:latin typeface="LMRoman10"/>
              </a:rPr>
              <a:t>, W. Clemens, D. Forehand, J. Henry, P. </a:t>
            </a:r>
            <a:r>
              <a:rPr lang="en-US" sz="1400" dirty="0" err="1">
                <a:latin typeface="LMRoman10"/>
              </a:rPr>
              <a:t>Kneisel</a:t>
            </a:r>
            <a:r>
              <a:rPr lang="en-US" sz="1400" dirty="0">
                <a:latin typeface="LMRoman10"/>
              </a:rPr>
              <a:t>, K. Macha, F. </a:t>
            </a:r>
            <a:r>
              <a:rPr lang="en-US" sz="1400" dirty="0" err="1">
                <a:latin typeface="LMRoman10"/>
              </a:rPr>
              <a:t>Marhauser</a:t>
            </a:r>
            <a:r>
              <a:rPr lang="en-US" sz="1400" dirty="0">
                <a:latin typeface="LMRoman10"/>
              </a:rPr>
              <a:t>, L. Turlington, and H. Wang. Recent Progress on High-Current SRF Cavities at </a:t>
            </a:r>
            <a:r>
              <a:rPr lang="en-US" sz="1400" dirty="0" err="1">
                <a:latin typeface="LMRoman10"/>
              </a:rPr>
              <a:t>JLab</a:t>
            </a:r>
            <a:r>
              <a:rPr lang="en-US" sz="1400" dirty="0">
                <a:latin typeface="LMRoman10"/>
              </a:rPr>
              <a:t>. </a:t>
            </a:r>
            <a:r>
              <a:rPr lang="en-US" sz="1400" i="1" dirty="0">
                <a:latin typeface="LMRoman10"/>
              </a:rPr>
              <a:t>Pro- </a:t>
            </a:r>
            <a:r>
              <a:rPr lang="en-US" sz="1400" i="1" dirty="0" err="1">
                <a:latin typeface="LMRoman10"/>
              </a:rPr>
              <a:t>ceedings</a:t>
            </a:r>
            <a:r>
              <a:rPr lang="en-US" sz="1400" i="1" dirty="0">
                <a:latin typeface="LMRoman10"/>
              </a:rPr>
              <a:t> of the International Particle Accelerator Conference (IPAC’10)</a:t>
            </a:r>
            <a:r>
              <a:rPr lang="en-US" sz="1400" dirty="0">
                <a:latin typeface="LMRoman10"/>
              </a:rPr>
              <a:t>, 2010.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82642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6F934-034E-D541-D5A4-772BA8950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370" y="266739"/>
            <a:ext cx="10515600" cy="681352"/>
          </a:xfrm>
        </p:spPr>
        <p:txBody>
          <a:bodyPr>
            <a:normAutofit fontScale="90000"/>
          </a:bodyPr>
          <a:lstStyle/>
          <a:p>
            <a:r>
              <a:rPr lang="en-US" dirty="0"/>
              <a:t>Progress on copper cavity</a:t>
            </a:r>
          </a:p>
        </p:txBody>
      </p:sp>
      <p:pic>
        <p:nvPicPr>
          <p:cNvPr id="8" name="Content Placeholder 7" descr="dumbell_measurement pic.jpg"/>
          <p:cNvPicPr>
            <a:picLocks noGrp="1" noChangeAspect="1"/>
          </p:cNvPicPr>
          <p:nvPr>
            <p:ph idx="1"/>
          </p:nvPr>
        </p:nvPicPr>
        <p:blipFill>
          <a:blip r:embed="rId2"/>
          <a:srcRect l="2091" t="10588" r="43000"/>
          <a:stretch>
            <a:fillRect/>
          </a:stretch>
        </p:blipFill>
        <p:spPr>
          <a:xfrm>
            <a:off x="7395774" y="900025"/>
            <a:ext cx="4006975" cy="5041724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54B33D-7807-1212-F9BD-0AADC9CB05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56" b="17135"/>
          <a:stretch/>
        </p:blipFill>
        <p:spPr>
          <a:xfrm>
            <a:off x="320481" y="1115438"/>
            <a:ext cx="4429121" cy="25964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31C4C5-689F-E397-BAA4-CDFE565EB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268" y="4048969"/>
            <a:ext cx="4397529" cy="22298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67684" y="5938979"/>
            <a:ext cx="3571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Dumbbell tuning for copper 5-cell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72495" y="5035610"/>
            <a:ext cx="2190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 we need </a:t>
            </a:r>
            <a:r>
              <a:rPr lang="en-US" dirty="0" err="1"/>
              <a:t>BLA’s</a:t>
            </a:r>
            <a:r>
              <a:rPr lang="en-US" dirty="0"/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38254" y="6243083"/>
            <a:ext cx="1647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Thermal study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11514" y="1949845"/>
            <a:ext cx="2199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2-cell copper model</a:t>
            </a:r>
          </a:p>
        </p:txBody>
      </p:sp>
    </p:spTree>
    <p:extLst>
      <p:ext uri="{BB962C8B-B14F-4D97-AF65-F5344CB8AC3E}">
        <p14:creationId xmlns:p14="http://schemas.microsoft.com/office/powerpoint/2010/main" val="596627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65157-701E-DB44-B03D-96CACB9DD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PERLE HOM study: Carmelo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707A1-C414-A24B-AF9B-1EC4AF411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ADF52A-03CE-1942-84B9-37C54AEFE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32" y="1123025"/>
            <a:ext cx="3795346" cy="16446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BB295D-4FEC-EF45-979D-144A511C0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450" y="1108968"/>
            <a:ext cx="3556381" cy="16727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FF0073-93F6-AB48-BFD5-2A801EFD8D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001" y="1123025"/>
            <a:ext cx="4104597" cy="165870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2C6080C-F009-0343-8AD3-8CD314E56F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232" y="3028950"/>
            <a:ext cx="3753177" cy="16868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D4C0E62-FD63-0A44-B1C4-3FE5658205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7378" y="3028950"/>
            <a:ext cx="2667000" cy="20193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04E775E-1B67-9647-800F-457A3CFD2E7E}"/>
              </a:ext>
            </a:extLst>
          </p:cNvPr>
          <p:cNvSpPr/>
          <p:nvPr/>
        </p:nvSpPr>
        <p:spPr>
          <a:xfrm>
            <a:off x="4235450" y="3189565"/>
            <a:ext cx="45402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</a:rPr>
              <a:t>Other suitable HOM-damping schemes : 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ArialMT"/>
              </a:rPr>
              <a:t>Rectangular waveguide dampers (A)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>
                <a:latin typeface="ArialMT"/>
              </a:rPr>
              <a:t>JLab</a:t>
            </a:r>
            <a:r>
              <a:rPr lang="en-US" dirty="0">
                <a:latin typeface="ArialMT"/>
              </a:rPr>
              <a:t>-Type coaxial couplers (B)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ArialMT"/>
              </a:rPr>
              <a:t>TESLA-Type coaxial couplers (C)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ArialMT"/>
              </a:rPr>
              <a:t>Add absorbers in cavity-interconnecting beam tubes (D)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ArialMT"/>
              </a:rPr>
              <a:t>Coupling through Fundamental Power Coupler (E)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529B2E6-9B69-E147-89E0-15B66FC5D149}"/>
              </a:ext>
            </a:extLst>
          </p:cNvPr>
          <p:cNvSpPr/>
          <p:nvPr/>
        </p:nvSpPr>
        <p:spPr>
          <a:xfrm>
            <a:off x="0" y="6271926"/>
            <a:ext cx="9042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</a:rPr>
              <a:t>HOM-damping studies of a 5-Cell Elliptical Superconducting Cavity for PERLE </a:t>
            </a:r>
            <a:r>
              <a:rPr lang="en-US" sz="1600" dirty="0"/>
              <a:t>, </a:t>
            </a:r>
            <a:r>
              <a:rPr lang="en-US" sz="1600" dirty="0">
                <a:latin typeface="Arial" panose="020B0604020202020204" pitchFamily="34" charset="0"/>
              </a:rPr>
              <a:t>Carmelo </a:t>
            </a:r>
            <a:r>
              <a:rPr lang="en-US" sz="1600" dirty="0" err="1">
                <a:latin typeface="Arial" panose="020B0604020202020204" pitchFamily="34" charset="0"/>
              </a:rPr>
              <a:t>Barbagallo</a:t>
            </a:r>
            <a:r>
              <a:rPr lang="en-US" sz="1600" dirty="0">
                <a:latin typeface="Arial" panose="020B0604020202020204" pitchFamily="34" charset="0"/>
              </a:rPr>
              <a:t> </a:t>
            </a:r>
            <a:r>
              <a:rPr lang="en-US" sz="1600" dirty="0"/>
              <a:t>, </a:t>
            </a:r>
            <a:r>
              <a:rPr lang="en-US" sz="1600" dirty="0">
                <a:latin typeface="Arial" panose="020B0604020202020204" pitchFamily="34" charset="0"/>
              </a:rPr>
              <a:t>PERLE SRF Meeting</a:t>
            </a:r>
            <a:r>
              <a:rPr lang="en-US" sz="1600" dirty="0">
                <a:latin typeface="ArialMT"/>
              </a:rPr>
              <a:t>, 03 December 2021 </a:t>
            </a:r>
            <a:endParaRPr lang="en-US" sz="1600" dirty="0">
              <a:effectLst/>
            </a:endParaRPr>
          </a:p>
        </p:txBody>
      </p:sp>
      <p:pic>
        <p:nvPicPr>
          <p:cNvPr id="23553" name="Picture 1" descr="page1image448">
            <a:extLst>
              <a:ext uri="{FF2B5EF4-FFF2-40B4-BE49-F238E27FC236}">
                <a16:creationId xmlns:a16="http://schemas.microsoft.com/office/drawing/2014/main" id="{3BF3B47C-D0A1-6354-FF51-DE3F67CA2E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61701" cy="121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 descr="page1image880">
            <a:extLst>
              <a:ext uri="{FF2B5EF4-FFF2-40B4-BE49-F238E27FC236}">
                <a16:creationId xmlns:a16="http://schemas.microsoft.com/office/drawing/2014/main" id="{C27470E5-C902-657A-3FAB-F00B34E44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89100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453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54ED8EE-3725-4058-8BCB-8B5AD95616D9}"/>
              </a:ext>
            </a:extLst>
          </p:cNvPr>
          <p:cNvGrpSpPr/>
          <p:nvPr/>
        </p:nvGrpSpPr>
        <p:grpSpPr>
          <a:xfrm>
            <a:off x="0" y="0"/>
            <a:ext cx="554426" cy="6858000"/>
            <a:chOff x="0" y="0"/>
            <a:chExt cx="554426" cy="685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0362310-95F9-4941-9569-5D48AE0490A3}"/>
                </a:ext>
              </a:extLst>
            </p:cNvPr>
            <p:cNvSpPr/>
            <p:nvPr/>
          </p:nvSpPr>
          <p:spPr>
            <a:xfrm>
              <a:off x="0" y="0"/>
              <a:ext cx="529389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5EDD0C0-F8C6-47B2-8EB9-C5E3A5732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323096"/>
              <a:ext cx="554426" cy="534904"/>
            </a:xfrm>
            <a:prstGeom prst="rect">
              <a:avLst/>
            </a:prstGeom>
          </p:spPr>
        </p:pic>
      </p:grpSp>
      <p:sp>
        <p:nvSpPr>
          <p:cNvPr id="16" name="Title 15">
            <a:extLst>
              <a:ext uri="{FF2B5EF4-FFF2-40B4-BE49-F238E27FC236}">
                <a16:creationId xmlns:a16="http://schemas.microsoft.com/office/drawing/2014/main" id="{2974D9A7-83C1-49A2-9ECC-A09639FCA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34"/>
            <a:ext cx="10515600" cy="477085"/>
          </a:xfrm>
        </p:spPr>
        <p:txBody>
          <a:bodyPr>
            <a:normAutofit/>
          </a:bodyPr>
          <a:lstStyle/>
          <a:p>
            <a:r>
              <a:rPr lang="en-US" sz="2800" b="1" dirty="0"/>
              <a:t>The 5-cell SRF cavity for PERLE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5E208D-E57D-48ED-89D6-5D52B837D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00733"/>
            <a:ext cx="2743200" cy="365125"/>
          </a:xfrm>
        </p:spPr>
        <p:txBody>
          <a:bodyPr/>
          <a:lstStyle/>
          <a:p>
            <a:fld id="{25D7BD8D-AE34-4A18-8C4D-4EEF11CB87A2}" type="slidenum">
              <a:rPr lang="en-US" b="1" smtClean="0">
                <a:solidFill>
                  <a:schemeClr val="tx1"/>
                </a:solidFill>
              </a:rPr>
              <a:pPr/>
              <a:t>4</a:t>
            </a:fld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27F2E63-3B1F-4AE0-B65F-CD575AA057FF}"/>
              </a:ext>
            </a:extLst>
          </p:cNvPr>
          <p:cNvCxnSpPr/>
          <p:nvPr/>
        </p:nvCxnSpPr>
        <p:spPr>
          <a:xfrm>
            <a:off x="613609" y="523369"/>
            <a:ext cx="11521440" cy="0"/>
          </a:xfrm>
          <a:prstGeom prst="line">
            <a:avLst/>
          </a:prstGeom>
          <a:ln w="19050">
            <a:solidFill>
              <a:srgbClr val="FF6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3">
            <a:extLst>
              <a:ext uri="{FF2B5EF4-FFF2-40B4-BE49-F238E27FC236}">
                <a16:creationId xmlns:a16="http://schemas.microsoft.com/office/drawing/2014/main" id="{88B65E4E-DB70-4090-B012-5E2F137450B7}"/>
              </a:ext>
            </a:extLst>
          </p:cNvPr>
          <p:cNvSpPr txBox="1"/>
          <p:nvPr/>
        </p:nvSpPr>
        <p:spPr>
          <a:xfrm>
            <a:off x="427116" y="608684"/>
            <a:ext cx="11349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1650" lvl="1" algn="just">
              <a:spcBef>
                <a:spcPts val="600"/>
              </a:spcBef>
            </a:pPr>
            <a:r>
              <a:rPr lang="en-US" dirty="0"/>
              <a:t>The first 801.58 MHz 5-cell elliptical </a:t>
            </a:r>
            <a:r>
              <a:rPr lang="en-US" dirty="0" err="1"/>
              <a:t>Nb</a:t>
            </a:r>
            <a:r>
              <a:rPr lang="en-US" dirty="0"/>
              <a:t> cavity has already been fabricated and successfully tested at JLab in October 2017 [1].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772096-4D7D-4120-AA3C-C46E6BE05213}"/>
              </a:ext>
            </a:extLst>
          </p:cNvPr>
          <p:cNvSpPr txBox="1"/>
          <p:nvPr/>
        </p:nvSpPr>
        <p:spPr>
          <a:xfrm>
            <a:off x="0" y="0"/>
            <a:ext cx="615553" cy="632309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/>
              <a:t>International Workshop on Energy Recovery Linacs (ERL 22), Cornell University, </a:t>
            </a:r>
            <a:br>
              <a:rPr lang="en-US" sz="1400" dirty="0"/>
            </a:br>
            <a:r>
              <a:rPr lang="en-US" sz="1400" dirty="0"/>
              <a:t>3-6 October 2022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elle 6">
                <a:extLst>
                  <a:ext uri="{FF2B5EF4-FFF2-40B4-BE49-F238E27FC236}">
                    <a16:creationId xmlns:a16="http://schemas.microsoft.com/office/drawing/2014/main" id="{F6BA647D-0092-4C0D-96F5-8CAA51A680A7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993457" y="1492245"/>
              <a:ext cx="4175185" cy="3718785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14080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1719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017190">
                      <a:extLst>
                        <a:ext uri="{9D8B030D-6E8A-4147-A177-3AD203B41FA5}">
                          <a16:colId xmlns:a16="http://schemas.microsoft.com/office/drawing/2014/main" val="2455680922"/>
                        </a:ext>
                      </a:extLst>
                    </a:gridCol>
                  </a:tblGrid>
                  <a:tr h="31875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>
                            <a:lnSpc>
                              <a:spcPct val="100000"/>
                            </a:lnSpc>
                          </a:pPr>
                          <a:r>
                            <a:rPr lang="en-US" sz="1200" kern="1200" dirty="0">
                              <a:latin typeface="+mn-lt"/>
                            </a:rPr>
                            <a:t>Cavity Parameters</a:t>
                          </a:r>
                          <a:endParaRPr lang="en-US" sz="1200" b="1" kern="1200" dirty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>
                            <a:lnSpc>
                              <a:spcPct val="100000"/>
                            </a:lnSpc>
                          </a:pPr>
                          <a:r>
                            <a:rPr lang="en-US" sz="1200" kern="1200" dirty="0">
                              <a:latin typeface="+mn-lt"/>
                            </a:rPr>
                            <a:t>Unit </a:t>
                          </a:r>
                          <a:endParaRPr lang="en-US" sz="12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kern="1200" dirty="0">
                              <a:latin typeface="+mn-lt"/>
                            </a:rPr>
                            <a:t>Value</a:t>
                          </a:r>
                          <a:endParaRPr lang="en-US" sz="12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Frequency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[MHz]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801.58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Temperature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[K]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2.0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500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Cavity active length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[mm]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917.9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R/Q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[Ω]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523.9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Geometry Factor (G)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[Ω]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274.6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val="579290243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tabLst>
                              <a:tab pos="243205" algn="ctr"/>
                            </a:tabLs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en-US" sz="1200" baseline="-250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𝑝𝑘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200" baseline="-250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𝑎𝑐𝑐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fr-FR" sz="1200" baseline="-25000" dirty="0">
                              <a:effectLst/>
                              <a:latin typeface="+mn-lt"/>
                            </a:rPr>
                            <a:t>  </a:t>
                          </a: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(mid-cell)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r-FR" sz="1200" dirty="0">
                              <a:effectLst/>
                              <a:latin typeface="+mn-lt"/>
                            </a:rPr>
                            <a:t>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1200" smtClean="0">
                                  <a:effectLst/>
                                  <a:latin typeface="Cambria Math" panose="02040503050406030204" pitchFamily="18" charset="0"/>
                                </a:rPr>
                                <m:t>mT</m:t>
                              </m:r>
                              <m:r>
                                <m:rPr>
                                  <m:lit/>
                                </m:rPr>
                                <a:rPr lang="fr-FR" sz="1200" smtClean="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FR" sz="1200" smtClean="0">
                                  <a:effectLst/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1200" smtClean="0">
                                  <a:effectLst/>
                                  <a:latin typeface="Cambria Math" panose="02040503050406030204" pitchFamily="18" charset="0"/>
                                </a:rPr>
                                <m:t>MV</m:t>
                              </m:r>
                              <m:r>
                                <m:rPr>
                                  <m:lit/>
                                </m:rPr>
                                <a:rPr lang="fr-FR" sz="1200" smtClean="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sz="1200" smtClean="0">
                                  <a:effectLst/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  <m:r>
                                <a:rPr lang="fr-FR" sz="1200" smtClean="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fr-FR" sz="1200" dirty="0">
                              <a:effectLst/>
                              <a:latin typeface="+mn-lt"/>
                            </a:rPr>
                            <a:t>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4.20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val="2356013404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i="1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200" baseline="-250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𝑝𝑘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US" sz="12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200" baseline="-2500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𝑎𝑐𝑐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dirty="0">
                              <a:effectLst/>
                              <a:latin typeface="+mn-lt"/>
                            </a:rPr>
                            <a:t> </a:t>
                          </a: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(mid-cell)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[-]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2.26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val="4257797639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Cell-to-cell coupling </a:t>
                          </a:r>
                          <a:r>
                            <a:rPr lang="en-US" sz="1200" b="0" dirty="0" err="1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k</a:t>
                          </a:r>
                          <a:r>
                            <a:rPr lang="en-US" sz="1200" b="0" baseline="-25000" dirty="0" err="1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cc</a:t>
                          </a:r>
                          <a:endParaRPr lang="en-US" sz="1200" b="0" baseline="-250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[%]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Arial" panose="020B0604020202020204" pitchFamily="34" charset="0"/>
                            </a:rPr>
                            <a:t>3.21</a:t>
                          </a: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val="446375059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Iris radius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[mm]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65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val="3003202691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Beam Pipe radius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 [mm]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65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val="1794697389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Mid-cell equator diameter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[mm]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328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val="3277363903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End-cell equator diameter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[mm]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328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val="1801767440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Wall angle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[degree]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0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val="4240383552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Cutoff TE</a:t>
                          </a:r>
                          <a:r>
                            <a:rPr lang="en-US" sz="1200" kern="1200" baseline="-25000" dirty="0">
                              <a:effectLst/>
                              <a:latin typeface="+mn-lt"/>
                            </a:rPr>
                            <a:t>11</a:t>
                          </a:r>
                          <a:endParaRPr lang="en-US" sz="1200" b="0" kern="1200" baseline="-250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baseline="0" dirty="0">
                              <a:effectLst/>
                              <a:latin typeface="+mn-lt"/>
                            </a:rPr>
                            <a:t>[GHz]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1.35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/>
                    </a:tc>
                    <a:extLst>
                      <a:ext uri="{0D108BD9-81ED-4DB2-BD59-A6C34878D82A}">
                        <a16:rowId xmlns:a16="http://schemas.microsoft.com/office/drawing/2014/main" val="3054395784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Cutoff TM</a:t>
                          </a:r>
                          <a:r>
                            <a:rPr lang="en-US" sz="1200" kern="1200" baseline="-25000" dirty="0">
                              <a:effectLst/>
                              <a:latin typeface="+mn-lt"/>
                            </a:rPr>
                            <a:t>01</a:t>
                          </a:r>
                          <a:endParaRPr lang="en-US" sz="1200" b="0" kern="1200" baseline="-250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baseline="0" dirty="0">
                              <a:effectLst/>
                              <a:latin typeface="+mn-lt"/>
                            </a:rPr>
                            <a:t>[GHz]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1.77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/>
                    </a:tc>
                    <a:extLst>
                      <a:ext uri="{0D108BD9-81ED-4DB2-BD59-A6C34878D82A}">
                        <a16:rowId xmlns:a16="http://schemas.microsoft.com/office/drawing/2014/main" val="1839818216"/>
                      </a:ext>
                    </a:extLst>
                  </a:tr>
                </a:tbl>
              </a:graphicData>
            </a:graphic>
          </p:graphicFrame>
        </mc:Choice>
        <mc:Fallback xmlns="" xmlns:mv="urn:schemas-microsoft-com:mac:vml">
          <p:graphicFrame>
            <p:nvGraphicFramePr>
              <p:cNvPr id="15" name="Tabelle 6">
                <a:extLst>
                  <a:ext uri="{FF2B5EF4-FFF2-40B4-BE49-F238E27FC236}">
                    <a16:creation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id="{F6BA647D-0092-4C0D-96F5-8CAA51A680A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1315450712"/>
                  </p:ext>
                </p:extLst>
              </p:nvPr>
            </p:nvGraphicFramePr>
            <p:xfrm>
              <a:off x="6993457" y="1492245"/>
              <a:ext cx="4175185" cy="3842421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14080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20000"/>
                        </a:ext>
                      </a:extLst>
                    </a:gridCol>
                    <a:gridCol w="101719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20003"/>
                        </a:ext>
                      </a:extLst>
                    </a:gridCol>
                    <a:gridCol w="101719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2455680922"/>
                        </a:ext>
                      </a:extLst>
                    </a:gridCol>
                  </a:tblGrid>
                  <a:tr h="31875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>
                            <a:lnSpc>
                              <a:spcPct val="100000"/>
                            </a:lnSpc>
                          </a:pPr>
                          <a:r>
                            <a:rPr lang="en-US" sz="1200" kern="1200" dirty="0">
                              <a:latin typeface="+mn-lt"/>
                            </a:rPr>
                            <a:t>Cavity Parameters</a:t>
                          </a:r>
                          <a:endParaRPr lang="en-US" sz="1200" b="1" kern="1200" dirty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algn="ctr" defTabSz="914400" rtl="0" eaLnBrk="1" latinLnBrk="0" hangingPunct="1">
                            <a:lnSpc>
                              <a:spcPct val="100000"/>
                            </a:lnSpc>
                          </a:pPr>
                          <a:r>
                            <a:rPr lang="en-US" sz="1200" kern="1200" dirty="0">
                              <a:latin typeface="+mn-lt"/>
                            </a:rPr>
                            <a:t>Unit </a:t>
                          </a:r>
                          <a:endParaRPr lang="en-US" sz="12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 anchor="ctr"/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kern="1200" dirty="0">
                              <a:latin typeface="+mn-lt"/>
                            </a:rPr>
                            <a:t>Value</a:t>
                          </a:r>
                          <a:endParaRPr lang="en-US" sz="12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34290" marB="3429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10000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Frequency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[MHz]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801.58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10001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Temperature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[K]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2.0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10002"/>
                      </a:ext>
                    </a:extLst>
                  </a:tr>
                  <a:tr h="425004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Cavity active length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[mm]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917.9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10003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R/Q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[Ω]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523.9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10004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Geometry Factor (G)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[Ω]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274.6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579290243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8926" marR="38926" marT="0" marB="0" anchor="ctr">
                        <a:blipFill>
                          <a:blip r:embed="rId3"/>
                          <a:stretch>
                            <a:fillRect l="-284" t="-751429" r="-96023" b="-9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8926" marR="38926" marT="0" marB="0" anchor="ctr">
                        <a:blipFill>
                          <a:blip r:embed="rId4"/>
                          <a:stretch>
                            <a:fillRect l="-211377" t="-751429" r="-102395" b="-9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4.20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2356013404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38926" marR="38926" marT="0" marB="0" anchor="ctr">
                        <a:blipFill>
                          <a:blip r:embed="rId5"/>
                          <a:stretch>
                            <a:fillRect l="-284" t="-851429" r="-96023" b="-82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[-]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2.26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4257797639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Cell-to-cell coupling </a:t>
                          </a:r>
                          <a:r>
                            <a:rPr lang="en-US" sz="1200" b="0" dirty="0" err="1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k</a:t>
                          </a:r>
                          <a:r>
                            <a:rPr lang="en-US" sz="1200" b="0" baseline="-25000" dirty="0" err="1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a:t>cc</a:t>
                          </a:r>
                          <a:endParaRPr lang="en-US" sz="1200" b="0" baseline="-250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[%]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b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Arial" panose="020B0604020202020204" pitchFamily="34" charset="0"/>
                            </a:rPr>
                            <a:t>3.21</a:t>
                          </a: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446375059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Iris radius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[mm]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65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3003202691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Beam Pipe radius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 [mm]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65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1794697389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Mid-cell equator diameter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[mm]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328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3277363903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End-cell equator diameter</a:t>
                          </a:r>
                          <a:endParaRPr lang="en-US" sz="1200" b="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[mm]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328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1801767440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Wall angle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[degree]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0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38926" marR="38926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4240383552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Cutoff TE</a:t>
                          </a:r>
                          <a:r>
                            <a:rPr lang="en-US" sz="1200" kern="1200" baseline="-25000" dirty="0">
                              <a:effectLst/>
                              <a:latin typeface="+mn-lt"/>
                            </a:rPr>
                            <a:t>11</a:t>
                          </a:r>
                          <a:endParaRPr lang="en-US" sz="1200" b="0" kern="1200" baseline="-250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baseline="0" dirty="0">
                              <a:effectLst/>
                              <a:latin typeface="+mn-lt"/>
                            </a:rPr>
                            <a:t>[GHz]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1.35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3054395784"/>
                      </a:ext>
                    </a:extLst>
                  </a:tr>
                  <a:tr h="212502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Cutoff TM</a:t>
                          </a:r>
                          <a:r>
                            <a:rPr lang="en-US" sz="1200" kern="1200" baseline="-25000" dirty="0">
                              <a:effectLst/>
                              <a:latin typeface="+mn-lt"/>
                            </a:rPr>
                            <a:t>01</a:t>
                          </a:r>
                          <a:endParaRPr lang="en-US" sz="1200" b="0" kern="1200" baseline="-250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baseline="0" dirty="0">
                              <a:effectLst/>
                              <a:latin typeface="+mn-lt"/>
                            </a:rPr>
                            <a:t>[GHz]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marL="0" marR="0" algn="ctr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kern="1200" dirty="0">
                              <a:effectLst/>
                              <a:latin typeface="+mn-lt"/>
                            </a:rPr>
                            <a:t>1.77</a:t>
                          </a:r>
                          <a:endParaRPr lang="en-US" sz="1200" b="0" kern="1200" dirty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marL="51435" marR="51435" marT="0" marB="0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183981821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7553614D-1766-4C77-93A8-09710930A66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1"/>
          <a:stretch/>
        </p:blipFill>
        <p:spPr>
          <a:xfrm>
            <a:off x="985260" y="4289032"/>
            <a:ext cx="4629011" cy="1972978"/>
          </a:xfrm>
          <a:prstGeom prst="rect">
            <a:avLst/>
          </a:prstGeom>
        </p:spPr>
      </p:pic>
      <p:sp>
        <p:nvSpPr>
          <p:cNvPr id="21" name="ZoneTexte 13">
            <a:extLst>
              <a:ext uri="{FF2B5EF4-FFF2-40B4-BE49-F238E27FC236}">
                <a16:creationId xmlns:a16="http://schemas.microsoft.com/office/drawing/2014/main" id="{6E7A8CDE-6569-4477-BE4A-1D25281838DF}"/>
              </a:ext>
            </a:extLst>
          </p:cNvPr>
          <p:cNvSpPr txBox="1"/>
          <p:nvPr/>
        </p:nvSpPr>
        <p:spPr>
          <a:xfrm>
            <a:off x="1706951" y="6185381"/>
            <a:ext cx="84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Mid-cell</a:t>
            </a:r>
          </a:p>
        </p:txBody>
      </p:sp>
      <p:sp>
        <p:nvSpPr>
          <p:cNvPr id="22" name="ZoneTexte 13">
            <a:extLst>
              <a:ext uri="{FF2B5EF4-FFF2-40B4-BE49-F238E27FC236}">
                <a16:creationId xmlns:a16="http://schemas.microsoft.com/office/drawing/2014/main" id="{CDA8FBCE-E517-4756-BF70-602E1A141578}"/>
              </a:ext>
            </a:extLst>
          </p:cNvPr>
          <p:cNvSpPr txBox="1"/>
          <p:nvPr/>
        </p:nvSpPr>
        <p:spPr>
          <a:xfrm>
            <a:off x="3811975" y="6185381"/>
            <a:ext cx="84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End-cell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A387D41-7C1F-4887-8A2B-2A218FEF5F43}"/>
              </a:ext>
            </a:extLst>
          </p:cNvPr>
          <p:cNvGrpSpPr/>
          <p:nvPr/>
        </p:nvGrpSpPr>
        <p:grpSpPr>
          <a:xfrm>
            <a:off x="498400" y="1496233"/>
            <a:ext cx="4159325" cy="2288185"/>
            <a:chOff x="498400" y="1496233"/>
            <a:chExt cx="4159325" cy="2288185"/>
          </a:xfrm>
        </p:grpSpPr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E33980C2-30C8-4159-9781-644E2F9914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12557"/>
            <a:stretch/>
          </p:blipFill>
          <p:spPr>
            <a:xfrm>
              <a:off x="1056450" y="1496233"/>
              <a:ext cx="3601275" cy="2264215"/>
            </a:xfrm>
            <a:prstGeom prst="rect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233920-CFD9-456A-93CF-16D91D946B93}"/>
                </a:ext>
              </a:extLst>
            </p:cNvPr>
            <p:cNvSpPr/>
            <p:nvPr/>
          </p:nvSpPr>
          <p:spPr>
            <a:xfrm>
              <a:off x="498400" y="3507419"/>
              <a:ext cx="226889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517525" lvl="1" algn="just"/>
              <a:r>
                <a:rPr lang="en-US" sz="1200" dirty="0">
                  <a:solidFill>
                    <a:schemeClr val="bg1"/>
                  </a:solidFill>
                </a:rPr>
                <a:t>Courtesy of F. </a:t>
              </a:r>
              <a:r>
                <a:rPr lang="en-US" sz="1200" dirty="0" err="1">
                  <a:solidFill>
                    <a:schemeClr val="bg1"/>
                  </a:solidFill>
                </a:rPr>
                <a:t>Marhauser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3869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0727BAA-882F-1ACF-BD54-301F3F21BE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51553"/>
          <a:stretch>
            <a:fillRect/>
          </a:stretch>
        </p:blipFill>
        <p:spPr>
          <a:xfrm>
            <a:off x="9159428" y="1434523"/>
            <a:ext cx="2474505" cy="4351338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1F9A8D0-CD3C-C7B5-B0F4-719B12CF8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634" y="1141830"/>
            <a:ext cx="8623523" cy="50028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3AB4FB-CF25-8B1E-C2EE-C03A643DED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6063" y="371689"/>
            <a:ext cx="8836013" cy="474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6370" y="5813759"/>
            <a:ext cx="392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Cavity is now at FNAL for more tests</a:t>
            </a:r>
          </a:p>
        </p:txBody>
      </p:sp>
    </p:spTree>
    <p:extLst>
      <p:ext uri="{BB962C8B-B14F-4D97-AF65-F5344CB8AC3E}">
        <p14:creationId xmlns:p14="http://schemas.microsoft.com/office/powerpoint/2010/main" val="1188699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65157-701E-DB44-B03D-96CACB9DD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ERL roadmap/path forward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2707A1-C414-A24B-AF9B-1EC4AF411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D4AC191-0B4C-2E4A-9795-4DF467504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800" y="923166"/>
            <a:ext cx="5638799" cy="5591934"/>
          </a:xfrm>
        </p:spPr>
        <p:txBody>
          <a:bodyPr>
            <a:normAutofit/>
          </a:bodyPr>
          <a:lstStyle/>
          <a:p>
            <a:r>
              <a:rPr lang="en-US" dirty="0"/>
              <a:t>Develop firm requirements for PERLE</a:t>
            </a:r>
          </a:p>
          <a:p>
            <a:pPr lvl="1"/>
            <a:r>
              <a:rPr lang="en-US" dirty="0">
                <a:solidFill>
                  <a:srgbClr val="008000"/>
                </a:solidFill>
              </a:rPr>
              <a:t>BBU thresholds </a:t>
            </a:r>
          </a:p>
          <a:p>
            <a:pPr lvl="1"/>
            <a:r>
              <a:rPr lang="en-US" dirty="0">
                <a:solidFill>
                  <a:srgbClr val="008000"/>
                </a:solidFill>
              </a:rPr>
              <a:t>Bunch parameters</a:t>
            </a:r>
          </a:p>
          <a:p>
            <a:pPr lvl="1"/>
            <a:r>
              <a:rPr lang="en-US" dirty="0">
                <a:solidFill>
                  <a:srgbClr val="008000"/>
                </a:solidFill>
              </a:rPr>
              <a:t>Fill pattern</a:t>
            </a:r>
          </a:p>
          <a:p>
            <a:r>
              <a:rPr lang="en-US" dirty="0"/>
              <a:t>Complete HOM study</a:t>
            </a:r>
          </a:p>
          <a:p>
            <a:pPr lvl="1"/>
            <a:r>
              <a:rPr lang="en-US" dirty="0"/>
              <a:t>Carmelo visits to </a:t>
            </a:r>
            <a:r>
              <a:rPr lang="en-US" dirty="0" err="1"/>
              <a:t>Jlab</a:t>
            </a:r>
            <a:endParaRPr lang="en-US" dirty="0"/>
          </a:p>
          <a:p>
            <a:pPr lvl="1"/>
            <a:r>
              <a:rPr lang="en-US" strike="sngStrike" dirty="0"/>
              <a:t>Determine if new end cells needed</a:t>
            </a:r>
          </a:p>
          <a:p>
            <a:r>
              <a:rPr lang="en-US" dirty="0"/>
              <a:t>Use Cu models to verify design</a:t>
            </a:r>
          </a:p>
          <a:p>
            <a:r>
              <a:rPr lang="en-US" dirty="0"/>
              <a:t>Finalize FPC interface</a:t>
            </a:r>
          </a:p>
          <a:p>
            <a:r>
              <a:rPr lang="en-US" dirty="0"/>
              <a:t>Modify </a:t>
            </a:r>
            <a:r>
              <a:rPr lang="en-US" dirty="0" err="1"/>
              <a:t>Jlab</a:t>
            </a:r>
            <a:r>
              <a:rPr lang="en-US" dirty="0"/>
              <a:t> prototype cavity</a:t>
            </a:r>
          </a:p>
          <a:p>
            <a:r>
              <a:rPr lang="en-US" dirty="0"/>
              <a:t>Fabricate prototype HOM couplers</a:t>
            </a:r>
          </a:p>
          <a:p>
            <a:r>
              <a:rPr lang="en-US" dirty="0"/>
              <a:t>Vertical test at </a:t>
            </a:r>
            <a:r>
              <a:rPr lang="en-US" dirty="0" err="1"/>
              <a:t>Jlab</a:t>
            </a:r>
            <a:r>
              <a:rPr lang="en-US" dirty="0"/>
              <a:t> or CERN</a:t>
            </a:r>
          </a:p>
          <a:p>
            <a:r>
              <a:rPr lang="en-US" dirty="0"/>
              <a:t>Integrate into He tank and SPL module</a:t>
            </a:r>
          </a:p>
          <a:p>
            <a:r>
              <a:rPr lang="en-US" dirty="0"/>
              <a:t>Build or procure 4 production cavities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DDDCDF0-1266-F242-B8B7-C2329E389D0C}"/>
              </a:ext>
            </a:extLst>
          </p:cNvPr>
          <p:cNvGrpSpPr/>
          <p:nvPr/>
        </p:nvGrpSpPr>
        <p:grpSpPr>
          <a:xfrm>
            <a:off x="4957053" y="1294290"/>
            <a:ext cx="7234947" cy="2857500"/>
            <a:chOff x="4794115" y="2882900"/>
            <a:chExt cx="7234947" cy="2857500"/>
          </a:xfrm>
        </p:grpSpPr>
        <p:pic>
          <p:nvPicPr>
            <p:cNvPr id="5" name="Picture 2" descr="page81image4456">
              <a:extLst>
                <a:ext uri="{FF2B5EF4-FFF2-40B4-BE49-F238E27FC236}">
                  <a16:creationId xmlns:a16="http://schemas.microsoft.com/office/drawing/2014/main" id="{5EBA6DFE-783C-B840-BD05-D6B310BF0E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4115" y="2882900"/>
              <a:ext cx="7234947" cy="285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D919593-2938-3349-A7C7-E412A8FCDF75}"/>
                </a:ext>
              </a:extLst>
            </p:cNvPr>
            <p:cNvSpPr txBox="1"/>
            <p:nvPr/>
          </p:nvSpPr>
          <p:spPr>
            <a:xfrm>
              <a:off x="8180439" y="3126656"/>
              <a:ext cx="49084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New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557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(29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8020" y="1610523"/>
            <a:ext cx="4359980" cy="28839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365127"/>
            <a:ext cx="7886700" cy="673120"/>
          </a:xfrm>
        </p:spPr>
        <p:txBody>
          <a:bodyPr>
            <a:normAutofit fontScale="90000"/>
          </a:bodyPr>
          <a:lstStyle/>
          <a:p>
            <a:r>
              <a:rPr lang="en-US" dirty="0"/>
              <a:t>EIC Cooler 591 MHz 5-cell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875278" y="1149793"/>
            <a:ext cx="8164072" cy="5108676"/>
          </a:xfrm>
        </p:spPr>
        <p:txBody>
          <a:bodyPr>
            <a:normAutofit/>
          </a:bodyPr>
          <a:lstStyle/>
          <a:p>
            <a:r>
              <a:rPr lang="en-US" dirty="0"/>
              <a:t>In CDR common design assumed for HSR, RCA and cooler ERL</a:t>
            </a:r>
          </a:p>
          <a:p>
            <a:r>
              <a:rPr lang="en-US" dirty="0"/>
              <a:t>Baseline scaled from ESR 1-cell</a:t>
            </a:r>
          </a:p>
          <a:p>
            <a:pPr lvl="1"/>
            <a:r>
              <a:rPr lang="en-US" dirty="0"/>
              <a:t>Warm BLA HOM dampers</a:t>
            </a:r>
          </a:p>
          <a:p>
            <a:pPr lvl="1"/>
            <a:r>
              <a:rPr lang="en-US" dirty="0"/>
              <a:t>Symmetric </a:t>
            </a:r>
            <a:r>
              <a:rPr lang="en-US" dirty="0" err="1"/>
              <a:t>FPC’s</a:t>
            </a:r>
            <a:endParaRPr lang="en-US" dirty="0"/>
          </a:p>
          <a:p>
            <a:pPr lvl="1"/>
            <a:r>
              <a:rPr lang="en-US" dirty="0"/>
              <a:t>Long tapers</a:t>
            </a:r>
          </a:p>
          <a:p>
            <a:r>
              <a:rPr lang="en-US" dirty="0"/>
              <a:t>ERL has the most 5-cell cavities</a:t>
            </a:r>
          </a:p>
          <a:p>
            <a:pPr lvl="1"/>
            <a:r>
              <a:rPr lang="en-US" dirty="0"/>
              <a:t>Lower HOM power</a:t>
            </a:r>
          </a:p>
          <a:p>
            <a:pPr lvl="1"/>
            <a:r>
              <a:rPr lang="en-US" dirty="0"/>
              <a:t>Tight space constraints</a:t>
            </a:r>
          </a:p>
          <a:p>
            <a:pPr lvl="1"/>
            <a:r>
              <a:rPr lang="en-US" dirty="0"/>
              <a:t>Evaluating other HOM options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308C39-9690-48CC-97E8-FD9B4D490896}"/>
              </a:ext>
            </a:extLst>
          </p:cNvPr>
          <p:cNvSpPr txBox="1"/>
          <p:nvPr/>
        </p:nvSpPr>
        <p:spPr>
          <a:xfrm>
            <a:off x="7646280" y="4449859"/>
            <a:ext cx="2071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591 MHz 5-cellcavity</a:t>
            </a:r>
            <a:endParaRPr lang="en-US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36843-46AE-93CD-DB8D-B35191A6C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1250"/>
            <a:ext cx="10515600" cy="729027"/>
          </a:xfrm>
        </p:spPr>
        <p:txBody>
          <a:bodyPr>
            <a:normAutofit fontScale="90000"/>
          </a:bodyPr>
          <a:lstStyle/>
          <a:p>
            <a:r>
              <a:rPr lang="en-US" dirty="0"/>
              <a:t>EIC SRF cavity: 5-cell 591 MHz SRF cavity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00B49-DF43-5D88-7788-C0A5B7A7CB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15" y="875322"/>
            <a:ext cx="5205047" cy="5559179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/>
              <a:t>RCS requirements for 5-cell 591 MHz SRF cavity.</a:t>
            </a:r>
          </a:p>
          <a:p>
            <a:pPr lvl="1"/>
            <a:r>
              <a:rPr lang="en-US" sz="1800" dirty="0"/>
              <a:t>Total voltage 60 MV for 3 cavities.</a:t>
            </a:r>
          </a:p>
          <a:p>
            <a:pPr lvl="1"/>
            <a:r>
              <a:rPr lang="en-US" sz="1800" dirty="0"/>
              <a:t>Ramping of electron bunch energy requires cavity resonant frequency fast tuning up to 4 kHz in ~ 100 </a:t>
            </a:r>
            <a:r>
              <a:rPr lang="en-US" sz="1800" dirty="0" err="1"/>
              <a:t>ms.</a:t>
            </a:r>
            <a:endParaRPr lang="en-US" sz="1800" dirty="0"/>
          </a:p>
          <a:p>
            <a:pPr lvl="1"/>
            <a:r>
              <a:rPr lang="en-US" sz="1800" dirty="0"/>
              <a:t>Couple bunch instability requires longitudinal impedance &lt; 1.6 M</a:t>
            </a:r>
            <a:r>
              <a:rPr lang="el-GR" sz="1800" dirty="0"/>
              <a:t> Ω</a:t>
            </a:r>
            <a:r>
              <a:rPr lang="en-US" sz="1800" dirty="0"/>
              <a:t> (bunch merging at 1 GeV).</a:t>
            </a:r>
          </a:p>
          <a:p>
            <a:pPr lvl="1"/>
            <a:r>
              <a:rPr lang="en-US" sz="1800" dirty="0"/>
              <a:t>Transversal bunch instability requires impedance &lt; 12 M</a:t>
            </a:r>
            <a:r>
              <a:rPr lang="el-GR" sz="1800" dirty="0"/>
              <a:t>Ω</a:t>
            </a:r>
            <a:r>
              <a:rPr lang="en-US" sz="1800" dirty="0"/>
              <a:t>/m.</a:t>
            </a:r>
          </a:p>
          <a:p>
            <a:r>
              <a:rPr lang="en-US" sz="2200" dirty="0"/>
              <a:t>Scaled from the high current 650 MHz SRF </a:t>
            </a:r>
            <a:r>
              <a:rPr lang="en-US" sz="2200" dirty="0" err="1"/>
              <a:t>linac</a:t>
            </a:r>
            <a:r>
              <a:rPr lang="en-US" sz="2200" dirty="0"/>
              <a:t> cavity design for </a:t>
            </a:r>
            <a:r>
              <a:rPr lang="en-US" sz="2200" dirty="0" err="1"/>
              <a:t>eRHIC</a:t>
            </a:r>
            <a:r>
              <a:rPr lang="en-US" sz="2200" dirty="0"/>
              <a:t> (previous BNL version of EIC). </a:t>
            </a:r>
          </a:p>
          <a:p>
            <a:r>
              <a:rPr lang="en-US" sz="2200" dirty="0"/>
              <a:t>A Copper 650 MHz cavity was built for HOM study.</a:t>
            </a:r>
          </a:p>
          <a:p>
            <a:r>
              <a:rPr lang="en-US" sz="2200" dirty="0"/>
              <a:t>A 650 MHz Nb cavity was prototyped, processed and tested vertically up to 18.2 MV, limited by radiation. </a:t>
            </a:r>
          </a:p>
          <a:p>
            <a:r>
              <a:rPr lang="en-US" sz="2200" dirty="0"/>
              <a:t>The 650 MHz Nb cavity serves as a practicing cavity for EIC, and we are reprocessing the cavity and retesting the cavity soon.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B90E36-B750-0072-13E1-62CA74A46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C70DB6-44A8-777F-8383-3900DC2B2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4462" y="999879"/>
            <a:ext cx="6689969" cy="1863914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FCC69AC-7DDC-D78C-8BA1-5AD15B46B39A}"/>
              </a:ext>
            </a:extLst>
          </p:cNvPr>
          <p:cNvGraphicFramePr>
            <a:graphicFrameLocks noGrp="1"/>
          </p:cNvGraphicFramePr>
          <p:nvPr/>
        </p:nvGraphicFramePr>
        <p:xfrm>
          <a:off x="6311136" y="3260931"/>
          <a:ext cx="4512374" cy="27559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6187">
                  <a:extLst>
                    <a:ext uri="{9D8B030D-6E8A-4147-A177-3AD203B41FA5}">
                      <a16:colId xmlns:a16="http://schemas.microsoft.com/office/drawing/2014/main" val="67294509"/>
                    </a:ext>
                  </a:extLst>
                </a:gridCol>
                <a:gridCol w="2256187">
                  <a:extLst>
                    <a:ext uri="{9D8B030D-6E8A-4147-A177-3AD203B41FA5}">
                      <a16:colId xmlns:a16="http://schemas.microsoft.com/office/drawing/2014/main" val="4204058873"/>
                    </a:ext>
                  </a:extLst>
                </a:gridCol>
              </a:tblGrid>
              <a:tr h="2692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Frequency</a:t>
                      </a:r>
                      <a:endParaRPr lang="en-US" sz="15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591 MHz</a:t>
                      </a:r>
                      <a:endParaRPr lang="en-US" sz="15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3625148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R/Q</a:t>
                      </a:r>
                      <a:endParaRPr lang="en-US" sz="15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502 Ω</a:t>
                      </a:r>
                      <a:endParaRPr lang="en-US" sz="15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9996156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Geometry factor</a:t>
                      </a:r>
                      <a:endParaRPr lang="en-US" sz="15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273</a:t>
                      </a:r>
                      <a:endParaRPr lang="en-US" sz="15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54986778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Epk/Eacc</a:t>
                      </a:r>
                      <a:endParaRPr lang="en-US" sz="15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2.27</a:t>
                      </a:r>
                      <a:endParaRPr lang="en-US" sz="15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5629811"/>
                  </a:ext>
                </a:extLst>
              </a:tr>
              <a:tr h="2692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Bpk/Eacc</a:t>
                      </a:r>
                      <a:endParaRPr lang="en-US" sz="15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4.42 mT/(MV/m)</a:t>
                      </a:r>
                      <a:endParaRPr lang="en-US" sz="150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3538173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Coupling factor</a:t>
                      </a:r>
                      <a:endParaRPr lang="en-US" sz="15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2.8</a:t>
                      </a:r>
                      <a:endParaRPr lang="en-US" sz="1500" dirty="0">
                        <a:effectLst/>
                        <a:latin typeface="Cambria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2347857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Wall thickness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4.4 mm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4329426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Tuning range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+/- 174 kHz  (+/-2mm)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8767460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Lorentz detuning factor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0077 Hz/(MV)^2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5807382"/>
                  </a:ext>
                </a:extLst>
              </a:tr>
              <a:tr h="2819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First modal frequency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mbria" panose="020405030504060302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&gt; 107 Hz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4269135"/>
                  </a:ext>
                </a:extLst>
              </a:tr>
            </a:tbl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4970865-5AAC-7970-3614-B9210A7E51BC}"/>
              </a:ext>
            </a:extLst>
          </p:cNvPr>
          <p:cNvCxnSpPr>
            <a:cxnSpLocks/>
          </p:cNvCxnSpPr>
          <p:nvPr/>
        </p:nvCxnSpPr>
        <p:spPr>
          <a:xfrm flipH="1">
            <a:off x="6049106" y="1211385"/>
            <a:ext cx="156307" cy="2266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22F5D1C-A2D0-9EA7-8BEC-AB20245C50E7}"/>
              </a:ext>
            </a:extLst>
          </p:cNvPr>
          <p:cNvSpPr txBox="1"/>
          <p:nvPr/>
        </p:nvSpPr>
        <p:spPr>
          <a:xfrm>
            <a:off x="5533293" y="897030"/>
            <a:ext cx="212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SiC</a:t>
            </a:r>
            <a:r>
              <a:rPr lang="en-US" dirty="0"/>
              <a:t> HOM damper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C848BEA-02AE-766D-8E4B-A5325CE9FBEF}"/>
              </a:ext>
            </a:extLst>
          </p:cNvPr>
          <p:cNvCxnSpPr>
            <a:cxnSpLocks/>
          </p:cNvCxnSpPr>
          <p:nvPr/>
        </p:nvCxnSpPr>
        <p:spPr>
          <a:xfrm>
            <a:off x="11234057" y="1167990"/>
            <a:ext cx="205274" cy="2700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6C7C0B2-4A2A-03E6-59DE-4A69E0B7B3DB}"/>
              </a:ext>
            </a:extLst>
          </p:cNvPr>
          <p:cNvSpPr txBox="1"/>
          <p:nvPr/>
        </p:nvSpPr>
        <p:spPr>
          <a:xfrm>
            <a:off x="10261600" y="900290"/>
            <a:ext cx="2125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SiC</a:t>
            </a:r>
            <a:r>
              <a:rPr lang="en-US" dirty="0"/>
              <a:t> HOM damper</a:t>
            </a:r>
          </a:p>
        </p:txBody>
      </p:sp>
    </p:spTree>
    <p:extLst>
      <p:ext uri="{BB962C8B-B14F-4D97-AF65-F5344CB8AC3E}">
        <p14:creationId xmlns:p14="http://schemas.microsoft.com/office/powerpoint/2010/main" val="2401915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6324" y="248598"/>
            <a:ext cx="3650294" cy="1732603"/>
          </a:xfrm>
          <a:prstGeom prst="rect">
            <a:avLst/>
          </a:prstGeom>
        </p:spPr>
      </p:pic>
      <p:pic>
        <p:nvPicPr>
          <p:cNvPr id="19" name="Picture 18" descr="MicrosoftTeams-image (12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3944" y="1737014"/>
            <a:ext cx="5521656" cy="1844386"/>
          </a:xfrm>
          <a:prstGeom prst="rect">
            <a:avLst/>
          </a:prstGeom>
        </p:spPr>
      </p:pic>
      <p:pic>
        <p:nvPicPr>
          <p:cNvPr id="16" name="Picture 15" descr="image(23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9429" y="5159424"/>
            <a:ext cx="3466233" cy="17006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8732" y="3649892"/>
            <a:ext cx="3385070" cy="16079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8659" y="163679"/>
            <a:ext cx="7886700" cy="66839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Compact 5-cell options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>
          <a:xfrm>
            <a:off x="4855213" y="3649892"/>
            <a:ext cx="2092020" cy="2041049"/>
            <a:chOff x="438150" y="291605"/>
            <a:chExt cx="4999546" cy="487773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8150" y="330640"/>
              <a:ext cx="3752850" cy="4838700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 flipH="1">
              <a:off x="2824682" y="986828"/>
              <a:ext cx="606581" cy="190122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409721" y="291605"/>
              <a:ext cx="2027975" cy="956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210mm</a:t>
              </a:r>
            </a:p>
            <a:p>
              <a:r>
                <a:rPr lang="en-US" sz="1000" dirty="0"/>
                <a:t>DIA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1756372" y="1656784"/>
              <a:ext cx="371192" cy="123127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734829" y="333649"/>
              <a:ext cx="1674892" cy="956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150mm</a:t>
              </a:r>
            </a:p>
            <a:p>
              <a:r>
                <a:rPr lang="en-US" sz="1000" dirty="0"/>
                <a:t>DIA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7739790" y="3581401"/>
            <a:ext cx="22735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WAVEGUIDE END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8659" y="832069"/>
            <a:ext cx="7886700" cy="52617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dirty="0"/>
              <a:t>For 100 </a:t>
            </a:r>
            <a:r>
              <a:rPr lang="en-US" sz="2400" dirty="0" err="1"/>
              <a:t>mA</a:t>
            </a:r>
            <a:r>
              <a:rPr lang="en-US" sz="2400" dirty="0"/>
              <a:t> HSR cavity may be overkill</a:t>
            </a:r>
          </a:p>
          <a:p>
            <a:r>
              <a:rPr lang="en-US" sz="2400" dirty="0"/>
              <a:t>Standard 5-cell</a:t>
            </a:r>
          </a:p>
          <a:p>
            <a:endParaRPr lang="en-US" sz="2400" dirty="0"/>
          </a:p>
          <a:p>
            <a:r>
              <a:rPr lang="en-US" sz="2400" dirty="0"/>
              <a:t>Two per string</a:t>
            </a:r>
          </a:p>
          <a:p>
            <a:endParaRPr lang="en-US" sz="2400" dirty="0"/>
          </a:p>
          <a:p>
            <a:pPr>
              <a:buNone/>
            </a:pPr>
            <a:endParaRPr lang="en-US" sz="2400" dirty="0"/>
          </a:p>
          <a:p>
            <a:r>
              <a:rPr lang="en-US" sz="2400" dirty="0"/>
              <a:t>Compact end groups</a:t>
            </a:r>
          </a:p>
          <a:p>
            <a:pPr lvl="1"/>
            <a:r>
              <a:rPr lang="en-US" sz="2000" dirty="0"/>
              <a:t>Waveguide</a:t>
            </a:r>
          </a:p>
          <a:p>
            <a:pPr marL="1257300" lvl="2" indent="-342900">
              <a:buNone/>
            </a:pPr>
            <a:r>
              <a:rPr lang="en-US" sz="1600" dirty="0" err="1"/>
              <a:t>JLab</a:t>
            </a:r>
            <a:r>
              <a:rPr lang="en-US" sz="1600" dirty="0"/>
              <a:t>, HZB</a:t>
            </a:r>
          </a:p>
          <a:p>
            <a:pPr lvl="1"/>
            <a:r>
              <a:rPr lang="en-US" sz="2000" dirty="0"/>
              <a:t>Coaxial</a:t>
            </a:r>
          </a:p>
          <a:p>
            <a:pPr lvl="2">
              <a:buNone/>
            </a:pPr>
            <a:r>
              <a:rPr lang="en-US" sz="1600" dirty="0"/>
              <a:t>HERA, LHC, </a:t>
            </a:r>
          </a:p>
          <a:p>
            <a:pPr lvl="2">
              <a:buNone/>
            </a:pPr>
            <a:r>
              <a:rPr lang="en-US" sz="1600" dirty="0"/>
              <a:t>TESLA, C100</a:t>
            </a:r>
          </a:p>
          <a:p>
            <a:pPr lvl="2">
              <a:buNone/>
            </a:pPr>
            <a:r>
              <a:rPr lang="en-US" sz="1600" dirty="0"/>
              <a:t>PERLE</a:t>
            </a:r>
            <a:endParaRPr lang="en-US" sz="2400" dirty="0"/>
          </a:p>
          <a:p>
            <a:r>
              <a:rPr lang="en-US" sz="2400" dirty="0"/>
              <a:t>Need more analysis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372268" y="1417922"/>
            <a:ext cx="27524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204682" y="2360612"/>
            <a:ext cx="172523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739790" y="5159424"/>
            <a:ext cx="22735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COAXIAL END GROUPS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1075</Words>
  <Application>Microsoft Macintosh PowerPoint</Application>
  <PresentationFormat>Grand écran</PresentationFormat>
  <Paragraphs>223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9" baseType="lpstr">
      <vt:lpstr>PingFangSC-Regular</vt:lpstr>
      <vt:lpstr>Arial</vt:lpstr>
      <vt:lpstr>ArialMT</vt:lpstr>
      <vt:lpstr>Calibri</vt:lpstr>
      <vt:lpstr>Calibri Light</vt:lpstr>
      <vt:lpstr>Cambria</vt:lpstr>
      <vt:lpstr>Cambria Math</vt:lpstr>
      <vt:lpstr>Helvetica</vt:lpstr>
      <vt:lpstr>LMRoman10</vt:lpstr>
      <vt:lpstr>Times New Roman</vt:lpstr>
      <vt:lpstr>Office Theme</vt:lpstr>
      <vt:lpstr>From Cu to Nb: towards the fabrication of the dressed cavity</vt:lpstr>
      <vt:lpstr>Progress on copper cavity</vt:lpstr>
      <vt:lpstr>PERLE HOM study: Carmelo</vt:lpstr>
      <vt:lpstr>The 5-cell SRF cavity for PERLE</vt:lpstr>
      <vt:lpstr>Présentation PowerPoint</vt:lpstr>
      <vt:lpstr>ERL roadmap/path forward</vt:lpstr>
      <vt:lpstr>EIC Cooler 591 MHz 5-cell</vt:lpstr>
      <vt:lpstr>EIC SRF cavity: 5-cell 591 MHz SRF cavity</vt:lpstr>
      <vt:lpstr>Compact 5-cell options</vt:lpstr>
      <vt:lpstr>Conclusions</vt:lpstr>
      <vt:lpstr>Back up</vt:lpstr>
      <vt:lpstr>PERLE CM concept based on SNS cryostat</vt:lpstr>
      <vt:lpstr>Jlab modular cryostat</vt:lpstr>
      <vt:lpstr>Présentation PowerPoint</vt:lpstr>
      <vt:lpstr>HOM damping options</vt:lpstr>
      <vt:lpstr>New Jlab variants</vt:lpstr>
      <vt:lpstr>HOM coupler optimization</vt:lpstr>
      <vt:lpstr>Jlab 802.5 MHz prototype (F. Marhauser et. al.)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Walid Kaabi</cp:lastModifiedBy>
  <cp:revision>9</cp:revision>
  <dcterms:created xsi:type="dcterms:W3CDTF">2023-06-22T13:07:04Z</dcterms:created>
  <dcterms:modified xsi:type="dcterms:W3CDTF">2023-06-22T14:12:24Z</dcterms:modified>
</cp:coreProperties>
</file>