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9"/>
  </p:notesMasterIdLst>
  <p:sldIdLst>
    <p:sldId id="257" r:id="rId2"/>
    <p:sldId id="261" r:id="rId3"/>
    <p:sldId id="287" r:id="rId4"/>
    <p:sldId id="286" r:id="rId5"/>
    <p:sldId id="302" r:id="rId6"/>
    <p:sldId id="262" r:id="rId7"/>
    <p:sldId id="268" r:id="rId8"/>
    <p:sldId id="267" r:id="rId9"/>
    <p:sldId id="272" r:id="rId10"/>
    <p:sldId id="301" r:id="rId11"/>
    <p:sldId id="304" r:id="rId12"/>
    <p:sldId id="303" r:id="rId13"/>
    <p:sldId id="307" r:id="rId14"/>
    <p:sldId id="290" r:id="rId15"/>
    <p:sldId id="305" r:id="rId16"/>
    <p:sldId id="306" r:id="rId17"/>
    <p:sldId id="311" r:id="rId18"/>
    <p:sldId id="310" r:id="rId19"/>
    <p:sldId id="309" r:id="rId20"/>
    <p:sldId id="308" r:id="rId21"/>
    <p:sldId id="318" r:id="rId22"/>
    <p:sldId id="312" r:id="rId23"/>
    <p:sldId id="313" r:id="rId24"/>
    <p:sldId id="285" r:id="rId25"/>
    <p:sldId id="319" r:id="rId26"/>
    <p:sldId id="283" r:id="rId27"/>
    <p:sldId id="273" r:id="rId28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  <a:srgbClr val="00294B"/>
    <a:srgbClr val="456487"/>
    <a:srgbClr val="FF6700"/>
    <a:srgbClr val="E05314"/>
    <a:srgbClr val="6600CC"/>
    <a:srgbClr val="511F74"/>
    <a:srgbClr val="7A286A"/>
    <a:srgbClr val="DF8A2D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22" autoAdjust="0"/>
    <p:restoredTop sz="95642" autoAdjust="0"/>
  </p:normalViewPr>
  <p:slideViewPr>
    <p:cSldViewPr>
      <p:cViewPr varScale="1">
        <p:scale>
          <a:sx n="104" d="100"/>
          <a:sy n="104" d="100"/>
        </p:scale>
        <p:origin x="115" y="90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22/06/2023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01/03/2020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01/03/2020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Mon exposé - Lieu -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21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image" Target="../media/image36.png"/><Relationship Id="rId4" Type="http://schemas.openxmlformats.org/officeDocument/2006/relationships/image" Target="../media/image31.jpeg"/><Relationship Id="rId9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569963" y="149425"/>
            <a:ext cx="640871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3AC944D-87BA-4A71-A217-0ED1F1C448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762" y="1730051"/>
            <a:ext cx="3466027" cy="165087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D70C529-B4EC-401F-898B-609D2D95117B}"/>
              </a:ext>
            </a:extLst>
          </p:cNvPr>
          <p:cNvSpPr txBox="1"/>
          <p:nvPr/>
        </p:nvSpPr>
        <p:spPr>
          <a:xfrm>
            <a:off x="129741" y="1949624"/>
            <a:ext cx="6984776" cy="4730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74" b="1" dirty="0"/>
              <a:t>CRYOMODULE  FOR  PERLE @ ORSAY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0D43912-F739-4585-858F-71EFB3AA5D99}"/>
              </a:ext>
            </a:extLst>
          </p:cNvPr>
          <p:cNvSpPr txBox="1"/>
          <p:nvPr/>
        </p:nvSpPr>
        <p:spPr>
          <a:xfrm>
            <a:off x="849883" y="3200819"/>
            <a:ext cx="4326414" cy="1180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67" b="1" dirty="0"/>
              <a:t>PERLE  COLLABORATION  MEETING</a:t>
            </a:r>
          </a:p>
          <a:p>
            <a:pPr algn="ctr"/>
            <a:r>
              <a:rPr lang="en-US" sz="1767" b="1" dirty="0"/>
              <a:t>CERN</a:t>
            </a:r>
          </a:p>
          <a:p>
            <a:pPr algn="ctr"/>
            <a:endParaRPr lang="en-US" sz="1767" b="1" dirty="0"/>
          </a:p>
          <a:p>
            <a:pPr algn="ctr"/>
            <a:r>
              <a:rPr lang="en-US" sz="1767" b="1" dirty="0"/>
              <a:t>June 22, 2023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142D63E-8F99-4230-85E8-393695805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427" y="3447443"/>
            <a:ext cx="3202270" cy="186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6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943" y="149425"/>
            <a:ext cx="9789608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2</a:t>
            </a:r>
            <a:r>
              <a:rPr lang="fr-FR" sz="3200" baseline="30000" dirty="0">
                <a:latin typeface="+mn-lt"/>
              </a:rPr>
              <a:t>nd</a:t>
            </a:r>
            <a:r>
              <a:rPr lang="fr-FR" sz="3200" dirty="0">
                <a:latin typeface="+mn-lt"/>
              </a:rPr>
              <a:t>  OPTION: ESS  CRYOMODULE  (ELLIPTICAL  CAVITIES)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15212" y="5700099"/>
            <a:ext cx="2411556" cy="322263"/>
          </a:xfrm>
        </p:spPr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50A96B9-0908-4B94-BE8C-11A6E9630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5" y="976705"/>
            <a:ext cx="2700211" cy="389113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C4AE4FF-A1DF-4195-8437-C836E96E0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159" y="698544"/>
            <a:ext cx="4179392" cy="4752527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909F6CE-8127-4A55-A61D-53C3A80DE8A3}"/>
              </a:ext>
            </a:extLst>
          </p:cNvPr>
          <p:cNvCxnSpPr>
            <a:cxnSpLocks/>
          </p:cNvCxnSpPr>
          <p:nvPr/>
        </p:nvCxnSpPr>
        <p:spPr>
          <a:xfrm flipH="1" flipV="1">
            <a:off x="2577160" y="3521213"/>
            <a:ext cx="984960" cy="8888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2311406-43DA-4E36-874D-0AA5362ED493}"/>
              </a:ext>
            </a:extLst>
          </p:cNvPr>
          <p:cNvCxnSpPr>
            <a:cxnSpLocks/>
          </p:cNvCxnSpPr>
          <p:nvPr/>
        </p:nvCxnSpPr>
        <p:spPr>
          <a:xfrm flipV="1">
            <a:off x="6141201" y="4112754"/>
            <a:ext cx="864096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D46ECB6-F3E6-46A4-89A5-1B3919E54B1F}"/>
              </a:ext>
            </a:extLst>
          </p:cNvPr>
          <p:cNvCxnSpPr>
            <a:cxnSpLocks/>
          </p:cNvCxnSpPr>
          <p:nvPr/>
        </p:nvCxnSpPr>
        <p:spPr>
          <a:xfrm>
            <a:off x="727561" y="5172925"/>
            <a:ext cx="172906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4EFC3CE-75C0-43BC-A5CE-3C93D9EA7FDD}"/>
              </a:ext>
            </a:extLst>
          </p:cNvPr>
          <p:cNvCxnSpPr>
            <a:cxnSpLocks/>
          </p:cNvCxnSpPr>
          <p:nvPr/>
        </p:nvCxnSpPr>
        <p:spPr>
          <a:xfrm flipV="1">
            <a:off x="7147733" y="2992683"/>
            <a:ext cx="0" cy="254051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79C68DD-A1F1-4429-BA28-EABB4328E1ED}"/>
              </a:ext>
            </a:extLst>
          </p:cNvPr>
          <p:cNvCxnSpPr>
            <a:cxnSpLocks/>
          </p:cNvCxnSpPr>
          <p:nvPr/>
        </p:nvCxnSpPr>
        <p:spPr>
          <a:xfrm flipV="1">
            <a:off x="9836357" y="2996654"/>
            <a:ext cx="0" cy="256859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59E6398-5661-4B50-A2C2-21165E6021B1}"/>
              </a:ext>
            </a:extLst>
          </p:cNvPr>
          <p:cNvCxnSpPr>
            <a:cxnSpLocks/>
          </p:cNvCxnSpPr>
          <p:nvPr/>
        </p:nvCxnSpPr>
        <p:spPr>
          <a:xfrm flipV="1">
            <a:off x="2456627" y="2821810"/>
            <a:ext cx="0" cy="236088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208451F-A4DE-44DD-8D41-3717EC3BCC15}"/>
              </a:ext>
            </a:extLst>
          </p:cNvPr>
          <p:cNvCxnSpPr>
            <a:cxnSpLocks/>
          </p:cNvCxnSpPr>
          <p:nvPr/>
        </p:nvCxnSpPr>
        <p:spPr>
          <a:xfrm flipV="1">
            <a:off x="727561" y="3007106"/>
            <a:ext cx="0" cy="231408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041E813D-A237-4CFD-9CA1-2E5AB51AA930}"/>
              </a:ext>
            </a:extLst>
          </p:cNvPr>
          <p:cNvCxnSpPr>
            <a:cxnSpLocks/>
          </p:cNvCxnSpPr>
          <p:nvPr/>
        </p:nvCxnSpPr>
        <p:spPr>
          <a:xfrm>
            <a:off x="7147733" y="5533196"/>
            <a:ext cx="268862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8AD11216-2959-4D50-A05D-4A83AB263420}"/>
              </a:ext>
            </a:extLst>
          </p:cNvPr>
          <p:cNvSpPr txBox="1"/>
          <p:nvPr/>
        </p:nvSpPr>
        <p:spPr>
          <a:xfrm rot="2520000">
            <a:off x="3112801" y="3790563"/>
            <a:ext cx="645968" cy="349702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dirty="0"/>
              <a:t>Ø800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BF4E3C1-4E52-49B0-A307-542CC3D96DB6}"/>
              </a:ext>
            </a:extLst>
          </p:cNvPr>
          <p:cNvSpPr txBox="1"/>
          <p:nvPr/>
        </p:nvSpPr>
        <p:spPr>
          <a:xfrm>
            <a:off x="7576324" y="5219505"/>
            <a:ext cx="64596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GB" sz="1800" dirty="0"/>
              <a:t>886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501E284-F9D3-4492-9236-C985695927F2}"/>
              </a:ext>
            </a:extLst>
          </p:cNvPr>
          <p:cNvSpPr txBox="1"/>
          <p:nvPr/>
        </p:nvSpPr>
        <p:spPr>
          <a:xfrm>
            <a:off x="1077254" y="4998074"/>
            <a:ext cx="645968" cy="349702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dirty="0"/>
              <a:t>537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0B77E8E-96B0-476B-979B-077F95767601}"/>
              </a:ext>
            </a:extLst>
          </p:cNvPr>
          <p:cNvSpPr txBox="1"/>
          <p:nvPr/>
        </p:nvSpPr>
        <p:spPr>
          <a:xfrm rot="-2100000">
            <a:off x="5768428" y="4272067"/>
            <a:ext cx="774570" cy="349702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dirty="0"/>
              <a:t>Ø1200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251FDCB-FFED-4EB1-B9CE-FBB4B30D26E3}"/>
              </a:ext>
            </a:extLst>
          </p:cNvPr>
          <p:cNvSpPr txBox="1"/>
          <p:nvPr/>
        </p:nvSpPr>
        <p:spPr>
          <a:xfrm>
            <a:off x="2679668" y="1041220"/>
            <a:ext cx="4814138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GB" sz="1600" dirty="0"/>
              <a:t>More transversal space between cavities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No supporting system between cavities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More space between tank and thermal shield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Easy access to Cold Tuning System (trap doors)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Blocking system for transportation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Design performed at IJCLab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Design validated (prototypes and ongoing series)</a:t>
            </a:r>
          </a:p>
        </p:txBody>
      </p:sp>
    </p:spTree>
    <p:extLst>
      <p:ext uri="{BB962C8B-B14F-4D97-AF65-F5344CB8AC3E}">
        <p14:creationId xmlns:p14="http://schemas.microsoft.com/office/powerpoint/2010/main" val="2980537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ESS  CRYOMODULE  FOR  ELLIPTICAL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E860DC4-298E-4E88-9806-F7BFFD18D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562" y="797496"/>
            <a:ext cx="5652196" cy="43311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1B4C28C-B165-4A17-8126-4A3A2846DEFC}"/>
              </a:ext>
            </a:extLst>
          </p:cNvPr>
          <p:cNvSpPr txBox="1"/>
          <p:nvPr/>
        </p:nvSpPr>
        <p:spPr>
          <a:xfrm>
            <a:off x="5126592" y="5144649"/>
            <a:ext cx="4403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ESS prototype cryomodule in LUND test stand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A7519F-506B-49A5-A61A-AF3F9152BEE5}"/>
              </a:ext>
            </a:extLst>
          </p:cNvPr>
          <p:cNvSpPr txBox="1"/>
          <p:nvPr/>
        </p:nvSpPr>
        <p:spPr>
          <a:xfrm>
            <a:off x="112017" y="910326"/>
            <a:ext cx="4842322" cy="31700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CEA in charge of the In-kind contribution for medium and high beta section (elliptical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of the cryomodule (common for M</a:t>
            </a:r>
            <a:r>
              <a:rPr lang="el-GR" dirty="0"/>
              <a:t>β</a:t>
            </a:r>
            <a:r>
              <a:rPr lang="en-GB" dirty="0"/>
              <a:t> and H</a:t>
            </a:r>
            <a:r>
              <a:rPr lang="el-GR" dirty="0"/>
              <a:t>β</a:t>
            </a:r>
            <a:r>
              <a:rPr lang="fr-FR" dirty="0"/>
              <a:t>) by IJCLab (</a:t>
            </a:r>
            <a:r>
              <a:rPr lang="en-GB" dirty="0"/>
              <a:t>excepted</a:t>
            </a:r>
            <a:r>
              <a:rPr lang="fr-FR" dirty="0"/>
              <a:t> </a:t>
            </a:r>
            <a:r>
              <a:rPr lang="fr-FR" dirty="0" err="1"/>
              <a:t>cavities</a:t>
            </a:r>
            <a:r>
              <a:rPr lang="fr-FR" dirty="0"/>
              <a:t> string)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Components of the M</a:t>
            </a:r>
            <a:r>
              <a:rPr lang="el-GR" dirty="0"/>
              <a:t>β </a:t>
            </a:r>
            <a:r>
              <a:rPr lang="en-GB" dirty="0"/>
              <a:t>prototype purchased and delivered by IJCLab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Assembled and tested at CEA </a:t>
            </a:r>
            <a:r>
              <a:rPr lang="en-GB" dirty="0" err="1"/>
              <a:t>Saclay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Tested</a:t>
            </a:r>
            <a:r>
              <a:rPr lang="fr-FR" dirty="0"/>
              <a:t> at ESS Lund</a:t>
            </a:r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7A12E-2E97-44FA-A39F-7CC3E6DA1E0A}"/>
              </a:ext>
            </a:extLst>
          </p:cNvPr>
          <p:cNvSpPr txBox="1"/>
          <p:nvPr/>
        </p:nvSpPr>
        <p:spPr>
          <a:xfrm>
            <a:off x="228922" y="4389791"/>
            <a:ext cx="4608512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ESS has agreed to provide the cryomodule components to IJCLab for its first Perle cryomodule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0FCE978-3D38-4B1D-898B-5CA689D73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379" y="4133561"/>
            <a:ext cx="1572904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75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0" y="759617"/>
            <a:ext cx="911110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>
              <a:solidFill>
                <a:schemeClr val="bg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1895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ESS  CRYOMODULE  FOR  ELLIPTICAL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5B9ACBE-AECD-4374-B19E-F09230282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955" y="681155"/>
            <a:ext cx="6768752" cy="493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84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ESS  CRYOMODULE  FOR  ELLIPTICAL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05DE52B-9C19-4C77-B582-17143028BD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3" y="725488"/>
            <a:ext cx="5257923" cy="485982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831BCC0-011A-4D3D-A195-5BBA89EA6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163" y="2338595"/>
            <a:ext cx="5227425" cy="294342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9C5EC96-9EF7-41AD-949D-16FA62FE2BD5}"/>
              </a:ext>
            </a:extLst>
          </p:cNvPr>
          <p:cNvSpPr txBox="1"/>
          <p:nvPr/>
        </p:nvSpPr>
        <p:spPr>
          <a:xfrm>
            <a:off x="7012940" y="5257961"/>
            <a:ext cx="2109873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Main dimensions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A3D4B18-F328-406F-AAAD-231D190D67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929"/>
          <a:stretch/>
        </p:blipFill>
        <p:spPr>
          <a:xfrm>
            <a:off x="8614877" y="1612067"/>
            <a:ext cx="1364575" cy="1059104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B8BB6F2-0584-4F32-B3A1-06390123A5A0}"/>
              </a:ext>
            </a:extLst>
          </p:cNvPr>
          <p:cNvCxnSpPr>
            <a:cxnSpLocks/>
          </p:cNvCxnSpPr>
          <p:nvPr/>
        </p:nvCxnSpPr>
        <p:spPr>
          <a:xfrm flipH="1">
            <a:off x="8159407" y="2509632"/>
            <a:ext cx="611356" cy="73613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770952FA-F877-4B15-8090-65D75E866B2C}"/>
              </a:ext>
            </a:extLst>
          </p:cNvPr>
          <p:cNvSpPr txBox="1"/>
          <p:nvPr/>
        </p:nvSpPr>
        <p:spPr>
          <a:xfrm>
            <a:off x="8353023" y="800739"/>
            <a:ext cx="2342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1200" dirty="0"/>
              <a:t>Access to CTS</a:t>
            </a:r>
          </a:p>
          <a:p>
            <a:pPr marL="171450" indent="-171450">
              <a:buFontTx/>
              <a:buChar char="-"/>
            </a:pPr>
            <a:r>
              <a:rPr lang="fr-FR" sz="1200" dirty="0"/>
              <a:t>Blocking of </a:t>
            </a:r>
            <a:r>
              <a:rPr lang="fr-FR" sz="1200" dirty="0" err="1"/>
              <a:t>cavities</a:t>
            </a:r>
            <a:r>
              <a:rPr lang="fr-FR" sz="1200" dirty="0"/>
              <a:t>, </a:t>
            </a:r>
            <a:r>
              <a:rPr lang="fr-FR" sz="1200" dirty="0" err="1"/>
              <a:t>spaceframe</a:t>
            </a:r>
            <a:r>
              <a:rPr lang="fr-FR" sz="1200" dirty="0"/>
              <a:t> &amp; thermal </a:t>
            </a:r>
            <a:r>
              <a:rPr lang="fr-FR" sz="1200" dirty="0" err="1"/>
              <a:t>shield</a:t>
            </a:r>
            <a:r>
              <a:rPr lang="fr-FR" sz="1200" dirty="0"/>
              <a:t> for transportation</a:t>
            </a:r>
            <a:endParaRPr lang="en-GB" sz="1200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C033EFD-648A-4894-B4DF-A221CCAC562E}"/>
              </a:ext>
            </a:extLst>
          </p:cNvPr>
          <p:cNvCxnSpPr>
            <a:cxnSpLocks/>
          </p:cNvCxnSpPr>
          <p:nvPr/>
        </p:nvCxnSpPr>
        <p:spPr>
          <a:xfrm>
            <a:off x="5723772" y="1842258"/>
            <a:ext cx="40121" cy="79144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2BF1994F-4071-4EEB-B3B7-2400615F1066}"/>
              </a:ext>
            </a:extLst>
          </p:cNvPr>
          <p:cNvSpPr txBox="1"/>
          <p:nvPr/>
        </p:nvSpPr>
        <p:spPr>
          <a:xfrm>
            <a:off x="5214563" y="1195927"/>
            <a:ext cx="2741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2 </a:t>
            </a:r>
            <a:r>
              <a:rPr lang="fr-FR" sz="1200" dirty="0" err="1"/>
              <a:t>helium</a:t>
            </a:r>
            <a:r>
              <a:rPr lang="fr-FR" sz="1200" dirty="0"/>
              <a:t> valve </a:t>
            </a:r>
            <a:r>
              <a:rPr lang="fr-FR" sz="1200" dirty="0" err="1"/>
              <a:t>inside</a:t>
            </a:r>
            <a:r>
              <a:rPr lang="fr-FR" sz="1200" dirty="0"/>
              <a:t> the cryomodule:</a:t>
            </a:r>
          </a:p>
          <a:p>
            <a:pPr marL="171450" indent="-171450">
              <a:buFontTx/>
              <a:buChar char="-"/>
            </a:pPr>
            <a:r>
              <a:rPr lang="fr-FR" sz="1200" dirty="0"/>
              <a:t>JT valve</a:t>
            </a:r>
          </a:p>
          <a:p>
            <a:pPr marL="171450" indent="-171450">
              <a:buFontTx/>
              <a:buChar char="-"/>
            </a:pPr>
            <a:r>
              <a:rPr lang="fr-FR" sz="1200" dirty="0" err="1"/>
              <a:t>Cooling</a:t>
            </a:r>
            <a:r>
              <a:rPr lang="fr-FR" sz="1200" dirty="0"/>
              <a:t> down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29006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ESS  CRYOMODULE  FOR  ELLIPTICAL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97F7AA3-FB02-4235-B082-B77EB8DF3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03" y="797496"/>
            <a:ext cx="5309435" cy="309634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A46935B-A2DC-40E4-B2EE-C0A362356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462" y="2268300"/>
            <a:ext cx="5539410" cy="325108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F3EB031-D689-4524-9C86-5A49EE1DEF69}"/>
              </a:ext>
            </a:extLst>
          </p:cNvPr>
          <p:cNvSpPr txBox="1"/>
          <p:nvPr/>
        </p:nvSpPr>
        <p:spPr>
          <a:xfrm>
            <a:off x="6113494" y="1009678"/>
            <a:ext cx="409182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/>
              <a:t>ASSEMBLY  PROCESS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E972581-779C-4B69-A56E-46EF4CFF2253}"/>
              </a:ext>
            </a:extLst>
          </p:cNvPr>
          <p:cNvSpPr txBox="1"/>
          <p:nvPr/>
        </p:nvSpPr>
        <p:spPr>
          <a:xfrm>
            <a:off x="201812" y="4554106"/>
            <a:ext cx="4706553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No means at IJCLab for the cryomodule assembly (clean rooms size)</a:t>
            </a:r>
          </a:p>
        </p:txBody>
      </p:sp>
    </p:spTree>
    <p:extLst>
      <p:ext uri="{BB962C8B-B14F-4D97-AF65-F5344CB8AC3E}">
        <p14:creationId xmlns:p14="http://schemas.microsoft.com/office/powerpoint/2010/main" val="1502604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ESS  CRYOMODULE  FOR  ELLIPTICAL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D79FA85-2FE0-432F-89B5-1D17B7DC24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30"/>
          <a:stretch/>
        </p:blipFill>
        <p:spPr>
          <a:xfrm>
            <a:off x="72216" y="869504"/>
            <a:ext cx="2658609" cy="199905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A0ADBE2-30AA-4CB6-AF93-9C8A82BC5F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18"/>
          <a:stretch/>
        </p:blipFill>
        <p:spPr>
          <a:xfrm>
            <a:off x="2803259" y="869504"/>
            <a:ext cx="3159192" cy="200791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6C4F378-5B97-4C2D-8B24-69460BF996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08" r="26989"/>
          <a:stretch/>
        </p:blipFill>
        <p:spPr>
          <a:xfrm>
            <a:off x="6000057" y="869504"/>
            <a:ext cx="2338658" cy="203001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F74F6F7-AB96-471C-893E-3AE9C58F9C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6" y="3078365"/>
            <a:ext cx="3240360" cy="2430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8877742-7CC0-4758-A6A2-80B8DC3EE1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0986" y="3461125"/>
            <a:ext cx="3688400" cy="207282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465745D-6CD7-4FBC-BA9B-00502D7B834A}"/>
              </a:ext>
            </a:extLst>
          </p:cNvPr>
          <p:cNvSpPr txBox="1"/>
          <p:nvPr/>
        </p:nvSpPr>
        <p:spPr>
          <a:xfrm>
            <a:off x="98145" y="2422965"/>
            <a:ext cx="11692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2017-2018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99D6543-18F7-44D8-AADD-A6253E74EE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0200" y="3195746"/>
            <a:ext cx="3042121" cy="233112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B7D65BF-2422-451B-9E84-15C2B156A4FF}"/>
              </a:ext>
            </a:extLst>
          </p:cNvPr>
          <p:cNvSpPr txBox="1"/>
          <p:nvPr/>
        </p:nvSpPr>
        <p:spPr>
          <a:xfrm>
            <a:off x="8013471" y="5177474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2019-2020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C77B442-24DD-458A-A630-9C0CDF9955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281" y="932165"/>
            <a:ext cx="2385924" cy="178944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CD92B27F-57FA-4AB1-A669-6B197E7110B0}"/>
              </a:ext>
            </a:extLst>
          </p:cNvPr>
          <p:cNvSpPr txBox="1"/>
          <p:nvPr/>
        </p:nvSpPr>
        <p:spPr>
          <a:xfrm>
            <a:off x="6123478" y="4973960"/>
            <a:ext cx="7200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2018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E3298F6-6089-4B23-A286-63C99873F0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0853" y="2834587"/>
            <a:ext cx="933504" cy="120888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A7C235D-ACE0-41AF-ACFE-8C11BADCE9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3032" y="2968700"/>
            <a:ext cx="1572850" cy="79690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71877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1" y="759617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>
              <a:solidFill>
                <a:schemeClr val="bg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892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COMPONENTS  TO  BE  REUSED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BEB1EF8-50DB-431C-ABA1-BCB1C7AF3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229" y="851287"/>
            <a:ext cx="1758098" cy="163044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7AC68CF-C661-48DA-9DB2-983D4ABCD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508" y="861314"/>
            <a:ext cx="2405478" cy="156661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2E3FA70-1FED-47A1-9F87-B790A90EFDCF}"/>
              </a:ext>
            </a:extLst>
          </p:cNvPr>
          <p:cNvSpPr txBox="1"/>
          <p:nvPr/>
        </p:nvSpPr>
        <p:spPr>
          <a:xfrm>
            <a:off x="99885" y="3263838"/>
            <a:ext cx="5718550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And </a:t>
            </a:r>
            <a:r>
              <a:rPr lang="fr-FR" sz="1600" dirty="0" err="1"/>
              <a:t>also</a:t>
            </a:r>
            <a:r>
              <a:rPr lang="fr-FR" sz="1600" dirty="0"/>
              <a:t>:</a:t>
            </a:r>
          </a:p>
          <a:p>
            <a:pPr marL="342900" indent="-342900">
              <a:buFontTx/>
              <a:buChar char="-"/>
            </a:pPr>
            <a:r>
              <a:rPr lang="fr-FR" sz="1600" dirty="0"/>
              <a:t>2 UHV all </a:t>
            </a:r>
            <a:r>
              <a:rPr lang="fr-FR" sz="1600" dirty="0" err="1"/>
              <a:t>metal</a:t>
            </a:r>
            <a:r>
              <a:rPr lang="fr-FR" sz="1600" dirty="0"/>
              <a:t> </a:t>
            </a:r>
            <a:r>
              <a:rPr lang="fr-FR" sz="1600" dirty="0" err="1"/>
              <a:t>gate</a:t>
            </a:r>
            <a:r>
              <a:rPr lang="fr-FR" sz="1600" dirty="0"/>
              <a:t> valves (???)</a:t>
            </a:r>
          </a:p>
          <a:p>
            <a:pPr marL="342900" indent="-342900">
              <a:buFontTx/>
              <a:buChar char="-"/>
            </a:pPr>
            <a:r>
              <a:rPr lang="fr-FR" sz="1600" dirty="0"/>
              <a:t>2 </a:t>
            </a:r>
            <a:r>
              <a:rPr lang="fr-FR" sz="1600" dirty="0" err="1"/>
              <a:t>helium</a:t>
            </a:r>
            <a:r>
              <a:rPr lang="fr-FR" sz="1600" dirty="0"/>
              <a:t> valves</a:t>
            </a:r>
          </a:p>
          <a:p>
            <a:pPr marL="342900" indent="-342900">
              <a:buFontTx/>
              <a:buChar char="-"/>
            </a:pPr>
            <a:r>
              <a:rPr lang="fr-FR" sz="1600" dirty="0"/>
              <a:t>Angle vacuum valves</a:t>
            </a:r>
          </a:p>
          <a:p>
            <a:pPr marL="342900" indent="-342900">
              <a:buFontTx/>
              <a:buChar char="-"/>
            </a:pPr>
            <a:r>
              <a:rPr lang="fr-FR" sz="1600" dirty="0"/>
              <a:t>Thermal </a:t>
            </a:r>
            <a:r>
              <a:rPr lang="fr-FR" sz="1600" dirty="0" err="1"/>
              <a:t>shield</a:t>
            </a:r>
            <a:r>
              <a:rPr lang="fr-FR" sz="1600" dirty="0"/>
              <a:t> multi layer insulation + parts of cold mass</a:t>
            </a:r>
          </a:p>
          <a:p>
            <a:pPr marL="342900" indent="-342900">
              <a:buFontTx/>
              <a:buChar char="-"/>
            </a:pPr>
            <a:r>
              <a:rPr lang="fr-FR" sz="1600" dirty="0"/>
              <a:t>Instrumentation (</a:t>
            </a:r>
            <a:r>
              <a:rPr lang="fr-FR" sz="1600" dirty="0" err="1"/>
              <a:t>temperature</a:t>
            </a:r>
            <a:r>
              <a:rPr lang="fr-FR" sz="1600" dirty="0"/>
              <a:t> gauges, </a:t>
            </a:r>
            <a:r>
              <a:rPr lang="fr-FR" sz="1600" dirty="0" err="1"/>
              <a:t>level</a:t>
            </a:r>
            <a:r>
              <a:rPr lang="fr-FR" sz="1600" dirty="0"/>
              <a:t> gauges, pressure gauges)</a:t>
            </a:r>
          </a:p>
          <a:p>
            <a:pPr marL="342900" indent="-342900">
              <a:buFontTx/>
              <a:buChar char="-"/>
            </a:pPr>
            <a:r>
              <a:rPr lang="fr-FR" sz="1600" dirty="0" err="1"/>
              <a:t>Wiring</a:t>
            </a:r>
            <a:r>
              <a:rPr lang="fr-FR" sz="1600" dirty="0"/>
              <a:t> and </a:t>
            </a:r>
            <a:r>
              <a:rPr lang="fr-FR" sz="1600" dirty="0" err="1"/>
              <a:t>connectors</a:t>
            </a:r>
            <a:endParaRPr lang="en-GB" sz="16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5453CB-D093-4CE5-9FCD-3391216A92B9}"/>
              </a:ext>
            </a:extLst>
          </p:cNvPr>
          <p:cNvSpPr txBox="1"/>
          <p:nvPr/>
        </p:nvSpPr>
        <p:spPr>
          <a:xfrm>
            <a:off x="769252" y="2563918"/>
            <a:ext cx="155920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Vacuum </a:t>
            </a:r>
            <a:r>
              <a:rPr lang="fr-FR" sz="1600" dirty="0" err="1"/>
              <a:t>vessel</a:t>
            </a:r>
            <a:endParaRPr lang="en-GB" sz="1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F504EAB-A767-44A8-B604-101F9ED410A6}"/>
              </a:ext>
            </a:extLst>
          </p:cNvPr>
          <p:cNvSpPr txBox="1"/>
          <p:nvPr/>
        </p:nvSpPr>
        <p:spPr>
          <a:xfrm>
            <a:off x="5699809" y="2485337"/>
            <a:ext cx="1527982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Thermal </a:t>
            </a:r>
            <a:r>
              <a:rPr lang="fr-FR" sz="1600" dirty="0" err="1"/>
              <a:t>shield</a:t>
            </a:r>
            <a:endParaRPr lang="en-GB" sz="16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B8AA941-1B8E-4595-B775-9BE58155CA6C}"/>
              </a:ext>
            </a:extLst>
          </p:cNvPr>
          <p:cNvSpPr txBox="1"/>
          <p:nvPr/>
        </p:nvSpPr>
        <p:spPr>
          <a:xfrm>
            <a:off x="3681909" y="2534232"/>
            <a:ext cx="129073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 err="1"/>
              <a:t>Spaceframe</a:t>
            </a:r>
            <a:endParaRPr lang="en-GB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A95592B-25CF-4509-A8D3-878A5FC1F3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537" b="50000"/>
          <a:stretch/>
        </p:blipFill>
        <p:spPr>
          <a:xfrm>
            <a:off x="6338305" y="3438947"/>
            <a:ext cx="1620224" cy="204918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3115C5D-AC6D-4CAB-AA7E-0C9EDB412309}"/>
              </a:ext>
            </a:extLst>
          </p:cNvPr>
          <p:cNvSpPr txBox="1"/>
          <p:nvPr/>
        </p:nvSpPr>
        <p:spPr>
          <a:xfrm>
            <a:off x="8037765" y="4397896"/>
            <a:ext cx="2420856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Pressure </a:t>
            </a:r>
            <a:r>
              <a:rPr lang="fr-FR" sz="1600" dirty="0" err="1"/>
              <a:t>safety</a:t>
            </a:r>
            <a:r>
              <a:rPr lang="fr-FR" sz="1600" dirty="0"/>
              <a:t> </a:t>
            </a:r>
            <a:r>
              <a:rPr lang="fr-FR" sz="1600" dirty="0" err="1"/>
              <a:t>devices</a:t>
            </a:r>
            <a:r>
              <a:rPr lang="fr-FR" sz="1600" dirty="0"/>
              <a:t>:</a:t>
            </a:r>
          </a:p>
          <a:p>
            <a:pPr marL="342900" indent="-342900">
              <a:buFontTx/>
              <a:buChar char="-"/>
            </a:pPr>
            <a:r>
              <a:rPr lang="fr-FR" sz="1600" dirty="0" err="1"/>
              <a:t>Bursting</a:t>
            </a:r>
            <a:r>
              <a:rPr lang="fr-FR" sz="1600" dirty="0"/>
              <a:t> </a:t>
            </a:r>
            <a:r>
              <a:rPr lang="fr-FR" sz="1600" dirty="0" err="1"/>
              <a:t>disks</a:t>
            </a:r>
            <a:r>
              <a:rPr lang="fr-FR" sz="1600" dirty="0"/>
              <a:t> (x2)</a:t>
            </a:r>
          </a:p>
          <a:p>
            <a:pPr marL="342900" indent="-342900">
              <a:buFontTx/>
              <a:buChar char="-"/>
            </a:pPr>
            <a:r>
              <a:rPr lang="fr-FR" sz="1600" dirty="0" err="1"/>
              <a:t>Controlled</a:t>
            </a:r>
            <a:r>
              <a:rPr lang="fr-FR" sz="1600" dirty="0"/>
              <a:t> valve</a:t>
            </a:r>
          </a:p>
          <a:p>
            <a:pPr marL="342900" indent="-342900">
              <a:buFontTx/>
              <a:buChar char="-"/>
            </a:pPr>
            <a:r>
              <a:rPr lang="fr-FR" sz="1600" dirty="0" err="1"/>
              <a:t>Safety</a:t>
            </a:r>
            <a:r>
              <a:rPr lang="fr-FR" sz="1600" dirty="0"/>
              <a:t> valve</a:t>
            </a:r>
            <a:endParaRPr lang="en-GB" sz="16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95704A7-1835-413F-8F23-C0A4A23D07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72"/>
          <a:stretch/>
        </p:blipFill>
        <p:spPr>
          <a:xfrm>
            <a:off x="7757150" y="866790"/>
            <a:ext cx="2006962" cy="149488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125A0BB-2857-4E6B-BFC0-221EAA068509}"/>
              </a:ext>
            </a:extLst>
          </p:cNvPr>
          <p:cNvSpPr txBox="1"/>
          <p:nvPr/>
        </p:nvSpPr>
        <p:spPr>
          <a:xfrm>
            <a:off x="7721273" y="2392462"/>
            <a:ext cx="2330872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Coupler « </a:t>
            </a:r>
            <a:r>
              <a:rPr lang="fr-FR" sz="1600" dirty="0" err="1"/>
              <a:t>bell</a:t>
            </a:r>
            <a:r>
              <a:rPr lang="fr-FR" sz="1600" dirty="0"/>
              <a:t> » &amp; </a:t>
            </a:r>
            <a:r>
              <a:rPr lang="fr-FR" sz="1600" dirty="0" err="1"/>
              <a:t>Patm</a:t>
            </a:r>
            <a:r>
              <a:rPr lang="fr-FR" sz="1600" dirty="0"/>
              <a:t> compensation (x4)</a:t>
            </a:r>
            <a:endParaRPr lang="en-GB" sz="1600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4DA50CD-B677-4DDB-A612-D47F05F6C0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045" y="808157"/>
            <a:ext cx="3001677" cy="168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12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COMPONENTS  NOT  REUSED  OR  MODIFIED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71851F-A3B6-4945-82B4-EAE37A97A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126" y="823641"/>
            <a:ext cx="2225233" cy="167044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E509705-AEC8-4500-8009-E36561599675}"/>
              </a:ext>
            </a:extLst>
          </p:cNvPr>
          <p:cNvSpPr txBox="1"/>
          <p:nvPr/>
        </p:nvSpPr>
        <p:spPr>
          <a:xfrm>
            <a:off x="950139" y="2634760"/>
            <a:ext cx="1967205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Magnetic </a:t>
            </a:r>
            <a:r>
              <a:rPr lang="fr-FR" dirty="0" err="1"/>
              <a:t>shield</a:t>
            </a:r>
            <a:endParaRPr lang="fr-FR" dirty="0"/>
          </a:p>
          <a:p>
            <a:r>
              <a:rPr lang="fr-FR" dirty="0"/>
              <a:t>(not </a:t>
            </a:r>
            <a:r>
              <a:rPr lang="fr-FR" dirty="0" err="1"/>
              <a:t>reused</a:t>
            </a:r>
            <a:r>
              <a:rPr lang="fr-FR" dirty="0"/>
              <a:t>)</a:t>
            </a:r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D1727ED-B0EB-42A5-A9F3-72B6DF5FD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759" y="1366682"/>
            <a:ext cx="3529890" cy="253615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FDF23A5-5A82-4DB6-BFB5-8A1440853906}"/>
              </a:ext>
            </a:extLst>
          </p:cNvPr>
          <p:cNvSpPr txBox="1"/>
          <p:nvPr/>
        </p:nvSpPr>
        <p:spPr>
          <a:xfrm>
            <a:off x="4522291" y="4100943"/>
            <a:ext cx="562759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Supporting</a:t>
            </a:r>
            <a:r>
              <a:rPr lang="fr-FR" dirty="0"/>
              <a:t> system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adapted</a:t>
            </a:r>
            <a:r>
              <a:rPr lang="fr-FR" dirty="0"/>
              <a:t> to Perle </a:t>
            </a:r>
            <a:r>
              <a:rPr lang="fr-FR" dirty="0" err="1"/>
              <a:t>cavity</a:t>
            </a:r>
            <a:r>
              <a:rPr lang="fr-FR" dirty="0"/>
              <a:t>.</a:t>
            </a:r>
          </a:p>
          <a:p>
            <a:pPr algn="ctr"/>
            <a:r>
              <a:rPr lang="fr-FR" dirty="0"/>
              <a:t>Perle tank </a:t>
            </a:r>
            <a:r>
              <a:rPr lang="fr-FR" dirty="0" err="1"/>
              <a:t>diameter</a:t>
            </a:r>
            <a:r>
              <a:rPr lang="fr-FR" dirty="0"/>
              <a:t> &lt;  ESS </a:t>
            </a:r>
            <a:r>
              <a:rPr lang="fr-FR" dirty="0" err="1"/>
              <a:t>diameter</a:t>
            </a:r>
            <a:endParaRPr lang="en-GB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D592298-5B11-4E82-B8EE-EBE5ACDA4BE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6" y="3700097"/>
            <a:ext cx="777949" cy="65452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B7BB65-ACC5-4973-B1EE-887D3A140D2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12" y="3605808"/>
            <a:ext cx="1152746" cy="82815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F1A4C700-515E-4099-9024-317FD2596D2A}"/>
              </a:ext>
            </a:extLst>
          </p:cNvPr>
          <p:cNvSpPr txBox="1"/>
          <p:nvPr/>
        </p:nvSpPr>
        <p:spPr>
          <a:xfrm>
            <a:off x="793896" y="4538466"/>
            <a:ext cx="2892138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Inter </a:t>
            </a:r>
            <a:r>
              <a:rPr lang="fr-FR" dirty="0" err="1"/>
              <a:t>cavities</a:t>
            </a:r>
            <a:r>
              <a:rPr lang="fr-FR" dirty="0"/>
              <a:t> </a:t>
            </a:r>
            <a:r>
              <a:rPr lang="fr-FR" dirty="0" err="1"/>
              <a:t>bellows</a:t>
            </a:r>
            <a:r>
              <a:rPr lang="fr-FR" dirty="0"/>
              <a:t> </a:t>
            </a:r>
          </a:p>
          <a:p>
            <a:r>
              <a:rPr lang="fr-FR" dirty="0"/>
              <a:t>&amp; Cold/warm transitions</a:t>
            </a:r>
          </a:p>
          <a:p>
            <a:r>
              <a:rPr lang="fr-FR" dirty="0"/>
              <a:t>(not </a:t>
            </a:r>
            <a:r>
              <a:rPr lang="fr-FR" dirty="0" err="1"/>
              <a:t>reused</a:t>
            </a:r>
            <a:r>
              <a:rPr lang="fr-FR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371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0" y="759617"/>
            <a:ext cx="911110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SUMMARY</a:t>
            </a:r>
          </a:p>
          <a:p>
            <a:pPr algn="ctr"/>
            <a:endParaRPr lang="en-GB" sz="2800" b="1" dirty="0"/>
          </a:p>
          <a:p>
            <a:pPr marL="342900" indent="-342900">
              <a:buFontTx/>
              <a:buChar char="-"/>
            </a:pPr>
            <a:r>
              <a:rPr lang="en-GB" sz="2800" b="1" dirty="0"/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34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CRYOGENIC  LINES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38E0393-1FF3-42BF-9567-9C6AE136C0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5" y="974813"/>
            <a:ext cx="6120680" cy="4327567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9D3A51C3-6A02-4F88-8508-B17ECBCEC504}"/>
              </a:ext>
            </a:extLst>
          </p:cNvPr>
          <p:cNvCxnSpPr>
            <a:cxnSpLocks/>
          </p:cNvCxnSpPr>
          <p:nvPr/>
        </p:nvCxnSpPr>
        <p:spPr>
          <a:xfrm flipH="1" flipV="1">
            <a:off x="7121302" y="2446702"/>
            <a:ext cx="569341" cy="40568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12EF32E-5E82-4DFF-B126-4944BB2FC0B8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4870746" y="2601600"/>
            <a:ext cx="288032" cy="42157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C8D55B1-D88E-4E88-A561-C03FAD5FA669}"/>
              </a:ext>
            </a:extLst>
          </p:cNvPr>
          <p:cNvCxnSpPr/>
          <p:nvPr/>
        </p:nvCxnSpPr>
        <p:spPr>
          <a:xfrm flipH="1" flipV="1">
            <a:off x="3757730" y="4028243"/>
            <a:ext cx="504056" cy="7871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3873F360-E8D0-4FF5-84A4-0D7B040CA21E}"/>
              </a:ext>
            </a:extLst>
          </p:cNvPr>
          <p:cNvCxnSpPr>
            <a:cxnSpLocks/>
          </p:cNvCxnSpPr>
          <p:nvPr/>
        </p:nvCxnSpPr>
        <p:spPr>
          <a:xfrm flipH="1" flipV="1">
            <a:off x="6034124" y="3431849"/>
            <a:ext cx="432048" cy="653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8E708FC5-FAD0-44D8-8946-513318F5CA7F}"/>
              </a:ext>
            </a:extLst>
          </p:cNvPr>
          <p:cNvSpPr txBox="1"/>
          <p:nvPr/>
        </p:nvSpPr>
        <p:spPr>
          <a:xfrm>
            <a:off x="4006650" y="1862936"/>
            <a:ext cx="1728192" cy="738664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 err="1"/>
              <a:t>Ti</a:t>
            </a:r>
            <a:r>
              <a:rPr lang="en-GB" sz="1600" dirty="0"/>
              <a:t> diphasic line</a:t>
            </a:r>
          </a:p>
          <a:p>
            <a:pPr algn="ctr"/>
            <a:r>
              <a:rPr lang="fr-FR" sz="1600" dirty="0"/>
              <a:t>N</a:t>
            </a:r>
            <a:r>
              <a:rPr lang="en-GB" sz="1600" dirty="0" err="1"/>
              <a:t>ot</a:t>
            </a:r>
            <a:r>
              <a:rPr lang="en-GB" sz="1600" dirty="0"/>
              <a:t> reused or deeply modified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08ED0D-CF92-48F8-B2CD-B4EC03FCADA1}"/>
              </a:ext>
            </a:extLst>
          </p:cNvPr>
          <p:cNvSpPr txBox="1"/>
          <p:nvPr/>
        </p:nvSpPr>
        <p:spPr>
          <a:xfrm>
            <a:off x="5315191" y="4116612"/>
            <a:ext cx="1437865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Cooling down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F53EFE5-EEB4-4D40-AC8B-62DC15ED361F}"/>
              </a:ext>
            </a:extLst>
          </p:cNvPr>
          <p:cNvSpPr txBox="1"/>
          <p:nvPr/>
        </p:nvSpPr>
        <p:spPr>
          <a:xfrm>
            <a:off x="7762651" y="2729276"/>
            <a:ext cx="1297483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Cavities filling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8285022-C4AC-4E44-917E-EBB6E887A827}"/>
              </a:ext>
            </a:extLst>
          </p:cNvPr>
          <p:cNvSpPr txBox="1"/>
          <p:nvPr/>
        </p:nvSpPr>
        <p:spPr>
          <a:xfrm>
            <a:off x="3357271" y="4798204"/>
            <a:ext cx="1681968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Couplers cooling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68B4FAD-8423-415C-AB23-27C1252FE08A}"/>
              </a:ext>
            </a:extLst>
          </p:cNvPr>
          <p:cNvSpPr/>
          <p:nvPr/>
        </p:nvSpPr>
        <p:spPr>
          <a:xfrm>
            <a:off x="5674419" y="974813"/>
            <a:ext cx="719411" cy="936104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CD12B37-75BC-4DB3-8124-705AC582AEA3}"/>
              </a:ext>
            </a:extLst>
          </p:cNvPr>
          <p:cNvSpPr/>
          <p:nvPr/>
        </p:nvSpPr>
        <p:spPr>
          <a:xfrm>
            <a:off x="6702573" y="962144"/>
            <a:ext cx="719411" cy="2189806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F1D13B7C-868D-4360-9A8B-1D4091F66349}"/>
              </a:ext>
            </a:extLst>
          </p:cNvPr>
          <p:cNvSpPr/>
          <p:nvPr/>
        </p:nvSpPr>
        <p:spPr>
          <a:xfrm>
            <a:off x="930645" y="3222831"/>
            <a:ext cx="719411" cy="936104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DB1F55B-A8F3-400D-AF28-0D5E638779ED}"/>
              </a:ext>
            </a:extLst>
          </p:cNvPr>
          <p:cNvSpPr/>
          <p:nvPr/>
        </p:nvSpPr>
        <p:spPr>
          <a:xfrm>
            <a:off x="2104662" y="2976294"/>
            <a:ext cx="307405" cy="2189807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24D6A56B-8289-49A2-9513-B8DC90EA6048}"/>
              </a:ext>
            </a:extLst>
          </p:cNvPr>
          <p:cNvCxnSpPr>
            <a:cxnSpLocks/>
          </p:cNvCxnSpPr>
          <p:nvPr/>
        </p:nvCxnSpPr>
        <p:spPr>
          <a:xfrm flipH="1">
            <a:off x="2383077" y="3138596"/>
            <a:ext cx="445839" cy="21860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9E125C2-2EF2-4EC6-B15F-79A41125CF24}"/>
              </a:ext>
            </a:extLst>
          </p:cNvPr>
          <p:cNvCxnSpPr>
            <a:cxnSpLocks/>
          </p:cNvCxnSpPr>
          <p:nvPr/>
        </p:nvCxnSpPr>
        <p:spPr>
          <a:xfrm flipV="1">
            <a:off x="806283" y="4116612"/>
            <a:ext cx="272163" cy="5464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E9CB98B-DC0A-4E7B-9B6B-75E2653A0800}"/>
              </a:ext>
            </a:extLst>
          </p:cNvPr>
          <p:cNvCxnSpPr>
            <a:cxnSpLocks/>
          </p:cNvCxnSpPr>
          <p:nvPr/>
        </p:nvCxnSpPr>
        <p:spPr>
          <a:xfrm flipH="1">
            <a:off x="7382957" y="1214753"/>
            <a:ext cx="682556" cy="36476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E613DB0-0623-473F-B7ED-8F315BD072A3}"/>
              </a:ext>
            </a:extLst>
          </p:cNvPr>
          <p:cNvCxnSpPr>
            <a:cxnSpLocks/>
          </p:cNvCxnSpPr>
          <p:nvPr/>
        </p:nvCxnSpPr>
        <p:spPr>
          <a:xfrm>
            <a:off x="5119767" y="1214753"/>
            <a:ext cx="842684" cy="1693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9F158469-1F0D-4278-99B9-AE02A81B409B}"/>
              </a:ext>
            </a:extLst>
          </p:cNvPr>
          <p:cNvSpPr txBox="1"/>
          <p:nvPr/>
        </p:nvSpPr>
        <p:spPr>
          <a:xfrm>
            <a:off x="359514" y="4652764"/>
            <a:ext cx="799944" cy="492443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Bursting disk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5EE3EB3-2FB3-407D-B642-569C7156284E}"/>
              </a:ext>
            </a:extLst>
          </p:cNvPr>
          <p:cNvSpPr txBox="1"/>
          <p:nvPr/>
        </p:nvSpPr>
        <p:spPr>
          <a:xfrm>
            <a:off x="1021614" y="2282049"/>
            <a:ext cx="1361463" cy="24622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He Exchanger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1640066-F525-4D5E-AB11-B4F3CF92ACFD}"/>
              </a:ext>
            </a:extLst>
          </p:cNvPr>
          <p:cNvSpPr txBox="1"/>
          <p:nvPr/>
        </p:nvSpPr>
        <p:spPr>
          <a:xfrm>
            <a:off x="8100654" y="1053193"/>
            <a:ext cx="886134" cy="246221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JT valve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9C60289-0614-41DE-AEEB-78001CC9111F}"/>
              </a:ext>
            </a:extLst>
          </p:cNvPr>
          <p:cNvSpPr txBox="1"/>
          <p:nvPr/>
        </p:nvSpPr>
        <p:spPr>
          <a:xfrm>
            <a:off x="4059557" y="959179"/>
            <a:ext cx="1437865" cy="246221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Bursting disk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0575CA09-FB6D-4554-B1C8-BDB74A1D49AD}"/>
              </a:ext>
            </a:extLst>
          </p:cNvPr>
          <p:cNvCxnSpPr>
            <a:cxnSpLocks/>
          </p:cNvCxnSpPr>
          <p:nvPr/>
        </p:nvCxnSpPr>
        <p:spPr>
          <a:xfrm flipV="1">
            <a:off x="1671577" y="3431850"/>
            <a:ext cx="378938" cy="6531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13282E1F-73CA-40E4-89CD-7BA1C6B7CBB6}"/>
              </a:ext>
            </a:extLst>
          </p:cNvPr>
          <p:cNvCxnSpPr>
            <a:cxnSpLocks/>
          </p:cNvCxnSpPr>
          <p:nvPr/>
        </p:nvCxnSpPr>
        <p:spPr>
          <a:xfrm>
            <a:off x="1719349" y="3449611"/>
            <a:ext cx="349436" cy="5786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77B3BCF9-5EEE-4EAB-BD44-B62C3F0B4465}"/>
              </a:ext>
            </a:extLst>
          </p:cNvPr>
          <p:cNvSpPr txBox="1"/>
          <p:nvPr/>
        </p:nvSpPr>
        <p:spPr>
          <a:xfrm>
            <a:off x="2606993" y="2845117"/>
            <a:ext cx="1349238" cy="492443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Cooling down valve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B0AFB056-E595-4B87-80C3-FF25F9B217C9}"/>
              </a:ext>
            </a:extLst>
          </p:cNvPr>
          <p:cNvCxnSpPr>
            <a:cxnSpLocks/>
          </p:cNvCxnSpPr>
          <p:nvPr/>
        </p:nvCxnSpPr>
        <p:spPr>
          <a:xfrm>
            <a:off x="1650056" y="2576373"/>
            <a:ext cx="254245" cy="89127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C07644EB-9E6D-4D4B-B29A-309A412F93B1}"/>
              </a:ext>
            </a:extLst>
          </p:cNvPr>
          <p:cNvSpPr txBox="1"/>
          <p:nvPr/>
        </p:nvSpPr>
        <p:spPr>
          <a:xfrm>
            <a:off x="7042571" y="3212498"/>
            <a:ext cx="3672408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The configuration and the dimensioning of the Cryogenic circuits strongly depends on: </a:t>
            </a:r>
          </a:p>
          <a:p>
            <a:pPr marL="285750" indent="-285750">
              <a:buFontTx/>
              <a:buChar char="-"/>
            </a:pPr>
            <a:r>
              <a:rPr lang="en-GB" sz="1600" b="1" dirty="0"/>
              <a:t>the characteristics of the HOM couplers cooling  </a:t>
            </a:r>
          </a:p>
          <a:p>
            <a:pPr marL="285750" indent="-285750">
              <a:buFontTx/>
              <a:buChar char="-"/>
            </a:pPr>
            <a:r>
              <a:rPr lang="en-GB" sz="1600" b="1" dirty="0"/>
              <a:t>The power to be dissipated by the low pressure circuit (see related slide)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F7BD9567-FD9C-4867-81DE-47A2C66686BF}"/>
              </a:ext>
            </a:extLst>
          </p:cNvPr>
          <p:cNvSpPr txBox="1"/>
          <p:nvPr/>
        </p:nvSpPr>
        <p:spPr>
          <a:xfrm>
            <a:off x="402395" y="988669"/>
            <a:ext cx="30091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Mainly</a:t>
            </a:r>
            <a:r>
              <a:rPr lang="fr-FR" dirty="0"/>
              <a:t> all </a:t>
            </a:r>
            <a:r>
              <a:rPr lang="fr-FR" dirty="0" err="1"/>
              <a:t>welded</a:t>
            </a:r>
            <a:r>
              <a:rPr lang="fr-FR" dirty="0"/>
              <a:t> circuits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751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1" y="759617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>
              <a:solidFill>
                <a:schemeClr val="bg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690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 63">
            <a:extLst>
              <a:ext uri="{FF2B5EF4-FFF2-40B4-BE49-F238E27FC236}">
                <a16:creationId xmlns:a16="http://schemas.microsoft.com/office/drawing/2014/main" id="{84E5584D-5D32-4C27-A025-0CC7DB702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3124" y="1916397"/>
            <a:ext cx="6431741" cy="244706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CAVITY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225795DC-78BB-4A3B-AF86-3706A9E0F0F0}"/>
              </a:ext>
            </a:extLst>
          </p:cNvPr>
          <p:cNvSpPr txBox="1"/>
          <p:nvPr/>
        </p:nvSpPr>
        <p:spPr>
          <a:xfrm>
            <a:off x="5207092" y="1263092"/>
            <a:ext cx="1071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Bellows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950B6DBA-EBF9-4EAA-B5C9-F218F6428691}"/>
              </a:ext>
            </a:extLst>
          </p:cNvPr>
          <p:cNvCxnSpPr>
            <a:cxnSpLocks/>
          </p:cNvCxnSpPr>
          <p:nvPr/>
        </p:nvCxnSpPr>
        <p:spPr>
          <a:xfrm flipH="1">
            <a:off x="5223335" y="1577486"/>
            <a:ext cx="519321" cy="7281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FACBF3B5-AC34-4A16-A69A-C8B317FD0872}"/>
              </a:ext>
            </a:extLst>
          </p:cNvPr>
          <p:cNvCxnSpPr>
            <a:cxnSpLocks/>
          </p:cNvCxnSpPr>
          <p:nvPr/>
        </p:nvCxnSpPr>
        <p:spPr>
          <a:xfrm>
            <a:off x="7219438" y="1672168"/>
            <a:ext cx="1" cy="52573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05426961-AAFE-4A48-9498-21D57B004F38}"/>
              </a:ext>
            </a:extLst>
          </p:cNvPr>
          <p:cNvSpPr txBox="1"/>
          <p:nvPr/>
        </p:nvSpPr>
        <p:spPr>
          <a:xfrm>
            <a:off x="7191174" y="1701695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D368</a:t>
            </a:r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551E8E0E-B724-46A8-B52C-FEA0E8FC7394}"/>
              </a:ext>
            </a:extLst>
          </p:cNvPr>
          <p:cNvCxnSpPr>
            <a:cxnSpLocks/>
          </p:cNvCxnSpPr>
          <p:nvPr/>
        </p:nvCxnSpPr>
        <p:spPr>
          <a:xfrm flipH="1" flipV="1">
            <a:off x="4943564" y="4256681"/>
            <a:ext cx="514831" cy="5099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>
            <a:extLst>
              <a:ext uri="{FF2B5EF4-FFF2-40B4-BE49-F238E27FC236}">
                <a16:creationId xmlns:a16="http://schemas.microsoft.com/office/drawing/2014/main" id="{9E42F7FB-3688-4DBB-8985-9E61A79EA441}"/>
              </a:ext>
            </a:extLst>
          </p:cNvPr>
          <p:cNvSpPr txBox="1"/>
          <p:nvPr/>
        </p:nvSpPr>
        <p:spPr>
          <a:xfrm>
            <a:off x="5458395" y="4262714"/>
            <a:ext cx="1930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HOM Coupler (bulk) (2+2)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33A9D44-F960-4B5F-B3C1-302513F13BA3}"/>
              </a:ext>
            </a:extLst>
          </p:cNvPr>
          <p:cNvSpPr txBox="1"/>
          <p:nvPr/>
        </p:nvSpPr>
        <p:spPr>
          <a:xfrm>
            <a:off x="201812" y="1157536"/>
            <a:ext cx="3960439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dirty="0"/>
              <a:t>First draft</a:t>
            </a:r>
          </a:p>
          <a:p>
            <a:pPr marL="342900" indent="-342900">
              <a:buFontTx/>
              <a:buChar char="-"/>
            </a:pPr>
            <a:r>
              <a:rPr lang="fr-FR" dirty="0"/>
              <a:t>Design </a:t>
            </a:r>
            <a:r>
              <a:rPr lang="fr-FR" dirty="0" err="1"/>
              <a:t>Jlab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2+2 HOM </a:t>
            </a:r>
            <a:r>
              <a:rPr lang="fr-FR" dirty="0" err="1"/>
              <a:t>couplers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HOM coupler basis </a:t>
            </a:r>
            <a:r>
              <a:rPr lang="fr-FR" dirty="0" err="1"/>
              <a:t>cooled</a:t>
            </a:r>
            <a:r>
              <a:rPr lang="fr-FR" dirty="0"/>
              <a:t> by </a:t>
            </a:r>
            <a:r>
              <a:rPr lang="fr-FR" dirty="0" err="1"/>
              <a:t>Lhe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Compatibility </a:t>
            </a:r>
            <a:r>
              <a:rPr lang="fr-FR" dirty="0" err="1"/>
              <a:t>with</a:t>
            </a:r>
            <a:r>
              <a:rPr lang="fr-FR" dirty="0"/>
              <a:t> ESS Cryomodule: positions of main coupler &amp; </a:t>
            </a:r>
            <a:r>
              <a:rPr lang="fr-FR" dirty="0" err="1"/>
              <a:t>helium</a:t>
            </a:r>
            <a:r>
              <a:rPr lang="fr-FR" dirty="0"/>
              <a:t> ports, </a:t>
            </a:r>
            <a:r>
              <a:rPr lang="fr-FR" dirty="0" err="1"/>
              <a:t>link</a:t>
            </a:r>
            <a:r>
              <a:rPr lang="fr-FR" dirty="0"/>
              <a:t> to the </a:t>
            </a:r>
            <a:r>
              <a:rPr lang="fr-FR" dirty="0" err="1"/>
              <a:t>supporting</a:t>
            </a:r>
            <a:r>
              <a:rPr lang="fr-FR" dirty="0"/>
              <a:t> system…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309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COLD  TUNING  SYSTEM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3" y="5700848"/>
            <a:ext cx="2411556" cy="322263"/>
          </a:xfrm>
        </p:spPr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991D3940-6737-46F9-8190-CE3FE2141BAF}"/>
              </a:ext>
            </a:extLst>
          </p:cNvPr>
          <p:cNvSpPr txBox="1">
            <a:spLocks/>
          </p:cNvSpPr>
          <p:nvPr/>
        </p:nvSpPr>
        <p:spPr>
          <a:xfrm>
            <a:off x="2938116" y="5714820"/>
            <a:ext cx="489654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ct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/>
              <a:t>Gilles OLIVIER</a:t>
            </a:r>
            <a:endParaRPr lang="fr-FR" dirty="0"/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DDDC512C-9BEB-4EEB-B095-97C7FE400E01}"/>
              </a:ext>
            </a:extLst>
          </p:cNvPr>
          <p:cNvSpPr txBox="1">
            <a:spLocks/>
          </p:cNvSpPr>
          <p:nvPr/>
        </p:nvSpPr>
        <p:spPr>
          <a:xfrm>
            <a:off x="8159407" y="5714820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C653321-5F6A-461B-9E3F-D5A4C9BBC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574" y="2881818"/>
            <a:ext cx="5166360" cy="118872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9CEB08-112A-48B0-849D-8949A1AD1275}"/>
              </a:ext>
            </a:extLst>
          </p:cNvPr>
          <p:cNvSpPr/>
          <p:nvPr/>
        </p:nvSpPr>
        <p:spPr>
          <a:xfrm>
            <a:off x="4079450" y="3283195"/>
            <a:ext cx="5507365" cy="44442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8E9B813-26E3-49FC-BED8-85271AA3D737}"/>
              </a:ext>
            </a:extLst>
          </p:cNvPr>
          <p:cNvSpPr txBox="1"/>
          <p:nvPr/>
        </p:nvSpPr>
        <p:spPr>
          <a:xfrm>
            <a:off x="6322491" y="747489"/>
            <a:ext cx="4417869" cy="16004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1400" dirty="0"/>
              <a:t>Compact design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Allows enough space for HOM couplers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Moved back from the helium tank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Need of adaptation for flange and tank interfaces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N</a:t>
            </a:r>
            <a:r>
              <a:rPr lang="en-GB" sz="1400" dirty="0" err="1"/>
              <a:t>eed</a:t>
            </a:r>
            <a:r>
              <a:rPr lang="en-GB" sz="1400" dirty="0"/>
              <a:t> of adaptation for bigger beam pipe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Pay attention to the overall stiffness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Designed, tested and validated at IJCLab</a:t>
            </a:r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EC5424EB-510A-491E-B519-38169A161615}"/>
              </a:ext>
            </a:extLst>
          </p:cNvPr>
          <p:cNvSpPr/>
          <p:nvPr/>
        </p:nvSpPr>
        <p:spPr>
          <a:xfrm rot="10800000">
            <a:off x="8831220" y="2342741"/>
            <a:ext cx="216233" cy="45893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4AADD48-837D-486C-99EF-9AE5CEBA3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59" y="725386"/>
            <a:ext cx="2571814" cy="348400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E89F15A-9077-405E-AF23-F4C3AA9392FE}"/>
              </a:ext>
            </a:extLst>
          </p:cNvPr>
          <p:cNvSpPr txBox="1"/>
          <p:nvPr/>
        </p:nvSpPr>
        <p:spPr>
          <a:xfrm>
            <a:off x="3351676" y="891781"/>
            <a:ext cx="282481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Tuner for:</a:t>
            </a:r>
          </a:p>
          <a:p>
            <a:pPr marL="342900" indent="-342900">
              <a:buFontTx/>
              <a:buChar char="-"/>
            </a:pPr>
            <a:r>
              <a:rPr lang="fr-FR" dirty="0"/>
              <a:t>ESS double </a:t>
            </a:r>
            <a:r>
              <a:rPr lang="fr-FR" dirty="0" err="1"/>
              <a:t>spoke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Myrrha single </a:t>
            </a:r>
            <a:r>
              <a:rPr lang="fr-FR" dirty="0" err="1"/>
              <a:t>spoke</a:t>
            </a:r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9713A9A-CD93-45EE-A453-FC34C5D72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754" y="4288806"/>
            <a:ext cx="3645724" cy="131685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67CB1BC-D23B-4A61-BFDD-51BCF0E36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203" y="4424945"/>
            <a:ext cx="1365622" cy="1060796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B81FDF69-5D8F-4FDB-A790-910778D1469B}"/>
              </a:ext>
            </a:extLst>
          </p:cNvPr>
          <p:cNvSpPr txBox="1"/>
          <p:nvPr/>
        </p:nvSpPr>
        <p:spPr>
          <a:xfrm>
            <a:off x="4766005" y="4436553"/>
            <a:ext cx="1593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Maximum bulk of the tuner</a:t>
            </a:r>
            <a:endParaRPr lang="en-GB" sz="1600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4361CA30-976D-4D99-BFA4-57010DED5F98}"/>
              </a:ext>
            </a:extLst>
          </p:cNvPr>
          <p:cNvCxnSpPr>
            <a:cxnSpLocks/>
          </p:cNvCxnSpPr>
          <p:nvPr/>
        </p:nvCxnSpPr>
        <p:spPr>
          <a:xfrm>
            <a:off x="6034459" y="4792288"/>
            <a:ext cx="798673" cy="37541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C491214-11F8-49B4-91BA-B10EB6201837}"/>
              </a:ext>
            </a:extLst>
          </p:cNvPr>
          <p:cNvCxnSpPr>
            <a:cxnSpLocks/>
          </p:cNvCxnSpPr>
          <p:nvPr/>
        </p:nvCxnSpPr>
        <p:spPr>
          <a:xfrm flipV="1">
            <a:off x="2406113" y="5080042"/>
            <a:ext cx="873610" cy="8766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64D8390-1610-46BF-A645-E651370141D4}"/>
              </a:ext>
            </a:extLst>
          </p:cNvPr>
          <p:cNvSpPr txBox="1"/>
          <p:nvPr/>
        </p:nvSpPr>
        <p:spPr>
          <a:xfrm>
            <a:off x="906367" y="4749327"/>
            <a:ext cx="16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Easy</a:t>
            </a:r>
            <a:r>
              <a:rPr lang="fr-FR" sz="1600" dirty="0"/>
              <a:t> </a:t>
            </a:r>
            <a:r>
              <a:rPr lang="fr-FR" sz="1600" dirty="0" err="1"/>
              <a:t>access</a:t>
            </a:r>
            <a:r>
              <a:rPr lang="fr-FR" sz="1600" dirty="0"/>
              <a:t> via the trap </a:t>
            </a:r>
            <a:r>
              <a:rPr lang="fr-FR" sz="1600" dirty="0" err="1"/>
              <a:t>doors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88613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HOM  POWER  EXTRACTION / DISSIPATION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688AFAF-085F-4B25-A39D-8A8B092E8173}"/>
              </a:ext>
            </a:extLst>
          </p:cNvPr>
          <p:cNvSpPr txBox="1"/>
          <p:nvPr/>
        </p:nvSpPr>
        <p:spPr>
          <a:xfrm>
            <a:off x="1954519" y="1834563"/>
            <a:ext cx="5016044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Thermal </a:t>
            </a:r>
            <a:r>
              <a:rPr lang="fr-FR" sz="1600" dirty="0" err="1"/>
              <a:t>loads</a:t>
            </a:r>
            <a:r>
              <a:rPr lang="fr-FR" sz="1600" dirty="0"/>
              <a:t> due to RF </a:t>
            </a:r>
            <a:r>
              <a:rPr lang="fr-FR" sz="1600" dirty="0" err="1"/>
              <a:t>cable</a:t>
            </a:r>
            <a:r>
              <a:rPr lang="fr-FR" sz="1600" dirty="0"/>
              <a:t>:</a:t>
            </a:r>
          </a:p>
          <a:p>
            <a:pPr marL="342900" indent="-342900">
              <a:buFontTx/>
              <a:buChar char="-"/>
            </a:pPr>
            <a:r>
              <a:rPr lang="fr-FR" sz="1600" dirty="0" err="1"/>
              <a:t>Static</a:t>
            </a:r>
            <a:r>
              <a:rPr lang="fr-FR" sz="1600" dirty="0"/>
              <a:t> conduction </a:t>
            </a:r>
            <a:r>
              <a:rPr lang="fr-FR" sz="1600" dirty="0" err="1"/>
              <a:t>through</a:t>
            </a:r>
            <a:r>
              <a:rPr lang="fr-FR" sz="1600" dirty="0"/>
              <a:t> the RF </a:t>
            </a:r>
            <a:r>
              <a:rPr lang="fr-FR" sz="1600" dirty="0" err="1"/>
              <a:t>cable</a:t>
            </a:r>
            <a:endParaRPr lang="fr-FR" sz="1600" dirty="0"/>
          </a:p>
          <a:p>
            <a:pPr marL="342900" indent="-342900">
              <a:buFontTx/>
              <a:buChar char="-"/>
            </a:pPr>
            <a:r>
              <a:rPr lang="fr-FR" sz="1600" dirty="0"/>
              <a:t>Dynamic </a:t>
            </a:r>
            <a:r>
              <a:rPr lang="fr-FR" sz="1600" dirty="0" err="1"/>
              <a:t>loads</a:t>
            </a:r>
            <a:r>
              <a:rPr lang="fr-FR" sz="1600" dirty="0"/>
              <a:t> in the RF </a:t>
            </a:r>
            <a:r>
              <a:rPr lang="fr-FR" sz="1600" dirty="0" err="1"/>
              <a:t>cable</a:t>
            </a:r>
            <a:endParaRPr lang="fr-FR" sz="1600" dirty="0"/>
          </a:p>
          <a:p>
            <a:pPr marL="342900" indent="-342900">
              <a:buFontTx/>
              <a:buChar char="-"/>
            </a:pPr>
            <a:r>
              <a:rPr lang="en-GB" sz="1600" dirty="0"/>
              <a:t>Intermediate thermalizations needed à 2 &amp; 50K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RF coax cable thermal behaviour to be analysed. </a:t>
            </a:r>
            <a:r>
              <a:rPr lang="fr-FR" sz="1600" dirty="0"/>
              <a:t>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AC54EEB-6B74-44C3-8689-62CE2C154A6F}"/>
              </a:ext>
            </a:extLst>
          </p:cNvPr>
          <p:cNvSpPr txBox="1"/>
          <p:nvPr/>
        </p:nvSpPr>
        <p:spPr>
          <a:xfrm>
            <a:off x="2259589" y="3388508"/>
            <a:ext cx="4304383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Cooling possibilities: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Thermalization 2/4K of the antenna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Thermalization 2/4K of the coupler sleeve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Active cooling 2/4K of the antenna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Active cooling 2/4K of the coupler sleeve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B076400-0D41-42FB-9830-321B59CB36A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4388" y="1085528"/>
            <a:ext cx="1443037" cy="4381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D26C380-9D13-4704-A806-CBDE881DC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9165" y="1904629"/>
            <a:ext cx="3482347" cy="305775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0A45FC2-22A1-46DE-ADE4-B89FDE95E935}"/>
              </a:ext>
            </a:extLst>
          </p:cNvPr>
          <p:cNvSpPr txBox="1"/>
          <p:nvPr/>
        </p:nvSpPr>
        <p:spPr>
          <a:xfrm>
            <a:off x="921891" y="4896093"/>
            <a:ext cx="2411556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2K </a:t>
            </a:r>
            <a:r>
              <a:rPr lang="fr-FR" sz="1600" dirty="0" err="1"/>
              <a:t>thermalization</a:t>
            </a:r>
            <a:endParaRPr lang="fr-FR" sz="1600" dirty="0"/>
          </a:p>
          <a:p>
            <a:pPr algn="ctr"/>
            <a:r>
              <a:rPr lang="fr-FR" sz="1600" dirty="0"/>
              <a:t>(</a:t>
            </a:r>
            <a:r>
              <a:rPr lang="fr-FR" sz="1600" dirty="0" err="1"/>
              <a:t>linked</a:t>
            </a:r>
            <a:r>
              <a:rPr lang="fr-FR" sz="1600" dirty="0"/>
              <a:t> to </a:t>
            </a:r>
            <a:r>
              <a:rPr lang="fr-FR" sz="1600" dirty="0" err="1"/>
              <a:t>diphasic</a:t>
            </a:r>
            <a:r>
              <a:rPr lang="fr-FR" sz="1600" dirty="0"/>
              <a:t> pipe)</a:t>
            </a:r>
          </a:p>
          <a:p>
            <a:pPr algn="ctr"/>
            <a:r>
              <a:rPr lang="fr-FR" sz="1200" i="1" dirty="0"/>
              <a:t>(</a:t>
            </a:r>
            <a:r>
              <a:rPr lang="fr-FR" sz="1200" i="1" dirty="0" err="1"/>
              <a:t>Courtesy</a:t>
            </a:r>
            <a:r>
              <a:rPr lang="fr-FR" sz="1200" i="1" dirty="0"/>
              <a:t> of CERN/HG team)</a:t>
            </a:r>
            <a:endParaRPr lang="fr-FR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204D8F1-E474-4270-A55E-63F9C8F3AB09}"/>
              </a:ext>
            </a:extLst>
          </p:cNvPr>
          <p:cNvSpPr txBox="1"/>
          <p:nvPr/>
        </p:nvSpPr>
        <p:spPr>
          <a:xfrm>
            <a:off x="7079165" y="4962388"/>
            <a:ext cx="320376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Loop </a:t>
            </a:r>
            <a:r>
              <a:rPr lang="fr-FR" sz="1600" dirty="0" err="1"/>
              <a:t>coupling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active </a:t>
            </a:r>
            <a:r>
              <a:rPr lang="fr-FR" sz="1600" dirty="0" err="1"/>
              <a:t>cooling</a:t>
            </a:r>
            <a:r>
              <a:rPr lang="fr-FR" sz="1600" dirty="0"/>
              <a:t> </a:t>
            </a:r>
            <a:r>
              <a:rPr lang="fr-FR" sz="1200" i="1" dirty="0"/>
              <a:t>(</a:t>
            </a:r>
            <a:r>
              <a:rPr lang="fr-FR" sz="1200" i="1" dirty="0" err="1"/>
              <a:t>Courtesy</a:t>
            </a:r>
            <a:r>
              <a:rPr lang="fr-FR" sz="1200" i="1" dirty="0"/>
              <a:t> of CERN/HG team)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4221EC3-FC17-4AFE-A7EA-6220C62B6429}"/>
              </a:ext>
            </a:extLst>
          </p:cNvPr>
          <p:cNvSpPr txBox="1"/>
          <p:nvPr/>
        </p:nvSpPr>
        <p:spPr>
          <a:xfrm>
            <a:off x="1947243" y="779887"/>
            <a:ext cx="660749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Tens of Watt to be extracted.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R</a:t>
            </a:r>
            <a:r>
              <a:rPr lang="en-GB" sz="1600" dirty="0"/>
              <a:t>F losses (&lt;10mW @ 2K) on the coupler port (antenna &amp; cylinder)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W</a:t>
            </a:r>
            <a:r>
              <a:rPr lang="en-GB" sz="1600" dirty="0"/>
              <a:t>hat about HOM power not extracted (beam pipe absorbers)? </a:t>
            </a:r>
          </a:p>
        </p:txBody>
      </p:sp>
    </p:spTree>
    <p:extLst>
      <p:ext uri="{BB962C8B-B14F-4D97-AF65-F5344CB8AC3E}">
        <p14:creationId xmlns:p14="http://schemas.microsoft.com/office/powerpoint/2010/main" val="4030435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1" y="759617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>
              <a:solidFill>
                <a:schemeClr val="bg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177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HEAT  LOSSES  FOR  CRYOGENIC  LINES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71431" y="5720098"/>
            <a:ext cx="2411556" cy="322263"/>
          </a:xfrm>
        </p:spPr>
        <p:txBody>
          <a:bodyPr/>
          <a:lstStyle/>
          <a:p>
            <a:r>
              <a:rPr lang="fr-FR" dirty="0"/>
              <a:t>2023, June 22</a:t>
            </a:r>
          </a:p>
        </p:txBody>
      </p:sp>
      <p:graphicFrame>
        <p:nvGraphicFramePr>
          <p:cNvPr id="27" name="Tableau 26">
            <a:extLst>
              <a:ext uri="{FF2B5EF4-FFF2-40B4-BE49-F238E27FC236}">
                <a16:creationId xmlns:a16="http://schemas.microsoft.com/office/drawing/2014/main" id="{084D034F-3605-42F6-BBAD-52331E2AAF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556869"/>
              </p:ext>
            </p:extLst>
          </p:nvPr>
        </p:nvGraphicFramePr>
        <p:xfrm>
          <a:off x="6131044" y="1541011"/>
          <a:ext cx="3878685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130">
                  <a:extLst>
                    <a:ext uri="{9D8B030D-6E8A-4147-A177-3AD203B41FA5}">
                      <a16:colId xmlns:a16="http://schemas.microsoft.com/office/drawing/2014/main" val="35242948"/>
                    </a:ext>
                  </a:extLst>
                </a:gridCol>
                <a:gridCol w="1201296">
                  <a:extLst>
                    <a:ext uri="{9D8B030D-6E8A-4147-A177-3AD203B41FA5}">
                      <a16:colId xmlns:a16="http://schemas.microsoft.com/office/drawing/2014/main" val="1130463642"/>
                    </a:ext>
                  </a:extLst>
                </a:gridCol>
                <a:gridCol w="1450259">
                  <a:extLst>
                    <a:ext uri="{9D8B030D-6E8A-4147-A177-3AD203B41FA5}">
                      <a16:colId xmlns:a16="http://schemas.microsoft.com/office/drawing/2014/main" val="3857487915"/>
                    </a:ext>
                  </a:extLst>
                </a:gridCol>
              </a:tblGrid>
              <a:tr h="46927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CIRCUIT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Heat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load</a:t>
                      </a:r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ESS </a:t>
                      </a:r>
                      <a:r>
                        <a:rPr lang="fr-FR" sz="1400" dirty="0" err="1"/>
                        <a:t>Ell</a:t>
                      </a:r>
                      <a:r>
                        <a:rPr lang="fr-FR" sz="1400" dirty="0"/>
                        <a:t>. (W)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Heat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load</a:t>
                      </a:r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PERLE (W)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681999"/>
                  </a:ext>
                </a:extLst>
              </a:tr>
              <a:tr h="28377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RF losses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260 (Q0 1.E+10)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053807"/>
                  </a:ext>
                </a:extLst>
              </a:tr>
              <a:tr h="28377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Beam losses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3,25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??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470158"/>
                  </a:ext>
                </a:extLst>
              </a:tr>
              <a:tr h="28377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HOM ports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 mW à 2K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0034998"/>
                  </a:ext>
                </a:extLst>
              </a:tr>
              <a:tr h="469273">
                <a:tc>
                  <a:txBody>
                    <a:bodyPr/>
                    <a:lstStyle/>
                    <a:p>
                      <a:pPr algn="ctr"/>
                      <a:r>
                        <a:rPr lang="fr-FR" sz="1400" noProof="0" dirty="0"/>
                        <a:t>HOM </a:t>
                      </a:r>
                      <a:r>
                        <a:rPr lang="fr-FR" sz="1400" noProof="0" dirty="0" err="1"/>
                        <a:t>beam</a:t>
                      </a:r>
                      <a:r>
                        <a:rPr lang="fr-FR" sz="1400" noProof="0" dirty="0"/>
                        <a:t> pipes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20/40 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306577"/>
                  </a:ext>
                </a:extLst>
              </a:tr>
              <a:tr h="28377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Static losses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9475922"/>
                  </a:ext>
                </a:extLst>
              </a:tr>
            </a:tbl>
          </a:graphicData>
        </a:graphic>
      </p:graphicFrame>
      <p:sp>
        <p:nvSpPr>
          <p:cNvPr id="28" name="ZoneTexte 27">
            <a:extLst>
              <a:ext uri="{FF2B5EF4-FFF2-40B4-BE49-F238E27FC236}">
                <a16:creationId xmlns:a16="http://schemas.microsoft.com/office/drawing/2014/main" id="{E6B0D688-7500-4767-B04F-BC3CE01E23B4}"/>
              </a:ext>
            </a:extLst>
          </p:cNvPr>
          <p:cNvSpPr txBox="1"/>
          <p:nvPr/>
        </p:nvSpPr>
        <p:spPr>
          <a:xfrm>
            <a:off x="5827110" y="1082639"/>
            <a:ext cx="4714171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Static &amp; Dynamic 2/4K heat loads for 4 cavities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41402E0-DBC1-4590-BB86-11CA62EAA893}"/>
              </a:ext>
            </a:extLst>
          </p:cNvPr>
          <p:cNvSpPr/>
          <p:nvPr/>
        </p:nvSpPr>
        <p:spPr>
          <a:xfrm>
            <a:off x="8648562" y="2340323"/>
            <a:ext cx="1190632" cy="14255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81926FB4-C9C4-4EAC-9620-46F5F2E04C1D}"/>
              </a:ext>
            </a:extLst>
          </p:cNvPr>
          <p:cNvCxnSpPr>
            <a:cxnSpLocks/>
          </p:cNvCxnSpPr>
          <p:nvPr/>
        </p:nvCxnSpPr>
        <p:spPr>
          <a:xfrm>
            <a:off x="9254299" y="3765882"/>
            <a:ext cx="236544" cy="29734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93DD26A9-713E-416D-B547-D2FB1BCC2E6A}"/>
              </a:ext>
            </a:extLst>
          </p:cNvPr>
          <p:cNvSpPr txBox="1"/>
          <p:nvPr/>
        </p:nvSpPr>
        <p:spPr>
          <a:xfrm>
            <a:off x="9490843" y="3916349"/>
            <a:ext cx="1262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Preliminary estimate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993B11-22EF-4604-8FD4-10D3E54DA5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870"/>
          <a:stretch/>
        </p:blipFill>
        <p:spPr>
          <a:xfrm>
            <a:off x="129505" y="1052281"/>
            <a:ext cx="3888432" cy="466781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9976B29-63F5-44C4-85AE-7F31D6374484}"/>
              </a:ext>
            </a:extLst>
          </p:cNvPr>
          <p:cNvSpPr txBox="1"/>
          <p:nvPr/>
        </p:nvSpPr>
        <p:spPr>
          <a:xfrm>
            <a:off x="386111" y="824634"/>
            <a:ext cx="1975221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ESS medium beta </a:t>
            </a:r>
          </a:p>
          <a:p>
            <a:pPr algn="ctr"/>
            <a:r>
              <a:rPr lang="fr-FR" sz="1600" b="1" dirty="0" err="1"/>
              <a:t>Heat</a:t>
            </a:r>
            <a:r>
              <a:rPr lang="fr-FR" sz="1600" b="1" dirty="0"/>
              <a:t> balance</a:t>
            </a:r>
            <a:endParaRPr lang="en-GB" sz="1600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C94176D-B19F-4E25-8B47-A149B138B27B}"/>
              </a:ext>
            </a:extLst>
          </p:cNvPr>
          <p:cNvSpPr txBox="1"/>
          <p:nvPr/>
        </p:nvSpPr>
        <p:spPr>
          <a:xfrm>
            <a:off x="3510960" y="2058526"/>
            <a:ext cx="5257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>
                <a:solidFill>
                  <a:srgbClr val="FF0000"/>
                </a:solidFill>
              </a:rPr>
              <a:t>(HB: 24,4)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B82C326-EE02-4D20-A2B6-55E2DAACC59C}"/>
              </a:ext>
            </a:extLst>
          </p:cNvPr>
          <p:cNvSpPr txBox="1"/>
          <p:nvPr/>
        </p:nvSpPr>
        <p:spPr>
          <a:xfrm>
            <a:off x="3398751" y="5260329"/>
            <a:ext cx="58990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>
                <a:solidFill>
                  <a:srgbClr val="FF0000"/>
                </a:solidFill>
              </a:rPr>
              <a:t>(HB: 27,65)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544C470-E7D2-4341-B38F-CCF84E306AB4}"/>
              </a:ext>
            </a:extLst>
          </p:cNvPr>
          <p:cNvSpPr txBox="1"/>
          <p:nvPr/>
        </p:nvSpPr>
        <p:spPr>
          <a:xfrm>
            <a:off x="3559051" y="5400682"/>
            <a:ext cx="42960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>
                <a:solidFill>
                  <a:srgbClr val="FF0000"/>
                </a:solidFill>
              </a:rPr>
              <a:t>(HB: 41)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76DDCE8-C30A-420B-8BB8-8DEC06C6CC3D}"/>
              </a:ext>
            </a:extLst>
          </p:cNvPr>
          <p:cNvSpPr txBox="1"/>
          <p:nvPr/>
        </p:nvSpPr>
        <p:spPr>
          <a:xfrm>
            <a:off x="2717064" y="782526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Calculated</a:t>
            </a:r>
            <a:endParaRPr lang="en-GB" sz="16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C94EEB8-E986-4AB9-9A2A-57F99D000BDB}"/>
              </a:ext>
            </a:extLst>
          </p:cNvPr>
          <p:cNvSpPr txBox="1"/>
          <p:nvPr/>
        </p:nvSpPr>
        <p:spPr>
          <a:xfrm>
            <a:off x="4224073" y="678270"/>
            <a:ext cx="1167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Measured</a:t>
            </a:r>
            <a:endParaRPr lang="fr-FR" sz="1600" dirty="0"/>
          </a:p>
          <a:p>
            <a:r>
              <a:rPr lang="fr-FR" sz="1600" dirty="0"/>
              <a:t>MB </a:t>
            </a:r>
            <a:r>
              <a:rPr lang="fr-FR" sz="1600" dirty="0" err="1"/>
              <a:t>cryom</a:t>
            </a:r>
            <a:r>
              <a:rPr lang="fr-FR" sz="1600" dirty="0"/>
              <a:t>.</a:t>
            </a:r>
            <a:endParaRPr lang="en-GB" sz="1600" dirty="0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1D3BC9B-278D-46B4-9016-C4F255E7ED73}"/>
              </a:ext>
            </a:extLst>
          </p:cNvPr>
          <p:cNvCxnSpPr>
            <a:cxnSpLocks/>
          </p:cNvCxnSpPr>
          <p:nvPr/>
        </p:nvCxnSpPr>
        <p:spPr>
          <a:xfrm>
            <a:off x="3580309" y="5050494"/>
            <a:ext cx="869974" cy="21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FBD0A63-8078-4B3A-AEAA-A15412149766}"/>
              </a:ext>
            </a:extLst>
          </p:cNvPr>
          <p:cNvCxnSpPr>
            <a:cxnSpLocks/>
          </p:cNvCxnSpPr>
          <p:nvPr/>
        </p:nvCxnSpPr>
        <p:spPr>
          <a:xfrm>
            <a:off x="2794099" y="3893840"/>
            <a:ext cx="158417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D3E6BC28-B52C-4A71-B708-AF96C4C913DB}"/>
              </a:ext>
            </a:extLst>
          </p:cNvPr>
          <p:cNvCxnSpPr>
            <a:cxnSpLocks/>
          </p:cNvCxnSpPr>
          <p:nvPr/>
        </p:nvCxnSpPr>
        <p:spPr>
          <a:xfrm>
            <a:off x="3874219" y="2043142"/>
            <a:ext cx="50405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54246C57-15DB-4EC3-A71B-9B035E789E37}"/>
              </a:ext>
            </a:extLst>
          </p:cNvPr>
          <p:cNvSpPr txBox="1"/>
          <p:nvPr/>
        </p:nvSpPr>
        <p:spPr>
          <a:xfrm>
            <a:off x="4378275" y="4923998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16 to 20</a:t>
            </a:r>
            <a:endParaRPr lang="en-GB" sz="1000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8950B46-DD0F-4C1A-B5D1-BB14A916F636}"/>
              </a:ext>
            </a:extLst>
          </p:cNvPr>
          <p:cNvSpPr txBox="1"/>
          <p:nvPr/>
        </p:nvSpPr>
        <p:spPr>
          <a:xfrm>
            <a:off x="4338804" y="3770729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70 to 80</a:t>
            </a:r>
            <a:endParaRPr lang="en-GB" sz="1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3E0D819-89A7-42F3-8754-FE8B4CB47C2A}"/>
              </a:ext>
            </a:extLst>
          </p:cNvPr>
          <p:cNvSpPr txBox="1"/>
          <p:nvPr/>
        </p:nvSpPr>
        <p:spPr>
          <a:xfrm>
            <a:off x="4319070" y="1884846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24 to 40</a:t>
            </a:r>
            <a:endParaRPr lang="en-GB" sz="1000" dirty="0"/>
          </a:p>
        </p:txBody>
      </p:sp>
      <p:sp>
        <p:nvSpPr>
          <p:cNvPr id="43" name="Flèche : bas 42">
            <a:extLst>
              <a:ext uri="{FF2B5EF4-FFF2-40B4-BE49-F238E27FC236}">
                <a16:creationId xmlns:a16="http://schemas.microsoft.com/office/drawing/2014/main" id="{A483A1A0-F341-49D2-BCF3-342DEC542199}"/>
              </a:ext>
            </a:extLst>
          </p:cNvPr>
          <p:cNvSpPr/>
          <p:nvPr/>
        </p:nvSpPr>
        <p:spPr>
          <a:xfrm>
            <a:off x="4604831" y="1304379"/>
            <a:ext cx="164973" cy="475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lèche : bas 44">
            <a:extLst>
              <a:ext uri="{FF2B5EF4-FFF2-40B4-BE49-F238E27FC236}">
                <a16:creationId xmlns:a16="http://schemas.microsoft.com/office/drawing/2014/main" id="{201B9BDE-337E-4E5F-A0B0-A00D1CADA2A2}"/>
              </a:ext>
            </a:extLst>
          </p:cNvPr>
          <p:cNvSpPr/>
          <p:nvPr/>
        </p:nvSpPr>
        <p:spPr>
          <a:xfrm>
            <a:off x="7474619" y="4181872"/>
            <a:ext cx="22430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20402F20-CAA7-4049-A486-8CF22D616996}"/>
              </a:ext>
            </a:extLst>
          </p:cNvPr>
          <p:cNvSpPr txBox="1"/>
          <p:nvPr/>
        </p:nvSpPr>
        <p:spPr>
          <a:xfrm>
            <a:off x="5320848" y="4744803"/>
            <a:ext cx="5246949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Heavy figures for helium consumption at 2K.</a:t>
            </a:r>
          </a:p>
          <a:p>
            <a:pPr algn="ctr"/>
            <a:r>
              <a:rPr lang="en-GB" sz="1600" dirty="0"/>
              <a:t>Dimensioning of the low pressure circuit to be assessed</a:t>
            </a:r>
          </a:p>
        </p:txBody>
      </p:sp>
    </p:spTree>
    <p:extLst>
      <p:ext uri="{BB962C8B-B14F-4D97-AF65-F5344CB8AC3E}">
        <p14:creationId xmlns:p14="http://schemas.microsoft.com/office/powerpoint/2010/main" val="696489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PERLE@ORSAY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50EF49-9FC2-484C-AC77-D81C63836CF4}"/>
              </a:ext>
            </a:extLst>
          </p:cNvPr>
          <p:cNvSpPr txBox="1"/>
          <p:nvPr/>
        </p:nvSpPr>
        <p:spPr>
          <a:xfrm>
            <a:off x="1561303" y="2780928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7629" fontAlgn="auto">
              <a:spcBef>
                <a:spcPts val="0"/>
              </a:spcBef>
              <a:spcAft>
                <a:spcPts val="0"/>
              </a:spcAft>
            </a:pPr>
            <a:r>
              <a:rPr lang="en-GB" sz="3200" b="1" dirty="0">
                <a:solidFill>
                  <a:prstClr val="black"/>
                </a:solidFill>
                <a:latin typeface="Calibri"/>
                <a:cs typeface="+mn-cs"/>
              </a:rPr>
              <a:t>THANK  YOU  FOR  YOUR  ATTENTION</a:t>
            </a:r>
          </a:p>
        </p:txBody>
      </p:sp>
    </p:spTree>
    <p:extLst>
      <p:ext uri="{BB962C8B-B14F-4D97-AF65-F5344CB8AC3E}">
        <p14:creationId xmlns:p14="http://schemas.microsoft.com/office/powerpoint/2010/main" val="1164583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AFF5741-7429-4EF3-87F3-022ADA21CBF6}"/>
              </a:ext>
            </a:extLst>
          </p:cNvPr>
          <p:cNvSpPr txBox="1"/>
          <p:nvPr/>
        </p:nvSpPr>
        <p:spPr>
          <a:xfrm>
            <a:off x="921890" y="759617"/>
            <a:ext cx="896709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/>
          </a:p>
          <a:p>
            <a:pPr marL="342900" indent="-342900">
              <a:buFontTx/>
              <a:buChar char="-"/>
            </a:pPr>
            <a:r>
              <a:rPr lang="en-GB" sz="2800" b="1" dirty="0"/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83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416496" y="1043731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PERLE @ ORSAY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5 cells elliptical cavities at 801,58MHz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2 cryomodules composed of 4 superconducting cavities</a:t>
            </a:r>
          </a:p>
          <a:p>
            <a:endParaRPr lang="en-GB" sz="1600" dirty="0"/>
          </a:p>
          <a:p>
            <a:r>
              <a:rPr lang="en-GB" sz="1600" b="1" dirty="0"/>
              <a:t>FIRST MILESTONE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1 cryomodule prototype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Complete cryomodule ready for test 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Limited cryogenic plant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Full RF power on one cavity</a:t>
            </a:r>
          </a:p>
          <a:p>
            <a:pPr marL="342900" indent="-342900">
              <a:buFontTx/>
              <a:buChar char="-"/>
            </a:pPr>
            <a:endParaRPr lang="en-GB" sz="1600" dirty="0"/>
          </a:p>
          <a:p>
            <a:r>
              <a:rPr lang="en-GB" sz="1600" b="1" dirty="0"/>
              <a:t>SECOND MILESTONE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Integration of the cryomodule in the PERLE phase 1 layout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Operation at 250MeV</a:t>
            </a:r>
          </a:p>
          <a:p>
            <a:endParaRPr lang="en-GB" sz="1600" dirty="0"/>
          </a:p>
          <a:p>
            <a:r>
              <a:rPr lang="en-GB" sz="1600" b="1" dirty="0"/>
              <a:t>THIRD  MILESTONE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Integration of the second cryomodule 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Final PERLE layout (phase 2)</a:t>
            </a:r>
          </a:p>
          <a:p>
            <a:pPr marL="342900" indent="-342900">
              <a:buFontTx/>
              <a:buChar char="-"/>
            </a:pPr>
            <a:r>
              <a:rPr lang="en-GB" sz="1600" dirty="0"/>
              <a:t>Operation at 500MeV</a:t>
            </a:r>
          </a:p>
          <a:p>
            <a:endParaRPr lang="en-GB" dirty="0"/>
          </a:p>
        </p:txBody>
      </p:sp>
      <p:pic>
        <p:nvPicPr>
          <p:cNvPr id="11" name="Picture 15" descr="alessia_1g.png">
            <a:extLst>
              <a:ext uri="{FF2B5EF4-FFF2-40B4-BE49-F238E27FC236}">
                <a16:creationId xmlns:a16="http://schemas.microsoft.com/office/drawing/2014/main" id="{713E2AAD-DD2D-45C7-BF35-FA3C3FBD6806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1255" y="2507458"/>
            <a:ext cx="2634922" cy="158417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612895-0C7C-4C09-8989-B72717B0661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91255" y="4161356"/>
            <a:ext cx="2736304" cy="148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62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CRYOMODULE  FOR  PERLE @ ORSAY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46D7131-2A2E-4419-84B6-AD36D122EDC7}"/>
              </a:ext>
            </a:extLst>
          </p:cNvPr>
          <p:cNvSpPr txBox="1"/>
          <p:nvPr/>
        </p:nvSpPr>
        <p:spPr>
          <a:xfrm>
            <a:off x="921891" y="759617"/>
            <a:ext cx="88569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2"/>
                </a:solidFill>
              </a:rPr>
              <a:t>SUMMARY</a:t>
            </a:r>
          </a:p>
          <a:p>
            <a:pPr algn="ctr"/>
            <a:endParaRPr lang="en-GB" sz="2800" b="1" dirty="0">
              <a:solidFill>
                <a:schemeClr val="bg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Program general considerations</a:t>
            </a:r>
          </a:p>
          <a:p>
            <a:pPr marL="342900" indent="-342900">
              <a:buFontTx/>
              <a:buChar char="-"/>
            </a:pPr>
            <a:r>
              <a:rPr lang="en-GB" sz="2800" b="1" dirty="0"/>
              <a:t>Genesis of a choice 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ESS elliptical cryomodule presentation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Components to be reused, modified, not reused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Cavity, Cold Tuning System &amp; HOM couplers</a:t>
            </a:r>
          </a:p>
          <a:p>
            <a:pPr marL="342900" indent="-342900">
              <a:buFontTx/>
              <a:buChar char="-"/>
            </a:pPr>
            <a:r>
              <a:rPr lang="en-GB" sz="2800" b="1" dirty="0">
                <a:solidFill>
                  <a:schemeClr val="bg2"/>
                </a:solidFill>
              </a:rPr>
              <a:t>Cryogenic and thermal aspects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861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sz="3200" dirty="0">
                <a:latin typeface="+mn-lt"/>
              </a:rPr>
              <a:t>DESIGN  OF  THE  CRYOMODULE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FA5149F-2D02-4D67-B34E-BFF8C0A2CF82}"/>
              </a:ext>
            </a:extLst>
          </p:cNvPr>
          <p:cNvSpPr txBox="1"/>
          <p:nvPr/>
        </p:nvSpPr>
        <p:spPr>
          <a:xfrm>
            <a:off x="993899" y="797496"/>
            <a:ext cx="792088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57629" fontAlgn="auto">
              <a:spcBef>
                <a:spcPts val="0"/>
              </a:spcBef>
              <a:spcAft>
                <a:spcPts val="0"/>
              </a:spcAft>
            </a:pPr>
            <a:r>
              <a:rPr lang="en-GB" sz="1900" b="1" dirty="0">
                <a:solidFill>
                  <a:prstClr val="black"/>
                </a:solidFill>
                <a:latin typeface="Calibri"/>
                <a:cs typeface="+mn-cs"/>
              </a:rPr>
              <a:t>WICH  DESIGN?</a:t>
            </a:r>
          </a:p>
          <a:p>
            <a:pPr defTabSz="957629" fontAlgn="auto">
              <a:spcBef>
                <a:spcPts val="0"/>
              </a:spcBef>
              <a:spcAft>
                <a:spcPts val="0"/>
              </a:spcAft>
            </a:pPr>
            <a:endParaRPr lang="en-GB" sz="1900" b="1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957629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Recently, several projects worldwide have designed cryomodules for elliptical cavities with a cavity configuration (number, length and diameter) which is very close to the one required for PERLE</a:t>
            </a:r>
          </a:p>
          <a:p>
            <a:pPr defTabSz="957629" fontAlgn="auto">
              <a:spcBef>
                <a:spcPts val="0"/>
              </a:spcBef>
              <a:spcAft>
                <a:spcPts val="0"/>
              </a:spcAft>
            </a:pPr>
            <a:endParaRPr lang="en-GB" sz="19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5F25FFE6-F286-468E-89C2-78CDF8FE5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64136"/>
              </p:ext>
            </p:extLst>
          </p:nvPr>
        </p:nvGraphicFramePr>
        <p:xfrm>
          <a:off x="2722091" y="2336038"/>
          <a:ext cx="7920880" cy="2468292"/>
        </p:xfrm>
        <a:graphic>
          <a:graphicData uri="http://schemas.openxmlformats.org/drawingml/2006/table">
            <a:tbl>
              <a:tblPr firstRow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4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PROJECT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Number of cavities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Number of cells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Frequency</a:t>
                      </a:r>
                    </a:p>
                    <a:p>
                      <a:pPr algn="ctr"/>
                      <a:r>
                        <a:rPr lang="en-GB" dirty="0"/>
                        <a:t>(MHz)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l-GR" dirty="0">
                          <a:latin typeface="Times New Roman"/>
                          <a:cs typeface="Times New Roman"/>
                        </a:rPr>
                        <a:t>β</a:t>
                      </a:r>
                      <a:endParaRPr lang="en-GB" dirty="0"/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PERLE à Orsay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802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ESS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6</a:t>
                      </a:r>
                    </a:p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704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0,67</a:t>
                      </a:r>
                    </a:p>
                    <a:p>
                      <a:pPr algn="ctr"/>
                      <a:r>
                        <a:rPr lang="en-GB" dirty="0"/>
                        <a:t>0,85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SPL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704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Ellipse 2">
            <a:extLst>
              <a:ext uri="{FF2B5EF4-FFF2-40B4-BE49-F238E27FC236}">
                <a16:creationId xmlns:a16="http://schemas.microsoft.com/office/drawing/2014/main" id="{79B5F788-5DAD-4527-8A20-EC487073483C}"/>
              </a:ext>
            </a:extLst>
          </p:cNvPr>
          <p:cNvSpPr/>
          <p:nvPr/>
        </p:nvSpPr>
        <p:spPr>
          <a:xfrm>
            <a:off x="3154139" y="3666581"/>
            <a:ext cx="914400" cy="504349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40A6D16-9CE3-4375-AF96-D326CC955ADA}"/>
              </a:ext>
            </a:extLst>
          </p:cNvPr>
          <p:cNvCxnSpPr>
            <a:cxnSpLocks/>
          </p:cNvCxnSpPr>
          <p:nvPr/>
        </p:nvCxnSpPr>
        <p:spPr>
          <a:xfrm flipH="1" flipV="1">
            <a:off x="2146027" y="3029744"/>
            <a:ext cx="936104" cy="792088"/>
          </a:xfrm>
          <a:prstGeom prst="straightConnector1">
            <a:avLst/>
          </a:prstGeom>
          <a:ln w="3492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30D7FF01-BCFA-4D63-A286-F679A2441C00}"/>
              </a:ext>
            </a:extLst>
          </p:cNvPr>
          <p:cNvSpPr/>
          <p:nvPr/>
        </p:nvSpPr>
        <p:spPr>
          <a:xfrm>
            <a:off x="3154139" y="4258425"/>
            <a:ext cx="914400" cy="50434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DDD9549-7D4B-4C9E-98D4-83C583DD7D7D}"/>
              </a:ext>
            </a:extLst>
          </p:cNvPr>
          <p:cNvCxnSpPr>
            <a:cxnSpLocks/>
          </p:cNvCxnSpPr>
          <p:nvPr/>
        </p:nvCxnSpPr>
        <p:spPr>
          <a:xfrm flipH="1">
            <a:off x="2506067" y="4613920"/>
            <a:ext cx="576064" cy="28803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58CDFD8E-7575-49EF-A53D-61D4804ECE9F}"/>
              </a:ext>
            </a:extLst>
          </p:cNvPr>
          <p:cNvSpPr txBox="1"/>
          <p:nvPr/>
        </p:nvSpPr>
        <p:spPr>
          <a:xfrm>
            <a:off x="345828" y="2642773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Design performed at IJCLab.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0DE222E-1548-44EF-99D0-5A2D2FDD03AE}"/>
              </a:ext>
            </a:extLst>
          </p:cNvPr>
          <p:cNvSpPr txBox="1"/>
          <p:nvPr/>
        </p:nvSpPr>
        <p:spPr>
          <a:xfrm>
            <a:off x="345827" y="4959040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Design performed at IJCLab &amp; CERN</a:t>
            </a:r>
          </a:p>
          <a:p>
            <a:r>
              <a:rPr lang="en-GB" dirty="0">
                <a:solidFill>
                  <a:srgbClr val="FF0000"/>
                </a:solidFill>
              </a:rPr>
              <a:t>Some components available</a:t>
            </a:r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71EA8229-E3F2-40DE-A0C8-AF8CE0ABAF08}"/>
              </a:ext>
            </a:extLst>
          </p:cNvPr>
          <p:cNvSpPr/>
          <p:nvPr/>
        </p:nvSpPr>
        <p:spPr>
          <a:xfrm>
            <a:off x="5314379" y="5168967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190FB2-5DCB-4410-B5CB-B5DD3960B99B}"/>
              </a:ext>
            </a:extLst>
          </p:cNvPr>
          <p:cNvSpPr txBox="1"/>
          <p:nvPr/>
        </p:nvSpPr>
        <p:spPr>
          <a:xfrm>
            <a:off x="6178475" y="489676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Opportunity to reuse the design and the components</a:t>
            </a:r>
          </a:p>
        </p:txBody>
      </p:sp>
    </p:spTree>
    <p:extLst>
      <p:ext uri="{BB962C8B-B14F-4D97-AF65-F5344CB8AC3E}">
        <p14:creationId xmlns:p14="http://schemas.microsoft.com/office/powerpoint/2010/main" val="601138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8967093" cy="432048"/>
          </a:xfrm>
        </p:spPr>
        <p:txBody>
          <a:bodyPr>
            <a:noAutofit/>
          </a:bodyPr>
          <a:lstStyle/>
          <a:p>
            <a:pPr algn="ctr"/>
            <a:r>
              <a:rPr lang="fr-FR" dirty="0">
                <a:latin typeface="+mn-lt"/>
              </a:rPr>
              <a:t>MAIN  DIMENSIONAL  CHARACTERISTICS  OF  THE  CAVITIES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CFAD7001-5C1A-4FF8-8378-BE503A4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116419"/>
              </p:ext>
            </p:extLst>
          </p:nvPr>
        </p:nvGraphicFramePr>
        <p:xfrm>
          <a:off x="633859" y="2018849"/>
          <a:ext cx="9505056" cy="3078480"/>
        </p:xfrm>
        <a:graphic>
          <a:graphicData uri="http://schemas.openxmlformats.org/drawingml/2006/table">
            <a:tbl>
              <a:tblPr firstRow="1" bandRow="1"/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56267771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3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CHARACTERISTICS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ESS  (704MHz)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SPL  (704MHz)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PERLE / JLAB  (802MHz)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Coupler to coupler length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1500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1490,5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-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Length flange to flange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1258,8 (M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 / 1316,3 (H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1397,3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1292,5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Coupler to flange dimension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115 (M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 / 130 (H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116,4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96,7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Cells external diameter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378,9 (M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 / 385,7 (H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386,5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335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Beam port internal diameter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135,8 (M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 / 139,8 (H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129,8 / 139,8 (coupler side)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130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Flanges internal diameter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135,8 (M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 / 139,8 (H</a:t>
                      </a:r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79,7 (CF100)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130 (CF160)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Vacuum valve diameter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CF100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CF63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err="1"/>
                        <a:t>tbd</a:t>
                      </a:r>
                      <a:endParaRPr lang="en-GB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Coupler internal diameter (mm)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100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Coupler flange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D100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CF100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CF100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Beam axis to ext. coupler flange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374,25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403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err="1"/>
                        <a:t>tbd</a:t>
                      </a:r>
                      <a:endParaRPr lang="en-GB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8C2F9883-34F1-40A7-AADE-213E3022B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070" y="819979"/>
            <a:ext cx="2422525" cy="116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752570F7-3DDB-4AC5-9D40-00DC58923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424" y="920635"/>
            <a:ext cx="2573469" cy="99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èche droite 3">
            <a:extLst>
              <a:ext uri="{FF2B5EF4-FFF2-40B4-BE49-F238E27FC236}">
                <a16:creationId xmlns:a16="http://schemas.microsoft.com/office/drawing/2014/main" id="{669C9D6A-1FFC-4A64-9EB1-F97A20864ADD}"/>
              </a:ext>
            </a:extLst>
          </p:cNvPr>
          <p:cNvSpPr/>
          <p:nvPr/>
        </p:nvSpPr>
        <p:spPr>
          <a:xfrm>
            <a:off x="3298155" y="5314339"/>
            <a:ext cx="936104" cy="199367"/>
          </a:xfrm>
          <a:prstGeom prst="rightArrow">
            <a:avLst/>
          </a:prstGeom>
          <a:solidFill>
            <a:srgbClr val="FF0000"/>
          </a:solidFill>
          <a:ln w="48000" cap="flat" cmpd="thickThin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C674A4C-B9F2-4603-ADEA-AE3E64E110E0}"/>
              </a:ext>
            </a:extLst>
          </p:cNvPr>
          <p:cNvSpPr txBox="1"/>
          <p:nvPr/>
        </p:nvSpPr>
        <p:spPr>
          <a:xfrm>
            <a:off x="4450283" y="5149333"/>
            <a:ext cx="3096344" cy="461665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5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rPr>
              <a:t>SIMILAR  FEATURES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952DB9-A1E7-46B9-8458-FBB6C30E0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494" y="963251"/>
            <a:ext cx="2497341" cy="99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13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7875" y="149425"/>
            <a:ext cx="9649072" cy="432048"/>
          </a:xfrm>
        </p:spPr>
        <p:txBody>
          <a:bodyPr>
            <a:noAutofit/>
          </a:bodyPr>
          <a:lstStyle/>
          <a:p>
            <a:pPr algn="ctr"/>
            <a:r>
              <a:rPr lang="en-GB" sz="2200" cap="all" dirty="0">
                <a:latin typeface="Calibri" pitchFamily="34" charset="0"/>
              </a:rPr>
              <a:t>Potential  REUSE of  the  SPL/HG  CRYOMODULE  DESIGN  and  components</a:t>
            </a:r>
            <a:endParaRPr lang="fr-FR" sz="2200" cap="all" dirty="0">
              <a:latin typeface="+mn-lt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33006B2-7848-43AF-8426-F44F79505CB5}"/>
              </a:ext>
            </a:extLst>
          </p:cNvPr>
          <p:cNvSpPr txBox="1"/>
          <p:nvPr/>
        </p:nvSpPr>
        <p:spPr>
          <a:xfrm>
            <a:off x="488504" y="2348880"/>
            <a:ext cx="1224136" cy="3847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5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F22B33-ACF8-452C-A46F-E6010A3E9302}"/>
              </a:ext>
            </a:extLst>
          </p:cNvPr>
          <p:cNvSpPr txBox="1"/>
          <p:nvPr/>
        </p:nvSpPr>
        <p:spPr>
          <a:xfrm>
            <a:off x="5890443" y="2109954"/>
            <a:ext cx="4288635" cy="1261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prstClr val="black"/>
                </a:solidFill>
                <a:latin typeface="Calibri"/>
                <a:cs typeface="+mn-cs"/>
              </a:rPr>
              <a:t>Design of the cryomodule performed by IPNO and updated by CERN.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prstClr val="black"/>
                </a:solidFill>
                <a:latin typeface="Calibri"/>
              </a:rPr>
              <a:t>Vacuum vessel and parts of cryogenic lines (not welded) delivered.</a:t>
            </a:r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62E5071B-1F6F-4151-983F-B41C7F334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03" y="1744318"/>
            <a:ext cx="4694265" cy="20882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E8FD31F-B7F8-4952-A9DE-5186F3F1D955}"/>
              </a:ext>
            </a:extLst>
          </p:cNvPr>
          <p:cNvSpPr/>
          <p:nvPr/>
        </p:nvSpPr>
        <p:spPr>
          <a:xfrm>
            <a:off x="714137" y="77325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629" fontAlgn="auto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CERN proposed to re-use the existing SPL short cryomodule prototype either as it is or replacing the 704 MHz cavities by the </a:t>
            </a:r>
            <a:r>
              <a:rPr lang="en-US" sz="1900" b="1" dirty="0" err="1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perle</a:t>
            </a:r>
            <a:r>
              <a:rPr lang="en-US" sz="19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 referenced 802 MHz cavities</a:t>
            </a:r>
            <a:endParaRPr lang="fr-FR" sz="1900" dirty="0">
              <a:solidFill>
                <a:srgbClr val="0033CC"/>
              </a:solidFill>
              <a:latin typeface="Calibri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CCA2F-A386-458F-AA3E-CCB0927AC9E4}"/>
              </a:ext>
            </a:extLst>
          </p:cNvPr>
          <p:cNvSpPr/>
          <p:nvPr/>
        </p:nvSpPr>
        <p:spPr>
          <a:xfrm>
            <a:off x="1407590" y="3924962"/>
            <a:ext cx="8352928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2 innovative points: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cavity string directly supported by the power coupler and with dedicated inter-cavity support features.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integrates a full length demountable top lid, enabling the cavity string assembly from the cryomodule top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0363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9882" y="149425"/>
            <a:ext cx="9732049" cy="432048"/>
          </a:xfrm>
        </p:spPr>
        <p:txBody>
          <a:bodyPr>
            <a:noAutofit/>
          </a:bodyPr>
          <a:lstStyle/>
          <a:p>
            <a:pPr algn="ctr"/>
            <a:r>
              <a:rPr lang="en-GB" sz="2200" cap="all" dirty="0">
                <a:latin typeface="Calibri" pitchFamily="34" charset="0"/>
              </a:rPr>
              <a:t>Potential  REUSE of  the  SPL/HG  CRYOMODULE  DESIGN  and  components</a:t>
            </a:r>
            <a:endParaRPr lang="fr-FR" sz="2200" cap="all" dirty="0">
              <a:latin typeface="+mn-lt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2023, June 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Gilles OLIVIER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801DDC8-9CA2-4DCB-A22E-DE49DFA9206C}"/>
              </a:ext>
            </a:extLst>
          </p:cNvPr>
          <p:cNvSpPr txBox="1"/>
          <p:nvPr/>
        </p:nvSpPr>
        <p:spPr>
          <a:xfrm>
            <a:off x="273819" y="1661592"/>
            <a:ext cx="10225136" cy="230832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Beam vacuum valve not compatible with beam vacuum (</a:t>
            </a:r>
            <a:r>
              <a:rPr lang="en-GB" sz="1800" dirty="0" err="1">
                <a:solidFill>
                  <a:prstClr val="black"/>
                </a:solidFill>
                <a:latin typeface="Calibri"/>
              </a:rPr>
              <a:t>vatterfly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 valve instead of all metal gate valve)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Second bursting disk needed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Internal space very crowded.  Difficulties to find additional space for HOM couplers and their cooling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Cryogenic lines to be adapted. Potentially important refurbishing for HOM active cooling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Uneasy access to cold tuning system (top cover to be removed)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  <a:cs typeface="+mn-cs"/>
              </a:rPr>
              <a:t>New cover needed (second bursting disk, new feedthroughs and instrumentation for HOM, connection to valve box?)</a:t>
            </a:r>
          </a:p>
          <a:p>
            <a:pPr marL="342900" indent="-342900" defTabSz="957629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prstClr val="black"/>
                </a:solidFill>
                <a:latin typeface="Calibri"/>
                <a:cs typeface="+mn-cs"/>
              </a:rPr>
              <a:t>Is the valve box location compatible with beam spreaders?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D2EE64B3-10A0-4FDF-9D55-FB1D08561A68}"/>
              </a:ext>
            </a:extLst>
          </p:cNvPr>
          <p:cNvSpPr/>
          <p:nvPr/>
        </p:nvSpPr>
        <p:spPr>
          <a:xfrm>
            <a:off x="1047550" y="4757936"/>
            <a:ext cx="720080" cy="3222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785134-196D-43E0-BAF7-4DD1FBE6409A}"/>
              </a:ext>
            </a:extLst>
          </p:cNvPr>
          <p:cNvSpPr txBox="1"/>
          <p:nvPr/>
        </p:nvSpPr>
        <p:spPr>
          <a:xfrm>
            <a:off x="4378275" y="1157536"/>
            <a:ext cx="1838965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MAIN ISSUES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8434D4F-B0D6-4B06-8D6C-9C49E7A14201}"/>
              </a:ext>
            </a:extLst>
          </p:cNvPr>
          <p:cNvSpPr txBox="1"/>
          <p:nvPr/>
        </p:nvSpPr>
        <p:spPr>
          <a:xfrm>
            <a:off x="2074019" y="4488425"/>
            <a:ext cx="7606570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Reuse of the SPL cryomodule very difficult</a:t>
            </a:r>
          </a:p>
          <a:p>
            <a:r>
              <a:rPr lang="en-GB" dirty="0"/>
              <a:t>Heavy constraints from the beginning, inducing bad compromises</a:t>
            </a:r>
          </a:p>
        </p:txBody>
      </p:sp>
    </p:spTree>
    <p:extLst>
      <p:ext uri="{BB962C8B-B14F-4D97-AF65-F5344CB8AC3E}">
        <p14:creationId xmlns:p14="http://schemas.microsoft.com/office/powerpoint/2010/main" val="259454956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ijclab-169-template [Lecture seule]" id="{9BB7FC72-935E-4EED-94F3-571766A547F6}" vid="{A07814B2-9965-4898-9F06-563F2D5EA56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PPT officiel IJCLab</Template>
  <TotalTime>15712</TotalTime>
  <Words>1779</Words>
  <Application>Microsoft Office PowerPoint</Application>
  <PresentationFormat>Custom</PresentationFormat>
  <Paragraphs>414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1_modele-IJCLAb-powerpoint</vt:lpstr>
      <vt:lpstr>CRYOMODULE  FOR  PERLE @ ORSAY</vt:lpstr>
      <vt:lpstr>CRYOMODULE  FOR  PERLE @ ORSAY</vt:lpstr>
      <vt:lpstr>CRYOMODULE  FOR  PERLE @ ORSAY</vt:lpstr>
      <vt:lpstr>CRYOMODULE  FOR  PERLE @ ORSAY</vt:lpstr>
      <vt:lpstr>CRYOMODULE  FOR  PERLE @ ORSAY</vt:lpstr>
      <vt:lpstr>DESIGN  OF  THE  CRYOMODULE</vt:lpstr>
      <vt:lpstr>MAIN  DIMENSIONAL  CHARACTERISTICS  OF  THE  CAVITIES</vt:lpstr>
      <vt:lpstr>Potential  REUSE of  the  SPL/HG  CRYOMODULE  DESIGN  and  components</vt:lpstr>
      <vt:lpstr>Potential  REUSE of  the  SPL/HG  CRYOMODULE  DESIGN  and  components</vt:lpstr>
      <vt:lpstr>2nd  OPTION: ESS  CRYOMODULE  (ELLIPTICAL  CAVITIES)</vt:lpstr>
      <vt:lpstr>ESS  CRYOMODULE  FOR  ELLIPTICAL  CAVITIES</vt:lpstr>
      <vt:lpstr>CRYOMODULE  FOR  PERLE @ ORSAY</vt:lpstr>
      <vt:lpstr>ESS  CRYOMODULE  FOR  ELLIPTICAL  CAVITIES</vt:lpstr>
      <vt:lpstr>ESS  CRYOMODULE  FOR  ELLIPTICAL  CAVITIES</vt:lpstr>
      <vt:lpstr>ESS  CRYOMODULE  FOR  ELLIPTICAL  CAVITIES</vt:lpstr>
      <vt:lpstr>ESS  CRYOMODULE  FOR  ELLIPTICAL  CAVITIES</vt:lpstr>
      <vt:lpstr>CRYOMODULE  FOR  PERLE @ ORSAY</vt:lpstr>
      <vt:lpstr>COMPONENTS  TO  BE  REUSED</vt:lpstr>
      <vt:lpstr>COMPONENTS  NOT  REUSED  OR  MODIFIED</vt:lpstr>
      <vt:lpstr>CRYOGENIC  LINES</vt:lpstr>
      <vt:lpstr>CRYOMODULE  FOR  PERLE @ ORSAY</vt:lpstr>
      <vt:lpstr>CAVITY</vt:lpstr>
      <vt:lpstr>COLD  TUNING  SYSTEM</vt:lpstr>
      <vt:lpstr>HOM  POWER  EXTRACTION / DISSIPATION</vt:lpstr>
      <vt:lpstr>CRYOMODULE  FOR  PERLE @ ORSAY</vt:lpstr>
      <vt:lpstr>HEAT  LOSSES  FOR  CRYOGENIC  LINES</vt:lpstr>
      <vt:lpstr>CRYOMODULE  FOR  PERLE@ORSAY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</dc:title>
  <dc:creator>Gilles Olivier</dc:creator>
  <cp:lastModifiedBy>Suzanne Chibli</cp:lastModifiedBy>
  <cp:revision>244</cp:revision>
  <dcterms:created xsi:type="dcterms:W3CDTF">2020-05-11T13:39:03Z</dcterms:created>
  <dcterms:modified xsi:type="dcterms:W3CDTF">2023-06-22T12:24:36Z</dcterms:modified>
</cp:coreProperties>
</file>