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29"/>
  </p:notesMasterIdLst>
  <p:handoutMasterIdLst>
    <p:handoutMasterId r:id="rId30"/>
  </p:handoutMasterIdLst>
  <p:sldIdLst>
    <p:sldId id="257" r:id="rId5"/>
    <p:sldId id="384" r:id="rId6"/>
    <p:sldId id="317" r:id="rId7"/>
    <p:sldId id="277" r:id="rId8"/>
    <p:sldId id="405" r:id="rId9"/>
    <p:sldId id="392" r:id="rId10"/>
    <p:sldId id="400" r:id="rId11"/>
    <p:sldId id="401" r:id="rId12"/>
    <p:sldId id="404" r:id="rId13"/>
    <p:sldId id="395" r:id="rId14"/>
    <p:sldId id="407" r:id="rId15"/>
    <p:sldId id="408" r:id="rId16"/>
    <p:sldId id="427" r:id="rId17"/>
    <p:sldId id="398" r:id="rId18"/>
    <p:sldId id="425" r:id="rId19"/>
    <p:sldId id="402" r:id="rId20"/>
    <p:sldId id="403" r:id="rId21"/>
    <p:sldId id="428" r:id="rId22"/>
    <p:sldId id="429" r:id="rId23"/>
    <p:sldId id="424" r:id="rId24"/>
    <p:sldId id="426" r:id="rId25"/>
    <p:sldId id="396" r:id="rId26"/>
    <p:sldId id="270" r:id="rId27"/>
    <p:sldId id="39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4A3AB"/>
    <a:srgbClr val="1B192E"/>
    <a:srgbClr val="96959F"/>
    <a:srgbClr val="7D7B87"/>
    <a:srgbClr val="12B1BF"/>
    <a:srgbClr val="13BE89"/>
    <a:srgbClr val="6EA7CE"/>
    <a:srgbClr val="FF7E0A"/>
    <a:srgbClr val="37335B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3725" autoAdjust="0"/>
  </p:normalViewPr>
  <p:slideViewPr>
    <p:cSldViewPr snapToGrid="0">
      <p:cViewPr varScale="1">
        <p:scale>
          <a:sx n="109" d="100"/>
          <a:sy n="109" d="100"/>
        </p:scale>
        <p:origin x="108" y="576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2709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191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1471C2C-1567-47F4-803E-468024209D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F5B09-2954-46C6-97BB-9E10649FE2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F2C1D-F243-42AB-ADF2-E7CB4E04900E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A204B-EBA9-4C6D-BFB2-A104F00C8E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F72FC-4D2D-4E5B-A4DD-62E2C822FB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CDBB5-5B4A-4483-935D-A73935186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37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CE34E-5667-4A32-A6BA-10C7A552BC63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CE34D-CFF1-4FFE-815B-D050E7ED2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62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35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331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550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9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25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3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0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47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04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99414" y="1051551"/>
            <a:ext cx="3565524" cy="2384898"/>
          </a:xfrm>
        </p:spPr>
        <p:txBody>
          <a:bodyPr anchor="b" anchorCtr="0">
            <a:noAutofit/>
          </a:bodyPr>
          <a:lstStyle/>
          <a:p>
            <a:r>
              <a:rPr lang="en-US" sz="4800" dirty="0"/>
              <a:t>3DFloat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029450" cy="685800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15300" y="5534727"/>
            <a:ext cx="667802" cy="631474"/>
            <a:chOff x="10478914" y="1506691"/>
            <a:chExt cx="667802" cy="63147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094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7931" y="5260967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10834944" y="17126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3563936" cy="535354"/>
          </a:xfrm>
        </p:spPr>
        <p:txBody>
          <a:bodyPr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476" y="2432304"/>
            <a:ext cx="3563936" cy="3515555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1573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1573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139659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 dirty="0"/>
              <a:t>Click to EDIT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39659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7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56248" y="54864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6248" y="342900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61347" y="125399"/>
            <a:ext cx="1404698" cy="1155641"/>
            <a:chOff x="11161347" y="125399"/>
            <a:chExt cx="1404698" cy="115564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19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56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549275"/>
            <a:ext cx="3565524" cy="1997855"/>
          </a:xfrm>
        </p:spPr>
        <p:txBody>
          <a:bodyPr wrap="square" anchor="b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677306"/>
            <a:ext cx="3565525" cy="3415519"/>
          </a:xfrm>
        </p:spPr>
        <p:txBody>
          <a:bodyPr anchor="t" anchorCtr="0">
            <a:noAutofit/>
          </a:bodyPr>
          <a:lstStyle>
            <a:lvl1pPr>
              <a:buNone/>
              <a:defRPr/>
            </a:lvl1pPr>
          </a:lstStyle>
          <a:p>
            <a:pPr>
              <a:lnSpc>
                <a:spcPct val="120000"/>
              </a:lnSpc>
            </a:pPr>
            <a:r>
              <a:rPr lang="en-US" sz="1600" dirty="0"/>
              <a:t>Click to add text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928" y="1596771"/>
            <a:ext cx="3448558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8575" y="596392"/>
            <a:ext cx="2263776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1612" y="3324733"/>
            <a:ext cx="2936876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6548755" y="85016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02297" y="5691007"/>
            <a:ext cx="667802" cy="631474"/>
            <a:chOff x="3409557" y="4940429"/>
            <a:chExt cx="667802" cy="63147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8412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4096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3808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7904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26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29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57281"/>
            <a:ext cx="6640285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304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Chart Ta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anchor="b" anchorCtr="0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8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288775" y="7626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Title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548640"/>
            <a:ext cx="8281987" cy="1253041"/>
          </a:xfrm>
        </p:spPr>
        <p:txBody>
          <a:bodyPr>
            <a:noAutofit/>
          </a:bodyPr>
          <a:lstStyle/>
          <a:p>
            <a:r>
              <a:rPr lang="en-US" dirty="0"/>
              <a:t>Team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565" y="4518946"/>
            <a:ext cx="1980001" cy="1363916"/>
            <a:chOff x="4879602" y="3781429"/>
            <a:chExt cx="1980001" cy="136391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78992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7" name="Picture Placeholder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38384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8" name="Picture Placeholder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1976" y="1993392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Picture Placeholder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85568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9500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8733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5" name="Text Placeholder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39151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38384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7" name="Text Placeholder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62743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976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9" name="Text Placeholder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3112" y="3787288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32345" y="4238812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</p:spPr>
        <p:txBody>
          <a:bodyPr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731375"/>
            <a:ext cx="5436392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9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33" r:id="rId3"/>
    <p:sldLayoutId id="2147483687" r:id="rId4"/>
    <p:sldLayoutId id="2147483734" r:id="rId5"/>
    <p:sldLayoutId id="2147483686" r:id="rId6"/>
    <p:sldLayoutId id="2147483696" r:id="rId7"/>
    <p:sldLayoutId id="2147483707" r:id="rId8"/>
    <p:sldLayoutId id="2147483689" r:id="rId9"/>
    <p:sldLayoutId id="2147483697" r:id="rId10"/>
    <p:sldLayoutId id="2147483731" r:id="rId11"/>
    <p:sldLayoutId id="2147483693" r:id="rId12"/>
    <p:sldLayoutId id="2147483685" r:id="rId13"/>
    <p:sldLayoutId id="2147483688" r:id="rId14"/>
    <p:sldLayoutId id="2147483691" r:id="rId15"/>
    <p:sldLayoutId id="2147483692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gif"/><Relationship Id="rId5" Type="http://schemas.openxmlformats.org/officeDocument/2006/relationships/image" Target="../media/image52.gif"/><Relationship Id="rId4" Type="http://schemas.openxmlformats.org/officeDocument/2006/relationships/image" Target="../media/image5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gif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E938C-9D94-4B05-979A-D39FFC45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71385" y="1900295"/>
            <a:ext cx="4739640" cy="1536153"/>
          </a:xfrm>
        </p:spPr>
        <p:txBody>
          <a:bodyPr anchor="b" anchorCtr="0">
            <a:normAutofit/>
          </a:bodyPr>
          <a:lstStyle/>
          <a:p>
            <a:pPr algn="ctr"/>
            <a:r>
              <a:rPr lang="en-GB" sz="3200" dirty="0"/>
              <a:t>Ferro-Electric Fast Reactive Tuners (FRTs)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A11267-FC52-4990-8D98-010AFABA55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50327" y="3568700"/>
            <a:ext cx="4941673" cy="319006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N. Shipman on behalf of:</a:t>
            </a:r>
          </a:p>
          <a:p>
            <a:pPr indent="0"/>
            <a:r>
              <a:rPr lang="en-US" sz="1600" dirty="0"/>
              <a:t>I. Ben-</a:t>
            </a:r>
            <a:r>
              <a:rPr lang="en-US" sz="1600" dirty="0" err="1"/>
              <a:t>Zvi</a:t>
            </a:r>
            <a:r>
              <a:rPr lang="en-US" sz="1600" dirty="0"/>
              <a:t>, J. Bastard, G. Burt, M. Coly,  A. Edwards, C. Jing,                    A. </a:t>
            </a:r>
            <a:r>
              <a:rPr lang="en-US" sz="1600" dirty="0" err="1"/>
              <a:t>Kanareykin</a:t>
            </a:r>
            <a:r>
              <a:rPr lang="en-US" sz="1600" dirty="0"/>
              <a:t>,  A. Macpherson, N. </a:t>
            </a:r>
            <a:r>
              <a:rPr lang="en-US" sz="1600" dirty="0" err="1"/>
              <a:t>Stapley</a:t>
            </a:r>
            <a:r>
              <a:rPr lang="en-US" sz="1600" dirty="0"/>
              <a:t>, H. Timko</a:t>
            </a:r>
          </a:p>
          <a:p>
            <a:r>
              <a:rPr lang="en-US" dirty="0"/>
              <a:t>Acknowledgements</a:t>
            </a:r>
          </a:p>
          <a:p>
            <a:pPr indent="0"/>
            <a:r>
              <a:rPr lang="en-US" sz="1600" dirty="0"/>
              <a:t>M. Barnes, D. Barrientos,  A. Castilla, F. </a:t>
            </a:r>
            <a:r>
              <a:rPr lang="en-US" sz="1600" dirty="0" err="1"/>
              <a:t>Gerigk</a:t>
            </a:r>
            <a:r>
              <a:rPr lang="en-US" sz="1600" dirty="0"/>
              <a:t>, W. </a:t>
            </a:r>
            <a:r>
              <a:rPr lang="en-US" sz="1600" dirty="0" err="1"/>
              <a:t>Hofle</a:t>
            </a:r>
            <a:r>
              <a:rPr lang="en-US" sz="1600" dirty="0"/>
              <a:t>,         P. Kohler, E. Montesinos, G. </a:t>
            </a:r>
            <a:r>
              <a:rPr lang="en-US" sz="1600" dirty="0" err="1"/>
              <a:t>Pechaud</a:t>
            </a:r>
            <a:r>
              <a:rPr lang="en-US" sz="1600" dirty="0"/>
              <a:t>, P. Schneider, D. </a:t>
            </a:r>
            <a:r>
              <a:rPr lang="en-US" sz="1600" dirty="0" err="1"/>
              <a:t>Smekens</a:t>
            </a:r>
            <a:r>
              <a:rPr lang="en-US" sz="1600" dirty="0"/>
              <a:t>, D. </a:t>
            </a:r>
            <a:r>
              <a:rPr lang="en-US" sz="1600" dirty="0" err="1"/>
              <a:t>Valuch</a:t>
            </a:r>
            <a:r>
              <a:rPr lang="en-US" sz="1600" dirty="0"/>
              <a:t>, W.  </a:t>
            </a:r>
            <a:r>
              <a:rPr lang="en-US" sz="1600" dirty="0" err="1"/>
              <a:t>Venturini</a:t>
            </a:r>
            <a:endParaRPr lang="en-US" sz="1600" dirty="0"/>
          </a:p>
          <a:p>
            <a:pPr marL="0" indent="0"/>
            <a:r>
              <a:rPr lang="en-US" dirty="0"/>
              <a:t>Presented at:</a:t>
            </a:r>
          </a:p>
          <a:p>
            <a:pPr indent="0"/>
            <a:r>
              <a:rPr lang="en-US" sz="1600" dirty="0"/>
              <a:t>PERLE Collaboration Meeting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9900DF-3F27-8235-B073-9B9E5BE25E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AE86E0-5BE2-558A-96B8-FD8D499336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7060588" cy="68595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4005243-B452-0974-F8D8-8FD321ECBB92}"/>
              </a:ext>
            </a:extLst>
          </p:cNvPr>
          <p:cNvSpPr/>
          <p:nvPr/>
        </p:nvSpPr>
        <p:spPr>
          <a:xfrm>
            <a:off x="-6921" y="0"/>
            <a:ext cx="7060589" cy="685800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27331FD-B07F-BB10-6904-708420A49DCF}"/>
              </a:ext>
            </a:extLst>
          </p:cNvPr>
          <p:cNvSpPr/>
          <p:nvPr/>
        </p:nvSpPr>
        <p:spPr>
          <a:xfrm>
            <a:off x="11171661" y="0"/>
            <a:ext cx="1020339" cy="1020339"/>
          </a:xfrm>
          <a:prstGeom prst="rect">
            <a:avLst/>
          </a:prstGeom>
          <a:solidFill>
            <a:schemeClr val="tx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FDCC3ADB-8A32-7AEB-3824-BCC07C2AE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1661" y="1269"/>
            <a:ext cx="1020339" cy="102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logo lancaster">
            <a:extLst>
              <a:ext uri="{FF2B5EF4-FFF2-40B4-BE49-F238E27FC236}">
                <a16:creationId xmlns:a16="http://schemas.microsoft.com/office/drawing/2014/main" id="{FCC94603-C03C-BE6E-80A1-8F5F99FCFE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01" t="11183" r="5891" b="18802"/>
          <a:stretch/>
        </p:blipFill>
        <p:spPr bwMode="auto">
          <a:xfrm>
            <a:off x="8774352" y="0"/>
            <a:ext cx="2335033" cy="103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Euclid Techlabs">
            <a:extLst>
              <a:ext uri="{FF2B5EF4-FFF2-40B4-BE49-F238E27FC236}">
                <a16:creationId xmlns:a16="http://schemas.microsoft.com/office/drawing/2014/main" id="{E4477343-E169-0D1B-7A0F-4897853A72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50327" y="99235"/>
            <a:ext cx="1492886" cy="656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Brookhaven National Laboratory — a passion for discovery">
            <a:extLst>
              <a:ext uri="{FF2B5EF4-FFF2-40B4-BE49-F238E27FC236}">
                <a16:creationId xmlns:a16="http://schemas.microsoft.com/office/drawing/2014/main" id="{139895D5-8C75-4AFF-3815-629CB1CCC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9900" y="1166256"/>
            <a:ext cx="3008904" cy="73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814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7342835" cy="2986234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6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Transient Detuning Project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4BDCF583-1D5D-4235-97C2-39272B80A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6717684" cy="2265216"/>
          </a:xfrm>
        </p:spPr>
        <p:txBody>
          <a:bodyPr vert="horz" wrap="square" lIns="0" tIns="0" rIns="0" bIns="0" rtlCol="0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kern="1200" dirty="0">
                <a:latin typeface="+mn-lt"/>
                <a:ea typeface="+mn-ea"/>
                <a:cs typeface="+mn-cs"/>
              </a:rPr>
              <a:t>Overview of transient detuning research at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39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1EEA581-A6B4-F86D-27CE-9226B0809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734" y="1866367"/>
            <a:ext cx="4286127" cy="32040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0265B6-0B21-6B50-7BF1-7666DA9A66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" r="-513" b="2"/>
          <a:stretch/>
        </p:blipFill>
        <p:spPr>
          <a:xfrm>
            <a:off x="7723734" y="1297606"/>
            <a:ext cx="3829284" cy="40206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71A18EB-B424-0116-128F-5D8865406D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374"/>
          <a:stretch/>
        </p:blipFill>
        <p:spPr>
          <a:xfrm>
            <a:off x="7260250" y="1274247"/>
            <a:ext cx="3057831" cy="377647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B3C8C41-F13B-EF4A-B8F8-A522D6281E1D}"/>
              </a:ext>
            </a:extLst>
          </p:cNvPr>
          <p:cNvGrpSpPr/>
          <p:nvPr/>
        </p:nvGrpSpPr>
        <p:grpSpPr>
          <a:xfrm>
            <a:off x="7708713" y="1151414"/>
            <a:ext cx="4432261" cy="4140383"/>
            <a:chOff x="3036016" y="1861361"/>
            <a:chExt cx="11268553" cy="10526485"/>
          </a:xfrm>
        </p:grpSpPr>
        <p:pic>
          <p:nvPicPr>
            <p:cNvPr id="3" name="PHOTO-2022-09-29-10-04-29.jpg" descr="PHOTO-2022-09-29-10-04-29.jpg">
              <a:extLst>
                <a:ext uri="{FF2B5EF4-FFF2-40B4-BE49-F238E27FC236}">
                  <a16:creationId xmlns:a16="http://schemas.microsoft.com/office/drawing/2014/main" id="{E70ED8A7-B249-BD27-6BDA-6D2D43523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36016" y="1861361"/>
              <a:ext cx="11268553" cy="506754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" name="PHOTO-2022-09-29-10-04-29.jpg" descr="PHOTO-2022-09-29-10-04-29.jpg">
              <a:extLst>
                <a:ext uri="{FF2B5EF4-FFF2-40B4-BE49-F238E27FC236}">
                  <a16:creationId xmlns:a16="http://schemas.microsoft.com/office/drawing/2014/main" id="{61621DB7-C4D0-3BCE-398E-F235EFDDF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33635" t="23776" r="48665" b="42889"/>
            <a:stretch>
              <a:fillRect/>
            </a:stretch>
          </p:blipFill>
          <p:spPr>
            <a:xfrm>
              <a:off x="8125213" y="7154126"/>
              <a:ext cx="6179356" cy="523372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" name="IMG_0923.JPG" descr="IMG_0923.JPG">
              <a:extLst>
                <a:ext uri="{FF2B5EF4-FFF2-40B4-BE49-F238E27FC236}">
                  <a16:creationId xmlns:a16="http://schemas.microsoft.com/office/drawing/2014/main" id="{36B9332C-0CC0-BE8A-D873-53E85B977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5962" b="10305"/>
            <a:stretch>
              <a:fillRect/>
            </a:stretch>
          </p:blipFill>
          <p:spPr>
            <a:xfrm>
              <a:off x="3036016" y="7154126"/>
              <a:ext cx="4687884" cy="523372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B8A624B-B6C8-2ED0-4BC6-9465B8736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863" y="1274247"/>
            <a:ext cx="7186472" cy="397962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FFFFFF"/>
                </a:solidFill>
              </a:rPr>
              <a:t>Brazeless</a:t>
            </a:r>
            <a:r>
              <a:rPr lang="en-US" dirty="0">
                <a:solidFill>
                  <a:srgbClr val="FFFFFF"/>
                </a:solidFill>
              </a:rPr>
              <a:t> (compression fit) thin wafers of ferro-electric in vacuum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Aim: reduced losses + higher biasing electric fields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+ greater change in permittivity at reduced voltage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First prototype TDD0 (Transient Detuning Demonstrator) built and tested on cold LHC cavity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Test cut short due to cavity vacuum leak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1.3kHz tuning shift observed with 500V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TDD0 designed for 10-16kV, voltage limited due to vacuum leak on TDD0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Lessons learned: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Very sensitive to air gap/compression force in </a:t>
            </a:r>
            <a:r>
              <a:rPr lang="en-US" dirty="0" err="1">
                <a:solidFill>
                  <a:srgbClr val="FFFFFF"/>
                </a:solidFill>
              </a:rPr>
              <a:t>FerroElectrtic</a:t>
            </a:r>
            <a:r>
              <a:rPr lang="en-US" dirty="0">
                <a:solidFill>
                  <a:srgbClr val="FFFFFF"/>
                </a:solidFill>
              </a:rPr>
              <a:t> stack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Care must be taken to apply compression evenly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Rigid line from top plate causes to much mechanical stress on vacuum feedthroughs</a:t>
            </a:r>
          </a:p>
          <a:p>
            <a:pPr lvl="2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Move FRT inside cryostat for next test </a:t>
            </a:r>
            <a:r>
              <a:rPr lang="en-US" dirty="0">
                <a:solidFill>
                  <a:srgbClr val="FFFFFF"/>
                </a:solidFill>
                <a:sym typeface="Wingdings" panose="05000000000000000000" pitchFamily="2" charset="2"/>
              </a:rPr>
              <a:t> anti-cryostat</a:t>
            </a:r>
            <a:endParaRPr lang="en-US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Parts of TDD1 already in workshop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Mechanical design ~1 week away from being finished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High performance, high power (100s kW) design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4 doughnut shaped wafers with cooling lines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/>
          <a:lstStyle/>
          <a:p>
            <a:r>
              <a:rPr lang="en-US" dirty="0"/>
              <a:t>Transient Detuning Demonstrators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50400" y="6508800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CF845F-C39A-0DC8-BE79-A210C63B3F58}"/>
              </a:ext>
            </a:extLst>
          </p:cNvPr>
          <p:cNvSpPr txBox="1"/>
          <p:nvPr/>
        </p:nvSpPr>
        <p:spPr>
          <a:xfrm>
            <a:off x="7723734" y="5223404"/>
            <a:ext cx="428612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TDD0 produced reproducible </a:t>
            </a:r>
            <a:r>
              <a:rPr lang="en-US" b="1" u="sng" dirty="0"/>
              <a:t>1.3kHz frequency shift on cold LHC cavity</a:t>
            </a:r>
            <a:r>
              <a:rPr lang="en-US" i="1" dirty="0"/>
              <a:t> with 500V applied across </a:t>
            </a:r>
            <a:r>
              <a:rPr lang="en-US" i="1" dirty="0" err="1"/>
              <a:t>FerroElectric</a:t>
            </a:r>
            <a:r>
              <a:rPr lang="en-US" i="1" dirty="0"/>
              <a:t>.</a:t>
            </a:r>
            <a:endParaRPr lang="en-GB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9B6564-36CB-E4BE-3250-6046E0FBEEE6}"/>
              </a:ext>
            </a:extLst>
          </p:cNvPr>
          <p:cNvSpPr txBox="1"/>
          <p:nvPr/>
        </p:nvSpPr>
        <p:spPr>
          <a:xfrm>
            <a:off x="7723734" y="5530999"/>
            <a:ext cx="382928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TDD 0 design, ferro-electric wafers shown in white.</a:t>
            </a:r>
            <a:endParaRPr lang="en-GB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58AA3E-9B4B-94B1-072B-C76D1A76EB39}"/>
              </a:ext>
            </a:extLst>
          </p:cNvPr>
          <p:cNvSpPr txBox="1"/>
          <p:nvPr/>
        </p:nvSpPr>
        <p:spPr>
          <a:xfrm>
            <a:off x="7284116" y="5260587"/>
            <a:ext cx="455911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Left: TDD 0 during assembly, shape of ferro-electric dictated by geometry of samples in stock.</a:t>
            </a:r>
          </a:p>
          <a:p>
            <a:r>
              <a:rPr lang="en-US" i="1" dirty="0"/>
              <a:t>Right: TDD0 installed on top plate.</a:t>
            </a:r>
            <a:endParaRPr lang="en-GB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2A460-4EB7-2AB6-F41D-9BAB87B64F05}"/>
              </a:ext>
            </a:extLst>
          </p:cNvPr>
          <p:cNvSpPr txBox="1"/>
          <p:nvPr/>
        </p:nvSpPr>
        <p:spPr>
          <a:xfrm>
            <a:off x="7723734" y="5532661"/>
            <a:ext cx="437428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Top: uneven compression force cracked ceramic.</a:t>
            </a:r>
          </a:p>
          <a:p>
            <a:r>
              <a:rPr lang="en-US" i="1" dirty="0"/>
              <a:t>Left: Large diam. rigid line caused vacuum leak.</a:t>
            </a:r>
          </a:p>
          <a:p>
            <a:r>
              <a:rPr lang="en-US" i="1" dirty="0"/>
              <a:t>Right: Breakdown through ceramic near cracks?</a:t>
            </a:r>
            <a:endParaRPr lang="en-GB" i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096DC01-2B65-B78A-50F4-ACE6334DB0A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833" r="1664"/>
          <a:stretch/>
        </p:blipFill>
        <p:spPr>
          <a:xfrm>
            <a:off x="9715497" y="1274247"/>
            <a:ext cx="2277139" cy="377647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22E193D-076A-F1B0-2765-3DB553AD7663}"/>
              </a:ext>
            </a:extLst>
          </p:cNvPr>
          <p:cNvGrpSpPr/>
          <p:nvPr/>
        </p:nvGrpSpPr>
        <p:grpSpPr>
          <a:xfrm>
            <a:off x="7260250" y="1397976"/>
            <a:ext cx="4761887" cy="3553353"/>
            <a:chOff x="3765870" y="851200"/>
            <a:chExt cx="5309649" cy="3793480"/>
          </a:xfrm>
        </p:grpSpPr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1DF21856-0FC5-BD8C-D7A9-24EB3E825F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5870" y="851200"/>
              <a:ext cx="2729198" cy="379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874F96F0-5E5A-0BD2-BA55-280561253C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7607" y="851200"/>
              <a:ext cx="2507912" cy="379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3C89F9-B4D1-2454-2EE0-678C3E18A313}"/>
              </a:ext>
            </a:extLst>
          </p:cNvPr>
          <p:cNvSpPr txBox="1"/>
          <p:nvPr/>
        </p:nvSpPr>
        <p:spPr>
          <a:xfrm>
            <a:off x="7260249" y="5083674"/>
            <a:ext cx="474961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Left: TDD1 in </a:t>
            </a:r>
            <a:r>
              <a:rPr lang="en-US" i="1" dirty="0" err="1"/>
              <a:t>anticryostat</a:t>
            </a:r>
            <a:r>
              <a:rPr lang="en-US" i="1" dirty="0"/>
              <a:t>.</a:t>
            </a:r>
          </a:p>
          <a:p>
            <a:r>
              <a:rPr lang="en-US" i="1" dirty="0"/>
              <a:t>Right: TDD1 with cooling lines.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1316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7" grpId="0" animBg="1"/>
      <p:bldP spid="17" grpId="1" animBg="1"/>
      <p:bldP spid="18" grpId="0" animBg="1"/>
      <p:bldP spid="18" grpId="1" animBg="1"/>
      <p:bldP spid="9" grpId="0" animBg="1"/>
      <p:bldP spid="9" grpId="1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44" y="138566"/>
            <a:ext cx="11091600" cy="1332000"/>
          </a:xfrm>
        </p:spPr>
        <p:txBody>
          <a:bodyPr/>
          <a:lstStyle/>
          <a:p>
            <a:r>
              <a:rPr lang="en-US" dirty="0"/>
              <a:t>Transient Detuning Project: Peripherals 1</a:t>
            </a:r>
            <a:endParaRPr lang="en-US" sz="3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B8A624B-B6C8-2ED0-4BC6-9465B8736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439" y="1695588"/>
            <a:ext cx="7186472" cy="3979625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3DA986-B35F-E455-E805-EDDAE44B107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6301" y="1343043"/>
            <a:ext cx="4338260" cy="300902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1808F-3119-CCD8-CC63-487B1D5F6ABD}"/>
              </a:ext>
            </a:extLst>
          </p:cNvPr>
          <p:cNvSpPr txBox="1">
            <a:spLocks/>
          </p:cNvSpPr>
          <p:nvPr/>
        </p:nvSpPr>
        <p:spPr>
          <a:xfrm>
            <a:off x="135327" y="706598"/>
            <a:ext cx="7186472" cy="39796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LHC LLRF System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/>
              <a:t>LHC LLRF system is complex and will not be redesigned for HL-LHC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/>
              <a:t>Transient detuning must work with existing LLRF system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/>
              <a:t>LHC LLRF system replicated in cavity cold testing area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/>
              <a:t>No One Turn Feedback Module in last test now installed, waiting to be tested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BLEEP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FFFF"/>
                </a:solidFill>
              </a:rPr>
              <a:t>B</a:t>
            </a:r>
            <a:r>
              <a:rPr lang="en-US" sz="1600" dirty="0"/>
              <a:t>eam </a:t>
            </a:r>
            <a:r>
              <a:rPr lang="en-US" sz="1600" dirty="0">
                <a:solidFill>
                  <a:srgbClr val="FFFFFF"/>
                </a:solidFill>
              </a:rPr>
              <a:t>L</a:t>
            </a:r>
            <a:r>
              <a:rPr lang="en-US" sz="1600" dirty="0"/>
              <a:t>oading </a:t>
            </a:r>
            <a:r>
              <a:rPr lang="en-US" sz="1600" dirty="0">
                <a:solidFill>
                  <a:srgbClr val="FFFFFF"/>
                </a:solidFill>
              </a:rPr>
              <a:t>E</a:t>
            </a:r>
            <a:r>
              <a:rPr lang="en-US" sz="1600" dirty="0"/>
              <a:t>lectronic </a:t>
            </a:r>
            <a:r>
              <a:rPr lang="en-US" sz="1600" dirty="0">
                <a:solidFill>
                  <a:srgbClr val="FFFFFF"/>
                </a:solidFill>
              </a:rPr>
              <a:t>E</a:t>
            </a:r>
            <a:r>
              <a:rPr lang="en-US" sz="1600" dirty="0"/>
              <a:t>mulation </a:t>
            </a:r>
            <a:r>
              <a:rPr lang="en-US" sz="1600" dirty="0">
                <a:solidFill>
                  <a:srgbClr val="FFFFFF"/>
                </a:solidFill>
              </a:rPr>
              <a:t>P</a:t>
            </a:r>
            <a:r>
              <a:rPr lang="en-US" sz="1600" dirty="0"/>
              <a:t>roject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/>
              <a:t>Testing with cryomodule with real beam not feasible in initial project timescale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/>
              <a:t>BLEEP adds correct RF power and phase to input coupler to replicate beam pattern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High Voltage Pulser for biasing FE ceramic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A4A3AB"/>
                </a:solidFill>
              </a:rPr>
              <a:t>Prototype HVP capable of running ~10ms:</a:t>
            </a:r>
          </a:p>
          <a:p>
            <a:pPr lvl="2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A4A3AB"/>
                </a:solidFill>
              </a:rPr>
              <a:t>Procured, received, tested, broken and sent back for diagnosis and repair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A4A3AB"/>
                </a:solidFill>
              </a:rPr>
              <a:t>Final HVP design more challenging as would need to run continuously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FFFFFF"/>
                </a:solidFill>
              </a:rPr>
              <a:t>Pulse generator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96959F"/>
                </a:solidFill>
              </a:rPr>
              <a:t>Programmable pulsed optical output to drive high voltage pulser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96959F"/>
                </a:solidFill>
              </a:rPr>
              <a:t>Triggered with same signal as BLEEP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96959F"/>
                </a:solidFill>
              </a:rPr>
              <a:t>Implemented as daughter board of new “Universal Cavity Controller”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US" dirty="0">
              <a:solidFill>
                <a:srgbClr val="FFFFFF"/>
              </a:solidFill>
            </a:endParaRP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A1B78A-DC29-F9F7-F4DD-25A59FA96846}"/>
              </a:ext>
            </a:extLst>
          </p:cNvPr>
          <p:cNvSpPr txBox="1"/>
          <p:nvPr/>
        </p:nvSpPr>
        <p:spPr>
          <a:xfrm>
            <a:off x="7571486" y="4552479"/>
            <a:ext cx="4343075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BLEEP replicated beam pattern causes several degrees of uncorrected phase error if One Turn Feedback Module (OTFB) absent from LLRF. </a:t>
            </a:r>
          </a:p>
          <a:p>
            <a:r>
              <a:rPr lang="en-US" sz="1600" dirty="0">
                <a:solidFill>
                  <a:srgbClr val="FF7E0A"/>
                </a:solidFill>
              </a:rPr>
              <a:t>Orange:</a:t>
            </a:r>
            <a:r>
              <a:rPr lang="en-US" sz="1600" dirty="0"/>
              <a:t>  </a:t>
            </a:r>
            <a:r>
              <a:rPr lang="en-US" sz="1600" i="1" dirty="0"/>
              <a:t>LHC beam pattern replicated with BLEEP</a:t>
            </a:r>
          </a:p>
          <a:p>
            <a:r>
              <a:rPr lang="en-US" sz="1600" dirty="0">
                <a:solidFill>
                  <a:srgbClr val="6EA7CE"/>
                </a:solidFill>
              </a:rPr>
              <a:t>Blue:  </a:t>
            </a:r>
            <a:r>
              <a:rPr lang="en-US" sz="1600" i="1" dirty="0"/>
              <a:t>Cavity phase controlled with LLRF without OTFB</a:t>
            </a:r>
          </a:p>
          <a:p>
            <a:r>
              <a:rPr lang="en-US" sz="1600" dirty="0">
                <a:solidFill>
                  <a:srgbClr val="13BE89"/>
                </a:solidFill>
              </a:rPr>
              <a:t>Green: </a:t>
            </a:r>
            <a:r>
              <a:rPr lang="en-US" sz="1600" i="1" dirty="0">
                <a:solidFill>
                  <a:srgbClr val="13BE89"/>
                </a:solidFill>
              </a:rPr>
              <a:t> </a:t>
            </a:r>
            <a:r>
              <a:rPr lang="en-US" sz="1600" i="1" dirty="0"/>
              <a:t>Target phase for LLRF</a:t>
            </a:r>
            <a:endParaRPr lang="en-GB" sz="1600" i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052820-1363-A367-FF02-3E4C5F21066D}"/>
              </a:ext>
            </a:extLst>
          </p:cNvPr>
          <p:cNvCxnSpPr/>
          <p:nvPr/>
        </p:nvCxnSpPr>
        <p:spPr>
          <a:xfrm>
            <a:off x="8075488" y="3367356"/>
            <a:ext cx="34952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5A7FDDED-C2B3-B405-D132-6935024FE5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2703251"/>
              </p:ext>
            </p:extLst>
          </p:nvPr>
        </p:nvGraphicFramePr>
        <p:xfrm>
          <a:off x="7571486" y="921804"/>
          <a:ext cx="4417884" cy="2682240"/>
        </p:xfrm>
        <a:graphic>
          <a:graphicData uri="http://schemas.openxmlformats.org/drawingml/2006/table">
            <a:tbl>
              <a:tblPr firstRow="1" bandRow="1"/>
              <a:tblGrid>
                <a:gridCol w="1273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4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75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1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274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+mn-lt"/>
                          <a:sym typeface="Helvetica"/>
                        </a:rPr>
                        <a:t>Parameter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B1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+mn-lt"/>
                          <a:sym typeface="Helvetica"/>
                        </a:rPr>
                        <a:t>Value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B1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+mn-lt"/>
                          <a:sym typeface="Helvetica"/>
                        </a:rPr>
                        <a:t>Parameter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B1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+mn-lt"/>
                          <a:sym typeface="Helvetica"/>
                        </a:rPr>
                        <a:t>Value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B1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 dirty="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Total Capacitance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 dirty="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2 </a:t>
                      </a:r>
                      <a:r>
                        <a:rPr sz="1600" dirty="0" err="1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nF</a:t>
                      </a:r>
                      <a:endParaRPr sz="1600" dirty="0">
                        <a:latin typeface="+mn-lt"/>
                        <a:ea typeface="+mj-ea"/>
                        <a:cs typeface="+mj-cs"/>
                        <a:sym typeface="Helvetica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Rise, Fall Time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 dirty="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100ns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High Voltage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 dirty="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7 kV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 dirty="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Power Supply Rating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14.4 kW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Energy per pulse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49mJ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 dirty="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(Dis)charge current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 dirty="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140 A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sz="1600" dirty="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Burst </a:t>
                      </a:r>
                      <a:r>
                        <a:rPr sz="1600" dirty="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Pulse Rate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+mn-lt"/>
                          <a:ea typeface="+mj-ea"/>
                          <a:cs typeface="+mj-cs"/>
                          <a:sym typeface="Helvetica"/>
                        </a:rPr>
                        <a:t>~146 kHz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r>
                        <a:rPr lang="en-US" sz="1600" dirty="0">
                          <a:latin typeface="+mn-lt"/>
                        </a:rPr>
                        <a:t>Burst Duration</a:t>
                      </a:r>
                      <a:endParaRPr sz="1600" dirty="0">
                        <a:latin typeface="+mn-lt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r>
                        <a:rPr lang="en-US" sz="1600" dirty="0">
                          <a:latin typeface="+mn-lt"/>
                        </a:rPr>
                        <a:t>10ms</a:t>
                      </a:r>
                      <a:endParaRPr sz="1600" dirty="0">
                        <a:latin typeface="+mn-lt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8B62F783-6CE4-E48C-36DE-30F3D05B7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2407" y="4288154"/>
            <a:ext cx="2914650" cy="17145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6358381-ED43-66ED-B94B-0E96FE0045CE}"/>
              </a:ext>
            </a:extLst>
          </p:cNvPr>
          <p:cNvSpPr txBox="1"/>
          <p:nvPr/>
        </p:nvSpPr>
        <p:spPr>
          <a:xfrm>
            <a:off x="7858224" y="5590573"/>
            <a:ext cx="4056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UCC module with pulse generator daughter board and optical output.</a:t>
            </a:r>
            <a:endParaRPr lang="en-GB" i="1" dirty="0"/>
          </a:p>
        </p:txBody>
      </p: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B14011DD-BDA5-2870-578A-4353D5FBEC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3911" y="927527"/>
            <a:ext cx="4285334" cy="331396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270476C-67A9-0A39-C44E-6AC13BE0614D}"/>
              </a:ext>
            </a:extLst>
          </p:cNvPr>
          <p:cNvSpPr txBox="1"/>
          <p:nvPr/>
        </p:nvSpPr>
        <p:spPr>
          <a:xfrm>
            <a:off x="7463911" y="4379328"/>
            <a:ext cx="433826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BLEEP and replicated LHC LLRF system in control room of SM18 cavity cold test area.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85A63E-9ED1-C6A7-392E-23B6B78C9466}"/>
              </a:ext>
            </a:extLst>
          </p:cNvPr>
          <p:cNvSpPr txBox="1"/>
          <p:nvPr/>
        </p:nvSpPr>
        <p:spPr>
          <a:xfrm>
            <a:off x="8108400" y="3734938"/>
            <a:ext cx="327572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High Voltage Pulser specification.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F28E4B-5750-01B3-7B6D-A117AD6A6A7D}"/>
              </a:ext>
            </a:extLst>
          </p:cNvPr>
          <p:cNvSpPr txBox="1"/>
          <p:nvPr/>
        </p:nvSpPr>
        <p:spPr>
          <a:xfrm>
            <a:off x="8108400" y="6123864"/>
            <a:ext cx="327572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High Voltage Pulser for transient detuning tests.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92CB0A6-591F-8BD5-5D73-94E87A30540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092" y="2068730"/>
            <a:ext cx="4671280" cy="347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66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9" grpId="0" animBg="1"/>
      <p:bldP spid="20" grpId="0" animBg="1"/>
      <p:bldP spid="20" grpId="1" animBg="1"/>
      <p:bldP spid="21" grpId="0" animBg="1"/>
      <p:bldP spid="2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7342835" cy="2986234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6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Microphonics Suppression with FRT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4BDCF583-1D5D-4235-97C2-39272B80A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6717684" cy="2265216"/>
          </a:xfrm>
        </p:spPr>
        <p:txBody>
          <a:bodyPr vert="horz" wrap="square" lIns="0" tIns="0" rIns="0" bIns="0" rtlCol="0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/>
              <a:t>Benefits of suppressing microphonics with an FRT</a:t>
            </a:r>
            <a:endParaRPr 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4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/>
          <a:lstStyle/>
          <a:p>
            <a:r>
              <a:rPr lang="en-US" dirty="0"/>
              <a:t>Use cases: microphonics suppression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9D4823-FDC7-657E-5A42-8785E0D3E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978" y="1992861"/>
            <a:ext cx="6228549" cy="5418813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For low beam loading machines RF power is dominated by microphonics</a:t>
            </a:r>
          </a:p>
          <a:p>
            <a:pPr marL="285750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The effect of microphonics can be reduced passively or actively</a:t>
            </a:r>
          </a:p>
          <a:p>
            <a:pPr marL="742950" lvl="1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</a:pPr>
            <a:r>
              <a:rPr lang="en-US" sz="1600" dirty="0"/>
              <a:t>Stiffening of cavity</a:t>
            </a:r>
          </a:p>
          <a:p>
            <a:pPr marL="742950" lvl="1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</a:pPr>
            <a:r>
              <a:rPr lang="en-US" sz="1600" dirty="0"/>
              <a:t>Isolation of noise sources</a:t>
            </a:r>
          </a:p>
          <a:p>
            <a:pPr marL="742950" lvl="1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</a:pPr>
            <a:r>
              <a:rPr lang="en-US" sz="1600" dirty="0"/>
              <a:t>Active feedback e.g. piezo tuners</a:t>
            </a:r>
          </a:p>
          <a:p>
            <a:pPr marL="285750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Residual microphonics require over-coupled FPC</a:t>
            </a:r>
          </a:p>
          <a:p>
            <a:pPr marL="285750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Typically, RF power required is still many times larger than for critical coupling case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28FA5A1-258D-9D66-A38A-D8937AF34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5643" y="1273998"/>
            <a:ext cx="4471426" cy="685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72C6D75-8FDF-E8CE-573A-B8358A3385C5}"/>
              </a:ext>
            </a:extLst>
          </p:cNvPr>
          <p:cNvGrpSpPr/>
          <p:nvPr/>
        </p:nvGrpSpPr>
        <p:grpSpPr>
          <a:xfrm>
            <a:off x="6503439" y="2035501"/>
            <a:ext cx="5480392" cy="4119373"/>
            <a:chOff x="6503439" y="2035501"/>
            <a:chExt cx="5480392" cy="4119373"/>
          </a:xfrm>
        </p:grpSpPr>
        <p:pic>
          <p:nvPicPr>
            <p:cNvPr id="9" name="Picture 8" descr="Chart, line chart, histogram&#10;&#10;Description automatically generated">
              <a:extLst>
                <a:ext uri="{FF2B5EF4-FFF2-40B4-BE49-F238E27FC236}">
                  <a16:creationId xmlns:a16="http://schemas.microsoft.com/office/drawing/2014/main" id="{6F30E3DD-0661-89A9-A5A4-3A5F25065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01591" y="2035501"/>
              <a:ext cx="2682240" cy="20116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" name="Picture 9" descr="Chart, scatter chart&#10;&#10;Description automatically generated">
              <a:extLst>
                <a:ext uri="{FF2B5EF4-FFF2-40B4-BE49-F238E27FC236}">
                  <a16:creationId xmlns:a16="http://schemas.microsoft.com/office/drawing/2014/main" id="{4C3F1A4C-7E33-51D0-0A7E-8A880C266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01591" y="4143194"/>
              <a:ext cx="2682240" cy="20116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" name="Picture 10" descr="Chart, line chart&#10;&#10;Description automatically generated">
              <a:extLst>
                <a:ext uri="{FF2B5EF4-FFF2-40B4-BE49-F238E27FC236}">
                  <a16:creationId xmlns:a16="http://schemas.microsoft.com/office/drawing/2014/main" id="{D7BC3F45-BA7E-9020-E6B4-023F6C974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3439" y="2035501"/>
              <a:ext cx="2682240" cy="20116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" name="Picture 11" descr="Chart&#10;&#10;Description automatically generated">
              <a:extLst>
                <a:ext uri="{FF2B5EF4-FFF2-40B4-BE49-F238E27FC236}">
                  <a16:creationId xmlns:a16="http://schemas.microsoft.com/office/drawing/2014/main" id="{78480CF0-F2EC-1A6B-41AD-9CF7F0417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3439" y="4143194"/>
              <a:ext cx="2682240" cy="20116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B5A5CC9-269B-6524-9AD5-EDF846C62ABE}"/>
              </a:ext>
            </a:extLst>
          </p:cNvPr>
          <p:cNvCxnSpPr/>
          <p:nvPr/>
        </p:nvCxnSpPr>
        <p:spPr>
          <a:xfrm>
            <a:off x="7402089" y="6672307"/>
            <a:ext cx="3799003" cy="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BF61E60-5F92-313E-D758-9F620983BA40}"/>
              </a:ext>
            </a:extLst>
          </p:cNvPr>
          <p:cNvSpPr txBox="1"/>
          <p:nvPr/>
        </p:nvSpPr>
        <p:spPr>
          <a:xfrm>
            <a:off x="8527884" y="6261705"/>
            <a:ext cx="154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Decreasing Q</a:t>
            </a:r>
            <a:r>
              <a:rPr lang="en-US" baseline="-25000" dirty="0"/>
              <a:t>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333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/>
          <a:lstStyle/>
          <a:p>
            <a:r>
              <a:rPr lang="en-US" dirty="0"/>
              <a:t>Use cases: microphonics suppression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9D4823-FDC7-657E-5A42-8785E0D3E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90" y="1305766"/>
            <a:ext cx="7860394" cy="5418813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FRTs are an excellent tool for microphonics suppression</a:t>
            </a:r>
          </a:p>
          <a:p>
            <a:pPr marL="742950" lvl="1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FFFF"/>
                </a:solidFill>
              </a:rPr>
              <a:t>High Tuning speed </a:t>
            </a:r>
          </a:p>
          <a:p>
            <a:pPr marL="1200150" lvl="2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~600ns measured limited by external HV circuit</a:t>
            </a:r>
          </a:p>
          <a:p>
            <a:pPr marL="742950" lvl="1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FFFF"/>
                </a:solidFill>
              </a:rPr>
              <a:t>No excitation of mechanical modes</a:t>
            </a:r>
          </a:p>
          <a:p>
            <a:pPr marL="742950" lvl="1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FFFF"/>
                </a:solidFill>
              </a:rPr>
              <a:t>Simple transfer function/negligible phase delay at frequencies of interest</a:t>
            </a:r>
          </a:p>
          <a:p>
            <a:pPr marL="285750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FFFF"/>
                </a:solidFill>
              </a:rPr>
              <a:t>Peak and average RF power reduced by          and         respectively</a:t>
            </a:r>
          </a:p>
          <a:p>
            <a:pPr marL="742950" lvl="1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FFFF"/>
                </a:solidFill>
              </a:rPr>
              <a:t>Increased dielectric and conductor losses at higher RF frequencies reduce effectiveness</a:t>
            </a:r>
          </a:p>
          <a:p>
            <a:pPr marL="285750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FFFF"/>
                </a:solidFill>
              </a:rPr>
              <a:t>FRTs can be combined with other suppression technologies</a:t>
            </a:r>
          </a:p>
          <a:p>
            <a:pPr marL="742950" lvl="1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FFFF"/>
                </a:solidFill>
              </a:rPr>
              <a:t>E.g. piezo tuners</a:t>
            </a:r>
          </a:p>
          <a:p>
            <a:pPr marL="285750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FFFF"/>
                </a:solidFill>
              </a:rPr>
              <a:t>PERLE power savings:  732 kW</a:t>
            </a:r>
          </a:p>
          <a:p>
            <a:pPr marL="285750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GB" dirty="0" err="1">
                <a:solidFill>
                  <a:srgbClr val="FFFFFF"/>
                </a:solidFill>
              </a:rPr>
              <a:t>LHeC</a:t>
            </a:r>
            <a:r>
              <a:rPr lang="en-GB" dirty="0">
                <a:solidFill>
                  <a:srgbClr val="FFFFFF"/>
                </a:solidFill>
              </a:rPr>
              <a:t> power savings:   22 MW!!  </a:t>
            </a:r>
          </a:p>
          <a:p>
            <a:pPr marL="742950" lvl="1" indent="-285750">
              <a:lnSpc>
                <a:spcPct val="100000"/>
              </a:lnSpc>
              <a:spcBef>
                <a:spcPts val="800"/>
              </a:spcBef>
              <a:buSzPct val="15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FFFF"/>
                </a:solidFill>
              </a:rPr>
              <a:t>~150GWh per year, </a:t>
            </a:r>
            <a:r>
              <a:rPr lang="en-GB" sz="1600" b="1" dirty="0">
                <a:solidFill>
                  <a:srgbClr val="FFFFFF"/>
                </a:solidFill>
              </a:rPr>
              <a:t>~50,000 tons of C0</a:t>
            </a:r>
            <a:r>
              <a:rPr lang="en-GB" sz="1600" b="1" baseline="-25000" dirty="0">
                <a:solidFill>
                  <a:srgbClr val="FFFFFF"/>
                </a:solidFill>
              </a:rPr>
              <a:t>2</a:t>
            </a:r>
            <a:r>
              <a:rPr lang="en-GB" sz="1600" b="1" dirty="0">
                <a:solidFill>
                  <a:srgbClr val="FFFFFF"/>
                </a:solidFill>
              </a:rPr>
              <a:t> </a:t>
            </a:r>
            <a:endParaRPr lang="en-GB" sz="16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C7C4634-9BD2-FC82-1C9E-210136A92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4285" y="1356108"/>
            <a:ext cx="3812840" cy="205998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BAA969-0C60-1910-F2D7-7EADCA70B4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4285" y="4028397"/>
            <a:ext cx="3814459" cy="215912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FCE24A-C278-C2E3-666C-0341F7FB84A8}"/>
              </a:ext>
            </a:extLst>
          </p:cNvPr>
          <p:cNvSpPr txBox="1"/>
          <p:nvPr/>
        </p:nvSpPr>
        <p:spPr>
          <a:xfrm>
            <a:off x="7944285" y="3412222"/>
            <a:ext cx="4067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Case study: RF power for PERLE vs QL with and without FRT</a:t>
            </a:r>
            <a:endParaRPr lang="en-GB" sz="16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1EBA50-C7ED-A98A-9A13-86B45BE8005B}"/>
              </a:ext>
            </a:extLst>
          </p:cNvPr>
          <p:cNvSpPr txBox="1"/>
          <p:nvPr/>
        </p:nvSpPr>
        <p:spPr>
          <a:xfrm>
            <a:off x="7944285" y="6220561"/>
            <a:ext cx="4067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Estimated FRT </a:t>
            </a:r>
            <a:r>
              <a:rPr lang="en-US" sz="1600" i="1" dirty="0" err="1"/>
              <a:t>FoM</a:t>
            </a:r>
            <a:r>
              <a:rPr lang="en-US" sz="1600" i="1" dirty="0"/>
              <a:t> vs RF frequency</a:t>
            </a:r>
            <a:endParaRPr lang="en-GB" sz="1600" i="1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F713E47-9681-11FE-3561-2C63CCF2C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109" y="3453379"/>
            <a:ext cx="509018" cy="53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C5719227-6C8C-FFA6-69E6-6A95D037A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330" y="3453379"/>
            <a:ext cx="509018" cy="53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67FAE752-1A53-B13E-DCC8-F5392CF350D9}"/>
              </a:ext>
            </a:extLst>
          </p:cNvPr>
          <p:cNvSpPr/>
          <p:nvPr/>
        </p:nvSpPr>
        <p:spPr>
          <a:xfrm>
            <a:off x="4413738" y="3349869"/>
            <a:ext cx="659424" cy="7473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DBA3C27-D203-4C3D-8C12-B5573A6BDA8D}"/>
              </a:ext>
            </a:extLst>
          </p:cNvPr>
          <p:cNvSpPr/>
          <p:nvPr/>
        </p:nvSpPr>
        <p:spPr>
          <a:xfrm>
            <a:off x="5466834" y="3330936"/>
            <a:ext cx="659424" cy="7473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4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185" y="181268"/>
            <a:ext cx="11091600" cy="1332000"/>
          </a:xfrm>
        </p:spPr>
        <p:txBody>
          <a:bodyPr/>
          <a:lstStyle/>
          <a:p>
            <a:r>
              <a:rPr lang="en-US" dirty="0"/>
              <a:t>Microphonics suppression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2D46B-8703-7A84-C575-419C5B681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863" y="1044817"/>
            <a:ext cx="11090274" cy="397962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Lower order Mode of UK4R crab cavity at 374MHz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Very stiff </a:t>
            </a:r>
            <a:r>
              <a:rPr lang="en-US" dirty="0">
                <a:sym typeface="Wingdings" panose="05000000000000000000" pitchFamily="2" charset="2"/>
              </a:rPr>
              <a:t> very low levels of microphonics  used vibration generator</a:t>
            </a:r>
            <a:endParaRPr lang="en-US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Euclid designed prototype FRT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No slow tuner </a:t>
            </a:r>
            <a:r>
              <a:rPr lang="en-US" dirty="0">
                <a:solidFill>
                  <a:srgbClr val="FFFFFF"/>
                </a:solidFill>
                <a:sym typeface="Wingdings" panose="05000000000000000000" pitchFamily="2" charset="2"/>
              </a:rPr>
              <a:t> o</a:t>
            </a:r>
            <a:r>
              <a:rPr lang="en-US" dirty="0">
                <a:solidFill>
                  <a:srgbClr val="FFFFFF"/>
                </a:solidFill>
              </a:rPr>
              <a:t>perated in SEL mode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Chiller, phase shifter, vibration generator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Deliberately simple purely integral feedback used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A4A3AB"/>
                </a:solidFill>
              </a:rPr>
              <a:t>More performant solutions surely possible</a:t>
            </a:r>
            <a:endParaRPr lang="en-GB" dirty="0">
              <a:solidFill>
                <a:srgbClr val="A4A3AB"/>
              </a:solidFill>
            </a:endParaRPr>
          </a:p>
        </p:txBody>
      </p:sp>
      <p:pic>
        <p:nvPicPr>
          <p:cNvPr id="5" name="Picture 4" descr="Euclid FRT prototype">
            <a:extLst>
              <a:ext uri="{FF2B5EF4-FFF2-40B4-BE49-F238E27FC236}">
                <a16:creationId xmlns:a16="http://schemas.microsoft.com/office/drawing/2014/main" id="{A6D96BBC-EAEE-F9A9-589C-681027453AB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3" y="3765299"/>
            <a:ext cx="5376536" cy="24228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A picture containing miller&#10;&#10;Description automatically generated">
            <a:extLst>
              <a:ext uri="{FF2B5EF4-FFF2-40B4-BE49-F238E27FC236}">
                <a16:creationId xmlns:a16="http://schemas.microsoft.com/office/drawing/2014/main" id="{752FEA8B-95C7-7834-B2A1-3FFC8579338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3375" y="181269"/>
            <a:ext cx="2095440" cy="372522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986767-FECE-9C95-8642-735BBD239A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6880315" y="668210"/>
            <a:ext cx="2185027" cy="29382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7B61CC-33AD-E450-D1C5-B445B4031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4725" y="3906494"/>
            <a:ext cx="3540951" cy="218502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F1D9815-CC93-8AFE-E78F-A26858511FA8}"/>
              </a:ext>
            </a:extLst>
          </p:cNvPr>
          <p:cNvSpPr txBox="1"/>
          <p:nvPr/>
        </p:nvSpPr>
        <p:spPr>
          <a:xfrm>
            <a:off x="7922071" y="3916843"/>
            <a:ext cx="1441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FE-FRT temp.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559E6B-AAF0-487E-B61E-58F98456747A}"/>
              </a:ext>
            </a:extLst>
          </p:cNvPr>
          <p:cNvSpPr txBox="1"/>
          <p:nvPr/>
        </p:nvSpPr>
        <p:spPr>
          <a:xfrm>
            <a:off x="8242342" y="4669524"/>
            <a:ext cx="944012" cy="342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1221A"/>
                </a:solidFill>
              </a:rPr>
              <a:t>Bath temp.</a:t>
            </a:r>
            <a:endParaRPr lang="en-GB" dirty="0">
              <a:solidFill>
                <a:srgbClr val="C1221A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DE5EA9-0192-1B3A-3F84-85BCD8A2073F}"/>
              </a:ext>
            </a:extLst>
          </p:cNvPr>
          <p:cNvSpPr txBox="1"/>
          <p:nvPr/>
        </p:nvSpPr>
        <p:spPr>
          <a:xfrm>
            <a:off x="6765016" y="4656868"/>
            <a:ext cx="1149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regulation on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5B7B28-61B7-1DEF-D5B8-C618717C9CA8}"/>
              </a:ext>
            </a:extLst>
          </p:cNvPr>
          <p:cNvSpPr txBox="1"/>
          <p:nvPr/>
        </p:nvSpPr>
        <p:spPr>
          <a:xfrm>
            <a:off x="8156534" y="5277348"/>
            <a:ext cx="1285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bunker opened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C542F6C-9782-E0A1-853B-482ABFDB8F6B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8037065" y="5206300"/>
            <a:ext cx="119469" cy="224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56A0D18-542A-B840-C24A-11625854AABA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8037065" y="4345969"/>
            <a:ext cx="119469" cy="1085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2A9075E-5DCB-8DAD-8842-629AD7C3F352}"/>
              </a:ext>
            </a:extLst>
          </p:cNvPr>
          <p:cNvCxnSpPr>
            <a:stCxn id="15" idx="1"/>
          </p:cNvCxnSpPr>
          <p:nvPr/>
        </p:nvCxnSpPr>
        <p:spPr>
          <a:xfrm flipH="1">
            <a:off x="6545657" y="4810757"/>
            <a:ext cx="219359" cy="36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2FB3909-F340-6604-9A14-9B155E58C0B7}"/>
              </a:ext>
            </a:extLst>
          </p:cNvPr>
          <p:cNvCxnSpPr>
            <a:stCxn id="15" idx="1"/>
          </p:cNvCxnSpPr>
          <p:nvPr/>
        </p:nvCxnSpPr>
        <p:spPr>
          <a:xfrm flipH="1" flipV="1">
            <a:off x="6584490" y="4432385"/>
            <a:ext cx="180526" cy="378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picture containing text, indoor, oven&#10;&#10;Description automatically generated">
            <a:extLst>
              <a:ext uri="{FF2B5EF4-FFF2-40B4-BE49-F238E27FC236}">
                <a16:creationId xmlns:a16="http://schemas.microsoft.com/office/drawing/2014/main" id="{2C76B88F-7D5A-2DA1-8F0D-D525CFBC8E0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62406" y="4576016"/>
            <a:ext cx="2104545" cy="151550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38D2332-B5AD-D4C3-9357-0E5267E1417A}"/>
              </a:ext>
            </a:extLst>
          </p:cNvPr>
          <p:cNvSpPr txBox="1"/>
          <p:nvPr/>
        </p:nvSpPr>
        <p:spPr>
          <a:xfrm>
            <a:off x="1078787" y="6214824"/>
            <a:ext cx="223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Euclid FE-FRT prototype</a:t>
            </a:r>
            <a:endParaRPr lang="en-GB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834F0F-DE73-7CC9-CFD8-38E4F6DA1DD3}"/>
              </a:ext>
            </a:extLst>
          </p:cNvPr>
          <p:cNvSpPr txBox="1"/>
          <p:nvPr/>
        </p:nvSpPr>
        <p:spPr>
          <a:xfrm>
            <a:off x="5778267" y="6088715"/>
            <a:ext cx="3193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Temperature regulation with chiller</a:t>
            </a:r>
            <a:endParaRPr lang="en-GB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85F993-379B-63C5-A610-41853D00B90A}"/>
              </a:ext>
            </a:extLst>
          </p:cNvPr>
          <p:cNvSpPr txBox="1"/>
          <p:nvPr/>
        </p:nvSpPr>
        <p:spPr>
          <a:xfrm>
            <a:off x="10049873" y="3934352"/>
            <a:ext cx="1524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UK4R on insert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4B82B42-0436-9F71-7DDD-111FFE5674E8}"/>
              </a:ext>
            </a:extLst>
          </p:cNvPr>
          <p:cNvSpPr txBox="1"/>
          <p:nvPr/>
        </p:nvSpPr>
        <p:spPr>
          <a:xfrm>
            <a:off x="6494091" y="3268674"/>
            <a:ext cx="2406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Phase shifter on top plate</a:t>
            </a:r>
            <a:endParaRPr lang="en-GB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E7C76A-9E0D-C206-E997-EC24C17B4B43}"/>
              </a:ext>
            </a:extLst>
          </p:cNvPr>
          <p:cNvSpPr txBox="1"/>
          <p:nvPr/>
        </p:nvSpPr>
        <p:spPr>
          <a:xfrm>
            <a:off x="9441950" y="6107927"/>
            <a:ext cx="1837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Vibration generator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9195196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/>
          <a:lstStyle/>
          <a:p>
            <a:r>
              <a:rPr lang="en-US" dirty="0"/>
              <a:t>Microphonics suppression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1B7EA-CF51-798B-DCF3-44C935BA5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7705" y="4134510"/>
            <a:ext cx="5444768" cy="2368736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3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Test of prototype FRT with UK4R cavity</a:t>
            </a:r>
          </a:p>
          <a:p>
            <a:pPr lvl="1">
              <a:spcBef>
                <a:spcPts val="400"/>
              </a:spcBef>
              <a:spcAft>
                <a:spcPts val="3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UK4R very stiff, used vibration generator to create microphonics</a:t>
            </a:r>
          </a:p>
          <a:p>
            <a:pPr>
              <a:spcBef>
                <a:spcPts val="400"/>
              </a:spcBef>
              <a:spcAft>
                <a:spcPts val="3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Microphonics ~completely eliminated</a:t>
            </a:r>
          </a:p>
          <a:p>
            <a:pPr lvl="1">
              <a:spcBef>
                <a:spcPts val="400"/>
              </a:spcBef>
              <a:spcAft>
                <a:spcPts val="3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~20x reduction in integrated microphonics spectrum up to 1kHz</a:t>
            </a:r>
          </a:p>
          <a:p>
            <a:pPr lvl="1">
              <a:spcBef>
                <a:spcPts val="400"/>
              </a:spcBef>
              <a:spcAft>
                <a:spcPts val="3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Order of magnitude better than other technologies</a:t>
            </a:r>
          </a:p>
          <a:p>
            <a:pPr>
              <a:spcBef>
                <a:spcPts val="400"/>
              </a:spcBef>
              <a:spcAft>
                <a:spcPts val="3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Deliberately simple purely integral feedback algorithm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3B4863-9C33-6E11-D9D5-54E3C2CAE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63" y="1550424"/>
            <a:ext cx="3738704" cy="24480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167842-28A1-3DA1-9AED-DDA2DC418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9133" y="1550424"/>
            <a:ext cx="3801944" cy="24480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E39A7FF-F73E-DD58-6BA5-F2AC40E5D3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63"/>
          <a:stretch/>
        </p:blipFill>
        <p:spPr>
          <a:xfrm>
            <a:off x="169863" y="4122389"/>
            <a:ext cx="3738704" cy="250864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7BDFA7A3-310E-F479-D2C5-5C3B56F90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409" y="1550424"/>
            <a:ext cx="3297493" cy="244806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FDA4FF74-20E7-4E8D-8ADF-12AA54F54555}"/>
              </a:ext>
            </a:extLst>
          </p:cNvPr>
          <p:cNvGrpSpPr/>
          <p:nvPr/>
        </p:nvGrpSpPr>
        <p:grpSpPr>
          <a:xfrm>
            <a:off x="9589279" y="4292364"/>
            <a:ext cx="2410314" cy="923668"/>
            <a:chOff x="9731230" y="2072082"/>
            <a:chExt cx="2410314" cy="92366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48EB02D-5B73-2B00-EFF0-12D420201FEC}"/>
                </a:ext>
              </a:extLst>
            </p:cNvPr>
            <p:cNvSpPr/>
            <p:nvPr/>
          </p:nvSpPr>
          <p:spPr>
            <a:xfrm>
              <a:off x="9731230" y="2072082"/>
              <a:ext cx="2341255" cy="92366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155338B-7011-9573-9ACC-DA91808AB83A}"/>
                </a:ext>
              </a:extLst>
            </p:cNvPr>
            <p:cNvCxnSpPr/>
            <p:nvPr/>
          </p:nvCxnSpPr>
          <p:spPr>
            <a:xfrm>
              <a:off x="9830850" y="2350195"/>
              <a:ext cx="570452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645AEB9-F26E-21EE-897F-1711AB7D7FA6}"/>
                </a:ext>
              </a:extLst>
            </p:cNvPr>
            <p:cNvCxnSpPr/>
            <p:nvPr/>
          </p:nvCxnSpPr>
          <p:spPr>
            <a:xfrm>
              <a:off x="9830850" y="2737734"/>
              <a:ext cx="570452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A787CBF-35F9-D630-EC2E-357F87050A56}"/>
                </a:ext>
              </a:extLst>
            </p:cNvPr>
            <p:cNvSpPr txBox="1"/>
            <p:nvPr/>
          </p:nvSpPr>
          <p:spPr>
            <a:xfrm>
              <a:off x="10442520" y="2139402"/>
              <a:ext cx="154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 correction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39A890E-F6CB-5BB0-05C3-4F2D074FD6B5}"/>
                </a:ext>
              </a:extLst>
            </p:cNvPr>
            <p:cNvSpPr txBox="1"/>
            <p:nvPr/>
          </p:nvSpPr>
          <p:spPr>
            <a:xfrm>
              <a:off x="10416392" y="2513883"/>
              <a:ext cx="1725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With correction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8879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7342835" cy="2986234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6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Other Use Cases and FRT Projects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4BDCF583-1D5D-4235-97C2-39272B80A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6717684" cy="2265216"/>
          </a:xfrm>
        </p:spPr>
        <p:txBody>
          <a:bodyPr vert="horz" wrap="square" lIns="0" tIns="0" rIns="0" bIns="0" rtlCol="0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/>
              <a:t>Overview of current FRT Landscape</a:t>
            </a:r>
            <a:endParaRPr 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38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250" y="0"/>
            <a:ext cx="11091600" cy="1332000"/>
          </a:xfrm>
        </p:spPr>
        <p:txBody>
          <a:bodyPr/>
          <a:lstStyle/>
          <a:p>
            <a:r>
              <a:rPr lang="en-US" dirty="0"/>
              <a:t>Other Use Cases</a:t>
            </a:r>
            <a:endParaRPr lang="en-US" sz="3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B8A624B-B6C8-2ED0-4BC6-9465B8736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439" y="1695588"/>
            <a:ext cx="7186472" cy="3979625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064614-B695-408C-F971-A8E5731C8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50" y="1066025"/>
            <a:ext cx="3438525" cy="26193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D5317B-C2E3-4840-469F-163640E546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844" y="1066025"/>
            <a:ext cx="2905125" cy="33623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4E609F-23BD-52EB-DEC7-DF1F877C6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094" y="1051737"/>
            <a:ext cx="3295650" cy="26479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94C5146-A814-2F30-4D9E-8A558AED19A8}"/>
              </a:ext>
            </a:extLst>
          </p:cNvPr>
          <p:cNvSpPr txBox="1"/>
          <p:nvPr/>
        </p:nvSpPr>
        <p:spPr>
          <a:xfrm>
            <a:off x="1345005" y="666000"/>
            <a:ext cx="161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Nb</a:t>
            </a:r>
            <a:r>
              <a:rPr lang="en-US" u="sng" baseline="-25000" dirty="0"/>
              <a:t>3</a:t>
            </a:r>
            <a:r>
              <a:rPr lang="en-US" u="sng" dirty="0"/>
              <a:t>Sn Cavities</a:t>
            </a:r>
            <a:endParaRPr lang="en-GB" u="sng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115683-4CF1-D0A6-CB52-756A9FB0367B}"/>
              </a:ext>
            </a:extLst>
          </p:cNvPr>
          <p:cNvSpPr txBox="1"/>
          <p:nvPr/>
        </p:nvSpPr>
        <p:spPr>
          <a:xfrm>
            <a:off x="4933128" y="666000"/>
            <a:ext cx="2542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CERN PS 80MHz cavities</a:t>
            </a:r>
            <a:endParaRPr lang="en-GB" u="sng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D5213E-0EE1-5B13-0A4C-3D88C02377D9}"/>
              </a:ext>
            </a:extLst>
          </p:cNvPr>
          <p:cNvSpPr txBox="1"/>
          <p:nvPr/>
        </p:nvSpPr>
        <p:spPr>
          <a:xfrm>
            <a:off x="8158213" y="666000"/>
            <a:ext cx="3365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EIC 197 MHz hadron crab cavities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CA9BCE-A399-1AFD-FC16-4540B94CE50B}"/>
              </a:ext>
            </a:extLst>
          </p:cNvPr>
          <p:cNvSpPr txBox="1">
            <a:spLocks/>
          </p:cNvSpPr>
          <p:nvPr/>
        </p:nvSpPr>
        <p:spPr>
          <a:xfrm>
            <a:off x="0" y="4031404"/>
            <a:ext cx="4495088" cy="39796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FFFF"/>
                </a:solidFill>
              </a:rPr>
              <a:t>Nb</a:t>
            </a:r>
            <a:r>
              <a:rPr lang="en-GB" sz="1600" baseline="-25000" dirty="0">
                <a:solidFill>
                  <a:srgbClr val="FFFFFF"/>
                </a:solidFill>
              </a:rPr>
              <a:t>3</a:t>
            </a:r>
            <a:r>
              <a:rPr lang="en-GB" sz="1600" dirty="0">
                <a:solidFill>
                  <a:srgbClr val="FFFFFF"/>
                </a:solidFill>
              </a:rPr>
              <a:t>Sn could double or quadruple </a:t>
            </a:r>
            <a:r>
              <a:rPr lang="en-GB" sz="1600" dirty="0" err="1">
                <a:solidFill>
                  <a:srgbClr val="FFFFFF"/>
                </a:solidFill>
              </a:rPr>
              <a:t>carnot</a:t>
            </a:r>
            <a:r>
              <a:rPr lang="en-GB" sz="1600" dirty="0">
                <a:solidFill>
                  <a:srgbClr val="FFFFFF"/>
                </a:solidFill>
              </a:rPr>
              <a:t> efficiency</a:t>
            </a:r>
          </a:p>
          <a:p>
            <a:pPr lvl="1">
              <a:buSzPct val="150000"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FFFF"/>
                </a:solidFill>
              </a:rPr>
              <a:t>Would reduce required cooling power by factor 2-4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FFFF"/>
                </a:solidFill>
              </a:rPr>
              <a:t>Nb</a:t>
            </a:r>
            <a:r>
              <a:rPr lang="en-GB" sz="1600" baseline="-25000" dirty="0">
                <a:solidFill>
                  <a:srgbClr val="FFFFFF"/>
                </a:solidFill>
              </a:rPr>
              <a:t>3</a:t>
            </a:r>
            <a:r>
              <a:rPr lang="en-GB" sz="1600" dirty="0">
                <a:solidFill>
                  <a:srgbClr val="FFFFFF"/>
                </a:solidFill>
              </a:rPr>
              <a:t>Sn performance degraded with mechanical tuning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FFFF"/>
                </a:solidFill>
              </a:rPr>
              <a:t>There may be a material science solution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FFFF"/>
                </a:solidFill>
              </a:rPr>
              <a:t>FE-FRTs can provide an alternate solution 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endParaRPr lang="en-GB" dirty="0">
              <a:solidFill>
                <a:srgbClr val="FFFFFF"/>
              </a:solidFill>
            </a:endParaRPr>
          </a:p>
          <a:p>
            <a:pPr>
              <a:buSzPct val="150000"/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F80BE18-9CF7-98B8-AC17-BF3BD3EF87E3}"/>
              </a:ext>
            </a:extLst>
          </p:cNvPr>
          <p:cNvSpPr txBox="1">
            <a:spLocks/>
          </p:cNvSpPr>
          <p:nvPr/>
        </p:nvSpPr>
        <p:spPr>
          <a:xfrm>
            <a:off x="4536527" y="5041526"/>
            <a:ext cx="3918030" cy="163013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FFFF"/>
                </a:solidFill>
              </a:rPr>
              <a:t>FE-FRTs could provide fast 230kHz frequency switching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FFFF"/>
                </a:solidFill>
              </a:rPr>
              <a:t>This would allow parallel operation with both protons and ions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D0C7210-B408-1DF3-D384-747EBABCDDA5}"/>
              </a:ext>
            </a:extLst>
          </p:cNvPr>
          <p:cNvSpPr txBox="1">
            <a:spLocks/>
          </p:cNvSpPr>
          <p:nvPr/>
        </p:nvSpPr>
        <p:spPr>
          <a:xfrm>
            <a:off x="8158213" y="4291745"/>
            <a:ext cx="3918030" cy="163013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2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FFFF"/>
                </a:solidFill>
              </a:rPr>
              <a:t>Cavity should be off during ramp</a:t>
            </a:r>
          </a:p>
          <a:p>
            <a:pPr>
              <a:lnSpc>
                <a:spcPct val="100000"/>
              </a:lnSpc>
              <a:spcAft>
                <a:spcPts val="2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FFFF"/>
                </a:solidFill>
              </a:rPr>
              <a:t>Large frequency sweep ~930kHz must not excite resonances.</a:t>
            </a:r>
          </a:p>
          <a:p>
            <a:pPr>
              <a:lnSpc>
                <a:spcPct val="100000"/>
              </a:lnSpc>
              <a:spcAft>
                <a:spcPts val="2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FFFF"/>
                </a:solidFill>
              </a:rPr>
              <a:t>Elegant idea:</a:t>
            </a:r>
          </a:p>
          <a:p>
            <a:pPr lvl="1">
              <a:lnSpc>
                <a:spcPct val="100000"/>
              </a:lnSpc>
              <a:spcAft>
                <a:spcPts val="2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FFFF"/>
                </a:solidFill>
              </a:rPr>
              <a:t>Use FE-FRT to jump cavity resonance over revolution lines during abort gaps.</a:t>
            </a:r>
          </a:p>
          <a:p>
            <a:pPr lvl="1">
              <a:lnSpc>
                <a:spcPct val="100000"/>
              </a:lnSpc>
              <a:spcAft>
                <a:spcPts val="2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FFFF"/>
                </a:solidFill>
              </a:rPr>
              <a:t>Only 10-100 Hz Tuning required 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endParaRPr lang="en-GB" dirty="0">
              <a:solidFill>
                <a:srgbClr val="FFFFFF"/>
              </a:solidFill>
            </a:endParaRPr>
          </a:p>
          <a:p>
            <a:pPr>
              <a:buSzPct val="150000"/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715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3418ADF-358F-4647-A511-FCFFEDA83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6471"/>
            <a:ext cx="4500562" cy="1562959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907F8-C614-4D59-A03F-BF9CD5E35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5127060-CDBF-435F-9009-A5451CCE305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292093" y="4013962"/>
            <a:ext cx="7893698" cy="2647138"/>
          </a:xfrm>
          <a:noFill/>
        </p:spPr>
        <p:txBody>
          <a:bodyPr>
            <a:normAutofit fontScale="92500" lnSpcReduction="20000"/>
          </a:bodyPr>
          <a:lstStyle/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FRTs are a new type of extremely fast non-mechanical tuner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CERN/Lancaster are developing and testing improved FRT designs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Research focus at CERN is now “transient detuning” for HL-LHC</a:t>
            </a:r>
          </a:p>
          <a:p>
            <a:pPr lvl="1">
              <a:buSzPct val="150000"/>
              <a:buFont typeface="Wingdings" panose="05000000000000000000" pitchFamily="2" charset="2"/>
              <a:buChar char="§"/>
            </a:pPr>
            <a:r>
              <a:rPr lang="en-US" sz="1800" dirty="0"/>
              <a:t>Compensation of transient beam loading using an FRT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rgbClr val="FFFFFF"/>
                </a:solidFill>
              </a:rPr>
              <a:t>Microphonics suppression with prototype FRT already demonstrated</a:t>
            </a:r>
          </a:p>
          <a:p>
            <a:pPr lvl="1">
              <a:buSzPct val="150000"/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rgbClr val="FFFFFF"/>
                </a:solidFill>
              </a:rPr>
              <a:t>PERLE is an ideal use case!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SzPct val="150000"/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DF3820-976A-56A3-0B33-E7AF0ECE08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6961"/>
            <a:ext cx="3054097" cy="37834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CCF455-BD90-A9AD-5E9F-F66ACF44BC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9764" y="0"/>
            <a:ext cx="3057831" cy="37764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01EC582-07BF-819C-A2C7-0D553672D3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3263" y="-20336"/>
            <a:ext cx="3030787" cy="37968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D18E60-CCCC-999F-4C07-73DDDFACDF3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29718" y="-6961"/>
            <a:ext cx="3056073" cy="378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8865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AB5445C8-4F51-061B-2A0C-9F4199F05108}"/>
              </a:ext>
            </a:extLst>
          </p:cNvPr>
          <p:cNvGrpSpPr/>
          <p:nvPr/>
        </p:nvGrpSpPr>
        <p:grpSpPr>
          <a:xfrm>
            <a:off x="8042285" y="1065514"/>
            <a:ext cx="3746663" cy="3537256"/>
            <a:chOff x="3909365" y="809146"/>
            <a:chExt cx="3746663" cy="3537256"/>
          </a:xfrm>
        </p:grpSpPr>
        <p:pic>
          <p:nvPicPr>
            <p:cNvPr id="1030" name="Picture 6" descr="Jefferson Lab Experimental Hall B">
              <a:extLst>
                <a:ext uri="{FF2B5EF4-FFF2-40B4-BE49-F238E27FC236}">
                  <a16:creationId xmlns:a16="http://schemas.microsoft.com/office/drawing/2014/main" id="{1B9BD2ED-2E37-ADB4-24D1-693610784A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9365" y="809146"/>
              <a:ext cx="3746663" cy="2943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6A777CF-3367-6D2C-03DD-753F2ACBB210}"/>
                </a:ext>
              </a:extLst>
            </p:cNvPr>
            <p:cNvSpPr txBox="1"/>
            <p:nvPr/>
          </p:nvSpPr>
          <p:spPr>
            <a:xfrm>
              <a:off x="5002823" y="3977070"/>
              <a:ext cx="1513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CEBAF facility</a:t>
              </a:r>
              <a:endParaRPr lang="en-GB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72CAE3F-6D7D-8A9E-B83B-FC29A68C9E05}"/>
              </a:ext>
            </a:extLst>
          </p:cNvPr>
          <p:cNvGrpSpPr/>
          <p:nvPr/>
        </p:nvGrpSpPr>
        <p:grpSpPr>
          <a:xfrm>
            <a:off x="8075667" y="1610820"/>
            <a:ext cx="3731596" cy="3436020"/>
            <a:chOff x="3890531" y="1610820"/>
            <a:chExt cx="3731596" cy="3436020"/>
          </a:xfrm>
        </p:grpSpPr>
        <p:pic>
          <p:nvPicPr>
            <p:cNvPr id="20" name="Picture 19" descr="A picture containing indoor, machine, engineering, industry&#10;&#10;Description automatically generated">
              <a:extLst>
                <a:ext uri="{FF2B5EF4-FFF2-40B4-BE49-F238E27FC236}">
                  <a16:creationId xmlns:a16="http://schemas.microsoft.com/office/drawing/2014/main" id="{483BC5BC-AB71-C85A-C10E-8D2AC0EE4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90531" y="1610820"/>
              <a:ext cx="3731596" cy="2798697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40569DB-FC4E-64E6-85C1-E3DC86F721DC}"/>
                </a:ext>
              </a:extLst>
            </p:cNvPr>
            <p:cNvSpPr txBox="1"/>
            <p:nvPr/>
          </p:nvSpPr>
          <p:spPr>
            <a:xfrm>
              <a:off x="4730262" y="4677508"/>
              <a:ext cx="15975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bERLinPro</a:t>
              </a:r>
              <a:r>
                <a:rPr lang="en-US" dirty="0"/>
                <a:t> Hall</a:t>
              </a:r>
              <a:endParaRPr lang="en-GB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A489F89-F7A5-9387-E254-83EAF101735D}"/>
              </a:ext>
            </a:extLst>
          </p:cNvPr>
          <p:cNvGrpSpPr/>
          <p:nvPr/>
        </p:nvGrpSpPr>
        <p:grpSpPr>
          <a:xfrm>
            <a:off x="8040454" y="2654294"/>
            <a:ext cx="3780111" cy="2840952"/>
            <a:chOff x="4057541" y="2109172"/>
            <a:chExt cx="3780111" cy="2840952"/>
          </a:xfrm>
        </p:grpSpPr>
        <p:pic>
          <p:nvPicPr>
            <p:cNvPr id="1032" name="Picture 8" descr="Innovation on show for future ep/eA colliders – CERN Courier">
              <a:extLst>
                <a:ext uri="{FF2B5EF4-FFF2-40B4-BE49-F238E27FC236}">
                  <a16:creationId xmlns:a16="http://schemas.microsoft.com/office/drawing/2014/main" id="{AC530DD5-0338-389B-FDFF-22F44ABAB5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7541" y="2109172"/>
              <a:ext cx="3780111" cy="212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57EC30C-0808-2259-0C4B-12394357DCAF}"/>
                </a:ext>
              </a:extLst>
            </p:cNvPr>
            <p:cNvSpPr txBox="1"/>
            <p:nvPr/>
          </p:nvSpPr>
          <p:spPr>
            <a:xfrm>
              <a:off x="5169877" y="4580792"/>
              <a:ext cx="14676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PERLE Layout</a:t>
              </a:r>
              <a:endParaRPr lang="en-GB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9754547-DA20-11E2-5797-0C03345B5F81}"/>
              </a:ext>
            </a:extLst>
          </p:cNvPr>
          <p:cNvGrpSpPr/>
          <p:nvPr/>
        </p:nvGrpSpPr>
        <p:grpSpPr>
          <a:xfrm>
            <a:off x="8053573" y="2992561"/>
            <a:ext cx="3733099" cy="3520517"/>
            <a:chOff x="3894742" y="1623065"/>
            <a:chExt cx="3733099" cy="3520517"/>
          </a:xfrm>
        </p:grpSpPr>
        <p:pic>
          <p:nvPicPr>
            <p:cNvPr id="1034" name="Picture 10" descr="LS2 Report: first beam inside the upgraded HIE-ISOLDE facility | CERN">
              <a:extLst>
                <a:ext uri="{FF2B5EF4-FFF2-40B4-BE49-F238E27FC236}">
                  <a16:creationId xmlns:a16="http://schemas.microsoft.com/office/drawing/2014/main" id="{906094C5-D064-8107-002B-144821545D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4742" y="1623065"/>
              <a:ext cx="3733099" cy="2799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DA66A3D-B7A2-A2E4-14B7-958436A2BB09}"/>
                </a:ext>
              </a:extLst>
            </p:cNvPr>
            <p:cNvSpPr txBox="1"/>
            <p:nvPr/>
          </p:nvSpPr>
          <p:spPr>
            <a:xfrm>
              <a:off x="4844562" y="4774250"/>
              <a:ext cx="2154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HIE-ISOLDE Cavities</a:t>
              </a:r>
              <a:endParaRPr lang="en-GB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A02C39-D509-D268-B329-8C994B0FE985}"/>
              </a:ext>
            </a:extLst>
          </p:cNvPr>
          <p:cNvGrpSpPr/>
          <p:nvPr/>
        </p:nvGrpSpPr>
        <p:grpSpPr>
          <a:xfrm>
            <a:off x="8021487" y="613290"/>
            <a:ext cx="3819677" cy="3455833"/>
            <a:chOff x="4068870" y="656097"/>
            <a:chExt cx="3819677" cy="3455833"/>
          </a:xfrm>
        </p:grpSpPr>
        <p:pic>
          <p:nvPicPr>
            <p:cNvPr id="1028" name="Picture 4" descr="RF technology for LHC and HL-LHC – CERN Courier">
              <a:extLst>
                <a:ext uri="{FF2B5EF4-FFF2-40B4-BE49-F238E27FC236}">
                  <a16:creationId xmlns:a16="http://schemas.microsoft.com/office/drawing/2014/main" id="{E0EFA943-1789-90D6-4256-AAFAFEFFC9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8870" y="656097"/>
              <a:ext cx="3819677" cy="2864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58C6C56-18E6-3E2F-FE70-07AC3E45F465}"/>
                </a:ext>
              </a:extLst>
            </p:cNvPr>
            <p:cNvSpPr txBox="1"/>
            <p:nvPr/>
          </p:nvSpPr>
          <p:spPr>
            <a:xfrm>
              <a:off x="4948276" y="3742598"/>
              <a:ext cx="18780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LHC Cryomodule</a:t>
              </a:r>
              <a:endParaRPr lang="en-GB" dirty="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1808F-3119-CCD8-CC63-487B1D5F6ABD}"/>
              </a:ext>
            </a:extLst>
          </p:cNvPr>
          <p:cNvSpPr txBox="1">
            <a:spLocks/>
          </p:cNvSpPr>
          <p:nvPr/>
        </p:nvSpPr>
        <p:spPr>
          <a:xfrm>
            <a:off x="479144" y="1252965"/>
            <a:ext cx="7186472" cy="39796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HL-LHC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FRTs being seriously studied to reduce power at injection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CEBAF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Aiming to reduce power due to microphonics with combined FRT/FPC port 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Exciting but challenging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tx1"/>
                </a:solidFill>
              </a:rPr>
              <a:t>bERLinPro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Plan to start dedicated R&amp;D from Jan 23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PERLE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Plan to integrate FRT in 2</a:t>
            </a:r>
            <a:r>
              <a:rPr lang="en-US" baseline="30000" dirty="0">
                <a:solidFill>
                  <a:schemeClr val="tx1"/>
                </a:solidFill>
              </a:rPr>
              <a:t>nd</a:t>
            </a:r>
            <a:r>
              <a:rPr lang="en-US" dirty="0">
                <a:solidFill>
                  <a:schemeClr val="tx1"/>
                </a:solidFill>
              </a:rPr>
              <a:t> cryomodule to be installed in beam ~2030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HIE-ISOLDE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Investigating FRTs for microphonics compensation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Ideal test case: low frequency, low beam loading, low power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Could be first FRT in working machine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44" y="138566"/>
            <a:ext cx="11091600" cy="1332000"/>
          </a:xfrm>
        </p:spPr>
        <p:txBody>
          <a:bodyPr/>
          <a:lstStyle/>
          <a:p>
            <a:r>
              <a:rPr lang="en-US" dirty="0"/>
              <a:t>FRT projects</a:t>
            </a:r>
            <a:endParaRPr lang="en-US" sz="3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B8A624B-B6C8-2ED0-4BC6-9465B8736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44" y="6719434"/>
            <a:ext cx="7186472" cy="3979625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32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47952-CCC9-9C18-6228-E8F77EA6D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FRTs for PERLE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74754-A102-79D3-1603-FAEF1BBA2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538" y="1439187"/>
            <a:ext cx="11090274" cy="3979625"/>
          </a:xfrm>
        </p:spPr>
        <p:txBody>
          <a:bodyPr/>
          <a:lstStyle/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PERLE is an excellent use case for an FRT</a:t>
            </a:r>
          </a:p>
          <a:p>
            <a:pPr lvl="1"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Small Tuning Range</a:t>
            </a:r>
          </a:p>
          <a:p>
            <a:pPr lvl="1"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Relatively low power handling requirements</a:t>
            </a:r>
          </a:p>
          <a:p>
            <a:pPr lvl="1"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RF frequency is not too high </a:t>
            </a:r>
            <a:r>
              <a:rPr lang="en-US" dirty="0">
                <a:solidFill>
                  <a:srgbClr val="FFFFFF"/>
                </a:solidFill>
                <a:sym typeface="Wingdings" panose="05000000000000000000" pitchFamily="2" charset="2"/>
              </a:rPr>
              <a:t> high </a:t>
            </a:r>
            <a:r>
              <a:rPr lang="en-US" dirty="0" err="1">
                <a:solidFill>
                  <a:srgbClr val="FFFFFF"/>
                </a:solidFill>
                <a:sym typeface="Wingdings" panose="05000000000000000000" pitchFamily="2" charset="2"/>
              </a:rPr>
              <a:t>FoM</a:t>
            </a:r>
            <a:endParaRPr lang="en-US" dirty="0">
              <a:solidFill>
                <a:srgbClr val="FFFFFF"/>
              </a:solidFill>
            </a:endParaRP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FRTs need their own port</a:t>
            </a:r>
          </a:p>
          <a:p>
            <a:pPr lvl="1"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FRTs could potentially have impact on </a:t>
            </a:r>
            <a:r>
              <a:rPr lang="en-US" dirty="0" err="1">
                <a:solidFill>
                  <a:srgbClr val="FFFFFF"/>
                </a:solidFill>
              </a:rPr>
              <a:t>HoMs</a:t>
            </a:r>
            <a:r>
              <a:rPr lang="en-US" dirty="0">
                <a:solidFill>
                  <a:srgbClr val="FFFFFF"/>
                </a:solidFill>
              </a:rPr>
              <a:t> and coupler kick</a:t>
            </a:r>
          </a:p>
          <a:p>
            <a:pPr lvl="1"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End group should be designed to accommodate an FRT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Cryomodule design/adaptation needs to be considered</a:t>
            </a:r>
          </a:p>
          <a:p>
            <a:pPr lvl="1"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If FRT is inside cryomodule volume need: space, “anti-cryostat”, HV feedthrough</a:t>
            </a:r>
          </a:p>
          <a:p>
            <a:pPr lvl="1"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  <a:sym typeface="Wingdings" panose="05000000000000000000" pitchFamily="2" charset="2"/>
              </a:rPr>
              <a:t>If FRT outside cryomodule  space for transmission line, RF feedthrough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  <a:sym typeface="Wingdings" panose="05000000000000000000" pitchFamily="2" charset="2"/>
              </a:rPr>
              <a:t>Some mechanical, thermal and RF design consideration can take place without finalized FRT design </a:t>
            </a:r>
            <a:endParaRPr lang="en-US" dirty="0">
              <a:solidFill>
                <a:srgbClr val="FFFFFF"/>
              </a:solidFill>
            </a:endParaRP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675C1-D993-8E05-FC3C-3046CEE94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E62A5D0A-2A32-8977-B9F6-051B66ED4B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759740"/>
              </p:ext>
            </p:extLst>
          </p:nvPr>
        </p:nvGraphicFramePr>
        <p:xfrm>
          <a:off x="7675684" y="901161"/>
          <a:ext cx="4198816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79431">
                  <a:extLst>
                    <a:ext uri="{9D8B030D-6E8A-4147-A177-3AD203B41FA5}">
                      <a16:colId xmlns:a16="http://schemas.microsoft.com/office/drawing/2014/main" val="1258964388"/>
                    </a:ext>
                  </a:extLst>
                </a:gridCol>
                <a:gridCol w="1719385">
                  <a:extLst>
                    <a:ext uri="{9D8B030D-6E8A-4147-A177-3AD203B41FA5}">
                      <a16:colId xmlns:a16="http://schemas.microsoft.com/office/drawing/2014/main" val="15590515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279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Tuning 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~80 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1391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Peak Reactive Power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~14 </a:t>
                      </a:r>
                      <a:r>
                        <a:rPr lang="en-US" dirty="0" err="1"/>
                        <a:t>kVar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333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Dissipated Power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&lt;240 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090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FoM</a:t>
                      </a:r>
                      <a:r>
                        <a:rPr lang="en-US" dirty="0"/>
                        <a:t> (estimated)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&gt;30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93341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32CB091-642B-E72E-9656-5A4839E55B17}"/>
              </a:ext>
            </a:extLst>
          </p:cNvPr>
          <p:cNvSpPr txBox="1"/>
          <p:nvPr/>
        </p:nvSpPr>
        <p:spPr>
          <a:xfrm>
            <a:off x="8031328" y="2922581"/>
            <a:ext cx="372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Estimated parameters of a PERLE FRT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6474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7342835" cy="2986234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6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74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B18D636-CC10-4B1E-AA38-419DCCF2D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36" y="262949"/>
            <a:ext cx="3345017" cy="1332000"/>
          </a:xfrm>
        </p:spPr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FB7F30B-2A84-4C44-BC5A-E826ED6E74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5335" y="1473148"/>
            <a:ext cx="10339665" cy="3515555"/>
          </a:xfrm>
        </p:spPr>
        <p:txBody>
          <a:bodyPr/>
          <a:lstStyle/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CERN research currently focused on transient detuning for HL-LHC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FRTs are perfect for Microphonics suppression for low beam loading machines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PERLE is an excellent use case for FRTs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FRTs need there own port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Preliminary mechanical, integration, thermal, RF work could start without final FRT design</a:t>
            </a:r>
          </a:p>
          <a:p>
            <a:pPr lvl="1"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Additional cost would be small and could pay off later!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907F8-C614-4D59-A03F-BF9CD5E35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6F3814E-455F-456B-B1AF-7B993965A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4295775" y="0"/>
            <a:ext cx="36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455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: Shape 27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2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31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0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51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 useBgFill="1">
        <p:nvSpPr>
          <p:cNvPr id="55" name="Rectangle 39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F8FAEED9-1ECD-45F9-87A0-9394BAEAB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8722" y="1234859"/>
            <a:ext cx="8407156" cy="2242494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 for your attention</a:t>
            </a:r>
          </a:p>
        </p:txBody>
      </p:sp>
      <p:grpSp>
        <p:nvGrpSpPr>
          <p:cNvPr id="56" name="Group 41">
            <a:extLst>
              <a:ext uri="{FF2B5EF4-FFF2-40B4-BE49-F238E27FC236}">
                <a16:creationId xmlns:a16="http://schemas.microsoft.com/office/drawing/2014/main" id="{05A5D99C-8CA9-4688-A7A5-0D9C34AE3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5781" y="248622"/>
            <a:ext cx="734257" cy="760506"/>
            <a:chOff x="5243759" y="1363788"/>
            <a:chExt cx="734257" cy="760506"/>
          </a:xfrm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03F95395-CCA6-4A43-85F6-69571A5ABC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4173C2D0-52E8-4925-8ED2-CF521F5EA5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1EB77B77-4A3B-4F2F-848A-78978F686F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88A7DA5F-271C-44A6-A352-F479DFD72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9763" y="59128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E5E4638-9BCB-4C2E-914F-CC868E2020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24997" y="5734949"/>
            <a:ext cx="3565525" cy="1039983"/>
          </a:xfrm>
        </p:spPr>
        <p:txBody>
          <a:bodyPr vert="horz" wrap="square" lIns="0" tIns="0" rIns="0" bIns="0" rtlCol="0">
            <a:normAutofit/>
          </a:bodyPr>
          <a:lstStyle/>
          <a:p>
            <a:pPr marL="0" indent="0">
              <a:lnSpc>
                <a:spcPct val="100000"/>
              </a:lnSpc>
            </a:pPr>
            <a:r>
              <a:rPr lang="en-US" sz="2000" kern="1200" dirty="0">
                <a:latin typeface="+mn-lt"/>
                <a:ea typeface="+mn-ea"/>
                <a:cs typeface="+mn-cs"/>
              </a:rPr>
              <a:t>N. Shipman</a:t>
            </a:r>
          </a:p>
          <a:p>
            <a:pPr marL="0" indent="0">
              <a:lnSpc>
                <a:spcPct val="100000"/>
              </a:lnSpc>
            </a:pPr>
            <a:r>
              <a:rPr lang="en-US" sz="2000" kern="1200" dirty="0">
                <a:latin typeface="+mn-lt"/>
                <a:ea typeface="+mn-ea"/>
                <a:cs typeface="+mn-cs"/>
              </a:rPr>
              <a:t>nicholas.shipman@cern.ch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60F23-FB58-4EF8-82FD-E86CED25F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vert="horz" wrap="square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DBA1B0FB-D917-4C8C-928F-313BD683BF39}" type="slidenum">
              <a:rPr lang="en-US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24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798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3C64A91D-E535-4C24-A0E3-96A3810E3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6FC4867-BA3E-4F8E-AB23-684F34DF3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6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FRTs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4BDCF583-1D5D-4235-97C2-39272B80A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6717684" cy="2265216"/>
          </a:xfrm>
        </p:spPr>
        <p:txBody>
          <a:bodyPr vert="horz" wrap="square" lIns="0" tIns="0" rIns="0" bIns="0" rtlCol="0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kern="1200" dirty="0">
                <a:latin typeface="+mn-lt"/>
                <a:ea typeface="+mn-ea"/>
                <a:cs typeface="+mn-cs"/>
              </a:rPr>
              <a:t>Introduction to Ferro-Electric </a:t>
            </a:r>
            <a:r>
              <a:rPr lang="en-US" dirty="0"/>
              <a:t>F</a:t>
            </a:r>
            <a:r>
              <a:rPr lang="en-US" kern="1200" dirty="0">
                <a:latin typeface="+mn-lt"/>
                <a:ea typeface="+mn-ea"/>
                <a:cs typeface="+mn-cs"/>
              </a:rPr>
              <a:t>ast Reactive Tuners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21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/>
          <a:lstStyle/>
          <a:p>
            <a:r>
              <a:rPr lang="en-US" dirty="0"/>
              <a:t>FRT Concept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72F8A63-1C48-DA32-631B-485E68E11021}"/>
              </a:ext>
            </a:extLst>
          </p:cNvPr>
          <p:cNvSpPr txBox="1"/>
          <p:nvPr/>
        </p:nvSpPr>
        <p:spPr>
          <a:xfrm>
            <a:off x="11073366" y="541164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HV Line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A4A3A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35DD11-0B73-AAF9-24AA-8D9FA10ADD67}"/>
              </a:ext>
            </a:extLst>
          </p:cNvPr>
          <p:cNvGrpSpPr/>
          <p:nvPr/>
        </p:nvGrpSpPr>
        <p:grpSpPr>
          <a:xfrm>
            <a:off x="4256539" y="364531"/>
            <a:ext cx="7396082" cy="2507998"/>
            <a:chOff x="4256539" y="364531"/>
            <a:chExt cx="7396082" cy="2507998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545C3C7-2804-3D54-0428-5E6295DC4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82214" y="757979"/>
              <a:ext cx="2028825" cy="2114550"/>
            </a:xfrm>
            <a:prstGeom prst="rect">
              <a:avLst/>
            </a:prstGeom>
          </p:spPr>
        </p:pic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C6FA5983-FA74-B5FA-BDAF-DB9BD8C5A89D}"/>
                </a:ext>
              </a:extLst>
            </p:cNvPr>
            <p:cNvSpPr/>
            <p:nvPr/>
          </p:nvSpPr>
          <p:spPr>
            <a:xfrm rot="5400000">
              <a:off x="4771443" y="650519"/>
              <a:ext cx="500247" cy="47493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67C3471-F094-425D-9B82-4B48E23DBB66}"/>
                </a:ext>
              </a:extLst>
            </p:cNvPr>
            <p:cNvSpPr txBox="1"/>
            <p:nvPr/>
          </p:nvSpPr>
          <p:spPr>
            <a:xfrm>
              <a:off x="4256539" y="1208114"/>
              <a:ext cx="13324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A4A3AB"/>
                  </a:solidFill>
                  <a:effectLst/>
                  <a:uLnTx/>
                  <a:uFillTx/>
                  <a:ea typeface="+mn-ea"/>
                  <a:cs typeface="+mn-cs"/>
                </a:rPr>
                <a:t>RF Amplifier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62B7234-7377-CFDA-8241-985DB70BB9E0}"/>
                </a:ext>
              </a:extLst>
            </p:cNvPr>
            <p:cNvSpPr/>
            <p:nvPr/>
          </p:nvSpPr>
          <p:spPr>
            <a:xfrm>
              <a:off x="6255269" y="1482042"/>
              <a:ext cx="207338" cy="4684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B714CB6-BB47-0A72-3909-8F1ED7BBDB94}"/>
                </a:ext>
              </a:extLst>
            </p:cNvPr>
            <p:cNvSpPr/>
            <p:nvPr/>
          </p:nvSpPr>
          <p:spPr>
            <a:xfrm>
              <a:off x="6122928" y="660700"/>
              <a:ext cx="472021" cy="4545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84911CC-403A-8A45-6A35-FA8377799BC5}"/>
                </a:ext>
              </a:extLst>
            </p:cNvPr>
            <p:cNvCxnSpPr>
              <a:stCxn id="14" idx="0"/>
              <a:endCxn id="15" idx="4"/>
            </p:cNvCxnSpPr>
            <p:nvPr/>
          </p:nvCxnSpPr>
          <p:spPr>
            <a:xfrm flipV="1">
              <a:off x="6358938" y="1115271"/>
              <a:ext cx="1" cy="36677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6C39E17-7520-B42C-A26A-45B63D58E7A1}"/>
                </a:ext>
              </a:extLst>
            </p:cNvPr>
            <p:cNvCxnSpPr>
              <a:stCxn id="12" idx="0"/>
              <a:endCxn id="15" idx="2"/>
            </p:cNvCxnSpPr>
            <p:nvPr/>
          </p:nvCxnSpPr>
          <p:spPr>
            <a:xfrm flipV="1">
              <a:off x="5259034" y="887986"/>
              <a:ext cx="863894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6CF75BC-BA37-AA4C-39E1-F2D43F29CB9B}"/>
                </a:ext>
              </a:extLst>
            </p:cNvPr>
            <p:cNvCxnSpPr>
              <a:stCxn id="15" idx="6"/>
            </p:cNvCxnSpPr>
            <p:nvPr/>
          </p:nvCxnSpPr>
          <p:spPr>
            <a:xfrm flipV="1">
              <a:off x="6594949" y="887985"/>
              <a:ext cx="1762548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7544E15-7C17-2E0E-F977-6CA6A186D56C}"/>
                </a:ext>
              </a:extLst>
            </p:cNvPr>
            <p:cNvSpPr txBox="1"/>
            <p:nvPr/>
          </p:nvSpPr>
          <p:spPr>
            <a:xfrm>
              <a:off x="5670298" y="1581187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A4A3AB"/>
                  </a:solidFill>
                  <a:effectLst/>
                  <a:uLnTx/>
                  <a:uFillTx/>
                  <a:ea typeface="+mn-ea"/>
                  <a:cs typeface="+mn-cs"/>
                </a:rPr>
                <a:t>Load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039EA82-54E4-73D0-AB2F-D6495D915C1B}"/>
                </a:ext>
              </a:extLst>
            </p:cNvPr>
            <p:cNvSpPr txBox="1"/>
            <p:nvPr/>
          </p:nvSpPr>
          <p:spPr>
            <a:xfrm>
              <a:off x="5377979" y="364531"/>
              <a:ext cx="11455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A4A3AB"/>
                  </a:solidFill>
                  <a:effectLst/>
                  <a:uLnTx/>
                  <a:uFillTx/>
                  <a:ea typeface="+mn-ea"/>
                  <a:cs typeface="+mn-cs"/>
                </a:rPr>
                <a:t>Circulator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2DB6A9B-74DF-6E00-57F8-DE11C0A6484E}"/>
                </a:ext>
              </a:extLst>
            </p:cNvPr>
            <p:cNvCxnSpPr/>
            <p:nvPr/>
          </p:nvCxnSpPr>
          <p:spPr>
            <a:xfrm>
              <a:off x="8357497" y="887985"/>
              <a:ext cx="0" cy="33947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873A160-D1B2-D2D7-74EE-D4C829477702}"/>
                </a:ext>
              </a:extLst>
            </p:cNvPr>
            <p:cNvSpPr txBox="1"/>
            <p:nvPr/>
          </p:nvSpPr>
          <p:spPr>
            <a:xfrm>
              <a:off x="7635110" y="1230549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A4A3AB"/>
                  </a:solidFill>
                  <a:effectLst/>
                  <a:uLnTx/>
                  <a:uFillTx/>
                  <a:ea typeface="+mn-ea"/>
                  <a:cs typeface="+mn-cs"/>
                </a:rPr>
                <a:t>FPC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ACA5F5E-FDCD-99E4-3A52-78035518CE09}"/>
                </a:ext>
              </a:extLst>
            </p:cNvPr>
            <p:cNvSpPr txBox="1"/>
            <p:nvPr/>
          </p:nvSpPr>
          <p:spPr>
            <a:xfrm>
              <a:off x="10017217" y="789538"/>
              <a:ext cx="5518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A4A3AB"/>
                  </a:solidFill>
                  <a:effectLst/>
                  <a:uLnTx/>
                  <a:uFillTx/>
                  <a:ea typeface="+mn-ea"/>
                  <a:cs typeface="+mn-cs"/>
                </a:rPr>
                <a:t>FRT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9DC5BA-FB1E-49BC-38A8-F53DF1DD13B3}"/>
                </a:ext>
              </a:extLst>
            </p:cNvPr>
            <p:cNvSpPr txBox="1"/>
            <p:nvPr/>
          </p:nvSpPr>
          <p:spPr>
            <a:xfrm>
              <a:off x="9990957" y="1417562"/>
              <a:ext cx="1375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A4A3AB"/>
                  </a:solidFill>
                  <a:effectLst/>
                  <a:uLnTx/>
                  <a:uFillTx/>
                  <a:ea typeface="+mn-ea"/>
                  <a:cs typeface="+mn-cs"/>
                </a:rPr>
                <a:t>FRT Antenna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B548EB1-4E90-3839-E7A9-C6C187F974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28212" y="567859"/>
              <a:ext cx="1" cy="184666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6904EFD-707B-C00B-7763-20F7FE756677}"/>
                </a:ext>
              </a:extLst>
            </p:cNvPr>
            <p:cNvCxnSpPr/>
            <p:nvPr/>
          </p:nvCxnSpPr>
          <p:spPr>
            <a:xfrm>
              <a:off x="9816337" y="567859"/>
              <a:ext cx="183628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33CC15A-44A6-6EB9-8E3C-248555E82F87}"/>
                </a:ext>
              </a:extLst>
            </p:cNvPr>
            <p:cNvCxnSpPr/>
            <p:nvPr/>
          </p:nvCxnSpPr>
          <p:spPr>
            <a:xfrm flipV="1">
              <a:off x="4469042" y="890999"/>
              <a:ext cx="863894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A7912-1AFD-F8F5-B045-3E0432F0F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11" y="2204324"/>
            <a:ext cx="11090274" cy="3979625"/>
          </a:xfrm>
        </p:spPr>
        <p:txBody>
          <a:bodyPr/>
          <a:lstStyle/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An FRT is a shorted co-axial structure containing a ferro-electric element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RF power flows into the FRT and is reflected back to the cavity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Voltage applied to the ferro-electric changes its permittivity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Permittivity change </a:t>
            </a:r>
            <a:r>
              <a:rPr lang="en-US" dirty="0">
                <a:solidFill>
                  <a:srgbClr val="FFFFFF"/>
                </a:solidFill>
                <a:sym typeface="Wingdings" panose="05000000000000000000" pitchFamily="2" charset="2"/>
              </a:rPr>
              <a:t> P</a:t>
            </a:r>
            <a:r>
              <a:rPr lang="en-US" dirty="0">
                <a:solidFill>
                  <a:srgbClr val="FFFFFF"/>
                </a:solidFill>
              </a:rPr>
              <a:t>hase change of the reflected power </a:t>
            </a:r>
            <a:r>
              <a:rPr lang="en-US" dirty="0">
                <a:solidFill>
                  <a:srgbClr val="FFFFFF"/>
                </a:solidFill>
                <a:sym typeface="Wingdings" panose="05000000000000000000" pitchFamily="2" charset="2"/>
              </a:rPr>
              <a:t> Cavity frequency change</a:t>
            </a:r>
            <a:endParaRPr lang="en-US" dirty="0">
              <a:solidFill>
                <a:srgbClr val="FFFFFF"/>
              </a:solidFill>
            </a:endParaRP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Usually, the FRT would require its own port, although other arrangements have been proposed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Operates outside cryomodule at room temperature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 Tunes cavity without mechanical deformation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Tuning speed measured at less than 600ns, limited by HV circuit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286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01" y="347939"/>
            <a:ext cx="12191999" cy="1332000"/>
          </a:xfrm>
        </p:spPr>
        <p:txBody>
          <a:bodyPr/>
          <a:lstStyle/>
          <a:p>
            <a:r>
              <a:rPr lang="en-US" sz="4400" dirty="0"/>
              <a:t>Figure of Merit and Ferro-Electric (FE) Material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9D4823-FDC7-657E-5A42-8785E0D3E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21741"/>
            <a:ext cx="12191999" cy="5418813"/>
          </a:xfrm>
        </p:spPr>
        <p:txBody>
          <a:bodyPr numCol="1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buClrTx/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FoM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 allows: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Aft>
                <a:spcPts val="400"/>
              </a:spcAft>
              <a:buClrTx/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Comparison of FE-FRT designs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Aft>
                <a:spcPts val="400"/>
              </a:spcAft>
              <a:buClrTx/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Estimation of benefit e.g. power reduction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buClrTx/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FoM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 is ~tuning range divided by increase in bandwidth</a:t>
            </a:r>
          </a:p>
          <a:p>
            <a:pPr marL="742950" lvl="1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742950" lvl="1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Subscripts 1 and 2 refer to the two extreme high voltage ‘end’ states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buClrTx/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lang="en-US" dirty="0">
                <a:solidFill>
                  <a:srgbClr val="FFFFFF"/>
                </a:solidFill>
              </a:rPr>
              <a:t>Material </a:t>
            </a:r>
            <a:r>
              <a:rPr lang="en-US" dirty="0" err="1">
                <a:solidFill>
                  <a:srgbClr val="FFFFFF"/>
                </a:solidFill>
              </a:rPr>
              <a:t>FoM</a:t>
            </a:r>
            <a:r>
              <a:rPr lang="en-US" dirty="0">
                <a:solidFill>
                  <a:srgbClr val="FFFFFF"/>
                </a:solidFill>
              </a:rPr>
              <a:t> is </a:t>
            </a:r>
            <a:r>
              <a:rPr lang="en-US" dirty="0" err="1">
                <a:solidFill>
                  <a:srgbClr val="FFFFFF"/>
                </a:solidFill>
              </a:rPr>
              <a:t>FoM</a:t>
            </a:r>
            <a:r>
              <a:rPr lang="en-US" dirty="0">
                <a:solidFill>
                  <a:srgbClr val="FFFFFF"/>
                </a:solidFill>
              </a:rPr>
              <a:t> of a FE capacitor with only dielectric losses</a:t>
            </a:r>
          </a:p>
          <a:p>
            <a:pPr marL="742950" lvl="1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742950" lvl="1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Material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FoM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 is a theoretical upper limit of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FoM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A4A3A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742950" lvl="1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Would allow comparison of different ferro-electric materials</a:t>
            </a:r>
          </a:p>
          <a:p>
            <a:pPr marL="285750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FFFFFF"/>
                </a:solidFill>
              </a:rPr>
              <a:t>FE is BaTiO</a:t>
            </a:r>
            <a:r>
              <a:rPr lang="en-US" baseline="-25000" dirty="0">
                <a:solidFill>
                  <a:srgbClr val="FFFFFF"/>
                </a:solidFill>
              </a:rPr>
              <a:t>3</a:t>
            </a:r>
            <a:r>
              <a:rPr lang="en-US" dirty="0">
                <a:solidFill>
                  <a:srgbClr val="FFFFFF"/>
                </a:solidFill>
              </a:rPr>
              <a:t>-SrTiO</a:t>
            </a:r>
            <a:r>
              <a:rPr lang="en-US" baseline="-25000" dirty="0">
                <a:solidFill>
                  <a:srgbClr val="FFFFFF"/>
                </a:solidFill>
              </a:rPr>
              <a:t>3 </a:t>
            </a:r>
            <a:r>
              <a:rPr lang="en-US" dirty="0">
                <a:solidFill>
                  <a:srgbClr val="FFFFFF"/>
                </a:solidFill>
              </a:rPr>
              <a:t>with Mg based additives</a:t>
            </a:r>
          </a:p>
          <a:p>
            <a:pPr marL="742950" lvl="1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A4A3AB"/>
                </a:solidFill>
              </a:rPr>
              <a:t>Loss tangent roughly ~ frequency</a:t>
            </a:r>
          </a:p>
          <a:p>
            <a:pPr marL="285750" indent="-285750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A4A3A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buClrTx/>
              <a:buSzPct val="150000"/>
              <a:buNone/>
              <a:tabLst/>
              <a:defRPr/>
            </a:pPr>
            <a:endParaRPr lang="en-US" sz="1600" dirty="0"/>
          </a:p>
          <a:p>
            <a:endParaRPr lang="en-GB" dirty="0"/>
          </a:p>
        </p:txBody>
      </p:sp>
      <p:graphicFrame>
        <p:nvGraphicFramePr>
          <p:cNvPr id="9" name="Table 13">
            <a:extLst>
              <a:ext uri="{FF2B5EF4-FFF2-40B4-BE49-F238E27FC236}">
                <a16:creationId xmlns:a16="http://schemas.microsoft.com/office/drawing/2014/main" id="{B2BC576E-A19B-7A55-835B-4BD537EDA3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7255362"/>
              </p:ext>
            </p:extLst>
          </p:nvPr>
        </p:nvGraphicFramePr>
        <p:xfrm>
          <a:off x="8665684" y="1132823"/>
          <a:ext cx="3296033" cy="2165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93053">
                  <a:extLst>
                    <a:ext uri="{9D8B030D-6E8A-4147-A177-3AD203B41FA5}">
                      <a16:colId xmlns:a16="http://schemas.microsoft.com/office/drawing/2014/main" val="3637583548"/>
                    </a:ext>
                  </a:extLst>
                </a:gridCol>
                <a:gridCol w="1302980">
                  <a:extLst>
                    <a:ext uri="{9D8B030D-6E8A-4147-A177-3AD203B41FA5}">
                      <a16:colId xmlns:a16="http://schemas.microsoft.com/office/drawing/2014/main" val="175141339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Parameter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Value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00213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Relative Permittivity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160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61153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Tunability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1.4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091579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Tuning Field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 Vµm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669104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Breakdown Strength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 Vµm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2697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Thermal Conductivity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7.02 Wm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259129"/>
                  </a:ext>
                </a:extLst>
              </a:tr>
            </a:tbl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76DA1686-3C48-C6CD-ECE0-096EE9163E0E}"/>
              </a:ext>
            </a:extLst>
          </p:cNvPr>
          <p:cNvGrpSpPr/>
          <p:nvPr/>
        </p:nvGrpSpPr>
        <p:grpSpPr>
          <a:xfrm>
            <a:off x="5339852" y="4229098"/>
            <a:ext cx="2846998" cy="2433526"/>
            <a:chOff x="5339852" y="4229098"/>
            <a:chExt cx="2846998" cy="2433526"/>
          </a:xfrm>
        </p:grpSpPr>
        <p:pic>
          <p:nvPicPr>
            <p:cNvPr id="3" name="Picture 2" descr="Cylindrical Ferroelectric Sample.">
              <a:extLst>
                <a:ext uri="{FF2B5EF4-FFF2-40B4-BE49-F238E27FC236}">
                  <a16:creationId xmlns:a16="http://schemas.microsoft.com/office/drawing/2014/main" id="{1C3559B5-1CCF-DFA0-A4F0-3F0EB2D25E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8253" t="20108" r="6857" b="19956"/>
            <a:stretch/>
          </p:blipFill>
          <p:spPr>
            <a:xfrm rot="716192">
              <a:off x="5597320" y="4229098"/>
              <a:ext cx="1900720" cy="1903065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200A679-0C42-F30B-8B8B-5547D94E2BEB}"/>
                </a:ext>
              </a:extLst>
            </p:cNvPr>
            <p:cNvCxnSpPr/>
            <p:nvPr/>
          </p:nvCxnSpPr>
          <p:spPr>
            <a:xfrm flipV="1">
              <a:off x="5638886" y="5057149"/>
              <a:ext cx="0" cy="10738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B3B29D5-A62B-7399-F2F5-F0D1985CD3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92866" y="5298473"/>
              <a:ext cx="0" cy="8325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AC00D2F-0330-F571-39D7-B1E727137901}"/>
                </a:ext>
              </a:extLst>
            </p:cNvPr>
            <p:cNvCxnSpPr>
              <a:cxnSpLocks/>
            </p:cNvCxnSpPr>
            <p:nvPr/>
          </p:nvCxnSpPr>
          <p:spPr>
            <a:xfrm>
              <a:off x="5638886" y="5968149"/>
              <a:ext cx="6539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9280C33-6D13-B9C1-CD8E-B1D164035AB8}"/>
                </a:ext>
              </a:extLst>
            </p:cNvPr>
            <p:cNvSpPr txBox="1"/>
            <p:nvPr/>
          </p:nvSpPr>
          <p:spPr>
            <a:xfrm>
              <a:off x="5688996" y="5968149"/>
              <a:ext cx="537046" cy="255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33 mm</a:t>
              </a:r>
              <a:endParaRPr lang="en-GB" dirty="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19B0E1E-241C-90F8-FD4F-EF18525C51D5}"/>
                </a:ext>
              </a:extLst>
            </p:cNvPr>
            <p:cNvCxnSpPr>
              <a:cxnSpLocks/>
            </p:cNvCxnSpPr>
            <p:nvPr/>
          </p:nvCxnSpPr>
          <p:spPr>
            <a:xfrm>
              <a:off x="6974676" y="4435737"/>
              <a:ext cx="810307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E8C2AC4-8A20-404F-ED88-38E7093D1176}"/>
                </a:ext>
              </a:extLst>
            </p:cNvPr>
            <p:cNvCxnSpPr>
              <a:cxnSpLocks/>
            </p:cNvCxnSpPr>
            <p:nvPr/>
          </p:nvCxnSpPr>
          <p:spPr>
            <a:xfrm>
              <a:off x="6799355" y="6068932"/>
              <a:ext cx="985628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B0DF82C-66C4-975E-5738-390DBE6AA03D}"/>
                </a:ext>
              </a:extLst>
            </p:cNvPr>
            <p:cNvCxnSpPr>
              <a:cxnSpLocks/>
            </p:cNvCxnSpPr>
            <p:nvPr/>
          </p:nvCxnSpPr>
          <p:spPr>
            <a:xfrm>
              <a:off x="7630906" y="4435738"/>
              <a:ext cx="0" cy="1633196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F65EAF5-C745-07BB-F62C-263DDD57BFDA}"/>
                </a:ext>
              </a:extLst>
            </p:cNvPr>
            <p:cNvSpPr txBox="1"/>
            <p:nvPr/>
          </p:nvSpPr>
          <p:spPr>
            <a:xfrm>
              <a:off x="7573414" y="5107192"/>
              <a:ext cx="537047" cy="255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30 mm</a:t>
              </a:r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ACFECA0-B6F4-D2B4-8CB6-A4FACA9827D0}"/>
                </a:ext>
              </a:extLst>
            </p:cNvPr>
            <p:cNvSpPr txBox="1"/>
            <p:nvPr/>
          </p:nvSpPr>
          <p:spPr>
            <a:xfrm>
              <a:off x="5339852" y="6293292"/>
              <a:ext cx="28469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A BST(M) Ferroelectric Sample</a:t>
              </a:r>
              <a:endParaRPr lang="en-GB" i="1" dirty="0"/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8AA4CECA-C009-D06C-3EB1-3BBF64D47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955" y="2931004"/>
            <a:ext cx="1639065" cy="45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1CEAC4B4-D467-8C60-9C10-916D101EA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528" y="4209405"/>
            <a:ext cx="1467615" cy="43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1A2E7B4-F291-20CF-813E-D371FD34D97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5341" y="3680857"/>
            <a:ext cx="3689270" cy="245951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DE2635B-985A-2BE1-7524-718B77808A7B}"/>
              </a:ext>
            </a:extLst>
          </p:cNvPr>
          <p:cNvSpPr txBox="1"/>
          <p:nvPr/>
        </p:nvSpPr>
        <p:spPr>
          <a:xfrm>
            <a:off x="9074894" y="6149719"/>
            <a:ext cx="2683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Loss tangent vs RF frequency</a:t>
            </a:r>
          </a:p>
          <a:p>
            <a:r>
              <a:rPr lang="en-US" i="1" dirty="0"/>
              <a:t>(Courtesy Euclid </a:t>
            </a:r>
            <a:r>
              <a:rPr lang="en-US" i="1" dirty="0" err="1"/>
              <a:t>TechLabs</a:t>
            </a:r>
            <a:r>
              <a:rPr lang="en-US" i="1" dirty="0"/>
              <a:t>)</a:t>
            </a:r>
            <a:endParaRPr lang="en-GB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C99EB56-6738-67D3-67C7-C713A4437C4F}"/>
              </a:ext>
            </a:extLst>
          </p:cNvPr>
          <p:cNvSpPr txBox="1"/>
          <p:nvPr/>
        </p:nvSpPr>
        <p:spPr>
          <a:xfrm>
            <a:off x="9272864" y="3267154"/>
            <a:ext cx="223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FE material parameters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785741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7784245" cy="2986234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6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Transient Detuning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4BDCF583-1D5D-4235-97C2-39272B80A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7538778" cy="2265216"/>
          </a:xfrm>
        </p:spPr>
        <p:txBody>
          <a:bodyPr vert="horz" wrap="square" lIns="0" tIns="0" rIns="0" bIns="0" rtlCol="0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kern="1200" dirty="0">
                <a:latin typeface="+mn-lt"/>
                <a:ea typeface="+mn-ea"/>
                <a:cs typeface="+mn-cs"/>
              </a:rPr>
              <a:t>Overview of Transient Detuning Concept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47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/>
          <a:lstStyle/>
          <a:p>
            <a:r>
              <a:rPr lang="en-US" dirty="0"/>
              <a:t>Use cases: transient detuning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9D4823-FDC7-657E-5A42-8785E0D3E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459" y="2511386"/>
            <a:ext cx="6228549" cy="1852334"/>
          </a:xfrm>
        </p:spPr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    will change so either: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4A3AB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    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or       must change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Normally, choice between: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4A3AB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Increased RF power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4A3AB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Cavity phase errors</a:t>
            </a:r>
            <a:endParaRPr lang="en-GB" sz="1600" dirty="0"/>
          </a:p>
        </p:txBody>
      </p:sp>
      <p:graphicFrame>
        <p:nvGraphicFramePr>
          <p:cNvPr id="10" name="Table 13">
            <a:extLst>
              <a:ext uri="{FF2B5EF4-FFF2-40B4-BE49-F238E27FC236}">
                <a16:creationId xmlns:a16="http://schemas.microsoft.com/office/drawing/2014/main" id="{A7EA9C43-E842-BC9F-3487-B5EFCAB58E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5775684"/>
              </p:ext>
            </p:extLst>
          </p:nvPr>
        </p:nvGraphicFramePr>
        <p:xfrm>
          <a:off x="8750208" y="4479925"/>
          <a:ext cx="3240000" cy="1828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52770">
                  <a:extLst>
                    <a:ext uri="{9D8B030D-6E8A-4147-A177-3AD203B41FA5}">
                      <a16:colId xmlns:a16="http://schemas.microsoft.com/office/drawing/2014/main" val="3637583548"/>
                    </a:ext>
                  </a:extLst>
                </a:gridCol>
                <a:gridCol w="2087230">
                  <a:extLst>
                    <a:ext uri="{9D8B030D-6E8A-4147-A177-3AD203B41FA5}">
                      <a16:colId xmlns:a16="http://schemas.microsoft.com/office/drawing/2014/main" val="175141339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Notation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Meaning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00213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RF power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61153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Cavity phase derivative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091579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Detuning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669104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Beam Current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269701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4E37779B-683F-C94C-12CA-A07056162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924425"/>
            <a:ext cx="457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FA5A6019-271A-D474-BB1B-21B7E50E6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5248275"/>
            <a:ext cx="228600" cy="28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0919C02-9558-1C33-6D14-E27B9D45C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5651500"/>
            <a:ext cx="53340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10D16C78-8A45-F198-E5F4-A2508B292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6016625"/>
            <a:ext cx="2042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97039DF0-F652-4089-D94F-08249A36A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2558" y="1448567"/>
            <a:ext cx="9930404" cy="9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8D2E0EE-F141-6E39-13B7-FE50E27CBA6B}"/>
              </a:ext>
            </a:extLst>
          </p:cNvPr>
          <p:cNvSpPr txBox="1"/>
          <p:nvPr/>
        </p:nvSpPr>
        <p:spPr>
          <a:xfrm>
            <a:off x="4206742" y="1127373"/>
            <a:ext cx="3922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power required for cavity with beam</a:t>
            </a: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9B59298-9923-DE7C-B45E-EF4AC5AFE290}"/>
              </a:ext>
            </a:extLst>
          </p:cNvPr>
          <p:cNvGrpSpPr/>
          <p:nvPr/>
        </p:nvGrpSpPr>
        <p:grpSpPr>
          <a:xfrm>
            <a:off x="8750208" y="3146435"/>
            <a:ext cx="2366353" cy="1064602"/>
            <a:chOff x="8750208" y="2210443"/>
            <a:chExt cx="2366353" cy="1064602"/>
          </a:xfrm>
        </p:grpSpPr>
        <p:pic>
          <p:nvPicPr>
            <p:cNvPr id="3" name="Picture 3">
              <a:extLst>
                <a:ext uri="{FF2B5EF4-FFF2-40B4-BE49-F238E27FC236}">
                  <a16:creationId xmlns:a16="http://schemas.microsoft.com/office/drawing/2014/main" id="{EA60DCD9-0B35-BD31-0F1C-4146082FE0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9780" y="2913150"/>
              <a:ext cx="737618" cy="280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53666C5-B6A5-4EA7-04A3-42019CFBDF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5651" y="2619970"/>
              <a:ext cx="1014986" cy="2529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34ACEDB-F0B1-69F5-883E-A83A2C5A5E96}"/>
                </a:ext>
              </a:extLst>
            </p:cNvPr>
            <p:cNvSpPr txBox="1"/>
            <p:nvPr/>
          </p:nvSpPr>
          <p:spPr>
            <a:xfrm>
              <a:off x="8750208" y="2210443"/>
              <a:ext cx="2366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Simplifying assumptions</a:t>
              </a:r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02FBF71-82C5-3DF7-7AF4-E2392560099D}"/>
                </a:ext>
              </a:extLst>
            </p:cNvPr>
            <p:cNvSpPr/>
            <p:nvPr/>
          </p:nvSpPr>
          <p:spPr>
            <a:xfrm>
              <a:off x="8750208" y="2210443"/>
              <a:ext cx="2366353" cy="106460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3">
            <a:extLst>
              <a:ext uri="{FF2B5EF4-FFF2-40B4-BE49-F238E27FC236}">
                <a16:creationId xmlns:a16="http://schemas.microsoft.com/office/drawing/2014/main" id="{D98BA28C-9FDB-B76C-16DB-36942CE9E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343" y="2928125"/>
            <a:ext cx="457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C8035285-E5CC-C99B-A103-7F8E5D7A8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5737" y="2942040"/>
            <a:ext cx="228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006FBB1-665C-8673-2FF7-2BDB70D7A267}"/>
              </a:ext>
            </a:extLst>
          </p:cNvPr>
          <p:cNvSpPr txBox="1">
            <a:spLocks/>
          </p:cNvSpPr>
          <p:nvPr/>
        </p:nvSpPr>
        <p:spPr>
          <a:xfrm>
            <a:off x="327518" y="4148593"/>
            <a:ext cx="6810400" cy="541881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Recently we proposed a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new scheme “Transient detuning”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Transient detuning uses FE-FRT to change 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4A3AB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Reduced average RF power (by up to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FoM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/2)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4A3AB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Increased phase stability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4A3AB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</a:rPr>
              <a:t>Fixed RF bucket position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A3AB"/>
                </a:solidFill>
                <a:effectLst/>
                <a:uLnTx/>
                <a:uFillTx/>
                <a:ea typeface="+mn-ea"/>
                <a:cs typeface="+mn-cs"/>
                <a:sym typeface="Wingdings" panose="05000000000000000000" pitchFamily="2" charset="2"/>
              </a:rPr>
              <a:t> ideal for injection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A4A3A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In the future, we hope to apply this to HL-LHC, project underway!</a:t>
            </a:r>
            <a:endParaRPr lang="en-GB" sz="1600" dirty="0">
              <a:solidFill>
                <a:schemeClr val="tx1"/>
              </a:solidFill>
            </a:endParaRPr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F0E7B96D-E497-4BC9-E94D-79FFFF7C1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4739" y="1731066"/>
            <a:ext cx="3785624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1C394AA7-C9B3-B440-27E8-2ABB8B6B5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4731" y="1736101"/>
            <a:ext cx="3785624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4032B6D-A7D6-75A5-AD4C-5226A70ECC30}"/>
              </a:ext>
            </a:extLst>
          </p:cNvPr>
          <p:cNvSpPr txBox="1"/>
          <p:nvPr/>
        </p:nvSpPr>
        <p:spPr>
          <a:xfrm>
            <a:off x="8750208" y="2231216"/>
            <a:ext cx="126348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Can change</a:t>
            </a:r>
          </a:p>
          <a:p>
            <a:r>
              <a:rPr lang="en-US" dirty="0"/>
              <a:t>Fixed</a:t>
            </a:r>
            <a:endParaRPr lang="en-GB" dirty="0"/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DBF186AB-835F-FD11-800E-6BDBD2E12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402" y="2595107"/>
            <a:ext cx="2042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>
            <a:extLst>
              <a:ext uri="{FF2B5EF4-FFF2-40B4-BE49-F238E27FC236}">
                <a16:creationId xmlns:a16="http://schemas.microsoft.com/office/drawing/2014/main" id="{21B3DCA8-8BBB-3CB5-FD48-F8F836745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6148" y="4695825"/>
            <a:ext cx="53340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73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4" grpId="1" uiExpand="1" build="p"/>
      <p:bldP spid="17" grpId="0"/>
      <p:bldP spid="17" grpId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4389089-147F-6DC7-E02A-E86B91058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293" y="3602779"/>
            <a:ext cx="3785624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94709EC-CDBC-984B-1F2E-532D4C8AF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865" y="2113736"/>
            <a:ext cx="2038350" cy="2105025"/>
          </a:xfrm>
          <a:prstGeom prst="rect">
            <a:avLst/>
          </a:prstGeom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5B794A00-1FB1-9017-D3B4-3E7A76C03019}"/>
              </a:ext>
            </a:extLst>
          </p:cNvPr>
          <p:cNvSpPr/>
          <p:nvPr/>
        </p:nvSpPr>
        <p:spPr>
          <a:xfrm rot="5400000">
            <a:off x="1818516" y="2002553"/>
            <a:ext cx="500247" cy="47493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96BD5A-45F6-B826-0B00-C5DDAC5B7A47}"/>
              </a:ext>
            </a:extLst>
          </p:cNvPr>
          <p:cNvSpPr txBox="1"/>
          <p:nvPr/>
        </p:nvSpPr>
        <p:spPr>
          <a:xfrm>
            <a:off x="1303612" y="2560148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RF Amplifier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6D7A82C-5563-9529-FAA7-BB6C71E8FE8A}"/>
              </a:ext>
            </a:extLst>
          </p:cNvPr>
          <p:cNvSpPr/>
          <p:nvPr/>
        </p:nvSpPr>
        <p:spPr>
          <a:xfrm>
            <a:off x="3302342" y="2834076"/>
            <a:ext cx="207338" cy="4684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27DA9F3-22C6-6C9B-728D-8B09FB68ADE2}"/>
              </a:ext>
            </a:extLst>
          </p:cNvPr>
          <p:cNvSpPr/>
          <p:nvPr/>
        </p:nvSpPr>
        <p:spPr>
          <a:xfrm>
            <a:off x="3170001" y="2012734"/>
            <a:ext cx="472021" cy="454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C258D31-F568-B04C-B955-86FD5AACAA20}"/>
              </a:ext>
            </a:extLst>
          </p:cNvPr>
          <p:cNvCxnSpPr>
            <a:stCxn id="24" idx="0"/>
            <a:endCxn id="25" idx="4"/>
          </p:cNvCxnSpPr>
          <p:nvPr/>
        </p:nvCxnSpPr>
        <p:spPr>
          <a:xfrm flipV="1">
            <a:off x="3406011" y="2467305"/>
            <a:ext cx="1" cy="36677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B321B56-18C8-090C-9DAD-C431D51E07A3}"/>
              </a:ext>
            </a:extLst>
          </p:cNvPr>
          <p:cNvCxnSpPr>
            <a:stCxn id="22" idx="0"/>
            <a:endCxn id="25" idx="2"/>
          </p:cNvCxnSpPr>
          <p:nvPr/>
        </p:nvCxnSpPr>
        <p:spPr>
          <a:xfrm flipV="1">
            <a:off x="2306107" y="2240020"/>
            <a:ext cx="863894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CB53D7B-6B21-72F3-4262-2F9118D1FE2E}"/>
              </a:ext>
            </a:extLst>
          </p:cNvPr>
          <p:cNvCxnSpPr>
            <a:stCxn id="25" idx="6"/>
          </p:cNvCxnSpPr>
          <p:nvPr/>
        </p:nvCxnSpPr>
        <p:spPr>
          <a:xfrm flipV="1">
            <a:off x="3642022" y="2240019"/>
            <a:ext cx="1762548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6AEA4B0-65BA-A7B9-A628-94398D082A88}"/>
              </a:ext>
            </a:extLst>
          </p:cNvPr>
          <p:cNvSpPr txBox="1"/>
          <p:nvPr/>
        </p:nvSpPr>
        <p:spPr>
          <a:xfrm>
            <a:off x="2717371" y="2933221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Load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7666E1-015D-A323-B7BB-3B5B83F56A53}"/>
              </a:ext>
            </a:extLst>
          </p:cNvPr>
          <p:cNvSpPr txBox="1"/>
          <p:nvPr/>
        </p:nvSpPr>
        <p:spPr>
          <a:xfrm>
            <a:off x="2443714" y="1735227"/>
            <a:ext cx="114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Circulator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B26E73E-C031-7322-B70E-23D5C92234F4}"/>
              </a:ext>
            </a:extLst>
          </p:cNvPr>
          <p:cNvCxnSpPr/>
          <p:nvPr/>
        </p:nvCxnSpPr>
        <p:spPr>
          <a:xfrm>
            <a:off x="5404570" y="2240019"/>
            <a:ext cx="0" cy="3394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0BE4DA7-1632-D19D-28AE-8FB0C25F7CCC}"/>
              </a:ext>
            </a:extLst>
          </p:cNvPr>
          <p:cNvSpPr txBox="1"/>
          <p:nvPr/>
        </p:nvSpPr>
        <p:spPr>
          <a:xfrm>
            <a:off x="4662241" y="2675893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FPC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D9DB823-BFED-3FD3-E19A-F60F39171FD9}"/>
              </a:ext>
            </a:extLst>
          </p:cNvPr>
          <p:cNvSpPr txBox="1"/>
          <p:nvPr/>
        </p:nvSpPr>
        <p:spPr>
          <a:xfrm>
            <a:off x="7064290" y="2141572"/>
            <a:ext cx="551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FRT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65C590-F0FA-B87F-43F3-1498F3515FE5}"/>
              </a:ext>
            </a:extLst>
          </p:cNvPr>
          <p:cNvSpPr txBox="1"/>
          <p:nvPr/>
        </p:nvSpPr>
        <p:spPr>
          <a:xfrm>
            <a:off x="7010037" y="2769596"/>
            <a:ext cx="1375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FRT Antenna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EC261B6-B1D0-E01E-85D6-3E0D111D79FE}"/>
              </a:ext>
            </a:extLst>
          </p:cNvPr>
          <p:cNvCxnSpPr>
            <a:cxnSpLocks/>
          </p:cNvCxnSpPr>
          <p:nvPr/>
        </p:nvCxnSpPr>
        <p:spPr>
          <a:xfrm flipH="1" flipV="1">
            <a:off x="6875285" y="1919893"/>
            <a:ext cx="1" cy="184666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84A59F6-16A3-6720-1018-70C1D56B6DA2}"/>
              </a:ext>
            </a:extLst>
          </p:cNvPr>
          <p:cNvCxnSpPr/>
          <p:nvPr/>
        </p:nvCxnSpPr>
        <p:spPr>
          <a:xfrm>
            <a:off x="6863410" y="1919893"/>
            <a:ext cx="183628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20458E0-8037-4A90-8129-A318DACC4F5A}"/>
              </a:ext>
            </a:extLst>
          </p:cNvPr>
          <p:cNvSpPr txBox="1"/>
          <p:nvPr/>
        </p:nvSpPr>
        <p:spPr>
          <a:xfrm>
            <a:off x="8120439" y="1874536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HV Line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CD3E2E-9233-66A6-BA79-8560D4E2CFC9}"/>
              </a:ext>
            </a:extLst>
          </p:cNvPr>
          <p:cNvGrpSpPr/>
          <p:nvPr/>
        </p:nvGrpSpPr>
        <p:grpSpPr>
          <a:xfrm rot="4782878">
            <a:off x="2870335" y="-3011417"/>
            <a:ext cx="6543519" cy="6561564"/>
            <a:chOff x="4120433" y="-658872"/>
            <a:chExt cx="6543519" cy="656156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CA45CB2-4E53-B690-434F-5AC1721F6393}"/>
                </a:ext>
              </a:extLst>
            </p:cNvPr>
            <p:cNvSpPr/>
            <p:nvPr/>
          </p:nvSpPr>
          <p:spPr>
            <a:xfrm>
              <a:off x="7285713" y="5854565"/>
              <a:ext cx="231006" cy="48127"/>
            </a:xfrm>
            <a:prstGeom prst="ellipse">
              <a:avLst/>
            </a:prstGeom>
            <a:solidFill>
              <a:srgbClr val="A4A3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B16DA6A-7FCC-BFF2-EA73-8DDAA8990250}"/>
                </a:ext>
              </a:extLst>
            </p:cNvPr>
            <p:cNvSpPr/>
            <p:nvPr/>
          </p:nvSpPr>
          <p:spPr>
            <a:xfrm rot="1800000">
              <a:off x="5663368" y="5413668"/>
              <a:ext cx="231006" cy="48127"/>
            </a:xfrm>
            <a:prstGeom prst="ellipse">
              <a:avLst/>
            </a:prstGeom>
            <a:solidFill>
              <a:srgbClr val="A4A3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6EFC9D2-E584-76B7-916F-7BD5C24E088C}"/>
                </a:ext>
              </a:extLst>
            </p:cNvPr>
            <p:cNvSpPr/>
            <p:nvPr/>
          </p:nvSpPr>
          <p:spPr>
            <a:xfrm rot="1800000">
              <a:off x="4150512" y="-639392"/>
              <a:ext cx="6513440" cy="65134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0D915BF-3B1E-9903-A691-51F99DDA5078}"/>
                </a:ext>
              </a:extLst>
            </p:cNvPr>
            <p:cNvSpPr/>
            <p:nvPr/>
          </p:nvSpPr>
          <p:spPr>
            <a:xfrm rot="3600000">
              <a:off x="4475731" y="4220189"/>
              <a:ext cx="231006" cy="48127"/>
            </a:xfrm>
            <a:prstGeom prst="ellipse">
              <a:avLst/>
            </a:prstGeom>
            <a:solidFill>
              <a:srgbClr val="A4A3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879A228-6693-3984-779E-001B07850776}"/>
                </a:ext>
              </a:extLst>
            </p:cNvPr>
            <p:cNvSpPr/>
            <p:nvPr/>
          </p:nvSpPr>
          <p:spPr>
            <a:xfrm rot="5400000">
              <a:off x="4028994" y="2591347"/>
              <a:ext cx="231006" cy="48127"/>
            </a:xfrm>
            <a:prstGeom prst="ellipse">
              <a:avLst/>
            </a:prstGeom>
            <a:solidFill>
              <a:srgbClr val="A4A3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811EB37-59E5-1BAB-F8E2-D81E76C549AA}"/>
                </a:ext>
              </a:extLst>
            </p:cNvPr>
            <p:cNvSpPr/>
            <p:nvPr/>
          </p:nvSpPr>
          <p:spPr>
            <a:xfrm rot="7200000">
              <a:off x="4475730" y="962033"/>
              <a:ext cx="231006" cy="48127"/>
            </a:xfrm>
            <a:prstGeom prst="ellipse">
              <a:avLst/>
            </a:prstGeom>
            <a:solidFill>
              <a:srgbClr val="A4A3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F20F358-9E95-DF87-68EF-C6D8D808AFF8}"/>
                </a:ext>
              </a:extLst>
            </p:cNvPr>
            <p:cNvSpPr/>
            <p:nvPr/>
          </p:nvSpPr>
          <p:spPr>
            <a:xfrm rot="9000000">
              <a:off x="5657271" y="-212900"/>
              <a:ext cx="231006" cy="48127"/>
            </a:xfrm>
            <a:prstGeom prst="ellipse">
              <a:avLst/>
            </a:prstGeom>
            <a:solidFill>
              <a:srgbClr val="A4A3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B945FDA-23DD-FA8C-E606-DB136D50F3A6}"/>
                </a:ext>
              </a:extLst>
            </p:cNvPr>
            <p:cNvSpPr/>
            <p:nvPr/>
          </p:nvSpPr>
          <p:spPr>
            <a:xfrm rot="10800000">
              <a:off x="7275212" y="-658872"/>
              <a:ext cx="231006" cy="48127"/>
            </a:xfrm>
            <a:prstGeom prst="ellipse">
              <a:avLst/>
            </a:prstGeom>
            <a:solidFill>
              <a:srgbClr val="A4A3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CAABD437-8BF3-CAB2-139D-D7AE5CCFEF2B}"/>
              </a:ext>
            </a:extLst>
          </p:cNvPr>
          <p:cNvSpPr/>
          <p:nvPr/>
        </p:nvSpPr>
        <p:spPr>
          <a:xfrm>
            <a:off x="294290" y="-5213"/>
            <a:ext cx="9654573" cy="1381695"/>
          </a:xfrm>
          <a:prstGeom prst="rect">
            <a:avLst/>
          </a:prstGeom>
          <a:solidFill>
            <a:srgbClr val="1B19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/>
          <a:lstStyle/>
          <a:p>
            <a:r>
              <a:rPr lang="en-US" dirty="0"/>
              <a:t>Use cases: transient detuning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Date Placeholder 12">
            <a:extLst>
              <a:ext uri="{FF2B5EF4-FFF2-40B4-BE49-F238E27FC236}">
                <a16:creationId xmlns:a16="http://schemas.microsoft.com/office/drawing/2014/main" id="{9AC3B3E0-7B73-0F1A-A286-B3893371E9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9863" y="6631037"/>
            <a:ext cx="2628900" cy="153888"/>
          </a:xfrm>
        </p:spPr>
        <p:txBody>
          <a:bodyPr/>
          <a:lstStyle/>
          <a:p>
            <a:r>
              <a:rPr lang="en-US" dirty="0"/>
              <a:t>Thursday, October 6, 2022</a:t>
            </a:r>
          </a:p>
        </p:txBody>
      </p:sp>
      <p:pic>
        <p:nvPicPr>
          <p:cNvPr id="41" name="Picture 40" descr="Chart, line chart&#10;&#10;Description automatically generated">
            <a:extLst>
              <a:ext uri="{FF2B5EF4-FFF2-40B4-BE49-F238E27FC236}">
                <a16:creationId xmlns:a16="http://schemas.microsoft.com/office/drawing/2014/main" id="{63B66EA9-A1BC-66EC-C29D-465E63D5797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830" y="4146734"/>
            <a:ext cx="3017510" cy="226313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Picture 41" descr="Chart&#10;&#10;Description automatically generated">
            <a:extLst>
              <a:ext uri="{FF2B5EF4-FFF2-40B4-BE49-F238E27FC236}">
                <a16:creationId xmlns:a16="http://schemas.microsoft.com/office/drawing/2014/main" id="{8F63A338-4E15-3851-6F13-AA450BE4BF3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01" y="4270663"/>
            <a:ext cx="3352800" cy="25146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42" descr="Chart&#10;&#10;Description automatically generated">
            <a:extLst>
              <a:ext uri="{FF2B5EF4-FFF2-40B4-BE49-F238E27FC236}">
                <a16:creationId xmlns:a16="http://schemas.microsoft.com/office/drawing/2014/main" id="{F336944E-EEDD-2B84-4A21-A54E277A907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01" y="4270663"/>
            <a:ext cx="3352800" cy="25146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43" descr="Chart, line chart&#10;&#10;Description automatically generated">
            <a:extLst>
              <a:ext uri="{FF2B5EF4-FFF2-40B4-BE49-F238E27FC236}">
                <a16:creationId xmlns:a16="http://schemas.microsoft.com/office/drawing/2014/main" id="{B96651B2-AAD1-5C00-5BBC-F09D2167221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829" y="1773213"/>
            <a:ext cx="3017510" cy="226313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AA161B54-D46F-1DDF-9C4D-47518FBAFB90}"/>
              </a:ext>
            </a:extLst>
          </p:cNvPr>
          <p:cNvSpPr txBox="1"/>
          <p:nvPr/>
        </p:nvSpPr>
        <p:spPr>
          <a:xfrm>
            <a:off x="9493640" y="607246"/>
            <a:ext cx="2272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+ fixed detuning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809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-21600000">
                                      <p:cBhvr>
                                        <p:cTn id="6" dur="384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1D46C36B-C70A-BFF3-C292-9F0B739B9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293" y="3602899"/>
            <a:ext cx="3785624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94709EC-CDBC-984B-1F2E-532D4C8AF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865" y="2113736"/>
            <a:ext cx="2038350" cy="2105025"/>
          </a:xfrm>
          <a:prstGeom prst="rect">
            <a:avLst/>
          </a:prstGeom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5B794A00-1FB1-9017-D3B4-3E7A76C03019}"/>
              </a:ext>
            </a:extLst>
          </p:cNvPr>
          <p:cNvSpPr/>
          <p:nvPr/>
        </p:nvSpPr>
        <p:spPr>
          <a:xfrm rot="5400000">
            <a:off x="1818516" y="2002553"/>
            <a:ext cx="500247" cy="47493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96BD5A-45F6-B826-0B00-C5DDAC5B7A47}"/>
              </a:ext>
            </a:extLst>
          </p:cNvPr>
          <p:cNvSpPr txBox="1"/>
          <p:nvPr/>
        </p:nvSpPr>
        <p:spPr>
          <a:xfrm>
            <a:off x="1303612" y="2560148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RF Amplifier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6D7A82C-5563-9529-FAA7-BB6C71E8FE8A}"/>
              </a:ext>
            </a:extLst>
          </p:cNvPr>
          <p:cNvSpPr/>
          <p:nvPr/>
        </p:nvSpPr>
        <p:spPr>
          <a:xfrm>
            <a:off x="3302342" y="2834076"/>
            <a:ext cx="207338" cy="4684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27DA9F3-22C6-6C9B-728D-8B09FB68ADE2}"/>
              </a:ext>
            </a:extLst>
          </p:cNvPr>
          <p:cNvSpPr/>
          <p:nvPr/>
        </p:nvSpPr>
        <p:spPr>
          <a:xfrm>
            <a:off x="3170001" y="2012734"/>
            <a:ext cx="472021" cy="454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C258D31-F568-B04C-B955-86FD5AACAA20}"/>
              </a:ext>
            </a:extLst>
          </p:cNvPr>
          <p:cNvCxnSpPr>
            <a:stCxn id="24" idx="0"/>
            <a:endCxn id="25" idx="4"/>
          </p:cNvCxnSpPr>
          <p:nvPr/>
        </p:nvCxnSpPr>
        <p:spPr>
          <a:xfrm flipV="1">
            <a:off x="3406011" y="2467305"/>
            <a:ext cx="1" cy="36677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B321B56-18C8-090C-9DAD-C431D51E07A3}"/>
              </a:ext>
            </a:extLst>
          </p:cNvPr>
          <p:cNvCxnSpPr>
            <a:stCxn id="22" idx="0"/>
            <a:endCxn id="25" idx="2"/>
          </p:cNvCxnSpPr>
          <p:nvPr/>
        </p:nvCxnSpPr>
        <p:spPr>
          <a:xfrm flipV="1">
            <a:off x="2306107" y="2240020"/>
            <a:ext cx="863894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CB53D7B-6B21-72F3-4262-2F9118D1FE2E}"/>
              </a:ext>
            </a:extLst>
          </p:cNvPr>
          <p:cNvCxnSpPr>
            <a:stCxn id="25" idx="6"/>
          </p:cNvCxnSpPr>
          <p:nvPr/>
        </p:nvCxnSpPr>
        <p:spPr>
          <a:xfrm flipV="1">
            <a:off x="3642022" y="2240019"/>
            <a:ext cx="1762548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6AEA4B0-65BA-A7B9-A628-94398D082A88}"/>
              </a:ext>
            </a:extLst>
          </p:cNvPr>
          <p:cNvSpPr txBox="1"/>
          <p:nvPr/>
        </p:nvSpPr>
        <p:spPr>
          <a:xfrm>
            <a:off x="2717371" y="2933221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Load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7666E1-015D-A323-B7BB-3B5B83F56A53}"/>
              </a:ext>
            </a:extLst>
          </p:cNvPr>
          <p:cNvSpPr txBox="1"/>
          <p:nvPr/>
        </p:nvSpPr>
        <p:spPr>
          <a:xfrm>
            <a:off x="2443714" y="1735227"/>
            <a:ext cx="114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Circulator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B26E73E-C031-7322-B70E-23D5C92234F4}"/>
              </a:ext>
            </a:extLst>
          </p:cNvPr>
          <p:cNvCxnSpPr/>
          <p:nvPr/>
        </p:nvCxnSpPr>
        <p:spPr>
          <a:xfrm>
            <a:off x="5404570" y="2240019"/>
            <a:ext cx="0" cy="3394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0BE4DA7-1632-D19D-28AE-8FB0C25F7CCC}"/>
              </a:ext>
            </a:extLst>
          </p:cNvPr>
          <p:cNvSpPr txBox="1"/>
          <p:nvPr/>
        </p:nvSpPr>
        <p:spPr>
          <a:xfrm>
            <a:off x="4662241" y="2675893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FPC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D9DB823-BFED-3FD3-E19A-F60F39171FD9}"/>
              </a:ext>
            </a:extLst>
          </p:cNvPr>
          <p:cNvSpPr txBox="1"/>
          <p:nvPr/>
        </p:nvSpPr>
        <p:spPr>
          <a:xfrm>
            <a:off x="7064290" y="2141572"/>
            <a:ext cx="551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FRT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65C590-F0FA-B87F-43F3-1498F3515FE5}"/>
              </a:ext>
            </a:extLst>
          </p:cNvPr>
          <p:cNvSpPr txBox="1"/>
          <p:nvPr/>
        </p:nvSpPr>
        <p:spPr>
          <a:xfrm>
            <a:off x="7010037" y="2769596"/>
            <a:ext cx="1375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FRT Antenna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EC261B6-B1D0-E01E-85D6-3E0D111D79FE}"/>
              </a:ext>
            </a:extLst>
          </p:cNvPr>
          <p:cNvCxnSpPr>
            <a:cxnSpLocks/>
          </p:cNvCxnSpPr>
          <p:nvPr/>
        </p:nvCxnSpPr>
        <p:spPr>
          <a:xfrm flipH="1" flipV="1">
            <a:off x="6875285" y="1919893"/>
            <a:ext cx="1" cy="184666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84A59F6-16A3-6720-1018-70C1D56B6DA2}"/>
              </a:ext>
            </a:extLst>
          </p:cNvPr>
          <p:cNvCxnSpPr/>
          <p:nvPr/>
        </p:nvCxnSpPr>
        <p:spPr>
          <a:xfrm>
            <a:off x="6863410" y="1919893"/>
            <a:ext cx="183628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20458E0-8037-4A90-8129-A318DACC4F5A}"/>
              </a:ext>
            </a:extLst>
          </p:cNvPr>
          <p:cNvSpPr txBox="1"/>
          <p:nvPr/>
        </p:nvSpPr>
        <p:spPr>
          <a:xfrm>
            <a:off x="8120439" y="1874536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HV Line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AABD437-8BF3-CAB2-139D-D7AE5CCFEF2B}"/>
              </a:ext>
            </a:extLst>
          </p:cNvPr>
          <p:cNvSpPr/>
          <p:nvPr/>
        </p:nvSpPr>
        <p:spPr>
          <a:xfrm>
            <a:off x="294290" y="-5213"/>
            <a:ext cx="9654573" cy="1381695"/>
          </a:xfrm>
          <a:prstGeom prst="rect">
            <a:avLst/>
          </a:prstGeom>
          <a:solidFill>
            <a:srgbClr val="1B19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/>
          <a:lstStyle/>
          <a:p>
            <a:r>
              <a:rPr lang="en-US" dirty="0"/>
              <a:t>Use cases: transient detuning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Date Placeholder 12">
            <a:extLst>
              <a:ext uri="{FF2B5EF4-FFF2-40B4-BE49-F238E27FC236}">
                <a16:creationId xmlns:a16="http://schemas.microsoft.com/office/drawing/2014/main" id="{9AC3B3E0-7B73-0F1A-A286-B3893371E9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9863" y="6631037"/>
            <a:ext cx="2628900" cy="153888"/>
          </a:xfrm>
        </p:spPr>
        <p:txBody>
          <a:bodyPr/>
          <a:lstStyle/>
          <a:p>
            <a:r>
              <a:rPr lang="en-US" dirty="0"/>
              <a:t>Thursday, October 6, 2022</a:t>
            </a:r>
          </a:p>
        </p:txBody>
      </p:sp>
      <p:pic>
        <p:nvPicPr>
          <p:cNvPr id="2" name="Picture 1" descr="Chart&#10;&#10;Description automatically generated">
            <a:extLst>
              <a:ext uri="{FF2B5EF4-FFF2-40B4-BE49-F238E27FC236}">
                <a16:creationId xmlns:a16="http://schemas.microsoft.com/office/drawing/2014/main" id="{C27277BA-D643-7258-2B62-2854383411B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13" y="4270664"/>
            <a:ext cx="3352800" cy="25146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E4BABE6B-C485-9F75-A58A-51DAC5AD9E2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13" y="4270664"/>
            <a:ext cx="3352800" cy="25146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F2AFAC1B-02BF-5621-0B3A-F958D9390EC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034" y="4150657"/>
            <a:ext cx="3017332" cy="225734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3C411E39-2853-86E5-69FA-087888EF3FA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3348" y="1773219"/>
            <a:ext cx="3014991" cy="226124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D6C034-D49D-E175-6B4C-79EDB92F9569}"/>
              </a:ext>
            </a:extLst>
          </p:cNvPr>
          <p:cNvSpPr txBox="1"/>
          <p:nvPr/>
        </p:nvSpPr>
        <p:spPr>
          <a:xfrm>
            <a:off x="9493640" y="607246"/>
            <a:ext cx="265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+ transient detuning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CD3E2E-9233-66A6-BA79-8560D4E2CFC9}"/>
              </a:ext>
            </a:extLst>
          </p:cNvPr>
          <p:cNvGrpSpPr/>
          <p:nvPr/>
        </p:nvGrpSpPr>
        <p:grpSpPr>
          <a:xfrm rot="4782878">
            <a:off x="2870336" y="-3011418"/>
            <a:ext cx="6543519" cy="6561566"/>
            <a:chOff x="4120431" y="-658872"/>
            <a:chExt cx="6543519" cy="656156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CA45CB2-4E53-B690-434F-5AC1721F6393}"/>
                </a:ext>
              </a:extLst>
            </p:cNvPr>
            <p:cNvSpPr/>
            <p:nvPr/>
          </p:nvSpPr>
          <p:spPr>
            <a:xfrm>
              <a:off x="7285711" y="5854567"/>
              <a:ext cx="231006" cy="48127"/>
            </a:xfrm>
            <a:prstGeom prst="ellipse">
              <a:avLst/>
            </a:prstGeom>
            <a:solidFill>
              <a:srgbClr val="A4A3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B16DA6A-7FCC-BFF2-EA73-8DDAA8990250}"/>
                </a:ext>
              </a:extLst>
            </p:cNvPr>
            <p:cNvSpPr/>
            <p:nvPr/>
          </p:nvSpPr>
          <p:spPr>
            <a:xfrm rot="1800000">
              <a:off x="5663367" y="5413668"/>
              <a:ext cx="231006" cy="48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6EFC9D2-E584-76B7-916F-7BD5C24E088C}"/>
                </a:ext>
              </a:extLst>
            </p:cNvPr>
            <p:cNvSpPr/>
            <p:nvPr/>
          </p:nvSpPr>
          <p:spPr>
            <a:xfrm rot="1800000">
              <a:off x="4150510" y="-639390"/>
              <a:ext cx="6513440" cy="65134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0D915BF-3B1E-9903-A691-51F99DDA5078}"/>
                </a:ext>
              </a:extLst>
            </p:cNvPr>
            <p:cNvSpPr/>
            <p:nvPr/>
          </p:nvSpPr>
          <p:spPr>
            <a:xfrm rot="3600000">
              <a:off x="4475728" y="4220190"/>
              <a:ext cx="231006" cy="48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879A228-6693-3984-779E-001B07850776}"/>
                </a:ext>
              </a:extLst>
            </p:cNvPr>
            <p:cNvSpPr/>
            <p:nvPr/>
          </p:nvSpPr>
          <p:spPr>
            <a:xfrm rot="5400000">
              <a:off x="4028992" y="2591350"/>
              <a:ext cx="231006" cy="48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811EB37-59E5-1BAB-F8E2-D81E76C549AA}"/>
                </a:ext>
              </a:extLst>
            </p:cNvPr>
            <p:cNvSpPr/>
            <p:nvPr/>
          </p:nvSpPr>
          <p:spPr>
            <a:xfrm rot="7200000">
              <a:off x="4475727" y="962034"/>
              <a:ext cx="231006" cy="48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F20F358-9E95-DF87-68EF-C6D8D808AFF8}"/>
                </a:ext>
              </a:extLst>
            </p:cNvPr>
            <p:cNvSpPr/>
            <p:nvPr/>
          </p:nvSpPr>
          <p:spPr>
            <a:xfrm rot="9000000">
              <a:off x="5657271" y="-212900"/>
              <a:ext cx="231006" cy="48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B945FDA-23DD-FA8C-E606-DB136D50F3A6}"/>
                </a:ext>
              </a:extLst>
            </p:cNvPr>
            <p:cNvSpPr/>
            <p:nvPr/>
          </p:nvSpPr>
          <p:spPr>
            <a:xfrm rot="10800000">
              <a:off x="7275212" y="-658872"/>
              <a:ext cx="231006" cy="48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668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-21600000">
                                      <p:cBhvr>
                                        <p:cTn id="6" dur="384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04751AB-E840-446F-8D49-E697067EC8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4876F9-7AE1-498D-B8FE-1E3AD703D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0811A92-D464-4AC4-A396-BA73B10CEEA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{68D79A5A-93AC-44E1-AC20-AA6940B32A40}tf33713516_win32</Template>
  <TotalTime>18247</TotalTime>
  <Words>1861</Words>
  <Application>Microsoft Office PowerPoint</Application>
  <PresentationFormat>Widescreen</PresentationFormat>
  <Paragraphs>340</Paragraphs>
  <Slides>24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Gill Sans MT</vt:lpstr>
      <vt:lpstr>Walbaum Display</vt:lpstr>
      <vt:lpstr>Wingdings</vt:lpstr>
      <vt:lpstr>3DFloatVTI</vt:lpstr>
      <vt:lpstr>Ferro-Electric Fast Reactive Tuners (FRTs)</vt:lpstr>
      <vt:lpstr>Introduction</vt:lpstr>
      <vt:lpstr>FRTs</vt:lpstr>
      <vt:lpstr>FRT Concept</vt:lpstr>
      <vt:lpstr>Figure of Merit and Ferro-Electric (FE) Material</vt:lpstr>
      <vt:lpstr>Transient Detuning</vt:lpstr>
      <vt:lpstr>Use cases: transient detuning</vt:lpstr>
      <vt:lpstr>Use cases: transient detuning</vt:lpstr>
      <vt:lpstr>Use cases: transient detuning</vt:lpstr>
      <vt:lpstr>Transient Detuning Project</vt:lpstr>
      <vt:lpstr>Transient Detuning Demonstrators</vt:lpstr>
      <vt:lpstr>Transient Detuning Project: Peripherals 1</vt:lpstr>
      <vt:lpstr>Microphonics Suppression with FRT</vt:lpstr>
      <vt:lpstr>Use cases: microphonics suppression</vt:lpstr>
      <vt:lpstr>Use cases: microphonics suppression</vt:lpstr>
      <vt:lpstr>Microphonics suppression results</vt:lpstr>
      <vt:lpstr>Microphonics suppression results</vt:lpstr>
      <vt:lpstr>Other Use Cases and FRT Projects</vt:lpstr>
      <vt:lpstr>Other Use Cases</vt:lpstr>
      <vt:lpstr>FRT projects</vt:lpstr>
      <vt:lpstr>FRTs for PERLE</vt:lpstr>
      <vt:lpstr>Summary</vt:lpstr>
      <vt:lpstr>Summary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FRT Developments at CERN</dc:title>
  <dc:creator>Nicholas Shipman</dc:creator>
  <cp:lastModifiedBy>Nicholas Shipman</cp:lastModifiedBy>
  <cp:revision>138</cp:revision>
  <dcterms:created xsi:type="dcterms:W3CDTF">2022-09-12T09:18:37Z</dcterms:created>
  <dcterms:modified xsi:type="dcterms:W3CDTF">2023-06-23T05:57:12Z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