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7" r:id="rId1"/>
    <p:sldMasterId id="2147483713" r:id="rId2"/>
  </p:sldMasterIdLst>
  <p:notesMasterIdLst>
    <p:notesMasterId r:id="rId14"/>
  </p:notesMasterIdLst>
  <p:sldIdLst>
    <p:sldId id="256" r:id="rId3"/>
    <p:sldId id="1717" r:id="rId4"/>
    <p:sldId id="1711" r:id="rId5"/>
    <p:sldId id="1733" r:id="rId6"/>
    <p:sldId id="1736" r:id="rId7"/>
    <p:sldId id="1729" r:id="rId8"/>
    <p:sldId id="1735" r:id="rId9"/>
    <p:sldId id="1730" r:id="rId10"/>
    <p:sldId id="1731" r:id="rId11"/>
    <p:sldId id="1734" r:id="rId12"/>
    <p:sldId id="392" r:id="rId13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6700"/>
    <a:srgbClr val="F39200"/>
    <a:srgbClr val="229023"/>
    <a:srgbClr val="E05314"/>
    <a:srgbClr val="6600CC"/>
    <a:srgbClr val="7A286A"/>
    <a:srgbClr val="511F74"/>
    <a:srgbClr val="00294B"/>
    <a:srgbClr val="456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6291" autoAdjust="0"/>
  </p:normalViewPr>
  <p:slideViewPr>
    <p:cSldViewPr>
      <p:cViewPr>
        <p:scale>
          <a:sx n="100" d="100"/>
          <a:sy n="100" d="100"/>
        </p:scale>
        <p:origin x="876" y="678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17/06/2023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logo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025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10308112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</p:spTree>
    <p:extLst>
      <p:ext uri="{BB962C8B-B14F-4D97-AF65-F5344CB8AC3E}">
        <p14:creationId xmlns:p14="http://schemas.microsoft.com/office/powerpoint/2010/main" val="901638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49610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3060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8089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87427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11971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3rd, 2022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Status and Plans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606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3rd, 2022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Status and Plans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8109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3rd, 2022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Status and Plans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46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562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3rd, 2022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Status and Plans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469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3rd,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Status and Plans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799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08900" y="322263"/>
            <a:ext cx="2322513" cy="513556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322263"/>
            <a:ext cx="6815137" cy="51355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October 3rd,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Status and Plans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616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-ijcl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8208911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26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062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14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10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October 3rd,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1" r:id="rId3"/>
    <p:sldLayoutId id="2147483708" r:id="rId4"/>
    <p:sldLayoutId id="2147483709" r:id="rId5"/>
    <p:sldLayoutId id="2147483702" r:id="rId6"/>
    <p:sldLayoutId id="2147483703" r:id="rId7"/>
    <p:sldLayoutId id="2147483704" r:id="rId8"/>
    <p:sldLayoutId id="2147483710" r:id="rId9"/>
    <p:sldLayoutId id="2147483711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October 3rd,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PERLE Status and Plans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17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hyperlink" Target="mailto:sidi-mohammed.ben-abdillah@ijclab.in2p3.fr" TargetMode="Externa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11" Type="http://schemas.openxmlformats.org/officeDocument/2006/relationships/image" Target="../media/image23.emf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7.png"/><Relationship Id="rId7" Type="http://schemas.openxmlformats.org/officeDocument/2006/relationships/image" Target="../media/image31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emf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399BE65-DD4B-B160-AFB0-C85B33F81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err="1" smtClean="0"/>
              <a:t>June</a:t>
            </a:r>
            <a:r>
              <a:rPr lang="fr-FR" dirty="0" smtClean="0"/>
              <a:t> 22</a:t>
            </a:r>
            <a:r>
              <a:rPr lang="fr-FR" dirty="0"/>
              <a:t>n</a:t>
            </a:r>
            <a:r>
              <a:rPr lang="fr-FR" dirty="0" smtClean="0"/>
              <a:t>d</a:t>
            </a:r>
            <a:r>
              <a:rPr lang="fr-FR" dirty="0"/>
              <a:t>, </a:t>
            </a:r>
            <a:r>
              <a:rPr lang="fr-FR" dirty="0" smtClean="0"/>
              <a:t>202</a:t>
            </a:r>
            <a:r>
              <a:rPr lang="fr-FR" dirty="0"/>
              <a:t>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8E9587C-A18B-7CF5-DA57-180865224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PERLE </a:t>
            </a:r>
            <a:r>
              <a:rPr lang="fr-FR" dirty="0" err="1" smtClean="0"/>
              <a:t>Injector</a:t>
            </a:r>
            <a:r>
              <a:rPr lang="fr-FR" dirty="0" smtClean="0"/>
              <a:t> Diagnostics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BA0A16-87B2-6E47-B829-A9F0FAF42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8" name="Titre 3"/>
          <p:cNvSpPr>
            <a:spLocks noGrp="1"/>
          </p:cNvSpPr>
          <p:nvPr>
            <p:ph type="title"/>
          </p:nvPr>
        </p:nvSpPr>
        <p:spPr>
          <a:xfrm>
            <a:off x="65193" y="216564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>
                <a:solidFill>
                  <a:schemeClr val="accent1"/>
                </a:solidFill>
              </a:rPr>
              <a:t>PERLE INJECTOR DIAGNOSTICS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193" y="4613920"/>
            <a:ext cx="52501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Mohammed Ben Abdillah</a:t>
            </a:r>
          </a:p>
          <a:p>
            <a:r>
              <a:rPr lang="en-US" dirty="0">
                <a:hlinkClick r:id="rId2"/>
              </a:rPr>
              <a:t>sidi-mohammed.ben-abdillah@ijclab.in2p3.fr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728489D-E40B-6E4A-A1EA-386DE10F2D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779" y="797496"/>
            <a:ext cx="1760298" cy="106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56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42447" cy="322263"/>
          </a:xfrm>
        </p:spPr>
        <p:txBody>
          <a:bodyPr/>
          <a:lstStyle/>
          <a:p>
            <a:fld id="{77E71596-5F9D-49C5-9701-16B3CA54319D}" type="slidenum">
              <a:rPr lang="en-ZA" smtClean="0">
                <a:latin typeface="+mn-lt"/>
              </a:rPr>
              <a:pPr/>
              <a:t>10</a:t>
            </a:fld>
            <a:endParaRPr lang="en-ZA" dirty="0">
              <a:latin typeface="+mn-lt"/>
            </a:endParaRPr>
          </a:p>
        </p:txBody>
      </p:sp>
      <p:sp>
        <p:nvSpPr>
          <p:cNvPr id="44" name="Titre 1">
            <a:extLst>
              <a:ext uri="{FF2B5EF4-FFF2-40B4-BE49-F238E27FC236}">
                <a16:creationId xmlns:a16="http://schemas.microsoft.com/office/drawing/2014/main" id="{14EA8F9C-9FBE-40EF-A024-83919B350420}"/>
              </a:ext>
            </a:extLst>
          </p:cNvPr>
          <p:cNvSpPr txBox="1">
            <a:spLocks/>
          </p:cNvSpPr>
          <p:nvPr/>
        </p:nvSpPr>
        <p:spPr>
          <a:xfrm>
            <a:off x="1023998" y="134157"/>
            <a:ext cx="8754877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Conclusions</a:t>
            </a:r>
          </a:p>
        </p:txBody>
      </p:sp>
      <p:sp>
        <p:nvSpPr>
          <p:cNvPr id="12" name="Espace réservé de la date 5">
            <a:extLst>
              <a:ext uri="{FF2B5EF4-FFF2-40B4-BE49-F238E27FC236}">
                <a16:creationId xmlns:a16="http://schemas.microsoft.com/office/drawing/2014/main" id="{15C4322D-68D2-24B6-F876-13616554DA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 err="1"/>
              <a:t>June</a:t>
            </a:r>
            <a:r>
              <a:rPr lang="fr-FR" dirty="0"/>
              <a:t> 22nd, 2023</a:t>
            </a:r>
          </a:p>
        </p:txBody>
      </p:sp>
      <p:sp>
        <p:nvSpPr>
          <p:cNvPr id="16" name="Espace réservé du pied de page 25">
            <a:extLst>
              <a:ext uri="{FF2B5EF4-FFF2-40B4-BE49-F238E27FC236}">
                <a16:creationId xmlns:a16="http://schemas.microsoft.com/office/drawing/2014/main" id="{6637AD5F-770E-AC61-63BB-04CFB82D6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fr-FR">
                <a:latin typeface="+mn-lt"/>
              </a:rPr>
              <a:t>PERLE Status and Plans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882E32-E832-5C05-C138-95534AA2B6F0}"/>
              </a:ext>
            </a:extLst>
          </p:cNvPr>
          <p:cNvSpPr/>
          <p:nvPr/>
        </p:nvSpPr>
        <p:spPr>
          <a:xfrm>
            <a:off x="417835" y="1733600"/>
            <a:ext cx="9759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1800" b="1" dirty="0" err="1" smtClean="0">
                <a:latin typeface="+mn-lt"/>
                <a:ea typeface="Arial" charset="0"/>
                <a:cs typeface="Arial" panose="020B0604020202020204" pitchFamily="34" charset="0"/>
              </a:rPr>
              <a:t>PERLE@Orsay</a:t>
            </a:r>
            <a:r>
              <a:rPr lang="en-GB" sz="1800" b="1" dirty="0" smtClean="0">
                <a:latin typeface="+mn-lt"/>
                <a:ea typeface="Arial" charset="0"/>
                <a:cs typeface="Arial" panose="020B0604020202020204" pitchFamily="34" charset="0"/>
              </a:rPr>
              <a:t> is a key ERL project for  HEP and Nuclear Physics communities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GB" sz="1800" dirty="0">
              <a:latin typeface="+mn-lt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1800" b="1" dirty="0" smtClean="0">
                <a:latin typeface="+mn-lt"/>
                <a:cs typeface="Arial" panose="020B0604020202020204" pitchFamily="34" charset="0"/>
              </a:rPr>
              <a:t>Diagnostics </a:t>
            </a:r>
            <a:r>
              <a:rPr lang="en-GB" sz="1800" dirty="0" smtClean="0">
                <a:latin typeface="+mn-lt"/>
                <a:cs typeface="Arial" panose="020B0604020202020204" pitchFamily="34" charset="0"/>
              </a:rPr>
              <a:t>are </a:t>
            </a:r>
            <a:r>
              <a:rPr lang="en-GB" sz="1800" dirty="0" smtClean="0">
                <a:latin typeface="+mn-lt"/>
                <a:cs typeface="Arial" panose="020B0604020202020204" pitchFamily="34" charset="0"/>
              </a:rPr>
              <a:t>crucial devices </a:t>
            </a:r>
            <a:r>
              <a:rPr lang="en-GB" sz="1800" smtClean="0">
                <a:latin typeface="+mn-lt"/>
                <a:cs typeface="Arial" panose="020B0604020202020204" pitchFamily="34" charset="0"/>
              </a:rPr>
              <a:t>for PERLE </a:t>
            </a:r>
            <a:r>
              <a:rPr lang="en-GB" sz="1800" dirty="0" smtClean="0">
                <a:latin typeface="+mn-lt"/>
                <a:cs typeface="Arial" panose="020B0604020202020204" pitchFamily="34" charset="0"/>
              </a:rPr>
              <a:t>success</a:t>
            </a:r>
            <a:r>
              <a:rPr lang="en-GB" sz="1800" dirty="0" smtClean="0">
                <a:latin typeface="+mn-lt"/>
                <a:cs typeface="Arial" panose="020B0604020202020204" pitchFamily="34" charset="0"/>
              </a:rPr>
              <a:t>.</a:t>
            </a:r>
            <a:endParaRPr lang="en-US" sz="18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US" sz="18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1800" b="1" dirty="0" smtClean="0">
                <a:latin typeface="+mn-lt"/>
                <a:cs typeface="Arial" panose="020B0604020202020204" pitchFamily="34" charset="0"/>
              </a:rPr>
              <a:t>PERLE injector </a:t>
            </a:r>
            <a:r>
              <a:rPr lang="en-GB" sz="1800" b="1" dirty="0" smtClean="0">
                <a:latin typeface="+mn-lt"/>
                <a:cs typeface="Arial" panose="020B0604020202020204" pitchFamily="34" charset="0"/>
              </a:rPr>
              <a:t>diagnostics </a:t>
            </a:r>
            <a:r>
              <a:rPr lang="en-GB" sz="1800" b="1" dirty="0" smtClean="0">
                <a:latin typeface="+mn-lt"/>
                <a:cs typeface="Arial" panose="020B0604020202020204" pitchFamily="34" charset="0"/>
              </a:rPr>
              <a:t>quite </a:t>
            </a:r>
            <a:r>
              <a:rPr lang="en-GB" sz="1800" b="1" dirty="0" smtClean="0">
                <a:latin typeface="+mn-lt"/>
                <a:cs typeface="Arial" panose="020B0604020202020204" pitchFamily="34" charset="0"/>
              </a:rPr>
              <a:t>challenging</a:t>
            </a:r>
            <a:r>
              <a:rPr lang="en-GB" sz="1800" dirty="0" smtClean="0">
                <a:latin typeface="+mn-lt"/>
                <a:cs typeface="Arial" panose="020B0604020202020204" pitchFamily="34" charset="0"/>
              </a:rPr>
              <a:t>: commission schemes, CW </a:t>
            </a:r>
            <a:r>
              <a:rPr lang="en-GB" sz="1800" dirty="0">
                <a:latin typeface="+mn-lt"/>
                <a:cs typeface="Arial" panose="020B0604020202020204" pitchFamily="34" charset="0"/>
              </a:rPr>
              <a:t>operation, </a:t>
            </a:r>
            <a:r>
              <a:rPr lang="en-GB" sz="1800" dirty="0" smtClean="0">
                <a:latin typeface="+mn-lt"/>
                <a:cs typeface="Arial" panose="020B0604020202020204" pitchFamily="34" charset="0"/>
              </a:rPr>
              <a:t>large dynamic ranges, </a:t>
            </a:r>
            <a:r>
              <a:rPr lang="en-GB" sz="1800" dirty="0">
                <a:latin typeface="+mn-lt"/>
                <a:cs typeface="Arial" panose="020B0604020202020204" pitchFamily="34" charset="0"/>
              </a:rPr>
              <a:t>broad range diagnostics, beam dynamics...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GB" sz="1800" dirty="0">
              <a:latin typeface="+mn-lt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1800" b="1" dirty="0" smtClean="0">
                <a:latin typeface="+mn-lt"/>
                <a:cs typeface="Arial" panose="020B0604020202020204" pitchFamily="34" charset="0"/>
              </a:rPr>
              <a:t>Collaborations on diagnostics under construction </a:t>
            </a:r>
            <a:r>
              <a:rPr lang="en-GB" sz="1800" dirty="0" smtClean="0">
                <a:latin typeface="+mn-lt"/>
                <a:cs typeface="Arial" panose="020B0604020202020204" pitchFamily="34" charset="0"/>
              </a:rPr>
              <a:t>and </a:t>
            </a:r>
            <a:r>
              <a:rPr lang="en-GB" sz="1800" dirty="0">
                <a:latin typeface="+mn-lt"/>
                <a:cs typeface="Arial" panose="020B0604020202020204" pitchFamily="34" charset="0"/>
              </a:rPr>
              <a:t>still opened to new comers.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GB" sz="18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289578E-FE5A-E34D-B13D-EB1D9148A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59F2367-E8DA-5147-BD1C-73521E0BAE8D}"/>
              </a:ext>
            </a:extLst>
          </p:cNvPr>
          <p:cNvSpPr txBox="1"/>
          <p:nvPr/>
        </p:nvSpPr>
        <p:spPr>
          <a:xfrm>
            <a:off x="4306267" y="2453680"/>
            <a:ext cx="6394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FF6700"/>
                </a:solidFill>
                <a:latin typeface="+mn-lt"/>
                <a:cs typeface="Arial" panose="020B060402020202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59314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F49728A-ADBF-967A-84D5-0B360FA1E6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736" y="2530432"/>
            <a:ext cx="5021241" cy="316360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9706868" cy="432048"/>
          </a:xfrm>
        </p:spPr>
        <p:txBody>
          <a:bodyPr>
            <a:noAutofit/>
          </a:bodyPr>
          <a:lstStyle/>
          <a:p>
            <a:r>
              <a:rPr lang="en-IE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PERLE </a:t>
            </a:r>
            <a:r>
              <a:rPr lang="en-IE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Genesis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err="1" smtClean="0">
                <a:latin typeface="+mn-lt"/>
              </a:rPr>
              <a:t>June</a:t>
            </a:r>
            <a:r>
              <a:rPr lang="fr-FR" dirty="0" smtClean="0">
                <a:latin typeface="+mn-lt"/>
              </a:rPr>
              <a:t> 22</a:t>
            </a:r>
            <a:r>
              <a:rPr lang="fr-FR" dirty="0">
                <a:latin typeface="+mn-lt"/>
              </a:rPr>
              <a:t>n</a:t>
            </a:r>
            <a:r>
              <a:rPr lang="fr-FR" dirty="0" smtClean="0">
                <a:latin typeface="+mn-lt"/>
              </a:rPr>
              <a:t>d</a:t>
            </a:r>
            <a:r>
              <a:rPr lang="fr-FR" dirty="0">
                <a:latin typeface="+mn-lt"/>
              </a:rPr>
              <a:t>, </a:t>
            </a:r>
            <a:r>
              <a:rPr lang="fr-FR" dirty="0" smtClean="0">
                <a:latin typeface="+mn-lt"/>
              </a:rPr>
              <a:t>2023</a:t>
            </a:r>
            <a:endParaRPr lang="fr-FR" dirty="0">
              <a:latin typeface="+mn-lt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2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PERLE </a:t>
            </a:r>
            <a:r>
              <a:rPr lang="fr-FR" dirty="0" err="1" smtClean="0">
                <a:latin typeface="+mn-lt"/>
              </a:rPr>
              <a:t>Injector</a:t>
            </a:r>
            <a:r>
              <a:rPr lang="fr-FR" dirty="0" smtClean="0">
                <a:latin typeface="+mn-lt"/>
              </a:rPr>
              <a:t> Diagnostics</a:t>
            </a:r>
            <a:endParaRPr lang="fr-FR" dirty="0">
              <a:latin typeface="+mn-lt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CB82ED4-5D73-CCF2-10C5-C14C7A6FA6F5}"/>
              </a:ext>
            </a:extLst>
          </p:cNvPr>
          <p:cNvSpPr txBox="1"/>
          <p:nvPr/>
        </p:nvSpPr>
        <p:spPr>
          <a:xfrm>
            <a:off x="386027" y="759748"/>
            <a:ext cx="996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FF6700"/>
                </a:solidFill>
                <a:latin typeface="+mn-lt"/>
              </a:rPr>
              <a:t>PERLE: </a:t>
            </a:r>
            <a:r>
              <a:rPr lang="en-GB" sz="1800" dirty="0">
                <a:latin typeface="+mn-lt"/>
              </a:rPr>
              <a:t>A </a:t>
            </a:r>
            <a:r>
              <a:rPr lang="en-GB" sz="1800" dirty="0">
                <a:latin typeface="+mn-lt"/>
                <a:cs typeface="Arial" panose="020B0604020202020204" pitchFamily="34" charset="0"/>
              </a:rPr>
              <a:t>testbed to explore and validate a broad range of accelerator phenomena &amp; technical choices on the pathway to the </a:t>
            </a:r>
            <a:r>
              <a:rPr lang="en-GB" sz="1800" dirty="0" err="1">
                <a:latin typeface="+mn-lt"/>
                <a:cs typeface="Arial" panose="020B0604020202020204" pitchFamily="34" charset="0"/>
              </a:rPr>
              <a:t>LHeC</a:t>
            </a:r>
            <a:r>
              <a:rPr lang="en-GB" sz="1800" dirty="0">
                <a:latin typeface="+mn-lt"/>
                <a:cs typeface="Arial" panose="020B0604020202020204" pitchFamily="34" charset="0"/>
              </a:rPr>
              <a:t> and other new frontier machines realisation. </a:t>
            </a:r>
          </a:p>
          <a:p>
            <a:endParaRPr lang="en-GB" sz="1800" b="1" dirty="0">
              <a:latin typeface="+mn-lt"/>
            </a:endParaRPr>
          </a:p>
          <a:p>
            <a:r>
              <a:rPr lang="en-GB" sz="1800" b="1" dirty="0">
                <a:latin typeface="+mn-lt"/>
              </a:rPr>
              <a:t>Main challenges</a:t>
            </a:r>
            <a:r>
              <a:rPr lang="en-GB" sz="1800" dirty="0">
                <a:latin typeface="+mn-lt"/>
              </a:rPr>
              <a:t>: Multi-turn, high bunch charge, high power energy recovery, … </a:t>
            </a:r>
            <a:endParaRPr lang="en-GB" sz="1800" dirty="0">
              <a:latin typeface="+mn-lt"/>
              <a:sym typeface="Wingdings" pitchFamily="2" charset="2"/>
            </a:endParaRPr>
          </a:p>
        </p:txBody>
      </p:sp>
      <p:sp>
        <p:nvSpPr>
          <p:cNvPr id="20" name="ZoneTexte 90">
            <a:extLst>
              <a:ext uri="{FF2B5EF4-FFF2-40B4-BE49-F238E27FC236}">
                <a16:creationId xmlns:a16="http://schemas.microsoft.com/office/drawing/2014/main" id="{F6CC75F3-DB0A-3B67-D57A-08A4CD0DE86A}"/>
              </a:ext>
            </a:extLst>
          </p:cNvPr>
          <p:cNvSpPr txBox="1"/>
          <p:nvPr/>
        </p:nvSpPr>
        <p:spPr>
          <a:xfrm>
            <a:off x="722230" y="2135273"/>
            <a:ext cx="4808173" cy="125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rIns="45718">
            <a:spAutoFit/>
          </a:bodyPr>
          <a:lstStyle/>
          <a:p>
            <a:pPr marL="323383" indent="-323383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I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2 Linacs (Four 5-Cell 801.58 MHz SC cavities)</a:t>
            </a:r>
          </a:p>
          <a:p>
            <a:pPr marL="323383" indent="-323383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I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3 turns (</a:t>
            </a:r>
            <a:r>
              <a:rPr lang="en-I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sym typeface="Wingdings" pitchFamily="2" charset="2"/>
              </a:rPr>
              <a:t>164</a:t>
            </a:r>
            <a:r>
              <a:rPr lang="en-I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MeV/turn)</a:t>
            </a:r>
          </a:p>
          <a:p>
            <a:pPr marL="323383" indent="-323383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I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Max. beam energy 500 MeV</a:t>
            </a:r>
          </a:p>
          <a:p>
            <a:pPr marL="323383" indent="-323383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IE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I = 20mA</a:t>
            </a:r>
          </a:p>
        </p:txBody>
      </p:sp>
      <p:graphicFrame>
        <p:nvGraphicFramePr>
          <p:cNvPr id="40" name="Tableau 39">
            <a:extLst>
              <a:ext uri="{FF2B5EF4-FFF2-40B4-BE49-F238E27FC236}">
                <a16:creationId xmlns:a16="http://schemas.microsoft.com/office/drawing/2014/main" id="{F0368FDD-3A3F-7F82-074C-1D9F8CEE73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772927"/>
              </p:ext>
            </p:extLst>
          </p:nvPr>
        </p:nvGraphicFramePr>
        <p:xfrm>
          <a:off x="5818435" y="2324752"/>
          <a:ext cx="4392488" cy="2466664"/>
        </p:xfrm>
        <a:graphic>
          <a:graphicData uri="http://schemas.openxmlformats.org/drawingml/2006/table">
            <a:tbl>
              <a:tblPr firstRow="1" firstCol="1" bandRow="1"/>
              <a:tblGrid>
                <a:gridCol w="2375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4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40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="1" dirty="0" smtClean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Injector Parameters</a:t>
                      </a:r>
                      <a:endParaRPr lang="fr-FR" sz="15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Unit</a:t>
                      </a:r>
                      <a:endParaRPr lang="fr-FR" sz="15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Value</a:t>
                      </a:r>
                      <a:endParaRPr lang="fr-FR" sz="15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68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Injection energy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7</a:t>
                      </a:r>
                      <a:endParaRPr lang="fr-FR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00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Normalised Emittance </a:t>
                      </a:r>
                      <a:r>
                        <a:rPr lang="en-GB" sz="1500" b="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γε</a:t>
                      </a:r>
                      <a:r>
                        <a:rPr lang="en-GB" sz="1500" b="0" baseline="-2500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x,y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 mrad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6</a:t>
                      </a:r>
                      <a:endParaRPr lang="fr-FR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35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Average beam current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mA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20</a:t>
                      </a:r>
                      <a:endParaRPr lang="fr-FR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4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charge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pC</a:t>
                      </a:r>
                      <a:endParaRPr lang="fr-FR" sz="15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35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length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</a:t>
                      </a:r>
                      <a:endParaRPr lang="fr-FR" sz="15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</a:t>
                      </a:r>
                      <a:endParaRPr lang="fr-FR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2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spacing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ns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25</a:t>
                      </a:r>
                      <a:endParaRPr lang="fr-FR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80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Duty factor</a:t>
                      </a:r>
                      <a:endParaRPr lang="fr-FR" sz="15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 </a:t>
                      </a:r>
                      <a:endParaRPr lang="fr-FR" sz="15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CW</a:t>
                      </a:r>
                      <a:endParaRPr lang="fr-FR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6" name="Groupe 5"/>
          <p:cNvGrpSpPr/>
          <p:nvPr/>
        </p:nvGrpSpPr>
        <p:grpSpPr>
          <a:xfrm>
            <a:off x="2146027" y="4336215"/>
            <a:ext cx="2477751" cy="1285817"/>
            <a:chOff x="2146027" y="4336215"/>
            <a:chExt cx="2477751" cy="1285817"/>
          </a:xfrm>
        </p:grpSpPr>
        <p:sp>
          <p:nvSpPr>
            <p:cNvPr id="4" name="Rectangle à coins arrondis 3"/>
            <p:cNvSpPr/>
            <p:nvPr/>
          </p:nvSpPr>
          <p:spPr>
            <a:xfrm>
              <a:off x="2146027" y="4336215"/>
              <a:ext cx="1224136" cy="1285817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3514179" y="5045968"/>
              <a:ext cx="11095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C000"/>
                  </a:solidFill>
                </a:rPr>
                <a:t>I</a:t>
              </a:r>
              <a:r>
                <a:rPr lang="en-US" b="1" dirty="0" smtClean="0">
                  <a:solidFill>
                    <a:srgbClr val="FFC000"/>
                  </a:solidFill>
                </a:rPr>
                <a:t>njector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361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err="1" smtClean="0">
                <a:latin typeface="+mn-lt"/>
              </a:rPr>
              <a:t>June</a:t>
            </a:r>
            <a:r>
              <a:rPr lang="fr-FR" dirty="0" smtClean="0">
                <a:latin typeface="+mn-lt"/>
              </a:rPr>
              <a:t> 22</a:t>
            </a:r>
            <a:r>
              <a:rPr lang="fr-FR" dirty="0">
                <a:latin typeface="+mn-lt"/>
              </a:rPr>
              <a:t>n</a:t>
            </a:r>
            <a:r>
              <a:rPr lang="fr-FR" dirty="0" smtClean="0">
                <a:latin typeface="+mn-lt"/>
              </a:rPr>
              <a:t>d</a:t>
            </a:r>
            <a:r>
              <a:rPr lang="fr-FR" dirty="0">
                <a:latin typeface="+mn-lt"/>
              </a:rPr>
              <a:t>, </a:t>
            </a:r>
            <a:r>
              <a:rPr lang="fr-FR" dirty="0" smtClean="0">
                <a:latin typeface="+mn-lt"/>
              </a:rPr>
              <a:t>2023</a:t>
            </a:r>
            <a:endParaRPr lang="fr-FR" dirty="0">
              <a:latin typeface="+mn-lt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3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PERLE </a:t>
            </a:r>
            <a:r>
              <a:rPr lang="fr-FR" dirty="0" err="1" smtClean="0">
                <a:latin typeface="+mn-lt"/>
              </a:rPr>
              <a:t>Injector</a:t>
            </a:r>
            <a:r>
              <a:rPr lang="fr-FR" dirty="0" smtClean="0">
                <a:latin typeface="+mn-lt"/>
              </a:rPr>
              <a:t> diagnostics</a:t>
            </a:r>
            <a:endParaRPr lang="fr-FR" dirty="0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PERLE Injector scheme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80" name="Groupe 79">
            <a:extLst>
              <a:ext uri="{FF2B5EF4-FFF2-40B4-BE49-F238E27FC236}">
                <a16:creationId xmlns:a16="http://schemas.microsoft.com/office/drawing/2014/main" id="{4F78F7C0-9E65-8E3B-1425-99B72D659DD0}"/>
              </a:ext>
            </a:extLst>
          </p:cNvPr>
          <p:cNvGrpSpPr/>
          <p:nvPr/>
        </p:nvGrpSpPr>
        <p:grpSpPr>
          <a:xfrm>
            <a:off x="489843" y="797496"/>
            <a:ext cx="9865096" cy="4608512"/>
            <a:chOff x="5962451" y="3777421"/>
            <a:chExt cx="3888432" cy="1844610"/>
          </a:xfrm>
        </p:grpSpPr>
        <p:pic>
          <p:nvPicPr>
            <p:cNvPr id="81" name="Image 80">
              <a:extLst>
                <a:ext uri="{FF2B5EF4-FFF2-40B4-BE49-F238E27FC236}">
                  <a16:creationId xmlns:a16="http://schemas.microsoft.com/office/drawing/2014/main" id="{05B34791-3D25-F470-4029-D6A7D4D0B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4459" y="3777421"/>
              <a:ext cx="3816424" cy="1844610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  <p:sp>
          <p:nvSpPr>
            <p:cNvPr id="82" name="ZoneTexte 81">
              <a:extLst>
                <a:ext uri="{FF2B5EF4-FFF2-40B4-BE49-F238E27FC236}">
                  <a16:creationId xmlns:a16="http://schemas.microsoft.com/office/drawing/2014/main" id="{CA5DAAEA-816D-6362-7AC6-35BB3FBFAB8E}"/>
                </a:ext>
              </a:extLst>
            </p:cNvPr>
            <p:cNvSpPr txBox="1"/>
            <p:nvPr/>
          </p:nvSpPr>
          <p:spPr>
            <a:xfrm>
              <a:off x="6072496" y="4840839"/>
              <a:ext cx="343489" cy="125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 smtClean="0"/>
                <a:t>DC </a:t>
              </a:r>
              <a:r>
                <a:rPr lang="en-GB" sz="1050" b="1" dirty="0"/>
                <a:t>gun</a:t>
              </a:r>
            </a:p>
          </p:txBody>
        </p:sp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210B81FD-3693-BB77-E5F4-2D96918A6243}"/>
                </a:ext>
              </a:extLst>
            </p:cNvPr>
            <p:cNvSpPr txBox="1"/>
            <p:nvPr/>
          </p:nvSpPr>
          <p:spPr>
            <a:xfrm>
              <a:off x="6250483" y="3821832"/>
              <a:ext cx="648072" cy="137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</a:rPr>
                <a:t>HV tank</a:t>
              </a:r>
            </a:p>
          </p:txBody>
        </p:sp>
        <p:sp>
          <p:nvSpPr>
            <p:cNvPr id="84" name="ZoneTexte 83">
              <a:extLst>
                <a:ext uri="{FF2B5EF4-FFF2-40B4-BE49-F238E27FC236}">
                  <a16:creationId xmlns:a16="http://schemas.microsoft.com/office/drawing/2014/main" id="{DBD4F890-863A-D2EF-0B59-DF7584B15977}"/>
                </a:ext>
              </a:extLst>
            </p:cNvPr>
            <p:cNvSpPr txBox="1"/>
            <p:nvPr/>
          </p:nvSpPr>
          <p:spPr>
            <a:xfrm>
              <a:off x="7173218" y="5283219"/>
              <a:ext cx="1001821" cy="137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Booster</a:t>
              </a:r>
              <a:r>
                <a:rPr lang="en-GB" sz="1200" b="1" dirty="0" smtClean="0"/>
                <a:t>:</a:t>
              </a:r>
              <a:endParaRPr lang="en-GB" sz="1200" b="1" dirty="0"/>
            </a:p>
          </p:txBody>
        </p:sp>
        <p:sp>
          <p:nvSpPr>
            <p:cNvPr id="85" name="ZoneTexte 84">
              <a:extLst>
                <a:ext uri="{FF2B5EF4-FFF2-40B4-BE49-F238E27FC236}">
                  <a16:creationId xmlns:a16="http://schemas.microsoft.com/office/drawing/2014/main" id="{4CD5A40B-E817-749F-4B4E-6A9954C35DB4}"/>
                </a:ext>
              </a:extLst>
            </p:cNvPr>
            <p:cNvSpPr txBox="1"/>
            <p:nvPr/>
          </p:nvSpPr>
          <p:spPr>
            <a:xfrm>
              <a:off x="7114579" y="4109864"/>
              <a:ext cx="648072" cy="137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Buncher</a:t>
              </a:r>
            </a:p>
          </p:txBody>
        </p:sp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CDE85403-BD21-3039-1C00-107CD1AA2FB4}"/>
                </a:ext>
              </a:extLst>
            </p:cNvPr>
            <p:cNvSpPr txBox="1"/>
            <p:nvPr/>
          </p:nvSpPr>
          <p:spPr>
            <a:xfrm>
              <a:off x="8914779" y="4757936"/>
              <a:ext cx="648072" cy="137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Merger</a:t>
              </a:r>
            </a:p>
          </p:txBody>
        </p:sp>
        <p:cxnSp>
          <p:nvCxnSpPr>
            <p:cNvPr id="87" name="Connecteur droit avec flèche 86">
              <a:extLst>
                <a:ext uri="{FF2B5EF4-FFF2-40B4-BE49-F238E27FC236}">
                  <a16:creationId xmlns:a16="http://schemas.microsoft.com/office/drawing/2014/main" id="{795E88F5-94B1-90FD-0476-35E2093AE1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86587" y="4240896"/>
              <a:ext cx="53774" cy="517039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8" name="ZoneTexte 87">
              <a:extLst>
                <a:ext uri="{FF2B5EF4-FFF2-40B4-BE49-F238E27FC236}">
                  <a16:creationId xmlns:a16="http://schemas.microsoft.com/office/drawing/2014/main" id="{FF4F4116-10C0-9625-3273-64001B06A2AD}"/>
                </a:ext>
              </a:extLst>
            </p:cNvPr>
            <p:cNvSpPr txBox="1"/>
            <p:nvPr/>
          </p:nvSpPr>
          <p:spPr>
            <a:xfrm>
              <a:off x="5962451" y="5189984"/>
              <a:ext cx="1401784" cy="228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Light box</a:t>
              </a:r>
            </a:p>
            <a:p>
              <a:pPr algn="ctr"/>
              <a:r>
                <a:rPr lang="en-GB" sz="1200" b="1" dirty="0"/>
                <a:t>Green laser 40 MHz</a:t>
              </a:r>
            </a:p>
          </p:txBody>
        </p:sp>
        <p:cxnSp>
          <p:nvCxnSpPr>
            <p:cNvPr id="89" name="Connecteur droit avec flèche 88">
              <a:extLst>
                <a:ext uri="{FF2B5EF4-FFF2-40B4-BE49-F238E27FC236}">
                  <a16:creationId xmlns:a16="http://schemas.microsoft.com/office/drawing/2014/main" id="{34CCC1E1-F273-4D5D-8D56-9C74D1CA87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4931" y="4685928"/>
              <a:ext cx="169263" cy="561256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34CCC1E1-F273-4D5D-8D56-9C74D1CA873B}"/>
              </a:ext>
            </a:extLst>
          </p:cNvPr>
          <p:cNvCxnSpPr>
            <a:cxnSpLocks/>
            <a:stCxn id="84" idx="0"/>
          </p:cNvCxnSpPr>
          <p:nvPr/>
        </p:nvCxnSpPr>
        <p:spPr>
          <a:xfrm flipV="1">
            <a:off x="4832433" y="3589820"/>
            <a:ext cx="49898" cy="969711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19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err="1" smtClean="0">
                <a:latin typeface="+mn-lt"/>
              </a:rPr>
              <a:t>June</a:t>
            </a:r>
            <a:r>
              <a:rPr lang="fr-FR" dirty="0" smtClean="0">
                <a:latin typeface="+mn-lt"/>
              </a:rPr>
              <a:t> 22</a:t>
            </a:r>
            <a:r>
              <a:rPr lang="fr-FR" dirty="0">
                <a:latin typeface="+mn-lt"/>
              </a:rPr>
              <a:t>n</a:t>
            </a:r>
            <a:r>
              <a:rPr lang="fr-FR" dirty="0" smtClean="0">
                <a:latin typeface="+mn-lt"/>
              </a:rPr>
              <a:t>d</a:t>
            </a:r>
            <a:r>
              <a:rPr lang="fr-FR" dirty="0">
                <a:latin typeface="+mn-lt"/>
              </a:rPr>
              <a:t>, </a:t>
            </a:r>
            <a:r>
              <a:rPr lang="fr-FR" dirty="0" smtClean="0">
                <a:latin typeface="+mn-lt"/>
              </a:rPr>
              <a:t>2023</a:t>
            </a:r>
            <a:endParaRPr lang="fr-FR" dirty="0">
              <a:latin typeface="+mn-lt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4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PERLE </a:t>
            </a:r>
            <a:r>
              <a:rPr lang="fr-FR" dirty="0" err="1" smtClean="0">
                <a:latin typeface="+mn-lt"/>
              </a:rPr>
              <a:t>Injector</a:t>
            </a:r>
            <a:r>
              <a:rPr lang="fr-FR" dirty="0" smtClean="0">
                <a:latin typeface="+mn-lt"/>
              </a:rPr>
              <a:t> diagnostics</a:t>
            </a:r>
            <a:endParaRPr lang="fr-FR" dirty="0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PERLE injector: what should be monitored?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2866107" y="5187570"/>
            <a:ext cx="7488832" cy="35698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BEAM LOSS</a:t>
            </a:r>
            <a:endParaRPr lang="en-US" b="1" dirty="0"/>
          </a:p>
        </p:txBody>
      </p:sp>
      <p:grpSp>
        <p:nvGrpSpPr>
          <p:cNvPr id="50" name="Groupe 49"/>
          <p:cNvGrpSpPr/>
          <p:nvPr/>
        </p:nvGrpSpPr>
        <p:grpSpPr>
          <a:xfrm>
            <a:off x="201812" y="869504"/>
            <a:ext cx="936103" cy="2073495"/>
            <a:chOff x="201812" y="869504"/>
            <a:chExt cx="936103" cy="2073495"/>
          </a:xfrm>
        </p:grpSpPr>
        <p:sp>
          <p:nvSpPr>
            <p:cNvPr id="4" name="ZoneTexte 3"/>
            <p:cNvSpPr txBox="1"/>
            <p:nvPr/>
          </p:nvSpPr>
          <p:spPr>
            <a:xfrm>
              <a:off x="273819" y="869504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Laser</a:t>
              </a:r>
              <a:endParaRPr lang="en-US" dirty="0"/>
            </a:p>
          </p:txBody>
        </p: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812" y="1399949"/>
              <a:ext cx="885825" cy="1543050"/>
            </a:xfrm>
            <a:prstGeom prst="rect">
              <a:avLst/>
            </a:prstGeom>
          </p:spPr>
        </p:pic>
      </p:grpSp>
      <p:grpSp>
        <p:nvGrpSpPr>
          <p:cNvPr id="44" name="Groupe 43"/>
          <p:cNvGrpSpPr/>
          <p:nvPr/>
        </p:nvGrpSpPr>
        <p:grpSpPr>
          <a:xfrm>
            <a:off x="1054889" y="893266"/>
            <a:ext cx="1811218" cy="4267561"/>
            <a:chOff x="1054889" y="893266"/>
            <a:chExt cx="1811218" cy="426756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ZoneTexte 17"/>
                <p:cNvSpPr txBox="1"/>
                <p:nvPr/>
              </p:nvSpPr>
              <p:spPr>
                <a:xfrm>
                  <a:off x="1054889" y="3391945"/>
                  <a:ext cx="843180" cy="176888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𝑌</m:t>
                                        </m:r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𝑋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𝑌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 smtClean="0"/>
                </a:p>
                <a:p>
                  <a:pPr/>
                  <a:r>
                    <a:rPr lang="en-US" dirty="0" smtClean="0"/>
                    <a:t>LASER</a:t>
                  </a:r>
                  <a:endParaRPr lang="en-US" dirty="0"/>
                </a:p>
              </p:txBody>
            </p:sp>
          </mc:Choice>
          <mc:Fallback>
            <p:sp>
              <p:nvSpPr>
                <p:cNvPr id="18" name="ZoneTexte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4889" y="3391945"/>
                  <a:ext cx="843180" cy="1768882"/>
                </a:xfrm>
                <a:prstGeom prst="rect">
                  <a:avLst/>
                </a:prstGeom>
                <a:blipFill>
                  <a:blip r:embed="rId3"/>
                  <a:stretch>
                    <a:fillRect l="-18116" r="-18116" b="-790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Flèche droite 32"/>
            <p:cNvSpPr/>
            <p:nvPr/>
          </p:nvSpPr>
          <p:spPr>
            <a:xfrm>
              <a:off x="1281931" y="1805608"/>
              <a:ext cx="438232" cy="3600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1377067" y="1612714"/>
              <a:ext cx="1832136" cy="1145943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1652532" y="893266"/>
              <a:ext cx="121357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Cathode</a:t>
              </a:r>
              <a:endParaRPr lang="en-US" dirty="0"/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2567057" y="894865"/>
            <a:ext cx="2243266" cy="4194615"/>
            <a:chOff x="2567057" y="894865"/>
            <a:chExt cx="2243266" cy="419461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ZoneTexte 21"/>
                <p:cNvSpPr txBox="1"/>
                <p:nvPr/>
              </p:nvSpPr>
              <p:spPr>
                <a:xfrm>
                  <a:off x="2567057" y="3389784"/>
                  <a:ext cx="731098" cy="16996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𝑌</m:t>
                                        </m:r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𝑋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𝑌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eqArr>
                                          <m:eqArr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eqArr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</m:eqArr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2" name="ZoneTexte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7057" y="3389784"/>
                  <a:ext cx="731098" cy="16996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Flèche droite 36"/>
            <p:cNvSpPr/>
            <p:nvPr/>
          </p:nvSpPr>
          <p:spPr>
            <a:xfrm>
              <a:off x="2787915" y="1805608"/>
              <a:ext cx="438232" cy="3600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3558750" y="1414468"/>
              <a:ext cx="1251573" cy="1542431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3633743" y="894865"/>
              <a:ext cx="117658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err="1" smtClean="0"/>
                <a:t>Buncher</a:t>
              </a:r>
              <a:endParaRPr lang="en-US" dirty="0"/>
            </a:p>
          </p:txBody>
        </p:sp>
      </p:grpSp>
      <p:grpSp>
        <p:nvGrpSpPr>
          <p:cNvPr id="46" name="Groupe 45"/>
          <p:cNvGrpSpPr/>
          <p:nvPr/>
        </p:nvGrpSpPr>
        <p:grpSpPr>
          <a:xfrm>
            <a:off x="4871313" y="868991"/>
            <a:ext cx="1811218" cy="4220489"/>
            <a:chOff x="4871313" y="868991"/>
            <a:chExt cx="1811218" cy="422048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ZoneTexte 22"/>
                <p:cNvSpPr txBox="1"/>
                <p:nvPr/>
              </p:nvSpPr>
              <p:spPr>
                <a:xfrm>
                  <a:off x="4871313" y="3389784"/>
                  <a:ext cx="787202" cy="16996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𝑌</m:t>
                                        </m:r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  <m:t>𝑋</m:t>
                                            </m:r>
                                          </m:sub>
                                        </m:sSub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𝑌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eqArr>
                                          <m:eqArr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eqArr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</m:eqArr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3" name="ZoneTexte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1313" y="3389784"/>
                  <a:ext cx="787202" cy="169969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8" name="Flèche droite 37"/>
            <p:cNvSpPr/>
            <p:nvPr/>
          </p:nvSpPr>
          <p:spPr>
            <a:xfrm>
              <a:off x="5092171" y="1805608"/>
              <a:ext cx="438232" cy="3600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7019482">
              <a:off x="5211101" y="1653603"/>
              <a:ext cx="1765501" cy="1177359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519628" y="868991"/>
              <a:ext cx="106792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Booster</a:t>
              </a:r>
              <a:endParaRPr lang="en-US" dirty="0"/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6527497" y="868991"/>
            <a:ext cx="1616729" cy="4222650"/>
            <a:chOff x="6527497" y="868991"/>
            <a:chExt cx="1616729" cy="422265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ZoneTexte 23"/>
                <p:cNvSpPr txBox="1"/>
                <p:nvPr/>
              </p:nvSpPr>
              <p:spPr>
                <a:xfrm>
                  <a:off x="6527497" y="3391945"/>
                  <a:ext cx="787202" cy="16996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𝑌</m:t>
                                        </m:r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  <m:t>𝑋</m:t>
                                            </m:r>
                                          </m:sub>
                                        </m:sSub>
                                        <m: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eqArr>
                                    <m:eqArr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fr-FR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𝑌</m:t>
                                                </m:r>
                                              </m:sub>
                                            </m:sSub>
                                          </m:e>
                                        </m:mr>
                                        <m:m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</m:mr>
                                      </m:m>
                                    </m:e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eqAr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4" name="ZoneTexte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7497" y="3391945"/>
                  <a:ext cx="787202" cy="169969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Flèche droite 39"/>
            <p:cNvSpPr/>
            <p:nvPr/>
          </p:nvSpPr>
          <p:spPr>
            <a:xfrm>
              <a:off x="6748355" y="1805608"/>
              <a:ext cx="438232" cy="3600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e 20"/>
            <p:cNvGrpSpPr/>
            <p:nvPr/>
          </p:nvGrpSpPr>
          <p:grpSpPr>
            <a:xfrm>
              <a:off x="7139720" y="868991"/>
              <a:ext cx="1004506" cy="2459671"/>
              <a:chOff x="6182081" y="868991"/>
              <a:chExt cx="1004506" cy="2459671"/>
            </a:xfrm>
          </p:grpSpPr>
          <p:pic>
            <p:nvPicPr>
              <p:cNvPr id="20" name="Image 1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5400000">
                <a:off x="5697063" y="1839138"/>
                <a:ext cx="2059048" cy="92000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6182081" y="868991"/>
                <a:ext cx="99578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Merger</a:t>
                </a:r>
                <a:endParaRPr lang="en-US" dirty="0"/>
              </a:p>
            </p:txBody>
          </p:sp>
        </p:grpSp>
      </p:grpSp>
      <p:grpSp>
        <p:nvGrpSpPr>
          <p:cNvPr id="49" name="Groupe 48"/>
          <p:cNvGrpSpPr/>
          <p:nvPr/>
        </p:nvGrpSpPr>
        <p:grpSpPr>
          <a:xfrm>
            <a:off x="7959520" y="892439"/>
            <a:ext cx="2395419" cy="4072996"/>
            <a:chOff x="7959520" y="892439"/>
            <a:chExt cx="2395419" cy="4072996"/>
          </a:xfrm>
        </p:grpSpPr>
        <p:grpSp>
          <p:nvGrpSpPr>
            <p:cNvPr id="29" name="Groupe 28"/>
            <p:cNvGrpSpPr/>
            <p:nvPr/>
          </p:nvGrpSpPr>
          <p:grpSpPr>
            <a:xfrm>
              <a:off x="9118862" y="892439"/>
              <a:ext cx="1236077" cy="2416696"/>
              <a:chOff x="8127181" y="892439"/>
              <a:chExt cx="1236077" cy="2416696"/>
            </a:xfrm>
          </p:grpSpPr>
          <p:pic>
            <p:nvPicPr>
              <p:cNvPr id="13" name="Image 12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 rot="16200000">
                <a:off x="7727122" y="1672998"/>
                <a:ext cx="2036196" cy="1236077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8127181" y="892439"/>
                <a:ext cx="6848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ERL</a:t>
                </a:r>
                <a:endParaRPr lang="en-US" dirty="0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ZoneTexte 31"/>
                <p:cNvSpPr txBox="1"/>
                <p:nvPr/>
              </p:nvSpPr>
              <p:spPr>
                <a:xfrm>
                  <a:off x="7959520" y="3396416"/>
                  <a:ext cx="1091709" cy="156901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𝑌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  <m:t>𝑋</m:t>
                                            </m:r>
                                          </m:sub>
                                        </m:s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𝑌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,∆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𝑍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𝐻𝑎𝑙𝑜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2" name="ZoneTexte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9520" y="3396416"/>
                  <a:ext cx="1091709" cy="1569019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Flèche droite 41"/>
            <p:cNvSpPr/>
            <p:nvPr/>
          </p:nvSpPr>
          <p:spPr>
            <a:xfrm>
              <a:off x="8404539" y="1805608"/>
              <a:ext cx="438232" cy="3600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326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9706868" cy="432048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PERLE injector: where should it be monitored? 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err="1" smtClean="0">
                <a:latin typeface="+mn-lt"/>
              </a:rPr>
              <a:t>June</a:t>
            </a:r>
            <a:r>
              <a:rPr lang="fr-FR" dirty="0" smtClean="0">
                <a:latin typeface="+mn-lt"/>
              </a:rPr>
              <a:t> 22</a:t>
            </a:r>
            <a:r>
              <a:rPr lang="fr-FR" dirty="0">
                <a:latin typeface="+mn-lt"/>
              </a:rPr>
              <a:t>n</a:t>
            </a:r>
            <a:r>
              <a:rPr lang="fr-FR" dirty="0" smtClean="0">
                <a:latin typeface="+mn-lt"/>
              </a:rPr>
              <a:t>d</a:t>
            </a:r>
            <a:r>
              <a:rPr lang="fr-FR" dirty="0">
                <a:latin typeface="+mn-lt"/>
              </a:rPr>
              <a:t>, </a:t>
            </a:r>
            <a:r>
              <a:rPr lang="fr-FR" dirty="0" smtClean="0">
                <a:latin typeface="+mn-lt"/>
              </a:rPr>
              <a:t>2023</a:t>
            </a:r>
            <a:endParaRPr lang="fr-FR" dirty="0">
              <a:latin typeface="+mn-lt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5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PERLE </a:t>
            </a:r>
            <a:r>
              <a:rPr lang="fr-FR" dirty="0" err="1" smtClean="0">
                <a:latin typeface="+mn-lt"/>
              </a:rPr>
              <a:t>injector</a:t>
            </a:r>
            <a:r>
              <a:rPr lang="fr-FR" dirty="0" smtClean="0">
                <a:latin typeface="+mn-lt"/>
              </a:rPr>
              <a:t> diagnostics</a:t>
            </a:r>
            <a:endParaRPr lang="fr-FR" dirty="0"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697887"/>
            <a:ext cx="107727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Diagnostics along the injector:  Beam manipulation constraints available </a:t>
            </a:r>
            <a:r>
              <a:rPr lang="en-US" dirty="0"/>
              <a:t>space for </a:t>
            </a:r>
            <a:r>
              <a:rPr lang="en-US" dirty="0" smtClean="0"/>
              <a:t>diagnostics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Position, charge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Transverse profile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Loss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Laser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parameters (might be optional)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0" y="2389111"/>
            <a:ext cx="10699390" cy="3156158"/>
            <a:chOff x="0" y="2389111"/>
            <a:chExt cx="10699390" cy="3156158"/>
          </a:xfrm>
        </p:grpSpPr>
        <p:grpSp>
          <p:nvGrpSpPr>
            <p:cNvPr id="6" name="Groupe 5"/>
            <p:cNvGrpSpPr/>
            <p:nvPr/>
          </p:nvGrpSpPr>
          <p:grpSpPr>
            <a:xfrm>
              <a:off x="4882331" y="2389111"/>
              <a:ext cx="5817059" cy="3156158"/>
              <a:chOff x="4882331" y="2381672"/>
              <a:chExt cx="5817059" cy="3156158"/>
            </a:xfrm>
          </p:grpSpPr>
          <p:pic>
            <p:nvPicPr>
              <p:cNvPr id="3" name="Imag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2331" y="2381672"/>
                <a:ext cx="5817059" cy="2901605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6164263" y="4829944"/>
                <a:ext cx="439248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Unsure how much space would be dedicated to post merger diagnostics </a:t>
                </a: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0" y="2669704"/>
              <a:ext cx="6804718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Diagnostics beyond the Merger: Footprint issues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Energy and Energy dispersion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Transverse profile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Halo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Longitudinal profile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636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5907" y="149425"/>
            <a:ext cx="9706868" cy="432048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PERLE injector: monitors to be used 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err="1" smtClean="0">
                <a:latin typeface="+mn-lt"/>
              </a:rPr>
              <a:t>June</a:t>
            </a:r>
            <a:r>
              <a:rPr lang="fr-FR" dirty="0" smtClean="0">
                <a:latin typeface="+mn-lt"/>
              </a:rPr>
              <a:t> 22</a:t>
            </a:r>
            <a:r>
              <a:rPr lang="fr-FR" dirty="0">
                <a:latin typeface="+mn-lt"/>
              </a:rPr>
              <a:t>n</a:t>
            </a:r>
            <a:r>
              <a:rPr lang="fr-FR" dirty="0" smtClean="0">
                <a:latin typeface="+mn-lt"/>
              </a:rPr>
              <a:t>d</a:t>
            </a:r>
            <a:r>
              <a:rPr lang="fr-FR" dirty="0">
                <a:latin typeface="+mn-lt"/>
              </a:rPr>
              <a:t>, </a:t>
            </a:r>
            <a:r>
              <a:rPr lang="fr-FR" dirty="0" smtClean="0">
                <a:latin typeface="+mn-lt"/>
              </a:rPr>
              <a:t>2023</a:t>
            </a:r>
            <a:endParaRPr lang="fr-FR" dirty="0">
              <a:latin typeface="+mn-lt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6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PERLE </a:t>
            </a:r>
            <a:r>
              <a:rPr lang="fr-FR" dirty="0" err="1" smtClean="0">
                <a:latin typeface="+mn-lt"/>
              </a:rPr>
              <a:t>injector</a:t>
            </a:r>
            <a:r>
              <a:rPr lang="fr-FR" dirty="0" smtClean="0">
                <a:latin typeface="+mn-lt"/>
              </a:rPr>
              <a:t> diagnostics</a:t>
            </a:r>
            <a:endParaRPr lang="fr-FR" dirty="0">
              <a:latin typeface="+mn-lt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567179" y="1589584"/>
            <a:ext cx="1296144" cy="483474"/>
          </a:xfrm>
          <a:prstGeom prst="round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ORBIT</a:t>
            </a:r>
            <a:endParaRPr lang="en-US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2511395" y="1589583"/>
            <a:ext cx="1296144" cy="483475"/>
          </a:xfrm>
          <a:prstGeom prst="round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PROFILE</a:t>
            </a:r>
            <a:endParaRPr lang="en-US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4671635" y="1589583"/>
            <a:ext cx="1296144" cy="483476"/>
          </a:xfrm>
          <a:prstGeom prst="round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6831875" y="1589583"/>
            <a:ext cx="1296144" cy="482844"/>
          </a:xfrm>
          <a:prstGeom prst="round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CHARGE</a:t>
            </a:r>
            <a:endParaRPr lang="en-US" dirty="0"/>
          </a:p>
        </p:txBody>
      </p:sp>
      <p:sp>
        <p:nvSpPr>
          <p:cNvPr id="22" name="Rectangle à coins arrondis 21"/>
          <p:cNvSpPr/>
          <p:nvPr/>
        </p:nvSpPr>
        <p:spPr>
          <a:xfrm>
            <a:off x="9343741" y="1589582"/>
            <a:ext cx="1296144" cy="432049"/>
          </a:xfrm>
          <a:prstGeom prst="roundRect">
            <a:avLst/>
          </a:prstGeo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LOSSES</a:t>
            </a:r>
            <a:endParaRPr lang="en-US" dirty="0"/>
          </a:p>
        </p:txBody>
      </p:sp>
      <p:sp>
        <p:nvSpPr>
          <p:cNvPr id="23" name="Line 29">
            <a:extLst>
              <a:ext uri="{FF2B5EF4-FFF2-40B4-BE49-F238E27FC236}">
                <a16:creationId xmlns:a16="http://schemas.microsoft.com/office/drawing/2014/main" id="{DE837837-F09A-F44A-996D-B9180B8F81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15250" y="2072428"/>
            <a:ext cx="1" cy="2372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67179" y="2309665"/>
            <a:ext cx="1592845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BPM</a:t>
            </a:r>
            <a:endParaRPr lang="en-US" dirty="0" smtClean="0"/>
          </a:p>
          <a:p>
            <a:r>
              <a:rPr lang="en-US" dirty="0" smtClean="0"/>
              <a:t>View screens</a:t>
            </a:r>
          </a:p>
        </p:txBody>
      </p:sp>
      <p:sp>
        <p:nvSpPr>
          <p:cNvPr id="25" name="Line 29">
            <a:extLst>
              <a:ext uri="{FF2B5EF4-FFF2-40B4-BE49-F238E27FC236}">
                <a16:creationId xmlns:a16="http://schemas.microsoft.com/office/drawing/2014/main" id="{DE837837-F09A-F44A-996D-B9180B8F811A}"/>
              </a:ext>
            </a:extLst>
          </p:cNvPr>
          <p:cNvSpPr>
            <a:spLocks noChangeShapeType="1"/>
          </p:cNvSpPr>
          <p:nvPr/>
        </p:nvSpPr>
        <p:spPr bwMode="auto">
          <a:xfrm>
            <a:off x="3231475" y="2072429"/>
            <a:ext cx="0" cy="2372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2506066" y="2309664"/>
            <a:ext cx="1964669" cy="1631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View screens</a:t>
            </a:r>
          </a:p>
          <a:p>
            <a:r>
              <a:rPr lang="en-US" dirty="0" smtClean="0"/>
              <a:t>(transverse)</a:t>
            </a:r>
          </a:p>
          <a:p>
            <a:r>
              <a:rPr lang="en-US" dirty="0" smtClean="0"/>
              <a:t>+ deflecting cavity (longitudinal)</a:t>
            </a:r>
          </a:p>
        </p:txBody>
      </p:sp>
      <p:sp>
        <p:nvSpPr>
          <p:cNvPr id="28" name="Line 29">
            <a:extLst>
              <a:ext uri="{FF2B5EF4-FFF2-40B4-BE49-F238E27FC236}">
                <a16:creationId xmlns:a16="http://schemas.microsoft.com/office/drawing/2014/main" id="{DE837837-F09A-F44A-996D-B9180B8F81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91715" y="2074057"/>
            <a:ext cx="2787" cy="2356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4665753" y="2309664"/>
            <a:ext cx="180020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Dipole + View screen</a:t>
            </a:r>
          </a:p>
        </p:txBody>
      </p:sp>
      <p:sp>
        <p:nvSpPr>
          <p:cNvPr id="32" name="Rectangle à coins arrondis 31"/>
          <p:cNvSpPr/>
          <p:nvPr/>
        </p:nvSpPr>
        <p:spPr>
          <a:xfrm>
            <a:off x="1641971" y="818079"/>
            <a:ext cx="7704855" cy="483474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567179" y="3757085"/>
            <a:ext cx="1484141" cy="483474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LASER </a:t>
            </a:r>
            <a:endParaRPr lang="en-US" dirty="0"/>
          </a:p>
        </p:txBody>
      </p:sp>
      <p:sp>
        <p:nvSpPr>
          <p:cNvPr id="34" name="Line 29">
            <a:extLst>
              <a:ext uri="{FF2B5EF4-FFF2-40B4-BE49-F238E27FC236}">
                <a16:creationId xmlns:a16="http://schemas.microsoft.com/office/drawing/2014/main" id="{DE837837-F09A-F44A-996D-B9180B8F81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15250" y="4254575"/>
            <a:ext cx="1" cy="2372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567179" y="4491812"/>
            <a:ext cx="2230948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Power meters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CCD Cameras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Virtual</a:t>
            </a:r>
            <a:r>
              <a:rPr lang="en-US" dirty="0" smtClean="0"/>
              <a:t> cathode</a:t>
            </a:r>
            <a:endParaRPr lang="en-US" dirty="0"/>
          </a:p>
        </p:txBody>
      </p:sp>
      <p:sp>
        <p:nvSpPr>
          <p:cNvPr id="36" name="Rectangle à coins arrondis 35"/>
          <p:cNvSpPr/>
          <p:nvPr/>
        </p:nvSpPr>
        <p:spPr>
          <a:xfrm>
            <a:off x="6682531" y="3767115"/>
            <a:ext cx="2304256" cy="483474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GUN (optional) </a:t>
            </a:r>
            <a:endParaRPr lang="en-US" dirty="0"/>
          </a:p>
        </p:txBody>
      </p:sp>
      <p:sp>
        <p:nvSpPr>
          <p:cNvPr id="37" name="Line 29">
            <a:extLst>
              <a:ext uri="{FF2B5EF4-FFF2-40B4-BE49-F238E27FC236}">
                <a16:creationId xmlns:a16="http://schemas.microsoft.com/office/drawing/2014/main" id="{DE837837-F09A-F44A-996D-B9180B8F81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30602" y="4264605"/>
            <a:ext cx="1" cy="2372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6682531" y="4501842"/>
            <a:ext cx="3705486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High voltage Ripple </a:t>
            </a:r>
            <a:r>
              <a:rPr lang="en-US" dirty="0" smtClean="0"/>
              <a:t>monitor</a:t>
            </a:r>
            <a:endParaRPr lang="en-US" dirty="0" smtClean="0"/>
          </a:p>
        </p:txBody>
      </p:sp>
      <p:sp>
        <p:nvSpPr>
          <p:cNvPr id="24" name="Line 29">
            <a:extLst>
              <a:ext uri="{FF2B5EF4-FFF2-40B4-BE49-F238E27FC236}">
                <a16:creationId xmlns:a16="http://schemas.microsoft.com/office/drawing/2014/main" id="{DE837837-F09A-F44A-996D-B9180B8F81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551401" y="2067765"/>
            <a:ext cx="2787" cy="2356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825438" y="2303372"/>
            <a:ext cx="1862126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BCM (BPM)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Faraday cup</a:t>
            </a:r>
          </a:p>
        </p:txBody>
      </p:sp>
      <p:sp>
        <p:nvSpPr>
          <p:cNvPr id="31" name="Line 29">
            <a:extLst>
              <a:ext uri="{FF2B5EF4-FFF2-40B4-BE49-F238E27FC236}">
                <a16:creationId xmlns:a16="http://schemas.microsoft.com/office/drawing/2014/main" id="{DE837837-F09A-F44A-996D-B9180B8F81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034965" y="2074179"/>
            <a:ext cx="2787" cy="23560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9309003" y="2309786"/>
            <a:ext cx="1333968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PMT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Fiber</a:t>
            </a:r>
          </a:p>
        </p:txBody>
      </p:sp>
      <p:sp>
        <p:nvSpPr>
          <p:cNvPr id="40" name="Rectangle à coins arrondis 39"/>
          <p:cNvSpPr/>
          <p:nvPr/>
        </p:nvSpPr>
        <p:spPr>
          <a:xfrm>
            <a:off x="2798127" y="5061076"/>
            <a:ext cx="7418124" cy="48347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GOAL</a:t>
            </a:r>
            <a:r>
              <a:rPr lang="en-US" dirty="0" smtClean="0"/>
              <a:t>: </a:t>
            </a:r>
            <a:r>
              <a:rPr lang="en-US" dirty="0" smtClean="0"/>
              <a:t>injector with necessary diags and not a diag station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3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err="1" smtClean="0">
                <a:latin typeface="+mn-lt"/>
              </a:rPr>
              <a:t>June</a:t>
            </a:r>
            <a:r>
              <a:rPr lang="fr-FR" dirty="0" smtClean="0">
                <a:latin typeface="+mn-lt"/>
              </a:rPr>
              <a:t> 22</a:t>
            </a:r>
            <a:r>
              <a:rPr lang="fr-FR" dirty="0">
                <a:latin typeface="+mn-lt"/>
              </a:rPr>
              <a:t>n</a:t>
            </a:r>
            <a:r>
              <a:rPr lang="fr-FR" dirty="0" smtClean="0">
                <a:latin typeface="+mn-lt"/>
              </a:rPr>
              <a:t>d</a:t>
            </a:r>
            <a:r>
              <a:rPr lang="fr-FR" dirty="0">
                <a:latin typeface="+mn-lt"/>
              </a:rPr>
              <a:t>, </a:t>
            </a:r>
            <a:r>
              <a:rPr lang="fr-FR" dirty="0" smtClean="0">
                <a:latin typeface="+mn-lt"/>
              </a:rPr>
              <a:t>2023</a:t>
            </a:r>
            <a:endParaRPr lang="fr-FR" dirty="0">
              <a:latin typeface="+mn-lt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7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PERLE </a:t>
            </a:r>
            <a:r>
              <a:rPr lang="fr-FR" dirty="0" err="1" smtClean="0">
                <a:latin typeface="+mn-lt"/>
              </a:rPr>
              <a:t>Injector</a:t>
            </a:r>
            <a:r>
              <a:rPr lang="fr-FR" dirty="0" smtClean="0">
                <a:latin typeface="+mn-lt"/>
              </a:rPr>
              <a:t> diagnostics</a:t>
            </a:r>
            <a:endParaRPr lang="fr-FR" dirty="0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PERLE Injector : example with diag positions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859" y="1245113"/>
            <a:ext cx="3445415" cy="3784071"/>
          </a:xfrm>
          <a:prstGeom prst="rect">
            <a:avLst/>
          </a:prstGeom>
        </p:spPr>
      </p:pic>
      <p:grpSp>
        <p:nvGrpSpPr>
          <p:cNvPr id="2" name="Groupe 1"/>
          <p:cNvGrpSpPr>
            <a:grpSpLocks noChangeAspect="1"/>
          </p:cNvGrpSpPr>
          <p:nvPr/>
        </p:nvGrpSpPr>
        <p:grpSpPr>
          <a:xfrm>
            <a:off x="3529956" y="1157536"/>
            <a:ext cx="6782118" cy="3556069"/>
            <a:chOff x="4651635" y="3454212"/>
            <a:chExt cx="6636796" cy="3052521"/>
          </a:xfrm>
        </p:grpSpPr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26181" y="3454212"/>
              <a:ext cx="2762250" cy="291465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65376" y="4763658"/>
              <a:ext cx="704850" cy="1743075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12945" y="5038843"/>
              <a:ext cx="923925" cy="809625"/>
            </a:xfrm>
            <a:prstGeom prst="rect">
              <a:avLst/>
            </a:prstGeom>
          </p:spPr>
        </p:pic>
        <p:cxnSp>
          <p:nvCxnSpPr>
            <p:cNvPr id="27" name="Connecteur droit avec flèche 26"/>
            <p:cNvCxnSpPr/>
            <p:nvPr/>
          </p:nvCxnSpPr>
          <p:spPr>
            <a:xfrm flipV="1">
              <a:off x="8159257" y="5848468"/>
              <a:ext cx="173821" cy="36411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7821331" y="6091681"/>
              <a:ext cx="1017549" cy="2989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BUNCHER</a:t>
              </a:r>
              <a:endParaRPr lang="en-US" sz="1200" dirty="0"/>
            </a:p>
          </p:txBody>
        </p:sp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05374" y="4753843"/>
              <a:ext cx="309609" cy="1224090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5536" y="5365888"/>
              <a:ext cx="391230" cy="720000"/>
            </a:xfrm>
            <a:prstGeom prst="rect">
              <a:avLst/>
            </a:prstGeom>
          </p:spPr>
        </p:pic>
        <p:sp>
          <p:nvSpPr>
            <p:cNvPr id="31" name="Rectangle à coins arrondis 30"/>
            <p:cNvSpPr/>
            <p:nvPr/>
          </p:nvSpPr>
          <p:spPr>
            <a:xfrm>
              <a:off x="5173899" y="5365889"/>
              <a:ext cx="1092513" cy="61204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600" dirty="0" smtClean="0"/>
                <a:t>MERGER</a:t>
              </a:r>
              <a:endParaRPr lang="en-US" sz="1600" dirty="0"/>
            </a:p>
          </p:txBody>
        </p:sp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51635" y="5661589"/>
              <a:ext cx="360000" cy="43947"/>
            </a:xfrm>
            <a:prstGeom prst="rect">
              <a:avLst/>
            </a:prstGeom>
          </p:spPr>
        </p:pic>
        <p:cxnSp>
          <p:nvCxnSpPr>
            <p:cNvPr id="37" name="Connecteur droit avec flèche 36"/>
            <p:cNvCxnSpPr>
              <a:endCxn id="30" idx="0"/>
            </p:cNvCxnSpPr>
            <p:nvPr/>
          </p:nvCxnSpPr>
          <p:spPr>
            <a:xfrm flipH="1">
              <a:off x="7121151" y="4031511"/>
              <a:ext cx="63951" cy="13343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ZoneTexte 37"/>
            <p:cNvSpPr txBox="1"/>
            <p:nvPr/>
          </p:nvSpPr>
          <p:spPr>
            <a:xfrm>
              <a:off x="6791559" y="3694652"/>
              <a:ext cx="865315" cy="3321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Booster</a:t>
              </a:r>
              <a:endParaRPr lang="en-US" sz="1400" dirty="0"/>
            </a:p>
          </p:txBody>
        </p:sp>
      </p:grpSp>
      <p:pic>
        <p:nvPicPr>
          <p:cNvPr id="6" name="Imag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10484" y="4368202"/>
            <a:ext cx="294121" cy="431097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43901" y="4097574"/>
            <a:ext cx="294121" cy="43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27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42447" cy="322263"/>
          </a:xfrm>
        </p:spPr>
        <p:txBody>
          <a:bodyPr/>
          <a:lstStyle/>
          <a:p>
            <a:fld id="{77E71596-5F9D-49C5-9701-16B3CA54319D}" type="slidenum">
              <a:rPr lang="en-ZA" smtClean="0">
                <a:latin typeface="+mn-lt"/>
              </a:rPr>
              <a:pPr/>
              <a:t>8</a:t>
            </a:fld>
            <a:endParaRPr lang="en-ZA" dirty="0">
              <a:latin typeface="+mn-lt"/>
            </a:endParaRPr>
          </a:p>
        </p:txBody>
      </p:sp>
      <p:sp>
        <p:nvSpPr>
          <p:cNvPr id="44" name="Titre 1">
            <a:extLst>
              <a:ext uri="{FF2B5EF4-FFF2-40B4-BE49-F238E27FC236}">
                <a16:creationId xmlns:a16="http://schemas.microsoft.com/office/drawing/2014/main" id="{14EA8F9C-9FBE-40EF-A024-83919B350420}"/>
              </a:ext>
            </a:extLst>
          </p:cNvPr>
          <p:cNvSpPr txBox="1">
            <a:spLocks/>
          </p:cNvSpPr>
          <p:nvPr/>
        </p:nvSpPr>
        <p:spPr>
          <a:xfrm>
            <a:off x="1023998" y="134157"/>
            <a:ext cx="8754877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Readout hardware and interface issues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" name="Espace réservé de la date 5">
            <a:extLst>
              <a:ext uri="{FF2B5EF4-FFF2-40B4-BE49-F238E27FC236}">
                <a16:creationId xmlns:a16="http://schemas.microsoft.com/office/drawing/2014/main" id="{15C4322D-68D2-24B6-F876-13616554DA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 err="1"/>
              <a:t>June</a:t>
            </a:r>
            <a:r>
              <a:rPr lang="fr-FR" dirty="0"/>
              <a:t> 22nd, 2023</a:t>
            </a:r>
          </a:p>
        </p:txBody>
      </p:sp>
      <p:sp>
        <p:nvSpPr>
          <p:cNvPr id="16" name="Espace réservé du pied de page 25">
            <a:extLst>
              <a:ext uri="{FF2B5EF4-FFF2-40B4-BE49-F238E27FC236}">
                <a16:creationId xmlns:a16="http://schemas.microsoft.com/office/drawing/2014/main" id="{6637AD5F-770E-AC61-63BB-04CFB82D6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fr-FR">
                <a:latin typeface="+mn-lt"/>
              </a:rPr>
              <a:t>PERLE Status and Plans</a:t>
            </a:r>
          </a:p>
        </p:txBody>
      </p:sp>
      <p:sp>
        <p:nvSpPr>
          <p:cNvPr id="2" name="Ellipse 1"/>
          <p:cNvSpPr/>
          <p:nvPr/>
        </p:nvSpPr>
        <p:spPr>
          <a:xfrm>
            <a:off x="3924168" y="2570797"/>
            <a:ext cx="2592288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Acquisition systems</a:t>
            </a:r>
            <a:endParaRPr lang="en-US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7430503" y="1226973"/>
            <a:ext cx="1872208" cy="151216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 Manipulation</a:t>
            </a:r>
            <a:endParaRPr lang="en-US" dirty="0"/>
          </a:p>
        </p:txBody>
      </p:sp>
      <p:cxnSp>
        <p:nvCxnSpPr>
          <p:cNvPr id="5" name="Connecteur droit avec flèche 4"/>
          <p:cNvCxnSpPr>
            <a:stCxn id="2" idx="7"/>
            <a:endCxn id="3" idx="1"/>
          </p:cNvCxnSpPr>
          <p:nvPr/>
        </p:nvCxnSpPr>
        <p:spPr>
          <a:xfrm flipV="1">
            <a:off x="6136824" y="1983057"/>
            <a:ext cx="1293679" cy="830283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à coins arrondis 10"/>
          <p:cNvSpPr/>
          <p:nvPr/>
        </p:nvSpPr>
        <p:spPr>
          <a:xfrm>
            <a:off x="1023997" y="1229544"/>
            <a:ext cx="1986125" cy="151216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Commissioning schemes</a:t>
            </a:r>
            <a:endParaRPr lang="en-US" dirty="0"/>
          </a:p>
        </p:txBody>
      </p:sp>
      <p:cxnSp>
        <p:nvCxnSpPr>
          <p:cNvPr id="13" name="Connecteur droit avec flèche 12"/>
          <p:cNvCxnSpPr>
            <a:stCxn id="2" idx="1"/>
            <a:endCxn id="11" idx="3"/>
          </p:cNvCxnSpPr>
          <p:nvPr/>
        </p:nvCxnSpPr>
        <p:spPr>
          <a:xfrm flipH="1" flipV="1">
            <a:off x="3010122" y="1985628"/>
            <a:ext cx="1293678" cy="827712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à coins arrondis 16"/>
          <p:cNvSpPr/>
          <p:nvPr/>
        </p:nvSpPr>
        <p:spPr>
          <a:xfrm>
            <a:off x="7430503" y="3893840"/>
            <a:ext cx="1872208" cy="151216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Machine  Protection</a:t>
            </a:r>
            <a:endParaRPr lang="en-US" dirty="0"/>
          </a:p>
        </p:txBody>
      </p:sp>
      <p:cxnSp>
        <p:nvCxnSpPr>
          <p:cNvPr id="18" name="Connecteur droit avec flèche 17"/>
          <p:cNvCxnSpPr>
            <a:stCxn id="2" idx="5"/>
            <a:endCxn id="17" idx="1"/>
          </p:cNvCxnSpPr>
          <p:nvPr/>
        </p:nvCxnSpPr>
        <p:spPr>
          <a:xfrm>
            <a:off x="6136824" y="3984438"/>
            <a:ext cx="1293679" cy="66548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à coins arrondis 24"/>
          <p:cNvSpPr/>
          <p:nvPr/>
        </p:nvSpPr>
        <p:spPr>
          <a:xfrm>
            <a:off x="1023996" y="3893840"/>
            <a:ext cx="1986125" cy="151216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Injector Components</a:t>
            </a:r>
            <a:endParaRPr lang="en-US" dirty="0"/>
          </a:p>
        </p:txBody>
      </p:sp>
      <p:cxnSp>
        <p:nvCxnSpPr>
          <p:cNvPr id="26" name="Connecteur droit avec flèche 25"/>
          <p:cNvCxnSpPr>
            <a:stCxn id="25" idx="3"/>
            <a:endCxn id="2" idx="3"/>
          </p:cNvCxnSpPr>
          <p:nvPr/>
        </p:nvCxnSpPr>
        <p:spPr>
          <a:xfrm flipV="1">
            <a:off x="3010121" y="3984438"/>
            <a:ext cx="1293679" cy="665486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42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42447" cy="322263"/>
          </a:xfrm>
        </p:spPr>
        <p:txBody>
          <a:bodyPr/>
          <a:lstStyle/>
          <a:p>
            <a:fld id="{77E71596-5F9D-49C5-9701-16B3CA54319D}" type="slidenum">
              <a:rPr lang="en-ZA" smtClean="0">
                <a:latin typeface="+mn-lt"/>
              </a:rPr>
              <a:pPr/>
              <a:t>9</a:t>
            </a:fld>
            <a:endParaRPr lang="en-ZA" dirty="0">
              <a:latin typeface="+mn-lt"/>
            </a:endParaRPr>
          </a:p>
        </p:txBody>
      </p:sp>
      <p:sp>
        <p:nvSpPr>
          <p:cNvPr id="44" name="Titre 1">
            <a:extLst>
              <a:ext uri="{FF2B5EF4-FFF2-40B4-BE49-F238E27FC236}">
                <a16:creationId xmlns:a16="http://schemas.microsoft.com/office/drawing/2014/main" id="{14EA8F9C-9FBE-40EF-A024-83919B350420}"/>
              </a:ext>
            </a:extLst>
          </p:cNvPr>
          <p:cNvSpPr txBox="1">
            <a:spLocks/>
          </p:cNvSpPr>
          <p:nvPr/>
        </p:nvSpPr>
        <p:spPr>
          <a:xfrm>
            <a:off x="1023998" y="134157"/>
            <a:ext cx="8754877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Task force and partners 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" name="Espace réservé de la date 5">
            <a:extLst>
              <a:ext uri="{FF2B5EF4-FFF2-40B4-BE49-F238E27FC236}">
                <a16:creationId xmlns:a16="http://schemas.microsoft.com/office/drawing/2014/main" id="{15C4322D-68D2-24B6-F876-13616554DA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 dirty="0" err="1"/>
              <a:t>June</a:t>
            </a:r>
            <a:r>
              <a:rPr lang="fr-FR" dirty="0"/>
              <a:t> 22nd, 2023</a:t>
            </a:r>
          </a:p>
        </p:txBody>
      </p:sp>
      <p:sp>
        <p:nvSpPr>
          <p:cNvPr id="16" name="Espace réservé du pied de page 25">
            <a:extLst>
              <a:ext uri="{FF2B5EF4-FFF2-40B4-BE49-F238E27FC236}">
                <a16:creationId xmlns:a16="http://schemas.microsoft.com/office/drawing/2014/main" id="{6637AD5F-770E-AC61-63BB-04CFB82D6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fr-FR">
                <a:latin typeface="+mn-lt"/>
              </a:rPr>
              <a:t>PERLE Status and Plans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1" y="876331"/>
            <a:ext cx="1817524" cy="137122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627" y="876331"/>
            <a:ext cx="1771650" cy="17716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453" y="1301552"/>
            <a:ext cx="2095500" cy="828675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1065907" y="3791728"/>
            <a:ext cx="8784976" cy="111022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smtClean="0"/>
              <a:t>Needs: Task force for many diagnostics yet to be studied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1143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69661</TotalTime>
  <Words>460</Words>
  <Application>Microsoft Office PowerPoint</Application>
  <PresentationFormat>Personnalisé</PresentationFormat>
  <Paragraphs>147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Courier New</vt:lpstr>
      <vt:lpstr>Wingdings</vt:lpstr>
      <vt:lpstr>1_modele-IJCLAb-powerpoint</vt:lpstr>
      <vt:lpstr>Masque IJCLab standard</vt:lpstr>
      <vt:lpstr>PERLE INJECTOR DIAGNOSTICS</vt:lpstr>
      <vt:lpstr>PERLE Genesis</vt:lpstr>
      <vt:lpstr>PERLE Injector scheme</vt:lpstr>
      <vt:lpstr>PERLE injector: what should be monitored? </vt:lpstr>
      <vt:lpstr>PERLE injector: where should it be monitored? </vt:lpstr>
      <vt:lpstr>PERLE injector: monitors to be used </vt:lpstr>
      <vt:lpstr>PERLE Injector : example with diag positions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$benabdillah</cp:lastModifiedBy>
  <cp:revision>2116</cp:revision>
  <cp:lastPrinted>2022-06-10T08:50:38Z</cp:lastPrinted>
  <dcterms:created xsi:type="dcterms:W3CDTF">2011-03-09T16:37:49Z</dcterms:created>
  <dcterms:modified xsi:type="dcterms:W3CDTF">2023-06-22T10:34:47Z</dcterms:modified>
</cp:coreProperties>
</file>