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2"/>
  </p:notesMasterIdLst>
  <p:sldIdLst>
    <p:sldId id="260" r:id="rId5"/>
    <p:sldId id="397" r:id="rId6"/>
    <p:sldId id="352" r:id="rId7"/>
    <p:sldId id="367" r:id="rId8"/>
    <p:sldId id="398" r:id="rId9"/>
    <p:sldId id="399" r:id="rId10"/>
    <p:sldId id="401" r:id="rId11"/>
    <p:sldId id="402" r:id="rId12"/>
    <p:sldId id="403" r:id="rId13"/>
    <p:sldId id="369" r:id="rId14"/>
    <p:sldId id="410" r:id="rId15"/>
    <p:sldId id="411" r:id="rId16"/>
    <p:sldId id="412" r:id="rId17"/>
    <p:sldId id="392" r:id="rId18"/>
    <p:sldId id="374" r:id="rId19"/>
    <p:sldId id="413" r:id="rId20"/>
    <p:sldId id="358" r:id="rId21"/>
    <p:sldId id="414" r:id="rId22"/>
    <p:sldId id="404" r:id="rId23"/>
    <p:sldId id="405" r:id="rId24"/>
    <p:sldId id="406" r:id="rId25"/>
    <p:sldId id="407" r:id="rId26"/>
    <p:sldId id="408" r:id="rId27"/>
    <p:sldId id="409" r:id="rId28"/>
    <p:sldId id="370" r:id="rId29"/>
    <p:sldId id="371" r:id="rId30"/>
    <p:sldId id="293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2AC00"/>
    <a:srgbClr val="05649F"/>
    <a:srgbClr val="010B2D"/>
    <a:srgbClr val="02185A"/>
    <a:srgbClr val="FF7B08"/>
    <a:srgbClr val="1F77B4"/>
    <a:srgbClr val="FFFFFF"/>
    <a:srgbClr val="077FC9"/>
    <a:srgbClr val="FBFAF5"/>
    <a:srgbClr val="FFF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0162" autoAdjust="0"/>
  </p:normalViewPr>
  <p:slideViewPr>
    <p:cSldViewPr snapToGrid="0">
      <p:cViewPr varScale="1">
        <p:scale>
          <a:sx n="111" d="100"/>
          <a:sy n="111" d="100"/>
        </p:scale>
        <p:origin x="34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4D1D65-6838-4965-B89B-37773DE330FD}" type="datetimeFigureOut">
              <a:rPr lang="en-GB" smtClean="0"/>
              <a:t>22/06/2023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F7D35-37ED-461C-95A7-9542054518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500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2328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202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0221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8275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9466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4105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9663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9461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05190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9129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35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299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781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8422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6871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62076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9642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6784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8254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807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881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7393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1961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4F7D35-37ED-461C-95A7-95420545182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432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093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C59B-2513-4982-9B84-34699F52EE36}" type="datetime1">
              <a:rPr lang="en-GB" smtClean="0"/>
              <a:t>22/06/2023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715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FB01F-2EDA-4EF9-B46C-0E6B7BFA2474}" type="datetime1">
              <a:rPr lang="en-GB" smtClean="0"/>
              <a:t>22/06/2023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017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CDC4-AF11-466F-9A2B-395E32FC5F53}" type="datetime1">
              <a:rPr lang="en-GB" smtClean="0"/>
              <a:t>22/06/2023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61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353B-C173-493C-873C-0CF26C35BBA9}" type="datetime1">
              <a:rPr lang="en-GB" smtClean="0"/>
              <a:t>22/06/2023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95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82B8-191A-48B7-9597-AC7967BDF634}" type="datetime1">
              <a:rPr lang="en-GB" smtClean="0"/>
              <a:t>22/06/2023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608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6CEF1-272A-4AD3-9CE1-1AF507BECAAA}" type="datetime1">
              <a:rPr lang="en-GB" smtClean="0"/>
              <a:t>22/06/2023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332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EEBF-5D34-4AB1-841A-A785F1BB347E}" type="datetime1">
              <a:rPr lang="en-GB" smtClean="0"/>
              <a:t>22/06/2023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6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A6DFC-C629-4C36-86A3-01A12010FC09}" type="datetime1">
              <a:rPr lang="en-GB" smtClean="0"/>
              <a:t>22/06/2023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076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C633-4FEB-4530-9976-3ACF46A058BD}" type="datetime1">
              <a:rPr lang="en-GB" smtClean="0"/>
              <a:t>22/06/2023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589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218ED-BDE3-4937-ACDF-2DA84C186B34}" type="datetime1">
              <a:rPr lang="en-GB" smtClean="0"/>
              <a:t>22/06/2023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9C32-7F2D-4F23-8C08-97B455A2F153}" type="datetime1">
              <a:rPr lang="en-GB" smtClean="0"/>
              <a:t>22/06/2023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288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5D676-51BC-443C-998E-51E82640381A}" type="datetime1">
              <a:rPr lang="en-GB" smtClean="0"/>
              <a:t>22/06/2023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338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tiff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tiff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1.tiff"/><Relationship Id="rId4" Type="http://schemas.openxmlformats.org/officeDocument/2006/relationships/image" Target="../media/image3.png"/><Relationship Id="rId9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tiff"/><Relationship Id="rId3" Type="http://schemas.openxmlformats.org/officeDocument/2006/relationships/image" Target="../media/image2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3.png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tiff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tiff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tiff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3390/s23042248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.png"/><Relationship Id="rId9" Type="http://schemas.openxmlformats.org/officeDocument/2006/relationships/image" Target="../media/image1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tiff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tif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1.tiff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tif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tiff"/><Relationship Id="rId3" Type="http://schemas.openxmlformats.org/officeDocument/2006/relationships/image" Target="../media/image3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tiff"/><Relationship Id="rId3" Type="http://schemas.openxmlformats.org/officeDocument/2006/relationships/image" Target="../media/image34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36.png"/><Relationship Id="rId9" Type="http://schemas.openxmlformats.org/officeDocument/2006/relationships/image" Target="../media/image1.tif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1.tiff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tiff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tiff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tiff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tiff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tiff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1.png"/><Relationship Id="rId5" Type="http://schemas.openxmlformats.org/officeDocument/2006/relationships/image" Target="../media/image6.png"/><Relationship Id="rId10" Type="http://schemas.openxmlformats.org/officeDocument/2006/relationships/image" Target="../media/image1.tiff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13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12" Type="http://schemas.openxmlformats.org/officeDocument/2006/relationships/image" Target="../media/image1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3.png"/><Relationship Id="rId9" Type="http://schemas.openxmlformats.org/officeDocument/2006/relationships/image" Target="../media/image16.png"/><Relationship Id="rId1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1.png"/><Relationship Id="rId3" Type="http://schemas.openxmlformats.org/officeDocument/2006/relationships/image" Target="../media/image1.tiff"/><Relationship Id="rId7" Type="http://schemas.openxmlformats.org/officeDocument/2006/relationships/image" Target="../media/image20.png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11" Type="http://schemas.openxmlformats.org/officeDocument/2006/relationships/image" Target="../media/image24.png"/><Relationship Id="rId5" Type="http://schemas.openxmlformats.org/officeDocument/2006/relationships/image" Target="../media/image3.png"/><Relationship Id="rId10" Type="http://schemas.openxmlformats.org/officeDocument/2006/relationships/image" Target="../media/image23.png"/><Relationship Id="rId4" Type="http://schemas.openxmlformats.org/officeDocument/2006/relationships/image" Target="../media/image2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tif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18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H="1">
            <a:off x="6794224" y="4518212"/>
            <a:ext cx="5397776" cy="233978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79580" y="5430858"/>
            <a:ext cx="1997252" cy="12064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7725" y="1238250"/>
            <a:ext cx="10216552" cy="1779208"/>
          </a:xfrm>
        </p:spPr>
        <p:txBody>
          <a:bodyPr>
            <a:normAutofit fontScale="90000"/>
          </a:bodyPr>
          <a:lstStyle/>
          <a:p>
            <a:pPr algn="l"/>
            <a:r>
              <a:rPr lang="en-GB" sz="6600" b="1" dirty="0" smtClean="0">
                <a:solidFill>
                  <a:schemeClr val="bg1"/>
                </a:solidFill>
              </a:rPr>
              <a:t>Beam Monitoring and Diagnostics Options for Future ERLs</a:t>
            </a:r>
            <a:endParaRPr lang="en-GB" sz="66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87723" y="3624471"/>
            <a:ext cx="8747947" cy="1256812"/>
          </a:xfrm>
        </p:spPr>
        <p:txBody>
          <a:bodyPr lIns="216000">
            <a:normAutofit/>
          </a:bodyPr>
          <a:lstStyle/>
          <a:p>
            <a:pPr algn="l"/>
            <a:r>
              <a:rPr lang="en-GB" sz="2800" b="1" u="sng" dirty="0">
                <a:solidFill>
                  <a:schemeClr val="bg1"/>
                </a:solidFill>
              </a:rPr>
              <a:t>Joseph </a:t>
            </a:r>
            <a:r>
              <a:rPr lang="en-GB" sz="2800" b="1" u="sng" dirty="0" smtClean="0">
                <a:solidFill>
                  <a:schemeClr val="bg1"/>
                </a:solidFill>
              </a:rPr>
              <a:t>Wolfenden</a:t>
            </a:r>
            <a:r>
              <a:rPr lang="en-GB" sz="2800" b="1" dirty="0" smtClean="0">
                <a:solidFill>
                  <a:schemeClr val="bg1"/>
                </a:solidFill>
              </a:rPr>
              <a:t>, Angus Jones, </a:t>
            </a:r>
            <a:r>
              <a:rPr lang="en-GB" sz="2800" b="1" dirty="0" smtClean="0">
                <a:solidFill>
                  <a:schemeClr val="bg1"/>
                </a:solidFill>
              </a:rPr>
              <a:t>and Carsten </a:t>
            </a:r>
            <a:r>
              <a:rPr lang="en-GB" sz="2800" b="1" dirty="0">
                <a:solidFill>
                  <a:schemeClr val="bg1"/>
                </a:solidFill>
              </a:rPr>
              <a:t>Welsch</a:t>
            </a:r>
          </a:p>
          <a:p>
            <a:pPr algn="l"/>
            <a:r>
              <a:rPr lang="en-GB" sz="2800" b="1" dirty="0" smtClean="0">
                <a:solidFill>
                  <a:schemeClr val="bg1"/>
                </a:solidFill>
              </a:rPr>
              <a:t>23/06/2023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60" y="5738937"/>
            <a:ext cx="4159343" cy="10691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131" y="5430858"/>
            <a:ext cx="2024165" cy="1430994"/>
          </a:xfrm>
          <a:prstGeom prst="rect">
            <a:avLst/>
          </a:prstGeom>
        </p:spPr>
      </p:pic>
      <p:sp>
        <p:nvSpPr>
          <p:cNvPr id="9" name="Right Triangle 8"/>
          <p:cNvSpPr/>
          <p:nvPr/>
        </p:nvSpPr>
        <p:spPr>
          <a:xfrm rot="18791905" flipH="1" flipV="1">
            <a:off x="6800281" y="4517846"/>
            <a:ext cx="5397776" cy="2339788"/>
          </a:xfrm>
          <a:prstGeom prst="rtTriangle">
            <a:avLst/>
          </a:prstGeom>
          <a:solidFill>
            <a:srgbClr val="010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6052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9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0C725966-2427-42A9-A4E1-CCCBCF061ECC}"/>
              </a:ext>
            </a:extLst>
          </p:cNvPr>
          <p:cNvSpPr txBox="1">
            <a:spLocks/>
          </p:cNvSpPr>
          <p:nvPr/>
        </p:nvSpPr>
        <p:spPr>
          <a:xfrm>
            <a:off x="510999" y="2058988"/>
            <a:ext cx="11170002" cy="2301874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b="1" dirty="0" smtClean="0"/>
              <a:t>Halo imaging </a:t>
            </a:r>
            <a:r>
              <a:rPr lang="en-GB" b="1" dirty="0"/>
              <a:t>with </a:t>
            </a:r>
            <a:r>
              <a:rPr lang="en-GB" b="1" dirty="0" smtClean="0"/>
              <a:t>DMD-masking</a:t>
            </a:r>
            <a:endParaRPr lang="en-GB" b="1" dirty="0"/>
          </a:p>
        </p:txBody>
      </p:sp>
      <p:pic>
        <p:nvPicPr>
          <p:cNvPr id="11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37151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Halo imaging with DMD-masking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10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DE5F195A-6B53-411A-9E38-610A4ADC84D8}"/>
              </a:ext>
            </a:extLst>
          </p:cNvPr>
          <p:cNvSpPr/>
          <p:nvPr/>
        </p:nvSpPr>
        <p:spPr>
          <a:xfrm>
            <a:off x="126993" y="1107366"/>
            <a:ext cx="1176953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Beam halo</a:t>
            </a:r>
            <a:r>
              <a:rPr lang="en-GB" sz="2400" dirty="0" smtClean="0"/>
              <a:t> will be an important factor to monitor at PERLE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DMD masking </a:t>
            </a:r>
            <a:r>
              <a:rPr lang="en-GB" sz="2400" dirty="0" smtClean="0"/>
              <a:t>has</a:t>
            </a:r>
            <a:r>
              <a:rPr lang="en-GB" sz="2400" b="1" dirty="0" smtClean="0"/>
              <a:t> </a:t>
            </a:r>
            <a:r>
              <a:rPr lang="en-GB" sz="2400" dirty="0" smtClean="0"/>
              <a:t>been used many times to </a:t>
            </a:r>
            <a:r>
              <a:rPr lang="en-GB" sz="2400" b="1" i="1" dirty="0" smtClean="0"/>
              <a:t>separate light from core and halo</a:t>
            </a:r>
          </a:p>
          <a:p>
            <a:pPr>
              <a:lnSpc>
                <a:spcPct val="200000"/>
              </a:lnSpc>
            </a:pPr>
            <a:r>
              <a:rPr lang="en-GB" sz="2400" b="1" u="sng" dirty="0" smtClean="0"/>
              <a:t>Example: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Existing halo monitor at AWAKE used </a:t>
            </a:r>
            <a:r>
              <a:rPr lang="en-GB" sz="2400" i="1" dirty="0" smtClean="0"/>
              <a:t>fixed masks</a:t>
            </a:r>
            <a:r>
              <a:rPr lang="en-GB" sz="2400" dirty="0" smtClean="0"/>
              <a:t>, proposed </a:t>
            </a:r>
            <a:r>
              <a:rPr lang="en-GB" sz="2400" b="1" dirty="0" smtClean="0"/>
              <a:t>DMD as a flexible alternative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Cleared to install mid-2021 alongside existing system</a:t>
            </a:r>
          </a:p>
          <a:p>
            <a:pPr marL="800100" lvl="1" indent="-342900">
              <a:lnSpc>
                <a:spcPct val="200000"/>
              </a:lnSpc>
              <a:buFont typeface="Courier New" panose="02070309020205020404" pitchFamily="49" charset="0"/>
              <a:buChar char="o"/>
            </a:pPr>
            <a:r>
              <a:rPr lang="en-GB" sz="2400" dirty="0" smtClean="0"/>
              <a:t>New system couldn’t prevent existing system operating!</a:t>
            </a:r>
            <a:endParaRPr lang="en-GB" sz="2400" dirty="0"/>
          </a:p>
        </p:txBody>
      </p:sp>
      <p:pic>
        <p:nvPicPr>
          <p:cNvPr id="13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3409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Halo imaging with DMD-masking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11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F7E76972-3D9C-4293-97BF-4B3C6F49D001}"/>
              </a:ext>
            </a:extLst>
          </p:cNvPr>
          <p:cNvSpPr/>
          <p:nvPr/>
        </p:nvSpPr>
        <p:spPr>
          <a:xfrm>
            <a:off x="5712" y="3899538"/>
            <a:ext cx="56019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000" dirty="0" smtClean="0"/>
              <a:t>Core of beam selected and binary mask is defined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000" dirty="0" smtClean="0"/>
              <a:t>Mask is displayed on DMD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000" dirty="0" smtClean="0"/>
              <a:t>Two cameras can be used to image two paths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000" b="1" dirty="0" smtClean="0"/>
              <a:t>Simultaneous imaging of core and halo </a:t>
            </a:r>
          </a:p>
        </p:txBody>
      </p:sp>
      <p:pic>
        <p:nvPicPr>
          <p:cNvPr id="55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2214" y="5212125"/>
            <a:ext cx="1277748" cy="653284"/>
          </a:xfrm>
          <a:prstGeom prst="rect">
            <a:avLst/>
          </a:prstGeom>
        </p:spPr>
      </p:pic>
      <p:grpSp>
        <p:nvGrpSpPr>
          <p:cNvPr id="61" name="Group 60"/>
          <p:cNvGrpSpPr/>
          <p:nvPr/>
        </p:nvGrpSpPr>
        <p:grpSpPr>
          <a:xfrm>
            <a:off x="5559618" y="1124752"/>
            <a:ext cx="6521848" cy="4608497"/>
            <a:chOff x="5542839" y="1171416"/>
            <a:chExt cx="6521848" cy="4608497"/>
          </a:xfrm>
        </p:grpSpPr>
        <p:grpSp>
          <p:nvGrpSpPr>
            <p:cNvPr id="63" name="Group 62"/>
            <p:cNvGrpSpPr/>
            <p:nvPr/>
          </p:nvGrpSpPr>
          <p:grpSpPr>
            <a:xfrm>
              <a:off x="7472794" y="1171416"/>
              <a:ext cx="2709780" cy="4608497"/>
              <a:chOff x="7043821" y="1171415"/>
              <a:chExt cx="2709780" cy="4608497"/>
            </a:xfrm>
          </p:grpSpPr>
          <p:sp>
            <p:nvSpPr>
              <p:cNvPr id="87" name="Rounded Rectangle 86"/>
              <p:cNvSpPr/>
              <p:nvPr/>
            </p:nvSpPr>
            <p:spPr>
              <a:xfrm>
                <a:off x="7043821" y="1171415"/>
                <a:ext cx="2709780" cy="4608497"/>
              </a:xfrm>
              <a:prstGeom prst="roundRect">
                <a:avLst>
                  <a:gd name="adj" fmla="val 7493"/>
                </a:avLst>
              </a:prstGeom>
              <a:solidFill>
                <a:srgbClr val="E2AC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pic>
            <p:nvPicPr>
              <p:cNvPr id="88" name="Picture 87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029" r="9253" b="13087"/>
              <a:stretch/>
            </p:blipFill>
            <p:spPr>
              <a:xfrm>
                <a:off x="7199178" y="1297574"/>
                <a:ext cx="2399063" cy="4356179"/>
              </a:xfrm>
              <a:prstGeom prst="rect">
                <a:avLst/>
              </a:prstGeom>
            </p:spPr>
          </p:pic>
        </p:grpSp>
        <p:grpSp>
          <p:nvGrpSpPr>
            <p:cNvPr id="65" name="Group 64"/>
            <p:cNvGrpSpPr/>
            <p:nvPr/>
          </p:nvGrpSpPr>
          <p:grpSpPr>
            <a:xfrm>
              <a:off x="10360508" y="1784452"/>
              <a:ext cx="1704179" cy="558242"/>
              <a:chOff x="6818489" y="1824497"/>
              <a:chExt cx="1704179" cy="558242"/>
            </a:xfrm>
          </p:grpSpPr>
          <p:sp>
            <p:nvSpPr>
              <p:cNvPr id="85" name="Rounded Rectangle 84"/>
              <p:cNvSpPr/>
              <p:nvPr/>
            </p:nvSpPr>
            <p:spPr>
              <a:xfrm>
                <a:off x="6818489" y="1824497"/>
                <a:ext cx="1704178" cy="558242"/>
              </a:xfrm>
              <a:prstGeom prst="roundRect">
                <a:avLst>
                  <a:gd name="adj" fmla="val 9516"/>
                </a:avLst>
              </a:prstGeom>
              <a:solidFill>
                <a:srgbClr val="7B7B7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86" name="TextBox 55"/>
              <p:cNvSpPr txBox="1"/>
              <p:nvPr/>
            </p:nvSpPr>
            <p:spPr>
              <a:xfrm>
                <a:off x="6818490" y="1898651"/>
                <a:ext cx="1704178" cy="422405"/>
              </a:xfrm>
              <a:prstGeom prst="rect">
                <a:avLst/>
              </a:prstGeom>
              <a:noFill/>
              <a:effectLst/>
            </p:spPr>
            <p:txBody>
              <a:bodyPr wrap="square" lIns="180000" tIns="72000" rIns="108000" bIns="7200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b="1" dirty="0" err="1" smtClean="0">
                    <a:solidFill>
                      <a:schemeClr val="bg1"/>
                    </a:solidFill>
                  </a:rPr>
                  <a:t>Beamsplitter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66" name="Straight Arrow Connector 65"/>
            <p:cNvCxnSpPr>
              <a:stCxn id="86" idx="1"/>
            </p:cNvCxnSpPr>
            <p:nvPr/>
          </p:nvCxnSpPr>
          <p:spPr>
            <a:xfrm flipH="1" flipV="1">
              <a:off x="9279466" y="2063573"/>
              <a:ext cx="1081043" cy="0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oup 66"/>
            <p:cNvGrpSpPr/>
            <p:nvPr/>
          </p:nvGrpSpPr>
          <p:grpSpPr>
            <a:xfrm>
              <a:off x="5542840" y="4406254"/>
              <a:ext cx="1704179" cy="558242"/>
              <a:chOff x="6818489" y="1824497"/>
              <a:chExt cx="1704179" cy="558242"/>
            </a:xfrm>
          </p:grpSpPr>
          <p:sp>
            <p:nvSpPr>
              <p:cNvPr id="83" name="Rounded Rectangle 82"/>
              <p:cNvSpPr/>
              <p:nvPr/>
            </p:nvSpPr>
            <p:spPr>
              <a:xfrm>
                <a:off x="6818489" y="1824497"/>
                <a:ext cx="1704178" cy="558242"/>
              </a:xfrm>
              <a:prstGeom prst="roundRect">
                <a:avLst>
                  <a:gd name="adj" fmla="val 9516"/>
                </a:avLst>
              </a:prstGeom>
              <a:solidFill>
                <a:srgbClr val="7B7B7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84" name="TextBox 59"/>
              <p:cNvSpPr txBox="1"/>
              <p:nvPr/>
            </p:nvSpPr>
            <p:spPr>
              <a:xfrm>
                <a:off x="6818490" y="1898651"/>
                <a:ext cx="1704178" cy="422405"/>
              </a:xfrm>
              <a:prstGeom prst="rect">
                <a:avLst/>
              </a:prstGeom>
              <a:noFill/>
              <a:effectLst/>
            </p:spPr>
            <p:txBody>
              <a:bodyPr wrap="square" lIns="180000" tIns="72000" rIns="108000" bIns="7200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b="1" dirty="0" smtClean="0">
                    <a:solidFill>
                      <a:schemeClr val="bg1"/>
                    </a:solidFill>
                  </a:rPr>
                  <a:t>DMD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68" name="Straight Arrow Connector 67"/>
            <p:cNvCxnSpPr>
              <a:stCxn id="83" idx="3"/>
            </p:cNvCxnSpPr>
            <p:nvPr/>
          </p:nvCxnSpPr>
          <p:spPr>
            <a:xfrm>
              <a:off x="7247018" y="4685375"/>
              <a:ext cx="540000" cy="0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Group 68"/>
            <p:cNvGrpSpPr/>
            <p:nvPr/>
          </p:nvGrpSpPr>
          <p:grpSpPr>
            <a:xfrm>
              <a:off x="10360508" y="3661483"/>
              <a:ext cx="1704179" cy="558242"/>
              <a:chOff x="6818489" y="1824497"/>
              <a:chExt cx="1704179" cy="558242"/>
            </a:xfrm>
          </p:grpSpPr>
          <p:sp>
            <p:nvSpPr>
              <p:cNvPr id="81" name="Rounded Rectangle 80"/>
              <p:cNvSpPr/>
              <p:nvPr/>
            </p:nvSpPr>
            <p:spPr>
              <a:xfrm>
                <a:off x="6818489" y="1824497"/>
                <a:ext cx="1704178" cy="558242"/>
              </a:xfrm>
              <a:prstGeom prst="roundRect">
                <a:avLst>
                  <a:gd name="adj" fmla="val 9516"/>
                </a:avLst>
              </a:prstGeom>
              <a:solidFill>
                <a:srgbClr val="7B7B7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82" name="TextBox 63"/>
              <p:cNvSpPr txBox="1"/>
              <p:nvPr/>
            </p:nvSpPr>
            <p:spPr>
              <a:xfrm>
                <a:off x="6818490" y="1898651"/>
                <a:ext cx="1704178" cy="422405"/>
              </a:xfrm>
              <a:prstGeom prst="rect">
                <a:avLst/>
              </a:prstGeom>
              <a:noFill/>
              <a:effectLst/>
            </p:spPr>
            <p:txBody>
              <a:bodyPr wrap="square" lIns="180000" tIns="72000" rIns="108000" bIns="7200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b="1" dirty="0" smtClean="0">
                    <a:solidFill>
                      <a:schemeClr val="bg1"/>
                    </a:solidFill>
                  </a:rPr>
                  <a:t>Halo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70" name="Straight Arrow Connector 69"/>
            <p:cNvCxnSpPr>
              <a:stCxn id="82" idx="1"/>
            </p:cNvCxnSpPr>
            <p:nvPr/>
          </p:nvCxnSpPr>
          <p:spPr>
            <a:xfrm flipH="1" flipV="1">
              <a:off x="9820508" y="3940604"/>
              <a:ext cx="540001" cy="0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1" name="Group 70"/>
            <p:cNvGrpSpPr/>
            <p:nvPr/>
          </p:nvGrpSpPr>
          <p:grpSpPr>
            <a:xfrm>
              <a:off x="5542839" y="3737593"/>
              <a:ext cx="1704179" cy="558242"/>
              <a:chOff x="6818489" y="2514965"/>
              <a:chExt cx="1704179" cy="558242"/>
            </a:xfrm>
          </p:grpSpPr>
          <p:sp>
            <p:nvSpPr>
              <p:cNvPr id="79" name="Rounded Rectangle 78"/>
              <p:cNvSpPr/>
              <p:nvPr/>
            </p:nvSpPr>
            <p:spPr>
              <a:xfrm>
                <a:off x="6818489" y="2514965"/>
                <a:ext cx="1704178" cy="558242"/>
              </a:xfrm>
              <a:prstGeom prst="roundRect">
                <a:avLst>
                  <a:gd name="adj" fmla="val 9516"/>
                </a:avLst>
              </a:prstGeom>
              <a:solidFill>
                <a:srgbClr val="7B7B7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80" name="TextBox 70"/>
              <p:cNvSpPr txBox="1"/>
              <p:nvPr/>
            </p:nvSpPr>
            <p:spPr>
              <a:xfrm>
                <a:off x="6818490" y="2589119"/>
                <a:ext cx="1704178" cy="422405"/>
              </a:xfrm>
              <a:prstGeom prst="rect">
                <a:avLst/>
              </a:prstGeom>
              <a:noFill/>
              <a:effectLst/>
            </p:spPr>
            <p:txBody>
              <a:bodyPr wrap="square" lIns="180000" tIns="72000" rIns="108000" bIns="7200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b="1" dirty="0" smtClean="0">
                    <a:solidFill>
                      <a:schemeClr val="bg1"/>
                    </a:solidFill>
                  </a:rPr>
                  <a:t>Core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72" name="Straight Arrow Connector 71"/>
            <p:cNvCxnSpPr>
              <a:stCxn id="79" idx="3"/>
            </p:cNvCxnSpPr>
            <p:nvPr/>
          </p:nvCxnSpPr>
          <p:spPr>
            <a:xfrm flipV="1">
              <a:off x="7247017" y="3363002"/>
              <a:ext cx="1012461" cy="653712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8065239" y="2096043"/>
              <a:ext cx="1067472" cy="0"/>
            </a:xfrm>
            <a:prstGeom prst="line">
              <a:avLst/>
            </a:prstGeom>
            <a:ln w="28575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V="1">
              <a:off x="9122427" y="2096043"/>
              <a:ext cx="10284" cy="690663"/>
            </a:xfrm>
            <a:prstGeom prst="line">
              <a:avLst/>
            </a:prstGeom>
            <a:ln w="28575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flipV="1">
              <a:off x="9132711" y="2725025"/>
              <a:ext cx="687276" cy="61681"/>
            </a:xfrm>
            <a:prstGeom prst="line">
              <a:avLst/>
            </a:prstGeom>
            <a:ln w="28575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flipV="1">
              <a:off x="7787018" y="2755865"/>
              <a:ext cx="1985525" cy="1907872"/>
            </a:xfrm>
            <a:prstGeom prst="line">
              <a:avLst/>
            </a:prstGeom>
            <a:ln w="28575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flipV="1">
              <a:off x="7788088" y="3363002"/>
              <a:ext cx="588268" cy="1300735"/>
            </a:xfrm>
            <a:prstGeom prst="line">
              <a:avLst/>
            </a:prstGeom>
            <a:ln w="28575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V="1">
              <a:off x="7835515" y="3940604"/>
              <a:ext cx="1624574" cy="674815"/>
            </a:xfrm>
            <a:prstGeom prst="line">
              <a:avLst/>
            </a:prstGeom>
            <a:ln w="28575">
              <a:solidFill>
                <a:srgbClr val="00B05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Rectangle 88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360281" y="1170474"/>
            <a:ext cx="6511453" cy="2358393"/>
            <a:chOff x="3352467" y="1842621"/>
            <a:chExt cx="6243670" cy="2261404"/>
          </a:xfrm>
        </p:grpSpPr>
        <p:sp>
          <p:nvSpPr>
            <p:cNvPr id="91" name="Rounded Rectangle 90"/>
            <p:cNvSpPr/>
            <p:nvPr/>
          </p:nvSpPr>
          <p:spPr>
            <a:xfrm>
              <a:off x="3352467" y="1842621"/>
              <a:ext cx="6243670" cy="2261404"/>
            </a:xfrm>
            <a:prstGeom prst="roundRect">
              <a:avLst>
                <a:gd name="adj" fmla="val 7493"/>
              </a:avLst>
            </a:prstGeom>
            <a:solidFill>
              <a:srgbClr val="E2A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grpSp>
          <p:nvGrpSpPr>
            <p:cNvPr id="92" name="Group 91"/>
            <p:cNvGrpSpPr/>
            <p:nvPr/>
          </p:nvGrpSpPr>
          <p:grpSpPr>
            <a:xfrm>
              <a:off x="3490373" y="1988297"/>
              <a:ext cx="5969715" cy="1972363"/>
              <a:chOff x="3138311" y="1117596"/>
              <a:chExt cx="6698409" cy="221312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94" name="Picture 93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138311" y="1117598"/>
                <a:ext cx="3623733" cy="2213118"/>
              </a:xfrm>
              <a:prstGeom prst="rect">
                <a:avLst/>
              </a:prstGeom>
            </p:spPr>
          </p:pic>
          <p:pic>
            <p:nvPicPr>
              <p:cNvPr id="95" name="Picture 94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748334" y="1117596"/>
                <a:ext cx="3088386" cy="221262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40908496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Halo imaging with DMD-masking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12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890" y="1340936"/>
            <a:ext cx="3148122" cy="4193090"/>
            <a:chOff x="8800396" y="1340936"/>
            <a:chExt cx="3148122" cy="4193090"/>
          </a:xfrm>
        </p:grpSpPr>
        <p:sp>
          <p:nvSpPr>
            <p:cNvPr id="64" name="Rounded Rectangle 82">
              <a:extLst>
                <a:ext uri="{FF2B5EF4-FFF2-40B4-BE49-F238E27FC236}">
                  <a16:creationId xmlns:a16="http://schemas.microsoft.com/office/drawing/2014/main" id="{B87E1462-F319-469C-9D83-7DAA8E62F1EA}"/>
                </a:ext>
              </a:extLst>
            </p:cNvPr>
            <p:cNvSpPr/>
            <p:nvPr/>
          </p:nvSpPr>
          <p:spPr>
            <a:xfrm>
              <a:off x="8800396" y="1340936"/>
              <a:ext cx="3148122" cy="4193090"/>
            </a:xfrm>
            <a:prstGeom prst="roundRect">
              <a:avLst>
                <a:gd name="adj" fmla="val 2405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8867174" y="1422599"/>
              <a:ext cx="3008984" cy="4011978"/>
              <a:chOff x="7613740" y="923428"/>
              <a:chExt cx="4016979" cy="5355972"/>
            </a:xfrm>
          </p:grpSpPr>
          <p:pic>
            <p:nvPicPr>
              <p:cNvPr id="41" name="Picture 40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6944244" y="1592924"/>
                <a:ext cx="5355972" cy="4016979"/>
              </a:xfrm>
              <a:prstGeom prst="rect">
                <a:avLst/>
              </a:prstGeom>
              <a:solidFill>
                <a:srgbClr val="002060"/>
              </a:solidFill>
            </p:spPr>
          </p:pic>
          <p:cxnSp>
            <p:nvCxnSpPr>
              <p:cNvPr id="42" name="Straight Connector 41"/>
              <p:cNvCxnSpPr/>
              <p:nvPr/>
            </p:nvCxnSpPr>
            <p:spPr>
              <a:xfrm flipH="1">
                <a:off x="9810592" y="4996420"/>
                <a:ext cx="436017" cy="893391"/>
              </a:xfrm>
              <a:prstGeom prst="line">
                <a:avLst/>
              </a:prstGeom>
              <a:ln w="38100">
                <a:solidFill>
                  <a:srgbClr val="00B0F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9374575" y="5903860"/>
                <a:ext cx="800360" cy="36979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b="1" dirty="0" smtClean="0"/>
                  <a:t> DMD </a:t>
                </a:r>
              </a:p>
            </p:txBody>
          </p:sp>
          <p:cxnSp>
            <p:nvCxnSpPr>
              <p:cNvPr id="44" name="Straight Connector 43"/>
              <p:cNvCxnSpPr/>
              <p:nvPr/>
            </p:nvCxnSpPr>
            <p:spPr>
              <a:xfrm flipH="1" flipV="1">
                <a:off x="9064357" y="3777880"/>
                <a:ext cx="578567" cy="454166"/>
              </a:xfrm>
              <a:prstGeom prst="line">
                <a:avLst/>
              </a:prstGeom>
              <a:ln w="38100">
                <a:solidFill>
                  <a:srgbClr val="00B0F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>
                <a:off x="7686101" y="3656046"/>
                <a:ext cx="1537593" cy="36979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b="1" dirty="0" smtClean="0"/>
                  <a:t> Camera </a:t>
                </a: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7923683" y="5051597"/>
                <a:ext cx="984425" cy="36979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b="1" dirty="0" smtClean="0"/>
                  <a:t> Lens</a:t>
                </a:r>
              </a:p>
            </p:txBody>
          </p:sp>
          <p:cxnSp>
            <p:nvCxnSpPr>
              <p:cNvPr id="47" name="Straight Connector 46"/>
              <p:cNvCxnSpPr>
                <a:endCxn id="46" idx="3"/>
              </p:cNvCxnSpPr>
              <p:nvPr/>
            </p:nvCxnSpPr>
            <p:spPr>
              <a:xfrm flipH="1">
                <a:off x="8908109" y="4696667"/>
                <a:ext cx="1007150" cy="539827"/>
              </a:xfrm>
              <a:prstGeom prst="line">
                <a:avLst/>
              </a:prstGeom>
              <a:ln w="38100">
                <a:solidFill>
                  <a:srgbClr val="00B0F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V="1">
                <a:off x="9915257" y="1328404"/>
                <a:ext cx="773428" cy="1120579"/>
              </a:xfrm>
              <a:prstGeom prst="line">
                <a:avLst/>
              </a:prstGeom>
              <a:ln w="38100">
                <a:solidFill>
                  <a:srgbClr val="00B0F0"/>
                </a:solidFill>
                <a:headEnd type="arrow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9" name="TextBox 48"/>
              <p:cNvSpPr txBox="1"/>
              <p:nvPr/>
            </p:nvSpPr>
            <p:spPr>
              <a:xfrm>
                <a:off x="9642923" y="970967"/>
                <a:ext cx="1931357" cy="36979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US" b="1" dirty="0" smtClean="0"/>
                  <a:t> Periscope </a:t>
                </a:r>
              </a:p>
            </p:txBody>
          </p:sp>
          <p:cxnSp>
            <p:nvCxnSpPr>
              <p:cNvPr id="50" name="Straight Connector 49"/>
              <p:cNvCxnSpPr/>
              <p:nvPr/>
            </p:nvCxnSpPr>
            <p:spPr>
              <a:xfrm flipH="1">
                <a:off x="8405279" y="1337273"/>
                <a:ext cx="1219" cy="769646"/>
              </a:xfrm>
              <a:prstGeom prst="line">
                <a:avLst/>
              </a:prstGeom>
              <a:ln w="38100">
                <a:solidFill>
                  <a:srgbClr val="00B0F0"/>
                </a:solidFill>
                <a:headEnd type="arrow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TextBox 50"/>
              <p:cNvSpPr txBox="1"/>
              <p:nvPr/>
            </p:nvSpPr>
            <p:spPr>
              <a:xfrm>
                <a:off x="7676067" y="1012404"/>
                <a:ext cx="1537593" cy="73958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b="1" dirty="0" smtClean="0"/>
                  <a:t> Existing Halo</a:t>
                </a: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3644715" y="1346860"/>
            <a:ext cx="8190158" cy="2444618"/>
            <a:chOff x="437089" y="1095504"/>
            <a:chExt cx="8250345" cy="2462583"/>
          </a:xfrm>
        </p:grpSpPr>
        <p:sp>
          <p:nvSpPr>
            <p:cNvPr id="62" name="Rounded Rectangle 43">
              <a:extLst>
                <a:ext uri="{FF2B5EF4-FFF2-40B4-BE49-F238E27FC236}">
                  <a16:creationId xmlns:a16="http://schemas.microsoft.com/office/drawing/2014/main" id="{F5643A82-780A-41DD-9BB8-1EAB412ACE0A}"/>
                </a:ext>
              </a:extLst>
            </p:cNvPr>
            <p:cNvSpPr/>
            <p:nvPr/>
          </p:nvSpPr>
          <p:spPr>
            <a:xfrm>
              <a:off x="437089" y="1095504"/>
              <a:ext cx="8250345" cy="2462583"/>
            </a:xfrm>
            <a:prstGeom prst="roundRect">
              <a:avLst>
                <a:gd name="adj" fmla="val 2210"/>
              </a:avLst>
            </a:prstGeom>
            <a:solidFill>
              <a:srgbClr val="E2A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4585722" y="1123272"/>
              <a:ext cx="4025642" cy="2388827"/>
              <a:chOff x="6047788" y="1441793"/>
              <a:chExt cx="4492393" cy="2556770"/>
            </a:xfrm>
          </p:grpSpPr>
          <p:pic>
            <p:nvPicPr>
              <p:cNvPr id="34" name="Picture 33"/>
              <p:cNvPicPr>
                <a:picLocks noChangeAspect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36" r="6291"/>
              <a:stretch/>
            </p:blipFill>
            <p:spPr>
              <a:xfrm>
                <a:off x="6047788" y="1441793"/>
                <a:ext cx="4492393" cy="2556770"/>
              </a:xfrm>
              <a:prstGeom prst="rect">
                <a:avLst/>
              </a:prstGeom>
            </p:spPr>
          </p:pic>
          <p:sp>
            <p:nvSpPr>
              <p:cNvPr id="35" name="TextBox 34"/>
              <p:cNvSpPr txBox="1"/>
              <p:nvPr/>
            </p:nvSpPr>
            <p:spPr>
              <a:xfrm>
                <a:off x="6480766" y="3387572"/>
                <a:ext cx="66684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b="1" smtClean="0">
                    <a:solidFill>
                      <a:srgbClr val="FF0000"/>
                    </a:solidFill>
                  </a:rPr>
                  <a:t>CORE</a:t>
                </a:r>
                <a:endParaRPr lang="en-US" b="1" dirty="0" smtClean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490879" y="1123272"/>
              <a:ext cx="4096979" cy="2388827"/>
              <a:chOff x="1220074" y="1441793"/>
              <a:chExt cx="4572001" cy="2556770"/>
            </a:xfrm>
          </p:grpSpPr>
          <p:pic>
            <p:nvPicPr>
              <p:cNvPr id="37" name="Picture 36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174" r="5412"/>
              <a:stretch/>
            </p:blipFill>
            <p:spPr>
              <a:xfrm>
                <a:off x="1220074" y="1441793"/>
                <a:ext cx="4572001" cy="2556770"/>
              </a:xfrm>
              <a:prstGeom prst="rect">
                <a:avLst/>
              </a:prstGeom>
            </p:spPr>
          </p:pic>
          <p:sp>
            <p:nvSpPr>
              <p:cNvPr id="38" name="TextBox 37"/>
              <p:cNvSpPr txBox="1"/>
              <p:nvPr/>
            </p:nvSpPr>
            <p:spPr>
              <a:xfrm>
                <a:off x="4416142" y="3387572"/>
                <a:ext cx="6540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b="1" smtClean="0">
                    <a:solidFill>
                      <a:srgbClr val="FF0000"/>
                    </a:solidFill>
                  </a:rPr>
                  <a:t>HALO</a:t>
                </a:r>
                <a:endParaRPr lang="en-US" b="1" dirty="0" smtClean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F7E76972-3D9C-4293-97BF-4B3C6F49D001}"/>
              </a:ext>
            </a:extLst>
          </p:cNvPr>
          <p:cNvSpPr/>
          <p:nvPr/>
        </p:nvSpPr>
        <p:spPr>
          <a:xfrm>
            <a:off x="3430046" y="3806230"/>
            <a:ext cx="876195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000" dirty="0" smtClean="0"/>
              <a:t>Light generated using scintillation screen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000" dirty="0" smtClean="0"/>
              <a:t>Halo image captured at longer exposure, taking into account scintillation decay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000" dirty="0" smtClean="0"/>
              <a:t>Halo imaging demonstrated at AWAKE late 2021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000" b="1" dirty="0" smtClean="0"/>
              <a:t>Showed dynamic range ~10</a:t>
            </a:r>
            <a:r>
              <a:rPr lang="en-GB" sz="2000" b="1" baseline="30000" dirty="0" smtClean="0"/>
              <a:t>6</a:t>
            </a:r>
          </a:p>
        </p:txBody>
      </p:sp>
      <p:pic>
        <p:nvPicPr>
          <p:cNvPr id="55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2214" y="5212125"/>
            <a:ext cx="1277748" cy="653284"/>
          </a:xfrm>
          <a:prstGeom prst="rect">
            <a:avLst/>
          </a:prstGeom>
        </p:spPr>
      </p:pic>
      <p:sp>
        <p:nvSpPr>
          <p:cNvPr id="89" name="Rectangle 88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59605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Halo imaging with DMD-masking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13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  <p:pic>
        <p:nvPicPr>
          <p:cNvPr id="15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26994" y="1107366"/>
            <a:ext cx="117602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Possible implementation options: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2400" b="1" dirty="0">
                <a:solidFill>
                  <a:prstClr val="black"/>
                </a:solidFill>
              </a:rPr>
              <a:t>Arcs/common beamlines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GB" sz="2400" dirty="0">
                <a:solidFill>
                  <a:prstClr val="black"/>
                </a:solidFill>
              </a:rPr>
              <a:t>Using </a:t>
            </a:r>
            <a:r>
              <a:rPr lang="en-GB" sz="2400" u="sng" dirty="0">
                <a:solidFill>
                  <a:prstClr val="black"/>
                </a:solidFill>
              </a:rPr>
              <a:t>OSR</a:t>
            </a:r>
            <a:r>
              <a:rPr lang="en-GB" sz="2400" dirty="0">
                <a:solidFill>
                  <a:prstClr val="black"/>
                </a:solidFill>
              </a:rPr>
              <a:t>, could be applied on </a:t>
            </a:r>
            <a:r>
              <a:rPr lang="en-GB" sz="2400" dirty="0" smtClean="0">
                <a:solidFill>
                  <a:prstClr val="black"/>
                </a:solidFill>
              </a:rPr>
              <a:t>dipoles/spreader/</a:t>
            </a:r>
            <a:r>
              <a:rPr lang="en-GB" sz="2400" dirty="0" err="1" smtClean="0">
                <a:solidFill>
                  <a:prstClr val="black"/>
                </a:solidFill>
              </a:rPr>
              <a:t>recombiner</a:t>
            </a:r>
            <a:r>
              <a:rPr lang="en-GB" sz="2400" dirty="0" smtClean="0">
                <a:solidFill>
                  <a:prstClr val="black"/>
                </a:solidFill>
              </a:rPr>
              <a:t> </a:t>
            </a:r>
            <a:r>
              <a:rPr lang="en-GB" sz="2400" dirty="0">
                <a:solidFill>
                  <a:prstClr val="black"/>
                </a:solidFill>
              </a:rPr>
              <a:t>magnets non-invasively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2400" noProof="0" dirty="0" smtClean="0">
                <a:solidFill>
                  <a:prstClr val="black"/>
                </a:solidFill>
                <a:latin typeface="Calibri" panose="020F0502020204030204"/>
              </a:rPr>
              <a:t>Operation with </a:t>
            </a:r>
            <a:r>
              <a:rPr lang="en-GB" sz="2400" noProof="0" dirty="0" err="1" smtClean="0">
                <a:solidFill>
                  <a:prstClr val="black"/>
                </a:solidFill>
                <a:latin typeface="Calibri" panose="020F0502020204030204"/>
              </a:rPr>
              <a:t>beamsplitter</a:t>
            </a:r>
            <a:r>
              <a:rPr lang="en-GB" sz="2400" noProof="0" dirty="0" smtClean="0">
                <a:solidFill>
                  <a:prstClr val="black"/>
                </a:solidFill>
                <a:latin typeface="Calibri" panose="020F0502020204030204"/>
              </a:rPr>
              <a:t> with other diagnostics demonstrated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 panose="020F0502020204030204"/>
              </a:rPr>
              <a:t>Injection diagnostic station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GB" sz="2400" dirty="0" smtClean="0">
                <a:solidFill>
                  <a:prstClr val="black"/>
                </a:solidFill>
                <a:latin typeface="Calibri" panose="020F0502020204030204"/>
              </a:rPr>
              <a:t>Simple to implement with </a:t>
            </a:r>
            <a:r>
              <a:rPr lang="en-GB" sz="2400" u="sng" dirty="0" smtClean="0">
                <a:solidFill>
                  <a:prstClr val="black"/>
                </a:solidFill>
                <a:latin typeface="Calibri" panose="020F0502020204030204"/>
              </a:rPr>
              <a:t>OTR</a:t>
            </a:r>
            <a:endParaRPr kumimoji="0" lang="en-GB" sz="2400" i="0" u="sng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638163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14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0C725966-2427-42A9-A4E1-CCCBCF061ECC}"/>
              </a:ext>
            </a:extLst>
          </p:cNvPr>
          <p:cNvSpPr txBox="1">
            <a:spLocks/>
          </p:cNvSpPr>
          <p:nvPr/>
        </p:nvSpPr>
        <p:spPr>
          <a:xfrm>
            <a:off x="510999" y="2058988"/>
            <a:ext cx="11170002" cy="2301874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 dirty="0"/>
              <a:t>Optical fibre beam loss monitor</a:t>
            </a:r>
          </a:p>
        </p:txBody>
      </p:sp>
      <p:pic>
        <p:nvPicPr>
          <p:cNvPr id="11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4793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Optical fibre beam loss monitor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15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DE5F195A-6B53-411A-9E38-610A4ADC84D8}"/>
              </a:ext>
            </a:extLst>
          </p:cNvPr>
          <p:cNvSpPr/>
          <p:nvPr/>
        </p:nvSpPr>
        <p:spPr>
          <a:xfrm>
            <a:off x="126993" y="1107366"/>
            <a:ext cx="1176953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Beam loss monitoring</a:t>
            </a:r>
            <a:r>
              <a:rPr lang="en-GB" sz="2400" dirty="0" smtClean="0"/>
              <a:t> will be critical at PERLE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Typical systems give absolute values of loss at discrete locations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BLM based on optical fibre provides continuous coverage at ~10cm loss location resolution</a:t>
            </a:r>
          </a:p>
          <a:p>
            <a:pPr>
              <a:lnSpc>
                <a:spcPct val="200000"/>
              </a:lnSpc>
            </a:pPr>
            <a:r>
              <a:rPr lang="en-GB" sz="2400" b="1" u="sng" dirty="0" smtClean="0"/>
              <a:t>Example: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Optical fibre BLM (OBLM) installed at </a:t>
            </a:r>
            <a:r>
              <a:rPr lang="en-GB" sz="2400" b="1" dirty="0" smtClean="0"/>
              <a:t>CLARA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Demonstrated beam loss measurements and RF breakdown detection</a:t>
            </a:r>
            <a:endParaRPr lang="en-GB" sz="2400" dirty="0"/>
          </a:p>
        </p:txBody>
      </p:sp>
      <p:pic>
        <p:nvPicPr>
          <p:cNvPr id="13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7415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Optical fibre beam loss monitor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16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26994" y="1116951"/>
            <a:ext cx="2840887" cy="2260731"/>
            <a:chOff x="461984" y="1549511"/>
            <a:chExt cx="3909364" cy="3111009"/>
          </a:xfrm>
        </p:grpSpPr>
        <p:sp>
          <p:nvSpPr>
            <p:cNvPr id="52" name="Rounded Rectangle 51"/>
            <p:cNvSpPr/>
            <p:nvPr/>
          </p:nvSpPr>
          <p:spPr>
            <a:xfrm>
              <a:off x="461984" y="1549511"/>
              <a:ext cx="3909364" cy="3111009"/>
            </a:xfrm>
            <a:prstGeom prst="roundRect">
              <a:avLst>
                <a:gd name="adj" fmla="val 1807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537964" y="1620195"/>
              <a:ext cx="3729188" cy="2890253"/>
              <a:chOff x="7841095" y="1708291"/>
              <a:chExt cx="3729188" cy="2890253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7869307" y="1708291"/>
                <a:ext cx="3700976" cy="28902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7841095" y="1844825"/>
                <a:ext cx="3729187" cy="2753719"/>
                <a:chOff x="6716913" y="1844825"/>
                <a:chExt cx="3729187" cy="2753719"/>
              </a:xfrm>
            </p:grpSpPr>
            <p:grpSp>
              <p:nvGrpSpPr>
                <p:cNvPr id="41" name="Group 40"/>
                <p:cNvGrpSpPr/>
                <p:nvPr/>
              </p:nvGrpSpPr>
              <p:grpSpPr>
                <a:xfrm>
                  <a:off x="6716913" y="2242978"/>
                  <a:ext cx="3611067" cy="1827828"/>
                  <a:chOff x="467096" y="2708920"/>
                  <a:chExt cx="5649734" cy="2407894"/>
                </a:xfrm>
              </p:grpSpPr>
              <p:sp>
                <p:nvSpPr>
                  <p:cNvPr id="81" name="Rectangle 80"/>
                  <p:cNvSpPr/>
                  <p:nvPr/>
                </p:nvSpPr>
                <p:spPr>
                  <a:xfrm>
                    <a:off x="719575" y="2961924"/>
                    <a:ext cx="5397255" cy="720080"/>
                  </a:xfrm>
                  <a:prstGeom prst="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sp>
                <p:nvSpPr>
                  <p:cNvPr id="82" name="Rectangle 81"/>
                  <p:cNvSpPr/>
                  <p:nvPr/>
                </p:nvSpPr>
                <p:spPr>
                  <a:xfrm>
                    <a:off x="1691681" y="3892676"/>
                    <a:ext cx="4404342" cy="104334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cxnSp>
                <p:nvCxnSpPr>
                  <p:cNvPr id="83" name="Straight Connector 82"/>
                  <p:cNvCxnSpPr/>
                  <p:nvPr/>
                </p:nvCxnSpPr>
                <p:spPr>
                  <a:xfrm>
                    <a:off x="3275856" y="3083132"/>
                    <a:ext cx="0" cy="463879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Arrow Connector 85"/>
                  <p:cNvCxnSpPr>
                    <a:stCxn id="97" idx="6"/>
                  </p:cNvCxnSpPr>
                  <p:nvPr/>
                </p:nvCxnSpPr>
                <p:spPr>
                  <a:xfrm>
                    <a:off x="3275856" y="3321964"/>
                    <a:ext cx="1260140" cy="827116"/>
                  </a:xfrm>
                  <a:prstGeom prst="straightConnector1">
                    <a:avLst/>
                  </a:prstGeom>
                  <a:ln w="28575">
                    <a:solidFill>
                      <a:srgbClr val="00B0F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Arrow Connector 86"/>
                  <p:cNvCxnSpPr>
                    <a:stCxn id="97" idx="6"/>
                  </p:cNvCxnSpPr>
                  <p:nvPr/>
                </p:nvCxnSpPr>
                <p:spPr>
                  <a:xfrm flipV="1">
                    <a:off x="3275856" y="2708920"/>
                    <a:ext cx="1260140" cy="613044"/>
                  </a:xfrm>
                  <a:prstGeom prst="straightConnector1">
                    <a:avLst/>
                  </a:prstGeom>
                  <a:ln w="28575">
                    <a:solidFill>
                      <a:srgbClr val="00B0F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Arrow Connector 87"/>
                  <p:cNvCxnSpPr>
                    <a:stCxn id="97" idx="6"/>
                  </p:cNvCxnSpPr>
                  <p:nvPr/>
                </p:nvCxnSpPr>
                <p:spPr>
                  <a:xfrm flipV="1">
                    <a:off x="3275856" y="2961926"/>
                    <a:ext cx="1728192" cy="360038"/>
                  </a:xfrm>
                  <a:prstGeom prst="straightConnector1">
                    <a:avLst/>
                  </a:prstGeom>
                  <a:ln w="28575">
                    <a:solidFill>
                      <a:srgbClr val="00B0F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Arrow Connector 88"/>
                  <p:cNvCxnSpPr>
                    <a:stCxn id="97" idx="6"/>
                  </p:cNvCxnSpPr>
                  <p:nvPr/>
                </p:nvCxnSpPr>
                <p:spPr>
                  <a:xfrm>
                    <a:off x="3275856" y="3321964"/>
                    <a:ext cx="1728192" cy="360040"/>
                  </a:xfrm>
                  <a:prstGeom prst="straightConnector1">
                    <a:avLst/>
                  </a:prstGeom>
                  <a:ln w="28575">
                    <a:solidFill>
                      <a:srgbClr val="00B0F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Arrow Connector 89"/>
                  <p:cNvCxnSpPr>
                    <a:stCxn id="97" idx="6"/>
                  </p:cNvCxnSpPr>
                  <p:nvPr/>
                </p:nvCxnSpPr>
                <p:spPr>
                  <a:xfrm flipV="1">
                    <a:off x="3275856" y="3300899"/>
                    <a:ext cx="2160240" cy="21065"/>
                  </a:xfrm>
                  <a:prstGeom prst="straightConnector1">
                    <a:avLst/>
                  </a:prstGeom>
                  <a:ln w="28575">
                    <a:solidFill>
                      <a:srgbClr val="00B0F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Arrow Connector 90"/>
                  <p:cNvCxnSpPr/>
                  <p:nvPr/>
                </p:nvCxnSpPr>
                <p:spPr>
                  <a:xfrm>
                    <a:off x="4283968" y="3951546"/>
                    <a:ext cx="1080120" cy="0"/>
                  </a:xfrm>
                  <a:prstGeom prst="straightConnector1">
                    <a:avLst/>
                  </a:prstGeom>
                  <a:ln w="19050">
                    <a:solidFill>
                      <a:srgbClr val="00B05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Arrow Connector 91"/>
                  <p:cNvCxnSpPr/>
                  <p:nvPr/>
                </p:nvCxnSpPr>
                <p:spPr>
                  <a:xfrm flipH="1">
                    <a:off x="3059832" y="3951546"/>
                    <a:ext cx="1080120" cy="0"/>
                  </a:xfrm>
                  <a:prstGeom prst="straightConnector1">
                    <a:avLst/>
                  </a:prstGeom>
                  <a:ln w="19050">
                    <a:solidFill>
                      <a:srgbClr val="00B05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3" name="Block Arc 92"/>
                  <p:cNvSpPr/>
                  <p:nvPr/>
                </p:nvSpPr>
                <p:spPr>
                  <a:xfrm rot="16200000">
                    <a:off x="1079612" y="3892676"/>
                    <a:ext cx="1224136" cy="1224136"/>
                  </a:xfrm>
                  <a:prstGeom prst="blockArc">
                    <a:avLst>
                      <a:gd name="adj1" fmla="val 16145724"/>
                      <a:gd name="adj2" fmla="val 0"/>
                      <a:gd name="adj3" fmla="val 951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94" name="Straight Arrow Connector 93"/>
                  <p:cNvCxnSpPr/>
                  <p:nvPr/>
                </p:nvCxnSpPr>
                <p:spPr>
                  <a:xfrm flipH="1">
                    <a:off x="1835696" y="3947516"/>
                    <a:ext cx="1080120" cy="0"/>
                  </a:xfrm>
                  <a:prstGeom prst="straightConnector1">
                    <a:avLst/>
                  </a:prstGeom>
                  <a:ln w="19050">
                    <a:solidFill>
                      <a:srgbClr val="00B05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5" name="Rectangle 94"/>
                  <p:cNvSpPr/>
                  <p:nvPr/>
                </p:nvSpPr>
                <p:spPr>
                  <a:xfrm>
                    <a:off x="755576" y="4509118"/>
                    <a:ext cx="1620181" cy="607696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  <p:sp>
                <p:nvSpPr>
                  <p:cNvPr id="96" name="TextBox 95"/>
                  <p:cNvSpPr txBox="1"/>
                  <p:nvPr/>
                </p:nvSpPr>
                <p:spPr>
                  <a:xfrm>
                    <a:off x="467096" y="4582826"/>
                    <a:ext cx="2161953" cy="47425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100" dirty="0"/>
                      <a:t>Sensor Unit</a:t>
                    </a:r>
                  </a:p>
                </p:txBody>
              </p:sp>
              <p:sp>
                <p:nvSpPr>
                  <p:cNvPr id="97" name="Oval 96"/>
                  <p:cNvSpPr/>
                  <p:nvPr/>
                </p:nvSpPr>
                <p:spPr>
                  <a:xfrm>
                    <a:off x="2771800" y="3249956"/>
                    <a:ext cx="504056" cy="144016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/>
                  </a:p>
                </p:txBody>
              </p:sp>
            </p:grpSp>
            <p:cxnSp>
              <p:nvCxnSpPr>
                <p:cNvPr id="42" name="Straight Arrow Connector 41"/>
                <p:cNvCxnSpPr>
                  <a:stCxn id="43" idx="2"/>
                  <a:endCxn id="97" idx="0"/>
                </p:cNvCxnSpPr>
                <p:nvPr/>
              </p:nvCxnSpPr>
              <p:spPr>
                <a:xfrm>
                  <a:off x="7683714" y="2233651"/>
                  <a:ext cx="667353" cy="420027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TextBox 42"/>
                <p:cNvSpPr txBox="1"/>
                <p:nvPr/>
              </p:nvSpPr>
              <p:spPr>
                <a:xfrm>
                  <a:off x="6878286" y="1873648"/>
                  <a:ext cx="1610854" cy="3600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/>
                    <a:t>Particle bunch</a:t>
                  </a:r>
                </a:p>
              </p:txBody>
            </p:sp>
            <p:cxnSp>
              <p:nvCxnSpPr>
                <p:cNvPr id="47" name="Straight Arrow Connector 46"/>
                <p:cNvCxnSpPr>
                  <a:stCxn id="48" idx="0"/>
                  <a:endCxn id="82" idx="2"/>
                </p:cNvCxnSpPr>
                <p:nvPr/>
              </p:nvCxnSpPr>
              <p:spPr>
                <a:xfrm flipV="1">
                  <a:off x="8646151" y="3220765"/>
                  <a:ext cx="260998" cy="385420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/>
                <p:cNvSpPr txBox="1"/>
                <p:nvPr/>
              </p:nvSpPr>
              <p:spPr>
                <a:xfrm>
                  <a:off x="7958012" y="3606186"/>
                  <a:ext cx="1376276" cy="3600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/>
                    <a:t>Optical-fibre</a:t>
                  </a:r>
                </a:p>
              </p:txBody>
            </p:sp>
            <p:cxnSp>
              <p:nvCxnSpPr>
                <p:cNvPr id="49" name="Straight Arrow Connector 48"/>
                <p:cNvCxnSpPr>
                  <a:endCxn id="97" idx="2"/>
                </p:cNvCxnSpPr>
                <p:nvPr/>
              </p:nvCxnSpPr>
              <p:spPr>
                <a:xfrm>
                  <a:off x="7499614" y="2700342"/>
                  <a:ext cx="690366" cy="0"/>
                </a:xfrm>
                <a:prstGeom prst="straightConnector1">
                  <a:avLst/>
                </a:prstGeom>
                <a:ln w="28575">
                  <a:prstDash val="sysDot"/>
                  <a:tailEnd type="arrow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Arrow Connector 49"/>
                <p:cNvCxnSpPr>
                  <a:stCxn id="58" idx="0"/>
                </p:cNvCxnSpPr>
                <p:nvPr/>
              </p:nvCxnSpPr>
              <p:spPr>
                <a:xfrm flipV="1">
                  <a:off x="9892883" y="2981644"/>
                  <a:ext cx="197960" cy="401697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" name="TextBox 57"/>
                <p:cNvSpPr txBox="1"/>
                <p:nvPr/>
              </p:nvSpPr>
              <p:spPr>
                <a:xfrm>
                  <a:off x="9339666" y="3383341"/>
                  <a:ext cx="1106434" cy="3600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100" dirty="0"/>
                    <a:t>Beam pipe</a:t>
                  </a:r>
                </a:p>
              </p:txBody>
            </p:sp>
            <p:cxnSp>
              <p:nvCxnSpPr>
                <p:cNvPr id="74" name="Straight Arrow Connector 73"/>
                <p:cNvCxnSpPr>
                  <a:stCxn id="75" idx="2"/>
                </p:cNvCxnSpPr>
                <p:nvPr/>
              </p:nvCxnSpPr>
              <p:spPr>
                <a:xfrm flipH="1">
                  <a:off x="8511231" y="2204829"/>
                  <a:ext cx="589169" cy="311455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TextBox 74"/>
                <p:cNvSpPr txBox="1"/>
                <p:nvPr/>
              </p:nvSpPr>
              <p:spPr>
                <a:xfrm>
                  <a:off x="8547184" y="1844825"/>
                  <a:ext cx="1106434" cy="3600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100" dirty="0" smtClean="0"/>
                    <a:t>Loss</a:t>
                  </a:r>
                  <a:endParaRPr lang="en-GB" sz="1100" dirty="0"/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7680176" y="2448213"/>
                  <a:ext cx="232946" cy="3600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/>
                    <a:t>v</a:t>
                  </a:r>
                </a:p>
              </p:txBody>
            </p:sp>
            <p:cxnSp>
              <p:nvCxnSpPr>
                <p:cNvPr id="77" name="Straight Arrow Connector 76"/>
                <p:cNvCxnSpPr/>
                <p:nvPr/>
              </p:nvCxnSpPr>
              <p:spPr>
                <a:xfrm flipV="1">
                  <a:off x="7972784" y="4128186"/>
                  <a:ext cx="324000" cy="0"/>
                </a:xfrm>
                <a:prstGeom prst="straightConnector1">
                  <a:avLst/>
                </a:prstGeom>
                <a:ln w="28575">
                  <a:solidFill>
                    <a:srgbClr val="00B0F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Arrow Connector 77"/>
                <p:cNvCxnSpPr/>
                <p:nvPr/>
              </p:nvCxnSpPr>
              <p:spPr>
                <a:xfrm flipV="1">
                  <a:off x="7972784" y="4392428"/>
                  <a:ext cx="324000" cy="0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TextBox 78"/>
                <p:cNvSpPr txBox="1"/>
                <p:nvPr/>
              </p:nvSpPr>
              <p:spPr>
                <a:xfrm>
                  <a:off x="8296789" y="3974299"/>
                  <a:ext cx="1829285" cy="3600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100" dirty="0"/>
                    <a:t>Charge shower</a:t>
                  </a: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8301798" y="4238540"/>
                  <a:ext cx="1881408" cy="3600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100" dirty="0"/>
                    <a:t>Cherenkov radiation</a:t>
                  </a:r>
                </a:p>
              </p:txBody>
            </p:sp>
          </p:grpSp>
        </p:grpSp>
      </p:grpSp>
      <p:grpSp>
        <p:nvGrpSpPr>
          <p:cNvPr id="6" name="Group 5"/>
          <p:cNvGrpSpPr/>
          <p:nvPr/>
        </p:nvGrpSpPr>
        <p:grpSpPr>
          <a:xfrm>
            <a:off x="3099093" y="1116951"/>
            <a:ext cx="4623478" cy="3054856"/>
            <a:chOff x="5114389" y="1367163"/>
            <a:chExt cx="3179653" cy="1986661"/>
          </a:xfrm>
        </p:grpSpPr>
        <p:sp>
          <p:nvSpPr>
            <p:cNvPr id="45" name="Rounded Rectangle 44"/>
            <p:cNvSpPr/>
            <p:nvPr/>
          </p:nvSpPr>
          <p:spPr>
            <a:xfrm>
              <a:off x="5114389" y="1367163"/>
              <a:ext cx="3179653" cy="1986661"/>
            </a:xfrm>
            <a:prstGeom prst="roundRect">
              <a:avLst>
                <a:gd name="adj" fmla="val 2004"/>
              </a:avLst>
            </a:prstGeom>
            <a:solidFill>
              <a:srgbClr val="E2A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8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950" t="3012" b="56513"/>
            <a:stretch/>
          </p:blipFill>
          <p:spPr bwMode="auto">
            <a:xfrm>
              <a:off x="5170573" y="1417378"/>
              <a:ext cx="3054185" cy="188623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1" name="Picture 10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6914" y="1934760"/>
            <a:ext cx="2092581" cy="499894"/>
          </a:xfrm>
          <a:prstGeom prst="rect">
            <a:avLst/>
          </a:prstGeom>
        </p:spPr>
      </p:pic>
      <p:sp>
        <p:nvSpPr>
          <p:cNvPr id="102" name="Content Placeholder 2"/>
          <p:cNvSpPr txBox="1">
            <a:spLocks/>
          </p:cNvSpPr>
          <p:nvPr/>
        </p:nvSpPr>
        <p:spPr>
          <a:xfrm>
            <a:off x="10823290" y="2367658"/>
            <a:ext cx="1147342" cy="5662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da-DK" sz="1100" dirty="0" smtClean="0">
                <a:solidFill>
                  <a:schemeClr val="tx1"/>
                </a:solidFill>
              </a:rPr>
              <a:t>[7, 8, 9, 10]</a:t>
            </a:r>
            <a:endParaRPr lang="da-DK" sz="1100" dirty="0">
              <a:solidFill>
                <a:schemeClr val="tx1"/>
              </a:solidFill>
            </a:endParaRPr>
          </a:p>
        </p:txBody>
      </p:sp>
      <p:pic>
        <p:nvPicPr>
          <p:cNvPr id="105" name="Picture 10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7863" y="1226216"/>
            <a:ext cx="2142769" cy="551194"/>
          </a:xfrm>
          <a:prstGeom prst="rect">
            <a:avLst/>
          </a:prstGeom>
        </p:spPr>
      </p:pic>
      <p:sp>
        <p:nvSpPr>
          <p:cNvPr id="9" name="Rectangle 1"/>
          <p:cNvSpPr/>
          <p:nvPr/>
        </p:nvSpPr>
        <p:spPr>
          <a:xfrm>
            <a:off x="7853783" y="3689323"/>
            <a:ext cx="37235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sz="1400" b="1" dirty="0" smtClean="0"/>
              <a:t>* J</a:t>
            </a:r>
            <a:r>
              <a:rPr lang="en-GB" sz="1400" b="1" dirty="0"/>
              <a:t>. Wolfenden et al. </a:t>
            </a:r>
            <a:r>
              <a:rPr lang="it-IT" sz="1400" b="1" i="1" dirty="0" smtClean="0"/>
              <a:t>Sensors</a:t>
            </a:r>
            <a:r>
              <a:rPr lang="it-IT" sz="1400" b="1" dirty="0" smtClean="0"/>
              <a:t> </a:t>
            </a:r>
            <a:r>
              <a:rPr lang="it-IT" sz="1400" b="1" dirty="0"/>
              <a:t>23(4), </a:t>
            </a:r>
            <a:r>
              <a:rPr lang="it-IT" sz="1400" b="1" dirty="0" smtClean="0"/>
              <a:t>2248 (2023); </a:t>
            </a:r>
            <a:r>
              <a:rPr lang="it-IT" sz="1400" b="1" dirty="0">
                <a:hlinkClick r:id="rId8"/>
              </a:rPr>
              <a:t>https://</a:t>
            </a:r>
            <a:r>
              <a:rPr lang="it-IT" sz="1400" b="1" dirty="0" smtClean="0">
                <a:hlinkClick r:id="rId8"/>
              </a:rPr>
              <a:t>doi.org/10.3390/s23042248</a:t>
            </a:r>
            <a:r>
              <a:rPr lang="it-IT" sz="1400" b="1" dirty="0" smtClean="0"/>
              <a:t> </a:t>
            </a:r>
            <a:endParaRPr lang="en-GB" sz="1400" b="1" dirty="0"/>
          </a:p>
        </p:txBody>
      </p:sp>
      <p:sp>
        <p:nvSpPr>
          <p:cNvPr id="56" name="TextBox 46">
            <a:extLst>
              <a:ext uri="{FF2B5EF4-FFF2-40B4-BE49-F238E27FC236}">
                <a16:creationId xmlns:a16="http://schemas.microsoft.com/office/drawing/2014/main" id="{64C05072-7476-4460-B97B-D541B1CF5319}"/>
              </a:ext>
            </a:extLst>
          </p:cNvPr>
          <p:cNvSpPr txBox="1"/>
          <p:nvPr/>
        </p:nvSpPr>
        <p:spPr>
          <a:xfrm>
            <a:off x="182208" y="4417128"/>
            <a:ext cx="11336508" cy="923330"/>
          </a:xfrm>
          <a:prstGeom prst="rect">
            <a:avLst/>
          </a:prstGeom>
          <a:ln w="57150">
            <a:solidFill>
              <a:srgbClr val="E2A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Improved loss location resolution, &lt;10cm, and applications of RF breakdown detection – New paper*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Two new PhD students working in this area – one dedicated to applications to ERLs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Beginning simulation studies to study novel applications</a:t>
            </a:r>
          </a:p>
        </p:txBody>
      </p:sp>
      <p:pic>
        <p:nvPicPr>
          <p:cNvPr id="57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sp>
        <p:nvSpPr>
          <p:cNvPr id="59" name="Rectangle 58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94352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Optical fibre beam loss monitor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17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4" name="Rectangle 13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  <p:pic>
        <p:nvPicPr>
          <p:cNvPr id="15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26994" y="1107366"/>
            <a:ext cx="117602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Possible implementation options: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2400" b="1" dirty="0" smtClean="0">
                <a:solidFill>
                  <a:prstClr val="black"/>
                </a:solidFill>
              </a:rPr>
              <a:t>Everywhere</a:t>
            </a:r>
            <a:endParaRPr lang="en-GB" sz="2400" b="1" dirty="0">
              <a:solidFill>
                <a:prstClr val="black"/>
              </a:solidFill>
            </a:endParaRP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GB" sz="2400" dirty="0" smtClean="0">
                <a:solidFill>
                  <a:prstClr val="black"/>
                </a:solidFill>
              </a:rPr>
              <a:t>Completely non-invasive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kumimoji="0" lang="en-GB" sz="24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Layout of fibres would need some thought, but could be easily adapted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GB" sz="2400" dirty="0" smtClean="0">
                <a:solidFill>
                  <a:prstClr val="black"/>
                </a:solidFill>
                <a:latin typeface="Calibri" panose="020F0502020204030204"/>
              </a:rPr>
              <a:t>Coverage of up to ~100m per fibre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kumimoji="0" lang="en-GB" sz="24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Would need to consider “cross-talk” of signals on arcs</a:t>
            </a:r>
          </a:p>
        </p:txBody>
      </p:sp>
    </p:spTree>
    <p:extLst>
      <p:ext uri="{BB962C8B-B14F-4D97-AF65-F5344CB8AC3E}">
        <p14:creationId xmlns:p14="http://schemas.microsoft.com/office/powerpoint/2010/main" val="175133139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18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0C725966-2427-42A9-A4E1-CCCBCF061ECC}"/>
              </a:ext>
            </a:extLst>
          </p:cNvPr>
          <p:cNvSpPr txBox="1">
            <a:spLocks/>
          </p:cNvSpPr>
          <p:nvPr/>
        </p:nvSpPr>
        <p:spPr>
          <a:xfrm>
            <a:off x="510999" y="2163763"/>
            <a:ext cx="11170002" cy="2301874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 dirty="0" smtClean="0"/>
              <a:t>Virtual diagnostics</a:t>
            </a:r>
            <a:endParaRPr lang="en-GB" sz="5400" b="1" dirty="0"/>
          </a:p>
        </p:txBody>
      </p:sp>
      <p:pic>
        <p:nvPicPr>
          <p:cNvPr id="11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76969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Overview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pic>
        <p:nvPicPr>
          <p:cNvPr id="14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grpSp>
        <p:nvGrpSpPr>
          <p:cNvPr id="15" name="Groupe 3">
            <a:extLst>
              <a:ext uri="{FF2B5EF4-FFF2-40B4-BE49-F238E27FC236}">
                <a16:creationId xmlns:a16="http://schemas.microsoft.com/office/drawing/2014/main" id="{B40BF0AF-EFC2-CB45-9087-DEF71831F579}"/>
              </a:ext>
            </a:extLst>
          </p:cNvPr>
          <p:cNvGrpSpPr/>
          <p:nvPr/>
        </p:nvGrpSpPr>
        <p:grpSpPr>
          <a:xfrm>
            <a:off x="2967881" y="2080726"/>
            <a:ext cx="5856287" cy="2873829"/>
            <a:chOff x="31540" y="2979402"/>
            <a:chExt cx="4739884" cy="2463776"/>
          </a:xfrm>
        </p:grpSpPr>
        <p:grpSp>
          <p:nvGrpSpPr>
            <p:cNvPr id="20" name="Grouper 88">
              <a:extLst>
                <a:ext uri="{FF2B5EF4-FFF2-40B4-BE49-F238E27FC236}">
                  <a16:creationId xmlns:a16="http://schemas.microsoft.com/office/drawing/2014/main" id="{E45DDD20-8C93-A24A-B069-E2D8E8AC2CE0}"/>
                </a:ext>
              </a:extLst>
            </p:cNvPr>
            <p:cNvGrpSpPr/>
            <p:nvPr/>
          </p:nvGrpSpPr>
          <p:grpSpPr>
            <a:xfrm>
              <a:off x="31540" y="2979402"/>
              <a:ext cx="4739884" cy="2463776"/>
              <a:chOff x="0" y="799951"/>
              <a:chExt cx="8216900" cy="3874598"/>
            </a:xfrm>
          </p:grpSpPr>
          <p:grpSp>
            <p:nvGrpSpPr>
              <p:cNvPr id="22" name="Grouper 83">
                <a:extLst>
                  <a:ext uri="{FF2B5EF4-FFF2-40B4-BE49-F238E27FC236}">
                    <a16:creationId xmlns:a16="http://schemas.microsoft.com/office/drawing/2014/main" id="{37EA370D-C82D-2E4D-ABE1-8A891742F767}"/>
                  </a:ext>
                </a:extLst>
              </p:cNvPr>
              <p:cNvGrpSpPr/>
              <p:nvPr/>
            </p:nvGrpSpPr>
            <p:grpSpPr>
              <a:xfrm>
                <a:off x="0" y="799951"/>
                <a:ext cx="8216900" cy="3874598"/>
                <a:chOff x="0" y="799951"/>
                <a:chExt cx="8216900" cy="3874598"/>
              </a:xfrm>
            </p:grpSpPr>
            <p:pic>
              <p:nvPicPr>
                <p:cNvPr id="32" name="Picture 1" descr="Picture 1">
                  <a:extLst>
                    <a:ext uri="{FF2B5EF4-FFF2-40B4-BE49-F238E27FC236}">
                      <a16:creationId xmlns:a16="http://schemas.microsoft.com/office/drawing/2014/main" id="{682B66CB-B24F-3C4F-AE00-1A516D302CB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6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14717" b="14001"/>
                <a:stretch/>
              </p:blipFill>
              <p:spPr>
                <a:xfrm>
                  <a:off x="0" y="799951"/>
                  <a:ext cx="8216900" cy="3874598"/>
                </a:xfrm>
                <a:prstGeom prst="rect">
                  <a:avLst/>
                </a:prstGeom>
                <a:ln w="9525" cap="flat">
                  <a:solidFill>
                    <a:srgbClr val="C87700"/>
                  </a:solidFill>
                  <a:prstDash val="solid"/>
                  <a:miter lim="800000"/>
                </a:ln>
                <a:effectLst/>
              </p:spPr>
            </p:pic>
            <p:sp>
              <p:nvSpPr>
                <p:cNvPr id="34" name="TextBox 12">
                  <a:extLst>
                    <a:ext uri="{FF2B5EF4-FFF2-40B4-BE49-F238E27FC236}">
                      <a16:creationId xmlns:a16="http://schemas.microsoft.com/office/drawing/2014/main" id="{C2978879-8C67-0140-B501-623E557DF0EE}"/>
                    </a:ext>
                  </a:extLst>
                </p:cNvPr>
                <p:cNvSpPr txBox="1"/>
                <p:nvPr/>
              </p:nvSpPr>
              <p:spPr>
                <a:xfrm>
                  <a:off x="1675437" y="2640568"/>
                  <a:ext cx="700327" cy="37498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40396" tIns="40396" rIns="40396" bIns="40396" numCol="1" anchor="t">
                  <a:spAutoFit/>
                </a:bodyPr>
                <a:lstStyle>
                  <a:lvl1pPr>
                    <a:lnSpc>
                      <a:spcPct val="120000"/>
                    </a:lnSpc>
                    <a:defRPr sz="1200">
                      <a:solidFill>
                        <a:srgbClr val="FFFF00"/>
                      </a:solidFill>
                      <a:latin typeface="Arial Unicode MS"/>
                      <a:ea typeface="Arial Unicode MS"/>
                      <a:cs typeface="Arial Unicode MS"/>
                      <a:sym typeface="Arial Unicode MS"/>
                    </a:defRPr>
                  </a:lvl1pPr>
                </a:lstStyle>
                <a:p>
                  <a:r>
                    <a:rPr lang="en-US" sz="1000" dirty="0">
                      <a:latin typeface="+mn-lt"/>
                    </a:rPr>
                    <a:t>7</a:t>
                  </a:r>
                  <a:r>
                    <a:rPr sz="1000" dirty="0">
                      <a:solidFill>
                        <a:srgbClr val="C00000"/>
                      </a:solidFill>
                      <a:latin typeface="+mn-lt"/>
                    </a:rPr>
                    <a:t> </a:t>
                  </a:r>
                  <a:r>
                    <a:rPr sz="1000" dirty="0">
                      <a:latin typeface="+mn-lt"/>
                    </a:rPr>
                    <a:t>MeV</a:t>
                  </a:r>
                </a:p>
              </p:txBody>
            </p:sp>
            <p:sp>
              <p:nvSpPr>
                <p:cNvPr id="35" name="TextBox 13">
                  <a:extLst>
                    <a:ext uri="{FF2B5EF4-FFF2-40B4-BE49-F238E27FC236}">
                      <a16:creationId xmlns:a16="http://schemas.microsoft.com/office/drawing/2014/main" id="{A7A9BDAD-2F82-7C46-8FDB-34E660C69CB4}"/>
                    </a:ext>
                  </a:extLst>
                </p:cNvPr>
                <p:cNvSpPr txBox="1"/>
                <p:nvPr/>
              </p:nvSpPr>
              <p:spPr>
                <a:xfrm rot="20272894">
                  <a:off x="5005973" y="3567915"/>
                  <a:ext cx="1336542" cy="35575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40396" tIns="40396" rIns="40396" bIns="40396" numCol="1" anchor="t">
                  <a:spAutoFit/>
                </a:bodyPr>
                <a:lstStyle/>
                <a:p>
                  <a:pPr>
                    <a:lnSpc>
                      <a:spcPct val="120000"/>
                    </a:lnSpc>
                    <a:defRPr sz="1200">
                      <a:solidFill>
                        <a:srgbClr val="FFFF00"/>
                      </a:solidFill>
                      <a:latin typeface="Symbol"/>
                      <a:ea typeface="Symbol"/>
                      <a:cs typeface="Symbol"/>
                      <a:sym typeface="Symbol"/>
                    </a:defRPr>
                  </a:pPr>
                  <a:r>
                    <a:rPr sz="1000" dirty="0"/>
                    <a:t>D</a:t>
                  </a:r>
                  <a:r>
                    <a:rPr sz="1000" dirty="0">
                      <a:ea typeface="Arial Unicode MS"/>
                      <a:cs typeface="Arial Unicode MS"/>
                      <a:sym typeface="Arial Unicode MS"/>
                    </a:rPr>
                    <a:t>E = </a:t>
                  </a:r>
                  <a:r>
                    <a:rPr lang="en-US" sz="1000" dirty="0">
                      <a:solidFill>
                        <a:srgbClr val="FFFF00"/>
                      </a:solidFill>
                      <a:ea typeface="Arial Unicode MS"/>
                      <a:cs typeface="Arial Unicode MS"/>
                      <a:sym typeface="Arial Unicode MS"/>
                    </a:rPr>
                    <a:t>82.2</a:t>
                  </a:r>
                  <a:r>
                    <a:rPr sz="1000" dirty="0">
                      <a:ea typeface="Arial Unicode MS"/>
                      <a:cs typeface="Arial Unicode MS"/>
                      <a:sym typeface="Arial Unicode MS"/>
                    </a:rPr>
                    <a:t> </a:t>
                  </a:r>
                  <a:r>
                    <a:rPr sz="1000" dirty="0">
                      <a:latin typeface="+mj-lt"/>
                      <a:ea typeface="Arial Unicode MS"/>
                      <a:cs typeface="Arial Unicode MS"/>
                      <a:sym typeface="Arial Unicode MS"/>
                    </a:rPr>
                    <a:t>MeV</a:t>
                  </a:r>
                </a:p>
              </p:txBody>
            </p:sp>
            <p:sp>
              <p:nvSpPr>
                <p:cNvPr id="36" name="TextBox 15">
                  <a:extLst>
                    <a:ext uri="{FF2B5EF4-FFF2-40B4-BE49-F238E27FC236}">
                      <a16:creationId xmlns:a16="http://schemas.microsoft.com/office/drawing/2014/main" id="{7A4DB35B-E1BF-204B-A061-554A2F8F32C9}"/>
                    </a:ext>
                  </a:extLst>
                </p:cNvPr>
                <p:cNvSpPr txBox="1"/>
                <p:nvPr/>
              </p:nvSpPr>
              <p:spPr>
                <a:xfrm>
                  <a:off x="3903157" y="3850217"/>
                  <a:ext cx="782372" cy="37498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40396" tIns="40396" rIns="40396" bIns="40396" numCol="1" anchor="t">
                  <a:spAutoFit/>
                </a:bodyPr>
                <a:lstStyle>
                  <a:lvl1pPr algn="r">
                    <a:lnSpc>
                      <a:spcPct val="120000"/>
                    </a:lnSpc>
                    <a:defRPr sz="1200">
                      <a:solidFill>
                        <a:srgbClr val="FFFF00"/>
                      </a:solidFill>
                      <a:latin typeface="Arial Unicode MS"/>
                      <a:ea typeface="Arial Unicode MS"/>
                      <a:cs typeface="Arial Unicode MS"/>
                      <a:sym typeface="Arial Unicode MS"/>
                    </a:defRPr>
                  </a:lvl1pPr>
                </a:lstStyle>
                <a:p>
                  <a:r>
                    <a:rPr lang="en-US" sz="1000" dirty="0">
                      <a:latin typeface="+mn-lt"/>
                    </a:rPr>
                    <a:t>7</a:t>
                  </a:r>
                  <a:r>
                    <a:rPr sz="1000" dirty="0">
                      <a:latin typeface="+mn-lt"/>
                    </a:rPr>
                    <a:t> MeV </a:t>
                  </a:r>
                </a:p>
              </p:txBody>
            </p:sp>
            <p:sp>
              <p:nvSpPr>
                <p:cNvPr id="37" name="TextBox 12">
                  <a:extLst>
                    <a:ext uri="{FF2B5EF4-FFF2-40B4-BE49-F238E27FC236}">
                      <a16:creationId xmlns:a16="http://schemas.microsoft.com/office/drawing/2014/main" id="{C92A7484-0644-AC44-A5A8-2BB02292197B}"/>
                    </a:ext>
                  </a:extLst>
                </p:cNvPr>
                <p:cNvSpPr txBox="1"/>
                <p:nvPr/>
              </p:nvSpPr>
              <p:spPr>
                <a:xfrm>
                  <a:off x="7169207" y="1022374"/>
                  <a:ext cx="992289" cy="37498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40396" tIns="40396" rIns="40396" bIns="40396" numCol="1" anchor="t">
                  <a:spAutoFit/>
                </a:bodyPr>
                <a:lstStyle>
                  <a:lvl1pPr>
                    <a:lnSpc>
                      <a:spcPct val="120000"/>
                    </a:lnSpc>
                    <a:defRPr sz="1200">
                      <a:solidFill>
                        <a:srgbClr val="FFFF00"/>
                      </a:solidFill>
                      <a:latin typeface="Arial Unicode MS"/>
                      <a:ea typeface="Arial Unicode MS"/>
                      <a:cs typeface="Arial Unicode MS"/>
                      <a:sym typeface="Arial Unicode MS"/>
                    </a:defRPr>
                  </a:lvl1pPr>
                </a:lstStyle>
                <a:p>
                  <a:r>
                    <a:rPr sz="1000" dirty="0">
                      <a:latin typeface="+mn-lt"/>
                    </a:rPr>
                    <a:t>1 : 3 : 5</a:t>
                  </a:r>
                </a:p>
              </p:txBody>
            </p:sp>
            <p:sp>
              <p:nvSpPr>
                <p:cNvPr id="38" name="TextBox 12">
                  <a:extLst>
                    <a:ext uri="{FF2B5EF4-FFF2-40B4-BE49-F238E27FC236}">
                      <a16:creationId xmlns:a16="http://schemas.microsoft.com/office/drawing/2014/main" id="{46946165-446D-D940-94C1-22AA0CDB3B41}"/>
                    </a:ext>
                  </a:extLst>
                </p:cNvPr>
                <p:cNvSpPr txBox="1"/>
                <p:nvPr/>
              </p:nvSpPr>
              <p:spPr>
                <a:xfrm>
                  <a:off x="536151" y="3777352"/>
                  <a:ext cx="898782" cy="37498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40396" tIns="40396" rIns="40396" bIns="40396" numCol="1" anchor="t">
                  <a:spAutoFit/>
                </a:bodyPr>
                <a:lstStyle>
                  <a:lvl1pPr>
                    <a:lnSpc>
                      <a:spcPct val="120000"/>
                    </a:lnSpc>
                    <a:defRPr sz="1200">
                      <a:solidFill>
                        <a:srgbClr val="FFFF00"/>
                      </a:solidFill>
                      <a:latin typeface="Arial Unicode MS"/>
                      <a:ea typeface="Arial Unicode MS"/>
                      <a:cs typeface="Arial Unicode MS"/>
                      <a:sym typeface="Arial Unicode MS"/>
                    </a:defRPr>
                  </a:lvl1pPr>
                </a:lstStyle>
                <a:p>
                  <a:r>
                    <a:rPr sz="1000" dirty="0">
                      <a:latin typeface="+mn-lt"/>
                    </a:rPr>
                    <a:t>2 : 4 : 6</a:t>
                  </a:r>
                </a:p>
              </p:txBody>
            </p:sp>
            <p:sp>
              <p:nvSpPr>
                <p:cNvPr id="39" name="Straight Arrow Connector 16">
                  <a:extLst>
                    <a:ext uri="{FF2B5EF4-FFF2-40B4-BE49-F238E27FC236}">
                      <a16:creationId xmlns:a16="http://schemas.microsoft.com/office/drawing/2014/main" id="{3412FC47-596A-4B48-8AE7-374904A39D33}"/>
                    </a:ext>
                  </a:extLst>
                </p:cNvPr>
                <p:cNvSpPr/>
                <p:nvPr/>
              </p:nvSpPr>
              <p:spPr>
                <a:xfrm flipH="1">
                  <a:off x="3753451" y="3671690"/>
                  <a:ext cx="658344" cy="389375"/>
                </a:xfrm>
                <a:prstGeom prst="line">
                  <a:avLst/>
                </a:prstGeom>
                <a:noFill/>
                <a:ln w="12699" cap="flat">
                  <a:solidFill>
                    <a:srgbClr val="FFFF0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40396" tIns="40396" rIns="40396" bIns="40396" numCol="1" anchor="t">
                  <a:noAutofit/>
                </a:bodyPr>
                <a:lstStyle/>
                <a:p>
                  <a:endParaRPr sz="2000"/>
                </a:p>
              </p:txBody>
            </p:sp>
            <p:sp>
              <p:nvSpPr>
                <p:cNvPr id="40" name="TextBox 15">
                  <a:extLst>
                    <a:ext uri="{FF2B5EF4-FFF2-40B4-BE49-F238E27FC236}">
                      <a16:creationId xmlns:a16="http://schemas.microsoft.com/office/drawing/2014/main" id="{F84D6B57-EDE4-5F4F-9118-A249F8392FF8}"/>
                    </a:ext>
                  </a:extLst>
                </p:cNvPr>
                <p:cNvSpPr txBox="1"/>
                <p:nvPr/>
              </p:nvSpPr>
              <p:spPr>
                <a:xfrm rot="20492133">
                  <a:off x="3404071" y="4136384"/>
                  <a:ext cx="616363" cy="37498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40396" tIns="40396" rIns="40396" bIns="40396" numCol="1" anchor="t">
                  <a:spAutoFit/>
                </a:bodyPr>
                <a:lstStyle>
                  <a:lvl1pPr algn="r">
                    <a:lnSpc>
                      <a:spcPct val="120000"/>
                    </a:lnSpc>
                    <a:defRPr sz="1200">
                      <a:solidFill>
                        <a:srgbClr val="FFFF00"/>
                      </a:solidFill>
                      <a:latin typeface="Arial Unicode MS"/>
                      <a:ea typeface="Arial Unicode MS"/>
                      <a:cs typeface="Arial Unicode MS"/>
                      <a:sym typeface="Arial Unicode MS"/>
                    </a:defRPr>
                  </a:lvl1pPr>
                </a:lstStyle>
                <a:p>
                  <a:r>
                    <a:rPr sz="1000" dirty="0">
                      <a:latin typeface="+mn-lt"/>
                    </a:rPr>
                    <a:t>dump</a:t>
                  </a:r>
                </a:p>
              </p:txBody>
            </p:sp>
            <p:grpSp>
              <p:nvGrpSpPr>
                <p:cNvPr id="41" name="Cube 50">
                  <a:extLst>
                    <a:ext uri="{FF2B5EF4-FFF2-40B4-BE49-F238E27FC236}">
                      <a16:creationId xmlns:a16="http://schemas.microsoft.com/office/drawing/2014/main" id="{FC67BFB2-3674-374C-8919-136A8CCECED0}"/>
                    </a:ext>
                  </a:extLst>
                </p:cNvPr>
                <p:cNvGrpSpPr/>
                <p:nvPr/>
              </p:nvGrpSpPr>
              <p:grpSpPr>
                <a:xfrm>
                  <a:off x="887429" y="2952858"/>
                  <a:ext cx="749618" cy="224534"/>
                  <a:chOff x="0" y="0"/>
                  <a:chExt cx="749617" cy="224533"/>
                </a:xfrm>
              </p:grpSpPr>
              <p:sp>
                <p:nvSpPr>
                  <p:cNvPr id="50" name="Figure">
                    <a:extLst>
                      <a:ext uri="{FF2B5EF4-FFF2-40B4-BE49-F238E27FC236}">
                        <a16:creationId xmlns:a16="http://schemas.microsoft.com/office/drawing/2014/main" id="{A283050D-435D-1F4C-A531-BED453047413}"/>
                      </a:ext>
                    </a:extLst>
                  </p:cNvPr>
                  <p:cNvSpPr/>
                  <p:nvPr/>
                </p:nvSpPr>
                <p:spPr>
                  <a:xfrm rot="21040540">
                    <a:off x="3655" y="59437"/>
                    <a:ext cx="742307" cy="10566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5400"/>
                        </a:moveTo>
                        <a:lnTo>
                          <a:pt x="769" y="0"/>
                        </a:lnTo>
                        <a:lnTo>
                          <a:pt x="21600" y="0"/>
                        </a:lnTo>
                        <a:lnTo>
                          <a:pt x="21600" y="16200"/>
                        </a:lnTo>
                        <a:lnTo>
                          <a:pt x="20831" y="21600"/>
                        </a:ln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00863D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0396" tIns="40396" rIns="40396" bIns="40396" numCol="1" anchor="ctr">
                    <a:no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endParaRPr sz="2000"/>
                  </a:p>
                </p:txBody>
              </p:sp>
              <p:sp>
                <p:nvSpPr>
                  <p:cNvPr id="51" name="Figure">
                    <a:extLst>
                      <a:ext uri="{FF2B5EF4-FFF2-40B4-BE49-F238E27FC236}">
                        <a16:creationId xmlns:a16="http://schemas.microsoft.com/office/drawing/2014/main" id="{1E879D72-6580-4E4B-9976-E530987AC00D}"/>
                      </a:ext>
                    </a:extLst>
                  </p:cNvPr>
                  <p:cNvSpPr/>
                  <p:nvPr/>
                </p:nvSpPr>
                <p:spPr>
                  <a:xfrm rot="21040540">
                    <a:off x="714817" y="1441"/>
                    <a:ext cx="26416" cy="10566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5400"/>
                        </a:moveTo>
                        <a:lnTo>
                          <a:pt x="21600" y="0"/>
                        </a:lnTo>
                        <a:lnTo>
                          <a:pt x="21600" y="16200"/>
                        </a:ln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0396" tIns="40396" rIns="40396" bIns="40396" numCol="1" anchor="ctr">
                    <a:no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endParaRPr sz="2000"/>
                  </a:p>
                </p:txBody>
              </p:sp>
              <p:sp>
                <p:nvSpPr>
                  <p:cNvPr id="52" name="Figure">
                    <a:extLst>
                      <a:ext uri="{FF2B5EF4-FFF2-40B4-BE49-F238E27FC236}">
                        <a16:creationId xmlns:a16="http://schemas.microsoft.com/office/drawing/2014/main" id="{93499105-4A97-C94C-98FC-02DC25049A8E}"/>
                      </a:ext>
                    </a:extLst>
                  </p:cNvPr>
                  <p:cNvSpPr/>
                  <p:nvPr/>
                </p:nvSpPr>
                <p:spPr>
                  <a:xfrm rot="21040540">
                    <a:off x="-2765" y="59960"/>
                    <a:ext cx="742307" cy="2641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lnTo>
                          <a:pt x="769" y="0"/>
                        </a:lnTo>
                        <a:lnTo>
                          <a:pt x="21600" y="0"/>
                        </a:lnTo>
                        <a:lnTo>
                          <a:pt x="20831" y="2160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20000"/>
                    </a:srgb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0396" tIns="40396" rIns="40396" bIns="40396" numCol="1" anchor="ctr">
                    <a:no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endParaRPr sz="2000"/>
                  </a:p>
                </p:txBody>
              </p:sp>
              <p:sp>
                <p:nvSpPr>
                  <p:cNvPr id="54" name="Figure">
                    <a:extLst>
                      <a:ext uri="{FF2B5EF4-FFF2-40B4-BE49-F238E27FC236}">
                        <a16:creationId xmlns:a16="http://schemas.microsoft.com/office/drawing/2014/main" id="{5253FAD6-96F2-3649-B11D-B0EDDC5EB584}"/>
                      </a:ext>
                    </a:extLst>
                  </p:cNvPr>
                  <p:cNvSpPr/>
                  <p:nvPr/>
                </p:nvSpPr>
                <p:spPr>
                  <a:xfrm rot="21040540">
                    <a:off x="3655" y="59437"/>
                    <a:ext cx="742307" cy="105660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5400"/>
                        </a:moveTo>
                        <a:lnTo>
                          <a:pt x="769" y="0"/>
                        </a:lnTo>
                        <a:lnTo>
                          <a:pt x="21600" y="0"/>
                        </a:lnTo>
                        <a:lnTo>
                          <a:pt x="21600" y="16200"/>
                        </a:lnTo>
                        <a:lnTo>
                          <a:pt x="20831" y="21600"/>
                        </a:lnTo>
                        <a:lnTo>
                          <a:pt x="0" y="21600"/>
                        </a:lnTo>
                        <a:close/>
                        <a:moveTo>
                          <a:pt x="0" y="5400"/>
                        </a:moveTo>
                        <a:lnTo>
                          <a:pt x="20831" y="5400"/>
                        </a:lnTo>
                        <a:lnTo>
                          <a:pt x="21600" y="0"/>
                        </a:lnTo>
                        <a:moveTo>
                          <a:pt x="20831" y="5400"/>
                        </a:moveTo>
                        <a:lnTo>
                          <a:pt x="20831" y="21600"/>
                        </a:lnTo>
                      </a:path>
                    </a:pathLst>
                  </a:custGeom>
                  <a:noFill/>
                  <a:ln w="12699" cap="flat">
                    <a:solidFill>
                      <a:srgbClr val="00B050"/>
                    </a:solidFill>
                    <a:prstDash val="solid"/>
                    <a:round/>
                  </a:ln>
                  <a:effectLst/>
                </p:spPr>
                <p:txBody>
                  <a:bodyPr wrap="square" lIns="40396" tIns="40396" rIns="40396" bIns="40396" numCol="1" anchor="ctr">
                    <a:no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endParaRPr sz="2000"/>
                  </a:p>
                </p:txBody>
              </p:sp>
            </p:grpSp>
            <p:sp>
              <p:nvSpPr>
                <p:cNvPr id="42" name="Straight Arrow Connector 8">
                  <a:extLst>
                    <a:ext uri="{FF2B5EF4-FFF2-40B4-BE49-F238E27FC236}">
                      <a16:creationId xmlns:a16="http://schemas.microsoft.com/office/drawing/2014/main" id="{E665B0B2-F73F-1F45-BBD6-D22444DFE940}"/>
                    </a:ext>
                  </a:extLst>
                </p:cNvPr>
                <p:cNvSpPr/>
                <p:nvPr/>
              </p:nvSpPr>
              <p:spPr>
                <a:xfrm flipV="1">
                  <a:off x="1629574" y="2998600"/>
                  <a:ext cx="639263" cy="11740"/>
                </a:xfrm>
                <a:prstGeom prst="line">
                  <a:avLst/>
                </a:prstGeom>
                <a:noFill/>
                <a:ln w="12699" cap="flat">
                  <a:solidFill>
                    <a:srgbClr val="FFFF00"/>
                  </a:solidFill>
                  <a:prstDash val="solid"/>
                  <a:round/>
                  <a:tailEnd type="triangle" w="med" len="med"/>
                </a:ln>
                <a:effectLst/>
              </p:spPr>
              <p:txBody>
                <a:bodyPr wrap="square" lIns="40396" tIns="40396" rIns="40396" bIns="40396" numCol="1" anchor="t">
                  <a:noAutofit/>
                </a:bodyPr>
                <a:lstStyle/>
                <a:p>
                  <a:endParaRPr sz="2000"/>
                </a:p>
              </p:txBody>
            </p:sp>
            <p:sp>
              <p:nvSpPr>
                <p:cNvPr id="43" name="TextBox 15">
                  <a:extLst>
                    <a:ext uri="{FF2B5EF4-FFF2-40B4-BE49-F238E27FC236}">
                      <a16:creationId xmlns:a16="http://schemas.microsoft.com/office/drawing/2014/main" id="{2F73AAC6-13A4-C84F-89DE-1827CB35D46E}"/>
                    </a:ext>
                  </a:extLst>
                </p:cNvPr>
                <p:cNvSpPr txBox="1"/>
                <p:nvPr/>
              </p:nvSpPr>
              <p:spPr>
                <a:xfrm rot="21160245">
                  <a:off x="813462" y="2607187"/>
                  <a:ext cx="861997" cy="387989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40396" tIns="40396" rIns="40396" bIns="40396" numCol="1" anchor="t">
                  <a:spAutoFit/>
                </a:bodyPr>
                <a:lstStyle>
                  <a:lvl1pPr algn="ctr">
                    <a:lnSpc>
                      <a:spcPct val="120000"/>
                    </a:lnSpc>
                    <a:defRPr sz="1200">
                      <a:solidFill>
                        <a:srgbClr val="FFFF00"/>
                      </a:solidFill>
                      <a:latin typeface="Arial Unicode MS"/>
                      <a:ea typeface="Arial Unicode MS"/>
                      <a:cs typeface="Arial Unicode MS"/>
                      <a:sym typeface="Arial Unicode MS"/>
                    </a:defRPr>
                  </a:lvl1pPr>
                </a:lstStyle>
                <a:p>
                  <a:r>
                    <a:rPr sz="1050" dirty="0">
                      <a:latin typeface="+mn-lt"/>
                    </a:rPr>
                    <a:t>injector</a:t>
                  </a:r>
                </a:p>
              </p:txBody>
            </p:sp>
            <p:grpSp>
              <p:nvGrpSpPr>
                <p:cNvPr id="44" name="Cube 60">
                  <a:extLst>
                    <a:ext uri="{FF2B5EF4-FFF2-40B4-BE49-F238E27FC236}">
                      <a16:creationId xmlns:a16="http://schemas.microsoft.com/office/drawing/2014/main" id="{65238F8F-B398-A245-A524-ECD34548F7AB}"/>
                    </a:ext>
                  </a:extLst>
                </p:cNvPr>
                <p:cNvGrpSpPr/>
                <p:nvPr/>
              </p:nvGrpSpPr>
              <p:grpSpPr>
                <a:xfrm>
                  <a:off x="3485612" y="4004178"/>
                  <a:ext cx="320046" cy="240957"/>
                  <a:chOff x="0" y="0"/>
                  <a:chExt cx="320044" cy="240956"/>
                </a:xfrm>
              </p:grpSpPr>
              <p:sp>
                <p:nvSpPr>
                  <p:cNvPr id="46" name="Figure">
                    <a:extLst>
                      <a:ext uri="{FF2B5EF4-FFF2-40B4-BE49-F238E27FC236}">
                        <a16:creationId xmlns:a16="http://schemas.microsoft.com/office/drawing/2014/main" id="{8FEC8952-D450-6E47-ABB9-86AEE363F58C}"/>
                      </a:ext>
                    </a:extLst>
                  </p:cNvPr>
                  <p:cNvSpPr/>
                  <p:nvPr/>
                </p:nvSpPr>
                <p:spPr>
                  <a:xfrm rot="20483132" flipH="1">
                    <a:off x="17857" y="41233"/>
                    <a:ext cx="284330" cy="15849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5400"/>
                        </a:moveTo>
                        <a:lnTo>
                          <a:pt x="3010" y="0"/>
                        </a:lnTo>
                        <a:lnTo>
                          <a:pt x="21600" y="0"/>
                        </a:lnTo>
                        <a:lnTo>
                          <a:pt x="21600" y="16200"/>
                        </a:lnTo>
                        <a:lnTo>
                          <a:pt x="18590" y="21600"/>
                        </a:ln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B40000"/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0396" tIns="40396" rIns="40396" bIns="40396" numCol="1" anchor="ctr">
                    <a:no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endParaRPr sz="2000"/>
                  </a:p>
                </p:txBody>
              </p:sp>
              <p:sp>
                <p:nvSpPr>
                  <p:cNvPr id="47" name="Figure">
                    <a:extLst>
                      <a:ext uri="{FF2B5EF4-FFF2-40B4-BE49-F238E27FC236}">
                        <a16:creationId xmlns:a16="http://schemas.microsoft.com/office/drawing/2014/main" id="{35C4AD85-5463-174B-AF69-645DA13735F8}"/>
                      </a:ext>
                    </a:extLst>
                  </p:cNvPr>
                  <p:cNvSpPr/>
                  <p:nvPr/>
                </p:nvSpPr>
                <p:spPr>
                  <a:xfrm rot="20483132" flipH="1">
                    <a:off x="24258" y="80288"/>
                    <a:ext cx="39623" cy="15849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5400"/>
                        </a:moveTo>
                        <a:lnTo>
                          <a:pt x="21600" y="0"/>
                        </a:lnTo>
                        <a:lnTo>
                          <a:pt x="21600" y="16200"/>
                        </a:ln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0396" tIns="40396" rIns="40396" bIns="40396" numCol="1" anchor="ctr">
                    <a:no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endParaRPr sz="2000"/>
                  </a:p>
                </p:txBody>
              </p:sp>
              <p:sp>
                <p:nvSpPr>
                  <p:cNvPr id="48" name="Figure">
                    <a:extLst>
                      <a:ext uri="{FF2B5EF4-FFF2-40B4-BE49-F238E27FC236}">
                        <a16:creationId xmlns:a16="http://schemas.microsoft.com/office/drawing/2014/main" id="{2BA33F0C-FA0C-1B48-B206-7C13C8CA5C19}"/>
                      </a:ext>
                    </a:extLst>
                  </p:cNvPr>
                  <p:cNvSpPr/>
                  <p:nvPr/>
                </p:nvSpPr>
                <p:spPr>
                  <a:xfrm rot="20483132" flipH="1">
                    <a:off x="-1114" y="44342"/>
                    <a:ext cx="284330" cy="3962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1600"/>
                        </a:moveTo>
                        <a:lnTo>
                          <a:pt x="3010" y="0"/>
                        </a:lnTo>
                        <a:lnTo>
                          <a:pt x="21600" y="0"/>
                        </a:lnTo>
                        <a:lnTo>
                          <a:pt x="18590" y="2160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20000"/>
                    </a:srgb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40396" tIns="40396" rIns="40396" bIns="40396" numCol="1" anchor="ctr">
                    <a:no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endParaRPr sz="2000"/>
                  </a:p>
                </p:txBody>
              </p:sp>
              <p:sp>
                <p:nvSpPr>
                  <p:cNvPr id="49" name="Figure">
                    <a:extLst>
                      <a:ext uri="{FF2B5EF4-FFF2-40B4-BE49-F238E27FC236}">
                        <a16:creationId xmlns:a16="http://schemas.microsoft.com/office/drawing/2014/main" id="{2119CC9D-88DA-4245-A0D4-A1178619415C}"/>
                      </a:ext>
                    </a:extLst>
                  </p:cNvPr>
                  <p:cNvSpPr/>
                  <p:nvPr/>
                </p:nvSpPr>
                <p:spPr>
                  <a:xfrm rot="20483132" flipH="1">
                    <a:off x="17857" y="41233"/>
                    <a:ext cx="284330" cy="158491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5400"/>
                        </a:moveTo>
                        <a:lnTo>
                          <a:pt x="3010" y="0"/>
                        </a:lnTo>
                        <a:lnTo>
                          <a:pt x="21600" y="0"/>
                        </a:lnTo>
                        <a:lnTo>
                          <a:pt x="21600" y="16200"/>
                        </a:lnTo>
                        <a:lnTo>
                          <a:pt x="18590" y="21600"/>
                        </a:lnTo>
                        <a:lnTo>
                          <a:pt x="0" y="21600"/>
                        </a:lnTo>
                        <a:close/>
                        <a:moveTo>
                          <a:pt x="0" y="5400"/>
                        </a:moveTo>
                        <a:lnTo>
                          <a:pt x="18590" y="5400"/>
                        </a:lnTo>
                        <a:lnTo>
                          <a:pt x="21600" y="0"/>
                        </a:lnTo>
                        <a:moveTo>
                          <a:pt x="18590" y="5400"/>
                        </a:moveTo>
                        <a:lnTo>
                          <a:pt x="18590" y="21600"/>
                        </a:lnTo>
                      </a:path>
                    </a:pathLst>
                  </a:custGeom>
                  <a:noFill/>
                  <a:ln w="12699" cap="flat">
                    <a:solidFill>
                      <a:srgbClr val="DE8400"/>
                    </a:solidFill>
                    <a:prstDash val="solid"/>
                    <a:round/>
                  </a:ln>
                  <a:effectLst/>
                </p:spPr>
                <p:txBody>
                  <a:bodyPr wrap="square" lIns="40396" tIns="40396" rIns="40396" bIns="40396" numCol="1" anchor="ctr">
                    <a:noAutofit/>
                  </a:bodyPr>
                  <a:lstStyle/>
                  <a:p>
                    <a:pPr>
                      <a:lnSpc>
                        <a:spcPct val="120000"/>
                      </a:lnSpc>
                    </a:pPr>
                    <a:endParaRPr sz="2000"/>
                  </a:p>
                </p:txBody>
              </p:sp>
            </p:grpSp>
            <p:sp>
              <p:nvSpPr>
                <p:cNvPr id="45" name="Oval 26">
                  <a:extLst>
                    <a:ext uri="{FF2B5EF4-FFF2-40B4-BE49-F238E27FC236}">
                      <a16:creationId xmlns:a16="http://schemas.microsoft.com/office/drawing/2014/main" id="{1D07FC0E-C784-1445-ACC1-59AE6CD95683}"/>
                    </a:ext>
                  </a:extLst>
                </p:cNvPr>
                <p:cNvSpPr/>
                <p:nvPr/>
              </p:nvSpPr>
              <p:spPr>
                <a:xfrm>
                  <a:off x="868185" y="3063168"/>
                  <a:ext cx="125945" cy="119357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0396" tIns="40396" rIns="40396" bIns="40396" numCol="1" anchor="ctr">
                  <a:noAutofit/>
                </a:bodyPr>
                <a:lstStyle/>
                <a:p>
                  <a:pPr>
                    <a:lnSpc>
                      <a:spcPct val="120000"/>
                    </a:lnSpc>
                  </a:pPr>
                  <a:endParaRPr sz="2000"/>
                </a:p>
              </p:txBody>
            </p:sp>
          </p:grpSp>
          <p:pic>
            <p:nvPicPr>
              <p:cNvPr id="23" name="Image 86" descr="Image 86">
                <a:extLst>
                  <a:ext uri="{FF2B5EF4-FFF2-40B4-BE49-F238E27FC236}">
                    <a16:creationId xmlns:a16="http://schemas.microsoft.com/office/drawing/2014/main" id="{54A4DDCD-FBF6-A742-A4D6-09D66DF1AB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276990" y="2570148"/>
                <a:ext cx="1982580" cy="125215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" name="Image 87" descr="Image 87">
                <a:extLst>
                  <a:ext uri="{FF2B5EF4-FFF2-40B4-BE49-F238E27FC236}">
                    <a16:creationId xmlns:a16="http://schemas.microsoft.com/office/drawing/2014/main" id="{171E3465-829D-CC4E-BC64-7474AFD3C0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68837" y="1851505"/>
                <a:ext cx="1982581" cy="125215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17" name="TextBox 13">
              <a:extLst>
                <a:ext uri="{FF2B5EF4-FFF2-40B4-BE49-F238E27FC236}">
                  <a16:creationId xmlns:a16="http://schemas.microsoft.com/office/drawing/2014/main" id="{C0E5E976-3CE2-C145-B419-F300AD37AA42}"/>
                </a:ext>
              </a:extLst>
            </p:cNvPr>
            <p:cNvSpPr txBox="1"/>
            <p:nvPr/>
          </p:nvSpPr>
          <p:spPr>
            <a:xfrm rot="20272894">
              <a:off x="1391645" y="3662661"/>
              <a:ext cx="848103" cy="2262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0396" tIns="40396" rIns="40396" bIns="40396" numCol="1" anchor="t">
              <a:spAutoFit/>
            </a:bodyPr>
            <a:lstStyle/>
            <a:p>
              <a:pPr>
                <a:lnSpc>
                  <a:spcPct val="120000"/>
                </a:lnSpc>
                <a:defRPr sz="1200">
                  <a:solidFill>
                    <a:srgbClr val="FFFF00"/>
                  </a:solidFill>
                  <a:latin typeface="Symbol"/>
                  <a:ea typeface="Symbol"/>
                  <a:cs typeface="Symbol"/>
                  <a:sym typeface="Symbol"/>
                </a:defRPr>
              </a:pPr>
              <a:r>
                <a:rPr sz="1000" dirty="0"/>
                <a:t>D</a:t>
              </a:r>
              <a:r>
                <a:rPr sz="1000" dirty="0">
                  <a:ea typeface="Arial Unicode MS"/>
                  <a:cs typeface="Arial Unicode MS"/>
                  <a:sym typeface="Arial Unicode MS"/>
                </a:rPr>
                <a:t>E = </a:t>
              </a:r>
              <a:r>
                <a:rPr lang="en-US" sz="1000" dirty="0">
                  <a:solidFill>
                    <a:srgbClr val="FFFF00"/>
                  </a:solidFill>
                  <a:ea typeface="Arial Unicode MS"/>
                  <a:cs typeface="Arial Unicode MS"/>
                  <a:sym typeface="Arial Unicode MS"/>
                </a:rPr>
                <a:t>82.2</a:t>
              </a:r>
              <a:r>
                <a:rPr sz="1000" dirty="0">
                  <a:ea typeface="Arial Unicode MS"/>
                  <a:cs typeface="Arial Unicode MS"/>
                  <a:sym typeface="Arial Unicode MS"/>
                </a:rPr>
                <a:t> </a:t>
              </a:r>
              <a:r>
                <a:rPr sz="1000" dirty="0" smtClean="0">
                  <a:latin typeface="+mj-lt"/>
                  <a:ea typeface="Arial Unicode MS"/>
                  <a:cs typeface="Arial Unicode MS"/>
                  <a:sym typeface="Arial Unicode MS"/>
                </a:rPr>
                <a:t>M</a:t>
              </a:r>
              <a:r>
                <a:rPr lang="en-GB" sz="1000" dirty="0" smtClean="0">
                  <a:latin typeface="+mj-lt"/>
                  <a:ea typeface="Arial Unicode MS"/>
                  <a:cs typeface="Arial Unicode MS"/>
                  <a:sym typeface="Arial Unicode MS"/>
                </a:rPr>
                <a:t>eV</a:t>
              </a:r>
              <a:endParaRPr sz="1000" dirty="0">
                <a:latin typeface="+mj-lt"/>
                <a:ea typeface="Arial Unicode MS"/>
                <a:cs typeface="Arial Unicode MS"/>
                <a:sym typeface="Arial Unicode MS"/>
              </a:endParaRPr>
            </a:p>
          </p:txBody>
        </p:sp>
      </p:grpSp>
      <p:sp>
        <p:nvSpPr>
          <p:cNvPr id="55" name="Rectangle 54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  <p:sp>
        <p:nvSpPr>
          <p:cNvPr id="3" name="Oval 2"/>
          <p:cNvSpPr/>
          <p:nvPr/>
        </p:nvSpPr>
        <p:spPr>
          <a:xfrm>
            <a:off x="3434092" y="3393699"/>
            <a:ext cx="847530" cy="57043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>
            <a:stCxn id="3" idx="2"/>
          </p:cNvCxnSpPr>
          <p:nvPr/>
        </p:nvCxnSpPr>
        <p:spPr>
          <a:xfrm flipH="1" flipV="1">
            <a:off x="2539586" y="1931437"/>
            <a:ext cx="894506" cy="17474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 55"/>
          <p:cNvSpPr/>
          <p:nvPr/>
        </p:nvSpPr>
        <p:spPr>
          <a:xfrm>
            <a:off x="4381370" y="3596087"/>
            <a:ext cx="364216" cy="24513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/>
          <p:cNvCxnSpPr>
            <a:stCxn id="56" idx="2"/>
          </p:cNvCxnSpPr>
          <p:nvPr/>
        </p:nvCxnSpPr>
        <p:spPr>
          <a:xfrm flipH="1">
            <a:off x="2425959" y="3718655"/>
            <a:ext cx="1955411" cy="5704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 57"/>
          <p:cNvSpPr/>
          <p:nvPr/>
        </p:nvSpPr>
        <p:spPr>
          <a:xfrm>
            <a:off x="7007061" y="3527741"/>
            <a:ext cx="625633" cy="42108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9" name="Straight Connector 58"/>
          <p:cNvCxnSpPr>
            <a:endCxn id="58" idx="6"/>
          </p:cNvCxnSpPr>
          <p:nvPr/>
        </p:nvCxnSpPr>
        <p:spPr>
          <a:xfrm flipH="1" flipV="1">
            <a:off x="7632694" y="3738283"/>
            <a:ext cx="1431235" cy="47244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/>
          <p:nvPr/>
        </p:nvSpPr>
        <p:spPr>
          <a:xfrm>
            <a:off x="7546372" y="2177377"/>
            <a:ext cx="1189147" cy="80035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3" name="Straight Connector 62"/>
          <p:cNvCxnSpPr>
            <a:endCxn id="62" idx="6"/>
          </p:cNvCxnSpPr>
          <p:nvPr/>
        </p:nvCxnSpPr>
        <p:spPr>
          <a:xfrm flipH="1">
            <a:off x="8735519" y="1866122"/>
            <a:ext cx="359141" cy="71143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/>
        </p:nvSpPr>
        <p:spPr>
          <a:xfrm>
            <a:off x="126993" y="1107366"/>
            <a:ext cx="28226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400" b="1" dirty="0" smtClean="0"/>
              <a:t>Injector beamline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Space charge</a:t>
            </a:r>
          </a:p>
        </p:txBody>
      </p:sp>
      <p:sp>
        <p:nvSpPr>
          <p:cNvPr id="68" name="Rectangle 67"/>
          <p:cNvSpPr/>
          <p:nvPr/>
        </p:nvSpPr>
        <p:spPr>
          <a:xfrm>
            <a:off x="115918" y="3619077"/>
            <a:ext cx="28980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400" b="1" dirty="0" smtClean="0"/>
              <a:t>Injection “point”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Efficiency</a:t>
            </a:r>
            <a:endParaRPr lang="en-GB" sz="2400" b="1" dirty="0" smtClean="0"/>
          </a:p>
        </p:txBody>
      </p:sp>
      <p:sp>
        <p:nvSpPr>
          <p:cNvPr id="69" name="Rectangle 68"/>
          <p:cNvSpPr/>
          <p:nvPr/>
        </p:nvSpPr>
        <p:spPr>
          <a:xfrm>
            <a:off x="9094660" y="1104856"/>
            <a:ext cx="3165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400" b="1" dirty="0" smtClean="0"/>
              <a:t>Recirculation arcs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Standardisation of diagnostics</a:t>
            </a:r>
          </a:p>
        </p:txBody>
      </p:sp>
      <p:sp>
        <p:nvSpPr>
          <p:cNvPr id="70" name="Rectangle 69"/>
          <p:cNvSpPr/>
          <p:nvPr/>
        </p:nvSpPr>
        <p:spPr>
          <a:xfrm>
            <a:off x="9094661" y="3622914"/>
            <a:ext cx="3056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en-GB" sz="2400" b="1" dirty="0" smtClean="0"/>
              <a:t>Common beamlines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Different energies</a:t>
            </a:r>
            <a:endParaRPr lang="en-GB" sz="2400" b="1" dirty="0" smtClean="0"/>
          </a:p>
        </p:txBody>
      </p:sp>
      <p:sp>
        <p:nvSpPr>
          <p:cNvPr id="71" name="Content Placeholder 2"/>
          <p:cNvSpPr txBox="1">
            <a:spLocks/>
          </p:cNvSpPr>
          <p:nvPr/>
        </p:nvSpPr>
        <p:spPr>
          <a:xfrm>
            <a:off x="11790338" y="5615483"/>
            <a:ext cx="360587" cy="27435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100" dirty="0" smtClean="0">
                <a:solidFill>
                  <a:schemeClr val="tx1"/>
                </a:solidFill>
              </a:rPr>
              <a:t>[1]</a:t>
            </a:r>
            <a:endParaRPr lang="da-DK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7194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6" grpId="0" animBg="1"/>
      <p:bldP spid="58" grpId="0" animBg="1"/>
      <p:bldP spid="62" grpId="0" animBg="1"/>
      <p:bldP spid="67" grpId="0"/>
      <p:bldP spid="68" grpId="0"/>
      <p:bldP spid="69" grpId="0"/>
      <p:bldP spid="70" grpId="0"/>
      <p:bldP spid="7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 smtClean="0"/>
              <a:t>Virtual </a:t>
            </a:r>
            <a:r>
              <a:rPr lang="en-GB" sz="4000" b="1" dirty="0"/>
              <a:t>diagnostics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DE5F195A-6B53-411A-9E38-610A4ADC84D8}"/>
              </a:ext>
            </a:extLst>
          </p:cNvPr>
          <p:cNvSpPr/>
          <p:nvPr/>
        </p:nvSpPr>
        <p:spPr>
          <a:xfrm>
            <a:off x="126994" y="1107366"/>
            <a:ext cx="11852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Ideally beam </a:t>
            </a:r>
            <a:r>
              <a:rPr lang="en-GB" sz="2400" dirty="0"/>
              <a:t>characteristics at </a:t>
            </a:r>
            <a:r>
              <a:rPr lang="en-GB" sz="2400" dirty="0" smtClean="0"/>
              <a:t>key locations (IP, injection, etc.) would be </a:t>
            </a:r>
            <a:r>
              <a:rPr lang="en-GB" sz="2400" b="1" dirty="0" smtClean="0"/>
              <a:t>monitored online</a:t>
            </a:r>
            <a:endParaRPr lang="en-GB" sz="2400" b="1" dirty="0"/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Can be difficult to integrate non-invasive diagnostics in these locations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Virtual </a:t>
            </a:r>
            <a:r>
              <a:rPr lang="en-GB" sz="2400" b="1" dirty="0"/>
              <a:t>diagnostics </a:t>
            </a:r>
            <a:r>
              <a:rPr lang="en-GB" sz="2400" dirty="0"/>
              <a:t>(VD) can take data away from an IP and infer properties at an </a:t>
            </a:r>
            <a:r>
              <a:rPr lang="en-GB" sz="2400" dirty="0" smtClean="0"/>
              <a:t>IP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u="sng" dirty="0" smtClean="0"/>
              <a:t>Example</a:t>
            </a:r>
            <a:r>
              <a:rPr lang="en-GB" sz="2400" u="sng" dirty="0" smtClean="0"/>
              <a:t>: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400" dirty="0" smtClean="0"/>
              <a:t>Simulation study on profile measurements at the FEBE on CLARA user IP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400" dirty="0" smtClean="0"/>
              <a:t>Upstream and downstream X-Y measurements to infer IP measurements</a:t>
            </a:r>
            <a:endParaRPr lang="en-GB" sz="24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8" name="Group 27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4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32" name="Rectangle 31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19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2214" y="4782917"/>
            <a:ext cx="1277748" cy="653284"/>
          </a:xfrm>
          <a:prstGeom prst="rect">
            <a:avLst/>
          </a:prstGeom>
        </p:spPr>
      </p:pic>
      <p:pic>
        <p:nvPicPr>
          <p:cNvPr id="38" name="Picture 8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8420" y="5426405"/>
            <a:ext cx="1505337" cy="387225"/>
          </a:xfrm>
          <a:prstGeom prst="rect">
            <a:avLst/>
          </a:prstGeom>
        </p:spPr>
      </p:pic>
      <p:pic>
        <p:nvPicPr>
          <p:cNvPr id="39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057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Virtual diagnostics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95" y="1160842"/>
            <a:ext cx="10208042" cy="3112208"/>
          </a:xfrm>
          <a:prstGeom prst="rect">
            <a:avLst/>
          </a:prstGeom>
        </p:spPr>
      </p:pic>
      <p:sp>
        <p:nvSpPr>
          <p:cNvPr id="63" name="Rectangle 62">
            <a:extLst>
              <a:ext uri="{FF2B5EF4-FFF2-40B4-BE49-F238E27FC236}">
                <a16:creationId xmlns:a16="http://schemas.microsoft.com/office/drawing/2014/main" id="{DE5F195A-6B53-411A-9E38-610A4ADC84D8}"/>
              </a:ext>
            </a:extLst>
          </p:cNvPr>
          <p:cNvSpPr/>
          <p:nvPr/>
        </p:nvSpPr>
        <p:spPr>
          <a:xfrm>
            <a:off x="126994" y="4318918"/>
            <a:ext cx="115260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Initial </a:t>
            </a:r>
            <a:r>
              <a:rPr lang="en-GB" sz="2400" b="1" dirty="0" smtClean="0"/>
              <a:t>simple demonstration </a:t>
            </a:r>
            <a:r>
              <a:rPr lang="en-GB" sz="2400" dirty="0" smtClean="0"/>
              <a:t>– existing planned profile measurement points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Quadrupoles were varied and profiles at screens were simulated</a:t>
            </a:r>
            <a:endParaRPr lang="en-GB" sz="24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3" name="Group 22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2" name="Content Placeholder 3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3" name="Picture 3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8" name="Rectangle 27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20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2214" y="4782917"/>
            <a:ext cx="1277748" cy="653284"/>
          </a:xfrm>
          <a:prstGeom prst="rect">
            <a:avLst/>
          </a:prstGeom>
        </p:spPr>
      </p:pic>
      <p:pic>
        <p:nvPicPr>
          <p:cNvPr id="36" name="Picture 8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8420" y="5426405"/>
            <a:ext cx="1505337" cy="387225"/>
          </a:xfrm>
          <a:prstGeom prst="rect">
            <a:avLst/>
          </a:prstGeom>
        </p:spPr>
      </p:pic>
      <p:pic>
        <p:nvPicPr>
          <p:cNvPr id="37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6745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Virtual diagnostics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DE5F195A-6B53-411A-9E38-610A4ADC84D8}"/>
              </a:ext>
            </a:extLst>
          </p:cNvPr>
          <p:cNvSpPr/>
          <p:nvPr/>
        </p:nvSpPr>
        <p:spPr>
          <a:xfrm>
            <a:off x="126994" y="4318918"/>
            <a:ext cx="115260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Convolutional Neural Network (CNN) </a:t>
            </a:r>
            <a:r>
              <a:rPr lang="en-GB" sz="2400" dirty="0" smtClean="0"/>
              <a:t>used with tuneable </a:t>
            </a:r>
            <a:r>
              <a:rPr lang="en-GB" sz="2400" b="1" dirty="0" err="1" smtClean="0">
                <a:solidFill>
                  <a:srgbClr val="C70000"/>
                </a:solidFill>
              </a:rPr>
              <a:t>hyperparameters</a:t>
            </a:r>
            <a:endParaRPr lang="en-GB" sz="2400" b="1" dirty="0" smtClean="0">
              <a:solidFill>
                <a:srgbClr val="C70000"/>
              </a:solidFill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Upstream and downstream </a:t>
            </a:r>
            <a:r>
              <a:rPr lang="en-GB" sz="2400" dirty="0" smtClean="0"/>
              <a:t>versions of the diagnostic were tested</a:t>
            </a:r>
            <a:endParaRPr lang="en-GB" sz="24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98" y="1112646"/>
            <a:ext cx="10041526" cy="3393153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16" name="Group 15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1" name="Content Placeholder 3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19" name="Rectangle 18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21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2214" y="4782917"/>
            <a:ext cx="1277748" cy="653284"/>
          </a:xfrm>
          <a:prstGeom prst="rect">
            <a:avLst/>
          </a:prstGeom>
        </p:spPr>
      </p:pic>
      <p:pic>
        <p:nvPicPr>
          <p:cNvPr id="31" name="Picture 8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8420" y="5426405"/>
            <a:ext cx="1505337" cy="387225"/>
          </a:xfrm>
          <a:prstGeom prst="rect">
            <a:avLst/>
          </a:prstGeom>
        </p:spPr>
      </p:pic>
      <p:pic>
        <p:nvPicPr>
          <p:cNvPr id="32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5240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Virtual diagnostics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DE5F195A-6B53-411A-9E38-610A4ADC84D8}"/>
              </a:ext>
            </a:extLst>
          </p:cNvPr>
          <p:cNvSpPr/>
          <p:nvPr/>
        </p:nvSpPr>
        <p:spPr>
          <a:xfrm>
            <a:off x="-22299" y="4565661"/>
            <a:ext cx="1152603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Can infer X-Y beam profile away from the IP – no other beam parameters needed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Either via non-invasive pre-IP measurements or invasive post-IP measurements</a:t>
            </a:r>
            <a:endParaRPr lang="en-GB" sz="2400" b="1" dirty="0"/>
          </a:p>
        </p:txBody>
      </p:sp>
      <p:grpSp>
        <p:nvGrpSpPr>
          <p:cNvPr id="18" name="Group 17"/>
          <p:cNvGrpSpPr/>
          <p:nvPr/>
        </p:nvGrpSpPr>
        <p:grpSpPr>
          <a:xfrm>
            <a:off x="2716507" y="457354"/>
            <a:ext cx="6127718" cy="4971403"/>
            <a:chOff x="972702" y="26107525"/>
            <a:chExt cx="10207006" cy="828092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2702" y="26107525"/>
              <a:ext cx="10207006" cy="5103502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2702" y="29284943"/>
              <a:ext cx="10207006" cy="5103502"/>
            </a:xfrm>
            <a:prstGeom prst="rect">
              <a:avLst/>
            </a:prstGeom>
          </p:spPr>
        </p:pic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DE5F195A-6B53-411A-9E38-610A4ADC84D8}"/>
              </a:ext>
            </a:extLst>
          </p:cNvPr>
          <p:cNvSpPr/>
          <p:nvPr/>
        </p:nvSpPr>
        <p:spPr>
          <a:xfrm>
            <a:off x="997918" y="1437607"/>
            <a:ext cx="1463530" cy="727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GB" sz="2400" b="1" dirty="0" smtClean="0"/>
              <a:t>Upstream</a:t>
            </a:r>
            <a:endParaRPr lang="en-GB" sz="2400" b="1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E5F195A-6B53-411A-9E38-610A4ADC84D8}"/>
              </a:ext>
            </a:extLst>
          </p:cNvPr>
          <p:cNvSpPr/>
          <p:nvPr/>
        </p:nvSpPr>
        <p:spPr>
          <a:xfrm>
            <a:off x="624114" y="3352225"/>
            <a:ext cx="1837334" cy="727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200000"/>
              </a:lnSpc>
            </a:pPr>
            <a:r>
              <a:rPr lang="en-GB" sz="2400" b="1" dirty="0" smtClean="0"/>
              <a:t>Downstream</a:t>
            </a:r>
            <a:endParaRPr lang="en-GB" sz="2400" b="1" dirty="0"/>
          </a:p>
        </p:txBody>
      </p:sp>
      <p:grpSp>
        <p:nvGrpSpPr>
          <p:cNvPr id="28" name="Group 27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31" name="Group 30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4" name="Content Placeholder 3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32" name="Rectangle 31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22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2214" y="4782917"/>
            <a:ext cx="1277748" cy="653284"/>
          </a:xfrm>
          <a:prstGeom prst="rect">
            <a:avLst/>
          </a:prstGeom>
        </p:spPr>
      </p:pic>
      <p:pic>
        <p:nvPicPr>
          <p:cNvPr id="38" name="Picture 8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8420" y="5426405"/>
            <a:ext cx="1505337" cy="387225"/>
          </a:xfrm>
          <a:prstGeom prst="rect">
            <a:avLst/>
          </a:prstGeom>
        </p:spPr>
      </p:pic>
      <p:pic>
        <p:nvPicPr>
          <p:cNvPr id="39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8562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Virtual diagnostics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18" name="Group 17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1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19" name="Rectangle 18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23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  <p:pic>
        <p:nvPicPr>
          <p:cNvPr id="28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5085182" y="2715211"/>
            <a:ext cx="5780605" cy="3097765"/>
            <a:chOff x="5980922" y="3144417"/>
            <a:chExt cx="5780605" cy="3097765"/>
          </a:xfrm>
        </p:grpSpPr>
        <p:grpSp>
          <p:nvGrpSpPr>
            <p:cNvPr id="13" name="Groupe 3">
              <a:extLst>
                <a:ext uri="{FF2B5EF4-FFF2-40B4-BE49-F238E27FC236}">
                  <a16:creationId xmlns:a16="http://schemas.microsoft.com/office/drawing/2014/main" id="{B40BF0AF-EFC2-CB45-9087-DEF71831F579}"/>
                </a:ext>
              </a:extLst>
            </p:cNvPr>
            <p:cNvGrpSpPr/>
            <p:nvPr/>
          </p:nvGrpSpPr>
          <p:grpSpPr>
            <a:xfrm>
              <a:off x="5980922" y="3144417"/>
              <a:ext cx="5780605" cy="3097765"/>
              <a:chOff x="60835" y="2804125"/>
              <a:chExt cx="4678630" cy="2655759"/>
            </a:xfrm>
          </p:grpSpPr>
          <p:grpSp>
            <p:nvGrpSpPr>
              <p:cNvPr id="17" name="Groupe 10">
                <a:extLst>
                  <a:ext uri="{FF2B5EF4-FFF2-40B4-BE49-F238E27FC236}">
                    <a16:creationId xmlns:a16="http://schemas.microsoft.com/office/drawing/2014/main" id="{9C0F2D7A-7211-4E40-B6C9-2989D781E611}"/>
                  </a:ext>
                </a:extLst>
              </p:cNvPr>
              <p:cNvGrpSpPr/>
              <p:nvPr/>
            </p:nvGrpSpPr>
            <p:grpSpPr>
              <a:xfrm>
                <a:off x="60835" y="2804125"/>
                <a:ext cx="4678630" cy="2655759"/>
                <a:chOff x="2046882" y="1210577"/>
                <a:chExt cx="7166340" cy="3690221"/>
              </a:xfrm>
            </p:grpSpPr>
            <p:grpSp>
              <p:nvGrpSpPr>
                <p:cNvPr id="25" name="Grouper 88">
                  <a:extLst>
                    <a:ext uri="{FF2B5EF4-FFF2-40B4-BE49-F238E27FC236}">
                      <a16:creationId xmlns:a16="http://schemas.microsoft.com/office/drawing/2014/main" id="{E45DDD20-8C93-A24A-B069-E2D8E8AC2CE0}"/>
                    </a:ext>
                  </a:extLst>
                </p:cNvPr>
                <p:cNvGrpSpPr/>
                <p:nvPr/>
              </p:nvGrpSpPr>
              <p:grpSpPr>
                <a:xfrm>
                  <a:off x="2046882" y="1210577"/>
                  <a:ext cx="7166340" cy="3690221"/>
                  <a:chOff x="50784" y="524305"/>
                  <a:chExt cx="8110712" cy="4176514"/>
                </a:xfrm>
              </p:grpSpPr>
              <p:grpSp>
                <p:nvGrpSpPr>
                  <p:cNvPr id="27" name="Grouper 83">
                    <a:extLst>
                      <a:ext uri="{FF2B5EF4-FFF2-40B4-BE49-F238E27FC236}">
                        <a16:creationId xmlns:a16="http://schemas.microsoft.com/office/drawing/2014/main" id="{37EA370D-C82D-2E4D-ABE1-8A891742F767}"/>
                      </a:ext>
                    </a:extLst>
                  </p:cNvPr>
                  <p:cNvGrpSpPr/>
                  <p:nvPr/>
                </p:nvGrpSpPr>
                <p:grpSpPr>
                  <a:xfrm>
                    <a:off x="50784" y="524305"/>
                    <a:ext cx="8110712" cy="4176514"/>
                    <a:chOff x="50784" y="524305"/>
                    <a:chExt cx="8110712" cy="4176514"/>
                  </a:xfrm>
                </p:grpSpPr>
                <p:pic>
                  <p:nvPicPr>
                    <p:cNvPr id="31" name="Picture 1" descr="Picture 1">
                      <a:extLst>
                        <a:ext uri="{FF2B5EF4-FFF2-40B4-BE49-F238E27FC236}">
                          <a16:creationId xmlns:a16="http://schemas.microsoft.com/office/drawing/2014/main" id="{682B66CB-B24F-3C4F-AE00-1A516D302CB1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6" cstate="email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 l="619" t="9646" r="759" b="13517"/>
                    <a:stretch/>
                  </p:blipFill>
                  <p:spPr>
                    <a:xfrm>
                      <a:off x="50784" y="524305"/>
                      <a:ext cx="8103760" cy="4176514"/>
                    </a:xfrm>
                    <a:prstGeom prst="rect">
                      <a:avLst/>
                    </a:prstGeom>
                    <a:ln w="9525" cap="flat">
                      <a:solidFill>
                        <a:srgbClr val="C87700"/>
                      </a:solidFill>
                      <a:prstDash val="solid"/>
                      <a:miter lim="800000"/>
                    </a:ln>
                    <a:effectLst/>
                  </p:spPr>
                </p:pic>
                <p:sp>
                  <p:nvSpPr>
                    <p:cNvPr id="33" name="TextBox 12">
                      <a:extLst>
                        <a:ext uri="{FF2B5EF4-FFF2-40B4-BE49-F238E27FC236}">
                          <a16:creationId xmlns:a16="http://schemas.microsoft.com/office/drawing/2014/main" id="{C2978879-8C67-0140-B501-623E557DF0E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675437" y="2640568"/>
                      <a:ext cx="700327" cy="374985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xmlns="" val="1"/>
                      </a:ext>
                    </a:extLst>
                  </p:spPr>
                  <p:txBody>
                    <a:bodyPr wrap="square" lIns="40396" tIns="40396" rIns="40396" bIns="40396" numCol="1" anchor="t">
                      <a:spAutoFit/>
                    </a:bodyPr>
                    <a:lstStyle>
                      <a:lvl1pPr>
                        <a:lnSpc>
                          <a:spcPct val="120000"/>
                        </a:lnSpc>
                        <a:defRPr sz="1200">
                          <a:solidFill>
                            <a:srgbClr val="FFFF00"/>
                          </a:solidFill>
                          <a:latin typeface="Arial Unicode MS"/>
                          <a:ea typeface="Arial Unicode MS"/>
                          <a:cs typeface="Arial Unicode MS"/>
                          <a:sym typeface="Arial Unicode MS"/>
                        </a:defRPr>
                      </a:lvl1pPr>
                    </a:lstStyle>
                    <a:p>
                      <a:r>
                        <a:rPr lang="en-US" sz="1000" dirty="0">
                          <a:latin typeface="+mn-lt"/>
                        </a:rPr>
                        <a:t>7</a:t>
                      </a:r>
                      <a:r>
                        <a:rPr sz="1000" dirty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r>
                        <a:rPr sz="1000" dirty="0">
                          <a:latin typeface="+mn-lt"/>
                        </a:rPr>
                        <a:t>MeV</a:t>
                      </a:r>
                    </a:p>
                  </p:txBody>
                </p:sp>
                <p:sp>
                  <p:nvSpPr>
                    <p:cNvPr id="35" name="TextBox 13">
                      <a:extLst>
                        <a:ext uri="{FF2B5EF4-FFF2-40B4-BE49-F238E27FC236}">
                          <a16:creationId xmlns:a16="http://schemas.microsoft.com/office/drawing/2014/main" id="{A7A9BDAD-2F82-7C46-8FDB-34E660C69CB4}"/>
                        </a:ext>
                      </a:extLst>
                    </p:cNvPr>
                    <p:cNvSpPr txBox="1"/>
                    <p:nvPr/>
                  </p:nvSpPr>
                  <p:spPr>
                    <a:xfrm rot="20272894">
                      <a:off x="5005973" y="3567915"/>
                      <a:ext cx="1336542" cy="355751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xmlns="" val="1"/>
                      </a:ext>
                    </a:extLst>
                  </p:spPr>
                  <p:txBody>
                    <a:bodyPr wrap="square" lIns="40396" tIns="40396" rIns="40396" bIns="40396" numCol="1" anchor="t">
                      <a:spAutoFit/>
                    </a:bodyPr>
                    <a:lstStyle/>
                    <a:p>
                      <a:pPr>
                        <a:lnSpc>
                          <a:spcPct val="120000"/>
                        </a:lnSpc>
                        <a:defRPr sz="1200">
                          <a:solidFill>
                            <a:srgbClr val="FFFF00"/>
                          </a:solidFill>
                          <a:latin typeface="Symbol"/>
                          <a:ea typeface="Symbol"/>
                          <a:cs typeface="Symbol"/>
                          <a:sym typeface="Symbol"/>
                        </a:defRPr>
                      </a:pPr>
                      <a:r>
                        <a:rPr sz="1000" dirty="0"/>
                        <a:t>D</a:t>
                      </a:r>
                      <a:r>
                        <a:rPr sz="1000" dirty="0">
                          <a:ea typeface="Arial Unicode MS"/>
                          <a:cs typeface="Arial Unicode MS"/>
                          <a:sym typeface="Arial Unicode MS"/>
                        </a:rPr>
                        <a:t>E = </a:t>
                      </a:r>
                      <a:r>
                        <a:rPr lang="en-US" sz="1000" dirty="0">
                          <a:solidFill>
                            <a:srgbClr val="FFFF00"/>
                          </a:solidFill>
                          <a:ea typeface="Arial Unicode MS"/>
                          <a:cs typeface="Arial Unicode MS"/>
                          <a:sym typeface="Arial Unicode MS"/>
                        </a:rPr>
                        <a:t>82.2</a:t>
                      </a:r>
                      <a:r>
                        <a:rPr sz="1000" dirty="0">
                          <a:ea typeface="Arial Unicode MS"/>
                          <a:cs typeface="Arial Unicode MS"/>
                          <a:sym typeface="Arial Unicode MS"/>
                        </a:rPr>
                        <a:t> </a:t>
                      </a:r>
                      <a:r>
                        <a:rPr sz="1000" dirty="0">
                          <a:latin typeface="+mj-lt"/>
                          <a:ea typeface="Arial Unicode MS"/>
                          <a:cs typeface="Arial Unicode MS"/>
                          <a:sym typeface="Arial Unicode MS"/>
                        </a:rPr>
                        <a:t>MeV</a:t>
                      </a:r>
                    </a:p>
                  </p:txBody>
                </p:sp>
                <p:sp>
                  <p:nvSpPr>
                    <p:cNvPr id="36" name="TextBox 15">
                      <a:extLst>
                        <a:ext uri="{FF2B5EF4-FFF2-40B4-BE49-F238E27FC236}">
                          <a16:creationId xmlns:a16="http://schemas.microsoft.com/office/drawing/2014/main" id="{7A4DB35B-E1BF-204B-A061-554A2F8F32C9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903157" y="3850217"/>
                      <a:ext cx="782372" cy="374985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xmlns="" val="1"/>
                      </a:ext>
                    </a:extLst>
                  </p:spPr>
                  <p:txBody>
                    <a:bodyPr wrap="square" lIns="40396" tIns="40396" rIns="40396" bIns="40396" numCol="1" anchor="t">
                      <a:spAutoFit/>
                    </a:bodyPr>
                    <a:lstStyle>
                      <a:lvl1pPr algn="r">
                        <a:lnSpc>
                          <a:spcPct val="120000"/>
                        </a:lnSpc>
                        <a:defRPr sz="1200">
                          <a:solidFill>
                            <a:srgbClr val="FFFF00"/>
                          </a:solidFill>
                          <a:latin typeface="Arial Unicode MS"/>
                          <a:ea typeface="Arial Unicode MS"/>
                          <a:cs typeface="Arial Unicode MS"/>
                          <a:sym typeface="Arial Unicode MS"/>
                        </a:defRPr>
                      </a:lvl1pPr>
                    </a:lstStyle>
                    <a:p>
                      <a:r>
                        <a:rPr lang="en-US" sz="1000" dirty="0">
                          <a:latin typeface="+mn-lt"/>
                        </a:rPr>
                        <a:t>7</a:t>
                      </a:r>
                      <a:r>
                        <a:rPr sz="1000" dirty="0">
                          <a:latin typeface="+mn-lt"/>
                        </a:rPr>
                        <a:t> MeV </a:t>
                      </a:r>
                    </a:p>
                  </p:txBody>
                </p:sp>
                <p:sp>
                  <p:nvSpPr>
                    <p:cNvPr id="37" name="TextBox 12">
                      <a:extLst>
                        <a:ext uri="{FF2B5EF4-FFF2-40B4-BE49-F238E27FC236}">
                          <a16:creationId xmlns:a16="http://schemas.microsoft.com/office/drawing/2014/main" id="{C92A7484-0644-AC44-A5A8-2BB02292197B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169207" y="1022374"/>
                      <a:ext cx="992289" cy="374985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xmlns="" val="1"/>
                      </a:ext>
                    </a:extLst>
                  </p:spPr>
                  <p:txBody>
                    <a:bodyPr wrap="square" lIns="40396" tIns="40396" rIns="40396" bIns="40396" numCol="1" anchor="t">
                      <a:spAutoFit/>
                    </a:bodyPr>
                    <a:lstStyle>
                      <a:lvl1pPr>
                        <a:lnSpc>
                          <a:spcPct val="120000"/>
                        </a:lnSpc>
                        <a:defRPr sz="1200">
                          <a:solidFill>
                            <a:srgbClr val="FFFF00"/>
                          </a:solidFill>
                          <a:latin typeface="Arial Unicode MS"/>
                          <a:ea typeface="Arial Unicode MS"/>
                          <a:cs typeface="Arial Unicode MS"/>
                          <a:sym typeface="Arial Unicode MS"/>
                        </a:defRPr>
                      </a:lvl1pPr>
                    </a:lstStyle>
                    <a:p>
                      <a:r>
                        <a:rPr sz="1000" dirty="0">
                          <a:latin typeface="+mn-lt"/>
                        </a:rPr>
                        <a:t>1 : 3 : 5</a:t>
                      </a:r>
                    </a:p>
                  </p:txBody>
                </p:sp>
                <p:sp>
                  <p:nvSpPr>
                    <p:cNvPr id="38" name="TextBox 12">
                      <a:extLst>
                        <a:ext uri="{FF2B5EF4-FFF2-40B4-BE49-F238E27FC236}">
                          <a16:creationId xmlns:a16="http://schemas.microsoft.com/office/drawing/2014/main" id="{46946165-446D-D940-94C1-22AA0CDB3B4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36151" y="3777352"/>
                      <a:ext cx="898782" cy="374985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xmlns="" val="1"/>
                      </a:ext>
                    </a:extLst>
                  </p:spPr>
                  <p:txBody>
                    <a:bodyPr wrap="square" lIns="40396" tIns="40396" rIns="40396" bIns="40396" numCol="1" anchor="t">
                      <a:spAutoFit/>
                    </a:bodyPr>
                    <a:lstStyle>
                      <a:lvl1pPr>
                        <a:lnSpc>
                          <a:spcPct val="120000"/>
                        </a:lnSpc>
                        <a:defRPr sz="1200">
                          <a:solidFill>
                            <a:srgbClr val="FFFF00"/>
                          </a:solidFill>
                          <a:latin typeface="Arial Unicode MS"/>
                          <a:ea typeface="Arial Unicode MS"/>
                          <a:cs typeface="Arial Unicode MS"/>
                          <a:sym typeface="Arial Unicode MS"/>
                        </a:defRPr>
                      </a:lvl1pPr>
                    </a:lstStyle>
                    <a:p>
                      <a:r>
                        <a:rPr sz="1000" dirty="0">
                          <a:latin typeface="+mn-lt"/>
                        </a:rPr>
                        <a:t>2 : 4 : 6</a:t>
                      </a:r>
                    </a:p>
                  </p:txBody>
                </p:sp>
                <p:sp>
                  <p:nvSpPr>
                    <p:cNvPr id="39" name="Straight Arrow Connector 16">
                      <a:extLst>
                        <a:ext uri="{FF2B5EF4-FFF2-40B4-BE49-F238E27FC236}">
                          <a16:creationId xmlns:a16="http://schemas.microsoft.com/office/drawing/2014/main" id="{3412FC47-596A-4B48-8AE7-374904A39D33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3753451" y="3671690"/>
                      <a:ext cx="658344" cy="389375"/>
                    </a:xfrm>
                    <a:prstGeom prst="line">
                      <a:avLst/>
                    </a:prstGeom>
                    <a:noFill/>
                    <a:ln w="12699" cap="flat">
                      <a:solidFill>
                        <a:srgbClr val="FFFF00"/>
                      </a:solidFill>
                      <a:prstDash val="solid"/>
                      <a:round/>
                      <a:tailEnd type="triangle" w="med" len="med"/>
                    </a:ln>
                    <a:effectLst/>
                  </p:spPr>
                  <p:txBody>
                    <a:bodyPr wrap="square" lIns="40396" tIns="40396" rIns="40396" bIns="40396" numCol="1" anchor="t">
                      <a:noAutofit/>
                    </a:bodyPr>
                    <a:lstStyle/>
                    <a:p>
                      <a:endParaRPr sz="2000"/>
                    </a:p>
                  </p:txBody>
                </p:sp>
                <p:sp>
                  <p:nvSpPr>
                    <p:cNvPr id="40" name="TextBox 15">
                      <a:extLst>
                        <a:ext uri="{FF2B5EF4-FFF2-40B4-BE49-F238E27FC236}">
                          <a16:creationId xmlns:a16="http://schemas.microsoft.com/office/drawing/2014/main" id="{F84D6B57-EDE4-5F4F-9118-A249F8392FF8}"/>
                        </a:ext>
                      </a:extLst>
                    </p:cNvPr>
                    <p:cNvSpPr txBox="1"/>
                    <p:nvPr/>
                  </p:nvSpPr>
                  <p:spPr>
                    <a:xfrm rot="20492133">
                      <a:off x="3404071" y="4136384"/>
                      <a:ext cx="616363" cy="374985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xmlns="" val="1"/>
                      </a:ext>
                    </a:extLst>
                  </p:spPr>
                  <p:txBody>
                    <a:bodyPr wrap="square" lIns="40396" tIns="40396" rIns="40396" bIns="40396" numCol="1" anchor="t">
                      <a:spAutoFit/>
                    </a:bodyPr>
                    <a:lstStyle>
                      <a:lvl1pPr algn="r">
                        <a:lnSpc>
                          <a:spcPct val="120000"/>
                        </a:lnSpc>
                        <a:defRPr sz="1200">
                          <a:solidFill>
                            <a:srgbClr val="FFFF00"/>
                          </a:solidFill>
                          <a:latin typeface="Arial Unicode MS"/>
                          <a:ea typeface="Arial Unicode MS"/>
                          <a:cs typeface="Arial Unicode MS"/>
                          <a:sym typeface="Arial Unicode MS"/>
                        </a:defRPr>
                      </a:lvl1pPr>
                    </a:lstStyle>
                    <a:p>
                      <a:r>
                        <a:rPr sz="1000" dirty="0">
                          <a:latin typeface="+mn-lt"/>
                        </a:rPr>
                        <a:t>dump</a:t>
                      </a:r>
                    </a:p>
                  </p:txBody>
                </p:sp>
                <p:grpSp>
                  <p:nvGrpSpPr>
                    <p:cNvPr id="41" name="Cube 50">
                      <a:extLst>
                        <a:ext uri="{FF2B5EF4-FFF2-40B4-BE49-F238E27FC236}">
                          <a16:creationId xmlns:a16="http://schemas.microsoft.com/office/drawing/2014/main" id="{FC67BFB2-3674-374C-8919-136A8CCECED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87429" y="2952858"/>
                      <a:ext cx="749618" cy="224534"/>
                      <a:chOff x="0" y="0"/>
                      <a:chExt cx="749617" cy="224533"/>
                    </a:xfrm>
                  </p:grpSpPr>
                  <p:sp>
                    <p:nvSpPr>
                      <p:cNvPr id="50" name="Figure">
                        <a:extLst>
                          <a:ext uri="{FF2B5EF4-FFF2-40B4-BE49-F238E27FC236}">
                            <a16:creationId xmlns:a16="http://schemas.microsoft.com/office/drawing/2014/main" id="{A283050D-435D-1F4C-A531-BED453047413}"/>
                          </a:ext>
                        </a:extLst>
                      </p:cNvPr>
                      <p:cNvSpPr/>
                      <p:nvPr/>
                    </p:nvSpPr>
                    <p:spPr>
                      <a:xfrm rot="21040540">
                        <a:off x="3655" y="59437"/>
                        <a:ext cx="742307" cy="10566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5400"/>
                            </a:moveTo>
                            <a:lnTo>
                              <a:pt x="769" y="0"/>
                            </a:lnTo>
                            <a:lnTo>
                              <a:pt x="21600" y="0"/>
                            </a:lnTo>
                            <a:lnTo>
                              <a:pt x="21600" y="16200"/>
                            </a:lnTo>
                            <a:lnTo>
                              <a:pt x="20831" y="21600"/>
                            </a:ln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solidFill>
                        <a:srgbClr val="00863D"/>
                      </a:solidFill>
                      <a:ln w="12700" cap="flat">
                        <a:noFill/>
                        <a:miter lim="400000"/>
                      </a:ln>
                      <a:effectLst/>
                    </p:spPr>
                    <p:txBody>
                      <a:bodyPr wrap="square" lIns="40396" tIns="40396" rIns="40396" bIns="40396" numCol="1" anchor="ctr">
                        <a:noAutofit/>
                      </a:bodyPr>
                      <a:lstStyle/>
                      <a:p>
                        <a:pPr>
                          <a:lnSpc>
                            <a:spcPct val="120000"/>
                          </a:lnSpc>
                        </a:pPr>
                        <a:endParaRPr sz="2000"/>
                      </a:p>
                    </p:txBody>
                  </p:sp>
                  <p:sp>
                    <p:nvSpPr>
                      <p:cNvPr id="51" name="Figure">
                        <a:extLst>
                          <a:ext uri="{FF2B5EF4-FFF2-40B4-BE49-F238E27FC236}">
                            <a16:creationId xmlns:a16="http://schemas.microsoft.com/office/drawing/2014/main" id="{1E879D72-6580-4E4B-9976-E530987AC00D}"/>
                          </a:ext>
                        </a:extLst>
                      </p:cNvPr>
                      <p:cNvSpPr/>
                      <p:nvPr/>
                    </p:nvSpPr>
                    <p:spPr>
                      <a:xfrm rot="21040540">
                        <a:off x="714817" y="1441"/>
                        <a:ext cx="26416" cy="10566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5400"/>
                            </a:moveTo>
                            <a:lnTo>
                              <a:pt x="21600" y="0"/>
                            </a:lnTo>
                            <a:lnTo>
                              <a:pt x="21600" y="16200"/>
                            </a:ln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 w="12700" cap="flat">
                        <a:noFill/>
                        <a:miter lim="400000"/>
                      </a:ln>
                      <a:effectLst/>
                    </p:spPr>
                    <p:txBody>
                      <a:bodyPr wrap="square" lIns="40396" tIns="40396" rIns="40396" bIns="40396" numCol="1" anchor="ctr">
                        <a:noAutofit/>
                      </a:bodyPr>
                      <a:lstStyle/>
                      <a:p>
                        <a:pPr>
                          <a:lnSpc>
                            <a:spcPct val="120000"/>
                          </a:lnSpc>
                        </a:pPr>
                        <a:endParaRPr sz="2000"/>
                      </a:p>
                    </p:txBody>
                  </p:sp>
                  <p:sp>
                    <p:nvSpPr>
                      <p:cNvPr id="52" name="Figure">
                        <a:extLst>
                          <a:ext uri="{FF2B5EF4-FFF2-40B4-BE49-F238E27FC236}">
                            <a16:creationId xmlns:a16="http://schemas.microsoft.com/office/drawing/2014/main" id="{93499105-4A97-C94C-98FC-02DC25049A8E}"/>
                          </a:ext>
                        </a:extLst>
                      </p:cNvPr>
                      <p:cNvSpPr/>
                      <p:nvPr/>
                    </p:nvSpPr>
                    <p:spPr>
                      <a:xfrm rot="21040540">
                        <a:off x="-2765" y="59960"/>
                        <a:ext cx="742307" cy="26416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21600"/>
                            </a:moveTo>
                            <a:lnTo>
                              <a:pt x="769" y="0"/>
                            </a:lnTo>
                            <a:lnTo>
                              <a:pt x="21600" y="0"/>
                            </a:lnTo>
                            <a:lnTo>
                              <a:pt x="20831" y="2160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20000"/>
                        </a:srgbClr>
                      </a:solidFill>
                      <a:ln w="12700" cap="flat">
                        <a:noFill/>
                        <a:miter lim="400000"/>
                      </a:ln>
                      <a:effectLst/>
                    </p:spPr>
                    <p:txBody>
                      <a:bodyPr wrap="square" lIns="40396" tIns="40396" rIns="40396" bIns="40396" numCol="1" anchor="ctr">
                        <a:noAutofit/>
                      </a:bodyPr>
                      <a:lstStyle/>
                      <a:p>
                        <a:pPr>
                          <a:lnSpc>
                            <a:spcPct val="120000"/>
                          </a:lnSpc>
                        </a:pPr>
                        <a:endParaRPr sz="2000"/>
                      </a:p>
                    </p:txBody>
                  </p:sp>
                  <p:sp>
                    <p:nvSpPr>
                      <p:cNvPr id="53" name="Figure">
                        <a:extLst>
                          <a:ext uri="{FF2B5EF4-FFF2-40B4-BE49-F238E27FC236}">
                            <a16:creationId xmlns:a16="http://schemas.microsoft.com/office/drawing/2014/main" id="{5253FAD6-96F2-3649-B11D-B0EDDC5EB584}"/>
                          </a:ext>
                        </a:extLst>
                      </p:cNvPr>
                      <p:cNvSpPr/>
                      <p:nvPr/>
                    </p:nvSpPr>
                    <p:spPr>
                      <a:xfrm rot="21040540">
                        <a:off x="3655" y="59437"/>
                        <a:ext cx="742307" cy="105660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5400"/>
                            </a:moveTo>
                            <a:lnTo>
                              <a:pt x="769" y="0"/>
                            </a:lnTo>
                            <a:lnTo>
                              <a:pt x="21600" y="0"/>
                            </a:lnTo>
                            <a:lnTo>
                              <a:pt x="21600" y="16200"/>
                            </a:lnTo>
                            <a:lnTo>
                              <a:pt x="20831" y="21600"/>
                            </a:lnTo>
                            <a:lnTo>
                              <a:pt x="0" y="21600"/>
                            </a:lnTo>
                            <a:close/>
                            <a:moveTo>
                              <a:pt x="0" y="5400"/>
                            </a:moveTo>
                            <a:lnTo>
                              <a:pt x="20831" y="5400"/>
                            </a:lnTo>
                            <a:lnTo>
                              <a:pt x="21600" y="0"/>
                            </a:lnTo>
                            <a:moveTo>
                              <a:pt x="20831" y="5400"/>
                            </a:moveTo>
                            <a:lnTo>
                              <a:pt x="20831" y="21600"/>
                            </a:lnTo>
                          </a:path>
                        </a:pathLst>
                      </a:custGeom>
                      <a:noFill/>
                      <a:ln w="12699" cap="flat">
                        <a:solidFill>
                          <a:srgbClr val="00B050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wrap="square" lIns="40396" tIns="40396" rIns="40396" bIns="40396" numCol="1" anchor="ctr">
                        <a:noAutofit/>
                      </a:bodyPr>
                      <a:lstStyle/>
                      <a:p>
                        <a:pPr>
                          <a:lnSpc>
                            <a:spcPct val="120000"/>
                          </a:lnSpc>
                        </a:pPr>
                        <a:endParaRPr sz="2000"/>
                      </a:p>
                    </p:txBody>
                  </p:sp>
                </p:grpSp>
                <p:sp>
                  <p:nvSpPr>
                    <p:cNvPr id="42" name="Straight Arrow Connector 8">
                      <a:extLst>
                        <a:ext uri="{FF2B5EF4-FFF2-40B4-BE49-F238E27FC236}">
                          <a16:creationId xmlns:a16="http://schemas.microsoft.com/office/drawing/2014/main" id="{E665B0B2-F73F-1F45-BBD6-D22444DFE940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629574" y="2998600"/>
                      <a:ext cx="639263" cy="11740"/>
                    </a:xfrm>
                    <a:prstGeom prst="line">
                      <a:avLst/>
                    </a:prstGeom>
                    <a:noFill/>
                    <a:ln w="12699" cap="flat">
                      <a:solidFill>
                        <a:srgbClr val="FFFF00"/>
                      </a:solidFill>
                      <a:prstDash val="solid"/>
                      <a:round/>
                      <a:tailEnd type="triangle" w="med" len="med"/>
                    </a:ln>
                    <a:effectLst/>
                  </p:spPr>
                  <p:txBody>
                    <a:bodyPr wrap="square" lIns="40396" tIns="40396" rIns="40396" bIns="40396" numCol="1" anchor="t">
                      <a:noAutofit/>
                    </a:bodyPr>
                    <a:lstStyle/>
                    <a:p>
                      <a:endParaRPr sz="2000"/>
                    </a:p>
                  </p:txBody>
                </p:sp>
                <p:sp>
                  <p:nvSpPr>
                    <p:cNvPr id="43" name="TextBox 15">
                      <a:extLst>
                        <a:ext uri="{FF2B5EF4-FFF2-40B4-BE49-F238E27FC236}">
                          <a16:creationId xmlns:a16="http://schemas.microsoft.com/office/drawing/2014/main" id="{2F73AAC6-13A4-C84F-89DE-1827CB35D46E}"/>
                        </a:ext>
                      </a:extLst>
                    </p:cNvPr>
                    <p:cNvSpPr txBox="1"/>
                    <p:nvPr/>
                  </p:nvSpPr>
                  <p:spPr>
                    <a:xfrm rot="21160245">
                      <a:off x="813462" y="2607187"/>
                      <a:ext cx="861997" cy="387989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extLst>
                      <a:ext uri="{C572A759-6A51-4108-AA02-DFA0A04FC94B}">
                        <ma14:wrappingTextBoxFlag xmlns:ma14="http://schemas.microsoft.com/office/mac/drawingml/2011/main" xmlns="" val="1"/>
                      </a:ext>
                    </a:extLst>
                  </p:spPr>
                  <p:txBody>
                    <a:bodyPr wrap="square" lIns="40396" tIns="40396" rIns="40396" bIns="40396" numCol="1" anchor="t">
                      <a:spAutoFit/>
                    </a:bodyPr>
                    <a:lstStyle>
                      <a:lvl1pPr algn="ctr">
                        <a:lnSpc>
                          <a:spcPct val="120000"/>
                        </a:lnSpc>
                        <a:defRPr sz="1200">
                          <a:solidFill>
                            <a:srgbClr val="FFFF00"/>
                          </a:solidFill>
                          <a:latin typeface="Arial Unicode MS"/>
                          <a:ea typeface="Arial Unicode MS"/>
                          <a:cs typeface="Arial Unicode MS"/>
                          <a:sym typeface="Arial Unicode MS"/>
                        </a:defRPr>
                      </a:lvl1pPr>
                    </a:lstStyle>
                    <a:p>
                      <a:r>
                        <a:rPr sz="1050" dirty="0">
                          <a:latin typeface="+mn-lt"/>
                        </a:rPr>
                        <a:t>injector</a:t>
                      </a:r>
                    </a:p>
                  </p:txBody>
                </p:sp>
                <p:grpSp>
                  <p:nvGrpSpPr>
                    <p:cNvPr id="44" name="Cube 60">
                      <a:extLst>
                        <a:ext uri="{FF2B5EF4-FFF2-40B4-BE49-F238E27FC236}">
                          <a16:creationId xmlns:a16="http://schemas.microsoft.com/office/drawing/2014/main" id="{65238F8F-B398-A245-A524-ECD34548F7A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485612" y="4004178"/>
                      <a:ext cx="320046" cy="240957"/>
                      <a:chOff x="0" y="0"/>
                      <a:chExt cx="320044" cy="240956"/>
                    </a:xfrm>
                  </p:grpSpPr>
                  <p:sp>
                    <p:nvSpPr>
                      <p:cNvPr id="46" name="Figure">
                        <a:extLst>
                          <a:ext uri="{FF2B5EF4-FFF2-40B4-BE49-F238E27FC236}">
                            <a16:creationId xmlns:a16="http://schemas.microsoft.com/office/drawing/2014/main" id="{8FEC8952-D450-6E47-ABB9-86AEE363F58C}"/>
                          </a:ext>
                        </a:extLst>
                      </p:cNvPr>
                      <p:cNvSpPr/>
                      <p:nvPr/>
                    </p:nvSpPr>
                    <p:spPr>
                      <a:xfrm rot="20483132" flipH="1">
                        <a:off x="17857" y="41233"/>
                        <a:ext cx="284330" cy="15849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5400"/>
                            </a:moveTo>
                            <a:lnTo>
                              <a:pt x="3010" y="0"/>
                            </a:lnTo>
                            <a:lnTo>
                              <a:pt x="21600" y="0"/>
                            </a:lnTo>
                            <a:lnTo>
                              <a:pt x="21600" y="16200"/>
                            </a:lnTo>
                            <a:lnTo>
                              <a:pt x="18590" y="21600"/>
                            </a:ln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solidFill>
                        <a:srgbClr val="B40000"/>
                      </a:solidFill>
                      <a:ln w="12700" cap="flat">
                        <a:noFill/>
                        <a:miter lim="400000"/>
                      </a:ln>
                      <a:effectLst/>
                    </p:spPr>
                    <p:txBody>
                      <a:bodyPr wrap="square" lIns="40396" tIns="40396" rIns="40396" bIns="40396" numCol="1" anchor="ctr">
                        <a:noAutofit/>
                      </a:bodyPr>
                      <a:lstStyle/>
                      <a:p>
                        <a:pPr>
                          <a:lnSpc>
                            <a:spcPct val="120000"/>
                          </a:lnSpc>
                        </a:pPr>
                        <a:endParaRPr sz="2000"/>
                      </a:p>
                    </p:txBody>
                  </p:sp>
                  <p:sp>
                    <p:nvSpPr>
                      <p:cNvPr id="47" name="Figure">
                        <a:extLst>
                          <a:ext uri="{FF2B5EF4-FFF2-40B4-BE49-F238E27FC236}">
                            <a16:creationId xmlns:a16="http://schemas.microsoft.com/office/drawing/2014/main" id="{35C4AD85-5463-174B-AF69-645DA13735F8}"/>
                          </a:ext>
                        </a:extLst>
                      </p:cNvPr>
                      <p:cNvSpPr/>
                      <p:nvPr/>
                    </p:nvSpPr>
                    <p:spPr>
                      <a:xfrm rot="20483132" flipH="1">
                        <a:off x="24258" y="80288"/>
                        <a:ext cx="39623" cy="15849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5400"/>
                            </a:moveTo>
                            <a:lnTo>
                              <a:pt x="21600" y="0"/>
                            </a:lnTo>
                            <a:lnTo>
                              <a:pt x="21600" y="16200"/>
                            </a:ln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solidFill>
                        <a:srgbClr val="000000">
                          <a:alpha val="20000"/>
                        </a:srgbClr>
                      </a:solidFill>
                      <a:ln w="12700" cap="flat">
                        <a:noFill/>
                        <a:miter lim="400000"/>
                      </a:ln>
                      <a:effectLst/>
                    </p:spPr>
                    <p:txBody>
                      <a:bodyPr wrap="square" lIns="40396" tIns="40396" rIns="40396" bIns="40396" numCol="1" anchor="ctr">
                        <a:noAutofit/>
                      </a:bodyPr>
                      <a:lstStyle/>
                      <a:p>
                        <a:pPr>
                          <a:lnSpc>
                            <a:spcPct val="120000"/>
                          </a:lnSpc>
                        </a:pPr>
                        <a:endParaRPr sz="2000"/>
                      </a:p>
                    </p:txBody>
                  </p:sp>
                  <p:sp>
                    <p:nvSpPr>
                      <p:cNvPr id="48" name="Figure">
                        <a:extLst>
                          <a:ext uri="{FF2B5EF4-FFF2-40B4-BE49-F238E27FC236}">
                            <a16:creationId xmlns:a16="http://schemas.microsoft.com/office/drawing/2014/main" id="{2BA33F0C-FA0C-1B48-B206-7C13C8CA5C19}"/>
                          </a:ext>
                        </a:extLst>
                      </p:cNvPr>
                      <p:cNvSpPr/>
                      <p:nvPr/>
                    </p:nvSpPr>
                    <p:spPr>
                      <a:xfrm rot="20483132" flipH="1">
                        <a:off x="-1114" y="44342"/>
                        <a:ext cx="284330" cy="39624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21600"/>
                            </a:moveTo>
                            <a:lnTo>
                              <a:pt x="3010" y="0"/>
                            </a:lnTo>
                            <a:lnTo>
                              <a:pt x="21600" y="0"/>
                            </a:lnTo>
                            <a:lnTo>
                              <a:pt x="18590" y="21600"/>
                            </a:lnTo>
                            <a:close/>
                          </a:path>
                        </a:pathLst>
                      </a:custGeom>
                      <a:solidFill>
                        <a:srgbClr val="FFFFFF">
                          <a:alpha val="20000"/>
                        </a:srgbClr>
                      </a:solidFill>
                      <a:ln w="12700" cap="flat">
                        <a:noFill/>
                        <a:miter lim="400000"/>
                      </a:ln>
                      <a:effectLst/>
                    </p:spPr>
                    <p:txBody>
                      <a:bodyPr wrap="square" lIns="40396" tIns="40396" rIns="40396" bIns="40396" numCol="1" anchor="ctr">
                        <a:noAutofit/>
                      </a:bodyPr>
                      <a:lstStyle/>
                      <a:p>
                        <a:pPr>
                          <a:lnSpc>
                            <a:spcPct val="120000"/>
                          </a:lnSpc>
                        </a:pPr>
                        <a:endParaRPr sz="2000"/>
                      </a:p>
                    </p:txBody>
                  </p:sp>
                  <p:sp>
                    <p:nvSpPr>
                      <p:cNvPr id="49" name="Figure">
                        <a:extLst>
                          <a:ext uri="{FF2B5EF4-FFF2-40B4-BE49-F238E27FC236}">
                            <a16:creationId xmlns:a16="http://schemas.microsoft.com/office/drawing/2014/main" id="{2119CC9D-88DA-4245-A0D4-A1178619415C}"/>
                          </a:ext>
                        </a:extLst>
                      </p:cNvPr>
                      <p:cNvSpPr/>
                      <p:nvPr/>
                    </p:nvSpPr>
                    <p:spPr>
                      <a:xfrm rot="20483132" flipH="1">
                        <a:off x="17857" y="41233"/>
                        <a:ext cx="284330" cy="158491"/>
                      </a:xfrm>
                      <a:custGeom>
                        <a:avLst/>
                        <a:gdLst/>
                        <a:ahLst/>
                        <a:cxnLst>
                          <a:cxn ang="0">
                            <a:pos x="wd2" y="hd2"/>
                          </a:cxn>
                          <a:cxn ang="5400000">
                            <a:pos x="wd2" y="hd2"/>
                          </a:cxn>
                          <a:cxn ang="10800000">
                            <a:pos x="wd2" y="hd2"/>
                          </a:cxn>
                          <a:cxn ang="16200000">
                            <a:pos x="wd2" y="hd2"/>
                          </a:cxn>
                        </a:cxnLst>
                        <a:rect l="0" t="0" r="r" b="b"/>
                        <a:pathLst>
                          <a:path w="21600" h="21600" extrusionOk="0">
                            <a:moveTo>
                              <a:pt x="0" y="5400"/>
                            </a:moveTo>
                            <a:lnTo>
                              <a:pt x="3010" y="0"/>
                            </a:lnTo>
                            <a:lnTo>
                              <a:pt x="21600" y="0"/>
                            </a:lnTo>
                            <a:lnTo>
                              <a:pt x="21600" y="16200"/>
                            </a:lnTo>
                            <a:lnTo>
                              <a:pt x="18590" y="21600"/>
                            </a:lnTo>
                            <a:lnTo>
                              <a:pt x="0" y="21600"/>
                            </a:lnTo>
                            <a:close/>
                            <a:moveTo>
                              <a:pt x="0" y="5400"/>
                            </a:moveTo>
                            <a:lnTo>
                              <a:pt x="18590" y="5400"/>
                            </a:lnTo>
                            <a:lnTo>
                              <a:pt x="21600" y="0"/>
                            </a:lnTo>
                            <a:moveTo>
                              <a:pt x="18590" y="5400"/>
                            </a:moveTo>
                            <a:lnTo>
                              <a:pt x="18590" y="21600"/>
                            </a:lnTo>
                          </a:path>
                        </a:pathLst>
                      </a:custGeom>
                      <a:noFill/>
                      <a:ln w="12699" cap="flat">
                        <a:solidFill>
                          <a:srgbClr val="DE8400"/>
                        </a:solidFill>
                        <a:prstDash val="solid"/>
                        <a:round/>
                      </a:ln>
                      <a:effectLst/>
                    </p:spPr>
                    <p:txBody>
                      <a:bodyPr wrap="square" lIns="40396" tIns="40396" rIns="40396" bIns="40396" numCol="1" anchor="ctr">
                        <a:noAutofit/>
                      </a:bodyPr>
                      <a:lstStyle/>
                      <a:p>
                        <a:pPr>
                          <a:lnSpc>
                            <a:spcPct val="120000"/>
                          </a:lnSpc>
                        </a:pPr>
                        <a:endParaRPr sz="2000"/>
                      </a:p>
                    </p:txBody>
                  </p:sp>
                </p:grpSp>
                <p:sp>
                  <p:nvSpPr>
                    <p:cNvPr id="45" name="Oval 26">
                      <a:extLst>
                        <a:ext uri="{FF2B5EF4-FFF2-40B4-BE49-F238E27FC236}">
                          <a16:creationId xmlns:a16="http://schemas.microsoft.com/office/drawing/2014/main" id="{1D07FC0E-C784-1445-ACC1-59AE6CD956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68185" y="3063168"/>
                      <a:ext cx="125945" cy="119357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40396" tIns="40396" rIns="40396" bIns="40396" numCol="1" anchor="ctr">
                      <a:noAutofit/>
                    </a:bodyPr>
                    <a:lstStyle/>
                    <a:p>
                      <a:pPr>
                        <a:lnSpc>
                          <a:spcPct val="120000"/>
                        </a:lnSpc>
                      </a:pPr>
                      <a:endParaRPr sz="2000"/>
                    </a:p>
                  </p:txBody>
                </p:sp>
              </p:grpSp>
              <p:pic>
                <p:nvPicPr>
                  <p:cNvPr id="29" name="Image 86" descr="Image 86">
                    <a:extLst>
                      <a:ext uri="{FF2B5EF4-FFF2-40B4-BE49-F238E27FC236}">
                        <a16:creationId xmlns:a16="http://schemas.microsoft.com/office/drawing/2014/main" id="{54A4DDCD-FBF6-A742-A4D6-09D66DF1AB5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4276990" y="2570148"/>
                    <a:ext cx="1982580" cy="1252157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  <p:pic>
                <p:nvPicPr>
                  <p:cNvPr id="30" name="Image 87" descr="Image 87">
                    <a:extLst>
                      <a:ext uri="{FF2B5EF4-FFF2-40B4-BE49-F238E27FC236}">
                        <a16:creationId xmlns:a16="http://schemas.microsoft.com/office/drawing/2014/main" id="{171E3465-829D-CC4E-BC64-7474AFD3C09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 cstate="email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268837" y="1851505"/>
                    <a:ext cx="1982581" cy="1252158"/>
                  </a:xfrm>
                  <a:prstGeom prst="rect">
                    <a:avLst/>
                  </a:prstGeom>
                  <a:ln w="12700" cap="flat">
                    <a:noFill/>
                    <a:miter lim="400000"/>
                  </a:ln>
                  <a:effectLst/>
                </p:spPr>
              </p:pic>
            </p:grpSp>
            <p:sp>
              <p:nvSpPr>
                <p:cNvPr id="26" name="ZoneTexte 90">
                  <a:extLst>
                    <a:ext uri="{FF2B5EF4-FFF2-40B4-BE49-F238E27FC236}">
                      <a16:creationId xmlns:a16="http://schemas.microsoft.com/office/drawing/2014/main" id="{731B3261-2E7E-F245-B70F-F393D7DCD058}"/>
                    </a:ext>
                  </a:extLst>
                </p:cNvPr>
                <p:cNvSpPr txBox="1"/>
                <p:nvPr/>
              </p:nvSpPr>
              <p:spPr>
                <a:xfrm rot="20185093">
                  <a:off x="2690303" y="1868113"/>
                  <a:ext cx="2187948" cy="417969"/>
                </a:xfrm>
                <a:prstGeom prst="rect">
                  <a:avLst/>
                </a:prstGeom>
                <a:ln w="12700">
                  <a:miter lim="400000"/>
                </a:ln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40396" rIns="40396">
                  <a:spAutoFit/>
                </a:bodyPr>
                <a:lstStyle/>
                <a:p>
                  <a:pPr algn="ctr">
                    <a:lnSpc>
                      <a:spcPct val="120000"/>
                    </a:lnSpc>
                    <a:buSzPct val="100000"/>
                    <a:defRPr sz="160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  <a:r>
                    <a:rPr lang="en-GB" sz="1400" dirty="0" smtClean="0"/>
                    <a:t>Machine settings</a:t>
                  </a:r>
                  <a:endParaRPr sz="1400" dirty="0"/>
                </a:p>
              </p:txBody>
            </p:sp>
          </p:grpSp>
          <p:sp>
            <p:nvSpPr>
              <p:cNvPr id="16" name="TextBox 13">
                <a:extLst>
                  <a:ext uri="{FF2B5EF4-FFF2-40B4-BE49-F238E27FC236}">
                    <a16:creationId xmlns:a16="http://schemas.microsoft.com/office/drawing/2014/main" id="{C0E5E976-3CE2-C145-B419-F300AD37AA42}"/>
                  </a:ext>
                </a:extLst>
              </p:cNvPr>
              <p:cNvSpPr txBox="1"/>
              <p:nvPr/>
            </p:nvSpPr>
            <p:spPr>
              <a:xfrm rot="20272894">
                <a:off x="1391645" y="3662661"/>
                <a:ext cx="848103" cy="22621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40396" tIns="40396" rIns="40396" bIns="40396" numCol="1" anchor="t">
                <a:spAutoFit/>
              </a:bodyPr>
              <a:lstStyle/>
              <a:p>
                <a:pPr>
                  <a:lnSpc>
                    <a:spcPct val="120000"/>
                  </a:lnSpc>
                  <a:defRPr sz="1200">
                    <a:solidFill>
                      <a:srgbClr val="FFFF00"/>
                    </a:solidFill>
                    <a:latin typeface="Symbol"/>
                    <a:ea typeface="Symbol"/>
                    <a:cs typeface="Symbol"/>
                    <a:sym typeface="Symbol"/>
                  </a:defRPr>
                </a:pPr>
                <a:r>
                  <a:rPr sz="1000" dirty="0"/>
                  <a:t>D</a:t>
                </a:r>
                <a:r>
                  <a:rPr sz="1000" dirty="0">
                    <a:ea typeface="Arial Unicode MS"/>
                    <a:cs typeface="Arial Unicode MS"/>
                    <a:sym typeface="Arial Unicode MS"/>
                  </a:rPr>
                  <a:t>E = </a:t>
                </a:r>
                <a:r>
                  <a:rPr lang="en-US" sz="1000" dirty="0">
                    <a:solidFill>
                      <a:srgbClr val="FFFF00"/>
                    </a:solidFill>
                    <a:ea typeface="Arial Unicode MS"/>
                    <a:cs typeface="Arial Unicode MS"/>
                    <a:sym typeface="Arial Unicode MS"/>
                  </a:rPr>
                  <a:t>82.2</a:t>
                </a:r>
                <a:r>
                  <a:rPr sz="1000" dirty="0">
                    <a:ea typeface="Arial Unicode MS"/>
                    <a:cs typeface="Arial Unicode MS"/>
                    <a:sym typeface="Arial Unicode MS"/>
                  </a:rPr>
                  <a:t> </a:t>
                </a:r>
                <a:r>
                  <a:rPr sz="1000" dirty="0" smtClean="0">
                    <a:latin typeface="+mj-lt"/>
                    <a:ea typeface="Arial Unicode MS"/>
                    <a:cs typeface="Arial Unicode MS"/>
                    <a:sym typeface="Arial Unicode MS"/>
                  </a:rPr>
                  <a:t>M</a:t>
                </a:r>
                <a:r>
                  <a:rPr lang="en-GB" sz="1000" dirty="0" smtClean="0">
                    <a:latin typeface="+mj-lt"/>
                    <a:ea typeface="Arial Unicode MS"/>
                    <a:cs typeface="Arial Unicode MS"/>
                    <a:sym typeface="Arial Unicode MS"/>
                  </a:rPr>
                  <a:t>eV</a:t>
                </a:r>
                <a:endParaRPr sz="1000" dirty="0">
                  <a:latin typeface="+mj-lt"/>
                  <a:ea typeface="Arial Unicode MS"/>
                  <a:cs typeface="Arial Unicode MS"/>
                  <a:sym typeface="Arial Unicode MS"/>
                </a:endParaRPr>
              </a:p>
            </p:txBody>
          </p:sp>
        </p:grpSp>
        <p:sp>
          <p:nvSpPr>
            <p:cNvPr id="3" name="Left Brace 2"/>
            <p:cNvSpPr/>
            <p:nvPr/>
          </p:nvSpPr>
          <p:spPr>
            <a:xfrm rot="4042253">
              <a:off x="7343165" y="3002097"/>
              <a:ext cx="403244" cy="2543853"/>
            </a:xfrm>
            <a:prstGeom prst="leftBrac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Arrow Connector 4"/>
            <p:cNvCxnSpPr/>
            <p:nvPr/>
          </p:nvCxnSpPr>
          <p:spPr>
            <a:xfrm>
              <a:off x="9284162" y="3513840"/>
              <a:ext cx="74442" cy="444440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 flipH="1" flipV="1">
              <a:off x="7561754" y="4994040"/>
              <a:ext cx="182295" cy="251022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ZoneTexte 90">
              <a:extLst>
                <a:ext uri="{FF2B5EF4-FFF2-40B4-BE49-F238E27FC236}">
                  <a16:creationId xmlns:a16="http://schemas.microsoft.com/office/drawing/2014/main" id="{731B3261-2E7E-F245-B70F-F393D7DCD058}"/>
                </a:ext>
              </a:extLst>
            </p:cNvPr>
            <p:cNvSpPr txBox="1"/>
            <p:nvPr/>
          </p:nvSpPr>
          <p:spPr>
            <a:xfrm rot="20883356">
              <a:off x="8375692" y="3206666"/>
              <a:ext cx="1764871" cy="3270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0396" rIns="40396">
              <a:spAutoFit/>
            </a:bodyPr>
            <a:lstStyle/>
            <a:p>
              <a:pPr algn="ctr">
                <a:lnSpc>
                  <a:spcPct val="120000"/>
                </a:lnSpc>
                <a:buSzPct val="100000"/>
                <a:defRPr sz="1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GB" sz="1400" dirty="0" smtClean="0"/>
                <a:t>Measurement</a:t>
              </a:r>
              <a:endParaRPr sz="1400" dirty="0"/>
            </a:p>
          </p:txBody>
        </p:sp>
        <p:sp>
          <p:nvSpPr>
            <p:cNvPr id="56" name="ZoneTexte 90">
              <a:extLst>
                <a:ext uri="{FF2B5EF4-FFF2-40B4-BE49-F238E27FC236}">
                  <a16:creationId xmlns:a16="http://schemas.microsoft.com/office/drawing/2014/main" id="{731B3261-2E7E-F245-B70F-F393D7DCD058}"/>
                </a:ext>
              </a:extLst>
            </p:cNvPr>
            <p:cNvSpPr txBox="1"/>
            <p:nvPr/>
          </p:nvSpPr>
          <p:spPr>
            <a:xfrm rot="20883356">
              <a:off x="6870778" y="5206778"/>
              <a:ext cx="1764871" cy="327077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0396" rIns="40396">
              <a:spAutoFit/>
            </a:bodyPr>
            <a:lstStyle/>
            <a:p>
              <a:pPr algn="ctr">
                <a:lnSpc>
                  <a:spcPct val="120000"/>
                </a:lnSpc>
                <a:buSzPct val="100000"/>
                <a:defRPr sz="16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r>
                <a:rPr lang="en-GB" sz="1400" dirty="0" smtClean="0"/>
                <a:t>Inference</a:t>
              </a:r>
              <a:endParaRPr sz="1400" dirty="0"/>
            </a:p>
          </p:txBody>
        </p:sp>
      </p:grpSp>
      <p:sp>
        <p:nvSpPr>
          <p:cNvPr id="58" name="Rectangle 57"/>
          <p:cNvSpPr/>
          <p:nvPr/>
        </p:nvSpPr>
        <p:spPr>
          <a:xfrm>
            <a:off x="126994" y="1107366"/>
            <a:ext cx="1176020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Possible implementation options: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2400" b="1" dirty="0" smtClean="0">
                <a:solidFill>
                  <a:prstClr val="black"/>
                </a:solidFill>
              </a:rPr>
              <a:t>Everywhere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GB" sz="2400" dirty="0">
                <a:solidFill>
                  <a:prstClr val="black"/>
                </a:solidFill>
              </a:rPr>
              <a:t>Main limitation is the accumulation of training data – case-by-case basis</a:t>
            </a:r>
            <a:endParaRPr lang="en-GB" sz="2400" dirty="0" smtClean="0">
              <a:solidFill>
                <a:prstClr val="black"/>
              </a:solidFill>
            </a:endParaRP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GB" sz="2400" dirty="0">
                <a:solidFill>
                  <a:prstClr val="black"/>
                </a:solidFill>
              </a:rPr>
              <a:t>In principle, any existing diagnostic could be used</a:t>
            </a:r>
            <a:endParaRPr kumimoji="0" lang="en-GB" sz="2400" i="0" u="none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GB" sz="2400" dirty="0" smtClean="0">
                <a:solidFill>
                  <a:prstClr val="black"/>
                </a:solidFill>
                <a:latin typeface="Calibri" panose="020F0502020204030204"/>
              </a:rPr>
              <a:t>Example: injection</a:t>
            </a:r>
            <a:endParaRPr kumimoji="0" lang="en-GB" sz="2400" i="0" u="none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579103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24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0C725966-2427-42A9-A4E1-CCCBCF061ECC}"/>
              </a:ext>
            </a:extLst>
          </p:cNvPr>
          <p:cNvSpPr txBox="1">
            <a:spLocks/>
          </p:cNvSpPr>
          <p:nvPr/>
        </p:nvSpPr>
        <p:spPr>
          <a:xfrm>
            <a:off x="510999" y="1868488"/>
            <a:ext cx="11170002" cy="2301874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 dirty="0"/>
              <a:t>Summary</a:t>
            </a:r>
          </a:p>
        </p:txBody>
      </p:sp>
      <p:pic>
        <p:nvPicPr>
          <p:cNvPr id="11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9716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Summary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25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D8C6F568-5E3A-4EE4-AB1C-7CA401E13DE4}"/>
              </a:ext>
            </a:extLst>
          </p:cNvPr>
          <p:cNvSpPr/>
          <p:nvPr/>
        </p:nvSpPr>
        <p:spPr>
          <a:xfrm>
            <a:off x="126994" y="1141222"/>
            <a:ext cx="11985983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Single-shot emittance </a:t>
            </a:r>
            <a:r>
              <a:rPr lang="en-GB" sz="2400" b="1" dirty="0" smtClean="0"/>
              <a:t>measurements</a:t>
            </a:r>
            <a:endParaRPr lang="en-GB" sz="2400" b="1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2000" dirty="0"/>
              <a:t>Both MLA and DMD systems currently being tested and benchmarked at </a:t>
            </a:r>
            <a:r>
              <a:rPr lang="en-GB" sz="2000" dirty="0" smtClean="0"/>
              <a:t>CI</a:t>
            </a:r>
            <a:endParaRPr lang="en-GB" sz="2000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2000" dirty="0"/>
              <a:t>Plans in place to test both systems at </a:t>
            </a:r>
            <a:r>
              <a:rPr lang="en-GB" sz="2000" dirty="0" smtClean="0"/>
              <a:t>CLEAR</a:t>
            </a:r>
            <a:r>
              <a:rPr lang="en-GB" sz="2000" dirty="0"/>
              <a:t> </a:t>
            </a:r>
            <a:r>
              <a:rPr lang="en-GB" sz="2000" dirty="0" smtClean="0"/>
              <a:t>(Oct 23) </a:t>
            </a:r>
            <a:r>
              <a:rPr lang="en-GB" sz="2000" dirty="0"/>
              <a:t>and FEBE </a:t>
            </a:r>
            <a:r>
              <a:rPr lang="en-GB" sz="2000" dirty="0" smtClean="0"/>
              <a:t>on CLARA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Halo imaging </a:t>
            </a:r>
            <a:r>
              <a:rPr lang="en-GB" sz="2400" b="1" dirty="0"/>
              <a:t>with DMD-masking</a:t>
            </a:r>
            <a:endParaRPr lang="en-GB" sz="2000" b="1" dirty="0"/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2000" dirty="0" smtClean="0"/>
              <a:t>Core/halo imaging demonstrated many times in the past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2000" dirty="0" smtClean="0"/>
              <a:t>Straightforward to apply to PERLE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Optical fibre beam loss monitor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2000" dirty="0" smtClean="0"/>
              <a:t>Two new PhD students started recently </a:t>
            </a:r>
            <a:r>
              <a:rPr lang="en-GB" sz="2000" dirty="0"/>
              <a:t>focused solely on OBLM </a:t>
            </a:r>
            <a:r>
              <a:rPr lang="en-GB" sz="2000" dirty="0" smtClean="0"/>
              <a:t>(ERL and SPS/LHC)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sz="2000" dirty="0"/>
              <a:t>Test new prototype in research and industrial setting, concentrating on novel </a:t>
            </a:r>
            <a:r>
              <a:rPr lang="en-GB" sz="2000" dirty="0" smtClean="0"/>
              <a:t>applications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/>
              <a:t>Virtual diagnostics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000" dirty="0" smtClean="0"/>
              <a:t>Simple case demonstrated for transverse profile measurements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GB" sz="2000" dirty="0" smtClean="0"/>
              <a:t>Going to extend to more complex models and diagnostics</a:t>
            </a:r>
            <a:endParaRPr lang="en-GB" sz="2400" dirty="0"/>
          </a:p>
        </p:txBody>
      </p:sp>
      <p:pic>
        <p:nvPicPr>
          <p:cNvPr id="14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38626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18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3062" y="1433492"/>
            <a:ext cx="8265876" cy="2189110"/>
          </a:xfrm>
        </p:spPr>
        <p:txBody>
          <a:bodyPr anchor="ctr">
            <a:normAutofit fontScale="90000"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Thank you for your attention!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Questions?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6860" y="3437455"/>
            <a:ext cx="5601784" cy="16714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100" u="sng" dirty="0"/>
              <a:t>References: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da-DK" sz="1100" dirty="0" smtClean="0"/>
              <a:t>[1] W. Kaabi, </a:t>
            </a:r>
            <a:r>
              <a:rPr lang="en-GB" sz="1100" dirty="0" smtClean="0"/>
              <a:t>French-Ukrainian Workshop, 27/10/2021</a:t>
            </a:r>
            <a:endParaRPr lang="da-DK" sz="1100" dirty="0" smtClean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100" dirty="0" smtClean="0"/>
              <a:t>[2] </a:t>
            </a:r>
            <a:r>
              <a:rPr lang="fr-FR" sz="1100" dirty="0"/>
              <a:t>G. Le Sage et al., </a:t>
            </a:r>
            <a:r>
              <a:rPr lang="fr-FR" sz="1100" i="1" dirty="0"/>
              <a:t>PRAB</a:t>
            </a:r>
            <a:r>
              <a:rPr lang="fr-FR" sz="1100" dirty="0"/>
              <a:t> (1999)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100" dirty="0" smtClean="0"/>
              <a:t>[3] </a:t>
            </a:r>
            <a:r>
              <a:rPr lang="fr-FR" sz="1100" dirty="0"/>
              <a:t>R. </a:t>
            </a:r>
            <a:r>
              <a:rPr lang="fr-FR" sz="1100" dirty="0" err="1"/>
              <a:t>Fiorito</a:t>
            </a:r>
            <a:r>
              <a:rPr lang="fr-FR" sz="1100" dirty="0"/>
              <a:t> et al., </a:t>
            </a:r>
            <a:r>
              <a:rPr lang="fr-FR" sz="1100" i="1" dirty="0"/>
              <a:t>AIP </a:t>
            </a:r>
            <a:r>
              <a:rPr lang="fr-FR" sz="1100" i="1" dirty="0" err="1"/>
              <a:t>Conf</a:t>
            </a:r>
            <a:r>
              <a:rPr lang="fr-FR" sz="1100" i="1" dirty="0"/>
              <a:t>. Proc.</a:t>
            </a:r>
            <a:r>
              <a:rPr lang="fr-FR" sz="1100" dirty="0"/>
              <a:t> 648, (2002</a:t>
            </a:r>
            <a:r>
              <a:rPr lang="fr-FR" sz="1100" dirty="0" smtClean="0"/>
              <a:t>)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100" dirty="0" smtClean="0"/>
              <a:t>[4] </a:t>
            </a:r>
            <a:r>
              <a:rPr lang="fr-FR" sz="1100" dirty="0" err="1" smtClean="0"/>
              <a:t>Thorlabs</a:t>
            </a:r>
            <a:r>
              <a:rPr lang="fr-FR" sz="1100" dirty="0"/>
              <a:t> </a:t>
            </a:r>
            <a:r>
              <a:rPr lang="fr-FR" sz="1100" dirty="0" smtClean="0"/>
              <a:t>Inc., </a:t>
            </a:r>
            <a:r>
              <a:rPr lang="fr-FR" sz="1100" i="1" dirty="0"/>
              <a:t>https://www.thorlabs.com/newgrouppage9.cfm?objectgroup_id=2861</a:t>
            </a:r>
            <a:endParaRPr lang="fr-FR" sz="1100" i="1" dirty="0" smtClean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100" dirty="0" smtClean="0"/>
              <a:t>[5] </a:t>
            </a:r>
            <a:r>
              <a:rPr lang="fr-FR" sz="1100" dirty="0"/>
              <a:t>M. Zhang, </a:t>
            </a:r>
            <a:r>
              <a:rPr lang="en-GB" sz="1100" dirty="0"/>
              <a:t>FERMILAB·TM-1988</a:t>
            </a:r>
            <a:endParaRPr lang="fr-FR" sz="1100" dirty="0" smtClean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100" dirty="0" smtClean="0"/>
              <a:t>[6] J. Wolfenden et al., </a:t>
            </a:r>
            <a:r>
              <a:rPr lang="fr-FR" sz="1100" i="1" dirty="0" smtClean="0"/>
              <a:t>Proc. IPAC2023, </a:t>
            </a:r>
            <a:r>
              <a:rPr lang="fr-FR" sz="1100" dirty="0" smtClean="0"/>
              <a:t>THPA009</a:t>
            </a:r>
            <a:endParaRPr lang="fr-FR" sz="1100" dirty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100" dirty="0" smtClean="0"/>
              <a:t>[7] </a:t>
            </a:r>
            <a:r>
              <a:rPr lang="en-GB" sz="1100" dirty="0"/>
              <a:t>M. </a:t>
            </a:r>
            <a:r>
              <a:rPr lang="en-GB" sz="1100" dirty="0" err="1"/>
              <a:t>Kastriotou</a:t>
            </a:r>
            <a:r>
              <a:rPr lang="en-GB" sz="1100" dirty="0"/>
              <a:t> et al., </a:t>
            </a:r>
            <a:r>
              <a:rPr lang="en-GB" sz="1100" i="1" dirty="0"/>
              <a:t>Proc. IBIC2016,</a:t>
            </a:r>
            <a:r>
              <a:rPr lang="en-GB" sz="1100" dirty="0"/>
              <a:t> WEPG20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100" dirty="0" smtClean="0"/>
              <a:t>[8] </a:t>
            </a:r>
            <a:r>
              <a:rPr lang="en-GB" sz="1100" dirty="0"/>
              <a:t>A. </a:t>
            </a:r>
            <a:r>
              <a:rPr lang="en-GB" sz="1100" dirty="0" err="1"/>
              <a:t>Alexandrova</a:t>
            </a:r>
            <a:r>
              <a:rPr lang="en-GB" sz="1100" dirty="0"/>
              <a:t> et al., </a:t>
            </a:r>
            <a:r>
              <a:rPr lang="en-GB" sz="1100" i="1" dirty="0"/>
              <a:t>Proc. IBIC2017</a:t>
            </a:r>
            <a:r>
              <a:rPr lang="en-GB" sz="1100" dirty="0"/>
              <a:t>, WEPWC01.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100" dirty="0" smtClean="0"/>
              <a:t>[9] </a:t>
            </a:r>
            <a:r>
              <a:rPr lang="en-GB" sz="1100" dirty="0"/>
              <a:t>A. </a:t>
            </a:r>
            <a:r>
              <a:rPr lang="en-GB" sz="1100" dirty="0" err="1"/>
              <a:t>Alexandrova</a:t>
            </a:r>
            <a:r>
              <a:rPr lang="en-GB" sz="1100" dirty="0"/>
              <a:t> et al., </a:t>
            </a:r>
            <a:r>
              <a:rPr lang="en-GB" sz="1100" i="1" dirty="0"/>
              <a:t>Proc. IPAC2018</a:t>
            </a:r>
            <a:r>
              <a:rPr lang="en-GB" sz="1100" dirty="0"/>
              <a:t>, THPML090</a:t>
            </a:r>
            <a:r>
              <a:rPr lang="en-GB" sz="1100" dirty="0" smtClean="0"/>
              <a:t>.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100" dirty="0" smtClean="0"/>
              <a:t>[10] </a:t>
            </a:r>
            <a:r>
              <a:rPr lang="da-DK" sz="1100" dirty="0"/>
              <a:t>J. Wolfenden et al</a:t>
            </a:r>
            <a:r>
              <a:rPr lang="da-DK" sz="1100" dirty="0" smtClean="0"/>
              <a:t>., </a:t>
            </a:r>
            <a:r>
              <a:rPr lang="da-DK" sz="1100" i="1" dirty="0" smtClean="0"/>
              <a:t>Sensors</a:t>
            </a:r>
            <a:r>
              <a:rPr lang="da-DK" sz="1100" dirty="0" smtClean="0"/>
              <a:t> </a:t>
            </a:r>
            <a:r>
              <a:rPr lang="da-DK" sz="1100" dirty="0"/>
              <a:t>23(4), </a:t>
            </a:r>
            <a:r>
              <a:rPr lang="da-DK" sz="1100" dirty="0" smtClean="0"/>
              <a:t>2248 (2023)</a:t>
            </a:r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60" y="5738937"/>
            <a:ext cx="4159343" cy="106912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131" y="5430858"/>
            <a:ext cx="2024165" cy="143099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E1AB873-92F9-478D-A2CC-7C1B0CB5FFBD}"/>
              </a:ext>
            </a:extLst>
          </p:cNvPr>
          <p:cNvSpPr/>
          <p:nvPr/>
        </p:nvSpPr>
        <p:spPr>
          <a:xfrm>
            <a:off x="2904741" y="5071185"/>
            <a:ext cx="6382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i="1" dirty="0">
                <a:solidFill>
                  <a:schemeClr val="bg1"/>
                </a:solidFill>
              </a:rPr>
              <a:t>J. Wolfenden (joseph.wolfenden@cockcroft.ac.uk)</a:t>
            </a:r>
          </a:p>
        </p:txBody>
      </p:sp>
    </p:spTree>
    <p:extLst>
      <p:ext uri="{BB962C8B-B14F-4D97-AF65-F5344CB8AC3E}">
        <p14:creationId xmlns:p14="http://schemas.microsoft.com/office/powerpoint/2010/main" val="3767634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Overview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272304" y="6061257"/>
                <a:ext cx="5394425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 smtClean="0">
                    <a:solidFill>
                      <a:schemeClr val="bg1"/>
                    </a:solidFill>
                  </a:rPr>
                  <a:t>J. Wolfenden (joseph.wolfenden@cockcroft.ac.uk)</a:t>
                </a:r>
                <a:endParaRPr lang="en-GB" sz="2000" i="1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en-GB" sz="2000" i="1" dirty="0" smtClean="0">
                    <a:solidFill>
                      <a:schemeClr val="bg1"/>
                    </a:solidFill>
                  </a:rPr>
                  <a:t>PERLE </a:t>
                </a:r>
                <a:r>
                  <a:rPr lang="en-GB" sz="2000" i="1" dirty="0">
                    <a:solidFill>
                      <a:schemeClr val="bg1"/>
                    </a:solidFill>
                  </a:rPr>
                  <a:t>collaboration meeting </a:t>
                </a:r>
                <a:r>
                  <a:rPr lang="en-GB" sz="2000" i="1" dirty="0" smtClean="0">
                    <a:solidFill>
                      <a:schemeClr val="bg1"/>
                    </a:solidFill>
                  </a:rPr>
                  <a:t>23/06/2023</a:t>
                </a:r>
                <a:endParaRPr lang="en-GB" sz="2000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2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126994" y="1107366"/>
            <a:ext cx="117084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Single-shot emittance measurements</a:t>
            </a:r>
            <a:endParaRPr lang="en-GB" sz="2400" b="1" dirty="0"/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Halo imaging with DMD-masking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Optical-fibre beam loss monitor</a:t>
            </a:r>
          </a:p>
          <a:p>
            <a:pPr marL="285750" indent="-285750">
              <a:lnSpc>
                <a:spcPct val="25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Virtual diagnostics</a:t>
            </a:r>
          </a:p>
        </p:txBody>
      </p:sp>
      <p:pic>
        <p:nvPicPr>
          <p:cNvPr id="13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5723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sp>
        <p:nvSpPr>
          <p:cNvPr id="13" name="Title 1">
            <a:extLst>
              <a:ext uri="{FF2B5EF4-FFF2-40B4-BE49-F238E27FC236}">
                <a16:creationId xmlns:a16="http://schemas.microsoft.com/office/drawing/2014/main" id="{0C725966-2427-42A9-A4E1-CCCBCF061ECC}"/>
              </a:ext>
            </a:extLst>
          </p:cNvPr>
          <p:cNvSpPr txBox="1">
            <a:spLocks/>
          </p:cNvSpPr>
          <p:nvPr/>
        </p:nvSpPr>
        <p:spPr>
          <a:xfrm>
            <a:off x="510999" y="2192338"/>
            <a:ext cx="11170002" cy="2301874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 dirty="0"/>
              <a:t>Single-shot emittance measurements</a:t>
            </a:r>
          </a:p>
        </p:txBody>
      </p:sp>
      <p:pic>
        <p:nvPicPr>
          <p:cNvPr id="11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1169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Single-shot emittance measurements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4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DE5F195A-6B53-411A-9E38-610A4ADC84D8}"/>
              </a:ext>
            </a:extLst>
          </p:cNvPr>
          <p:cNvSpPr/>
          <p:nvPr/>
        </p:nvSpPr>
        <p:spPr>
          <a:xfrm>
            <a:off x="126994" y="1107366"/>
            <a:ext cx="1184363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Standard </a:t>
            </a:r>
            <a:r>
              <a:rPr lang="en-GB" sz="2400" b="1" u="sng" dirty="0" smtClean="0"/>
              <a:t>emittance</a:t>
            </a:r>
            <a:r>
              <a:rPr lang="en-GB" sz="2400" dirty="0" smtClean="0"/>
              <a:t> diagnostics </a:t>
            </a:r>
            <a:r>
              <a:rPr lang="en-GB" sz="2400" b="1" i="1" dirty="0" smtClean="0"/>
              <a:t>difficult</a:t>
            </a:r>
            <a:r>
              <a:rPr lang="en-GB" sz="2400" dirty="0" smtClean="0"/>
              <a:t> due to </a:t>
            </a:r>
            <a:r>
              <a:rPr lang="en-GB" sz="2400" b="1" dirty="0" smtClean="0"/>
              <a:t>space charge</a:t>
            </a:r>
            <a:r>
              <a:rPr lang="en-GB" sz="2400" dirty="0" smtClean="0"/>
              <a:t> effects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b="1" dirty="0" smtClean="0"/>
              <a:t>Optical versions</a:t>
            </a:r>
            <a:r>
              <a:rPr lang="en-GB" sz="2400" dirty="0" smtClean="0"/>
              <a:t> of slit/pinhole scans and pepper-pot avoid this issue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Focusing </a:t>
            </a:r>
            <a:r>
              <a:rPr lang="en-GB" sz="2400" dirty="0"/>
              <a:t>on </a:t>
            </a:r>
            <a:r>
              <a:rPr lang="en-GB" sz="2400" b="1" dirty="0"/>
              <a:t>OTR</a:t>
            </a:r>
            <a:r>
              <a:rPr lang="en-GB" sz="2400" dirty="0"/>
              <a:t> – Optical Transition Radiation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2400" dirty="0"/>
              <a:t>Could </a:t>
            </a:r>
            <a:r>
              <a:rPr lang="en-GB" sz="2400" dirty="0" smtClean="0"/>
              <a:t>investigate other </a:t>
            </a:r>
            <a:r>
              <a:rPr lang="en-GB" sz="2400" dirty="0"/>
              <a:t>types of radiation, e.g. </a:t>
            </a:r>
            <a:r>
              <a:rPr lang="en-GB" sz="2400" dirty="0" smtClean="0"/>
              <a:t>synchrotron or diffraction radiation</a:t>
            </a:r>
            <a:endParaRPr lang="en-GB" sz="2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/>
              <a:t>Two methods under investigation: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2400" b="1" dirty="0"/>
              <a:t>DMD</a:t>
            </a:r>
            <a:r>
              <a:rPr lang="en-GB" sz="2400" dirty="0"/>
              <a:t> – Digital </a:t>
            </a:r>
            <a:r>
              <a:rPr lang="en-GB" sz="2400" dirty="0" smtClean="0"/>
              <a:t>Micro-mirror Device</a:t>
            </a:r>
          </a:p>
          <a:p>
            <a:pPr marL="800100" lvl="1" indent="-34290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sz="2400" b="1" dirty="0" smtClean="0"/>
              <a:t>MLA</a:t>
            </a:r>
            <a:r>
              <a:rPr lang="en-GB" sz="2400" dirty="0" smtClean="0"/>
              <a:t> </a:t>
            </a:r>
            <a:r>
              <a:rPr lang="en-GB" sz="2400" dirty="0"/>
              <a:t>– Micro Lens </a:t>
            </a:r>
            <a:r>
              <a:rPr lang="en-GB" sz="2400" dirty="0" smtClean="0"/>
              <a:t>Array</a:t>
            </a:r>
            <a:endParaRPr lang="en-GB" sz="2400" dirty="0"/>
          </a:p>
        </p:txBody>
      </p:sp>
      <p:pic>
        <p:nvPicPr>
          <p:cNvPr id="13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3146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5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2214" y="4782917"/>
            <a:ext cx="1277748" cy="653284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D9D8A3E5-6ABE-44F4-BBB9-38D64F389582}"/>
              </a:ext>
            </a:extLst>
          </p:cNvPr>
          <p:cNvGrpSpPr/>
          <p:nvPr/>
        </p:nvGrpSpPr>
        <p:grpSpPr>
          <a:xfrm>
            <a:off x="141579" y="3356128"/>
            <a:ext cx="3258543" cy="2533227"/>
            <a:chOff x="2113072" y="-4204623"/>
            <a:chExt cx="4717068" cy="3667101"/>
          </a:xfrm>
        </p:grpSpPr>
        <p:grpSp>
          <p:nvGrpSpPr>
            <p:cNvPr id="4" name="Group 3"/>
            <p:cNvGrpSpPr/>
            <p:nvPr/>
          </p:nvGrpSpPr>
          <p:grpSpPr>
            <a:xfrm>
              <a:off x="2113072" y="-4204623"/>
              <a:ext cx="4717068" cy="3667101"/>
              <a:chOff x="7256042" y="1742196"/>
              <a:chExt cx="4717068" cy="3667101"/>
            </a:xfrm>
          </p:grpSpPr>
          <p:sp>
            <p:nvSpPr>
              <p:cNvPr id="83" name="Rounded Rectangle 82"/>
              <p:cNvSpPr/>
              <p:nvPr/>
            </p:nvSpPr>
            <p:spPr>
              <a:xfrm>
                <a:off x="7256042" y="1742196"/>
                <a:ext cx="4717068" cy="3667101"/>
              </a:xfrm>
              <a:prstGeom prst="roundRect">
                <a:avLst>
                  <a:gd name="adj" fmla="val 2517"/>
                </a:avLst>
              </a:prstGeom>
              <a:solidFill>
                <a:srgbClr val="05649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0</a:t>
                </a: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7345233" y="1851814"/>
                <a:ext cx="4538687" cy="3447864"/>
                <a:chOff x="7008340" y="1187073"/>
                <a:chExt cx="4538687" cy="3447864"/>
              </a:xfrm>
            </p:grpSpPr>
            <p:pic>
              <p:nvPicPr>
                <p:cNvPr id="85" name="Picture 84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008340" y="1187073"/>
                  <a:ext cx="4538687" cy="1569803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86" name="Picture 8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008340" y="2741130"/>
                  <a:ext cx="4538687" cy="1893807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</p:grpSp>
        <p:sp>
          <p:nvSpPr>
            <p:cNvPr id="41" name="Content Placeholder 2"/>
            <p:cNvSpPr txBox="1">
              <a:spLocks/>
            </p:cNvSpPr>
            <p:nvPr/>
          </p:nvSpPr>
          <p:spPr>
            <a:xfrm>
              <a:off x="2194320" y="-2771105"/>
              <a:ext cx="773560" cy="8000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100" dirty="0"/>
            </a:p>
            <a:p>
              <a:r>
                <a:rPr lang="en-GB" sz="1100" dirty="0" smtClean="0"/>
                <a:t>[2, 3]</a:t>
              </a:r>
              <a:endParaRPr lang="en-GB" sz="11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26994" y="1136851"/>
            <a:ext cx="6304312" cy="2137962"/>
            <a:chOff x="228599" y="2309860"/>
            <a:chExt cx="6852901" cy="2324003"/>
          </a:xfrm>
        </p:grpSpPr>
        <p:sp>
          <p:nvSpPr>
            <p:cNvPr id="185" name="Rounded Rectangle 184"/>
            <p:cNvSpPr/>
            <p:nvPr/>
          </p:nvSpPr>
          <p:spPr>
            <a:xfrm>
              <a:off x="228599" y="2309860"/>
              <a:ext cx="6852901" cy="2324003"/>
            </a:xfrm>
            <a:prstGeom prst="roundRect">
              <a:avLst>
                <a:gd name="adj" fmla="val 2579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5463" y="2379827"/>
              <a:ext cx="6709363" cy="2174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4" name="Group 123"/>
            <p:cNvGrpSpPr/>
            <p:nvPr/>
          </p:nvGrpSpPr>
          <p:grpSpPr>
            <a:xfrm>
              <a:off x="305463" y="2379827"/>
              <a:ext cx="6671263" cy="2174658"/>
              <a:chOff x="354886" y="2213511"/>
              <a:chExt cx="7011683" cy="2285626"/>
            </a:xfrm>
          </p:grpSpPr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AB6584F6-D653-4B0C-9467-B9EC1A064CED}"/>
                  </a:ext>
                </a:extLst>
              </p:cNvPr>
              <p:cNvGrpSpPr/>
              <p:nvPr/>
            </p:nvGrpSpPr>
            <p:grpSpPr>
              <a:xfrm>
                <a:off x="4095666" y="2814953"/>
                <a:ext cx="3270903" cy="1684184"/>
                <a:chOff x="6300495" y="2252153"/>
                <a:chExt cx="5794049" cy="3839345"/>
              </a:xfrm>
            </p:grpSpPr>
            <p:sp>
              <p:nvSpPr>
                <p:cNvPr id="175" name="Freeform: Shape 17">
                  <a:extLst>
                    <a:ext uri="{FF2B5EF4-FFF2-40B4-BE49-F238E27FC236}">
                      <a16:creationId xmlns:a16="http://schemas.microsoft.com/office/drawing/2014/main" id="{F93292D6-49D2-44DE-8DA6-5D3997332DCF}"/>
                    </a:ext>
                  </a:extLst>
                </p:cNvPr>
                <p:cNvSpPr/>
                <p:nvPr/>
              </p:nvSpPr>
              <p:spPr>
                <a:xfrm>
                  <a:off x="7009480" y="2551565"/>
                  <a:ext cx="4064000" cy="2895600"/>
                </a:xfrm>
                <a:custGeom>
                  <a:avLst/>
                  <a:gdLst>
                    <a:gd name="connsiteX0" fmla="*/ 0 w 4064000"/>
                    <a:gd name="connsiteY0" fmla="*/ 2887133 h 2895600"/>
                    <a:gd name="connsiteX1" fmla="*/ 372533 w 4064000"/>
                    <a:gd name="connsiteY1" fmla="*/ 2853266 h 2895600"/>
                    <a:gd name="connsiteX2" fmla="*/ 668866 w 4064000"/>
                    <a:gd name="connsiteY2" fmla="*/ 2777066 h 2895600"/>
                    <a:gd name="connsiteX3" fmla="*/ 931333 w 4064000"/>
                    <a:gd name="connsiteY3" fmla="*/ 2667000 h 2895600"/>
                    <a:gd name="connsiteX4" fmla="*/ 1007533 w 4064000"/>
                    <a:gd name="connsiteY4" fmla="*/ 2556933 h 2895600"/>
                    <a:gd name="connsiteX5" fmla="*/ 1202266 w 4064000"/>
                    <a:gd name="connsiteY5" fmla="*/ 2328333 h 2895600"/>
                    <a:gd name="connsiteX6" fmla="*/ 1363133 w 4064000"/>
                    <a:gd name="connsiteY6" fmla="*/ 1955800 h 2895600"/>
                    <a:gd name="connsiteX7" fmla="*/ 1456266 w 4064000"/>
                    <a:gd name="connsiteY7" fmla="*/ 1667933 h 2895600"/>
                    <a:gd name="connsiteX8" fmla="*/ 1676400 w 4064000"/>
                    <a:gd name="connsiteY8" fmla="*/ 753533 h 2895600"/>
                    <a:gd name="connsiteX9" fmla="*/ 1820333 w 4064000"/>
                    <a:gd name="connsiteY9" fmla="*/ 177800 h 2895600"/>
                    <a:gd name="connsiteX10" fmla="*/ 1947333 w 4064000"/>
                    <a:gd name="connsiteY10" fmla="*/ 16933 h 2895600"/>
                    <a:gd name="connsiteX11" fmla="*/ 2133600 w 4064000"/>
                    <a:gd name="connsiteY11" fmla="*/ 0 h 2895600"/>
                    <a:gd name="connsiteX12" fmla="*/ 2269066 w 4064000"/>
                    <a:gd name="connsiteY12" fmla="*/ 59266 h 2895600"/>
                    <a:gd name="connsiteX13" fmla="*/ 2336800 w 4064000"/>
                    <a:gd name="connsiteY13" fmla="*/ 160866 h 2895600"/>
                    <a:gd name="connsiteX14" fmla="*/ 2523066 w 4064000"/>
                    <a:gd name="connsiteY14" fmla="*/ 939800 h 2895600"/>
                    <a:gd name="connsiteX15" fmla="*/ 2692400 w 4064000"/>
                    <a:gd name="connsiteY15" fmla="*/ 1701800 h 2895600"/>
                    <a:gd name="connsiteX16" fmla="*/ 2810933 w 4064000"/>
                    <a:gd name="connsiteY16" fmla="*/ 2023533 h 2895600"/>
                    <a:gd name="connsiteX17" fmla="*/ 3031066 w 4064000"/>
                    <a:gd name="connsiteY17" fmla="*/ 2446866 h 2895600"/>
                    <a:gd name="connsiteX18" fmla="*/ 3268133 w 4064000"/>
                    <a:gd name="connsiteY18" fmla="*/ 2700866 h 2895600"/>
                    <a:gd name="connsiteX19" fmla="*/ 3572933 w 4064000"/>
                    <a:gd name="connsiteY19" fmla="*/ 2819400 h 2895600"/>
                    <a:gd name="connsiteX20" fmla="*/ 3928533 w 4064000"/>
                    <a:gd name="connsiteY20" fmla="*/ 2887133 h 2895600"/>
                    <a:gd name="connsiteX21" fmla="*/ 4064000 w 4064000"/>
                    <a:gd name="connsiteY21" fmla="*/ 2895600 h 2895600"/>
                    <a:gd name="connsiteX22" fmla="*/ 0 w 4064000"/>
                    <a:gd name="connsiteY22" fmla="*/ 2887133 h 2895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064000" h="2895600">
                      <a:moveTo>
                        <a:pt x="0" y="2887133"/>
                      </a:moveTo>
                      <a:lnTo>
                        <a:pt x="372533" y="2853266"/>
                      </a:lnTo>
                      <a:lnTo>
                        <a:pt x="668866" y="2777066"/>
                      </a:lnTo>
                      <a:lnTo>
                        <a:pt x="931333" y="2667000"/>
                      </a:lnTo>
                      <a:lnTo>
                        <a:pt x="1007533" y="2556933"/>
                      </a:lnTo>
                      <a:lnTo>
                        <a:pt x="1202266" y="2328333"/>
                      </a:lnTo>
                      <a:lnTo>
                        <a:pt x="1363133" y="1955800"/>
                      </a:lnTo>
                      <a:lnTo>
                        <a:pt x="1456266" y="1667933"/>
                      </a:lnTo>
                      <a:lnTo>
                        <a:pt x="1676400" y="753533"/>
                      </a:lnTo>
                      <a:lnTo>
                        <a:pt x="1820333" y="177800"/>
                      </a:lnTo>
                      <a:lnTo>
                        <a:pt x="1947333" y="16933"/>
                      </a:lnTo>
                      <a:lnTo>
                        <a:pt x="2133600" y="0"/>
                      </a:lnTo>
                      <a:lnTo>
                        <a:pt x="2269066" y="59266"/>
                      </a:lnTo>
                      <a:lnTo>
                        <a:pt x="2336800" y="160866"/>
                      </a:lnTo>
                      <a:lnTo>
                        <a:pt x="2523066" y="939800"/>
                      </a:lnTo>
                      <a:lnTo>
                        <a:pt x="2692400" y="1701800"/>
                      </a:lnTo>
                      <a:lnTo>
                        <a:pt x="2810933" y="2023533"/>
                      </a:lnTo>
                      <a:lnTo>
                        <a:pt x="3031066" y="2446866"/>
                      </a:lnTo>
                      <a:lnTo>
                        <a:pt x="3268133" y="2700866"/>
                      </a:lnTo>
                      <a:lnTo>
                        <a:pt x="3572933" y="2819400"/>
                      </a:lnTo>
                      <a:lnTo>
                        <a:pt x="3928533" y="2887133"/>
                      </a:lnTo>
                      <a:lnTo>
                        <a:pt x="4064000" y="2895600"/>
                      </a:lnTo>
                      <a:lnTo>
                        <a:pt x="0" y="2887133"/>
                      </a:lnTo>
                      <a:close/>
                    </a:path>
                  </a:pathLst>
                </a:custGeom>
                <a:solidFill>
                  <a:schemeClr val="accent5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id="{CFDEE5EB-F52C-49C5-B535-0385A1CCA0BD}"/>
                    </a:ext>
                  </a:extLst>
                </p:cNvPr>
                <p:cNvCxnSpPr/>
                <p:nvPr/>
              </p:nvCxnSpPr>
              <p:spPr>
                <a:xfrm>
                  <a:off x="9089639" y="2252153"/>
                  <a:ext cx="0" cy="3196278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grpSp>
              <p:nvGrpSpPr>
                <p:cNvPr id="177" name="Group 176">
                  <a:extLst>
                    <a:ext uri="{FF2B5EF4-FFF2-40B4-BE49-F238E27FC236}">
                      <a16:creationId xmlns:a16="http://schemas.microsoft.com/office/drawing/2014/main" id="{5EA06CB1-A37A-49F3-8362-98CD429DC690}"/>
                    </a:ext>
                  </a:extLst>
                </p:cNvPr>
                <p:cNvGrpSpPr/>
                <p:nvPr/>
              </p:nvGrpSpPr>
              <p:grpSpPr>
                <a:xfrm>
                  <a:off x="6300495" y="2539956"/>
                  <a:ext cx="5794049" cy="2908475"/>
                  <a:chOff x="5725682" y="1800258"/>
                  <a:chExt cx="5794049" cy="2908475"/>
                </a:xfrm>
              </p:grpSpPr>
              <p:cxnSp>
                <p:nvCxnSpPr>
                  <p:cNvPr id="182" name="Straight Connector 181">
                    <a:extLst>
                      <a:ext uri="{FF2B5EF4-FFF2-40B4-BE49-F238E27FC236}">
                        <a16:creationId xmlns:a16="http://schemas.microsoft.com/office/drawing/2014/main" id="{69D042A6-0A3A-4760-B012-CF7C425B1A46}"/>
                      </a:ext>
                    </a:extLst>
                  </p:cNvPr>
                  <p:cNvCxnSpPr/>
                  <p:nvPr/>
                </p:nvCxnSpPr>
                <p:spPr>
                  <a:xfrm>
                    <a:off x="5725682" y="4708733"/>
                    <a:ext cx="5794049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83" name="Freeform: Shape 25">
                    <a:extLst>
                      <a:ext uri="{FF2B5EF4-FFF2-40B4-BE49-F238E27FC236}">
                        <a16:creationId xmlns:a16="http://schemas.microsoft.com/office/drawing/2014/main" id="{F98B9045-EB10-45A9-ACD3-20600C7B7F98}"/>
                      </a:ext>
                    </a:extLst>
                  </p:cNvPr>
                  <p:cNvSpPr/>
                  <p:nvPr/>
                </p:nvSpPr>
                <p:spPr>
                  <a:xfrm>
                    <a:off x="6323888" y="1803163"/>
                    <a:ext cx="2187723" cy="2905570"/>
                  </a:xfrm>
                  <a:custGeom>
                    <a:avLst/>
                    <a:gdLst>
                      <a:gd name="connsiteX0" fmla="*/ 0 w 2187723"/>
                      <a:gd name="connsiteY0" fmla="*/ 2905570 h 2905570"/>
                      <a:gd name="connsiteX1" fmla="*/ 1008404 w 2187723"/>
                      <a:gd name="connsiteY1" fmla="*/ 2683379 h 2905570"/>
                      <a:gd name="connsiteX2" fmla="*/ 1538243 w 2187723"/>
                      <a:gd name="connsiteY2" fmla="*/ 1777525 h 2905570"/>
                      <a:gd name="connsiteX3" fmla="*/ 1897166 w 2187723"/>
                      <a:gd name="connsiteY3" fmla="*/ 290557 h 2905570"/>
                      <a:gd name="connsiteX4" fmla="*/ 2187723 w 2187723"/>
                      <a:gd name="connsiteY4" fmla="*/ 0 h 2905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87723" h="2905570">
                        <a:moveTo>
                          <a:pt x="0" y="2905570"/>
                        </a:moveTo>
                        <a:cubicBezTo>
                          <a:pt x="376015" y="2888478"/>
                          <a:pt x="752030" y="2871387"/>
                          <a:pt x="1008404" y="2683379"/>
                        </a:cubicBezTo>
                        <a:cubicBezTo>
                          <a:pt x="1264778" y="2495371"/>
                          <a:pt x="1390116" y="2176329"/>
                          <a:pt x="1538243" y="1777525"/>
                        </a:cubicBezTo>
                        <a:cubicBezTo>
                          <a:pt x="1686370" y="1378721"/>
                          <a:pt x="1788919" y="586811"/>
                          <a:pt x="1897166" y="290557"/>
                        </a:cubicBezTo>
                        <a:cubicBezTo>
                          <a:pt x="2005413" y="-5697"/>
                          <a:pt x="2058112" y="12819"/>
                          <a:pt x="2187723" y="0"/>
                        </a:cubicBezTo>
                      </a:path>
                    </a:pathLst>
                  </a:custGeom>
                  <a:noFill/>
                  <a:ln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84" name="Freeform: Shape 26">
                    <a:extLst>
                      <a:ext uri="{FF2B5EF4-FFF2-40B4-BE49-F238E27FC236}">
                        <a16:creationId xmlns:a16="http://schemas.microsoft.com/office/drawing/2014/main" id="{BC79D1AD-FB8D-433F-B81C-A477254C2783}"/>
                      </a:ext>
                    </a:extLst>
                  </p:cNvPr>
                  <p:cNvSpPr/>
                  <p:nvPr/>
                </p:nvSpPr>
                <p:spPr>
                  <a:xfrm flipH="1">
                    <a:off x="8511431" y="1800258"/>
                    <a:ext cx="2187723" cy="2905570"/>
                  </a:xfrm>
                  <a:custGeom>
                    <a:avLst/>
                    <a:gdLst>
                      <a:gd name="connsiteX0" fmla="*/ 0 w 2187723"/>
                      <a:gd name="connsiteY0" fmla="*/ 2905570 h 2905570"/>
                      <a:gd name="connsiteX1" fmla="*/ 1008404 w 2187723"/>
                      <a:gd name="connsiteY1" fmla="*/ 2683379 h 2905570"/>
                      <a:gd name="connsiteX2" fmla="*/ 1538243 w 2187723"/>
                      <a:gd name="connsiteY2" fmla="*/ 1777525 h 2905570"/>
                      <a:gd name="connsiteX3" fmla="*/ 1897166 w 2187723"/>
                      <a:gd name="connsiteY3" fmla="*/ 290557 h 2905570"/>
                      <a:gd name="connsiteX4" fmla="*/ 2187723 w 2187723"/>
                      <a:gd name="connsiteY4" fmla="*/ 0 h 29055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187723" h="2905570">
                        <a:moveTo>
                          <a:pt x="0" y="2905570"/>
                        </a:moveTo>
                        <a:cubicBezTo>
                          <a:pt x="376015" y="2888478"/>
                          <a:pt x="752030" y="2871387"/>
                          <a:pt x="1008404" y="2683379"/>
                        </a:cubicBezTo>
                        <a:cubicBezTo>
                          <a:pt x="1264778" y="2495371"/>
                          <a:pt x="1390116" y="2176329"/>
                          <a:pt x="1538243" y="1777525"/>
                        </a:cubicBezTo>
                        <a:cubicBezTo>
                          <a:pt x="1686370" y="1378721"/>
                          <a:pt x="1788919" y="586811"/>
                          <a:pt x="1897166" y="290557"/>
                        </a:cubicBezTo>
                        <a:cubicBezTo>
                          <a:pt x="2005413" y="-5697"/>
                          <a:pt x="2058112" y="12819"/>
                          <a:pt x="2187723" y="0"/>
                        </a:cubicBezTo>
                      </a:path>
                    </a:pathLst>
                  </a:custGeom>
                  <a:noFill/>
                  <a:ln>
                    <a:solidFill>
                      <a:schemeClr val="accent5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78" name="TextBox 177">
                  <a:extLst>
                    <a:ext uri="{FF2B5EF4-FFF2-40B4-BE49-F238E27FC236}">
                      <a16:creationId xmlns:a16="http://schemas.microsoft.com/office/drawing/2014/main" id="{F1E53EA7-6F54-4176-97A8-6AB31133D5D2}"/>
                    </a:ext>
                  </a:extLst>
                </p:cNvPr>
                <p:cNvSpPr txBox="1"/>
                <p:nvPr/>
              </p:nvSpPr>
              <p:spPr>
                <a:xfrm>
                  <a:off x="8872110" y="5460038"/>
                  <a:ext cx="629113" cy="6314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GB" sz="1200" dirty="0" err="1"/>
                    <a:t>x</a:t>
                  </a:r>
                  <a:r>
                    <a:rPr lang="en-GB" sz="1200" baseline="-25000" dirty="0" err="1"/>
                    <a:t>j</a:t>
                  </a:r>
                  <a:endParaRPr lang="en-GB" sz="1200" baseline="-25000" dirty="0"/>
                </a:p>
              </p:txBody>
            </p:sp>
            <p:cxnSp>
              <p:nvCxnSpPr>
                <p:cNvPr id="179" name="Straight Arrow Connector 178">
                  <a:extLst>
                    <a:ext uri="{FF2B5EF4-FFF2-40B4-BE49-F238E27FC236}">
                      <a16:creationId xmlns:a16="http://schemas.microsoft.com/office/drawing/2014/main" id="{2E72B542-F432-4BD4-AEA3-6E8AB623C2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086243" y="4579105"/>
                  <a:ext cx="742637" cy="0"/>
                </a:xfrm>
                <a:prstGeom prst="straightConnector1">
                  <a:avLst/>
                </a:prstGeom>
                <a:ln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0" name="TextBox 179">
                  <a:extLst>
                    <a:ext uri="{FF2B5EF4-FFF2-40B4-BE49-F238E27FC236}">
                      <a16:creationId xmlns:a16="http://schemas.microsoft.com/office/drawing/2014/main" id="{A232F8FA-5849-4916-B338-337D646DB1B4}"/>
                    </a:ext>
                  </a:extLst>
                </p:cNvPr>
                <p:cNvSpPr txBox="1"/>
                <p:nvPr/>
              </p:nvSpPr>
              <p:spPr>
                <a:xfrm>
                  <a:off x="9240473" y="4512551"/>
                  <a:ext cx="570847" cy="5963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GB" sz="1100" dirty="0" err="1"/>
                    <a:t>σ</a:t>
                  </a:r>
                  <a:r>
                    <a:rPr lang="en-GB" sz="1100" baseline="-25000" dirty="0" err="1"/>
                    <a:t>j</a:t>
                  </a:r>
                  <a:endParaRPr lang="en-GB" sz="1100" baseline="-25000" dirty="0"/>
                </a:p>
              </p:txBody>
            </p:sp>
            <p:sp>
              <p:nvSpPr>
                <p:cNvPr id="181" name="TextBox 180">
                  <a:extLst>
                    <a:ext uri="{FF2B5EF4-FFF2-40B4-BE49-F238E27FC236}">
                      <a16:creationId xmlns:a16="http://schemas.microsoft.com/office/drawing/2014/main" id="{33E44E36-607A-44E1-A731-30E62FEEC9AF}"/>
                    </a:ext>
                  </a:extLst>
                </p:cNvPr>
                <p:cNvSpPr txBox="1"/>
                <p:nvPr/>
              </p:nvSpPr>
              <p:spPr>
                <a:xfrm>
                  <a:off x="8548996" y="3616125"/>
                  <a:ext cx="571561" cy="59637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en-GB" sz="1100" dirty="0" err="1"/>
                    <a:t>n</a:t>
                  </a:r>
                  <a:r>
                    <a:rPr lang="en-GB" sz="1100" baseline="-25000" dirty="0" err="1"/>
                    <a:t>j</a:t>
                  </a:r>
                  <a:endParaRPr lang="en-GB" sz="1100" baseline="-25000" dirty="0"/>
                </a:p>
              </p:txBody>
            </p:sp>
          </p:grpSp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95610862-DCE8-4C06-AF00-3ACEB995132E}"/>
                  </a:ext>
                </a:extLst>
              </p:cNvPr>
              <p:cNvSpPr txBox="1"/>
              <p:nvPr/>
            </p:nvSpPr>
            <p:spPr>
              <a:xfrm>
                <a:off x="5916495" y="2484613"/>
                <a:ext cx="873654" cy="452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dirty="0" err="1"/>
                  <a:t>j</a:t>
                </a:r>
                <a:r>
                  <a:rPr lang="en-GB" sz="1100" baseline="30000" dirty="0" err="1"/>
                  <a:t>th</a:t>
                </a:r>
                <a:r>
                  <a:rPr lang="en-GB" sz="1100" dirty="0"/>
                  <a:t> beamlet intensity</a:t>
                </a:r>
                <a:endParaRPr lang="en-GB" sz="1100" baseline="30000" dirty="0"/>
              </a:p>
            </p:txBody>
          </p:sp>
          <p:cxnSp>
            <p:nvCxnSpPr>
              <p:cNvPr id="127" name="Straight Arrow Connector 126">
                <a:extLst>
                  <a:ext uri="{FF2B5EF4-FFF2-40B4-BE49-F238E27FC236}">
                    <a16:creationId xmlns:a16="http://schemas.microsoft.com/office/drawing/2014/main" id="{DF2AEB8F-9903-4908-ADD6-0E479944B405}"/>
                  </a:ext>
                </a:extLst>
              </p:cNvPr>
              <p:cNvCxnSpPr>
                <a:cxnSpLocks/>
                <a:stCxn id="150" idx="11"/>
              </p:cNvCxnSpPr>
              <p:nvPr/>
            </p:nvCxnSpPr>
            <p:spPr>
              <a:xfrm>
                <a:off x="3568474" y="2528506"/>
                <a:ext cx="1826355" cy="76429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E8B259B0-7263-44CE-A22A-108276D23FB3}"/>
                  </a:ext>
                </a:extLst>
              </p:cNvPr>
              <p:cNvGrpSpPr/>
              <p:nvPr/>
            </p:nvGrpSpPr>
            <p:grpSpPr>
              <a:xfrm>
                <a:off x="354886" y="2213511"/>
                <a:ext cx="3740780" cy="2141552"/>
                <a:chOff x="632387" y="1246413"/>
                <a:chExt cx="5946899" cy="3962608"/>
              </a:xfrm>
            </p:grpSpPr>
            <p:grpSp>
              <p:nvGrpSpPr>
                <p:cNvPr id="129" name="Group 128">
                  <a:extLst>
                    <a:ext uri="{FF2B5EF4-FFF2-40B4-BE49-F238E27FC236}">
                      <a16:creationId xmlns:a16="http://schemas.microsoft.com/office/drawing/2014/main" id="{1B887928-A916-4121-9407-47C107EFC3D4}"/>
                    </a:ext>
                  </a:extLst>
                </p:cNvPr>
                <p:cNvGrpSpPr/>
                <p:nvPr/>
              </p:nvGrpSpPr>
              <p:grpSpPr>
                <a:xfrm rot="5400000">
                  <a:off x="3911422" y="2541157"/>
                  <a:ext cx="3695584" cy="1640144"/>
                  <a:chOff x="3785607" y="1788856"/>
                  <a:chExt cx="3695584" cy="1640144"/>
                </a:xfrm>
              </p:grpSpPr>
              <p:grpSp>
                <p:nvGrpSpPr>
                  <p:cNvPr id="144" name="Group 143">
                    <a:extLst>
                      <a:ext uri="{FF2B5EF4-FFF2-40B4-BE49-F238E27FC236}">
                        <a16:creationId xmlns:a16="http://schemas.microsoft.com/office/drawing/2014/main" id="{2865089A-38B5-4FD2-AABD-C3519D8920F1}"/>
                      </a:ext>
                    </a:extLst>
                  </p:cNvPr>
                  <p:cNvGrpSpPr/>
                  <p:nvPr/>
                </p:nvGrpSpPr>
                <p:grpSpPr>
                  <a:xfrm>
                    <a:off x="4723722" y="1788856"/>
                    <a:ext cx="1877101" cy="1640144"/>
                    <a:chOff x="5971497" y="1657354"/>
                    <a:chExt cx="1877101" cy="1640144"/>
                  </a:xfrm>
                </p:grpSpPr>
                <p:sp>
                  <p:nvSpPr>
                    <p:cNvPr id="170" name="Freeform: Shape 71">
                      <a:extLst>
                        <a:ext uri="{FF2B5EF4-FFF2-40B4-BE49-F238E27FC236}">
                          <a16:creationId xmlns:a16="http://schemas.microsoft.com/office/drawing/2014/main" id="{D795F1B2-51C1-4640-815E-18F6602F68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01187" y="1663901"/>
                      <a:ext cx="1316616" cy="1632884"/>
                    </a:xfrm>
                    <a:custGeom>
                      <a:avLst/>
                      <a:gdLst>
                        <a:gd name="connsiteX0" fmla="*/ 0 w 4064000"/>
                        <a:gd name="connsiteY0" fmla="*/ 2887133 h 2895600"/>
                        <a:gd name="connsiteX1" fmla="*/ 372533 w 4064000"/>
                        <a:gd name="connsiteY1" fmla="*/ 2853266 h 2895600"/>
                        <a:gd name="connsiteX2" fmla="*/ 668866 w 4064000"/>
                        <a:gd name="connsiteY2" fmla="*/ 2777066 h 2895600"/>
                        <a:gd name="connsiteX3" fmla="*/ 931333 w 4064000"/>
                        <a:gd name="connsiteY3" fmla="*/ 2667000 h 2895600"/>
                        <a:gd name="connsiteX4" fmla="*/ 1007533 w 4064000"/>
                        <a:gd name="connsiteY4" fmla="*/ 2556933 h 2895600"/>
                        <a:gd name="connsiteX5" fmla="*/ 1202266 w 4064000"/>
                        <a:gd name="connsiteY5" fmla="*/ 2328333 h 2895600"/>
                        <a:gd name="connsiteX6" fmla="*/ 1363133 w 4064000"/>
                        <a:gd name="connsiteY6" fmla="*/ 1955800 h 2895600"/>
                        <a:gd name="connsiteX7" fmla="*/ 1456266 w 4064000"/>
                        <a:gd name="connsiteY7" fmla="*/ 1667933 h 2895600"/>
                        <a:gd name="connsiteX8" fmla="*/ 1676400 w 4064000"/>
                        <a:gd name="connsiteY8" fmla="*/ 753533 h 2895600"/>
                        <a:gd name="connsiteX9" fmla="*/ 1820333 w 4064000"/>
                        <a:gd name="connsiteY9" fmla="*/ 177800 h 2895600"/>
                        <a:gd name="connsiteX10" fmla="*/ 1947333 w 4064000"/>
                        <a:gd name="connsiteY10" fmla="*/ 16933 h 2895600"/>
                        <a:gd name="connsiteX11" fmla="*/ 2133600 w 4064000"/>
                        <a:gd name="connsiteY11" fmla="*/ 0 h 2895600"/>
                        <a:gd name="connsiteX12" fmla="*/ 2269066 w 4064000"/>
                        <a:gd name="connsiteY12" fmla="*/ 59266 h 2895600"/>
                        <a:gd name="connsiteX13" fmla="*/ 2336800 w 4064000"/>
                        <a:gd name="connsiteY13" fmla="*/ 160866 h 2895600"/>
                        <a:gd name="connsiteX14" fmla="*/ 2523066 w 4064000"/>
                        <a:gd name="connsiteY14" fmla="*/ 939800 h 2895600"/>
                        <a:gd name="connsiteX15" fmla="*/ 2692400 w 4064000"/>
                        <a:gd name="connsiteY15" fmla="*/ 1701800 h 2895600"/>
                        <a:gd name="connsiteX16" fmla="*/ 2810933 w 4064000"/>
                        <a:gd name="connsiteY16" fmla="*/ 2023533 h 2895600"/>
                        <a:gd name="connsiteX17" fmla="*/ 3031066 w 4064000"/>
                        <a:gd name="connsiteY17" fmla="*/ 2446866 h 2895600"/>
                        <a:gd name="connsiteX18" fmla="*/ 3268133 w 4064000"/>
                        <a:gd name="connsiteY18" fmla="*/ 2700866 h 2895600"/>
                        <a:gd name="connsiteX19" fmla="*/ 3572933 w 4064000"/>
                        <a:gd name="connsiteY19" fmla="*/ 2819400 h 2895600"/>
                        <a:gd name="connsiteX20" fmla="*/ 3928533 w 4064000"/>
                        <a:gd name="connsiteY20" fmla="*/ 2887133 h 2895600"/>
                        <a:gd name="connsiteX21" fmla="*/ 4064000 w 4064000"/>
                        <a:gd name="connsiteY21" fmla="*/ 2895600 h 2895600"/>
                        <a:gd name="connsiteX22" fmla="*/ 0 w 4064000"/>
                        <a:gd name="connsiteY22" fmla="*/ 2887133 h 2895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064000" h="2895600">
                          <a:moveTo>
                            <a:pt x="0" y="2887133"/>
                          </a:moveTo>
                          <a:lnTo>
                            <a:pt x="372533" y="2853266"/>
                          </a:lnTo>
                          <a:lnTo>
                            <a:pt x="668866" y="2777066"/>
                          </a:lnTo>
                          <a:lnTo>
                            <a:pt x="931333" y="2667000"/>
                          </a:lnTo>
                          <a:lnTo>
                            <a:pt x="1007533" y="2556933"/>
                          </a:lnTo>
                          <a:lnTo>
                            <a:pt x="1202266" y="2328333"/>
                          </a:lnTo>
                          <a:lnTo>
                            <a:pt x="1363133" y="1955800"/>
                          </a:lnTo>
                          <a:lnTo>
                            <a:pt x="1456266" y="1667933"/>
                          </a:lnTo>
                          <a:lnTo>
                            <a:pt x="1676400" y="753533"/>
                          </a:lnTo>
                          <a:lnTo>
                            <a:pt x="1820333" y="177800"/>
                          </a:lnTo>
                          <a:lnTo>
                            <a:pt x="1947333" y="16933"/>
                          </a:lnTo>
                          <a:lnTo>
                            <a:pt x="2133600" y="0"/>
                          </a:lnTo>
                          <a:lnTo>
                            <a:pt x="2269066" y="59266"/>
                          </a:lnTo>
                          <a:lnTo>
                            <a:pt x="2336800" y="160866"/>
                          </a:lnTo>
                          <a:lnTo>
                            <a:pt x="2523066" y="939800"/>
                          </a:lnTo>
                          <a:lnTo>
                            <a:pt x="2692400" y="1701800"/>
                          </a:lnTo>
                          <a:lnTo>
                            <a:pt x="2810933" y="2023533"/>
                          </a:lnTo>
                          <a:lnTo>
                            <a:pt x="3031066" y="2446866"/>
                          </a:lnTo>
                          <a:lnTo>
                            <a:pt x="3268133" y="2700866"/>
                          </a:lnTo>
                          <a:lnTo>
                            <a:pt x="3572933" y="2819400"/>
                          </a:lnTo>
                          <a:lnTo>
                            <a:pt x="3928533" y="2887133"/>
                          </a:lnTo>
                          <a:lnTo>
                            <a:pt x="4064000" y="2895600"/>
                          </a:lnTo>
                          <a:lnTo>
                            <a:pt x="0" y="2887133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171" name="Group 170">
                      <a:extLst>
                        <a:ext uri="{FF2B5EF4-FFF2-40B4-BE49-F238E27FC236}">
                          <a16:creationId xmlns:a16="http://schemas.microsoft.com/office/drawing/2014/main" id="{4F56B999-5C7B-4F8D-9997-18C5E3BFC82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1497" y="1657354"/>
                      <a:ext cx="1877101" cy="1640144"/>
                      <a:chOff x="5725682" y="1800258"/>
                      <a:chExt cx="5794049" cy="2908475"/>
                    </a:xfrm>
                  </p:grpSpPr>
                  <p:cxnSp>
                    <p:nvCxnSpPr>
                      <p:cNvPr id="172" name="Straight Connector 171">
                        <a:extLst>
                          <a:ext uri="{FF2B5EF4-FFF2-40B4-BE49-F238E27FC236}">
                            <a16:creationId xmlns:a16="http://schemas.microsoft.com/office/drawing/2014/main" id="{BEA1B0DC-1C8A-4B0E-AFE8-62CA4088A678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725682" y="4708733"/>
                        <a:ext cx="5794049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73" name="Freeform: Shape 74">
                        <a:extLst>
                          <a:ext uri="{FF2B5EF4-FFF2-40B4-BE49-F238E27FC236}">
                            <a16:creationId xmlns:a16="http://schemas.microsoft.com/office/drawing/2014/main" id="{55F8FEEA-F314-4664-BB33-842FF56047E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3888" y="1803163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74" name="Freeform: Shape 75">
                        <a:extLst>
                          <a:ext uri="{FF2B5EF4-FFF2-40B4-BE49-F238E27FC236}">
                            <a16:creationId xmlns:a16="http://schemas.microsoft.com/office/drawing/2014/main" id="{379DFB17-6D61-4693-8491-95A101E50E0C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8511431" y="1800258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145" name="Group 144">
                    <a:extLst>
                      <a:ext uri="{FF2B5EF4-FFF2-40B4-BE49-F238E27FC236}">
                        <a16:creationId xmlns:a16="http://schemas.microsoft.com/office/drawing/2014/main" id="{532844F3-918F-4D05-B648-196CF5CB12F6}"/>
                      </a:ext>
                    </a:extLst>
                  </p:cNvPr>
                  <p:cNvGrpSpPr/>
                  <p:nvPr/>
                </p:nvGrpSpPr>
                <p:grpSpPr>
                  <a:xfrm>
                    <a:off x="6009249" y="2252238"/>
                    <a:ext cx="1043876" cy="1172145"/>
                    <a:chOff x="5971497" y="1657354"/>
                    <a:chExt cx="1877101" cy="1640144"/>
                  </a:xfrm>
                </p:grpSpPr>
                <p:sp>
                  <p:nvSpPr>
                    <p:cNvPr id="165" name="Freeform: Shape 66">
                      <a:extLst>
                        <a:ext uri="{FF2B5EF4-FFF2-40B4-BE49-F238E27FC236}">
                          <a16:creationId xmlns:a16="http://schemas.microsoft.com/office/drawing/2014/main" id="{9102AEF3-D124-4B26-875F-53BF850E30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01187" y="1663901"/>
                      <a:ext cx="1316616" cy="1632884"/>
                    </a:xfrm>
                    <a:custGeom>
                      <a:avLst/>
                      <a:gdLst>
                        <a:gd name="connsiteX0" fmla="*/ 0 w 4064000"/>
                        <a:gd name="connsiteY0" fmla="*/ 2887133 h 2895600"/>
                        <a:gd name="connsiteX1" fmla="*/ 372533 w 4064000"/>
                        <a:gd name="connsiteY1" fmla="*/ 2853266 h 2895600"/>
                        <a:gd name="connsiteX2" fmla="*/ 668866 w 4064000"/>
                        <a:gd name="connsiteY2" fmla="*/ 2777066 h 2895600"/>
                        <a:gd name="connsiteX3" fmla="*/ 931333 w 4064000"/>
                        <a:gd name="connsiteY3" fmla="*/ 2667000 h 2895600"/>
                        <a:gd name="connsiteX4" fmla="*/ 1007533 w 4064000"/>
                        <a:gd name="connsiteY4" fmla="*/ 2556933 h 2895600"/>
                        <a:gd name="connsiteX5" fmla="*/ 1202266 w 4064000"/>
                        <a:gd name="connsiteY5" fmla="*/ 2328333 h 2895600"/>
                        <a:gd name="connsiteX6" fmla="*/ 1363133 w 4064000"/>
                        <a:gd name="connsiteY6" fmla="*/ 1955800 h 2895600"/>
                        <a:gd name="connsiteX7" fmla="*/ 1456266 w 4064000"/>
                        <a:gd name="connsiteY7" fmla="*/ 1667933 h 2895600"/>
                        <a:gd name="connsiteX8" fmla="*/ 1676400 w 4064000"/>
                        <a:gd name="connsiteY8" fmla="*/ 753533 h 2895600"/>
                        <a:gd name="connsiteX9" fmla="*/ 1820333 w 4064000"/>
                        <a:gd name="connsiteY9" fmla="*/ 177800 h 2895600"/>
                        <a:gd name="connsiteX10" fmla="*/ 1947333 w 4064000"/>
                        <a:gd name="connsiteY10" fmla="*/ 16933 h 2895600"/>
                        <a:gd name="connsiteX11" fmla="*/ 2133600 w 4064000"/>
                        <a:gd name="connsiteY11" fmla="*/ 0 h 2895600"/>
                        <a:gd name="connsiteX12" fmla="*/ 2269066 w 4064000"/>
                        <a:gd name="connsiteY12" fmla="*/ 59266 h 2895600"/>
                        <a:gd name="connsiteX13" fmla="*/ 2336800 w 4064000"/>
                        <a:gd name="connsiteY13" fmla="*/ 160866 h 2895600"/>
                        <a:gd name="connsiteX14" fmla="*/ 2523066 w 4064000"/>
                        <a:gd name="connsiteY14" fmla="*/ 939800 h 2895600"/>
                        <a:gd name="connsiteX15" fmla="*/ 2692400 w 4064000"/>
                        <a:gd name="connsiteY15" fmla="*/ 1701800 h 2895600"/>
                        <a:gd name="connsiteX16" fmla="*/ 2810933 w 4064000"/>
                        <a:gd name="connsiteY16" fmla="*/ 2023533 h 2895600"/>
                        <a:gd name="connsiteX17" fmla="*/ 3031066 w 4064000"/>
                        <a:gd name="connsiteY17" fmla="*/ 2446866 h 2895600"/>
                        <a:gd name="connsiteX18" fmla="*/ 3268133 w 4064000"/>
                        <a:gd name="connsiteY18" fmla="*/ 2700866 h 2895600"/>
                        <a:gd name="connsiteX19" fmla="*/ 3572933 w 4064000"/>
                        <a:gd name="connsiteY19" fmla="*/ 2819400 h 2895600"/>
                        <a:gd name="connsiteX20" fmla="*/ 3928533 w 4064000"/>
                        <a:gd name="connsiteY20" fmla="*/ 2887133 h 2895600"/>
                        <a:gd name="connsiteX21" fmla="*/ 4064000 w 4064000"/>
                        <a:gd name="connsiteY21" fmla="*/ 2895600 h 2895600"/>
                        <a:gd name="connsiteX22" fmla="*/ 0 w 4064000"/>
                        <a:gd name="connsiteY22" fmla="*/ 2887133 h 2895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064000" h="2895600">
                          <a:moveTo>
                            <a:pt x="0" y="2887133"/>
                          </a:moveTo>
                          <a:lnTo>
                            <a:pt x="372533" y="2853266"/>
                          </a:lnTo>
                          <a:lnTo>
                            <a:pt x="668866" y="2777066"/>
                          </a:lnTo>
                          <a:lnTo>
                            <a:pt x="931333" y="2667000"/>
                          </a:lnTo>
                          <a:lnTo>
                            <a:pt x="1007533" y="2556933"/>
                          </a:lnTo>
                          <a:lnTo>
                            <a:pt x="1202266" y="2328333"/>
                          </a:lnTo>
                          <a:lnTo>
                            <a:pt x="1363133" y="1955800"/>
                          </a:lnTo>
                          <a:lnTo>
                            <a:pt x="1456266" y="1667933"/>
                          </a:lnTo>
                          <a:lnTo>
                            <a:pt x="1676400" y="753533"/>
                          </a:lnTo>
                          <a:lnTo>
                            <a:pt x="1820333" y="177800"/>
                          </a:lnTo>
                          <a:lnTo>
                            <a:pt x="1947333" y="16933"/>
                          </a:lnTo>
                          <a:lnTo>
                            <a:pt x="2133600" y="0"/>
                          </a:lnTo>
                          <a:lnTo>
                            <a:pt x="2269066" y="59266"/>
                          </a:lnTo>
                          <a:lnTo>
                            <a:pt x="2336800" y="160866"/>
                          </a:lnTo>
                          <a:lnTo>
                            <a:pt x="2523066" y="939800"/>
                          </a:lnTo>
                          <a:lnTo>
                            <a:pt x="2692400" y="1701800"/>
                          </a:lnTo>
                          <a:lnTo>
                            <a:pt x="2810933" y="2023533"/>
                          </a:lnTo>
                          <a:lnTo>
                            <a:pt x="3031066" y="2446866"/>
                          </a:lnTo>
                          <a:lnTo>
                            <a:pt x="3268133" y="2700866"/>
                          </a:lnTo>
                          <a:lnTo>
                            <a:pt x="3572933" y="2819400"/>
                          </a:lnTo>
                          <a:lnTo>
                            <a:pt x="3928533" y="2887133"/>
                          </a:lnTo>
                          <a:lnTo>
                            <a:pt x="4064000" y="2895600"/>
                          </a:lnTo>
                          <a:lnTo>
                            <a:pt x="0" y="2887133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166" name="Group 165">
                      <a:extLst>
                        <a:ext uri="{FF2B5EF4-FFF2-40B4-BE49-F238E27FC236}">
                          <a16:creationId xmlns:a16="http://schemas.microsoft.com/office/drawing/2014/main" id="{CEAC2961-667D-4E35-BC47-6A1055DD41D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1497" y="1657354"/>
                      <a:ext cx="1877101" cy="1640144"/>
                      <a:chOff x="5725682" y="1800258"/>
                      <a:chExt cx="5794049" cy="2908475"/>
                    </a:xfrm>
                  </p:grpSpPr>
                  <p:cxnSp>
                    <p:nvCxnSpPr>
                      <p:cNvPr id="167" name="Straight Connector 166">
                        <a:extLst>
                          <a:ext uri="{FF2B5EF4-FFF2-40B4-BE49-F238E27FC236}">
                            <a16:creationId xmlns:a16="http://schemas.microsoft.com/office/drawing/2014/main" id="{ABE3315F-0870-476E-923F-360E279A701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725682" y="4708733"/>
                        <a:ext cx="5794049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68" name="Freeform: Shape 69">
                        <a:extLst>
                          <a:ext uri="{FF2B5EF4-FFF2-40B4-BE49-F238E27FC236}">
                            <a16:creationId xmlns:a16="http://schemas.microsoft.com/office/drawing/2014/main" id="{35117FA3-978A-453E-93E9-AF20A638F8C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3888" y="1803163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69" name="Freeform: Shape 70">
                        <a:extLst>
                          <a:ext uri="{FF2B5EF4-FFF2-40B4-BE49-F238E27FC236}">
                            <a16:creationId xmlns:a16="http://schemas.microsoft.com/office/drawing/2014/main" id="{1EA329B7-829B-41D4-8007-DC74B6217EEB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8511431" y="1800258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146" name="Group 145">
                    <a:extLst>
                      <a:ext uri="{FF2B5EF4-FFF2-40B4-BE49-F238E27FC236}">
                        <a16:creationId xmlns:a16="http://schemas.microsoft.com/office/drawing/2014/main" id="{1286A5C0-99C2-4443-A406-5759E3DDACEA}"/>
                      </a:ext>
                    </a:extLst>
                  </p:cNvPr>
                  <p:cNvGrpSpPr/>
                  <p:nvPr/>
                </p:nvGrpSpPr>
                <p:grpSpPr>
                  <a:xfrm>
                    <a:off x="4232320" y="2252238"/>
                    <a:ext cx="1043876" cy="1172145"/>
                    <a:chOff x="5971497" y="1657354"/>
                    <a:chExt cx="1877101" cy="1640144"/>
                  </a:xfrm>
                </p:grpSpPr>
                <p:sp>
                  <p:nvSpPr>
                    <p:cNvPr id="160" name="Freeform: Shape 61">
                      <a:extLst>
                        <a:ext uri="{FF2B5EF4-FFF2-40B4-BE49-F238E27FC236}">
                          <a16:creationId xmlns:a16="http://schemas.microsoft.com/office/drawing/2014/main" id="{E94BF693-DAC7-4A14-A5AF-BF006402ABD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01187" y="1663901"/>
                      <a:ext cx="1316616" cy="1632884"/>
                    </a:xfrm>
                    <a:custGeom>
                      <a:avLst/>
                      <a:gdLst>
                        <a:gd name="connsiteX0" fmla="*/ 0 w 4064000"/>
                        <a:gd name="connsiteY0" fmla="*/ 2887133 h 2895600"/>
                        <a:gd name="connsiteX1" fmla="*/ 372533 w 4064000"/>
                        <a:gd name="connsiteY1" fmla="*/ 2853266 h 2895600"/>
                        <a:gd name="connsiteX2" fmla="*/ 668866 w 4064000"/>
                        <a:gd name="connsiteY2" fmla="*/ 2777066 h 2895600"/>
                        <a:gd name="connsiteX3" fmla="*/ 931333 w 4064000"/>
                        <a:gd name="connsiteY3" fmla="*/ 2667000 h 2895600"/>
                        <a:gd name="connsiteX4" fmla="*/ 1007533 w 4064000"/>
                        <a:gd name="connsiteY4" fmla="*/ 2556933 h 2895600"/>
                        <a:gd name="connsiteX5" fmla="*/ 1202266 w 4064000"/>
                        <a:gd name="connsiteY5" fmla="*/ 2328333 h 2895600"/>
                        <a:gd name="connsiteX6" fmla="*/ 1363133 w 4064000"/>
                        <a:gd name="connsiteY6" fmla="*/ 1955800 h 2895600"/>
                        <a:gd name="connsiteX7" fmla="*/ 1456266 w 4064000"/>
                        <a:gd name="connsiteY7" fmla="*/ 1667933 h 2895600"/>
                        <a:gd name="connsiteX8" fmla="*/ 1676400 w 4064000"/>
                        <a:gd name="connsiteY8" fmla="*/ 753533 h 2895600"/>
                        <a:gd name="connsiteX9" fmla="*/ 1820333 w 4064000"/>
                        <a:gd name="connsiteY9" fmla="*/ 177800 h 2895600"/>
                        <a:gd name="connsiteX10" fmla="*/ 1947333 w 4064000"/>
                        <a:gd name="connsiteY10" fmla="*/ 16933 h 2895600"/>
                        <a:gd name="connsiteX11" fmla="*/ 2133600 w 4064000"/>
                        <a:gd name="connsiteY11" fmla="*/ 0 h 2895600"/>
                        <a:gd name="connsiteX12" fmla="*/ 2269066 w 4064000"/>
                        <a:gd name="connsiteY12" fmla="*/ 59266 h 2895600"/>
                        <a:gd name="connsiteX13" fmla="*/ 2336800 w 4064000"/>
                        <a:gd name="connsiteY13" fmla="*/ 160866 h 2895600"/>
                        <a:gd name="connsiteX14" fmla="*/ 2523066 w 4064000"/>
                        <a:gd name="connsiteY14" fmla="*/ 939800 h 2895600"/>
                        <a:gd name="connsiteX15" fmla="*/ 2692400 w 4064000"/>
                        <a:gd name="connsiteY15" fmla="*/ 1701800 h 2895600"/>
                        <a:gd name="connsiteX16" fmla="*/ 2810933 w 4064000"/>
                        <a:gd name="connsiteY16" fmla="*/ 2023533 h 2895600"/>
                        <a:gd name="connsiteX17" fmla="*/ 3031066 w 4064000"/>
                        <a:gd name="connsiteY17" fmla="*/ 2446866 h 2895600"/>
                        <a:gd name="connsiteX18" fmla="*/ 3268133 w 4064000"/>
                        <a:gd name="connsiteY18" fmla="*/ 2700866 h 2895600"/>
                        <a:gd name="connsiteX19" fmla="*/ 3572933 w 4064000"/>
                        <a:gd name="connsiteY19" fmla="*/ 2819400 h 2895600"/>
                        <a:gd name="connsiteX20" fmla="*/ 3928533 w 4064000"/>
                        <a:gd name="connsiteY20" fmla="*/ 2887133 h 2895600"/>
                        <a:gd name="connsiteX21" fmla="*/ 4064000 w 4064000"/>
                        <a:gd name="connsiteY21" fmla="*/ 2895600 h 2895600"/>
                        <a:gd name="connsiteX22" fmla="*/ 0 w 4064000"/>
                        <a:gd name="connsiteY22" fmla="*/ 2887133 h 2895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064000" h="2895600">
                          <a:moveTo>
                            <a:pt x="0" y="2887133"/>
                          </a:moveTo>
                          <a:lnTo>
                            <a:pt x="372533" y="2853266"/>
                          </a:lnTo>
                          <a:lnTo>
                            <a:pt x="668866" y="2777066"/>
                          </a:lnTo>
                          <a:lnTo>
                            <a:pt x="931333" y="2667000"/>
                          </a:lnTo>
                          <a:lnTo>
                            <a:pt x="1007533" y="2556933"/>
                          </a:lnTo>
                          <a:lnTo>
                            <a:pt x="1202266" y="2328333"/>
                          </a:lnTo>
                          <a:lnTo>
                            <a:pt x="1363133" y="1955800"/>
                          </a:lnTo>
                          <a:lnTo>
                            <a:pt x="1456266" y="1667933"/>
                          </a:lnTo>
                          <a:lnTo>
                            <a:pt x="1676400" y="753533"/>
                          </a:lnTo>
                          <a:lnTo>
                            <a:pt x="1820333" y="177800"/>
                          </a:lnTo>
                          <a:lnTo>
                            <a:pt x="1947333" y="16933"/>
                          </a:lnTo>
                          <a:lnTo>
                            <a:pt x="2133600" y="0"/>
                          </a:lnTo>
                          <a:lnTo>
                            <a:pt x="2269066" y="59266"/>
                          </a:lnTo>
                          <a:lnTo>
                            <a:pt x="2336800" y="160866"/>
                          </a:lnTo>
                          <a:lnTo>
                            <a:pt x="2523066" y="939800"/>
                          </a:lnTo>
                          <a:lnTo>
                            <a:pt x="2692400" y="1701800"/>
                          </a:lnTo>
                          <a:lnTo>
                            <a:pt x="2810933" y="2023533"/>
                          </a:lnTo>
                          <a:lnTo>
                            <a:pt x="3031066" y="2446866"/>
                          </a:lnTo>
                          <a:lnTo>
                            <a:pt x="3268133" y="2700866"/>
                          </a:lnTo>
                          <a:lnTo>
                            <a:pt x="3572933" y="2819400"/>
                          </a:lnTo>
                          <a:lnTo>
                            <a:pt x="3928533" y="2887133"/>
                          </a:lnTo>
                          <a:lnTo>
                            <a:pt x="4064000" y="2895600"/>
                          </a:lnTo>
                          <a:lnTo>
                            <a:pt x="0" y="2887133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161" name="Group 160">
                      <a:extLst>
                        <a:ext uri="{FF2B5EF4-FFF2-40B4-BE49-F238E27FC236}">
                          <a16:creationId xmlns:a16="http://schemas.microsoft.com/office/drawing/2014/main" id="{E5541683-A845-40C6-B7B0-4329A55498E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1497" y="1657354"/>
                      <a:ext cx="1877101" cy="1640144"/>
                      <a:chOff x="5725682" y="1800258"/>
                      <a:chExt cx="5794049" cy="2908475"/>
                    </a:xfrm>
                  </p:grpSpPr>
                  <p:cxnSp>
                    <p:nvCxnSpPr>
                      <p:cNvPr id="162" name="Straight Connector 161">
                        <a:extLst>
                          <a:ext uri="{FF2B5EF4-FFF2-40B4-BE49-F238E27FC236}">
                            <a16:creationId xmlns:a16="http://schemas.microsoft.com/office/drawing/2014/main" id="{10FF2C0C-B3C0-4329-90BC-5C21DDE6373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725682" y="4708733"/>
                        <a:ext cx="5794049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63" name="Freeform: Shape 64">
                        <a:extLst>
                          <a:ext uri="{FF2B5EF4-FFF2-40B4-BE49-F238E27FC236}">
                            <a16:creationId xmlns:a16="http://schemas.microsoft.com/office/drawing/2014/main" id="{3828FD2D-D6F7-4E29-B43E-277F51F5015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3888" y="1803163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64" name="Freeform: Shape 65">
                        <a:extLst>
                          <a:ext uri="{FF2B5EF4-FFF2-40B4-BE49-F238E27FC236}">
                            <a16:creationId xmlns:a16="http://schemas.microsoft.com/office/drawing/2014/main" id="{51819ED0-1A4A-4D5D-80B1-CD42AE41FD85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8511431" y="1800258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147" name="Group 146">
                    <a:extLst>
                      <a:ext uri="{FF2B5EF4-FFF2-40B4-BE49-F238E27FC236}">
                        <a16:creationId xmlns:a16="http://schemas.microsoft.com/office/drawing/2014/main" id="{0196F4FC-970E-4B45-A465-95D45494D15C}"/>
                      </a:ext>
                    </a:extLst>
                  </p:cNvPr>
                  <p:cNvGrpSpPr/>
                  <p:nvPr/>
                </p:nvGrpSpPr>
                <p:grpSpPr>
                  <a:xfrm>
                    <a:off x="6837444" y="2624168"/>
                    <a:ext cx="643747" cy="799044"/>
                    <a:chOff x="5971497" y="1657354"/>
                    <a:chExt cx="1877101" cy="1640144"/>
                  </a:xfrm>
                </p:grpSpPr>
                <p:sp>
                  <p:nvSpPr>
                    <p:cNvPr id="155" name="Freeform: Shape 56">
                      <a:extLst>
                        <a:ext uri="{FF2B5EF4-FFF2-40B4-BE49-F238E27FC236}">
                          <a16:creationId xmlns:a16="http://schemas.microsoft.com/office/drawing/2014/main" id="{14BADD7F-B9F7-4F0C-8090-0A7B56C419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01187" y="1663901"/>
                      <a:ext cx="1316616" cy="1632884"/>
                    </a:xfrm>
                    <a:custGeom>
                      <a:avLst/>
                      <a:gdLst>
                        <a:gd name="connsiteX0" fmla="*/ 0 w 4064000"/>
                        <a:gd name="connsiteY0" fmla="*/ 2887133 h 2895600"/>
                        <a:gd name="connsiteX1" fmla="*/ 372533 w 4064000"/>
                        <a:gd name="connsiteY1" fmla="*/ 2853266 h 2895600"/>
                        <a:gd name="connsiteX2" fmla="*/ 668866 w 4064000"/>
                        <a:gd name="connsiteY2" fmla="*/ 2777066 h 2895600"/>
                        <a:gd name="connsiteX3" fmla="*/ 931333 w 4064000"/>
                        <a:gd name="connsiteY3" fmla="*/ 2667000 h 2895600"/>
                        <a:gd name="connsiteX4" fmla="*/ 1007533 w 4064000"/>
                        <a:gd name="connsiteY4" fmla="*/ 2556933 h 2895600"/>
                        <a:gd name="connsiteX5" fmla="*/ 1202266 w 4064000"/>
                        <a:gd name="connsiteY5" fmla="*/ 2328333 h 2895600"/>
                        <a:gd name="connsiteX6" fmla="*/ 1363133 w 4064000"/>
                        <a:gd name="connsiteY6" fmla="*/ 1955800 h 2895600"/>
                        <a:gd name="connsiteX7" fmla="*/ 1456266 w 4064000"/>
                        <a:gd name="connsiteY7" fmla="*/ 1667933 h 2895600"/>
                        <a:gd name="connsiteX8" fmla="*/ 1676400 w 4064000"/>
                        <a:gd name="connsiteY8" fmla="*/ 753533 h 2895600"/>
                        <a:gd name="connsiteX9" fmla="*/ 1820333 w 4064000"/>
                        <a:gd name="connsiteY9" fmla="*/ 177800 h 2895600"/>
                        <a:gd name="connsiteX10" fmla="*/ 1947333 w 4064000"/>
                        <a:gd name="connsiteY10" fmla="*/ 16933 h 2895600"/>
                        <a:gd name="connsiteX11" fmla="*/ 2133600 w 4064000"/>
                        <a:gd name="connsiteY11" fmla="*/ 0 h 2895600"/>
                        <a:gd name="connsiteX12" fmla="*/ 2269066 w 4064000"/>
                        <a:gd name="connsiteY12" fmla="*/ 59266 h 2895600"/>
                        <a:gd name="connsiteX13" fmla="*/ 2336800 w 4064000"/>
                        <a:gd name="connsiteY13" fmla="*/ 160866 h 2895600"/>
                        <a:gd name="connsiteX14" fmla="*/ 2523066 w 4064000"/>
                        <a:gd name="connsiteY14" fmla="*/ 939800 h 2895600"/>
                        <a:gd name="connsiteX15" fmla="*/ 2692400 w 4064000"/>
                        <a:gd name="connsiteY15" fmla="*/ 1701800 h 2895600"/>
                        <a:gd name="connsiteX16" fmla="*/ 2810933 w 4064000"/>
                        <a:gd name="connsiteY16" fmla="*/ 2023533 h 2895600"/>
                        <a:gd name="connsiteX17" fmla="*/ 3031066 w 4064000"/>
                        <a:gd name="connsiteY17" fmla="*/ 2446866 h 2895600"/>
                        <a:gd name="connsiteX18" fmla="*/ 3268133 w 4064000"/>
                        <a:gd name="connsiteY18" fmla="*/ 2700866 h 2895600"/>
                        <a:gd name="connsiteX19" fmla="*/ 3572933 w 4064000"/>
                        <a:gd name="connsiteY19" fmla="*/ 2819400 h 2895600"/>
                        <a:gd name="connsiteX20" fmla="*/ 3928533 w 4064000"/>
                        <a:gd name="connsiteY20" fmla="*/ 2887133 h 2895600"/>
                        <a:gd name="connsiteX21" fmla="*/ 4064000 w 4064000"/>
                        <a:gd name="connsiteY21" fmla="*/ 2895600 h 2895600"/>
                        <a:gd name="connsiteX22" fmla="*/ 0 w 4064000"/>
                        <a:gd name="connsiteY22" fmla="*/ 2887133 h 2895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064000" h="2895600">
                          <a:moveTo>
                            <a:pt x="0" y="2887133"/>
                          </a:moveTo>
                          <a:lnTo>
                            <a:pt x="372533" y="2853266"/>
                          </a:lnTo>
                          <a:lnTo>
                            <a:pt x="668866" y="2777066"/>
                          </a:lnTo>
                          <a:lnTo>
                            <a:pt x="931333" y="2667000"/>
                          </a:lnTo>
                          <a:lnTo>
                            <a:pt x="1007533" y="2556933"/>
                          </a:lnTo>
                          <a:lnTo>
                            <a:pt x="1202266" y="2328333"/>
                          </a:lnTo>
                          <a:lnTo>
                            <a:pt x="1363133" y="1955800"/>
                          </a:lnTo>
                          <a:lnTo>
                            <a:pt x="1456266" y="1667933"/>
                          </a:lnTo>
                          <a:lnTo>
                            <a:pt x="1676400" y="753533"/>
                          </a:lnTo>
                          <a:lnTo>
                            <a:pt x="1820333" y="177800"/>
                          </a:lnTo>
                          <a:lnTo>
                            <a:pt x="1947333" y="16933"/>
                          </a:lnTo>
                          <a:lnTo>
                            <a:pt x="2133600" y="0"/>
                          </a:lnTo>
                          <a:lnTo>
                            <a:pt x="2269066" y="59266"/>
                          </a:lnTo>
                          <a:lnTo>
                            <a:pt x="2336800" y="160866"/>
                          </a:lnTo>
                          <a:lnTo>
                            <a:pt x="2523066" y="939800"/>
                          </a:lnTo>
                          <a:lnTo>
                            <a:pt x="2692400" y="1701800"/>
                          </a:lnTo>
                          <a:lnTo>
                            <a:pt x="2810933" y="2023533"/>
                          </a:lnTo>
                          <a:lnTo>
                            <a:pt x="3031066" y="2446866"/>
                          </a:lnTo>
                          <a:lnTo>
                            <a:pt x="3268133" y="2700866"/>
                          </a:lnTo>
                          <a:lnTo>
                            <a:pt x="3572933" y="2819400"/>
                          </a:lnTo>
                          <a:lnTo>
                            <a:pt x="3928533" y="2887133"/>
                          </a:lnTo>
                          <a:lnTo>
                            <a:pt x="4064000" y="2895600"/>
                          </a:lnTo>
                          <a:lnTo>
                            <a:pt x="0" y="2887133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156" name="Group 155">
                      <a:extLst>
                        <a:ext uri="{FF2B5EF4-FFF2-40B4-BE49-F238E27FC236}">
                          <a16:creationId xmlns:a16="http://schemas.microsoft.com/office/drawing/2014/main" id="{D3F8B80B-B74E-48FE-A2D6-2F09B9A8135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1497" y="1657354"/>
                      <a:ext cx="1877101" cy="1640144"/>
                      <a:chOff x="5725682" y="1800258"/>
                      <a:chExt cx="5794049" cy="2908475"/>
                    </a:xfrm>
                  </p:grpSpPr>
                  <p:cxnSp>
                    <p:nvCxnSpPr>
                      <p:cNvPr id="157" name="Straight Connector 156">
                        <a:extLst>
                          <a:ext uri="{FF2B5EF4-FFF2-40B4-BE49-F238E27FC236}">
                            <a16:creationId xmlns:a16="http://schemas.microsoft.com/office/drawing/2014/main" id="{8F5866CA-31D5-4EAE-A51E-6D44219BA5CE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725682" y="4708733"/>
                        <a:ext cx="5794049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58" name="Freeform: Shape 59">
                        <a:extLst>
                          <a:ext uri="{FF2B5EF4-FFF2-40B4-BE49-F238E27FC236}">
                            <a16:creationId xmlns:a16="http://schemas.microsoft.com/office/drawing/2014/main" id="{25F53B71-900D-4F38-BD38-45272803304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3888" y="1803163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9" name="Freeform: Shape 60">
                        <a:extLst>
                          <a:ext uri="{FF2B5EF4-FFF2-40B4-BE49-F238E27FC236}">
                            <a16:creationId xmlns:a16="http://schemas.microsoft.com/office/drawing/2014/main" id="{6AF0B1AF-18DF-4078-B4A6-9BA07BC4FDDA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8511431" y="1800258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grpSp>
                <p:nvGrpSpPr>
                  <p:cNvPr id="148" name="Group 147">
                    <a:extLst>
                      <a:ext uri="{FF2B5EF4-FFF2-40B4-BE49-F238E27FC236}">
                        <a16:creationId xmlns:a16="http://schemas.microsoft.com/office/drawing/2014/main" id="{BB834549-4659-4743-84CC-806A7F8806EF}"/>
                      </a:ext>
                    </a:extLst>
                  </p:cNvPr>
                  <p:cNvGrpSpPr/>
                  <p:nvPr/>
                </p:nvGrpSpPr>
                <p:grpSpPr>
                  <a:xfrm>
                    <a:off x="3785607" y="2623769"/>
                    <a:ext cx="643747" cy="799044"/>
                    <a:chOff x="5971497" y="1657354"/>
                    <a:chExt cx="1877101" cy="1640144"/>
                  </a:xfrm>
                </p:grpSpPr>
                <p:sp>
                  <p:nvSpPr>
                    <p:cNvPr id="150" name="Freeform: Shape 51">
                      <a:extLst>
                        <a:ext uri="{FF2B5EF4-FFF2-40B4-BE49-F238E27FC236}">
                          <a16:creationId xmlns:a16="http://schemas.microsoft.com/office/drawing/2014/main" id="{EBDB3C31-E0A7-4752-A791-4F5492FCDD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01187" y="1663901"/>
                      <a:ext cx="1316616" cy="1632884"/>
                    </a:xfrm>
                    <a:custGeom>
                      <a:avLst/>
                      <a:gdLst>
                        <a:gd name="connsiteX0" fmla="*/ 0 w 4064000"/>
                        <a:gd name="connsiteY0" fmla="*/ 2887133 h 2895600"/>
                        <a:gd name="connsiteX1" fmla="*/ 372533 w 4064000"/>
                        <a:gd name="connsiteY1" fmla="*/ 2853266 h 2895600"/>
                        <a:gd name="connsiteX2" fmla="*/ 668866 w 4064000"/>
                        <a:gd name="connsiteY2" fmla="*/ 2777066 h 2895600"/>
                        <a:gd name="connsiteX3" fmla="*/ 931333 w 4064000"/>
                        <a:gd name="connsiteY3" fmla="*/ 2667000 h 2895600"/>
                        <a:gd name="connsiteX4" fmla="*/ 1007533 w 4064000"/>
                        <a:gd name="connsiteY4" fmla="*/ 2556933 h 2895600"/>
                        <a:gd name="connsiteX5" fmla="*/ 1202266 w 4064000"/>
                        <a:gd name="connsiteY5" fmla="*/ 2328333 h 2895600"/>
                        <a:gd name="connsiteX6" fmla="*/ 1363133 w 4064000"/>
                        <a:gd name="connsiteY6" fmla="*/ 1955800 h 2895600"/>
                        <a:gd name="connsiteX7" fmla="*/ 1456266 w 4064000"/>
                        <a:gd name="connsiteY7" fmla="*/ 1667933 h 2895600"/>
                        <a:gd name="connsiteX8" fmla="*/ 1676400 w 4064000"/>
                        <a:gd name="connsiteY8" fmla="*/ 753533 h 2895600"/>
                        <a:gd name="connsiteX9" fmla="*/ 1820333 w 4064000"/>
                        <a:gd name="connsiteY9" fmla="*/ 177800 h 2895600"/>
                        <a:gd name="connsiteX10" fmla="*/ 1947333 w 4064000"/>
                        <a:gd name="connsiteY10" fmla="*/ 16933 h 2895600"/>
                        <a:gd name="connsiteX11" fmla="*/ 2133600 w 4064000"/>
                        <a:gd name="connsiteY11" fmla="*/ 0 h 2895600"/>
                        <a:gd name="connsiteX12" fmla="*/ 2269066 w 4064000"/>
                        <a:gd name="connsiteY12" fmla="*/ 59266 h 2895600"/>
                        <a:gd name="connsiteX13" fmla="*/ 2336800 w 4064000"/>
                        <a:gd name="connsiteY13" fmla="*/ 160866 h 2895600"/>
                        <a:gd name="connsiteX14" fmla="*/ 2523066 w 4064000"/>
                        <a:gd name="connsiteY14" fmla="*/ 939800 h 2895600"/>
                        <a:gd name="connsiteX15" fmla="*/ 2692400 w 4064000"/>
                        <a:gd name="connsiteY15" fmla="*/ 1701800 h 2895600"/>
                        <a:gd name="connsiteX16" fmla="*/ 2810933 w 4064000"/>
                        <a:gd name="connsiteY16" fmla="*/ 2023533 h 2895600"/>
                        <a:gd name="connsiteX17" fmla="*/ 3031066 w 4064000"/>
                        <a:gd name="connsiteY17" fmla="*/ 2446866 h 2895600"/>
                        <a:gd name="connsiteX18" fmla="*/ 3268133 w 4064000"/>
                        <a:gd name="connsiteY18" fmla="*/ 2700866 h 2895600"/>
                        <a:gd name="connsiteX19" fmla="*/ 3572933 w 4064000"/>
                        <a:gd name="connsiteY19" fmla="*/ 2819400 h 2895600"/>
                        <a:gd name="connsiteX20" fmla="*/ 3928533 w 4064000"/>
                        <a:gd name="connsiteY20" fmla="*/ 2887133 h 2895600"/>
                        <a:gd name="connsiteX21" fmla="*/ 4064000 w 4064000"/>
                        <a:gd name="connsiteY21" fmla="*/ 2895600 h 2895600"/>
                        <a:gd name="connsiteX22" fmla="*/ 0 w 4064000"/>
                        <a:gd name="connsiteY22" fmla="*/ 2887133 h 28956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4064000" h="2895600">
                          <a:moveTo>
                            <a:pt x="0" y="2887133"/>
                          </a:moveTo>
                          <a:lnTo>
                            <a:pt x="372533" y="2853266"/>
                          </a:lnTo>
                          <a:lnTo>
                            <a:pt x="668866" y="2777066"/>
                          </a:lnTo>
                          <a:lnTo>
                            <a:pt x="931333" y="2667000"/>
                          </a:lnTo>
                          <a:lnTo>
                            <a:pt x="1007533" y="2556933"/>
                          </a:lnTo>
                          <a:lnTo>
                            <a:pt x="1202266" y="2328333"/>
                          </a:lnTo>
                          <a:lnTo>
                            <a:pt x="1363133" y="1955800"/>
                          </a:lnTo>
                          <a:lnTo>
                            <a:pt x="1456266" y="1667933"/>
                          </a:lnTo>
                          <a:lnTo>
                            <a:pt x="1676400" y="753533"/>
                          </a:lnTo>
                          <a:lnTo>
                            <a:pt x="1820333" y="177800"/>
                          </a:lnTo>
                          <a:lnTo>
                            <a:pt x="1947333" y="16933"/>
                          </a:lnTo>
                          <a:lnTo>
                            <a:pt x="2133600" y="0"/>
                          </a:lnTo>
                          <a:lnTo>
                            <a:pt x="2269066" y="59266"/>
                          </a:lnTo>
                          <a:lnTo>
                            <a:pt x="2336800" y="160866"/>
                          </a:lnTo>
                          <a:lnTo>
                            <a:pt x="2523066" y="939800"/>
                          </a:lnTo>
                          <a:lnTo>
                            <a:pt x="2692400" y="1701800"/>
                          </a:lnTo>
                          <a:lnTo>
                            <a:pt x="2810933" y="2023533"/>
                          </a:lnTo>
                          <a:lnTo>
                            <a:pt x="3031066" y="2446866"/>
                          </a:lnTo>
                          <a:lnTo>
                            <a:pt x="3268133" y="2700866"/>
                          </a:lnTo>
                          <a:lnTo>
                            <a:pt x="3572933" y="2819400"/>
                          </a:lnTo>
                          <a:lnTo>
                            <a:pt x="3928533" y="2887133"/>
                          </a:lnTo>
                          <a:lnTo>
                            <a:pt x="4064000" y="2895600"/>
                          </a:lnTo>
                          <a:lnTo>
                            <a:pt x="0" y="2887133"/>
                          </a:lnTo>
                          <a:close/>
                        </a:path>
                      </a:pathLst>
                    </a:custGeom>
                    <a:solidFill>
                      <a:schemeClr val="bg2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grpSp>
                  <p:nvGrpSpPr>
                    <p:cNvPr id="151" name="Group 150">
                      <a:extLst>
                        <a:ext uri="{FF2B5EF4-FFF2-40B4-BE49-F238E27FC236}">
                          <a16:creationId xmlns:a16="http://schemas.microsoft.com/office/drawing/2014/main" id="{7706633C-038C-4CB8-835A-1D88EA4E170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1497" y="1657354"/>
                      <a:ext cx="1877101" cy="1640144"/>
                      <a:chOff x="5725682" y="1800258"/>
                      <a:chExt cx="5794049" cy="2908475"/>
                    </a:xfrm>
                  </p:grpSpPr>
                  <p:cxnSp>
                    <p:nvCxnSpPr>
                      <p:cNvPr id="152" name="Straight Connector 151">
                        <a:extLst>
                          <a:ext uri="{FF2B5EF4-FFF2-40B4-BE49-F238E27FC236}">
                            <a16:creationId xmlns:a16="http://schemas.microsoft.com/office/drawing/2014/main" id="{662D5638-5299-4E0B-842F-654408C96760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5725682" y="4708733"/>
                        <a:ext cx="5794049" cy="0"/>
                      </a:xfrm>
                      <a:prstGeom prst="line">
                        <a:avLst/>
                      </a:prstGeom>
                    </p:spPr>
                    <p:style>
                      <a:lnRef idx="1">
                        <a:schemeClr val="dk1"/>
                      </a:lnRef>
                      <a:fillRef idx="0">
                        <a:schemeClr val="dk1"/>
                      </a:fillRef>
                      <a:effectRef idx="0">
                        <a:schemeClr val="dk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153" name="Freeform: Shape 54">
                        <a:extLst>
                          <a:ext uri="{FF2B5EF4-FFF2-40B4-BE49-F238E27FC236}">
                            <a16:creationId xmlns:a16="http://schemas.microsoft.com/office/drawing/2014/main" id="{3B5C3DC2-37C7-4356-BDB5-901D1ED796D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323888" y="1803163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154" name="Freeform: Shape 55">
                        <a:extLst>
                          <a:ext uri="{FF2B5EF4-FFF2-40B4-BE49-F238E27FC236}">
                            <a16:creationId xmlns:a16="http://schemas.microsoft.com/office/drawing/2014/main" id="{7FCE921E-28A8-4A0D-9BF4-BEA5DF90C496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8511431" y="1800258"/>
                        <a:ext cx="2187723" cy="2905570"/>
                      </a:xfrm>
                      <a:custGeom>
                        <a:avLst/>
                        <a:gdLst>
                          <a:gd name="connsiteX0" fmla="*/ 0 w 2187723"/>
                          <a:gd name="connsiteY0" fmla="*/ 2905570 h 2905570"/>
                          <a:gd name="connsiteX1" fmla="*/ 1008404 w 2187723"/>
                          <a:gd name="connsiteY1" fmla="*/ 2683379 h 2905570"/>
                          <a:gd name="connsiteX2" fmla="*/ 1538243 w 2187723"/>
                          <a:gd name="connsiteY2" fmla="*/ 1777525 h 2905570"/>
                          <a:gd name="connsiteX3" fmla="*/ 1897166 w 2187723"/>
                          <a:gd name="connsiteY3" fmla="*/ 290557 h 2905570"/>
                          <a:gd name="connsiteX4" fmla="*/ 2187723 w 2187723"/>
                          <a:gd name="connsiteY4" fmla="*/ 0 h 290557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187723" h="2905570">
                            <a:moveTo>
                              <a:pt x="0" y="2905570"/>
                            </a:moveTo>
                            <a:cubicBezTo>
                              <a:pt x="376015" y="2888478"/>
                              <a:pt x="752030" y="2871387"/>
                              <a:pt x="1008404" y="2683379"/>
                            </a:cubicBezTo>
                            <a:cubicBezTo>
                              <a:pt x="1264778" y="2495371"/>
                              <a:pt x="1390116" y="2176329"/>
                              <a:pt x="1538243" y="1777525"/>
                            </a:cubicBezTo>
                            <a:cubicBezTo>
                              <a:pt x="1686370" y="1378721"/>
                              <a:pt x="1788919" y="586811"/>
                              <a:pt x="1897166" y="290557"/>
                            </a:cubicBezTo>
                            <a:cubicBezTo>
                              <a:pt x="2005413" y="-5697"/>
                              <a:pt x="2058112" y="12819"/>
                              <a:pt x="2187723" y="0"/>
                            </a:cubicBezTo>
                          </a:path>
                        </a:pathLst>
                      </a:custGeom>
                      <a:noFill/>
                      <a:ln>
                        <a:solidFill>
                          <a:schemeClr val="bg2">
                            <a:lumMod val="50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</p:grpSp>
              </p:grpSp>
              <p:cxnSp>
                <p:nvCxnSpPr>
                  <p:cNvPr id="149" name="Straight Connector 148">
                    <a:extLst>
                      <a:ext uri="{FF2B5EF4-FFF2-40B4-BE49-F238E27FC236}">
                        <a16:creationId xmlns:a16="http://schemas.microsoft.com/office/drawing/2014/main" id="{3039734F-E491-42B8-9F65-6C271852841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785607" y="3424587"/>
                    <a:ext cx="3695584" cy="3967"/>
                  </a:xfrm>
                  <a:prstGeom prst="line">
                    <a:avLst/>
                  </a:prstGeom>
                  <a:ln w="38100"/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130" name="Group 129">
                  <a:extLst>
                    <a:ext uri="{FF2B5EF4-FFF2-40B4-BE49-F238E27FC236}">
                      <a16:creationId xmlns:a16="http://schemas.microsoft.com/office/drawing/2014/main" id="{A8393315-4FD5-4076-A57F-72BEFDE748B8}"/>
                    </a:ext>
                  </a:extLst>
                </p:cNvPr>
                <p:cNvGrpSpPr/>
                <p:nvPr/>
              </p:nvGrpSpPr>
              <p:grpSpPr>
                <a:xfrm>
                  <a:off x="2035244" y="2364056"/>
                  <a:ext cx="0" cy="2001411"/>
                  <a:chOff x="787400" y="1530593"/>
                  <a:chExt cx="0" cy="2001411"/>
                </a:xfrm>
              </p:grpSpPr>
              <p:cxnSp>
                <p:nvCxnSpPr>
                  <p:cNvPr id="140" name="Straight Connector 139">
                    <a:extLst>
                      <a:ext uri="{FF2B5EF4-FFF2-40B4-BE49-F238E27FC236}">
                        <a16:creationId xmlns:a16="http://schemas.microsoft.com/office/drawing/2014/main" id="{F770EDEB-82FB-4027-BF30-EB832BE4C85B}"/>
                      </a:ext>
                    </a:extLst>
                  </p:cNvPr>
                  <p:cNvCxnSpPr/>
                  <p:nvPr/>
                </p:nvCxnSpPr>
                <p:spPr>
                  <a:xfrm>
                    <a:off x="787400" y="1530593"/>
                    <a:ext cx="0" cy="30484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Straight Connector 140">
                    <a:extLst>
                      <a:ext uri="{FF2B5EF4-FFF2-40B4-BE49-F238E27FC236}">
                        <a16:creationId xmlns:a16="http://schemas.microsoft.com/office/drawing/2014/main" id="{95556732-23E7-4218-B67D-B0C21ECD73AB}"/>
                      </a:ext>
                    </a:extLst>
                  </p:cNvPr>
                  <p:cNvCxnSpPr/>
                  <p:nvPr/>
                </p:nvCxnSpPr>
                <p:spPr>
                  <a:xfrm>
                    <a:off x="787400" y="2139196"/>
                    <a:ext cx="0" cy="30484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" name="Straight Connector 141">
                    <a:extLst>
                      <a:ext uri="{FF2B5EF4-FFF2-40B4-BE49-F238E27FC236}">
                        <a16:creationId xmlns:a16="http://schemas.microsoft.com/office/drawing/2014/main" id="{336B9FD4-1149-47A5-AAAB-E7617EB7739E}"/>
                      </a:ext>
                    </a:extLst>
                  </p:cNvPr>
                  <p:cNvCxnSpPr/>
                  <p:nvPr/>
                </p:nvCxnSpPr>
                <p:spPr>
                  <a:xfrm>
                    <a:off x="787400" y="2655697"/>
                    <a:ext cx="0" cy="30484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Straight Connector 142">
                    <a:extLst>
                      <a:ext uri="{FF2B5EF4-FFF2-40B4-BE49-F238E27FC236}">
                        <a16:creationId xmlns:a16="http://schemas.microsoft.com/office/drawing/2014/main" id="{B13E9359-FA12-4047-8620-FAB4ABD1FBAE}"/>
                      </a:ext>
                    </a:extLst>
                  </p:cNvPr>
                  <p:cNvCxnSpPr/>
                  <p:nvPr/>
                </p:nvCxnSpPr>
                <p:spPr>
                  <a:xfrm>
                    <a:off x="787400" y="3227156"/>
                    <a:ext cx="0" cy="304848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31" name="Oval 130">
                  <a:extLst>
                    <a:ext uri="{FF2B5EF4-FFF2-40B4-BE49-F238E27FC236}">
                      <a16:creationId xmlns:a16="http://schemas.microsoft.com/office/drawing/2014/main" id="{8141D245-EC24-49D5-B675-20733E40D5BB}"/>
                    </a:ext>
                  </a:extLst>
                </p:cNvPr>
                <p:cNvSpPr/>
                <p:nvPr/>
              </p:nvSpPr>
              <p:spPr>
                <a:xfrm>
                  <a:off x="714445" y="2866897"/>
                  <a:ext cx="393090" cy="988665"/>
                </a:xfrm>
                <a:prstGeom prst="ellipse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2" name="Oval 131">
                  <a:extLst>
                    <a:ext uri="{FF2B5EF4-FFF2-40B4-BE49-F238E27FC236}">
                      <a16:creationId xmlns:a16="http://schemas.microsoft.com/office/drawing/2014/main" id="{FAAAAC12-7226-49E4-B3FB-21AC7061A412}"/>
                    </a:ext>
                  </a:extLst>
                </p:cNvPr>
                <p:cNvSpPr/>
                <p:nvPr/>
              </p:nvSpPr>
              <p:spPr>
                <a:xfrm rot="15017125">
                  <a:off x="2744685" y="2385481"/>
                  <a:ext cx="210102" cy="541161"/>
                </a:xfrm>
                <a:prstGeom prst="ellipse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3" name="Oval 132">
                  <a:extLst>
                    <a:ext uri="{FF2B5EF4-FFF2-40B4-BE49-F238E27FC236}">
                      <a16:creationId xmlns:a16="http://schemas.microsoft.com/office/drawing/2014/main" id="{1463F2C8-B099-4E84-9AB3-8F11D9E5FC7D}"/>
                    </a:ext>
                  </a:extLst>
                </p:cNvPr>
                <p:cNvSpPr/>
                <p:nvPr/>
              </p:nvSpPr>
              <p:spPr>
                <a:xfrm rot="16040832">
                  <a:off x="2744685" y="3090649"/>
                  <a:ext cx="210102" cy="541161"/>
                </a:xfrm>
                <a:prstGeom prst="ellipse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4" name="Oval 133">
                  <a:extLst>
                    <a:ext uri="{FF2B5EF4-FFF2-40B4-BE49-F238E27FC236}">
                      <a16:creationId xmlns:a16="http://schemas.microsoft.com/office/drawing/2014/main" id="{DA522784-0726-43DE-AB6D-B0DA93AA366C}"/>
                    </a:ext>
                  </a:extLst>
                </p:cNvPr>
                <p:cNvSpPr/>
                <p:nvPr/>
              </p:nvSpPr>
              <p:spPr>
                <a:xfrm rot="17014338">
                  <a:off x="2747320" y="3813482"/>
                  <a:ext cx="210102" cy="541161"/>
                </a:xfrm>
                <a:prstGeom prst="ellipse">
                  <a:avLst/>
                </a:prstGeom>
                <a:solidFill>
                  <a:schemeClr val="accent3">
                    <a:lumMod val="20000"/>
                    <a:lumOff val="80000"/>
                  </a:schemeClr>
                </a:solidFill>
                <a:ln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1F59B43D-824B-4CB2-A867-2A36E1C17C45}"/>
                    </a:ext>
                  </a:extLst>
                </p:cNvPr>
                <p:cNvSpPr txBox="1"/>
                <p:nvPr/>
              </p:nvSpPr>
              <p:spPr>
                <a:xfrm>
                  <a:off x="632387" y="4060620"/>
                  <a:ext cx="1111204" cy="4840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/>
                    <a:t>Beam</a:t>
                  </a:r>
                </a:p>
              </p:txBody>
            </p:sp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6898F38E-C97D-4DB6-B104-82A74D66BA55}"/>
                    </a:ext>
                  </a:extLst>
                </p:cNvPr>
                <p:cNvSpPr txBox="1"/>
                <p:nvPr/>
              </p:nvSpPr>
              <p:spPr>
                <a:xfrm>
                  <a:off x="1371806" y="1930973"/>
                  <a:ext cx="1033146" cy="4840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/>
                    <a:t>Mask</a:t>
                  </a:r>
                </a:p>
              </p:txBody>
            </p:sp>
            <p:sp>
              <p:nvSpPr>
                <p:cNvPr id="137" name="TextBox 136">
                  <a:extLst>
                    <a:ext uri="{FF2B5EF4-FFF2-40B4-BE49-F238E27FC236}">
                      <a16:creationId xmlns:a16="http://schemas.microsoft.com/office/drawing/2014/main" id="{7406CDF3-348E-4C92-A034-6C7061F96D9C}"/>
                    </a:ext>
                  </a:extLst>
                </p:cNvPr>
                <p:cNvSpPr txBox="1"/>
                <p:nvPr/>
              </p:nvSpPr>
              <p:spPr>
                <a:xfrm>
                  <a:off x="2480028" y="4478252"/>
                  <a:ext cx="1292758" cy="4840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/>
                    <a:t>Beamlets</a:t>
                  </a:r>
                </a:p>
              </p:txBody>
            </p:sp>
            <p:sp>
              <p:nvSpPr>
                <p:cNvPr id="138" name="TextBox 137">
                  <a:extLst>
                    <a:ext uri="{FF2B5EF4-FFF2-40B4-BE49-F238E27FC236}">
                      <a16:creationId xmlns:a16="http://schemas.microsoft.com/office/drawing/2014/main" id="{034235BA-452F-4EE8-AF85-78450A48E0DF}"/>
                    </a:ext>
                  </a:extLst>
                </p:cNvPr>
                <p:cNvSpPr txBox="1"/>
                <p:nvPr/>
              </p:nvSpPr>
              <p:spPr>
                <a:xfrm>
                  <a:off x="4078264" y="1246413"/>
                  <a:ext cx="1264766" cy="4840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100" dirty="0"/>
                    <a:t>Screen</a:t>
                  </a:r>
                </a:p>
              </p:txBody>
            </p:sp>
            <p:cxnSp>
              <p:nvCxnSpPr>
                <p:cNvPr id="139" name="Straight Arrow Connector 138">
                  <a:extLst>
                    <a:ext uri="{FF2B5EF4-FFF2-40B4-BE49-F238E27FC236}">
                      <a16:creationId xmlns:a16="http://schemas.microsoft.com/office/drawing/2014/main" id="{F7EB5BFD-B343-4396-804A-0C9D8CED7B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0990" y="3361229"/>
                  <a:ext cx="1000156" cy="0"/>
                </a:xfrm>
                <a:prstGeom prst="straightConnector1">
                  <a:avLst/>
                </a:prstGeom>
                <a:ln w="19050">
                  <a:solidFill>
                    <a:schemeClr val="accent3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84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Single-shot emittance measurements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6575715" y="1211499"/>
            <a:ext cx="5082885" cy="2543758"/>
            <a:chOff x="6575715" y="1136851"/>
            <a:chExt cx="5082885" cy="2543758"/>
          </a:xfrm>
        </p:grpSpPr>
        <p:grpSp>
          <p:nvGrpSpPr>
            <p:cNvPr id="3" name="Group 2"/>
            <p:cNvGrpSpPr/>
            <p:nvPr/>
          </p:nvGrpSpPr>
          <p:grpSpPr>
            <a:xfrm>
              <a:off x="6575715" y="1136851"/>
              <a:ext cx="5082885" cy="2543758"/>
              <a:chOff x="7453780" y="1332296"/>
              <a:chExt cx="8495492" cy="4251615"/>
            </a:xfrm>
          </p:grpSpPr>
          <p:sp>
            <p:nvSpPr>
              <p:cNvPr id="87" name="Rounded Rectangle 86"/>
              <p:cNvSpPr/>
              <p:nvPr/>
            </p:nvSpPr>
            <p:spPr>
              <a:xfrm>
                <a:off x="7453780" y="1332296"/>
                <a:ext cx="8495492" cy="4251615"/>
              </a:xfrm>
              <a:prstGeom prst="roundRect">
                <a:avLst>
                  <a:gd name="adj" fmla="val 1946"/>
                </a:avLst>
              </a:prstGeom>
              <a:solidFill>
                <a:srgbClr val="05649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88" name="Picture 87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7537533" y="1424533"/>
                <a:ext cx="4085246" cy="4085246"/>
              </a:xfrm>
              <a:prstGeom prst="rect">
                <a:avLst/>
              </a:prstGeom>
            </p:spPr>
          </p:pic>
        </p:grp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070043" y="1201217"/>
              <a:ext cx="2515937" cy="2435039"/>
            </a:xfrm>
            <a:prstGeom prst="rect">
              <a:avLst/>
            </a:prstGeom>
          </p:spPr>
        </p:pic>
      </p:grpSp>
      <p:sp>
        <p:nvSpPr>
          <p:cNvPr id="92" name="Content Placeholder 2"/>
          <p:cNvSpPr txBox="1">
            <a:spLocks/>
          </p:cNvSpPr>
          <p:nvPr/>
        </p:nvSpPr>
        <p:spPr>
          <a:xfrm>
            <a:off x="11143465" y="3186890"/>
            <a:ext cx="534374" cy="5526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100" dirty="0"/>
          </a:p>
          <a:p>
            <a:r>
              <a:rPr lang="en-GB" sz="1100" dirty="0" smtClean="0"/>
              <a:t>[4]</a:t>
            </a:r>
            <a:endParaRPr lang="en-GB" sz="110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4C05072-7476-4460-B97B-D541B1CF5319}"/>
              </a:ext>
            </a:extLst>
          </p:cNvPr>
          <p:cNvSpPr txBox="1"/>
          <p:nvPr/>
        </p:nvSpPr>
        <p:spPr>
          <a:xfrm>
            <a:off x="3724846" y="3958873"/>
            <a:ext cx="6734770" cy="1477328"/>
          </a:xfrm>
          <a:prstGeom prst="rect">
            <a:avLst/>
          </a:prstGeom>
          <a:ln w="57150">
            <a:solidFill>
              <a:srgbClr val="05649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Analysis based on </a:t>
            </a:r>
            <a:r>
              <a:rPr lang="en-GB" i="1" dirty="0" smtClean="0"/>
              <a:t>existing</a:t>
            </a:r>
            <a:r>
              <a:rPr lang="en-GB" dirty="0" smtClean="0"/>
              <a:t> pinhole/slit beam-based methods [5]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Optical version provides </a:t>
            </a:r>
            <a:r>
              <a:rPr lang="en-GB" b="1" dirty="0" smtClean="0"/>
              <a:t>two main benefits</a:t>
            </a:r>
            <a:r>
              <a:rPr lang="en-GB" dirty="0" smtClean="0"/>
              <a:t>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/>
              <a:t>Subset of measured particles is much </a:t>
            </a:r>
            <a:r>
              <a:rPr lang="en-GB" dirty="0" smtClean="0"/>
              <a:t>larger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Space-charge contribution is completely avoided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Non-invasive </a:t>
            </a:r>
            <a:r>
              <a:rPr lang="en-GB" dirty="0" smtClean="0"/>
              <a:t>if radiation can be produced non-invasively (e.g. OSR)</a:t>
            </a:r>
            <a:endParaRPr lang="en-GB" dirty="0"/>
          </a:p>
        </p:txBody>
      </p:sp>
      <p:pic>
        <p:nvPicPr>
          <p:cNvPr id="90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sp>
        <p:nvSpPr>
          <p:cNvPr id="91" name="Rectangle 90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  <p:pic>
        <p:nvPicPr>
          <p:cNvPr id="94" name="Picture 8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8420" y="5426405"/>
            <a:ext cx="1505337" cy="38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03432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6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10228777" y="5502753"/>
            <a:ext cx="437952" cy="3553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da-DK" sz="1100" dirty="0" smtClean="0">
                <a:solidFill>
                  <a:schemeClr val="tx1"/>
                </a:solidFill>
              </a:rPr>
              <a:t>[6]</a:t>
            </a:r>
            <a:endParaRPr lang="da-DK" sz="1100" dirty="0">
              <a:solidFill>
                <a:schemeClr val="tx1"/>
              </a:solidFill>
            </a:endParaRPr>
          </a:p>
        </p:txBody>
      </p:sp>
      <p:sp>
        <p:nvSpPr>
          <p:cNvPr id="36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Single-shot emittance measurements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29450" y="1174071"/>
            <a:ext cx="4553885" cy="4645704"/>
            <a:chOff x="129450" y="1174071"/>
            <a:chExt cx="4553885" cy="4645704"/>
          </a:xfrm>
        </p:grpSpPr>
        <p:grpSp>
          <p:nvGrpSpPr>
            <p:cNvPr id="14" name="Group 13"/>
            <p:cNvGrpSpPr/>
            <p:nvPr/>
          </p:nvGrpSpPr>
          <p:grpSpPr>
            <a:xfrm>
              <a:off x="129450" y="1174071"/>
              <a:ext cx="4553885" cy="4645704"/>
              <a:chOff x="7234702" y="2259104"/>
              <a:chExt cx="4553885" cy="4645704"/>
            </a:xfrm>
          </p:grpSpPr>
          <p:sp>
            <p:nvSpPr>
              <p:cNvPr id="63" name="Rounded Rectangle 62"/>
              <p:cNvSpPr/>
              <p:nvPr/>
            </p:nvSpPr>
            <p:spPr>
              <a:xfrm>
                <a:off x="7234702" y="2259104"/>
                <a:ext cx="4553885" cy="4645704"/>
              </a:xfrm>
              <a:prstGeom prst="roundRect">
                <a:avLst>
                  <a:gd name="adj" fmla="val 2466"/>
                </a:avLst>
              </a:prstGeom>
              <a:solidFill>
                <a:srgbClr val="05649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2" name="Group 11"/>
              <p:cNvGrpSpPr/>
              <p:nvPr/>
            </p:nvGrpSpPr>
            <p:grpSpPr>
              <a:xfrm>
                <a:off x="7316516" y="2327211"/>
                <a:ext cx="4376534" cy="2470201"/>
                <a:chOff x="7660088" y="2369113"/>
                <a:chExt cx="3598834" cy="2031251"/>
              </a:xfrm>
            </p:grpSpPr>
            <p:pic>
              <p:nvPicPr>
                <p:cNvPr id="51" name="Picture 50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6248" b="44480"/>
                <a:stretch/>
              </p:blipFill>
              <p:spPr>
                <a:xfrm flipH="1">
                  <a:off x="7660088" y="2369113"/>
                  <a:ext cx="3598832" cy="690283"/>
                </a:xfrm>
                <a:prstGeom prst="rect">
                  <a:avLst/>
                </a:prstGeom>
              </p:spPr>
            </p:pic>
            <p:pic>
              <p:nvPicPr>
                <p:cNvPr id="56" name="Picture 55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660089" y="3050364"/>
                  <a:ext cx="1854876" cy="1350000"/>
                </a:xfrm>
                <a:prstGeom prst="rect">
                  <a:avLst/>
                </a:prstGeom>
              </p:spPr>
            </p:pic>
            <p:pic>
              <p:nvPicPr>
                <p:cNvPr id="62" name="Picture 61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458922" y="3049816"/>
                  <a:ext cx="1800000" cy="1350548"/>
                </a:xfrm>
                <a:prstGeom prst="rect">
                  <a:avLst/>
                </a:prstGeom>
              </p:spPr>
            </p:pic>
          </p:grpSp>
        </p:grpSp>
        <p:cxnSp>
          <p:nvCxnSpPr>
            <p:cNvPr id="64" name="Straight Arrow Connector 63"/>
            <p:cNvCxnSpPr/>
            <p:nvPr/>
          </p:nvCxnSpPr>
          <p:spPr>
            <a:xfrm flipH="1" flipV="1">
              <a:off x="453599" y="1708554"/>
              <a:ext cx="611894" cy="464442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 flipV="1">
              <a:off x="1696235" y="1661904"/>
              <a:ext cx="1437447" cy="487831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stCxn id="20" idx="0"/>
            </p:cNvCxnSpPr>
            <p:nvPr/>
          </p:nvCxnSpPr>
          <p:spPr>
            <a:xfrm flipH="1" flipV="1">
              <a:off x="1681505" y="1678117"/>
              <a:ext cx="141855" cy="1673912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3064895" y="1727117"/>
              <a:ext cx="453770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L1</a:t>
              </a:r>
              <a:endParaRPr lang="en-GB" sz="14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143057" y="1733401"/>
              <a:ext cx="439914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L2</a:t>
              </a:r>
              <a:endParaRPr lang="en-GB" sz="14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761565" y="2504064"/>
              <a:ext cx="456107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I1</a:t>
              </a:r>
              <a:endParaRPr lang="en-GB" sz="14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71182" y="2914082"/>
              <a:ext cx="418783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I2</a:t>
              </a:r>
              <a:endParaRPr lang="en-GB" sz="1400" dirty="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07298" y="3381661"/>
              <a:ext cx="4380497" cy="2366912"/>
              <a:chOff x="5459448" y="1680826"/>
              <a:chExt cx="6059099" cy="3680742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13" t="10475" b="11098"/>
              <a:stretch/>
            </p:blipFill>
            <p:spPr>
              <a:xfrm>
                <a:off x="5459448" y="1680826"/>
                <a:ext cx="6059099" cy="3680742"/>
              </a:xfrm>
              <a:prstGeom prst="rect">
                <a:avLst/>
              </a:prstGeom>
            </p:spPr>
          </p:pic>
          <p:sp>
            <p:nvSpPr>
              <p:cNvPr id="40" name="TextBox 39"/>
              <p:cNvSpPr txBox="1"/>
              <p:nvPr/>
            </p:nvSpPr>
            <p:spPr>
              <a:xfrm>
                <a:off x="10809772" y="2728293"/>
                <a:ext cx="488641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L1</a:t>
                </a:r>
                <a:endParaRPr lang="en-GB" sz="1400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7109178" y="3556110"/>
                <a:ext cx="491772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L2</a:t>
                </a:r>
                <a:endParaRPr lang="en-GB" sz="1400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6553415" y="4265297"/>
                <a:ext cx="2832193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Pellicle </a:t>
                </a:r>
                <a:r>
                  <a:rPr lang="en-GB" sz="1400" b="1" dirty="0" err="1" smtClean="0"/>
                  <a:t>Beamsplitter</a:t>
                </a:r>
                <a:endParaRPr lang="en-GB" sz="1400" dirty="0"/>
              </a:p>
            </p:txBody>
          </p:sp>
          <p:cxnSp>
            <p:nvCxnSpPr>
              <p:cNvPr id="46" name="Straight Arrow Connector 45"/>
              <p:cNvCxnSpPr/>
              <p:nvPr/>
            </p:nvCxnSpPr>
            <p:spPr>
              <a:xfrm flipV="1">
                <a:off x="9385607" y="3638348"/>
                <a:ext cx="453718" cy="857782"/>
              </a:xfrm>
              <a:prstGeom prst="straightConnector1">
                <a:avLst/>
              </a:prstGeom>
              <a:ln w="38100">
                <a:solidFill>
                  <a:srgbClr val="077FC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2" name="TextBox 51"/>
              <p:cNvSpPr txBox="1"/>
              <p:nvPr/>
            </p:nvSpPr>
            <p:spPr>
              <a:xfrm>
                <a:off x="10004132" y="1804799"/>
                <a:ext cx="582668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I1</a:t>
                </a:r>
                <a:endParaRPr lang="en-GB" sz="1400" dirty="0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5658478" y="3649328"/>
                <a:ext cx="582668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I2</a:t>
                </a:r>
                <a:endParaRPr lang="en-GB" sz="1400" dirty="0"/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581391" y="3352029"/>
              <a:ext cx="2483938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/>
                <a:t>M</a:t>
              </a:r>
              <a:r>
                <a:rPr lang="en-GB" sz="2400" dirty="0"/>
                <a:t>icro-</a:t>
              </a:r>
              <a:r>
                <a:rPr lang="en-GB" sz="2400" b="1" dirty="0"/>
                <a:t>L</a:t>
              </a:r>
              <a:r>
                <a:rPr lang="en-GB" sz="2400" dirty="0"/>
                <a:t>ens </a:t>
              </a:r>
              <a:r>
                <a:rPr lang="en-GB" sz="2400" b="1" dirty="0"/>
                <a:t>A</a:t>
              </a:r>
              <a:r>
                <a:rPr lang="en-GB" sz="2400" dirty="0"/>
                <a:t>rray</a:t>
              </a:r>
            </a:p>
          </p:txBody>
        </p:sp>
        <p:cxnSp>
          <p:nvCxnSpPr>
            <p:cNvPr id="34" name="Straight Arrow Connector 33"/>
            <p:cNvCxnSpPr>
              <a:stCxn id="20" idx="2"/>
            </p:cNvCxnSpPr>
            <p:nvPr/>
          </p:nvCxnSpPr>
          <p:spPr>
            <a:xfrm>
              <a:off x="1823360" y="3813694"/>
              <a:ext cx="176890" cy="429764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16"/>
          <p:cNvGrpSpPr/>
          <p:nvPr/>
        </p:nvGrpSpPr>
        <p:grpSpPr>
          <a:xfrm>
            <a:off x="129450" y="1174071"/>
            <a:ext cx="4553885" cy="4645704"/>
            <a:chOff x="129450" y="1174071"/>
            <a:chExt cx="4553885" cy="4645704"/>
          </a:xfrm>
        </p:grpSpPr>
        <p:grpSp>
          <p:nvGrpSpPr>
            <p:cNvPr id="8" name="Group 13"/>
            <p:cNvGrpSpPr/>
            <p:nvPr/>
          </p:nvGrpSpPr>
          <p:grpSpPr>
            <a:xfrm>
              <a:off x="129450" y="1174071"/>
              <a:ext cx="4553885" cy="4645704"/>
              <a:chOff x="7234702" y="2259104"/>
              <a:chExt cx="4553885" cy="4645704"/>
            </a:xfrm>
          </p:grpSpPr>
          <p:sp>
            <p:nvSpPr>
              <p:cNvPr id="13" name="Rounded Rectangle 62"/>
              <p:cNvSpPr/>
              <p:nvPr/>
            </p:nvSpPr>
            <p:spPr>
              <a:xfrm>
                <a:off x="7234702" y="2259104"/>
                <a:ext cx="4553885" cy="4645704"/>
              </a:xfrm>
              <a:prstGeom prst="roundRect">
                <a:avLst>
                  <a:gd name="adj" fmla="val 2466"/>
                </a:avLst>
              </a:prstGeom>
              <a:solidFill>
                <a:srgbClr val="05649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5" name="Group 11"/>
              <p:cNvGrpSpPr/>
              <p:nvPr/>
            </p:nvGrpSpPr>
            <p:grpSpPr>
              <a:xfrm>
                <a:off x="7316516" y="2327211"/>
                <a:ext cx="4376534" cy="2470201"/>
                <a:chOff x="7660088" y="2369113"/>
                <a:chExt cx="3598834" cy="2031251"/>
              </a:xfrm>
            </p:grpSpPr>
            <p:pic>
              <p:nvPicPr>
                <p:cNvPr id="16" name="Picture 50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6248" b="44480"/>
                <a:stretch/>
              </p:blipFill>
              <p:spPr>
                <a:xfrm flipH="1">
                  <a:off x="7660088" y="2369113"/>
                  <a:ext cx="3598832" cy="690283"/>
                </a:xfrm>
                <a:prstGeom prst="rect">
                  <a:avLst/>
                </a:prstGeom>
              </p:spPr>
            </p:pic>
            <p:pic>
              <p:nvPicPr>
                <p:cNvPr id="18" name="Picture 55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667921" y="3050364"/>
                  <a:ext cx="1854876" cy="1350000"/>
                </a:xfrm>
                <a:prstGeom prst="rect">
                  <a:avLst/>
                </a:prstGeom>
              </p:spPr>
            </p:pic>
            <p:pic>
              <p:nvPicPr>
                <p:cNvPr id="19" name="Picture 61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458922" y="3049816"/>
                  <a:ext cx="1800000" cy="1350548"/>
                </a:xfrm>
                <a:prstGeom prst="rect">
                  <a:avLst/>
                </a:prstGeom>
              </p:spPr>
            </p:pic>
          </p:grpSp>
        </p:grpSp>
        <p:cxnSp>
          <p:nvCxnSpPr>
            <p:cNvPr id="21" name="Straight Arrow Connector 63"/>
            <p:cNvCxnSpPr/>
            <p:nvPr/>
          </p:nvCxnSpPr>
          <p:spPr>
            <a:xfrm flipH="1" flipV="1">
              <a:off x="453599" y="1708554"/>
              <a:ext cx="611894" cy="464442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64"/>
            <p:cNvCxnSpPr/>
            <p:nvPr/>
          </p:nvCxnSpPr>
          <p:spPr>
            <a:xfrm flipH="1" flipV="1">
              <a:off x="1696235" y="1661904"/>
              <a:ext cx="1437447" cy="487831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67"/>
            <p:cNvCxnSpPr>
              <a:stCxn id="70" idx="0"/>
            </p:cNvCxnSpPr>
            <p:nvPr/>
          </p:nvCxnSpPr>
          <p:spPr>
            <a:xfrm flipH="1" flipV="1">
              <a:off x="1681505" y="1678117"/>
              <a:ext cx="141855" cy="1673912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6"/>
            <p:cNvSpPr txBox="1"/>
            <p:nvPr/>
          </p:nvSpPr>
          <p:spPr>
            <a:xfrm>
              <a:off x="3064895" y="1727117"/>
              <a:ext cx="453770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L1</a:t>
              </a:r>
              <a:endParaRPr lang="en-GB" sz="1400" dirty="0"/>
            </a:p>
          </p:txBody>
        </p:sp>
        <p:sp>
          <p:nvSpPr>
            <p:cNvPr id="32" name="TextBox 38"/>
            <p:cNvSpPr txBox="1"/>
            <p:nvPr/>
          </p:nvSpPr>
          <p:spPr>
            <a:xfrm>
              <a:off x="1143057" y="1733401"/>
              <a:ext cx="439914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L2</a:t>
              </a:r>
              <a:endParaRPr lang="en-GB" sz="1400" dirty="0"/>
            </a:p>
          </p:txBody>
        </p:sp>
        <p:sp>
          <p:nvSpPr>
            <p:cNvPr id="35" name="TextBox 48"/>
            <p:cNvSpPr txBox="1"/>
            <p:nvPr/>
          </p:nvSpPr>
          <p:spPr>
            <a:xfrm>
              <a:off x="3761565" y="2504064"/>
              <a:ext cx="456107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I1</a:t>
              </a:r>
              <a:endParaRPr lang="en-GB" sz="1400" dirty="0"/>
            </a:p>
          </p:txBody>
        </p:sp>
        <p:sp>
          <p:nvSpPr>
            <p:cNvPr id="38" name="TextBox 49"/>
            <p:cNvSpPr txBox="1"/>
            <p:nvPr/>
          </p:nvSpPr>
          <p:spPr>
            <a:xfrm>
              <a:off x="371182" y="2914082"/>
              <a:ext cx="418783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/>
                <a:t>I2</a:t>
              </a:r>
              <a:endParaRPr lang="en-GB" sz="1400" dirty="0"/>
            </a:p>
          </p:txBody>
        </p:sp>
        <p:grpSp>
          <p:nvGrpSpPr>
            <p:cNvPr id="42" name="Group 8"/>
            <p:cNvGrpSpPr/>
            <p:nvPr/>
          </p:nvGrpSpPr>
          <p:grpSpPr>
            <a:xfrm>
              <a:off x="207298" y="3381661"/>
              <a:ext cx="4380497" cy="2366912"/>
              <a:chOff x="5459448" y="1680826"/>
              <a:chExt cx="6059099" cy="3680742"/>
            </a:xfrm>
          </p:grpSpPr>
          <p:pic>
            <p:nvPicPr>
              <p:cNvPr id="43" name="Picture 1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13" t="10475" b="11098"/>
              <a:stretch/>
            </p:blipFill>
            <p:spPr>
              <a:xfrm>
                <a:off x="5459448" y="1680826"/>
                <a:ext cx="6059099" cy="3680742"/>
              </a:xfrm>
              <a:prstGeom prst="rect">
                <a:avLst/>
              </a:prstGeom>
            </p:spPr>
          </p:pic>
          <p:sp>
            <p:nvSpPr>
              <p:cNvPr id="47" name="TextBox 39"/>
              <p:cNvSpPr txBox="1"/>
              <p:nvPr/>
            </p:nvSpPr>
            <p:spPr>
              <a:xfrm>
                <a:off x="10809772" y="2728293"/>
                <a:ext cx="488641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L1</a:t>
                </a:r>
                <a:endParaRPr lang="en-GB" sz="1400" dirty="0"/>
              </a:p>
            </p:txBody>
          </p:sp>
          <p:sp>
            <p:nvSpPr>
              <p:cNvPr id="59" name="TextBox 40"/>
              <p:cNvSpPr txBox="1"/>
              <p:nvPr/>
            </p:nvSpPr>
            <p:spPr>
              <a:xfrm>
                <a:off x="7109178" y="3556110"/>
                <a:ext cx="491772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L2</a:t>
                </a:r>
                <a:endParaRPr lang="en-GB" sz="1400" dirty="0"/>
              </a:p>
            </p:txBody>
          </p:sp>
          <p:sp>
            <p:nvSpPr>
              <p:cNvPr id="61" name="TextBox 44"/>
              <p:cNvSpPr txBox="1"/>
              <p:nvPr/>
            </p:nvSpPr>
            <p:spPr>
              <a:xfrm>
                <a:off x="6553415" y="4265297"/>
                <a:ext cx="2832193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Pellicle </a:t>
                </a:r>
                <a:r>
                  <a:rPr lang="en-GB" sz="1400" b="1" dirty="0" err="1" smtClean="0"/>
                  <a:t>Beamsplitter</a:t>
                </a:r>
                <a:endParaRPr lang="en-GB" sz="1400" dirty="0"/>
              </a:p>
            </p:txBody>
          </p:sp>
          <p:cxnSp>
            <p:nvCxnSpPr>
              <p:cNvPr id="66" name="Straight Arrow Connector 45"/>
              <p:cNvCxnSpPr/>
              <p:nvPr/>
            </p:nvCxnSpPr>
            <p:spPr>
              <a:xfrm flipV="1">
                <a:off x="9385607" y="3638348"/>
                <a:ext cx="453718" cy="857782"/>
              </a:xfrm>
              <a:prstGeom prst="straightConnector1">
                <a:avLst/>
              </a:prstGeom>
              <a:ln w="38100">
                <a:solidFill>
                  <a:srgbClr val="077FC9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51"/>
              <p:cNvSpPr txBox="1"/>
              <p:nvPr/>
            </p:nvSpPr>
            <p:spPr>
              <a:xfrm>
                <a:off x="10004132" y="1804799"/>
                <a:ext cx="582668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I1</a:t>
                </a:r>
                <a:endParaRPr lang="en-GB" sz="1400" dirty="0"/>
              </a:p>
            </p:txBody>
          </p:sp>
          <p:sp>
            <p:nvSpPr>
              <p:cNvPr id="69" name="TextBox 53"/>
              <p:cNvSpPr txBox="1"/>
              <p:nvPr/>
            </p:nvSpPr>
            <p:spPr>
              <a:xfrm>
                <a:off x="5658478" y="3649328"/>
                <a:ext cx="582668" cy="47861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I2</a:t>
                </a:r>
                <a:endParaRPr lang="en-GB" sz="1400" dirty="0"/>
              </a:p>
            </p:txBody>
          </p:sp>
        </p:grpSp>
        <p:sp>
          <p:nvSpPr>
            <p:cNvPr id="70" name="TextBox 19"/>
            <p:cNvSpPr txBox="1"/>
            <p:nvPr/>
          </p:nvSpPr>
          <p:spPr>
            <a:xfrm>
              <a:off x="581391" y="3352029"/>
              <a:ext cx="2483938" cy="46166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400" b="1" dirty="0"/>
                <a:t>M</a:t>
              </a:r>
              <a:r>
                <a:rPr lang="en-GB" sz="2400" dirty="0"/>
                <a:t>icro-</a:t>
              </a:r>
              <a:r>
                <a:rPr lang="en-GB" sz="2400" b="1" dirty="0"/>
                <a:t>L</a:t>
              </a:r>
              <a:r>
                <a:rPr lang="en-GB" sz="2400" dirty="0"/>
                <a:t>ens </a:t>
              </a:r>
              <a:r>
                <a:rPr lang="en-GB" sz="2400" b="1" dirty="0"/>
                <a:t>A</a:t>
              </a:r>
              <a:r>
                <a:rPr lang="en-GB" sz="2400" dirty="0"/>
                <a:t>rray</a:t>
              </a:r>
            </a:p>
          </p:txBody>
        </p:sp>
        <p:cxnSp>
          <p:nvCxnSpPr>
            <p:cNvPr id="71" name="Straight Arrow Connector 33"/>
            <p:cNvCxnSpPr>
              <a:stCxn id="70" idx="2"/>
            </p:cNvCxnSpPr>
            <p:nvPr/>
          </p:nvCxnSpPr>
          <p:spPr>
            <a:xfrm>
              <a:off x="1823360" y="3813694"/>
              <a:ext cx="176890" cy="429764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4917517" y="1084000"/>
            <a:ext cx="2957915" cy="4825986"/>
            <a:chOff x="4760200" y="1084000"/>
            <a:chExt cx="2957915" cy="4825986"/>
          </a:xfrm>
        </p:grpSpPr>
        <p:sp>
          <p:nvSpPr>
            <p:cNvPr id="73" name="Rounded Rectangle 43">
              <a:extLst>
                <a:ext uri="{FF2B5EF4-FFF2-40B4-BE49-F238E27FC236}">
                  <a16:creationId xmlns:a16="http://schemas.microsoft.com/office/drawing/2014/main" id="{F5643A82-780A-41DD-9BB8-1EAB412ACE0A}"/>
                </a:ext>
              </a:extLst>
            </p:cNvPr>
            <p:cNvSpPr/>
            <p:nvPr/>
          </p:nvSpPr>
          <p:spPr>
            <a:xfrm>
              <a:off x="4760200" y="1084000"/>
              <a:ext cx="2957915" cy="4825986"/>
            </a:xfrm>
            <a:prstGeom prst="roundRect">
              <a:avLst>
                <a:gd name="adj" fmla="val 2210"/>
              </a:avLst>
            </a:prstGeom>
            <a:solidFill>
              <a:srgbClr val="E2A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04" t="4470" r="6662" b="9493"/>
            <a:stretch/>
          </p:blipFill>
          <p:spPr>
            <a:xfrm>
              <a:off x="4830130" y="1154500"/>
              <a:ext cx="2809875" cy="1562100"/>
            </a:xfrm>
            <a:prstGeom prst="rect">
              <a:avLst/>
            </a:prstGeom>
          </p:spPr>
        </p:pic>
        <p:sp>
          <p:nvSpPr>
            <p:cNvPr id="74" name="TextBox 57"/>
            <p:cNvSpPr txBox="1"/>
            <p:nvPr/>
          </p:nvSpPr>
          <p:spPr>
            <a:xfrm>
              <a:off x="4830131" y="1154500"/>
              <a:ext cx="370520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I1</a:t>
              </a:r>
              <a:endParaRPr lang="en-GB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4830130" y="2715190"/>
              <a:ext cx="2809875" cy="1562100"/>
              <a:chOff x="7640005" y="1240225"/>
              <a:chExt cx="2809875" cy="1562100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532" t="4839" r="6641" b="8599"/>
              <a:stretch/>
            </p:blipFill>
            <p:spPr>
              <a:xfrm>
                <a:off x="7640005" y="1240225"/>
                <a:ext cx="2809875" cy="1562100"/>
              </a:xfrm>
              <a:prstGeom prst="rect">
                <a:avLst/>
              </a:prstGeom>
            </p:spPr>
          </p:pic>
          <p:sp>
            <p:nvSpPr>
              <p:cNvPr id="44" name="TextBox 43"/>
              <p:cNvSpPr txBox="1"/>
              <p:nvPr/>
            </p:nvSpPr>
            <p:spPr>
              <a:xfrm>
                <a:off x="7640005" y="1240225"/>
                <a:ext cx="1575099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I2 - collimated</a:t>
                </a:r>
                <a:endParaRPr lang="en-GB" dirty="0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4827226" y="4275880"/>
              <a:ext cx="2812779" cy="1574792"/>
              <a:chOff x="4827226" y="4275880"/>
              <a:chExt cx="2812779" cy="1574792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61" t="3870" r="6155" b="8232"/>
              <a:stretch/>
            </p:blipFill>
            <p:spPr>
              <a:xfrm>
                <a:off x="4827226" y="4275880"/>
                <a:ext cx="2812779" cy="1574792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60" name="TextBox 59"/>
              <p:cNvSpPr txBox="1"/>
              <p:nvPr/>
            </p:nvSpPr>
            <p:spPr>
              <a:xfrm>
                <a:off x="4830130" y="4275880"/>
                <a:ext cx="1575099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I2 - diverging</a:t>
                </a:r>
                <a:endParaRPr lang="en-GB" dirty="0"/>
              </a:p>
            </p:txBody>
          </p:sp>
        </p:grp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4C05072-7476-4460-B97B-D541B1CF5319}"/>
              </a:ext>
            </a:extLst>
          </p:cNvPr>
          <p:cNvSpPr txBox="1"/>
          <p:nvPr/>
        </p:nvSpPr>
        <p:spPr>
          <a:xfrm>
            <a:off x="8028021" y="2639076"/>
            <a:ext cx="3942611" cy="1477328"/>
          </a:xfrm>
          <a:prstGeom prst="rect">
            <a:avLst/>
          </a:prstGeom>
          <a:ln w="57150">
            <a:solidFill>
              <a:srgbClr val="E2A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Simulation of OTR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PoC</a:t>
            </a:r>
            <a:r>
              <a:rPr lang="en-GB" dirty="0" smtClean="0"/>
              <a:t> measurements (CLEAR)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ML-based image-to-phase space analysis</a:t>
            </a:r>
            <a:endParaRPr lang="en-GB" dirty="0"/>
          </a:p>
        </p:txBody>
      </p:sp>
      <p:pic>
        <p:nvPicPr>
          <p:cNvPr id="78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sp>
        <p:nvSpPr>
          <p:cNvPr id="79" name="Rectangle 78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2214" y="4782917"/>
            <a:ext cx="1277748" cy="653284"/>
          </a:xfrm>
          <a:prstGeom prst="rect">
            <a:avLst/>
          </a:prstGeom>
        </p:spPr>
      </p:pic>
      <p:pic>
        <p:nvPicPr>
          <p:cNvPr id="83" name="Picture 8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8420" y="5426405"/>
            <a:ext cx="1505337" cy="38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57029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 smtClean="0">
                  <a:solidFill>
                    <a:schemeClr val="bg1"/>
                  </a:solidFill>
                </a:rPr>
                <a:t>7</a:t>
              </a:r>
              <a:endParaRPr lang="en-GB" sz="2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11802" y="1068038"/>
            <a:ext cx="4186996" cy="3291303"/>
            <a:chOff x="394836" y="1239016"/>
            <a:chExt cx="5597312" cy="4399921"/>
          </a:xfrm>
        </p:grpSpPr>
        <p:sp>
          <p:nvSpPr>
            <p:cNvPr id="34" name="Rounded Rectangle 33"/>
            <p:cNvSpPr/>
            <p:nvPr/>
          </p:nvSpPr>
          <p:spPr>
            <a:xfrm>
              <a:off x="394836" y="1239016"/>
              <a:ext cx="5597312" cy="4399921"/>
            </a:xfrm>
            <a:prstGeom prst="roundRect">
              <a:avLst>
                <a:gd name="adj" fmla="val 2149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 dirty="0"/>
            </a:p>
          </p:txBody>
        </p: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B0D69F1-F17B-4E28-B69C-113489806259}"/>
                </a:ext>
              </a:extLst>
            </p:cNvPr>
            <p:cNvGrpSpPr/>
            <p:nvPr/>
          </p:nvGrpSpPr>
          <p:grpSpPr>
            <a:xfrm>
              <a:off x="464802" y="1315278"/>
              <a:ext cx="5432805" cy="4274599"/>
              <a:chOff x="6445187" y="1418740"/>
              <a:chExt cx="5432805" cy="4274599"/>
            </a:xfrm>
          </p:grpSpPr>
          <p:pic>
            <p:nvPicPr>
              <p:cNvPr id="37" name="Picture 36">
                <a:extLst>
                  <a:ext uri="{FF2B5EF4-FFF2-40B4-BE49-F238E27FC236}">
                    <a16:creationId xmlns:a16="http://schemas.microsoft.com/office/drawing/2014/main" id="{030959EE-4362-4981-A34D-920165AC07D2}"/>
                  </a:ext>
                </a:extLst>
              </p:cNvPr>
              <p:cNvPicPr/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114" t="9069" b="-390"/>
              <a:stretch/>
            </p:blipFill>
            <p:spPr>
              <a:xfrm>
                <a:off x="6445187" y="1418740"/>
                <a:ext cx="5432805" cy="4274599"/>
              </a:xfrm>
              <a:prstGeom prst="rect">
                <a:avLst/>
              </a:prstGeom>
            </p:spPr>
          </p:pic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7CD786D5-4C45-4A8E-987B-DDD2B34F34E8}"/>
                  </a:ext>
                </a:extLst>
              </p:cNvPr>
              <p:cNvSpPr txBox="1"/>
              <p:nvPr/>
            </p:nvSpPr>
            <p:spPr>
              <a:xfrm>
                <a:off x="10813133" y="2268277"/>
                <a:ext cx="696286" cy="3703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DMD</a:t>
                </a:r>
              </a:p>
            </p:txBody>
          </p: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1015F57E-B8A1-44CA-BB2B-0FA9080D31D0}"/>
                  </a:ext>
                </a:extLst>
              </p:cNvPr>
              <p:cNvCxnSpPr>
                <a:cxnSpLocks/>
                <a:stCxn id="38" idx="2"/>
              </p:cNvCxnSpPr>
              <p:nvPr/>
            </p:nvCxnSpPr>
            <p:spPr>
              <a:xfrm>
                <a:off x="11161276" y="2638578"/>
                <a:ext cx="0" cy="955689"/>
              </a:xfrm>
              <a:prstGeom prst="straightConnector1">
                <a:avLst/>
              </a:prstGeom>
              <a:ln w="57150">
                <a:solidFill>
                  <a:schemeClr val="accent2">
                    <a:lumMod val="60000"/>
                    <a:lumOff val="4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40653530-A277-4DCF-87DB-39EB0827237E}"/>
                  </a:ext>
                </a:extLst>
              </p:cNvPr>
              <p:cNvSpPr txBox="1"/>
              <p:nvPr/>
            </p:nvSpPr>
            <p:spPr>
              <a:xfrm>
                <a:off x="6505221" y="1511737"/>
                <a:ext cx="1591633" cy="3703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Spatial camera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DA56BEFC-D64E-4C42-9A01-7062ACF36B37}"/>
                  </a:ext>
                </a:extLst>
              </p:cNvPr>
              <p:cNvSpPr txBox="1"/>
              <p:nvPr/>
            </p:nvSpPr>
            <p:spPr>
              <a:xfrm>
                <a:off x="6505221" y="4228504"/>
                <a:ext cx="1766153" cy="37030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200" b="1" dirty="0"/>
                  <a:t>Angular camera</a:t>
                </a:r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2BD4F03C-602A-43C0-81DD-83AC01ECB5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05222" y="3708542"/>
                <a:ext cx="4677128" cy="0"/>
              </a:xfrm>
              <a:prstGeom prst="straightConnector1">
                <a:avLst/>
              </a:prstGeom>
              <a:ln w="28575">
                <a:solidFill>
                  <a:srgbClr val="0CD20C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6BDB8B6E-38F2-40C0-9E5B-895F6A086A1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886576" y="2041195"/>
                <a:ext cx="4211283" cy="1619722"/>
              </a:xfrm>
              <a:prstGeom prst="straightConnector1">
                <a:avLst/>
              </a:prstGeom>
              <a:ln w="28575">
                <a:solidFill>
                  <a:srgbClr val="0CD20C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73D70142-62D4-4627-9CCD-46F0742D3AA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415339" y="3778028"/>
                <a:ext cx="2728911" cy="1090612"/>
              </a:xfrm>
              <a:prstGeom prst="straightConnector1">
                <a:avLst/>
              </a:prstGeom>
              <a:ln w="28575">
                <a:solidFill>
                  <a:srgbClr val="0CD20C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62CBACC9-9967-4105-BE25-5539A77BA2C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9624" y="1313412"/>
              <a:ext cx="3697983" cy="750785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/>
        </p:nvGrpSpPr>
        <p:grpSpPr>
          <a:xfrm>
            <a:off x="5354572" y="3690404"/>
            <a:ext cx="4187884" cy="2209853"/>
            <a:chOff x="6922570" y="3698023"/>
            <a:chExt cx="3981408" cy="2100900"/>
          </a:xfrm>
        </p:grpSpPr>
        <p:sp>
          <p:nvSpPr>
            <p:cNvPr id="59" name="Rounded Rectangle 43">
              <a:extLst>
                <a:ext uri="{FF2B5EF4-FFF2-40B4-BE49-F238E27FC236}">
                  <a16:creationId xmlns:a16="http://schemas.microsoft.com/office/drawing/2014/main" id="{F5643A82-780A-41DD-9BB8-1EAB412ACE0A}"/>
                </a:ext>
              </a:extLst>
            </p:cNvPr>
            <p:cNvSpPr/>
            <p:nvPr/>
          </p:nvSpPr>
          <p:spPr>
            <a:xfrm>
              <a:off x="6922570" y="3698023"/>
              <a:ext cx="3981408" cy="2100900"/>
            </a:xfrm>
            <a:prstGeom prst="roundRect">
              <a:avLst>
                <a:gd name="adj" fmla="val 2210"/>
              </a:avLst>
            </a:prstGeom>
            <a:solidFill>
              <a:srgbClr val="E2A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4F495B92-A726-46BE-A1C0-B1BDA3A1BE4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97300" y="3731572"/>
              <a:ext cx="3833608" cy="2026335"/>
            </a:xfrm>
            <a:prstGeom prst="rect">
              <a:avLst/>
            </a:prstGeom>
          </p:spPr>
        </p:pic>
      </p:grpSp>
      <p:sp>
        <p:nvSpPr>
          <p:cNvPr id="45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Single-shot emittance measurements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4C05072-7476-4460-B97B-D541B1CF5319}"/>
              </a:ext>
            </a:extLst>
          </p:cNvPr>
          <p:cNvSpPr txBox="1"/>
          <p:nvPr/>
        </p:nvSpPr>
        <p:spPr>
          <a:xfrm>
            <a:off x="182747" y="4428064"/>
            <a:ext cx="4507240" cy="1477328"/>
          </a:xfrm>
          <a:prstGeom prst="rect">
            <a:avLst/>
          </a:prstGeom>
          <a:ln w="57150">
            <a:solidFill>
              <a:srgbClr val="E2AC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Quantify resolution improvement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Simulate OTR 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PoC</a:t>
            </a:r>
            <a:r>
              <a:rPr lang="en-GB" dirty="0" smtClean="0"/>
              <a:t> measurements (CLEAR)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ML-based image-to-phase space analysis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4367450" y="1173346"/>
            <a:ext cx="7597503" cy="2391019"/>
            <a:chOff x="4367450" y="1108029"/>
            <a:chExt cx="7597503" cy="2391019"/>
          </a:xfrm>
        </p:grpSpPr>
        <p:grpSp>
          <p:nvGrpSpPr>
            <p:cNvPr id="48" name="Group 47"/>
            <p:cNvGrpSpPr/>
            <p:nvPr/>
          </p:nvGrpSpPr>
          <p:grpSpPr>
            <a:xfrm>
              <a:off x="4367450" y="1108029"/>
              <a:ext cx="7597503" cy="2391019"/>
              <a:chOff x="6186416" y="1108029"/>
              <a:chExt cx="7597503" cy="2391019"/>
            </a:xfrm>
          </p:grpSpPr>
          <p:sp>
            <p:nvSpPr>
              <p:cNvPr id="52" name="Rounded Rectangle 43">
                <a:extLst>
                  <a:ext uri="{FF2B5EF4-FFF2-40B4-BE49-F238E27FC236}">
                    <a16:creationId xmlns:a16="http://schemas.microsoft.com/office/drawing/2014/main" id="{F5643A82-780A-41DD-9BB8-1EAB412ACE0A}"/>
                  </a:ext>
                </a:extLst>
              </p:cNvPr>
              <p:cNvSpPr/>
              <p:nvPr/>
            </p:nvSpPr>
            <p:spPr>
              <a:xfrm>
                <a:off x="6186416" y="1108029"/>
                <a:ext cx="7597503" cy="2391019"/>
              </a:xfrm>
              <a:prstGeom prst="roundRect">
                <a:avLst>
                  <a:gd name="adj" fmla="val 2210"/>
                </a:avLst>
              </a:prstGeom>
              <a:solidFill>
                <a:srgbClr val="E2AC00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54" name="Group 53"/>
              <p:cNvGrpSpPr/>
              <p:nvPr/>
            </p:nvGrpSpPr>
            <p:grpSpPr>
              <a:xfrm>
                <a:off x="6262949" y="1150750"/>
                <a:ext cx="5102049" cy="2301827"/>
                <a:chOff x="6110008" y="2408919"/>
                <a:chExt cx="5341352" cy="2409790"/>
              </a:xfrm>
            </p:grpSpPr>
            <p:pic>
              <p:nvPicPr>
                <p:cNvPr id="57" name="Picture 56">
                  <a:extLst>
                    <a:ext uri="{FF2B5EF4-FFF2-40B4-BE49-F238E27FC236}">
                      <a16:creationId xmlns:a16="http://schemas.microsoft.com/office/drawing/2014/main" id="{04FFAEDD-7821-4B92-9A77-AFDD0BA1FD2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9062936" y="2408919"/>
                  <a:ext cx="2388424" cy="2409298"/>
                </a:xfrm>
                <a:prstGeom prst="rect">
                  <a:avLst/>
                </a:prstGeom>
              </p:spPr>
            </p:pic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8DD42DAC-C38B-41D8-A748-5E229E784CC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110008" y="2408920"/>
                  <a:ext cx="2952925" cy="2409789"/>
                </a:xfrm>
                <a:prstGeom prst="rect">
                  <a:avLst/>
                </a:prstGeom>
              </p:spPr>
            </p:pic>
          </p:grpSp>
        </p:grp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729CF0A6-568E-4127-83FD-8073A2D297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9542456" y="1153464"/>
              <a:ext cx="2344508" cy="2298643"/>
            </a:xfrm>
            <a:prstGeom prst="rect">
              <a:avLst/>
            </a:prstGeom>
          </p:spPr>
        </p:pic>
      </p:grpSp>
      <p:sp>
        <p:nvSpPr>
          <p:cNvPr id="51" name="Rectangle 50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2214" y="4782917"/>
            <a:ext cx="1277748" cy="653284"/>
          </a:xfrm>
          <a:prstGeom prst="rect">
            <a:avLst/>
          </a:prstGeom>
        </p:spPr>
      </p:pic>
      <p:pic>
        <p:nvPicPr>
          <p:cNvPr id="56" name="Picture 8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8420" y="5426405"/>
            <a:ext cx="1505337" cy="38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93426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Single-shot emittance measurements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8</a:t>
              </a:r>
              <a:endPara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32" name="Rectangle 31"/>
          <p:cNvSpPr/>
          <p:nvPr/>
        </p:nvSpPr>
        <p:spPr>
          <a:xfrm>
            <a:off x="126994" y="1107366"/>
            <a:ext cx="1176020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Possible implementation options: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 panose="020F0502020204030204"/>
              </a:rPr>
              <a:t>Recirculation/common beamlines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GB" sz="2400" dirty="0" smtClean="0">
                <a:solidFill>
                  <a:prstClr val="black"/>
                </a:solidFill>
                <a:latin typeface="Calibri" panose="020F0502020204030204"/>
              </a:rPr>
              <a:t>Using </a:t>
            </a:r>
            <a:r>
              <a:rPr lang="en-GB" sz="2400" u="sng" dirty="0" smtClean="0">
                <a:solidFill>
                  <a:prstClr val="black"/>
                </a:solidFill>
                <a:latin typeface="Calibri" panose="020F0502020204030204"/>
              </a:rPr>
              <a:t>OSR</a:t>
            </a:r>
            <a:r>
              <a:rPr lang="en-GB" sz="2400" dirty="0" smtClean="0">
                <a:solidFill>
                  <a:prstClr val="black"/>
                </a:solidFill>
                <a:latin typeface="Calibri" panose="020F0502020204030204"/>
              </a:rPr>
              <a:t>, could be applied on dipoles/spreader/</a:t>
            </a:r>
            <a:r>
              <a:rPr lang="en-GB" sz="2400" dirty="0" err="1" smtClean="0">
                <a:solidFill>
                  <a:prstClr val="black"/>
                </a:solidFill>
                <a:latin typeface="Calibri" panose="020F0502020204030204"/>
              </a:rPr>
              <a:t>recombiner</a:t>
            </a:r>
            <a:r>
              <a:rPr lang="en-GB" sz="2400" dirty="0" smtClean="0">
                <a:solidFill>
                  <a:prstClr val="black"/>
                </a:solidFill>
                <a:latin typeface="Calibri" panose="020F0502020204030204"/>
              </a:rPr>
              <a:t> magnets non-invasively</a:t>
            </a:r>
            <a:endParaRPr kumimoji="0" lang="en-GB" sz="2400" i="0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2400" noProof="0" dirty="0" smtClean="0">
                <a:solidFill>
                  <a:prstClr val="black"/>
                </a:solidFill>
                <a:latin typeface="Calibri" panose="020F0502020204030204"/>
              </a:rPr>
              <a:t>Would provide full 4D characterisation including coupling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2400" noProof="0" dirty="0" err="1" smtClean="0">
                <a:solidFill>
                  <a:prstClr val="black"/>
                </a:solidFill>
                <a:latin typeface="Calibri" panose="020F0502020204030204"/>
              </a:rPr>
              <a:t>Beamsplitter</a:t>
            </a:r>
            <a:r>
              <a:rPr lang="en-GB" sz="2400" noProof="0" dirty="0" smtClean="0">
                <a:solidFill>
                  <a:prstClr val="black"/>
                </a:solidFill>
                <a:latin typeface="Calibri" panose="020F0502020204030204"/>
              </a:rPr>
              <a:t> would enable streak camera (&gt;5ps) to be placed at the same locations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2400" noProof="0" dirty="0" smtClean="0">
                <a:solidFill>
                  <a:prstClr val="black"/>
                </a:solidFill>
                <a:latin typeface="Calibri" panose="020F0502020204030204"/>
              </a:rPr>
              <a:t>Need to assess divergence resolution/requirements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1" dirty="0" smtClean="0">
                <a:solidFill>
                  <a:prstClr val="black"/>
                </a:solidFill>
                <a:latin typeface="Calibri" panose="020F0502020204030204"/>
              </a:rPr>
              <a:t>Injection diagnostic station</a:t>
            </a:r>
          </a:p>
          <a:p>
            <a:pPr marL="800100" lvl="1" indent="-342900">
              <a:buFont typeface="Courier New" panose="02070309020205020404" pitchFamily="49" charset="0"/>
              <a:buChar char="o"/>
              <a:defRPr/>
            </a:pPr>
            <a:r>
              <a:rPr lang="en-GB" sz="2400" dirty="0" smtClean="0">
                <a:solidFill>
                  <a:prstClr val="black"/>
                </a:solidFill>
                <a:latin typeface="Calibri" panose="020F0502020204030204"/>
              </a:rPr>
              <a:t>Divergence resolution from low energy beam would need to be studied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Technique resolution scales with beam energy</a:t>
            </a:r>
            <a:endParaRPr lang="en-GB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240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Options</a:t>
            </a:r>
            <a:r>
              <a:rPr kumimoji="0" lang="en-GB" sz="240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 improve resolution, e.g. OTRI?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2400" noProof="0" dirty="0" smtClean="0">
                <a:solidFill>
                  <a:prstClr val="black"/>
                </a:solidFill>
                <a:latin typeface="Calibri" panose="020F0502020204030204"/>
              </a:rPr>
              <a:t>High resolution multi-shot measurement?</a:t>
            </a:r>
            <a:endParaRPr kumimoji="0" lang="en-GB" sz="2400" i="0" u="none" strike="noStrike" kern="1200" cap="none" spc="0" normalizeH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5">
            <a:extLst>
              <a:ext uri="{FF2B5EF4-FFF2-40B4-BE49-F238E27FC236}">
                <a16:creationId xmlns:a16="http://schemas.microsoft.com/office/drawing/2014/main" id="{3E006C54-BB0B-2547-9AE5-CF54732EFF9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4748" y="0"/>
            <a:ext cx="1997252" cy="120646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272304" y="6079289"/>
            <a:ext cx="53944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J. Wolfenden (joseph.wolfenden@cockcroft.ac.uk)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smtClean="0">
                <a:solidFill>
                  <a:schemeClr val="bg1"/>
                </a:solidFill>
              </a:rPr>
              <a:t>PERLE </a:t>
            </a:r>
            <a:r>
              <a:rPr lang="en-GB" sz="2000" i="1" dirty="0">
                <a:solidFill>
                  <a:schemeClr val="bg1"/>
                </a:solidFill>
              </a:rPr>
              <a:t>collaboration meeting </a:t>
            </a:r>
            <a:r>
              <a:rPr lang="en-GB" sz="2000" i="1" dirty="0" smtClean="0">
                <a:solidFill>
                  <a:schemeClr val="bg1"/>
                </a:solidFill>
              </a:rPr>
              <a:t>23/06/2023</a:t>
            </a:r>
            <a:endParaRPr lang="en-GB" sz="20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82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36a076-ccb7-4cc1-a146-dc8fd6cc227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4C2FA1E62A2B46A81C94FA7432439B" ma:contentTypeVersion="15" ma:contentTypeDescription="Create a new document." ma:contentTypeScope="" ma:versionID="a37c0cb718bd64d8fea3526b3a737831">
  <xsd:schema xmlns:xsd="http://www.w3.org/2001/XMLSchema" xmlns:xs="http://www.w3.org/2001/XMLSchema" xmlns:p="http://schemas.microsoft.com/office/2006/metadata/properties" xmlns:ns3="2df5164f-e046-4ed7-bf07-492b8379b48b" xmlns:ns4="1d36a076-ccb7-4cc1-a146-dc8fd6cc2274" targetNamespace="http://schemas.microsoft.com/office/2006/metadata/properties" ma:root="true" ma:fieldsID="a75cca85d0b580eb21dcfd0c650d9a1a" ns3:_="" ns4:_="">
    <xsd:import namespace="2df5164f-e046-4ed7-bf07-492b8379b48b"/>
    <xsd:import namespace="1d36a076-ccb7-4cc1-a146-dc8fd6cc2274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ServiceOCR" minOccurs="0"/>
                <xsd:element ref="ns4:_activity" minOccurs="0"/>
                <xsd:element ref="ns4:MediaLengthInSecond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f5164f-e046-4ed7-bf07-492b8379b48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36a076-ccb7-4cc1-a146-dc8fd6cc22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5D2F94C-5350-425E-B38B-3AE7A6F74137}">
  <ds:schemaRefs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1d36a076-ccb7-4cc1-a146-dc8fd6cc2274"/>
    <ds:schemaRef ds:uri="http://purl.org/dc/elements/1.1/"/>
    <ds:schemaRef ds:uri="2df5164f-e046-4ed7-bf07-492b8379b48b"/>
    <ds:schemaRef ds:uri="http://purl.org/dc/dcmitype/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09C4F72-0AF3-4413-B476-28012CEB78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df5164f-e046-4ed7-bf07-492b8379b48b"/>
    <ds:schemaRef ds:uri="1d36a076-ccb7-4cc1-a146-dc8fd6cc227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BFABCE9-C727-4306-BC54-41BDEA190BF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20588</TotalTime>
  <Words>1487</Words>
  <Application>Microsoft Office PowerPoint</Application>
  <PresentationFormat>Widescreen</PresentationFormat>
  <Paragraphs>332</Paragraphs>
  <Slides>27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Arial Unicode MS</vt:lpstr>
      <vt:lpstr>Calibri</vt:lpstr>
      <vt:lpstr>Calibri Light</vt:lpstr>
      <vt:lpstr>Courier New</vt:lpstr>
      <vt:lpstr>Symbol</vt:lpstr>
      <vt:lpstr>Office Theme</vt:lpstr>
      <vt:lpstr>Beam Monitoring and Diagnostics Options for Future ERLs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attention! Questions?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Wolfenden, Joseph (Cockcroft Inst,DL,DIA)</dc:creator>
  <cp:lastModifiedBy>Joseph Wolfenden</cp:lastModifiedBy>
  <cp:revision>405</cp:revision>
  <dcterms:created xsi:type="dcterms:W3CDTF">2020-10-14T16:50:21Z</dcterms:created>
  <dcterms:modified xsi:type="dcterms:W3CDTF">2023-06-22T15:39:11Z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0x010100994C2FA1E62A2B46A81C94FA7432439B</vt:lpwstr>
  </property>
</Properties>
</file>