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90" r:id="rId3"/>
    <p:sldMasterId id="2147483704" r:id="rId4"/>
    <p:sldMasterId id="2147483719" r:id="rId5"/>
    <p:sldMasterId id="2147483734" r:id="rId6"/>
  </p:sldMasterIdLst>
  <p:notesMasterIdLst>
    <p:notesMasterId r:id="rId30"/>
  </p:notesMasterIdLst>
  <p:sldIdLst>
    <p:sldId id="1674" r:id="rId7"/>
    <p:sldId id="1715" r:id="rId8"/>
    <p:sldId id="1698" r:id="rId9"/>
    <p:sldId id="1738" r:id="rId10"/>
    <p:sldId id="1682" r:id="rId11"/>
    <p:sldId id="1686" r:id="rId12"/>
    <p:sldId id="1697" r:id="rId13"/>
    <p:sldId id="261" r:id="rId14"/>
    <p:sldId id="1695" r:id="rId15"/>
    <p:sldId id="264" r:id="rId16"/>
    <p:sldId id="1736" r:id="rId17"/>
    <p:sldId id="1742" r:id="rId18"/>
    <p:sldId id="1743" r:id="rId19"/>
    <p:sldId id="1737" r:id="rId20"/>
    <p:sldId id="1741" r:id="rId21"/>
    <p:sldId id="1714" r:id="rId22"/>
    <p:sldId id="1739" r:id="rId23"/>
    <p:sldId id="1744" r:id="rId24"/>
    <p:sldId id="1749" r:id="rId25"/>
    <p:sldId id="1747" r:id="rId26"/>
    <p:sldId id="1748" r:id="rId27"/>
    <p:sldId id="1746" r:id="rId28"/>
    <p:sldId id="174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1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4B788-A06D-456F-8451-F063E6F14B8B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09E20-BBDE-4EE8-BCA8-3F964EDE3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4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96BB0-5DBB-416E-B792-8EDC472229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01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96BB0-5DBB-416E-B792-8EDC472229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3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7A401-6065-4F2B-A4E2-AAE1B0AB6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8B60E8-B46D-44FE-9D27-B387D95BC0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64FDF-061B-41A7-A1BD-CD742628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6E514-97AC-4D68-B37F-19AA57846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41E8-F1EC-42BE-81BB-F5B9837E0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7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99948-D149-4E55-836F-ED0825DE8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20CEA-EB34-4463-A03E-95E28D9E2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7C4E0-B6EE-468A-B76E-C2C2A8E79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62442-8F14-488C-BED9-9E63C03D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B76FA-F8F8-414C-A429-293434FC0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0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D473C5-38CC-40A0-A2C2-0590FB2F19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F1DCC-1EB9-4FF1-BE4E-736ED1892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F4E59-4B7F-4FC2-9B1C-51EF177D3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0BB00-3837-4DC8-8AF0-A6BFEB997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02047-241F-4510-9A73-DC9F9B7B8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92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1166612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1130946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7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47485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356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8307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982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90607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373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7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1EED9-81F8-434D-BD3B-C43D4FACA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CBC4D-832C-4E40-BF79-484E04EE5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9DB1A-6E25-4788-A19E-2E16B5811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BDD4B-F707-48BA-957B-3E724FC9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B52F1-AD2A-420A-98D9-0A5B618B3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03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>
              <a:defRPr sz="3621"/>
            </a:lvl1pPr>
            <a:lvl2pPr>
              <a:defRPr sz="3169"/>
            </a:lvl2pPr>
            <a:lvl3pPr>
              <a:defRPr sz="2716"/>
            </a:lvl3pPr>
            <a:lvl4pPr>
              <a:defRPr sz="2263"/>
            </a:lvl4pPr>
            <a:lvl5pPr>
              <a:defRPr sz="2263"/>
            </a:lvl5pPr>
            <a:lvl6pPr>
              <a:defRPr sz="2263"/>
            </a:lvl6pPr>
            <a:lvl7pPr>
              <a:defRPr sz="2263"/>
            </a:lvl7pPr>
            <a:lvl8pPr>
              <a:defRPr sz="2263"/>
            </a:lvl8pPr>
            <a:lvl9pPr>
              <a:defRPr sz="226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401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 marL="0" indent="0">
              <a:buNone/>
              <a:defRPr sz="3621"/>
            </a:lvl1pPr>
            <a:lvl2pPr marL="517413" indent="0">
              <a:buNone/>
              <a:defRPr sz="3169"/>
            </a:lvl2pPr>
            <a:lvl3pPr marL="1034826" indent="0">
              <a:buNone/>
              <a:defRPr sz="2716"/>
            </a:lvl3pPr>
            <a:lvl4pPr marL="1552240" indent="0">
              <a:buNone/>
              <a:defRPr sz="2263"/>
            </a:lvl4pPr>
            <a:lvl5pPr marL="2069653" indent="0">
              <a:buNone/>
              <a:defRPr sz="2263"/>
            </a:lvl5pPr>
            <a:lvl6pPr marL="2587066" indent="0">
              <a:buNone/>
              <a:defRPr sz="2263"/>
            </a:lvl6pPr>
            <a:lvl7pPr marL="3104479" indent="0">
              <a:buNone/>
              <a:defRPr sz="2263"/>
            </a:lvl7pPr>
            <a:lvl8pPr marL="3621893" indent="0">
              <a:buNone/>
              <a:defRPr sz="2263"/>
            </a:lvl8pPr>
            <a:lvl9pPr marL="4139306" indent="0">
              <a:buNone/>
              <a:defRPr sz="226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431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0525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485" y="364731"/>
            <a:ext cx="2628485" cy="581232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9032" y="364731"/>
            <a:ext cx="7712976" cy="581232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122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6749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47F41-DF9F-48B4-92D4-3C8ABEFF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EF65B3-C713-4D06-AC15-0C11549D7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DF893A-5A3D-4CEF-A04B-FD812FD6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4F2008-47C0-49AE-8FC9-8AA51BDB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8F1AFF-E3A5-4CA1-BB41-54ACFDD3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9287-29A8-4670-A74C-9285214E6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34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A86B-C6E1-43B7-89D2-6E99583DA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429741-55BB-42B1-8339-46AD03B6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BE42D-11EC-44C8-9908-4C24EB4AF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12055-86A1-4C0C-8408-D12AF9D12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076A0-8053-4F81-92A0-58AE5559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82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9BA1A-A240-4801-BC3B-A321E698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487DC-E467-4A43-A36E-BABF085F9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9E777-D120-4BD3-B371-A3689BDC0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0CF7-C959-4598-9824-020599C1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4A766-F3FF-4E7D-8F54-72AA0D68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30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4798-B92F-43A1-9144-6BD9D300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D4DC8-8980-4E0D-A8B8-F5447EE35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2A5BA-CB11-49FB-AAFF-8D409369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1485F-DF0F-4429-AA41-21C86307C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FF025-396B-4172-BB7E-3D67DC7DA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47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0A785-E783-4275-9871-3E6351C7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F97F7-8A21-444C-9D2C-6B270614E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93C4C-C870-4543-9206-B45B36A5F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D08F3-4CAA-4054-A9D7-D932DC909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A3C3C-4946-4F5B-9397-F00DA080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0B860-A28C-482B-BC0E-1EB7FC92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9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E68E8-F0BC-4242-A85B-18960466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E8929-6F16-455D-AE55-C3F12658A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D2574-B52F-4FCF-B450-912590D8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DBD15-6376-4B99-BF13-8873938D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DBD6F-C36D-4EAB-87C3-7E33DA7F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421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21230-3764-443C-BB53-89EC947E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8C569-EFB0-4364-90B3-F8BBB245D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5EB31B-3EE5-4120-B2CC-2FBDE5D4F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08D80-4909-480B-A585-A0A963181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19739-63DD-40DC-9585-FF5A1CDBF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D7711C-8AC1-43E1-A49F-75D18CAB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5B0264-0011-4DE2-846A-E712A5A6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84807B-9CA6-4B22-8914-E4CB91483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560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F36A-D4FE-4A8C-8CB8-6E10B2A0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1F9416-AE15-4838-94B4-35855F8B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56C7D-9832-4730-86A7-8AB70D414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94778F-3304-4FC0-889F-6A749F38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83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674C1A-5471-491D-8BE7-C2E4C549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43DA37-685C-4EF1-A284-1780B26AD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54C91-1F68-405E-A2D5-E646F4AD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768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AC98F-9259-483D-8E55-636DC8A4C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836CD-BF2E-4967-8F77-5D1688497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E8A72-6C82-4C28-8603-C8C91CC48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02C518-4095-46A0-A226-11905AAE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442EC-563C-4364-A827-DF0ED6F7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95B79-8D7C-4494-BBC6-DEEE9A252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34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5313-4213-421E-81F2-F2A84745A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22C2D7-3161-403A-B207-144334027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2BBC5-4513-4095-BBC3-BED7277CE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2CE69-6468-4F90-96E7-5B401563B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04E8F-E7FB-4E52-BDC1-40605FB2D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308A9-EF2E-4EE3-B1FC-71B1273E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766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6B5B6-A7E7-439E-AFED-D8D6197E3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60EDD-5AF3-4C58-9BF0-9D1597A11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AA483-BEF3-4694-94A8-333F7218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1789F-3600-4425-BF9E-9815B562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222D2-44A0-428F-A000-85F5EF94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710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C0C723-E70D-4EAE-9512-094042607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7DBEFE-E8A4-4324-A857-46ED42004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47638-9783-46C0-890B-214F7892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11A50-8323-4D11-9F77-989BF466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32CF9-EC80-4F78-8B67-3E6307966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69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321018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916441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1166612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122802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CE7D6-AF48-4304-BE31-354138B1E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70DF7-CFDE-4831-8789-19EC50A1F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3CB8C-76B4-4980-A0DE-1515C7E2F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6B1B11-3070-4E45-9D93-91655C62B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50AEF-4017-4E83-9044-CBF95F2C5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FDA9C-75C6-4BAD-BD35-F10E6855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35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7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592595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356685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652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94054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45693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7769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6258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>
              <a:defRPr sz="3621"/>
            </a:lvl1pPr>
            <a:lvl2pPr>
              <a:defRPr sz="3169"/>
            </a:lvl2pPr>
            <a:lvl3pPr>
              <a:defRPr sz="2716"/>
            </a:lvl3pPr>
            <a:lvl4pPr>
              <a:defRPr sz="2263"/>
            </a:lvl4pPr>
            <a:lvl5pPr>
              <a:defRPr sz="2263"/>
            </a:lvl5pPr>
            <a:lvl6pPr>
              <a:defRPr sz="2263"/>
            </a:lvl6pPr>
            <a:lvl7pPr>
              <a:defRPr sz="2263"/>
            </a:lvl7pPr>
            <a:lvl8pPr>
              <a:defRPr sz="2263"/>
            </a:lvl8pPr>
            <a:lvl9pPr>
              <a:defRPr sz="226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9231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 marL="0" indent="0">
              <a:buNone/>
              <a:defRPr sz="3621"/>
            </a:lvl1pPr>
            <a:lvl2pPr marL="517413" indent="0">
              <a:buNone/>
              <a:defRPr sz="3169"/>
            </a:lvl2pPr>
            <a:lvl3pPr marL="1034826" indent="0">
              <a:buNone/>
              <a:defRPr sz="2716"/>
            </a:lvl3pPr>
            <a:lvl4pPr marL="1552240" indent="0">
              <a:buNone/>
              <a:defRPr sz="2263"/>
            </a:lvl4pPr>
            <a:lvl5pPr marL="2069653" indent="0">
              <a:buNone/>
              <a:defRPr sz="2263"/>
            </a:lvl5pPr>
            <a:lvl6pPr marL="2587066" indent="0">
              <a:buNone/>
              <a:defRPr sz="2263"/>
            </a:lvl6pPr>
            <a:lvl7pPr marL="3104479" indent="0">
              <a:buNone/>
              <a:defRPr sz="2263"/>
            </a:lvl7pPr>
            <a:lvl8pPr marL="3621893" indent="0">
              <a:buNone/>
              <a:defRPr sz="2263"/>
            </a:lvl8pPr>
            <a:lvl9pPr marL="4139306" indent="0">
              <a:buNone/>
              <a:defRPr sz="226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494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91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359D-E317-4C56-873D-A5FC01818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B634D-2236-4616-A599-D5A4F0D99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228721-FF21-44E6-AA92-9043FC57A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D4F5EA-2F61-4C4E-B84B-0948A6907C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4579E6-F224-4D29-93D4-23AE63D388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9A720-691E-49B0-AB99-D22335B31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41D649-B5E3-4C6C-89D5-8DFFC7BF6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7031A-7815-4000-B244-CA6A8C62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813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485" y="364731"/>
            <a:ext cx="2628485" cy="581232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9032" y="364731"/>
            <a:ext cx="7712976" cy="581232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43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80538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47F41-DF9F-48B4-92D4-3C8ABEFF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EF65B3-C713-4D06-AC15-0C11549D7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DF893A-5A3D-4CEF-A04B-FD812FD6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4F2008-47C0-49AE-8FC9-8AA51BDB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8F1AFF-E3A5-4CA1-BB41-54ACFDD3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9287-29A8-4670-A74C-9285214E6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463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1166612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1159635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7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12797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394401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1636064"/>
            <a:ext cx="570461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9008556" y="544889"/>
            <a:ext cx="488966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92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47714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44112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265043" y="902590"/>
            <a:ext cx="570461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144287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2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D3A27-F0CD-4189-B827-2A3ED737E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9AF5A-5829-4039-B740-EDC91786D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1E4AF-7883-4274-9192-5AEAF5F7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4D2DC-6A9F-4769-850E-D533506B0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317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8114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>
              <a:defRPr sz="3621"/>
            </a:lvl1pPr>
            <a:lvl2pPr>
              <a:defRPr sz="3169"/>
            </a:lvl2pPr>
            <a:lvl3pPr>
              <a:defRPr sz="2716"/>
            </a:lvl3pPr>
            <a:lvl4pPr>
              <a:defRPr sz="2263"/>
            </a:lvl4pPr>
            <a:lvl5pPr>
              <a:defRPr sz="2263"/>
            </a:lvl5pPr>
            <a:lvl6pPr>
              <a:defRPr sz="2263"/>
            </a:lvl6pPr>
            <a:lvl7pPr>
              <a:defRPr sz="2263"/>
            </a:lvl7pPr>
            <a:lvl8pPr>
              <a:defRPr sz="2263"/>
            </a:lvl8pPr>
            <a:lvl9pPr>
              <a:defRPr sz="226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74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32" y="456362"/>
            <a:ext cx="3932845" cy="1600859"/>
          </a:xfrm>
        </p:spPr>
        <p:txBody>
          <a:bodyPr anchor="b"/>
          <a:lstStyle>
            <a:lvl1pPr>
              <a:defRPr sz="36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308" y="988184"/>
            <a:ext cx="6171458" cy="4872647"/>
          </a:xfrm>
        </p:spPr>
        <p:txBody>
          <a:bodyPr/>
          <a:lstStyle>
            <a:lvl1pPr marL="0" indent="0">
              <a:buNone/>
              <a:defRPr sz="3621"/>
            </a:lvl1pPr>
            <a:lvl2pPr marL="517413" indent="0">
              <a:buNone/>
              <a:defRPr sz="3169"/>
            </a:lvl2pPr>
            <a:lvl3pPr marL="1034826" indent="0">
              <a:buNone/>
              <a:defRPr sz="2716"/>
            </a:lvl3pPr>
            <a:lvl4pPr marL="1552240" indent="0">
              <a:buNone/>
              <a:defRPr sz="2263"/>
            </a:lvl4pPr>
            <a:lvl5pPr marL="2069653" indent="0">
              <a:buNone/>
              <a:defRPr sz="2263"/>
            </a:lvl5pPr>
            <a:lvl6pPr marL="2587066" indent="0">
              <a:buNone/>
              <a:defRPr sz="2263"/>
            </a:lvl6pPr>
            <a:lvl7pPr marL="3104479" indent="0">
              <a:buNone/>
              <a:defRPr sz="2263"/>
            </a:lvl7pPr>
            <a:lvl8pPr marL="3621893" indent="0">
              <a:buNone/>
              <a:defRPr sz="2263"/>
            </a:lvl8pPr>
            <a:lvl9pPr marL="4139306" indent="0">
              <a:buNone/>
              <a:defRPr sz="226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32" y="2057221"/>
            <a:ext cx="3932845" cy="3812595"/>
          </a:xfrm>
        </p:spPr>
        <p:txBody>
          <a:bodyPr/>
          <a:lstStyle>
            <a:lvl1pPr marL="0" indent="0">
              <a:buNone/>
              <a:defRPr sz="1811"/>
            </a:lvl1pPr>
            <a:lvl2pPr marL="517413" indent="0">
              <a:buNone/>
              <a:defRPr sz="1584"/>
            </a:lvl2pPr>
            <a:lvl3pPr marL="1034826" indent="0">
              <a:buNone/>
              <a:defRPr sz="1358"/>
            </a:lvl3pPr>
            <a:lvl4pPr marL="1552240" indent="0">
              <a:buNone/>
              <a:defRPr sz="1132"/>
            </a:lvl4pPr>
            <a:lvl5pPr marL="2069653" indent="0">
              <a:buNone/>
              <a:defRPr sz="1132"/>
            </a:lvl5pPr>
            <a:lvl6pPr marL="2587066" indent="0">
              <a:buNone/>
              <a:defRPr sz="1132"/>
            </a:lvl6pPr>
            <a:lvl7pPr marL="3104479" indent="0">
              <a:buNone/>
              <a:defRPr sz="1132"/>
            </a:lvl7pPr>
            <a:lvl8pPr marL="3621893" indent="0">
              <a:buNone/>
              <a:defRPr sz="1132"/>
            </a:lvl8pPr>
            <a:lvl9pPr marL="4139306" indent="0">
              <a:buNone/>
              <a:defRPr sz="113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163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1607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485" y="364731"/>
            <a:ext cx="2628485" cy="581232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9032" y="364731"/>
            <a:ext cx="7712976" cy="581232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15566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6142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47F41-DF9F-48B4-92D4-3C8ABEFF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EF65B3-C713-4D06-AC15-0C11549D7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DF893A-5A3D-4CEF-A04B-FD812FD6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4F2008-47C0-49AE-8FC9-8AA51BDB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8F1AFF-E3A5-4CA1-BB41-54ACFDD3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9287-29A8-4670-A74C-9285214E6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09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A86B-C6E1-43B7-89D2-6E99583DA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429741-55BB-42B1-8339-46AD03B6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BE42D-11EC-44C8-9908-4C24EB4AF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12055-86A1-4C0C-8408-D12AF9D12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076A0-8053-4F81-92A0-58AE5559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277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9BA1A-A240-4801-BC3B-A321E698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487DC-E467-4A43-A36E-BABF085F9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9E777-D120-4BD3-B371-A3689BDC0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0CF7-C959-4598-9824-020599C1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4A766-F3FF-4E7D-8F54-72AA0D68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09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4798-B92F-43A1-9144-6BD9D300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D4DC8-8980-4E0D-A8B8-F5447EE35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2A5BA-CB11-49FB-AAFF-8D409369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1485F-DF0F-4429-AA41-21C86307C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FF025-396B-4172-BB7E-3D67DC7DA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FA221A-DE4C-44A0-8C8C-F07BC96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128176-1C04-4C80-BC52-9FF624388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8E6AD-1A92-4D44-81C4-DAD1CB8CA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52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0A785-E783-4275-9871-3E6351C7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F97F7-8A21-444C-9D2C-6B270614E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93C4C-C870-4543-9206-B45B36A5F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D08F3-4CAA-4054-A9D7-D932DC909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A3C3C-4946-4F5B-9397-F00DA080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0B860-A28C-482B-BC0E-1EB7FC92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3758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21230-3764-443C-BB53-89EC947E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8C569-EFB0-4364-90B3-F8BBB245D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5EB31B-3EE5-4120-B2CC-2FBDE5D4F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08D80-4909-480B-A585-A0A963181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19739-63DD-40DC-9585-FF5A1CDBF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D7711C-8AC1-43E1-A49F-75D18CAB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5B0264-0011-4DE2-846A-E712A5A6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84807B-9CA6-4B22-8914-E4CB91483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755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F36A-D4FE-4A8C-8CB8-6E10B2A0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1F9416-AE15-4838-94B4-35855F8B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56C7D-9832-4730-86A7-8AB70D414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94778F-3304-4FC0-889F-6A749F38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76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674C1A-5471-491D-8BE7-C2E4C549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43DA37-685C-4EF1-A284-1780B26AD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54C91-1F68-405E-A2D5-E646F4AD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058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AC98F-9259-483D-8E55-636DC8A4C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836CD-BF2E-4967-8F77-5D1688497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E8A72-6C82-4C28-8603-C8C91CC48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02C518-4095-46A0-A226-11905AAE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442EC-563C-4364-A827-DF0ED6F7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95B79-8D7C-4494-BBC6-DEEE9A252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135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5313-4213-421E-81F2-F2A84745A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22C2D7-3161-403A-B207-144334027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2BBC5-4513-4095-BBC3-BED7277CE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2CE69-6468-4F90-96E7-5B401563B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04E8F-E7FB-4E52-BDC1-40605FB2D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308A9-EF2E-4EE3-B1FC-71B1273E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665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6B5B6-A7E7-439E-AFED-D8D6197E3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60EDD-5AF3-4C58-9BF0-9D1597A11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AA483-BEF3-4694-94A8-333F7218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1789F-3600-4425-BF9E-9815B562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222D2-44A0-428F-A000-85F5EF94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80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C0C723-E70D-4EAE-9512-094042607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7DBEFE-E8A4-4324-A857-46ED42004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47638-9783-46C0-890B-214F7892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11A50-8323-4D11-9F77-989BF466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32CF9-EC80-4F78-8B67-3E6307966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262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715463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38787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6E460-CAE7-4A56-A86B-5154DDDC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29605-5F38-418D-B061-436710B70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C12E1D-E14B-4F45-BD6D-E72EDAD2A5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69ECC-3138-403F-9286-6C9ADFC1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CD294-0817-43A8-8F28-E0483607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40A440-C750-4D12-9FA9-8B39991AC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7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3C69A-F8E9-4B85-80E3-6CA99A744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6E8BA5-98B6-494A-B812-B2BA1D9F00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6E9BA-F9F5-4341-A560-2FF4E835F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204D96-B258-4E2C-B7D8-AC9F43A4D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242C4D-C723-42DA-8013-1F64C0C32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566B1-E6B7-45D0-856C-A73051CA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6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0534C5-DFA2-4725-B16E-488F3692E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70563-52F4-4717-99C2-85D5A3816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A24E2-D923-4A12-972A-4C1C80FB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BCAA4-71B2-44DC-A6AB-292D49487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0165A-87D4-492B-9142-46D166AF88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99B39-9258-4313-A257-3D06E0B4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3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9032" y="364731"/>
            <a:ext cx="10513938" cy="1325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825446"/>
            <a:ext cx="10513938" cy="4351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9032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848" y="6356721"/>
            <a:ext cx="4114306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1297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16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l" defTabSz="1034826" rtl="0" eaLnBrk="1" latinLnBrk="0" hangingPunct="1">
        <a:lnSpc>
          <a:spcPct val="90000"/>
        </a:lnSpc>
        <a:spcBef>
          <a:spcPct val="0"/>
        </a:spcBef>
        <a:buNone/>
        <a:defRPr sz="4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07" indent="-258707" algn="l" defTabSz="1034826" rtl="0" eaLnBrk="1" latinLnBrk="0" hangingPunct="1">
        <a:lnSpc>
          <a:spcPct val="90000"/>
        </a:lnSpc>
        <a:spcBef>
          <a:spcPts val="1132"/>
        </a:spcBef>
        <a:buFont typeface="Arial" panose="020B0604020202020204" pitchFamily="34" charset="0"/>
        <a:buChar char="•"/>
        <a:defRPr sz="3169" kern="1200">
          <a:solidFill>
            <a:schemeClr val="tx1"/>
          </a:solidFill>
          <a:latin typeface="+mn-lt"/>
          <a:ea typeface="+mn-ea"/>
          <a:cs typeface="+mn-cs"/>
        </a:defRPr>
      </a:lvl1pPr>
      <a:lvl2pPr marL="77612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16" kern="1200">
          <a:solidFill>
            <a:schemeClr val="tx1"/>
          </a:solidFill>
          <a:latin typeface="+mn-lt"/>
          <a:ea typeface="+mn-ea"/>
          <a:cs typeface="+mn-cs"/>
        </a:defRPr>
      </a:lvl2pPr>
      <a:lvl3pPr marL="129353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3" kern="1200">
          <a:solidFill>
            <a:schemeClr val="tx1"/>
          </a:solidFill>
          <a:latin typeface="+mn-lt"/>
          <a:ea typeface="+mn-ea"/>
          <a:cs typeface="+mn-cs"/>
        </a:defRPr>
      </a:lvl3pPr>
      <a:lvl4pPr marL="181094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32836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84577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36318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880599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39801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1pPr>
      <a:lvl2pPr marL="51741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2pPr>
      <a:lvl3pPr marL="103482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3pPr>
      <a:lvl4pPr marL="155224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06965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58706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104479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62189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13930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B48C31-5DE0-4BAC-B701-FF06ACD12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35F2F-F594-4315-8066-33D32DC94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125A9-01EE-4ED0-84A0-6977D060E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CAEAA-52C3-4D19-B35B-6CAAAA1B1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86E61-FC61-45AA-A9CD-0A32DFEA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0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9032" y="364731"/>
            <a:ext cx="10513938" cy="1325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825446"/>
            <a:ext cx="10513938" cy="4351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9032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848" y="6356721"/>
            <a:ext cx="4114306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1297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45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hf hdr="0"/>
  <p:txStyles>
    <p:titleStyle>
      <a:lvl1pPr algn="l" defTabSz="1034826" rtl="0" eaLnBrk="1" latinLnBrk="0" hangingPunct="1">
        <a:lnSpc>
          <a:spcPct val="90000"/>
        </a:lnSpc>
        <a:spcBef>
          <a:spcPct val="0"/>
        </a:spcBef>
        <a:buNone/>
        <a:defRPr sz="4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07" indent="-258707" algn="l" defTabSz="1034826" rtl="0" eaLnBrk="1" latinLnBrk="0" hangingPunct="1">
        <a:lnSpc>
          <a:spcPct val="90000"/>
        </a:lnSpc>
        <a:spcBef>
          <a:spcPts val="1132"/>
        </a:spcBef>
        <a:buFont typeface="Arial" panose="020B0604020202020204" pitchFamily="34" charset="0"/>
        <a:buChar char="•"/>
        <a:defRPr sz="3169" kern="1200">
          <a:solidFill>
            <a:schemeClr val="tx1"/>
          </a:solidFill>
          <a:latin typeface="+mn-lt"/>
          <a:ea typeface="+mn-ea"/>
          <a:cs typeface="+mn-cs"/>
        </a:defRPr>
      </a:lvl1pPr>
      <a:lvl2pPr marL="77612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16" kern="1200">
          <a:solidFill>
            <a:schemeClr val="tx1"/>
          </a:solidFill>
          <a:latin typeface="+mn-lt"/>
          <a:ea typeface="+mn-ea"/>
          <a:cs typeface="+mn-cs"/>
        </a:defRPr>
      </a:lvl2pPr>
      <a:lvl3pPr marL="129353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3" kern="1200">
          <a:solidFill>
            <a:schemeClr val="tx1"/>
          </a:solidFill>
          <a:latin typeface="+mn-lt"/>
          <a:ea typeface="+mn-ea"/>
          <a:cs typeface="+mn-cs"/>
        </a:defRPr>
      </a:lvl3pPr>
      <a:lvl4pPr marL="181094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32836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84577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36318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880599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39801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1pPr>
      <a:lvl2pPr marL="51741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2pPr>
      <a:lvl3pPr marL="103482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3pPr>
      <a:lvl4pPr marL="155224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06965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58706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104479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62189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13930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9032" y="364731"/>
            <a:ext cx="10513938" cy="1325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825446"/>
            <a:ext cx="10513938" cy="4351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9032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22/06/2023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848" y="6356721"/>
            <a:ext cx="4114306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1297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1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</p:sldLayoutIdLst>
  <p:hf hdr="0"/>
  <p:txStyles>
    <p:titleStyle>
      <a:lvl1pPr algn="l" defTabSz="1034826" rtl="0" eaLnBrk="1" latinLnBrk="0" hangingPunct="1">
        <a:lnSpc>
          <a:spcPct val="90000"/>
        </a:lnSpc>
        <a:spcBef>
          <a:spcPct val="0"/>
        </a:spcBef>
        <a:buNone/>
        <a:defRPr sz="4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07" indent="-258707" algn="l" defTabSz="1034826" rtl="0" eaLnBrk="1" latinLnBrk="0" hangingPunct="1">
        <a:lnSpc>
          <a:spcPct val="90000"/>
        </a:lnSpc>
        <a:spcBef>
          <a:spcPts val="1132"/>
        </a:spcBef>
        <a:buFont typeface="Arial" panose="020B0604020202020204" pitchFamily="34" charset="0"/>
        <a:buChar char="•"/>
        <a:defRPr sz="3169" kern="1200">
          <a:solidFill>
            <a:schemeClr val="tx1"/>
          </a:solidFill>
          <a:latin typeface="+mn-lt"/>
          <a:ea typeface="+mn-ea"/>
          <a:cs typeface="+mn-cs"/>
        </a:defRPr>
      </a:lvl1pPr>
      <a:lvl2pPr marL="77612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16" kern="1200">
          <a:solidFill>
            <a:schemeClr val="tx1"/>
          </a:solidFill>
          <a:latin typeface="+mn-lt"/>
          <a:ea typeface="+mn-ea"/>
          <a:cs typeface="+mn-cs"/>
        </a:defRPr>
      </a:lvl2pPr>
      <a:lvl3pPr marL="129353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3" kern="1200">
          <a:solidFill>
            <a:schemeClr val="tx1"/>
          </a:solidFill>
          <a:latin typeface="+mn-lt"/>
          <a:ea typeface="+mn-ea"/>
          <a:cs typeface="+mn-cs"/>
        </a:defRPr>
      </a:lvl3pPr>
      <a:lvl4pPr marL="181094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32836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84577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36318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880599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39801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1pPr>
      <a:lvl2pPr marL="51741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2pPr>
      <a:lvl3pPr marL="103482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3pPr>
      <a:lvl4pPr marL="155224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06965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58706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104479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62189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13930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B48C31-5DE0-4BAC-B701-FF06ACD12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35F2F-F594-4315-8066-33D32DC94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125A9-01EE-4ED0-84A0-6977D060E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CAEAA-52C3-4D19-B35B-6CAAAA1B1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86E61-FC61-45AA-A9CD-0A32DFEA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2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sha.abukeshek@ijclab.in2p3.fr" TargetMode="Externa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Relationship Id="rId6" Type="http://schemas.openxmlformats.org/officeDocument/2006/relationships/hyperlink" Target="https://www.luvata.com/products/hollow-conductors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5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9.png"/><Relationship Id="rId5" Type="http://schemas.openxmlformats.org/officeDocument/2006/relationships/image" Target="../media/image19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1034" y="807636"/>
            <a:ext cx="1911169" cy="115446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AECB7EA-ECC5-4F29-AFF5-A3303A7392E5}"/>
              </a:ext>
            </a:extLst>
          </p:cNvPr>
          <p:cNvSpPr txBox="1"/>
          <p:nvPr/>
        </p:nvSpPr>
        <p:spPr>
          <a:xfrm>
            <a:off x="247426" y="6488668"/>
            <a:ext cx="5475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rasha.abukeshek@ijclab.in2p3.fr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575663ED-4D64-4C15-995E-04D42184BAF4}"/>
              </a:ext>
            </a:extLst>
          </p:cNvPr>
          <p:cNvSpPr txBox="1"/>
          <p:nvPr/>
        </p:nvSpPr>
        <p:spPr>
          <a:xfrm>
            <a:off x="840611" y="1286013"/>
            <a:ext cx="10129421" cy="51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4527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PERLE Magnets Design</a:t>
            </a: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PERLE Collaboration Meeting </a:t>
            </a: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Presented by</a:t>
            </a: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716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Rasha ABUKESHEK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Supervisors</a:t>
            </a: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716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Achille STOCCHI &amp; Hadil ABUALROB </a:t>
            </a: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endParaRPr kumimoji="0" lang="en-GB" sz="2716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716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June 2023</a:t>
            </a:r>
          </a:p>
        </p:txBody>
      </p:sp>
    </p:spTree>
    <p:extLst>
      <p:ext uri="{BB962C8B-B14F-4D97-AF65-F5344CB8AC3E}">
        <p14:creationId xmlns:p14="http://schemas.microsoft.com/office/powerpoint/2010/main" val="397507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au 9">
                <a:extLst>
                  <a:ext uri="{FF2B5EF4-FFF2-40B4-BE49-F238E27FC236}">
                    <a16:creationId xmlns:a16="http://schemas.microsoft.com/office/drawing/2014/main" id="{43650733-2861-417D-A3C4-07F7AB0DCA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3205026"/>
                  </p:ext>
                </p:extLst>
              </p:nvPr>
            </p:nvGraphicFramePr>
            <p:xfrm>
              <a:off x="4452145" y="920428"/>
              <a:ext cx="7523871" cy="1485803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59322">
                      <a:extLst>
                        <a:ext uri="{9D8B030D-6E8A-4147-A177-3AD203B41FA5}">
                          <a16:colId xmlns:a16="http://schemas.microsoft.com/office/drawing/2014/main" val="315925660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963097183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875294824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310483371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231812846"/>
                        </a:ext>
                      </a:extLst>
                    </a:gridCol>
                    <a:gridCol w="964754">
                      <a:extLst>
                        <a:ext uri="{9D8B030D-6E8A-4147-A177-3AD203B41FA5}">
                          <a16:colId xmlns:a16="http://schemas.microsoft.com/office/drawing/2014/main" val="1255459754"/>
                        </a:ext>
                      </a:extLst>
                    </a:gridCol>
                    <a:gridCol w="1262507">
                      <a:extLst>
                        <a:ext uri="{9D8B030D-6E8A-4147-A177-3AD203B41FA5}">
                          <a16:colId xmlns:a16="http://schemas.microsoft.com/office/drawing/2014/main" val="3239916381"/>
                        </a:ext>
                      </a:extLst>
                    </a:gridCol>
                  </a:tblGrid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b1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b2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b3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b4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b5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400" b="1" i="1" u="none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sz="1400" b="1" i="1" u="none" strike="noStrike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1400" b="1" i="1" u="none" strike="noStrike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  <m:r>
                                        <a:rPr lang="en-US" sz="1400" b="1" i="1" u="none" strike="noStrike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1400" b="1" i="1" u="none" strike="noStrike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en-US" sz="1400" b="1" i="1" u="none" strike="noStrike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𝟓</m:t>
                                      </m:r>
                                    </m:sup>
                                    <m:e>
                                      <m:sSubSup>
                                        <m:sSubSupPr>
                                          <m:ctrlPr>
                                            <a:rPr lang="en-US" sz="1400" b="1" i="1" u="none" strike="noStrike" smtClean="0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b="1" i="1" u="none" strike="noStrike" smtClean="0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 u="none" strike="noStrike" smtClean="0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𝒏</m:t>
                                          </m:r>
                                        </m:sub>
                                        <m:sup>
                                          <m:r>
                                            <a:rPr lang="en-US" sz="1400" b="1" i="1" u="none" strike="noStrike" smtClean="0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nary>
                                </m:e>
                              </m:rad>
                              <m:r>
                                <a:rPr lang="en-US" sz="1400" b="1" i="1" u="none" strike="noStrike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1" i="1" u="none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u="none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sz="1400" b="1" i="1" u="none" strike="noStrik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6444988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171MeV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-2.90E+01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-1.11E-02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3.06E-03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2.19E-04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-4.99E-04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3.594E-04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47050504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336MeV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-2.81E+01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1.84E-03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1.14E-04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1.05E-04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-4.69E-04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6.79E-05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435840999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500MeV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-2.79E+01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2.77E-03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3.85E-04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-1.77E-06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-2.49E-04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1.01E-04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2075111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au 9">
                <a:extLst>
                  <a:ext uri="{FF2B5EF4-FFF2-40B4-BE49-F238E27FC236}">
                    <a16:creationId xmlns:a16="http://schemas.microsoft.com/office/drawing/2014/main" id="{43650733-2861-417D-A3C4-07F7AB0DCA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3205026"/>
                  </p:ext>
                </p:extLst>
              </p:nvPr>
            </p:nvGraphicFramePr>
            <p:xfrm>
              <a:off x="4452145" y="920428"/>
              <a:ext cx="7523871" cy="1485803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59322">
                      <a:extLst>
                        <a:ext uri="{9D8B030D-6E8A-4147-A177-3AD203B41FA5}">
                          <a16:colId xmlns:a16="http://schemas.microsoft.com/office/drawing/2014/main" val="315925660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963097183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875294824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310483371"/>
                        </a:ext>
                      </a:extLst>
                    </a:gridCol>
                    <a:gridCol w="1059322">
                      <a:extLst>
                        <a:ext uri="{9D8B030D-6E8A-4147-A177-3AD203B41FA5}">
                          <a16:colId xmlns:a16="http://schemas.microsoft.com/office/drawing/2014/main" val="2231812846"/>
                        </a:ext>
                      </a:extLst>
                    </a:gridCol>
                    <a:gridCol w="964754">
                      <a:extLst>
                        <a:ext uri="{9D8B030D-6E8A-4147-A177-3AD203B41FA5}">
                          <a16:colId xmlns:a16="http://schemas.microsoft.com/office/drawing/2014/main" val="1255459754"/>
                        </a:ext>
                      </a:extLst>
                    </a:gridCol>
                    <a:gridCol w="1262507">
                      <a:extLst>
                        <a:ext uri="{9D8B030D-6E8A-4147-A177-3AD203B41FA5}">
                          <a16:colId xmlns:a16="http://schemas.microsoft.com/office/drawing/2014/main" val="3239916381"/>
                        </a:ext>
                      </a:extLst>
                    </a:gridCol>
                  </a:tblGrid>
                  <a:tr h="44367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b1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b2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b3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b4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b5</a:t>
                          </a:r>
                          <a:endParaRPr lang="en-US" sz="14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2"/>
                          <a:stretch>
                            <a:fillRect l="-497101" t="-47945" r="-966" b="-2465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6444988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171MeV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-2.90E+01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-1.11E-02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3.06E-03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2.19E-04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-4.99E-04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3.594E-04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47050504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336MeV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-2.81E+01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1.84E-03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1.14E-04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1.05E-04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-4.69E-04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6.79E-05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435840999"/>
                      </a:ext>
                    </a:extLst>
                  </a:tr>
                  <a:tr h="347376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500MeV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-2.79E+01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2.77E-03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3.85E-04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-1.77E-06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-2.49E-04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1.01E-04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2075111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4E15C6D9-6C75-434C-89B1-60A28EDB6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B-com Magnet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34A6C-293D-4938-8C94-867BBF78D389}" type="slidenum">
              <a:rPr kumimoji="0" lang="en-US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35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EC20D98-C773-439E-9D32-B239A15914FF}"/>
              </a:ext>
            </a:extLst>
          </p:cNvPr>
          <p:cNvSpPr txBox="1"/>
          <p:nvPr/>
        </p:nvSpPr>
        <p:spPr>
          <a:xfrm>
            <a:off x="492254" y="765863"/>
            <a:ext cx="3330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Harmonic content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FC92565-9777-4056-89A7-6248A6EC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F69E775-7CCC-4F29-BFA0-AA756298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0F6F1C-5C1D-4CDF-B6AE-883D73364688}"/>
              </a:ext>
            </a:extLst>
          </p:cNvPr>
          <p:cNvSpPr txBox="1"/>
          <p:nvPr/>
        </p:nvSpPr>
        <p:spPr>
          <a:xfrm>
            <a:off x="8346768" y="2593296"/>
            <a:ext cx="3629248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0.036%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homogeneity along the beam path.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Quadrupole and sextupole components can be dealt with in the lattice.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Initial design: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0.1%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field quality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F204DB-F7D2-4F35-9175-7179FDAFA00E}"/>
              </a:ext>
            </a:extLst>
          </p:cNvPr>
          <p:cNvSpPr/>
          <p:nvPr/>
        </p:nvSpPr>
        <p:spPr>
          <a:xfrm>
            <a:off x="10823252" y="1406089"/>
            <a:ext cx="1127503" cy="276927"/>
          </a:xfrm>
          <a:prstGeom prst="rect">
            <a:avLst/>
          </a:prstGeom>
          <a:noFill/>
          <a:ln w="28575">
            <a:solidFill>
              <a:srgbClr val="FF670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E3C2C23B-8093-47B3-8356-898F8B2EB861}"/>
              </a:ext>
            </a:extLst>
          </p:cNvPr>
          <p:cNvCxnSpPr>
            <a:cxnSpLocks/>
          </p:cNvCxnSpPr>
          <p:nvPr/>
        </p:nvCxnSpPr>
        <p:spPr>
          <a:xfrm flipH="1">
            <a:off x="9391135" y="1709810"/>
            <a:ext cx="1432665" cy="1016914"/>
          </a:xfrm>
          <a:prstGeom prst="straightConnector1">
            <a:avLst/>
          </a:prstGeom>
          <a:ln w="19050"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EB97788-D29B-4183-9D17-2B6F3C25B809}"/>
              </a:ext>
            </a:extLst>
          </p:cNvPr>
          <p:cNvSpPr/>
          <p:nvPr/>
        </p:nvSpPr>
        <p:spPr>
          <a:xfrm>
            <a:off x="9125701" y="5209665"/>
            <a:ext cx="1963531" cy="822460"/>
          </a:xfrm>
          <a:prstGeom prst="roundRect">
            <a:avLst/>
          </a:prstGeom>
          <a:noFill/>
          <a:ln w="19050">
            <a:solidFill>
              <a:srgbClr val="FF67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Improvement by one order of magnitude!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7D53B-AC35-4918-AF50-F3793CA221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51"/>
          <a:stretch/>
        </p:blipFill>
        <p:spPr>
          <a:xfrm>
            <a:off x="761210" y="1683016"/>
            <a:ext cx="2792476" cy="3526649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B9DACEF-7A5B-4136-865E-2A10DD4E8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427665"/>
              </p:ext>
            </p:extLst>
          </p:nvPr>
        </p:nvGraphicFramePr>
        <p:xfrm>
          <a:off x="106594" y="5422234"/>
          <a:ext cx="4787899" cy="952500"/>
        </p:xfrm>
        <a:graphic>
          <a:graphicData uri="http://schemas.openxmlformats.org/drawingml/2006/table">
            <a:tbl>
              <a:tblPr/>
              <a:tblGrid>
                <a:gridCol w="872062">
                  <a:extLst>
                    <a:ext uri="{9D8B030D-6E8A-4147-A177-3AD203B41FA5}">
                      <a16:colId xmlns:a16="http://schemas.microsoft.com/office/drawing/2014/main" val="2152155611"/>
                    </a:ext>
                  </a:extLst>
                </a:gridCol>
                <a:gridCol w="700462">
                  <a:extLst>
                    <a:ext uri="{9D8B030D-6E8A-4147-A177-3AD203B41FA5}">
                      <a16:colId xmlns:a16="http://schemas.microsoft.com/office/drawing/2014/main" val="331949814"/>
                    </a:ext>
                  </a:extLst>
                </a:gridCol>
                <a:gridCol w="700462">
                  <a:extLst>
                    <a:ext uri="{9D8B030D-6E8A-4147-A177-3AD203B41FA5}">
                      <a16:colId xmlns:a16="http://schemas.microsoft.com/office/drawing/2014/main" val="2033813700"/>
                    </a:ext>
                  </a:extLst>
                </a:gridCol>
                <a:gridCol w="700462">
                  <a:extLst>
                    <a:ext uri="{9D8B030D-6E8A-4147-A177-3AD203B41FA5}">
                      <a16:colId xmlns:a16="http://schemas.microsoft.com/office/drawing/2014/main" val="1094040397"/>
                    </a:ext>
                  </a:extLst>
                </a:gridCol>
                <a:gridCol w="872062">
                  <a:extLst>
                    <a:ext uri="{9D8B030D-6E8A-4147-A177-3AD203B41FA5}">
                      <a16:colId xmlns:a16="http://schemas.microsoft.com/office/drawing/2014/main" val="3061187110"/>
                    </a:ext>
                  </a:extLst>
                </a:gridCol>
                <a:gridCol w="942389">
                  <a:extLst>
                    <a:ext uri="{9D8B030D-6E8A-4147-A177-3AD203B41FA5}">
                      <a16:colId xmlns:a16="http://schemas.microsoft.com/office/drawing/2014/main" val="1351097077"/>
                    </a:ext>
                  </a:extLst>
                </a:gridCol>
              </a:tblGrid>
              <a:tr h="182880">
                <a:tc rowSpan="2"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Energy 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Exit point 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Angle[°]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Vertical Shift [mm]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15154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94479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171MeV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-44.64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170.95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27.41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88.64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238976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336MeV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169.17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14.22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42.87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132825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500MeV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15.11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170.99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9.59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28.89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23734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9896D7F-CE31-4C86-8BA2-64B2E1E30D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598" y="2534922"/>
            <a:ext cx="3796803" cy="285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97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67210-ACC8-43BD-9D95-244D92A4D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063" y="159683"/>
            <a:ext cx="9336651" cy="48898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Cooling and Electrical Calculations: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8X8</a:t>
            </a:r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conductor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2 vs. 3</a:t>
            </a:r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Pancakes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0C76C0-5E8F-472A-9A9F-AFC23E665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E96EFB-6934-4085-A1E8-9E91F989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207E-4894-4226-BC88-9CE1FFA52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7" name="Espace réservé du contenu 9">
            <a:extLst>
              <a:ext uri="{FF2B5EF4-FFF2-40B4-BE49-F238E27FC236}">
                <a16:creationId xmlns:a16="http://schemas.microsoft.com/office/drawing/2014/main" id="{E60662F3-2201-4072-8938-0380F3006B6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20703579"/>
              </p:ext>
            </p:extLst>
          </p:nvPr>
        </p:nvGraphicFramePr>
        <p:xfrm>
          <a:off x="270915" y="786037"/>
          <a:ext cx="5397371" cy="5509260"/>
        </p:xfrm>
        <a:graphic>
          <a:graphicData uri="http://schemas.openxmlformats.org/drawingml/2006/table">
            <a:tbl>
              <a:tblPr/>
              <a:tblGrid>
                <a:gridCol w="2917128">
                  <a:extLst>
                    <a:ext uri="{9D8B030D-6E8A-4147-A177-3AD203B41FA5}">
                      <a16:colId xmlns:a16="http://schemas.microsoft.com/office/drawing/2014/main" val="3622074268"/>
                    </a:ext>
                  </a:extLst>
                </a:gridCol>
                <a:gridCol w="1105862">
                  <a:extLst>
                    <a:ext uri="{9D8B030D-6E8A-4147-A177-3AD203B41FA5}">
                      <a16:colId xmlns:a16="http://schemas.microsoft.com/office/drawing/2014/main" val="2177654718"/>
                    </a:ext>
                  </a:extLst>
                </a:gridCol>
                <a:gridCol w="410493">
                  <a:extLst>
                    <a:ext uri="{9D8B030D-6E8A-4147-A177-3AD203B41FA5}">
                      <a16:colId xmlns:a16="http://schemas.microsoft.com/office/drawing/2014/main" val="2668816765"/>
                    </a:ext>
                  </a:extLst>
                </a:gridCol>
                <a:gridCol w="574358">
                  <a:extLst>
                    <a:ext uri="{9D8B030D-6E8A-4147-A177-3AD203B41FA5}">
                      <a16:colId xmlns:a16="http://schemas.microsoft.com/office/drawing/2014/main" val="421971740"/>
                    </a:ext>
                  </a:extLst>
                </a:gridCol>
                <a:gridCol w="389530">
                  <a:extLst>
                    <a:ext uri="{9D8B030D-6E8A-4147-A177-3AD203B41FA5}">
                      <a16:colId xmlns:a16="http://schemas.microsoft.com/office/drawing/2014/main" val="1061850370"/>
                    </a:ext>
                  </a:extLst>
                </a:gridCol>
              </a:tblGrid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Magnetic Field (T)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009856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NI Coil ( AT)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11 520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276269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Diameter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885015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Conductor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8x8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8x8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317038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(A)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517632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turns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837387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Section Cu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884530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pancake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6362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One turn length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638504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Coil turns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m×n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270872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Layer length (mm)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492249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Pancake length (mm)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737826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Coil length (mm)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496103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Copper mass (kg)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194469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 (A/mm2)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068832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Coil resistance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Ω)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741629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Disputed coil power (KW)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192637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 cable (Ω) 20m with r/km = 0.554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650109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Voltage drop U2 (V)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387485"/>
                  </a:ext>
                </a:extLst>
              </a:tr>
              <a:tr h="157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U1+U2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130435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CHARACTERISTICS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384A - 15V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384A - 15V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116911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Resistance per pancake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32875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Flow rate per pancake q (L/min)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021337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Pressure for one  pancake (bars)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061963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Water velocity in a pancake (m/s)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0.505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373846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Reynolds number (water 30 ° C)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0.562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0.834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098617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Fluid dynamics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3511.909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5206.609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773012"/>
                  </a:ext>
                </a:extLst>
              </a:tr>
              <a:tr h="14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Resistance per pancake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9C5700"/>
                          </a:solidFill>
                          <a:effectLst/>
                          <a:latin typeface="Calibri" panose="020F0502020204030204" pitchFamily="34" charset="0"/>
                        </a:rPr>
                        <a:t>CB laminar or Turbulent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119513"/>
                  </a:ext>
                </a:extLst>
              </a:tr>
              <a:tr h="150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 Accepted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55199"/>
                  </a:ext>
                </a:extLst>
              </a:tr>
            </a:tbl>
          </a:graphicData>
        </a:graphic>
      </p:graphicFrame>
      <p:grpSp>
        <p:nvGrpSpPr>
          <p:cNvPr id="10" name="Groupe 19">
            <a:extLst>
              <a:ext uri="{FF2B5EF4-FFF2-40B4-BE49-F238E27FC236}">
                <a16:creationId xmlns:a16="http://schemas.microsoft.com/office/drawing/2014/main" id="{8BD1D625-2FB2-4631-9C9C-821E300EA582}"/>
              </a:ext>
            </a:extLst>
          </p:cNvPr>
          <p:cNvGrpSpPr/>
          <p:nvPr/>
        </p:nvGrpSpPr>
        <p:grpSpPr>
          <a:xfrm>
            <a:off x="10320663" y="786037"/>
            <a:ext cx="1871337" cy="2716949"/>
            <a:chOff x="4241244" y="3690380"/>
            <a:chExt cx="1987468" cy="2512768"/>
          </a:xfrm>
        </p:grpSpPr>
        <p:pic>
          <p:nvPicPr>
            <p:cNvPr id="11" name="Image 20">
              <a:extLst>
                <a:ext uri="{FF2B5EF4-FFF2-40B4-BE49-F238E27FC236}">
                  <a16:creationId xmlns:a16="http://schemas.microsoft.com/office/drawing/2014/main" id="{6CB3D777-E3F8-4A20-B902-A1B23CBEB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1244" y="4782263"/>
              <a:ext cx="1987468" cy="1420885"/>
            </a:xfrm>
            <a:prstGeom prst="rect">
              <a:avLst/>
            </a:prstGeom>
          </p:spPr>
        </p:pic>
        <p:pic>
          <p:nvPicPr>
            <p:cNvPr id="12" name="Image 21">
              <a:extLst>
                <a:ext uri="{FF2B5EF4-FFF2-40B4-BE49-F238E27FC236}">
                  <a16:creationId xmlns:a16="http://schemas.microsoft.com/office/drawing/2014/main" id="{9DDA48B7-5D36-4AF7-A547-47F2BA0DF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866" y="3690380"/>
              <a:ext cx="1233257" cy="10819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7409AE3-8295-4811-ADE8-9D6A35DB601C}"/>
              </a:ext>
            </a:extLst>
          </p:cNvPr>
          <p:cNvSpPr txBox="1"/>
          <p:nvPr/>
        </p:nvSpPr>
        <p:spPr>
          <a:xfrm>
            <a:off x="6523716" y="6116567"/>
            <a:ext cx="5732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to Abd-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alrahman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Marshoud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  <a:r>
              <a:rPr lang="en-US" b="1" dirty="0">
                <a:solidFill>
                  <a:srgbClr val="FF6700"/>
                </a:solidFill>
                <a:latin typeface="Calibri" panose="020F0502020204030204"/>
              </a:rPr>
              <a:t>An-Najah, Palestine.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F685AD-AD94-4FDD-A58C-C2D785864141}"/>
              </a:ext>
            </a:extLst>
          </p:cNvPr>
          <p:cNvGrpSpPr/>
          <p:nvPr/>
        </p:nvGrpSpPr>
        <p:grpSpPr>
          <a:xfrm>
            <a:off x="6777662" y="3675602"/>
            <a:ext cx="4955547" cy="2484568"/>
            <a:chOff x="6981675" y="816000"/>
            <a:chExt cx="4955547" cy="2484568"/>
          </a:xfrm>
        </p:grpSpPr>
        <p:pic>
          <p:nvPicPr>
            <p:cNvPr id="8" name="Image 12">
              <a:extLst>
                <a:ext uri="{FF2B5EF4-FFF2-40B4-BE49-F238E27FC236}">
                  <a16:creationId xmlns:a16="http://schemas.microsoft.com/office/drawing/2014/main" id="{18E8564B-669E-48A1-A3A5-ACCE309F4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80233" y="816000"/>
              <a:ext cx="2156989" cy="2484568"/>
            </a:xfrm>
            <a:prstGeom prst="rect">
              <a:avLst/>
            </a:prstGeom>
          </p:spPr>
        </p:pic>
        <p:pic>
          <p:nvPicPr>
            <p:cNvPr id="9" name="Image 11">
              <a:extLst>
                <a:ext uri="{FF2B5EF4-FFF2-40B4-BE49-F238E27FC236}">
                  <a16:creationId xmlns:a16="http://schemas.microsoft.com/office/drawing/2014/main" id="{D31CFDFE-B2D7-466E-A9A3-5BA6090C4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1675" y="816001"/>
              <a:ext cx="2300884" cy="2484567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67FA0FF-4546-4A43-A3B9-694C3D6CB990}"/>
              </a:ext>
            </a:extLst>
          </p:cNvPr>
          <p:cNvSpPr txBox="1"/>
          <p:nvPr/>
        </p:nvSpPr>
        <p:spPr>
          <a:xfrm>
            <a:off x="5766486" y="865177"/>
            <a:ext cx="42548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Initial design with 3 pancakes of 10 turns each. </a:t>
            </a:r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Investigation of 2 pancakes of 15 turns each showed the feasibility of such fabrication.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For reducing the needed current, smaller conductors are needed</a:t>
            </a:r>
            <a:r>
              <a:rPr lang="en-US"/>
              <a:t>. 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DB8B47-EB14-4F13-8FFF-BAD484E277BC}"/>
              </a:ext>
            </a:extLst>
          </p:cNvPr>
          <p:cNvSpPr/>
          <p:nvPr/>
        </p:nvSpPr>
        <p:spPr>
          <a:xfrm>
            <a:off x="3325189" y="5173362"/>
            <a:ext cx="2268303" cy="560173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2800E06-B1A1-4336-8051-E10583C87E8A}"/>
              </a:ext>
            </a:extLst>
          </p:cNvPr>
          <p:cNvSpPr/>
          <p:nvPr/>
        </p:nvSpPr>
        <p:spPr>
          <a:xfrm>
            <a:off x="4794421" y="5930097"/>
            <a:ext cx="799071" cy="363611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11FDBA-5E44-4F40-8600-A9954D8F3B67}"/>
              </a:ext>
            </a:extLst>
          </p:cNvPr>
          <p:cNvSpPr/>
          <p:nvPr/>
        </p:nvSpPr>
        <p:spPr>
          <a:xfrm>
            <a:off x="3325189" y="2069693"/>
            <a:ext cx="2291613" cy="26161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D3B11D73-5FA1-40F6-9F8A-D98904B8FF87}"/>
              </a:ext>
            </a:extLst>
          </p:cNvPr>
          <p:cNvSpPr/>
          <p:nvPr/>
        </p:nvSpPr>
        <p:spPr>
          <a:xfrm>
            <a:off x="9078546" y="4116797"/>
            <a:ext cx="254335" cy="64255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E8EB39DC-2BAB-466E-8C2B-EF685AD211C7}"/>
              </a:ext>
            </a:extLst>
          </p:cNvPr>
          <p:cNvSpPr/>
          <p:nvPr/>
        </p:nvSpPr>
        <p:spPr>
          <a:xfrm>
            <a:off x="11750618" y="4061254"/>
            <a:ext cx="302133" cy="99472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3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4A3C-12E9-4F6A-A932-351DF6C90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814" y="160878"/>
            <a:ext cx="7639657" cy="488983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Cooling and Electrical Calculations: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5X5</a:t>
            </a:r>
            <a:r>
              <a:rPr lang="en-US" sz="24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conductor in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4</a:t>
            </a:r>
            <a:r>
              <a:rPr lang="en-US" sz="24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Pancakes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3C376-EFD9-492F-99C9-04B7FF47E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ACA83-0D50-4889-86E3-33840180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A4581-EADA-49EE-B402-219B313E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4516D-04DC-4FE6-BCC1-BAB71F6A0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49" y="996778"/>
            <a:ext cx="2986240" cy="2358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AB1490-7EE7-4CE6-9DA9-41CEF7539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073" y="951574"/>
            <a:ext cx="3104385" cy="24491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C0CB4D-7149-4C64-9F7C-622D74560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10" y="3710994"/>
            <a:ext cx="3176917" cy="25040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78352D-0512-4007-B59E-08757D45E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541" y="3705665"/>
            <a:ext cx="3176917" cy="25093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27450D-FB4B-4BE4-A0DA-BC660A0BA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1790" y="3708644"/>
            <a:ext cx="3176918" cy="250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4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EC0A8-9CE5-41F8-BC4E-EDEEDC54A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28" y="179387"/>
            <a:ext cx="8735289" cy="48898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Cooling and Electrical Calculations: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5X5</a:t>
            </a:r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conductor in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3</a:t>
            </a:r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 Pancakes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08D15A-82C4-495B-AE00-2D69D62DA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12772-95FF-49C2-8EFF-AE111F8BF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49DE64-1D06-42DF-A0D9-5366DD85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C5B180-7C44-4E5E-9C8A-074FB3A9C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4" y="1014775"/>
            <a:ext cx="3103133" cy="24142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734992-D318-49EF-8067-915D5606F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553" y="1009996"/>
            <a:ext cx="3072238" cy="2423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BCC180-7612-48AA-955C-4A8DE0F0A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972" y="3775405"/>
            <a:ext cx="3238076" cy="2554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7DC3CA-D172-4044-BA53-CCCA960CB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0878" y="3784963"/>
            <a:ext cx="3238076" cy="25552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3D2CE-0609-41C1-AD60-A40437ABE6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2198" y="3784963"/>
            <a:ext cx="3072238" cy="242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9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AC6F0-7F97-44B2-8C27-ED1769830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Space Constraints in Spreader/Recombiner Sections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496EA-F061-42D2-902C-EB8290E5A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524452-6F10-4CC0-A4A5-589BDF51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F71C33-0493-4212-974F-22B77E70D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878218-98C9-42A6-B7CC-9C7DA377C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816" y="914752"/>
            <a:ext cx="7605786" cy="21085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41755B-8A06-4CCC-83E5-EADCFE1CFF29}"/>
              </a:ext>
            </a:extLst>
          </p:cNvPr>
          <p:cNvSpPr txBox="1"/>
          <p:nvPr/>
        </p:nvSpPr>
        <p:spPr>
          <a:xfrm>
            <a:off x="65903" y="6063112"/>
            <a:ext cx="3808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 Alex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Fomin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90C66-ECBB-44FB-8DB7-9DC3DCCDB3B2}"/>
              </a:ext>
            </a:extLst>
          </p:cNvPr>
          <p:cNvSpPr txBox="1"/>
          <p:nvPr/>
        </p:nvSpPr>
        <p:spPr>
          <a:xfrm>
            <a:off x="228397" y="2408844"/>
            <a:ext cx="90059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Space between the Arcs = 45 cm.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spreaders, the separation is around 20 cm.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Current design of </a:t>
            </a:r>
            <a:r>
              <a:rPr lang="en-US" dirty="0">
                <a:solidFill>
                  <a:srgbClr val="B51700"/>
                </a:solidFill>
              </a:rPr>
              <a:t>quadrupoles</a:t>
            </a:r>
            <a:r>
              <a:rPr lang="en-US" dirty="0"/>
              <a:t>: height of 25 cm.                         Impossible to fit two quads on top of each other.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Design of dipoles (S-Bends) is ongoing “</a:t>
            </a:r>
            <a:r>
              <a:rPr lang="en-US" i="1" dirty="0"/>
              <a:t>Internship 2 months – </a:t>
            </a:r>
            <a:r>
              <a:rPr lang="en-US" i="1" dirty="0" err="1"/>
              <a:t>Thiab</a:t>
            </a:r>
            <a:r>
              <a:rPr lang="en-US" i="1" dirty="0"/>
              <a:t> </a:t>
            </a:r>
            <a:r>
              <a:rPr lang="en-US" i="1" dirty="0" err="1"/>
              <a:t>Dubeik</a:t>
            </a:r>
            <a:r>
              <a:rPr lang="en-US" i="1" dirty="0"/>
              <a:t> from An-Najah in Palestine”.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12D808B-8812-49DB-9CDF-D10B75D747D3}"/>
              </a:ext>
            </a:extLst>
          </p:cNvPr>
          <p:cNvSpPr/>
          <p:nvPr/>
        </p:nvSpPr>
        <p:spPr>
          <a:xfrm>
            <a:off x="5132173" y="3610033"/>
            <a:ext cx="1128584" cy="213613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13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5F47A-5092-46AD-A456-DB7B02354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Conclusion and Outlook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E4439-3D27-42AE-97BD-9B6ADB2A2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3EAAE-868A-4F86-8E3D-F118D93B2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18EC2B-346C-4A29-BE07-22250AD18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3A9BB1-D75F-4995-A863-EC5CF6A6C6F2}"/>
                  </a:ext>
                </a:extLst>
              </p:cNvPr>
              <p:cNvSpPr txBox="1"/>
              <p:nvPr/>
            </p:nvSpPr>
            <p:spPr>
              <a:xfrm>
                <a:off x="642173" y="1409906"/>
                <a:ext cx="10337192" cy="39703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dirty="0"/>
                  <a:t>The B-com magnet is designed to generate vertical field of 0.7 T and field integral of 0.88 T along the magnet length with harmonic content in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meeting the accepted tolerances of the beam dynamics.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dirty="0"/>
                  <a:t>Cooling circuit parameters are calculated for the B-com coil used in the design.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dirty="0"/>
                  <a:t>Different configurations (conductor area, number of turns, different arrangements) have been investigated to decrease the current from the power supply.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endParaRPr lang="en-US" dirty="0"/>
              </a:p>
              <a:p>
                <a:pPr algn="just"/>
                <a:r>
                  <a:rPr lang="en-US" b="1" dirty="0">
                    <a:solidFill>
                      <a:srgbClr val="FF0000"/>
                    </a:solidFill>
                  </a:rPr>
                  <a:t>Outlook</a:t>
                </a:r>
              </a:p>
              <a:p>
                <a:pPr algn="just"/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/>
                  <a:t>Investigation of different yoke materials for the magnets is ongoing.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/>
                  <a:t>Preliminary cost estimation of the coil and the magnet is under study.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3A9BB1-D75F-4995-A863-EC5CF6A6C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73" y="1409906"/>
                <a:ext cx="10337192" cy="3970318"/>
              </a:xfrm>
              <a:prstGeom prst="rect">
                <a:avLst/>
              </a:prstGeom>
              <a:blipFill>
                <a:blip r:embed="rId2"/>
                <a:stretch>
                  <a:fillRect l="-472" t="-767" r="-531" b="-1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219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5A8005-F78D-4019-833A-0BFD5EB5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AF2EC-6E5F-4D72-8E58-9EDD8C53D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5CE6C-AFE4-4AA9-AC03-98BB65C5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7817BA-86EA-4ECD-B940-791868F847C9}"/>
              </a:ext>
            </a:extLst>
          </p:cNvPr>
          <p:cNvSpPr/>
          <p:nvPr/>
        </p:nvSpPr>
        <p:spPr>
          <a:xfrm>
            <a:off x="3637987" y="2767280"/>
            <a:ext cx="49160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1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rgbClr val="5B9BD5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28358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ED51E-4228-42C7-A7A2-71DE5DFC4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Cooling and Electrical Calculations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8038E9-B2A0-4CCD-8F60-D2B5798F2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8E9B61-CD7B-48E1-AE12-B9C1E33F0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5E0B8-9614-4B27-81C4-AB3FA3FDE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7" name="Espace réservé du contenu 13">
            <a:extLst>
              <a:ext uri="{FF2B5EF4-FFF2-40B4-BE49-F238E27FC236}">
                <a16:creationId xmlns:a16="http://schemas.microsoft.com/office/drawing/2014/main" id="{C33F0C80-3AC9-4C04-A700-E6196C0921F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65279693"/>
              </p:ext>
            </p:extLst>
          </p:nvPr>
        </p:nvGraphicFramePr>
        <p:xfrm>
          <a:off x="3055457" y="810686"/>
          <a:ext cx="8798789" cy="5566609"/>
        </p:xfrm>
        <a:graphic>
          <a:graphicData uri="http://schemas.openxmlformats.org/drawingml/2006/table">
            <a:tbl>
              <a:tblPr/>
              <a:tblGrid>
                <a:gridCol w="2554252">
                  <a:extLst>
                    <a:ext uri="{9D8B030D-6E8A-4147-A177-3AD203B41FA5}">
                      <a16:colId xmlns:a16="http://schemas.microsoft.com/office/drawing/2014/main" val="777373778"/>
                    </a:ext>
                  </a:extLst>
                </a:gridCol>
                <a:gridCol w="686333">
                  <a:extLst>
                    <a:ext uri="{9D8B030D-6E8A-4147-A177-3AD203B41FA5}">
                      <a16:colId xmlns:a16="http://schemas.microsoft.com/office/drawing/2014/main" val="2309748785"/>
                    </a:ext>
                  </a:extLst>
                </a:gridCol>
                <a:gridCol w="496623">
                  <a:extLst>
                    <a:ext uri="{9D8B030D-6E8A-4147-A177-3AD203B41FA5}">
                      <a16:colId xmlns:a16="http://schemas.microsoft.com/office/drawing/2014/main" val="342711788"/>
                    </a:ext>
                  </a:extLst>
                </a:gridCol>
                <a:gridCol w="563518">
                  <a:extLst>
                    <a:ext uri="{9D8B030D-6E8A-4147-A177-3AD203B41FA5}">
                      <a16:colId xmlns:a16="http://schemas.microsoft.com/office/drawing/2014/main" val="3952539827"/>
                    </a:ext>
                  </a:extLst>
                </a:gridCol>
                <a:gridCol w="619439">
                  <a:extLst>
                    <a:ext uri="{9D8B030D-6E8A-4147-A177-3AD203B41FA5}">
                      <a16:colId xmlns:a16="http://schemas.microsoft.com/office/drawing/2014/main" val="1034098205"/>
                    </a:ext>
                  </a:extLst>
                </a:gridCol>
                <a:gridCol w="426250">
                  <a:extLst>
                    <a:ext uri="{9D8B030D-6E8A-4147-A177-3AD203B41FA5}">
                      <a16:colId xmlns:a16="http://schemas.microsoft.com/office/drawing/2014/main" val="454858351"/>
                    </a:ext>
                  </a:extLst>
                </a:gridCol>
                <a:gridCol w="367962">
                  <a:extLst>
                    <a:ext uri="{9D8B030D-6E8A-4147-A177-3AD203B41FA5}">
                      <a16:colId xmlns:a16="http://schemas.microsoft.com/office/drawing/2014/main" val="4243627103"/>
                    </a:ext>
                  </a:extLst>
                </a:gridCol>
                <a:gridCol w="577967">
                  <a:extLst>
                    <a:ext uri="{9D8B030D-6E8A-4147-A177-3AD203B41FA5}">
                      <a16:colId xmlns:a16="http://schemas.microsoft.com/office/drawing/2014/main" val="612582284"/>
                    </a:ext>
                  </a:extLst>
                </a:gridCol>
                <a:gridCol w="193136">
                  <a:extLst>
                    <a:ext uri="{9D8B030D-6E8A-4147-A177-3AD203B41FA5}">
                      <a16:colId xmlns:a16="http://schemas.microsoft.com/office/drawing/2014/main" val="2081378491"/>
                    </a:ext>
                  </a:extLst>
                </a:gridCol>
                <a:gridCol w="577967">
                  <a:extLst>
                    <a:ext uri="{9D8B030D-6E8A-4147-A177-3AD203B41FA5}">
                      <a16:colId xmlns:a16="http://schemas.microsoft.com/office/drawing/2014/main" val="2835550333"/>
                    </a:ext>
                  </a:extLst>
                </a:gridCol>
                <a:gridCol w="193136">
                  <a:extLst>
                    <a:ext uri="{9D8B030D-6E8A-4147-A177-3AD203B41FA5}">
                      <a16:colId xmlns:a16="http://schemas.microsoft.com/office/drawing/2014/main" val="3550274615"/>
                    </a:ext>
                  </a:extLst>
                </a:gridCol>
                <a:gridCol w="577967">
                  <a:extLst>
                    <a:ext uri="{9D8B030D-6E8A-4147-A177-3AD203B41FA5}">
                      <a16:colId xmlns:a16="http://schemas.microsoft.com/office/drawing/2014/main" val="979953118"/>
                    </a:ext>
                  </a:extLst>
                </a:gridCol>
                <a:gridCol w="193136">
                  <a:extLst>
                    <a:ext uri="{9D8B030D-6E8A-4147-A177-3AD203B41FA5}">
                      <a16:colId xmlns:a16="http://schemas.microsoft.com/office/drawing/2014/main" val="3038111195"/>
                    </a:ext>
                  </a:extLst>
                </a:gridCol>
                <a:gridCol w="577967">
                  <a:extLst>
                    <a:ext uri="{9D8B030D-6E8A-4147-A177-3AD203B41FA5}">
                      <a16:colId xmlns:a16="http://schemas.microsoft.com/office/drawing/2014/main" val="4179469877"/>
                    </a:ext>
                  </a:extLst>
                </a:gridCol>
                <a:gridCol w="193136">
                  <a:extLst>
                    <a:ext uri="{9D8B030D-6E8A-4147-A177-3AD203B41FA5}">
                      <a16:colId xmlns:a16="http://schemas.microsoft.com/office/drawing/2014/main" val="3310792529"/>
                    </a:ext>
                  </a:extLst>
                </a:gridCol>
              </a:tblGrid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Field (T)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118411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 AT)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12 000 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045474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263461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Conducteur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 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 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 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663627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166.6666667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166.6666667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190.4761905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214.2857143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634205"/>
                  </a:ext>
                </a:extLst>
              </a:tr>
              <a:tr h="2377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turns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533465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Section Cu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91347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pancake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226848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turn length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123271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section (xxy conductors)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916113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pancake length (mm)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53840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38730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24720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22050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29136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25263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16842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396899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length (mm)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215360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154920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98880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88200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87408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75789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67368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34644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mass (kg)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34.2131664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24.6113658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15.7085712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14.011893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13.88607192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12.04021949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10.70241732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483010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I/S (a/mm2)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4.201680672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5.602240896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8.403361345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9.337068161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9.337068161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10.67093504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12.00480192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215375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resistance (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Ω)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0.205104762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0.147542857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0.094171429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0.083245714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0.07218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0.06416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664381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Disputed coil power (KW)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1.228128857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1.570593714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2.255523429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2.483833333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2.461529524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2.787686531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3.136147347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417623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CHARACTERISTICS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215A - 20V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85665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pancake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0.05127619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0.036885714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0.023542857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0.027748571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0.02406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0.01604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46317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Flow rate per pancake q (L/min)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0.274693878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0.351292517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0.504489796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0.555555556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0.734089191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0.831357305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0.701457726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089189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Pressure for one  pancake(bars)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1.823543201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2.017406243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2.425858322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2.561574553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5.512082012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5.942083051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2.942534637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32372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speed in a pancake (m/s)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0.647719621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0.82833683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1.18957125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1.309982723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1.730959484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1.960314671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1.654015503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921109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Reynolds number (water 30 ° C)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2426.754846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3103.457658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4456.863283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4907.998491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6485.235557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7344.540715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6196.956229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517367"/>
                  </a:ext>
                </a:extLst>
              </a:tr>
              <a:tr h="3362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Fluid dynamics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5700"/>
                          </a:solidFill>
                          <a:effectLst/>
                          <a:latin typeface="Calibri" panose="020F0502020204030204" pitchFamily="34" charset="0"/>
                        </a:rPr>
                        <a:t>CB laminar or 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5700"/>
                          </a:solidFill>
                          <a:effectLst/>
                          <a:latin typeface="Calibri" panose="020F0502020204030204" pitchFamily="34" charset="0"/>
                        </a:rPr>
                        <a:t>CB laminar or 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Turbulent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469770"/>
                  </a:ext>
                </a:extLst>
              </a:tr>
              <a:tr h="22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5111" marR="5111" marT="5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1339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734955-6E69-4564-BA6C-8179D95C1BB7}"/>
                  </a:ext>
                </a:extLst>
              </p:cNvPr>
              <p:cNvSpPr txBox="1"/>
              <p:nvPr/>
            </p:nvSpPr>
            <p:spPr>
              <a:xfrm>
                <a:off x="113066" y="996779"/>
                <a:ext cx="284459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Smaller conductor (5×5)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Motivation: less current from the power supply is needed.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&lt;150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, the coil geometry does not match the available space.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734955-6E69-4564-BA6C-8179D95C1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66" y="996779"/>
                <a:ext cx="2844591" cy="2862322"/>
              </a:xfrm>
              <a:prstGeom prst="rect">
                <a:avLst/>
              </a:prstGeom>
              <a:blipFill>
                <a:blip r:embed="rId2"/>
                <a:stretch>
                  <a:fillRect l="-1502" t="-1279" r="-1502" b="-2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8938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1876-B487-42AD-BDC1-89D9F4ED1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Preliminary Cost Estimation: Coil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1700A3-9816-4DFE-97D7-B799FCE93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C8A18-D3E0-40A4-8D36-BBF46CCA4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F1D64-384C-4FB7-8A85-CE26F8FCC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9" name="Tableau 17">
            <a:extLst>
              <a:ext uri="{FF2B5EF4-FFF2-40B4-BE49-F238E27FC236}">
                <a16:creationId xmlns:a16="http://schemas.microsoft.com/office/drawing/2014/main" id="{814EC0B1-5748-4D63-8B27-4C4433DF7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565091"/>
              </p:ext>
            </p:extLst>
          </p:nvPr>
        </p:nvGraphicFramePr>
        <p:xfrm>
          <a:off x="3617242" y="943310"/>
          <a:ext cx="4387054" cy="2590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414">
                  <a:extLst>
                    <a:ext uri="{9D8B030D-6E8A-4147-A177-3AD203B41FA5}">
                      <a16:colId xmlns:a16="http://schemas.microsoft.com/office/drawing/2014/main" val="3028237543"/>
                    </a:ext>
                  </a:extLst>
                </a:gridCol>
                <a:gridCol w="671172">
                  <a:extLst>
                    <a:ext uri="{9D8B030D-6E8A-4147-A177-3AD203B41FA5}">
                      <a16:colId xmlns:a16="http://schemas.microsoft.com/office/drawing/2014/main" val="100068007"/>
                    </a:ext>
                  </a:extLst>
                </a:gridCol>
                <a:gridCol w="698017">
                  <a:extLst>
                    <a:ext uri="{9D8B030D-6E8A-4147-A177-3AD203B41FA5}">
                      <a16:colId xmlns:a16="http://schemas.microsoft.com/office/drawing/2014/main" val="2689138842"/>
                    </a:ext>
                  </a:extLst>
                </a:gridCol>
                <a:gridCol w="581156">
                  <a:extLst>
                    <a:ext uri="{9D8B030D-6E8A-4147-A177-3AD203B41FA5}">
                      <a16:colId xmlns:a16="http://schemas.microsoft.com/office/drawing/2014/main" val="2563139273"/>
                    </a:ext>
                  </a:extLst>
                </a:gridCol>
                <a:gridCol w="474295">
                  <a:extLst>
                    <a:ext uri="{9D8B030D-6E8A-4147-A177-3AD203B41FA5}">
                      <a16:colId xmlns:a16="http://schemas.microsoft.com/office/drawing/2014/main" val="539876879"/>
                    </a:ext>
                  </a:extLst>
                </a:gridCol>
              </a:tblGrid>
              <a:tr h="32885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Magnetic Field (T)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0.866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586084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5.00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68943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Conductor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8x8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8x8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538486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(A)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384.00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089716"/>
                  </a:ext>
                </a:extLst>
              </a:tr>
              <a:tr h="32699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Number of turns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30.00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904612"/>
                  </a:ext>
                </a:extLst>
              </a:tr>
              <a:tr h="32699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Number of pancake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646196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Copper mass (kg)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14.28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14.28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524770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Estimation range cost (€)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428.26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713.77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428.26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713.77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863" marR="8863" marT="88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505322"/>
                  </a:ext>
                </a:extLst>
              </a:tr>
              <a:tr h="2552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Average Estimation cost (€)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540" marR="4254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571.01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571.01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81880"/>
                  </a:ext>
                </a:extLst>
              </a:tr>
            </a:tbl>
          </a:graphicData>
        </a:graphic>
      </p:graphicFrame>
      <p:graphicFrame>
        <p:nvGraphicFramePr>
          <p:cNvPr id="10" name="Espace réservé du contenu 20">
            <a:extLst>
              <a:ext uri="{FF2B5EF4-FFF2-40B4-BE49-F238E27FC236}">
                <a16:creationId xmlns:a16="http://schemas.microsoft.com/office/drawing/2014/main" id="{741F376A-E19B-4915-8662-C34ED9373C6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90328896"/>
              </p:ext>
            </p:extLst>
          </p:nvPr>
        </p:nvGraphicFramePr>
        <p:xfrm>
          <a:off x="866067" y="3780469"/>
          <a:ext cx="10459866" cy="24408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5843">
                  <a:extLst>
                    <a:ext uri="{9D8B030D-6E8A-4147-A177-3AD203B41FA5}">
                      <a16:colId xmlns:a16="http://schemas.microsoft.com/office/drawing/2014/main" val="2638283828"/>
                    </a:ext>
                  </a:extLst>
                </a:gridCol>
                <a:gridCol w="643332">
                  <a:extLst>
                    <a:ext uri="{9D8B030D-6E8A-4147-A177-3AD203B41FA5}">
                      <a16:colId xmlns:a16="http://schemas.microsoft.com/office/drawing/2014/main" val="1840209674"/>
                    </a:ext>
                  </a:extLst>
                </a:gridCol>
                <a:gridCol w="507894">
                  <a:extLst>
                    <a:ext uri="{9D8B030D-6E8A-4147-A177-3AD203B41FA5}">
                      <a16:colId xmlns:a16="http://schemas.microsoft.com/office/drawing/2014/main" val="3616893084"/>
                    </a:ext>
                  </a:extLst>
                </a:gridCol>
                <a:gridCol w="558232">
                  <a:extLst>
                    <a:ext uri="{9D8B030D-6E8A-4147-A177-3AD203B41FA5}">
                      <a16:colId xmlns:a16="http://schemas.microsoft.com/office/drawing/2014/main" val="3509330655"/>
                    </a:ext>
                  </a:extLst>
                </a:gridCol>
                <a:gridCol w="602700">
                  <a:extLst>
                    <a:ext uri="{9D8B030D-6E8A-4147-A177-3AD203B41FA5}">
                      <a16:colId xmlns:a16="http://schemas.microsoft.com/office/drawing/2014/main" val="2033707832"/>
                    </a:ext>
                  </a:extLst>
                </a:gridCol>
                <a:gridCol w="485002">
                  <a:extLst>
                    <a:ext uri="{9D8B030D-6E8A-4147-A177-3AD203B41FA5}">
                      <a16:colId xmlns:a16="http://schemas.microsoft.com/office/drawing/2014/main" val="3586488305"/>
                    </a:ext>
                  </a:extLst>
                </a:gridCol>
                <a:gridCol w="487578">
                  <a:extLst>
                    <a:ext uri="{9D8B030D-6E8A-4147-A177-3AD203B41FA5}">
                      <a16:colId xmlns:a16="http://schemas.microsoft.com/office/drawing/2014/main" val="2464873559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2079240918"/>
                    </a:ext>
                  </a:extLst>
                </a:gridCol>
                <a:gridCol w="493507">
                  <a:extLst>
                    <a:ext uri="{9D8B030D-6E8A-4147-A177-3AD203B41FA5}">
                      <a16:colId xmlns:a16="http://schemas.microsoft.com/office/drawing/2014/main" val="4288904431"/>
                    </a:ext>
                  </a:extLst>
                </a:gridCol>
                <a:gridCol w="541754">
                  <a:extLst>
                    <a:ext uri="{9D8B030D-6E8A-4147-A177-3AD203B41FA5}">
                      <a16:colId xmlns:a16="http://schemas.microsoft.com/office/drawing/2014/main" val="1594694048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2635885945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3030476392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2344942782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506976278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2992502334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2409543494"/>
                    </a:ext>
                  </a:extLst>
                </a:gridCol>
                <a:gridCol w="541753">
                  <a:extLst>
                    <a:ext uri="{9D8B030D-6E8A-4147-A177-3AD203B41FA5}">
                      <a16:colId xmlns:a16="http://schemas.microsoft.com/office/drawing/2014/main" val="3440872393"/>
                    </a:ext>
                  </a:extLst>
                </a:gridCol>
              </a:tblGrid>
              <a:tr h="2168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Magnetic Field (T)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Times New Roman" panose="02020603050405020304" pitchFamily="18" charset="0"/>
                        </a:rPr>
                        <a:t>0.866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168608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167132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Conductor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 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 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5x5 </a:t>
                      </a: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172" marR="89172" marT="44586" marB="44586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41339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(A)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150.00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166.67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214.29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166.67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190.48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166.67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190.47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222.22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50617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Number of turns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80.00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72.00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56.00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72.00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63.00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090939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Number of pancake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001385"/>
                  </a:ext>
                </a:extLst>
              </a:tr>
              <a:tr h="265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Copper mass (kg)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15.71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14.01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10.70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13.89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12.04</a:t>
                      </a:r>
                    </a:p>
                  </a:txBody>
                  <a:tcPr marL="89172" marR="89172" marT="44586" marB="445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13.89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12.04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10.23</a:t>
                      </a: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080" marR="85080" marT="42540" marB="425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12878"/>
                  </a:ext>
                </a:extLst>
              </a:tr>
              <a:tr h="263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Estimation range cost (€)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342.13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513.20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246.11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369.17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157.09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235.63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210.18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107.02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416.58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694.30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361.21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602.01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306.77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511.29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549254"/>
                  </a:ext>
                </a:extLst>
              </a:tr>
              <a:tr h="1888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Average Estimation cost (€)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2690" marR="42690" marT="42690" marB="426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427.66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307.64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196.36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133.78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555.44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481.61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409.03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264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924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C500-E854-490B-AC62-7900DE8C7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445" y="179387"/>
            <a:ext cx="7229898" cy="48898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  <a:latin typeface="+mn-lt"/>
              </a:rPr>
              <a:t>Recommended materials for the magnets manufacture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A6205-73B3-4B17-A905-D1B0AE482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0E544-5FAD-4795-8A67-1B6ECC20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771D7-65CB-4449-904B-2720025E8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77965927-4688-4712-8552-A3479FE65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9895" y="902590"/>
            <a:ext cx="6008610" cy="5287040"/>
          </a:xfrm>
        </p:spPr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en-US" dirty="0">
                <a:solidFill>
                  <a:schemeClr val="tx1"/>
                </a:solidFill>
              </a:rPr>
              <a:t>Low Carbon Steel (AISI M1010 or AISI 1010 ):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11649F"/>
                </a:solidFill>
              </a:rPr>
              <a:t>There are slight differences in composition and mechanical properties between AISI M1010 and AISI 1010, which are both types of low carbon steel. </a:t>
            </a:r>
            <a:br>
              <a:rPr lang="en-US" dirty="0">
                <a:solidFill>
                  <a:srgbClr val="11649F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dirty="0">
                <a:solidFill>
                  <a:schemeClr val="tx1"/>
                </a:solidFill>
              </a:rPr>
              <a:t>Cobalt Steel Vanadium </a:t>
            </a:r>
            <a:r>
              <a:rPr lang="en-US" dirty="0" err="1">
                <a:solidFill>
                  <a:schemeClr val="tx1"/>
                </a:solidFill>
              </a:rPr>
              <a:t>Permendur</a:t>
            </a:r>
            <a:r>
              <a:rPr lang="en-US" dirty="0">
                <a:solidFill>
                  <a:schemeClr val="tx1"/>
                </a:solidFill>
              </a:rPr>
              <a:t>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11649F"/>
                </a:solidFill>
              </a:rPr>
              <a:t>(provides high field).</a:t>
            </a:r>
          </a:p>
        </p:txBody>
      </p:sp>
      <p:pic>
        <p:nvPicPr>
          <p:cNvPr id="8" name="Image 12">
            <a:extLst>
              <a:ext uri="{FF2B5EF4-FFF2-40B4-BE49-F238E27FC236}">
                <a16:creationId xmlns:a16="http://schemas.microsoft.com/office/drawing/2014/main" id="{274AEEA8-BF1A-4543-B760-6B60EA99E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811" y="936382"/>
            <a:ext cx="5491197" cy="3775710"/>
          </a:xfrm>
          <a:prstGeom prst="rect">
            <a:avLst/>
          </a:prstGeom>
        </p:spPr>
      </p:pic>
      <p:graphicFrame>
        <p:nvGraphicFramePr>
          <p:cNvPr id="9" name="Tableau 13">
            <a:extLst>
              <a:ext uri="{FF2B5EF4-FFF2-40B4-BE49-F238E27FC236}">
                <a16:creationId xmlns:a16="http://schemas.microsoft.com/office/drawing/2014/main" id="{EB7B2BA3-BC29-4016-B67D-A6EEA8CF5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479867"/>
              </p:ext>
            </p:extLst>
          </p:nvPr>
        </p:nvGraphicFramePr>
        <p:xfrm>
          <a:off x="1005840" y="4870056"/>
          <a:ext cx="8565897" cy="10753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38428">
                  <a:extLst>
                    <a:ext uri="{9D8B030D-6E8A-4147-A177-3AD203B41FA5}">
                      <a16:colId xmlns:a16="http://schemas.microsoft.com/office/drawing/2014/main" val="2725138507"/>
                    </a:ext>
                  </a:extLst>
                </a:gridCol>
                <a:gridCol w="867433">
                  <a:extLst>
                    <a:ext uri="{9D8B030D-6E8A-4147-A177-3AD203B41FA5}">
                      <a16:colId xmlns:a16="http://schemas.microsoft.com/office/drawing/2014/main" val="3349025271"/>
                    </a:ext>
                  </a:extLst>
                </a:gridCol>
                <a:gridCol w="867433">
                  <a:extLst>
                    <a:ext uri="{9D8B030D-6E8A-4147-A177-3AD203B41FA5}">
                      <a16:colId xmlns:a16="http://schemas.microsoft.com/office/drawing/2014/main" val="2001229884"/>
                    </a:ext>
                  </a:extLst>
                </a:gridCol>
                <a:gridCol w="867433">
                  <a:extLst>
                    <a:ext uri="{9D8B030D-6E8A-4147-A177-3AD203B41FA5}">
                      <a16:colId xmlns:a16="http://schemas.microsoft.com/office/drawing/2014/main" val="1721058619"/>
                    </a:ext>
                  </a:extLst>
                </a:gridCol>
                <a:gridCol w="1290305">
                  <a:extLst>
                    <a:ext uri="{9D8B030D-6E8A-4147-A177-3AD203B41FA5}">
                      <a16:colId xmlns:a16="http://schemas.microsoft.com/office/drawing/2014/main" val="361735877"/>
                    </a:ext>
                  </a:extLst>
                </a:gridCol>
                <a:gridCol w="1734865">
                  <a:extLst>
                    <a:ext uri="{9D8B030D-6E8A-4147-A177-3AD203B41FA5}">
                      <a16:colId xmlns:a16="http://schemas.microsoft.com/office/drawing/2014/main" val="1259355269"/>
                    </a:ext>
                  </a:extLst>
                </a:gridCol>
              </a:tblGrid>
              <a:tr h="2688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Martial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cost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Cost -  10%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Cost  +  10%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The estimated value of the cost (€)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92177"/>
                  </a:ext>
                </a:extLst>
              </a:tr>
              <a:tr h="268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from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to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022893"/>
                  </a:ext>
                </a:extLst>
              </a:tr>
              <a:tr h="268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Low Carbon Steel (AISI 1010)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1.116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1.0044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1.2276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602.64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736.56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447771"/>
                  </a:ext>
                </a:extLst>
              </a:tr>
              <a:tr h="268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Vanadium </a:t>
                      </a:r>
                      <a:r>
                        <a:rPr lang="en-US" sz="1500" u="none" strike="noStrike" dirty="0" err="1">
                          <a:effectLst/>
                        </a:rPr>
                        <a:t>Permendur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128.5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115.65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141.35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69390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84810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2690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416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483DC-E5D0-4447-A830-05CB86EB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Outline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74A50F-A99D-4551-9BCB-265EFCA9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C015F4-FCAB-40D2-87E9-8C51B1EF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F8C522-D433-446A-8BAD-99660D2D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7ECBA8-F173-44C0-9768-19AA3BA5F635}"/>
              </a:ext>
            </a:extLst>
          </p:cNvPr>
          <p:cNvSpPr txBox="1"/>
          <p:nvPr/>
        </p:nvSpPr>
        <p:spPr>
          <a:xfrm>
            <a:off x="1593028" y="1066754"/>
            <a:ext cx="65408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Introduction to PERLE optics</a:t>
            </a: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srgbClr val="002060"/>
              </a:solidFill>
              <a:latin typeface="Calibri" panose="020F0502020204030204"/>
            </a:endParaRP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 specification of PERLE dipoles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2400" dirty="0">
                <a:solidFill>
                  <a:srgbClr val="002060"/>
                </a:solidFill>
                <a:latin typeface="Calibri" panose="020F0502020204030204"/>
              </a:rPr>
              <a:t>B-com magnet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400" dirty="0">
                <a:solidFill>
                  <a:srgbClr val="002060"/>
                </a:solidFill>
                <a:latin typeface="Calibri" panose="020F0502020204030204"/>
              </a:rPr>
              <a:t>Specification and design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calculation and Harmonic content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400" dirty="0">
                <a:solidFill>
                  <a:srgbClr val="002060"/>
                </a:solidFill>
                <a:latin typeface="Calibri" panose="020F0502020204030204"/>
              </a:rPr>
              <a:t>Cooling system calculation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Spreader/Recombiner sections concerns</a:t>
            </a:r>
          </a:p>
        </p:txBody>
      </p:sp>
    </p:spTree>
    <p:extLst>
      <p:ext uri="{BB962C8B-B14F-4D97-AF65-F5344CB8AC3E}">
        <p14:creationId xmlns:p14="http://schemas.microsoft.com/office/powerpoint/2010/main" val="4252402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1A573-E320-4AF5-8D36-C4B28066D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+mn-lt"/>
              </a:rPr>
              <a:t>Low Carbon Steel (AISI M1010)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AED9B-77A1-4028-887C-5F7D42DE9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4495C2-DC04-434B-93EE-1CD4B8F5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D90E4-2845-401D-A097-26407D5F3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graphicFrame>
        <p:nvGraphicFramePr>
          <p:cNvPr id="7" name="Espace réservé du contenu 7">
            <a:extLst>
              <a:ext uri="{FF2B5EF4-FFF2-40B4-BE49-F238E27FC236}">
                <a16:creationId xmlns:a16="http://schemas.microsoft.com/office/drawing/2014/main" id="{C662DA3C-8C16-4357-BEF9-8CAEAFA203D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1883983"/>
              </p:ext>
            </p:extLst>
          </p:nvPr>
        </p:nvGraphicFramePr>
        <p:xfrm>
          <a:off x="1675638" y="1984575"/>
          <a:ext cx="8586214" cy="3834632"/>
        </p:xfrm>
        <a:graphic>
          <a:graphicData uri="http://schemas.openxmlformats.org/drawingml/2006/table">
            <a:tbl>
              <a:tblPr firstRow="1" firstCol="1" bandRow="1"/>
              <a:tblGrid>
                <a:gridCol w="2296370">
                  <a:extLst>
                    <a:ext uri="{9D8B030D-6E8A-4147-A177-3AD203B41FA5}">
                      <a16:colId xmlns:a16="http://schemas.microsoft.com/office/drawing/2014/main" val="401024361"/>
                    </a:ext>
                  </a:extLst>
                </a:gridCol>
                <a:gridCol w="1147695">
                  <a:extLst>
                    <a:ext uri="{9D8B030D-6E8A-4147-A177-3AD203B41FA5}">
                      <a16:colId xmlns:a16="http://schemas.microsoft.com/office/drawing/2014/main" val="319084279"/>
                    </a:ext>
                  </a:extLst>
                </a:gridCol>
                <a:gridCol w="789897">
                  <a:extLst>
                    <a:ext uri="{9D8B030D-6E8A-4147-A177-3AD203B41FA5}">
                      <a16:colId xmlns:a16="http://schemas.microsoft.com/office/drawing/2014/main" val="1079134962"/>
                    </a:ext>
                  </a:extLst>
                </a:gridCol>
                <a:gridCol w="4352252">
                  <a:extLst>
                    <a:ext uri="{9D8B030D-6E8A-4147-A177-3AD203B41FA5}">
                      <a16:colId xmlns:a16="http://schemas.microsoft.com/office/drawing/2014/main" val="447974627"/>
                    </a:ext>
                  </a:extLst>
                </a:gridCol>
              </a:tblGrid>
              <a:tr h="233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Properties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 (°C)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Treatment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950886"/>
                  </a:ext>
                </a:extLst>
              </a:tr>
              <a:tr h="55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Density (×1000 kg/m3)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7.7-8.03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010669"/>
                  </a:ext>
                </a:extLst>
              </a:tr>
              <a:tr h="270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Poisson's Ratio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0.27-0.30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165110"/>
                  </a:ext>
                </a:extLst>
              </a:tr>
              <a:tr h="55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Elastic Modulus (</a:t>
                      </a:r>
                      <a:r>
                        <a:rPr lang="en-US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GPa</a:t>
                      </a: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190-210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311653"/>
                  </a:ext>
                </a:extLst>
              </a:tr>
              <a:tr h="55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Tensile Strength (Mpa)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oil quenched, fine grained, tempered at 425°C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175695"/>
                  </a:ext>
                </a:extLst>
              </a:tr>
              <a:tr h="270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Yield Strength (Mpa)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338989"/>
                  </a:ext>
                </a:extLst>
              </a:tr>
              <a:tr h="270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Elongation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158165"/>
                  </a:ext>
                </a:extLst>
              </a:tr>
              <a:tr h="55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Reduction in Area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58198"/>
                  </a:ext>
                </a:extLst>
              </a:tr>
              <a:tr h="554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Hardness (HB)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oil quenched, fine grained, tempered at 425°C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9337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B3F2A22E-90FF-44CF-9984-5D006C417C0A}"/>
              </a:ext>
            </a:extLst>
          </p:cNvPr>
          <p:cNvSpPr/>
          <p:nvPr/>
        </p:nvSpPr>
        <p:spPr>
          <a:xfrm>
            <a:off x="344859" y="987628"/>
            <a:ext cx="298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Mechanical Properties: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989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27217-9D06-4770-8CC7-1B30FD209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+mn-lt"/>
              </a:rPr>
              <a:t>Cobalt Steel Vanadium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Permendur</a:t>
            </a:r>
            <a:endParaRPr lang="en-US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F3F7D6-786A-4C0C-ACE9-7F9B12F0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BDB2B-AE9F-40CE-BE1F-F5B5E03CF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E7097E-60B2-48F9-A5AB-708075B82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4BD1A2-D912-4BF3-BDF1-675DDDA051EC}"/>
              </a:ext>
            </a:extLst>
          </p:cNvPr>
          <p:cNvSpPr/>
          <p:nvPr/>
        </p:nvSpPr>
        <p:spPr>
          <a:xfrm>
            <a:off x="419886" y="1055104"/>
            <a:ext cx="2346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Mechanical Properties:</a:t>
            </a:r>
            <a:endParaRPr lang="en-US" dirty="0"/>
          </a:p>
        </p:txBody>
      </p:sp>
      <p:graphicFrame>
        <p:nvGraphicFramePr>
          <p:cNvPr id="8" name="Espace réservé du contenu 11">
            <a:extLst>
              <a:ext uri="{FF2B5EF4-FFF2-40B4-BE49-F238E27FC236}">
                <a16:creationId xmlns:a16="http://schemas.microsoft.com/office/drawing/2014/main" id="{D04E095A-5F50-4F5F-B86B-18407EDFF7A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2542393"/>
              </p:ext>
            </p:extLst>
          </p:nvPr>
        </p:nvGraphicFramePr>
        <p:xfrm>
          <a:off x="2591738" y="2030614"/>
          <a:ext cx="5818220" cy="3273956"/>
        </p:xfrm>
        <a:graphic>
          <a:graphicData uri="http://schemas.openxmlformats.org/drawingml/2006/table">
            <a:tbl>
              <a:tblPr firstRow="1" firstCol="1" bandRow="1"/>
              <a:tblGrid>
                <a:gridCol w="2909110">
                  <a:extLst>
                    <a:ext uri="{9D8B030D-6E8A-4147-A177-3AD203B41FA5}">
                      <a16:colId xmlns:a16="http://schemas.microsoft.com/office/drawing/2014/main" val="2977779923"/>
                    </a:ext>
                  </a:extLst>
                </a:gridCol>
                <a:gridCol w="2909110">
                  <a:extLst>
                    <a:ext uri="{9D8B030D-6E8A-4147-A177-3AD203B41FA5}">
                      <a16:colId xmlns:a16="http://schemas.microsoft.com/office/drawing/2014/main" val="3346868872"/>
                    </a:ext>
                  </a:extLst>
                </a:gridCol>
              </a:tblGrid>
              <a:tr h="21239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Physical Data</a:t>
                      </a:r>
                    </a:p>
                  </a:txBody>
                  <a:tcPr marL="133752" marR="133752" marT="66876" marB="6687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743080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Density (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lb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/ cu. in.)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0.292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998833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536632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Mean Coeff Thermal Expansion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9.8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7728290"/>
                  </a:ext>
                </a:extLst>
              </a:tr>
              <a:tr h="25078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Mechanical Data</a:t>
                      </a:r>
                    </a:p>
                  </a:txBody>
                  <a:tcPr marL="133752" marR="133752" marT="66876" marB="6687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F2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636586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Form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Strip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012389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Condition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Annealed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230602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Temper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971167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Tensile Strength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175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196512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Yield Strength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185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843889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Elongation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1153916"/>
                  </a:ext>
                </a:extLst>
              </a:tr>
              <a:tr h="250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Brinnell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100314" marR="100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849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17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1876-B487-42AD-BDC1-89D9F4ED1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Preliminary Cost Estimation: B-com magnet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1700A3-9816-4DFE-97D7-B799FCE93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C8A18-D3E0-40A4-8D36-BBF46CCA4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F1D64-384C-4FB7-8A85-CE26F8FCC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Espace réservé du contenu 6">
            <a:extLst>
              <a:ext uri="{FF2B5EF4-FFF2-40B4-BE49-F238E27FC236}">
                <a16:creationId xmlns:a16="http://schemas.microsoft.com/office/drawing/2014/main" id="{97CF37C4-B930-485C-8632-BCAE47CD972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83455118"/>
              </p:ext>
            </p:extLst>
          </p:nvPr>
        </p:nvGraphicFramePr>
        <p:xfrm>
          <a:off x="753514" y="835046"/>
          <a:ext cx="10684971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218">
                  <a:extLst>
                    <a:ext uri="{9D8B030D-6E8A-4147-A177-3AD203B41FA5}">
                      <a16:colId xmlns:a16="http://schemas.microsoft.com/office/drawing/2014/main" val="2566874735"/>
                    </a:ext>
                  </a:extLst>
                </a:gridCol>
                <a:gridCol w="1328666">
                  <a:extLst>
                    <a:ext uri="{9D8B030D-6E8A-4147-A177-3AD203B41FA5}">
                      <a16:colId xmlns:a16="http://schemas.microsoft.com/office/drawing/2014/main" val="3512838116"/>
                    </a:ext>
                  </a:extLst>
                </a:gridCol>
                <a:gridCol w="817634">
                  <a:extLst>
                    <a:ext uri="{9D8B030D-6E8A-4147-A177-3AD203B41FA5}">
                      <a16:colId xmlns:a16="http://schemas.microsoft.com/office/drawing/2014/main" val="2235328017"/>
                    </a:ext>
                  </a:extLst>
                </a:gridCol>
                <a:gridCol w="1853281">
                  <a:extLst>
                    <a:ext uri="{9D8B030D-6E8A-4147-A177-3AD203B41FA5}">
                      <a16:colId xmlns:a16="http://schemas.microsoft.com/office/drawing/2014/main" val="3006889075"/>
                    </a:ext>
                  </a:extLst>
                </a:gridCol>
                <a:gridCol w="1328864">
                  <a:extLst>
                    <a:ext uri="{9D8B030D-6E8A-4147-A177-3AD203B41FA5}">
                      <a16:colId xmlns:a16="http://schemas.microsoft.com/office/drawing/2014/main" val="2681433079"/>
                    </a:ext>
                  </a:extLst>
                </a:gridCol>
                <a:gridCol w="2333308">
                  <a:extLst>
                    <a:ext uri="{9D8B030D-6E8A-4147-A177-3AD203B41FA5}">
                      <a16:colId xmlns:a16="http://schemas.microsoft.com/office/drawing/2014/main" val="11618325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Item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Cost indication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Times New Roman" panose="02020603050405020304" pitchFamily="18" charset="0"/>
                        </a:rPr>
                        <a:t> (€)</a:t>
                      </a:r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Approximate amount (kg)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Cost Estimation for the B-com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Times New Roman" panose="02020603050405020304" pitchFamily="18" charset="0"/>
                        </a:rPr>
                        <a:t>(€)</a:t>
                      </a:r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82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Production-specific tooling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5000 – 15 000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5000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15 000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67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Steel sheets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1.0-1.5 / 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900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73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Vanadium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Permendur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110-150/kg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9000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986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Copper conductor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10-15/kg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10-15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225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29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Yoke manufacture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6-10/kg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3600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6000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41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Coil manufacture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30-50/kg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10-15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300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750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71829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Steel sheets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77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Contingency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10-20%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81978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Total + Contingency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40957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tc rowSpan="3" gridSpan="2"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Vanadium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Permendur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659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Contingency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10-20%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3554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Total + Contingency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11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561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66963-16DD-4EE4-8675-96AD91B3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PERLE Dipole Magnets: Summary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7B7BA-55A4-4A64-85EB-705021A9B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31626-2556-40D1-9FBA-6DFFF9D39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E8F700-03AC-437E-BE3A-8F014097C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842EF8-F468-4B09-BC99-AA801894F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10" y="826216"/>
            <a:ext cx="11862506" cy="546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0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F2DC42F7-72FA-4545-BCC0-DDEC99CAD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PERLE Optics 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751034-0ABD-449A-8C66-932DC102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5585660-5817-4C5D-9763-3485C5711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E5FFDE-2C62-4820-9B06-8E26FF62B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9AA5929-33D6-484B-AF02-8141C4DB1B4B}"/>
              </a:ext>
            </a:extLst>
          </p:cNvPr>
          <p:cNvSpPr txBox="1"/>
          <p:nvPr/>
        </p:nvSpPr>
        <p:spPr>
          <a:xfrm>
            <a:off x="746007" y="3244117"/>
            <a:ext cx="5449888" cy="1946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6700"/>
                </a:solidFill>
                <a:latin typeface="Calibri" panose="020F0502020204030204"/>
              </a:rPr>
              <a:t>S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ections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</a:p>
          <a:p>
            <a:pPr marL="400050" marR="0" lvl="0" indent="-4000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</a:t>
            </a:r>
          </a:p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cryomodules with four 5-cell SRF cavities.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00050" marR="0" lvl="0" indent="-4000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Arcs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C8F2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arcs for three-turn configuration.  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F7C0300-73A2-4FD8-BA76-27355FEA7F47}"/>
              </a:ext>
            </a:extLst>
          </p:cNvPr>
          <p:cNvSpPr txBox="1"/>
          <p:nvPr/>
        </p:nvSpPr>
        <p:spPr>
          <a:xfrm>
            <a:off x="8036315" y="703438"/>
            <a:ext cx="415568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Racetrack footprint: 29 m × 5.5 m × 0.9 m</a:t>
            </a:r>
          </a:p>
        </p:txBody>
      </p: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C6C7F350-513B-4073-A32E-F35BF5CB207F}"/>
              </a:ext>
            </a:extLst>
          </p:cNvPr>
          <p:cNvGrpSpPr/>
          <p:nvPr/>
        </p:nvGrpSpPr>
        <p:grpSpPr>
          <a:xfrm>
            <a:off x="1593028" y="871390"/>
            <a:ext cx="9978501" cy="2542074"/>
            <a:chOff x="1593028" y="871390"/>
            <a:chExt cx="9978501" cy="2542074"/>
          </a:xfrm>
        </p:grpSpPr>
        <p:grpSp>
          <p:nvGrpSpPr>
            <p:cNvPr id="11" name="Group 50">
              <a:extLst>
                <a:ext uri="{FF2B5EF4-FFF2-40B4-BE49-F238E27FC236}">
                  <a16:creationId xmlns:a16="http://schemas.microsoft.com/office/drawing/2014/main" id="{BE85626B-1E4E-4D61-819E-92FC174FCAD7}"/>
                </a:ext>
              </a:extLst>
            </p:cNvPr>
            <p:cNvGrpSpPr/>
            <p:nvPr/>
          </p:nvGrpSpPr>
          <p:grpSpPr>
            <a:xfrm>
              <a:off x="1593028" y="871390"/>
              <a:ext cx="9978501" cy="2542074"/>
              <a:chOff x="1468250" y="1335339"/>
              <a:chExt cx="9864016" cy="2413549"/>
            </a:xfrm>
          </p:grpSpPr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49A44F50-4593-4059-86E7-8425B7F7FBA1}"/>
                  </a:ext>
                </a:extLst>
              </p:cNvPr>
              <p:cNvGrpSpPr/>
              <p:nvPr/>
            </p:nvGrpSpPr>
            <p:grpSpPr>
              <a:xfrm>
                <a:off x="9799721" y="2066384"/>
                <a:ext cx="1532545" cy="959795"/>
                <a:chOff x="10294174" y="2185028"/>
                <a:chExt cx="1477617" cy="969682"/>
              </a:xfrm>
            </p:grpSpPr>
            <p:grpSp>
              <p:nvGrpSpPr>
                <p:cNvPr id="36" name="Groupe 35">
                  <a:extLst>
                    <a:ext uri="{FF2B5EF4-FFF2-40B4-BE49-F238E27FC236}">
                      <a16:creationId xmlns:a16="http://schemas.microsoft.com/office/drawing/2014/main" id="{3EBA9FE3-8EE5-472D-8F39-3A0A68F1D78F}"/>
                    </a:ext>
                  </a:extLst>
                </p:cNvPr>
                <p:cNvGrpSpPr/>
                <p:nvPr/>
              </p:nvGrpSpPr>
              <p:grpSpPr>
                <a:xfrm>
                  <a:off x="10294174" y="2185028"/>
                  <a:ext cx="1477617" cy="633331"/>
                  <a:chOff x="510981" y="2325538"/>
                  <a:chExt cx="1576006" cy="685689"/>
                </a:xfrm>
              </p:grpSpPr>
              <p:grpSp>
                <p:nvGrpSpPr>
                  <p:cNvPr id="40" name="Groupe 39">
                    <a:extLst>
                      <a:ext uri="{FF2B5EF4-FFF2-40B4-BE49-F238E27FC236}">
                        <a16:creationId xmlns:a16="http://schemas.microsoft.com/office/drawing/2014/main" id="{94FFD0F4-6517-4B08-84A7-9A88294AE7B7}"/>
                      </a:ext>
                    </a:extLst>
                  </p:cNvPr>
                  <p:cNvGrpSpPr/>
                  <p:nvPr/>
                </p:nvGrpSpPr>
                <p:grpSpPr>
                  <a:xfrm>
                    <a:off x="510981" y="2325538"/>
                    <a:ext cx="1487229" cy="336653"/>
                    <a:chOff x="749944" y="2191991"/>
                    <a:chExt cx="1487229" cy="336653"/>
                  </a:xfrm>
                </p:grpSpPr>
                <p:sp>
                  <p:nvSpPr>
                    <p:cNvPr id="44" name="Organigramme : Connecteur 43">
                      <a:extLst>
                        <a:ext uri="{FF2B5EF4-FFF2-40B4-BE49-F238E27FC236}">
                          <a16:creationId xmlns:a16="http://schemas.microsoft.com/office/drawing/2014/main" id="{E2A425DE-BB3B-4A33-98C5-9240D02017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944" y="2246051"/>
                      <a:ext cx="187321" cy="193778"/>
                    </a:xfrm>
                    <a:prstGeom prst="flowChartConnector">
                      <a:avLst/>
                    </a:prstGeom>
                    <a:solidFill>
                      <a:srgbClr val="0070C0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5" name="ZoneTexte 44">
                      <a:extLst>
                        <a:ext uri="{FF2B5EF4-FFF2-40B4-BE49-F238E27FC236}">
                          <a16:creationId xmlns:a16="http://schemas.microsoft.com/office/drawing/2014/main" id="{C291E4E7-0D67-4376-AD58-06FF0E3AB10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76544" y="2191991"/>
                      <a:ext cx="1260629" cy="3366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Dipole</a:t>
                      </a:r>
                    </a:p>
                  </p:txBody>
                </p:sp>
              </p:grpSp>
              <p:grpSp>
                <p:nvGrpSpPr>
                  <p:cNvPr id="41" name="Groupe 40">
                    <a:extLst>
                      <a:ext uri="{FF2B5EF4-FFF2-40B4-BE49-F238E27FC236}">
                        <a16:creationId xmlns:a16="http://schemas.microsoft.com/office/drawing/2014/main" id="{11F19DE8-1DBA-46D6-80FE-75D23F15E591}"/>
                      </a:ext>
                    </a:extLst>
                  </p:cNvPr>
                  <p:cNvGrpSpPr/>
                  <p:nvPr/>
                </p:nvGrpSpPr>
                <p:grpSpPr>
                  <a:xfrm>
                    <a:off x="510981" y="2674574"/>
                    <a:ext cx="1576006" cy="336653"/>
                    <a:chOff x="749944" y="2566326"/>
                    <a:chExt cx="1576006" cy="336653"/>
                  </a:xfrm>
                </p:grpSpPr>
                <p:sp>
                  <p:nvSpPr>
                    <p:cNvPr id="42" name="Organigramme : Connecteur 41">
                      <a:extLst>
                        <a:ext uri="{FF2B5EF4-FFF2-40B4-BE49-F238E27FC236}">
                          <a16:creationId xmlns:a16="http://schemas.microsoft.com/office/drawing/2014/main" id="{104E8963-2D81-4AB3-9FA2-AAD0FDE23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944" y="2639247"/>
                      <a:ext cx="187321" cy="197711"/>
                    </a:xfrm>
                    <a:prstGeom prst="flowChartConnector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3" name="ZoneTexte 42">
                      <a:extLst>
                        <a:ext uri="{FF2B5EF4-FFF2-40B4-BE49-F238E27FC236}">
                          <a16:creationId xmlns:a16="http://schemas.microsoft.com/office/drawing/2014/main" id="{157F946B-5E01-4AF8-8C9D-30FDF69CD3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76544" y="2566326"/>
                      <a:ext cx="1349406" cy="3366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Quadrupole</a:t>
                      </a:r>
                    </a:p>
                  </p:txBody>
                </p:sp>
              </p:grpSp>
            </p:grpSp>
            <p:grpSp>
              <p:nvGrpSpPr>
                <p:cNvPr id="37" name="Groupe 36">
                  <a:extLst>
                    <a:ext uri="{FF2B5EF4-FFF2-40B4-BE49-F238E27FC236}">
                      <a16:creationId xmlns:a16="http://schemas.microsoft.com/office/drawing/2014/main" id="{AE5E4BE2-023F-4887-A8E3-80F94A604BFF}"/>
                    </a:ext>
                  </a:extLst>
                </p:cNvPr>
                <p:cNvGrpSpPr/>
                <p:nvPr/>
              </p:nvGrpSpPr>
              <p:grpSpPr>
                <a:xfrm>
                  <a:off x="10294174" y="2843762"/>
                  <a:ext cx="1407344" cy="310948"/>
                  <a:chOff x="10294174" y="2843762"/>
                  <a:chExt cx="1407344" cy="310948"/>
                </a:xfrm>
              </p:grpSpPr>
              <p:sp>
                <p:nvSpPr>
                  <p:cNvPr id="38" name="Organigramme : Connecteur 37">
                    <a:extLst>
                      <a:ext uri="{FF2B5EF4-FFF2-40B4-BE49-F238E27FC236}">
                        <a16:creationId xmlns:a16="http://schemas.microsoft.com/office/drawing/2014/main" id="{3E8B8C57-160E-447A-8F87-5D9C2859DBD6}"/>
                      </a:ext>
                    </a:extLst>
                  </p:cNvPr>
                  <p:cNvSpPr/>
                  <p:nvPr/>
                </p:nvSpPr>
                <p:spPr>
                  <a:xfrm>
                    <a:off x="10294174" y="2918203"/>
                    <a:ext cx="175626" cy="191516"/>
                  </a:xfrm>
                  <a:prstGeom prst="flowChartConnector">
                    <a:avLst/>
                  </a:prstGeom>
                  <a:solidFill>
                    <a:srgbClr val="7030A0"/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ZoneTexte 38">
                    <a:extLst>
                      <a:ext uri="{FF2B5EF4-FFF2-40B4-BE49-F238E27FC236}">
                        <a16:creationId xmlns:a16="http://schemas.microsoft.com/office/drawing/2014/main" id="{3F8B0415-0A17-4BC0-8EE9-8713102356A4}"/>
                      </a:ext>
                    </a:extLst>
                  </p:cNvPr>
                  <p:cNvSpPr txBox="1"/>
                  <p:nvPr/>
                </p:nvSpPr>
                <p:spPr>
                  <a:xfrm>
                    <a:off x="10519589" y="2843762"/>
                    <a:ext cx="1181929" cy="3109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RF cavity</a:t>
                    </a:r>
                  </a:p>
                </p:txBody>
              </p:sp>
            </p:grpSp>
          </p:grpSp>
          <p:grpSp>
            <p:nvGrpSpPr>
              <p:cNvPr id="13" name="Group 28">
                <a:extLst>
                  <a:ext uri="{FF2B5EF4-FFF2-40B4-BE49-F238E27FC236}">
                    <a16:creationId xmlns:a16="http://schemas.microsoft.com/office/drawing/2014/main" id="{DB8903CD-6D58-46D8-932E-EA1D7F32AA34}"/>
                  </a:ext>
                </a:extLst>
              </p:cNvPr>
              <p:cNvGrpSpPr/>
              <p:nvPr/>
            </p:nvGrpSpPr>
            <p:grpSpPr>
              <a:xfrm>
                <a:off x="1468250" y="1335339"/>
                <a:ext cx="8235840" cy="2413549"/>
                <a:chOff x="1743335" y="3037984"/>
                <a:chExt cx="8235840" cy="2413549"/>
              </a:xfrm>
            </p:grpSpPr>
            <p:pic>
              <p:nvPicPr>
                <p:cNvPr id="14" name="Picture 30">
                  <a:extLst>
                    <a:ext uri="{FF2B5EF4-FFF2-40B4-BE49-F238E27FC236}">
                      <a16:creationId xmlns:a16="http://schemas.microsoft.com/office/drawing/2014/main" id="{298834B5-CFB3-4E9C-9E45-765F3F8473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76301" y="3037984"/>
                  <a:ext cx="8020943" cy="2413549"/>
                </a:xfrm>
                <a:prstGeom prst="rect">
                  <a:avLst/>
                </a:prstGeom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980A677-0F9D-4388-A456-3E052584AA8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08284" y="3823407"/>
                  <a:ext cx="981037" cy="3078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MS PGothic" panose="020B0600070205080204" pitchFamily="34" charset="-128"/>
                      <a:cs typeface="+mn-cs"/>
                    </a:rPr>
                    <a:t>Top view</a:t>
                  </a:r>
                </a:p>
              </p:txBody>
            </p:sp>
            <p:cxnSp>
              <p:nvCxnSpPr>
                <p:cNvPr id="16" name="Straight Arrow Connector 18">
                  <a:extLst>
                    <a:ext uri="{FF2B5EF4-FFF2-40B4-BE49-F238E27FC236}">
                      <a16:creationId xmlns:a16="http://schemas.microsoft.com/office/drawing/2014/main" id="{B195986D-9085-43E4-A94D-0B7BC838564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024410" y="4224460"/>
                  <a:ext cx="7473887" cy="0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" name="Straight Arrow Connector 15">
                  <a:extLst>
                    <a:ext uri="{FF2B5EF4-FFF2-40B4-BE49-F238E27FC236}">
                      <a16:creationId xmlns:a16="http://schemas.microsoft.com/office/drawing/2014/main" id="{09216B53-5AC3-4B8B-A7DF-3217949B4F7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244421" y="3477217"/>
                  <a:ext cx="0" cy="1492219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TextBox 12">
                  <a:extLst>
                    <a:ext uri="{FF2B5EF4-FFF2-40B4-BE49-F238E27FC236}">
                      <a16:creationId xmlns:a16="http://schemas.microsoft.com/office/drawing/2014/main" id="{050FB1E2-E918-4959-9D53-76C4800F577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20142" y="4218994"/>
                  <a:ext cx="56417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29 m</a:t>
                  </a:r>
                </a:p>
              </p:txBody>
            </p:sp>
            <p:sp>
              <p:nvSpPr>
                <p:cNvPr id="19" name="TextBox 12">
                  <a:extLst>
                    <a:ext uri="{FF2B5EF4-FFF2-40B4-BE49-F238E27FC236}">
                      <a16:creationId xmlns:a16="http://schemas.microsoft.com/office/drawing/2014/main" id="{07D1C05F-B1AA-4122-A2F1-693C81FD55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37878" y="3817232"/>
                  <a:ext cx="592844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5.5 m</a:t>
                  </a:r>
                </a:p>
              </p:txBody>
            </p:sp>
            <p:sp>
              <p:nvSpPr>
                <p:cNvPr id="20" name="TextBox 12">
                  <a:extLst>
                    <a:ext uri="{FF2B5EF4-FFF2-40B4-BE49-F238E27FC236}">
                      <a16:creationId xmlns:a16="http://schemas.microsoft.com/office/drawing/2014/main" id="{BC25293F-50A2-4028-BF56-496CA2C79E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39162" y="5042211"/>
                  <a:ext cx="528056" cy="2461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10 m</a:t>
                  </a:r>
                </a:p>
              </p:txBody>
            </p:sp>
            <p:sp>
              <p:nvSpPr>
                <p:cNvPr id="21" name="TextBox 12">
                  <a:extLst>
                    <a:ext uri="{FF2B5EF4-FFF2-40B4-BE49-F238E27FC236}">
                      <a16:creationId xmlns:a16="http://schemas.microsoft.com/office/drawing/2014/main" id="{B481C10A-C25A-42C1-B342-190FCB20D5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46631" y="5058328"/>
                  <a:ext cx="537687" cy="2461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10 m</a:t>
                  </a:r>
                </a:p>
              </p:txBody>
            </p:sp>
            <p:sp>
              <p:nvSpPr>
                <p:cNvPr id="22" name="TextBox 13">
                  <a:extLst>
                    <a:ext uri="{FF2B5EF4-FFF2-40B4-BE49-F238E27FC236}">
                      <a16:creationId xmlns:a16="http://schemas.microsoft.com/office/drawing/2014/main" id="{BE66CEB7-3446-4997-9B91-50F4008F66D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73613" y="4590325"/>
                  <a:ext cx="1268051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MS PGothic" panose="020B0600070205080204" pitchFamily="34" charset="-128"/>
                      <a:cs typeface="+mn-cs"/>
                    </a:rPr>
                    <a:t>D</a:t>
                  </a: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E = 82.2 MeV</a:t>
                  </a:r>
                </a:p>
              </p:txBody>
            </p:sp>
            <p:sp>
              <p:nvSpPr>
                <p:cNvPr id="23" name="TextBox 12">
                  <a:extLst>
                    <a:ext uri="{FF2B5EF4-FFF2-40B4-BE49-F238E27FC236}">
                      <a16:creationId xmlns:a16="http://schemas.microsoft.com/office/drawing/2014/main" id="{5C505226-7D62-4A3C-94E0-AAA9CF4CAC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27181" y="3037984"/>
                  <a:ext cx="65243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7 MeV</a:t>
                  </a:r>
                </a:p>
              </p:txBody>
            </p:sp>
            <p:sp>
              <p:nvSpPr>
                <p:cNvPr id="24" name="TextBox 12">
                  <a:extLst>
                    <a:ext uri="{FF2B5EF4-FFF2-40B4-BE49-F238E27FC236}">
                      <a16:creationId xmlns:a16="http://schemas.microsoft.com/office/drawing/2014/main" id="{10F0A882-BE39-48AD-9D36-CF8BBB80EF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77748" y="5159421"/>
                  <a:ext cx="676692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7 MeV</a:t>
                  </a:r>
                </a:p>
              </p:txBody>
            </p:sp>
            <p:cxnSp>
              <p:nvCxnSpPr>
                <p:cNvPr id="25" name="Straight Arrow Connector 8">
                  <a:extLst>
                    <a:ext uri="{FF2B5EF4-FFF2-40B4-BE49-F238E27FC236}">
                      <a16:creationId xmlns:a16="http://schemas.microsoft.com/office/drawing/2014/main" id="{96E24E4B-513E-426B-801A-353C9FB678B9}"/>
                    </a:ext>
                  </a:extLst>
                </p:cNvPr>
                <p:cNvCxnSpPr>
                  <a:cxnSpLocks noChangeShapeType="1"/>
                  <a:endCxn id="24" idx="3"/>
                </p:cNvCxnSpPr>
                <p:nvPr/>
              </p:nvCxnSpPr>
              <p:spPr bwMode="auto">
                <a:xfrm flipH="1">
                  <a:off x="4254440" y="5003867"/>
                  <a:ext cx="592844" cy="294054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6" name="TextBox 12">
                  <a:extLst>
                    <a:ext uri="{FF2B5EF4-FFF2-40B4-BE49-F238E27FC236}">
                      <a16:creationId xmlns:a16="http://schemas.microsoft.com/office/drawing/2014/main" id="{95403EC7-15A5-49F4-B220-6C29ED43F93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294811" y="5069120"/>
                  <a:ext cx="458770" cy="2461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9 m</a:t>
                  </a:r>
                </a:p>
              </p:txBody>
            </p:sp>
            <p:cxnSp>
              <p:nvCxnSpPr>
                <p:cNvPr id="27" name="Straight Arrow Connector 18">
                  <a:extLst>
                    <a:ext uri="{FF2B5EF4-FFF2-40B4-BE49-F238E27FC236}">
                      <a16:creationId xmlns:a16="http://schemas.microsoft.com/office/drawing/2014/main" id="{6018BB2E-0F93-411B-83DC-ED62D3EDA1F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467835" y="5042211"/>
                  <a:ext cx="2694112" cy="0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8" name="Straight Arrow Connector 18">
                  <a:extLst>
                    <a:ext uri="{FF2B5EF4-FFF2-40B4-BE49-F238E27FC236}">
                      <a16:creationId xmlns:a16="http://schemas.microsoft.com/office/drawing/2014/main" id="{A892D949-5F41-4762-B4C7-16246BAD74D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002316" y="5046065"/>
                  <a:ext cx="2465519" cy="0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" name="Straight Arrow Connector 18">
                  <a:extLst>
                    <a:ext uri="{FF2B5EF4-FFF2-40B4-BE49-F238E27FC236}">
                      <a16:creationId xmlns:a16="http://schemas.microsoft.com/office/drawing/2014/main" id="{5CB2B6CA-2BA0-4A93-B05F-B5079A00D0F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44595" y="5042211"/>
                  <a:ext cx="2278769" cy="11197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prstDash val="dash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2" name="Straight Arrow Connector 8">
                  <a:extLst>
                    <a:ext uri="{FF2B5EF4-FFF2-40B4-BE49-F238E27FC236}">
                      <a16:creationId xmlns:a16="http://schemas.microsoft.com/office/drawing/2014/main" id="{E5C48FEF-1C61-46B9-A99F-334FD42DE2C7}"/>
                    </a:ext>
                  </a:extLst>
                </p:cNvPr>
                <p:cNvCxnSpPr>
                  <a:cxnSpLocks noChangeShapeType="1"/>
                  <a:endCxn id="23" idx="3"/>
                </p:cNvCxnSpPr>
                <p:nvPr/>
              </p:nvCxnSpPr>
              <p:spPr bwMode="auto">
                <a:xfrm flipH="1" flipV="1">
                  <a:off x="4379614" y="3176484"/>
                  <a:ext cx="467670" cy="268569"/>
                </a:xfrm>
                <a:prstGeom prst="straightConnector1">
                  <a:avLst/>
                </a:prstGeom>
                <a:noFill/>
                <a:ln w="12699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3" name="TextBox 12">
                  <a:extLst>
                    <a:ext uri="{FF2B5EF4-FFF2-40B4-BE49-F238E27FC236}">
                      <a16:creationId xmlns:a16="http://schemas.microsoft.com/office/drawing/2014/main" id="{E373A233-A3D9-4625-8A15-E7CA014B63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3335" y="3266793"/>
                  <a:ext cx="747683" cy="2459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2 : 4 : 6</a:t>
                  </a:r>
                </a:p>
              </p:txBody>
            </p:sp>
            <p:sp>
              <p:nvSpPr>
                <p:cNvPr id="34" name="TextBox 12">
                  <a:extLst>
                    <a:ext uri="{FF2B5EF4-FFF2-40B4-BE49-F238E27FC236}">
                      <a16:creationId xmlns:a16="http://schemas.microsoft.com/office/drawing/2014/main" id="{18428C24-E1D3-4756-9F8B-0529CF6158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26738" y="3303305"/>
                  <a:ext cx="652437" cy="245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1 : 3 : 5</a:t>
                  </a:r>
                </a:p>
              </p:txBody>
            </p:sp>
            <p:sp>
              <p:nvSpPr>
                <p:cNvPr id="35" name="TextBox 13">
                  <a:extLst>
                    <a:ext uri="{FF2B5EF4-FFF2-40B4-BE49-F238E27FC236}">
                      <a16:creationId xmlns:a16="http://schemas.microsoft.com/office/drawing/2014/main" id="{17BB7C53-9E64-48F6-94D8-5353F24679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60942" y="3569529"/>
                  <a:ext cx="1205939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3"/>
                    </a:buBlip>
                    <a:defRPr sz="2400">
                      <a:solidFill>
                        <a:srgbClr val="000066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1pPr>
                  <a:lvl2pPr marL="742950" indent="-28575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Blip>
                      <a:blip r:embed="rId4"/>
                    </a:buBlip>
                    <a:defRPr sz="2000">
                      <a:solidFill>
                        <a:srgbClr val="80008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2pPr>
                  <a:lvl3pPr marL="1143000" indent="-228600">
                    <a:lnSpc>
                      <a:spcPct val="110000"/>
                    </a:lnSpc>
                    <a:spcBef>
                      <a:spcPct val="45000"/>
                    </a:spcBef>
                    <a:spcAft>
                      <a:spcPct val="30000"/>
                    </a:spcAft>
                    <a:buSzPct val="100000"/>
                    <a:buBlip>
                      <a:blip r:embed="rId5"/>
                    </a:buBlip>
                    <a:defRPr>
                      <a:solidFill>
                        <a:srgbClr val="009900"/>
                      </a:solidFill>
                      <a:latin typeface="Arial Unicode MS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SzPct val="100000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100000"/>
                    <a:buChar char="»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MS PGothic" panose="020B0600070205080204" pitchFamily="34" charset="-128"/>
                      <a:cs typeface="+mn-cs"/>
                    </a:rPr>
                    <a:t>D</a:t>
                  </a: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charset="0"/>
                      <a:ea typeface="MS PGothic" panose="020B0600070205080204" pitchFamily="34" charset="-128"/>
                      <a:cs typeface="+mn-cs"/>
                    </a:rPr>
                    <a:t>E = 82.2 MeV</a:t>
                  </a:r>
                </a:p>
              </p:txBody>
            </p:sp>
          </p:grp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2F6ECA4-6098-4939-AE7A-6A2A6729E223}"/>
                </a:ext>
              </a:extLst>
            </p:cNvPr>
            <p:cNvSpPr/>
            <p:nvPr/>
          </p:nvSpPr>
          <p:spPr>
            <a:xfrm>
              <a:off x="7110092" y="1168309"/>
              <a:ext cx="1752602" cy="291750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Organigramme : Connecteur 53">
              <a:extLst>
                <a:ext uri="{FF2B5EF4-FFF2-40B4-BE49-F238E27FC236}">
                  <a16:creationId xmlns:a16="http://schemas.microsoft.com/office/drawing/2014/main" id="{937EE3C0-3DF1-46E3-8568-6DF1831DE197}"/>
                </a:ext>
              </a:extLst>
            </p:cNvPr>
            <p:cNvSpPr/>
            <p:nvPr/>
          </p:nvSpPr>
          <p:spPr>
            <a:xfrm>
              <a:off x="7132449" y="1213271"/>
              <a:ext cx="213987" cy="185544"/>
            </a:xfrm>
            <a:prstGeom prst="flowChartConnector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3C2CF0E-4C16-4AB9-AF96-1CDDDA528027}"/>
                </a:ext>
              </a:extLst>
            </p:cNvPr>
            <p:cNvSpPr/>
            <p:nvPr/>
          </p:nvSpPr>
          <p:spPr>
            <a:xfrm>
              <a:off x="1693324" y="1300136"/>
              <a:ext cx="1077420" cy="164182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3CDCED99-B8AE-4283-95C3-65E8E6807BEA}"/>
              </a:ext>
            </a:extLst>
          </p:cNvPr>
          <p:cNvSpPr/>
          <p:nvPr/>
        </p:nvSpPr>
        <p:spPr>
          <a:xfrm>
            <a:off x="6058761" y="3418233"/>
            <a:ext cx="5607866" cy="1900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400050" marR="0" lvl="0" indent="-4000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UcPeriod" startAt="3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Spreader/Recombiner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 LINAC to arcs section.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One common dipole magnet for the three arcs at each side called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B-com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magnet.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00050" marR="0" lvl="0" indent="-4000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UcPeriod" startAt="3"/>
              <a:tabLst/>
              <a:defRPr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Calibri" panose="020F0502020204030204"/>
              </a:rPr>
              <a:t>Chicane magnets for injection and dump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F1DE918-D264-4E7F-B906-BA803F833A14}"/>
              </a:ext>
            </a:extLst>
          </p:cNvPr>
          <p:cNvSpPr/>
          <p:nvPr/>
        </p:nvSpPr>
        <p:spPr>
          <a:xfrm>
            <a:off x="4469150" y="2764619"/>
            <a:ext cx="594403" cy="29175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D074E2B-93CF-40DB-A509-1B3045FE8D44}"/>
              </a:ext>
            </a:extLst>
          </p:cNvPr>
          <p:cNvSpPr/>
          <p:nvPr/>
        </p:nvSpPr>
        <p:spPr>
          <a:xfrm>
            <a:off x="4452260" y="1171662"/>
            <a:ext cx="594403" cy="29175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626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7DB1-626E-47A8-A673-371FAB530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PERLE Dipole Magnets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108F26-5404-472E-A6E5-148F27AAD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5528B-06ED-4BF9-9F03-DE6B05C54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0C9DD-64D8-4D57-8851-22871A86D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31942A-50F8-4795-82B3-867581F6D29C}"/>
              </a:ext>
            </a:extLst>
          </p:cNvPr>
          <p:cNvSpPr txBox="1"/>
          <p:nvPr/>
        </p:nvSpPr>
        <p:spPr>
          <a:xfrm>
            <a:off x="0" y="6038398"/>
            <a:ext cx="3808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to Alex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Fomin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4676733-9919-4556-9AE3-898570013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98383"/>
              </p:ext>
            </p:extLst>
          </p:nvPr>
        </p:nvGraphicFramePr>
        <p:xfrm>
          <a:off x="4273645" y="865129"/>
          <a:ext cx="7702371" cy="4501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203">
                  <a:extLst>
                    <a:ext uri="{9D8B030D-6E8A-4147-A177-3AD203B41FA5}">
                      <a16:colId xmlns:a16="http://schemas.microsoft.com/office/drawing/2014/main" val="3036034339"/>
                    </a:ext>
                  </a:extLst>
                </a:gridCol>
                <a:gridCol w="1228712">
                  <a:extLst>
                    <a:ext uri="{9D8B030D-6E8A-4147-A177-3AD203B41FA5}">
                      <a16:colId xmlns:a16="http://schemas.microsoft.com/office/drawing/2014/main" val="1011309425"/>
                    </a:ext>
                  </a:extLst>
                </a:gridCol>
                <a:gridCol w="590672">
                  <a:extLst>
                    <a:ext uri="{9D8B030D-6E8A-4147-A177-3AD203B41FA5}">
                      <a16:colId xmlns:a16="http://schemas.microsoft.com/office/drawing/2014/main" val="2739165680"/>
                    </a:ext>
                  </a:extLst>
                </a:gridCol>
                <a:gridCol w="564685">
                  <a:extLst>
                    <a:ext uri="{9D8B030D-6E8A-4147-A177-3AD203B41FA5}">
                      <a16:colId xmlns:a16="http://schemas.microsoft.com/office/drawing/2014/main" val="544555443"/>
                    </a:ext>
                  </a:extLst>
                </a:gridCol>
                <a:gridCol w="990304">
                  <a:extLst>
                    <a:ext uri="{9D8B030D-6E8A-4147-A177-3AD203B41FA5}">
                      <a16:colId xmlns:a16="http://schemas.microsoft.com/office/drawing/2014/main" val="1335005444"/>
                    </a:ext>
                  </a:extLst>
                </a:gridCol>
                <a:gridCol w="733559">
                  <a:extLst>
                    <a:ext uri="{9D8B030D-6E8A-4147-A177-3AD203B41FA5}">
                      <a16:colId xmlns:a16="http://schemas.microsoft.com/office/drawing/2014/main" val="375731627"/>
                    </a:ext>
                  </a:extLst>
                </a:gridCol>
                <a:gridCol w="733559">
                  <a:extLst>
                    <a:ext uri="{9D8B030D-6E8A-4147-A177-3AD203B41FA5}">
                      <a16:colId xmlns:a16="http://schemas.microsoft.com/office/drawing/2014/main" val="1279061932"/>
                    </a:ext>
                  </a:extLst>
                </a:gridCol>
                <a:gridCol w="733559">
                  <a:extLst>
                    <a:ext uri="{9D8B030D-6E8A-4147-A177-3AD203B41FA5}">
                      <a16:colId xmlns:a16="http://schemas.microsoft.com/office/drawing/2014/main" val="1413728616"/>
                    </a:ext>
                  </a:extLst>
                </a:gridCol>
                <a:gridCol w="733559">
                  <a:extLst>
                    <a:ext uri="{9D8B030D-6E8A-4147-A177-3AD203B41FA5}">
                      <a16:colId xmlns:a16="http://schemas.microsoft.com/office/drawing/2014/main" val="2766752163"/>
                    </a:ext>
                  </a:extLst>
                </a:gridCol>
                <a:gridCol w="733559">
                  <a:extLst>
                    <a:ext uri="{9D8B030D-6E8A-4147-A177-3AD203B41FA5}">
                      <a16:colId xmlns:a16="http://schemas.microsoft.com/office/drawing/2014/main" val="808062405"/>
                    </a:ext>
                  </a:extLst>
                </a:gridCol>
              </a:tblGrid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Name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Number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Geometry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L, cm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|B|, 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I, mA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799230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Chicane 15cm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R-Bend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0.040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560572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Chicane 30cm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R-Bend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0.040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156501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B-Com 3-lines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R-Bend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0.451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0.866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320226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B-Com 2-lines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R-Bend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0.451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0.866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80704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R-Bend 33cm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R-Bend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0.451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0.873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72964"/>
                  </a:ext>
                </a:extLst>
              </a:tr>
              <a:tr h="2869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S-Bend 33cm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S-Bend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0.472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0.907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804338"/>
                  </a:ext>
                </a:extLst>
              </a:tr>
              <a:tr h="286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0.472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1.342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464991"/>
                  </a:ext>
                </a:extLst>
              </a:tr>
              <a:tr h="5610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S-Bend 66cm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S-Bend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0.453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1.323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 Neue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868871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4C386A-324D-4961-A19E-139C63053399}"/>
              </a:ext>
            </a:extLst>
          </p:cNvPr>
          <p:cNvCxnSpPr/>
          <p:nvPr/>
        </p:nvCxnSpPr>
        <p:spPr>
          <a:xfrm flipV="1">
            <a:off x="10181970" y="5366258"/>
            <a:ext cx="0" cy="576712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6CCBA3-D902-48FD-A255-299C09836EDA}"/>
              </a:ext>
            </a:extLst>
          </p:cNvPr>
          <p:cNvCxnSpPr>
            <a:cxnSpLocks/>
          </p:cNvCxnSpPr>
          <p:nvPr/>
        </p:nvCxnSpPr>
        <p:spPr>
          <a:xfrm flipV="1">
            <a:off x="9394983" y="5366258"/>
            <a:ext cx="0" cy="576712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D8D008-B007-497C-810F-24F10FD1E35D}"/>
              </a:ext>
            </a:extLst>
          </p:cNvPr>
          <p:cNvSpPr txBox="1"/>
          <p:nvPr/>
        </p:nvSpPr>
        <p:spPr>
          <a:xfrm>
            <a:off x="9898687" y="5836109"/>
            <a:ext cx="1080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500 MeV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E8F0F0-0A8E-42A0-9792-E8C46487FF0F}"/>
              </a:ext>
            </a:extLst>
          </p:cNvPr>
          <p:cNvSpPr txBox="1"/>
          <p:nvPr/>
        </p:nvSpPr>
        <p:spPr>
          <a:xfrm>
            <a:off x="8698886" y="5836109"/>
            <a:ext cx="1392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250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FC5CF1-8FE8-46DE-8E54-82DE8480BED2}"/>
              </a:ext>
            </a:extLst>
          </p:cNvPr>
          <p:cNvSpPr txBox="1"/>
          <p:nvPr/>
        </p:nvSpPr>
        <p:spPr>
          <a:xfrm>
            <a:off x="245343" y="1625748"/>
            <a:ext cx="4028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AAAAB+HelveticaNeue-Medium"/>
              </a:rPr>
              <a:t>Total number of dipole (ERL only):</a:t>
            </a:r>
            <a:endParaRPr lang="en-US" dirty="0">
              <a:solidFill>
                <a:srgbClr val="5D5D5D"/>
              </a:solidFill>
              <a:latin typeface="AAAAAG+HelveticaNeue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AAAAF+HelveticaNeue"/>
              </a:rPr>
              <a:t>60 dipoles for 250 MeV version </a:t>
            </a:r>
            <a:r>
              <a:rPr lang="en-US" b="0" i="0" u="none" strike="noStrike" baseline="0" dirty="0">
                <a:solidFill>
                  <a:srgbClr val="5D5D5D"/>
                </a:solidFill>
                <a:latin typeface="AAAAAG+HelveticaNeue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AAAAF+HelveticaNeue"/>
              </a:rPr>
              <a:t>78 dipoles for 500 MeV version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B660CA-8445-4E9F-8D70-7629D88FBF87}"/>
              </a:ext>
            </a:extLst>
          </p:cNvPr>
          <p:cNvSpPr txBox="1"/>
          <p:nvPr/>
        </p:nvSpPr>
        <p:spPr>
          <a:xfrm>
            <a:off x="215984" y="3516727"/>
            <a:ext cx="38964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R-Bend 33 cm is used in the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AAAAF+HelveticaNeue"/>
              </a:rPr>
              <a:t>spreaders for Arcs 3, 4, 5, and 6.</a:t>
            </a:r>
          </a:p>
          <a:p>
            <a:pPr algn="just"/>
            <a:endParaRPr lang="en-US" sz="1800" b="0" i="0" u="none" strike="noStrike" baseline="0" dirty="0">
              <a:solidFill>
                <a:srgbClr val="000000"/>
              </a:solidFill>
              <a:latin typeface="AAAAAF+HelveticaNeue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AAAAF+HelveticaNeue"/>
              </a:rPr>
              <a:t>S-Bend 33 cm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AAAAF+HelveticaNeue"/>
              </a:rPr>
              <a:t> is used in the spreader of Arcs 1, and 2 (vertical) and in Arcs 1, 2, and 3 (horizontal).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5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483DC-E5D0-4447-A830-05CB86EB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PERLE Optics 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C015F4-FCAB-40D2-87E9-8C51B1EF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F8C522-D433-446A-8BAD-99660D2D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A2FB4F9A-4683-4496-B1E1-39C45B6D0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724" y="846226"/>
            <a:ext cx="4627984" cy="5422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Spreader/Recombiner sections</a:t>
            </a:r>
          </a:p>
          <a:p>
            <a:pPr marL="0" indent="0">
              <a:buNone/>
            </a:pPr>
            <a:endParaRPr lang="en-US" sz="2000" b="1" dirty="0">
              <a:solidFill>
                <a:srgbClr val="0070C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>
                <a:solidFill>
                  <a:srgbClr val="0070C0"/>
                </a:solidFill>
              </a:rPr>
              <a:t>B-com magnet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Common between three arcs.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Vertical beam split at three different energies.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30° bending angle (8.8 cm exit point).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000" b="1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256031F9-275F-4260-AF04-0D000BB7826F}"/>
              </a:ext>
            </a:extLst>
          </p:cNvPr>
          <p:cNvGrpSpPr/>
          <p:nvPr/>
        </p:nvGrpSpPr>
        <p:grpSpPr>
          <a:xfrm>
            <a:off x="5126638" y="1129748"/>
            <a:ext cx="6871356" cy="2433257"/>
            <a:chOff x="6096001" y="2882017"/>
            <a:chExt cx="5948824" cy="2052853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FDB140B-3A83-4037-9EBD-C4F40C405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1" y="2882017"/>
              <a:ext cx="5948824" cy="2052853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1D4E745-7350-4E0B-918D-64E10FDC4804}"/>
                </a:ext>
              </a:extLst>
            </p:cNvPr>
            <p:cNvSpPr/>
            <p:nvPr/>
          </p:nvSpPr>
          <p:spPr>
            <a:xfrm flipH="1">
              <a:off x="6436307" y="3515557"/>
              <a:ext cx="328475" cy="1419313"/>
            </a:xfrm>
            <a:prstGeom prst="rect">
              <a:avLst/>
            </a:prstGeom>
            <a:noFill/>
            <a:ln w="28575">
              <a:solidFill>
                <a:srgbClr val="FF6700"/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F520C6B-A2D2-44D6-9AFE-565E3DCB0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9C5228C5-2A60-49E7-986A-47B478DA1660}"/>
              </a:ext>
            </a:extLst>
          </p:cNvPr>
          <p:cNvCxnSpPr>
            <a:cxnSpLocks/>
            <a:endCxn id="41" idx="2"/>
          </p:cNvCxnSpPr>
          <p:nvPr/>
        </p:nvCxnSpPr>
        <p:spPr>
          <a:xfrm flipH="1" flipV="1">
            <a:off x="5709425" y="3563005"/>
            <a:ext cx="141866" cy="1177671"/>
          </a:xfrm>
          <a:prstGeom prst="straightConnector1">
            <a:avLst/>
          </a:prstGeom>
          <a:ln w="19050"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CCC051F-EDCF-4980-A36F-31A91818DE3D}"/>
              </a:ext>
            </a:extLst>
          </p:cNvPr>
          <p:cNvGrpSpPr/>
          <p:nvPr/>
        </p:nvGrpSpPr>
        <p:grpSpPr>
          <a:xfrm>
            <a:off x="1291899" y="3344195"/>
            <a:ext cx="2231365" cy="1999736"/>
            <a:chOff x="1291899" y="3344195"/>
            <a:chExt cx="2231365" cy="199973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AD60520-43D9-4294-BED1-DD8AA7434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1899" y="3344195"/>
              <a:ext cx="2231365" cy="199973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79A76D-DAA2-489B-B7FD-67DD67C94D1A}"/>
                </a:ext>
              </a:extLst>
            </p:cNvPr>
            <p:cNvSpPr/>
            <p:nvPr/>
          </p:nvSpPr>
          <p:spPr>
            <a:xfrm>
              <a:off x="2347784" y="4967417"/>
              <a:ext cx="1175479" cy="3765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CC7623E-FAA7-43EE-B047-EBACB9A21549}"/>
              </a:ext>
            </a:extLst>
          </p:cNvPr>
          <p:cNvGrpSpPr/>
          <p:nvPr/>
        </p:nvGrpSpPr>
        <p:grpSpPr>
          <a:xfrm>
            <a:off x="5519718" y="4185122"/>
            <a:ext cx="6311015" cy="1786329"/>
            <a:chOff x="5519718" y="4185122"/>
            <a:chExt cx="6311015" cy="1786329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01B1B503-CD7B-4846-8039-956404327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9718" y="4185122"/>
              <a:ext cx="6311015" cy="1786329"/>
            </a:xfrm>
            <a:prstGeom prst="rect">
              <a:avLst/>
            </a:prstGeom>
          </p:spPr>
        </p:pic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A4B09E23-4BAF-4A5E-BEBF-243028BA90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45736" y="4628863"/>
              <a:ext cx="7002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0066"/>
                  </a:solidFill>
                  <a:latin typeface="Arial Unicode MS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6"/>
                </a:buBlip>
                <a:defRPr sz="2000">
                  <a:solidFill>
                    <a:srgbClr val="800080"/>
                  </a:solidFill>
                  <a:latin typeface="Arial Unicode MS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7"/>
                </a:buBlip>
                <a:defRPr>
                  <a:solidFill>
                    <a:srgbClr val="009900"/>
                  </a:solidFill>
                  <a:latin typeface="Arial Unicode MS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45 cm</a:t>
              </a:r>
            </a:p>
          </p:txBody>
        </p:sp>
        <p:cxnSp>
          <p:nvCxnSpPr>
            <p:cNvPr id="22" name="Straight Arrow Connector 26">
              <a:extLst>
                <a:ext uri="{FF2B5EF4-FFF2-40B4-BE49-F238E27FC236}">
                  <a16:creationId xmlns:a16="http://schemas.microsoft.com/office/drawing/2014/main" id="{B2FC5766-0B96-48A6-A2B4-D2EED1AD00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45736" y="4530811"/>
              <a:ext cx="0" cy="547475"/>
            </a:xfrm>
            <a:prstGeom prst="straightConnector1">
              <a:avLst/>
            </a:prstGeom>
            <a:noFill/>
            <a:ln w="12699">
              <a:solidFill>
                <a:schemeClr val="tx1"/>
              </a:solidFill>
              <a:prstDash val="sys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0399D296-4CA8-4C69-A288-118D70E1F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45736" y="5186314"/>
              <a:ext cx="7002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 sz="2400">
                  <a:solidFill>
                    <a:srgbClr val="000066"/>
                  </a:solidFill>
                  <a:latin typeface="Arial Unicode MS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6"/>
                </a:buBlip>
                <a:defRPr sz="2000">
                  <a:solidFill>
                    <a:srgbClr val="800080"/>
                  </a:solidFill>
                  <a:latin typeface="Arial Unicode MS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7"/>
                </a:buBlip>
                <a:defRPr>
                  <a:solidFill>
                    <a:srgbClr val="009900"/>
                  </a:solidFill>
                  <a:latin typeface="Arial Unicode MS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45 cm</a:t>
              </a:r>
            </a:p>
          </p:txBody>
        </p:sp>
        <p:cxnSp>
          <p:nvCxnSpPr>
            <p:cNvPr id="26" name="Straight Arrow Connector 26">
              <a:extLst>
                <a:ext uri="{FF2B5EF4-FFF2-40B4-BE49-F238E27FC236}">
                  <a16:creationId xmlns:a16="http://schemas.microsoft.com/office/drawing/2014/main" id="{B6D34D42-1AE6-48C5-AB92-2CDE296FD6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45736" y="5088262"/>
              <a:ext cx="0" cy="547475"/>
            </a:xfrm>
            <a:prstGeom prst="straightConnector1">
              <a:avLst/>
            </a:prstGeom>
            <a:noFill/>
            <a:ln w="12699">
              <a:solidFill>
                <a:schemeClr val="tx1"/>
              </a:solidFill>
              <a:prstDash val="sys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2581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C2D274-5ECC-4C3F-A7ED-B0A8ECB4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B-com Magnet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25BF65-95FE-4750-B05E-A41A65BD2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2AB8CE-8085-4622-8579-7B6EB913A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9623FB2-7EEB-461C-B6D9-319C13E32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570" y="794147"/>
            <a:ext cx="2647764" cy="488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Design parameters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BCB4D306-61F0-4EC8-891D-0CB390CAD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CEB00E5-0EA8-4EC5-AE46-216CAC440D9F}"/>
              </a:ext>
            </a:extLst>
          </p:cNvPr>
          <p:cNvSpPr txBox="1"/>
          <p:nvPr/>
        </p:nvSpPr>
        <p:spPr>
          <a:xfrm>
            <a:off x="912986" y="1343200"/>
            <a:ext cx="3438061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111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Optimized aperture of 40 </a:t>
            </a:r>
            <a:r>
              <a:rPr lang="en-US" dirty="0">
                <a:solidFill>
                  <a:srgbClr val="FF1111"/>
                </a:solidFill>
                <a:latin typeface="Calibri" panose="020F0502020204030204"/>
              </a:rPr>
              <a:t>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111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111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Pole blend radius modified for lower harmonic content.</a:t>
            </a:r>
          </a:p>
        </p:txBody>
      </p:sp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98C517DD-D174-4ECE-9965-A59167374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425205"/>
              </p:ext>
            </p:extLst>
          </p:nvPr>
        </p:nvGraphicFramePr>
        <p:xfrm>
          <a:off x="373710" y="2697428"/>
          <a:ext cx="4516615" cy="2926080"/>
        </p:xfrm>
        <a:graphic>
          <a:graphicData uri="http://schemas.openxmlformats.org/drawingml/2006/table">
            <a:tbl>
              <a:tblPr firstRow="1" bandRow="1"/>
              <a:tblGrid>
                <a:gridCol w="1896897">
                  <a:extLst>
                    <a:ext uri="{9D8B030D-6E8A-4147-A177-3AD203B41FA5}">
                      <a16:colId xmlns:a16="http://schemas.microsoft.com/office/drawing/2014/main" val="2453741466"/>
                    </a:ext>
                  </a:extLst>
                </a:gridCol>
                <a:gridCol w="1311301">
                  <a:extLst>
                    <a:ext uri="{9D8B030D-6E8A-4147-A177-3AD203B41FA5}">
                      <a16:colId xmlns:a16="http://schemas.microsoft.com/office/drawing/2014/main" val="1782350637"/>
                    </a:ext>
                  </a:extLst>
                </a:gridCol>
                <a:gridCol w="1308417">
                  <a:extLst>
                    <a:ext uri="{9D8B030D-6E8A-4147-A177-3AD203B41FA5}">
                      <a16:colId xmlns:a16="http://schemas.microsoft.com/office/drawing/2014/main" val="1288870455"/>
                    </a:ext>
                  </a:extLst>
                </a:gridCol>
              </a:tblGrid>
              <a:tr h="266912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Magnet geometry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*Old design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New design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569263"/>
                  </a:ext>
                </a:extLst>
              </a:tr>
              <a:tr h="266912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Width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400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968062"/>
                  </a:ext>
                </a:extLst>
              </a:tr>
              <a:tr h="266912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Height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570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600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636603"/>
                  </a:ext>
                </a:extLst>
              </a:tr>
              <a:tr h="266912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Length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340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340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63324"/>
                  </a:ext>
                </a:extLst>
              </a:tr>
              <a:tr h="266912"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/>
                        <a:t>Aperture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36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1741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03482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552240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06965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58706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104479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621893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139306" algn="l" defTabSz="1034826" rtl="0" eaLnBrk="1" latinLnBrk="0" hangingPunct="1">
                        <a:defRPr sz="2037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40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197783"/>
                  </a:ext>
                </a:extLst>
              </a:tr>
              <a:tr h="266912">
                <a:tc>
                  <a:txBody>
                    <a:bodyPr/>
                    <a:lstStyle/>
                    <a:p>
                      <a:r>
                        <a:rPr lang="en-US" sz="1800" dirty="0"/>
                        <a:t>Pole width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220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250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355071"/>
                  </a:ext>
                </a:extLst>
              </a:tr>
              <a:tr h="266912">
                <a:tc>
                  <a:txBody>
                    <a:bodyPr/>
                    <a:lstStyle/>
                    <a:p>
                      <a:r>
                        <a:rPr lang="en-US" sz="1800" dirty="0"/>
                        <a:t>Pole height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52.5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52.5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660405"/>
                  </a:ext>
                </a:extLst>
              </a:tr>
              <a:tr h="266912">
                <a:tc>
                  <a:txBody>
                    <a:bodyPr/>
                    <a:lstStyle/>
                    <a:p>
                      <a:pPr marL="0" marR="0" lvl="0" indent="0" algn="l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Pole blend radius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24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348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8 mm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783077"/>
                  </a:ext>
                </a:extLst>
              </a:tr>
            </a:tbl>
          </a:graphicData>
        </a:graphic>
      </p:graphicFrame>
      <p:sp>
        <p:nvSpPr>
          <p:cNvPr id="20" name="ZoneTexte 19">
            <a:extLst>
              <a:ext uri="{FF2B5EF4-FFF2-40B4-BE49-F238E27FC236}">
                <a16:creationId xmlns:a16="http://schemas.microsoft.com/office/drawing/2014/main" id="{26F7772F-6998-4371-8A83-E295E25B7CB3}"/>
              </a:ext>
            </a:extLst>
          </p:cNvPr>
          <p:cNvSpPr txBox="1"/>
          <p:nvPr/>
        </p:nvSpPr>
        <p:spPr>
          <a:xfrm>
            <a:off x="5680764" y="4818809"/>
            <a:ext cx="2143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Yoke material: standard steel (C content &lt; 0.1%)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5B89CA3-E97E-4BBE-8F28-569068D8A150}"/>
              </a:ext>
            </a:extLst>
          </p:cNvPr>
          <p:cNvSpPr txBox="1"/>
          <p:nvPr/>
        </p:nvSpPr>
        <p:spPr>
          <a:xfrm>
            <a:off x="359475" y="5843433"/>
            <a:ext cx="443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Courtesy to Jay Benesch.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work is in collaboration with Jay Benesch from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JLab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74EC7C6-43E1-4CE8-8E6F-09453FE23A79}"/>
              </a:ext>
            </a:extLst>
          </p:cNvPr>
          <p:cNvGrpSpPr/>
          <p:nvPr/>
        </p:nvGrpSpPr>
        <p:grpSpPr>
          <a:xfrm>
            <a:off x="6545407" y="3198644"/>
            <a:ext cx="4922408" cy="3168009"/>
            <a:chOff x="6858842" y="3065576"/>
            <a:chExt cx="4922408" cy="316800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157B64F-7B06-4558-8B06-2CF144B8178D}"/>
                </a:ext>
              </a:extLst>
            </p:cNvPr>
            <p:cNvGrpSpPr/>
            <p:nvPr/>
          </p:nvGrpSpPr>
          <p:grpSpPr>
            <a:xfrm>
              <a:off x="6858842" y="3065576"/>
              <a:ext cx="4417184" cy="3168009"/>
              <a:chOff x="6858843" y="3065576"/>
              <a:chExt cx="4417184" cy="3168009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A958CA6-1712-4357-AA67-22A2C927A2F5}"/>
                  </a:ext>
                </a:extLst>
              </p:cNvPr>
              <p:cNvGrpSpPr/>
              <p:nvPr/>
            </p:nvGrpSpPr>
            <p:grpSpPr>
              <a:xfrm>
                <a:off x="7869290" y="3065576"/>
                <a:ext cx="3406737" cy="3168009"/>
                <a:chOff x="8221676" y="2986145"/>
                <a:chExt cx="3406737" cy="3168009"/>
              </a:xfrm>
            </p:grpSpPr>
            <p:pic>
              <p:nvPicPr>
                <p:cNvPr id="26" name="Image 25">
                  <a:extLst>
                    <a:ext uri="{FF2B5EF4-FFF2-40B4-BE49-F238E27FC236}">
                      <a16:creationId xmlns:a16="http://schemas.microsoft.com/office/drawing/2014/main" id="{4BE5B22C-A94E-479A-97CD-ABBFCECC2E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90983" y="2986145"/>
                  <a:ext cx="2642786" cy="3168009"/>
                </a:xfrm>
                <a:prstGeom prst="rect">
                  <a:avLst/>
                </a:prstGeom>
              </p:spPr>
            </p:pic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4B3E762B-511A-4627-8D25-E2036B6BE1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21676" y="4284169"/>
                  <a:ext cx="797342" cy="86942"/>
                </a:xfrm>
                <a:prstGeom prst="straightConnector1">
                  <a:avLst/>
                </a:prstGeom>
                <a:ln w="19050">
                  <a:solidFill>
                    <a:srgbClr val="FF67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497DFD78-94C1-4EC1-98C4-343E979C025E}"/>
                    </a:ext>
                  </a:extLst>
                </p:cNvPr>
                <p:cNvCxnSpPr>
                  <a:cxnSpLocks/>
                  <a:endCxn id="28" idx="2"/>
                </p:cNvCxnSpPr>
                <p:nvPr/>
              </p:nvCxnSpPr>
              <p:spPr>
                <a:xfrm flipV="1">
                  <a:off x="10336645" y="3807118"/>
                  <a:ext cx="1291768" cy="721066"/>
                </a:xfrm>
                <a:prstGeom prst="straightConnector1">
                  <a:avLst/>
                </a:prstGeom>
                <a:ln w="19050">
                  <a:solidFill>
                    <a:srgbClr val="FF67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9F7D62-8559-443B-9056-D85898F03CD6}"/>
                  </a:ext>
                </a:extLst>
              </p:cNvPr>
              <p:cNvSpPr txBox="1"/>
              <p:nvPr/>
            </p:nvSpPr>
            <p:spPr>
              <a:xfrm>
                <a:off x="6858843" y="4178934"/>
                <a:ext cx="1010447" cy="369332"/>
              </a:xfrm>
              <a:prstGeom prst="rect">
                <a:avLst/>
              </a:prstGeom>
              <a:noFill/>
              <a:ln w="12700">
                <a:solidFill>
                  <a:srgbClr val="FF67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Yoke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0DFCBF9-E542-4011-A702-D09769BC6506}"/>
                </a:ext>
              </a:extLst>
            </p:cNvPr>
            <p:cNvSpPr txBox="1"/>
            <p:nvPr/>
          </p:nvSpPr>
          <p:spPr>
            <a:xfrm>
              <a:off x="10770803" y="3517217"/>
              <a:ext cx="1010447" cy="369332"/>
            </a:xfrm>
            <a:prstGeom prst="rect">
              <a:avLst/>
            </a:prstGeom>
            <a:noFill/>
            <a:ln w="12700">
              <a:solidFill>
                <a:srgbClr val="FF67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Coil</a:t>
              </a:r>
            </a:p>
          </p:txBody>
        </p: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2CAEE52E-2D41-412B-B9E7-7A15509D4CF7}"/>
              </a:ext>
            </a:extLst>
          </p:cNvPr>
          <p:cNvSpPr txBox="1"/>
          <p:nvPr/>
        </p:nvSpPr>
        <p:spPr>
          <a:xfrm>
            <a:off x="10448212" y="4426444"/>
            <a:ext cx="1586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90° clock-wise rotation around z-axis.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F8C1B60-1A22-4D02-BF68-B6B3A934DC7B}"/>
              </a:ext>
            </a:extLst>
          </p:cNvPr>
          <p:cNvSpPr txBox="1"/>
          <p:nvPr/>
        </p:nvSpPr>
        <p:spPr>
          <a:xfrm>
            <a:off x="5433400" y="5984166"/>
            <a:ext cx="2782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Tool: Opera 3D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AB9A1C-349D-474B-B77B-5B5B36A37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869" y="915335"/>
            <a:ext cx="6820421" cy="224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40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C2D274-5ECC-4C3F-A7ED-B0A8ECB4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B-com Magnet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25BF65-95FE-4750-B05E-A41A65BD2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2AB8CE-8085-4622-8579-7B6EB913A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9623FB2-7EEB-461C-B6D9-319C13E32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569" y="858345"/>
            <a:ext cx="2647764" cy="488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Design parameters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BCB4D306-61F0-4EC8-891D-0CB390CAD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79EA9B7-D835-4FBD-8500-62096B52A6C4}"/>
              </a:ext>
            </a:extLst>
          </p:cNvPr>
          <p:cNvGrpSpPr/>
          <p:nvPr/>
        </p:nvGrpSpPr>
        <p:grpSpPr>
          <a:xfrm>
            <a:off x="3961273" y="2814227"/>
            <a:ext cx="3516047" cy="1658840"/>
            <a:chOff x="3087508" y="3763181"/>
            <a:chExt cx="3310895" cy="1420885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61530AD4-7982-4801-ADC5-957E59326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0935" y="3763181"/>
              <a:ext cx="1987468" cy="1420885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92919B48-9991-4F0C-815C-70F28BB7E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7508" y="3818498"/>
              <a:ext cx="1233256" cy="10819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pic>
        <p:nvPicPr>
          <p:cNvPr id="25" name="Image 24">
            <a:extLst>
              <a:ext uri="{FF2B5EF4-FFF2-40B4-BE49-F238E27FC236}">
                <a16:creationId xmlns:a16="http://schemas.microsoft.com/office/drawing/2014/main" id="{79AED2B7-97CD-4EFC-AFA0-2FB93DDE8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42" y="1547574"/>
            <a:ext cx="2797619" cy="3020958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FB6C429A-D077-40BE-8475-F83E5C8BB3D0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2864381" y="3109589"/>
            <a:ext cx="1096892" cy="400783"/>
          </a:xfrm>
          <a:prstGeom prst="straightConnector1">
            <a:avLst/>
          </a:prstGeom>
          <a:ln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au 36">
                <a:extLst>
                  <a:ext uri="{FF2B5EF4-FFF2-40B4-BE49-F238E27FC236}">
                    <a16:creationId xmlns:a16="http://schemas.microsoft.com/office/drawing/2014/main" id="{729E61BD-CF58-4799-8892-A9A8457F1F4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801014" y="1746112"/>
              <a:ext cx="4033505" cy="2726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1362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892143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</a:tblGrid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Coil Parameters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Value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Excitation current NI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11520.2625 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A.turn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Number of turns/coil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600" dirty="0"/>
                            <a:t>6</a:t>
                          </a:r>
                          <a:r>
                            <a:rPr lang="en-US" sz="1600" baseline="0" dirty="0"/>
                            <a:t> = 30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Current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ym typeface="Wingdings" panose="05000000000000000000" pitchFamily="2" charset="2"/>
                            </a:rPr>
                            <a:t>384 A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93782201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Coil cross section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6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72.25</m:t>
                                </m:r>
                                <m:sSup>
                                  <m:sSupPr>
                                    <m:ctrlP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</m:t>
                                    </m:r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4469906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Current density J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sym typeface="Wingdings" panose="05000000000000000000" pitchFamily="2" charset="2"/>
                            </a:rPr>
                            <a:t>5.315 </a:t>
                          </a:r>
                          <a:r>
                            <a:rPr lang="en-US" sz="1600" dirty="0">
                              <a:sym typeface="Wingdings" panose="05000000000000000000" pitchFamily="2" charset="2"/>
                            </a:rPr>
                            <a:t>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9516310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Material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Copper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01486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au 36">
                <a:extLst>
                  <a:ext uri="{FF2B5EF4-FFF2-40B4-BE49-F238E27FC236}">
                    <a16:creationId xmlns:a16="http://schemas.microsoft.com/office/drawing/2014/main" id="{729E61BD-CF58-4799-8892-A9A8457F1F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7591030"/>
                  </p:ext>
                </p:extLst>
              </p:nvPr>
            </p:nvGraphicFramePr>
            <p:xfrm>
              <a:off x="7801014" y="1746112"/>
              <a:ext cx="4033505" cy="2726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1362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892143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</a:tblGrid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Coil Parameters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Value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Excitation current NI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11520.2625 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A.turn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Number of turns/coil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3505" t="-204688" r="-643" b="-4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Current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ym typeface="Wingdings" panose="05000000000000000000" pitchFamily="2" charset="2"/>
                            </a:rPr>
                            <a:t>384 A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93782201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pPr marL="0" marR="0" lvl="0" indent="0" algn="l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Coil cross section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3505" t="-404688" r="-643" b="-2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4469906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Current density J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3505" t="-504688" r="-643" b="-1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9516310"/>
                      </a:ext>
                    </a:extLst>
                  </a:tr>
                  <a:tr h="38956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Material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Copper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01486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4" name="ZoneTexte 43">
            <a:extLst>
              <a:ext uri="{FF2B5EF4-FFF2-40B4-BE49-F238E27FC236}">
                <a16:creationId xmlns:a16="http://schemas.microsoft.com/office/drawing/2014/main" id="{2CAEE52E-2D41-412B-B9E7-7A15509D4CF7}"/>
              </a:ext>
            </a:extLst>
          </p:cNvPr>
          <p:cNvSpPr txBox="1"/>
          <p:nvPr/>
        </p:nvSpPr>
        <p:spPr>
          <a:xfrm>
            <a:off x="7779931" y="4604118"/>
            <a:ext cx="4196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Excitation current calculated for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 = 0.87 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D33D86A-4118-4894-B25D-9683402F3FCA}"/>
              </a:ext>
            </a:extLst>
          </p:cNvPr>
          <p:cNvSpPr txBox="1"/>
          <p:nvPr/>
        </p:nvSpPr>
        <p:spPr>
          <a:xfrm>
            <a:off x="148500" y="6067195"/>
            <a:ext cx="8203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Hollow copper conductor from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Luvata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company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https://www.luvata.com/products/hollow-conductors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427648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1B6359D-1740-430C-92F8-F89E665E5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13" y="1587877"/>
            <a:ext cx="6438062" cy="4796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A8399AA-2AB5-4D69-BF86-DF70DD83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B-com Magnet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641389-45E7-4BB0-80E3-19FC6610D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34A6C-293D-4938-8C94-867BBF78D389}" type="slidenum">
              <a:rPr kumimoji="0" lang="en-US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35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38F2749-EE57-4A13-86F5-3F732E5B8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9F0006-5339-4401-BECC-C62E90D662B2}"/>
              </a:ext>
            </a:extLst>
          </p:cNvPr>
          <p:cNvSpPr txBox="1"/>
          <p:nvPr/>
        </p:nvSpPr>
        <p:spPr>
          <a:xfrm>
            <a:off x="504641" y="781862"/>
            <a:ext cx="3330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calculations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5229170-12A1-4CF8-8EF5-25F184FBBB6C}"/>
              </a:ext>
            </a:extLst>
          </p:cNvPr>
          <p:cNvGrpSpPr/>
          <p:nvPr/>
        </p:nvGrpSpPr>
        <p:grpSpPr>
          <a:xfrm>
            <a:off x="8664608" y="3985947"/>
            <a:ext cx="1789687" cy="1837804"/>
            <a:chOff x="9419353" y="3525070"/>
            <a:chExt cx="2460089" cy="2519407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650FDECD-CA2F-4CFD-8328-D63D62754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2542" y="3883514"/>
              <a:ext cx="1845273" cy="1976298"/>
            </a:xfrm>
            <a:prstGeom prst="rect">
              <a:avLst/>
            </a:prstGeom>
          </p:spPr>
        </p:pic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C99B9855-3915-46C4-B154-8A98E21419FB}"/>
                </a:ext>
              </a:extLst>
            </p:cNvPr>
            <p:cNvCxnSpPr>
              <a:cxnSpLocks/>
            </p:cNvCxnSpPr>
            <p:nvPr/>
          </p:nvCxnSpPr>
          <p:spPr>
            <a:xfrm>
              <a:off x="10605178" y="4327926"/>
              <a:ext cx="0" cy="669696"/>
            </a:xfrm>
            <a:prstGeom prst="straightConnector1">
              <a:avLst/>
            </a:prstGeom>
            <a:ln w="19050">
              <a:solidFill>
                <a:srgbClr val="FF67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854C0C3F-7D94-4BF6-BC01-6B519A7290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8077" y="5447667"/>
              <a:ext cx="367386" cy="361125"/>
            </a:xfrm>
            <a:prstGeom prst="straightConnector1">
              <a:avLst/>
            </a:prstGeom>
            <a:ln w="19050">
              <a:solidFill>
                <a:srgbClr val="FF67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62B124BD-1426-49B1-A0D4-56170CD40C63}"/>
                </a:ext>
              </a:extLst>
            </p:cNvPr>
            <p:cNvSpPr txBox="1"/>
            <p:nvPr/>
          </p:nvSpPr>
          <p:spPr>
            <a:xfrm>
              <a:off x="9419353" y="5675146"/>
              <a:ext cx="55939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F496A0F-F613-4AC0-8768-CAA2CD4ECBFF}"/>
                </a:ext>
              </a:extLst>
            </p:cNvPr>
            <p:cNvSpPr txBox="1"/>
            <p:nvPr/>
          </p:nvSpPr>
          <p:spPr>
            <a:xfrm>
              <a:off x="10085763" y="3525070"/>
              <a:ext cx="55939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0E970BBD-B636-4871-9425-F0D904B6CC05}"/>
                </a:ext>
              </a:extLst>
            </p:cNvPr>
            <p:cNvSpPr txBox="1"/>
            <p:nvPr/>
          </p:nvSpPr>
          <p:spPr>
            <a:xfrm>
              <a:off x="11320045" y="5048111"/>
              <a:ext cx="55939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8753B6AC-4356-4910-95B0-F6C2BF73D445}"/>
                    </a:ext>
                  </a:extLst>
                </p:cNvPr>
                <p:cNvSpPr txBox="1"/>
                <p:nvPr/>
              </p:nvSpPr>
              <p:spPr>
                <a:xfrm>
                  <a:off x="10377692" y="4329075"/>
                  <a:ext cx="995475" cy="6046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sz="18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FF67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18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srgbClr val="FF67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8753B6AC-4356-4910-95B0-F6C2BF73D4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692" y="4329075"/>
                  <a:ext cx="995475" cy="60468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8BCBFA4-0D9C-42AB-8CAA-B003A8A0FEC8}"/>
                </a:ext>
              </a:extLst>
            </p:cNvPr>
            <p:cNvSpPr txBox="1"/>
            <p:nvPr/>
          </p:nvSpPr>
          <p:spPr>
            <a:xfrm>
              <a:off x="9968667" y="5397887"/>
              <a:ext cx="934247" cy="554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</a:t>
              </a:r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EAED364-5EFF-4662-95FB-9B46A2DBD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CE73A08-6F52-4E38-B5D2-BE2AE4A933E1}"/>
              </a:ext>
            </a:extLst>
          </p:cNvPr>
          <p:cNvSpPr txBox="1"/>
          <p:nvPr/>
        </p:nvSpPr>
        <p:spPr>
          <a:xfrm>
            <a:off x="7714696" y="1533503"/>
            <a:ext cx="4261320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Edges with field larger than 1.8 T are not displayed.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chamfer or shims is added to the pole.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a blend radius of 8 mm is used.</a:t>
            </a: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C02375B8-980C-4AB3-A64E-07EB0A64BCE7}"/>
              </a:ext>
            </a:extLst>
          </p:cNvPr>
          <p:cNvSpPr/>
          <p:nvPr/>
        </p:nvSpPr>
        <p:spPr>
          <a:xfrm>
            <a:off x="3238934" y="3936125"/>
            <a:ext cx="405775" cy="369056"/>
          </a:xfrm>
          <a:prstGeom prst="flowChartConnector">
            <a:avLst/>
          </a:prstGeom>
          <a:noFill/>
          <a:ln w="28575">
            <a:solidFill>
              <a:srgbClr val="FF6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593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399AA-2AB5-4D69-BF86-DF70DD83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B-com Magnet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641389-45E7-4BB0-80E3-19FC6610D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34A6C-293D-4938-8C94-867BBF78D389}" type="slidenum">
              <a:rPr kumimoji="0" lang="en-US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35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38F2749-EE57-4A13-86F5-3F732E5B8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9F0006-5339-4401-BECC-C62E90D662B2}"/>
              </a:ext>
            </a:extLst>
          </p:cNvPr>
          <p:cNvSpPr txBox="1"/>
          <p:nvPr/>
        </p:nvSpPr>
        <p:spPr>
          <a:xfrm>
            <a:off x="504641" y="823052"/>
            <a:ext cx="3330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calculations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EAED364-5EFF-4662-95FB-9B46A2DBD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CE73A08-6F52-4E38-B5D2-BE2AE4A933E1}"/>
                  </a:ext>
                </a:extLst>
              </p:cNvPr>
              <p:cNvSpPr txBox="1"/>
              <p:nvPr/>
            </p:nvSpPr>
            <p:spPr>
              <a:xfrm>
                <a:off x="3911097" y="5234454"/>
                <a:ext cx="5232711" cy="942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</m:t>
                        </m:r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𝑑𝑙</m:t>
                        </m:r>
                      </m:e>
                    </m:nary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=0.3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</m:t>
                    </m:r>
                    <m:r>
                      <a: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along the magnet length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for 0.34 m yoke length  B = 0.88 T</a:t>
                </a: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CE73A08-6F52-4E38-B5D2-BE2AE4A93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097" y="5234454"/>
                <a:ext cx="5232711" cy="942822"/>
              </a:xfrm>
              <a:prstGeom prst="rect">
                <a:avLst/>
              </a:prstGeom>
              <a:blipFill>
                <a:blip r:embed="rId3"/>
                <a:stretch>
                  <a:fillRect t="-45455" b="-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3216E09-0375-4A48-BB65-DE761D4BA0C7}"/>
              </a:ext>
            </a:extLst>
          </p:cNvPr>
          <p:cNvGrpSpPr/>
          <p:nvPr/>
        </p:nvGrpSpPr>
        <p:grpSpPr>
          <a:xfrm>
            <a:off x="728606" y="1552263"/>
            <a:ext cx="4833135" cy="3542727"/>
            <a:chOff x="606795" y="1289618"/>
            <a:chExt cx="4833135" cy="35427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ZoneTexte 3">
                  <a:extLst>
                    <a:ext uri="{FF2B5EF4-FFF2-40B4-BE49-F238E27FC236}">
                      <a16:creationId xmlns:a16="http://schemas.microsoft.com/office/drawing/2014/main" id="{DF2208CB-8492-49DC-B6F3-FBF038F2E1E7}"/>
                    </a:ext>
                  </a:extLst>
                </p:cNvPr>
                <p:cNvSpPr txBox="1"/>
                <p:nvPr/>
              </p:nvSpPr>
              <p:spPr>
                <a:xfrm>
                  <a:off x="1280484" y="4524568"/>
                  <a:ext cx="41594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𝐵𝑦</m:t>
                        </m:r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(0, 0, 0) = 0.716382 </m:t>
                        </m:r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oMath>
                    </m:oMathPara>
                  </a14:m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" name="ZoneTexte 3">
                  <a:extLst>
                    <a:ext uri="{FF2B5EF4-FFF2-40B4-BE49-F238E27FC236}">
                      <a16:creationId xmlns:a16="http://schemas.microsoft.com/office/drawing/2014/main" id="{DF2208CB-8492-49DC-B6F3-FBF038F2E1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0484" y="4524568"/>
                  <a:ext cx="4159446" cy="307777"/>
                </a:xfrm>
                <a:prstGeom prst="rect">
                  <a:avLst/>
                </a:prstGeom>
                <a:blipFill>
                  <a:blip r:embed="rId4"/>
                  <a:stretch>
                    <a:fillRect t="-3922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8643249-291C-43FA-94C6-5F582FADA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795" y="1289618"/>
              <a:ext cx="4833135" cy="3258705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7DD581-E59D-40AE-B811-E0B217D4C964}"/>
              </a:ext>
            </a:extLst>
          </p:cNvPr>
          <p:cNvGrpSpPr/>
          <p:nvPr/>
        </p:nvGrpSpPr>
        <p:grpSpPr>
          <a:xfrm>
            <a:off x="6665338" y="1424183"/>
            <a:ext cx="4798056" cy="3920104"/>
            <a:chOff x="6786077" y="1203179"/>
            <a:chExt cx="4798056" cy="39201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144520C2-4FDB-4941-BB6D-2D05DE362B1F}"/>
                    </a:ext>
                  </a:extLst>
                </p:cNvPr>
                <p:cNvSpPr txBox="1"/>
                <p:nvPr/>
              </p:nvSpPr>
              <p:spPr>
                <a:xfrm>
                  <a:off x="7429307" y="4571081"/>
                  <a:ext cx="4154826" cy="5522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en-US" sz="1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kumimoji="0" lang="en-US" sz="1400" b="0" i="0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Δ</m:t>
                            </m:r>
                            <m:r>
                              <a:rPr kumimoji="0" lang="en-US" sz="1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𝐵</m:t>
                            </m:r>
                          </m:num>
                          <m:den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kumimoji="0" lang="en-US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sz="1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1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𝐵</m:t>
                            </m:r>
                            <m:d>
                              <m:dPr>
                                <m:ctrlPr>
                                  <a:rPr kumimoji="0" lang="en-US" sz="1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sz="1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</m:e>
                            </m:d>
                            <m:r>
                              <a:rPr kumimoji="0" lang="en-US" sz="1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144520C2-4FDB-4941-BB6D-2D05DE362B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9307" y="4571081"/>
                  <a:ext cx="4154826" cy="55220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F68BEC-884D-4E45-B264-F99B89205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6077" y="1203179"/>
              <a:ext cx="4728926" cy="3345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1054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2124</Words>
  <Application>Microsoft Office PowerPoint</Application>
  <PresentationFormat>Widescreen</PresentationFormat>
  <Paragraphs>893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AAAAAB+HelveticaNeue-Medium</vt:lpstr>
      <vt:lpstr>AAAAAF+HelveticaNeue</vt:lpstr>
      <vt:lpstr>AAAAAG+HelveticaNeue</vt:lpstr>
      <vt:lpstr>Arial</vt:lpstr>
      <vt:lpstr>Arial Unicode MS</vt:lpstr>
      <vt:lpstr>Calibri</vt:lpstr>
      <vt:lpstr>Calibri Light</vt:lpstr>
      <vt:lpstr>Cambria Math</vt:lpstr>
      <vt:lpstr>Helvetica Neue</vt:lpstr>
      <vt:lpstr>Symbol</vt:lpstr>
      <vt:lpstr>Times New Roman</vt:lpstr>
      <vt:lpstr>Wingdings</vt:lpstr>
      <vt:lpstr>Office Theme</vt:lpstr>
      <vt:lpstr>Masque IJCLab standard</vt:lpstr>
      <vt:lpstr>2_Office Theme</vt:lpstr>
      <vt:lpstr>1_Masque IJCLab standard</vt:lpstr>
      <vt:lpstr>2_Masque IJCLab standard</vt:lpstr>
      <vt:lpstr>1_Office Theme</vt:lpstr>
      <vt:lpstr>PowerPoint Presentation</vt:lpstr>
      <vt:lpstr>Outline</vt:lpstr>
      <vt:lpstr>PERLE Optics </vt:lpstr>
      <vt:lpstr>PERLE Dipole Magnets</vt:lpstr>
      <vt:lpstr>PERLE Optics </vt:lpstr>
      <vt:lpstr>B-com Magnet</vt:lpstr>
      <vt:lpstr>B-com Magnet</vt:lpstr>
      <vt:lpstr>B-com Magnet</vt:lpstr>
      <vt:lpstr>B-com Magnet</vt:lpstr>
      <vt:lpstr>B-com Magnet</vt:lpstr>
      <vt:lpstr>Cooling and Electrical Calculations: 8X8 conductor 2 vs. 3 Pancakes</vt:lpstr>
      <vt:lpstr>Cooling and Electrical Calculations: 5X5 conductor in 4 Pancakes</vt:lpstr>
      <vt:lpstr>Cooling and Electrical Calculations: 5X5 conductor in 3 Pancakes</vt:lpstr>
      <vt:lpstr>Space Constraints in Spreader/Recombiner Sections</vt:lpstr>
      <vt:lpstr>Conclusion and Outlook</vt:lpstr>
      <vt:lpstr>PowerPoint Presentation</vt:lpstr>
      <vt:lpstr>Cooling and Electrical Calculations</vt:lpstr>
      <vt:lpstr>Preliminary Cost Estimation: Coil</vt:lpstr>
      <vt:lpstr>Recommended materials for the magnets manufacture</vt:lpstr>
      <vt:lpstr>Low Carbon Steel (AISI M1010)</vt:lpstr>
      <vt:lpstr>Cobalt Steel Vanadium Permendur</vt:lpstr>
      <vt:lpstr>Preliminary Cost Estimation: B-com magnet</vt:lpstr>
      <vt:lpstr>PERLE Dipole Magnets: 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rasha abukeshek</dc:creator>
  <cp:lastModifiedBy>rasha abukeshek</cp:lastModifiedBy>
  <cp:revision>59</cp:revision>
  <dcterms:created xsi:type="dcterms:W3CDTF">2023-06-20T11:42:33Z</dcterms:created>
  <dcterms:modified xsi:type="dcterms:W3CDTF">2023-06-26T08:32:28Z</dcterms:modified>
</cp:coreProperties>
</file>