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7" r:id="rId1"/>
    <p:sldMasterId id="2147483713" r:id="rId2"/>
  </p:sldMasterIdLst>
  <p:notesMasterIdLst>
    <p:notesMasterId r:id="rId16"/>
  </p:notesMasterIdLst>
  <p:sldIdLst>
    <p:sldId id="256" r:id="rId3"/>
    <p:sldId id="1767" r:id="rId4"/>
    <p:sldId id="1742" r:id="rId5"/>
    <p:sldId id="1695" r:id="rId6"/>
    <p:sldId id="1776" r:id="rId7"/>
    <p:sldId id="1779" r:id="rId8"/>
    <p:sldId id="1778" r:id="rId9"/>
    <p:sldId id="1752" r:id="rId10"/>
    <p:sldId id="1761" r:id="rId11"/>
    <p:sldId id="1748" r:id="rId12"/>
    <p:sldId id="1774" r:id="rId13"/>
    <p:sldId id="1775" r:id="rId14"/>
    <p:sldId id="1780" r:id="rId15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6700"/>
    <a:srgbClr val="229023"/>
    <a:srgbClr val="F39200"/>
    <a:srgbClr val="E05314"/>
    <a:srgbClr val="6600CC"/>
    <a:srgbClr val="7A286A"/>
    <a:srgbClr val="511F74"/>
    <a:srgbClr val="00294B"/>
    <a:srgbClr val="456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36" autoAdjust="0"/>
    <p:restoredTop sz="96291" autoAdjust="0"/>
  </p:normalViewPr>
  <p:slideViewPr>
    <p:cSldViewPr>
      <p:cViewPr>
        <p:scale>
          <a:sx n="120" d="100"/>
          <a:sy n="120" d="100"/>
        </p:scale>
        <p:origin x="728" y="624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22/06/2023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logo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025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6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1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1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8" y="5714821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1" y="797497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23220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10308112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</p:spTree>
    <p:extLst>
      <p:ext uri="{BB962C8B-B14F-4D97-AF65-F5344CB8AC3E}">
        <p14:creationId xmlns:p14="http://schemas.microsoft.com/office/powerpoint/2010/main" val="901638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49610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3060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8089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8742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11971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60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81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562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461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469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799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08900" y="322263"/>
            <a:ext cx="2322513" cy="513556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322263"/>
            <a:ext cx="6815137" cy="51355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616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-ijcl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8208911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26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062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14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10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23/06/2023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1" r:id="rId3"/>
    <p:sldLayoutId id="2147483708" r:id="rId4"/>
    <p:sldLayoutId id="2147483709" r:id="rId5"/>
    <p:sldLayoutId id="2147483702" r:id="rId6"/>
    <p:sldLayoutId id="2147483703" r:id="rId7"/>
    <p:sldLayoutId id="2147483704" r:id="rId8"/>
    <p:sldLayoutId id="2147483710" r:id="rId9"/>
    <p:sldLayoutId id="2147483711" r:id="rId10"/>
    <p:sldLayoutId id="214748372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23/06/2023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PERLE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17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3C8A8624-B6BC-4CDB-B6BA-56A8EA4F98B6}"/>
              </a:ext>
            </a:extLst>
          </p:cNvPr>
          <p:cNvSpPr txBox="1">
            <a:spLocks/>
          </p:cNvSpPr>
          <p:nvPr/>
        </p:nvSpPr>
        <p:spPr>
          <a:xfrm>
            <a:off x="2231300" y="1805608"/>
            <a:ext cx="6899503" cy="30243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3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Collaboration Meeting</a:t>
            </a:r>
          </a:p>
          <a:p>
            <a:pPr algn="ctr" fontAlgn="auto">
              <a:spcAft>
                <a:spcPts val="0"/>
              </a:spcAft>
            </a:pPr>
            <a:endParaRPr lang="fr-FR" sz="3600" dirty="0">
              <a:solidFill>
                <a:srgbClr val="FF6700"/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r>
              <a:rPr lang="fr-FR" sz="3600" dirty="0">
                <a:solidFill>
                  <a:srgbClr val="FF6700"/>
                </a:solidFill>
                <a:latin typeface="+mn-lt"/>
              </a:rPr>
              <a:t>Setting up of PERLE</a:t>
            </a:r>
            <a:endParaRPr lang="en-GB" sz="3600" dirty="0">
              <a:solidFill>
                <a:srgbClr val="FF6700"/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endParaRPr lang="en-GB" sz="2000" dirty="0">
              <a:solidFill>
                <a:srgbClr val="FF6700"/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endParaRPr lang="en-GB" sz="2000" dirty="0">
              <a:solidFill>
                <a:srgbClr val="FF6700"/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endParaRPr lang="en-GB" sz="18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r>
              <a:rPr lang="en-GB" sz="1800" dirty="0">
                <a:latin typeface="+mn-lt"/>
              </a:rPr>
              <a:t>CERN, June 23rd 2023</a:t>
            </a:r>
          </a:p>
          <a:p>
            <a:pPr algn="ctr" fontAlgn="auto">
              <a:spcAft>
                <a:spcPts val="0"/>
              </a:spcAft>
            </a:pPr>
            <a:r>
              <a:rPr lang="en-GB" sz="1800" dirty="0">
                <a:latin typeface="+mn-lt"/>
              </a:rPr>
              <a:t>Walid KAABI</a:t>
            </a:r>
            <a:endParaRPr lang="en-GB" sz="1800" i="1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8B6636B2-6627-BBE3-D987-A4E107197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819" y="869504"/>
            <a:ext cx="1274175" cy="864096"/>
          </a:xfrm>
          <a:prstGeom prst="rect">
            <a:avLst/>
          </a:prstGeom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672586-E2E1-2B0E-6B47-B4D2CAADD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31E49D-1E91-04E0-1CDF-485FA533B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F78197-FF5B-267C-945D-CA26CA696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0563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8F2F6B8-CF99-453F-AECB-DAC97DF0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A6C-293D-4938-8C94-867BBF78D389}" type="slidenum">
              <a:rPr lang="en-US" smtClean="0"/>
              <a:t>10</a:t>
            </a:fld>
            <a:endParaRPr lang="en-US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F69E775-7CCC-4F29-BFA0-AA7562989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0F5F689-F331-4317-29F9-936F1C47E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6" y="149426"/>
            <a:ext cx="7093501" cy="432048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</a:rPr>
              <a:t>PERLE Phasing Strategy 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D5A5926F-DC42-D6F4-7072-A5079AC06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28B8F0E-C7D7-C9EB-1096-2E019DA0CE76}"/>
              </a:ext>
            </a:extLst>
          </p:cNvPr>
          <p:cNvSpPr txBox="1"/>
          <p:nvPr/>
        </p:nvSpPr>
        <p:spPr>
          <a:xfrm>
            <a:off x="201813" y="869504"/>
            <a:ext cx="55477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>
                <a:solidFill>
                  <a:srgbClr val="FF6700"/>
                </a:solidFill>
                <a:latin typeface="+mn-lt"/>
              </a:rPr>
              <a:t>Phase 1: Injection line installation (mid 2022- 2027)</a:t>
            </a:r>
          </a:p>
          <a:p>
            <a:pPr algn="just"/>
            <a:endParaRPr lang="en-GB" sz="1600" dirty="0">
              <a:latin typeface="+mn-lt"/>
            </a:endParaRPr>
          </a:p>
          <a:p>
            <a:pPr algn="just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opportunity: </a:t>
            </a:r>
          </a:p>
          <a:p>
            <a:pPr algn="just"/>
            <a:r>
              <a:rPr lang="en-GB" sz="1600" dirty="0">
                <a:latin typeface="+mn-lt"/>
              </a:rPr>
              <a:t>Availability of an electron source ready for installation: The Alice DC Gun as in-kind contribution and now the RI Gun.</a:t>
            </a:r>
          </a:p>
          <a:p>
            <a:pPr algn="just"/>
            <a:endParaRPr lang="en-GB" sz="1600" dirty="0">
              <a:latin typeface="+mn-lt"/>
            </a:endParaRPr>
          </a:p>
          <a:p>
            <a:pPr algn="just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motivation: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Acquire experience on DC gun operation, photocathodes production, booster operation and control...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Qualification of the injection line at the nominal beam parameters with a perfect mastery and control of beam quality before injection into the ERL loop. 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en-GB" sz="1600" dirty="0">
              <a:latin typeface="+mn-lt"/>
            </a:endParaRPr>
          </a:p>
          <a:p>
            <a:pPr algn="just"/>
            <a:endParaRPr lang="en-GB" sz="1600" dirty="0">
              <a:latin typeface="+mn-lt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8708ECB1-B4DE-D644-4FD9-8EB6B00FEACB}"/>
              </a:ext>
            </a:extLst>
          </p:cNvPr>
          <p:cNvGrpSpPr/>
          <p:nvPr/>
        </p:nvGrpSpPr>
        <p:grpSpPr>
          <a:xfrm>
            <a:off x="5962451" y="1445568"/>
            <a:ext cx="4608512" cy="2088232"/>
            <a:chOff x="5746427" y="1373560"/>
            <a:chExt cx="4968552" cy="2160240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E34B9344-F659-A7A0-1457-C16BC3021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9812" y="1373560"/>
              <a:ext cx="4053953" cy="2149411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294D51C-B4CC-4853-BF61-A78E939C295A}"/>
                </a:ext>
              </a:extLst>
            </p:cNvPr>
            <p:cNvSpPr txBox="1"/>
            <p:nvPr/>
          </p:nvSpPr>
          <p:spPr>
            <a:xfrm>
              <a:off x="5746427" y="2589173"/>
              <a:ext cx="849344" cy="430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350-500 kV </a:t>
              </a:r>
            </a:p>
            <a:p>
              <a:pPr algn="ctr"/>
              <a:r>
                <a:rPr lang="en-GB" sz="900" dirty="0"/>
                <a:t>DC gun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0A7A713F-8989-3DCD-E715-C6FD6787F8FD}"/>
                </a:ext>
              </a:extLst>
            </p:cNvPr>
            <p:cNvSpPr txBox="1"/>
            <p:nvPr/>
          </p:nvSpPr>
          <p:spPr>
            <a:xfrm>
              <a:off x="6519281" y="1425309"/>
              <a:ext cx="688407" cy="268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/>
                  </a:solidFill>
                </a:rPr>
                <a:t>HV tank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FADB898F-8C1B-3605-8C68-7B55C850DD80}"/>
                </a:ext>
              </a:extLst>
            </p:cNvPr>
            <p:cNvSpPr txBox="1"/>
            <p:nvPr/>
          </p:nvSpPr>
          <p:spPr>
            <a:xfrm>
              <a:off x="7437157" y="3103440"/>
              <a:ext cx="1912243" cy="430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Booster: </a:t>
              </a:r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5 single-cell cavities (802MHz) individually powered</a:t>
              </a:r>
              <a:endParaRPr lang="en-GB" sz="900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4157EB4D-D828-5BCD-2542-84E4F97158FB}"/>
                </a:ext>
              </a:extLst>
            </p:cNvPr>
            <p:cNvSpPr txBox="1"/>
            <p:nvPr/>
          </p:nvSpPr>
          <p:spPr>
            <a:xfrm>
              <a:off x="7437157" y="1760936"/>
              <a:ext cx="688407" cy="268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Buncher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FD02EFB1-916D-B359-ED20-BF86499D0606}"/>
                </a:ext>
              </a:extLst>
            </p:cNvPr>
            <p:cNvSpPr txBox="1"/>
            <p:nvPr/>
          </p:nvSpPr>
          <p:spPr>
            <a:xfrm>
              <a:off x="9349399" y="2516094"/>
              <a:ext cx="688407" cy="268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Merger</a:t>
              </a:r>
            </a:p>
          </p:txBody>
        </p: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1E98515D-0282-C319-AACB-17DC32C0C9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3647" y="2029910"/>
              <a:ext cx="152979" cy="486184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31759560-6C16-AB96-DB75-AEED57BCD076}"/>
                </a:ext>
              </a:extLst>
            </p:cNvPr>
            <p:cNvSpPr txBox="1"/>
            <p:nvPr/>
          </p:nvSpPr>
          <p:spPr>
            <a:xfrm>
              <a:off x="6213322" y="3019533"/>
              <a:ext cx="1489029" cy="430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Light box</a:t>
              </a:r>
            </a:p>
            <a:p>
              <a:pPr algn="ctr"/>
              <a:r>
                <a:rPr lang="en-GB" sz="900" dirty="0"/>
                <a:t>Green laser 40 MHz</a:t>
              </a:r>
            </a:p>
          </p:txBody>
        </p: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7C9B85A4-1EDD-A30A-DDAC-E61BE11959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40104" y="2432188"/>
              <a:ext cx="179798" cy="653997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2F9892FA-9138-1F42-754B-1DE9F5DE6C64}"/>
                </a:ext>
              </a:extLst>
            </p:cNvPr>
            <p:cNvSpPr txBox="1"/>
            <p:nvPr/>
          </p:nvSpPr>
          <p:spPr>
            <a:xfrm>
              <a:off x="7131197" y="1509216"/>
              <a:ext cx="3583782" cy="268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Photocathodes loading chamber (Sb-based photocathodes)</a:t>
              </a:r>
            </a:p>
          </p:txBody>
        </p: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976F00BC-02B3-2FB2-003C-7B44F81AA8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07688" y="1760936"/>
              <a:ext cx="152979" cy="486184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782F2BFC-EA5D-DFC1-18ED-CF7B4373ADC0}"/>
              </a:ext>
            </a:extLst>
          </p:cNvPr>
          <p:cNvSpPr txBox="1"/>
          <p:nvPr/>
        </p:nvSpPr>
        <p:spPr>
          <a:xfrm>
            <a:off x="201812" y="3821832"/>
            <a:ext cx="102251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Authorisation for this first important phase could be obtained relatively easily from the security authorities.</a:t>
            </a:r>
          </a:p>
          <a:p>
            <a:pPr algn="just"/>
            <a:endParaRPr lang="en-GB" sz="1600" dirty="0">
              <a:latin typeface="+mn-lt"/>
            </a:endParaRPr>
          </a:p>
          <a:p>
            <a:pPr algn="just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critical issues:</a:t>
            </a:r>
          </a:p>
          <a:p>
            <a:pPr algn="just"/>
            <a:r>
              <a:rPr lang="en-GB" sz="1600" dirty="0">
                <a:latin typeface="+mn-lt"/>
              </a:rPr>
              <a:t>The booster design and fabrication tasks still not assigned</a:t>
            </a:r>
          </a:p>
        </p:txBody>
      </p:sp>
    </p:spTree>
    <p:extLst>
      <p:ext uri="{BB962C8B-B14F-4D97-AF65-F5344CB8AC3E}">
        <p14:creationId xmlns:p14="http://schemas.microsoft.com/office/powerpoint/2010/main" val="3927132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8F2F6B8-CF99-453F-AECB-DAC97DF0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A6C-293D-4938-8C94-867BBF78D389}" type="slidenum">
              <a:rPr lang="en-US" smtClean="0"/>
              <a:t>11</a:t>
            </a:fld>
            <a:endParaRPr lang="en-US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F69E775-7CCC-4F29-BFA0-AA7562989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0F5F689-F331-4317-29F9-936F1C47E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6" y="149426"/>
            <a:ext cx="7093501" cy="432048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</a:rPr>
              <a:t>PERLE Phasing Strategy 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D5A5926F-DC42-D6F4-7072-A5079AC06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28B8F0E-C7D7-C9EB-1096-2E019DA0CE76}"/>
              </a:ext>
            </a:extLst>
          </p:cNvPr>
          <p:cNvSpPr txBox="1"/>
          <p:nvPr/>
        </p:nvSpPr>
        <p:spPr>
          <a:xfrm>
            <a:off x="201813" y="797496"/>
            <a:ext cx="619268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>
                <a:solidFill>
                  <a:srgbClr val="FF6700"/>
                </a:solidFill>
                <a:latin typeface="+mn-lt"/>
              </a:rPr>
              <a:t>Phase 2: PERLE 250 MeV version (2024- 2030)</a:t>
            </a:r>
          </a:p>
          <a:p>
            <a:pPr algn="just"/>
            <a:endParaRPr lang="en-GB" sz="1600" dirty="0">
              <a:latin typeface="+mn-lt"/>
            </a:endParaRPr>
          </a:p>
          <a:p>
            <a:pPr algn="just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opportunity: </a:t>
            </a:r>
          </a:p>
          <a:p>
            <a:pPr algn="just"/>
            <a:r>
              <a:rPr lang="en-GB" sz="1600" dirty="0">
                <a:latin typeface="+mn-lt"/>
              </a:rPr>
              <a:t>Funding of the first cryomodule within </a:t>
            </a:r>
            <a:r>
              <a:rPr lang="en-GB" sz="1600" dirty="0" err="1">
                <a:latin typeface="+mn-lt"/>
              </a:rPr>
              <a:t>iSAS</a:t>
            </a:r>
            <a:r>
              <a:rPr lang="en-GB" sz="1600" dirty="0">
                <a:latin typeface="+mn-lt"/>
              </a:rPr>
              <a:t> project + matching fund from own resources.</a:t>
            </a:r>
          </a:p>
          <a:p>
            <a:pPr algn="just"/>
            <a:endParaRPr lang="en-GB" sz="1600" dirty="0">
              <a:latin typeface="+mn-lt"/>
            </a:endParaRPr>
          </a:p>
          <a:p>
            <a:pPr algn="just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motivation: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Demonstration of the multi-turn, high-current operation in a reasonable time schedule.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More time for commissioning and acquiring experience on ERL operation in an unexplored power regime (5MW).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Test of the SRF system with beam + REX for further improvements before the 2</a:t>
            </a:r>
            <a:r>
              <a:rPr lang="en-GB" sz="1600" baseline="30000" dirty="0">
                <a:latin typeface="+mn-lt"/>
              </a:rPr>
              <a:t>nd</a:t>
            </a:r>
            <a:r>
              <a:rPr lang="en-GB" sz="1600" dirty="0">
                <a:latin typeface="+mn-lt"/>
              </a:rPr>
              <a:t> CM fabrication </a:t>
            </a:r>
            <a:r>
              <a:rPr lang="en-GB" sz="1600" dirty="0">
                <a:latin typeface="+mn-lt"/>
                <a:sym typeface="Wingdings" pitchFamily="2" charset="2"/>
              </a:rPr>
              <a:t> Important achievement toward the synergy with other project (</a:t>
            </a:r>
            <a:r>
              <a:rPr lang="en-GB" sz="1600" dirty="0" err="1">
                <a:latin typeface="+mn-lt"/>
                <a:sym typeface="Wingdings" pitchFamily="2" charset="2"/>
              </a:rPr>
              <a:t>FCCee</a:t>
            </a:r>
            <a:r>
              <a:rPr lang="en-GB" sz="1600" dirty="0">
                <a:latin typeface="+mn-lt"/>
                <a:sym typeface="Wingdings" pitchFamily="2" charset="2"/>
              </a:rPr>
              <a:t>, EIC, ESS upgrade…)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en-GB" sz="1600" dirty="0">
              <a:latin typeface="+mn-lt"/>
            </a:endParaRPr>
          </a:p>
          <a:p>
            <a:pPr algn="just"/>
            <a:endParaRPr lang="en-GB" sz="1600" dirty="0">
              <a:latin typeface="+mn-lt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82F2BFC-EA5D-DFC1-18ED-CF7B4373ADC0}"/>
              </a:ext>
            </a:extLst>
          </p:cNvPr>
          <p:cNvSpPr txBox="1"/>
          <p:nvPr/>
        </p:nvSpPr>
        <p:spPr>
          <a:xfrm>
            <a:off x="201812" y="4397896"/>
            <a:ext cx="102251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critical issues: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Administrative classification of PERLE + authorisation in due time.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Identification of the site + infrastructure work schedule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Footprint and ancillaries dimensioning at the final configuration of PERLE (Shielding, </a:t>
            </a:r>
            <a:r>
              <a:rPr lang="en-GB" sz="1600" dirty="0" err="1">
                <a:latin typeface="+mn-lt"/>
              </a:rPr>
              <a:t>Cryoplant</a:t>
            </a:r>
            <a:r>
              <a:rPr lang="en-GB" sz="1600" dirty="0">
                <a:latin typeface="+mn-lt"/>
              </a:rPr>
              <a:t>/</a:t>
            </a:r>
            <a:r>
              <a:rPr lang="en-GB" sz="1600" dirty="0" err="1">
                <a:latin typeface="+mn-lt"/>
              </a:rPr>
              <a:t>cryo</a:t>
            </a:r>
            <a:r>
              <a:rPr lang="en-GB" sz="1600" dirty="0">
                <a:latin typeface="+mn-lt"/>
              </a:rPr>
              <a:t> distribution, water cooling, Electrical power…) 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9C91940-9271-3225-83CB-68A50E98A8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0522" y="1366058"/>
            <a:ext cx="3816425" cy="2335405"/>
          </a:xfrm>
          <a:prstGeom prst="rect">
            <a:avLst/>
          </a:prstGeom>
          <a:ln w="15875">
            <a:noFill/>
          </a:ln>
        </p:spPr>
      </p:pic>
    </p:spTree>
    <p:extLst>
      <p:ext uri="{BB962C8B-B14F-4D97-AF65-F5344CB8AC3E}">
        <p14:creationId xmlns:p14="http://schemas.microsoft.com/office/powerpoint/2010/main" val="2658299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8F2F6B8-CF99-453F-AECB-DAC97DF0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A6C-293D-4938-8C94-867BBF78D389}" type="slidenum">
              <a:rPr lang="en-US" smtClean="0"/>
              <a:t>12</a:t>
            </a:fld>
            <a:endParaRPr lang="en-US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F69E775-7CCC-4F29-BFA0-AA7562989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23/06/2023</a:t>
            </a: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0F5F689-F331-4317-29F9-936F1C47E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6" y="149426"/>
            <a:ext cx="7093501" cy="432048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</a:rPr>
              <a:t>PERLE Phasing Strategy 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D5A5926F-DC42-D6F4-7072-A5079AC06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28B8F0E-C7D7-C9EB-1096-2E019DA0CE76}"/>
              </a:ext>
            </a:extLst>
          </p:cNvPr>
          <p:cNvSpPr txBox="1"/>
          <p:nvPr/>
        </p:nvSpPr>
        <p:spPr>
          <a:xfrm>
            <a:off x="201813" y="797496"/>
            <a:ext cx="619268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>
                <a:solidFill>
                  <a:srgbClr val="FF6700"/>
                </a:solidFill>
                <a:latin typeface="+mn-lt"/>
              </a:rPr>
              <a:t>Phase 3: PERLE 500 MeV version (2028- 2031 and beyond)</a:t>
            </a:r>
          </a:p>
          <a:p>
            <a:pPr algn="just"/>
            <a:endParaRPr lang="en-GB" sz="1600" dirty="0">
              <a:latin typeface="+mn-lt"/>
            </a:endParaRPr>
          </a:p>
          <a:p>
            <a:pPr algn="just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opportunity: </a:t>
            </a:r>
          </a:p>
          <a:p>
            <a:pPr algn="just"/>
            <a:r>
              <a:rPr lang="en-GB" sz="1600" dirty="0">
                <a:latin typeface="+mn-lt"/>
              </a:rPr>
              <a:t>Possibility to implement new efficacy-enhancing technologies, currently under development when reaching the required TRL (FRT, LLRF and machine control by AI, 4.2K cavities…).</a:t>
            </a:r>
          </a:p>
          <a:p>
            <a:pPr algn="just"/>
            <a:r>
              <a:rPr lang="en-GB" sz="1600" dirty="0">
                <a:latin typeface="+mn-lt"/>
              </a:rPr>
              <a:t>  </a:t>
            </a:r>
          </a:p>
          <a:p>
            <a:pPr algn="just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motivation: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Improve the efficiency of the machine acting on the 2</a:t>
            </a:r>
            <a:r>
              <a:rPr lang="en-GB" sz="1600" baseline="30000" dirty="0">
                <a:latin typeface="+mn-lt"/>
              </a:rPr>
              <a:t>nd</a:t>
            </a:r>
            <a:r>
              <a:rPr lang="en-GB" sz="1600" dirty="0">
                <a:latin typeface="+mn-lt"/>
              </a:rPr>
              <a:t> CM design.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Reaching the 10 MW power regime.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Increase the machine dynamic range may (may not) bring new phenomenon to be explored. </a:t>
            </a:r>
          </a:p>
          <a:p>
            <a:pPr algn="just"/>
            <a:endParaRPr lang="en-GB" sz="1600" dirty="0">
              <a:latin typeface="+mn-lt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82F2BFC-EA5D-DFC1-18ED-CF7B4373ADC0}"/>
              </a:ext>
            </a:extLst>
          </p:cNvPr>
          <p:cNvSpPr txBox="1"/>
          <p:nvPr/>
        </p:nvSpPr>
        <p:spPr>
          <a:xfrm>
            <a:off x="201812" y="4037856"/>
            <a:ext cx="102251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The critical issues: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Mange the transition between the two versions (optics, beam dump, 2</a:t>
            </a:r>
            <a:r>
              <a:rPr lang="en-GB" sz="1600" baseline="30000" dirty="0">
                <a:latin typeface="+mn-lt"/>
              </a:rPr>
              <a:t>nd</a:t>
            </a:r>
            <a:r>
              <a:rPr lang="en-GB" sz="1600" dirty="0">
                <a:latin typeface="+mn-lt"/>
              </a:rPr>
              <a:t> CM installation, additional </a:t>
            </a:r>
            <a:r>
              <a:rPr lang="en-GB" sz="1600" dirty="0" err="1">
                <a:latin typeface="+mn-lt"/>
              </a:rPr>
              <a:t>diags</a:t>
            </a:r>
            <a:r>
              <a:rPr lang="en-GB" sz="1600" dirty="0">
                <a:latin typeface="+mn-lt"/>
              </a:rPr>
              <a:t>…)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When to deal with experiment implementation? 250 MeV or 500 MeV version?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E80C865-C7A9-EFD8-F106-F1B273FE27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538" y="1364033"/>
            <a:ext cx="3816423" cy="2404519"/>
          </a:xfrm>
          <a:prstGeom prst="rect">
            <a:avLst/>
          </a:prstGeom>
          <a:ln w="15875">
            <a:noFill/>
          </a:ln>
        </p:spPr>
      </p:pic>
    </p:spTree>
    <p:extLst>
      <p:ext uri="{BB962C8B-B14F-4D97-AF65-F5344CB8AC3E}">
        <p14:creationId xmlns:p14="http://schemas.microsoft.com/office/powerpoint/2010/main" val="1930431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FBDB60E2-EFEE-BB72-074F-FAD3C8252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51" y="725488"/>
            <a:ext cx="3960440" cy="2551717"/>
          </a:xfrm>
          <a:prstGeom prst="rect">
            <a:avLst/>
          </a:prstGeom>
        </p:spPr>
      </p:pic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23/06/2023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13</a:t>
            </a:fld>
            <a:endParaRPr lang="en-US" dirty="0">
              <a:latin typeface="+mn-lt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78CB4BF-7EDD-B792-87EC-53A467B3B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131" y="3088485"/>
            <a:ext cx="4284072" cy="253354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E1C7A60-6C4B-0ABA-E764-2F1E6749CA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419" y="725488"/>
            <a:ext cx="4212064" cy="2562516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E2AC46C8-4843-2665-B7FC-88C2089CBB16}"/>
              </a:ext>
            </a:extLst>
          </p:cNvPr>
          <p:cNvSpPr txBox="1"/>
          <p:nvPr/>
        </p:nvSpPr>
        <p:spPr>
          <a:xfrm>
            <a:off x="1065907" y="17602"/>
            <a:ext cx="8748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CC0066"/>
                </a:solidFill>
                <a:latin typeface="+mn-lt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6570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4738A29D-ADAF-83AD-AB8A-D55360755E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126" y="1445568"/>
            <a:ext cx="6513493" cy="4103793"/>
          </a:xfrm>
          <a:prstGeom prst="rect">
            <a:avLst/>
          </a:prstGeom>
        </p:spPr>
      </p:pic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23/06/2023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2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PERLE Configuration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3424278D-A490-1070-AE60-8D74A1939D71}"/>
              </a:ext>
            </a:extLst>
          </p:cNvPr>
          <p:cNvGrpSpPr/>
          <p:nvPr/>
        </p:nvGrpSpPr>
        <p:grpSpPr>
          <a:xfrm>
            <a:off x="4234257" y="3777421"/>
            <a:ext cx="1800201" cy="1844610"/>
            <a:chOff x="3768581" y="3777421"/>
            <a:chExt cx="2265878" cy="1844610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CB17A771-7C35-51E8-C0EA-8EB783F3BAD6}"/>
                </a:ext>
              </a:extLst>
            </p:cNvPr>
            <p:cNvCxnSpPr/>
            <p:nvPr/>
          </p:nvCxnSpPr>
          <p:spPr>
            <a:xfrm flipH="1">
              <a:off x="3768581" y="3777421"/>
              <a:ext cx="2265878" cy="10525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40083331-1881-5F60-83BF-98EE354840C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68581" y="4829944"/>
              <a:ext cx="2265878" cy="7920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B755B2F7-F0B3-8F21-649F-1D3D2E926D88}"/>
              </a:ext>
            </a:extLst>
          </p:cNvPr>
          <p:cNvCxnSpPr>
            <a:cxnSpLocks/>
          </p:cNvCxnSpPr>
          <p:nvPr/>
        </p:nvCxnSpPr>
        <p:spPr>
          <a:xfrm>
            <a:off x="3043163" y="2669704"/>
            <a:ext cx="75904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2BE5BB2-3D31-E2F2-3FB2-D229C3A25000}"/>
              </a:ext>
            </a:extLst>
          </p:cNvPr>
          <p:cNvCxnSpPr>
            <a:cxnSpLocks/>
          </p:cNvCxnSpPr>
          <p:nvPr/>
        </p:nvCxnSpPr>
        <p:spPr>
          <a:xfrm flipH="1" flipV="1">
            <a:off x="3029967" y="1085528"/>
            <a:ext cx="798384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4F78F7C0-9E65-8E3B-1425-99B72D659DD0}"/>
              </a:ext>
            </a:extLst>
          </p:cNvPr>
          <p:cNvGrpSpPr/>
          <p:nvPr/>
        </p:nvGrpSpPr>
        <p:grpSpPr>
          <a:xfrm>
            <a:off x="5522912" y="3777421"/>
            <a:ext cx="4677435" cy="1853903"/>
            <a:chOff x="5522912" y="3777421"/>
            <a:chExt cx="4677435" cy="1853903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05B34791-3D25-F470-4029-D6A7D4D0B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4459" y="3777421"/>
              <a:ext cx="3816424" cy="1844610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CA5DAAEA-816D-6362-7AC6-35BB3FBFAB8E}"/>
                </a:ext>
              </a:extLst>
            </p:cNvPr>
            <p:cNvSpPr txBox="1"/>
            <p:nvPr/>
          </p:nvSpPr>
          <p:spPr>
            <a:xfrm>
              <a:off x="5522912" y="4820652"/>
              <a:ext cx="7995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350-500 kV </a:t>
              </a:r>
            </a:p>
            <a:p>
              <a:pPr algn="ctr"/>
              <a:r>
                <a:rPr lang="en-GB" sz="900" dirty="0"/>
                <a:t>DC gun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210B81FD-3693-BB77-E5F4-2D96918A6243}"/>
                </a:ext>
              </a:extLst>
            </p:cNvPr>
            <p:cNvSpPr txBox="1"/>
            <p:nvPr/>
          </p:nvSpPr>
          <p:spPr>
            <a:xfrm>
              <a:off x="6250483" y="3821832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/>
                  </a:solidFill>
                </a:rPr>
                <a:t>HV tank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DBD4F890-863A-D2EF-0B59-DF7584B15977}"/>
                </a:ext>
              </a:extLst>
            </p:cNvPr>
            <p:cNvSpPr txBox="1"/>
            <p:nvPr/>
          </p:nvSpPr>
          <p:spPr>
            <a:xfrm>
              <a:off x="7114579" y="5261992"/>
              <a:ext cx="1800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Booster: </a:t>
              </a:r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5 single-cell cavities (802MHz) individually powered</a:t>
              </a:r>
              <a:endParaRPr lang="en-GB" sz="900" dirty="0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4CD5A40B-E817-749F-4B4E-6A9954C35DB4}"/>
                </a:ext>
              </a:extLst>
            </p:cNvPr>
            <p:cNvSpPr txBox="1"/>
            <p:nvPr/>
          </p:nvSpPr>
          <p:spPr>
            <a:xfrm>
              <a:off x="7114579" y="4109864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Buncher</a:t>
              </a: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CDE85403-BD21-3039-1C00-107CD1AA2FB4}"/>
                </a:ext>
              </a:extLst>
            </p:cNvPr>
            <p:cNvSpPr txBox="1"/>
            <p:nvPr/>
          </p:nvSpPr>
          <p:spPr>
            <a:xfrm>
              <a:off x="8914779" y="4757936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Merger</a:t>
              </a:r>
            </a:p>
          </p:txBody>
        </p: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795E88F5-94B1-90FD-0476-35E2093AE1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86587" y="4340696"/>
              <a:ext cx="144016" cy="41724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FF4F4116-10C0-9625-3273-64001B06A2AD}"/>
                </a:ext>
              </a:extLst>
            </p:cNvPr>
            <p:cNvSpPr txBox="1"/>
            <p:nvPr/>
          </p:nvSpPr>
          <p:spPr>
            <a:xfrm>
              <a:off x="5962451" y="5189984"/>
              <a:ext cx="14017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Light box</a:t>
              </a:r>
            </a:p>
            <a:p>
              <a:pPr algn="ctr"/>
              <a:r>
                <a:rPr lang="en-GB" sz="900" dirty="0"/>
                <a:t>Green laser 40 MHz</a:t>
              </a:r>
            </a:p>
          </p:txBody>
        </p: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34CCC1E1-F273-4D5D-8D56-9C74D1CA87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4931" y="4685928"/>
              <a:ext cx="169263" cy="561256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F08438E1-53B7-47DB-29CB-93C7EA08C170}"/>
                </a:ext>
              </a:extLst>
            </p:cNvPr>
            <p:cNvSpPr txBox="1"/>
            <p:nvPr/>
          </p:nvSpPr>
          <p:spPr>
            <a:xfrm>
              <a:off x="6826546" y="3893840"/>
              <a:ext cx="33738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Photocathodes loading chamber (Sb-based photocathodes)</a:t>
              </a:r>
            </a:p>
          </p:txBody>
        </p: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A2854477-0683-887F-685C-861B250EF6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98555" y="4109864"/>
              <a:ext cx="144016" cy="41724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A7C7613C-0E69-4AFE-149A-6A4D17051BAB}"/>
              </a:ext>
            </a:extLst>
          </p:cNvPr>
          <p:cNvSpPr txBox="1"/>
          <p:nvPr/>
        </p:nvSpPr>
        <p:spPr>
          <a:xfrm>
            <a:off x="3010123" y="1280604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Cryomodule with 4 five-Cell cavities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Total gradient 82 MeV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3 </a:t>
            </a:r>
            <a:r>
              <a:rPr lang="en-GB" sz="1200" dirty="0" err="1">
                <a:latin typeface="+mn-lt"/>
              </a:rPr>
              <a:t>acc</a:t>
            </a:r>
            <a:r>
              <a:rPr lang="en-GB" sz="1200" dirty="0">
                <a:latin typeface="+mn-lt"/>
              </a:rPr>
              <a:t> &amp; 3 </a:t>
            </a:r>
            <a:r>
              <a:rPr lang="en-GB" sz="1200" dirty="0" err="1">
                <a:latin typeface="+mn-lt"/>
              </a:rPr>
              <a:t>decc</a:t>
            </a:r>
            <a:r>
              <a:rPr lang="en-GB" sz="1200" dirty="0">
                <a:latin typeface="+mn-lt"/>
              </a:rPr>
              <a:t> beams at different energies travelling in the CM.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9F1CC710-9258-F09A-A430-9477B68B0463}"/>
              </a:ext>
            </a:extLst>
          </p:cNvPr>
          <p:cNvSpPr txBox="1"/>
          <p:nvPr/>
        </p:nvSpPr>
        <p:spPr>
          <a:xfrm>
            <a:off x="3874219" y="5261992"/>
            <a:ext cx="2411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Injection line delivering 500pC bunches at 7 MeV. 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0A98F9E-BDBB-ED1B-3149-3137BC092450}"/>
              </a:ext>
            </a:extLst>
          </p:cNvPr>
          <p:cNvSpPr txBox="1"/>
          <p:nvPr/>
        </p:nvSpPr>
        <p:spPr>
          <a:xfrm>
            <a:off x="7330602" y="2784103"/>
            <a:ext cx="286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3 staked isochronous recirculation arcs for beams at different energies (Arcs 1, 3, 5).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7400E73C-4D45-EBFF-1283-7AF2769747F3}"/>
              </a:ext>
            </a:extLst>
          </p:cNvPr>
          <p:cNvSpPr txBox="1"/>
          <p:nvPr/>
        </p:nvSpPr>
        <p:spPr>
          <a:xfrm>
            <a:off x="273819" y="3605808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Interaction Points</a:t>
            </a: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FF471E98-F02E-14A7-BDB2-21E7372F15D9}"/>
              </a:ext>
            </a:extLst>
          </p:cNvPr>
          <p:cNvCxnSpPr>
            <a:cxnSpLocks/>
          </p:cNvCxnSpPr>
          <p:nvPr/>
        </p:nvCxnSpPr>
        <p:spPr>
          <a:xfrm>
            <a:off x="1497954" y="3777421"/>
            <a:ext cx="360039" cy="461665"/>
          </a:xfrm>
          <a:prstGeom prst="line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179FD592-EE3F-90ED-27EA-65E671315A1E}"/>
              </a:ext>
            </a:extLst>
          </p:cNvPr>
          <p:cNvCxnSpPr>
            <a:cxnSpLocks/>
          </p:cNvCxnSpPr>
          <p:nvPr/>
        </p:nvCxnSpPr>
        <p:spPr>
          <a:xfrm>
            <a:off x="1497955" y="3749824"/>
            <a:ext cx="1512168" cy="710788"/>
          </a:xfrm>
          <a:prstGeom prst="line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B7C6BC2C-F9DD-06D9-4894-57F87C5CAA98}"/>
              </a:ext>
            </a:extLst>
          </p:cNvPr>
          <p:cNvSpPr txBox="1"/>
          <p:nvPr/>
        </p:nvSpPr>
        <p:spPr>
          <a:xfrm>
            <a:off x="7330604" y="213603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Switchyard: vertical separation/recombination of beams at different energies </a:t>
            </a:r>
          </a:p>
        </p:txBody>
      </p: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30CDB55C-F990-3FA0-7CDD-4426E3AFEB8A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6826546" y="2293115"/>
            <a:ext cx="504056" cy="721821"/>
          </a:xfrm>
          <a:prstGeom prst="straightConnector1">
            <a:avLst/>
          </a:prstGeom>
          <a:ln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F7FBCB38-7D2C-6609-480D-62143030A061}"/>
              </a:ext>
            </a:extLst>
          </p:cNvPr>
          <p:cNvCxnSpPr>
            <a:cxnSpLocks/>
          </p:cNvCxnSpPr>
          <p:nvPr/>
        </p:nvCxnSpPr>
        <p:spPr>
          <a:xfrm flipH="1">
            <a:off x="4882331" y="1280604"/>
            <a:ext cx="2121863" cy="101251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6F5237C5-F988-6864-1BD3-32B0952B9B8D}"/>
              </a:ext>
            </a:extLst>
          </p:cNvPr>
          <p:cNvCxnSpPr>
            <a:cxnSpLocks/>
          </p:cNvCxnSpPr>
          <p:nvPr/>
        </p:nvCxnSpPr>
        <p:spPr>
          <a:xfrm flipH="1">
            <a:off x="6204615" y="1280604"/>
            <a:ext cx="799579" cy="131709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3AD26D44-050A-4556-18E7-1F8BA884CA15}"/>
              </a:ext>
            </a:extLst>
          </p:cNvPr>
          <p:cNvSpPr txBox="1"/>
          <p:nvPr/>
        </p:nvSpPr>
        <p:spPr>
          <a:xfrm>
            <a:off x="57795" y="5304383"/>
            <a:ext cx="32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3 staked (&amp; inversed) isochronous recirculation arcs for beams at different energies (Arcs 2, 4, 6) </a:t>
            </a:r>
          </a:p>
        </p:txBody>
      </p:sp>
      <p:graphicFrame>
        <p:nvGraphicFramePr>
          <p:cNvPr id="64" name="Tableau 63">
            <a:extLst>
              <a:ext uri="{FF2B5EF4-FFF2-40B4-BE49-F238E27FC236}">
                <a16:creationId xmlns:a16="http://schemas.microsoft.com/office/drawing/2014/main" id="{BC3D58D7-CDF0-16A4-E42D-AF61A8177CCC}"/>
              </a:ext>
            </a:extLst>
          </p:cNvPr>
          <p:cNvGraphicFramePr>
            <a:graphicFrameLocks noGrp="1"/>
          </p:cNvGraphicFramePr>
          <p:nvPr/>
        </p:nvGraphicFramePr>
        <p:xfrm>
          <a:off x="6754540" y="3026270"/>
          <a:ext cx="3888431" cy="2595762"/>
        </p:xfrm>
        <a:graphic>
          <a:graphicData uri="http://schemas.openxmlformats.org/drawingml/2006/table">
            <a:tbl>
              <a:tblPr firstRow="1" firstCol="1" bandRow="1"/>
              <a:tblGrid>
                <a:gridCol w="2103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58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Target Parameter</a:t>
                      </a:r>
                      <a:endParaRPr lang="fr-FR" sz="12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Unit</a:t>
                      </a:r>
                      <a:endParaRPr lang="fr-FR" sz="12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Value</a:t>
                      </a:r>
                      <a:endParaRPr lang="fr-FR" sz="1200" b="1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Injection energy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7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3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Electron beam energy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MeV</a:t>
                      </a:r>
                      <a:endParaRPr lang="fr-FR" sz="12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9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Normalised Emittance </a:t>
                      </a:r>
                      <a:r>
                        <a:rPr lang="en-GB" sz="1200" b="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γε</a:t>
                      </a:r>
                      <a:r>
                        <a:rPr lang="en-GB" sz="1200" b="0" baseline="-2500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x,y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 mrad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6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4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Average beam current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mA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20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charge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err="1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pC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500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4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length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mm</a:t>
                      </a:r>
                      <a:endParaRPr lang="fr-FR" sz="12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82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Bunch spacing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ns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25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4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RF frequency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MHz</a:t>
                      </a:r>
                      <a:endParaRPr lang="fr-FR" sz="12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801.58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28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Duty factor</a:t>
                      </a:r>
                      <a:endParaRPr lang="fr-FR" sz="1200" b="0" dirty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 </a:t>
                      </a:r>
                      <a:endParaRPr lang="fr-FR" sz="1200" b="0"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CW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0" name="ZoneTexte 39">
            <a:extLst>
              <a:ext uri="{FF2B5EF4-FFF2-40B4-BE49-F238E27FC236}">
                <a16:creationId xmlns:a16="http://schemas.microsoft.com/office/drawing/2014/main" id="{F4DBBE09-7292-87F2-AF99-8DA6A81F71A1}"/>
              </a:ext>
            </a:extLst>
          </p:cNvPr>
          <p:cNvSpPr txBox="1"/>
          <p:nvPr/>
        </p:nvSpPr>
        <p:spPr>
          <a:xfrm>
            <a:off x="891389" y="3184793"/>
            <a:ext cx="1038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Beam dump</a:t>
            </a:r>
          </a:p>
        </p:txBody>
      </p:sp>
      <p:pic>
        <p:nvPicPr>
          <p:cNvPr id="4" name="Picture 43">
            <a:extLst>
              <a:ext uri="{FF2B5EF4-FFF2-40B4-BE49-F238E27FC236}">
                <a16:creationId xmlns:a16="http://schemas.microsoft.com/office/drawing/2014/main" id="{6CBD7C3E-7AC7-4BF1-69C3-2A2BD2112E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555" y="730186"/>
            <a:ext cx="3695317" cy="1291446"/>
          </a:xfrm>
          <a:prstGeom prst="rect">
            <a:avLst/>
          </a:prstGeom>
          <a:noFill/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82A2EEA-2074-13DA-C0F9-66F1818D077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23" y="1085528"/>
            <a:ext cx="2878844" cy="158901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9C0A4D6-2788-A41A-CE45-E4F8A68F7631}"/>
              </a:ext>
            </a:extLst>
          </p:cNvPr>
          <p:cNvSpPr txBox="1"/>
          <p:nvPr/>
        </p:nvSpPr>
        <p:spPr>
          <a:xfrm>
            <a:off x="201812" y="725488"/>
            <a:ext cx="104411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6700"/>
                </a:solidFill>
                <a:latin typeface="+mn-lt"/>
              </a:rPr>
              <a:t>PERLE: first multi-turn ERL, based on SRF technology, designed to operate at 10MW (20 mA, 500 MeV) power regime </a:t>
            </a:r>
          </a:p>
          <a:p>
            <a:r>
              <a:rPr lang="en-GB" sz="1600" dirty="0">
                <a:latin typeface="+mn-lt"/>
                <a:sym typeface="Wingdings" pitchFamily="2" charset="2"/>
              </a:rPr>
              <a:t> </a:t>
            </a:r>
            <a:r>
              <a:rPr lang="en-GB" sz="1600" dirty="0">
                <a:latin typeface="+mn-lt"/>
              </a:rPr>
              <a:t>A hub to </a:t>
            </a:r>
            <a:r>
              <a:rPr lang="en-GB" sz="1600" b="1" dirty="0">
                <a:latin typeface="+mn-lt"/>
              </a:rPr>
              <a:t>explore a broad range of accelerator phenomena </a:t>
            </a:r>
            <a:r>
              <a:rPr lang="en-GB" sz="1600" dirty="0">
                <a:latin typeface="+mn-lt"/>
              </a:rPr>
              <a:t>and to </a:t>
            </a:r>
            <a:r>
              <a:rPr lang="en-GB" sz="1600" b="1" dirty="0">
                <a:latin typeface="+mn-lt"/>
              </a:rPr>
              <a:t>validate technical choices improving accelerators efficiency </a:t>
            </a:r>
            <a:r>
              <a:rPr lang="en-US" sz="1600" b="1" dirty="0">
                <a:latin typeface="+mn-lt"/>
              </a:rPr>
              <a:t>in an unexplored operational power regime</a:t>
            </a:r>
            <a:r>
              <a:rPr lang="en-US" sz="1600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on the pathway of </a:t>
            </a:r>
            <a:r>
              <a:rPr lang="en-US" sz="1600" dirty="0">
                <a:latin typeface="+mn-lt"/>
              </a:rPr>
              <a:t>the </a:t>
            </a:r>
            <a:r>
              <a:rPr lang="en-US" sz="1600" b="1" dirty="0">
                <a:latin typeface="+mn-lt"/>
              </a:rPr>
              <a:t>ERL technology development for future energy and intensity frontier machines</a:t>
            </a:r>
            <a:r>
              <a:rPr lang="en-US" sz="1600" dirty="0">
                <a:latin typeface="+mn-lt"/>
              </a:rPr>
              <a:t>.</a:t>
            </a:r>
            <a:endParaRPr lang="fr-FR" sz="1600" dirty="0">
              <a:latin typeface="+mn-lt"/>
            </a:endParaRPr>
          </a:p>
          <a:p>
            <a:endParaRPr lang="en-GB" sz="1600" dirty="0">
              <a:solidFill>
                <a:srgbClr val="FF67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541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4" grpId="0"/>
      <p:bldP spid="45" grpId="0"/>
      <p:bldP spid="53" grpId="0"/>
      <p:bldP spid="62" grpId="0"/>
      <p:bldP spid="40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9F6E5A7-99B1-2639-4E00-69219AF2B04E}"/>
              </a:ext>
            </a:extLst>
          </p:cNvPr>
          <p:cNvCxnSpPr>
            <a:cxnSpLocks/>
          </p:cNvCxnSpPr>
          <p:nvPr/>
        </p:nvCxnSpPr>
        <p:spPr>
          <a:xfrm>
            <a:off x="9274819" y="4037856"/>
            <a:ext cx="88" cy="136815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3376BA1-856D-554D-3A1D-F148538E74B6}"/>
              </a:ext>
            </a:extLst>
          </p:cNvPr>
          <p:cNvSpPr/>
          <p:nvPr/>
        </p:nvSpPr>
        <p:spPr>
          <a:xfrm>
            <a:off x="6897939" y="4449124"/>
            <a:ext cx="3168880" cy="46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Phase 3: PERLE </a:t>
            </a:r>
            <a:r>
              <a:rPr lang="en-GB" sz="16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500 MeV version</a:t>
            </a:r>
            <a:endParaRPr lang="en-GB" sz="1600" b="1" dirty="0">
              <a:solidFill>
                <a:schemeClr val="tx1"/>
              </a:solidFill>
            </a:endParaRP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74D5E7A4-1BBE-D5F7-942F-421E1529D1DA}"/>
              </a:ext>
            </a:extLst>
          </p:cNvPr>
          <p:cNvCxnSpPr>
            <a:cxnSpLocks/>
            <a:stCxn id="69" idx="3"/>
          </p:cNvCxnSpPr>
          <p:nvPr/>
        </p:nvCxnSpPr>
        <p:spPr>
          <a:xfrm>
            <a:off x="5314289" y="1964820"/>
            <a:ext cx="90" cy="31531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EB61A012-222C-9B2C-1284-E7245E50C1B7}"/>
              </a:ext>
            </a:extLst>
          </p:cNvPr>
          <p:cNvCxnSpPr/>
          <p:nvPr/>
        </p:nvCxnSpPr>
        <p:spPr>
          <a:xfrm>
            <a:off x="3730115" y="1445568"/>
            <a:ext cx="0" cy="36724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23/06/2023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3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D3988D1C-9A8B-B619-6EFD-6B9BB83E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</a:rPr>
              <a:t>PERLE Phasing Strategy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5" name="Rectangle : coins arrondis 64">
            <a:extLst>
              <a:ext uri="{FF2B5EF4-FFF2-40B4-BE49-F238E27FC236}">
                <a16:creationId xmlns:a16="http://schemas.microsoft.com/office/drawing/2014/main" id="{4E24F4C1-E9B7-FE8D-852E-C47081D536E4}"/>
              </a:ext>
            </a:extLst>
          </p:cNvPr>
          <p:cNvSpPr/>
          <p:nvPr/>
        </p:nvSpPr>
        <p:spPr>
          <a:xfrm>
            <a:off x="559832" y="1013520"/>
            <a:ext cx="3170284" cy="50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bg1"/>
                </a:solidFill>
              </a:rPr>
              <a:t>Technical Design phase (TDR)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DD84B7C3-592A-331F-1E58-0B249AEBC908}"/>
              </a:ext>
            </a:extLst>
          </p:cNvPr>
          <p:cNvSpPr/>
          <p:nvPr/>
        </p:nvSpPr>
        <p:spPr>
          <a:xfrm>
            <a:off x="2613368" y="2399551"/>
            <a:ext cx="7453450" cy="50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bg1"/>
                </a:solidFill>
              </a:rPr>
              <a:t>Installation phases 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9D0DA776-5C4D-9B70-9884-53DA7FE65463}"/>
              </a:ext>
            </a:extLst>
          </p:cNvPr>
          <p:cNvSpPr/>
          <p:nvPr/>
        </p:nvSpPr>
        <p:spPr>
          <a:xfrm>
            <a:off x="2613368" y="3080972"/>
            <a:ext cx="4284570" cy="46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Phase 1: </a:t>
            </a:r>
            <a:r>
              <a:rPr lang="fr-FR" sz="16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Installation of the injection line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D4A0D50-468C-162E-62C8-C5E564C7454E}"/>
              </a:ext>
            </a:extLst>
          </p:cNvPr>
          <p:cNvSpPr/>
          <p:nvPr/>
        </p:nvSpPr>
        <p:spPr>
          <a:xfrm>
            <a:off x="3730115" y="3821832"/>
            <a:ext cx="5544000" cy="46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Phase 2: PERLE </a:t>
            </a:r>
            <a:r>
              <a:rPr lang="en-GB" sz="16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250 MeV version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2477F6-647B-2AD7-3BA1-81C5D011C4EE}"/>
              </a:ext>
            </a:extLst>
          </p:cNvPr>
          <p:cNvSpPr/>
          <p:nvPr/>
        </p:nvSpPr>
        <p:spPr>
          <a:xfrm>
            <a:off x="6898555" y="5117975"/>
            <a:ext cx="792000" cy="306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A97E32-F5E8-543F-E094-971ED08CCF76}"/>
              </a:ext>
            </a:extLst>
          </p:cNvPr>
          <p:cNvSpPr/>
          <p:nvPr/>
        </p:nvSpPr>
        <p:spPr>
          <a:xfrm>
            <a:off x="6106467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2E3EDF-3AD9-C808-12C3-101D165385C4}"/>
              </a:ext>
            </a:extLst>
          </p:cNvPr>
          <p:cNvSpPr/>
          <p:nvPr/>
        </p:nvSpPr>
        <p:spPr>
          <a:xfrm>
            <a:off x="5314379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B4F219-5E1D-23C6-C8F5-B497EC014AB9}"/>
              </a:ext>
            </a:extLst>
          </p:cNvPr>
          <p:cNvSpPr/>
          <p:nvPr/>
        </p:nvSpPr>
        <p:spPr>
          <a:xfrm>
            <a:off x="4522291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1D59AE-0057-4B9A-8BAA-8D14BA57132D}"/>
              </a:ext>
            </a:extLst>
          </p:cNvPr>
          <p:cNvSpPr/>
          <p:nvPr/>
        </p:nvSpPr>
        <p:spPr>
          <a:xfrm>
            <a:off x="3730203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CE3B30E-03DC-17C3-6075-07E4D8566BB4}"/>
              </a:ext>
            </a:extLst>
          </p:cNvPr>
          <p:cNvSpPr/>
          <p:nvPr/>
        </p:nvSpPr>
        <p:spPr>
          <a:xfrm>
            <a:off x="2938115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470D6B-4471-9942-984D-8B0786532083}"/>
              </a:ext>
            </a:extLst>
          </p:cNvPr>
          <p:cNvSpPr/>
          <p:nvPr/>
        </p:nvSpPr>
        <p:spPr>
          <a:xfrm>
            <a:off x="2146027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D2961D-23D2-199E-0019-134D0E91B613}"/>
              </a:ext>
            </a:extLst>
          </p:cNvPr>
          <p:cNvSpPr/>
          <p:nvPr/>
        </p:nvSpPr>
        <p:spPr>
          <a:xfrm>
            <a:off x="1353939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638FE03-4DA9-8E2E-6DBA-E138ECCC2C59}"/>
              </a:ext>
            </a:extLst>
          </p:cNvPr>
          <p:cNvSpPr/>
          <p:nvPr/>
        </p:nvSpPr>
        <p:spPr>
          <a:xfrm>
            <a:off x="7690643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 : avec coins arrondis en haut 21">
            <a:extLst>
              <a:ext uri="{FF2B5EF4-FFF2-40B4-BE49-F238E27FC236}">
                <a16:creationId xmlns:a16="http://schemas.microsoft.com/office/drawing/2014/main" id="{9022437A-8C55-A05B-6FA5-B381856EB495}"/>
              </a:ext>
            </a:extLst>
          </p:cNvPr>
          <p:cNvSpPr/>
          <p:nvPr/>
        </p:nvSpPr>
        <p:spPr>
          <a:xfrm rot="5400000">
            <a:off x="9509688" y="4883108"/>
            <a:ext cx="322263" cy="792000"/>
          </a:xfrm>
          <a:prstGeom prst="round2Same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tangle : avec coins arrondis en haut 23">
            <a:extLst>
              <a:ext uri="{FF2B5EF4-FFF2-40B4-BE49-F238E27FC236}">
                <a16:creationId xmlns:a16="http://schemas.microsoft.com/office/drawing/2014/main" id="{B4D279CF-999E-51DA-BB1E-40B1A7787AE0}"/>
              </a:ext>
            </a:extLst>
          </p:cNvPr>
          <p:cNvSpPr/>
          <p:nvPr/>
        </p:nvSpPr>
        <p:spPr>
          <a:xfrm rot="16200000">
            <a:off x="796719" y="4883108"/>
            <a:ext cx="322263" cy="792000"/>
          </a:xfrm>
          <a:prstGeom prst="round2Same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077C372-C4B9-26BB-C1F2-1A57EE15B76E}"/>
              </a:ext>
            </a:extLst>
          </p:cNvPr>
          <p:cNvSpPr txBox="1"/>
          <p:nvPr/>
        </p:nvSpPr>
        <p:spPr>
          <a:xfrm>
            <a:off x="669964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2020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0FD751B-3A45-548A-D350-36EE0CA02D9F}"/>
              </a:ext>
            </a:extLst>
          </p:cNvPr>
          <p:cNvSpPr txBox="1"/>
          <p:nvPr/>
        </p:nvSpPr>
        <p:spPr>
          <a:xfrm>
            <a:off x="1425948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61CDF10-0AB3-C6E7-0B5D-D66DF2A6CA69}"/>
              </a:ext>
            </a:extLst>
          </p:cNvPr>
          <p:cNvSpPr txBox="1"/>
          <p:nvPr/>
        </p:nvSpPr>
        <p:spPr>
          <a:xfrm>
            <a:off x="2253939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72404AB-442B-788C-6233-985A5BB9C47C}"/>
              </a:ext>
            </a:extLst>
          </p:cNvPr>
          <p:cNvSpPr txBox="1"/>
          <p:nvPr/>
        </p:nvSpPr>
        <p:spPr>
          <a:xfrm>
            <a:off x="2974220" y="5117976"/>
            <a:ext cx="61196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2023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70527EE-7502-5613-6499-C4E9F5BCBC7F}"/>
              </a:ext>
            </a:extLst>
          </p:cNvPr>
          <p:cNvSpPr txBox="1"/>
          <p:nvPr/>
        </p:nvSpPr>
        <p:spPr>
          <a:xfrm>
            <a:off x="3838316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2024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4F5567F-CE11-C7F4-3CDC-5EC535210A7E}"/>
              </a:ext>
            </a:extLst>
          </p:cNvPr>
          <p:cNvSpPr txBox="1"/>
          <p:nvPr/>
        </p:nvSpPr>
        <p:spPr>
          <a:xfrm>
            <a:off x="4594299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2025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DB18641-B3A8-8F7E-B4AD-0CA0D562E98D}"/>
              </a:ext>
            </a:extLst>
          </p:cNvPr>
          <p:cNvSpPr txBox="1"/>
          <p:nvPr/>
        </p:nvSpPr>
        <p:spPr>
          <a:xfrm>
            <a:off x="5458396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2026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9A4E00A-107D-803D-A16E-5D436CB6984C}"/>
              </a:ext>
            </a:extLst>
          </p:cNvPr>
          <p:cNvSpPr txBox="1"/>
          <p:nvPr/>
        </p:nvSpPr>
        <p:spPr>
          <a:xfrm>
            <a:off x="6214580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2027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D190B62-1850-A4DB-14EE-B236D070D3F1}"/>
              </a:ext>
            </a:extLst>
          </p:cNvPr>
          <p:cNvSpPr txBox="1"/>
          <p:nvPr/>
        </p:nvSpPr>
        <p:spPr>
          <a:xfrm>
            <a:off x="7006668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2028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D4022CF7-7825-604A-56DC-8D93ECDAEDE4}"/>
              </a:ext>
            </a:extLst>
          </p:cNvPr>
          <p:cNvSpPr txBox="1"/>
          <p:nvPr/>
        </p:nvSpPr>
        <p:spPr>
          <a:xfrm>
            <a:off x="7798756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2029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9BA7326D-10EE-521D-88B7-25E88C0139D2}"/>
              </a:ext>
            </a:extLst>
          </p:cNvPr>
          <p:cNvSpPr txBox="1"/>
          <p:nvPr/>
        </p:nvSpPr>
        <p:spPr>
          <a:xfrm>
            <a:off x="9346940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2031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0C78839-9E7C-9F31-3654-E02BEBACDC31}"/>
              </a:ext>
            </a:extLst>
          </p:cNvPr>
          <p:cNvSpPr/>
          <p:nvPr/>
        </p:nvSpPr>
        <p:spPr>
          <a:xfrm>
            <a:off x="8482819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D281D5A-0634-7ECA-71EF-C512BE193675}"/>
              </a:ext>
            </a:extLst>
          </p:cNvPr>
          <p:cNvSpPr txBox="1"/>
          <p:nvPr/>
        </p:nvSpPr>
        <p:spPr>
          <a:xfrm>
            <a:off x="8590844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2030</a:t>
            </a:r>
          </a:p>
        </p:txBody>
      </p:sp>
      <p:sp>
        <p:nvSpPr>
          <p:cNvPr id="69" name="Rectangle : coins arrondis 68">
            <a:extLst>
              <a:ext uri="{FF2B5EF4-FFF2-40B4-BE49-F238E27FC236}">
                <a16:creationId xmlns:a16="http://schemas.microsoft.com/office/drawing/2014/main" id="{999F76B1-4A64-2A3B-1BAC-1C871A7A45BC}"/>
              </a:ext>
            </a:extLst>
          </p:cNvPr>
          <p:cNvSpPr/>
          <p:nvPr/>
        </p:nvSpPr>
        <p:spPr>
          <a:xfrm>
            <a:off x="2144005" y="1712820"/>
            <a:ext cx="3170284" cy="50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bg1"/>
                </a:solidFill>
              </a:rPr>
              <a:t>Prepare to Build phase (P2B)</a:t>
            </a:r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C37D5FF4-E5CC-EA5F-D283-0D9D021BA546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6897938" y="3314972"/>
            <a:ext cx="617" cy="195540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A14DA5BC-4011-24E5-DEC8-2FEEF0E58587}"/>
              </a:ext>
            </a:extLst>
          </p:cNvPr>
          <p:cNvCxnSpPr/>
          <p:nvPr/>
        </p:nvCxnSpPr>
        <p:spPr>
          <a:xfrm>
            <a:off x="561851" y="1445568"/>
            <a:ext cx="0" cy="36724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72D6BB78-90A6-5DFB-1091-BB7487EE0AA4}"/>
              </a:ext>
            </a:extLst>
          </p:cNvPr>
          <p:cNvCxnSpPr>
            <a:cxnSpLocks/>
          </p:cNvCxnSpPr>
          <p:nvPr/>
        </p:nvCxnSpPr>
        <p:spPr>
          <a:xfrm>
            <a:off x="2610380" y="2819183"/>
            <a:ext cx="2021" cy="23042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Image 77">
            <a:extLst>
              <a:ext uri="{FF2B5EF4-FFF2-40B4-BE49-F238E27FC236}">
                <a16:creationId xmlns:a16="http://schemas.microsoft.com/office/drawing/2014/main" id="{712191FC-0112-5658-7127-8BB74EFBEE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508" y="2957736"/>
            <a:ext cx="2613367" cy="1307769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9E1A8FFB-83BC-683C-47AF-B65987482553}"/>
              </a:ext>
            </a:extLst>
          </p:cNvPr>
          <p:cNvCxnSpPr>
            <a:cxnSpLocks/>
            <a:stCxn id="69" idx="1"/>
          </p:cNvCxnSpPr>
          <p:nvPr/>
        </p:nvCxnSpPr>
        <p:spPr>
          <a:xfrm>
            <a:off x="2144005" y="1964820"/>
            <a:ext cx="2022" cy="31531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D121CAAE-5A93-57BB-DFB6-16003DD7DE82}"/>
              </a:ext>
            </a:extLst>
          </p:cNvPr>
          <p:cNvCxnSpPr>
            <a:cxnSpLocks/>
          </p:cNvCxnSpPr>
          <p:nvPr/>
        </p:nvCxnSpPr>
        <p:spPr>
          <a:xfrm>
            <a:off x="10064887" y="2885729"/>
            <a:ext cx="0" cy="230425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Image 88">
            <a:extLst>
              <a:ext uri="{FF2B5EF4-FFF2-40B4-BE49-F238E27FC236}">
                <a16:creationId xmlns:a16="http://schemas.microsoft.com/office/drawing/2014/main" id="{811B6A4A-B447-2F4A-416E-9BFEB7E317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204" y="2180979"/>
            <a:ext cx="2563743" cy="1568845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93" name="Image 92">
            <a:extLst>
              <a:ext uri="{FF2B5EF4-FFF2-40B4-BE49-F238E27FC236}">
                <a16:creationId xmlns:a16="http://schemas.microsoft.com/office/drawing/2014/main" id="{832CA654-48EA-3E7A-C341-2EA5C3A28C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484" y="2957736"/>
            <a:ext cx="2319927" cy="1461659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292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5" grpId="0" animBg="1"/>
      <p:bldP spid="2" grpId="0" animBg="1"/>
      <p:bldP spid="3" grpId="0" animBg="1"/>
      <p:bldP spid="4" grpId="0" animBg="1"/>
      <p:bldP spid="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23/06/2023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4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D3988D1C-9A8B-B619-6EFD-6B9BB83E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883" y="149425"/>
            <a:ext cx="10009112" cy="4475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</a:rPr>
              <a:t>PERLE Timeline for TDR phase and beyond</a:t>
            </a:r>
            <a:r>
              <a:rPr lang="en-US" dirty="0">
                <a:solidFill>
                  <a:srgbClr val="FF0000"/>
                </a:solidFill>
                <a:latin typeface="+mn-lt"/>
                <a:ea typeface="Arial" charset="0"/>
              </a:rPr>
              <a:t> 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3" name="Rectangle : coins arrondis 62">
            <a:extLst>
              <a:ext uri="{FF2B5EF4-FFF2-40B4-BE49-F238E27FC236}">
                <a16:creationId xmlns:a16="http://schemas.microsoft.com/office/drawing/2014/main" id="{53F44AE2-CFC6-03E2-96B4-CCF17FE04847}"/>
              </a:ext>
            </a:extLst>
          </p:cNvPr>
          <p:cNvSpPr/>
          <p:nvPr/>
        </p:nvSpPr>
        <p:spPr>
          <a:xfrm>
            <a:off x="3082131" y="869944"/>
            <a:ext cx="3600400" cy="698860"/>
          </a:xfrm>
          <a:prstGeom prst="roundRect">
            <a:avLst/>
          </a:prstGeom>
          <a:noFill/>
          <a:ln>
            <a:solidFill>
              <a:srgbClr val="FF6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rgbClr val="FF6700"/>
                </a:solidFill>
              </a:rPr>
              <a:t>The current phase of the project: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BA143EE-EA7C-3A06-2594-048CF7010225}"/>
              </a:ext>
            </a:extLst>
          </p:cNvPr>
          <p:cNvGrpSpPr/>
          <p:nvPr/>
        </p:nvGrpSpPr>
        <p:grpSpPr>
          <a:xfrm>
            <a:off x="417835" y="1784828"/>
            <a:ext cx="4068960" cy="4008808"/>
            <a:chOff x="741363" y="1784828"/>
            <a:chExt cx="4068960" cy="4008808"/>
          </a:xfrm>
        </p:grpSpPr>
        <p:sp>
          <p:nvSpPr>
            <p:cNvPr id="65" name="Rectangle : coins arrondis 64">
              <a:extLst>
                <a:ext uri="{FF2B5EF4-FFF2-40B4-BE49-F238E27FC236}">
                  <a16:creationId xmlns:a16="http://schemas.microsoft.com/office/drawing/2014/main" id="{4E24F4C1-E9B7-FE8D-852E-C47081D536E4}"/>
                </a:ext>
              </a:extLst>
            </p:cNvPr>
            <p:cNvSpPr/>
            <p:nvPr/>
          </p:nvSpPr>
          <p:spPr>
            <a:xfrm>
              <a:off x="1533451" y="1784828"/>
              <a:ext cx="2304256" cy="524836"/>
            </a:xfrm>
            <a:prstGeom prst="roundRect">
              <a:avLst/>
            </a:prstGeom>
            <a:noFill/>
            <a:ln>
              <a:solidFill>
                <a:srgbClr val="FF67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</a:rPr>
                <a:t>Technical Design phase (</a:t>
              </a:r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  <a:sym typeface="Wingdings" pitchFamily="2" charset="2"/>
                </a:rPr>
                <a:t> </a:t>
              </a:r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</a:rPr>
                <a:t>2023)</a:t>
              </a:r>
            </a:p>
          </p:txBody>
        </p:sp>
        <p:sp>
          <p:nvSpPr>
            <p:cNvPr id="66" name="Rectangle : coins arrondis 65">
              <a:extLst>
                <a:ext uri="{FF2B5EF4-FFF2-40B4-BE49-F238E27FC236}">
                  <a16:creationId xmlns:a16="http://schemas.microsoft.com/office/drawing/2014/main" id="{CD95076F-7B24-458F-22D2-E52DBAF37830}"/>
                </a:ext>
              </a:extLst>
            </p:cNvPr>
            <p:cNvSpPr/>
            <p:nvPr/>
          </p:nvSpPr>
          <p:spPr>
            <a:xfrm>
              <a:off x="741363" y="2453680"/>
              <a:ext cx="4068960" cy="2952328"/>
            </a:xfrm>
            <a:prstGeom prst="roundRect">
              <a:avLst/>
            </a:prstGeom>
            <a:noFill/>
            <a:ln>
              <a:solidFill>
                <a:srgbClr val="FF67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817EF8E2-FC5E-587B-8C00-FA78260BC33B}"/>
                </a:ext>
              </a:extLst>
            </p:cNvPr>
            <p:cNvSpPr txBox="1"/>
            <p:nvPr/>
          </p:nvSpPr>
          <p:spPr>
            <a:xfrm>
              <a:off x="921891" y="2669704"/>
              <a:ext cx="3672408" cy="312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Machine design </a:t>
              </a:r>
              <a:r>
                <a:rPr lang="en-GB" sz="1200" dirty="0"/>
                <a:t>(Injector, 250MeV and 500 MeV configurations) </a:t>
              </a:r>
              <a:endParaRPr lang="en-GB" sz="13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Beam dynamics studies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Main systems design (Buncher, Magnets, HOM couplers, full dressed cavity, power couplers, new CM, IP, dump…)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In-Kind adaptation and/or upgrade </a:t>
              </a:r>
              <a:r>
                <a:rPr lang="en-GB" sz="1300" b="1" u="sng" dirty="0">
                  <a:latin typeface="+mn-lt"/>
                </a:rPr>
                <a:t>studies</a:t>
              </a:r>
              <a:r>
                <a:rPr lang="en-GB" sz="1300" dirty="0">
                  <a:latin typeface="+mn-lt"/>
                </a:rPr>
                <a:t> (DC-Gun, </a:t>
              </a:r>
              <a:r>
                <a:rPr lang="en-GB" sz="1300" dirty="0">
                  <a:solidFill>
                    <a:srgbClr val="00B050"/>
                  </a:solidFill>
                  <a:latin typeface="+mn-lt"/>
                </a:rPr>
                <a:t>Booster</a:t>
              </a:r>
              <a:r>
                <a:rPr lang="en-GB" sz="1300" dirty="0">
                  <a:latin typeface="+mn-lt"/>
                </a:rPr>
                <a:t>, SPL and ESS CM) </a:t>
              </a:r>
              <a:r>
                <a:rPr lang="en-GB" sz="1300" dirty="0">
                  <a:solidFill>
                    <a:srgbClr val="00B050"/>
                  </a:solidFill>
                  <a:latin typeface="+mn-lt"/>
                </a:rPr>
                <a:t>*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Definition of the needs (</a:t>
              </a:r>
              <a:r>
                <a:rPr lang="en-GB" sz="1300" dirty="0" err="1">
                  <a:latin typeface="+mn-lt"/>
                </a:rPr>
                <a:t>Diags</a:t>
              </a:r>
              <a:r>
                <a:rPr lang="en-GB" sz="1300" dirty="0">
                  <a:latin typeface="+mn-lt"/>
                </a:rPr>
                <a:t>, Cryogenics, CC, LLRF, Shielding, machine interlock system, infrastructure…)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Experiments with PERLE beam and their specific needs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300" dirty="0">
                <a:latin typeface="+mn-lt"/>
              </a:endParaRPr>
            </a:p>
            <a:p>
              <a:endParaRPr lang="en-GB" sz="1300" dirty="0">
                <a:latin typeface="+mn-lt"/>
              </a:endParaRPr>
            </a:p>
          </p:txBody>
        </p: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052C52ED-A832-93AE-F962-5A8900E1CBF8}"/>
              </a:ext>
            </a:extLst>
          </p:cNvPr>
          <p:cNvGrpSpPr/>
          <p:nvPr/>
        </p:nvGrpSpPr>
        <p:grpSpPr>
          <a:xfrm>
            <a:off x="6069955" y="1784828"/>
            <a:ext cx="4212976" cy="3577921"/>
            <a:chOff x="6069955" y="1784828"/>
            <a:chExt cx="4212976" cy="3577921"/>
          </a:xfrm>
        </p:grpSpPr>
        <p:sp>
          <p:nvSpPr>
            <p:cNvPr id="69" name="Rectangle : coins arrondis 68">
              <a:extLst>
                <a:ext uri="{FF2B5EF4-FFF2-40B4-BE49-F238E27FC236}">
                  <a16:creationId xmlns:a16="http://schemas.microsoft.com/office/drawing/2014/main" id="{999F76B1-4A64-2A3B-1BAC-1C871A7A45BC}"/>
                </a:ext>
              </a:extLst>
            </p:cNvPr>
            <p:cNvSpPr/>
            <p:nvPr/>
          </p:nvSpPr>
          <p:spPr>
            <a:xfrm>
              <a:off x="6250483" y="1784828"/>
              <a:ext cx="3816424" cy="524836"/>
            </a:xfrm>
            <a:prstGeom prst="roundRect">
              <a:avLst/>
            </a:prstGeom>
            <a:noFill/>
            <a:ln>
              <a:solidFill>
                <a:srgbClr val="FF67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</a:rPr>
                <a:t>Prepare to Build phase (P2B) (</a:t>
              </a:r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  <a:sym typeface="Wingdings" pitchFamily="2" charset="2"/>
                </a:rPr>
                <a:t> </a:t>
              </a:r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</a:rPr>
                <a:t>2025)</a:t>
              </a:r>
            </a:p>
          </p:txBody>
        </p:sp>
        <p:sp>
          <p:nvSpPr>
            <p:cNvPr id="70" name="Rectangle : coins arrondis 69">
              <a:extLst>
                <a:ext uri="{FF2B5EF4-FFF2-40B4-BE49-F238E27FC236}">
                  <a16:creationId xmlns:a16="http://schemas.microsoft.com/office/drawing/2014/main" id="{95B8898C-EC93-B63F-3A79-68145F3CB4FE}"/>
                </a:ext>
              </a:extLst>
            </p:cNvPr>
            <p:cNvSpPr/>
            <p:nvPr/>
          </p:nvSpPr>
          <p:spPr>
            <a:xfrm>
              <a:off x="6069955" y="2453680"/>
              <a:ext cx="4212976" cy="2880320"/>
            </a:xfrm>
            <a:prstGeom prst="roundRect">
              <a:avLst/>
            </a:prstGeom>
            <a:noFill/>
            <a:ln>
              <a:solidFill>
                <a:srgbClr val="FF67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83AFD438-A95C-50BC-7B9B-A7270FD07AA4}"/>
                </a:ext>
              </a:extLst>
            </p:cNvPr>
            <p:cNvSpPr txBox="1"/>
            <p:nvPr/>
          </p:nvSpPr>
          <p:spPr>
            <a:xfrm>
              <a:off x="6250483" y="2669704"/>
              <a:ext cx="4032448" cy="2693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rgbClr val="C00000"/>
                  </a:solidFill>
                  <a:latin typeface="+mn-lt"/>
                </a:rPr>
                <a:t>Prototyping and tests </a:t>
              </a:r>
              <a:r>
                <a:rPr lang="en-GB" sz="1300" dirty="0">
                  <a:latin typeface="+mn-lt"/>
                </a:rPr>
                <a:t>(HOM couplers, Single cell booster cavity, B-COM magnet, 5-cells Nb Cavity) </a:t>
              </a:r>
              <a:r>
                <a:rPr lang="en-GB" sz="1300" dirty="0">
                  <a:solidFill>
                    <a:srgbClr val="C00000"/>
                  </a:solidFill>
                  <a:latin typeface="+mn-lt"/>
                </a:rPr>
                <a:t>*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b="1" dirty="0">
                  <a:latin typeface="+mn-lt"/>
                </a:rPr>
                <a:t>PERLE administrative regime (Dossier ASN)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b="1" dirty="0">
                  <a:latin typeface="+mn-lt"/>
                </a:rPr>
                <a:t>Infrastructure (site investigations and work)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300" dirty="0">
                <a:latin typeface="+mn-lt"/>
              </a:endParaRPr>
            </a:p>
            <a:p>
              <a:r>
                <a:rPr lang="en-GB" sz="1300" b="1" dirty="0">
                  <a:latin typeface="+mn-lt"/>
                </a:rPr>
                <a:t>And also:</a:t>
              </a:r>
            </a:p>
            <a:p>
              <a:endParaRPr lang="en-GB" sz="1300" b="1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DC-Gun reinstallation and test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Equipment specifications and procurement (for DC gun)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In-Kind adaptation and/or upgrade </a:t>
              </a:r>
              <a:r>
                <a:rPr lang="en-GB" sz="1300" b="1" u="sng" dirty="0">
                  <a:latin typeface="+mn-lt"/>
                </a:rPr>
                <a:t>work</a:t>
              </a:r>
              <a:r>
                <a:rPr lang="en-GB" sz="1300" b="1" dirty="0">
                  <a:latin typeface="+mn-lt"/>
                </a:rPr>
                <a:t> </a:t>
              </a:r>
              <a:r>
                <a:rPr lang="en-GB" sz="1300" dirty="0">
                  <a:latin typeface="+mn-lt"/>
                </a:rPr>
                <a:t>(DC-Gun, ESS CM)</a:t>
              </a:r>
            </a:p>
            <a:p>
              <a:endParaRPr lang="en-GB" sz="1300" dirty="0">
                <a:latin typeface="+mn-lt"/>
              </a:endParaRPr>
            </a:p>
          </p:txBody>
        </p:sp>
      </p:grpSp>
      <p:sp>
        <p:nvSpPr>
          <p:cNvPr id="72" name="Flèche courbée vers la gauche 71">
            <a:extLst>
              <a:ext uri="{FF2B5EF4-FFF2-40B4-BE49-F238E27FC236}">
                <a16:creationId xmlns:a16="http://schemas.microsoft.com/office/drawing/2014/main" id="{5CF26BB5-CAEF-BDD5-6DE2-944854E415AC}"/>
              </a:ext>
            </a:extLst>
          </p:cNvPr>
          <p:cNvSpPr/>
          <p:nvPr/>
        </p:nvSpPr>
        <p:spPr>
          <a:xfrm rot="5400000">
            <a:off x="5002879" y="3881812"/>
            <a:ext cx="443488" cy="1475656"/>
          </a:xfrm>
          <a:prstGeom prst="curved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73" name="Flèche courbée vers la gauche 72">
            <a:extLst>
              <a:ext uri="{FF2B5EF4-FFF2-40B4-BE49-F238E27FC236}">
                <a16:creationId xmlns:a16="http://schemas.microsoft.com/office/drawing/2014/main" id="{30C71CF6-5671-1188-78F3-2D2EAA0A81F5}"/>
              </a:ext>
            </a:extLst>
          </p:cNvPr>
          <p:cNvSpPr/>
          <p:nvPr/>
        </p:nvSpPr>
        <p:spPr>
          <a:xfrm rot="16200000">
            <a:off x="5056631" y="1991348"/>
            <a:ext cx="443488" cy="1368152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5732C8E6-29CA-4793-BBC9-E3CB02BE9ED6}"/>
              </a:ext>
            </a:extLst>
          </p:cNvPr>
          <p:cNvSpPr txBox="1"/>
          <p:nvPr/>
        </p:nvSpPr>
        <p:spPr>
          <a:xfrm>
            <a:off x="4378275" y="4903693"/>
            <a:ext cx="1800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+mn-lt"/>
              </a:rPr>
              <a:t>* Prototyping results could be included in the TDR phase if available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60BF52EB-6397-2A7B-D522-030AADC4F754}"/>
              </a:ext>
            </a:extLst>
          </p:cNvPr>
          <p:cNvSpPr txBox="1"/>
          <p:nvPr/>
        </p:nvSpPr>
        <p:spPr>
          <a:xfrm>
            <a:off x="4451299" y="2841303"/>
            <a:ext cx="1655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B050"/>
                </a:solidFill>
                <a:latin typeface="+mn-lt"/>
              </a:rPr>
              <a:t>* Design of some systems could continue after TDR publication</a:t>
            </a:r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8DC37C2D-F312-2053-4FFF-8FA56F30453E}"/>
              </a:ext>
            </a:extLst>
          </p:cNvPr>
          <p:cNvCxnSpPr>
            <a:cxnSpLocks/>
            <a:stCxn id="63" idx="2"/>
            <a:endCxn id="65" idx="3"/>
          </p:cNvCxnSpPr>
          <p:nvPr/>
        </p:nvCxnSpPr>
        <p:spPr>
          <a:xfrm flipH="1">
            <a:off x="3514179" y="1568804"/>
            <a:ext cx="1368152" cy="478442"/>
          </a:xfrm>
          <a:prstGeom prst="straightConnector1">
            <a:avLst/>
          </a:prstGeom>
          <a:ln>
            <a:solidFill>
              <a:srgbClr val="FF67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EC35F384-4B3C-C29A-1B2E-5D055638EDA0}"/>
              </a:ext>
            </a:extLst>
          </p:cNvPr>
          <p:cNvCxnSpPr>
            <a:cxnSpLocks/>
            <a:stCxn id="63" idx="2"/>
            <a:endCxn id="69" idx="1"/>
          </p:cNvCxnSpPr>
          <p:nvPr/>
        </p:nvCxnSpPr>
        <p:spPr>
          <a:xfrm>
            <a:off x="4882331" y="1568804"/>
            <a:ext cx="1368152" cy="478442"/>
          </a:xfrm>
          <a:prstGeom prst="straightConnector1">
            <a:avLst/>
          </a:prstGeom>
          <a:ln>
            <a:solidFill>
              <a:srgbClr val="FF67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4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23/06/2023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5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Administrative Classification of PERLE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A3CC1F-61AB-5090-2F2D-1C0509095A76}"/>
              </a:ext>
            </a:extLst>
          </p:cNvPr>
          <p:cNvSpPr txBox="1"/>
          <p:nvPr/>
        </p:nvSpPr>
        <p:spPr>
          <a:xfrm>
            <a:off x="273820" y="738257"/>
            <a:ext cx="10297143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FF6700"/>
                </a:solidFill>
                <a:effectLst/>
                <a:latin typeface="+mn-lt"/>
              </a:rPr>
              <a:t>French regulations define administrative classifications for accelerator facilities as the following: </a:t>
            </a:r>
            <a:endParaRPr lang="en-GB" b="1" dirty="0">
              <a:solidFill>
                <a:srgbClr val="FF6700"/>
              </a:solidFill>
              <a:latin typeface="+mn-lt"/>
            </a:endParaRPr>
          </a:p>
          <a:p>
            <a:endParaRPr lang="en-GB" sz="1800" dirty="0">
              <a:effectLst/>
              <a:latin typeface="+mn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</a:rPr>
              <a:t>Authorization to own/use a particle accelerator </a:t>
            </a: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under the Public Health Code</a:t>
            </a:r>
          </a:p>
          <a:p>
            <a:pPr lvl="1" indent="0"/>
            <a:r>
              <a:rPr lang="en-GB" sz="1800" dirty="0">
                <a:effectLst/>
                <a:latin typeface="+mn-lt"/>
                <a:sym typeface="Wingdings" pitchFamily="2" charset="2"/>
              </a:rPr>
              <a:t>	</a:t>
            </a:r>
            <a:r>
              <a:rPr lang="en-GB" sz="1600" dirty="0">
                <a:effectLst/>
                <a:latin typeface="+mn-lt"/>
                <a:sym typeface="Wingdings" pitchFamily="2" charset="2"/>
              </a:rPr>
              <a:t> </a:t>
            </a:r>
            <a:r>
              <a:rPr lang="en-GB" sz="1600" dirty="0">
                <a:effectLst/>
                <a:latin typeface="+mn-lt"/>
              </a:rPr>
              <a:t>The process to obtain authorization relatively easy to follow, </a:t>
            </a:r>
            <a:endParaRPr lang="en-GB" sz="1600" dirty="0">
              <a:latin typeface="+mn-lt"/>
            </a:endParaRPr>
          </a:p>
          <a:p>
            <a:endParaRPr lang="en-GB" sz="1800" dirty="0">
              <a:effectLst/>
              <a:latin typeface="+mn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</a:rPr>
              <a:t>Classification as Basis Nuclear Facility (INB)</a:t>
            </a:r>
          </a:p>
          <a:p>
            <a:r>
              <a:rPr lang="en-GB" sz="1800" dirty="0">
                <a:effectLst/>
                <a:latin typeface="+mn-lt"/>
                <a:sym typeface="Wingdings" pitchFamily="2" charset="2"/>
              </a:rPr>
              <a:t>	</a:t>
            </a:r>
            <a:r>
              <a:rPr lang="en-GB" sz="1600" dirty="0">
                <a:effectLst/>
                <a:latin typeface="+mn-lt"/>
                <a:sym typeface="Wingdings" pitchFamily="2" charset="2"/>
              </a:rPr>
              <a:t> </a:t>
            </a:r>
            <a:r>
              <a:rPr lang="en-GB" sz="1600" dirty="0">
                <a:effectLst/>
                <a:latin typeface="+mn-lt"/>
              </a:rPr>
              <a:t>Creation of INB is a long and complex process (same classification as a Nuclear Power Plant): </a:t>
            </a:r>
          </a:p>
          <a:p>
            <a:pPr marL="1793875" lvl="3" indent="-285750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+mn-lt"/>
              </a:rPr>
              <a:t>5-8 years min. for files, 3-5 years instructions by French regulatory,</a:t>
            </a:r>
          </a:p>
          <a:p>
            <a:pPr marL="1793875" lvl="3" indent="-285750"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+mn-lt"/>
              </a:rPr>
              <a:t>HR: Specialized/Dedicated collaborators ⇒ Project management, RP, OH&amp;S, PS. </a:t>
            </a:r>
          </a:p>
          <a:p>
            <a:endParaRPr lang="en-GB" sz="1800" b="1" dirty="0">
              <a:solidFill>
                <a:srgbClr val="FF6700"/>
              </a:solidFill>
              <a:effectLst/>
              <a:latin typeface="+mn-lt"/>
            </a:endParaRPr>
          </a:p>
          <a:p>
            <a:r>
              <a:rPr lang="en-GB" sz="1800" b="1" dirty="0">
                <a:solidFill>
                  <a:srgbClr val="FF6700"/>
                </a:solidFill>
                <a:effectLst/>
                <a:latin typeface="+mn-lt"/>
              </a:rPr>
              <a:t>Electron accelerator classified as INB if: </a:t>
            </a:r>
          </a:p>
          <a:p>
            <a:pPr marL="1290638" lvl="2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+mn-lt"/>
              </a:rPr>
              <a:t>E ≥ 50 MeV </a:t>
            </a:r>
            <a:endParaRPr lang="en-GB" dirty="0">
              <a:latin typeface="+mn-lt"/>
            </a:endParaRPr>
          </a:p>
          <a:p>
            <a:pPr marL="1290638" lvl="2" indent="-285750">
              <a:buFont typeface="Courier New" panose="02070309020205020404" pitchFamily="49" charset="0"/>
              <a:buChar char="o"/>
            </a:pPr>
            <a:r>
              <a:rPr lang="en-GB" sz="1800" dirty="0">
                <a:effectLst/>
                <a:latin typeface="+mn-lt"/>
              </a:rPr>
              <a:t>P ≥ 1 kW </a:t>
            </a:r>
            <a:endParaRPr lang="en-GB" dirty="0">
              <a:effectLst/>
              <a:latin typeface="+mn-lt"/>
            </a:endParaRPr>
          </a:p>
          <a:p>
            <a:r>
              <a:rPr lang="en-GB" sz="1800" b="1" dirty="0">
                <a:effectLst/>
                <a:latin typeface="+mn-lt"/>
              </a:rPr>
              <a:t>How to calculate P?: </a:t>
            </a:r>
            <a:r>
              <a:rPr lang="en-GB" sz="1800" dirty="0">
                <a:effectLst/>
                <a:latin typeface="+mn-lt"/>
              </a:rPr>
              <a:t>Number of electrons passing through a virtual target per time unit. </a:t>
            </a:r>
          </a:p>
          <a:p>
            <a:r>
              <a:rPr lang="en-GB" sz="1800" b="1" dirty="0">
                <a:effectLst/>
                <a:latin typeface="+mn-lt"/>
              </a:rPr>
              <a:t>Risks: </a:t>
            </a:r>
            <a:r>
              <a:rPr lang="en-GB" sz="1800" dirty="0">
                <a:effectLst/>
                <a:latin typeface="+mn-lt"/>
              </a:rPr>
              <a:t>Unit time not defined ⇒ how to assess power for pulsed accelerator? Mean Power? Peak Power? Mean Power for sustainable beam losses? </a:t>
            </a:r>
          </a:p>
          <a:p>
            <a:r>
              <a:rPr lang="en-GB" sz="1800" b="1" dirty="0">
                <a:solidFill>
                  <a:srgbClr val="C00000"/>
                </a:solidFill>
                <a:effectLst/>
                <a:latin typeface="+mn-lt"/>
              </a:rPr>
              <a:t>		⇒ Beam losses in PERLE facility need to be identified. </a:t>
            </a:r>
            <a:endParaRPr lang="en-GB" b="1" dirty="0">
              <a:solidFill>
                <a:srgbClr val="C0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4356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23/06/2023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6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Administrative Classification of PERLE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FA3CC1F-61AB-5090-2F2D-1C0509095A76}"/>
              </a:ext>
            </a:extLst>
          </p:cNvPr>
          <p:cNvSpPr txBox="1"/>
          <p:nvPr/>
        </p:nvSpPr>
        <p:spPr>
          <a:xfrm>
            <a:off x="201812" y="941512"/>
            <a:ext cx="740328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latin typeface="+mn-lt"/>
              </a:rPr>
              <a:t>Operational beam losses: </a:t>
            </a:r>
            <a:endParaRPr lang="en-GB" b="1" dirty="0">
              <a:effectLst/>
              <a:latin typeface="+mn-lt"/>
            </a:endParaRP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800" dirty="0">
                <a:effectLst/>
                <a:latin typeface="+mn-lt"/>
              </a:rPr>
              <a:t>Continuous losses on the operational beam</a:t>
            </a:r>
            <a:r>
              <a:rPr lang="en-GB" sz="1800" dirty="0">
                <a:latin typeface="+mn-lt"/>
              </a:rPr>
              <a:t> dump</a:t>
            </a:r>
            <a:r>
              <a:rPr lang="en-GB" sz="1800" dirty="0">
                <a:effectLst/>
                <a:latin typeface="+mn-lt"/>
              </a:rPr>
              <a:t> </a:t>
            </a: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800" dirty="0">
                <a:effectLst/>
                <a:latin typeface="+mn-lt"/>
              </a:rPr>
              <a:t>Continuous losses along the accelerator </a:t>
            </a:r>
            <a:endParaRPr lang="en-GB" dirty="0">
              <a:effectLst/>
              <a:latin typeface="+mn-lt"/>
            </a:endParaRPr>
          </a:p>
          <a:p>
            <a:r>
              <a:rPr lang="en-GB" sz="1800" b="1" dirty="0">
                <a:effectLst/>
                <a:latin typeface="+mn-lt"/>
              </a:rPr>
              <a:t>Failure scenarios: </a:t>
            </a:r>
            <a:endParaRPr lang="en-GB" b="1" dirty="0">
              <a:effectLst/>
              <a:latin typeface="+mn-lt"/>
            </a:endParaRP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800" dirty="0">
                <a:effectLst/>
                <a:latin typeface="+mn-lt"/>
              </a:rPr>
              <a:t>Beam losses on SC systems</a:t>
            </a: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800" dirty="0">
                <a:effectLst/>
                <a:latin typeface="+mn-lt"/>
              </a:rPr>
              <a:t>Beam losses on recirculation arcs or on a collimator</a:t>
            </a:r>
            <a:endParaRPr lang="en-GB" dirty="0">
              <a:effectLst/>
              <a:latin typeface="+mn-lt"/>
            </a:endParaRPr>
          </a:p>
          <a:p>
            <a:r>
              <a:rPr lang="en-GB" sz="1800" b="1" dirty="0">
                <a:effectLst/>
                <a:latin typeface="+mn-lt"/>
              </a:rPr>
              <a:t>Virtual beam losses: </a:t>
            </a:r>
            <a:endParaRPr lang="en-GB" b="1" dirty="0">
              <a:effectLst/>
              <a:latin typeface="+mn-lt"/>
            </a:endParaRP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800" dirty="0">
                <a:effectLst/>
                <a:latin typeface="+mn-lt"/>
              </a:rPr>
              <a:t>Beam losses on a virtual thick target </a:t>
            </a:r>
          </a:p>
          <a:p>
            <a:pPr marL="787400" lvl="1" indent="-285750">
              <a:buFont typeface="Wingdings" pitchFamily="2" charset="2"/>
              <a:buChar char="§"/>
            </a:pPr>
            <a:r>
              <a:rPr lang="en-GB" sz="1800" dirty="0">
                <a:effectLst/>
                <a:latin typeface="+mn-lt"/>
              </a:rPr>
              <a:t>Beam losses on a virtual thin target</a:t>
            </a:r>
            <a:endParaRPr lang="en-GB" dirty="0">
              <a:effectLst/>
              <a:latin typeface="+mn-lt"/>
            </a:endParaRPr>
          </a:p>
          <a:p>
            <a:endParaRPr lang="en-GB" dirty="0">
              <a:latin typeface="+mn-lt"/>
            </a:endParaRPr>
          </a:p>
          <a:p>
            <a:pPr marL="342900" indent="-342900">
              <a:buFont typeface="Wingdings" pitchFamily="2" charset="2"/>
              <a:buChar char="à"/>
            </a:pPr>
            <a:r>
              <a:rPr lang="en-GB" sz="1800" dirty="0">
                <a:latin typeface="+mn-lt"/>
              </a:rPr>
              <a:t>All these scenario have to be investigated and demonstration should be made that a beam loss  higher than 1 kW pick could not be sustained in the machine for more than 1s (also due to physical limitations). 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GB" sz="1800" dirty="0">
                <a:effectLst/>
                <a:latin typeface="+mn-lt"/>
              </a:rPr>
              <a:t>In addition a very fast MPS interlocks and MPS automation need to be developed (Exp: </a:t>
            </a:r>
            <a:r>
              <a:rPr lang="en-GB" sz="1800" dirty="0" err="1">
                <a:effectLst/>
                <a:latin typeface="+mn-lt"/>
              </a:rPr>
              <a:t>bERLinPro</a:t>
            </a:r>
            <a:r>
              <a:rPr lang="en-GB" sz="1800" dirty="0">
                <a:effectLst/>
                <a:latin typeface="+mn-lt"/>
              </a:rPr>
              <a:t> MPS: time reaction in the order of 100 </a:t>
            </a:r>
            <a:r>
              <a:rPr lang="en-GB" sz="1800" dirty="0" err="1">
                <a:effectLst/>
                <a:latin typeface="+mn-lt"/>
              </a:rPr>
              <a:t>μs</a:t>
            </a:r>
            <a:r>
              <a:rPr lang="en-GB" sz="1800" dirty="0">
                <a:effectLst/>
                <a:latin typeface="+mn-lt"/>
              </a:rPr>
              <a:t>). </a:t>
            </a:r>
            <a:endParaRPr lang="en-GB" dirty="0">
              <a:latin typeface="+mn-lt"/>
            </a:endParaRPr>
          </a:p>
          <a:p>
            <a:pPr marL="342900" indent="-342900">
              <a:buFont typeface="Wingdings" pitchFamily="2" charset="2"/>
              <a:buChar char="à"/>
            </a:pPr>
            <a:endParaRPr lang="en-GB" dirty="0">
              <a:latin typeface="+mn-lt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A4ED0A9-3224-A168-59A9-F746DCDAA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096" y="983744"/>
            <a:ext cx="2965867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98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23/06/2023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7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Administrative Classification of PERLE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01B5F20-3981-1D44-384B-3E77D4553710}"/>
              </a:ext>
            </a:extLst>
          </p:cNvPr>
          <p:cNvSpPr txBox="1"/>
          <p:nvPr/>
        </p:nvSpPr>
        <p:spPr>
          <a:xfrm>
            <a:off x="345827" y="725488"/>
            <a:ext cx="10009112" cy="33547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GB" sz="1800" dirty="0">
              <a:latin typeface="+mn-lt"/>
            </a:endParaRPr>
          </a:p>
          <a:p>
            <a:r>
              <a:rPr lang="en-GB" sz="1800" dirty="0">
                <a:latin typeface="+mn-lt"/>
              </a:rPr>
              <a:t>Today, a task-force is formed at IJCLab to:</a:t>
            </a:r>
          </a:p>
          <a:p>
            <a:endParaRPr lang="en-GB" sz="1800" dirty="0">
              <a:latin typeface="+mn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GB" sz="1800" dirty="0">
                <a:latin typeface="+mn-lt"/>
              </a:rPr>
              <a:t>Continue and complement the preliminary studies to prepare a document to be presented to ASN by beginning 2024</a:t>
            </a:r>
          </a:p>
          <a:p>
            <a:endParaRPr lang="en-GB" sz="1800" dirty="0">
              <a:latin typeface="+mn-lt"/>
              <a:sym typeface="Wingdings" pitchFamily="2" charset="2"/>
            </a:endParaRPr>
          </a:p>
          <a:p>
            <a:r>
              <a:rPr lang="en-GB" sz="1600" dirty="0">
                <a:solidFill>
                  <a:srgbClr val="C00000"/>
                </a:solidFill>
                <a:latin typeface="+mn-lt"/>
                <a:sym typeface="Wingdings" pitchFamily="2" charset="2"/>
              </a:rPr>
              <a:t> The aim is to receive the green light to initiate the process (complete studies and ASN document) in the upcoming years to obtain the a</a:t>
            </a:r>
            <a:r>
              <a:rPr lang="en-GB" sz="1600" dirty="0">
                <a:solidFill>
                  <a:srgbClr val="C00000"/>
                </a:solidFill>
                <a:latin typeface="+mn-lt"/>
              </a:rPr>
              <a:t>uthorization to own/use a particle accelerator under the Public Health Code.</a:t>
            </a:r>
          </a:p>
          <a:p>
            <a:r>
              <a:rPr lang="en-GB" sz="1800" dirty="0">
                <a:latin typeface="+mn-lt"/>
                <a:sym typeface="Wingdings" pitchFamily="2" charset="2"/>
              </a:rPr>
              <a:t>  </a:t>
            </a:r>
            <a:endParaRPr lang="en-GB" sz="1800" dirty="0">
              <a:latin typeface="+mn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GB" sz="1800" dirty="0">
                <a:latin typeface="+mn-lt"/>
              </a:rPr>
              <a:t>A preliminary discussion with ASN is scheduled beginning of July 2023.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707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23/06/2023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8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Footprint and site studies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0994CCF-AF70-B09A-E1A8-9E8631DEB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89" y="866645"/>
            <a:ext cx="5048966" cy="306074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776207F-B2FF-6FE4-D643-F72FCF275256}"/>
              </a:ext>
            </a:extLst>
          </p:cNvPr>
          <p:cNvSpPr/>
          <p:nvPr/>
        </p:nvSpPr>
        <p:spPr>
          <a:xfrm>
            <a:off x="201811" y="3813121"/>
            <a:ext cx="6162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+mn-lt"/>
              </a:rPr>
              <a:t>PERLE feature a total footprint of:</a:t>
            </a:r>
          </a:p>
          <a:p>
            <a:r>
              <a:rPr lang="en-GB" sz="1600" dirty="0">
                <a:latin typeface="+mn-lt"/>
              </a:rPr>
              <a:t>30 meters long, 15 meters wide and 3.4 meters high.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959D27F-0943-4EEF-45C6-26E4D4E15FE1}"/>
              </a:ext>
            </a:extLst>
          </p:cNvPr>
          <p:cNvSpPr txBox="1"/>
          <p:nvPr/>
        </p:nvSpPr>
        <p:spPr>
          <a:xfrm>
            <a:off x="5242371" y="882278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Two sites are currently considered and will be studied in details within the CPER program for possibly host PERLE: The Super ACO hall and the IGLOO.</a:t>
            </a: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81892CA5-57C3-38A6-6478-CBEFD3778D33}"/>
              </a:ext>
            </a:extLst>
          </p:cNvPr>
          <p:cNvGrpSpPr/>
          <p:nvPr/>
        </p:nvGrpSpPr>
        <p:grpSpPr>
          <a:xfrm>
            <a:off x="5170363" y="2021632"/>
            <a:ext cx="5400600" cy="2970268"/>
            <a:chOff x="5242371" y="1589584"/>
            <a:chExt cx="5400600" cy="2970268"/>
          </a:xfrm>
        </p:grpSpPr>
        <p:grpSp>
          <p:nvGrpSpPr>
            <p:cNvPr id="11" name="Groupe 8">
              <a:extLst>
                <a:ext uri="{FF2B5EF4-FFF2-40B4-BE49-F238E27FC236}">
                  <a16:creationId xmlns:a16="http://schemas.microsoft.com/office/drawing/2014/main" id="{95C747C2-DA57-19C1-DF36-7FEC4E9098C1}"/>
                </a:ext>
              </a:extLst>
            </p:cNvPr>
            <p:cNvGrpSpPr/>
            <p:nvPr/>
          </p:nvGrpSpPr>
          <p:grpSpPr>
            <a:xfrm>
              <a:off x="5242371" y="1589584"/>
              <a:ext cx="5400600" cy="2970268"/>
              <a:chOff x="907222" y="1452217"/>
              <a:chExt cx="7385050" cy="4298965"/>
            </a:xfrm>
          </p:grpSpPr>
          <p:pic>
            <p:nvPicPr>
              <p:cNvPr id="12" name="Image 11" descr="vue1.png">
                <a:extLst>
                  <a:ext uri="{FF2B5EF4-FFF2-40B4-BE49-F238E27FC236}">
                    <a16:creationId xmlns:a16="http://schemas.microsoft.com/office/drawing/2014/main" id="{5235BCC5-2E9F-92B5-C67B-F962E849D7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>
              <a:xfrm>
                <a:off x="907222" y="1452217"/>
                <a:ext cx="7376138" cy="4298965"/>
              </a:xfrm>
              <a:prstGeom prst="rect">
                <a:avLst/>
              </a:prstGeom>
            </p:spPr>
          </p:pic>
          <p:pic>
            <p:nvPicPr>
              <p:cNvPr id="13" name="Picture 2">
                <a:extLst>
                  <a:ext uri="{FF2B5EF4-FFF2-40B4-BE49-F238E27FC236}">
                    <a16:creationId xmlns:a16="http://schemas.microsoft.com/office/drawing/2014/main" id="{19B06D32-F381-4DA9-4C1E-87A99F3ADD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0000FF">
                    <a:tint val="45000"/>
                    <a:satMod val="400000"/>
                  </a:srgbClr>
                </a:duotone>
              </a:blip>
              <a:srcRect l="22713" t="14300" r="4691" b="12950"/>
              <a:stretch>
                <a:fillRect/>
              </a:stretch>
            </p:blipFill>
            <p:spPr bwMode="auto">
              <a:xfrm>
                <a:off x="918588" y="1582025"/>
                <a:ext cx="7373684" cy="4156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4" name="Forme libre 13">
              <a:extLst>
                <a:ext uri="{FF2B5EF4-FFF2-40B4-BE49-F238E27FC236}">
                  <a16:creationId xmlns:a16="http://schemas.microsoft.com/office/drawing/2014/main" id="{F8BF930A-325C-6A80-E676-3150CCCD64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67734" y="2813720"/>
              <a:ext cx="2379093" cy="664551"/>
            </a:xfrm>
            <a:custGeom>
              <a:avLst/>
              <a:gdLst>
                <a:gd name="connsiteX0" fmla="*/ 0 w 7720641"/>
                <a:gd name="connsiteY0" fmla="*/ 1362974 h 2156604"/>
                <a:gd name="connsiteX1" fmla="*/ 8626 w 7720641"/>
                <a:gd name="connsiteY1" fmla="*/ 879895 h 2156604"/>
                <a:gd name="connsiteX2" fmla="*/ 785004 w 7720641"/>
                <a:gd name="connsiteY2" fmla="*/ 871268 h 2156604"/>
                <a:gd name="connsiteX3" fmla="*/ 802256 w 7720641"/>
                <a:gd name="connsiteY3" fmla="*/ 672861 h 2156604"/>
                <a:gd name="connsiteX4" fmla="*/ 1233577 w 7720641"/>
                <a:gd name="connsiteY4" fmla="*/ 681487 h 2156604"/>
                <a:gd name="connsiteX5" fmla="*/ 1526875 w 7720641"/>
                <a:gd name="connsiteY5" fmla="*/ 508959 h 2156604"/>
                <a:gd name="connsiteX6" fmla="*/ 1673524 w 7720641"/>
                <a:gd name="connsiteY6" fmla="*/ 759125 h 2156604"/>
                <a:gd name="connsiteX7" fmla="*/ 1250830 w 7720641"/>
                <a:gd name="connsiteY7" fmla="*/ 1000664 h 2156604"/>
                <a:gd name="connsiteX8" fmla="*/ 4511615 w 7720641"/>
                <a:gd name="connsiteY8" fmla="*/ 1000664 h 2156604"/>
                <a:gd name="connsiteX9" fmla="*/ 4520241 w 7720641"/>
                <a:gd name="connsiteY9" fmla="*/ 629729 h 2156604"/>
                <a:gd name="connsiteX10" fmla="*/ 6124755 w 7720641"/>
                <a:gd name="connsiteY10" fmla="*/ 612476 h 2156604"/>
                <a:gd name="connsiteX11" fmla="*/ 7272068 w 7720641"/>
                <a:gd name="connsiteY11" fmla="*/ 0 h 2156604"/>
                <a:gd name="connsiteX12" fmla="*/ 7306573 w 7720641"/>
                <a:gd name="connsiteY12" fmla="*/ 483080 h 2156604"/>
                <a:gd name="connsiteX13" fmla="*/ 7461849 w 7720641"/>
                <a:gd name="connsiteY13" fmla="*/ 940280 h 2156604"/>
                <a:gd name="connsiteX14" fmla="*/ 7720641 w 7720641"/>
                <a:gd name="connsiteY14" fmla="*/ 1302589 h 2156604"/>
                <a:gd name="connsiteX15" fmla="*/ 1811547 w 7720641"/>
                <a:gd name="connsiteY15" fmla="*/ 1311215 h 2156604"/>
                <a:gd name="connsiteX16" fmla="*/ 2199736 w 7720641"/>
                <a:gd name="connsiteY16" fmla="*/ 1526876 h 2156604"/>
                <a:gd name="connsiteX17" fmla="*/ 2838090 w 7720641"/>
                <a:gd name="connsiteY17" fmla="*/ 1535502 h 2156604"/>
                <a:gd name="connsiteX18" fmla="*/ 2838090 w 7720641"/>
                <a:gd name="connsiteY18" fmla="*/ 2156604 h 2156604"/>
                <a:gd name="connsiteX19" fmla="*/ 2320505 w 7720641"/>
                <a:gd name="connsiteY19" fmla="*/ 2156604 h 2156604"/>
                <a:gd name="connsiteX20" fmla="*/ 2329132 w 7720641"/>
                <a:gd name="connsiteY20" fmla="*/ 1966823 h 2156604"/>
                <a:gd name="connsiteX21" fmla="*/ 1837426 w 7720641"/>
                <a:gd name="connsiteY21" fmla="*/ 1708031 h 2156604"/>
                <a:gd name="connsiteX22" fmla="*/ 1268083 w 7720641"/>
                <a:gd name="connsiteY22" fmla="*/ 1716657 h 2156604"/>
                <a:gd name="connsiteX23" fmla="*/ 1276709 w 7720641"/>
                <a:gd name="connsiteY23" fmla="*/ 1371600 h 2156604"/>
                <a:gd name="connsiteX24" fmla="*/ 0 w 7720641"/>
                <a:gd name="connsiteY24" fmla="*/ 1362974 h 2156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20641" h="2156604">
                  <a:moveTo>
                    <a:pt x="0" y="1362974"/>
                  </a:moveTo>
                  <a:lnTo>
                    <a:pt x="8626" y="879895"/>
                  </a:lnTo>
                  <a:lnTo>
                    <a:pt x="785004" y="871268"/>
                  </a:lnTo>
                  <a:lnTo>
                    <a:pt x="802256" y="672861"/>
                  </a:lnTo>
                  <a:lnTo>
                    <a:pt x="1233577" y="681487"/>
                  </a:lnTo>
                  <a:lnTo>
                    <a:pt x="1526875" y="508959"/>
                  </a:lnTo>
                  <a:lnTo>
                    <a:pt x="1673524" y="759125"/>
                  </a:lnTo>
                  <a:lnTo>
                    <a:pt x="1250830" y="1000664"/>
                  </a:lnTo>
                  <a:lnTo>
                    <a:pt x="4511615" y="1000664"/>
                  </a:lnTo>
                  <a:lnTo>
                    <a:pt x="4520241" y="629729"/>
                  </a:lnTo>
                  <a:lnTo>
                    <a:pt x="6124755" y="612476"/>
                  </a:lnTo>
                  <a:lnTo>
                    <a:pt x="7272068" y="0"/>
                  </a:lnTo>
                  <a:lnTo>
                    <a:pt x="7306573" y="483080"/>
                  </a:lnTo>
                  <a:lnTo>
                    <a:pt x="7461849" y="940280"/>
                  </a:lnTo>
                  <a:lnTo>
                    <a:pt x="7720641" y="1302589"/>
                  </a:lnTo>
                  <a:lnTo>
                    <a:pt x="1811547" y="1311215"/>
                  </a:lnTo>
                  <a:lnTo>
                    <a:pt x="2199736" y="1526876"/>
                  </a:lnTo>
                  <a:lnTo>
                    <a:pt x="2838090" y="1535502"/>
                  </a:lnTo>
                  <a:lnTo>
                    <a:pt x="2838090" y="2156604"/>
                  </a:lnTo>
                  <a:lnTo>
                    <a:pt x="2320505" y="2156604"/>
                  </a:lnTo>
                  <a:lnTo>
                    <a:pt x="2329132" y="1966823"/>
                  </a:lnTo>
                  <a:lnTo>
                    <a:pt x="1837426" y="1708031"/>
                  </a:lnTo>
                  <a:lnTo>
                    <a:pt x="1268083" y="1716657"/>
                  </a:lnTo>
                  <a:lnTo>
                    <a:pt x="1276709" y="1371600"/>
                  </a:lnTo>
                  <a:lnTo>
                    <a:pt x="0" y="1362974"/>
                  </a:lnTo>
                  <a:close/>
                </a:path>
              </a:pathLst>
            </a:custGeom>
            <a:solidFill>
              <a:srgbClr val="C00000">
                <a:alpha val="50196"/>
              </a:srgb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CBA95830-1AE5-E376-14CF-E0507440EEFE}"/>
                </a:ext>
              </a:extLst>
            </p:cNvPr>
            <p:cNvSpPr txBox="1"/>
            <p:nvPr/>
          </p:nvSpPr>
          <p:spPr>
            <a:xfrm>
              <a:off x="9353430" y="3009999"/>
              <a:ext cx="10015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+mn-lt"/>
                </a:rPr>
                <a:t>IGLOO</a:t>
              </a:r>
            </a:p>
          </p:txBody>
        </p: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1841FF0D-1C4F-3D58-C130-1D955325D1F7}"/>
                </a:ext>
              </a:extLst>
            </p:cNvPr>
            <p:cNvCxnSpPr>
              <a:cxnSpLocks/>
            </p:cNvCxnSpPr>
            <p:nvPr/>
          </p:nvCxnSpPr>
          <p:spPr>
            <a:xfrm>
              <a:off x="9130803" y="3210929"/>
              <a:ext cx="0" cy="1042951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E131DE8B-BFBC-A3DC-C6C0-BD10C1EB69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3717" y="4253880"/>
              <a:ext cx="1870635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0D447066-CE07-43A8-DCB0-4DFB28A024F3}"/>
                </a:ext>
              </a:extLst>
            </p:cNvPr>
            <p:cNvSpPr txBox="1"/>
            <p:nvPr/>
          </p:nvSpPr>
          <p:spPr>
            <a:xfrm rot="16200000">
              <a:off x="8719662" y="3595972"/>
              <a:ext cx="5232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+mn-lt"/>
                </a:rPr>
                <a:t>37 m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04235C31-4F97-F6B2-4949-B71464706A87}"/>
                </a:ext>
              </a:extLst>
            </p:cNvPr>
            <p:cNvSpPr txBox="1"/>
            <p:nvPr/>
          </p:nvSpPr>
          <p:spPr>
            <a:xfrm>
              <a:off x="8034353" y="4037856"/>
              <a:ext cx="592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latin typeface="+mn-lt"/>
                </a:rPr>
                <a:t>55 m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7FD0570-0A74-B04E-B583-499261098C84}"/>
                </a:ext>
              </a:extLst>
            </p:cNvPr>
            <p:cNvSpPr txBox="1"/>
            <p:nvPr/>
          </p:nvSpPr>
          <p:spPr>
            <a:xfrm>
              <a:off x="7690643" y="3533800"/>
              <a:ext cx="1137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+mn-lt"/>
                </a:rPr>
                <a:t>Super ACO Hall</a:t>
              </a:r>
            </a:p>
          </p:txBody>
        </p:sp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581AFDB1-296C-8636-53D6-81D1C18E4540}"/>
                </a:ext>
              </a:extLst>
            </p:cNvPr>
            <p:cNvGrpSpPr/>
            <p:nvPr/>
          </p:nvGrpSpPr>
          <p:grpSpPr>
            <a:xfrm>
              <a:off x="7314943" y="3206076"/>
              <a:ext cx="1887868" cy="1119812"/>
              <a:chOff x="7314943" y="3206076"/>
              <a:chExt cx="1887868" cy="1119812"/>
            </a:xfrm>
          </p:grpSpPr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E78E839A-806F-C5AD-5B08-D849B6167FF4}"/>
                  </a:ext>
                </a:extLst>
              </p:cNvPr>
              <p:cNvCxnSpPr/>
              <p:nvPr/>
            </p:nvCxnSpPr>
            <p:spPr>
              <a:xfrm>
                <a:off x="7833847" y="3213985"/>
                <a:ext cx="1368964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F6AEBE53-B0C3-BB48-9AB3-DC5EB2817A82}"/>
                  </a:ext>
                </a:extLst>
              </p:cNvPr>
              <p:cNvCxnSpPr/>
              <p:nvPr/>
            </p:nvCxnSpPr>
            <p:spPr>
              <a:xfrm>
                <a:off x="9202718" y="3206076"/>
                <a:ext cx="0" cy="111981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07BBBA7B-414C-F3CE-8E2B-9D7386684011}"/>
                  </a:ext>
                </a:extLst>
              </p:cNvPr>
              <p:cNvCxnSpPr/>
              <p:nvPr/>
            </p:nvCxnSpPr>
            <p:spPr>
              <a:xfrm>
                <a:off x="7323310" y="4317979"/>
                <a:ext cx="1871042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BF78E5E9-31C2-7612-EB91-F7C508F7CACD}"/>
                  </a:ext>
                </a:extLst>
              </p:cNvPr>
              <p:cNvCxnSpPr/>
              <p:nvPr/>
            </p:nvCxnSpPr>
            <p:spPr>
              <a:xfrm>
                <a:off x="7314943" y="3512130"/>
                <a:ext cx="0" cy="805849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E1DC0EAE-B35A-F50F-77A9-54F3BA7F5163}"/>
                  </a:ext>
                </a:extLst>
              </p:cNvPr>
              <p:cNvCxnSpPr/>
              <p:nvPr/>
            </p:nvCxnSpPr>
            <p:spPr>
              <a:xfrm>
                <a:off x="7331676" y="3512130"/>
                <a:ext cx="485459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EB7DB26-7E97-E9D7-4B4F-6773A0FF3C4E}"/>
                  </a:ext>
                </a:extLst>
              </p:cNvPr>
              <p:cNvCxnSpPr/>
              <p:nvPr/>
            </p:nvCxnSpPr>
            <p:spPr>
              <a:xfrm flipV="1">
                <a:off x="7825502" y="3206076"/>
                <a:ext cx="0" cy="30605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D78B2417-5B8F-6B84-0C14-49A519C9B925}"/>
                </a:ext>
              </a:extLst>
            </p:cNvPr>
            <p:cNvCxnSpPr>
              <a:cxnSpLocks/>
            </p:cNvCxnSpPr>
            <p:nvPr/>
          </p:nvCxnSpPr>
          <p:spPr>
            <a:xfrm>
              <a:off x="9274819" y="2885728"/>
              <a:ext cx="1152128" cy="0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3BF4BF81-CD68-7B82-A174-5F5102FBAC4B}"/>
                </a:ext>
              </a:extLst>
            </p:cNvPr>
            <p:cNvSpPr txBox="1"/>
            <p:nvPr/>
          </p:nvSpPr>
          <p:spPr>
            <a:xfrm>
              <a:off x="9562851" y="2597696"/>
              <a:ext cx="592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latin typeface="+mn-lt"/>
                </a:rPr>
                <a:t>36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3282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23/06/2023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9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Footprint and site studies </a:t>
            </a:r>
          </a:p>
        </p:txBody>
      </p:sp>
      <p:pic>
        <p:nvPicPr>
          <p:cNvPr id="2" name="Image 1" descr="500-superAco-1">
            <a:extLst>
              <a:ext uri="{FF2B5EF4-FFF2-40B4-BE49-F238E27FC236}">
                <a16:creationId xmlns:a16="http://schemas.microsoft.com/office/drawing/2014/main" id="{09EE7F40-4071-418D-5D9D-779B005ADC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1" r="35344"/>
          <a:stretch>
            <a:fillRect/>
          </a:stretch>
        </p:blipFill>
        <p:spPr bwMode="auto">
          <a:xfrm>
            <a:off x="778851" y="1778176"/>
            <a:ext cx="1944216" cy="2979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500-superAco-4">
            <a:extLst>
              <a:ext uri="{FF2B5EF4-FFF2-40B4-BE49-F238E27FC236}">
                <a16:creationId xmlns:a16="http://schemas.microsoft.com/office/drawing/2014/main" id="{1E2A5F9C-F346-0BF2-F981-347984257D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8" r="33398"/>
          <a:stretch>
            <a:fillRect/>
          </a:stretch>
        </p:blipFill>
        <p:spPr bwMode="auto">
          <a:xfrm>
            <a:off x="2902396" y="1778176"/>
            <a:ext cx="2088232" cy="293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500-superAco-7">
            <a:extLst>
              <a:ext uri="{FF2B5EF4-FFF2-40B4-BE49-F238E27FC236}">
                <a16:creationId xmlns:a16="http://schemas.microsoft.com/office/drawing/2014/main" id="{6459412C-14F6-9E30-3B4B-08A7667A00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5" t="4141" r="33000" b="7784"/>
          <a:stretch>
            <a:fillRect/>
          </a:stretch>
        </p:blipFill>
        <p:spPr bwMode="auto">
          <a:xfrm>
            <a:off x="5199004" y="1778176"/>
            <a:ext cx="1879856" cy="293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500-igloo3">
            <a:extLst>
              <a:ext uri="{FF2B5EF4-FFF2-40B4-BE49-F238E27FC236}">
                <a16:creationId xmlns:a16="http://schemas.microsoft.com/office/drawing/2014/main" id="{7F1E7828-498F-DB37-852F-540BB20294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5" r="29675"/>
          <a:stretch>
            <a:fillRect/>
          </a:stretch>
        </p:blipFill>
        <p:spPr bwMode="auto">
          <a:xfrm>
            <a:off x="7474619" y="1750562"/>
            <a:ext cx="2304256" cy="286390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0351205-96A4-C712-99C2-16D463CEE08B}"/>
              </a:ext>
            </a:extLst>
          </p:cNvPr>
          <p:cNvSpPr txBox="1"/>
          <p:nvPr/>
        </p:nvSpPr>
        <p:spPr>
          <a:xfrm>
            <a:off x="144016" y="799237"/>
            <a:ext cx="10570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800" dirty="0">
                <a:latin typeface="+mn-lt"/>
              </a:rPr>
              <a:t>Studies of special and structural feasibility in the two sites just started.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800" dirty="0">
                <a:latin typeface="+mn-lt"/>
              </a:rPr>
              <a:t>Several scenario of PERLE implantation will be proposed with solutions to deal with constrains of each site. Costing of each scenario will also be provided.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49096F4-DC61-BCF8-9689-DF91B352CFBE}"/>
              </a:ext>
            </a:extLst>
          </p:cNvPr>
          <p:cNvSpPr txBox="1"/>
          <p:nvPr/>
        </p:nvSpPr>
        <p:spPr>
          <a:xfrm>
            <a:off x="345827" y="4829944"/>
            <a:ext cx="6877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Important available space for the machine and ancillaries installation</a:t>
            </a:r>
          </a:p>
          <a:p>
            <a:r>
              <a:rPr lang="en-GB" sz="1800" dirty="0">
                <a:solidFill>
                  <a:srgbClr val="C00000"/>
                </a:solidFill>
                <a:latin typeface="+mn-lt"/>
              </a:rPr>
              <a:t>Low ground charge capability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CC31FB9-F52E-5AEC-0C23-C10EAC435E85}"/>
              </a:ext>
            </a:extLst>
          </p:cNvPr>
          <p:cNvSpPr txBox="1"/>
          <p:nvPr/>
        </p:nvSpPr>
        <p:spPr>
          <a:xfrm>
            <a:off x="7474619" y="4685928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C00000"/>
                </a:solidFill>
                <a:latin typeface="+mn-lt"/>
              </a:rPr>
              <a:t>Limited space for the machine and ancillaries installation</a:t>
            </a:r>
          </a:p>
          <a:p>
            <a:r>
              <a:rPr lang="en-GB" sz="1800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High ground charge capability</a:t>
            </a:r>
          </a:p>
        </p:txBody>
      </p:sp>
    </p:spTree>
    <p:extLst>
      <p:ext uri="{BB962C8B-B14F-4D97-AF65-F5344CB8AC3E}">
        <p14:creationId xmlns:p14="http://schemas.microsoft.com/office/powerpoint/2010/main" val="48029964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69597</TotalTime>
  <Words>1501</Words>
  <Application>Microsoft Macintosh PowerPoint</Application>
  <PresentationFormat>Personnalisé</PresentationFormat>
  <Paragraphs>243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Wingdings</vt:lpstr>
      <vt:lpstr>1_modele-IJCLAb-powerpoint</vt:lpstr>
      <vt:lpstr>Masque IJCLab standard</vt:lpstr>
      <vt:lpstr>Présentation PowerPoint</vt:lpstr>
      <vt:lpstr>PERLE Configuration</vt:lpstr>
      <vt:lpstr>PERLE Phasing Strategy </vt:lpstr>
      <vt:lpstr>PERLE Timeline for TDR phase and beyond </vt:lpstr>
      <vt:lpstr>Administrative Classification of PERLE </vt:lpstr>
      <vt:lpstr>Administrative Classification of PERLE </vt:lpstr>
      <vt:lpstr>Administrative Classification of PERLE </vt:lpstr>
      <vt:lpstr>PERLE Footprint and site studies </vt:lpstr>
      <vt:lpstr>PERLE Footprint and site studies </vt:lpstr>
      <vt:lpstr>PERLE Phasing Strategy </vt:lpstr>
      <vt:lpstr>PERLE Phasing Strategy </vt:lpstr>
      <vt:lpstr>PERLE Phasing Strategy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Walid Kaabi</cp:lastModifiedBy>
  <cp:revision>2082</cp:revision>
  <cp:lastPrinted>2022-06-10T08:50:38Z</cp:lastPrinted>
  <dcterms:created xsi:type="dcterms:W3CDTF">2011-03-09T16:37:49Z</dcterms:created>
  <dcterms:modified xsi:type="dcterms:W3CDTF">2023-06-23T08:52:37Z</dcterms:modified>
</cp:coreProperties>
</file>