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tiff" ContentType="image/tiff"/>
  <Default Extension="tmp" ContentType="image/png"/>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27"/>
  </p:notesMasterIdLst>
  <p:sldIdLst>
    <p:sldId id="256" r:id="rId2"/>
    <p:sldId id="432" r:id="rId3"/>
    <p:sldId id="447" r:id="rId4"/>
    <p:sldId id="448" r:id="rId5"/>
    <p:sldId id="449" r:id="rId6"/>
    <p:sldId id="434" r:id="rId7"/>
    <p:sldId id="433" r:id="rId8"/>
    <p:sldId id="436" r:id="rId9"/>
    <p:sldId id="429" r:id="rId10"/>
    <p:sldId id="441" r:id="rId11"/>
    <p:sldId id="442" r:id="rId12"/>
    <p:sldId id="445" r:id="rId13"/>
    <p:sldId id="443" r:id="rId14"/>
    <p:sldId id="446" r:id="rId15"/>
    <p:sldId id="450" r:id="rId16"/>
    <p:sldId id="376" r:id="rId17"/>
    <p:sldId id="372" r:id="rId18"/>
    <p:sldId id="355" r:id="rId19"/>
    <p:sldId id="383" r:id="rId20"/>
    <p:sldId id="364" r:id="rId21"/>
    <p:sldId id="371" r:id="rId22"/>
    <p:sldId id="451" r:id="rId23"/>
    <p:sldId id="452" r:id="rId24"/>
    <p:sldId id="453" r:id="rId25"/>
    <p:sldId id="454" r:id="rId2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FD0F851-EC5A-4D38-B0AD-8093EC10F338}" styleName="Helle Formatvorlage 1 - Akz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FABFCF23-3B69-468F-B69F-88F6DE6A72F2}" styleName="Mittlere Formatvorlage 1 - Akz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110" d="100"/>
          <a:sy n="110" d="100"/>
        </p:scale>
        <p:origin x="1626" y="1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notesMaster" Target="notesMasters/notesMaster1.xml"/><Relationship Id="rId30"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03D67BA-9E03-49FC-BEB1-402CAAD1B8C9}" type="datetimeFigureOut">
              <a:rPr lang="en-US" smtClean="0"/>
              <a:t>6/20/2023</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EC1D5F-874B-42E5-AC39-269863306759}" type="slidenum">
              <a:rPr lang="en-US" smtClean="0"/>
              <a:t>‹#›</a:t>
            </a:fld>
            <a:endParaRPr lang="en-US"/>
          </a:p>
        </p:txBody>
      </p:sp>
    </p:spTree>
    <p:extLst>
      <p:ext uri="{BB962C8B-B14F-4D97-AF65-F5344CB8AC3E}">
        <p14:creationId xmlns:p14="http://schemas.microsoft.com/office/powerpoint/2010/main" val="4930789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62EC1D5F-874B-42E5-AC39-269863306759}" type="slidenum">
              <a:rPr lang="en-US" smtClean="0"/>
              <a:t>1</a:t>
            </a:fld>
            <a:endParaRPr lang="en-US"/>
          </a:p>
        </p:txBody>
      </p:sp>
    </p:spTree>
    <p:extLst>
      <p:ext uri="{BB962C8B-B14F-4D97-AF65-F5344CB8AC3E}">
        <p14:creationId xmlns:p14="http://schemas.microsoft.com/office/powerpoint/2010/main" val="22150379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lienbildplatzhalter 1"/>
          <p:cNvSpPr>
            <a:spLocks noGrp="1" noRot="1" noChangeAspect="1" noTextEdit="1"/>
          </p:cNvSpPr>
          <p:nvPr>
            <p:ph type="sldImg"/>
          </p:nvPr>
        </p:nvSpPr>
        <p:spPr>
          <a:xfrm>
            <a:off x="855663" y="744538"/>
            <a:ext cx="4957762" cy="3717925"/>
          </a:xfrm>
          <a:ln/>
        </p:spPr>
      </p:sp>
      <p:sp>
        <p:nvSpPr>
          <p:cNvPr id="23555"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5000"/>
              </a:lnSpc>
              <a:spcAft>
                <a:spcPts val="1081"/>
              </a:spcAft>
              <a:defRPr/>
            </a:pPr>
            <a:endParaRPr lang="de-DE" altLang="de-DE" dirty="0">
              <a:latin typeface="Calibri" panose="020F0502020204030204" pitchFamily="34" charset="0"/>
              <a:ea typeface="Calibri" panose="020F0502020204030204" pitchFamily="34" charset="0"/>
              <a:cs typeface="Times New Roman" panose="02020603050405020304" pitchFamily="18" charset="0"/>
            </a:endParaRPr>
          </a:p>
        </p:txBody>
      </p:sp>
      <p:sp>
        <p:nvSpPr>
          <p:cNvPr id="1434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9</a:t>
            </a:fld>
            <a:endParaRPr lang="de-DE" altLang="de-DE" sz="1600">
              <a:solidFill>
                <a:srgbClr val="000000"/>
              </a:solidFill>
            </a:endParaRPr>
          </a:p>
        </p:txBody>
      </p:sp>
    </p:spTree>
    <p:extLst>
      <p:ext uri="{BB962C8B-B14F-4D97-AF65-F5344CB8AC3E}">
        <p14:creationId xmlns:p14="http://schemas.microsoft.com/office/powerpoint/2010/main" val="241919539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lienbildplatzhalter 1"/>
          <p:cNvSpPr>
            <a:spLocks noGrp="1" noRot="1" noChangeAspect="1" noTextEdit="1"/>
          </p:cNvSpPr>
          <p:nvPr>
            <p:ph type="sldImg"/>
          </p:nvPr>
        </p:nvSpPr>
        <p:spPr>
          <a:xfrm>
            <a:off x="855663" y="744538"/>
            <a:ext cx="4957762" cy="3717925"/>
          </a:xfrm>
          <a:ln/>
        </p:spPr>
      </p:sp>
      <p:sp>
        <p:nvSpPr>
          <p:cNvPr id="23555"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5000"/>
              </a:lnSpc>
              <a:spcAft>
                <a:spcPts val="1081"/>
              </a:spcAft>
              <a:defRPr/>
            </a:pPr>
            <a:endParaRPr lang="en-US" altLang="de-DE" noProof="0" dirty="0">
              <a:latin typeface="Calibri" panose="020F0502020204030204" pitchFamily="34" charset="0"/>
              <a:ea typeface="Calibri" panose="020F0502020204030204" pitchFamily="34" charset="0"/>
              <a:cs typeface="Times New Roman" panose="02020603050405020304" pitchFamily="18" charset="0"/>
            </a:endParaRPr>
          </a:p>
        </p:txBody>
      </p:sp>
      <p:sp>
        <p:nvSpPr>
          <p:cNvPr id="1434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10</a:t>
            </a:fld>
            <a:endParaRPr lang="de-DE" altLang="de-DE" sz="1600">
              <a:solidFill>
                <a:srgbClr val="000000"/>
              </a:solidFill>
            </a:endParaRPr>
          </a:p>
        </p:txBody>
      </p:sp>
    </p:spTree>
    <p:extLst>
      <p:ext uri="{BB962C8B-B14F-4D97-AF65-F5344CB8AC3E}">
        <p14:creationId xmlns:p14="http://schemas.microsoft.com/office/powerpoint/2010/main" val="32039657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lienbildplatzhalter 1"/>
          <p:cNvSpPr>
            <a:spLocks noGrp="1" noRot="1" noChangeAspect="1" noTextEdit="1"/>
          </p:cNvSpPr>
          <p:nvPr>
            <p:ph type="sldImg"/>
          </p:nvPr>
        </p:nvSpPr>
        <p:spPr>
          <a:xfrm>
            <a:off x="855663" y="744538"/>
            <a:ext cx="4957762" cy="3717925"/>
          </a:xfrm>
          <a:ln/>
        </p:spPr>
      </p:sp>
      <p:sp>
        <p:nvSpPr>
          <p:cNvPr id="23555"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5000"/>
              </a:lnSpc>
              <a:spcAft>
                <a:spcPts val="1081"/>
              </a:spcAft>
              <a:defRPr/>
            </a:pPr>
            <a:endParaRPr lang="en-US" altLang="de-DE" noProof="0" dirty="0">
              <a:latin typeface="Calibri" panose="020F0502020204030204" pitchFamily="34" charset="0"/>
              <a:ea typeface="Calibri" panose="020F0502020204030204" pitchFamily="34" charset="0"/>
              <a:cs typeface="Times New Roman" panose="02020603050405020304" pitchFamily="18" charset="0"/>
            </a:endParaRPr>
          </a:p>
        </p:txBody>
      </p:sp>
      <p:sp>
        <p:nvSpPr>
          <p:cNvPr id="1434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11</a:t>
            </a:fld>
            <a:endParaRPr lang="de-DE" altLang="de-DE" sz="1600">
              <a:solidFill>
                <a:srgbClr val="000000"/>
              </a:solidFill>
            </a:endParaRPr>
          </a:p>
        </p:txBody>
      </p:sp>
    </p:spTree>
    <p:extLst>
      <p:ext uri="{BB962C8B-B14F-4D97-AF65-F5344CB8AC3E}">
        <p14:creationId xmlns:p14="http://schemas.microsoft.com/office/powerpoint/2010/main" val="41718499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030288" y="652463"/>
            <a:ext cx="4340225" cy="3255962"/>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a:defRPr/>
            </a:pPr>
            <a:fld id="{547E9CB9-021E-4C8A-AD14-6BADCDC8CC3B}" type="slidenum">
              <a:rPr lang="de-DE" smtClean="0"/>
              <a:pPr>
                <a:defRPr/>
              </a:pPr>
              <a:t>12</a:t>
            </a:fld>
            <a:endParaRPr lang="de-DE"/>
          </a:p>
        </p:txBody>
      </p:sp>
    </p:spTree>
    <p:extLst>
      <p:ext uri="{BB962C8B-B14F-4D97-AF65-F5344CB8AC3E}">
        <p14:creationId xmlns:p14="http://schemas.microsoft.com/office/powerpoint/2010/main" val="28419964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lienbildplatzhalter 1"/>
          <p:cNvSpPr>
            <a:spLocks noGrp="1" noRot="1" noChangeAspect="1" noTextEdit="1"/>
          </p:cNvSpPr>
          <p:nvPr>
            <p:ph type="sldImg"/>
          </p:nvPr>
        </p:nvSpPr>
        <p:spPr>
          <a:xfrm>
            <a:off x="855663" y="744538"/>
            <a:ext cx="4957762" cy="3717925"/>
          </a:xfrm>
          <a:ln/>
        </p:spPr>
      </p:sp>
      <p:sp>
        <p:nvSpPr>
          <p:cNvPr id="23555"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5000"/>
              </a:lnSpc>
              <a:spcAft>
                <a:spcPts val="1081"/>
              </a:spcAft>
              <a:defRPr/>
            </a:pPr>
            <a:endParaRPr lang="de-DE" altLang="de-DE"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81"/>
              </a:spcAft>
              <a:defRPr/>
            </a:pPr>
            <a:endParaRPr lang="de-DE" altLang="de-DE" dirty="0">
              <a:latin typeface="Calibri" panose="020F0502020204030204" pitchFamily="34" charset="0"/>
              <a:ea typeface="Calibri" panose="020F0502020204030204" pitchFamily="34" charset="0"/>
              <a:cs typeface="Times New Roman" panose="02020603050405020304" pitchFamily="18" charset="0"/>
            </a:endParaRPr>
          </a:p>
        </p:txBody>
      </p:sp>
      <p:sp>
        <p:nvSpPr>
          <p:cNvPr id="1434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13</a:t>
            </a:fld>
            <a:endParaRPr lang="de-DE" altLang="de-DE" sz="1600">
              <a:solidFill>
                <a:srgbClr val="000000"/>
              </a:solidFill>
            </a:endParaRPr>
          </a:p>
        </p:txBody>
      </p:sp>
    </p:spTree>
    <p:extLst>
      <p:ext uri="{BB962C8B-B14F-4D97-AF65-F5344CB8AC3E}">
        <p14:creationId xmlns:p14="http://schemas.microsoft.com/office/powerpoint/2010/main" val="18993695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Folienbildplatzhalter 1"/>
          <p:cNvSpPr>
            <a:spLocks noGrp="1" noRot="1" noChangeAspect="1" noTextEdit="1"/>
          </p:cNvSpPr>
          <p:nvPr>
            <p:ph type="sldImg"/>
          </p:nvPr>
        </p:nvSpPr>
        <p:spPr>
          <a:xfrm>
            <a:off x="855663" y="744538"/>
            <a:ext cx="4957762" cy="3717925"/>
          </a:xfrm>
          <a:ln/>
        </p:spPr>
      </p:sp>
      <p:sp>
        <p:nvSpPr>
          <p:cNvPr id="23555" name="Notizenplatzhalter 2"/>
          <p:cNvSpPr>
            <a:spLocks noGrp="1"/>
          </p:cNvSpPr>
          <p:nvPr>
            <p:ph type="body" idx="1"/>
          </p:nvPr>
        </p:nvSpPr>
        <p:spPr>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115000"/>
              </a:lnSpc>
              <a:spcAft>
                <a:spcPts val="1081"/>
              </a:spcAft>
              <a:defRPr/>
            </a:pPr>
            <a:endParaRPr lang="de-DE" altLang="de-DE"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81"/>
              </a:spcAft>
              <a:defRPr/>
            </a:pPr>
            <a:endParaRPr lang="de-DE" altLang="de-DE" dirty="0">
              <a:latin typeface="Calibri" panose="020F0502020204030204" pitchFamily="34" charset="0"/>
              <a:ea typeface="Calibri" panose="020F0502020204030204" pitchFamily="34" charset="0"/>
              <a:cs typeface="Times New Roman" panose="02020603050405020304" pitchFamily="18" charset="0"/>
            </a:endParaRPr>
          </a:p>
        </p:txBody>
      </p:sp>
      <p:sp>
        <p:nvSpPr>
          <p:cNvPr id="14340" name="Foliennummernplatzhalter 3"/>
          <p:cNvSpPr>
            <a:spLocks noGrp="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300">
                <a:solidFill>
                  <a:schemeClr val="tx1"/>
                </a:solidFill>
                <a:latin typeface="Times New Roman" panose="02020603050405020304" pitchFamily="18" charset="0"/>
              </a:defRPr>
            </a:lvl1pPr>
            <a:lvl2pPr marL="834056" indent="-320791">
              <a:spcBef>
                <a:spcPct val="30000"/>
              </a:spcBef>
              <a:defRPr sz="1300">
                <a:solidFill>
                  <a:schemeClr val="tx1"/>
                </a:solidFill>
                <a:latin typeface="Times New Roman" panose="02020603050405020304" pitchFamily="18" charset="0"/>
              </a:defRPr>
            </a:lvl2pPr>
            <a:lvl3pPr marL="1283164" indent="-256633">
              <a:spcBef>
                <a:spcPct val="30000"/>
              </a:spcBef>
              <a:defRPr sz="1300">
                <a:solidFill>
                  <a:schemeClr val="tx1"/>
                </a:solidFill>
                <a:latin typeface="Times New Roman" panose="02020603050405020304" pitchFamily="18" charset="0"/>
              </a:defRPr>
            </a:lvl3pPr>
            <a:lvl4pPr marL="1796430" indent="-256633">
              <a:spcBef>
                <a:spcPct val="30000"/>
              </a:spcBef>
              <a:defRPr sz="1300">
                <a:solidFill>
                  <a:schemeClr val="tx1"/>
                </a:solidFill>
                <a:latin typeface="Times New Roman" panose="02020603050405020304" pitchFamily="18" charset="0"/>
              </a:defRPr>
            </a:lvl4pPr>
            <a:lvl5pPr marL="2309695" indent="-256633">
              <a:spcBef>
                <a:spcPct val="30000"/>
              </a:spcBef>
              <a:defRPr sz="1300">
                <a:solidFill>
                  <a:schemeClr val="tx1"/>
                </a:solidFill>
                <a:latin typeface="Times New Roman" panose="02020603050405020304" pitchFamily="18" charset="0"/>
              </a:defRPr>
            </a:lvl5pPr>
            <a:lvl6pPr marL="2822961" indent="-256633" eaLnBrk="0" fontAlgn="base" hangingPunct="0">
              <a:spcBef>
                <a:spcPct val="30000"/>
              </a:spcBef>
              <a:spcAft>
                <a:spcPct val="0"/>
              </a:spcAft>
              <a:defRPr sz="1300">
                <a:solidFill>
                  <a:schemeClr val="tx1"/>
                </a:solidFill>
                <a:latin typeface="Times New Roman" panose="02020603050405020304" pitchFamily="18" charset="0"/>
              </a:defRPr>
            </a:lvl6pPr>
            <a:lvl7pPr marL="3336228" indent="-256633" eaLnBrk="0" fontAlgn="base" hangingPunct="0">
              <a:spcBef>
                <a:spcPct val="30000"/>
              </a:spcBef>
              <a:spcAft>
                <a:spcPct val="0"/>
              </a:spcAft>
              <a:defRPr sz="1300">
                <a:solidFill>
                  <a:schemeClr val="tx1"/>
                </a:solidFill>
                <a:latin typeface="Times New Roman" panose="02020603050405020304" pitchFamily="18" charset="0"/>
              </a:defRPr>
            </a:lvl7pPr>
            <a:lvl8pPr marL="3849493" indent="-256633" eaLnBrk="0" fontAlgn="base" hangingPunct="0">
              <a:spcBef>
                <a:spcPct val="30000"/>
              </a:spcBef>
              <a:spcAft>
                <a:spcPct val="0"/>
              </a:spcAft>
              <a:defRPr sz="1300">
                <a:solidFill>
                  <a:schemeClr val="tx1"/>
                </a:solidFill>
                <a:latin typeface="Times New Roman" panose="02020603050405020304" pitchFamily="18" charset="0"/>
              </a:defRPr>
            </a:lvl8pPr>
            <a:lvl9pPr marL="4362759" indent="-256633" eaLnBrk="0" fontAlgn="base" hangingPunct="0">
              <a:spcBef>
                <a:spcPct val="30000"/>
              </a:spcBef>
              <a:spcAft>
                <a:spcPct val="0"/>
              </a:spcAft>
              <a:defRPr sz="1300">
                <a:solidFill>
                  <a:schemeClr val="tx1"/>
                </a:solidFill>
                <a:latin typeface="Times New Roman" panose="02020603050405020304" pitchFamily="18" charset="0"/>
              </a:defRPr>
            </a:lvl9pPr>
          </a:lstStyle>
          <a:p>
            <a:pPr>
              <a:spcBef>
                <a:spcPct val="0"/>
              </a:spcBef>
            </a:pPr>
            <a:fld id="{B0B777F2-BF42-44F8-8AEB-305F0013D811}" type="slidenum">
              <a:rPr lang="de-DE" altLang="de-DE" sz="1600">
                <a:solidFill>
                  <a:srgbClr val="000000"/>
                </a:solidFill>
              </a:rPr>
              <a:pPr>
                <a:spcBef>
                  <a:spcPct val="0"/>
                </a:spcBef>
              </a:pPr>
              <a:t>14</a:t>
            </a:fld>
            <a:endParaRPr lang="de-DE" altLang="de-DE" sz="1600">
              <a:solidFill>
                <a:srgbClr val="000000"/>
              </a:solidFill>
            </a:endParaRPr>
          </a:p>
        </p:txBody>
      </p:sp>
    </p:spTree>
    <p:extLst>
      <p:ext uri="{BB962C8B-B14F-4D97-AF65-F5344CB8AC3E}">
        <p14:creationId xmlns:p14="http://schemas.microsoft.com/office/powerpoint/2010/main" val="422918155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r>
              <a:rPr lang="en-US"/>
              <a:t>11/10/2019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75855318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11/10/2019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19771893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11/10/2019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37099443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r>
              <a:rPr lang="en-US"/>
              <a:t>11/10/2019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11054036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r>
              <a:rPr lang="en-US"/>
              <a:t>11/10/2019</a:t>
            </a:r>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24583855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r>
              <a:rPr lang="en-US"/>
              <a:t>11/10/2019</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5009339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r>
              <a:rPr lang="en-US"/>
              <a:t>11/10/2019</a:t>
            </a:r>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24942464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r>
              <a:rPr lang="en-US"/>
              <a:t>11/10/2019</a:t>
            </a:r>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12630745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11/10/2019</a:t>
            </a:r>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288957025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11/10/2019</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685521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r>
              <a:rPr lang="en-US"/>
              <a:t>11/10/2019</a:t>
            </a:r>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1245FAC-A09C-43E8-B14B-FDF84A38097F}" type="slidenum">
              <a:rPr lang="en-GB" smtClean="0"/>
              <a:t>‹#›</a:t>
            </a:fld>
            <a:endParaRPr lang="en-GB"/>
          </a:p>
        </p:txBody>
      </p:sp>
    </p:spTree>
    <p:extLst>
      <p:ext uri="{BB962C8B-B14F-4D97-AF65-F5344CB8AC3E}">
        <p14:creationId xmlns:p14="http://schemas.microsoft.com/office/powerpoint/2010/main" val="7410335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a:t>11/10/2019</a:t>
            </a:r>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1245FAC-A09C-43E8-B14B-FDF84A38097F}" type="slidenum">
              <a:rPr lang="en-GB" smtClean="0"/>
              <a:t>‹#›</a:t>
            </a:fld>
            <a:endParaRPr lang="en-GB"/>
          </a:p>
        </p:txBody>
      </p:sp>
    </p:spTree>
    <p:extLst>
      <p:ext uri="{BB962C8B-B14F-4D97-AF65-F5344CB8AC3E}">
        <p14:creationId xmlns:p14="http://schemas.microsoft.com/office/powerpoint/2010/main" val="33745965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3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160.png"/><Relationship Id="rId5" Type="http://schemas.openxmlformats.org/officeDocument/2006/relationships/image" Target="../media/image22.png"/><Relationship Id="rId4" Type="http://schemas.openxmlformats.org/officeDocument/2006/relationships/image" Target="../media/image21.png"/></Relationships>
</file>

<file path=ppt/slides/_rels/slide11.xml.rels><?xml version="1.0" encoding="UTF-8" standalone="yes"?>
<Relationships xmlns="http://schemas.openxmlformats.org/package/2006/relationships"><Relationship Id="rId8" Type="http://schemas.openxmlformats.org/officeDocument/2006/relationships/hyperlink" Target="https://cds.cern.ch/record/2776785" TargetMode="External"/><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26.tiff"/><Relationship Id="rId5" Type="http://schemas.openxmlformats.org/officeDocument/2006/relationships/image" Target="../media/image25.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45.png"/><Relationship Id="rId7" Type="http://schemas.openxmlformats.org/officeDocument/2006/relationships/image" Target="../media/image31.tmp"/><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10" Type="http://schemas.openxmlformats.org/officeDocument/2006/relationships/hyperlink" Target="https://cds.cern.ch/record/2776785" TargetMode="External"/><Relationship Id="rId4" Type="http://schemas.openxmlformats.org/officeDocument/2006/relationships/image" Target="../media/image28.tmp"/><Relationship Id="rId9" Type="http://schemas.openxmlformats.org/officeDocument/2006/relationships/image" Target="../media/image33.tmp"/></Relationships>
</file>

<file path=ppt/slides/_rels/slide13.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indico.in2p3.fr/event/19904/" TargetMode="External"/><Relationship Id="rId5" Type="http://schemas.openxmlformats.org/officeDocument/2006/relationships/image" Target="../media/image36.png"/><Relationship Id="rId4" Type="http://schemas.openxmlformats.org/officeDocument/2006/relationships/image" Target="../media/image35.png"/></Relationships>
</file>

<file path=ppt/slides/_rels/slide1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hyperlink" Target="https://indico.in2p3.fr/event/19904/" TargetMode="External"/><Relationship Id="rId4" Type="http://schemas.openxmlformats.org/officeDocument/2006/relationships/image" Target="../media/image38.png"/></Relationships>
</file>

<file path=ppt/slides/_rels/slide1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7" Type="http://schemas.openxmlformats.org/officeDocument/2006/relationships/hyperlink" Target="https://zenodo.org/record/7661145" TargetMode="External"/><Relationship Id="rId2" Type="http://schemas.openxmlformats.org/officeDocument/2006/relationships/image" Target="../media/image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png"/><Relationship Id="rId7" Type="http://schemas.openxmlformats.org/officeDocument/2006/relationships/image" Target="../media/image50.png"/><Relationship Id="rId2" Type="http://schemas.openxmlformats.org/officeDocument/2006/relationships/image" Target="../media/image41.png"/><Relationship Id="rId1" Type="http://schemas.openxmlformats.org/officeDocument/2006/relationships/slideLayout" Target="../slideLayouts/slideLayout2.xml"/><Relationship Id="rId6" Type="http://schemas.openxmlformats.org/officeDocument/2006/relationships/image" Target="../media/image49.png"/><Relationship Id="rId5" Type="http://schemas.openxmlformats.org/officeDocument/2006/relationships/image" Target="../media/image48.png"/><Relationship Id="rId10" Type="http://schemas.openxmlformats.org/officeDocument/2006/relationships/image" Target="../media/image52.png"/><Relationship Id="rId4" Type="http://schemas.openxmlformats.org/officeDocument/2006/relationships/image" Target="../media/image47.png"/><Relationship Id="rId9" Type="http://schemas.openxmlformats.org/officeDocument/2006/relationships/image" Target="../media/image44.png"/></Relationships>
</file>

<file path=ppt/slides/_rels/slide18.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image" Target="../media/image53.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19.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55.png"/><Relationship Id="rId1" Type="http://schemas.openxmlformats.org/officeDocument/2006/relationships/slideLayout" Target="../slideLayouts/slideLayout2.xml"/><Relationship Id="rId4" Type="http://schemas.openxmlformats.org/officeDocument/2006/relationships/image" Target="../media/image44.png"/></Relationships>
</file>

<file path=ppt/slides/_rels/slide2.xml.rels><?xml version="1.0" encoding="UTF-8" standalone="yes"?>
<Relationships xmlns="http://schemas.openxmlformats.org/package/2006/relationships"><Relationship Id="rId3" Type="http://schemas.openxmlformats.org/officeDocument/2006/relationships/hyperlink" Target="https://indico.cern.ch/event/183282/contributions/318618/attachments/249525/348968/ERL_and_Frequency_Choice1.pptx" TargetMode="External"/><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5.png"/><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3" Type="http://schemas.openxmlformats.org/officeDocument/2006/relationships/image" Target="../media/image390.png"/><Relationship Id="rId7" Type="http://schemas.openxmlformats.org/officeDocument/2006/relationships/image" Target="../media/image58.png"/><Relationship Id="rId2" Type="http://schemas.openxmlformats.org/officeDocument/2006/relationships/image" Target="../media/image380.png"/><Relationship Id="rId1" Type="http://schemas.openxmlformats.org/officeDocument/2006/relationships/slideLayout" Target="../slideLayouts/slideLayout2.xml"/><Relationship Id="rId6" Type="http://schemas.openxmlformats.org/officeDocument/2006/relationships/image" Target="../media/image57.png"/><Relationship Id="rId5" Type="http://schemas.openxmlformats.org/officeDocument/2006/relationships/image" Target="../media/image410.png"/><Relationship Id="rId4" Type="http://schemas.openxmlformats.org/officeDocument/2006/relationships/image" Target="../media/image56.png"/></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indico.cern.ch/event/1202105/contributions/5385369/attachments/2661252/4610313/Posen%20FNAL%20FCC%20Week%202023.pptx" TargetMode="External"/><Relationship Id="rId3" Type="http://schemas.openxmlformats.org/officeDocument/2006/relationships/image" Target="../media/image62.png"/><Relationship Id="rId7" Type="http://schemas.openxmlformats.org/officeDocument/2006/relationships/image" Target="../media/image66.png"/><Relationship Id="rId2" Type="http://schemas.openxmlformats.org/officeDocument/2006/relationships/image" Target="../media/image61.png"/><Relationship Id="rId1" Type="http://schemas.openxmlformats.org/officeDocument/2006/relationships/slideLayout" Target="../slideLayouts/slideLayout7.xml"/><Relationship Id="rId6" Type="http://schemas.openxmlformats.org/officeDocument/2006/relationships/image" Target="../media/image65.png"/><Relationship Id="rId5" Type="http://schemas.openxmlformats.org/officeDocument/2006/relationships/image" Target="../media/image64.png"/><Relationship Id="rId4" Type="http://schemas.openxmlformats.org/officeDocument/2006/relationships/image" Target="../media/image63.png"/></Relationships>
</file>

<file path=ppt/slides/_rels/slide23.xml.rels><?xml version="1.0" encoding="UTF-8" standalone="yes"?>
<Relationships xmlns="http://schemas.openxmlformats.org/package/2006/relationships"><Relationship Id="rId3" Type="http://schemas.openxmlformats.org/officeDocument/2006/relationships/hyperlink" Target="https://indico.cern.ch/event/1202105/contributions/5391683/attachments/2662106/4612074/HIPIMS%20Nb%20coatings_FCCweek_2023_carlota_pereira.pptx" TargetMode="External"/><Relationship Id="rId2" Type="http://schemas.openxmlformats.org/officeDocument/2006/relationships/hyperlink" Target="https://indico.cern.ch/event/1202105/contributions/5385369/attachments/2661252/4610313/Posen%20FNAL%20FCC%20Week%202023.pptx" TargetMode="External"/><Relationship Id="rId1" Type="http://schemas.openxmlformats.org/officeDocument/2006/relationships/slideLayout" Target="../slideLayouts/slideLayout7.xml"/><Relationship Id="rId6" Type="http://schemas.openxmlformats.org/officeDocument/2006/relationships/image" Target="../media/image69.jpg"/><Relationship Id="rId5" Type="http://schemas.openxmlformats.org/officeDocument/2006/relationships/image" Target="../media/image68.png"/><Relationship Id="rId4" Type="http://schemas.openxmlformats.org/officeDocument/2006/relationships/image" Target="../media/image67.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hyperlink" Target="https://accelconf.web.cern.ch/SRF2015/papers/frba04.pdf" TargetMode="External"/><Relationship Id="rId2" Type="http://schemas.openxmlformats.org/officeDocument/2006/relationships/image" Target="../media/image70.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7.xml"/><Relationship Id="rId6" Type="http://schemas.openxmlformats.org/officeDocument/2006/relationships/hyperlink" Target="http://cds.cern.ch/record/2020926?ln=en" TargetMode="External"/><Relationship Id="rId5" Type="http://schemas.openxmlformats.org/officeDocument/2006/relationships/hyperlink" Target="https://cds.cern.ch/record/1519112?ln=en" TargetMode="Externa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hyperlink" Target="https://cds.cern.ch/record/2776785"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21013" y="1628485"/>
            <a:ext cx="7772400" cy="989185"/>
          </a:xfrm>
        </p:spPr>
        <p:txBody>
          <a:bodyPr>
            <a:normAutofit/>
          </a:bodyPr>
          <a:lstStyle/>
          <a:p>
            <a:pPr algn="l"/>
            <a:r>
              <a:rPr lang="en-GB" sz="3600" dirty="0">
                <a:latin typeface="Cambria" panose="02040503050406030204" pitchFamily="18" charset="0"/>
              </a:rPr>
              <a:t>800 MHz developments at CERN</a:t>
            </a:r>
          </a:p>
        </p:txBody>
      </p:sp>
      <p:sp>
        <p:nvSpPr>
          <p:cNvPr id="3" name="Subtitle 2"/>
          <p:cNvSpPr>
            <a:spLocks noGrp="1"/>
          </p:cNvSpPr>
          <p:nvPr>
            <p:ph type="subTitle" idx="1"/>
          </p:nvPr>
        </p:nvSpPr>
        <p:spPr>
          <a:xfrm>
            <a:off x="621012" y="2812834"/>
            <a:ext cx="3898522" cy="1246529"/>
          </a:xfrm>
        </p:spPr>
        <p:txBody>
          <a:bodyPr>
            <a:normAutofit/>
          </a:bodyPr>
          <a:lstStyle/>
          <a:p>
            <a:pPr algn="l">
              <a:lnSpc>
                <a:spcPct val="60000"/>
              </a:lnSpc>
            </a:pPr>
            <a:r>
              <a:rPr lang="en-GB" sz="1800" dirty="0"/>
              <a:t>R. Calaga, S. </a:t>
            </a:r>
            <a:r>
              <a:rPr lang="en-GB" sz="1800" dirty="0" err="1"/>
              <a:t>Udongwo</a:t>
            </a:r>
            <a:r>
              <a:rPr lang="en-GB" sz="1800" dirty="0"/>
              <a:t>, S. G. Zadeh</a:t>
            </a:r>
          </a:p>
          <a:p>
            <a:pPr algn="l">
              <a:lnSpc>
                <a:spcPct val="60000"/>
              </a:lnSpc>
            </a:pPr>
            <a:r>
              <a:rPr lang="en-GB" sz="1800" dirty="0"/>
              <a:t>CERN, Rostock University</a:t>
            </a:r>
          </a:p>
          <a:p>
            <a:pPr algn="l">
              <a:lnSpc>
                <a:spcPct val="60000"/>
              </a:lnSpc>
            </a:pPr>
            <a:r>
              <a:rPr lang="en-GB" sz="1800" dirty="0"/>
              <a:t>Jun 23, 2023</a:t>
            </a:r>
          </a:p>
        </p:txBody>
      </p:sp>
      <p:sp>
        <p:nvSpPr>
          <p:cNvPr id="5" name="AutoShape 2" descr="Image result for cern logo"/>
          <p:cNvSpPr>
            <a:spLocks noChangeAspect="1" noChangeArrowheads="1"/>
          </p:cNvSpPr>
          <p:nvPr/>
        </p:nvSpPr>
        <p:spPr bwMode="auto">
          <a:xfrm>
            <a:off x="155575" y="-731838"/>
            <a:ext cx="1524000" cy="15240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6" name="Picture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82240" y="6108338"/>
            <a:ext cx="677544" cy="676417"/>
          </a:xfrm>
          <a:prstGeom prst="rect">
            <a:avLst/>
          </a:prstGeom>
        </p:spPr>
      </p:pic>
      <p:cxnSp>
        <p:nvCxnSpPr>
          <p:cNvPr id="9" name="Straight Connector 8"/>
          <p:cNvCxnSpPr/>
          <p:nvPr/>
        </p:nvCxnSpPr>
        <p:spPr>
          <a:xfrm flipV="1">
            <a:off x="0" y="2685535"/>
            <a:ext cx="9144000" cy="8238"/>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
        <p:nvSpPr>
          <p:cNvPr id="10" name="Slide Number Placeholder 9">
            <a:extLst>
              <a:ext uri="{FF2B5EF4-FFF2-40B4-BE49-F238E27FC236}">
                <a16:creationId xmlns:a16="http://schemas.microsoft.com/office/drawing/2014/main" id="{9CA236AB-FCC1-4EEC-AB3F-7FEB5E115C3F}"/>
              </a:ext>
            </a:extLst>
          </p:cNvPr>
          <p:cNvSpPr>
            <a:spLocks noGrp="1"/>
          </p:cNvSpPr>
          <p:nvPr>
            <p:ph type="sldNum" sz="quarter" idx="12"/>
          </p:nvPr>
        </p:nvSpPr>
        <p:spPr/>
        <p:txBody>
          <a:bodyPr/>
          <a:lstStyle/>
          <a:p>
            <a:fld id="{A1245FAC-A09C-43E8-B14B-FDF84A38097F}" type="slidenum">
              <a:rPr lang="en-GB" smtClean="0"/>
              <a:t>1</a:t>
            </a:fld>
            <a:endParaRPr lang="en-GB"/>
          </a:p>
        </p:txBody>
      </p:sp>
      <p:pic>
        <p:nvPicPr>
          <p:cNvPr id="8" name="Picture 7" descr="A picture containing graphics, art, design&#10;&#10;Description automatically generated">
            <a:extLst>
              <a:ext uri="{FF2B5EF4-FFF2-40B4-BE49-F238E27FC236}">
                <a16:creationId xmlns:a16="http://schemas.microsoft.com/office/drawing/2014/main" id="{98B4BAC6-CF1C-F455-54AD-B5587104BF88}"/>
              </a:ext>
            </a:extLst>
          </p:cNvPr>
          <p:cNvPicPr>
            <a:picLocks noChangeAspect="1"/>
          </p:cNvPicPr>
          <p:nvPr/>
        </p:nvPicPr>
        <p:blipFill>
          <a:blip r:embed="rId4"/>
          <a:stretch>
            <a:fillRect/>
          </a:stretch>
        </p:blipFill>
        <p:spPr>
          <a:xfrm>
            <a:off x="1496831" y="6130193"/>
            <a:ext cx="2378439" cy="488695"/>
          </a:xfrm>
          <a:prstGeom prst="rect">
            <a:avLst/>
          </a:prstGeom>
        </p:spPr>
      </p:pic>
      <p:sp>
        <p:nvSpPr>
          <p:cNvPr id="11" name="TextBox 10">
            <a:extLst>
              <a:ext uri="{FF2B5EF4-FFF2-40B4-BE49-F238E27FC236}">
                <a16:creationId xmlns:a16="http://schemas.microsoft.com/office/drawing/2014/main" id="{3756B6FE-B876-FCCE-34C6-4BB7AFCE381D}"/>
              </a:ext>
            </a:extLst>
          </p:cNvPr>
          <p:cNvSpPr txBox="1"/>
          <p:nvPr/>
        </p:nvSpPr>
        <p:spPr>
          <a:xfrm>
            <a:off x="4776731" y="5910916"/>
            <a:ext cx="4085029" cy="369332"/>
          </a:xfrm>
          <a:prstGeom prst="rect">
            <a:avLst/>
          </a:prstGeom>
          <a:noFill/>
        </p:spPr>
        <p:txBody>
          <a:bodyPr wrap="none" rtlCol="0">
            <a:spAutoFit/>
          </a:bodyPr>
          <a:lstStyle/>
          <a:p>
            <a:r>
              <a:rPr lang="en-US" dirty="0"/>
              <a:t>Special thanks: U. Van-</a:t>
            </a:r>
            <a:r>
              <a:rPr lang="en-US" dirty="0" err="1"/>
              <a:t>Rienen</a:t>
            </a:r>
            <a:r>
              <a:rPr lang="en-US" dirty="0"/>
              <a:t> &amp; E. Jensen</a:t>
            </a:r>
          </a:p>
        </p:txBody>
      </p:sp>
      <p:sp>
        <p:nvSpPr>
          <p:cNvPr id="4" name="TextBox 3">
            <a:extLst>
              <a:ext uri="{FF2B5EF4-FFF2-40B4-BE49-F238E27FC236}">
                <a16:creationId xmlns:a16="http://schemas.microsoft.com/office/drawing/2014/main" id="{64C3D94A-B78F-1EFF-1EC6-65EEF159843B}"/>
              </a:ext>
            </a:extLst>
          </p:cNvPr>
          <p:cNvSpPr txBox="1"/>
          <p:nvPr/>
        </p:nvSpPr>
        <p:spPr>
          <a:xfrm>
            <a:off x="831953" y="4419582"/>
            <a:ext cx="3073662" cy="646331"/>
          </a:xfrm>
          <a:prstGeom prst="rect">
            <a:avLst/>
          </a:prstGeom>
          <a:noFill/>
        </p:spPr>
        <p:txBody>
          <a:bodyPr wrap="none" rtlCol="0">
            <a:spAutoFit/>
          </a:bodyPr>
          <a:lstStyle/>
          <a:p>
            <a:pPr marL="285750" indent="-285750">
              <a:buFont typeface="Arial" panose="020B0604020202020204" pitchFamily="34" charset="0"/>
              <a:buChar char="•"/>
            </a:pPr>
            <a:r>
              <a:rPr lang="en-US" dirty="0"/>
              <a:t>A short history of (11+ yrs..)</a:t>
            </a:r>
          </a:p>
          <a:p>
            <a:pPr marL="285750" indent="-285750">
              <a:buFont typeface="Arial" panose="020B0604020202020204" pitchFamily="34" charset="0"/>
              <a:buChar char="•"/>
            </a:pPr>
            <a:r>
              <a:rPr lang="en-US" dirty="0"/>
              <a:t>Present status for FCC</a:t>
            </a:r>
          </a:p>
        </p:txBody>
      </p:sp>
    </p:spTree>
    <p:extLst>
      <p:ext uri="{BB962C8B-B14F-4D97-AF65-F5344CB8AC3E}">
        <p14:creationId xmlns:p14="http://schemas.microsoft.com/office/powerpoint/2010/main" val="3912147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628649" y="538894"/>
            <a:ext cx="6946471" cy="509588"/>
          </a:xfrm>
        </p:spPr>
        <p:txBody>
          <a:bodyPr vert="horz" lIns="91440" tIns="45720" rIns="91440" bIns="45720" rtlCol="0" anchor="ctr">
            <a:noAutofit/>
          </a:bodyPr>
          <a:lstStyle/>
          <a:p>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Cavity Comparisons (2018-19)</a:t>
            </a:r>
          </a:p>
        </p:txBody>
      </p:sp>
      <p:sp>
        <p:nvSpPr>
          <p:cNvPr id="2" name="Slide Number Placeholder 1"/>
          <p:cNvSpPr>
            <a:spLocks noGrp="1"/>
          </p:cNvSpPr>
          <p:nvPr>
            <p:ph type="sldNum" sz="quarter" idx="12"/>
          </p:nvPr>
        </p:nvSpPr>
        <p:spPr/>
        <p:txBody>
          <a:bodyPr/>
          <a:lstStyle/>
          <a:p>
            <a:pPr>
              <a:defRPr/>
            </a:pPr>
            <a:fld id="{51BFAF71-3E7D-4660-B669-990E4ED1AF8B}" type="slidenum">
              <a:rPr lang="de-DE" altLang="de-DE" smtClean="0"/>
              <a:pPr>
                <a:defRPr/>
              </a:pPr>
              <a:t>10</a:t>
            </a:fld>
            <a:endParaRPr lang="de-DE" altLang="de-DE"/>
          </a:p>
        </p:txBody>
      </p:sp>
      <mc:AlternateContent xmlns:mc="http://schemas.openxmlformats.org/markup-compatibility/2006" xmlns:a14="http://schemas.microsoft.com/office/drawing/2010/main">
        <mc:Choice Requires="a14">
          <p:graphicFrame>
            <p:nvGraphicFramePr>
              <p:cNvPr id="7" name="Tabelle 6"/>
              <p:cNvGraphicFramePr>
                <a:graphicFrameLocks noGrp="1"/>
              </p:cNvGraphicFramePr>
              <p:nvPr/>
            </p:nvGraphicFramePr>
            <p:xfrm>
              <a:off x="336072" y="1264349"/>
              <a:ext cx="5632603" cy="4876135"/>
            </p:xfrm>
            <a:graphic>
              <a:graphicData uri="http://schemas.openxmlformats.org/drawingml/2006/table">
                <a:tbl>
                  <a:tblPr firstRow="1" bandRow="1">
                    <a:tableStyleId>{5C22544A-7EE6-4342-B048-85BDC9FD1C3A}</a:tableStyleId>
                  </a:tblPr>
                  <a:tblGrid>
                    <a:gridCol w="2706710">
                      <a:extLst>
                        <a:ext uri="{9D8B030D-6E8A-4147-A177-3AD203B41FA5}">
                          <a16:colId xmlns:a16="http://schemas.microsoft.com/office/drawing/2014/main" val="20000"/>
                        </a:ext>
                      </a:extLst>
                    </a:gridCol>
                    <a:gridCol w="958290">
                      <a:extLst>
                        <a:ext uri="{9D8B030D-6E8A-4147-A177-3AD203B41FA5}">
                          <a16:colId xmlns:a16="http://schemas.microsoft.com/office/drawing/2014/main" val="20001"/>
                        </a:ext>
                      </a:extLst>
                    </a:gridCol>
                    <a:gridCol w="1195545">
                      <a:extLst>
                        <a:ext uri="{9D8B030D-6E8A-4147-A177-3AD203B41FA5}">
                          <a16:colId xmlns:a16="http://schemas.microsoft.com/office/drawing/2014/main" val="20002"/>
                        </a:ext>
                      </a:extLst>
                    </a:gridCol>
                    <a:gridCol w="772058">
                      <a:extLst>
                        <a:ext uri="{9D8B030D-6E8A-4147-A177-3AD203B41FA5}">
                          <a16:colId xmlns:a16="http://schemas.microsoft.com/office/drawing/2014/main" val="20003"/>
                        </a:ext>
                      </a:extLst>
                    </a:gridCol>
                  </a:tblGrid>
                  <a:tr h="364549">
                    <a:tc>
                      <a:txBody>
                        <a:bodyPr/>
                        <a:lstStyle/>
                        <a:p>
                          <a:pPr algn="ctr">
                            <a:lnSpc>
                              <a:spcPct val="100000"/>
                            </a:lnSpc>
                          </a:pPr>
                          <a:r>
                            <a:rPr lang="en-US" sz="1400" dirty="0"/>
                            <a:t>Parameters</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UROS. FCC-</a:t>
                          </a:r>
                          <a:r>
                            <a:rPr lang="en-US" sz="1400" dirty="0" err="1"/>
                            <a:t>ee</a:t>
                          </a:r>
                          <a:endParaRPr lang="en-US" sz="1400" dirty="0"/>
                        </a:p>
                      </a:txBody>
                      <a:tcPr marL="68580" marR="68580" marT="34290" marB="34290" anchor="ctr"/>
                    </a:tc>
                    <a:tc>
                      <a:txBody>
                        <a:bodyPr/>
                        <a:lstStyle/>
                        <a:p>
                          <a:pPr algn="ctr">
                            <a:lnSpc>
                              <a:spcPct val="100000"/>
                            </a:lnSpc>
                          </a:pPr>
                          <a:r>
                            <a:rPr lang="en-US" sz="1400" dirty="0"/>
                            <a:t>CERN</a:t>
                          </a:r>
                          <a:r>
                            <a:rPr lang="en-US" sz="1400" baseline="0" dirty="0"/>
                            <a:t> </a:t>
                          </a:r>
                          <a:r>
                            <a:rPr lang="en-US" sz="1400" baseline="0" dirty="0" err="1"/>
                            <a:t>LHeC</a:t>
                          </a:r>
                          <a:r>
                            <a:rPr lang="en-US" sz="1400" baseline="0" dirty="0"/>
                            <a:t> v2  </a:t>
                          </a:r>
                          <a:endParaRPr lang="en-US" sz="1400" dirty="0"/>
                        </a:p>
                      </a:txBody>
                      <a:tcPr marL="68580" marR="68580" marT="34290" marB="34290" anchor="ctr"/>
                    </a:tc>
                    <a:tc>
                      <a:txBody>
                        <a:bodyPr/>
                        <a:lstStyle/>
                        <a:p>
                          <a:pPr algn="ctr">
                            <a:lnSpc>
                              <a:spcPct val="100000"/>
                            </a:lnSpc>
                          </a:pPr>
                          <a:r>
                            <a:rPr lang="en-US" sz="1400" dirty="0" err="1"/>
                            <a:t>Jlab</a:t>
                          </a:r>
                          <a:r>
                            <a:rPr lang="en-US" sz="1400" dirty="0"/>
                            <a:t> </a:t>
                          </a:r>
                          <a:r>
                            <a:rPr lang="en-US" sz="1400" baseline="0" dirty="0"/>
                            <a:t>v2 </a:t>
                          </a:r>
                          <a:endParaRPr lang="en-US" sz="1400" dirty="0"/>
                        </a:p>
                      </a:txBody>
                      <a:tcPr marL="68580" marR="68580" marT="34290" marB="34290" anchor="ctr"/>
                    </a:tc>
                    <a:extLst>
                      <a:ext uri="{0D108BD9-81ED-4DB2-BD59-A6C34878D82A}">
                        <a16:rowId xmlns:a16="http://schemas.microsoft.com/office/drawing/2014/main" val="10000"/>
                      </a:ext>
                    </a:extLst>
                  </a:tr>
                  <a:tr h="157036">
                    <a:tc>
                      <a:txBody>
                        <a:bodyPr/>
                        <a:lstStyle/>
                        <a:p>
                          <a:pPr marL="0" marR="0" algn="ctr">
                            <a:lnSpc>
                              <a:spcPct val="100000"/>
                            </a:lnSpc>
                            <a:spcBef>
                              <a:spcPts val="600"/>
                            </a:spcBef>
                            <a:spcAft>
                              <a:spcPts val="0"/>
                            </a:spcAft>
                          </a:pPr>
                          <a:r>
                            <a:rPr lang="en-US" sz="1050" b="1" dirty="0">
                              <a:effectLst/>
                            </a:rPr>
                            <a:t>Frequency [MHz]</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801.58</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801.58</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801.58</a:t>
                          </a:r>
                        </a:p>
                      </a:txBody>
                      <a:tcPr marL="38926" marR="38926" marT="0" marB="0" anchor="ctr"/>
                    </a:tc>
                    <a:extLst>
                      <a:ext uri="{0D108BD9-81ED-4DB2-BD59-A6C34878D82A}">
                        <a16:rowId xmlns:a16="http://schemas.microsoft.com/office/drawing/2014/main" val="10001"/>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Number of Cells</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a:t>
                          </a:r>
                        </a:p>
                      </a:txBody>
                      <a:tcPr marL="38926" marR="38926" marT="0" marB="0" anchor="ctr"/>
                    </a:tc>
                    <a:extLst>
                      <a:ext uri="{0D108BD9-81ED-4DB2-BD59-A6C34878D82A}">
                        <a16:rowId xmlns:a16="http://schemas.microsoft.com/office/drawing/2014/main" val="10002"/>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Material </a:t>
                          </a:r>
                        </a:p>
                      </a:txBody>
                      <a:tcPr marL="38926" marR="38926" marT="0" marB="0" anchor="ct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400" kern="1200" dirty="0">
                              <a:solidFill>
                                <a:schemeClr val="dk1"/>
                              </a:solidFill>
                              <a:effectLst/>
                              <a:latin typeface="+mn-lt"/>
                              <a:ea typeface="+mn-ea"/>
                              <a:cs typeface="+mn-cs"/>
                            </a:rPr>
                            <a:t>Bulk Nb.</a:t>
                          </a:r>
                        </a:p>
                      </a:txBody>
                      <a:tcPr marL="38926" marR="38926" marT="0" marB="0" anchor="ct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400" kern="1200" dirty="0">
                              <a:solidFill>
                                <a:schemeClr val="dk1"/>
                              </a:solidFill>
                              <a:effectLst/>
                              <a:latin typeface="+mn-lt"/>
                              <a:ea typeface="+mn-ea"/>
                              <a:cs typeface="+mn-cs"/>
                            </a:rPr>
                            <a:t>Bulk Nb.</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Bulk Nb.</a:t>
                          </a:r>
                        </a:p>
                      </a:txBody>
                      <a:tcPr marL="38926" marR="38926" marT="0" marB="0" anchor="ctr"/>
                    </a:tc>
                    <a:extLst>
                      <a:ext uri="{0D108BD9-81ED-4DB2-BD59-A6C34878D82A}">
                        <a16:rowId xmlns:a16="http://schemas.microsoft.com/office/drawing/2014/main" val="10003"/>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Temperature [K]</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2.0</a:t>
                          </a:r>
                        </a:p>
                      </a:txBody>
                      <a:tcPr marL="38926" marR="38926" marT="0" marB="0" anchor="ctr"/>
                    </a:tc>
                    <a:extLst>
                      <a:ext uri="{0D108BD9-81ED-4DB2-BD59-A6C34878D82A}">
                        <a16:rowId xmlns:a16="http://schemas.microsoft.com/office/drawing/2014/main" val="10004"/>
                      </a:ext>
                    </a:extLst>
                  </a:tr>
                  <a:tr h="157036">
                    <a:tc>
                      <a:txBody>
                        <a:bodyPr/>
                        <a:lstStyle/>
                        <a:p>
                          <a:pPr marL="0" marR="0" algn="ctr">
                            <a:lnSpc>
                              <a:spcPct val="100000"/>
                            </a:lnSpc>
                            <a:spcBef>
                              <a:spcPts val="600"/>
                            </a:spcBef>
                            <a:spcAft>
                              <a:spcPts val="0"/>
                            </a:spcAft>
                          </a:pPr>
                          <a:r>
                            <a:rPr lang="en-US" sz="1050" b="1" dirty="0">
                              <a:effectLst/>
                            </a:rPr>
                            <a:t>R/Q [Ω] *</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521</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393</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523.9</a:t>
                          </a:r>
                        </a:p>
                      </a:txBody>
                      <a:tcPr marL="38926" marR="38926" marT="0" marB="0" anchor="ctr"/>
                    </a:tc>
                    <a:extLst>
                      <a:ext uri="{0D108BD9-81ED-4DB2-BD59-A6C34878D82A}">
                        <a16:rowId xmlns:a16="http://schemas.microsoft.com/office/drawing/2014/main" val="10005"/>
                      </a:ext>
                    </a:extLst>
                  </a:tr>
                  <a:tr h="157036">
                    <a:tc>
                      <a:txBody>
                        <a:bodyPr/>
                        <a:lstStyle/>
                        <a:p>
                          <a:pPr marL="0" marR="0" algn="ctr">
                            <a:lnSpc>
                              <a:spcPct val="100000"/>
                            </a:lnSpc>
                            <a:spcBef>
                              <a:spcPts val="600"/>
                            </a:spcBef>
                            <a:spcAft>
                              <a:spcPts val="0"/>
                            </a:spcAft>
                          </a:pPr>
                          <a:r>
                            <a:rPr lang="en-US" sz="1050" b="1" dirty="0">
                              <a:effectLst/>
                            </a:rPr>
                            <a:t>Geometry Factor [Ω]</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273.7</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283</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274.7</a:t>
                          </a:r>
                        </a:p>
                      </a:txBody>
                      <a:tcPr marL="38926" marR="38926" marT="0" marB="0" anchor="ctr"/>
                    </a:tc>
                    <a:extLst>
                      <a:ext uri="{0D108BD9-81ED-4DB2-BD59-A6C34878D82A}">
                        <a16:rowId xmlns:a16="http://schemas.microsoft.com/office/drawing/2014/main" val="10006"/>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G.R/Q  [Ω]</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142597</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111219</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143915</a:t>
                          </a:r>
                        </a:p>
                      </a:txBody>
                      <a:tcPr marL="38926" marR="38926" marT="0" marB="0" anchor="ctr"/>
                    </a:tc>
                    <a:extLst>
                      <a:ext uri="{0D108BD9-81ED-4DB2-BD59-A6C34878D82A}">
                        <a16:rowId xmlns:a16="http://schemas.microsoft.com/office/drawing/2014/main" val="10007"/>
                      </a:ext>
                    </a:extLst>
                  </a:tr>
                  <a:tr h="157036">
                    <a:tc>
                      <a:txBody>
                        <a:bodyPr/>
                        <a:lstStyle/>
                        <a:p>
                          <a:pPr marL="0" marR="0" algn="ctr">
                            <a:lnSpc>
                              <a:spcPct val="100000"/>
                            </a:lnSpc>
                            <a:spcBef>
                              <a:spcPts val="600"/>
                            </a:spcBef>
                            <a:spcAft>
                              <a:spcPts val="0"/>
                            </a:spcAft>
                            <a:tabLst>
                              <a:tab pos="243205" algn="ctr"/>
                            </a:tabLst>
                          </a:pPr>
                          <a14:m>
                            <m:oMath xmlns:m="http://schemas.openxmlformats.org/officeDocument/2006/math">
                              <m:sSub>
                                <m:sSubPr>
                                  <m:ctrlPr>
                                    <a:rPr lang="en-US" sz="1050" b="1" i="1" smtClean="0">
                                      <a:effectLst/>
                                      <a:latin typeface="Cambria Math" panose="02040503050406030204" pitchFamily="18" charset="0"/>
                                    </a:rPr>
                                  </m:ctrlPr>
                                </m:sSubPr>
                                <m:e>
                                  <m:r>
                                    <a:rPr lang="en-US" sz="1050" b="1" i="1" smtClean="0">
                                      <a:effectLst/>
                                      <a:latin typeface="Cambria Math" panose="02040503050406030204" pitchFamily="18" charset="0"/>
                                    </a:rPr>
                                    <m:t>𝑩</m:t>
                                  </m:r>
                                </m:e>
                                <m:sub>
                                  <m:r>
                                    <a:rPr lang="en-US" sz="1050" b="1" i="1" baseline="-25000">
                                      <a:effectLst/>
                                      <a:latin typeface="Cambria Math" panose="02040503050406030204" pitchFamily="18" charset="0"/>
                                    </a:rPr>
                                    <m:t>𝒑𝒌</m:t>
                                  </m:r>
                                </m:sub>
                              </m:sSub>
                              <m:sSub>
                                <m:sSubPr>
                                  <m:ctrlPr>
                                    <a:rPr lang="en-US" sz="1050" b="1" i="1">
                                      <a:effectLst/>
                                      <a:latin typeface="Cambria Math" panose="02040503050406030204" pitchFamily="18" charset="0"/>
                                    </a:rPr>
                                  </m:ctrlPr>
                                </m:sSubPr>
                                <m:e>
                                  <m:r>
                                    <a:rPr lang="en-US" sz="1050" b="1" i="1" smtClean="0">
                                      <a:effectLst/>
                                      <a:latin typeface="Cambria Math" panose="02040503050406030204" pitchFamily="18" charset="0"/>
                                    </a:rPr>
                                    <m:t>/</m:t>
                                  </m:r>
                                  <m:r>
                                    <a:rPr lang="en-US" sz="1050" b="1" i="1">
                                      <a:effectLst/>
                                      <a:latin typeface="Cambria Math" panose="02040503050406030204" pitchFamily="18" charset="0"/>
                                    </a:rPr>
                                    <m:t>𝑬</m:t>
                                  </m:r>
                                </m:e>
                                <m:sub>
                                  <m:r>
                                    <a:rPr lang="en-US" sz="1050" b="1" i="1" baseline="-25000">
                                      <a:effectLst/>
                                      <a:latin typeface="Cambria Math" panose="02040503050406030204" pitchFamily="18" charset="0"/>
                                    </a:rPr>
                                    <m:t>𝒂𝒄𝒄</m:t>
                                  </m:r>
                                </m:sub>
                              </m:sSub>
                            </m:oMath>
                          </a14:m>
                          <a:r>
                            <a:rPr lang="fr-FR" sz="1050" b="1" baseline="-25000" dirty="0">
                              <a:effectLst/>
                            </a:rPr>
                            <a:t>  </a:t>
                          </a:r>
                          <a:r>
                            <a:rPr lang="en-US" sz="1050" b="1" kern="1200" dirty="0">
                              <a:solidFill>
                                <a:schemeClr val="dk1"/>
                              </a:solidFill>
                              <a:effectLst/>
                              <a:latin typeface="+mn-lt"/>
                              <a:ea typeface="+mn-ea"/>
                              <a:cs typeface="+mn-cs"/>
                            </a:rPr>
                            <a:t>(mid-cell) </a:t>
                          </a:r>
                          <a:r>
                            <a:rPr lang="fr-FR" sz="1050" b="1" dirty="0">
                              <a:effectLst/>
                            </a:rPr>
                            <a:t>[</a:t>
                          </a:r>
                          <a14:m>
                            <m:oMath xmlns:m="http://schemas.openxmlformats.org/officeDocument/2006/math">
                              <m:r>
                                <a:rPr lang="en-US" sz="1050" b="1" i="1">
                                  <a:effectLst/>
                                  <a:latin typeface="Cambria Math" panose="02040503050406030204" pitchFamily="18" charset="0"/>
                                </a:rPr>
                                <m:t>𝐦𝐓</m:t>
                              </m:r>
                              <m:r>
                                <m:rPr>
                                  <m:lit/>
                                </m:rPr>
                                <a:rPr lang="fr-FR" sz="1050" b="1">
                                  <a:effectLst/>
                                  <a:latin typeface="Cambria Math" panose="02040503050406030204" pitchFamily="18" charset="0"/>
                                </a:rPr>
                                <m:t>/</m:t>
                              </m:r>
                              <m:r>
                                <a:rPr lang="fr-FR" sz="1050" b="1">
                                  <a:effectLst/>
                                  <a:latin typeface="Cambria Math" panose="02040503050406030204" pitchFamily="18" charset="0"/>
                                </a:rPr>
                                <m:t>(</m:t>
                              </m:r>
                              <m:r>
                                <a:rPr lang="en-US" sz="1050" b="1" i="1">
                                  <a:effectLst/>
                                  <a:latin typeface="Cambria Math" panose="02040503050406030204" pitchFamily="18" charset="0"/>
                                </a:rPr>
                                <m:t>𝐌𝐕</m:t>
                              </m:r>
                              <m:r>
                                <m:rPr>
                                  <m:lit/>
                                </m:rPr>
                                <a:rPr lang="fr-FR" sz="1050" b="1">
                                  <a:effectLst/>
                                  <a:latin typeface="Cambria Math" panose="02040503050406030204" pitchFamily="18" charset="0"/>
                                </a:rPr>
                                <m:t>/</m:t>
                              </m:r>
                              <m:r>
                                <a:rPr lang="en-US" sz="1050" b="1" i="1">
                                  <a:effectLst/>
                                  <a:latin typeface="Cambria Math" panose="02040503050406030204" pitchFamily="18" charset="0"/>
                                </a:rPr>
                                <m:t>𝐦</m:t>
                              </m:r>
                              <m:r>
                                <a:rPr lang="fr-FR" sz="1050" b="1">
                                  <a:effectLst/>
                                  <a:latin typeface="Cambria Math" panose="02040503050406030204" pitchFamily="18" charset="0"/>
                                </a:rPr>
                                <m:t>)</m:t>
                              </m:r>
                            </m:oMath>
                          </a14:m>
                          <a:r>
                            <a:rPr lang="fr-FR" sz="1050" b="1" dirty="0">
                              <a:effectLst/>
                            </a:rPr>
                            <a:t>]</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4.2</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4.92</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4.2</a:t>
                          </a:r>
                        </a:p>
                      </a:txBody>
                      <a:tcPr marL="38926" marR="38926" marT="0" marB="0" anchor="ctr"/>
                    </a:tc>
                    <a:extLst>
                      <a:ext uri="{0D108BD9-81ED-4DB2-BD59-A6C34878D82A}">
                        <a16:rowId xmlns:a16="http://schemas.microsoft.com/office/drawing/2014/main" val="10008"/>
                      </a:ext>
                    </a:extLst>
                  </a:tr>
                  <a:tr h="157036">
                    <a:tc>
                      <a:txBody>
                        <a:bodyPr/>
                        <a:lstStyle/>
                        <a:p>
                          <a:pPr marL="0" marR="0" algn="ctr">
                            <a:lnSpc>
                              <a:spcPct val="100000"/>
                            </a:lnSpc>
                            <a:spcBef>
                              <a:spcPts val="600"/>
                            </a:spcBef>
                            <a:spcAft>
                              <a:spcPts val="0"/>
                            </a:spcAft>
                          </a:pPr>
                          <a14:m>
                            <m:oMath xmlns:m="http://schemas.openxmlformats.org/officeDocument/2006/math">
                              <m:sSub>
                                <m:sSubPr>
                                  <m:ctrlPr>
                                    <a:rPr lang="en-US" sz="1050" b="1" i="1" smtClean="0">
                                      <a:effectLst/>
                                      <a:latin typeface="Cambria Math" panose="02040503050406030204" pitchFamily="18" charset="0"/>
                                    </a:rPr>
                                  </m:ctrlPr>
                                </m:sSubPr>
                                <m:e>
                                  <m:r>
                                    <a:rPr lang="en-US" sz="1050" b="1" i="1">
                                      <a:effectLst/>
                                      <a:latin typeface="Cambria Math" panose="02040503050406030204" pitchFamily="18" charset="0"/>
                                    </a:rPr>
                                    <m:t>𝑬</m:t>
                                  </m:r>
                                </m:e>
                                <m:sub>
                                  <m:r>
                                    <a:rPr lang="en-US" sz="1050" b="1" i="1" baseline="-25000">
                                      <a:effectLst/>
                                      <a:latin typeface="Cambria Math" panose="02040503050406030204" pitchFamily="18" charset="0"/>
                                    </a:rPr>
                                    <m:t>𝒑𝒌</m:t>
                                  </m:r>
                                </m:sub>
                              </m:sSub>
                              <m:sSub>
                                <m:sSubPr>
                                  <m:ctrlPr>
                                    <a:rPr lang="en-US" sz="1050" b="1" i="1">
                                      <a:effectLst/>
                                      <a:latin typeface="Cambria Math" panose="02040503050406030204" pitchFamily="18" charset="0"/>
                                    </a:rPr>
                                  </m:ctrlPr>
                                </m:sSubPr>
                                <m:e>
                                  <m:r>
                                    <a:rPr lang="en-US" sz="1050" b="1" i="1" smtClean="0">
                                      <a:effectLst/>
                                      <a:latin typeface="Cambria Math" panose="02040503050406030204" pitchFamily="18" charset="0"/>
                                    </a:rPr>
                                    <m:t>/</m:t>
                                  </m:r>
                                  <m:r>
                                    <a:rPr lang="en-US" sz="1050" b="1" i="1">
                                      <a:effectLst/>
                                      <a:latin typeface="Cambria Math" panose="02040503050406030204" pitchFamily="18" charset="0"/>
                                    </a:rPr>
                                    <m:t>𝑬</m:t>
                                  </m:r>
                                </m:e>
                                <m:sub>
                                  <m:r>
                                    <a:rPr lang="en-US" sz="1050" b="1" i="1" baseline="-25000">
                                      <a:effectLst/>
                                      <a:latin typeface="Cambria Math" panose="02040503050406030204" pitchFamily="18" charset="0"/>
                                    </a:rPr>
                                    <m:t>𝒂𝒄𝒄</m:t>
                                  </m:r>
                                </m:sub>
                              </m:sSub>
                            </m:oMath>
                          </a14:m>
                          <a:r>
                            <a:rPr lang="en-US" sz="1050" b="1" dirty="0">
                              <a:effectLst/>
                              <a:latin typeface="Verdana" panose="020B0604030504040204" pitchFamily="34" charset="0"/>
                              <a:ea typeface="Times New Roman" panose="02020603050405020304" pitchFamily="18" charset="0"/>
                              <a:cs typeface="Times New Roman" panose="02020603050405020304" pitchFamily="18" charset="0"/>
                            </a:rPr>
                            <a:t> </a:t>
                          </a:r>
                          <a:r>
                            <a:rPr lang="en-US" sz="1050" b="1" kern="1200" dirty="0">
                              <a:solidFill>
                                <a:schemeClr val="dk1"/>
                              </a:solidFill>
                              <a:effectLst/>
                              <a:latin typeface="+mn-lt"/>
                              <a:ea typeface="+mn-ea"/>
                              <a:cs typeface="+mn-cs"/>
                            </a:rPr>
                            <a:t>(mid-cell) </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2.0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2.4</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2.26</a:t>
                          </a:r>
                        </a:p>
                      </a:txBody>
                      <a:tcPr marL="38926" marR="38926" marT="0" marB="0" anchor="ctr"/>
                    </a:tc>
                    <a:extLst>
                      <a:ext uri="{0D108BD9-81ED-4DB2-BD59-A6C34878D82A}">
                        <a16:rowId xmlns:a16="http://schemas.microsoft.com/office/drawing/2014/main" val="10009"/>
                      </a:ext>
                    </a:extLst>
                  </a:tr>
                  <a:tr h="157036">
                    <a:tc>
                      <a:txBody>
                        <a:bodyPr/>
                        <a:lstStyle/>
                        <a:p>
                          <a:pPr marL="0" marR="0" algn="ctr">
                            <a:lnSpc>
                              <a:spcPct val="100000"/>
                            </a:lnSpc>
                            <a:spcBef>
                              <a:spcPts val="600"/>
                            </a:spcBef>
                            <a:spcAft>
                              <a:spcPts val="0"/>
                            </a:spcAft>
                          </a:pPr>
                          <a:r>
                            <a:rPr lang="en-US" sz="1050" b="1" dirty="0">
                              <a:effectLst/>
                            </a:rPr>
                            <a:t>Cavity Active Length [mm]</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919.5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935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917.9</a:t>
                          </a:r>
                        </a:p>
                      </a:txBody>
                      <a:tcPr marL="38926" marR="38926" marT="0" marB="0" anchor="ctr"/>
                    </a:tc>
                    <a:extLst>
                      <a:ext uri="{0D108BD9-81ED-4DB2-BD59-A6C34878D82A}">
                        <a16:rowId xmlns:a16="http://schemas.microsoft.com/office/drawing/2014/main" val="10010"/>
                      </a:ext>
                    </a:extLst>
                  </a:tr>
                  <a:tr h="157036">
                    <a:tc>
                      <a:txBody>
                        <a:bodyPr/>
                        <a:lstStyle/>
                        <a:p>
                          <a:pPr marL="0" marR="0" algn="ctr">
                            <a:lnSpc>
                              <a:spcPct val="100000"/>
                            </a:lnSpc>
                            <a:spcBef>
                              <a:spcPts val="600"/>
                            </a:spcBef>
                            <a:spcAft>
                              <a:spcPts val="0"/>
                            </a:spcAft>
                          </a:pPr>
                          <a:r>
                            <a:rPr lang="en-US" sz="1050" b="1" dirty="0">
                              <a:effectLst/>
                            </a:rPr>
                            <a:t>Iris radius [mm]</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60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65</a:t>
                          </a:r>
                        </a:p>
                      </a:txBody>
                      <a:tcPr marL="38926" marR="38926" marT="0" marB="0" anchor="ctr"/>
                    </a:tc>
                    <a:extLst>
                      <a:ext uri="{0D108BD9-81ED-4DB2-BD59-A6C34878D82A}">
                        <a16:rowId xmlns:a16="http://schemas.microsoft.com/office/drawing/2014/main" val="10011"/>
                      </a:ext>
                    </a:extLst>
                  </a:tr>
                  <a:tr h="157036">
                    <a:tc>
                      <a:txBody>
                        <a:bodyPr/>
                        <a:lstStyle/>
                        <a:p>
                          <a:pPr marL="0" marR="0" algn="ctr">
                            <a:lnSpc>
                              <a:spcPct val="100000"/>
                            </a:lnSpc>
                            <a:spcBef>
                              <a:spcPts val="600"/>
                            </a:spcBef>
                            <a:spcAft>
                              <a:spcPts val="0"/>
                            </a:spcAft>
                          </a:pPr>
                          <a:r>
                            <a:rPr lang="en-US" sz="1050" b="1" dirty="0">
                              <a:effectLst/>
                            </a:rPr>
                            <a:t>Beam Pipe radius [mm]</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78</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65</a:t>
                          </a:r>
                        </a:p>
                      </a:txBody>
                      <a:tcPr marL="38926" marR="38926" marT="0" marB="0" anchor="ctr"/>
                    </a:tc>
                    <a:extLst>
                      <a:ext uri="{0D108BD9-81ED-4DB2-BD59-A6C34878D82A}">
                        <a16:rowId xmlns:a16="http://schemas.microsoft.com/office/drawing/2014/main" val="10012"/>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Wall angle (mid-cell) [degree]</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100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102.5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90</a:t>
                          </a:r>
                        </a:p>
                      </a:txBody>
                      <a:tcPr marL="38926" marR="38926" marT="0" marB="0" anchor="ctr"/>
                    </a:tc>
                    <a:extLst>
                      <a:ext uri="{0D108BD9-81ED-4DB2-BD59-A6C34878D82A}">
                        <a16:rowId xmlns:a16="http://schemas.microsoft.com/office/drawing/2014/main" val="10013"/>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Cell to cell coupling of mid cells [%]</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2.25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5.75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3.21</a:t>
                          </a:r>
                        </a:p>
                      </a:txBody>
                      <a:tcPr marL="38926" marR="38926" marT="0" marB="0" anchor="ctr"/>
                    </a:tc>
                    <a:extLst>
                      <a:ext uri="{0D108BD9-81ED-4DB2-BD59-A6C34878D82A}">
                        <a16:rowId xmlns:a16="http://schemas.microsoft.com/office/drawing/2014/main" val="10014"/>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Field Flatness [%]</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99</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96</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a:t>
                          </a:r>
                        </a:p>
                      </a:txBody>
                      <a:tcPr marL="51435" marR="51435" marT="0" marB="0"/>
                    </a:tc>
                    <a:extLst>
                      <a:ext uri="{0D108BD9-81ED-4DB2-BD59-A6C34878D82A}">
                        <a16:rowId xmlns:a16="http://schemas.microsoft.com/office/drawing/2014/main" val="10015"/>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 </a:t>
                          </a:r>
                          <a14:m>
                            <m:oMath xmlns:m="http://schemas.openxmlformats.org/officeDocument/2006/math">
                              <m:sSub>
                                <m:sSubPr>
                                  <m:ctrlPr>
                                    <a:rPr lang="en-US" sz="1050" b="1" i="1" kern="1200">
                                      <a:solidFill>
                                        <a:schemeClr val="dk1"/>
                                      </a:solidFill>
                                      <a:effectLst/>
                                      <a:latin typeface="Cambria Math" panose="02040503050406030204" pitchFamily="18" charset="0"/>
                                      <a:ea typeface="+mn-ea"/>
                                      <a:cs typeface="+mn-cs"/>
                                    </a:rPr>
                                  </m:ctrlPr>
                                </m:sSubPr>
                                <m:e>
                                  <m:r>
                                    <a:rPr lang="en-US" sz="1050" b="1" i="1" kern="1200">
                                      <a:solidFill>
                                        <a:schemeClr val="dk1"/>
                                      </a:solidFill>
                                      <a:effectLst/>
                                      <a:latin typeface="Cambria Math" panose="02040503050406030204" pitchFamily="18" charset="0"/>
                                      <a:ea typeface="+mn-ea"/>
                                      <a:cs typeface="+mn-cs"/>
                                    </a:rPr>
                                    <m:t>𝒌</m:t>
                                  </m:r>
                                </m:e>
                                <m:sub>
                                  <m:r>
                                    <m:rPr>
                                      <m:lit/>
                                    </m:rPr>
                                    <a:rPr lang="en-US" sz="1050" b="1" kern="1200">
                                      <a:solidFill>
                                        <a:schemeClr val="dk1"/>
                                      </a:solidFill>
                                      <a:effectLst/>
                                      <a:latin typeface="Cambria Math" panose="02040503050406030204" pitchFamily="18" charset="0"/>
                                      <a:ea typeface="+mn-ea"/>
                                      <a:cs typeface="+mn-cs"/>
                                    </a:rPr>
                                    <m:t>||</m:t>
                                  </m:r>
                                </m:sub>
                              </m:sSub>
                              <m:r>
                                <a:rPr lang="en-US" sz="1050" b="1" kern="1200">
                                  <a:solidFill>
                                    <a:schemeClr val="dk1"/>
                                  </a:solidFill>
                                  <a:effectLst/>
                                  <a:latin typeface="Cambria Math" panose="02040503050406030204" pitchFamily="18" charset="0"/>
                                  <a:ea typeface="+mn-ea"/>
                                  <a:cs typeface="+mn-cs"/>
                                </a:rPr>
                                <m:t>(</m:t>
                              </m:r>
                              <m:sSub>
                                <m:sSubPr>
                                  <m:ctrlPr>
                                    <a:rPr lang="en-US" sz="1050" b="1" i="1" kern="1200">
                                      <a:solidFill>
                                        <a:schemeClr val="dk1"/>
                                      </a:solidFill>
                                      <a:effectLst/>
                                      <a:latin typeface="Cambria Math" panose="02040503050406030204" pitchFamily="18" charset="0"/>
                                      <a:ea typeface="+mn-ea"/>
                                      <a:cs typeface="+mn-cs"/>
                                    </a:rPr>
                                  </m:ctrlPr>
                                </m:sSubPr>
                                <m:e>
                                  <m:r>
                                    <a:rPr lang="en-US" sz="1050" b="1" i="1" kern="1200">
                                      <a:solidFill>
                                        <a:schemeClr val="dk1"/>
                                      </a:solidFill>
                                      <a:effectLst/>
                                      <a:latin typeface="Cambria Math" panose="02040503050406030204" pitchFamily="18" charset="0"/>
                                      <a:ea typeface="+mn-ea"/>
                                      <a:cs typeface="+mn-cs"/>
                                    </a:rPr>
                                    <m:t>𝝈</m:t>
                                  </m:r>
                                </m:e>
                                <m:sub>
                                  <m:r>
                                    <a:rPr lang="en-US" sz="1050" b="1" i="1" kern="1200">
                                      <a:solidFill>
                                        <a:schemeClr val="dk1"/>
                                      </a:solidFill>
                                      <a:effectLst/>
                                      <a:latin typeface="Cambria Math" panose="02040503050406030204" pitchFamily="18" charset="0"/>
                                      <a:ea typeface="+mn-ea"/>
                                      <a:cs typeface="+mn-cs"/>
                                    </a:rPr>
                                    <m:t>𝒛</m:t>
                                  </m:r>
                                </m:sub>
                              </m:sSub>
                              <m:r>
                                <a:rPr lang="en-US" sz="1050" b="1" kern="1200">
                                  <a:solidFill>
                                    <a:schemeClr val="dk1"/>
                                  </a:solidFill>
                                  <a:effectLst/>
                                  <a:latin typeface="Cambria Math" panose="02040503050406030204" pitchFamily="18" charset="0"/>
                                  <a:ea typeface="+mn-ea"/>
                                  <a:cs typeface="+mn-cs"/>
                                </a:rPr>
                                <m:t>=</m:t>
                              </m:r>
                              <m:r>
                                <a:rPr lang="en-US" sz="1050" b="1" i="1" kern="1200">
                                  <a:solidFill>
                                    <a:schemeClr val="dk1"/>
                                  </a:solidFill>
                                  <a:effectLst/>
                                  <a:latin typeface="Cambria Math" panose="02040503050406030204" pitchFamily="18" charset="0"/>
                                  <a:ea typeface="+mn-ea"/>
                                  <a:cs typeface="+mn-cs"/>
                                </a:rPr>
                                <m:t>𝟐𝐦𝐦</m:t>
                              </m:r>
                              <m:r>
                                <a:rPr lang="en-US" sz="1050" b="1" kern="1200">
                                  <a:solidFill>
                                    <a:schemeClr val="dk1"/>
                                  </a:solidFill>
                                  <a:effectLst/>
                                  <a:latin typeface="Cambria Math" panose="02040503050406030204" pitchFamily="18" charset="0"/>
                                  <a:ea typeface="+mn-ea"/>
                                  <a:cs typeface="+mn-cs"/>
                                </a:rPr>
                                <m:t>)</m:t>
                              </m:r>
                            </m:oMath>
                          </a14:m>
                          <a:r>
                            <a:rPr lang="en-US" sz="1050" b="1" kern="1200" dirty="0">
                              <a:solidFill>
                                <a:schemeClr val="dk1"/>
                              </a:solidFill>
                              <a:effectLst/>
                              <a:latin typeface="+mn-lt"/>
                              <a:ea typeface="+mn-ea"/>
                              <a:cs typeface="+mn-cs"/>
                            </a:rPr>
                            <a:t> [V/</a:t>
                          </a:r>
                          <a:r>
                            <a:rPr lang="en-US" sz="1050" b="1" kern="1200" dirty="0" err="1">
                              <a:solidFill>
                                <a:schemeClr val="dk1"/>
                              </a:solidFill>
                              <a:effectLst/>
                              <a:latin typeface="+mn-lt"/>
                              <a:ea typeface="+mn-ea"/>
                              <a:cs typeface="+mn-cs"/>
                            </a:rPr>
                            <a:t>pC</a:t>
                          </a:r>
                          <a:r>
                            <a:rPr lang="en-US" sz="1050" b="1" kern="1200" dirty="0">
                              <a:solidFill>
                                <a:schemeClr val="dk1"/>
                              </a:solidFill>
                              <a:effectLst/>
                              <a:latin typeface="+mn-lt"/>
                              <a:ea typeface="+mn-ea"/>
                              <a:cs typeface="+mn-cs"/>
                            </a:rPr>
                            <a:t>]</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3.37</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2.63</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2.74</a:t>
                          </a:r>
                        </a:p>
                      </a:txBody>
                      <a:tcPr marL="51435" marR="51435" marT="0" marB="0"/>
                    </a:tc>
                    <a:extLst>
                      <a:ext uri="{0D108BD9-81ED-4DB2-BD59-A6C34878D82A}">
                        <a16:rowId xmlns:a16="http://schemas.microsoft.com/office/drawing/2014/main" val="10016"/>
                      </a:ext>
                    </a:extLst>
                  </a:tr>
                  <a:tr h="157036">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Cutoff TE</a:t>
                          </a:r>
                          <a:r>
                            <a:rPr lang="en-US" sz="1050" b="1" kern="1200" baseline="-25000" dirty="0">
                              <a:solidFill>
                                <a:schemeClr val="dk1"/>
                              </a:solidFill>
                              <a:effectLst/>
                              <a:latin typeface="+mn-lt"/>
                              <a:ea typeface="+mn-ea"/>
                              <a:cs typeface="+mn-cs"/>
                            </a:rPr>
                            <a:t>11</a:t>
                          </a:r>
                          <a:r>
                            <a:rPr lang="en-US" sz="1050" b="1" kern="1200" baseline="0" dirty="0">
                              <a:solidFill>
                                <a:schemeClr val="dk1"/>
                              </a:solidFill>
                              <a:effectLst/>
                              <a:latin typeface="+mn-lt"/>
                              <a:ea typeface="+mn-ea"/>
                              <a:cs typeface="+mn-cs"/>
                            </a:rPr>
                            <a:t> [GHz]</a:t>
                          </a:r>
                          <a:endParaRPr lang="en-US" sz="1050" b="1" kern="1200" baseline="-25000" dirty="0">
                            <a:solidFill>
                              <a:schemeClr val="dk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1.126</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1.10</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1.35</a:t>
                          </a:r>
                        </a:p>
                      </a:txBody>
                      <a:tcPr marL="51435" marR="51435" marT="0" marB="0"/>
                    </a:tc>
                    <a:extLst>
                      <a:ext uri="{0D108BD9-81ED-4DB2-BD59-A6C34878D82A}">
                        <a16:rowId xmlns:a16="http://schemas.microsoft.com/office/drawing/2014/main" val="10017"/>
                      </a:ext>
                    </a:extLst>
                  </a:tr>
                  <a:tr h="157036">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050" b="1" kern="1200" dirty="0">
                              <a:solidFill>
                                <a:schemeClr val="dk1"/>
                              </a:solidFill>
                              <a:effectLst/>
                              <a:latin typeface="+mn-lt"/>
                              <a:ea typeface="+mn-ea"/>
                              <a:cs typeface="+mn-cs"/>
                            </a:rPr>
                            <a:t>Cutoff TM</a:t>
                          </a:r>
                          <a:r>
                            <a:rPr lang="en-US" sz="1050" b="1" kern="1200" baseline="-25000" dirty="0">
                              <a:solidFill>
                                <a:schemeClr val="dk1"/>
                              </a:solidFill>
                              <a:effectLst/>
                              <a:latin typeface="+mn-lt"/>
                              <a:ea typeface="+mn-ea"/>
                              <a:cs typeface="+mn-cs"/>
                            </a:rPr>
                            <a:t>01</a:t>
                          </a:r>
                          <a:r>
                            <a:rPr lang="en-US" sz="1050" b="1" kern="1200" baseline="0" dirty="0">
                              <a:solidFill>
                                <a:schemeClr val="dk1"/>
                              </a:solidFill>
                              <a:effectLst/>
                              <a:latin typeface="+mn-lt"/>
                              <a:ea typeface="+mn-ea"/>
                              <a:cs typeface="+mn-cs"/>
                            </a:rPr>
                            <a:t> [GHz]</a:t>
                          </a:r>
                          <a:endParaRPr lang="en-US" sz="1050" b="1" kern="1200" baseline="-25000" dirty="0">
                            <a:solidFill>
                              <a:schemeClr val="dk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1.471</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1.43</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1.77</a:t>
                          </a:r>
                        </a:p>
                      </a:txBody>
                      <a:tcPr marL="51435" marR="51435" marT="0" marB="0"/>
                    </a:tc>
                    <a:extLst>
                      <a:ext uri="{0D108BD9-81ED-4DB2-BD59-A6C34878D82A}">
                        <a16:rowId xmlns:a16="http://schemas.microsoft.com/office/drawing/2014/main" val="10018"/>
                      </a:ext>
                    </a:extLst>
                  </a:tr>
                  <a:tr h="235555">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000" b="1" kern="1200" dirty="0" err="1">
                              <a:solidFill>
                                <a:schemeClr val="dk1"/>
                              </a:solidFill>
                              <a:effectLst/>
                              <a:latin typeface="+mn-lt"/>
                              <a:ea typeface="+mn-ea"/>
                              <a:cs typeface="+mn-cs"/>
                            </a:rPr>
                            <a:t>Cryo</a:t>
                          </a:r>
                          <a:r>
                            <a:rPr lang="en-US" sz="1000" b="1" kern="1200" dirty="0">
                              <a:solidFill>
                                <a:schemeClr val="dk1"/>
                              </a:solidFill>
                              <a:effectLst/>
                              <a:latin typeface="+mn-lt"/>
                              <a:ea typeface="+mn-ea"/>
                              <a:cs typeface="+mn-cs"/>
                            </a:rPr>
                            <a:t> dynamic losses / cavity (</a:t>
                          </a:r>
                          <a:r>
                            <a:rPr lang="en-US" sz="1000" b="1" kern="1200" dirty="0" err="1">
                              <a:solidFill>
                                <a:schemeClr val="dk1"/>
                              </a:solidFill>
                              <a:effectLst/>
                              <a:latin typeface="+mn-lt"/>
                              <a:ea typeface="+mn-ea"/>
                              <a:cs typeface="+mn-cs"/>
                            </a:rPr>
                            <a:t>E</a:t>
                          </a:r>
                          <a:r>
                            <a:rPr lang="en-US" sz="1000" b="1" kern="1200" baseline="-25000" dirty="0" err="1">
                              <a:solidFill>
                                <a:schemeClr val="dk1"/>
                              </a:solidFill>
                              <a:effectLst/>
                              <a:latin typeface="+mn-lt"/>
                              <a:ea typeface="+mn-ea"/>
                              <a:cs typeface="+mn-cs"/>
                            </a:rPr>
                            <a:t>acc</a:t>
                          </a:r>
                          <a:r>
                            <a:rPr lang="en-US" sz="1000" b="1" kern="1200" dirty="0">
                              <a:solidFill>
                                <a:schemeClr val="dk1"/>
                              </a:solidFill>
                              <a:effectLst/>
                              <a:latin typeface="+mn-lt"/>
                              <a:ea typeface="+mn-ea"/>
                              <a:cs typeface="+mn-cs"/>
                            </a:rPr>
                            <a:t>=18.7 MV &amp;</a:t>
                          </a:r>
                          <a:r>
                            <a:rPr lang="en-US" sz="1000" b="1" kern="1200" baseline="0" dirty="0">
                              <a:solidFill>
                                <a:schemeClr val="dk1"/>
                              </a:solidFill>
                              <a:effectLst/>
                              <a:latin typeface="+mn-lt"/>
                              <a:ea typeface="+mn-ea"/>
                              <a:cs typeface="+mn-cs"/>
                            </a:rPr>
                            <a:t> </a:t>
                          </a:r>
                          <a:r>
                            <a:rPr lang="en-US" sz="1000" b="1" kern="1200" dirty="0">
                              <a:solidFill>
                                <a:schemeClr val="dk1"/>
                              </a:solidFill>
                              <a:effectLst/>
                              <a:latin typeface="+mn-lt"/>
                              <a:ea typeface="+mn-ea"/>
                              <a:cs typeface="+mn-cs"/>
                            </a:rPr>
                            <a:t>Q</a:t>
                          </a:r>
                          <a:r>
                            <a:rPr lang="en-US" sz="1000" b="1" kern="1200" baseline="-25000" dirty="0">
                              <a:solidFill>
                                <a:schemeClr val="dk1"/>
                              </a:solidFill>
                              <a:effectLst/>
                              <a:latin typeface="+mn-lt"/>
                              <a:ea typeface="+mn-ea"/>
                              <a:cs typeface="+mn-cs"/>
                            </a:rPr>
                            <a:t>0</a:t>
                          </a:r>
                          <a:r>
                            <a:rPr lang="en-US" sz="1000" b="1" kern="1200" dirty="0">
                              <a:solidFill>
                                <a:schemeClr val="dk1"/>
                              </a:solidFill>
                              <a:effectLst/>
                              <a:latin typeface="+mn-lt"/>
                              <a:ea typeface="+mn-ea"/>
                              <a:cs typeface="+mn-cs"/>
                            </a:rPr>
                            <a:t>=10</a:t>
                          </a:r>
                          <a:r>
                            <a:rPr lang="en-US" sz="1000" b="1" kern="1200" baseline="30000" dirty="0">
                              <a:solidFill>
                                <a:schemeClr val="dk1"/>
                              </a:solidFill>
                              <a:effectLst/>
                              <a:latin typeface="+mn-lt"/>
                              <a:ea typeface="+mn-ea"/>
                              <a:cs typeface="+mn-cs"/>
                            </a:rPr>
                            <a:t>10</a:t>
                          </a:r>
                          <a:r>
                            <a:rPr lang="en-US" sz="1000" b="1" kern="1200" dirty="0">
                              <a:solidFill>
                                <a:schemeClr val="dk1"/>
                              </a:solidFill>
                              <a:effectLst/>
                              <a:latin typeface="+mn-lt"/>
                              <a:ea typeface="+mn-ea"/>
                              <a:cs typeface="+mn-cs"/>
                            </a:rPr>
                            <a:t>) [W]</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tx1"/>
                              </a:solidFill>
                              <a:effectLst/>
                              <a:latin typeface="+mn-lt"/>
                              <a:ea typeface="+mn-ea"/>
                              <a:cs typeface="+mn-cs"/>
                            </a:rPr>
                            <a:t>67.1</a:t>
                          </a:r>
                          <a:endParaRPr lang="en-US" sz="1400" kern="1200" dirty="0">
                            <a:solidFill>
                              <a:schemeClr val="tx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rgbClr val="FF0000"/>
                              </a:solidFill>
                              <a:effectLst/>
                              <a:latin typeface="+mn-lt"/>
                              <a:ea typeface="+mn-ea"/>
                              <a:cs typeface="+mn-cs"/>
                            </a:rPr>
                            <a:t>89</a:t>
                          </a:r>
                          <a:endParaRPr lang="en-US" sz="1400" kern="1200" dirty="0">
                            <a:solidFill>
                              <a:srgbClr val="FF0000"/>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tx1"/>
                              </a:solidFill>
                              <a:effectLst/>
                              <a:latin typeface="+mn-lt"/>
                              <a:ea typeface="+mn-ea"/>
                              <a:cs typeface="+mn-cs"/>
                            </a:rPr>
                            <a:t>66.7</a:t>
                          </a:r>
                          <a:endParaRPr lang="en-US" sz="1400" kern="1200" dirty="0">
                            <a:solidFill>
                              <a:schemeClr val="tx1"/>
                            </a:solidFill>
                            <a:effectLst/>
                            <a:latin typeface="+mn-lt"/>
                            <a:ea typeface="+mn-ea"/>
                            <a:cs typeface="+mn-cs"/>
                          </a:endParaRPr>
                        </a:p>
                      </a:txBody>
                      <a:tcPr marL="51435" marR="51435" marT="0" marB="0"/>
                    </a:tc>
                    <a:extLst>
                      <a:ext uri="{0D108BD9-81ED-4DB2-BD59-A6C34878D82A}">
                        <a16:rowId xmlns:a16="http://schemas.microsoft.com/office/drawing/2014/main" val="10019"/>
                      </a:ext>
                    </a:extLst>
                  </a:tr>
                  <a:tr h="235555">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000" b="1" kern="1200" dirty="0">
                              <a:solidFill>
                                <a:schemeClr val="dk1"/>
                              </a:solidFill>
                              <a:effectLst/>
                              <a:latin typeface="+mn-lt"/>
                              <a:ea typeface="+mn-ea"/>
                              <a:cs typeface="+mn-cs"/>
                            </a:rPr>
                            <a:t>Wall plug power / cavity (COP=800</a:t>
                          </a:r>
                          <a:r>
                            <a:rPr lang="en-US" sz="1000" b="1" kern="1200" baseline="0" dirty="0">
                              <a:solidFill>
                                <a:schemeClr val="dk1"/>
                              </a:solidFill>
                              <a:effectLst/>
                              <a:latin typeface="+mn-lt"/>
                              <a:ea typeface="+mn-ea"/>
                              <a:cs typeface="+mn-cs"/>
                            </a:rPr>
                            <a:t> W/W</a:t>
                          </a:r>
                          <a:r>
                            <a:rPr lang="en-US" sz="1000" b="1" kern="1200" dirty="0">
                              <a:solidFill>
                                <a:schemeClr val="dk1"/>
                              </a:solidFill>
                              <a:effectLst/>
                              <a:latin typeface="+mn-lt"/>
                              <a:ea typeface="+mn-ea"/>
                              <a:cs typeface="+mn-cs"/>
                            </a:rPr>
                            <a:t>) [kW]</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dk1"/>
                              </a:solidFill>
                              <a:effectLst/>
                              <a:latin typeface="+mn-lt"/>
                              <a:ea typeface="+mn-ea"/>
                              <a:cs typeface="+mn-cs"/>
                            </a:rPr>
                            <a:t>53.7</a:t>
                          </a:r>
                          <a:endParaRPr lang="en-US" sz="1400" kern="1200" dirty="0">
                            <a:solidFill>
                              <a:schemeClr val="dk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tx1"/>
                              </a:solidFill>
                              <a:effectLst/>
                              <a:latin typeface="+mn-lt"/>
                              <a:ea typeface="+mn-ea"/>
                              <a:cs typeface="+mn-cs"/>
                            </a:rPr>
                            <a:t>71.2</a:t>
                          </a:r>
                          <a:endParaRPr lang="en-US" sz="1400" kern="1200" dirty="0">
                            <a:solidFill>
                              <a:schemeClr val="tx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tx1"/>
                              </a:solidFill>
                              <a:effectLst/>
                              <a:latin typeface="+mn-lt"/>
                              <a:ea typeface="+mn-ea"/>
                              <a:cs typeface="+mn-cs"/>
                            </a:rPr>
                            <a:t>53.4</a:t>
                          </a:r>
                          <a:endParaRPr lang="en-US" sz="1400" kern="1200" dirty="0">
                            <a:solidFill>
                              <a:schemeClr val="tx1"/>
                            </a:solidFill>
                            <a:effectLst/>
                            <a:latin typeface="+mn-lt"/>
                            <a:ea typeface="+mn-ea"/>
                            <a:cs typeface="+mn-cs"/>
                          </a:endParaRPr>
                        </a:p>
                      </a:txBody>
                      <a:tcPr marL="51435" marR="51435" marT="0" marB="0"/>
                    </a:tc>
                    <a:extLst>
                      <a:ext uri="{0D108BD9-81ED-4DB2-BD59-A6C34878D82A}">
                        <a16:rowId xmlns:a16="http://schemas.microsoft.com/office/drawing/2014/main" val="10020"/>
                      </a:ext>
                    </a:extLst>
                  </a:tr>
                </a:tbl>
              </a:graphicData>
            </a:graphic>
          </p:graphicFrame>
        </mc:Choice>
        <mc:Fallback xmlns="">
          <p:graphicFrame>
            <p:nvGraphicFramePr>
              <p:cNvPr id="7" name="Tabelle 6"/>
              <p:cNvGraphicFramePr>
                <a:graphicFrameLocks noGrp="1"/>
              </p:cNvGraphicFramePr>
              <p:nvPr>
                <p:extLst>
                  <p:ext uri="{D42A27DB-BD31-4B8C-83A1-F6EECF244321}">
                    <p14:modId xmlns:p14="http://schemas.microsoft.com/office/powerpoint/2010/main" val="4166933354"/>
                  </p:ext>
                </p:extLst>
              </p:nvPr>
            </p:nvGraphicFramePr>
            <p:xfrm>
              <a:off x="336072" y="1264349"/>
              <a:ext cx="5632603" cy="4876135"/>
            </p:xfrm>
            <a:graphic>
              <a:graphicData uri="http://schemas.openxmlformats.org/drawingml/2006/table">
                <a:tbl>
                  <a:tblPr firstRow="1" bandRow="1">
                    <a:tableStyleId>{5C22544A-7EE6-4342-B048-85BDC9FD1C3A}</a:tableStyleId>
                  </a:tblPr>
                  <a:tblGrid>
                    <a:gridCol w="2706710">
                      <a:extLst>
                        <a:ext uri="{9D8B030D-6E8A-4147-A177-3AD203B41FA5}">
                          <a16:colId xmlns:a16="http://schemas.microsoft.com/office/drawing/2014/main" val="20000"/>
                        </a:ext>
                      </a:extLst>
                    </a:gridCol>
                    <a:gridCol w="958290">
                      <a:extLst>
                        <a:ext uri="{9D8B030D-6E8A-4147-A177-3AD203B41FA5}">
                          <a16:colId xmlns:a16="http://schemas.microsoft.com/office/drawing/2014/main" val="20001"/>
                        </a:ext>
                      </a:extLst>
                    </a:gridCol>
                    <a:gridCol w="1195545">
                      <a:extLst>
                        <a:ext uri="{9D8B030D-6E8A-4147-A177-3AD203B41FA5}">
                          <a16:colId xmlns:a16="http://schemas.microsoft.com/office/drawing/2014/main" val="20002"/>
                        </a:ext>
                      </a:extLst>
                    </a:gridCol>
                    <a:gridCol w="772058">
                      <a:extLst>
                        <a:ext uri="{9D8B030D-6E8A-4147-A177-3AD203B41FA5}">
                          <a16:colId xmlns:a16="http://schemas.microsoft.com/office/drawing/2014/main" val="20003"/>
                        </a:ext>
                      </a:extLst>
                    </a:gridCol>
                  </a:tblGrid>
                  <a:tr h="495300">
                    <a:tc>
                      <a:txBody>
                        <a:bodyPr/>
                        <a:lstStyle/>
                        <a:p>
                          <a:pPr algn="ctr">
                            <a:lnSpc>
                              <a:spcPct val="100000"/>
                            </a:lnSpc>
                          </a:pPr>
                          <a:r>
                            <a:rPr lang="en-US" sz="1400" dirty="0"/>
                            <a:t>Parameters</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400" dirty="0"/>
                            <a:t>UROS. FCC-</a:t>
                          </a:r>
                          <a:r>
                            <a:rPr lang="en-US" sz="1400" dirty="0" err="1"/>
                            <a:t>ee</a:t>
                          </a:r>
                          <a:endParaRPr lang="en-US" sz="1400" dirty="0"/>
                        </a:p>
                      </a:txBody>
                      <a:tcPr marL="68580" marR="68580" marT="34290" marB="34290" anchor="ctr"/>
                    </a:tc>
                    <a:tc>
                      <a:txBody>
                        <a:bodyPr/>
                        <a:lstStyle/>
                        <a:p>
                          <a:pPr algn="ctr">
                            <a:lnSpc>
                              <a:spcPct val="100000"/>
                            </a:lnSpc>
                          </a:pPr>
                          <a:r>
                            <a:rPr lang="en-US" sz="1400" dirty="0"/>
                            <a:t>CERN</a:t>
                          </a:r>
                          <a:r>
                            <a:rPr lang="en-US" sz="1400" baseline="0" dirty="0"/>
                            <a:t> </a:t>
                          </a:r>
                          <a:r>
                            <a:rPr lang="en-US" sz="1400" baseline="0" dirty="0" err="1"/>
                            <a:t>LHeC</a:t>
                          </a:r>
                          <a:r>
                            <a:rPr lang="en-US" sz="1400" baseline="0" dirty="0"/>
                            <a:t> v2  </a:t>
                          </a:r>
                          <a:endParaRPr lang="en-US" sz="1400" dirty="0"/>
                        </a:p>
                      </a:txBody>
                      <a:tcPr marL="68580" marR="68580" marT="34290" marB="34290" anchor="ctr"/>
                    </a:tc>
                    <a:tc>
                      <a:txBody>
                        <a:bodyPr/>
                        <a:lstStyle/>
                        <a:p>
                          <a:pPr algn="ctr">
                            <a:lnSpc>
                              <a:spcPct val="100000"/>
                            </a:lnSpc>
                          </a:pPr>
                          <a:r>
                            <a:rPr lang="en-US" sz="1400" dirty="0" err="1"/>
                            <a:t>Jlab</a:t>
                          </a:r>
                          <a:r>
                            <a:rPr lang="en-US" sz="1400" dirty="0"/>
                            <a:t> </a:t>
                          </a:r>
                          <a:r>
                            <a:rPr lang="en-US" sz="1400" baseline="0" dirty="0"/>
                            <a:t>v2 </a:t>
                          </a:r>
                          <a:endParaRPr lang="en-US" sz="1400" dirty="0"/>
                        </a:p>
                      </a:txBody>
                      <a:tcPr marL="68580" marR="68580" marT="34290" marB="34290" anchor="ctr"/>
                    </a:tc>
                    <a:extLst>
                      <a:ext uri="{0D108BD9-81ED-4DB2-BD59-A6C34878D82A}">
                        <a16:rowId xmlns:a16="http://schemas.microsoft.com/office/drawing/2014/main" val="10000"/>
                      </a:ext>
                    </a:extLst>
                  </a:tr>
                  <a:tr h="213360">
                    <a:tc>
                      <a:txBody>
                        <a:bodyPr/>
                        <a:lstStyle/>
                        <a:p>
                          <a:pPr marL="0" marR="0" algn="ctr">
                            <a:lnSpc>
                              <a:spcPct val="100000"/>
                            </a:lnSpc>
                            <a:spcBef>
                              <a:spcPts val="600"/>
                            </a:spcBef>
                            <a:spcAft>
                              <a:spcPts val="0"/>
                            </a:spcAft>
                          </a:pPr>
                          <a:r>
                            <a:rPr lang="en-US" sz="1050" b="1" dirty="0">
                              <a:effectLst/>
                            </a:rPr>
                            <a:t>Frequency [MHz]</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801.58</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801.58</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801.58</a:t>
                          </a:r>
                        </a:p>
                      </a:txBody>
                      <a:tcPr marL="38926" marR="38926" marT="0" marB="0" anchor="ctr"/>
                    </a:tc>
                    <a:extLst>
                      <a:ext uri="{0D108BD9-81ED-4DB2-BD59-A6C34878D82A}">
                        <a16:rowId xmlns:a16="http://schemas.microsoft.com/office/drawing/2014/main" val="10001"/>
                      </a:ext>
                    </a:extLst>
                  </a:tr>
                  <a:tr h="213360">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Number of Cells</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a:t>
                          </a:r>
                        </a:p>
                      </a:txBody>
                      <a:tcPr marL="38926" marR="38926" marT="0" marB="0" anchor="ctr"/>
                    </a:tc>
                    <a:extLst>
                      <a:ext uri="{0D108BD9-81ED-4DB2-BD59-A6C34878D82A}">
                        <a16:rowId xmlns:a16="http://schemas.microsoft.com/office/drawing/2014/main" val="10002"/>
                      </a:ext>
                    </a:extLst>
                  </a:tr>
                  <a:tr h="213360">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Material </a:t>
                          </a:r>
                        </a:p>
                      </a:txBody>
                      <a:tcPr marL="38926" marR="38926" marT="0" marB="0" anchor="ct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400" kern="1200" dirty="0">
                              <a:solidFill>
                                <a:schemeClr val="dk1"/>
                              </a:solidFill>
                              <a:effectLst/>
                              <a:latin typeface="+mn-lt"/>
                              <a:ea typeface="+mn-ea"/>
                              <a:cs typeface="+mn-cs"/>
                            </a:rPr>
                            <a:t>Bulk Nb.</a:t>
                          </a:r>
                        </a:p>
                      </a:txBody>
                      <a:tcPr marL="38926" marR="38926" marT="0" marB="0" anchor="ctr"/>
                    </a:tc>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400" kern="1200" dirty="0">
                              <a:solidFill>
                                <a:schemeClr val="dk1"/>
                              </a:solidFill>
                              <a:effectLst/>
                              <a:latin typeface="+mn-lt"/>
                              <a:ea typeface="+mn-ea"/>
                              <a:cs typeface="+mn-cs"/>
                            </a:rPr>
                            <a:t>Bulk Nb.</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Bulk Nb.</a:t>
                          </a:r>
                        </a:p>
                      </a:txBody>
                      <a:tcPr marL="38926" marR="38926" marT="0" marB="0" anchor="ctr"/>
                    </a:tc>
                    <a:extLst>
                      <a:ext uri="{0D108BD9-81ED-4DB2-BD59-A6C34878D82A}">
                        <a16:rowId xmlns:a16="http://schemas.microsoft.com/office/drawing/2014/main" val="10003"/>
                      </a:ext>
                    </a:extLst>
                  </a:tr>
                  <a:tr h="213360">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Temperature [K]</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2.0</a:t>
                          </a:r>
                        </a:p>
                      </a:txBody>
                      <a:tcPr marL="38926" marR="38926" marT="0" marB="0" anchor="ctr"/>
                    </a:tc>
                    <a:extLst>
                      <a:ext uri="{0D108BD9-81ED-4DB2-BD59-A6C34878D82A}">
                        <a16:rowId xmlns:a16="http://schemas.microsoft.com/office/drawing/2014/main" val="10004"/>
                      </a:ext>
                    </a:extLst>
                  </a:tr>
                  <a:tr h="213360">
                    <a:tc>
                      <a:txBody>
                        <a:bodyPr/>
                        <a:lstStyle/>
                        <a:p>
                          <a:pPr marL="0" marR="0" algn="ctr">
                            <a:lnSpc>
                              <a:spcPct val="100000"/>
                            </a:lnSpc>
                            <a:spcBef>
                              <a:spcPts val="600"/>
                            </a:spcBef>
                            <a:spcAft>
                              <a:spcPts val="0"/>
                            </a:spcAft>
                          </a:pPr>
                          <a:r>
                            <a:rPr lang="en-US" sz="1050" b="1" dirty="0">
                              <a:effectLst/>
                            </a:rPr>
                            <a:t>R/Q [Ω] *</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521</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393</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523.9</a:t>
                          </a:r>
                        </a:p>
                      </a:txBody>
                      <a:tcPr marL="38926" marR="38926" marT="0" marB="0" anchor="ctr"/>
                    </a:tc>
                    <a:extLst>
                      <a:ext uri="{0D108BD9-81ED-4DB2-BD59-A6C34878D82A}">
                        <a16:rowId xmlns:a16="http://schemas.microsoft.com/office/drawing/2014/main" val="10005"/>
                      </a:ext>
                    </a:extLst>
                  </a:tr>
                  <a:tr h="213360">
                    <a:tc>
                      <a:txBody>
                        <a:bodyPr/>
                        <a:lstStyle/>
                        <a:p>
                          <a:pPr marL="0" marR="0" algn="ctr">
                            <a:lnSpc>
                              <a:spcPct val="100000"/>
                            </a:lnSpc>
                            <a:spcBef>
                              <a:spcPts val="600"/>
                            </a:spcBef>
                            <a:spcAft>
                              <a:spcPts val="0"/>
                            </a:spcAft>
                          </a:pPr>
                          <a:r>
                            <a:rPr lang="en-US" sz="1050" b="1" dirty="0">
                              <a:effectLst/>
                            </a:rPr>
                            <a:t>Geometry Factor [Ω]</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273.7</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283</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274.7</a:t>
                          </a:r>
                        </a:p>
                      </a:txBody>
                      <a:tcPr marL="38926" marR="38926" marT="0" marB="0" anchor="ctr"/>
                    </a:tc>
                    <a:extLst>
                      <a:ext uri="{0D108BD9-81ED-4DB2-BD59-A6C34878D82A}">
                        <a16:rowId xmlns:a16="http://schemas.microsoft.com/office/drawing/2014/main" val="10006"/>
                      </a:ext>
                    </a:extLst>
                  </a:tr>
                  <a:tr h="213360">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G.R/Q  [Ω]</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142597</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111219</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143915</a:t>
                          </a:r>
                        </a:p>
                      </a:txBody>
                      <a:tcPr marL="38926" marR="38926" marT="0" marB="0" anchor="ctr"/>
                    </a:tc>
                    <a:extLst>
                      <a:ext uri="{0D108BD9-81ED-4DB2-BD59-A6C34878D82A}">
                        <a16:rowId xmlns:a16="http://schemas.microsoft.com/office/drawing/2014/main" val="10007"/>
                      </a:ext>
                    </a:extLst>
                  </a:tr>
                  <a:tr h="213360">
                    <a:tc>
                      <a:txBody>
                        <a:bodyPr/>
                        <a:lstStyle/>
                        <a:p>
                          <a:endParaRPr lang="en-US"/>
                        </a:p>
                      </a:txBody>
                      <a:tcPr marL="38926" marR="38926" marT="0" marB="0" anchor="ctr">
                        <a:blipFill>
                          <a:blip r:embed="rId3"/>
                          <a:stretch>
                            <a:fillRect l="-225" t="-942857" r="-108764" b="-1294286"/>
                          </a:stretch>
                        </a:blipFill>
                      </a:tcP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4.2</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4.92</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4.2</a:t>
                          </a:r>
                        </a:p>
                      </a:txBody>
                      <a:tcPr marL="38926" marR="38926" marT="0" marB="0" anchor="ctr"/>
                    </a:tc>
                    <a:extLst>
                      <a:ext uri="{0D108BD9-81ED-4DB2-BD59-A6C34878D82A}">
                        <a16:rowId xmlns:a16="http://schemas.microsoft.com/office/drawing/2014/main" val="10008"/>
                      </a:ext>
                    </a:extLst>
                  </a:tr>
                  <a:tr h="213360">
                    <a:tc>
                      <a:txBody>
                        <a:bodyPr/>
                        <a:lstStyle/>
                        <a:p>
                          <a:endParaRPr lang="en-US"/>
                        </a:p>
                      </a:txBody>
                      <a:tcPr marL="38926" marR="38926" marT="0" marB="0" anchor="ctr">
                        <a:blipFill>
                          <a:blip r:embed="rId3"/>
                          <a:stretch>
                            <a:fillRect l="-225" t="-1042857" r="-108764" b="-1194286"/>
                          </a:stretch>
                        </a:blipFill>
                      </a:tcPr>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2.0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2.4</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2.26</a:t>
                          </a:r>
                        </a:p>
                      </a:txBody>
                      <a:tcPr marL="38926" marR="38926" marT="0" marB="0" anchor="ctr"/>
                    </a:tc>
                    <a:extLst>
                      <a:ext uri="{0D108BD9-81ED-4DB2-BD59-A6C34878D82A}">
                        <a16:rowId xmlns:a16="http://schemas.microsoft.com/office/drawing/2014/main" val="10009"/>
                      </a:ext>
                    </a:extLst>
                  </a:tr>
                  <a:tr h="213360">
                    <a:tc>
                      <a:txBody>
                        <a:bodyPr/>
                        <a:lstStyle/>
                        <a:p>
                          <a:pPr marL="0" marR="0" algn="ctr">
                            <a:lnSpc>
                              <a:spcPct val="100000"/>
                            </a:lnSpc>
                            <a:spcBef>
                              <a:spcPts val="600"/>
                            </a:spcBef>
                            <a:spcAft>
                              <a:spcPts val="0"/>
                            </a:spcAft>
                          </a:pPr>
                          <a:r>
                            <a:rPr lang="en-US" sz="1050" b="1" dirty="0">
                              <a:effectLst/>
                            </a:rPr>
                            <a:t>Cavity Active Length [mm]</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919.5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935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917.9</a:t>
                          </a:r>
                        </a:p>
                      </a:txBody>
                      <a:tcPr marL="38926" marR="38926" marT="0" marB="0" anchor="ctr"/>
                    </a:tc>
                    <a:extLst>
                      <a:ext uri="{0D108BD9-81ED-4DB2-BD59-A6C34878D82A}">
                        <a16:rowId xmlns:a16="http://schemas.microsoft.com/office/drawing/2014/main" val="10010"/>
                      </a:ext>
                    </a:extLst>
                  </a:tr>
                  <a:tr h="213360">
                    <a:tc>
                      <a:txBody>
                        <a:bodyPr/>
                        <a:lstStyle/>
                        <a:p>
                          <a:pPr marL="0" marR="0" algn="ctr">
                            <a:lnSpc>
                              <a:spcPct val="100000"/>
                            </a:lnSpc>
                            <a:spcBef>
                              <a:spcPts val="600"/>
                            </a:spcBef>
                            <a:spcAft>
                              <a:spcPts val="0"/>
                            </a:spcAft>
                          </a:pPr>
                          <a:r>
                            <a:rPr lang="en-US" sz="1050" b="1" dirty="0">
                              <a:effectLst/>
                            </a:rPr>
                            <a:t>Iris radius [mm]</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60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65</a:t>
                          </a:r>
                        </a:p>
                      </a:txBody>
                      <a:tcPr marL="38926" marR="38926" marT="0" marB="0" anchor="ctr"/>
                    </a:tc>
                    <a:extLst>
                      <a:ext uri="{0D108BD9-81ED-4DB2-BD59-A6C34878D82A}">
                        <a16:rowId xmlns:a16="http://schemas.microsoft.com/office/drawing/2014/main" val="10011"/>
                      </a:ext>
                    </a:extLst>
                  </a:tr>
                  <a:tr h="213360">
                    <a:tc>
                      <a:txBody>
                        <a:bodyPr/>
                        <a:lstStyle/>
                        <a:p>
                          <a:pPr marL="0" marR="0" algn="ctr">
                            <a:lnSpc>
                              <a:spcPct val="100000"/>
                            </a:lnSpc>
                            <a:spcBef>
                              <a:spcPts val="600"/>
                            </a:spcBef>
                            <a:spcAft>
                              <a:spcPts val="0"/>
                            </a:spcAft>
                          </a:pPr>
                          <a:r>
                            <a:rPr lang="en-US" sz="1050" b="1" dirty="0">
                              <a:effectLst/>
                            </a:rPr>
                            <a:t>Beam Pipe radius [mm]</a:t>
                          </a:r>
                          <a:endParaRPr lang="en-US" sz="1050" b="1" dirty="0">
                            <a:effectLst/>
                            <a:latin typeface="Verdana" panose="020B0604030504040204" pitchFamily="34" charset="0"/>
                            <a:ea typeface="Times New Roman" panose="02020603050405020304" pitchFamily="18" charset="0"/>
                            <a:cs typeface="Times New Roman" panose="02020603050405020304" pitchFamily="18" charset="0"/>
                          </a:endParaRP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78</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80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65</a:t>
                          </a:r>
                        </a:p>
                      </a:txBody>
                      <a:tcPr marL="38926" marR="38926" marT="0" marB="0" anchor="ctr"/>
                    </a:tc>
                    <a:extLst>
                      <a:ext uri="{0D108BD9-81ED-4DB2-BD59-A6C34878D82A}">
                        <a16:rowId xmlns:a16="http://schemas.microsoft.com/office/drawing/2014/main" val="10012"/>
                      </a:ext>
                    </a:extLst>
                  </a:tr>
                  <a:tr h="213360">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Wall angle (mid-cell) [degree]</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100</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102.5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90</a:t>
                          </a:r>
                        </a:p>
                      </a:txBody>
                      <a:tcPr marL="38926" marR="38926" marT="0" marB="0" anchor="ctr"/>
                    </a:tc>
                    <a:extLst>
                      <a:ext uri="{0D108BD9-81ED-4DB2-BD59-A6C34878D82A}">
                        <a16:rowId xmlns:a16="http://schemas.microsoft.com/office/drawing/2014/main" val="10013"/>
                      </a:ext>
                    </a:extLst>
                  </a:tr>
                  <a:tr h="213360">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Cell to cell coupling of mid cells [%]</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2.25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5.75</a:t>
                          </a:r>
                        </a:p>
                      </a:txBody>
                      <a:tcPr marL="38926" marR="38926" marT="0" marB="0" anchor="ctr"/>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3.21</a:t>
                          </a:r>
                        </a:p>
                      </a:txBody>
                      <a:tcPr marL="38926" marR="38926" marT="0" marB="0" anchor="ctr"/>
                    </a:tc>
                    <a:extLst>
                      <a:ext uri="{0D108BD9-81ED-4DB2-BD59-A6C34878D82A}">
                        <a16:rowId xmlns:a16="http://schemas.microsoft.com/office/drawing/2014/main" val="10014"/>
                      </a:ext>
                    </a:extLst>
                  </a:tr>
                  <a:tr h="213360">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Field Flatness [%]</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99</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96</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chemeClr val="dk1"/>
                              </a:solidFill>
                              <a:effectLst/>
                              <a:latin typeface="+mn-lt"/>
                              <a:ea typeface="+mn-ea"/>
                              <a:cs typeface="+mn-cs"/>
                            </a:rPr>
                            <a:t>-</a:t>
                          </a:r>
                        </a:p>
                      </a:txBody>
                      <a:tcPr marL="51435" marR="51435" marT="0" marB="0"/>
                    </a:tc>
                    <a:extLst>
                      <a:ext uri="{0D108BD9-81ED-4DB2-BD59-A6C34878D82A}">
                        <a16:rowId xmlns:a16="http://schemas.microsoft.com/office/drawing/2014/main" val="10015"/>
                      </a:ext>
                    </a:extLst>
                  </a:tr>
                  <a:tr h="213360">
                    <a:tc>
                      <a:txBody>
                        <a:bodyPr/>
                        <a:lstStyle/>
                        <a:p>
                          <a:endParaRPr lang="en-US"/>
                        </a:p>
                      </a:txBody>
                      <a:tcPr marL="51435" marR="51435" marT="0" marB="0">
                        <a:blipFill>
                          <a:blip r:embed="rId3"/>
                          <a:stretch>
                            <a:fillRect l="-225" t="-1742857" r="-108764" b="-494286"/>
                          </a:stretch>
                        </a:blipFill>
                      </a:tcPr>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3.37</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2.63</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2.74</a:t>
                          </a:r>
                        </a:p>
                      </a:txBody>
                      <a:tcPr marL="51435" marR="51435" marT="0" marB="0"/>
                    </a:tc>
                    <a:extLst>
                      <a:ext uri="{0D108BD9-81ED-4DB2-BD59-A6C34878D82A}">
                        <a16:rowId xmlns:a16="http://schemas.microsoft.com/office/drawing/2014/main" val="10016"/>
                      </a:ext>
                    </a:extLst>
                  </a:tr>
                  <a:tr h="213360">
                    <a:tc>
                      <a:txBody>
                        <a:bodyPr/>
                        <a:lstStyle/>
                        <a:p>
                          <a:pPr marL="0" marR="0" algn="ctr">
                            <a:lnSpc>
                              <a:spcPct val="100000"/>
                            </a:lnSpc>
                            <a:spcBef>
                              <a:spcPts val="600"/>
                            </a:spcBef>
                            <a:spcAft>
                              <a:spcPts val="0"/>
                            </a:spcAft>
                          </a:pPr>
                          <a:r>
                            <a:rPr lang="en-US" sz="1050" b="1" kern="1200" dirty="0">
                              <a:solidFill>
                                <a:schemeClr val="dk1"/>
                              </a:solidFill>
                              <a:effectLst/>
                              <a:latin typeface="+mn-lt"/>
                              <a:ea typeface="+mn-ea"/>
                              <a:cs typeface="+mn-cs"/>
                            </a:rPr>
                            <a:t>Cutoff TE</a:t>
                          </a:r>
                          <a:r>
                            <a:rPr lang="en-US" sz="1050" b="1" kern="1200" baseline="-25000" dirty="0">
                              <a:solidFill>
                                <a:schemeClr val="dk1"/>
                              </a:solidFill>
                              <a:effectLst/>
                              <a:latin typeface="+mn-lt"/>
                              <a:ea typeface="+mn-ea"/>
                              <a:cs typeface="+mn-cs"/>
                            </a:rPr>
                            <a:t>11</a:t>
                          </a:r>
                          <a:r>
                            <a:rPr lang="en-US" sz="1050" b="1" kern="1200" baseline="0" dirty="0">
                              <a:solidFill>
                                <a:schemeClr val="dk1"/>
                              </a:solidFill>
                              <a:effectLst/>
                              <a:latin typeface="+mn-lt"/>
                              <a:ea typeface="+mn-ea"/>
                              <a:cs typeface="+mn-cs"/>
                            </a:rPr>
                            <a:t> [GHz]</a:t>
                          </a:r>
                          <a:endParaRPr lang="en-US" sz="1050" b="1" kern="1200" baseline="-25000" dirty="0">
                            <a:solidFill>
                              <a:schemeClr val="dk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1.126</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1.10</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1.35</a:t>
                          </a:r>
                        </a:p>
                      </a:txBody>
                      <a:tcPr marL="51435" marR="51435" marT="0" marB="0"/>
                    </a:tc>
                    <a:extLst>
                      <a:ext uri="{0D108BD9-81ED-4DB2-BD59-A6C34878D82A}">
                        <a16:rowId xmlns:a16="http://schemas.microsoft.com/office/drawing/2014/main" val="10017"/>
                      </a:ext>
                    </a:extLst>
                  </a:tr>
                  <a:tr h="213360">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050" b="1" kern="1200" dirty="0">
                              <a:solidFill>
                                <a:schemeClr val="dk1"/>
                              </a:solidFill>
                              <a:effectLst/>
                              <a:latin typeface="+mn-lt"/>
                              <a:ea typeface="+mn-ea"/>
                              <a:cs typeface="+mn-cs"/>
                            </a:rPr>
                            <a:t>Cutoff TM</a:t>
                          </a:r>
                          <a:r>
                            <a:rPr lang="en-US" sz="1050" b="1" kern="1200" baseline="-25000" dirty="0">
                              <a:solidFill>
                                <a:schemeClr val="dk1"/>
                              </a:solidFill>
                              <a:effectLst/>
                              <a:latin typeface="+mn-lt"/>
                              <a:ea typeface="+mn-ea"/>
                              <a:cs typeface="+mn-cs"/>
                            </a:rPr>
                            <a:t>01</a:t>
                          </a:r>
                          <a:r>
                            <a:rPr lang="en-US" sz="1050" b="1" kern="1200" baseline="0" dirty="0">
                              <a:solidFill>
                                <a:schemeClr val="dk1"/>
                              </a:solidFill>
                              <a:effectLst/>
                              <a:latin typeface="+mn-lt"/>
                              <a:ea typeface="+mn-ea"/>
                              <a:cs typeface="+mn-cs"/>
                            </a:rPr>
                            <a:t> [GHz]</a:t>
                          </a:r>
                          <a:endParaRPr lang="en-US" sz="1050" b="1" kern="1200" baseline="-25000" dirty="0">
                            <a:solidFill>
                              <a:schemeClr val="dk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1.471</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00B050"/>
                              </a:solidFill>
                              <a:effectLst/>
                              <a:latin typeface="+mn-lt"/>
                              <a:ea typeface="+mn-ea"/>
                              <a:cs typeface="+mn-cs"/>
                            </a:rPr>
                            <a:t>1.43</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en-US" sz="1400" kern="1200" dirty="0">
                              <a:solidFill>
                                <a:srgbClr val="FF0000"/>
                              </a:solidFill>
                              <a:effectLst/>
                              <a:latin typeface="+mn-lt"/>
                              <a:ea typeface="+mn-ea"/>
                              <a:cs typeface="+mn-cs"/>
                            </a:rPr>
                            <a:t>1.77</a:t>
                          </a:r>
                        </a:p>
                      </a:txBody>
                      <a:tcPr marL="51435" marR="51435" marT="0" marB="0"/>
                    </a:tc>
                    <a:extLst>
                      <a:ext uri="{0D108BD9-81ED-4DB2-BD59-A6C34878D82A}">
                        <a16:rowId xmlns:a16="http://schemas.microsoft.com/office/drawing/2014/main" val="10018"/>
                      </a:ext>
                    </a:extLst>
                  </a:tr>
                  <a:tr h="304800">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000" b="1" kern="1200" dirty="0" err="1">
                              <a:solidFill>
                                <a:schemeClr val="dk1"/>
                              </a:solidFill>
                              <a:effectLst/>
                              <a:latin typeface="+mn-lt"/>
                              <a:ea typeface="+mn-ea"/>
                              <a:cs typeface="+mn-cs"/>
                            </a:rPr>
                            <a:t>Cryo</a:t>
                          </a:r>
                          <a:r>
                            <a:rPr lang="en-US" sz="1000" b="1" kern="1200" dirty="0">
                              <a:solidFill>
                                <a:schemeClr val="dk1"/>
                              </a:solidFill>
                              <a:effectLst/>
                              <a:latin typeface="+mn-lt"/>
                              <a:ea typeface="+mn-ea"/>
                              <a:cs typeface="+mn-cs"/>
                            </a:rPr>
                            <a:t> dynamic losses / cavity (</a:t>
                          </a:r>
                          <a:r>
                            <a:rPr lang="en-US" sz="1000" b="1" kern="1200" dirty="0" err="1">
                              <a:solidFill>
                                <a:schemeClr val="dk1"/>
                              </a:solidFill>
                              <a:effectLst/>
                              <a:latin typeface="+mn-lt"/>
                              <a:ea typeface="+mn-ea"/>
                              <a:cs typeface="+mn-cs"/>
                            </a:rPr>
                            <a:t>E</a:t>
                          </a:r>
                          <a:r>
                            <a:rPr lang="en-US" sz="1000" b="1" kern="1200" baseline="-25000" dirty="0" err="1">
                              <a:solidFill>
                                <a:schemeClr val="dk1"/>
                              </a:solidFill>
                              <a:effectLst/>
                              <a:latin typeface="+mn-lt"/>
                              <a:ea typeface="+mn-ea"/>
                              <a:cs typeface="+mn-cs"/>
                            </a:rPr>
                            <a:t>acc</a:t>
                          </a:r>
                          <a:r>
                            <a:rPr lang="en-US" sz="1000" b="1" kern="1200" dirty="0">
                              <a:solidFill>
                                <a:schemeClr val="dk1"/>
                              </a:solidFill>
                              <a:effectLst/>
                              <a:latin typeface="+mn-lt"/>
                              <a:ea typeface="+mn-ea"/>
                              <a:cs typeface="+mn-cs"/>
                            </a:rPr>
                            <a:t>=18.7 MV &amp;</a:t>
                          </a:r>
                          <a:r>
                            <a:rPr lang="en-US" sz="1000" b="1" kern="1200" baseline="0" dirty="0">
                              <a:solidFill>
                                <a:schemeClr val="dk1"/>
                              </a:solidFill>
                              <a:effectLst/>
                              <a:latin typeface="+mn-lt"/>
                              <a:ea typeface="+mn-ea"/>
                              <a:cs typeface="+mn-cs"/>
                            </a:rPr>
                            <a:t> </a:t>
                          </a:r>
                          <a:r>
                            <a:rPr lang="en-US" sz="1000" b="1" kern="1200" dirty="0">
                              <a:solidFill>
                                <a:schemeClr val="dk1"/>
                              </a:solidFill>
                              <a:effectLst/>
                              <a:latin typeface="+mn-lt"/>
                              <a:ea typeface="+mn-ea"/>
                              <a:cs typeface="+mn-cs"/>
                            </a:rPr>
                            <a:t>Q</a:t>
                          </a:r>
                          <a:r>
                            <a:rPr lang="en-US" sz="1000" b="1" kern="1200" baseline="-25000" dirty="0">
                              <a:solidFill>
                                <a:schemeClr val="dk1"/>
                              </a:solidFill>
                              <a:effectLst/>
                              <a:latin typeface="+mn-lt"/>
                              <a:ea typeface="+mn-ea"/>
                              <a:cs typeface="+mn-cs"/>
                            </a:rPr>
                            <a:t>0</a:t>
                          </a:r>
                          <a:r>
                            <a:rPr lang="en-US" sz="1000" b="1" kern="1200" dirty="0">
                              <a:solidFill>
                                <a:schemeClr val="dk1"/>
                              </a:solidFill>
                              <a:effectLst/>
                              <a:latin typeface="+mn-lt"/>
                              <a:ea typeface="+mn-ea"/>
                              <a:cs typeface="+mn-cs"/>
                            </a:rPr>
                            <a:t>=10</a:t>
                          </a:r>
                          <a:r>
                            <a:rPr lang="en-US" sz="1000" b="1" kern="1200" baseline="30000" dirty="0">
                              <a:solidFill>
                                <a:schemeClr val="dk1"/>
                              </a:solidFill>
                              <a:effectLst/>
                              <a:latin typeface="+mn-lt"/>
                              <a:ea typeface="+mn-ea"/>
                              <a:cs typeface="+mn-cs"/>
                            </a:rPr>
                            <a:t>10</a:t>
                          </a:r>
                          <a:r>
                            <a:rPr lang="en-US" sz="1000" b="1" kern="1200" dirty="0">
                              <a:solidFill>
                                <a:schemeClr val="dk1"/>
                              </a:solidFill>
                              <a:effectLst/>
                              <a:latin typeface="+mn-lt"/>
                              <a:ea typeface="+mn-ea"/>
                              <a:cs typeface="+mn-cs"/>
                            </a:rPr>
                            <a:t>) [W]</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tx1"/>
                              </a:solidFill>
                              <a:effectLst/>
                              <a:latin typeface="+mn-lt"/>
                              <a:ea typeface="+mn-ea"/>
                              <a:cs typeface="+mn-cs"/>
                            </a:rPr>
                            <a:t>67.1</a:t>
                          </a:r>
                          <a:endParaRPr lang="en-US" sz="1400" kern="1200" dirty="0">
                            <a:solidFill>
                              <a:schemeClr val="tx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rgbClr val="FF0000"/>
                              </a:solidFill>
                              <a:effectLst/>
                              <a:latin typeface="+mn-lt"/>
                              <a:ea typeface="+mn-ea"/>
                              <a:cs typeface="+mn-cs"/>
                            </a:rPr>
                            <a:t>89</a:t>
                          </a:r>
                          <a:endParaRPr lang="en-US" sz="1400" kern="1200" dirty="0">
                            <a:solidFill>
                              <a:srgbClr val="FF0000"/>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tx1"/>
                              </a:solidFill>
                              <a:effectLst/>
                              <a:latin typeface="+mn-lt"/>
                              <a:ea typeface="+mn-ea"/>
                              <a:cs typeface="+mn-cs"/>
                            </a:rPr>
                            <a:t>66.7</a:t>
                          </a:r>
                          <a:endParaRPr lang="en-US" sz="1400" kern="1200" dirty="0">
                            <a:solidFill>
                              <a:schemeClr val="tx1"/>
                            </a:solidFill>
                            <a:effectLst/>
                            <a:latin typeface="+mn-lt"/>
                            <a:ea typeface="+mn-ea"/>
                            <a:cs typeface="+mn-cs"/>
                          </a:endParaRPr>
                        </a:p>
                      </a:txBody>
                      <a:tcPr marL="51435" marR="51435" marT="0" marB="0"/>
                    </a:tc>
                    <a:extLst>
                      <a:ext uri="{0D108BD9-81ED-4DB2-BD59-A6C34878D82A}">
                        <a16:rowId xmlns:a16="http://schemas.microsoft.com/office/drawing/2014/main" val="10019"/>
                      </a:ext>
                    </a:extLst>
                  </a:tr>
                  <a:tr h="235555">
                    <a:tc>
                      <a:txBody>
                        <a:bodyPr/>
                        <a:lstStyle/>
                        <a:p>
                          <a:pPr marL="0" marR="0" lvl="0" indent="0" algn="ctr" defTabSz="914400" rtl="0" eaLnBrk="1" fontAlgn="auto" latinLnBrk="0" hangingPunct="1">
                            <a:lnSpc>
                              <a:spcPct val="100000"/>
                            </a:lnSpc>
                            <a:spcBef>
                              <a:spcPts val="600"/>
                            </a:spcBef>
                            <a:spcAft>
                              <a:spcPts val="0"/>
                            </a:spcAft>
                            <a:buClrTx/>
                            <a:buSzTx/>
                            <a:buFontTx/>
                            <a:buNone/>
                            <a:tabLst/>
                            <a:defRPr/>
                          </a:pPr>
                          <a:r>
                            <a:rPr lang="en-US" sz="1000" b="1" kern="1200" dirty="0">
                              <a:solidFill>
                                <a:schemeClr val="dk1"/>
                              </a:solidFill>
                              <a:effectLst/>
                              <a:latin typeface="+mn-lt"/>
                              <a:ea typeface="+mn-ea"/>
                              <a:cs typeface="+mn-cs"/>
                            </a:rPr>
                            <a:t>Wall plug power / cavity (COP=800</a:t>
                          </a:r>
                          <a:r>
                            <a:rPr lang="en-US" sz="1000" b="1" kern="1200" baseline="0" dirty="0">
                              <a:solidFill>
                                <a:schemeClr val="dk1"/>
                              </a:solidFill>
                              <a:effectLst/>
                              <a:latin typeface="+mn-lt"/>
                              <a:ea typeface="+mn-ea"/>
                              <a:cs typeface="+mn-cs"/>
                            </a:rPr>
                            <a:t> W/W</a:t>
                          </a:r>
                          <a:r>
                            <a:rPr lang="en-US" sz="1000" b="1" kern="1200" dirty="0">
                              <a:solidFill>
                                <a:schemeClr val="dk1"/>
                              </a:solidFill>
                              <a:effectLst/>
                              <a:latin typeface="+mn-lt"/>
                              <a:ea typeface="+mn-ea"/>
                              <a:cs typeface="+mn-cs"/>
                            </a:rPr>
                            <a:t>) [kW]</a:t>
                          </a: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dk1"/>
                              </a:solidFill>
                              <a:effectLst/>
                              <a:latin typeface="+mn-lt"/>
                              <a:ea typeface="+mn-ea"/>
                              <a:cs typeface="+mn-cs"/>
                            </a:rPr>
                            <a:t>53.7</a:t>
                          </a:r>
                          <a:endParaRPr lang="en-US" sz="1400" kern="1200" dirty="0">
                            <a:solidFill>
                              <a:schemeClr val="dk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tx1"/>
                              </a:solidFill>
                              <a:effectLst/>
                              <a:latin typeface="+mn-lt"/>
                              <a:ea typeface="+mn-ea"/>
                              <a:cs typeface="+mn-cs"/>
                            </a:rPr>
                            <a:t>71.2</a:t>
                          </a:r>
                          <a:endParaRPr lang="en-US" sz="1400" kern="1200" dirty="0">
                            <a:solidFill>
                              <a:schemeClr val="tx1"/>
                            </a:solidFill>
                            <a:effectLst/>
                            <a:latin typeface="+mn-lt"/>
                            <a:ea typeface="+mn-ea"/>
                            <a:cs typeface="+mn-cs"/>
                          </a:endParaRPr>
                        </a:p>
                      </a:txBody>
                      <a:tcPr marL="51435" marR="51435" marT="0" marB="0"/>
                    </a:tc>
                    <a:tc>
                      <a:txBody>
                        <a:bodyPr/>
                        <a:lstStyle/>
                        <a:p>
                          <a:pPr marL="0" marR="0" algn="ctr" defTabSz="914400" rtl="0" eaLnBrk="1" latinLnBrk="0" hangingPunct="1">
                            <a:lnSpc>
                              <a:spcPct val="100000"/>
                            </a:lnSpc>
                            <a:spcBef>
                              <a:spcPts val="600"/>
                            </a:spcBef>
                            <a:spcAft>
                              <a:spcPts val="0"/>
                            </a:spcAft>
                          </a:pPr>
                          <a:r>
                            <a:rPr lang="de-DE" sz="1400" kern="1200" dirty="0">
                              <a:solidFill>
                                <a:schemeClr val="tx1"/>
                              </a:solidFill>
                              <a:effectLst/>
                              <a:latin typeface="+mn-lt"/>
                              <a:ea typeface="+mn-ea"/>
                              <a:cs typeface="+mn-cs"/>
                            </a:rPr>
                            <a:t>53.4</a:t>
                          </a:r>
                          <a:endParaRPr lang="en-US" sz="1400" kern="1200" dirty="0">
                            <a:solidFill>
                              <a:schemeClr val="tx1"/>
                            </a:solidFill>
                            <a:effectLst/>
                            <a:latin typeface="+mn-lt"/>
                            <a:ea typeface="+mn-ea"/>
                            <a:cs typeface="+mn-cs"/>
                          </a:endParaRPr>
                        </a:p>
                      </a:txBody>
                      <a:tcPr marL="51435" marR="51435" marT="0" marB="0"/>
                    </a:tc>
                    <a:extLst>
                      <a:ext uri="{0D108BD9-81ED-4DB2-BD59-A6C34878D82A}">
                        <a16:rowId xmlns:a16="http://schemas.microsoft.com/office/drawing/2014/main" val="10020"/>
                      </a:ext>
                    </a:extLst>
                  </a:tr>
                </a:tbl>
              </a:graphicData>
            </a:graphic>
          </p:graphicFrame>
        </mc:Fallback>
      </mc:AlternateContent>
      <p:pic>
        <p:nvPicPr>
          <p:cNvPr id="6" name="Grafik 2" descr="Bildschirmausschnitt"/>
          <p:cNvPicPr>
            <a:picLocks noChangeAspect="1"/>
          </p:cNvPicPr>
          <p:nvPr/>
        </p:nvPicPr>
        <p:blipFill rotWithShape="1">
          <a:blip r:embed="rId4" cstate="print">
            <a:extLst>
              <a:ext uri="{28A0092B-C50C-407E-A947-70E740481C1C}">
                <a14:useLocalDpi xmlns:a14="http://schemas.microsoft.com/office/drawing/2010/main" val="0"/>
              </a:ext>
            </a:extLst>
          </a:blip>
          <a:srcRect b="721"/>
          <a:stretch/>
        </p:blipFill>
        <p:spPr>
          <a:xfrm>
            <a:off x="5968675" y="1485205"/>
            <a:ext cx="3159019" cy="1986643"/>
          </a:xfrm>
          <a:prstGeom prst="rect">
            <a:avLst/>
          </a:prstGeom>
        </p:spPr>
      </p:pic>
      <p:pic>
        <p:nvPicPr>
          <p:cNvPr id="8" name="Grafik 3" descr="Bildschirmausschnitt"/>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968675" y="3834009"/>
            <a:ext cx="3159020" cy="2013295"/>
          </a:xfrm>
          <a:prstGeom prst="rect">
            <a:avLst/>
          </a:prstGeom>
        </p:spPr>
      </p:pic>
      <p:sp>
        <p:nvSpPr>
          <p:cNvPr id="9" name="Rectangle 20"/>
          <p:cNvSpPr/>
          <p:nvPr/>
        </p:nvSpPr>
        <p:spPr>
          <a:xfrm>
            <a:off x="6525532" y="5932098"/>
            <a:ext cx="2282396" cy="600164"/>
          </a:xfrm>
          <a:prstGeom prst="rect">
            <a:avLst/>
          </a:prstGeom>
        </p:spPr>
        <p:txBody>
          <a:bodyPr wrap="square">
            <a:spAutoFit/>
          </a:bodyPr>
          <a:lstStyle>
            <a:defPPr>
              <a:defRPr lang="de-DE"/>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a:lstStyle>
          <a:p>
            <a:pPr algn="ctr"/>
            <a:r>
              <a:rPr lang="en-US" sz="1100" b="1" i="1" dirty="0">
                <a:latin typeface="+mn-lt"/>
              </a:rPr>
              <a:t>Note: Impedances are for bare cavity and the peaks are not fully resolved.</a:t>
            </a:r>
          </a:p>
        </p:txBody>
      </p:sp>
      <p:sp>
        <p:nvSpPr>
          <p:cNvPr id="3" name="TextBox 2">
            <a:extLst>
              <a:ext uri="{FF2B5EF4-FFF2-40B4-BE49-F238E27FC236}">
                <a16:creationId xmlns:a16="http://schemas.microsoft.com/office/drawing/2014/main" id="{4152950A-34C6-4EA9-96CB-D66B84604BC7}"/>
              </a:ext>
            </a:extLst>
          </p:cNvPr>
          <p:cNvSpPr txBox="1"/>
          <p:nvPr/>
        </p:nvSpPr>
        <p:spPr>
          <a:xfrm>
            <a:off x="6995474" y="1304509"/>
            <a:ext cx="1159292" cy="369332"/>
          </a:xfrm>
          <a:prstGeom prst="rect">
            <a:avLst/>
          </a:prstGeom>
          <a:noFill/>
        </p:spPr>
        <p:txBody>
          <a:bodyPr wrap="none" rtlCol="0">
            <a:spAutoFit/>
          </a:bodyPr>
          <a:lstStyle/>
          <a:p>
            <a:r>
              <a:rPr lang="en-US" dirty="0"/>
              <a:t>Monopole</a:t>
            </a:r>
          </a:p>
        </p:txBody>
      </p:sp>
      <p:sp>
        <p:nvSpPr>
          <p:cNvPr id="10" name="TextBox 9">
            <a:extLst>
              <a:ext uri="{FF2B5EF4-FFF2-40B4-BE49-F238E27FC236}">
                <a16:creationId xmlns:a16="http://schemas.microsoft.com/office/drawing/2014/main" id="{5EA347D9-560E-4F6A-9EC3-DA8E3296FFBE}"/>
              </a:ext>
            </a:extLst>
          </p:cNvPr>
          <p:cNvSpPr txBox="1"/>
          <p:nvPr/>
        </p:nvSpPr>
        <p:spPr>
          <a:xfrm>
            <a:off x="7179017" y="3606946"/>
            <a:ext cx="792205" cy="369332"/>
          </a:xfrm>
          <a:prstGeom prst="rect">
            <a:avLst/>
          </a:prstGeom>
          <a:noFill/>
        </p:spPr>
        <p:txBody>
          <a:bodyPr wrap="none" rtlCol="0">
            <a:spAutoFit/>
          </a:bodyPr>
          <a:lstStyle/>
          <a:p>
            <a:r>
              <a:rPr lang="en-US" dirty="0"/>
              <a:t>Dipole</a:t>
            </a:r>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DFD15F95-EE25-4FAA-A158-EE1662AAAC0F}"/>
                  </a:ext>
                </a:extLst>
              </p:cNvPr>
              <p:cNvSpPr txBox="1"/>
              <p:nvPr/>
            </p:nvSpPr>
            <p:spPr>
              <a:xfrm>
                <a:off x="553296" y="6444477"/>
                <a:ext cx="5572744" cy="276999"/>
              </a:xfrm>
              <a:prstGeom prst="rect">
                <a:avLst/>
              </a:prstGeom>
              <a:noFill/>
            </p:spPr>
            <p:txBody>
              <a:bodyPr wrap="none" rtlCol="0">
                <a:spAutoFit/>
              </a:bodyPr>
              <a:lstStyle/>
              <a:p>
                <a:r>
                  <a:rPr lang="en-US" sz="1200" dirty="0"/>
                  <a:t>*Note: Input power not to be forgotten (</a:t>
                </a:r>
                <a14:m>
                  <m:oMath xmlns:m="http://schemas.openxmlformats.org/officeDocument/2006/math">
                    <m:r>
                      <a:rPr lang="en-GB" sz="1200" b="0" i="1" smtClean="0">
                        <a:latin typeface="Cambria Math" panose="02040503050406030204" pitchFamily="18" charset="0"/>
                      </a:rPr>
                      <m:t>𝑄𝑒</m:t>
                    </m:r>
                    <m:r>
                      <a:rPr lang="en-GB" sz="1200" b="0" i="1" smtClean="0">
                        <a:latin typeface="Cambria Math" panose="02040503050406030204" pitchFamily="18" charset="0"/>
                      </a:rPr>
                      <m:t> ~ 8×</m:t>
                    </m:r>
                    <m:sSup>
                      <m:sSupPr>
                        <m:ctrlPr>
                          <a:rPr lang="en-GB" sz="1200" b="0" i="1" smtClean="0">
                            <a:latin typeface="Cambria Math" panose="02040503050406030204" pitchFamily="18" charset="0"/>
                          </a:rPr>
                        </m:ctrlPr>
                      </m:sSupPr>
                      <m:e>
                        <m:r>
                          <a:rPr lang="en-GB" sz="1200" b="0" i="1" smtClean="0">
                            <a:latin typeface="Cambria Math" panose="02040503050406030204" pitchFamily="18" charset="0"/>
                          </a:rPr>
                          <m:t>10</m:t>
                        </m:r>
                      </m:e>
                      <m:sup>
                        <m:r>
                          <a:rPr lang="en-GB" sz="1200" b="0" i="1" smtClean="0">
                            <a:latin typeface="Cambria Math" panose="02040503050406030204" pitchFamily="18" charset="0"/>
                          </a:rPr>
                          <m:t>6</m:t>
                        </m:r>
                      </m:sup>
                    </m:sSup>
                  </m:oMath>
                </a14:m>
                <a:r>
                  <a:rPr lang="en-US" sz="1200" dirty="0"/>
                  <a:t> </a:t>
                </a:r>
                <a:r>
                  <a:rPr lang="en-US" sz="1200" dirty="0">
                    <a:sym typeface="Wingdings" panose="05000000000000000000" pitchFamily="2" charset="2"/>
                  </a:rPr>
                  <a:t> 40-60 kW, detuning </a:t>
                </a:r>
                <a14:m>
                  <m:oMath xmlns:m="http://schemas.openxmlformats.org/officeDocument/2006/math">
                    <m:r>
                      <a:rPr lang="en-GB" sz="1200" b="0" i="0" smtClean="0">
                        <a:latin typeface="Cambria Math" panose="02040503050406030204" pitchFamily="18" charset="0"/>
                        <a:sym typeface="Wingdings" panose="05000000000000000000" pitchFamily="2" charset="2"/>
                      </a:rPr>
                      <m:t>~</m:t>
                    </m:r>
                    <m:r>
                      <a:rPr lang="en-GB" sz="1200" b="0" i="1" smtClean="0">
                        <a:latin typeface="Cambria Math" panose="02040503050406030204" pitchFamily="18" charset="0"/>
                        <a:sym typeface="Wingdings" panose="05000000000000000000" pitchFamily="2" charset="2"/>
                      </a:rPr>
                      <m:t>50 </m:t>
                    </m:r>
                    <m:r>
                      <a:rPr lang="en-GB" sz="1200" b="0" i="1" smtClean="0">
                        <a:latin typeface="Cambria Math" panose="02040503050406030204" pitchFamily="18" charset="0"/>
                        <a:sym typeface="Wingdings" panose="05000000000000000000" pitchFamily="2" charset="2"/>
                      </a:rPr>
                      <m:t>𝐻𝑧</m:t>
                    </m:r>
                  </m:oMath>
                </a14:m>
                <a:r>
                  <a:rPr lang="en-US" sz="1200" dirty="0"/>
                  <a:t>)</a:t>
                </a:r>
              </a:p>
            </p:txBody>
          </p:sp>
        </mc:Choice>
        <mc:Fallback xmlns="">
          <p:sp>
            <p:nvSpPr>
              <p:cNvPr id="5" name="TextBox 4">
                <a:extLst>
                  <a:ext uri="{FF2B5EF4-FFF2-40B4-BE49-F238E27FC236}">
                    <a16:creationId xmlns:a16="http://schemas.microsoft.com/office/drawing/2014/main" id="{DFD15F95-EE25-4FAA-A158-EE1662AAAC0F}"/>
                  </a:ext>
                </a:extLst>
              </p:cNvPr>
              <p:cNvSpPr txBox="1">
                <a:spLocks noRot="1" noChangeAspect="1" noMove="1" noResize="1" noEditPoints="1" noAdjustHandles="1" noChangeArrowheads="1" noChangeShapeType="1" noTextEdit="1"/>
              </p:cNvSpPr>
              <p:nvPr/>
            </p:nvSpPr>
            <p:spPr>
              <a:xfrm>
                <a:off x="553296" y="6444477"/>
                <a:ext cx="5572744" cy="276999"/>
              </a:xfrm>
              <a:prstGeom prst="rect">
                <a:avLst/>
              </a:prstGeom>
              <a:blipFill>
                <a:blip r:embed="rId6"/>
                <a:stretch>
                  <a:fillRect l="-109" b="-17391"/>
                </a:stretch>
              </a:blipFill>
            </p:spPr>
            <p:txBody>
              <a:bodyPr/>
              <a:lstStyle/>
              <a:p>
                <a:r>
                  <a:rPr lang="en-US">
                    <a:noFill/>
                  </a:rPr>
                  <a:t> </a:t>
                </a:r>
              </a:p>
            </p:txBody>
          </p:sp>
        </mc:Fallback>
      </mc:AlternateContent>
    </p:spTree>
    <p:extLst>
      <p:ext uri="{BB962C8B-B14F-4D97-AF65-F5344CB8AC3E}">
        <p14:creationId xmlns:p14="http://schemas.microsoft.com/office/powerpoint/2010/main" val="27539685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Grafik 26"/>
          <p:cNvPicPr/>
          <p:nvPr/>
        </p:nvPicPr>
        <p:blipFill>
          <a:blip r:embed="rId3" cstate="print">
            <a:extLst>
              <a:ext uri="{28A0092B-C50C-407E-A947-70E740481C1C}">
                <a14:useLocalDpi xmlns:a14="http://schemas.microsoft.com/office/drawing/2010/main" val="0"/>
              </a:ext>
            </a:extLst>
          </a:blip>
          <a:stretch>
            <a:fillRect/>
          </a:stretch>
        </p:blipFill>
        <p:spPr bwMode="auto">
          <a:xfrm>
            <a:off x="237186" y="3877516"/>
            <a:ext cx="4347483" cy="2194560"/>
          </a:xfrm>
          <a:prstGeom prst="rect">
            <a:avLst/>
          </a:prstGeom>
          <a:noFill/>
        </p:spPr>
      </p:pic>
      <p:sp>
        <p:nvSpPr>
          <p:cNvPr id="13314" name="Titel 1"/>
          <p:cNvSpPr>
            <a:spLocks noGrp="1"/>
          </p:cNvSpPr>
          <p:nvPr>
            <p:ph type="title"/>
          </p:nvPr>
        </p:nvSpPr>
        <p:spPr>
          <a:xfrm>
            <a:off x="588225" y="312418"/>
            <a:ext cx="6965695" cy="509588"/>
          </a:xfrm>
        </p:spPr>
        <p:txBody>
          <a:bodyPr vert="horz" lIns="91440" tIns="45720" rIns="91440" bIns="45720" rtlCol="0" anchor="ctr">
            <a:noAutofit/>
          </a:bodyPr>
          <a:lstStyle/>
          <a:p>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Coaxial HOM Couplers</a:t>
            </a:r>
          </a:p>
        </p:txBody>
      </p:sp>
      <p:sp>
        <p:nvSpPr>
          <p:cNvPr id="2" name="Slide Number Placeholder 1"/>
          <p:cNvSpPr>
            <a:spLocks noGrp="1"/>
          </p:cNvSpPr>
          <p:nvPr>
            <p:ph type="sldNum" sz="quarter" idx="12"/>
          </p:nvPr>
        </p:nvSpPr>
        <p:spPr/>
        <p:txBody>
          <a:bodyPr/>
          <a:lstStyle/>
          <a:p>
            <a:pPr>
              <a:defRPr/>
            </a:pPr>
            <a:fld id="{51BFAF71-3E7D-4660-B669-990E4ED1AF8B}" type="slidenum">
              <a:rPr lang="de-DE" altLang="de-DE" smtClean="0"/>
              <a:pPr>
                <a:defRPr/>
              </a:pPr>
              <a:t>11</a:t>
            </a:fld>
            <a:endParaRPr lang="de-DE" altLang="de-DE"/>
          </a:p>
        </p:txBody>
      </p:sp>
      <p:sp>
        <p:nvSpPr>
          <p:cNvPr id="229" name="Inhaltsplatzhalter 2"/>
          <p:cNvSpPr>
            <a:spLocks noGrp="1"/>
          </p:cNvSpPr>
          <p:nvPr>
            <p:ph idx="1"/>
          </p:nvPr>
        </p:nvSpPr>
        <p:spPr>
          <a:xfrm>
            <a:off x="290036" y="1139967"/>
            <a:ext cx="4792029" cy="2540771"/>
          </a:xfrm>
        </p:spPr>
        <p:txBody>
          <a:bodyPr>
            <a:noAutofit/>
          </a:bodyPr>
          <a:lstStyle/>
          <a:p>
            <a:pPr algn="just"/>
            <a:r>
              <a:rPr lang="en-US" sz="2200" dirty="0"/>
              <a:t>The notch effect of all couplers is tuned to 801.58 MHz for the monopole coupling. </a:t>
            </a:r>
            <a:endParaRPr lang="en-GB" sz="2200" dirty="0"/>
          </a:p>
          <a:p>
            <a:pPr algn="just"/>
            <a:r>
              <a:rPr lang="en-GB" sz="2200" dirty="0"/>
              <a:t>The DQW HOM coupler can deliver a high value of transmission at both first higher order dipole and monopole band.</a:t>
            </a:r>
          </a:p>
          <a:p>
            <a:pPr algn="just"/>
            <a:endParaRPr lang="en-US" sz="2200" dirty="0"/>
          </a:p>
        </p:txBody>
      </p:sp>
      <p:sp>
        <p:nvSpPr>
          <p:cNvPr id="22" name="Title 3"/>
          <p:cNvSpPr txBox="1">
            <a:spLocks/>
          </p:cNvSpPr>
          <p:nvPr/>
        </p:nvSpPr>
        <p:spPr>
          <a:xfrm>
            <a:off x="1316646" y="3877516"/>
            <a:ext cx="2112238" cy="192798"/>
          </a:xfrm>
          <a:prstGeom prst="rect">
            <a:avLst/>
          </a:prstGeom>
        </p:spPr>
        <p:txBody>
          <a:bodyPr vert="horz" lIns="27000" tIns="0" rIns="27000" bIns="0" rtlCol="0" anchor="ct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spcAft>
                <a:spcPts val="450"/>
              </a:spcAft>
            </a:pPr>
            <a:r>
              <a:rPr lang="en-US" sz="900" b="1" dirty="0">
                <a:latin typeface="Arial Narrow" panose="020B0606020202030204" pitchFamily="34" charset="0"/>
                <a:cs typeface="Times New Roman" panose="02020603050405020304" pitchFamily="18" charset="0"/>
              </a:rPr>
              <a:t>TM01-TEM </a:t>
            </a:r>
            <a:r>
              <a:rPr lang="en-US" sz="900" b="1" i="1" dirty="0">
                <a:latin typeface="Arial Narrow" panose="020B0606020202030204" pitchFamily="34" charset="0"/>
                <a:cs typeface="Times New Roman" panose="02020603050405020304" pitchFamily="18" charset="0"/>
              </a:rPr>
              <a:t>transmission (Monopole coupling)</a:t>
            </a:r>
          </a:p>
        </p:txBody>
      </p:sp>
      <p:sp>
        <p:nvSpPr>
          <p:cNvPr id="23" name="Title 3"/>
          <p:cNvSpPr txBox="1">
            <a:spLocks/>
          </p:cNvSpPr>
          <p:nvPr/>
        </p:nvSpPr>
        <p:spPr>
          <a:xfrm>
            <a:off x="5240085" y="3866074"/>
            <a:ext cx="2112238" cy="192798"/>
          </a:xfrm>
          <a:prstGeom prst="rect">
            <a:avLst/>
          </a:prstGeom>
        </p:spPr>
        <p:txBody>
          <a:bodyPr vert="horz" lIns="27000" tIns="0" rIns="27000" bIns="0" rtlCol="0" anchor="ct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spcAft>
                <a:spcPts val="450"/>
              </a:spcAft>
            </a:pPr>
            <a:r>
              <a:rPr lang="en-US" sz="900" b="1" i="1" dirty="0">
                <a:latin typeface="Arial Narrow" panose="020B0606020202030204" pitchFamily="34" charset="0"/>
                <a:cs typeface="Times New Roman" panose="02020603050405020304" pitchFamily="18" charset="0"/>
              </a:rPr>
              <a:t>TE11-TEM transmission (Dipole coupling)</a:t>
            </a:r>
          </a:p>
        </p:txBody>
      </p:sp>
      <p:sp>
        <p:nvSpPr>
          <p:cNvPr id="21" name="Rectangle 20"/>
          <p:cNvSpPr/>
          <p:nvPr/>
        </p:nvSpPr>
        <p:spPr>
          <a:xfrm>
            <a:off x="588225" y="6018184"/>
            <a:ext cx="7927125" cy="253916"/>
          </a:xfrm>
          <a:prstGeom prst="rect">
            <a:avLst/>
          </a:prstGeom>
        </p:spPr>
        <p:txBody>
          <a:bodyPr wrap="square">
            <a:spAutoFit/>
          </a:bodyPr>
          <a:lstStyle/>
          <a:p>
            <a:pPr algn="ctr"/>
            <a:r>
              <a:rPr lang="en-US" sz="1050" b="1" dirty="0"/>
              <a:t>Impedances are for bare cavity and the peaks are not fully resolved.</a:t>
            </a:r>
          </a:p>
        </p:txBody>
      </p:sp>
      <p:grpSp>
        <p:nvGrpSpPr>
          <p:cNvPr id="3" name="Gruppieren 2"/>
          <p:cNvGrpSpPr/>
          <p:nvPr/>
        </p:nvGrpSpPr>
        <p:grpSpPr>
          <a:xfrm>
            <a:off x="5506826" y="1691825"/>
            <a:ext cx="819441" cy="1545789"/>
            <a:chOff x="6255609" y="960255"/>
            <a:chExt cx="1092588" cy="2061052"/>
          </a:xfrm>
        </p:grpSpPr>
        <p:pic>
          <p:nvPicPr>
            <p:cNvPr id="16" name="Grafik 10"/>
            <p:cNvPicPr>
              <a:picLocks noChangeAspect="1"/>
            </p:cNvPicPr>
            <p:nvPr/>
          </p:nvPicPr>
          <p:blipFill>
            <a:blip r:embed="rId4" cstate="print">
              <a:extLst>
                <a:ext uri="{28A0092B-C50C-407E-A947-70E740481C1C}">
                  <a14:useLocalDpi xmlns:a14="http://schemas.microsoft.com/office/drawing/2010/main" val="0"/>
                </a:ext>
              </a:extLst>
            </a:blip>
            <a:srcRect l="42259" r="36508"/>
            <a:stretch>
              <a:fillRect/>
            </a:stretch>
          </p:blipFill>
          <p:spPr bwMode="auto">
            <a:xfrm>
              <a:off x="6322672" y="960255"/>
              <a:ext cx="805241"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Title 3"/>
            <p:cNvSpPr txBox="1">
              <a:spLocks/>
            </p:cNvSpPr>
            <p:nvPr/>
          </p:nvSpPr>
          <p:spPr>
            <a:xfrm>
              <a:off x="6255609" y="2771021"/>
              <a:ext cx="1092588" cy="250286"/>
            </a:xfrm>
            <a:prstGeom prst="rect">
              <a:avLst/>
            </a:prstGeom>
          </p:spPr>
          <p:txBody>
            <a:bodyPr vert="horz" lIns="27000" tIns="0" rIns="27000" bIns="0" rtlCol="0" anchor="ct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spcAft>
                  <a:spcPts val="450"/>
                </a:spcAft>
              </a:pPr>
              <a:r>
                <a:rPr lang="en-US" sz="900" b="1" i="1" dirty="0">
                  <a:latin typeface="Arial Narrow" panose="020B0606020202030204" pitchFamily="34" charset="0"/>
                  <a:cs typeface="Times New Roman" panose="02020603050405020304" pitchFamily="18" charset="0"/>
                </a:rPr>
                <a:t>LHC Probe-type</a:t>
              </a:r>
            </a:p>
          </p:txBody>
        </p:sp>
      </p:grpSp>
      <p:grpSp>
        <p:nvGrpSpPr>
          <p:cNvPr id="6" name="Gruppieren 5"/>
          <p:cNvGrpSpPr/>
          <p:nvPr/>
        </p:nvGrpSpPr>
        <p:grpSpPr>
          <a:xfrm>
            <a:off x="6457950" y="1715175"/>
            <a:ext cx="819441" cy="1522439"/>
            <a:chOff x="7703018" y="1004183"/>
            <a:chExt cx="1092588" cy="2029919"/>
          </a:xfrm>
        </p:grpSpPr>
        <p:pic>
          <p:nvPicPr>
            <p:cNvPr id="15" name="Grafik 8"/>
            <p:cNvPicPr>
              <a:picLocks noChangeAspect="1"/>
            </p:cNvPicPr>
            <p:nvPr/>
          </p:nvPicPr>
          <p:blipFill>
            <a:blip r:embed="rId5" cstate="print">
              <a:extLst>
                <a:ext uri="{28A0092B-C50C-407E-A947-70E740481C1C}">
                  <a14:useLocalDpi xmlns:a14="http://schemas.microsoft.com/office/drawing/2010/main" val="0"/>
                </a:ext>
              </a:extLst>
            </a:blip>
            <a:srcRect l="18997" r="10220"/>
            <a:stretch>
              <a:fillRect/>
            </a:stretch>
          </p:blipFill>
          <p:spPr bwMode="auto">
            <a:xfrm>
              <a:off x="7769652" y="1004183"/>
              <a:ext cx="813664" cy="182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itle 3"/>
            <p:cNvSpPr txBox="1">
              <a:spLocks/>
            </p:cNvSpPr>
            <p:nvPr/>
          </p:nvSpPr>
          <p:spPr>
            <a:xfrm>
              <a:off x="7703018" y="2783816"/>
              <a:ext cx="1092588" cy="250286"/>
            </a:xfrm>
            <a:prstGeom prst="rect">
              <a:avLst/>
            </a:prstGeom>
          </p:spPr>
          <p:txBody>
            <a:bodyPr vert="horz" lIns="27000" tIns="0" rIns="27000" bIns="0" rtlCol="0" anchor="ct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spcAft>
                  <a:spcPts val="450"/>
                </a:spcAft>
              </a:pPr>
              <a:r>
                <a:rPr lang="en-US" sz="900" b="1" i="1" dirty="0">
                  <a:latin typeface="Arial Narrow" panose="020B0606020202030204" pitchFamily="34" charset="0"/>
                  <a:cs typeface="Times New Roman" panose="02020603050405020304" pitchFamily="18" charset="0"/>
                </a:rPr>
                <a:t>LHC Hook-type</a:t>
              </a:r>
            </a:p>
          </p:txBody>
        </p:sp>
      </p:grpSp>
      <p:grpSp>
        <p:nvGrpSpPr>
          <p:cNvPr id="7" name="Gruppieren 6"/>
          <p:cNvGrpSpPr/>
          <p:nvPr/>
        </p:nvGrpSpPr>
        <p:grpSpPr>
          <a:xfrm>
            <a:off x="7299833" y="1724553"/>
            <a:ext cx="1440180" cy="1513061"/>
            <a:chOff x="8757550" y="1004183"/>
            <a:chExt cx="1920240" cy="2017415"/>
          </a:xfrm>
        </p:grpSpPr>
        <p:pic>
          <p:nvPicPr>
            <p:cNvPr id="25" name="Grafik 24"/>
            <p:cNvPicPr/>
            <p:nvPr/>
          </p:nvPicPr>
          <p:blipFill>
            <a:blip r:embed="rId6" cstate="print">
              <a:extLst>
                <a:ext uri="{28A0092B-C50C-407E-A947-70E740481C1C}">
                  <a14:useLocalDpi xmlns:a14="http://schemas.microsoft.com/office/drawing/2010/main" val="0"/>
                </a:ext>
              </a:extLst>
            </a:blip>
            <a:stretch>
              <a:fillRect/>
            </a:stretch>
          </p:blipFill>
          <p:spPr bwMode="auto">
            <a:xfrm>
              <a:off x="8757550" y="1004183"/>
              <a:ext cx="1920240" cy="1828800"/>
            </a:xfrm>
            <a:prstGeom prst="rect">
              <a:avLst/>
            </a:prstGeom>
            <a:noFill/>
          </p:spPr>
        </p:pic>
        <p:sp>
          <p:nvSpPr>
            <p:cNvPr id="24" name="Title 3"/>
            <p:cNvSpPr txBox="1">
              <a:spLocks/>
            </p:cNvSpPr>
            <p:nvPr/>
          </p:nvSpPr>
          <p:spPr>
            <a:xfrm>
              <a:off x="8862240" y="2795223"/>
              <a:ext cx="1449550" cy="226375"/>
            </a:xfrm>
            <a:prstGeom prst="rect">
              <a:avLst/>
            </a:prstGeom>
          </p:spPr>
          <p:txBody>
            <a:bodyPr vert="horz" lIns="27000" tIns="0" rIns="27000" bIns="0" rtlCol="0" anchor="ct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spcAft>
                  <a:spcPts val="450"/>
                </a:spcAft>
              </a:pPr>
              <a:r>
                <a:rPr lang="en-US" sz="900" b="1" i="1" dirty="0">
                  <a:latin typeface="Arial Narrow" panose="020B0606020202030204" pitchFamily="34" charset="0"/>
                  <a:cs typeface="Times New Roman" panose="02020603050405020304" pitchFamily="18" charset="0"/>
                </a:rPr>
                <a:t>DQW HOM Coupler</a:t>
              </a:r>
            </a:p>
          </p:txBody>
        </p:sp>
      </p:grpSp>
      <p:pic>
        <p:nvPicPr>
          <p:cNvPr id="28" name="Grafik 27"/>
          <p:cNvPicPr/>
          <p:nvPr/>
        </p:nvPicPr>
        <p:blipFill>
          <a:blip r:embed="rId7" cstate="print">
            <a:extLst>
              <a:ext uri="{28A0092B-C50C-407E-A947-70E740481C1C}">
                <a14:useLocalDpi xmlns:a14="http://schemas.microsoft.com/office/drawing/2010/main" val="0"/>
              </a:ext>
            </a:extLst>
          </a:blip>
          <a:stretch>
            <a:fillRect/>
          </a:stretch>
        </p:blipFill>
        <p:spPr bwMode="auto">
          <a:xfrm>
            <a:off x="4508344" y="3871271"/>
            <a:ext cx="4397900" cy="2194560"/>
          </a:xfrm>
          <a:prstGeom prst="rect">
            <a:avLst/>
          </a:prstGeom>
          <a:noFill/>
        </p:spPr>
      </p:pic>
      <p:sp>
        <p:nvSpPr>
          <p:cNvPr id="20" name="Title 3"/>
          <p:cNvSpPr txBox="1">
            <a:spLocks/>
          </p:cNvSpPr>
          <p:nvPr/>
        </p:nvSpPr>
        <p:spPr>
          <a:xfrm>
            <a:off x="5971826" y="3877516"/>
            <a:ext cx="2112238" cy="192798"/>
          </a:xfrm>
          <a:prstGeom prst="rect">
            <a:avLst/>
          </a:prstGeom>
        </p:spPr>
        <p:txBody>
          <a:bodyPr vert="horz" lIns="27000" tIns="0" rIns="27000" bIns="0" rtlCol="0" anchor="ctr">
            <a:noAutofit/>
          </a:bodyPr>
          <a:lstStyle>
            <a:lvl1pPr algn="l" defTabSz="457200" rtl="0" eaLnBrk="1" latinLnBrk="0" hangingPunct="1">
              <a:spcBef>
                <a:spcPct val="0"/>
              </a:spcBef>
              <a:buNone/>
              <a:defRPr sz="4000" kern="1200" baseline="0">
                <a:solidFill>
                  <a:schemeClr val="tx1">
                    <a:lumMod val="75000"/>
                    <a:lumOff val="25000"/>
                  </a:schemeClr>
                </a:solidFill>
                <a:effectLst/>
                <a:latin typeface="+mj-lt"/>
                <a:ea typeface="+mj-ea"/>
                <a:cs typeface="+mj-cs"/>
              </a:defRPr>
            </a:lvl1pPr>
          </a:lstStyle>
          <a:p>
            <a:pPr>
              <a:spcAft>
                <a:spcPts val="450"/>
              </a:spcAft>
            </a:pPr>
            <a:r>
              <a:rPr lang="en-US" sz="900" b="1" dirty="0">
                <a:latin typeface="Arial Narrow" panose="020B0606020202030204" pitchFamily="34" charset="0"/>
                <a:cs typeface="Times New Roman" panose="02020603050405020304" pitchFamily="18" charset="0"/>
              </a:rPr>
              <a:t>TE11-TEM</a:t>
            </a:r>
            <a:r>
              <a:rPr lang="en-US" sz="900" b="1" i="1" dirty="0">
                <a:latin typeface="Arial Narrow" panose="020B0606020202030204" pitchFamily="34" charset="0"/>
                <a:cs typeface="Times New Roman" panose="02020603050405020304" pitchFamily="18" charset="0"/>
              </a:rPr>
              <a:t> transmission (Dipole coupling)</a:t>
            </a:r>
          </a:p>
        </p:txBody>
      </p:sp>
      <p:sp>
        <p:nvSpPr>
          <p:cNvPr id="4" name="TextBox 3">
            <a:extLst>
              <a:ext uri="{FF2B5EF4-FFF2-40B4-BE49-F238E27FC236}">
                <a16:creationId xmlns:a16="http://schemas.microsoft.com/office/drawing/2014/main" id="{157DF264-1CEF-3F92-B4DF-605C1E2EC84B}"/>
              </a:ext>
            </a:extLst>
          </p:cNvPr>
          <p:cNvSpPr txBox="1"/>
          <p:nvPr/>
        </p:nvSpPr>
        <p:spPr>
          <a:xfrm>
            <a:off x="268526" y="6420356"/>
            <a:ext cx="5412957" cy="369332"/>
          </a:xfrm>
          <a:prstGeom prst="rect">
            <a:avLst/>
          </a:prstGeom>
          <a:noFill/>
        </p:spPr>
        <p:txBody>
          <a:bodyPr wrap="none" rtlCol="0">
            <a:spAutoFit/>
          </a:bodyPr>
          <a:lstStyle/>
          <a:p>
            <a:r>
              <a:rPr lang="en-US" dirty="0">
                <a:hlinkClick r:id="rId8"/>
              </a:rPr>
              <a:t>https://cds.cern.ch/record/2776785</a:t>
            </a:r>
            <a:r>
              <a:rPr lang="en-US" dirty="0"/>
              <a:t> (S. G. Zadeh thesis)</a:t>
            </a:r>
          </a:p>
        </p:txBody>
      </p:sp>
    </p:spTree>
    <p:extLst>
      <p:ext uri="{BB962C8B-B14F-4D97-AF65-F5344CB8AC3E}">
        <p14:creationId xmlns:p14="http://schemas.microsoft.com/office/powerpoint/2010/main" val="9449631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Title 1"/>
              <p:cNvSpPr>
                <a:spLocks noGrp="1"/>
              </p:cNvSpPr>
              <p:nvPr>
                <p:ph type="title"/>
              </p:nvPr>
            </p:nvSpPr>
            <p:spPr>
              <a:xfrm>
                <a:off x="628650" y="264968"/>
                <a:ext cx="8515349" cy="509588"/>
              </a:xfrm>
            </p:spPr>
            <p:txBody>
              <a:bodyPr vert="horz" lIns="91440" tIns="45720" rIns="91440" bIns="45720" rtlCol="0" anchor="ctr">
                <a:noAutofit/>
              </a:bodyPr>
              <a:lstStyle/>
              <a:p>
                <a:r>
                  <a:rPr lang="en-US"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Damping schemes for the </a:t>
                </a:r>
                <a14:m>
                  <m:oMath xmlns:m="http://schemas.openxmlformats.org/officeDocument/2006/math">
                    <m:r>
                      <m:rPr>
                        <m:sty m:val="p"/>
                      </m:rPr>
                      <a:rPr lang="en-US" altLang="de-DE" sz="360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acc>
                      <m:accPr>
                        <m:chr m:val="̅"/>
                        <m:ctrlP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accPr>
                      <m:e>
                        <m:r>
                          <m:rPr>
                            <m:sty m:val="p"/>
                          </m:rPr>
                          <a:rPr lang="en-US" altLang="de-DE" sz="360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e>
                    </m:acc>
                  </m:oMath>
                </a14:m>
                <a:r>
                  <a:rPr lang="en-US"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running</a:t>
                </a:r>
              </a:p>
            </p:txBody>
          </p:sp>
        </mc:Choice>
        <mc:Fallback xmlns="">
          <p:sp>
            <p:nvSpPr>
              <p:cNvPr id="2" name="Title 1"/>
              <p:cNvSpPr>
                <a:spLocks noGrp="1" noRot="1" noChangeAspect="1" noMove="1" noResize="1" noEditPoints="1" noAdjustHandles="1" noChangeArrowheads="1" noChangeShapeType="1" noTextEdit="1"/>
              </p:cNvSpPr>
              <p:nvPr>
                <p:ph type="title"/>
              </p:nvPr>
            </p:nvSpPr>
            <p:spPr>
              <a:xfrm>
                <a:off x="628650" y="264968"/>
                <a:ext cx="8515349" cy="509588"/>
              </a:xfrm>
              <a:blipFill rotWithShape="0">
                <a:blip r:embed="rId3"/>
                <a:stretch>
                  <a:fillRect l="-2434" t="-36905" b="-60714"/>
                </a:stretch>
              </a:blipFill>
            </p:spPr>
            <p:txBody>
              <a:bodyPr/>
              <a:lstStyle/>
              <a:p>
                <a:r>
                  <a:rPr lang="en-US">
                    <a:noFill/>
                  </a:rPr>
                  <a:t> </a:t>
                </a:r>
              </a:p>
            </p:txBody>
          </p:sp>
        </mc:Fallback>
      </mc:AlternateContent>
      <p:sp>
        <p:nvSpPr>
          <p:cNvPr id="6" name="Slide Number Placeholder 5"/>
          <p:cNvSpPr>
            <a:spLocks noGrp="1"/>
          </p:cNvSpPr>
          <p:nvPr>
            <p:ph type="sldNum" sz="quarter" idx="12"/>
          </p:nvPr>
        </p:nvSpPr>
        <p:spPr/>
        <p:txBody>
          <a:bodyPr/>
          <a:lstStyle/>
          <a:p>
            <a:pPr>
              <a:defRPr/>
            </a:pPr>
            <a:fld id="{51BFAF71-3E7D-4660-B669-990E4ED1AF8B}" type="slidenum">
              <a:rPr lang="de-DE" altLang="de-DE" smtClean="0"/>
              <a:pPr>
                <a:defRPr/>
              </a:pPr>
              <a:t>12</a:t>
            </a:fld>
            <a:endParaRPr lang="de-DE" altLang="de-DE"/>
          </a:p>
        </p:txBody>
      </p:sp>
      <p:pic>
        <p:nvPicPr>
          <p:cNvPr id="3" name="Picture 2" descr="Screen Clipping"/>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00658" y="2778583"/>
            <a:ext cx="3744416" cy="3112827"/>
          </a:xfrm>
          <a:prstGeom prst="rect">
            <a:avLst/>
          </a:prstGeom>
        </p:spPr>
      </p:pic>
      <p:grpSp>
        <p:nvGrpSpPr>
          <p:cNvPr id="13" name="Group 12"/>
          <p:cNvGrpSpPr/>
          <p:nvPr/>
        </p:nvGrpSpPr>
        <p:grpSpPr>
          <a:xfrm>
            <a:off x="3945074" y="2887200"/>
            <a:ext cx="4939963" cy="2844316"/>
            <a:chOff x="5355500" y="2420888"/>
            <a:chExt cx="6251589" cy="3487765"/>
          </a:xfrm>
        </p:grpSpPr>
        <p:pic>
          <p:nvPicPr>
            <p:cNvPr id="38" name="Picture 37" descr="Screen Clipping"/>
            <p:cNvPicPr>
              <a:picLocks noChangeAspect="1"/>
            </p:cNvPicPr>
            <p:nvPr/>
          </p:nvPicPr>
          <p:blipFill rotWithShape="1">
            <a:blip r:embed="rId5" cstate="print">
              <a:extLst>
                <a:ext uri="{28A0092B-C50C-407E-A947-70E740481C1C}">
                  <a14:useLocalDpi xmlns:a14="http://schemas.microsoft.com/office/drawing/2010/main" val="0"/>
                </a:ext>
              </a:extLst>
            </a:blip>
            <a:srcRect l="389"/>
            <a:stretch/>
          </p:blipFill>
          <p:spPr>
            <a:xfrm>
              <a:off x="5359994" y="2420888"/>
              <a:ext cx="6228692" cy="408438"/>
            </a:xfrm>
            <a:prstGeom prst="rect">
              <a:avLst/>
            </a:prstGeom>
          </p:spPr>
        </p:pic>
        <p:pic>
          <p:nvPicPr>
            <p:cNvPr id="39" name="Picture 38" descr="Screen Clipping"/>
            <p:cNvPicPr>
              <a:picLocks noChangeAspect="1"/>
            </p:cNvPicPr>
            <p:nvPr/>
          </p:nvPicPr>
          <p:blipFill rotWithShape="1">
            <a:blip r:embed="rId6" cstate="print">
              <a:extLst>
                <a:ext uri="{28A0092B-C50C-407E-A947-70E740481C1C}">
                  <a14:useLocalDpi xmlns:a14="http://schemas.microsoft.com/office/drawing/2010/main" val="0"/>
                </a:ext>
              </a:extLst>
            </a:blip>
            <a:srcRect l="283" r="519"/>
            <a:stretch/>
          </p:blipFill>
          <p:spPr>
            <a:xfrm>
              <a:off x="5359501" y="3171754"/>
              <a:ext cx="6229185" cy="401262"/>
            </a:xfrm>
            <a:prstGeom prst="rect">
              <a:avLst/>
            </a:prstGeom>
          </p:spPr>
        </p:pic>
        <p:pic>
          <p:nvPicPr>
            <p:cNvPr id="40" name="Picture 39" descr="Screen Clipping"/>
            <p:cNvPicPr>
              <a:picLocks noChangeAspect="1"/>
            </p:cNvPicPr>
            <p:nvPr/>
          </p:nvPicPr>
          <p:blipFill rotWithShape="1">
            <a:blip r:embed="rId7" cstate="print">
              <a:extLst>
                <a:ext uri="{28A0092B-C50C-407E-A947-70E740481C1C}">
                  <a14:useLocalDpi xmlns:a14="http://schemas.microsoft.com/office/drawing/2010/main" val="0"/>
                </a:ext>
              </a:extLst>
            </a:blip>
            <a:srcRect l="425" r="377"/>
            <a:stretch/>
          </p:blipFill>
          <p:spPr>
            <a:xfrm>
              <a:off x="5359501" y="3935608"/>
              <a:ext cx="6229185" cy="363211"/>
            </a:xfrm>
            <a:prstGeom prst="rect">
              <a:avLst/>
            </a:prstGeom>
          </p:spPr>
        </p:pic>
        <p:pic>
          <p:nvPicPr>
            <p:cNvPr id="41" name="Picture 40" descr="Screen Clipping"/>
            <p:cNvPicPr>
              <a:picLocks noChangeAspect="1"/>
            </p:cNvPicPr>
            <p:nvPr/>
          </p:nvPicPr>
          <p:blipFill rotWithShape="1">
            <a:blip r:embed="rId8" cstate="print">
              <a:extLst>
                <a:ext uri="{28A0092B-C50C-407E-A947-70E740481C1C}">
                  <a14:useLocalDpi xmlns:a14="http://schemas.microsoft.com/office/drawing/2010/main" val="0"/>
                </a:ext>
              </a:extLst>
            </a:blip>
            <a:srcRect l="354" r="-1"/>
            <a:stretch/>
          </p:blipFill>
          <p:spPr>
            <a:xfrm>
              <a:off x="5359501" y="4662045"/>
              <a:ext cx="6247588" cy="418822"/>
            </a:xfrm>
            <a:prstGeom prst="rect">
              <a:avLst/>
            </a:prstGeom>
          </p:spPr>
        </p:pic>
        <p:pic>
          <p:nvPicPr>
            <p:cNvPr id="42" name="Picture 41" descr="Screen Clipping"/>
            <p:cNvPicPr>
              <a:picLocks noChangeAspect="1"/>
            </p:cNvPicPr>
            <p:nvPr/>
          </p:nvPicPr>
          <p:blipFill rotWithShape="1">
            <a:blip r:embed="rId9" cstate="print">
              <a:extLst>
                <a:ext uri="{28A0092B-C50C-407E-A947-70E740481C1C}">
                  <a14:useLocalDpi xmlns:a14="http://schemas.microsoft.com/office/drawing/2010/main" val="0"/>
                </a:ext>
              </a:extLst>
            </a:blip>
            <a:srcRect r="307"/>
            <a:stretch/>
          </p:blipFill>
          <p:spPr>
            <a:xfrm>
              <a:off x="5355500" y="5508436"/>
              <a:ext cx="6205130" cy="400217"/>
            </a:xfrm>
            <a:prstGeom prst="rect">
              <a:avLst/>
            </a:prstGeom>
          </p:spPr>
        </p:pic>
      </p:grpSp>
      <p:sp>
        <p:nvSpPr>
          <p:cNvPr id="14" name="Textfeld 39"/>
          <p:cNvSpPr txBox="1"/>
          <p:nvPr/>
        </p:nvSpPr>
        <p:spPr>
          <a:xfrm>
            <a:off x="335276" y="1089756"/>
            <a:ext cx="8473447" cy="1200329"/>
          </a:xfrm>
          <a:prstGeom prst="rect">
            <a:avLst/>
          </a:prstGeom>
          <a:noFill/>
        </p:spPr>
        <p:txBody>
          <a:bodyPr wrap="square" rtlCol="0">
            <a:spAutoFit/>
          </a:bodyPr>
          <a:lstStyle/>
          <a:p>
            <a:pPr algn="just"/>
            <a:r>
              <a:rPr lang="en-US" sz="2400" dirty="0">
                <a:latin typeface="+mn-lt"/>
              </a:rPr>
              <a:t>Five damping schemes are compared in the following slides. An extra “high </a:t>
            </a:r>
            <a:r>
              <a:rPr lang="en-US" sz="2400" dirty="0" err="1">
                <a:latin typeface="+mn-lt"/>
              </a:rPr>
              <a:t>freq</a:t>
            </a:r>
            <a:r>
              <a:rPr lang="en-US" sz="2400" dirty="0">
                <a:latin typeface="+mn-lt"/>
              </a:rPr>
              <a:t>” waveguide in addition to co-axial couplers is very effective for high power extraction with short bunches</a:t>
            </a:r>
          </a:p>
        </p:txBody>
      </p:sp>
      <p:cxnSp>
        <p:nvCxnSpPr>
          <p:cNvPr id="15" name="Straight Arrow Connector 14"/>
          <p:cNvCxnSpPr/>
          <p:nvPr/>
        </p:nvCxnSpPr>
        <p:spPr>
          <a:xfrm flipV="1">
            <a:off x="3920430" y="5883884"/>
            <a:ext cx="4937760"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a:off x="6062212" y="5872475"/>
            <a:ext cx="708848" cy="400110"/>
          </a:xfrm>
          <a:prstGeom prst="rect">
            <a:avLst/>
          </a:prstGeom>
          <a:noFill/>
        </p:spPr>
        <p:txBody>
          <a:bodyPr wrap="none" rtlCol="0">
            <a:spAutoFit/>
          </a:bodyPr>
          <a:lstStyle/>
          <a:p>
            <a:r>
              <a:rPr lang="en-US" sz="2000" dirty="0">
                <a:latin typeface="+mn-lt"/>
              </a:rPr>
              <a:t>7.7 m</a:t>
            </a:r>
          </a:p>
        </p:txBody>
      </p:sp>
      <p:sp>
        <p:nvSpPr>
          <p:cNvPr id="4" name="Rectangle 3">
            <a:extLst>
              <a:ext uri="{FF2B5EF4-FFF2-40B4-BE49-F238E27FC236}">
                <a16:creationId xmlns:a16="http://schemas.microsoft.com/office/drawing/2014/main" id="{2173F6AB-88CC-365A-BA96-ED9AE6AF7C5E}"/>
              </a:ext>
            </a:extLst>
          </p:cNvPr>
          <p:cNvSpPr/>
          <p:nvPr/>
        </p:nvSpPr>
        <p:spPr>
          <a:xfrm>
            <a:off x="200658" y="3946386"/>
            <a:ext cx="8857884" cy="652623"/>
          </a:xfrm>
          <a:prstGeom prst="rect">
            <a:avLst/>
          </a:prstGeom>
          <a:noFill/>
          <a:ln w="28575">
            <a:solidFill>
              <a:schemeClr val="accent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A863F6B0-C8BC-32E4-E395-3EF6CA941204}"/>
              </a:ext>
            </a:extLst>
          </p:cNvPr>
          <p:cNvSpPr txBox="1"/>
          <p:nvPr/>
        </p:nvSpPr>
        <p:spPr>
          <a:xfrm>
            <a:off x="268526" y="6420356"/>
            <a:ext cx="5412957" cy="369332"/>
          </a:xfrm>
          <a:prstGeom prst="rect">
            <a:avLst/>
          </a:prstGeom>
          <a:noFill/>
        </p:spPr>
        <p:txBody>
          <a:bodyPr wrap="none" rtlCol="0">
            <a:spAutoFit/>
          </a:bodyPr>
          <a:lstStyle/>
          <a:p>
            <a:r>
              <a:rPr lang="en-US" dirty="0">
                <a:hlinkClick r:id="rId10"/>
              </a:rPr>
              <a:t>https://cds.cern.ch/record/2776785</a:t>
            </a:r>
            <a:r>
              <a:rPr lang="en-US" dirty="0"/>
              <a:t> (S. G. Zadeh thesis)</a:t>
            </a:r>
          </a:p>
        </p:txBody>
      </p:sp>
    </p:spTree>
    <p:extLst>
      <p:ext uri="{BB962C8B-B14F-4D97-AF65-F5344CB8AC3E}">
        <p14:creationId xmlns:p14="http://schemas.microsoft.com/office/powerpoint/2010/main" val="188401574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el 1"/>
          <p:cNvSpPr>
            <a:spLocks noGrp="1"/>
          </p:cNvSpPr>
          <p:nvPr>
            <p:ph type="title"/>
          </p:nvPr>
        </p:nvSpPr>
        <p:spPr>
          <a:xfrm>
            <a:off x="628650" y="326700"/>
            <a:ext cx="8153400" cy="678425"/>
          </a:xfrm>
        </p:spPr>
        <p:txBody>
          <a:bodyPr vert="horz" lIns="91440" tIns="45720" rIns="91440" bIns="45720" rtlCol="0" anchor="ctr">
            <a:noAutofit/>
          </a:bodyPr>
          <a:lstStyle/>
          <a:p>
            <a:r>
              <a:rPr lang="en-US" sz="32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Cernv2, </a:t>
            </a:r>
            <a:r>
              <a:rPr lang="en-US" sz="32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Jlab</a:t>
            </a:r>
            <a:r>
              <a:rPr lang="en-US" sz="32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and UROS cavity impedance</a:t>
            </a:r>
            <a:br>
              <a:rPr lang="en-US" sz="32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br>
            <a:r>
              <a:rPr lang="en-US" sz="32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with coaxial HOM coupler</a:t>
            </a:r>
            <a:endParaRPr lang="en-US" altLang="de-DE" sz="3200" dirty="0">
              <a:ln w="0"/>
              <a:solidFill>
                <a:schemeClr val="accent1"/>
              </a:solidFill>
              <a:effectLst>
                <a:outerShdw blurRad="38100" dist="25400" dir="5400000" algn="ctr" rotWithShape="0">
                  <a:srgbClr val="6E747A">
                    <a:alpha val="43000"/>
                  </a:srgbClr>
                </a:outerShdw>
              </a:effectLst>
              <a:latin typeface="Cambria" panose="02040503050406030204" pitchFamily="18" charset="0"/>
            </a:endParaRPr>
          </a:p>
        </p:txBody>
      </p:sp>
      <p:sp>
        <p:nvSpPr>
          <p:cNvPr id="2" name="Slide Number Placeholder 1"/>
          <p:cNvSpPr>
            <a:spLocks noGrp="1"/>
          </p:cNvSpPr>
          <p:nvPr>
            <p:ph type="sldNum" sz="quarter" idx="12"/>
          </p:nvPr>
        </p:nvSpPr>
        <p:spPr/>
        <p:txBody>
          <a:bodyPr/>
          <a:lstStyle/>
          <a:p>
            <a:pPr>
              <a:defRPr/>
            </a:pPr>
            <a:fld id="{51BFAF71-3E7D-4660-B669-990E4ED1AF8B}" type="slidenum">
              <a:rPr lang="de-DE" altLang="de-DE" smtClean="0"/>
              <a:pPr>
                <a:defRPr/>
              </a:pPr>
              <a:t>13</a:t>
            </a:fld>
            <a:endParaRPr lang="de-DE" altLang="de-DE"/>
          </a:p>
        </p:txBody>
      </p:sp>
      <p:sp>
        <p:nvSpPr>
          <p:cNvPr id="8" name="Textfeld 7"/>
          <p:cNvSpPr txBox="1"/>
          <p:nvPr/>
        </p:nvSpPr>
        <p:spPr>
          <a:xfrm>
            <a:off x="1515633" y="5878683"/>
            <a:ext cx="5550874" cy="430887"/>
          </a:xfrm>
          <a:prstGeom prst="rect">
            <a:avLst/>
          </a:prstGeom>
          <a:noFill/>
        </p:spPr>
        <p:txBody>
          <a:bodyPr wrap="square" rtlCol="0">
            <a:spAutoFit/>
          </a:bodyPr>
          <a:lstStyle/>
          <a:p>
            <a:pPr algn="ctr"/>
            <a:r>
              <a:rPr lang="en-US" sz="1100" b="1" i="1" dirty="0"/>
              <a:t>*There are different versions of </a:t>
            </a:r>
            <a:r>
              <a:rPr lang="en-US" sz="1100" b="1" i="1" dirty="0" err="1"/>
              <a:t>Jlab</a:t>
            </a:r>
            <a:r>
              <a:rPr lang="en-US" sz="1100" b="1" i="1" dirty="0"/>
              <a:t> cavity. For further information see “Next Generation HOM damping” by F. </a:t>
            </a:r>
            <a:r>
              <a:rPr lang="en-US" sz="1100" b="1" i="1" dirty="0" err="1"/>
              <a:t>Marhauser</a:t>
            </a:r>
            <a:endParaRPr lang="en-US" sz="1100" b="1" i="1" dirty="0"/>
          </a:p>
        </p:txBody>
      </p:sp>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12" y="1899982"/>
            <a:ext cx="3931920" cy="3931920"/>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809704" y="1899982"/>
            <a:ext cx="3931920" cy="3931920"/>
          </a:xfrm>
          <a:prstGeom prst="rect">
            <a:avLst/>
          </a:prstGeom>
        </p:spPr>
      </p:pic>
      <p:pic>
        <p:nvPicPr>
          <p:cNvPr id="9" name="Grafik 10">
            <a:extLst>
              <a:ext uri="{FF2B5EF4-FFF2-40B4-BE49-F238E27FC236}">
                <a16:creationId xmlns:a16="http://schemas.microsoft.com/office/drawing/2014/main" id="{0C58CDB0-19B8-49EB-A838-6F54F9494868}"/>
              </a:ext>
            </a:extLst>
          </p:cNvPr>
          <p:cNvPicPr/>
          <p:nvPr/>
        </p:nvPicPr>
        <p:blipFill rotWithShape="1">
          <a:blip r:embed="rId5" cstate="print">
            <a:extLst>
              <a:ext uri="{28A0092B-C50C-407E-A947-70E740481C1C}">
                <a14:useLocalDpi xmlns:a14="http://schemas.microsoft.com/office/drawing/2010/main" val="0"/>
              </a:ext>
            </a:extLst>
          </a:blip>
          <a:srcRect l="13060" r="13692"/>
          <a:stretch/>
        </p:blipFill>
        <p:spPr bwMode="auto">
          <a:xfrm>
            <a:off x="6196312" y="1026098"/>
            <a:ext cx="2692418" cy="1252656"/>
          </a:xfrm>
          <a:prstGeom prst="rect">
            <a:avLst/>
          </a:prstGeom>
          <a:noFill/>
          <a:ln>
            <a:noFill/>
          </a:ln>
        </p:spPr>
      </p:pic>
      <p:sp>
        <p:nvSpPr>
          <p:cNvPr id="3" name="TextBox 2">
            <a:extLst>
              <a:ext uri="{FF2B5EF4-FFF2-40B4-BE49-F238E27FC236}">
                <a16:creationId xmlns:a16="http://schemas.microsoft.com/office/drawing/2014/main" id="{DD88BA92-22BB-B52B-7384-7281E9A9D717}"/>
              </a:ext>
            </a:extLst>
          </p:cNvPr>
          <p:cNvSpPr txBox="1"/>
          <p:nvPr/>
        </p:nvSpPr>
        <p:spPr>
          <a:xfrm>
            <a:off x="309277" y="6428377"/>
            <a:ext cx="5779339" cy="369332"/>
          </a:xfrm>
          <a:prstGeom prst="rect">
            <a:avLst/>
          </a:prstGeom>
          <a:noFill/>
        </p:spPr>
        <p:txBody>
          <a:bodyPr wrap="none" rtlCol="0">
            <a:spAutoFit/>
          </a:bodyPr>
          <a:lstStyle/>
          <a:p>
            <a:r>
              <a:rPr lang="en-US" dirty="0">
                <a:hlinkClick r:id="rId6"/>
              </a:rPr>
              <a:t>https://indico.in2p3.fr/event/19904/</a:t>
            </a:r>
            <a:r>
              <a:rPr lang="en-US" dirty="0"/>
              <a:t> (PERLE HOM meeting)</a:t>
            </a:r>
          </a:p>
        </p:txBody>
      </p:sp>
    </p:spTree>
    <p:extLst>
      <p:ext uri="{BB962C8B-B14F-4D97-AF65-F5344CB8AC3E}">
        <p14:creationId xmlns:p14="http://schemas.microsoft.com/office/powerpoint/2010/main" val="17670202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1" name="Inhaltsplatzhalter 2"/>
              <p:cNvSpPr>
                <a:spLocks noGrp="1"/>
              </p:cNvSpPr>
              <p:nvPr>
                <p:ph idx="1"/>
              </p:nvPr>
            </p:nvSpPr>
            <p:spPr>
              <a:xfrm>
                <a:off x="86264" y="1238341"/>
                <a:ext cx="8728052" cy="4759901"/>
              </a:xfrm>
            </p:spPr>
            <p:txBody>
              <a:bodyPr>
                <a:noAutofit/>
              </a:bodyPr>
              <a:lstStyle/>
              <a:p>
                <a:pPr algn="just"/>
                <a:r>
                  <a:rPr lang="en-US" sz="2400" dirty="0">
                    <a:solidFill>
                      <a:schemeClr val="tx1"/>
                    </a:solidFill>
                  </a:rPr>
                  <a:t>The HOM power in a non-resonant excitation case, is approximated by </a:t>
                </a:r>
                <a14:m>
                  <m:oMath xmlns:m="http://schemas.openxmlformats.org/officeDocument/2006/math">
                    <m:sSub>
                      <m:sSubPr>
                        <m:ctrlPr>
                          <a:rPr lang="en-US" sz="2400" i="1">
                            <a:solidFill>
                              <a:schemeClr val="tx1"/>
                            </a:solidFill>
                            <a:latin typeface="Cambria Math" panose="02040503050406030204" pitchFamily="18" charset="0"/>
                            <a:cs typeface="Times New Roman" panose="02020603050405020304" pitchFamily="18" charset="0"/>
                          </a:rPr>
                        </m:ctrlPr>
                      </m:sSubPr>
                      <m:e>
                        <m:r>
                          <a:rPr lang="en-US" sz="2400" i="1">
                            <a:solidFill>
                              <a:schemeClr val="tx1"/>
                            </a:solidFill>
                            <a:latin typeface="Cambria Math" panose="02040503050406030204" pitchFamily="18" charset="0"/>
                            <a:cs typeface="Times New Roman" panose="02020603050405020304" pitchFamily="18" charset="0"/>
                          </a:rPr>
                          <m:t>𝑃</m:t>
                        </m:r>
                      </m:e>
                      <m:sub>
                        <m:r>
                          <a:rPr lang="en-US" sz="2400" i="1">
                            <a:solidFill>
                              <a:schemeClr val="tx1"/>
                            </a:solidFill>
                            <a:latin typeface="Cambria Math" panose="02040503050406030204" pitchFamily="18" charset="0"/>
                            <a:cs typeface="Times New Roman" panose="02020603050405020304" pitchFamily="18" charset="0"/>
                          </a:rPr>
                          <m:t>𝐻𝑂𝑀</m:t>
                        </m:r>
                      </m:sub>
                    </m:sSub>
                    <m:r>
                      <a:rPr lang="en-US" sz="2400" i="1">
                        <a:solidFill>
                          <a:schemeClr val="tx1"/>
                        </a:solidFill>
                        <a:latin typeface="Cambria Math" panose="02040503050406030204" pitchFamily="18" charset="0"/>
                        <a:cs typeface="Times New Roman" panose="02020603050405020304" pitchFamily="18" charset="0"/>
                      </a:rPr>
                      <m:t>=</m:t>
                    </m:r>
                    <m:sSub>
                      <m:sSubPr>
                        <m:ctrlPr>
                          <a:rPr lang="en-US" sz="2400" i="1">
                            <a:solidFill>
                              <a:schemeClr val="tx1"/>
                            </a:solidFill>
                            <a:latin typeface="Cambria Math" panose="02040503050406030204" pitchFamily="18" charset="0"/>
                            <a:cs typeface="Times New Roman" panose="02020603050405020304" pitchFamily="18" charset="0"/>
                          </a:rPr>
                        </m:ctrlPr>
                      </m:sSubPr>
                      <m:e>
                        <m:r>
                          <a:rPr lang="en-US" sz="2400" i="1">
                            <a:solidFill>
                              <a:schemeClr val="tx1"/>
                            </a:solidFill>
                            <a:latin typeface="Cambria Math" panose="02040503050406030204" pitchFamily="18" charset="0"/>
                            <a:cs typeface="Times New Roman" panose="02020603050405020304" pitchFamily="18" charset="0"/>
                          </a:rPr>
                          <m:t>𝑘</m:t>
                        </m:r>
                      </m:e>
                      <m:sub>
                        <m:r>
                          <a:rPr lang="en-US" sz="2400" i="1">
                            <a:solidFill>
                              <a:schemeClr val="tx1"/>
                            </a:solidFill>
                            <a:latin typeface="Cambria Math" panose="02040503050406030204" pitchFamily="18" charset="0"/>
                            <a:cs typeface="Times New Roman" panose="02020603050405020304" pitchFamily="18" charset="0"/>
                          </a:rPr>
                          <m:t>||</m:t>
                        </m:r>
                      </m:sub>
                    </m:sSub>
                    <m:sSub>
                      <m:sSubPr>
                        <m:ctrlPr>
                          <a:rPr lang="en-US" sz="2400" i="1">
                            <a:solidFill>
                              <a:schemeClr val="tx1"/>
                            </a:solidFill>
                            <a:latin typeface="Cambria Math" panose="02040503050406030204" pitchFamily="18" charset="0"/>
                            <a:cs typeface="Times New Roman" panose="02020603050405020304" pitchFamily="18" charset="0"/>
                          </a:rPr>
                        </m:ctrlPr>
                      </m:sSubPr>
                      <m:e>
                        <m:r>
                          <a:rPr lang="en-US" sz="2400" i="1">
                            <a:solidFill>
                              <a:schemeClr val="tx1"/>
                            </a:solidFill>
                            <a:latin typeface="Cambria Math" panose="02040503050406030204" pitchFamily="18" charset="0"/>
                            <a:cs typeface="Times New Roman" panose="02020603050405020304" pitchFamily="18" charset="0"/>
                          </a:rPr>
                          <m:t>𝑞</m:t>
                        </m:r>
                      </m:e>
                      <m:sub>
                        <m:r>
                          <a:rPr lang="en-US" sz="2400" i="1">
                            <a:solidFill>
                              <a:schemeClr val="tx1"/>
                            </a:solidFill>
                            <a:latin typeface="Cambria Math" panose="02040503050406030204" pitchFamily="18" charset="0"/>
                            <a:cs typeface="Times New Roman" panose="02020603050405020304" pitchFamily="18" charset="0"/>
                          </a:rPr>
                          <m:t>𝑏</m:t>
                        </m:r>
                      </m:sub>
                    </m:sSub>
                    <m:r>
                      <a:rPr lang="en-US" sz="2400" i="1">
                        <a:solidFill>
                          <a:schemeClr val="tx1"/>
                        </a:solidFill>
                        <a:latin typeface="Cambria Math" panose="02040503050406030204" pitchFamily="18" charset="0"/>
                        <a:cs typeface="Times New Roman" panose="02020603050405020304" pitchFamily="18" charset="0"/>
                      </a:rPr>
                      <m:t>𝐼</m:t>
                    </m:r>
                  </m:oMath>
                </a14:m>
                <a:endParaRPr lang="en-US" sz="2400" dirty="0">
                  <a:solidFill>
                    <a:schemeClr val="tx1"/>
                  </a:solidFill>
                  <a:latin typeface="Arial Narrow" panose="020B0606020202030204" pitchFamily="34" charset="0"/>
                  <a:ea typeface="Times New Roman" panose="02020603050405020304" pitchFamily="18" charset="0"/>
                  <a:cs typeface="Times New Roman" panose="02020603050405020304" pitchFamily="18" charset="0"/>
                </a:endParaRPr>
              </a:p>
              <a:p>
                <a:pPr algn="just"/>
                <a:r>
                  <a:rPr lang="en-US" sz="2400" dirty="0">
                    <a:solidFill>
                      <a:schemeClr val="tx1"/>
                    </a:solidFill>
                  </a:rPr>
                  <a:t>If beam spectral line falls on the HOM resonance of the cavity then the voltage builds up in the cavity and the HOM power can rise significantly. In such a case, the HOM power can be estimated from </a:t>
                </a:r>
                <a14:m>
                  <m:oMath xmlns:m="http://schemas.openxmlformats.org/officeDocument/2006/math">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𝑃</m:t>
                        </m:r>
                      </m:e>
                      <m:sub>
                        <m:r>
                          <a:rPr lang="de-DE" sz="2400" b="0" i="1" smtClean="0">
                            <a:solidFill>
                              <a:schemeClr val="tx1"/>
                            </a:solidFill>
                            <a:latin typeface="Cambria Math" panose="02040503050406030204" pitchFamily="18" charset="0"/>
                          </a:rPr>
                          <m:t>𝑟𝑒𝑠</m:t>
                        </m:r>
                      </m:sub>
                    </m:sSub>
                    <m:r>
                      <a:rPr lang="en-US" sz="2400" i="1">
                        <a:solidFill>
                          <a:schemeClr val="tx1"/>
                        </a:solidFill>
                        <a:latin typeface="Cambria Math" panose="02040503050406030204" pitchFamily="18" charset="0"/>
                      </a:rPr>
                      <m:t>=</m:t>
                    </m:r>
                    <m:f>
                      <m:fPr>
                        <m:ctrlPr>
                          <a:rPr lang="en-US" sz="2400" i="1">
                            <a:solidFill>
                              <a:schemeClr val="tx1"/>
                            </a:solidFill>
                            <a:latin typeface="Cambria Math" panose="02040503050406030204" pitchFamily="18" charset="0"/>
                          </a:rPr>
                        </m:ctrlPr>
                      </m:fPr>
                      <m:num>
                        <m:r>
                          <a:rPr lang="en-US" sz="2400" i="1">
                            <a:solidFill>
                              <a:schemeClr val="tx1"/>
                            </a:solidFill>
                            <a:latin typeface="Cambria Math" panose="02040503050406030204" pitchFamily="18" charset="0"/>
                          </a:rPr>
                          <m:t>𝑅</m:t>
                        </m:r>
                      </m:num>
                      <m:den>
                        <m:r>
                          <a:rPr lang="en-US" sz="2400" i="1">
                            <a:solidFill>
                              <a:schemeClr val="tx1"/>
                            </a:solidFill>
                            <a:latin typeface="Cambria Math" panose="02040503050406030204" pitchFamily="18" charset="0"/>
                          </a:rPr>
                          <m:t>𝑄</m:t>
                        </m:r>
                      </m:den>
                    </m:f>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𝑄</m:t>
                        </m:r>
                      </m:e>
                      <m:sub>
                        <m:r>
                          <a:rPr lang="en-US" sz="2400" i="1">
                            <a:solidFill>
                              <a:schemeClr val="tx1"/>
                            </a:solidFill>
                            <a:latin typeface="Cambria Math" panose="02040503050406030204" pitchFamily="18" charset="0"/>
                          </a:rPr>
                          <m:t>𝐿</m:t>
                        </m:r>
                      </m:sub>
                    </m:sSub>
                    <m:sSup>
                      <m:sSupPr>
                        <m:ctrlPr>
                          <a:rPr lang="en-US" sz="2400" i="1">
                            <a:solidFill>
                              <a:schemeClr val="tx1"/>
                            </a:solidFill>
                            <a:latin typeface="Cambria Math" panose="02040503050406030204" pitchFamily="18" charset="0"/>
                          </a:rPr>
                        </m:ctrlPr>
                      </m:sSupPr>
                      <m:e>
                        <m:r>
                          <a:rPr lang="en-US" sz="2400" i="1">
                            <a:solidFill>
                              <a:schemeClr val="tx1"/>
                            </a:solidFill>
                            <a:latin typeface="Cambria Math" panose="02040503050406030204" pitchFamily="18" charset="0"/>
                          </a:rPr>
                          <m:t> </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𝐼</m:t>
                            </m:r>
                          </m:e>
                          <m:sub>
                            <m:r>
                              <a:rPr lang="en-US" sz="2400" i="1">
                                <a:solidFill>
                                  <a:schemeClr val="tx1"/>
                                </a:solidFill>
                                <a:latin typeface="Cambria Math" panose="02040503050406030204" pitchFamily="18" charset="0"/>
                              </a:rPr>
                              <m:t>0</m:t>
                            </m:r>
                          </m:sub>
                        </m:sSub>
                      </m:e>
                      <m:sup>
                        <m:r>
                          <a:rPr lang="en-US" sz="2400" i="1">
                            <a:solidFill>
                              <a:schemeClr val="tx1"/>
                            </a:solidFill>
                            <a:latin typeface="Cambria Math" panose="02040503050406030204" pitchFamily="18" charset="0"/>
                          </a:rPr>
                          <m:t>2</m:t>
                        </m:r>
                      </m:sup>
                    </m:sSup>
                  </m:oMath>
                </a14:m>
                <a:endParaRPr lang="en-US" sz="2400" dirty="0">
                  <a:solidFill>
                    <a:schemeClr val="tx1"/>
                  </a:solidFill>
                </a:endParaRPr>
              </a:p>
            </p:txBody>
          </p:sp>
        </mc:Choice>
        <mc:Fallback>
          <p:sp>
            <p:nvSpPr>
              <p:cNvPr id="11" name="Inhaltsplatzhalter 2"/>
              <p:cNvSpPr>
                <a:spLocks noGrp="1" noRot="1" noChangeAspect="1" noMove="1" noResize="1" noEditPoints="1" noAdjustHandles="1" noChangeArrowheads="1" noChangeShapeType="1" noTextEdit="1"/>
              </p:cNvSpPr>
              <p:nvPr>
                <p:ph idx="1"/>
              </p:nvPr>
            </p:nvSpPr>
            <p:spPr>
              <a:xfrm>
                <a:off x="86264" y="1238341"/>
                <a:ext cx="8728052" cy="4759901"/>
              </a:xfrm>
              <a:blipFill>
                <a:blip r:embed="rId3"/>
                <a:stretch>
                  <a:fillRect l="-908" t="-1793" r="-1117"/>
                </a:stretch>
              </a:blipFill>
            </p:spPr>
            <p:txBody>
              <a:bodyPr/>
              <a:lstStyle/>
              <a:p>
                <a:r>
                  <a:rPr lang="en-US">
                    <a:noFill/>
                  </a:rPr>
                  <a:t> </a:t>
                </a:r>
              </a:p>
            </p:txBody>
          </p:sp>
        </mc:Fallback>
      </mc:AlternateContent>
      <p:sp>
        <p:nvSpPr>
          <p:cNvPr id="13314" name="Titel 1"/>
          <p:cNvSpPr>
            <a:spLocks noGrp="1"/>
          </p:cNvSpPr>
          <p:nvPr>
            <p:ph type="title"/>
          </p:nvPr>
        </p:nvSpPr>
        <p:spPr>
          <a:xfrm>
            <a:off x="628649" y="310505"/>
            <a:ext cx="7643283" cy="509588"/>
          </a:xfrm>
        </p:spPr>
        <p:txBody>
          <a:bodyPr vert="horz" lIns="91440" tIns="45720" rIns="91440" bIns="45720" rtlCol="0" anchor="ctr">
            <a:noAutofit/>
          </a:body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HOM power, UROS Cavity (2019)</a:t>
            </a:r>
          </a:p>
        </p:txBody>
      </p:sp>
      <p:sp>
        <p:nvSpPr>
          <p:cNvPr id="2" name="Slide Number Placeholder 1"/>
          <p:cNvSpPr>
            <a:spLocks noGrp="1"/>
          </p:cNvSpPr>
          <p:nvPr>
            <p:ph type="sldNum" sz="quarter" idx="12"/>
          </p:nvPr>
        </p:nvSpPr>
        <p:spPr/>
        <p:txBody>
          <a:bodyPr/>
          <a:lstStyle/>
          <a:p>
            <a:pPr>
              <a:defRPr/>
            </a:pPr>
            <a:fld id="{51BFAF71-3E7D-4660-B669-990E4ED1AF8B}" type="slidenum">
              <a:rPr lang="de-DE" altLang="de-DE" smtClean="0"/>
              <a:pPr>
                <a:defRPr/>
              </a:pPr>
              <a:t>14</a:t>
            </a:fld>
            <a:endParaRPr lang="de-DE" altLang="de-DE"/>
          </a:p>
        </p:txBody>
      </p:sp>
      <mc:AlternateContent xmlns:mc="http://schemas.openxmlformats.org/markup-compatibility/2006">
        <mc:Choice xmlns:a14="http://schemas.microsoft.com/office/drawing/2010/main" Requires="a14">
          <p:graphicFrame>
            <p:nvGraphicFramePr>
              <p:cNvPr id="20" name="Tabelle 6"/>
              <p:cNvGraphicFramePr>
                <a:graphicFrameLocks noGrp="1"/>
              </p:cNvGraphicFramePr>
              <p:nvPr>
                <p:extLst>
                  <p:ext uri="{D42A27DB-BD31-4B8C-83A1-F6EECF244321}">
                    <p14:modId xmlns:p14="http://schemas.microsoft.com/office/powerpoint/2010/main" val="1499934892"/>
                  </p:ext>
                </p:extLst>
              </p:nvPr>
            </p:nvGraphicFramePr>
            <p:xfrm>
              <a:off x="440643" y="4084510"/>
              <a:ext cx="3738196" cy="1662445"/>
            </p:xfrm>
            <a:graphic>
              <a:graphicData uri="http://schemas.openxmlformats.org/drawingml/2006/table">
                <a:tbl>
                  <a:tblPr firstRow="1" firstCol="1" bandRow="1">
                    <a:tableStyleId>{69012ECD-51FC-41F1-AA8D-1B2483CD663E}</a:tableStyleId>
                  </a:tblPr>
                  <a:tblGrid>
                    <a:gridCol w="2025919">
                      <a:extLst>
                        <a:ext uri="{9D8B030D-6E8A-4147-A177-3AD203B41FA5}">
                          <a16:colId xmlns:a16="http://schemas.microsoft.com/office/drawing/2014/main" val="20000"/>
                        </a:ext>
                      </a:extLst>
                    </a:gridCol>
                    <a:gridCol w="771207">
                      <a:extLst>
                        <a:ext uri="{9D8B030D-6E8A-4147-A177-3AD203B41FA5}">
                          <a16:colId xmlns:a16="http://schemas.microsoft.com/office/drawing/2014/main" val="20001"/>
                        </a:ext>
                      </a:extLst>
                    </a:gridCol>
                    <a:gridCol w="941070">
                      <a:extLst>
                        <a:ext uri="{9D8B030D-6E8A-4147-A177-3AD203B41FA5}">
                          <a16:colId xmlns:a16="http://schemas.microsoft.com/office/drawing/2014/main" val="20002"/>
                        </a:ext>
                      </a:extLst>
                    </a:gridCol>
                  </a:tblGrid>
                  <a:tr h="357848">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effectLst/>
                              <a:latin typeface="Arial Narrow" panose="020B0606020202030204" pitchFamily="34" charset="0"/>
                              <a:ea typeface="Times New Roman" panose="02020603050405020304" pitchFamily="18" charset="0"/>
                              <a:cs typeface="Times New Roman" panose="02020603050405020304" pitchFamily="18" charset="0"/>
                            </a:rPr>
                            <a:t>PERLE</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err="1">
                              <a:effectLst/>
                              <a:latin typeface="Arial Narrow" panose="020B0606020202030204" pitchFamily="34" charset="0"/>
                              <a:ea typeface="Times New Roman" panose="02020603050405020304" pitchFamily="18" charset="0"/>
                              <a:cs typeface="Times New Roman" panose="02020603050405020304" pitchFamily="18" charset="0"/>
                            </a:rPr>
                            <a:t>tt</a:t>
                          </a: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273851">
                    <a:tc gridSpan="3">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5-cell cavity at 800</a:t>
                          </a:r>
                          <a:r>
                            <a:rPr lang="en-US" sz="1800" b="0" baseline="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 MHz</a:t>
                          </a:r>
                          <a:endPar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algn="ctr">
                            <a:lnSpc>
                              <a:spcPct val="130000"/>
                            </a:lnSpc>
                            <a:spcBef>
                              <a:spcPts val="600"/>
                            </a:spcBef>
                            <a:spcAft>
                              <a:spcPts val="0"/>
                            </a:spcAft>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algn="ctr">
                            <a:lnSpc>
                              <a:spcPct val="130000"/>
                            </a:lnSpc>
                            <a:spcBef>
                              <a:spcPts val="600"/>
                            </a:spcBef>
                            <a:spcAft>
                              <a:spcPts val="0"/>
                            </a:spcAft>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265560">
                    <a:tc>
                      <a:txBody>
                        <a:bodyPr/>
                        <a:lstStyle/>
                        <a:p>
                          <a:pPr marL="0" marR="0" algn="ctr">
                            <a:lnSpc>
                              <a:spcPct val="130000"/>
                            </a:lnSpc>
                            <a:spcBef>
                              <a:spcPts val="600"/>
                            </a:spcBef>
                            <a:spcAft>
                              <a:spcPts val="0"/>
                            </a:spcAft>
                          </a:pPr>
                          <a:r>
                            <a:rPr lang="en-US" sz="1800" b="0" kern="1200" baseline="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Bunch Length  [mm]</a:t>
                          </a:r>
                          <a:endParaRPr lang="en-US" sz="2000" b="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defTabSz="914400" rtl="0" eaLnBrk="1" latinLnBrk="0" hangingPunct="1">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3</a:t>
                          </a:r>
                          <a:endParaRPr lang="en-US" sz="1800" b="0" kern="1200" dirty="0">
                            <a:solidFill>
                              <a:schemeClr val="tx1"/>
                            </a:solidFill>
                            <a:effectLst/>
                            <a:latin typeface="Arial Narrow" panose="020B0606020202030204" pitchFamily="34" charset="0"/>
                            <a:ea typeface="+mn-ea"/>
                            <a:cs typeface="+mn-cs"/>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defTabSz="914400" rtl="0" eaLnBrk="1" latinLnBrk="0" hangingPunct="1">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1.97/2.54</a:t>
                          </a:r>
                          <a:endParaRPr lang="en-US" sz="1800" b="0" kern="1200" dirty="0">
                            <a:solidFill>
                              <a:schemeClr val="tx1"/>
                            </a:solidFill>
                            <a:effectLst/>
                            <a:latin typeface="Arial Narrow" panose="020B0606020202030204" pitchFamily="34" charset="0"/>
                            <a:ea typeface="+mn-ea"/>
                            <a:cs typeface="+mn-cs"/>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268735">
                    <a:tc>
                      <a:txBody>
                        <a:bodyPr/>
                        <a:lstStyle/>
                        <a:p>
                          <a:pPr marL="0" marR="0" algn="ctr" defTabSz="914400" rtl="0" eaLnBrk="1" latinLnBrk="0" hangingPunct="1">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P</a:t>
                          </a:r>
                          <a:r>
                            <a:rPr lang="en-US" sz="1800" b="0" kern="1200" dirty="0">
                              <a:solidFill>
                                <a:schemeClr val="tx1"/>
                              </a:solidFill>
                              <a:effectLst/>
                              <a:latin typeface="Arial Narrow" panose="020B0606020202030204" pitchFamily="34" charset="0"/>
                              <a:ea typeface="+mn-ea"/>
                              <a:cs typeface="+mn-cs"/>
                            </a:rPr>
                            <a:t> [kW]</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0.01</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1.09/0.89</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49238">
                    <a:tc gridSpan="3">
                      <a:txBody>
                        <a:bodyPr/>
                        <a:lstStyle/>
                        <a:p>
                          <a:pPr marL="0" marR="0" indent="0" algn="ctr" defTabSz="914400" rtl="0" eaLnBrk="1" fontAlgn="auto" latinLnBrk="0" hangingPunct="1">
                            <a:lnSpc>
                              <a:spcPct val="130000"/>
                            </a:lnSpc>
                            <a:spcBef>
                              <a:spcPts val="600"/>
                            </a:spcBef>
                            <a:spcAft>
                              <a:spcPts val="0"/>
                            </a:spcAft>
                            <a:buClrTx/>
                            <a:buSzTx/>
                            <a:buFontTx/>
                            <a:buNone/>
                            <a:tabLst/>
                            <a:defRPr/>
                          </a:pPr>
                          <a:r>
                            <a:rPr lang="en-US" sz="1100" b="0" kern="12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Non-resonant HOM power </a:t>
                          </a:r>
                          <a:r>
                            <a:rPr lang="en-US" sz="11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calculated</a:t>
                          </a:r>
                          <a:r>
                            <a:rPr lang="en-US" sz="1100" b="0" baseline="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 from </a:t>
                          </a:r>
                          <a14:m>
                            <m:oMath xmlns:m="http://schemas.openxmlformats.org/officeDocument/2006/math">
                              <m:sSub>
                                <m:sSubPr>
                                  <m:ctrlPr>
                                    <a:rPr lang="en-US" sz="1100" b="0" i="1" baseline="0" smtClean="0">
                                      <a:solidFill>
                                        <a:schemeClr val="tx1"/>
                                      </a:solidFill>
                                      <a:effectLst/>
                                      <a:latin typeface="Cambria Math" panose="02040503050406030204" pitchFamily="18" charset="0"/>
                                      <a:cs typeface="Times New Roman" panose="02020603050405020304" pitchFamily="18" charset="0"/>
                                    </a:rPr>
                                  </m:ctrlPr>
                                </m:sSubPr>
                                <m:e>
                                  <m:r>
                                    <a:rPr lang="en-US" sz="1100" b="0" i="1" baseline="0" smtClean="0">
                                      <a:solidFill>
                                        <a:schemeClr val="tx1"/>
                                      </a:solidFill>
                                      <a:effectLst/>
                                      <a:latin typeface="Cambria Math" panose="02040503050406030204" pitchFamily="18" charset="0"/>
                                      <a:cs typeface="Times New Roman" panose="02020603050405020304" pitchFamily="18" charset="0"/>
                                    </a:rPr>
                                    <m:t>𝑃</m:t>
                                  </m:r>
                                </m:e>
                                <m:sub>
                                  <m:r>
                                    <a:rPr lang="en-US" sz="1100" b="0" i="1" baseline="0" smtClean="0">
                                      <a:solidFill>
                                        <a:schemeClr val="tx1"/>
                                      </a:solidFill>
                                      <a:effectLst/>
                                      <a:latin typeface="Cambria Math" panose="02040503050406030204" pitchFamily="18" charset="0"/>
                                      <a:cs typeface="Times New Roman" panose="02020603050405020304" pitchFamily="18" charset="0"/>
                                    </a:rPr>
                                    <m:t>𝐻𝑂𝑀</m:t>
                                  </m:r>
                                </m:sub>
                              </m:sSub>
                              <m:r>
                                <a:rPr lang="en-US" sz="1100" b="0" i="1" baseline="0" smtClean="0">
                                  <a:solidFill>
                                    <a:schemeClr val="tx1"/>
                                  </a:solidFill>
                                  <a:effectLst/>
                                  <a:latin typeface="Cambria Math" panose="02040503050406030204" pitchFamily="18" charset="0"/>
                                  <a:cs typeface="Times New Roman" panose="02020603050405020304" pitchFamily="18" charset="0"/>
                                </a:rPr>
                                <m:t>=</m:t>
                              </m:r>
                              <m:sSub>
                                <m:sSubPr>
                                  <m:ctrlPr>
                                    <a:rPr lang="en-US" sz="1100" b="0" i="1" baseline="0" smtClean="0">
                                      <a:solidFill>
                                        <a:schemeClr val="tx1"/>
                                      </a:solidFill>
                                      <a:effectLst/>
                                      <a:latin typeface="Cambria Math" panose="02040503050406030204" pitchFamily="18" charset="0"/>
                                      <a:cs typeface="Times New Roman" panose="02020603050405020304" pitchFamily="18" charset="0"/>
                                    </a:rPr>
                                  </m:ctrlPr>
                                </m:sSubPr>
                                <m:e>
                                  <m:r>
                                    <a:rPr lang="en-US" sz="1100" b="0" i="1" baseline="0" smtClean="0">
                                      <a:solidFill>
                                        <a:schemeClr val="tx1"/>
                                      </a:solidFill>
                                      <a:effectLst/>
                                      <a:latin typeface="Cambria Math" panose="02040503050406030204" pitchFamily="18" charset="0"/>
                                      <a:cs typeface="Times New Roman" panose="02020603050405020304" pitchFamily="18" charset="0"/>
                                    </a:rPr>
                                    <m:t>𝑘</m:t>
                                  </m:r>
                                </m:e>
                                <m:sub>
                                  <m:r>
                                    <a:rPr lang="en-US" sz="1100" b="0" i="1" baseline="0" smtClean="0">
                                      <a:solidFill>
                                        <a:schemeClr val="tx1"/>
                                      </a:solidFill>
                                      <a:effectLst/>
                                      <a:latin typeface="Cambria Math" panose="02040503050406030204" pitchFamily="18" charset="0"/>
                                      <a:cs typeface="Times New Roman" panose="02020603050405020304" pitchFamily="18" charset="0"/>
                                    </a:rPr>
                                    <m:t>||</m:t>
                                  </m:r>
                                </m:sub>
                              </m:sSub>
                              <m:sSub>
                                <m:sSubPr>
                                  <m:ctrlPr>
                                    <a:rPr lang="en-US" sz="1100" b="0" i="1" baseline="0" smtClean="0">
                                      <a:solidFill>
                                        <a:schemeClr val="tx1"/>
                                      </a:solidFill>
                                      <a:effectLst/>
                                      <a:latin typeface="Cambria Math" panose="02040503050406030204" pitchFamily="18" charset="0"/>
                                      <a:cs typeface="Times New Roman" panose="02020603050405020304" pitchFamily="18" charset="0"/>
                                    </a:rPr>
                                  </m:ctrlPr>
                                </m:sSubPr>
                                <m:e>
                                  <m:r>
                                    <a:rPr lang="en-US" sz="1100" b="0" i="1" baseline="0" smtClean="0">
                                      <a:solidFill>
                                        <a:schemeClr val="tx1"/>
                                      </a:solidFill>
                                      <a:effectLst/>
                                      <a:latin typeface="Cambria Math" panose="02040503050406030204" pitchFamily="18" charset="0"/>
                                      <a:cs typeface="Times New Roman" panose="02020603050405020304" pitchFamily="18" charset="0"/>
                                    </a:rPr>
                                    <m:t>𝑞</m:t>
                                  </m:r>
                                </m:e>
                                <m:sub>
                                  <m:r>
                                    <a:rPr lang="en-US" sz="1100" b="0" i="1" baseline="0" smtClean="0">
                                      <a:solidFill>
                                        <a:schemeClr val="tx1"/>
                                      </a:solidFill>
                                      <a:effectLst/>
                                      <a:latin typeface="Cambria Math" panose="02040503050406030204" pitchFamily="18" charset="0"/>
                                      <a:cs typeface="Times New Roman" panose="02020603050405020304" pitchFamily="18" charset="0"/>
                                    </a:rPr>
                                    <m:t>𝑏</m:t>
                                  </m:r>
                                </m:sub>
                              </m:sSub>
                              <m:r>
                                <a:rPr lang="en-US" sz="1100" b="0" i="1" baseline="0" smtClean="0">
                                  <a:solidFill>
                                    <a:schemeClr val="tx1"/>
                                  </a:solidFill>
                                  <a:effectLst/>
                                  <a:latin typeface="Cambria Math" panose="02040503050406030204" pitchFamily="18" charset="0"/>
                                  <a:cs typeface="Times New Roman" panose="02020603050405020304" pitchFamily="18" charset="0"/>
                                </a:rPr>
                                <m:t>𝐼</m:t>
                              </m:r>
                            </m:oMath>
                          </a14:m>
                          <a:endParaRPr lang="en-US" sz="11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en-US"/>
                        </a:p>
                      </a:txBody>
                      <a:tcPr marL="68580" marR="68580" marT="0" marB="0" anchor="ctr"/>
                    </a:tc>
                    <a:tc hMerge="1">
                      <a:txBody>
                        <a:bodyPr/>
                        <a:lstStyle/>
                        <a:p>
                          <a:endParaRPr lang="en-US" dirty="0"/>
                        </a:p>
                      </a:txBody>
                      <a:tcPr marL="68580" marR="68580" marT="0" marB="0" anchor="ctr"/>
                    </a:tc>
                    <a:extLst>
                      <a:ext uri="{0D108BD9-81ED-4DB2-BD59-A6C34878D82A}">
                        <a16:rowId xmlns:a16="http://schemas.microsoft.com/office/drawing/2014/main" val="10004"/>
                      </a:ext>
                    </a:extLst>
                  </a:tr>
                </a:tbl>
              </a:graphicData>
            </a:graphic>
          </p:graphicFrame>
        </mc:Choice>
        <mc:Fallback>
          <p:graphicFrame>
            <p:nvGraphicFramePr>
              <p:cNvPr id="20" name="Tabelle 6"/>
              <p:cNvGraphicFramePr>
                <a:graphicFrameLocks noGrp="1"/>
              </p:cNvGraphicFramePr>
              <p:nvPr>
                <p:extLst>
                  <p:ext uri="{D42A27DB-BD31-4B8C-83A1-F6EECF244321}">
                    <p14:modId xmlns:p14="http://schemas.microsoft.com/office/powerpoint/2010/main" val="1499934892"/>
                  </p:ext>
                </p:extLst>
              </p:nvPr>
            </p:nvGraphicFramePr>
            <p:xfrm>
              <a:off x="440643" y="4084510"/>
              <a:ext cx="3738196" cy="1662445"/>
            </p:xfrm>
            <a:graphic>
              <a:graphicData uri="http://schemas.openxmlformats.org/drawingml/2006/table">
                <a:tbl>
                  <a:tblPr firstRow="1" firstCol="1" bandRow="1">
                    <a:tableStyleId>{69012ECD-51FC-41F1-AA8D-1B2483CD663E}</a:tableStyleId>
                  </a:tblPr>
                  <a:tblGrid>
                    <a:gridCol w="2025919">
                      <a:extLst>
                        <a:ext uri="{9D8B030D-6E8A-4147-A177-3AD203B41FA5}">
                          <a16:colId xmlns:a16="http://schemas.microsoft.com/office/drawing/2014/main" val="20000"/>
                        </a:ext>
                      </a:extLst>
                    </a:gridCol>
                    <a:gridCol w="771207">
                      <a:extLst>
                        <a:ext uri="{9D8B030D-6E8A-4147-A177-3AD203B41FA5}">
                          <a16:colId xmlns:a16="http://schemas.microsoft.com/office/drawing/2014/main" val="20001"/>
                        </a:ext>
                      </a:extLst>
                    </a:gridCol>
                    <a:gridCol w="941070">
                      <a:extLst>
                        <a:ext uri="{9D8B030D-6E8A-4147-A177-3AD203B41FA5}">
                          <a16:colId xmlns:a16="http://schemas.microsoft.com/office/drawing/2014/main" val="20002"/>
                        </a:ext>
                      </a:extLst>
                    </a:gridCol>
                  </a:tblGrid>
                  <a:tr h="357848">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effectLst/>
                              <a:latin typeface="Arial Narrow" panose="020B0606020202030204" pitchFamily="34" charset="0"/>
                              <a:ea typeface="Times New Roman" panose="02020603050405020304" pitchFamily="18" charset="0"/>
                              <a:cs typeface="Times New Roman" panose="02020603050405020304" pitchFamily="18" charset="0"/>
                            </a:rPr>
                            <a:t>PERLE</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err="1">
                              <a:effectLst/>
                              <a:latin typeface="Arial Narrow" panose="020B0606020202030204" pitchFamily="34" charset="0"/>
                              <a:ea typeface="Times New Roman" panose="02020603050405020304" pitchFamily="18" charset="0"/>
                              <a:cs typeface="Times New Roman" panose="02020603050405020304" pitchFamily="18" charset="0"/>
                            </a:rPr>
                            <a:t>tt</a:t>
                          </a: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18453">
                    <a:tc gridSpan="3">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5-cell cavity at 800</a:t>
                          </a:r>
                          <a:r>
                            <a:rPr lang="en-US" sz="1800" b="0" baseline="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 MHz</a:t>
                          </a:r>
                          <a:endPar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algn="ctr">
                            <a:lnSpc>
                              <a:spcPct val="130000"/>
                            </a:lnSpc>
                            <a:spcBef>
                              <a:spcPts val="600"/>
                            </a:spcBef>
                            <a:spcAft>
                              <a:spcPts val="0"/>
                            </a:spcAft>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algn="ctr">
                            <a:lnSpc>
                              <a:spcPct val="130000"/>
                            </a:lnSpc>
                            <a:spcBef>
                              <a:spcPts val="600"/>
                            </a:spcBef>
                            <a:spcAft>
                              <a:spcPts val="0"/>
                            </a:spcAft>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18453">
                    <a:tc>
                      <a:txBody>
                        <a:bodyPr/>
                        <a:lstStyle/>
                        <a:p>
                          <a:pPr marL="0" marR="0" algn="ctr">
                            <a:lnSpc>
                              <a:spcPct val="130000"/>
                            </a:lnSpc>
                            <a:spcBef>
                              <a:spcPts val="600"/>
                            </a:spcBef>
                            <a:spcAft>
                              <a:spcPts val="0"/>
                            </a:spcAft>
                          </a:pPr>
                          <a:r>
                            <a:rPr lang="en-US" sz="1800" b="0" kern="1200" baseline="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Bunch Length  [mm]</a:t>
                          </a:r>
                          <a:endParaRPr lang="en-US" sz="2000" b="1" dirty="0">
                            <a:solidFill>
                              <a:schemeClr val="tx1"/>
                            </a:solidFill>
                            <a:effectLst/>
                            <a:latin typeface="Verdana" panose="020B060403050404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defTabSz="914400" rtl="0" eaLnBrk="1" latinLnBrk="0" hangingPunct="1">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3</a:t>
                          </a:r>
                          <a:endParaRPr lang="en-US" sz="1800" b="0" kern="1200" dirty="0">
                            <a:solidFill>
                              <a:schemeClr val="tx1"/>
                            </a:solidFill>
                            <a:effectLst/>
                            <a:latin typeface="Arial Narrow" panose="020B0606020202030204" pitchFamily="34" charset="0"/>
                            <a:ea typeface="+mn-ea"/>
                            <a:cs typeface="+mn-cs"/>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defTabSz="914400" rtl="0" eaLnBrk="1" latinLnBrk="0" hangingPunct="1">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1.97/2.54</a:t>
                          </a:r>
                          <a:endParaRPr lang="en-US" sz="1800" b="0" kern="1200" dirty="0">
                            <a:solidFill>
                              <a:schemeClr val="tx1"/>
                            </a:solidFill>
                            <a:effectLst/>
                            <a:latin typeface="Arial Narrow" panose="020B0606020202030204" pitchFamily="34" charset="0"/>
                            <a:ea typeface="+mn-ea"/>
                            <a:cs typeface="+mn-cs"/>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18453">
                    <a:tc>
                      <a:txBody>
                        <a:bodyPr/>
                        <a:lstStyle/>
                        <a:p>
                          <a:pPr marL="0" marR="0" algn="ctr" defTabSz="914400" rtl="0" eaLnBrk="1" latinLnBrk="0" hangingPunct="1">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P</a:t>
                          </a:r>
                          <a:r>
                            <a:rPr lang="en-US" sz="1800" b="0" kern="1200" dirty="0">
                              <a:solidFill>
                                <a:schemeClr val="tx1"/>
                              </a:solidFill>
                              <a:effectLst/>
                              <a:latin typeface="Arial Narrow" panose="020B0606020202030204" pitchFamily="34" charset="0"/>
                              <a:ea typeface="+mn-ea"/>
                              <a:cs typeface="+mn-cs"/>
                            </a:rPr>
                            <a:t> [kW]</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0.01</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1.09/0.89</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49238">
                    <a:tc gridSpan="3">
                      <a:txBody>
                        <a:bodyPr/>
                        <a:lstStyle/>
                        <a:p>
                          <a:endParaRPr lang="en-US"/>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blipFill>
                          <a:blip r:embed="rId4"/>
                          <a:stretch>
                            <a:fillRect l="-163" t="-382456" r="-326" b="-1754"/>
                          </a:stretch>
                        </a:blipFill>
                      </a:tcPr>
                    </a:tc>
                    <a:tc hMerge="1">
                      <a:txBody>
                        <a:bodyPr/>
                        <a:lstStyle/>
                        <a:p>
                          <a:endParaRPr lang="en-US"/>
                        </a:p>
                      </a:txBody>
                      <a:tcPr marL="68580" marR="68580" marT="0" marB="0" anchor="ctr"/>
                    </a:tc>
                    <a:tc hMerge="1">
                      <a:txBody>
                        <a:bodyPr/>
                        <a:lstStyle/>
                        <a:p>
                          <a:endParaRPr lang="en-US" dirty="0"/>
                        </a:p>
                      </a:txBody>
                      <a:tcPr marL="68580" marR="68580" marT="0" marB="0" anchor="ctr"/>
                    </a:tc>
                    <a:extLst>
                      <a:ext uri="{0D108BD9-81ED-4DB2-BD59-A6C34878D82A}">
                        <a16:rowId xmlns:a16="http://schemas.microsoft.com/office/drawing/2014/main" val="10004"/>
                      </a:ext>
                    </a:extLst>
                  </a:tr>
                </a:tbl>
              </a:graphicData>
            </a:graphic>
          </p:graphicFrame>
        </mc:Fallback>
      </mc:AlternateContent>
      <p:graphicFrame>
        <p:nvGraphicFramePr>
          <p:cNvPr id="12" name="Tabelle 6"/>
          <p:cNvGraphicFramePr>
            <a:graphicFrameLocks noGrp="1"/>
          </p:cNvGraphicFramePr>
          <p:nvPr>
            <p:extLst>
              <p:ext uri="{D42A27DB-BD31-4B8C-83A1-F6EECF244321}">
                <p14:modId xmlns:p14="http://schemas.microsoft.com/office/powerpoint/2010/main" val="2457536025"/>
              </p:ext>
            </p:extLst>
          </p:nvPr>
        </p:nvGraphicFramePr>
        <p:xfrm>
          <a:off x="5304684" y="3776861"/>
          <a:ext cx="3398673" cy="2129338"/>
        </p:xfrm>
        <a:graphic>
          <a:graphicData uri="http://schemas.openxmlformats.org/drawingml/2006/table">
            <a:tbl>
              <a:tblPr firstRow="1" firstCol="1" bandRow="1">
                <a:tableStyleId>{69012ECD-51FC-41F1-AA8D-1B2483CD663E}</a:tableStyleId>
              </a:tblPr>
              <a:tblGrid>
                <a:gridCol w="1060902">
                  <a:extLst>
                    <a:ext uri="{9D8B030D-6E8A-4147-A177-3AD203B41FA5}">
                      <a16:colId xmlns:a16="http://schemas.microsoft.com/office/drawing/2014/main" val="20000"/>
                    </a:ext>
                  </a:extLst>
                </a:gridCol>
                <a:gridCol w="1789695">
                  <a:extLst>
                    <a:ext uri="{9D8B030D-6E8A-4147-A177-3AD203B41FA5}">
                      <a16:colId xmlns:a16="http://schemas.microsoft.com/office/drawing/2014/main" val="20001"/>
                    </a:ext>
                  </a:extLst>
                </a:gridCol>
                <a:gridCol w="548076">
                  <a:extLst>
                    <a:ext uri="{9D8B030D-6E8A-4147-A177-3AD203B41FA5}">
                      <a16:colId xmlns:a16="http://schemas.microsoft.com/office/drawing/2014/main" val="20002"/>
                    </a:ext>
                  </a:extLst>
                </a:gridCol>
              </a:tblGrid>
              <a:tr h="409512">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effectLst/>
                          <a:latin typeface="Arial Narrow" panose="020B0606020202030204" pitchFamily="34" charset="0"/>
                          <a:ea typeface="Times New Roman" panose="02020603050405020304" pitchFamily="18" charset="0"/>
                          <a:cs typeface="Times New Roman" panose="02020603050405020304" pitchFamily="18" charset="0"/>
                        </a:rPr>
                        <a:t>PERLE</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err="1">
                          <a:effectLst/>
                          <a:latin typeface="Arial Narrow" panose="020B0606020202030204" pitchFamily="34" charset="0"/>
                          <a:ea typeface="Times New Roman" panose="02020603050405020304" pitchFamily="18" charset="0"/>
                          <a:cs typeface="Times New Roman" panose="02020603050405020304" pitchFamily="18" charset="0"/>
                        </a:rPr>
                        <a:t>tt</a:t>
                      </a: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13388">
                <a:tc gridSpan="3">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5-cell cavity at 800</a:t>
                      </a:r>
                      <a:r>
                        <a:rPr lang="en-US" sz="1800" b="0" baseline="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 MHz</a:t>
                      </a:r>
                      <a:endPar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algn="ctr">
                        <a:lnSpc>
                          <a:spcPct val="130000"/>
                        </a:lnSpc>
                        <a:spcBef>
                          <a:spcPts val="600"/>
                        </a:spcBef>
                        <a:spcAft>
                          <a:spcPts val="0"/>
                        </a:spcAft>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algn="ctr">
                        <a:lnSpc>
                          <a:spcPct val="130000"/>
                        </a:lnSpc>
                        <a:spcBef>
                          <a:spcPts val="600"/>
                        </a:spcBef>
                        <a:spcAft>
                          <a:spcPts val="0"/>
                        </a:spcAft>
                      </a:pPr>
                      <a:endParaRPr lang="en-US" sz="1800" b="0" dirty="0">
                        <a:effectLst/>
                        <a:latin typeface="Arial Narrow" panose="020B0606020202030204" pitchFamily="34" charset="0"/>
                        <a:ea typeface="Times New Roman" panose="02020603050405020304" pitchFamily="18"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1"/>
                  </a:ext>
                </a:extLst>
              </a:tr>
              <a:tr h="351907">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f</a:t>
                      </a:r>
                      <a:r>
                        <a:rPr lang="en-US" sz="1800" b="0" baseline="30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a:t>
                      </a:r>
                      <a:r>
                        <a:rPr lang="en-US" sz="1800" b="0" baseline="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 [GHz]</a:t>
                      </a:r>
                      <a:endPar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P</a:t>
                      </a:r>
                      <a:r>
                        <a:rPr lang="en-US" sz="1800" b="0" baseline="-2500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res</a:t>
                      </a:r>
                      <a:r>
                        <a:rPr lang="en-US" sz="1800" b="0" kern="1200" dirty="0">
                          <a:solidFill>
                            <a:schemeClr val="tx1"/>
                          </a:solidFill>
                          <a:effectLst/>
                          <a:latin typeface="Arial Narrow" panose="020B0606020202030204" pitchFamily="34" charset="0"/>
                          <a:ea typeface="+mn-ea"/>
                          <a:cs typeface="+mn-cs"/>
                        </a:rPr>
                        <a:t> [W]</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marL="0" marR="0" algn="ctr" defTabSz="914400" rtl="0" eaLnBrk="1" latinLnBrk="0" hangingPunct="1">
                        <a:lnSpc>
                          <a:spcPct val="130000"/>
                        </a:lnSpc>
                        <a:spcBef>
                          <a:spcPts val="600"/>
                        </a:spcBef>
                        <a:spcAft>
                          <a:spcPts val="0"/>
                        </a:spcAft>
                      </a:pPr>
                      <a:endParaRPr lang="en-US" sz="1800" b="0" kern="1200" dirty="0">
                        <a:solidFill>
                          <a:schemeClr val="tx1"/>
                        </a:solidFill>
                        <a:effectLst/>
                        <a:latin typeface="Arial Narrow" panose="020B0606020202030204" pitchFamily="34" charset="0"/>
                        <a:ea typeface="+mn-ea"/>
                        <a:cs typeface="+mn-cs"/>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07533">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1.49</a:t>
                      </a:r>
                      <a:endParaRPr lang="en-US" sz="1800" b="0" kern="1200" dirty="0">
                        <a:solidFill>
                          <a:schemeClr val="tx1"/>
                        </a:solidFill>
                        <a:effectLst/>
                        <a:latin typeface="Arial Narrow" panose="020B0606020202030204" pitchFamily="34" charset="0"/>
                        <a:ea typeface="+mn-ea"/>
                        <a:cs typeface="+mn-cs"/>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16</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8</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3"/>
                  </a:ext>
                </a:extLst>
              </a:tr>
              <a:tr h="307533">
                <a:tc>
                  <a:txBody>
                    <a:bodyPr/>
                    <a:lstStyle/>
                    <a:p>
                      <a:pPr marL="0" marR="0" algn="ctr" defTabSz="914400" rtl="0" eaLnBrk="1" latinLnBrk="0" hangingPunct="1">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2.36</a:t>
                      </a:r>
                      <a:endParaRPr lang="en-US" sz="1800" b="0" kern="1200" dirty="0">
                        <a:solidFill>
                          <a:schemeClr val="tx1"/>
                        </a:solidFill>
                        <a:effectLst/>
                        <a:latin typeface="Arial Narrow" panose="020B0606020202030204" pitchFamily="34" charset="0"/>
                        <a:ea typeface="+mn-ea"/>
                        <a:cs typeface="+mn-cs"/>
                      </a:endParaRP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20</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algn="ctr">
                        <a:lnSpc>
                          <a:spcPct val="130000"/>
                        </a:lnSpc>
                        <a:spcBef>
                          <a:spcPts val="600"/>
                        </a:spcBef>
                        <a:spcAft>
                          <a:spcPts val="0"/>
                        </a:spcAft>
                      </a:pPr>
                      <a:r>
                        <a:rPr lang="en-US" sz="18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10</a:t>
                      </a:r>
                    </a:p>
                  </a:txBody>
                  <a:tcPr marL="51435" marR="5143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99659">
                <a:tc gridSpan="3">
                  <a:txBody>
                    <a:bodyPr/>
                    <a:lstStyle/>
                    <a:p>
                      <a:pPr marL="0" marR="0" algn="l">
                        <a:lnSpc>
                          <a:spcPct val="130000"/>
                        </a:lnSpc>
                        <a:spcBef>
                          <a:spcPts val="600"/>
                        </a:spcBef>
                        <a:spcAft>
                          <a:spcPts val="0"/>
                        </a:spcAft>
                      </a:pPr>
                      <a:r>
                        <a:rPr lang="en-US" sz="1100" b="0" dirty="0">
                          <a:solidFill>
                            <a:schemeClr val="tx1"/>
                          </a:solidFill>
                          <a:effectLst/>
                          <a:latin typeface="Arial Narrow" panose="020B0606020202030204" pitchFamily="34" charset="0"/>
                          <a:ea typeface="Times New Roman" panose="02020603050405020304" pitchFamily="18" charset="0"/>
                          <a:cs typeface="Times New Roman" panose="02020603050405020304" pitchFamily="18" charset="0"/>
                        </a:rPr>
                        <a:t>* Resonance excitation power of two monopole modes with the highest longitudinal impedance</a:t>
                      </a:r>
                    </a:p>
                  </a:txBody>
                  <a:tcPr marL="51435" marR="51435" marT="0" marB="0"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tcPr>
                </a:tc>
                <a:tc hMerge="1">
                  <a:txBody>
                    <a:bodyPr/>
                    <a:lstStyle/>
                    <a:p>
                      <a:endParaRPr lang="en-US"/>
                    </a:p>
                  </a:txBody>
                  <a:tcPr marL="68580" marR="68580" marT="0" marB="0" anchor="ctr"/>
                </a:tc>
                <a:tc hMerge="1">
                  <a:txBody>
                    <a:bodyPr/>
                    <a:lstStyle/>
                    <a:p>
                      <a:endParaRPr lang="en-US" dirty="0"/>
                    </a:p>
                  </a:txBody>
                  <a:tcPr marL="68580" marR="68580" marT="0" marB="0" anchor="ctr"/>
                </a:tc>
                <a:extLst>
                  <a:ext uri="{0D108BD9-81ED-4DB2-BD59-A6C34878D82A}">
                    <a16:rowId xmlns:a16="http://schemas.microsoft.com/office/drawing/2014/main" val="10005"/>
                  </a:ext>
                </a:extLst>
              </a:tr>
            </a:tbl>
          </a:graphicData>
        </a:graphic>
      </p:graphicFrame>
      <p:sp>
        <p:nvSpPr>
          <p:cNvPr id="3" name="TextBox 2">
            <a:extLst>
              <a:ext uri="{FF2B5EF4-FFF2-40B4-BE49-F238E27FC236}">
                <a16:creationId xmlns:a16="http://schemas.microsoft.com/office/drawing/2014/main" id="{94F205DE-C312-6EF9-5BA3-D53B352EA0C6}"/>
              </a:ext>
            </a:extLst>
          </p:cNvPr>
          <p:cNvSpPr txBox="1"/>
          <p:nvPr/>
        </p:nvSpPr>
        <p:spPr>
          <a:xfrm>
            <a:off x="804933" y="6231824"/>
            <a:ext cx="5779339" cy="369332"/>
          </a:xfrm>
          <a:prstGeom prst="rect">
            <a:avLst/>
          </a:prstGeom>
          <a:noFill/>
        </p:spPr>
        <p:txBody>
          <a:bodyPr wrap="none" rtlCol="0">
            <a:spAutoFit/>
          </a:bodyPr>
          <a:lstStyle/>
          <a:p>
            <a:r>
              <a:rPr lang="en-US" dirty="0">
                <a:hlinkClick r:id="rId5"/>
              </a:rPr>
              <a:t>https://indico.in2p3.fr/event/19904/</a:t>
            </a:r>
            <a:r>
              <a:rPr lang="en-US" dirty="0"/>
              <a:t> (PERLE HOM meeting)</a:t>
            </a:r>
          </a:p>
        </p:txBody>
      </p:sp>
    </p:spTree>
    <p:extLst>
      <p:ext uri="{BB962C8B-B14F-4D97-AF65-F5344CB8AC3E}">
        <p14:creationId xmlns:p14="http://schemas.microsoft.com/office/powerpoint/2010/main" val="27472744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0B152036-94E4-9D21-7ECE-EB6E2DBEDAFB}"/>
              </a:ext>
            </a:extLst>
          </p:cNvPr>
          <p:cNvSpPr>
            <a:spLocks noGrp="1"/>
          </p:cNvSpPr>
          <p:nvPr>
            <p:ph type="sldNum" sz="quarter" idx="12"/>
          </p:nvPr>
        </p:nvSpPr>
        <p:spPr/>
        <p:txBody>
          <a:bodyPr/>
          <a:lstStyle/>
          <a:p>
            <a:fld id="{A1245FAC-A09C-43E8-B14B-FDF84A38097F}" type="slidenum">
              <a:rPr lang="en-GB" smtClean="0"/>
              <a:t>15</a:t>
            </a:fld>
            <a:endParaRPr lang="en-GB"/>
          </a:p>
        </p:txBody>
      </p:sp>
      <p:pic>
        <p:nvPicPr>
          <p:cNvPr id="4" name="Picture 3" descr="A group of people posing for a photo&#10;&#10;Description automatically generated">
            <a:extLst>
              <a:ext uri="{FF2B5EF4-FFF2-40B4-BE49-F238E27FC236}">
                <a16:creationId xmlns:a16="http://schemas.microsoft.com/office/drawing/2014/main" id="{3F6C9822-8EB1-A70C-DE91-8659458993AB}"/>
              </a:ext>
            </a:extLst>
          </p:cNvPr>
          <p:cNvPicPr>
            <a:picLocks noChangeAspect="1"/>
          </p:cNvPicPr>
          <p:nvPr/>
        </p:nvPicPr>
        <p:blipFill>
          <a:blip r:embed="rId2"/>
          <a:stretch>
            <a:fillRect/>
          </a:stretch>
        </p:blipFill>
        <p:spPr>
          <a:xfrm>
            <a:off x="266288" y="1306457"/>
            <a:ext cx="4587610" cy="4587610"/>
          </a:xfrm>
          <a:prstGeom prst="rect">
            <a:avLst/>
          </a:prstGeom>
        </p:spPr>
      </p:pic>
      <p:sp>
        <p:nvSpPr>
          <p:cNvPr id="5" name="TextBox 4">
            <a:extLst>
              <a:ext uri="{FF2B5EF4-FFF2-40B4-BE49-F238E27FC236}">
                <a16:creationId xmlns:a16="http://schemas.microsoft.com/office/drawing/2014/main" id="{044F4A31-2806-0D00-F980-C5BF74199BB1}"/>
              </a:ext>
            </a:extLst>
          </p:cNvPr>
          <p:cNvSpPr txBox="1"/>
          <p:nvPr/>
        </p:nvSpPr>
        <p:spPr>
          <a:xfrm>
            <a:off x="1119500" y="337916"/>
            <a:ext cx="7581371" cy="830997"/>
          </a:xfrm>
          <a:prstGeom prst="rect">
            <a:avLst/>
          </a:prstGeom>
          <a:noFill/>
        </p:spPr>
        <p:txBody>
          <a:bodyPr wrap="none" rtlCol="0">
            <a:spAutoFit/>
          </a:bodyPr>
          <a:lstStyle/>
          <a:p>
            <a:r>
              <a:rPr lang="en-GB" sz="3000" dirty="0"/>
              <a:t>Joachim-</a:t>
            </a:r>
            <a:r>
              <a:rPr lang="en-GB" sz="3000" dirty="0" err="1"/>
              <a:t>Jungius</a:t>
            </a:r>
            <a:r>
              <a:rPr lang="en-GB" sz="3000" dirty="0"/>
              <a:t>-</a:t>
            </a:r>
            <a:r>
              <a:rPr lang="en-GB" sz="3000" dirty="0" err="1"/>
              <a:t>Förderpreis</a:t>
            </a:r>
            <a:r>
              <a:rPr lang="en-GB" sz="3000" dirty="0"/>
              <a:t> 2022 (01.07.2022)</a:t>
            </a:r>
          </a:p>
          <a:p>
            <a:endParaRPr lang="en-US" dirty="0"/>
          </a:p>
        </p:txBody>
      </p:sp>
      <p:sp>
        <p:nvSpPr>
          <p:cNvPr id="6" name="TextBox 5">
            <a:extLst>
              <a:ext uri="{FF2B5EF4-FFF2-40B4-BE49-F238E27FC236}">
                <a16:creationId xmlns:a16="http://schemas.microsoft.com/office/drawing/2014/main" id="{4FDE4868-EF5E-C9EC-3D7A-994386869D9A}"/>
              </a:ext>
            </a:extLst>
          </p:cNvPr>
          <p:cNvSpPr txBox="1"/>
          <p:nvPr/>
        </p:nvSpPr>
        <p:spPr>
          <a:xfrm>
            <a:off x="5144568" y="2100638"/>
            <a:ext cx="3760148" cy="3323987"/>
          </a:xfrm>
          <a:prstGeom prst="rect">
            <a:avLst/>
          </a:prstGeom>
          <a:noFill/>
        </p:spPr>
        <p:txBody>
          <a:bodyPr wrap="square" rtlCol="0">
            <a:spAutoFit/>
          </a:bodyPr>
          <a:lstStyle/>
          <a:p>
            <a:r>
              <a:rPr lang="de-DE" sz="1400" b="1" dirty="0"/>
              <a:t>Dr.-Ing. Shahnam Gorgi Zadeh </a:t>
            </a:r>
            <a:r>
              <a:rPr lang="de-DE" sz="1400" dirty="0"/>
              <a:t>(Institut für Allgemeine Elektrotechnik, Betreuerin Prof. Dr. rer. nat. habil. Ursula van Rienen) wird am 1. Juli 2022 mit dem Joachim-Jungius-Förderpreis 2022 der Gesellschaft der Förderer der Universität Rostock e.V. (GFUR) für seine Dissertation „Accelerating cavity and higher order mode coupler design for the Future Circular Collider“ ausgezeichnet. Die weiteren Preisträger sind Dr. Victoria Aladin und Dr. Lukas Kölsch (beide Mathematisch-Naturwissenschaftliche Fakultät).</a:t>
            </a:r>
          </a:p>
          <a:p>
            <a:endParaRPr lang="de-DE" sz="1400" dirty="0"/>
          </a:p>
          <a:p>
            <a:r>
              <a:rPr lang="de-DE" sz="1400" dirty="0"/>
              <a:t>Thesis completed with a special mention of </a:t>
            </a:r>
            <a:r>
              <a:rPr lang="de-DE" sz="1400" b="1" dirty="0"/>
              <a:t>summa cum laude</a:t>
            </a:r>
            <a:r>
              <a:rPr lang="de-DE" sz="1400" dirty="0"/>
              <a:t>!</a:t>
            </a:r>
          </a:p>
          <a:p>
            <a:endParaRPr lang="en-US" sz="1400" dirty="0"/>
          </a:p>
        </p:txBody>
      </p:sp>
      <p:sp>
        <p:nvSpPr>
          <p:cNvPr id="7" name="Rectangle 6">
            <a:extLst>
              <a:ext uri="{FF2B5EF4-FFF2-40B4-BE49-F238E27FC236}">
                <a16:creationId xmlns:a16="http://schemas.microsoft.com/office/drawing/2014/main" id="{745F59DE-1F5A-ED05-2D25-F48FC4700B59}"/>
              </a:ext>
            </a:extLst>
          </p:cNvPr>
          <p:cNvSpPr/>
          <p:nvPr/>
        </p:nvSpPr>
        <p:spPr>
          <a:xfrm>
            <a:off x="2555193" y="1786070"/>
            <a:ext cx="905854" cy="2333003"/>
          </a:xfrm>
          <a:prstGeom prst="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5016229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48CBB2E4-854E-0DC3-5DF8-8537FC512B76}"/>
              </a:ext>
            </a:extLst>
          </p:cNvPr>
          <p:cNvPicPr>
            <a:picLocks noChangeAspect="1"/>
          </p:cNvPicPr>
          <p:nvPr/>
        </p:nvPicPr>
        <p:blipFill>
          <a:blip r:embed="rId2"/>
          <a:stretch>
            <a:fillRect/>
          </a:stretch>
        </p:blipFill>
        <p:spPr>
          <a:xfrm>
            <a:off x="6189039" y="2706367"/>
            <a:ext cx="2893421" cy="2295918"/>
          </a:xfrm>
          <a:prstGeom prst="rect">
            <a:avLst/>
          </a:prstGeom>
        </p:spPr>
      </p:pic>
      <p:sp>
        <p:nvSpPr>
          <p:cNvPr id="2" name="Title 1">
            <a:extLst>
              <a:ext uri="{FF2B5EF4-FFF2-40B4-BE49-F238E27FC236}">
                <a16:creationId xmlns:a16="http://schemas.microsoft.com/office/drawing/2014/main" id="{98DD09DA-1EE6-40A5-B1C2-DF3F0CD52BE9}"/>
              </a:ext>
            </a:extLst>
          </p:cNvPr>
          <p:cNvSpPr>
            <a:spLocks noGrp="1"/>
          </p:cNvSpPr>
          <p:nvPr>
            <p:ph type="title"/>
          </p:nvPr>
        </p:nvSpPr>
        <p:spPr>
          <a:xfrm>
            <a:off x="490337" y="1175742"/>
            <a:ext cx="8045450" cy="484748"/>
          </a:xfrm>
        </p:spPr>
        <p:txBody>
          <a:bodyPr>
            <a:normAutofit fontScale="90000"/>
          </a:bodyPr>
          <a:lstStyle/>
          <a:p>
            <a:r>
              <a:rPr lang="en-GB" sz="2700" dirty="0">
                <a:latin typeface="+mn-lt"/>
              </a:rPr>
              <a:t>Can we improve further the UROS 5-cell design for ttbar and full energy booster ? (Thesis subject of S. </a:t>
            </a:r>
            <a:r>
              <a:rPr lang="en-GB" sz="2700" dirty="0" err="1">
                <a:latin typeface="+mn-lt"/>
              </a:rPr>
              <a:t>Udongwo</a:t>
            </a:r>
            <a:r>
              <a:rPr lang="en-GB" sz="2700" dirty="0">
                <a:latin typeface="+mn-lt"/>
              </a:rPr>
              <a:t>)</a:t>
            </a:r>
          </a:p>
        </p:txBody>
      </p:sp>
      <p:sp>
        <p:nvSpPr>
          <p:cNvPr id="6" name="Slide Number Placeholder 5">
            <a:extLst>
              <a:ext uri="{FF2B5EF4-FFF2-40B4-BE49-F238E27FC236}">
                <a16:creationId xmlns:a16="http://schemas.microsoft.com/office/drawing/2014/main" id="{0BDFB6A8-D5C1-4485-A1A8-BF481263429C}"/>
              </a:ext>
            </a:extLst>
          </p:cNvPr>
          <p:cNvSpPr>
            <a:spLocks noGrp="1"/>
          </p:cNvSpPr>
          <p:nvPr>
            <p:ph type="sldNum" sz="quarter" idx="12"/>
          </p:nvPr>
        </p:nvSpPr>
        <p:spPr/>
        <p:txBody>
          <a:bodyPr/>
          <a:lstStyle/>
          <a:p>
            <a:pPr>
              <a:defRPr/>
            </a:pPr>
            <a:fld id="{51BFAF71-3E7D-4660-B669-990E4ED1AF8B}" type="slidenum">
              <a:rPr lang="de-DE" altLang="de-DE" smtClean="0"/>
              <a:pPr>
                <a:defRPr/>
              </a:pPr>
              <a:t>16</a:t>
            </a:fld>
            <a:endParaRPr lang="de-DE" altLang="de-DE" dirty="0"/>
          </a:p>
        </p:txBody>
      </p:sp>
      <p:pic>
        <p:nvPicPr>
          <p:cNvPr id="21" name="Content Placeholder 20">
            <a:extLst>
              <a:ext uri="{FF2B5EF4-FFF2-40B4-BE49-F238E27FC236}">
                <a16:creationId xmlns:a16="http://schemas.microsoft.com/office/drawing/2014/main" id="{D5F01490-AB6C-4B8E-5A17-AFE480A3D95C}"/>
              </a:ext>
            </a:extLst>
          </p:cNvPr>
          <p:cNvPicPr>
            <a:picLocks noGrp="1" noChangeAspect="1"/>
          </p:cNvPicPr>
          <p:nvPr>
            <p:ph idx="1"/>
          </p:nvPr>
        </p:nvPicPr>
        <p:blipFill>
          <a:blip r:embed="rId3" cstate="print">
            <a:extLst>
              <a:ext uri="{28A0092B-C50C-407E-A947-70E740481C1C}">
                <a14:useLocalDpi xmlns:a14="http://schemas.microsoft.com/office/drawing/2010/main" val="0"/>
              </a:ext>
            </a:extLst>
          </a:blip>
          <a:stretch>
            <a:fillRect/>
          </a:stretch>
        </p:blipFill>
        <p:spPr>
          <a:xfrm rot="10800000">
            <a:off x="2955745" y="5287804"/>
            <a:ext cx="3502205" cy="1167402"/>
          </a:xfrm>
          <a:prstGeom prst="rect">
            <a:avLst/>
          </a:prstGeom>
        </p:spPr>
      </p:pic>
      <p:sp>
        <p:nvSpPr>
          <p:cNvPr id="22" name="TextBox 21">
            <a:extLst>
              <a:ext uri="{FF2B5EF4-FFF2-40B4-BE49-F238E27FC236}">
                <a16:creationId xmlns:a16="http://schemas.microsoft.com/office/drawing/2014/main" id="{673B6962-A330-3F4A-6568-2E9A7F62ADEA}"/>
              </a:ext>
            </a:extLst>
          </p:cNvPr>
          <p:cNvSpPr txBox="1"/>
          <p:nvPr/>
        </p:nvSpPr>
        <p:spPr>
          <a:xfrm>
            <a:off x="4238040" y="5087749"/>
            <a:ext cx="937614" cy="400110"/>
          </a:xfrm>
          <a:prstGeom prst="rect">
            <a:avLst/>
          </a:prstGeom>
          <a:noFill/>
        </p:spPr>
        <p:txBody>
          <a:bodyPr wrap="square" rtlCol="0">
            <a:spAutoFit/>
          </a:bodyPr>
          <a:lstStyle/>
          <a:p>
            <a:pPr algn="ctr"/>
            <a:r>
              <a:rPr lang="en-GB" sz="2000" b="1" dirty="0"/>
              <a:t>C3795</a:t>
            </a:r>
          </a:p>
        </p:txBody>
      </p:sp>
      <p:pic>
        <p:nvPicPr>
          <p:cNvPr id="8" name="Picture 7" descr="A picture containing text, screenshot, font, number&#10;&#10;Description automatically generated">
            <a:extLst>
              <a:ext uri="{FF2B5EF4-FFF2-40B4-BE49-F238E27FC236}">
                <a16:creationId xmlns:a16="http://schemas.microsoft.com/office/drawing/2014/main" id="{1D9A9611-6638-1A37-CABE-06A0230152B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73868" y="2643640"/>
            <a:ext cx="2531806" cy="2127568"/>
          </a:xfrm>
          <a:prstGeom prst="rect">
            <a:avLst/>
          </a:prstGeom>
        </p:spPr>
      </p:pic>
      <p:pic>
        <p:nvPicPr>
          <p:cNvPr id="10" name="Picture 9" descr="A picture containing text, handwriting, font, screenshot&#10;&#10;Description automatically generated">
            <a:extLst>
              <a:ext uri="{FF2B5EF4-FFF2-40B4-BE49-F238E27FC236}">
                <a16:creationId xmlns:a16="http://schemas.microsoft.com/office/drawing/2014/main" id="{6BF5156A-C90E-8D05-69B2-973601E3860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6247" y="2706367"/>
            <a:ext cx="1914256" cy="2150396"/>
          </a:xfrm>
          <a:prstGeom prst="rect">
            <a:avLst/>
          </a:prstGeom>
        </p:spPr>
      </p:pic>
      <p:sp>
        <p:nvSpPr>
          <p:cNvPr id="13" name="Arrow: Right 12">
            <a:extLst>
              <a:ext uri="{FF2B5EF4-FFF2-40B4-BE49-F238E27FC236}">
                <a16:creationId xmlns:a16="http://schemas.microsoft.com/office/drawing/2014/main" id="{58DD13E5-2F3A-9B21-19D6-FD8DD2D51717}"/>
              </a:ext>
            </a:extLst>
          </p:cNvPr>
          <p:cNvSpPr/>
          <p:nvPr/>
        </p:nvSpPr>
        <p:spPr>
          <a:xfrm>
            <a:off x="5517592" y="3582826"/>
            <a:ext cx="621069" cy="4050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dirty="0"/>
          </a:p>
        </p:txBody>
      </p:sp>
      <p:sp>
        <p:nvSpPr>
          <p:cNvPr id="14" name="Arrow: Right 13">
            <a:extLst>
              <a:ext uri="{FF2B5EF4-FFF2-40B4-BE49-F238E27FC236}">
                <a16:creationId xmlns:a16="http://schemas.microsoft.com/office/drawing/2014/main" id="{5F71450B-5CF6-1396-61B7-38841356B3D5}"/>
              </a:ext>
            </a:extLst>
          </p:cNvPr>
          <p:cNvSpPr/>
          <p:nvPr/>
        </p:nvSpPr>
        <p:spPr>
          <a:xfrm>
            <a:off x="2171651" y="3531006"/>
            <a:ext cx="621069" cy="405045"/>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5" name="TextBox 14">
            <a:extLst>
              <a:ext uri="{FF2B5EF4-FFF2-40B4-BE49-F238E27FC236}">
                <a16:creationId xmlns:a16="http://schemas.microsoft.com/office/drawing/2014/main" id="{AB2AC1D1-345E-FF7B-E9ED-DFE829C6DE39}"/>
              </a:ext>
            </a:extLst>
          </p:cNvPr>
          <p:cNvSpPr txBox="1"/>
          <p:nvPr/>
        </p:nvSpPr>
        <p:spPr>
          <a:xfrm>
            <a:off x="125890" y="2173547"/>
            <a:ext cx="2079231" cy="300082"/>
          </a:xfrm>
          <a:prstGeom prst="rect">
            <a:avLst/>
          </a:prstGeom>
          <a:noFill/>
        </p:spPr>
        <p:txBody>
          <a:bodyPr wrap="square" rtlCol="0">
            <a:spAutoFit/>
          </a:bodyPr>
          <a:lstStyle/>
          <a:p>
            <a:pPr algn="ctr"/>
            <a:r>
              <a:rPr lang="en-GB" sz="1350" b="1" dirty="0"/>
              <a:t>Objective function</a:t>
            </a:r>
          </a:p>
        </p:txBody>
      </p:sp>
      <p:sp>
        <p:nvSpPr>
          <p:cNvPr id="17" name="TextBox 16">
            <a:extLst>
              <a:ext uri="{FF2B5EF4-FFF2-40B4-BE49-F238E27FC236}">
                <a16:creationId xmlns:a16="http://schemas.microsoft.com/office/drawing/2014/main" id="{F25CC18F-2024-A811-3287-A02EC49FB316}"/>
              </a:ext>
            </a:extLst>
          </p:cNvPr>
          <p:cNvSpPr txBox="1"/>
          <p:nvPr/>
        </p:nvSpPr>
        <p:spPr>
          <a:xfrm>
            <a:off x="2239664" y="2159812"/>
            <a:ext cx="3744150" cy="300082"/>
          </a:xfrm>
          <a:prstGeom prst="rect">
            <a:avLst/>
          </a:prstGeom>
          <a:noFill/>
        </p:spPr>
        <p:txBody>
          <a:bodyPr wrap="square" rtlCol="0">
            <a:spAutoFit/>
          </a:bodyPr>
          <a:lstStyle/>
          <a:p>
            <a:pPr algn="ctr"/>
            <a:r>
              <a:rPr lang="en-GB" sz="1350" b="1" dirty="0"/>
              <a:t>Multi-objective optimisation algorithm</a:t>
            </a:r>
          </a:p>
        </p:txBody>
      </p:sp>
      <mc:AlternateContent xmlns:mc="http://schemas.openxmlformats.org/markup-compatibility/2006">
        <mc:Choice xmlns:a14="http://schemas.microsoft.com/office/drawing/2010/main" Requires="a14">
          <p:sp>
            <p:nvSpPr>
              <p:cNvPr id="3" name="Titel 1">
                <a:extLst>
                  <a:ext uri="{FF2B5EF4-FFF2-40B4-BE49-F238E27FC236}">
                    <a16:creationId xmlns:a16="http://schemas.microsoft.com/office/drawing/2014/main" id="{254C9A28-F752-59BC-A1C3-6855D2823169}"/>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FCC-</a:t>
                </a:r>
                <a:r>
                  <a:rPr lang="en-US" altLang="de-DE"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ee</a:t>
                </a: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a:t>
                </a:r>
                <a14:m>
                  <m:oMath xmlns:m="http://schemas.openxmlformats.org/officeDocument/2006/math">
                    <m:r>
                      <m:rPr>
                        <m:sty m:val="p"/>
                      </m:rPr>
                      <a:rPr lang="en-US" altLang="de-DE" sz="3600" dirty="0"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acc>
                      <m:accPr>
                        <m:chr m:val="̅"/>
                        <m:ctrlP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accPr>
                      <m:e>
                        <m:r>
                          <m:rPr>
                            <m:sty m:val="p"/>
                          </m:rPr>
                          <a:rPr lang="en-US" altLang="de-DE" sz="360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e>
                    </m:acc>
                    <m: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 </m:t>
                    </m:r>
                  </m:oMath>
                </a14:m>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studies, 2021-23</a:t>
                </a:r>
              </a:p>
            </p:txBody>
          </p:sp>
        </mc:Choice>
        <mc:Fallback>
          <p:sp>
            <p:nvSpPr>
              <p:cNvPr id="3" name="Titel 1">
                <a:extLst>
                  <a:ext uri="{FF2B5EF4-FFF2-40B4-BE49-F238E27FC236}">
                    <a16:creationId xmlns:a16="http://schemas.microsoft.com/office/drawing/2014/main" id="{254C9A28-F752-59BC-A1C3-6855D2823169}"/>
                  </a:ext>
                </a:extLst>
              </p:cNvPr>
              <p:cNvSpPr txBox="1">
                <a:spLocks noRot="1" noChangeAspect="1" noMove="1" noResize="1" noEditPoints="1" noAdjustHandles="1" noChangeArrowheads="1" noChangeShapeType="1" noTextEdit="1"/>
              </p:cNvSpPr>
              <p:nvPr/>
            </p:nvSpPr>
            <p:spPr>
              <a:xfrm>
                <a:off x="628649" y="310505"/>
                <a:ext cx="7643283" cy="509588"/>
              </a:xfrm>
              <a:prstGeom prst="rect">
                <a:avLst/>
              </a:prstGeom>
              <a:blipFill>
                <a:blip r:embed="rId6"/>
                <a:stretch>
                  <a:fillRect t="-38095" b="-59524"/>
                </a:stretch>
              </a:blipFill>
            </p:spPr>
            <p:txBody>
              <a:bodyPr/>
              <a:lstStyle/>
              <a:p>
                <a:r>
                  <a:rPr lang="en-US">
                    <a:noFill/>
                  </a:rPr>
                  <a:t> </a:t>
                </a:r>
              </a:p>
            </p:txBody>
          </p:sp>
        </mc:Fallback>
      </mc:AlternateContent>
      <p:sp>
        <p:nvSpPr>
          <p:cNvPr id="7" name="TextBox 6">
            <a:extLst>
              <a:ext uri="{FF2B5EF4-FFF2-40B4-BE49-F238E27FC236}">
                <a16:creationId xmlns:a16="http://schemas.microsoft.com/office/drawing/2014/main" id="{58FB4881-7B6C-95D1-B872-63B1E969A9D3}"/>
              </a:ext>
            </a:extLst>
          </p:cNvPr>
          <p:cNvSpPr txBox="1"/>
          <p:nvPr/>
        </p:nvSpPr>
        <p:spPr>
          <a:xfrm>
            <a:off x="628649" y="6464447"/>
            <a:ext cx="3577903" cy="369332"/>
          </a:xfrm>
          <a:prstGeom prst="rect">
            <a:avLst/>
          </a:prstGeom>
          <a:noFill/>
        </p:spPr>
        <p:txBody>
          <a:bodyPr wrap="none" rtlCol="0">
            <a:spAutoFit/>
          </a:bodyPr>
          <a:lstStyle/>
          <a:p>
            <a:r>
              <a:rPr lang="en-US" dirty="0">
                <a:hlinkClick r:id="rId7"/>
              </a:rPr>
              <a:t>https://zenodo.org/record/7661145</a:t>
            </a:r>
            <a:endParaRPr lang="en-US" dirty="0"/>
          </a:p>
        </p:txBody>
      </p:sp>
      <p:sp>
        <p:nvSpPr>
          <p:cNvPr id="16" name="TextBox 15">
            <a:extLst>
              <a:ext uri="{FF2B5EF4-FFF2-40B4-BE49-F238E27FC236}">
                <a16:creationId xmlns:a16="http://schemas.microsoft.com/office/drawing/2014/main" id="{AB6FB2BD-7D69-7483-2B08-0CC62524E411}"/>
              </a:ext>
            </a:extLst>
          </p:cNvPr>
          <p:cNvSpPr txBox="1"/>
          <p:nvPr/>
        </p:nvSpPr>
        <p:spPr>
          <a:xfrm>
            <a:off x="6776059" y="2166265"/>
            <a:ext cx="1923560" cy="300082"/>
          </a:xfrm>
          <a:prstGeom prst="rect">
            <a:avLst/>
          </a:prstGeom>
          <a:noFill/>
        </p:spPr>
        <p:txBody>
          <a:bodyPr wrap="square" rtlCol="0">
            <a:spAutoFit/>
          </a:bodyPr>
          <a:lstStyle/>
          <a:p>
            <a:pPr algn="ctr"/>
            <a:r>
              <a:rPr lang="en-GB" sz="1350" b="1" dirty="0"/>
              <a:t>Cavity Designs</a:t>
            </a:r>
          </a:p>
        </p:txBody>
      </p:sp>
    </p:spTree>
    <p:extLst>
      <p:ext uri="{BB962C8B-B14F-4D97-AF65-F5344CB8AC3E}">
        <p14:creationId xmlns:p14="http://schemas.microsoft.com/office/powerpoint/2010/main" val="37523463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405BC2E8-EFF3-A923-C585-9BD3C1D4517F}"/>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396804" y="1748053"/>
            <a:ext cx="3499484" cy="1166494"/>
          </a:xfrm>
          <a:prstGeom prst="rect">
            <a:avLst/>
          </a:prstGeom>
        </p:spPr>
      </p:pic>
      <p:sp>
        <p:nvSpPr>
          <p:cNvPr id="6" name="Foliennummernplatzhalter 5"/>
          <p:cNvSpPr>
            <a:spLocks noGrp="1"/>
          </p:cNvSpPr>
          <p:nvPr>
            <p:ph type="sldNum" sz="quarter" idx="12"/>
          </p:nvPr>
        </p:nvSpPr>
        <p:spPr/>
        <p:txBody>
          <a:bodyPr/>
          <a:lstStyle/>
          <a:p>
            <a:pPr>
              <a:defRPr/>
            </a:pPr>
            <a:fld id="{51BFAF71-3E7D-4660-B669-990E4ED1AF8B}" type="slidenum">
              <a:rPr lang="de-DE" altLang="de-DE" sz="900"/>
              <a:pPr>
                <a:defRPr/>
              </a:pPr>
              <a:t>17</a:t>
            </a:fld>
            <a:endParaRPr lang="de-DE" altLang="de-DE" sz="900" dirty="0"/>
          </a:p>
        </p:txBody>
      </p:sp>
      <mc:AlternateContent xmlns:mc="http://schemas.openxmlformats.org/markup-compatibility/2006">
        <mc:Choice xmlns:a14="http://schemas.microsoft.com/office/drawing/2010/main" Requires="a14">
          <p:graphicFrame>
            <p:nvGraphicFramePr>
              <p:cNvPr id="7" name="Tabelle 1">
                <a:extLst>
                  <a:ext uri="{FF2B5EF4-FFF2-40B4-BE49-F238E27FC236}">
                    <a16:creationId xmlns:a16="http://schemas.microsoft.com/office/drawing/2014/main" id="{76F0993E-0903-E31F-C15C-708E62C680C0}"/>
                  </a:ext>
                </a:extLst>
              </p:cNvPr>
              <p:cNvGraphicFramePr>
                <a:graphicFrameLocks noGrp="1"/>
              </p:cNvGraphicFramePr>
              <p:nvPr>
                <p:extLst>
                  <p:ext uri="{D42A27DB-BD31-4B8C-83A1-F6EECF244321}">
                    <p14:modId xmlns:p14="http://schemas.microsoft.com/office/powerpoint/2010/main" val="3513898"/>
                  </p:ext>
                </p:extLst>
              </p:nvPr>
            </p:nvGraphicFramePr>
            <p:xfrm>
              <a:off x="293742" y="1083174"/>
              <a:ext cx="8734511" cy="826029"/>
            </p:xfrm>
            <a:graphic>
              <a:graphicData uri="http://schemas.openxmlformats.org/drawingml/2006/table">
                <a:tbl>
                  <a:tblPr firstRow="1" bandRow="1">
                    <a:tableStyleId>{5C22544A-7EE6-4342-B048-85BDC9FD1C3A}</a:tableStyleId>
                  </a:tblPr>
                  <a:tblGrid>
                    <a:gridCol w="1898703">
                      <a:extLst>
                        <a:ext uri="{9D8B030D-6E8A-4147-A177-3AD203B41FA5}">
                          <a16:colId xmlns:a16="http://schemas.microsoft.com/office/drawing/2014/main" val="20001"/>
                        </a:ext>
                      </a:extLst>
                    </a:gridCol>
                    <a:gridCol w="3240360">
                      <a:extLst>
                        <a:ext uri="{9D8B030D-6E8A-4147-A177-3AD203B41FA5}">
                          <a16:colId xmlns:a16="http://schemas.microsoft.com/office/drawing/2014/main" val="188119632"/>
                        </a:ext>
                      </a:extLst>
                    </a:gridCol>
                    <a:gridCol w="3595448">
                      <a:extLst>
                        <a:ext uri="{9D8B030D-6E8A-4147-A177-3AD203B41FA5}">
                          <a16:colId xmlns:a16="http://schemas.microsoft.com/office/drawing/2014/main" val="20002"/>
                        </a:ext>
                      </a:extLst>
                    </a:gridCol>
                  </a:tblGrid>
                  <a:tr h="457173">
                    <a:tc>
                      <a:txBody>
                        <a:bodyPr/>
                        <a:lstStyle/>
                        <a:p>
                          <a:pPr algn="ctr"/>
                          <a:r>
                            <a:rPr lang="en-US" sz="1200" b="1" dirty="0"/>
                            <a:t>Variable</a:t>
                          </a:r>
                        </a:p>
                      </a:txBody>
                      <a:tcPr marL="68580" marR="68580" marT="34290" marB="34290" anchor="ctr"/>
                    </a:tc>
                    <a:tc>
                      <a:txBody>
                        <a:bodyPr/>
                        <a:lstStyle/>
                        <a:p>
                          <a:pPr/>
                          <a14:m>
                            <m:oMathPara xmlns:m="http://schemas.openxmlformats.org/officeDocument/2006/math">
                              <m:oMathParaPr>
                                <m:jc m:val="centerGroup"/>
                              </m:oMathParaPr>
                              <m:oMath xmlns:m="http://schemas.openxmlformats.org/officeDocument/2006/math">
                                <m:r>
                                  <a:rPr lang="en-US" sz="1200" b="1" i="0" smtClean="0">
                                    <a:latin typeface="Cambria Math" panose="02040503050406030204" pitchFamily="18" charset="0"/>
                                  </a:rPr>
                                  <m:t>𝐂𝟑𝟕𝟗𝟓</m:t>
                                </m:r>
                              </m:oMath>
                            </m:oMathPara>
                          </a14:m>
                          <a:endParaRPr lang="en-GB" sz="1200" b="1" i="0" dirty="0"/>
                        </a:p>
                      </a:txBody>
                      <a:tcPr marL="68580" marR="68580" marT="34290" marB="34290" anchor="ctr"/>
                    </a:tc>
                    <a:tc>
                      <a:txBody>
                        <a:bodyPr/>
                        <a:lstStyle/>
                        <a:p>
                          <a:pPr algn="ctr"/>
                          <a14:m>
                            <m:oMathPara xmlns:m="http://schemas.openxmlformats.org/officeDocument/2006/math">
                              <m:oMathParaPr>
                                <m:jc m:val="centerGroup"/>
                              </m:oMathParaPr>
                              <m:oMath xmlns:m="http://schemas.openxmlformats.org/officeDocument/2006/math">
                                <m:r>
                                  <a:rPr lang="en-US" sz="1200" b="1" i="0" dirty="0" smtClean="0">
                                    <a:latin typeface="Cambria Math" panose="02040503050406030204" pitchFamily="18" charset="0"/>
                                  </a:rPr>
                                  <m:t>𝐅𝐂</m:t>
                                </m:r>
                                <m:sSub>
                                  <m:sSubPr>
                                    <m:ctrlPr>
                                      <a:rPr lang="en-US" sz="1200" b="1" i="1" dirty="0" smtClean="0">
                                        <a:latin typeface="Cambria Math" panose="02040503050406030204" pitchFamily="18" charset="0"/>
                                      </a:rPr>
                                    </m:ctrlPr>
                                  </m:sSubPr>
                                  <m:e>
                                    <m:r>
                                      <a:rPr lang="en-US" sz="1200" b="1" i="0" dirty="0" smtClean="0">
                                        <a:latin typeface="Cambria Math" panose="02040503050406030204" pitchFamily="18" charset="0"/>
                                      </a:rPr>
                                      <m:t>𝐂</m:t>
                                    </m:r>
                                  </m:e>
                                  <m:sub>
                                    <m:r>
                                      <a:rPr lang="en-US" sz="1200" b="1" i="0" dirty="0" smtClean="0">
                                        <a:latin typeface="Cambria Math" panose="02040503050406030204" pitchFamily="18" charset="0"/>
                                      </a:rPr>
                                      <m:t>𝐔𝐑𝐎𝐒𝟓</m:t>
                                    </m:r>
                                  </m:sub>
                                </m:sSub>
                              </m:oMath>
                            </m:oMathPara>
                          </a14:m>
                          <a:endParaRPr lang="en-US" sz="1200" b="1" i="0" dirty="0"/>
                        </a:p>
                      </a:txBody>
                      <a:tcPr marL="68580" marR="68580" marT="34290" marB="34290" anchor="ctr"/>
                    </a:tc>
                    <a:extLst>
                      <a:ext uri="{0D108BD9-81ED-4DB2-BD59-A6C34878D82A}">
                        <a16:rowId xmlns:a16="http://schemas.microsoft.com/office/drawing/2014/main" val="10000"/>
                      </a:ext>
                    </a:extLst>
                  </a:tr>
                  <a:tr h="368856">
                    <a:tc>
                      <a:txBody>
                        <a:bodyPr/>
                        <a:lstStyle/>
                        <a:p>
                          <a:pPr algn="ctr"/>
                          <a14:m>
                            <m:oMath xmlns:m="http://schemas.openxmlformats.org/officeDocument/2006/math">
                              <m:sSub>
                                <m:sSubPr>
                                  <m:ctrlPr>
                                    <a:rPr lang="en-US" sz="1200" b="1" i="1" dirty="0" smtClean="0">
                                      <a:latin typeface="Cambria Math" panose="02040503050406030204" pitchFamily="18" charset="0"/>
                                    </a:rPr>
                                  </m:ctrlPr>
                                </m:sSubPr>
                                <m:e>
                                  <m:r>
                                    <a:rPr lang="en-US" sz="1200" b="1" i="1" dirty="0" smtClean="0">
                                      <a:latin typeface="Cambria Math" panose="02040503050406030204" pitchFamily="18" charset="0"/>
                                    </a:rPr>
                                    <m:t>𝑹</m:t>
                                  </m:r>
                                </m:e>
                                <m:sub>
                                  <m:r>
                                    <a:rPr lang="en-US" sz="1200" b="1" i="1" dirty="0" smtClean="0">
                                      <a:latin typeface="Cambria Math" panose="02040503050406030204" pitchFamily="18" charset="0"/>
                                    </a:rPr>
                                    <m:t>𝒊</m:t>
                                  </m:r>
                                </m:sub>
                              </m:sSub>
                              <m:r>
                                <a:rPr lang="en-US" sz="1200" b="1" i="1" dirty="0" smtClean="0">
                                  <a:latin typeface="Cambria Math" panose="02040503050406030204" pitchFamily="18" charset="0"/>
                                </a:rPr>
                                <m:t>, </m:t>
                              </m:r>
                              <m:sSub>
                                <m:sSubPr>
                                  <m:ctrlPr>
                                    <a:rPr lang="en-US" sz="1200" b="1" i="1" dirty="0" smtClean="0">
                                      <a:latin typeface="Cambria Math" panose="02040503050406030204" pitchFamily="18" charset="0"/>
                                    </a:rPr>
                                  </m:ctrlPr>
                                </m:sSubPr>
                                <m:e>
                                  <m:r>
                                    <a:rPr lang="en-US" sz="1200" b="1" i="1" dirty="0" smtClean="0">
                                      <a:latin typeface="Cambria Math" panose="02040503050406030204" pitchFamily="18" charset="0"/>
                                    </a:rPr>
                                    <m:t>𝑹</m:t>
                                  </m:r>
                                </m:e>
                                <m:sub>
                                  <m:r>
                                    <a:rPr lang="en-US" sz="1200" b="1" i="1" dirty="0" smtClean="0">
                                      <a:latin typeface="Cambria Math" panose="02040503050406030204" pitchFamily="18" charset="0"/>
                                    </a:rPr>
                                    <m:t>𝒊𝒆</m:t>
                                  </m:r>
                                </m:sub>
                              </m:sSub>
                            </m:oMath>
                          </a14:m>
                          <a:r>
                            <a:rPr lang="en-US" sz="1200" b="1" dirty="0"/>
                            <a:t> [mm]</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dirty="0">
                              <a:solidFill>
                                <a:schemeClr val="accent1">
                                  <a:lumMod val="50000"/>
                                </a:schemeClr>
                              </a:solidFill>
                            </a:rPr>
                            <a:t>72/</a:t>
                          </a:r>
                          <a:r>
                            <a:rPr lang="en-US" sz="1500" b="0" i="0" dirty="0">
                              <a:solidFill>
                                <a:schemeClr val="accent1">
                                  <a:lumMod val="50000"/>
                                </a:schemeClr>
                              </a:solidFill>
                            </a:rPr>
                            <a:t>80</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dirty="0">
                              <a:solidFill>
                                <a:schemeClr val="accent1">
                                  <a:lumMod val="50000"/>
                                </a:schemeClr>
                              </a:solidFill>
                            </a:rPr>
                            <a:t>60/</a:t>
                          </a:r>
                          <a:r>
                            <a:rPr lang="en-US" sz="1500" b="0" dirty="0">
                              <a:solidFill>
                                <a:schemeClr val="accent1">
                                  <a:lumMod val="50000"/>
                                </a:schemeClr>
                              </a:solidFill>
                            </a:rPr>
                            <a:t>78</a:t>
                          </a:r>
                        </a:p>
                      </a:txBody>
                      <a:tcPr marL="5715" marR="5715" marT="5715" marB="0" anchor="ctr"/>
                    </a:tc>
                    <a:extLst>
                      <a:ext uri="{0D108BD9-81ED-4DB2-BD59-A6C34878D82A}">
                        <a16:rowId xmlns:a16="http://schemas.microsoft.com/office/drawing/2014/main" val="3172160807"/>
                      </a:ext>
                    </a:extLst>
                  </a:tr>
                </a:tbl>
              </a:graphicData>
            </a:graphic>
          </p:graphicFrame>
        </mc:Choice>
        <mc:Fallback>
          <p:graphicFrame>
            <p:nvGraphicFramePr>
              <p:cNvPr id="7" name="Tabelle 1">
                <a:extLst>
                  <a:ext uri="{FF2B5EF4-FFF2-40B4-BE49-F238E27FC236}">
                    <a16:creationId xmlns:a16="http://schemas.microsoft.com/office/drawing/2014/main" id="{76F0993E-0903-E31F-C15C-708E62C680C0}"/>
                  </a:ext>
                </a:extLst>
              </p:cNvPr>
              <p:cNvGraphicFramePr>
                <a:graphicFrameLocks noGrp="1"/>
              </p:cNvGraphicFramePr>
              <p:nvPr>
                <p:extLst>
                  <p:ext uri="{D42A27DB-BD31-4B8C-83A1-F6EECF244321}">
                    <p14:modId xmlns:p14="http://schemas.microsoft.com/office/powerpoint/2010/main" val="3513898"/>
                  </p:ext>
                </p:extLst>
              </p:nvPr>
            </p:nvGraphicFramePr>
            <p:xfrm>
              <a:off x="293742" y="1083174"/>
              <a:ext cx="8734511" cy="826029"/>
            </p:xfrm>
            <a:graphic>
              <a:graphicData uri="http://schemas.openxmlformats.org/drawingml/2006/table">
                <a:tbl>
                  <a:tblPr firstRow="1" bandRow="1">
                    <a:tableStyleId>{5C22544A-7EE6-4342-B048-85BDC9FD1C3A}</a:tableStyleId>
                  </a:tblPr>
                  <a:tblGrid>
                    <a:gridCol w="1898703">
                      <a:extLst>
                        <a:ext uri="{9D8B030D-6E8A-4147-A177-3AD203B41FA5}">
                          <a16:colId xmlns:a16="http://schemas.microsoft.com/office/drawing/2014/main" val="20001"/>
                        </a:ext>
                      </a:extLst>
                    </a:gridCol>
                    <a:gridCol w="3240360">
                      <a:extLst>
                        <a:ext uri="{9D8B030D-6E8A-4147-A177-3AD203B41FA5}">
                          <a16:colId xmlns:a16="http://schemas.microsoft.com/office/drawing/2014/main" val="188119632"/>
                        </a:ext>
                      </a:extLst>
                    </a:gridCol>
                    <a:gridCol w="3595448">
                      <a:extLst>
                        <a:ext uri="{9D8B030D-6E8A-4147-A177-3AD203B41FA5}">
                          <a16:colId xmlns:a16="http://schemas.microsoft.com/office/drawing/2014/main" val="20002"/>
                        </a:ext>
                      </a:extLst>
                    </a:gridCol>
                  </a:tblGrid>
                  <a:tr h="457173">
                    <a:tc>
                      <a:txBody>
                        <a:bodyPr/>
                        <a:lstStyle/>
                        <a:p>
                          <a:pPr algn="ctr"/>
                          <a:r>
                            <a:rPr lang="en-US" sz="1200" b="1" dirty="0"/>
                            <a:t>Variable</a:t>
                          </a:r>
                        </a:p>
                      </a:txBody>
                      <a:tcPr marL="68580" marR="68580" marT="34290" marB="34290" anchor="ctr"/>
                    </a:tc>
                    <a:tc>
                      <a:txBody>
                        <a:bodyPr/>
                        <a:lstStyle/>
                        <a:p>
                          <a:endParaRPr lang="en-US"/>
                        </a:p>
                      </a:txBody>
                      <a:tcPr marL="68580" marR="68580" marT="34290" marB="34290" anchor="ctr">
                        <a:blipFill>
                          <a:blip r:embed="rId3"/>
                          <a:stretch>
                            <a:fillRect l="-58835" t="-1316" r="-111654" b="-89474"/>
                          </a:stretch>
                        </a:blipFill>
                      </a:tcPr>
                    </a:tc>
                    <a:tc>
                      <a:txBody>
                        <a:bodyPr/>
                        <a:lstStyle/>
                        <a:p>
                          <a:endParaRPr lang="en-US"/>
                        </a:p>
                      </a:txBody>
                      <a:tcPr marL="68580" marR="68580" marT="34290" marB="34290" anchor="ctr">
                        <a:blipFill>
                          <a:blip r:embed="rId3"/>
                          <a:stretch>
                            <a:fillRect l="-143220" t="-1316" r="-678" b="-89474"/>
                          </a:stretch>
                        </a:blipFill>
                      </a:tcPr>
                    </a:tc>
                    <a:extLst>
                      <a:ext uri="{0D108BD9-81ED-4DB2-BD59-A6C34878D82A}">
                        <a16:rowId xmlns:a16="http://schemas.microsoft.com/office/drawing/2014/main" val="10000"/>
                      </a:ext>
                    </a:extLst>
                  </a:tr>
                  <a:tr h="368856">
                    <a:tc>
                      <a:txBody>
                        <a:bodyPr/>
                        <a:lstStyle/>
                        <a:p>
                          <a:endParaRPr lang="en-US"/>
                        </a:p>
                      </a:txBody>
                      <a:tcPr marL="5715" marR="5715" marT="5715" marB="0" anchor="ctr">
                        <a:blipFill>
                          <a:blip r:embed="rId3"/>
                          <a:stretch>
                            <a:fillRect l="-321" t="-126230" r="-360897" b="-11475"/>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dirty="0">
                              <a:solidFill>
                                <a:schemeClr val="accent1">
                                  <a:lumMod val="50000"/>
                                </a:schemeClr>
                              </a:solidFill>
                            </a:rPr>
                            <a:t>72/</a:t>
                          </a:r>
                          <a:r>
                            <a:rPr lang="en-US" sz="1500" b="0" i="0" dirty="0">
                              <a:solidFill>
                                <a:schemeClr val="accent1">
                                  <a:lumMod val="50000"/>
                                </a:schemeClr>
                              </a:solidFill>
                            </a:rPr>
                            <a:t>80</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dirty="0">
                              <a:solidFill>
                                <a:schemeClr val="accent1">
                                  <a:lumMod val="50000"/>
                                </a:schemeClr>
                              </a:solidFill>
                            </a:rPr>
                            <a:t>60/</a:t>
                          </a:r>
                          <a:r>
                            <a:rPr lang="en-US" sz="1500" b="0" dirty="0">
                              <a:solidFill>
                                <a:schemeClr val="accent1">
                                  <a:lumMod val="50000"/>
                                </a:schemeClr>
                              </a:solidFill>
                            </a:rPr>
                            <a:t>78</a:t>
                          </a:r>
                        </a:p>
                      </a:txBody>
                      <a:tcPr marL="5715" marR="5715" marT="5715" marB="0" anchor="ctr"/>
                    </a:tc>
                    <a:extLst>
                      <a:ext uri="{0D108BD9-81ED-4DB2-BD59-A6C34878D82A}">
                        <a16:rowId xmlns:a16="http://schemas.microsoft.com/office/drawing/2014/main" val="3172160807"/>
                      </a:ext>
                    </a:extLst>
                  </a:tr>
                </a:tbl>
              </a:graphicData>
            </a:graphic>
          </p:graphicFrame>
        </mc:Fallback>
      </mc:AlternateContent>
      <p:pic>
        <p:nvPicPr>
          <p:cNvPr id="8" name="Picture 7" descr="Logo&#10;&#10;Description automatically generated">
            <a:extLst>
              <a:ext uri="{FF2B5EF4-FFF2-40B4-BE49-F238E27FC236}">
                <a16:creationId xmlns:a16="http://schemas.microsoft.com/office/drawing/2014/main" id="{8283A5F8-6BC7-0450-EEFA-05BB618A72B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428266" y="3116461"/>
            <a:ext cx="3448913" cy="1437047"/>
          </a:xfrm>
          <a:prstGeom prst="rect">
            <a:avLst/>
          </a:prstGeom>
        </p:spPr>
      </p:pic>
      <mc:AlternateContent xmlns:mc="http://schemas.openxmlformats.org/markup-compatibility/2006">
        <mc:Choice xmlns:a14="http://schemas.microsoft.com/office/drawing/2010/main" Requires="a14">
          <p:sp>
            <p:nvSpPr>
              <p:cNvPr id="27" name="TextBox 26">
                <a:extLst>
                  <a:ext uri="{FF2B5EF4-FFF2-40B4-BE49-F238E27FC236}">
                    <a16:creationId xmlns:a16="http://schemas.microsoft.com/office/drawing/2014/main" id="{42CF2CF8-F9D4-EF25-D666-04DA8DE01442}"/>
                  </a:ext>
                </a:extLst>
              </p:cNvPr>
              <p:cNvSpPr txBox="1"/>
              <p:nvPr/>
            </p:nvSpPr>
            <p:spPr>
              <a:xfrm>
                <a:off x="6611939" y="4229472"/>
                <a:ext cx="1148472" cy="362984"/>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b="1" dirty="0">
                          <a:latin typeface="Cambria Math" panose="02040503050406030204" pitchFamily="18" charset="0"/>
                        </a:rPr>
                        <m:t>𝐅𝐂𝐂</m:t>
                      </m:r>
                      <m:r>
                        <a:rPr lang="en-US" sz="1350" b="1" dirty="0">
                          <a:latin typeface="Cambria Math" panose="02040503050406030204" pitchFamily="18" charset="0"/>
                        </a:rPr>
                        <m:t>𝐔𝐑𝐎𝐒𝟓</m:t>
                      </m:r>
                    </m:oMath>
                  </m:oMathPara>
                </a14:m>
                <a:endParaRPr lang="en-US" b="1" dirty="0"/>
              </a:p>
            </p:txBody>
          </p:sp>
        </mc:Choice>
        <mc:Fallback>
          <p:sp>
            <p:nvSpPr>
              <p:cNvPr id="27" name="TextBox 26">
                <a:extLst>
                  <a:ext uri="{FF2B5EF4-FFF2-40B4-BE49-F238E27FC236}">
                    <a16:creationId xmlns:a16="http://schemas.microsoft.com/office/drawing/2014/main" id="{42CF2CF8-F9D4-EF25-D666-04DA8DE01442}"/>
                  </a:ext>
                </a:extLst>
              </p:cNvPr>
              <p:cNvSpPr txBox="1">
                <a:spLocks noRot="1" noChangeAspect="1" noMove="1" noResize="1" noEditPoints="1" noAdjustHandles="1" noChangeArrowheads="1" noChangeShapeType="1" noTextEdit="1"/>
              </p:cNvSpPr>
              <p:nvPr/>
            </p:nvSpPr>
            <p:spPr>
              <a:xfrm>
                <a:off x="6611939" y="4229472"/>
                <a:ext cx="1148472" cy="362984"/>
              </a:xfrm>
              <a:prstGeom prst="rect">
                <a:avLst/>
              </a:prstGeom>
              <a:blipFill>
                <a:blip r:embed="rId5"/>
                <a:stretch>
                  <a:fillRect l="-532"/>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14" name="TextBox 13">
                <a:extLst>
                  <a:ext uri="{FF2B5EF4-FFF2-40B4-BE49-F238E27FC236}">
                    <a16:creationId xmlns:a16="http://schemas.microsoft.com/office/drawing/2014/main" id="{A7181B1B-E638-A435-5DA5-B1B160BF839C}"/>
                  </a:ext>
                </a:extLst>
              </p:cNvPr>
              <p:cNvSpPr txBox="1"/>
              <p:nvPr/>
            </p:nvSpPr>
            <p:spPr>
              <a:xfrm>
                <a:off x="6773958" y="2798313"/>
                <a:ext cx="604616" cy="369332"/>
              </a:xfrm>
              <a:prstGeom prst="rect">
                <a:avLst/>
              </a:prstGeom>
              <a:noFill/>
            </p:spPr>
            <p:txBody>
              <a:bodyPr wrap="square">
                <a:spAutoFit/>
              </a:bodyPr>
              <a:lstStyle/>
              <a:p>
                <a:pPr algn="ctr"/>
                <a14:m>
                  <m:oMathPara xmlns:m="http://schemas.openxmlformats.org/officeDocument/2006/math">
                    <m:oMathParaPr>
                      <m:jc m:val="centerGroup"/>
                    </m:oMathParaPr>
                    <m:oMath xmlns:m="http://schemas.openxmlformats.org/officeDocument/2006/math">
                      <m:r>
                        <a:rPr lang="en-US" b="1" dirty="0">
                          <a:latin typeface="Cambria Math" panose="02040503050406030204" pitchFamily="18" charset="0"/>
                        </a:rPr>
                        <m:t>𝐂𝟑𝟕𝟗𝟓</m:t>
                      </m:r>
                    </m:oMath>
                  </m:oMathPara>
                </a14:m>
                <a:endParaRPr lang="en-GB" sz="1350" dirty="0"/>
              </a:p>
            </p:txBody>
          </p:sp>
        </mc:Choice>
        <mc:Fallback>
          <p:sp>
            <p:nvSpPr>
              <p:cNvPr id="14" name="TextBox 13">
                <a:extLst>
                  <a:ext uri="{FF2B5EF4-FFF2-40B4-BE49-F238E27FC236}">
                    <a16:creationId xmlns:a16="http://schemas.microsoft.com/office/drawing/2014/main" id="{A7181B1B-E638-A435-5DA5-B1B160BF839C}"/>
                  </a:ext>
                </a:extLst>
              </p:cNvPr>
              <p:cNvSpPr txBox="1">
                <a:spLocks noRot="1" noChangeAspect="1" noMove="1" noResize="1" noEditPoints="1" noAdjustHandles="1" noChangeArrowheads="1" noChangeShapeType="1" noTextEdit="1"/>
              </p:cNvSpPr>
              <p:nvPr/>
            </p:nvSpPr>
            <p:spPr>
              <a:xfrm>
                <a:off x="6773958" y="2798313"/>
                <a:ext cx="604616" cy="369332"/>
              </a:xfrm>
              <a:prstGeom prst="rect">
                <a:avLst/>
              </a:prstGeom>
              <a:blipFill>
                <a:blip r:embed="rId6"/>
                <a:stretch>
                  <a:fillRect l="-24242" r="-18182"/>
                </a:stretch>
              </a:blipFill>
            </p:spPr>
            <p:txBody>
              <a:bodyPr/>
              <a:lstStyle/>
              <a:p>
                <a:r>
                  <a:rPr lang="en-US">
                    <a:noFill/>
                  </a:rPr>
                  <a:t> </a:t>
                </a:r>
              </a:p>
            </p:txBody>
          </p:sp>
        </mc:Fallback>
      </mc:AlternateContent>
      <p:sp>
        <p:nvSpPr>
          <p:cNvPr id="15" name="TextBox 14">
            <a:extLst>
              <a:ext uri="{FF2B5EF4-FFF2-40B4-BE49-F238E27FC236}">
                <a16:creationId xmlns:a16="http://schemas.microsoft.com/office/drawing/2014/main" id="{4CEFEDF7-9E36-4550-9926-D9943ABBA4AA}"/>
              </a:ext>
            </a:extLst>
          </p:cNvPr>
          <p:cNvSpPr txBox="1"/>
          <p:nvPr/>
        </p:nvSpPr>
        <p:spPr>
          <a:xfrm>
            <a:off x="522438" y="4210023"/>
            <a:ext cx="1725240" cy="300082"/>
          </a:xfrm>
          <a:prstGeom prst="rect">
            <a:avLst/>
          </a:prstGeom>
          <a:noFill/>
        </p:spPr>
        <p:txBody>
          <a:bodyPr wrap="square">
            <a:spAutoFit/>
          </a:bodyPr>
          <a:lstStyle/>
          <a:p>
            <a:pPr algn="ctr"/>
            <a:r>
              <a:rPr lang="en-GB" sz="1350" dirty="0"/>
              <a:t>Mid half-cell contour</a:t>
            </a:r>
          </a:p>
        </p:txBody>
      </p:sp>
      <p:sp>
        <p:nvSpPr>
          <p:cNvPr id="16" name="TextBox 15">
            <a:extLst>
              <a:ext uri="{FF2B5EF4-FFF2-40B4-BE49-F238E27FC236}">
                <a16:creationId xmlns:a16="http://schemas.microsoft.com/office/drawing/2014/main" id="{8732E850-42CB-FA74-7B0C-4C6ABDF9B8A3}"/>
              </a:ext>
            </a:extLst>
          </p:cNvPr>
          <p:cNvSpPr txBox="1"/>
          <p:nvPr/>
        </p:nvSpPr>
        <p:spPr>
          <a:xfrm>
            <a:off x="2846760" y="4223952"/>
            <a:ext cx="1725240" cy="300082"/>
          </a:xfrm>
          <a:prstGeom prst="rect">
            <a:avLst/>
          </a:prstGeom>
          <a:noFill/>
        </p:spPr>
        <p:txBody>
          <a:bodyPr wrap="square">
            <a:spAutoFit/>
          </a:bodyPr>
          <a:lstStyle/>
          <a:p>
            <a:pPr algn="ctr"/>
            <a:r>
              <a:rPr lang="en-GB" sz="1350" dirty="0"/>
              <a:t>End half-cell contour</a:t>
            </a:r>
          </a:p>
        </p:txBody>
      </p:sp>
      <p:pic>
        <p:nvPicPr>
          <p:cNvPr id="22" name="Picture 21" descr="A picture containing text, screenshot, line, diagram&#10;&#10;Description automatically generated">
            <a:extLst>
              <a:ext uri="{FF2B5EF4-FFF2-40B4-BE49-F238E27FC236}">
                <a16:creationId xmlns:a16="http://schemas.microsoft.com/office/drawing/2014/main" id="{A4D715FD-8AE5-C7B9-758C-B941E0C6C2C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7012" y="2208989"/>
            <a:ext cx="1611970" cy="2014963"/>
          </a:xfrm>
          <a:prstGeom prst="rect">
            <a:avLst/>
          </a:prstGeom>
        </p:spPr>
      </p:pic>
      <p:pic>
        <p:nvPicPr>
          <p:cNvPr id="24" name="Picture 23" descr="A picture containing text, screenshot, line, diagram&#10;&#10;Description automatically generated">
            <a:extLst>
              <a:ext uri="{FF2B5EF4-FFF2-40B4-BE49-F238E27FC236}">
                <a16:creationId xmlns:a16="http://schemas.microsoft.com/office/drawing/2014/main" id="{F08B80FC-80DD-F018-78CE-7A0EA96F957B}"/>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753538" y="2163063"/>
            <a:ext cx="1611970" cy="2014964"/>
          </a:xfrm>
          <a:prstGeom prst="rect">
            <a:avLst/>
          </a:prstGeom>
        </p:spPr>
      </p:pic>
      <mc:AlternateContent xmlns:mc="http://schemas.openxmlformats.org/markup-compatibility/2006">
        <mc:Choice xmlns:a14="http://schemas.microsoft.com/office/drawing/2010/main" Requires="a14">
          <p:sp>
            <p:nvSpPr>
              <p:cNvPr id="10" name="Titel 1">
                <a:extLst>
                  <a:ext uri="{FF2B5EF4-FFF2-40B4-BE49-F238E27FC236}">
                    <a16:creationId xmlns:a16="http://schemas.microsoft.com/office/drawing/2014/main" id="{A83A1360-E56D-269A-D9C8-ABAEF24729AB}"/>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FCC-</a:t>
                </a:r>
                <a:r>
                  <a:rPr lang="en-US" altLang="de-DE"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ee</a:t>
                </a: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a:t>
                </a:r>
                <a14:m>
                  <m:oMath xmlns:m="http://schemas.openxmlformats.org/officeDocument/2006/math">
                    <m:r>
                      <m:rPr>
                        <m:sty m:val="p"/>
                      </m:rPr>
                      <a:rPr lang="en-US" altLang="de-DE" sz="3600" dirty="0"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acc>
                      <m:accPr>
                        <m:chr m:val="̅"/>
                        <m:ctrlP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accPr>
                      <m:e>
                        <m:r>
                          <m:rPr>
                            <m:sty m:val="p"/>
                          </m:rPr>
                          <a:rPr lang="en-US" altLang="de-DE" sz="360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e>
                    </m:acc>
                    <m: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 </m:t>
                    </m:r>
                  </m:oMath>
                </a14:m>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studies, 2021-23</a:t>
                </a:r>
              </a:p>
            </p:txBody>
          </p:sp>
        </mc:Choice>
        <mc:Fallback>
          <p:sp>
            <p:nvSpPr>
              <p:cNvPr id="10" name="Titel 1">
                <a:extLst>
                  <a:ext uri="{FF2B5EF4-FFF2-40B4-BE49-F238E27FC236}">
                    <a16:creationId xmlns:a16="http://schemas.microsoft.com/office/drawing/2014/main" id="{A83A1360-E56D-269A-D9C8-ABAEF24729AB}"/>
                  </a:ext>
                </a:extLst>
              </p:cNvPr>
              <p:cNvSpPr txBox="1">
                <a:spLocks noRot="1" noChangeAspect="1" noMove="1" noResize="1" noEditPoints="1" noAdjustHandles="1" noChangeArrowheads="1" noChangeShapeType="1" noTextEdit="1"/>
              </p:cNvSpPr>
              <p:nvPr/>
            </p:nvSpPr>
            <p:spPr>
              <a:xfrm>
                <a:off x="628649" y="310505"/>
                <a:ext cx="7643283" cy="509588"/>
              </a:xfrm>
              <a:prstGeom prst="rect">
                <a:avLst/>
              </a:prstGeom>
              <a:blipFill>
                <a:blip r:embed="rId9"/>
                <a:stretch>
                  <a:fillRect t="-38095" b="-59524"/>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graphicFrame>
            <p:nvGraphicFramePr>
              <p:cNvPr id="11" name="Table 10">
                <a:extLst>
                  <a:ext uri="{FF2B5EF4-FFF2-40B4-BE49-F238E27FC236}">
                    <a16:creationId xmlns:a16="http://schemas.microsoft.com/office/drawing/2014/main" id="{37D3196E-8B42-51B7-77B5-8614F32F3A9F}"/>
                  </a:ext>
                </a:extLst>
              </p:cNvPr>
              <p:cNvGraphicFramePr>
                <a:graphicFrameLocks noGrp="1"/>
              </p:cNvGraphicFramePr>
              <p:nvPr>
                <p:extLst>
                  <p:ext uri="{D42A27DB-BD31-4B8C-83A1-F6EECF244321}">
                    <p14:modId xmlns:p14="http://schemas.microsoft.com/office/powerpoint/2010/main" val="4223841612"/>
                  </p:ext>
                </p:extLst>
              </p:nvPr>
            </p:nvGraphicFramePr>
            <p:xfrm>
              <a:off x="480807" y="4836342"/>
              <a:ext cx="8360380" cy="1738249"/>
            </p:xfrm>
            <a:graphic>
              <a:graphicData uri="http://schemas.openxmlformats.org/drawingml/2006/table">
                <a:tbl>
                  <a:tblPr firstRow="1" bandRow="1">
                    <a:tableStyleId>{5FD0F851-EC5A-4D38-B0AD-8093EC10F338}</a:tableStyleId>
                  </a:tblPr>
                  <a:tblGrid>
                    <a:gridCol w="3097922">
                      <a:extLst>
                        <a:ext uri="{9D8B030D-6E8A-4147-A177-3AD203B41FA5}">
                          <a16:colId xmlns:a16="http://schemas.microsoft.com/office/drawing/2014/main" val="943152877"/>
                        </a:ext>
                      </a:extLst>
                    </a:gridCol>
                    <a:gridCol w="2631229">
                      <a:extLst>
                        <a:ext uri="{9D8B030D-6E8A-4147-A177-3AD203B41FA5}">
                          <a16:colId xmlns:a16="http://schemas.microsoft.com/office/drawing/2014/main" val="58879405"/>
                        </a:ext>
                      </a:extLst>
                    </a:gridCol>
                    <a:gridCol w="2631229">
                      <a:extLst>
                        <a:ext uri="{9D8B030D-6E8A-4147-A177-3AD203B41FA5}">
                          <a16:colId xmlns:a16="http://schemas.microsoft.com/office/drawing/2014/main" val="4288312035"/>
                        </a:ext>
                      </a:extLst>
                    </a:gridCol>
                  </a:tblGrid>
                  <a:tr h="189023">
                    <a:tc>
                      <a:txBody>
                        <a:bodyPr/>
                        <a:lstStyle/>
                        <a:p>
                          <a:pPr algn="ctr"/>
                          <a:r>
                            <a:rPr lang="en-US" sz="1500" b="1" dirty="0"/>
                            <a:t>Variable</a:t>
                          </a:r>
                        </a:p>
                      </a:txBody>
                      <a:tcPr marL="68580" marR="68580" marT="34290" marB="34290" anchor="ctr"/>
                    </a:tc>
                    <a:tc>
                      <a:txBody>
                        <a:bodyPr/>
                        <a:lstStyle/>
                        <a:p>
                          <a:pPr algn="ctr"/>
                          <a14:m>
                            <m:oMath xmlns:m="http://schemas.openxmlformats.org/officeDocument/2006/math">
                              <m:r>
                                <a:rPr lang="en-US" sz="1500" b="1" dirty="0" smtClean="0"/>
                                <m:t>𝐅𝐂𝐂𝐔𝐑𝐎𝐒𝟓</m:t>
                              </m:r>
                            </m:oMath>
                          </a14:m>
                          <a:r>
                            <a:rPr lang="en-US" sz="1500" b="1" dirty="0"/>
                            <a:t> (2019)</a:t>
                          </a:r>
                          <a:endParaRPr lang="en-US" sz="1500" b="1" i="0" dirty="0"/>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1500" b="1" smtClean="0"/>
                                <m:t>𝐂𝟑𝟕𝟗𝟓</m:t>
                              </m:r>
                            </m:oMath>
                          </a14:m>
                          <a:r>
                            <a:rPr lang="en-GB" sz="1500" b="1" dirty="0"/>
                            <a:t> (2023)</a:t>
                          </a:r>
                          <a:endParaRPr lang="en-GB" sz="1500" b="1" i="0" dirty="0"/>
                        </a:p>
                      </a:txBody>
                      <a:tcPr marL="68580" marR="68580" marT="34290" marB="34290" anchor="ctr"/>
                    </a:tc>
                    <a:extLst>
                      <a:ext uri="{0D108BD9-81ED-4DB2-BD59-A6C34878D82A}">
                        <a16:rowId xmlns:a16="http://schemas.microsoft.com/office/drawing/2014/main" val="2745807742"/>
                      </a:ext>
                    </a:extLst>
                  </a:tr>
                  <a:tr h="195343">
                    <a:tc>
                      <a:txBody>
                        <a:bodyPr/>
                        <a:lstStyle/>
                        <a:p>
                          <a:pPr algn="ctr"/>
                          <a14:m>
                            <m:oMath xmlns:m="http://schemas.openxmlformats.org/officeDocument/2006/math">
                              <m:r>
                                <a:rPr lang="en-US" sz="1500" b="1" dirty="0" smtClean="0"/>
                                <m:t>𝑹</m:t>
                              </m:r>
                              <m:r>
                                <a:rPr lang="en-US" sz="1500" b="1" dirty="0" smtClean="0"/>
                                <m:t>/</m:t>
                              </m:r>
                              <m:r>
                                <a:rPr lang="en-US" sz="1500" b="1" dirty="0" smtClean="0"/>
                                <m:t>𝑸</m:t>
                              </m:r>
                            </m:oMath>
                          </a14:m>
                          <a:r>
                            <a:rPr lang="en-US" sz="1500" b="1" dirty="0"/>
                            <a:t> [</a:t>
                          </a:r>
                          <a14:m>
                            <m:oMath xmlns:m="http://schemas.openxmlformats.org/officeDocument/2006/math">
                              <m:r>
                                <a:rPr lang="el-GR" sz="1500" b="1" dirty="0" smtClean="0"/>
                                <m:t>Ω</m:t>
                              </m:r>
                            </m:oMath>
                          </a14:m>
                          <a:r>
                            <a:rPr lang="en-US" sz="1500" b="1" dirty="0"/>
                            <a:t>]</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000000"/>
                              </a:solidFill>
                              <a:effectLst/>
                            </a:rPr>
                            <a:t>521.06</a:t>
                          </a:r>
                          <a:endParaRPr lang="de-DE" sz="1500" b="1"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C00000"/>
                              </a:solidFill>
                              <a:effectLst/>
                            </a:rPr>
                            <a:t>448.1244</a:t>
                          </a:r>
                          <a:endParaRPr lang="de-DE" sz="1500" b="1" i="0" u="none" strike="noStrike" dirty="0">
                            <a:solidFill>
                              <a:srgbClr val="C00000"/>
                            </a:solidFill>
                            <a:effectLst/>
                            <a:latin typeface="+mn-lt"/>
                          </a:endParaRPr>
                        </a:p>
                      </a:txBody>
                      <a:tcPr marL="5715" marR="5715" marT="5715" marB="0" anchor="ctr"/>
                    </a:tc>
                    <a:extLst>
                      <a:ext uri="{0D108BD9-81ED-4DB2-BD59-A6C34878D82A}">
                        <a16:rowId xmlns:a16="http://schemas.microsoft.com/office/drawing/2014/main" val="332146146"/>
                      </a:ext>
                    </a:extLst>
                  </a:tr>
                  <a:tr h="195343">
                    <a:tc>
                      <a:txBody>
                        <a:bodyPr/>
                        <a:lstStyle/>
                        <a:p>
                          <a:pPr algn="ctr"/>
                          <a14:m>
                            <m:oMath xmlns:m="http://schemas.openxmlformats.org/officeDocument/2006/math">
                              <m:r>
                                <a:rPr lang="en-US" sz="1500" b="1" smtClean="0"/>
                                <m:t>𝑮</m:t>
                              </m:r>
                            </m:oMath>
                          </a14:m>
                          <a:r>
                            <a:rPr lang="en-US" sz="1500" b="1" dirty="0"/>
                            <a:t> [</a:t>
                          </a:r>
                          <a14:m>
                            <m:oMath xmlns:m="http://schemas.openxmlformats.org/officeDocument/2006/math">
                              <m:r>
                                <a:rPr lang="el-GR" sz="1500" b="1" dirty="0" smtClean="0"/>
                                <m:t>Ω</m:t>
                              </m:r>
                            </m:oMath>
                          </a14:m>
                          <a:r>
                            <a:rPr lang="en-US" sz="1500" b="1" dirty="0"/>
                            <a:t>]</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000000"/>
                              </a:solidFill>
                              <a:effectLst/>
                            </a:rPr>
                            <a:t>272.93</a:t>
                          </a:r>
                          <a:endParaRPr lang="de-DE" sz="1500" b="1"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C00000"/>
                              </a:solidFill>
                              <a:effectLst/>
                            </a:rPr>
                            <a:t>261.63</a:t>
                          </a:r>
                          <a:endParaRPr lang="de-DE" sz="1500" b="1" i="0" u="none" strike="noStrike" dirty="0">
                            <a:solidFill>
                              <a:srgbClr val="C00000"/>
                            </a:solidFill>
                            <a:effectLst/>
                            <a:latin typeface="+mn-lt"/>
                          </a:endParaRPr>
                        </a:p>
                      </a:txBody>
                      <a:tcPr marL="5715" marR="5715" marT="5715" marB="0" anchor="ctr"/>
                    </a:tc>
                    <a:extLst>
                      <a:ext uri="{0D108BD9-81ED-4DB2-BD59-A6C34878D82A}">
                        <a16:rowId xmlns:a16="http://schemas.microsoft.com/office/drawing/2014/main" val="2387395754"/>
                      </a:ext>
                    </a:extLst>
                  </a:tr>
                  <a:tr h="195343">
                    <a:tc>
                      <a:txBody>
                        <a:bodyPr/>
                        <a:lstStyle/>
                        <a:p>
                          <a:pPr algn="ctr"/>
                          <a14:m>
                            <m:oMath xmlns:m="http://schemas.openxmlformats.org/officeDocument/2006/math">
                              <m:sSub>
                                <m:sSubPr>
                                  <m:ctrlPr>
                                    <a:rPr lang="en-US" sz="1500" b="1" smtClean="0"/>
                                  </m:ctrlPr>
                                </m:sSubPr>
                                <m:e>
                                  <m:r>
                                    <a:rPr lang="en-US" sz="1500" b="1" smtClean="0"/>
                                    <m:t>𝒌</m:t>
                                  </m:r>
                                </m:e>
                                <m:sub>
                                  <m:r>
                                    <a:rPr lang="en-US" sz="1500" b="1" smtClean="0"/>
                                    <m:t>𝐜𝐜</m:t>
                                  </m:r>
                                </m:sub>
                              </m:sSub>
                            </m:oMath>
                          </a14:m>
                          <a:r>
                            <a:rPr lang="en-US" sz="1500" b="1" dirty="0"/>
                            <a:t> [%]</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dirty="0"/>
                            <a:t>2.04</a:t>
                          </a:r>
                          <a:endParaRPr lang="en-US" sz="1500" b="1" dirty="0">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dirty="0">
                              <a:solidFill>
                                <a:srgbClr val="003300"/>
                              </a:solidFill>
                            </a:rPr>
                            <a:t>2.64</a:t>
                          </a:r>
                          <a:endParaRPr lang="en-US" sz="1500" b="1" dirty="0">
                            <a:solidFill>
                              <a:srgbClr val="003300"/>
                            </a:solidFill>
                            <a:latin typeface="+mn-lt"/>
                          </a:endParaRPr>
                        </a:p>
                      </a:txBody>
                      <a:tcPr marL="5715" marR="5715" marT="5715" marB="0" anchor="ctr"/>
                    </a:tc>
                    <a:extLst>
                      <a:ext uri="{0D108BD9-81ED-4DB2-BD59-A6C34878D82A}">
                        <a16:rowId xmlns:a16="http://schemas.microsoft.com/office/drawing/2014/main" val="1531690122"/>
                      </a:ext>
                    </a:extLst>
                  </a:tr>
                  <a:tr h="195343">
                    <a:tc>
                      <a:txBody>
                        <a:bodyPr/>
                        <a:lstStyle/>
                        <a:p>
                          <a:pPr algn="ctr"/>
                          <a14:m>
                            <m:oMath xmlns:m="http://schemas.openxmlformats.org/officeDocument/2006/math">
                              <m:sSub>
                                <m:sSubPr>
                                  <m:ctrlPr>
                                    <a:rPr lang="en-US" sz="1500" b="1" dirty="0" smtClean="0"/>
                                  </m:ctrlPr>
                                </m:sSubPr>
                                <m:e>
                                  <m:r>
                                    <a:rPr lang="en-US" sz="1500" b="1" dirty="0" smtClean="0"/>
                                    <m:t>𝑬</m:t>
                                  </m:r>
                                </m:e>
                                <m:sub>
                                  <m:r>
                                    <a:rPr lang="en-US" sz="1500" b="1" dirty="0" smtClean="0"/>
                                    <m:t>𝒑𝒌</m:t>
                                  </m:r>
                                </m:sub>
                              </m:sSub>
                              <m:r>
                                <a:rPr lang="en-US" sz="1500" b="1" dirty="0" smtClean="0"/>
                                <m:t>/</m:t>
                              </m:r>
                              <m:sSub>
                                <m:sSubPr>
                                  <m:ctrlPr>
                                    <a:rPr lang="en-US" sz="1500" b="1" dirty="0" smtClean="0"/>
                                  </m:ctrlPr>
                                </m:sSubPr>
                                <m:e>
                                  <m:r>
                                    <a:rPr lang="en-US" sz="1500" b="1" dirty="0" smtClean="0"/>
                                    <m:t>𝑬</m:t>
                                  </m:r>
                                </m:e>
                                <m:sub>
                                  <m:r>
                                    <a:rPr lang="en-US" sz="1500" b="1" dirty="0" smtClean="0"/>
                                    <m:t>𝒂𝒄𝒄</m:t>
                                  </m:r>
                                </m:sub>
                              </m:sSub>
                            </m:oMath>
                          </a14:m>
                          <a:r>
                            <a:rPr lang="en-US" sz="1500" b="1" dirty="0"/>
                            <a:t> [-]</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000000"/>
                              </a:solidFill>
                              <a:effectLst/>
                            </a:rPr>
                            <a:t>2.05</a:t>
                          </a:r>
                          <a:endParaRPr lang="de-DE" sz="1500" b="1"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C00000"/>
                              </a:solidFill>
                              <a:effectLst/>
                            </a:rPr>
                            <a:t>2.43</a:t>
                          </a:r>
                          <a:endParaRPr lang="de-DE" sz="1500" b="1" i="0" u="none" strike="noStrike" dirty="0">
                            <a:solidFill>
                              <a:srgbClr val="C00000"/>
                            </a:solidFill>
                            <a:effectLst/>
                            <a:latin typeface="+mn-lt"/>
                          </a:endParaRPr>
                        </a:p>
                      </a:txBody>
                      <a:tcPr marL="5715" marR="5715" marT="5715" marB="0" anchor="ctr"/>
                    </a:tc>
                    <a:extLst>
                      <a:ext uri="{0D108BD9-81ED-4DB2-BD59-A6C34878D82A}">
                        <a16:rowId xmlns:a16="http://schemas.microsoft.com/office/drawing/2014/main" val="1721711737"/>
                      </a:ext>
                    </a:extLst>
                  </a:tr>
                  <a:tr h="333120">
                    <a:tc>
                      <a:txBody>
                        <a:bodyPr/>
                        <a:lstStyle/>
                        <a:p>
                          <a:pPr algn="ctr"/>
                          <a14:m>
                            <m:oMathPara xmlns:m="http://schemas.openxmlformats.org/officeDocument/2006/math">
                              <m:oMathParaPr>
                                <m:jc m:val="centerGroup"/>
                              </m:oMathParaPr>
                              <m:oMath xmlns:m="http://schemas.openxmlformats.org/officeDocument/2006/math">
                                <m:sSub>
                                  <m:sSubPr>
                                    <m:ctrlPr>
                                      <a:rPr lang="en-US" sz="1500" b="1" dirty="0" smtClean="0"/>
                                    </m:ctrlPr>
                                  </m:sSubPr>
                                  <m:e>
                                    <m:r>
                                      <a:rPr lang="en-US" sz="1500" b="1" dirty="0" smtClean="0"/>
                                      <m:t>𝑩</m:t>
                                    </m:r>
                                  </m:e>
                                  <m:sub>
                                    <m:r>
                                      <a:rPr lang="en-US" sz="1500" b="1" dirty="0" smtClean="0"/>
                                      <m:t>𝒑𝒌</m:t>
                                    </m:r>
                                  </m:sub>
                                </m:sSub>
                                <m:r>
                                  <a:rPr lang="en-US" sz="1500" b="1" dirty="0" smtClean="0"/>
                                  <m:t>/</m:t>
                                </m:r>
                                <m:sSub>
                                  <m:sSubPr>
                                    <m:ctrlPr>
                                      <a:rPr lang="en-US" sz="1500" b="1" dirty="0" smtClean="0"/>
                                    </m:ctrlPr>
                                  </m:sSubPr>
                                  <m:e>
                                    <m:r>
                                      <a:rPr lang="en-US" sz="1500" b="1" dirty="0" smtClean="0"/>
                                      <m:t>𝑬</m:t>
                                    </m:r>
                                  </m:e>
                                  <m:sub>
                                    <m:r>
                                      <a:rPr lang="en-US" sz="1500" b="1" dirty="0" smtClean="0"/>
                                      <m:t>𝒂𝒄𝒄</m:t>
                                    </m:r>
                                  </m:sub>
                                </m:sSub>
                              </m:oMath>
                            </m:oMathPara>
                          </a14:m>
                          <a:endParaRPr lang="en-US" sz="1500" b="1" dirty="0"/>
                        </a:p>
                        <a:p>
                          <a:pPr algn="ctr"/>
                          <a:r>
                            <a:rPr lang="en-US" sz="1500" b="1" dirty="0"/>
                            <a:t>[</a:t>
                          </a:r>
                          <a:r>
                            <a:rPr lang="en-US" sz="1500" b="1" dirty="0" err="1"/>
                            <a:t>mT</a:t>
                          </a:r>
                          <a:r>
                            <a:rPr lang="en-US" sz="1500" b="1" dirty="0"/>
                            <a:t>/MV/m]</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000000"/>
                              </a:solidFill>
                              <a:effectLst/>
                            </a:rPr>
                            <a:t>4.33</a:t>
                          </a:r>
                          <a:endParaRPr lang="de-DE" sz="1500" b="1"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C00000"/>
                              </a:solidFill>
                              <a:effectLst/>
                            </a:rPr>
                            <a:t>4.88</a:t>
                          </a:r>
                          <a:endParaRPr lang="de-DE" sz="1500" b="1" i="0" u="none" strike="noStrike" dirty="0">
                            <a:solidFill>
                              <a:srgbClr val="C00000"/>
                            </a:solidFill>
                            <a:effectLst/>
                            <a:latin typeface="+mn-lt"/>
                          </a:endParaRPr>
                        </a:p>
                      </a:txBody>
                      <a:tcPr marL="5715" marR="5715" marT="5715" marB="0" anchor="ctr"/>
                    </a:tc>
                    <a:extLst>
                      <a:ext uri="{0D108BD9-81ED-4DB2-BD59-A6C34878D82A}">
                        <a16:rowId xmlns:a16="http://schemas.microsoft.com/office/drawing/2014/main" val="1192671168"/>
                      </a:ext>
                    </a:extLst>
                  </a:tr>
                </a:tbl>
              </a:graphicData>
            </a:graphic>
          </p:graphicFrame>
        </mc:Choice>
        <mc:Fallback>
          <p:graphicFrame>
            <p:nvGraphicFramePr>
              <p:cNvPr id="11" name="Table 10">
                <a:extLst>
                  <a:ext uri="{FF2B5EF4-FFF2-40B4-BE49-F238E27FC236}">
                    <a16:creationId xmlns:a16="http://schemas.microsoft.com/office/drawing/2014/main" id="{37D3196E-8B42-51B7-77B5-8614F32F3A9F}"/>
                  </a:ext>
                </a:extLst>
              </p:cNvPr>
              <p:cNvGraphicFramePr>
                <a:graphicFrameLocks noGrp="1"/>
              </p:cNvGraphicFramePr>
              <p:nvPr>
                <p:extLst>
                  <p:ext uri="{D42A27DB-BD31-4B8C-83A1-F6EECF244321}">
                    <p14:modId xmlns:p14="http://schemas.microsoft.com/office/powerpoint/2010/main" val="4223841612"/>
                  </p:ext>
                </p:extLst>
              </p:nvPr>
            </p:nvGraphicFramePr>
            <p:xfrm>
              <a:off x="480807" y="4836342"/>
              <a:ext cx="8360380" cy="1738249"/>
            </p:xfrm>
            <a:graphic>
              <a:graphicData uri="http://schemas.openxmlformats.org/drawingml/2006/table">
                <a:tbl>
                  <a:tblPr firstRow="1" bandRow="1">
                    <a:tableStyleId>{5FD0F851-EC5A-4D38-B0AD-8093EC10F338}</a:tableStyleId>
                  </a:tblPr>
                  <a:tblGrid>
                    <a:gridCol w="3097922">
                      <a:extLst>
                        <a:ext uri="{9D8B030D-6E8A-4147-A177-3AD203B41FA5}">
                          <a16:colId xmlns:a16="http://schemas.microsoft.com/office/drawing/2014/main" val="943152877"/>
                        </a:ext>
                      </a:extLst>
                    </a:gridCol>
                    <a:gridCol w="2631229">
                      <a:extLst>
                        <a:ext uri="{9D8B030D-6E8A-4147-A177-3AD203B41FA5}">
                          <a16:colId xmlns:a16="http://schemas.microsoft.com/office/drawing/2014/main" val="58879405"/>
                        </a:ext>
                      </a:extLst>
                    </a:gridCol>
                    <a:gridCol w="2631229">
                      <a:extLst>
                        <a:ext uri="{9D8B030D-6E8A-4147-A177-3AD203B41FA5}">
                          <a16:colId xmlns:a16="http://schemas.microsoft.com/office/drawing/2014/main" val="4288312035"/>
                        </a:ext>
                      </a:extLst>
                    </a:gridCol>
                  </a:tblGrid>
                  <a:tr h="297180">
                    <a:tc>
                      <a:txBody>
                        <a:bodyPr/>
                        <a:lstStyle/>
                        <a:p>
                          <a:pPr algn="ctr"/>
                          <a:r>
                            <a:rPr lang="en-US" sz="1500" b="1" dirty="0"/>
                            <a:t>Variable</a:t>
                          </a:r>
                        </a:p>
                      </a:txBody>
                      <a:tcPr marL="68580" marR="68580" marT="34290" marB="34290" anchor="ctr"/>
                    </a:tc>
                    <a:tc>
                      <a:txBody>
                        <a:bodyPr/>
                        <a:lstStyle/>
                        <a:p>
                          <a:endParaRPr lang="en-US"/>
                        </a:p>
                      </a:txBody>
                      <a:tcPr marL="68580" marR="68580" marT="34290" marB="34290" anchor="ctr">
                        <a:blipFill>
                          <a:blip r:embed="rId10"/>
                          <a:stretch>
                            <a:fillRect l="-117824" t="-8163" r="-100231" b="-520408"/>
                          </a:stretch>
                        </a:blipFill>
                      </a:tcPr>
                    </a:tc>
                    <a:tc>
                      <a:txBody>
                        <a:bodyPr/>
                        <a:lstStyle/>
                        <a:p>
                          <a:endParaRPr lang="en-US"/>
                        </a:p>
                      </a:txBody>
                      <a:tcPr marL="68580" marR="68580" marT="34290" marB="34290" anchor="ctr">
                        <a:blipFill>
                          <a:blip r:embed="rId10"/>
                          <a:stretch>
                            <a:fillRect l="-217824" t="-8163" r="-231" b="-520408"/>
                          </a:stretch>
                        </a:blipFill>
                      </a:tcPr>
                    </a:tc>
                    <a:extLst>
                      <a:ext uri="{0D108BD9-81ED-4DB2-BD59-A6C34878D82A}">
                        <a16:rowId xmlns:a16="http://schemas.microsoft.com/office/drawing/2014/main" val="2745807742"/>
                      </a:ext>
                    </a:extLst>
                  </a:tr>
                  <a:tr h="234315">
                    <a:tc>
                      <a:txBody>
                        <a:bodyPr/>
                        <a:lstStyle/>
                        <a:p>
                          <a:endParaRPr lang="en-US"/>
                        </a:p>
                      </a:txBody>
                      <a:tcPr marL="5715" marR="5715" marT="5715" marB="0" anchor="ctr">
                        <a:blipFill>
                          <a:blip r:embed="rId10"/>
                          <a:stretch>
                            <a:fillRect t="-139474" r="-169941" b="-571053"/>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000000"/>
                              </a:solidFill>
                              <a:effectLst/>
                            </a:rPr>
                            <a:t>521.06</a:t>
                          </a:r>
                          <a:endParaRPr lang="de-DE" sz="1500" b="1"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C00000"/>
                              </a:solidFill>
                              <a:effectLst/>
                            </a:rPr>
                            <a:t>448.1244</a:t>
                          </a:r>
                          <a:endParaRPr lang="de-DE" sz="1500" b="1" i="0" u="none" strike="noStrike" dirty="0">
                            <a:solidFill>
                              <a:srgbClr val="C00000"/>
                            </a:solidFill>
                            <a:effectLst/>
                            <a:latin typeface="+mn-lt"/>
                          </a:endParaRPr>
                        </a:p>
                      </a:txBody>
                      <a:tcPr marL="5715" marR="5715" marT="5715" marB="0" anchor="ctr"/>
                    </a:tc>
                    <a:extLst>
                      <a:ext uri="{0D108BD9-81ED-4DB2-BD59-A6C34878D82A}">
                        <a16:rowId xmlns:a16="http://schemas.microsoft.com/office/drawing/2014/main" val="332146146"/>
                      </a:ext>
                    </a:extLst>
                  </a:tr>
                  <a:tr h="234315">
                    <a:tc>
                      <a:txBody>
                        <a:bodyPr/>
                        <a:lstStyle/>
                        <a:p>
                          <a:endParaRPr lang="en-US"/>
                        </a:p>
                      </a:txBody>
                      <a:tcPr marL="5715" marR="5715" marT="5715" marB="0" anchor="ctr">
                        <a:blipFill>
                          <a:blip r:embed="rId10"/>
                          <a:stretch>
                            <a:fillRect t="-233333" r="-169941" b="-456410"/>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000000"/>
                              </a:solidFill>
                              <a:effectLst/>
                            </a:rPr>
                            <a:t>272.93</a:t>
                          </a:r>
                          <a:endParaRPr lang="de-DE" sz="1500" b="1"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C00000"/>
                              </a:solidFill>
                              <a:effectLst/>
                            </a:rPr>
                            <a:t>261.63</a:t>
                          </a:r>
                          <a:endParaRPr lang="de-DE" sz="1500" b="1" i="0" u="none" strike="noStrike" dirty="0">
                            <a:solidFill>
                              <a:srgbClr val="C00000"/>
                            </a:solidFill>
                            <a:effectLst/>
                            <a:latin typeface="+mn-lt"/>
                          </a:endParaRPr>
                        </a:p>
                      </a:txBody>
                      <a:tcPr marL="5715" marR="5715" marT="5715" marB="0" anchor="ctr"/>
                    </a:tc>
                    <a:extLst>
                      <a:ext uri="{0D108BD9-81ED-4DB2-BD59-A6C34878D82A}">
                        <a16:rowId xmlns:a16="http://schemas.microsoft.com/office/drawing/2014/main" val="2387395754"/>
                      </a:ext>
                    </a:extLst>
                  </a:tr>
                  <a:tr h="234315">
                    <a:tc>
                      <a:txBody>
                        <a:bodyPr/>
                        <a:lstStyle/>
                        <a:p>
                          <a:endParaRPr lang="en-US"/>
                        </a:p>
                      </a:txBody>
                      <a:tcPr marL="5715" marR="5715" marT="5715" marB="0" anchor="ctr">
                        <a:blipFill>
                          <a:blip r:embed="rId10"/>
                          <a:stretch>
                            <a:fillRect t="-333333" r="-169941" b="-356410"/>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dirty="0"/>
                            <a:t>2.04</a:t>
                          </a:r>
                          <a:endParaRPr lang="en-US" sz="1500" b="1" dirty="0">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en-US" sz="1500" b="1" dirty="0">
                              <a:solidFill>
                                <a:srgbClr val="003300"/>
                              </a:solidFill>
                            </a:rPr>
                            <a:t>2.64</a:t>
                          </a:r>
                          <a:endParaRPr lang="en-US" sz="1500" b="1" dirty="0">
                            <a:solidFill>
                              <a:srgbClr val="003300"/>
                            </a:solidFill>
                            <a:latin typeface="+mn-lt"/>
                          </a:endParaRPr>
                        </a:p>
                      </a:txBody>
                      <a:tcPr marL="5715" marR="5715" marT="5715" marB="0" anchor="ctr"/>
                    </a:tc>
                    <a:extLst>
                      <a:ext uri="{0D108BD9-81ED-4DB2-BD59-A6C34878D82A}">
                        <a16:rowId xmlns:a16="http://schemas.microsoft.com/office/drawing/2014/main" val="1531690122"/>
                      </a:ext>
                    </a:extLst>
                  </a:tr>
                  <a:tr h="254762">
                    <a:tc>
                      <a:txBody>
                        <a:bodyPr/>
                        <a:lstStyle/>
                        <a:p>
                          <a:endParaRPr lang="en-US"/>
                        </a:p>
                      </a:txBody>
                      <a:tcPr marL="5715" marR="5715" marT="5715" marB="0" anchor="ctr">
                        <a:blipFill>
                          <a:blip r:embed="rId10"/>
                          <a:stretch>
                            <a:fillRect t="-412195" r="-169941" b="-239024"/>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000000"/>
                              </a:solidFill>
                              <a:effectLst/>
                            </a:rPr>
                            <a:t>2.05</a:t>
                          </a:r>
                          <a:endParaRPr lang="de-DE" sz="1500" b="1"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C00000"/>
                              </a:solidFill>
                              <a:effectLst/>
                            </a:rPr>
                            <a:t>2.43</a:t>
                          </a:r>
                          <a:endParaRPr lang="de-DE" sz="1500" b="1" i="0" u="none" strike="noStrike" dirty="0">
                            <a:solidFill>
                              <a:srgbClr val="C00000"/>
                            </a:solidFill>
                            <a:effectLst/>
                            <a:latin typeface="+mn-lt"/>
                          </a:endParaRPr>
                        </a:p>
                      </a:txBody>
                      <a:tcPr marL="5715" marR="5715" marT="5715" marB="0" anchor="ctr"/>
                    </a:tc>
                    <a:extLst>
                      <a:ext uri="{0D108BD9-81ED-4DB2-BD59-A6C34878D82A}">
                        <a16:rowId xmlns:a16="http://schemas.microsoft.com/office/drawing/2014/main" val="1721711737"/>
                      </a:ext>
                    </a:extLst>
                  </a:tr>
                  <a:tr h="483362">
                    <a:tc>
                      <a:txBody>
                        <a:bodyPr/>
                        <a:lstStyle/>
                        <a:p>
                          <a:endParaRPr lang="en-US"/>
                        </a:p>
                      </a:txBody>
                      <a:tcPr marL="5715" marR="5715" marT="5715" marB="0" anchor="ctr">
                        <a:blipFill>
                          <a:blip r:embed="rId10"/>
                          <a:stretch>
                            <a:fillRect t="-262500" r="-169941" b="-22500"/>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000000"/>
                              </a:solidFill>
                              <a:effectLst/>
                            </a:rPr>
                            <a:t>4.33</a:t>
                          </a:r>
                          <a:endParaRPr lang="de-DE" sz="1500" b="1"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500" b="1" u="none" strike="noStrike" dirty="0">
                              <a:solidFill>
                                <a:srgbClr val="C00000"/>
                              </a:solidFill>
                              <a:effectLst/>
                            </a:rPr>
                            <a:t>4.88</a:t>
                          </a:r>
                          <a:endParaRPr lang="de-DE" sz="1500" b="1" i="0" u="none" strike="noStrike" dirty="0">
                            <a:solidFill>
                              <a:srgbClr val="C00000"/>
                            </a:solidFill>
                            <a:effectLst/>
                            <a:latin typeface="+mn-lt"/>
                          </a:endParaRPr>
                        </a:p>
                      </a:txBody>
                      <a:tcPr marL="5715" marR="5715" marT="5715" marB="0" anchor="ctr"/>
                    </a:tc>
                    <a:extLst>
                      <a:ext uri="{0D108BD9-81ED-4DB2-BD59-A6C34878D82A}">
                        <a16:rowId xmlns:a16="http://schemas.microsoft.com/office/drawing/2014/main" val="1192671168"/>
                      </a:ext>
                    </a:extLst>
                  </a:tr>
                </a:tbl>
              </a:graphicData>
            </a:graphic>
          </p:graphicFrame>
        </mc:Fallback>
      </mc:AlternateContent>
    </p:spTree>
    <p:extLst>
      <p:ext uri="{BB962C8B-B14F-4D97-AF65-F5344CB8AC3E}">
        <p14:creationId xmlns:p14="http://schemas.microsoft.com/office/powerpoint/2010/main" val="183596861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B0B8CE9-639B-4C1D-B335-C8449D8BB0CB}"/>
              </a:ext>
            </a:extLst>
          </p:cNvPr>
          <p:cNvSpPr>
            <a:spLocks noGrp="1"/>
          </p:cNvSpPr>
          <p:nvPr>
            <p:ph type="sldNum" sz="quarter" idx="12"/>
          </p:nvPr>
        </p:nvSpPr>
        <p:spPr/>
        <p:txBody>
          <a:bodyPr/>
          <a:lstStyle/>
          <a:p>
            <a:pPr>
              <a:defRPr/>
            </a:pPr>
            <a:fld id="{51BFAF71-3E7D-4660-B669-990E4ED1AF8B}" type="slidenum">
              <a:rPr lang="de-DE" altLang="de-DE" smtClean="0"/>
              <a:pPr>
                <a:defRPr/>
              </a:pPr>
              <a:t>18</a:t>
            </a:fld>
            <a:endParaRPr lang="de-DE" altLang="de-DE"/>
          </a:p>
        </p:txBody>
      </p:sp>
      <p:pic>
        <p:nvPicPr>
          <p:cNvPr id="8" name="Picture 7" descr="A picture containing text, screenshot&#10;&#10;Description automatically generated">
            <a:extLst>
              <a:ext uri="{FF2B5EF4-FFF2-40B4-BE49-F238E27FC236}">
                <a16:creationId xmlns:a16="http://schemas.microsoft.com/office/drawing/2014/main" id="{459BA177-656D-2C42-B97C-6CEEEEC442F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2327359"/>
            <a:ext cx="4486254" cy="3377168"/>
          </a:xfrm>
          <a:prstGeom prst="rect">
            <a:avLst/>
          </a:prstGeom>
        </p:spPr>
      </p:pic>
      <p:pic>
        <p:nvPicPr>
          <p:cNvPr id="10" name="Picture 9" descr="A picture containing text, screenshot, design, art&#10;&#10;Description automatically generated">
            <a:extLst>
              <a:ext uri="{FF2B5EF4-FFF2-40B4-BE49-F238E27FC236}">
                <a16:creationId xmlns:a16="http://schemas.microsoft.com/office/drawing/2014/main" id="{373B74CD-B980-D288-DF24-E100C9DC71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72000" y="2267538"/>
            <a:ext cx="4486254" cy="3377168"/>
          </a:xfrm>
          <a:prstGeom prst="rect">
            <a:avLst/>
          </a:prstGeom>
        </p:spPr>
      </p:pic>
      <mc:AlternateContent xmlns:mc="http://schemas.openxmlformats.org/markup-compatibility/2006">
        <mc:Choice xmlns:a14="http://schemas.microsoft.com/office/drawing/2010/main" Requires="a14">
          <p:sp>
            <p:nvSpPr>
              <p:cNvPr id="11" name="Titel 1">
                <a:extLst>
                  <a:ext uri="{FF2B5EF4-FFF2-40B4-BE49-F238E27FC236}">
                    <a16:creationId xmlns:a16="http://schemas.microsoft.com/office/drawing/2014/main" id="{2821BDE9-C7D6-4BF9-883C-A08B90316CEC}"/>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FCC-</a:t>
                </a:r>
                <a:r>
                  <a:rPr lang="en-US" altLang="de-DE"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ee</a:t>
                </a: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a:t>
                </a:r>
                <a14:m>
                  <m:oMath xmlns:m="http://schemas.openxmlformats.org/officeDocument/2006/math">
                    <m:r>
                      <m:rPr>
                        <m:sty m:val="p"/>
                      </m:rPr>
                      <a:rPr lang="en-US" altLang="de-DE" sz="3600" dirty="0"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acc>
                      <m:accPr>
                        <m:chr m:val="̅"/>
                        <m:ctrlP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accPr>
                      <m:e>
                        <m:r>
                          <m:rPr>
                            <m:sty m:val="p"/>
                          </m:rPr>
                          <a:rPr lang="en-US" altLang="de-DE" sz="360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e>
                    </m:acc>
                    <m: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 </m:t>
                    </m:r>
                  </m:oMath>
                </a14:m>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studies, 2021-23</a:t>
                </a:r>
              </a:p>
            </p:txBody>
          </p:sp>
        </mc:Choice>
        <mc:Fallback>
          <p:sp>
            <p:nvSpPr>
              <p:cNvPr id="11" name="Titel 1">
                <a:extLst>
                  <a:ext uri="{FF2B5EF4-FFF2-40B4-BE49-F238E27FC236}">
                    <a16:creationId xmlns:a16="http://schemas.microsoft.com/office/drawing/2014/main" id="{2821BDE9-C7D6-4BF9-883C-A08B90316CEC}"/>
                  </a:ext>
                </a:extLst>
              </p:cNvPr>
              <p:cNvSpPr txBox="1">
                <a:spLocks noRot="1" noChangeAspect="1" noMove="1" noResize="1" noEditPoints="1" noAdjustHandles="1" noChangeArrowheads="1" noChangeShapeType="1" noTextEdit="1"/>
              </p:cNvSpPr>
              <p:nvPr/>
            </p:nvSpPr>
            <p:spPr>
              <a:xfrm>
                <a:off x="628649" y="310505"/>
                <a:ext cx="7643283" cy="509588"/>
              </a:xfrm>
              <a:prstGeom prst="rect">
                <a:avLst/>
              </a:prstGeom>
              <a:blipFill>
                <a:blip r:embed="rId4"/>
                <a:stretch>
                  <a:fillRect t="-38095" b="-59524"/>
                </a:stretch>
              </a:blipFill>
            </p:spPr>
            <p:txBody>
              <a:bodyPr/>
              <a:lstStyle/>
              <a:p>
                <a:r>
                  <a:rPr lang="en-US">
                    <a:noFill/>
                  </a:rPr>
                  <a:t> </a:t>
                </a:r>
              </a:p>
            </p:txBody>
          </p:sp>
        </mc:Fallback>
      </mc:AlternateContent>
      <p:sp>
        <p:nvSpPr>
          <p:cNvPr id="12" name="TextBox 11">
            <a:extLst>
              <a:ext uri="{FF2B5EF4-FFF2-40B4-BE49-F238E27FC236}">
                <a16:creationId xmlns:a16="http://schemas.microsoft.com/office/drawing/2014/main" id="{EFFAEAAF-EF1F-E2AC-F4C9-66CE6EEDA8AF}"/>
              </a:ext>
            </a:extLst>
          </p:cNvPr>
          <p:cNvSpPr txBox="1"/>
          <p:nvPr/>
        </p:nvSpPr>
        <p:spPr>
          <a:xfrm>
            <a:off x="831888" y="5554486"/>
            <a:ext cx="3618402" cy="300082"/>
          </a:xfrm>
          <a:prstGeom prst="rect">
            <a:avLst/>
          </a:prstGeom>
          <a:noFill/>
        </p:spPr>
        <p:txBody>
          <a:bodyPr wrap="square" rtlCol="0">
            <a:spAutoFit/>
          </a:bodyPr>
          <a:lstStyle/>
          <a:p>
            <a:r>
              <a:rPr lang="en-GB" sz="1350" dirty="0"/>
              <a:t>Longitudinal impedance</a:t>
            </a:r>
          </a:p>
        </p:txBody>
      </p:sp>
      <p:sp>
        <p:nvSpPr>
          <p:cNvPr id="13" name="TextBox 12">
            <a:extLst>
              <a:ext uri="{FF2B5EF4-FFF2-40B4-BE49-F238E27FC236}">
                <a16:creationId xmlns:a16="http://schemas.microsoft.com/office/drawing/2014/main" id="{DA86742B-8EE7-D11B-0470-999BC232E1CB}"/>
              </a:ext>
            </a:extLst>
          </p:cNvPr>
          <p:cNvSpPr txBox="1"/>
          <p:nvPr/>
        </p:nvSpPr>
        <p:spPr>
          <a:xfrm>
            <a:off x="5525598" y="5494665"/>
            <a:ext cx="3618402" cy="300082"/>
          </a:xfrm>
          <a:prstGeom prst="rect">
            <a:avLst/>
          </a:prstGeom>
          <a:noFill/>
        </p:spPr>
        <p:txBody>
          <a:bodyPr wrap="square" rtlCol="0">
            <a:spAutoFit/>
          </a:bodyPr>
          <a:lstStyle/>
          <a:p>
            <a:r>
              <a:rPr lang="en-GB" sz="1350" dirty="0"/>
              <a:t>Transverse impedance</a:t>
            </a:r>
          </a:p>
        </p:txBody>
      </p:sp>
      <p:sp>
        <p:nvSpPr>
          <p:cNvPr id="14" name="TextBox 13">
            <a:extLst>
              <a:ext uri="{FF2B5EF4-FFF2-40B4-BE49-F238E27FC236}">
                <a16:creationId xmlns:a16="http://schemas.microsoft.com/office/drawing/2014/main" id="{B9010C8C-F4DA-9F33-A8DA-C04D9C5474CA}"/>
              </a:ext>
            </a:extLst>
          </p:cNvPr>
          <p:cNvSpPr txBox="1"/>
          <p:nvPr/>
        </p:nvSpPr>
        <p:spPr>
          <a:xfrm>
            <a:off x="628649" y="1063253"/>
            <a:ext cx="8224794" cy="923330"/>
          </a:xfrm>
          <a:prstGeom prst="rect">
            <a:avLst/>
          </a:prstGeom>
          <a:noFill/>
        </p:spPr>
        <p:txBody>
          <a:bodyPr wrap="square" rtlCol="0">
            <a:spAutoFit/>
          </a:bodyPr>
          <a:lstStyle/>
          <a:p>
            <a:r>
              <a:rPr lang="en-US" dirty="0"/>
              <a:t>Compromise the fundamental mode performance for HOM improvement. The goal is longitudinal “HOM free” multi-cell cavity which should also reduce the overall HOM power for short e-bunches</a:t>
            </a:r>
          </a:p>
        </p:txBody>
      </p:sp>
    </p:spTree>
    <p:extLst>
      <p:ext uri="{BB962C8B-B14F-4D97-AF65-F5344CB8AC3E}">
        <p14:creationId xmlns:p14="http://schemas.microsoft.com/office/powerpoint/2010/main" val="206816124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8809B-A64D-49D2-8BDE-DFF936AB45FD}"/>
              </a:ext>
            </a:extLst>
          </p:cNvPr>
          <p:cNvSpPr>
            <a:spLocks noGrp="1"/>
          </p:cNvSpPr>
          <p:nvPr>
            <p:ph type="title"/>
          </p:nvPr>
        </p:nvSpPr>
        <p:spPr>
          <a:xfrm>
            <a:off x="468313" y="1079739"/>
            <a:ext cx="8045450" cy="513057"/>
          </a:xfrm>
        </p:spPr>
        <p:txBody>
          <a:bodyPr/>
          <a:lstStyle/>
          <a:p>
            <a:r>
              <a:rPr lang="en-GB" sz="2400" dirty="0"/>
              <a:t>HOM Figures of Merit Comparison</a:t>
            </a:r>
          </a:p>
        </p:txBody>
      </p:sp>
      <p:sp>
        <p:nvSpPr>
          <p:cNvPr id="6" name="Slide Number Placeholder 5">
            <a:extLst>
              <a:ext uri="{FF2B5EF4-FFF2-40B4-BE49-F238E27FC236}">
                <a16:creationId xmlns:a16="http://schemas.microsoft.com/office/drawing/2014/main" id="{1B0B8CE9-639B-4C1D-B335-C8449D8BB0CB}"/>
              </a:ext>
            </a:extLst>
          </p:cNvPr>
          <p:cNvSpPr>
            <a:spLocks noGrp="1"/>
          </p:cNvSpPr>
          <p:nvPr>
            <p:ph type="sldNum" sz="quarter" idx="12"/>
          </p:nvPr>
        </p:nvSpPr>
        <p:spPr/>
        <p:txBody>
          <a:bodyPr/>
          <a:lstStyle/>
          <a:p>
            <a:pPr>
              <a:defRPr/>
            </a:pPr>
            <a:fld id="{51BFAF71-3E7D-4660-B669-990E4ED1AF8B}" type="slidenum">
              <a:rPr lang="de-DE" altLang="de-DE" smtClean="0"/>
              <a:pPr>
                <a:defRPr/>
              </a:pPr>
              <a:t>19</a:t>
            </a:fld>
            <a:endParaRPr lang="de-DE" altLang="de-DE"/>
          </a:p>
        </p:txBody>
      </p:sp>
      <mc:AlternateContent xmlns:mc="http://schemas.openxmlformats.org/markup-compatibility/2006">
        <mc:Choice xmlns:a14="http://schemas.microsoft.com/office/drawing/2010/main" Requires="a14">
          <p:graphicFrame>
            <p:nvGraphicFramePr>
              <p:cNvPr id="9" name="Table 8">
                <a:extLst>
                  <a:ext uri="{FF2B5EF4-FFF2-40B4-BE49-F238E27FC236}">
                    <a16:creationId xmlns:a16="http://schemas.microsoft.com/office/drawing/2014/main" id="{E45DF433-8378-A474-FE00-4D1F2E78A968}"/>
                  </a:ext>
                </a:extLst>
              </p:cNvPr>
              <p:cNvGraphicFramePr>
                <a:graphicFrameLocks noGrp="1"/>
              </p:cNvGraphicFramePr>
              <p:nvPr>
                <p:extLst>
                  <p:ext uri="{D42A27DB-BD31-4B8C-83A1-F6EECF244321}">
                    <p14:modId xmlns:p14="http://schemas.microsoft.com/office/powerpoint/2010/main" val="839736381"/>
                  </p:ext>
                </p:extLst>
              </p:nvPr>
            </p:nvGraphicFramePr>
            <p:xfrm>
              <a:off x="315310" y="1808820"/>
              <a:ext cx="8360380" cy="3021697"/>
            </p:xfrm>
            <a:graphic>
              <a:graphicData uri="http://schemas.openxmlformats.org/drawingml/2006/table">
                <a:tbl>
                  <a:tblPr firstRow="1" bandRow="1">
                    <a:tableStyleId>{5C22544A-7EE6-4342-B048-85BDC9FD1C3A}</a:tableStyleId>
                  </a:tblPr>
                  <a:tblGrid>
                    <a:gridCol w="3097922">
                      <a:extLst>
                        <a:ext uri="{9D8B030D-6E8A-4147-A177-3AD203B41FA5}">
                          <a16:colId xmlns:a16="http://schemas.microsoft.com/office/drawing/2014/main" val="943152877"/>
                        </a:ext>
                      </a:extLst>
                    </a:gridCol>
                    <a:gridCol w="2631229">
                      <a:extLst>
                        <a:ext uri="{9D8B030D-6E8A-4147-A177-3AD203B41FA5}">
                          <a16:colId xmlns:a16="http://schemas.microsoft.com/office/drawing/2014/main" val="58879405"/>
                        </a:ext>
                      </a:extLst>
                    </a:gridCol>
                    <a:gridCol w="2631229">
                      <a:extLst>
                        <a:ext uri="{9D8B030D-6E8A-4147-A177-3AD203B41FA5}">
                          <a16:colId xmlns:a16="http://schemas.microsoft.com/office/drawing/2014/main" val="4288312035"/>
                        </a:ext>
                      </a:extLst>
                    </a:gridCol>
                  </a:tblGrid>
                  <a:tr h="349018">
                    <a:tc>
                      <a:txBody>
                        <a:bodyPr/>
                        <a:lstStyle/>
                        <a:p>
                          <a:pPr algn="ctr"/>
                          <a:r>
                            <a:rPr lang="en-US" sz="2000" b="1" dirty="0"/>
                            <a:t>Variable</a:t>
                          </a:r>
                        </a:p>
                      </a:txBody>
                      <a:tcPr marL="68580" marR="68580" marT="34290" marB="34290" anchor="ctr"/>
                    </a:tc>
                    <a:tc>
                      <a:txBody>
                        <a:bodyPr/>
                        <a:lstStyle/>
                        <a:p>
                          <a:pPr algn="ctr"/>
                          <a14:m>
                            <m:oMath xmlns:m="http://schemas.openxmlformats.org/officeDocument/2006/math">
                              <m:r>
                                <a:rPr lang="en-US" sz="2000" b="1" i="0" dirty="0" smtClean="0">
                                  <a:latin typeface="Cambria Math" panose="02040503050406030204" pitchFamily="18" charset="0"/>
                                </a:rPr>
                                <m:t>𝐅𝐂𝐂𝐔𝐑𝐎𝐒𝟓</m:t>
                              </m:r>
                            </m:oMath>
                          </a14:m>
                          <a:r>
                            <a:rPr lang="en-US" sz="2000" b="1" i="0" dirty="0"/>
                            <a:t> (2019)</a:t>
                          </a:r>
                        </a:p>
                      </a:txBody>
                      <a:tcPr marL="68580" marR="68580" marT="34290" marB="3429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r>
                                <a:rPr lang="en-US" sz="2000" b="1" i="0" smtClean="0">
                                  <a:latin typeface="Cambria Math" panose="02040503050406030204" pitchFamily="18" charset="0"/>
                                </a:rPr>
                                <m:t>𝐂𝟑𝟕𝟗𝟓</m:t>
                              </m:r>
                            </m:oMath>
                          </a14:m>
                          <a:r>
                            <a:rPr lang="en-GB" sz="2000" b="1" i="0" dirty="0"/>
                            <a:t> (2023)</a:t>
                          </a:r>
                        </a:p>
                      </a:txBody>
                      <a:tcPr marL="68580" marR="68580" marT="34290" marB="34290" anchor="ctr"/>
                    </a:tc>
                    <a:extLst>
                      <a:ext uri="{0D108BD9-81ED-4DB2-BD59-A6C34878D82A}">
                        <a16:rowId xmlns:a16="http://schemas.microsoft.com/office/drawing/2014/main" val="2745807742"/>
                      </a:ext>
                    </a:extLst>
                  </a:tr>
                  <a:tr h="88886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000" b="1" i="1" dirty="0" smtClean="0">
                                      <a:solidFill>
                                        <a:schemeClr val="tx2"/>
                                      </a:solidFill>
                                      <a:latin typeface="Cambria Math" panose="02040503050406030204" pitchFamily="18" charset="0"/>
                                    </a:rPr>
                                  </m:ctrlPr>
                                </m:sSubPr>
                                <m:e>
                                  <m:r>
                                    <a:rPr lang="en-US" sz="2000" b="1" i="1" dirty="0" smtClean="0">
                                      <a:solidFill>
                                        <a:schemeClr val="tx2"/>
                                      </a:solidFill>
                                      <a:latin typeface="Cambria Math" panose="02040503050406030204" pitchFamily="18" charset="0"/>
                                    </a:rPr>
                                    <m:t>𝒌</m:t>
                                  </m:r>
                                </m:e>
                                <m:sub>
                                  <m:r>
                                    <a:rPr lang="en-US" sz="2000" b="1" i="1" dirty="0" smtClean="0">
                                      <a:solidFill>
                                        <a:schemeClr val="tx2"/>
                                      </a:solidFill>
                                      <a:latin typeface="Cambria Math" panose="02040503050406030204" pitchFamily="18" charset="0"/>
                                    </a:rPr>
                                    <m:t>∥</m:t>
                                  </m:r>
                                </m:sub>
                              </m:sSub>
                            </m:oMath>
                          </a14:m>
                          <a:r>
                            <a:rPr lang="en-US" sz="2000" b="1" dirty="0">
                              <a:solidFill>
                                <a:schemeClr val="tx2"/>
                              </a:solidFill>
                            </a:rPr>
                            <a:t>[V/pC] </a:t>
                          </a:r>
                        </a:p>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000" b="1" i="1" kern="1200" dirty="0" smtClean="0">
                                      <a:solidFill>
                                        <a:schemeClr val="tx2"/>
                                      </a:solidFill>
                                      <a:latin typeface="Cambria Math" panose="02040503050406030204" pitchFamily="18" charset="0"/>
                                    </a:rPr>
                                  </m:ctrlPr>
                                </m:sSubPr>
                                <m:e>
                                  <m:r>
                                    <a:rPr lang="en-US" sz="2000" b="1" kern="1200" dirty="0" smtClean="0">
                                      <a:solidFill>
                                        <a:schemeClr val="tx2"/>
                                      </a:solidFill>
                                      <a:latin typeface="Cambria Math" panose="02040503050406030204" pitchFamily="18" charset="0"/>
                                    </a:rPr>
                                    <m:t>(</m:t>
                                  </m:r>
                                  <m:r>
                                    <a:rPr lang="en-US" sz="2000" b="1" i="1" kern="1200" dirty="0" smtClean="0">
                                      <a:solidFill>
                                        <a:schemeClr val="tx2"/>
                                      </a:solidFill>
                                      <a:latin typeface="Cambria Math" panose="02040503050406030204" pitchFamily="18" charset="0"/>
                                    </a:rPr>
                                    <m:t>𝑺𝑹</m:t>
                                  </m:r>
                                  <m:r>
                                    <a:rPr lang="en-US" sz="2000" b="1" kern="1200" dirty="0" smtClean="0">
                                      <a:solidFill>
                                        <a:schemeClr val="tx2"/>
                                      </a:solidFill>
                                      <a:latin typeface="Cambria Math" panose="02040503050406030204" pitchFamily="18" charset="0"/>
                                    </a:rPr>
                                    <m:t>,</m:t>
                                  </m:r>
                                  <m:r>
                                    <a:rPr lang="en-US" sz="2000" b="1" i="1" kern="1200" dirty="0" smtClean="0">
                                      <a:solidFill>
                                        <a:schemeClr val="tx2"/>
                                      </a:solidFill>
                                      <a:latin typeface="Cambria Math" panose="02040503050406030204" pitchFamily="18" charset="0"/>
                                    </a:rPr>
                                    <m:t>𝝈</m:t>
                                  </m:r>
                                </m:e>
                                <m:sub>
                                  <m:r>
                                    <a:rPr lang="en-US" sz="2000" b="1" i="1" kern="1200" dirty="0" smtClean="0">
                                      <a:solidFill>
                                        <a:schemeClr val="tx2"/>
                                      </a:solidFill>
                                      <a:latin typeface="Cambria Math" panose="02040503050406030204" pitchFamily="18" charset="0"/>
                                    </a:rPr>
                                    <m:t>𝒛</m:t>
                                  </m:r>
                                </m:sub>
                              </m:sSub>
                              <m:r>
                                <a:rPr lang="en-US" sz="2000" b="1" kern="1200" dirty="0" smtClean="0">
                                  <a:solidFill>
                                    <a:schemeClr val="tx2"/>
                                  </a:solidFill>
                                  <a:latin typeface="Cambria Math" panose="02040503050406030204" pitchFamily="18" charset="0"/>
                                </a:rPr>
                                <m:t>=</m:t>
                              </m:r>
                            </m:oMath>
                          </a14:m>
                          <a:r>
                            <a:rPr lang="en-US" sz="2000" b="1" dirty="0">
                              <a:solidFill>
                                <a:schemeClr val="tx2"/>
                              </a:solidFill>
                            </a:rPr>
                            <a:t>1.67 mm)</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i="0" dirty="0">
                              <a:solidFill>
                                <a:srgbClr val="C00000"/>
                              </a:solidFill>
                              <a:effectLst/>
                              <a:latin typeface="+mn-lt"/>
                            </a:rPr>
                            <a:t>3.784</a:t>
                          </a:r>
                          <a:endParaRPr lang="de-DE" sz="2000" b="1" i="0" u="none" strike="noStrike" dirty="0">
                            <a:solidFill>
                              <a:srgbClr val="C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i="0" dirty="0">
                              <a:solidFill>
                                <a:srgbClr val="003300"/>
                              </a:solidFill>
                              <a:effectLst/>
                              <a:latin typeface="+mn-lt"/>
                            </a:rPr>
                            <a:t>2.632</a:t>
                          </a:r>
                          <a:endParaRPr lang="de-DE" sz="2000" b="1" i="0" u="none" strike="noStrike" dirty="0">
                            <a:solidFill>
                              <a:srgbClr val="003300"/>
                            </a:solidFill>
                            <a:effectLst/>
                            <a:latin typeface="+mn-lt"/>
                          </a:endParaRPr>
                        </a:p>
                      </a:txBody>
                      <a:tcPr marL="5715" marR="5715" marT="5715" marB="0" anchor="ctr"/>
                    </a:tc>
                    <a:extLst>
                      <a:ext uri="{0D108BD9-81ED-4DB2-BD59-A6C34878D82A}">
                        <a16:rowId xmlns:a16="http://schemas.microsoft.com/office/drawing/2014/main" val="2997807199"/>
                      </a:ext>
                    </a:extLst>
                  </a:tr>
                  <a:tr h="879725">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000" b="1" i="1" dirty="0" smtClean="0">
                                      <a:solidFill>
                                        <a:schemeClr val="tx2"/>
                                      </a:solidFill>
                                      <a:latin typeface="Cambria Math" panose="02040503050406030204" pitchFamily="18" charset="0"/>
                                    </a:rPr>
                                  </m:ctrlPr>
                                </m:sSubPr>
                                <m:e>
                                  <m:r>
                                    <a:rPr lang="en-US" sz="2000" b="1" i="1" dirty="0" smtClean="0">
                                      <a:solidFill>
                                        <a:schemeClr val="tx2"/>
                                      </a:solidFill>
                                      <a:latin typeface="Cambria Math" panose="02040503050406030204" pitchFamily="18" charset="0"/>
                                    </a:rPr>
                                    <m:t>𝒌</m:t>
                                  </m:r>
                                </m:e>
                                <m:sub>
                                  <m:r>
                                    <a:rPr lang="en-US" sz="2000" b="1" dirty="0" smtClean="0">
                                      <a:solidFill>
                                        <a:schemeClr val="tx2"/>
                                      </a:solidFill>
                                      <a:latin typeface="Cambria Math" panose="02040503050406030204" pitchFamily="18" charset="0"/>
                                    </a:rPr>
                                    <m:t>⊥</m:t>
                                  </m:r>
                                </m:sub>
                              </m:sSub>
                            </m:oMath>
                          </a14:m>
                          <a:r>
                            <a:rPr lang="en-US" sz="2000" b="1" dirty="0">
                              <a:solidFill>
                                <a:schemeClr val="tx2"/>
                              </a:solidFill>
                            </a:rPr>
                            <a:t>[V/</a:t>
                          </a:r>
                          <a:r>
                            <a:rPr lang="en-US" sz="2000" b="1" dirty="0" err="1">
                              <a:solidFill>
                                <a:schemeClr val="tx2"/>
                              </a:solidFill>
                            </a:rPr>
                            <a:t>pC</a:t>
                          </a:r>
                          <a:r>
                            <a:rPr lang="en-US" sz="2000" b="1" dirty="0">
                              <a:solidFill>
                                <a:schemeClr val="tx2"/>
                              </a:solidFill>
                            </a:rPr>
                            <a:t>/m] </a:t>
                          </a:r>
                        </a:p>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2000" b="1" i="1" kern="1200" dirty="0" smtClean="0">
                                      <a:solidFill>
                                        <a:schemeClr val="tx2"/>
                                      </a:solidFill>
                                      <a:latin typeface="Cambria Math" panose="02040503050406030204" pitchFamily="18" charset="0"/>
                                    </a:rPr>
                                  </m:ctrlPr>
                                </m:sSubPr>
                                <m:e>
                                  <m:r>
                                    <a:rPr lang="en-US" sz="2000" b="1" kern="1200" dirty="0" smtClean="0">
                                      <a:solidFill>
                                        <a:schemeClr val="tx2"/>
                                      </a:solidFill>
                                      <a:latin typeface="Cambria Math" panose="02040503050406030204" pitchFamily="18" charset="0"/>
                                    </a:rPr>
                                    <m:t>(</m:t>
                                  </m:r>
                                  <m:r>
                                    <a:rPr lang="en-US" sz="2000" b="1" i="1" kern="1200" dirty="0" smtClean="0">
                                      <a:solidFill>
                                        <a:schemeClr val="tx2"/>
                                      </a:solidFill>
                                      <a:latin typeface="Cambria Math" panose="02040503050406030204" pitchFamily="18" charset="0"/>
                                    </a:rPr>
                                    <m:t>𝑺𝑹</m:t>
                                  </m:r>
                                  <m:r>
                                    <a:rPr lang="en-US" sz="2000" b="1" kern="1200" dirty="0" smtClean="0">
                                      <a:solidFill>
                                        <a:schemeClr val="tx2"/>
                                      </a:solidFill>
                                      <a:latin typeface="Cambria Math" panose="02040503050406030204" pitchFamily="18" charset="0"/>
                                    </a:rPr>
                                    <m:t>,</m:t>
                                  </m:r>
                                  <m:r>
                                    <a:rPr lang="en-US" sz="2000" b="1" i="1" kern="1200" dirty="0" smtClean="0">
                                      <a:solidFill>
                                        <a:schemeClr val="tx2"/>
                                      </a:solidFill>
                                      <a:latin typeface="Cambria Math" panose="02040503050406030204" pitchFamily="18" charset="0"/>
                                    </a:rPr>
                                    <m:t>𝝈</m:t>
                                  </m:r>
                                </m:e>
                                <m:sub>
                                  <m:r>
                                    <a:rPr lang="en-US" sz="2000" b="1" i="1" kern="1200" dirty="0" smtClean="0">
                                      <a:solidFill>
                                        <a:schemeClr val="tx2"/>
                                      </a:solidFill>
                                      <a:latin typeface="Cambria Math" panose="02040503050406030204" pitchFamily="18" charset="0"/>
                                    </a:rPr>
                                    <m:t>𝒛</m:t>
                                  </m:r>
                                </m:sub>
                              </m:sSub>
                              <m:r>
                                <a:rPr lang="en-US" sz="2000" b="1" kern="1200" dirty="0" smtClean="0">
                                  <a:solidFill>
                                    <a:schemeClr val="tx2"/>
                                  </a:solidFill>
                                  <a:latin typeface="Cambria Math" panose="02040503050406030204" pitchFamily="18" charset="0"/>
                                </a:rPr>
                                <m:t>=</m:t>
                              </m:r>
                            </m:oMath>
                          </a14:m>
                          <a:r>
                            <a:rPr lang="en-US" sz="2000" b="1" dirty="0">
                              <a:solidFill>
                                <a:schemeClr val="tx2"/>
                              </a:solidFill>
                            </a:rPr>
                            <a:t>1.67 mm)</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u="none" strike="noStrike" dirty="0">
                              <a:solidFill>
                                <a:srgbClr val="C00000"/>
                              </a:solidFill>
                              <a:effectLst/>
                            </a:rPr>
                            <a:t>3.539</a:t>
                          </a:r>
                          <a:endParaRPr lang="de-DE" sz="2000" b="1" i="0" u="none" strike="noStrike" dirty="0">
                            <a:solidFill>
                              <a:srgbClr val="C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u="none" strike="noStrike" dirty="0">
                              <a:solidFill>
                                <a:srgbClr val="003300"/>
                              </a:solidFill>
                              <a:effectLst/>
                            </a:rPr>
                            <a:t>2.017</a:t>
                          </a:r>
                          <a:endParaRPr lang="de-DE" sz="2000" b="1" i="0" u="none" strike="noStrike" dirty="0">
                            <a:solidFill>
                              <a:srgbClr val="003300"/>
                            </a:solidFill>
                            <a:effectLst/>
                            <a:latin typeface="+mn-lt"/>
                          </a:endParaRPr>
                        </a:p>
                      </a:txBody>
                      <a:tcPr marL="5715" marR="5715" marT="5715" marB="0" anchor="ctr"/>
                    </a:tc>
                    <a:extLst>
                      <a:ext uri="{0D108BD9-81ED-4DB2-BD59-A6C34878D82A}">
                        <a16:rowId xmlns:a16="http://schemas.microsoft.com/office/drawing/2014/main" val="745282333"/>
                      </a:ext>
                    </a:extLst>
                  </a:tr>
                  <a:tr h="879725">
                    <a:tc>
                      <a:txBody>
                        <a:bodyPr/>
                        <a:lstStyle/>
                        <a:p>
                          <a:pPr algn="ctr"/>
                          <a14:m>
                            <m:oMath xmlns:m="http://schemas.openxmlformats.org/officeDocument/2006/math">
                              <m:sSub>
                                <m:sSubPr>
                                  <m:ctrlPr>
                                    <a:rPr lang="en-US" sz="2000" b="1" i="1" smtClean="0">
                                      <a:solidFill>
                                        <a:schemeClr val="tx2"/>
                                      </a:solidFill>
                                      <a:latin typeface="Cambria Math" panose="02040503050406030204" pitchFamily="18" charset="0"/>
                                    </a:rPr>
                                  </m:ctrlPr>
                                </m:sSubPr>
                                <m:e>
                                  <m:r>
                                    <a:rPr lang="en-US" sz="2000" b="1" i="1" smtClean="0">
                                      <a:solidFill>
                                        <a:schemeClr val="tx2"/>
                                      </a:solidFill>
                                      <a:latin typeface="Cambria Math" panose="02040503050406030204" pitchFamily="18" charset="0"/>
                                    </a:rPr>
                                    <m:t>𝑷</m:t>
                                  </m:r>
                                </m:e>
                                <m:sub>
                                  <m:r>
                                    <a:rPr lang="en-US" sz="2000" b="1" i="1" smtClean="0">
                                      <a:solidFill>
                                        <a:schemeClr val="tx2"/>
                                      </a:solidFill>
                                      <a:latin typeface="Cambria Math" panose="02040503050406030204" pitchFamily="18" charset="0"/>
                                    </a:rPr>
                                    <m:t>𝑯𝑶𝑴</m:t>
                                  </m:r>
                                </m:sub>
                              </m:sSub>
                            </m:oMath>
                          </a14:m>
                          <a:r>
                            <a:rPr lang="en-US" sz="2000" b="1" dirty="0">
                              <a:solidFill>
                                <a:schemeClr val="tx2"/>
                              </a:solidFill>
                            </a:rPr>
                            <a:t> [W]</a:t>
                          </a:r>
                        </a:p>
                        <a:p>
                          <a:pPr algn="ctr"/>
                          <a14:m>
                            <m:oMath xmlns:m="http://schemas.openxmlformats.org/officeDocument/2006/math">
                              <m:sSub>
                                <m:sSubPr>
                                  <m:ctrlPr>
                                    <a:rPr lang="en-US" sz="2000" b="1" i="1" kern="1200" dirty="0" smtClean="0">
                                      <a:solidFill>
                                        <a:schemeClr val="tx2"/>
                                      </a:solidFill>
                                      <a:latin typeface="Cambria Math" panose="02040503050406030204" pitchFamily="18" charset="0"/>
                                    </a:rPr>
                                  </m:ctrlPr>
                                </m:sSubPr>
                                <m:e>
                                  <m:r>
                                    <a:rPr lang="en-US" sz="2000" b="1" kern="1200" dirty="0" smtClean="0">
                                      <a:solidFill>
                                        <a:schemeClr val="tx2"/>
                                      </a:solidFill>
                                      <a:latin typeface="Cambria Math" panose="02040503050406030204" pitchFamily="18" charset="0"/>
                                    </a:rPr>
                                    <m:t>(</m:t>
                                  </m:r>
                                  <m:r>
                                    <a:rPr lang="en-US" sz="2000" b="1" i="1" kern="1200" dirty="0" smtClean="0">
                                      <a:solidFill>
                                        <a:schemeClr val="tx2"/>
                                      </a:solidFill>
                                      <a:latin typeface="Cambria Math" panose="02040503050406030204" pitchFamily="18" charset="0"/>
                                    </a:rPr>
                                    <m:t>𝑺𝑹</m:t>
                                  </m:r>
                                  <m:r>
                                    <a:rPr lang="en-US" sz="2000" b="1" kern="1200" dirty="0" smtClean="0">
                                      <a:solidFill>
                                        <a:schemeClr val="tx2"/>
                                      </a:solidFill>
                                      <a:latin typeface="Cambria Math" panose="02040503050406030204" pitchFamily="18" charset="0"/>
                                    </a:rPr>
                                    <m:t>,</m:t>
                                  </m:r>
                                  <m:r>
                                    <a:rPr lang="en-US" sz="2000" b="1" i="1" kern="1200" dirty="0" smtClean="0">
                                      <a:solidFill>
                                        <a:schemeClr val="tx2"/>
                                      </a:solidFill>
                                      <a:latin typeface="Cambria Math" panose="02040503050406030204" pitchFamily="18" charset="0"/>
                                    </a:rPr>
                                    <m:t>𝝈</m:t>
                                  </m:r>
                                </m:e>
                                <m:sub>
                                  <m:r>
                                    <a:rPr lang="en-US" sz="2000" b="1" i="1" kern="1200" dirty="0" smtClean="0">
                                      <a:solidFill>
                                        <a:schemeClr val="tx2"/>
                                      </a:solidFill>
                                      <a:latin typeface="Cambria Math" panose="02040503050406030204" pitchFamily="18" charset="0"/>
                                    </a:rPr>
                                    <m:t>𝒛</m:t>
                                  </m:r>
                                </m:sub>
                              </m:sSub>
                              <m:r>
                                <a:rPr lang="en-US" sz="2000" b="1" kern="1200" dirty="0" smtClean="0">
                                  <a:solidFill>
                                    <a:schemeClr val="tx2"/>
                                  </a:solidFill>
                                  <a:latin typeface="Cambria Math" panose="02040503050406030204" pitchFamily="18" charset="0"/>
                                </a:rPr>
                                <m:t>=</m:t>
                              </m:r>
                            </m:oMath>
                          </a14:m>
                          <a:r>
                            <a:rPr lang="en-US" sz="2000" b="1" dirty="0">
                              <a:solidFill>
                                <a:schemeClr val="tx2"/>
                              </a:solidFill>
                            </a:rPr>
                            <a:t>1.67 mm</a:t>
                          </a:r>
                          <a:endParaRPr lang="en-US" sz="2000" b="1" dirty="0"/>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u="none" strike="noStrike" dirty="0">
                              <a:solidFill>
                                <a:srgbClr val="C00000"/>
                              </a:solidFill>
                              <a:effectLst/>
                            </a:rPr>
                            <a:t>1115</a:t>
                          </a:r>
                          <a:endParaRPr lang="de-DE" sz="2000" b="1" i="0" u="none" strike="noStrike" dirty="0">
                            <a:solidFill>
                              <a:srgbClr val="C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u="none" strike="noStrike" dirty="0">
                              <a:solidFill>
                                <a:srgbClr val="003300"/>
                              </a:solidFill>
                              <a:effectLst/>
                            </a:rPr>
                            <a:t>698</a:t>
                          </a:r>
                          <a:endParaRPr lang="de-DE" sz="2000" b="1" i="0" u="none" strike="noStrike" dirty="0">
                            <a:solidFill>
                              <a:srgbClr val="003300"/>
                            </a:solidFill>
                            <a:effectLst/>
                            <a:latin typeface="+mn-lt"/>
                          </a:endParaRPr>
                        </a:p>
                      </a:txBody>
                      <a:tcPr marL="5715" marR="5715" marT="5715" marB="0" anchor="ctr"/>
                    </a:tc>
                    <a:extLst>
                      <a:ext uri="{0D108BD9-81ED-4DB2-BD59-A6C34878D82A}">
                        <a16:rowId xmlns:a16="http://schemas.microsoft.com/office/drawing/2014/main" val="1254910794"/>
                      </a:ext>
                    </a:extLst>
                  </a:tr>
                </a:tbl>
              </a:graphicData>
            </a:graphic>
          </p:graphicFrame>
        </mc:Choice>
        <mc:Fallback>
          <p:graphicFrame>
            <p:nvGraphicFramePr>
              <p:cNvPr id="9" name="Table 8">
                <a:extLst>
                  <a:ext uri="{FF2B5EF4-FFF2-40B4-BE49-F238E27FC236}">
                    <a16:creationId xmlns:a16="http://schemas.microsoft.com/office/drawing/2014/main" id="{E45DF433-8378-A474-FE00-4D1F2E78A968}"/>
                  </a:ext>
                </a:extLst>
              </p:cNvPr>
              <p:cNvGraphicFramePr>
                <a:graphicFrameLocks noGrp="1"/>
              </p:cNvGraphicFramePr>
              <p:nvPr>
                <p:extLst>
                  <p:ext uri="{D42A27DB-BD31-4B8C-83A1-F6EECF244321}">
                    <p14:modId xmlns:p14="http://schemas.microsoft.com/office/powerpoint/2010/main" val="839736381"/>
                  </p:ext>
                </p:extLst>
              </p:nvPr>
            </p:nvGraphicFramePr>
            <p:xfrm>
              <a:off x="315310" y="1808820"/>
              <a:ext cx="8360380" cy="3021697"/>
            </p:xfrm>
            <a:graphic>
              <a:graphicData uri="http://schemas.openxmlformats.org/drawingml/2006/table">
                <a:tbl>
                  <a:tblPr firstRow="1" bandRow="1">
                    <a:tableStyleId>{5C22544A-7EE6-4342-B048-85BDC9FD1C3A}</a:tableStyleId>
                  </a:tblPr>
                  <a:tblGrid>
                    <a:gridCol w="3097922">
                      <a:extLst>
                        <a:ext uri="{9D8B030D-6E8A-4147-A177-3AD203B41FA5}">
                          <a16:colId xmlns:a16="http://schemas.microsoft.com/office/drawing/2014/main" val="943152877"/>
                        </a:ext>
                      </a:extLst>
                    </a:gridCol>
                    <a:gridCol w="2631229">
                      <a:extLst>
                        <a:ext uri="{9D8B030D-6E8A-4147-A177-3AD203B41FA5}">
                          <a16:colId xmlns:a16="http://schemas.microsoft.com/office/drawing/2014/main" val="58879405"/>
                        </a:ext>
                      </a:extLst>
                    </a:gridCol>
                    <a:gridCol w="2631229">
                      <a:extLst>
                        <a:ext uri="{9D8B030D-6E8A-4147-A177-3AD203B41FA5}">
                          <a16:colId xmlns:a16="http://schemas.microsoft.com/office/drawing/2014/main" val="4288312035"/>
                        </a:ext>
                      </a:extLst>
                    </a:gridCol>
                  </a:tblGrid>
                  <a:tr h="373380">
                    <a:tc>
                      <a:txBody>
                        <a:bodyPr/>
                        <a:lstStyle/>
                        <a:p>
                          <a:pPr algn="ctr"/>
                          <a:r>
                            <a:rPr lang="en-US" sz="2000" b="1" dirty="0"/>
                            <a:t>Variable</a:t>
                          </a:r>
                        </a:p>
                      </a:txBody>
                      <a:tcPr marL="68580" marR="68580" marT="34290" marB="34290" anchor="ctr"/>
                    </a:tc>
                    <a:tc>
                      <a:txBody>
                        <a:bodyPr/>
                        <a:lstStyle/>
                        <a:p>
                          <a:endParaRPr lang="en-US"/>
                        </a:p>
                      </a:txBody>
                      <a:tcPr marL="68580" marR="68580" marT="34290" marB="34290" anchor="ctr">
                        <a:blipFill>
                          <a:blip r:embed="rId2"/>
                          <a:stretch>
                            <a:fillRect l="-118056" t="-11475" r="-100926" b="-719672"/>
                          </a:stretch>
                        </a:blipFill>
                      </a:tcPr>
                    </a:tc>
                    <a:tc>
                      <a:txBody>
                        <a:bodyPr/>
                        <a:lstStyle/>
                        <a:p>
                          <a:endParaRPr lang="en-US"/>
                        </a:p>
                      </a:txBody>
                      <a:tcPr marL="68580" marR="68580" marT="34290" marB="34290" anchor="ctr">
                        <a:blipFill>
                          <a:blip r:embed="rId2"/>
                          <a:stretch>
                            <a:fillRect l="-218056" t="-11475" r="-926" b="-719672"/>
                          </a:stretch>
                        </a:blipFill>
                      </a:tcPr>
                    </a:tc>
                    <a:extLst>
                      <a:ext uri="{0D108BD9-81ED-4DB2-BD59-A6C34878D82A}">
                        <a16:rowId xmlns:a16="http://schemas.microsoft.com/office/drawing/2014/main" val="2745807742"/>
                      </a:ext>
                    </a:extLst>
                  </a:tr>
                  <a:tr h="888867">
                    <a:tc>
                      <a:txBody>
                        <a:bodyPr/>
                        <a:lstStyle/>
                        <a:p>
                          <a:endParaRPr lang="en-US"/>
                        </a:p>
                      </a:txBody>
                      <a:tcPr marL="5715" marR="5715" marT="5715" marB="0" anchor="ctr">
                        <a:blipFill>
                          <a:blip r:embed="rId2"/>
                          <a:stretch>
                            <a:fillRect l="-196" t="-46259" r="-170530" b="-198639"/>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i="0" dirty="0">
                              <a:solidFill>
                                <a:srgbClr val="C00000"/>
                              </a:solidFill>
                              <a:effectLst/>
                              <a:latin typeface="+mn-lt"/>
                            </a:rPr>
                            <a:t>3.784</a:t>
                          </a:r>
                          <a:endParaRPr lang="de-DE" sz="2000" b="1" i="0" u="none" strike="noStrike" dirty="0">
                            <a:solidFill>
                              <a:srgbClr val="C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i="0" dirty="0">
                              <a:solidFill>
                                <a:srgbClr val="003300"/>
                              </a:solidFill>
                              <a:effectLst/>
                              <a:latin typeface="+mn-lt"/>
                            </a:rPr>
                            <a:t>2.632</a:t>
                          </a:r>
                          <a:endParaRPr lang="de-DE" sz="2000" b="1" i="0" u="none" strike="noStrike" dirty="0">
                            <a:solidFill>
                              <a:srgbClr val="003300"/>
                            </a:solidFill>
                            <a:effectLst/>
                            <a:latin typeface="+mn-lt"/>
                          </a:endParaRPr>
                        </a:p>
                      </a:txBody>
                      <a:tcPr marL="5715" marR="5715" marT="5715" marB="0" anchor="ctr"/>
                    </a:tc>
                    <a:extLst>
                      <a:ext uri="{0D108BD9-81ED-4DB2-BD59-A6C34878D82A}">
                        <a16:rowId xmlns:a16="http://schemas.microsoft.com/office/drawing/2014/main" val="2997807199"/>
                      </a:ext>
                    </a:extLst>
                  </a:tr>
                  <a:tr h="879725">
                    <a:tc>
                      <a:txBody>
                        <a:bodyPr/>
                        <a:lstStyle/>
                        <a:p>
                          <a:endParaRPr lang="en-US"/>
                        </a:p>
                      </a:txBody>
                      <a:tcPr marL="5715" marR="5715" marT="5715" marB="0" anchor="ctr">
                        <a:blipFill>
                          <a:blip r:embed="rId2"/>
                          <a:stretch>
                            <a:fillRect l="-196" t="-149306" r="-170530" b="-102778"/>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u="none" strike="noStrike" dirty="0">
                              <a:solidFill>
                                <a:srgbClr val="C00000"/>
                              </a:solidFill>
                              <a:effectLst/>
                            </a:rPr>
                            <a:t>3.539</a:t>
                          </a:r>
                          <a:endParaRPr lang="de-DE" sz="2000" b="1" i="0" u="none" strike="noStrike" dirty="0">
                            <a:solidFill>
                              <a:srgbClr val="C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u="none" strike="noStrike" dirty="0">
                              <a:solidFill>
                                <a:srgbClr val="003300"/>
                              </a:solidFill>
                              <a:effectLst/>
                            </a:rPr>
                            <a:t>2.017</a:t>
                          </a:r>
                          <a:endParaRPr lang="de-DE" sz="2000" b="1" i="0" u="none" strike="noStrike" dirty="0">
                            <a:solidFill>
                              <a:srgbClr val="003300"/>
                            </a:solidFill>
                            <a:effectLst/>
                            <a:latin typeface="+mn-lt"/>
                          </a:endParaRPr>
                        </a:p>
                      </a:txBody>
                      <a:tcPr marL="5715" marR="5715" marT="5715" marB="0" anchor="ctr"/>
                    </a:tc>
                    <a:extLst>
                      <a:ext uri="{0D108BD9-81ED-4DB2-BD59-A6C34878D82A}">
                        <a16:rowId xmlns:a16="http://schemas.microsoft.com/office/drawing/2014/main" val="745282333"/>
                      </a:ext>
                    </a:extLst>
                  </a:tr>
                  <a:tr h="879725">
                    <a:tc>
                      <a:txBody>
                        <a:bodyPr/>
                        <a:lstStyle/>
                        <a:p>
                          <a:endParaRPr lang="en-US"/>
                        </a:p>
                      </a:txBody>
                      <a:tcPr marL="5715" marR="5715" marT="5715" marB="0" anchor="ctr">
                        <a:blipFill>
                          <a:blip r:embed="rId2"/>
                          <a:stretch>
                            <a:fillRect l="-196" t="-247586" r="-170530" b="-2069"/>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u="none" strike="noStrike" dirty="0">
                              <a:solidFill>
                                <a:srgbClr val="C00000"/>
                              </a:solidFill>
                              <a:effectLst/>
                            </a:rPr>
                            <a:t>1115</a:t>
                          </a:r>
                          <a:endParaRPr lang="de-DE" sz="2000" b="1" i="0" u="none" strike="noStrike" dirty="0">
                            <a:solidFill>
                              <a:srgbClr val="C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2000" b="1" u="none" strike="noStrike" dirty="0">
                              <a:solidFill>
                                <a:srgbClr val="003300"/>
                              </a:solidFill>
                              <a:effectLst/>
                            </a:rPr>
                            <a:t>698</a:t>
                          </a:r>
                          <a:endParaRPr lang="de-DE" sz="2000" b="1" i="0" u="none" strike="noStrike" dirty="0">
                            <a:solidFill>
                              <a:srgbClr val="003300"/>
                            </a:solidFill>
                            <a:effectLst/>
                            <a:latin typeface="+mn-lt"/>
                          </a:endParaRPr>
                        </a:p>
                      </a:txBody>
                      <a:tcPr marL="5715" marR="5715" marT="5715" marB="0" anchor="ctr"/>
                    </a:tc>
                    <a:extLst>
                      <a:ext uri="{0D108BD9-81ED-4DB2-BD59-A6C34878D82A}">
                        <a16:rowId xmlns:a16="http://schemas.microsoft.com/office/drawing/2014/main" val="1254910794"/>
                      </a:ext>
                    </a:extLst>
                  </a:tr>
                </a:tbl>
              </a:graphicData>
            </a:graphic>
          </p:graphicFrame>
        </mc:Fallback>
      </mc:AlternateContent>
      <mc:AlternateContent xmlns:mc="http://schemas.openxmlformats.org/markup-compatibility/2006" xmlns:a14="http://schemas.microsoft.com/office/drawing/2010/main">
        <mc:Choice Requires="a14">
          <p:sp>
            <p:nvSpPr>
              <p:cNvPr id="7" name="TextBox 6">
                <a:extLst>
                  <a:ext uri="{FF2B5EF4-FFF2-40B4-BE49-F238E27FC236}">
                    <a16:creationId xmlns:a16="http://schemas.microsoft.com/office/drawing/2014/main" id="{72A2B46B-343F-293C-3F2E-24FF4E94F8C8}"/>
                  </a:ext>
                </a:extLst>
              </p:cNvPr>
              <p:cNvSpPr txBox="1"/>
              <p:nvPr/>
            </p:nvSpPr>
            <p:spPr>
              <a:xfrm>
                <a:off x="315310" y="5020716"/>
                <a:ext cx="6561729" cy="369332"/>
              </a:xfrm>
              <a:prstGeom prst="rect">
                <a:avLst/>
              </a:prstGeom>
              <a:noFill/>
            </p:spPr>
            <p:txBody>
              <a:bodyPr wrap="square">
                <a:spAutoFit/>
              </a:bodyPr>
              <a:lstStyle/>
              <a:p>
                <a:r>
                  <a:rPr lang="en-US" dirty="0">
                    <a:solidFill>
                      <a:schemeClr val="tx2"/>
                    </a:solidFill>
                  </a:rPr>
                  <a:t>Beam Current [mA] = 10mA, Bunch Intensity </a:t>
                </a:r>
                <a14:m>
                  <m:oMath xmlns:m="http://schemas.openxmlformats.org/officeDocument/2006/math">
                    <m:sSub>
                      <m:sSubPr>
                        <m:ctrlPr>
                          <a:rPr lang="en-US" i="1">
                            <a:solidFill>
                              <a:schemeClr val="tx2"/>
                            </a:solidFill>
                            <a:latin typeface="Cambria Math" panose="02040503050406030204" pitchFamily="18" charset="0"/>
                          </a:rPr>
                        </m:ctrlPr>
                      </m:sSubPr>
                      <m:e>
                        <m:r>
                          <a:rPr lang="en-US" i="1">
                            <a:solidFill>
                              <a:schemeClr val="tx2"/>
                            </a:solidFill>
                            <a:latin typeface="Cambria Math" panose="02040503050406030204" pitchFamily="18" charset="0"/>
                          </a:rPr>
                          <m:t>𝑁</m:t>
                        </m:r>
                      </m:e>
                      <m:sub>
                        <m:r>
                          <m:rPr>
                            <m:sty m:val="p"/>
                          </m:rPr>
                          <a:rPr lang="en-US">
                            <a:solidFill>
                              <a:schemeClr val="tx2"/>
                            </a:solidFill>
                            <a:latin typeface="Cambria Math" panose="02040503050406030204" pitchFamily="18" charset="0"/>
                          </a:rPr>
                          <m:t>b</m:t>
                        </m:r>
                      </m:sub>
                    </m:sSub>
                  </m:oMath>
                </a14:m>
                <a:r>
                  <a:rPr lang="en-US" dirty="0">
                    <a:solidFill>
                      <a:schemeClr val="tx2"/>
                    </a:solidFill>
                  </a:rPr>
                  <a:t> [</a:t>
                </a:r>
                <a14:m>
                  <m:oMath xmlns:m="http://schemas.openxmlformats.org/officeDocument/2006/math">
                    <m:r>
                      <a:rPr lang="en-US" i="1">
                        <a:solidFill>
                          <a:schemeClr val="tx2"/>
                        </a:solidFill>
                        <a:latin typeface="Cambria Math" panose="02040503050406030204" pitchFamily="18" charset="0"/>
                      </a:rPr>
                      <m:t>1</m:t>
                    </m:r>
                    <m:sSup>
                      <m:sSupPr>
                        <m:ctrlPr>
                          <a:rPr lang="en-US" i="1">
                            <a:solidFill>
                              <a:schemeClr val="tx2"/>
                            </a:solidFill>
                            <a:latin typeface="Cambria Math" panose="02040503050406030204" pitchFamily="18" charset="0"/>
                          </a:rPr>
                        </m:ctrlPr>
                      </m:sSupPr>
                      <m:e>
                        <m:r>
                          <a:rPr lang="en-US" i="1">
                            <a:solidFill>
                              <a:schemeClr val="tx2"/>
                            </a:solidFill>
                            <a:latin typeface="Cambria Math" panose="02040503050406030204" pitchFamily="18" charset="0"/>
                          </a:rPr>
                          <m:t>0</m:t>
                        </m:r>
                      </m:e>
                      <m:sup>
                        <m:r>
                          <a:rPr lang="en-US" i="1">
                            <a:solidFill>
                              <a:schemeClr val="tx2"/>
                            </a:solidFill>
                            <a:latin typeface="Cambria Math" panose="02040503050406030204" pitchFamily="18" charset="0"/>
                          </a:rPr>
                          <m:t>11</m:t>
                        </m:r>
                      </m:sup>
                    </m:sSup>
                  </m:oMath>
                </a14:m>
                <a:r>
                  <a:rPr lang="en-US" dirty="0">
                    <a:solidFill>
                      <a:schemeClr val="tx2"/>
                    </a:solidFill>
                  </a:rPr>
                  <a:t>] = 2.26 </a:t>
                </a:r>
              </a:p>
            </p:txBody>
          </p:sp>
        </mc:Choice>
        <mc:Fallback xmlns="">
          <p:sp>
            <p:nvSpPr>
              <p:cNvPr id="7" name="TextBox 6">
                <a:extLst>
                  <a:ext uri="{FF2B5EF4-FFF2-40B4-BE49-F238E27FC236}">
                    <a16:creationId xmlns:a16="http://schemas.microsoft.com/office/drawing/2014/main" id="{72A2B46B-343F-293C-3F2E-24FF4E94F8C8}"/>
                  </a:ext>
                </a:extLst>
              </p:cNvPr>
              <p:cNvSpPr txBox="1">
                <a:spLocks noRot="1" noChangeAspect="1" noMove="1" noResize="1" noEditPoints="1" noAdjustHandles="1" noChangeArrowheads="1" noChangeShapeType="1" noTextEdit="1"/>
              </p:cNvSpPr>
              <p:nvPr/>
            </p:nvSpPr>
            <p:spPr>
              <a:xfrm>
                <a:off x="315310" y="5020716"/>
                <a:ext cx="6561729" cy="369332"/>
              </a:xfrm>
              <a:prstGeom prst="rect">
                <a:avLst/>
              </a:prstGeom>
              <a:blipFill>
                <a:blip r:embed="rId3"/>
                <a:stretch>
                  <a:fillRect l="-836" t="-10000" b="-26667"/>
                </a:stretch>
              </a:blipFill>
            </p:spPr>
            <p:txBody>
              <a:bodyPr/>
              <a:lstStyle/>
              <a:p>
                <a:r>
                  <a:rPr lang="en-US">
                    <a:noFill/>
                  </a:rPr>
                  <a:t> </a:t>
                </a:r>
              </a:p>
            </p:txBody>
          </p:sp>
        </mc:Fallback>
      </mc:AlternateContent>
      <mc:AlternateContent xmlns:mc="http://schemas.openxmlformats.org/markup-compatibility/2006">
        <mc:Choice xmlns:a14="http://schemas.microsoft.com/office/drawing/2010/main" Requires="a14">
          <p:sp>
            <p:nvSpPr>
              <p:cNvPr id="3" name="Titel 1">
                <a:extLst>
                  <a:ext uri="{FF2B5EF4-FFF2-40B4-BE49-F238E27FC236}">
                    <a16:creationId xmlns:a16="http://schemas.microsoft.com/office/drawing/2014/main" id="{1E85CF4E-B533-77D7-8901-0123ED5B7A34}"/>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FCC-</a:t>
                </a:r>
                <a:r>
                  <a:rPr lang="en-US" altLang="de-DE"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ee</a:t>
                </a: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a:t>
                </a:r>
                <a14:m>
                  <m:oMath xmlns:m="http://schemas.openxmlformats.org/officeDocument/2006/math">
                    <m:r>
                      <m:rPr>
                        <m:sty m:val="p"/>
                      </m:rPr>
                      <a:rPr lang="en-US" altLang="de-DE" sz="3600" dirty="0"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acc>
                      <m:accPr>
                        <m:chr m:val="̅"/>
                        <m:ctrlP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accPr>
                      <m:e>
                        <m:r>
                          <m:rPr>
                            <m:sty m:val="p"/>
                          </m:rPr>
                          <a:rPr lang="en-US" altLang="de-DE" sz="360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e>
                    </m:acc>
                    <m: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 </m:t>
                    </m:r>
                  </m:oMath>
                </a14:m>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studies, 2021-23</a:t>
                </a:r>
              </a:p>
            </p:txBody>
          </p:sp>
        </mc:Choice>
        <mc:Fallback>
          <p:sp>
            <p:nvSpPr>
              <p:cNvPr id="3" name="Titel 1">
                <a:extLst>
                  <a:ext uri="{FF2B5EF4-FFF2-40B4-BE49-F238E27FC236}">
                    <a16:creationId xmlns:a16="http://schemas.microsoft.com/office/drawing/2014/main" id="{1E85CF4E-B533-77D7-8901-0123ED5B7A34}"/>
                  </a:ext>
                </a:extLst>
              </p:cNvPr>
              <p:cNvSpPr txBox="1">
                <a:spLocks noRot="1" noChangeAspect="1" noMove="1" noResize="1" noEditPoints="1" noAdjustHandles="1" noChangeArrowheads="1" noChangeShapeType="1" noTextEdit="1"/>
              </p:cNvSpPr>
              <p:nvPr/>
            </p:nvSpPr>
            <p:spPr>
              <a:xfrm>
                <a:off x="628649" y="310505"/>
                <a:ext cx="7643283" cy="509588"/>
              </a:xfrm>
              <a:prstGeom prst="rect">
                <a:avLst/>
              </a:prstGeom>
              <a:blipFill>
                <a:blip r:embed="rId4"/>
                <a:stretch>
                  <a:fillRect t="-38095" b="-59524"/>
                </a:stretch>
              </a:blipFill>
            </p:spPr>
            <p:txBody>
              <a:bodyPr/>
              <a:lstStyle/>
              <a:p>
                <a:r>
                  <a:rPr lang="en-US">
                    <a:noFill/>
                  </a:rPr>
                  <a:t> </a:t>
                </a:r>
              </a:p>
            </p:txBody>
          </p:sp>
        </mc:Fallback>
      </mc:AlternateContent>
    </p:spTree>
    <p:extLst>
      <p:ext uri="{BB962C8B-B14F-4D97-AF65-F5344CB8AC3E}">
        <p14:creationId xmlns:p14="http://schemas.microsoft.com/office/powerpoint/2010/main" val="149278367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Inhaltsplatzhalter 2">
            <a:extLst>
              <a:ext uri="{FF2B5EF4-FFF2-40B4-BE49-F238E27FC236}">
                <a16:creationId xmlns:a16="http://schemas.microsoft.com/office/drawing/2014/main" id="{411E9FF0-78EA-E94A-528E-C02313919DEB}"/>
              </a:ext>
            </a:extLst>
          </p:cNvPr>
          <p:cNvSpPr txBox="1">
            <a:spLocks/>
          </p:cNvSpPr>
          <p:nvPr/>
        </p:nvSpPr>
        <p:spPr>
          <a:xfrm>
            <a:off x="247676" y="1041240"/>
            <a:ext cx="8370930" cy="10049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000" dirty="0"/>
              <a:t>In the context of the </a:t>
            </a:r>
            <a:r>
              <a:rPr lang="en-US" sz="2000" dirty="0" err="1"/>
              <a:t>LHeC</a:t>
            </a:r>
            <a:r>
              <a:rPr lang="en-US" sz="2000" dirty="0"/>
              <a:t> studies, the frequency choice of 800 MHz was identified as best compromise (2012-15) with a proposal to build a </a:t>
            </a:r>
            <a:r>
              <a:rPr lang="en-US" sz="2000" b="1" dirty="0"/>
              <a:t>test facility</a:t>
            </a:r>
            <a:r>
              <a:rPr lang="en-US" sz="2000" dirty="0"/>
              <a:t> for ERL demonstration similar to </a:t>
            </a:r>
            <a:r>
              <a:rPr lang="en-US" sz="2000" dirty="0" err="1"/>
              <a:t>LHeC</a:t>
            </a:r>
            <a:endParaRPr lang="en-US" altLang="de-DE" sz="1600" dirty="0"/>
          </a:p>
          <a:p>
            <a:pPr marL="0" indent="0" algn="just">
              <a:buFont typeface="Arial" panose="020B0604020202020204" pitchFamily="34" charset="0"/>
              <a:buNone/>
            </a:pPr>
            <a:endParaRPr lang="en-US" altLang="de-DE" sz="2000" dirty="0"/>
          </a:p>
          <a:p>
            <a:pPr marL="0" indent="0" algn="just">
              <a:buFont typeface="Arial" panose="020B0604020202020204" pitchFamily="34" charset="0"/>
              <a:buNone/>
            </a:pPr>
            <a:endParaRPr lang="en-US" altLang="de-DE" sz="4000" dirty="0"/>
          </a:p>
        </p:txBody>
      </p:sp>
      <p:sp>
        <p:nvSpPr>
          <p:cNvPr id="2" name="Slide Number Placeholder 1">
            <a:extLst>
              <a:ext uri="{FF2B5EF4-FFF2-40B4-BE49-F238E27FC236}">
                <a16:creationId xmlns:a16="http://schemas.microsoft.com/office/drawing/2014/main" id="{757177A0-4372-4C2D-758F-09D9127C45E6}"/>
              </a:ext>
            </a:extLst>
          </p:cNvPr>
          <p:cNvSpPr>
            <a:spLocks noGrp="1"/>
          </p:cNvSpPr>
          <p:nvPr>
            <p:ph type="sldNum" sz="quarter" idx="12"/>
          </p:nvPr>
        </p:nvSpPr>
        <p:spPr/>
        <p:txBody>
          <a:bodyPr/>
          <a:lstStyle/>
          <a:p>
            <a:fld id="{A1245FAC-A09C-43E8-B14B-FDF84A38097F}" type="slidenum">
              <a:rPr lang="en-GB" smtClean="0"/>
              <a:t>2</a:t>
            </a:fld>
            <a:endParaRPr lang="en-GB"/>
          </a:p>
        </p:txBody>
      </p:sp>
      <p:sp>
        <p:nvSpPr>
          <p:cNvPr id="5" name="Title 1">
            <a:extLst>
              <a:ext uri="{FF2B5EF4-FFF2-40B4-BE49-F238E27FC236}">
                <a16:creationId xmlns:a16="http://schemas.microsoft.com/office/drawing/2014/main" id="{C769F811-881A-301E-3A27-9CE1D8117B00}"/>
              </a:ext>
            </a:extLst>
          </p:cNvPr>
          <p:cNvSpPr txBox="1">
            <a:spLocks/>
          </p:cNvSpPr>
          <p:nvPr/>
        </p:nvSpPr>
        <p:spPr>
          <a:xfrm>
            <a:off x="628650" y="218417"/>
            <a:ext cx="7886700" cy="6809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2012-15, </a:t>
            </a:r>
            <a:r>
              <a:rPr lang="en-GB"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LHeC</a:t>
            </a: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Workshop</a:t>
            </a:r>
          </a:p>
        </p:txBody>
      </p:sp>
      <p:pic>
        <p:nvPicPr>
          <p:cNvPr id="3" name="Picture 2">
            <a:extLst>
              <a:ext uri="{FF2B5EF4-FFF2-40B4-BE49-F238E27FC236}">
                <a16:creationId xmlns:a16="http://schemas.microsoft.com/office/drawing/2014/main" id="{07480B40-04C5-E46E-747F-2E5B6B844C2F}"/>
              </a:ext>
            </a:extLst>
          </p:cNvPr>
          <p:cNvPicPr>
            <a:picLocks noChangeAspect="1"/>
          </p:cNvPicPr>
          <p:nvPr/>
        </p:nvPicPr>
        <p:blipFill>
          <a:blip r:embed="rId2"/>
          <a:stretch>
            <a:fillRect/>
          </a:stretch>
        </p:blipFill>
        <p:spPr>
          <a:xfrm>
            <a:off x="554861" y="2067240"/>
            <a:ext cx="3060691" cy="2295518"/>
          </a:xfrm>
          <a:prstGeom prst="rect">
            <a:avLst/>
          </a:prstGeom>
        </p:spPr>
      </p:pic>
      <p:sp>
        <p:nvSpPr>
          <p:cNvPr id="4" name="TextBox 3">
            <a:extLst>
              <a:ext uri="{FF2B5EF4-FFF2-40B4-BE49-F238E27FC236}">
                <a16:creationId xmlns:a16="http://schemas.microsoft.com/office/drawing/2014/main" id="{B97D427C-4CAD-2CFD-7870-04E7EE7DDE29}"/>
              </a:ext>
            </a:extLst>
          </p:cNvPr>
          <p:cNvSpPr txBox="1"/>
          <p:nvPr/>
        </p:nvSpPr>
        <p:spPr>
          <a:xfrm>
            <a:off x="358688" y="6603167"/>
            <a:ext cx="8012706" cy="276999"/>
          </a:xfrm>
          <a:prstGeom prst="rect">
            <a:avLst/>
          </a:prstGeom>
          <a:noFill/>
        </p:spPr>
        <p:txBody>
          <a:bodyPr wrap="none" rtlCol="0">
            <a:spAutoFit/>
          </a:bodyPr>
          <a:lstStyle/>
          <a:p>
            <a:r>
              <a:rPr lang="en-US" sz="1200" dirty="0">
                <a:hlinkClick r:id="rId3"/>
              </a:rPr>
              <a:t>https://indico.cern.ch/event/183282/contributions/318618/attachments/249525/348968/ERL_and_Frequency_Choice1.pptx</a:t>
            </a:r>
            <a:endParaRPr lang="en-US" sz="1200" dirty="0"/>
          </a:p>
        </p:txBody>
      </p:sp>
      <p:pic>
        <p:nvPicPr>
          <p:cNvPr id="8" name="Picture 7">
            <a:extLst>
              <a:ext uri="{FF2B5EF4-FFF2-40B4-BE49-F238E27FC236}">
                <a16:creationId xmlns:a16="http://schemas.microsoft.com/office/drawing/2014/main" id="{2F259F21-27CF-EB87-F6E3-78D5F78C2A1C}"/>
              </a:ext>
            </a:extLst>
          </p:cNvPr>
          <p:cNvPicPr>
            <a:picLocks noChangeAspect="1"/>
          </p:cNvPicPr>
          <p:nvPr/>
        </p:nvPicPr>
        <p:blipFill>
          <a:blip r:embed="rId4"/>
          <a:stretch>
            <a:fillRect/>
          </a:stretch>
        </p:blipFill>
        <p:spPr>
          <a:xfrm>
            <a:off x="5152041" y="2105337"/>
            <a:ext cx="3467099" cy="2219325"/>
          </a:xfrm>
          <a:prstGeom prst="rect">
            <a:avLst/>
          </a:prstGeom>
        </p:spPr>
      </p:pic>
      <p:pic>
        <p:nvPicPr>
          <p:cNvPr id="10" name="Picture 9">
            <a:extLst>
              <a:ext uri="{FF2B5EF4-FFF2-40B4-BE49-F238E27FC236}">
                <a16:creationId xmlns:a16="http://schemas.microsoft.com/office/drawing/2014/main" id="{E34C3906-B86E-62AA-37C4-29306F1B9951}"/>
              </a:ext>
            </a:extLst>
          </p:cNvPr>
          <p:cNvPicPr>
            <a:picLocks noChangeAspect="1"/>
          </p:cNvPicPr>
          <p:nvPr/>
        </p:nvPicPr>
        <p:blipFill>
          <a:blip r:embed="rId5"/>
          <a:stretch>
            <a:fillRect/>
          </a:stretch>
        </p:blipFill>
        <p:spPr>
          <a:xfrm>
            <a:off x="2901388" y="4082729"/>
            <a:ext cx="3063505" cy="2297629"/>
          </a:xfrm>
          <a:prstGeom prst="rect">
            <a:avLst/>
          </a:prstGeom>
        </p:spPr>
      </p:pic>
    </p:spTree>
    <p:extLst>
      <p:ext uri="{BB962C8B-B14F-4D97-AF65-F5344CB8AC3E}">
        <p14:creationId xmlns:p14="http://schemas.microsoft.com/office/powerpoint/2010/main" val="156093030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68809B-A64D-49D2-8BDE-DFF936AB45FD}"/>
              </a:ext>
            </a:extLst>
          </p:cNvPr>
          <p:cNvSpPr>
            <a:spLocks noGrp="1"/>
          </p:cNvSpPr>
          <p:nvPr>
            <p:ph type="title"/>
          </p:nvPr>
        </p:nvSpPr>
        <p:spPr>
          <a:xfrm>
            <a:off x="468313" y="1079739"/>
            <a:ext cx="8045450" cy="513057"/>
          </a:xfrm>
        </p:spPr>
        <p:txBody>
          <a:bodyPr/>
          <a:lstStyle/>
          <a:p>
            <a:r>
              <a:rPr lang="en-GB" sz="2400" dirty="0"/>
              <a:t>Power Comparison</a:t>
            </a:r>
          </a:p>
        </p:txBody>
      </p:sp>
      <p:sp>
        <p:nvSpPr>
          <p:cNvPr id="6" name="Slide Number Placeholder 5">
            <a:extLst>
              <a:ext uri="{FF2B5EF4-FFF2-40B4-BE49-F238E27FC236}">
                <a16:creationId xmlns:a16="http://schemas.microsoft.com/office/drawing/2014/main" id="{1B0B8CE9-639B-4C1D-B335-C8449D8BB0CB}"/>
              </a:ext>
            </a:extLst>
          </p:cNvPr>
          <p:cNvSpPr>
            <a:spLocks noGrp="1"/>
          </p:cNvSpPr>
          <p:nvPr>
            <p:ph type="sldNum" sz="quarter" idx="12"/>
          </p:nvPr>
        </p:nvSpPr>
        <p:spPr/>
        <p:txBody>
          <a:bodyPr/>
          <a:lstStyle/>
          <a:p>
            <a:pPr>
              <a:defRPr/>
            </a:pPr>
            <a:fld id="{51BFAF71-3E7D-4660-B669-990E4ED1AF8B}" type="slidenum">
              <a:rPr lang="de-DE" altLang="de-DE" smtClean="0"/>
              <a:pPr>
                <a:defRPr/>
              </a:pPr>
              <a:t>20</a:t>
            </a:fld>
            <a:endParaRPr lang="de-DE" altLang="de-DE"/>
          </a:p>
        </p:txBody>
      </p:sp>
      <mc:AlternateContent xmlns:mc="http://schemas.openxmlformats.org/markup-compatibility/2006" xmlns:a14="http://schemas.microsoft.com/office/drawing/2010/main">
        <mc:Choice Requires="a14">
          <p:sp>
            <p:nvSpPr>
              <p:cNvPr id="11" name="TextBox 10">
                <a:extLst>
                  <a:ext uri="{FF2B5EF4-FFF2-40B4-BE49-F238E27FC236}">
                    <a16:creationId xmlns:a16="http://schemas.microsoft.com/office/drawing/2014/main" id="{4FD8AE20-715D-AB1F-27FA-FCB452C02892}"/>
                  </a:ext>
                </a:extLst>
              </p:cNvPr>
              <p:cNvSpPr txBox="1"/>
              <p:nvPr/>
            </p:nvSpPr>
            <p:spPr>
              <a:xfrm>
                <a:off x="86511" y="5224891"/>
                <a:ext cx="4995554" cy="276999"/>
              </a:xfrm>
              <a:prstGeom prst="rect">
                <a:avLst/>
              </a:prstGeom>
              <a:noFill/>
            </p:spPr>
            <p:txBody>
              <a:bodyPr wrap="square" rtlCol="0">
                <a:spAutoFit/>
              </a:bodyPr>
              <a:lstStyle/>
              <a:p>
                <a:r>
                  <a:rPr lang="en-GB" sz="1200" dirty="0"/>
                  <a:t>Plot of static and dynamic power loss, no of cav and input power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𝑃</m:t>
                        </m:r>
                      </m:e>
                      <m:sub>
                        <m:r>
                          <m:rPr>
                            <m:sty m:val="p"/>
                          </m:rPr>
                          <a:rPr lang="en-US" sz="1200">
                            <a:latin typeface="Cambria Math" panose="02040503050406030204" pitchFamily="18" charset="0"/>
                          </a:rPr>
                          <m:t>in</m:t>
                        </m:r>
                      </m:sub>
                    </m:sSub>
                    <m:r>
                      <a:rPr lang="en-US" sz="1200" i="1">
                        <a:latin typeface="Cambria Math" panose="02040503050406030204" pitchFamily="18" charset="0"/>
                      </a:rPr>
                      <m:t>)</m:t>
                    </m:r>
                  </m:oMath>
                </a14:m>
                <a:r>
                  <a:rPr lang="en-GB" sz="1200" dirty="0"/>
                  <a:t> vs </a:t>
                </a:r>
                <a14:m>
                  <m:oMath xmlns:m="http://schemas.openxmlformats.org/officeDocument/2006/math">
                    <m:sSub>
                      <m:sSubPr>
                        <m:ctrlPr>
                          <a:rPr lang="en-US" sz="1200" i="1">
                            <a:latin typeface="Cambria Math" panose="02040503050406030204" pitchFamily="18" charset="0"/>
                          </a:rPr>
                        </m:ctrlPr>
                      </m:sSubPr>
                      <m:e>
                        <m:r>
                          <a:rPr lang="en-US" sz="1200" i="1">
                            <a:latin typeface="Cambria Math" panose="02040503050406030204" pitchFamily="18" charset="0"/>
                          </a:rPr>
                          <m:t>𝐸</m:t>
                        </m:r>
                      </m:e>
                      <m:sub>
                        <m:r>
                          <m:rPr>
                            <m:sty m:val="p"/>
                          </m:rPr>
                          <a:rPr lang="en-US" sz="1200">
                            <a:latin typeface="Cambria Math" panose="02040503050406030204" pitchFamily="18" charset="0"/>
                          </a:rPr>
                          <m:t>acc</m:t>
                        </m:r>
                      </m:sub>
                    </m:sSub>
                  </m:oMath>
                </a14:m>
                <a:endParaRPr lang="en-GB" sz="1200" dirty="0"/>
              </a:p>
            </p:txBody>
          </p:sp>
        </mc:Choice>
        <mc:Fallback xmlns="">
          <p:sp>
            <p:nvSpPr>
              <p:cNvPr id="11" name="TextBox 10">
                <a:extLst>
                  <a:ext uri="{FF2B5EF4-FFF2-40B4-BE49-F238E27FC236}">
                    <a16:creationId xmlns:a16="http://schemas.microsoft.com/office/drawing/2014/main" id="{4FD8AE20-715D-AB1F-27FA-FCB452C02892}"/>
                  </a:ext>
                </a:extLst>
              </p:cNvPr>
              <p:cNvSpPr txBox="1">
                <a:spLocks noRot="1" noChangeAspect="1" noMove="1" noResize="1" noEditPoints="1" noAdjustHandles="1" noChangeArrowheads="1" noChangeShapeType="1" noTextEdit="1"/>
              </p:cNvSpPr>
              <p:nvPr/>
            </p:nvSpPr>
            <p:spPr>
              <a:xfrm>
                <a:off x="86511" y="5224891"/>
                <a:ext cx="4995554" cy="276999"/>
              </a:xfrm>
              <a:prstGeom prst="rect">
                <a:avLst/>
              </a:prstGeom>
              <a:blipFill>
                <a:blip r:embed="rId2"/>
                <a:stretch>
                  <a:fillRect b="-1521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graphicFrame>
            <p:nvGraphicFramePr>
              <p:cNvPr id="3" name="Table 2">
                <a:extLst>
                  <a:ext uri="{FF2B5EF4-FFF2-40B4-BE49-F238E27FC236}">
                    <a16:creationId xmlns:a16="http://schemas.microsoft.com/office/drawing/2014/main" id="{0E0D94B0-67A6-CE7D-056F-A48063227FE5}"/>
                  </a:ext>
                </a:extLst>
              </p:cNvPr>
              <p:cNvGraphicFramePr>
                <a:graphicFrameLocks noGrp="1"/>
              </p:cNvGraphicFramePr>
              <p:nvPr/>
            </p:nvGraphicFramePr>
            <p:xfrm>
              <a:off x="5382090" y="1484784"/>
              <a:ext cx="3662566" cy="1489783"/>
            </p:xfrm>
            <a:graphic>
              <a:graphicData uri="http://schemas.openxmlformats.org/drawingml/2006/table">
                <a:tbl>
                  <a:tblPr firstRow="1" bandRow="1">
                    <a:tableStyleId>{5C22544A-7EE6-4342-B048-85BDC9FD1C3A}</a:tableStyleId>
                  </a:tblPr>
                  <a:tblGrid>
                    <a:gridCol w="1238051">
                      <a:extLst>
                        <a:ext uri="{9D8B030D-6E8A-4147-A177-3AD203B41FA5}">
                          <a16:colId xmlns:a16="http://schemas.microsoft.com/office/drawing/2014/main" val="655403242"/>
                        </a:ext>
                      </a:extLst>
                    </a:gridCol>
                    <a:gridCol w="1160672">
                      <a:extLst>
                        <a:ext uri="{9D8B030D-6E8A-4147-A177-3AD203B41FA5}">
                          <a16:colId xmlns:a16="http://schemas.microsoft.com/office/drawing/2014/main" val="2466424257"/>
                        </a:ext>
                      </a:extLst>
                    </a:gridCol>
                    <a:gridCol w="1263843">
                      <a:extLst>
                        <a:ext uri="{9D8B030D-6E8A-4147-A177-3AD203B41FA5}">
                          <a16:colId xmlns:a16="http://schemas.microsoft.com/office/drawing/2014/main" val="3015012828"/>
                        </a:ext>
                      </a:extLst>
                    </a:gridCol>
                  </a:tblGrid>
                  <a:tr h="346464">
                    <a:tc>
                      <a:txBody>
                        <a:bodyPr/>
                        <a:lstStyle/>
                        <a:p>
                          <a:pPr algn="ctr"/>
                          <a:r>
                            <a:rPr lang="en-US" sz="1400" b="1" dirty="0">
                              <a:latin typeface="Arial" panose="020B0604020202020204" pitchFamily="34" charset="0"/>
                              <a:cs typeface="Arial" panose="020B0604020202020204" pitchFamily="34" charset="0"/>
                            </a:rPr>
                            <a:t>Variable</a:t>
                          </a: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1" smtClean="0">
                                    <a:latin typeface="Cambria Math" panose="02040503050406030204" pitchFamily="18" charset="0"/>
                                  </a:rPr>
                                  <m:t>𝐂𝟑𝟕𝟗𝟓</m:t>
                                </m:r>
                              </m:oMath>
                            </m:oMathPara>
                          </a14:m>
                          <a:endParaRPr lang="en-GB" sz="1400" b="1" i="0" dirty="0">
                            <a:latin typeface="Arial" panose="020B0604020202020204" pitchFamily="34" charset="0"/>
                            <a:cs typeface="Arial" panose="020B0604020202020204" pitchFamily="34" charset="0"/>
                          </a:endParaRPr>
                        </a:p>
                      </a:txBody>
                      <a:tcPr marL="68580" marR="68580" marT="34290" marB="34290" anchor="ct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400" b="1" i="0" smtClean="0">
                                    <a:latin typeface="Cambria Math" panose="02040503050406030204" pitchFamily="18" charset="0"/>
                                  </a:rPr>
                                  <m:t>𝐅𝐂𝐔𝐑𝐎𝐒𝟓</m:t>
                                </m:r>
                              </m:oMath>
                            </m:oMathPara>
                          </a14:m>
                          <a:endParaRPr lang="en-GB" sz="1400" b="1" i="0" dirty="0">
                            <a:latin typeface="Arial" panose="020B0604020202020204" pitchFamily="34" charset="0"/>
                            <a:cs typeface="Arial" panose="020B0604020202020204" pitchFamily="34" charset="0"/>
                          </a:endParaRPr>
                        </a:p>
                      </a:txBody>
                      <a:tcPr marL="68580" marR="68580" marT="34290" marB="34290" anchor="ctr"/>
                    </a:tc>
                    <a:extLst>
                      <a:ext uri="{0D108BD9-81ED-4DB2-BD59-A6C34878D82A}">
                        <a16:rowId xmlns:a16="http://schemas.microsoft.com/office/drawing/2014/main" val="3585427483"/>
                      </a:ext>
                    </a:extLst>
                  </a:tr>
                  <a:tr h="211455">
                    <a:tc>
                      <a:txBody>
                        <a:bodyPr/>
                        <a:lstStyle/>
                        <a:p>
                          <a:pPr algn="ctr"/>
                          <a14:m>
                            <m:oMathPara xmlns:m="http://schemas.openxmlformats.org/officeDocument/2006/math">
                              <m:oMathParaPr>
                                <m:jc m:val="centerGroup"/>
                              </m:oMathParaPr>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𝑛</m:t>
                                    </m:r>
                                  </m:e>
                                  <m:sub>
                                    <m:r>
                                      <m:rPr>
                                        <m:sty m:val="p"/>
                                      </m:rPr>
                                      <a:rPr lang="en-US" sz="1400" b="0" i="0" smtClean="0">
                                        <a:latin typeface="Cambria Math" panose="02040503050406030204" pitchFamily="18" charset="0"/>
                                      </a:rPr>
                                      <m:t>cav</m:t>
                                    </m:r>
                                  </m:sub>
                                </m:sSub>
                              </m:oMath>
                            </m:oMathPara>
                          </a14:m>
                          <a:endParaRPr lang="en-US" sz="1400" b="0" dirty="0"/>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u="none" strike="noStrike" dirty="0">
                              <a:solidFill>
                                <a:srgbClr val="000000"/>
                              </a:solidFill>
                              <a:effectLst/>
                              <a:latin typeface="Arial" panose="020B0604020202020204" pitchFamily="34" charset="0"/>
                              <a:cs typeface="Arial" panose="020B0604020202020204" pitchFamily="34" charset="0"/>
                            </a:rPr>
                            <a:t>488</a:t>
                          </a:r>
                          <a:endParaRPr lang="de-DE" sz="1400" b="0" i="0" u="none" strike="noStrike" dirty="0">
                            <a:solidFill>
                              <a:srgbClr val="000000"/>
                            </a:solidFill>
                            <a:effectLst/>
                            <a:latin typeface="Arial" panose="020B0604020202020204" pitchFamily="34" charset="0"/>
                            <a:cs typeface="Arial" panose="020B0604020202020204" pitchFamily="34" charset="0"/>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u="none" strike="noStrike" dirty="0">
                              <a:solidFill>
                                <a:srgbClr val="000000"/>
                              </a:solidFill>
                              <a:effectLst/>
                              <a:latin typeface="Arial" panose="020B0604020202020204" pitchFamily="34" charset="0"/>
                              <a:cs typeface="Arial" panose="020B0604020202020204" pitchFamily="34" charset="0"/>
                            </a:rPr>
                            <a:t>488</a:t>
                          </a:r>
                          <a:endParaRPr lang="de-DE" sz="1400" b="0" i="0" u="none" strike="noStrike" dirty="0">
                            <a:solidFill>
                              <a:srgbClr val="000000"/>
                            </a:solidFill>
                            <a:effectLst/>
                            <a:latin typeface="Arial" panose="020B0604020202020204" pitchFamily="34" charset="0"/>
                            <a:cs typeface="Arial" panose="020B0604020202020204" pitchFamily="34" charset="0"/>
                          </a:endParaRPr>
                        </a:p>
                      </a:txBody>
                      <a:tcPr marL="5715" marR="5715" marT="5715" marB="0" anchor="ctr"/>
                    </a:tc>
                    <a:extLst>
                      <a:ext uri="{0D108BD9-81ED-4DB2-BD59-A6C34878D82A}">
                        <a16:rowId xmlns:a16="http://schemas.microsoft.com/office/drawing/2014/main" val="2582146883"/>
                      </a:ext>
                    </a:extLst>
                  </a:tr>
                  <a:tr h="211455">
                    <a:tc>
                      <a:txBody>
                        <a:bodyPr/>
                        <a:lstStyle/>
                        <a:p>
                          <a:pPr algn="ct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𝑃</m:t>
                                  </m:r>
                                </m:e>
                                <m:sub>
                                  <m:r>
                                    <m:rPr>
                                      <m:sty m:val="p"/>
                                    </m:rPr>
                                    <a:rPr lang="en-US" sz="1400" b="0" i="0" smtClean="0">
                                      <a:latin typeface="Cambria Math" panose="02040503050406030204" pitchFamily="18" charset="0"/>
                                    </a:rPr>
                                    <m:t>stat</m:t>
                                  </m:r>
                                </m:sub>
                              </m:sSub>
                            </m:oMath>
                          </a14:m>
                          <a:r>
                            <a:rPr lang="en-US" sz="1400" b="0" dirty="0"/>
                            <a:t> (kW)</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kern="1200" dirty="0">
                              <a:solidFill>
                                <a:schemeClr val="dk1"/>
                              </a:solidFill>
                              <a:effectLst/>
                              <a:latin typeface="Arial" panose="020B0604020202020204" pitchFamily="34" charset="0"/>
                              <a:ea typeface="+mn-ea"/>
                              <a:cs typeface="Arial" panose="020B0604020202020204" pitchFamily="34" charset="0"/>
                            </a:rPr>
                            <a:t>5.19</a:t>
                          </a:r>
                          <a:endParaRPr lang="de-DE" sz="1400" b="0" i="0" u="none" strike="noStrike" dirty="0">
                            <a:solidFill>
                              <a:srgbClr val="000000"/>
                            </a:solidFill>
                            <a:effectLst/>
                            <a:latin typeface="Arial" panose="020B0604020202020204" pitchFamily="34" charset="0"/>
                            <a:cs typeface="Arial" panose="020B0604020202020204" pitchFamily="34" charset="0"/>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kern="1200" dirty="0">
                              <a:solidFill>
                                <a:schemeClr val="dk1"/>
                              </a:solidFill>
                              <a:effectLst/>
                              <a:latin typeface="Arial" panose="020B0604020202020204" pitchFamily="34" charset="0"/>
                              <a:ea typeface="+mn-ea"/>
                              <a:cs typeface="Arial" panose="020B0604020202020204" pitchFamily="34" charset="0"/>
                            </a:rPr>
                            <a:t>5.19</a:t>
                          </a:r>
                          <a:endParaRPr lang="de-DE" sz="1400" b="0" i="0" u="none" strike="noStrike" dirty="0">
                            <a:solidFill>
                              <a:srgbClr val="000000"/>
                            </a:solidFill>
                            <a:effectLst/>
                            <a:latin typeface="Arial" panose="020B0604020202020204" pitchFamily="34" charset="0"/>
                            <a:cs typeface="Arial" panose="020B0604020202020204" pitchFamily="34" charset="0"/>
                          </a:endParaRPr>
                        </a:p>
                      </a:txBody>
                      <a:tcPr marL="5715" marR="5715" marT="5715" marB="0" anchor="ctr"/>
                    </a:tc>
                    <a:extLst>
                      <a:ext uri="{0D108BD9-81ED-4DB2-BD59-A6C34878D82A}">
                        <a16:rowId xmlns:a16="http://schemas.microsoft.com/office/drawing/2014/main" val="3802312846"/>
                      </a:ext>
                    </a:extLst>
                  </a:tr>
                  <a:tr h="230410">
                    <a:tc>
                      <a:txBody>
                        <a:bodyPr/>
                        <a:lstStyle/>
                        <a:p>
                          <a:pPr algn="ct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𝑃</m:t>
                                  </m:r>
                                </m:e>
                                <m:sub>
                                  <m:r>
                                    <m:rPr>
                                      <m:sty m:val="p"/>
                                    </m:rPr>
                                    <a:rPr lang="en-US" sz="1400" b="0" i="0" smtClean="0">
                                      <a:latin typeface="Cambria Math" panose="02040503050406030204" pitchFamily="18" charset="0"/>
                                    </a:rPr>
                                    <m:t>dyn</m:t>
                                  </m:r>
                                </m:sub>
                              </m:sSub>
                            </m:oMath>
                          </a14:m>
                          <a:r>
                            <a:rPr lang="en-US" sz="1400" b="0" dirty="0"/>
                            <a:t> (kW)</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dirty="0">
                              <a:effectLst/>
                              <a:latin typeface="Arial" panose="020B0604020202020204" pitchFamily="34" charset="0"/>
                            </a:rPr>
                            <a:t>12.89</a:t>
                          </a:r>
                          <a:endParaRPr lang="de-DE" sz="1400" b="0"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dirty="0">
                              <a:effectLst/>
                              <a:latin typeface="Arial" panose="020B0604020202020204" pitchFamily="34" charset="0"/>
                            </a:rPr>
                            <a:t>11.10</a:t>
                          </a:r>
                          <a:endParaRPr lang="de-DE" sz="1400" b="0" i="0" u="none" strike="noStrike" dirty="0">
                            <a:solidFill>
                              <a:srgbClr val="000000"/>
                            </a:solidFill>
                            <a:effectLst/>
                            <a:latin typeface="+mn-lt"/>
                          </a:endParaRPr>
                        </a:p>
                      </a:txBody>
                      <a:tcPr marL="5715" marR="5715" marT="5715" marB="0" anchor="ctr"/>
                    </a:tc>
                    <a:extLst>
                      <a:ext uri="{0D108BD9-81ED-4DB2-BD59-A6C34878D82A}">
                        <a16:rowId xmlns:a16="http://schemas.microsoft.com/office/drawing/2014/main" val="901949145"/>
                      </a:ext>
                    </a:extLst>
                  </a:tr>
                  <a:tr h="229791">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𝑃</m:t>
                                  </m:r>
                                </m:e>
                                <m:sub>
                                  <m:r>
                                    <m:rPr>
                                      <m:sty m:val="p"/>
                                    </m:rPr>
                                    <a:rPr lang="en-US" sz="1400" b="0" i="0" smtClean="0">
                                      <a:latin typeface="Cambria Math" panose="02040503050406030204" pitchFamily="18" charset="0"/>
                                    </a:rPr>
                                    <m:t>wp</m:t>
                                  </m:r>
                                </m:sub>
                              </m:sSub>
                            </m:oMath>
                          </a14:m>
                          <a:r>
                            <a:rPr lang="en-US" sz="1400" b="0" dirty="0"/>
                            <a:t> (MW)</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u="none" strike="noStrike" dirty="0">
                              <a:solidFill>
                                <a:srgbClr val="000000"/>
                              </a:solidFill>
                              <a:effectLst/>
                              <a:latin typeface="Arial" panose="020B0604020202020204" pitchFamily="34" charset="0"/>
                              <a:cs typeface="Arial" panose="020B0604020202020204" pitchFamily="34" charset="0"/>
                            </a:rPr>
                            <a:t>12.1</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u="none" strike="noStrike" dirty="0">
                              <a:solidFill>
                                <a:srgbClr val="000000"/>
                              </a:solidFill>
                              <a:effectLst/>
                              <a:latin typeface="Arial" panose="020B0604020202020204" pitchFamily="34" charset="0"/>
                              <a:cs typeface="Arial" panose="020B0604020202020204" pitchFamily="34" charset="0"/>
                            </a:rPr>
                            <a:t>13.47</a:t>
                          </a:r>
                        </a:p>
                      </a:txBody>
                      <a:tcPr marL="5715" marR="5715" marT="5715" marB="0" anchor="ctr"/>
                    </a:tc>
                    <a:extLst>
                      <a:ext uri="{0D108BD9-81ED-4DB2-BD59-A6C34878D82A}">
                        <a16:rowId xmlns:a16="http://schemas.microsoft.com/office/drawing/2014/main" val="3163327074"/>
                      </a:ext>
                    </a:extLst>
                  </a:tr>
                  <a:tr h="220504">
                    <a:tc>
                      <a:txBody>
                        <a:bodyPr/>
                        <a:lstStyle/>
                        <a:p>
                          <a:pPr algn="ctr"/>
                          <a14:m>
                            <m:oMath xmlns:m="http://schemas.openxmlformats.org/officeDocument/2006/math">
                              <m:sSub>
                                <m:sSubPr>
                                  <m:ctrlPr>
                                    <a:rPr lang="en-US" sz="1400" b="0" i="1" smtClean="0">
                                      <a:latin typeface="Cambria Math" panose="02040503050406030204" pitchFamily="18" charset="0"/>
                                    </a:rPr>
                                  </m:ctrlPr>
                                </m:sSubPr>
                                <m:e>
                                  <m:r>
                                    <a:rPr lang="en-US" sz="1400" b="0" i="1" smtClean="0">
                                      <a:latin typeface="Cambria Math" panose="02040503050406030204" pitchFamily="18" charset="0"/>
                                    </a:rPr>
                                    <m:t>𝑃</m:t>
                                  </m:r>
                                </m:e>
                                <m:sub>
                                  <m:r>
                                    <m:rPr>
                                      <m:sty m:val="p"/>
                                    </m:rPr>
                                    <a:rPr lang="en-US" sz="1400" b="0" i="0" smtClean="0">
                                      <a:latin typeface="Cambria Math" panose="02040503050406030204" pitchFamily="18" charset="0"/>
                                    </a:rPr>
                                    <m:t>HOM</m:t>
                                  </m:r>
                                  <m:r>
                                    <a:rPr lang="en-US" sz="1400" b="0" i="0" smtClean="0">
                                      <a:latin typeface="Cambria Math" panose="02040503050406030204" pitchFamily="18" charset="0"/>
                                    </a:rPr>
                                    <m:t>, </m:t>
                                  </m:r>
                                  <m:r>
                                    <m:rPr>
                                      <m:sty m:val="p"/>
                                    </m:rPr>
                                    <a:rPr lang="en-US" sz="1400" b="0" i="0" smtClean="0">
                                      <a:latin typeface="Cambria Math" panose="02040503050406030204" pitchFamily="18" charset="0"/>
                                    </a:rPr>
                                    <m:t>tot</m:t>
                                  </m:r>
                                </m:sub>
                              </m:sSub>
                            </m:oMath>
                          </a14:m>
                          <a:r>
                            <a:rPr lang="en-US" sz="1400" b="0" dirty="0"/>
                            <a:t> (kW)</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dirty="0">
                              <a:effectLst/>
                              <a:latin typeface="Arial" panose="020B0604020202020204" pitchFamily="34" charset="0"/>
                            </a:rPr>
                            <a:t>340.44</a:t>
                          </a:r>
                          <a:endParaRPr lang="de-DE" sz="1400" b="0"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dirty="0">
                              <a:effectLst/>
                              <a:latin typeface="Arial" panose="020B0604020202020204" pitchFamily="34" charset="0"/>
                            </a:rPr>
                            <a:t>543.94</a:t>
                          </a:r>
                          <a:endParaRPr lang="de-DE" sz="1400" b="0" i="0" u="none" strike="noStrike" dirty="0">
                            <a:solidFill>
                              <a:srgbClr val="000000"/>
                            </a:solidFill>
                            <a:effectLst/>
                            <a:latin typeface="+mn-lt"/>
                          </a:endParaRPr>
                        </a:p>
                      </a:txBody>
                      <a:tcPr marL="5715" marR="5715" marT="5715" marB="0" anchor="ctr"/>
                    </a:tc>
                    <a:extLst>
                      <a:ext uri="{0D108BD9-81ED-4DB2-BD59-A6C34878D82A}">
                        <a16:rowId xmlns:a16="http://schemas.microsoft.com/office/drawing/2014/main" val="790563300"/>
                      </a:ext>
                    </a:extLst>
                  </a:tr>
                </a:tbl>
              </a:graphicData>
            </a:graphic>
          </p:graphicFrame>
        </mc:Choice>
        <mc:Fallback xmlns="">
          <p:graphicFrame>
            <p:nvGraphicFramePr>
              <p:cNvPr id="3" name="Table 2">
                <a:extLst>
                  <a:ext uri="{FF2B5EF4-FFF2-40B4-BE49-F238E27FC236}">
                    <a16:creationId xmlns:a16="http://schemas.microsoft.com/office/drawing/2014/main" id="{0E0D94B0-67A6-CE7D-056F-A48063227FE5}"/>
                  </a:ext>
                </a:extLst>
              </p:cNvPr>
              <p:cNvGraphicFramePr>
                <a:graphicFrameLocks noGrp="1"/>
              </p:cNvGraphicFramePr>
              <p:nvPr/>
            </p:nvGraphicFramePr>
            <p:xfrm>
              <a:off x="5382090" y="1484784"/>
              <a:ext cx="3662566" cy="1489783"/>
            </p:xfrm>
            <a:graphic>
              <a:graphicData uri="http://schemas.openxmlformats.org/drawingml/2006/table">
                <a:tbl>
                  <a:tblPr firstRow="1" bandRow="1">
                    <a:tableStyleId>{5C22544A-7EE6-4342-B048-85BDC9FD1C3A}</a:tableStyleId>
                  </a:tblPr>
                  <a:tblGrid>
                    <a:gridCol w="1238051">
                      <a:extLst>
                        <a:ext uri="{9D8B030D-6E8A-4147-A177-3AD203B41FA5}">
                          <a16:colId xmlns:a16="http://schemas.microsoft.com/office/drawing/2014/main" val="655403242"/>
                        </a:ext>
                      </a:extLst>
                    </a:gridCol>
                    <a:gridCol w="1160672">
                      <a:extLst>
                        <a:ext uri="{9D8B030D-6E8A-4147-A177-3AD203B41FA5}">
                          <a16:colId xmlns:a16="http://schemas.microsoft.com/office/drawing/2014/main" val="2466424257"/>
                        </a:ext>
                      </a:extLst>
                    </a:gridCol>
                    <a:gridCol w="1263843">
                      <a:extLst>
                        <a:ext uri="{9D8B030D-6E8A-4147-A177-3AD203B41FA5}">
                          <a16:colId xmlns:a16="http://schemas.microsoft.com/office/drawing/2014/main" val="3015012828"/>
                        </a:ext>
                      </a:extLst>
                    </a:gridCol>
                  </a:tblGrid>
                  <a:tr h="346464">
                    <a:tc>
                      <a:txBody>
                        <a:bodyPr/>
                        <a:lstStyle/>
                        <a:p>
                          <a:pPr algn="ctr"/>
                          <a:r>
                            <a:rPr lang="en-US" sz="1400" b="1" dirty="0">
                              <a:latin typeface="Arial" panose="020B0604020202020204" pitchFamily="34" charset="0"/>
                              <a:cs typeface="Arial" panose="020B0604020202020204" pitchFamily="34" charset="0"/>
                            </a:rPr>
                            <a:t>Variable</a:t>
                          </a:r>
                        </a:p>
                      </a:txBody>
                      <a:tcPr marL="68580" marR="68580" marT="34290" marB="34290" anchor="ctr"/>
                    </a:tc>
                    <a:tc>
                      <a:txBody>
                        <a:bodyPr/>
                        <a:lstStyle/>
                        <a:p>
                          <a:endParaRPr lang="en-US"/>
                        </a:p>
                      </a:txBody>
                      <a:tcPr marL="68580" marR="68580" marT="34290" marB="34290" anchor="ctr">
                        <a:blipFill>
                          <a:blip r:embed="rId3"/>
                          <a:stretch>
                            <a:fillRect l="-106806" t="-1754" r="-110995" b="-359649"/>
                          </a:stretch>
                        </a:blipFill>
                      </a:tcPr>
                    </a:tc>
                    <a:tc>
                      <a:txBody>
                        <a:bodyPr/>
                        <a:lstStyle/>
                        <a:p>
                          <a:endParaRPr lang="en-US"/>
                        </a:p>
                      </a:txBody>
                      <a:tcPr marL="68580" marR="68580" marT="34290" marB="34290" anchor="ctr">
                        <a:blipFill>
                          <a:blip r:embed="rId3"/>
                          <a:stretch>
                            <a:fillRect l="-189904" t="-1754" r="-1923" b="-359649"/>
                          </a:stretch>
                        </a:blipFill>
                      </a:tcPr>
                    </a:tc>
                    <a:extLst>
                      <a:ext uri="{0D108BD9-81ED-4DB2-BD59-A6C34878D82A}">
                        <a16:rowId xmlns:a16="http://schemas.microsoft.com/office/drawing/2014/main" val="3585427483"/>
                      </a:ext>
                    </a:extLst>
                  </a:tr>
                  <a:tr h="219075">
                    <a:tc>
                      <a:txBody>
                        <a:bodyPr/>
                        <a:lstStyle/>
                        <a:p>
                          <a:endParaRPr lang="en-US"/>
                        </a:p>
                      </a:txBody>
                      <a:tcPr marL="5715" marR="5715" marT="5715" marB="0" anchor="ctr">
                        <a:blipFill>
                          <a:blip r:embed="rId3"/>
                          <a:stretch>
                            <a:fillRect l="-493" t="-161111" r="-198522" b="-469444"/>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u="none" strike="noStrike" dirty="0">
                              <a:solidFill>
                                <a:srgbClr val="000000"/>
                              </a:solidFill>
                              <a:effectLst/>
                              <a:latin typeface="Arial" panose="020B0604020202020204" pitchFamily="34" charset="0"/>
                              <a:cs typeface="Arial" panose="020B0604020202020204" pitchFamily="34" charset="0"/>
                            </a:rPr>
                            <a:t>488</a:t>
                          </a:r>
                          <a:endParaRPr lang="de-DE" sz="1400" b="0" i="0" u="none" strike="noStrike" dirty="0">
                            <a:solidFill>
                              <a:srgbClr val="000000"/>
                            </a:solidFill>
                            <a:effectLst/>
                            <a:latin typeface="Arial" panose="020B0604020202020204" pitchFamily="34" charset="0"/>
                            <a:cs typeface="Arial" panose="020B0604020202020204" pitchFamily="34" charset="0"/>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u="none" strike="noStrike" dirty="0">
                              <a:solidFill>
                                <a:srgbClr val="000000"/>
                              </a:solidFill>
                              <a:effectLst/>
                              <a:latin typeface="Arial" panose="020B0604020202020204" pitchFamily="34" charset="0"/>
                              <a:cs typeface="Arial" panose="020B0604020202020204" pitchFamily="34" charset="0"/>
                            </a:rPr>
                            <a:t>488</a:t>
                          </a:r>
                          <a:endParaRPr lang="de-DE" sz="1400" b="0" i="0" u="none" strike="noStrike" dirty="0">
                            <a:solidFill>
                              <a:srgbClr val="000000"/>
                            </a:solidFill>
                            <a:effectLst/>
                            <a:latin typeface="Arial" panose="020B0604020202020204" pitchFamily="34" charset="0"/>
                            <a:cs typeface="Arial" panose="020B0604020202020204" pitchFamily="34" charset="0"/>
                          </a:endParaRPr>
                        </a:p>
                      </a:txBody>
                      <a:tcPr marL="5715" marR="5715" marT="5715" marB="0" anchor="ctr"/>
                    </a:tc>
                    <a:extLst>
                      <a:ext uri="{0D108BD9-81ED-4DB2-BD59-A6C34878D82A}">
                        <a16:rowId xmlns:a16="http://schemas.microsoft.com/office/drawing/2014/main" val="2582146883"/>
                      </a:ext>
                    </a:extLst>
                  </a:tr>
                  <a:tr h="219075">
                    <a:tc>
                      <a:txBody>
                        <a:bodyPr/>
                        <a:lstStyle/>
                        <a:p>
                          <a:endParaRPr lang="en-US"/>
                        </a:p>
                      </a:txBody>
                      <a:tcPr marL="5715" marR="5715" marT="5715" marB="0" anchor="ctr">
                        <a:blipFill>
                          <a:blip r:embed="rId3"/>
                          <a:stretch>
                            <a:fillRect l="-493" t="-261111" r="-198522" b="-369444"/>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kern="1200" dirty="0">
                              <a:solidFill>
                                <a:schemeClr val="dk1"/>
                              </a:solidFill>
                              <a:effectLst/>
                              <a:latin typeface="Arial" panose="020B0604020202020204" pitchFamily="34" charset="0"/>
                              <a:ea typeface="+mn-ea"/>
                              <a:cs typeface="Arial" panose="020B0604020202020204" pitchFamily="34" charset="0"/>
                            </a:rPr>
                            <a:t>5.19</a:t>
                          </a:r>
                          <a:endParaRPr lang="de-DE" sz="1400" b="0" i="0" u="none" strike="noStrike" dirty="0">
                            <a:solidFill>
                              <a:srgbClr val="000000"/>
                            </a:solidFill>
                            <a:effectLst/>
                            <a:latin typeface="Arial" panose="020B0604020202020204" pitchFamily="34" charset="0"/>
                            <a:cs typeface="Arial" panose="020B0604020202020204" pitchFamily="34" charset="0"/>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kern="1200" dirty="0">
                              <a:solidFill>
                                <a:schemeClr val="dk1"/>
                              </a:solidFill>
                              <a:effectLst/>
                              <a:latin typeface="Arial" panose="020B0604020202020204" pitchFamily="34" charset="0"/>
                              <a:ea typeface="+mn-ea"/>
                              <a:cs typeface="Arial" panose="020B0604020202020204" pitchFamily="34" charset="0"/>
                            </a:rPr>
                            <a:t>5.19</a:t>
                          </a:r>
                          <a:endParaRPr lang="de-DE" sz="1400" b="0" i="0" u="none" strike="noStrike" dirty="0">
                            <a:solidFill>
                              <a:srgbClr val="000000"/>
                            </a:solidFill>
                            <a:effectLst/>
                            <a:latin typeface="Arial" panose="020B0604020202020204" pitchFamily="34" charset="0"/>
                            <a:cs typeface="Arial" panose="020B0604020202020204" pitchFamily="34" charset="0"/>
                          </a:endParaRPr>
                        </a:p>
                      </a:txBody>
                      <a:tcPr marL="5715" marR="5715" marT="5715" marB="0" anchor="ctr"/>
                    </a:tc>
                    <a:extLst>
                      <a:ext uri="{0D108BD9-81ED-4DB2-BD59-A6C34878D82A}">
                        <a16:rowId xmlns:a16="http://schemas.microsoft.com/office/drawing/2014/main" val="3802312846"/>
                      </a:ext>
                    </a:extLst>
                  </a:tr>
                  <a:tr h="238697">
                    <a:tc>
                      <a:txBody>
                        <a:bodyPr/>
                        <a:lstStyle/>
                        <a:p>
                          <a:endParaRPr lang="en-US"/>
                        </a:p>
                      </a:txBody>
                      <a:tcPr marL="5715" marR="5715" marT="5715" marB="0" anchor="ctr">
                        <a:blipFill>
                          <a:blip r:embed="rId3"/>
                          <a:stretch>
                            <a:fillRect l="-493" t="-333333" r="-198522" b="-241026"/>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dirty="0">
                              <a:effectLst/>
                              <a:latin typeface="Arial" panose="020B0604020202020204" pitchFamily="34" charset="0"/>
                            </a:rPr>
                            <a:t>12.89</a:t>
                          </a:r>
                          <a:endParaRPr lang="de-DE" sz="1400" b="0"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dirty="0">
                              <a:effectLst/>
                              <a:latin typeface="Arial" panose="020B0604020202020204" pitchFamily="34" charset="0"/>
                            </a:rPr>
                            <a:t>11.10</a:t>
                          </a:r>
                          <a:endParaRPr lang="de-DE" sz="1400" b="0" i="0" u="none" strike="noStrike" dirty="0">
                            <a:solidFill>
                              <a:srgbClr val="000000"/>
                            </a:solidFill>
                            <a:effectLst/>
                            <a:latin typeface="+mn-lt"/>
                          </a:endParaRPr>
                        </a:p>
                      </a:txBody>
                      <a:tcPr marL="5715" marR="5715" marT="5715" marB="0" anchor="ctr"/>
                    </a:tc>
                    <a:extLst>
                      <a:ext uri="{0D108BD9-81ED-4DB2-BD59-A6C34878D82A}">
                        <a16:rowId xmlns:a16="http://schemas.microsoft.com/office/drawing/2014/main" val="901949145"/>
                      </a:ext>
                    </a:extLst>
                  </a:tr>
                  <a:tr h="238062">
                    <a:tc>
                      <a:txBody>
                        <a:bodyPr/>
                        <a:lstStyle/>
                        <a:p>
                          <a:endParaRPr lang="en-US"/>
                        </a:p>
                      </a:txBody>
                      <a:tcPr marL="5715" marR="5715" marT="5715" marB="0" anchor="ctr">
                        <a:blipFill>
                          <a:blip r:embed="rId3"/>
                          <a:stretch>
                            <a:fillRect l="-493" t="-433333" r="-198522" b="-141026"/>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u="none" strike="noStrike" dirty="0">
                              <a:solidFill>
                                <a:srgbClr val="000000"/>
                              </a:solidFill>
                              <a:effectLst/>
                              <a:latin typeface="Arial" panose="020B0604020202020204" pitchFamily="34" charset="0"/>
                              <a:cs typeface="Arial" panose="020B0604020202020204" pitchFamily="34" charset="0"/>
                            </a:rPr>
                            <a:t>12.1</a:t>
                          </a: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u="none" strike="noStrike" dirty="0">
                              <a:solidFill>
                                <a:srgbClr val="000000"/>
                              </a:solidFill>
                              <a:effectLst/>
                              <a:latin typeface="Arial" panose="020B0604020202020204" pitchFamily="34" charset="0"/>
                              <a:cs typeface="Arial" panose="020B0604020202020204" pitchFamily="34" charset="0"/>
                            </a:rPr>
                            <a:t>13.47</a:t>
                          </a:r>
                        </a:p>
                      </a:txBody>
                      <a:tcPr marL="5715" marR="5715" marT="5715" marB="0" anchor="ctr"/>
                    </a:tc>
                    <a:extLst>
                      <a:ext uri="{0D108BD9-81ED-4DB2-BD59-A6C34878D82A}">
                        <a16:rowId xmlns:a16="http://schemas.microsoft.com/office/drawing/2014/main" val="3163327074"/>
                      </a:ext>
                    </a:extLst>
                  </a:tr>
                  <a:tr h="228410">
                    <a:tc>
                      <a:txBody>
                        <a:bodyPr/>
                        <a:lstStyle/>
                        <a:p>
                          <a:endParaRPr lang="en-US"/>
                        </a:p>
                      </a:txBody>
                      <a:tcPr marL="5715" marR="5715" marT="5715" marB="0" anchor="ctr">
                        <a:blipFill>
                          <a:blip r:embed="rId3"/>
                          <a:stretch>
                            <a:fillRect l="-493" t="-547368" r="-198522" b="-44737"/>
                          </a:stretch>
                        </a:blipFill>
                      </a:tcP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dirty="0">
                              <a:effectLst/>
                              <a:latin typeface="Arial" panose="020B0604020202020204" pitchFamily="34" charset="0"/>
                            </a:rPr>
                            <a:t>340.44</a:t>
                          </a:r>
                          <a:endParaRPr lang="de-DE" sz="1400" b="0" i="0" u="none" strike="noStrike" dirty="0">
                            <a:solidFill>
                              <a:srgbClr val="000000"/>
                            </a:solidFill>
                            <a:effectLst/>
                            <a:latin typeface="+mn-lt"/>
                          </a:endParaRPr>
                        </a:p>
                      </a:txBody>
                      <a:tcPr marL="5715" marR="5715" marT="5715" marB="0" anchor="ctr"/>
                    </a:tc>
                    <a:tc>
                      <a:txBody>
                        <a:bodyPr/>
                        <a:lstStyle/>
                        <a:p>
                          <a:pPr marL="0" marR="0" lvl="0" indent="0" algn="ctr" defTabSz="914400" rtl="0" eaLnBrk="1" fontAlgn="b" latinLnBrk="0" hangingPunct="1">
                            <a:lnSpc>
                              <a:spcPct val="100000"/>
                            </a:lnSpc>
                            <a:spcBef>
                              <a:spcPts val="0"/>
                            </a:spcBef>
                            <a:spcAft>
                              <a:spcPts val="0"/>
                            </a:spcAft>
                            <a:buClrTx/>
                            <a:buSzTx/>
                            <a:buFontTx/>
                            <a:buNone/>
                            <a:tabLst/>
                            <a:defRPr/>
                          </a:pPr>
                          <a:r>
                            <a:rPr lang="de-DE" sz="1400" b="0" i="0" dirty="0">
                              <a:effectLst/>
                              <a:latin typeface="Arial" panose="020B0604020202020204" pitchFamily="34" charset="0"/>
                            </a:rPr>
                            <a:t>543.94</a:t>
                          </a:r>
                          <a:endParaRPr lang="de-DE" sz="1400" b="0" i="0" u="none" strike="noStrike" dirty="0">
                            <a:solidFill>
                              <a:srgbClr val="000000"/>
                            </a:solidFill>
                            <a:effectLst/>
                            <a:latin typeface="+mn-lt"/>
                          </a:endParaRPr>
                        </a:p>
                      </a:txBody>
                      <a:tcPr marL="5715" marR="5715" marT="5715" marB="0" anchor="ctr"/>
                    </a:tc>
                    <a:extLst>
                      <a:ext uri="{0D108BD9-81ED-4DB2-BD59-A6C34878D82A}">
                        <a16:rowId xmlns:a16="http://schemas.microsoft.com/office/drawing/2014/main" val="790563300"/>
                      </a:ext>
                    </a:extLst>
                  </a:tr>
                </a:tbl>
              </a:graphicData>
            </a:graphic>
          </p:graphicFrame>
        </mc:Fallback>
      </mc:AlternateContent>
      <p:pic>
        <p:nvPicPr>
          <p:cNvPr id="10" name="Picture 9" descr="A picture containing text, diagram, line, parallel&#10;&#10;Description automatically generated">
            <a:extLst>
              <a:ext uri="{FF2B5EF4-FFF2-40B4-BE49-F238E27FC236}">
                <a16:creationId xmlns:a16="http://schemas.microsoft.com/office/drawing/2014/main" id="{4E79BF6F-344A-3020-2F27-C158F36DA9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0699" y="1525910"/>
            <a:ext cx="4990352" cy="3605274"/>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CA0E466B-2FA1-5E6C-2DF0-B4AF8D3ED7BE}"/>
                  </a:ext>
                </a:extLst>
              </p:cNvPr>
              <p:cNvSpPr txBox="1"/>
              <p:nvPr/>
            </p:nvSpPr>
            <p:spPr>
              <a:xfrm>
                <a:off x="5362440" y="1167159"/>
                <a:ext cx="2368911" cy="323165"/>
              </a:xfrm>
              <a:prstGeom prst="rect">
                <a:avLst/>
              </a:prstGeom>
              <a:noFill/>
            </p:spPr>
            <p:txBody>
              <a:bodyPr wrap="square" rtlCol="0">
                <a:spAutoFit/>
              </a:bodyPr>
              <a:lstStyle/>
              <a:p>
                <a:r>
                  <a:rPr lang="en-US" sz="1500" dirty="0">
                    <a:solidFill>
                      <a:srgbClr val="D62728"/>
                    </a:solidFill>
                  </a:rPr>
                  <a:t>Assumed </a:t>
                </a:r>
                <a14:m>
                  <m:oMath xmlns:m="http://schemas.openxmlformats.org/officeDocument/2006/math">
                    <m:sSub>
                      <m:sSubPr>
                        <m:ctrlPr>
                          <a:rPr lang="en-US" sz="1500" i="1">
                            <a:solidFill>
                              <a:srgbClr val="D62728"/>
                            </a:solidFill>
                            <a:latin typeface="Cambria Math" panose="02040503050406030204" pitchFamily="18" charset="0"/>
                          </a:rPr>
                        </m:ctrlPr>
                      </m:sSubPr>
                      <m:e>
                        <m:r>
                          <a:rPr lang="en-US" sz="1500" i="1">
                            <a:solidFill>
                              <a:srgbClr val="D62728"/>
                            </a:solidFill>
                            <a:latin typeface="Cambria Math" panose="02040503050406030204" pitchFamily="18" charset="0"/>
                          </a:rPr>
                          <m:t>𝑄</m:t>
                        </m:r>
                      </m:e>
                      <m:sub>
                        <m:r>
                          <a:rPr lang="en-US" sz="1500" i="1">
                            <a:solidFill>
                              <a:srgbClr val="D62728"/>
                            </a:solidFill>
                            <a:latin typeface="Cambria Math" panose="02040503050406030204" pitchFamily="18" charset="0"/>
                          </a:rPr>
                          <m:t>0</m:t>
                        </m:r>
                      </m:sub>
                    </m:sSub>
                    <m:r>
                      <a:rPr lang="en-US" sz="1500" i="1">
                        <a:solidFill>
                          <a:srgbClr val="D62728"/>
                        </a:solidFill>
                        <a:latin typeface="Cambria Math" panose="02040503050406030204" pitchFamily="18" charset="0"/>
                      </a:rPr>
                      <m:t>=</m:t>
                    </m:r>
                  </m:oMath>
                </a14:m>
                <a:r>
                  <a:rPr lang="en-US" sz="1500" dirty="0">
                    <a:solidFill>
                      <a:srgbClr val="D62728"/>
                    </a:solidFill>
                  </a:rPr>
                  <a:t> </a:t>
                </a:r>
                <a14:m>
                  <m:oMath xmlns:m="http://schemas.openxmlformats.org/officeDocument/2006/math">
                    <m:r>
                      <a:rPr lang="en-US" sz="1500" i="1">
                        <a:solidFill>
                          <a:srgbClr val="D62728"/>
                        </a:solidFill>
                        <a:latin typeface="Cambria Math" panose="02040503050406030204" pitchFamily="18" charset="0"/>
                      </a:rPr>
                      <m:t>3.0</m:t>
                    </m:r>
                    <m:r>
                      <m:rPr>
                        <m:sty m:val="p"/>
                      </m:rPr>
                      <a:rPr lang="en-US" sz="1500">
                        <a:solidFill>
                          <a:srgbClr val="D62728"/>
                        </a:solidFill>
                        <a:latin typeface="Cambria Math" panose="02040503050406030204" pitchFamily="18" charset="0"/>
                      </a:rPr>
                      <m:t>E</m:t>
                    </m:r>
                    <m:r>
                      <a:rPr lang="en-US" sz="1500" i="1">
                        <a:solidFill>
                          <a:srgbClr val="D62728"/>
                        </a:solidFill>
                        <a:latin typeface="Cambria Math" panose="02040503050406030204" pitchFamily="18" charset="0"/>
                      </a:rPr>
                      <m:t>10</m:t>
                    </m:r>
                  </m:oMath>
                </a14:m>
                <a:endParaRPr lang="en-GB" sz="1500" dirty="0"/>
              </a:p>
            </p:txBody>
          </p:sp>
        </mc:Choice>
        <mc:Fallback xmlns="">
          <p:sp>
            <p:nvSpPr>
              <p:cNvPr id="13" name="TextBox 12">
                <a:extLst>
                  <a:ext uri="{FF2B5EF4-FFF2-40B4-BE49-F238E27FC236}">
                    <a16:creationId xmlns:a16="http://schemas.microsoft.com/office/drawing/2014/main" id="{CA0E466B-2FA1-5E6C-2DF0-B4AF8D3ED7BE}"/>
                  </a:ext>
                </a:extLst>
              </p:cNvPr>
              <p:cNvSpPr txBox="1">
                <a:spLocks noRot="1" noChangeAspect="1" noMove="1" noResize="1" noEditPoints="1" noAdjustHandles="1" noChangeArrowheads="1" noChangeShapeType="1" noTextEdit="1"/>
              </p:cNvSpPr>
              <p:nvPr/>
            </p:nvSpPr>
            <p:spPr>
              <a:xfrm>
                <a:off x="5362440" y="1167159"/>
                <a:ext cx="2368911" cy="323165"/>
              </a:xfrm>
              <a:prstGeom prst="rect">
                <a:avLst/>
              </a:prstGeom>
              <a:blipFill>
                <a:blip r:embed="rId5"/>
                <a:stretch>
                  <a:fillRect l="-1031" t="-3774" b="-20755"/>
                </a:stretch>
              </a:blipFill>
            </p:spPr>
            <p:txBody>
              <a:bodyPr/>
              <a:lstStyle/>
              <a:p>
                <a:r>
                  <a:rPr lang="en-US">
                    <a:noFill/>
                  </a:rPr>
                  <a:t> </a:t>
                </a:r>
              </a:p>
            </p:txBody>
          </p:sp>
        </mc:Fallback>
      </mc:AlternateContent>
      <p:pic>
        <p:nvPicPr>
          <p:cNvPr id="16" name="Picture 15" descr="A picture containing screenshot, text, line, plot&#10;&#10;Description automatically generated">
            <a:extLst>
              <a:ext uri="{FF2B5EF4-FFF2-40B4-BE49-F238E27FC236}">
                <a16:creationId xmlns:a16="http://schemas.microsoft.com/office/drawing/2014/main" id="{FB120836-8761-1F6A-C988-600D33DBB98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085057" y="2969949"/>
            <a:ext cx="3905592" cy="2008928"/>
          </a:xfrm>
          <a:prstGeom prst="rect">
            <a:avLst/>
          </a:prstGeom>
        </p:spPr>
      </p:pic>
      <p:sp>
        <p:nvSpPr>
          <p:cNvPr id="18" name="TextBox 17">
            <a:extLst>
              <a:ext uri="{FF2B5EF4-FFF2-40B4-BE49-F238E27FC236}">
                <a16:creationId xmlns:a16="http://schemas.microsoft.com/office/drawing/2014/main" id="{CB9905E5-3ABC-1DB4-2AC8-4A042888D294}"/>
              </a:ext>
            </a:extLst>
          </p:cNvPr>
          <p:cNvSpPr txBox="1"/>
          <p:nvPr/>
        </p:nvSpPr>
        <p:spPr>
          <a:xfrm>
            <a:off x="5382090" y="4968171"/>
            <a:ext cx="3662565" cy="507831"/>
          </a:xfrm>
          <a:prstGeom prst="rect">
            <a:avLst/>
          </a:prstGeom>
          <a:noFill/>
        </p:spPr>
        <p:txBody>
          <a:bodyPr wrap="square">
            <a:spAutoFit/>
          </a:bodyPr>
          <a:lstStyle/>
          <a:p>
            <a:r>
              <a:rPr lang="en-US" sz="1350" dirty="0"/>
              <a:t>Bar plot summary dynamic, wall and HOM power comparison.</a:t>
            </a:r>
            <a:endParaRPr lang="en-GB" sz="1350" dirty="0"/>
          </a:p>
        </p:txBody>
      </p:sp>
      <mc:AlternateContent xmlns:mc="http://schemas.openxmlformats.org/markup-compatibility/2006">
        <mc:Choice xmlns:a14="http://schemas.microsoft.com/office/drawing/2010/main" Requires="a14">
          <p:sp>
            <p:nvSpPr>
              <p:cNvPr id="7" name="Titel 1">
                <a:extLst>
                  <a:ext uri="{FF2B5EF4-FFF2-40B4-BE49-F238E27FC236}">
                    <a16:creationId xmlns:a16="http://schemas.microsoft.com/office/drawing/2014/main" id="{D7D298D1-41A9-8301-CD54-8ACBDD9C203C}"/>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FCC-</a:t>
                </a:r>
                <a:r>
                  <a:rPr lang="en-US" altLang="de-DE"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ee</a:t>
                </a: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a:t>
                </a:r>
                <a14:m>
                  <m:oMath xmlns:m="http://schemas.openxmlformats.org/officeDocument/2006/math">
                    <m:r>
                      <m:rPr>
                        <m:sty m:val="p"/>
                      </m:rPr>
                      <a:rPr lang="en-US" altLang="de-DE" sz="3600" dirty="0"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acc>
                      <m:accPr>
                        <m:chr m:val="̅"/>
                        <m:ctrlP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accPr>
                      <m:e>
                        <m:r>
                          <m:rPr>
                            <m:sty m:val="p"/>
                          </m:rPr>
                          <a:rPr lang="en-US" altLang="de-DE" sz="3600"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e>
                    </m:acc>
                    <m:r>
                      <a:rPr lang="en-US" altLang="de-DE" sz="3600" i="1" dirty="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 </m:t>
                    </m:r>
                  </m:oMath>
                </a14:m>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studies, 2023</a:t>
                </a:r>
              </a:p>
            </p:txBody>
          </p:sp>
        </mc:Choice>
        <mc:Fallback>
          <p:sp>
            <p:nvSpPr>
              <p:cNvPr id="7" name="Titel 1">
                <a:extLst>
                  <a:ext uri="{FF2B5EF4-FFF2-40B4-BE49-F238E27FC236}">
                    <a16:creationId xmlns:a16="http://schemas.microsoft.com/office/drawing/2014/main" id="{D7D298D1-41A9-8301-CD54-8ACBDD9C203C}"/>
                  </a:ext>
                </a:extLst>
              </p:cNvPr>
              <p:cNvSpPr txBox="1">
                <a:spLocks noRot="1" noChangeAspect="1" noMove="1" noResize="1" noEditPoints="1" noAdjustHandles="1" noChangeArrowheads="1" noChangeShapeType="1" noTextEdit="1"/>
              </p:cNvSpPr>
              <p:nvPr/>
            </p:nvSpPr>
            <p:spPr>
              <a:xfrm>
                <a:off x="628649" y="310505"/>
                <a:ext cx="7643283" cy="509588"/>
              </a:xfrm>
              <a:prstGeom prst="rect">
                <a:avLst/>
              </a:prstGeom>
              <a:blipFill>
                <a:blip r:embed="rId7"/>
                <a:stretch>
                  <a:fillRect t="-38095" b="-59524"/>
                </a:stretch>
              </a:blipFill>
            </p:spPr>
            <p:txBody>
              <a:bodyPr/>
              <a:lstStyle/>
              <a:p>
                <a:r>
                  <a:rPr lang="en-US">
                    <a:noFill/>
                  </a:rPr>
                  <a:t> </a:t>
                </a:r>
              </a:p>
            </p:txBody>
          </p:sp>
        </mc:Fallback>
      </mc:AlternateContent>
    </p:spTree>
    <p:extLst>
      <p:ext uri="{BB962C8B-B14F-4D97-AF65-F5344CB8AC3E}">
        <p14:creationId xmlns:p14="http://schemas.microsoft.com/office/powerpoint/2010/main" val="17394807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a:extLst>
              <a:ext uri="{FF2B5EF4-FFF2-40B4-BE49-F238E27FC236}">
                <a16:creationId xmlns:a16="http://schemas.microsoft.com/office/drawing/2014/main" id="{1B0B8CE9-639B-4C1D-B335-C8449D8BB0CB}"/>
              </a:ext>
            </a:extLst>
          </p:cNvPr>
          <p:cNvSpPr>
            <a:spLocks noGrp="1"/>
          </p:cNvSpPr>
          <p:nvPr>
            <p:ph type="sldNum" sz="quarter" idx="12"/>
          </p:nvPr>
        </p:nvSpPr>
        <p:spPr/>
        <p:txBody>
          <a:bodyPr/>
          <a:lstStyle/>
          <a:p>
            <a:pPr>
              <a:defRPr/>
            </a:pPr>
            <a:fld id="{51BFAF71-3E7D-4660-B669-990E4ED1AF8B}" type="slidenum">
              <a:rPr lang="de-DE" altLang="de-DE" smtClean="0"/>
              <a:pPr>
                <a:defRPr/>
              </a:pPr>
              <a:t>21</a:t>
            </a:fld>
            <a:endParaRPr lang="de-DE" altLang="de-DE"/>
          </a:p>
        </p:txBody>
      </p:sp>
      <p:sp>
        <p:nvSpPr>
          <p:cNvPr id="13" name="TextBox 12">
            <a:extLst>
              <a:ext uri="{FF2B5EF4-FFF2-40B4-BE49-F238E27FC236}">
                <a16:creationId xmlns:a16="http://schemas.microsoft.com/office/drawing/2014/main" id="{6A658500-C6A5-8CE8-6582-6595FF2F4D17}"/>
              </a:ext>
            </a:extLst>
          </p:cNvPr>
          <p:cNvSpPr txBox="1"/>
          <p:nvPr/>
        </p:nvSpPr>
        <p:spPr>
          <a:xfrm>
            <a:off x="5169807" y="4837565"/>
            <a:ext cx="3742349" cy="784830"/>
          </a:xfrm>
          <a:prstGeom prst="rect">
            <a:avLst/>
          </a:prstGeom>
          <a:noFill/>
        </p:spPr>
        <p:txBody>
          <a:bodyPr wrap="square" rtlCol="0">
            <a:spAutoFit/>
          </a:bodyPr>
          <a:lstStyle/>
          <a:p>
            <a:r>
              <a:rPr lang="en-US" sz="1500" dirty="0"/>
              <a:t>Cavity + HOM coupler assembly transverse impedance plot showing first dipole passband modes</a:t>
            </a:r>
            <a:endParaRPr lang="en-GB" sz="1500" dirty="0"/>
          </a:p>
        </p:txBody>
      </p:sp>
      <p:pic>
        <p:nvPicPr>
          <p:cNvPr id="7" name="Picture 6" descr="A screenshot of a video game&#10;&#10;Description automatically generated with medium confidence">
            <a:extLst>
              <a:ext uri="{FF2B5EF4-FFF2-40B4-BE49-F238E27FC236}">
                <a16:creationId xmlns:a16="http://schemas.microsoft.com/office/drawing/2014/main" id="{644E124C-F637-7A23-A832-5CB6E39A401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0290" y="1321023"/>
            <a:ext cx="4538438" cy="3408027"/>
          </a:xfrm>
          <a:prstGeom prst="rect">
            <a:avLst/>
          </a:prstGeom>
        </p:spPr>
      </p:pic>
      <p:pic>
        <p:nvPicPr>
          <p:cNvPr id="11" name="Picture 10" descr="A screenshot of a video game&#10;&#10;Description automatically generated">
            <a:extLst>
              <a:ext uri="{FF2B5EF4-FFF2-40B4-BE49-F238E27FC236}">
                <a16:creationId xmlns:a16="http://schemas.microsoft.com/office/drawing/2014/main" id="{0E55EA49-5969-D8A1-A19C-3D369AD12F3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100" y="1446487"/>
            <a:ext cx="4540485" cy="3409562"/>
          </a:xfrm>
          <a:prstGeom prst="rect">
            <a:avLst/>
          </a:prstGeom>
        </p:spPr>
      </p:pic>
      <p:sp>
        <p:nvSpPr>
          <p:cNvPr id="12" name="TextBox 11">
            <a:extLst>
              <a:ext uri="{FF2B5EF4-FFF2-40B4-BE49-F238E27FC236}">
                <a16:creationId xmlns:a16="http://schemas.microsoft.com/office/drawing/2014/main" id="{EDBE1292-8195-A72F-1C1E-3B197A883126}"/>
              </a:ext>
            </a:extLst>
          </p:cNvPr>
          <p:cNvSpPr txBox="1"/>
          <p:nvPr/>
        </p:nvSpPr>
        <p:spPr>
          <a:xfrm>
            <a:off x="641644" y="4752147"/>
            <a:ext cx="3742349" cy="553998"/>
          </a:xfrm>
          <a:prstGeom prst="rect">
            <a:avLst/>
          </a:prstGeom>
          <a:noFill/>
        </p:spPr>
        <p:txBody>
          <a:bodyPr wrap="square" rtlCol="0">
            <a:spAutoFit/>
          </a:bodyPr>
          <a:lstStyle/>
          <a:p>
            <a:r>
              <a:rPr lang="en-US" sz="1500" dirty="0"/>
              <a:t>Cavity + HOM coupler assembly longitudinal impedance plot</a:t>
            </a:r>
            <a:endParaRPr lang="en-GB" sz="1500" dirty="0"/>
          </a:p>
        </p:txBody>
      </p:sp>
      <p:sp>
        <p:nvSpPr>
          <p:cNvPr id="8" name="TextBox 7">
            <a:extLst>
              <a:ext uri="{FF2B5EF4-FFF2-40B4-BE49-F238E27FC236}">
                <a16:creationId xmlns:a16="http://schemas.microsoft.com/office/drawing/2014/main" id="{D00B75FE-5030-6A5C-A398-4484FC7802B6}"/>
              </a:ext>
            </a:extLst>
          </p:cNvPr>
          <p:cNvSpPr txBox="1"/>
          <p:nvPr/>
        </p:nvSpPr>
        <p:spPr>
          <a:xfrm>
            <a:off x="187396" y="6341811"/>
            <a:ext cx="3923131" cy="276999"/>
          </a:xfrm>
          <a:prstGeom prst="rect">
            <a:avLst/>
          </a:prstGeom>
          <a:noFill/>
        </p:spPr>
        <p:txBody>
          <a:bodyPr wrap="square" rtlCol="0">
            <a:spAutoFit/>
          </a:bodyPr>
          <a:lstStyle/>
          <a:p>
            <a:r>
              <a:rPr lang="en-US" sz="1200" dirty="0"/>
              <a:t>*Assumed current for Z-booster operating point is 128mA</a:t>
            </a:r>
            <a:endParaRPr lang="en-GB" sz="1200" dirty="0"/>
          </a:p>
        </p:txBody>
      </p:sp>
      <p:sp>
        <p:nvSpPr>
          <p:cNvPr id="9" name="TextBox 8">
            <a:extLst>
              <a:ext uri="{FF2B5EF4-FFF2-40B4-BE49-F238E27FC236}">
                <a16:creationId xmlns:a16="http://schemas.microsoft.com/office/drawing/2014/main" id="{1105B994-3C50-F3D3-1B02-15B60476C733}"/>
              </a:ext>
            </a:extLst>
          </p:cNvPr>
          <p:cNvSpPr txBox="1"/>
          <p:nvPr/>
        </p:nvSpPr>
        <p:spPr>
          <a:xfrm>
            <a:off x="1798146" y="3036151"/>
            <a:ext cx="171836" cy="276999"/>
          </a:xfrm>
          <a:prstGeom prst="rect">
            <a:avLst/>
          </a:prstGeom>
          <a:noFill/>
        </p:spPr>
        <p:txBody>
          <a:bodyPr wrap="square" rtlCol="0">
            <a:spAutoFit/>
          </a:bodyPr>
          <a:lstStyle/>
          <a:p>
            <a:r>
              <a:rPr lang="en-US" sz="1200" dirty="0"/>
              <a:t>*</a:t>
            </a:r>
            <a:endParaRPr lang="en-GB" sz="1200" dirty="0"/>
          </a:p>
        </p:txBody>
      </p:sp>
      <p:sp>
        <p:nvSpPr>
          <p:cNvPr id="10" name="TextBox 9">
            <a:extLst>
              <a:ext uri="{FF2B5EF4-FFF2-40B4-BE49-F238E27FC236}">
                <a16:creationId xmlns:a16="http://schemas.microsoft.com/office/drawing/2014/main" id="{00B37C0C-980B-70B7-0EB0-95A423BFEC2C}"/>
              </a:ext>
            </a:extLst>
          </p:cNvPr>
          <p:cNvSpPr txBox="1"/>
          <p:nvPr/>
        </p:nvSpPr>
        <p:spPr>
          <a:xfrm>
            <a:off x="6238420" y="3023956"/>
            <a:ext cx="171836" cy="276999"/>
          </a:xfrm>
          <a:prstGeom prst="rect">
            <a:avLst/>
          </a:prstGeom>
          <a:noFill/>
        </p:spPr>
        <p:txBody>
          <a:bodyPr wrap="square" rtlCol="0">
            <a:spAutoFit/>
          </a:bodyPr>
          <a:lstStyle/>
          <a:p>
            <a:r>
              <a:rPr lang="en-US" sz="1200" dirty="0"/>
              <a:t>*</a:t>
            </a:r>
            <a:endParaRPr lang="en-GB" sz="1200" dirty="0"/>
          </a:p>
        </p:txBody>
      </p:sp>
      <p:sp>
        <p:nvSpPr>
          <p:cNvPr id="3" name="Titel 1">
            <a:extLst>
              <a:ext uri="{FF2B5EF4-FFF2-40B4-BE49-F238E27FC236}">
                <a16:creationId xmlns:a16="http://schemas.microsoft.com/office/drawing/2014/main" id="{0DE95A61-9F06-6A5F-BBE5-694A2E155F55}"/>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C3795 HOM performance, FCC-</a:t>
            </a:r>
            <a:r>
              <a:rPr lang="en-US" altLang="de-DE"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ee</a:t>
            </a:r>
            <a:endPar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endParaRPr>
          </a:p>
        </p:txBody>
      </p:sp>
    </p:spTree>
    <p:extLst>
      <p:ext uri="{BB962C8B-B14F-4D97-AF65-F5344CB8AC3E}">
        <p14:creationId xmlns:p14="http://schemas.microsoft.com/office/powerpoint/2010/main" val="255982679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9640DF4-DC71-129A-F84E-5A1B20429CA8}"/>
              </a:ext>
            </a:extLst>
          </p:cNvPr>
          <p:cNvSpPr>
            <a:spLocks noGrp="1"/>
          </p:cNvSpPr>
          <p:nvPr>
            <p:ph type="sldNum" sz="quarter" idx="12"/>
          </p:nvPr>
        </p:nvSpPr>
        <p:spPr/>
        <p:txBody>
          <a:bodyPr/>
          <a:lstStyle/>
          <a:p>
            <a:fld id="{A1245FAC-A09C-43E8-B14B-FDF84A38097F}" type="slidenum">
              <a:rPr lang="en-GB" smtClean="0"/>
              <a:t>22</a:t>
            </a:fld>
            <a:endParaRPr lang="en-GB"/>
          </a:p>
        </p:txBody>
      </p:sp>
      <p:pic>
        <p:nvPicPr>
          <p:cNvPr id="3" name="Picture 2" descr="D:\projects\LHeC_CERN\RF_TESTS\CRN-5\FigureTest2_Corrected_Data\CRN1_CRN5_Corrected_Thinned2.png">
            <a:extLst>
              <a:ext uri="{FF2B5EF4-FFF2-40B4-BE49-F238E27FC236}">
                <a16:creationId xmlns:a16="http://schemas.microsoft.com/office/drawing/2014/main" id="{339DBEB3-E1CD-944B-3429-16EB226B15EF}"/>
              </a:ext>
            </a:extLst>
          </p:cNvPr>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50528" y="951515"/>
            <a:ext cx="4321472" cy="3121772"/>
          </a:xfrm>
          <a:prstGeom prst="rect">
            <a:avLst/>
          </a:prstGeom>
          <a:noFill/>
          <a:ln>
            <a:noFill/>
          </a:ln>
        </p:spPr>
      </p:pic>
      <p:grpSp>
        <p:nvGrpSpPr>
          <p:cNvPr id="4" name="Group 3">
            <a:extLst>
              <a:ext uri="{FF2B5EF4-FFF2-40B4-BE49-F238E27FC236}">
                <a16:creationId xmlns:a16="http://schemas.microsoft.com/office/drawing/2014/main" id="{A74F47E9-B5F5-AC72-78BE-FB753C31CD30}"/>
              </a:ext>
            </a:extLst>
          </p:cNvPr>
          <p:cNvGrpSpPr/>
          <p:nvPr/>
        </p:nvGrpSpPr>
        <p:grpSpPr>
          <a:xfrm>
            <a:off x="5548089" y="1434997"/>
            <a:ext cx="1819722" cy="1641832"/>
            <a:chOff x="5376919" y="2172313"/>
            <a:chExt cx="3064460" cy="2764888"/>
          </a:xfrm>
        </p:grpSpPr>
        <p:pic>
          <p:nvPicPr>
            <p:cNvPr id="5" name="Picture 2">
              <a:extLst>
                <a:ext uri="{FF2B5EF4-FFF2-40B4-BE49-F238E27FC236}">
                  <a16:creationId xmlns:a16="http://schemas.microsoft.com/office/drawing/2014/main" id="{BE8F6499-B6C7-77A5-D76B-695874A0663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5376919" y="2172313"/>
              <a:ext cx="1348939" cy="2764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6" name="Picture 2">
              <a:extLst>
                <a:ext uri="{FF2B5EF4-FFF2-40B4-BE49-F238E27FC236}">
                  <a16:creationId xmlns:a16="http://schemas.microsoft.com/office/drawing/2014/main" id="{56D492A6-0452-BDDE-337C-550C8B4B3C3D}"/>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6826981" y="2172313"/>
              <a:ext cx="1614398" cy="27648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7" name="Picture 6">
            <a:extLst>
              <a:ext uri="{FF2B5EF4-FFF2-40B4-BE49-F238E27FC236}">
                <a16:creationId xmlns:a16="http://schemas.microsoft.com/office/drawing/2014/main" id="{016EDD59-F869-31DD-16F7-B65ED875582A}"/>
              </a:ext>
            </a:extLst>
          </p:cNvPr>
          <p:cNvPicPr>
            <a:picLocks noChangeAspect="1"/>
          </p:cNvPicPr>
          <p:nvPr/>
        </p:nvPicPr>
        <p:blipFill>
          <a:blip r:embed="rId5"/>
          <a:stretch>
            <a:fillRect/>
          </a:stretch>
        </p:blipFill>
        <p:spPr>
          <a:xfrm>
            <a:off x="3291321" y="4073287"/>
            <a:ext cx="5565914" cy="2648189"/>
          </a:xfrm>
          <a:prstGeom prst="rect">
            <a:avLst/>
          </a:prstGeom>
        </p:spPr>
      </p:pic>
      <mc:AlternateContent xmlns:mc="http://schemas.openxmlformats.org/markup-compatibility/2006">
        <mc:Choice xmlns:a14="http://schemas.microsoft.com/office/drawing/2010/main" Requires="a14">
          <p:sp>
            <p:nvSpPr>
              <p:cNvPr id="8" name="Titel 1">
                <a:extLst>
                  <a:ext uri="{FF2B5EF4-FFF2-40B4-BE49-F238E27FC236}">
                    <a16:creationId xmlns:a16="http://schemas.microsoft.com/office/drawing/2014/main" id="{97CB00CE-CD11-AC1E-2608-19F85A94194D}"/>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Jlab Cavity at FNAL (high </a:t>
                </a:r>
                <a14:m>
                  <m:oMath xmlns:m="http://schemas.openxmlformats.org/officeDocument/2006/math">
                    <m:sSub>
                      <m:sSubPr>
                        <m:ctrlPr>
                          <a:rPr lang="en-US" altLang="de-DE" sz="3600" b="0" i="1"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sSubPr>
                      <m:e>
                        <m:r>
                          <a:rPr lang="en-US" altLang="de-DE" sz="3600" b="0" i="1"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𝑄</m:t>
                        </m:r>
                      </m:e>
                      <m:sub>
                        <m:r>
                          <a:rPr lang="en-US" altLang="de-DE" sz="3600" b="0" i="1" smtClean="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0</m:t>
                        </m:r>
                      </m:sub>
                    </m:sSub>
                  </m:oMath>
                </a14:m>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a:t>
                </a:r>
              </a:p>
            </p:txBody>
          </p:sp>
        </mc:Choice>
        <mc:Fallback>
          <p:sp>
            <p:nvSpPr>
              <p:cNvPr id="8" name="Titel 1">
                <a:extLst>
                  <a:ext uri="{FF2B5EF4-FFF2-40B4-BE49-F238E27FC236}">
                    <a16:creationId xmlns:a16="http://schemas.microsoft.com/office/drawing/2014/main" id="{97CB00CE-CD11-AC1E-2608-19F85A94194D}"/>
                  </a:ext>
                </a:extLst>
              </p:cNvPr>
              <p:cNvSpPr txBox="1">
                <a:spLocks noRot="1" noChangeAspect="1" noMove="1" noResize="1" noEditPoints="1" noAdjustHandles="1" noChangeArrowheads="1" noChangeShapeType="1" noTextEdit="1"/>
              </p:cNvSpPr>
              <p:nvPr/>
            </p:nvSpPr>
            <p:spPr>
              <a:xfrm>
                <a:off x="628649" y="310505"/>
                <a:ext cx="7643283" cy="509588"/>
              </a:xfrm>
              <a:prstGeom prst="rect">
                <a:avLst/>
              </a:prstGeom>
              <a:blipFill>
                <a:blip r:embed="rId6"/>
                <a:stretch>
                  <a:fillRect t="-38095" b="-59524"/>
                </a:stretch>
              </a:blipFill>
            </p:spPr>
            <p:txBody>
              <a:bodyPr/>
              <a:lstStyle/>
              <a:p>
                <a:r>
                  <a:rPr lang="en-US">
                    <a:noFill/>
                  </a:rPr>
                  <a:t> </a:t>
                </a:r>
              </a:p>
            </p:txBody>
          </p:sp>
        </mc:Fallback>
      </mc:AlternateContent>
      <p:pic>
        <p:nvPicPr>
          <p:cNvPr id="9" name="Picture 8">
            <a:extLst>
              <a:ext uri="{FF2B5EF4-FFF2-40B4-BE49-F238E27FC236}">
                <a16:creationId xmlns:a16="http://schemas.microsoft.com/office/drawing/2014/main" id="{B027532E-0E79-AF1D-197E-CF7B379D97B3}"/>
              </a:ext>
            </a:extLst>
          </p:cNvPr>
          <p:cNvPicPr>
            <a:picLocks noChangeAspect="1"/>
          </p:cNvPicPr>
          <p:nvPr/>
        </p:nvPicPr>
        <p:blipFill>
          <a:blip r:embed="rId7"/>
          <a:stretch>
            <a:fillRect/>
          </a:stretch>
        </p:blipFill>
        <p:spPr>
          <a:xfrm>
            <a:off x="628649" y="4616294"/>
            <a:ext cx="1788392" cy="1740057"/>
          </a:xfrm>
          <a:prstGeom prst="rect">
            <a:avLst/>
          </a:prstGeom>
        </p:spPr>
      </p:pic>
      <p:sp>
        <p:nvSpPr>
          <p:cNvPr id="10" name="Oval 9">
            <a:extLst>
              <a:ext uri="{FF2B5EF4-FFF2-40B4-BE49-F238E27FC236}">
                <a16:creationId xmlns:a16="http://schemas.microsoft.com/office/drawing/2014/main" id="{8C4C4076-EBE3-9603-CCA4-68146FA9CA69}"/>
              </a:ext>
            </a:extLst>
          </p:cNvPr>
          <p:cNvSpPr/>
          <p:nvPr/>
        </p:nvSpPr>
        <p:spPr>
          <a:xfrm rot="16200000">
            <a:off x="807990" y="4717997"/>
            <a:ext cx="1200589" cy="566057"/>
          </a:xfrm>
          <a:prstGeom prst="ellipse">
            <a:avLst/>
          </a:prstGeom>
          <a:noFill/>
          <a:ln w="1270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ACEF4957-49CA-6D6C-6861-508480C232AB}"/>
              </a:ext>
            </a:extLst>
          </p:cNvPr>
          <p:cNvSpPr txBox="1"/>
          <p:nvPr/>
        </p:nvSpPr>
        <p:spPr>
          <a:xfrm>
            <a:off x="4572000" y="3730283"/>
            <a:ext cx="4572000" cy="369332"/>
          </a:xfrm>
          <a:prstGeom prst="rect">
            <a:avLst/>
          </a:prstGeom>
          <a:noFill/>
        </p:spPr>
        <p:txBody>
          <a:bodyPr wrap="square" rtlCol="0">
            <a:spAutoFit/>
          </a:bodyPr>
          <a:lstStyle/>
          <a:p>
            <a:r>
              <a:rPr lang="en-US" dirty="0"/>
              <a:t>defect at equator weld, likely worsened by EP</a:t>
            </a:r>
          </a:p>
        </p:txBody>
      </p:sp>
      <p:sp>
        <p:nvSpPr>
          <p:cNvPr id="12" name="TextBox 11">
            <a:extLst>
              <a:ext uri="{FF2B5EF4-FFF2-40B4-BE49-F238E27FC236}">
                <a16:creationId xmlns:a16="http://schemas.microsoft.com/office/drawing/2014/main" id="{6DAD32FE-3BE9-0FBA-646C-2915673288EB}"/>
              </a:ext>
            </a:extLst>
          </p:cNvPr>
          <p:cNvSpPr txBox="1"/>
          <p:nvPr/>
        </p:nvSpPr>
        <p:spPr>
          <a:xfrm>
            <a:off x="4708211" y="1065665"/>
            <a:ext cx="1640898" cy="369332"/>
          </a:xfrm>
          <a:prstGeom prst="rect">
            <a:avLst/>
          </a:prstGeom>
          <a:noFill/>
        </p:spPr>
        <p:txBody>
          <a:bodyPr wrap="none" rtlCol="0">
            <a:spAutoFit/>
          </a:bodyPr>
          <a:lstStyle/>
          <a:p>
            <a:r>
              <a:rPr lang="en-US" dirty="0"/>
              <a:t>FCC Week 2018</a:t>
            </a:r>
          </a:p>
        </p:txBody>
      </p:sp>
      <p:sp>
        <p:nvSpPr>
          <p:cNvPr id="13" name="TextBox 12">
            <a:extLst>
              <a:ext uri="{FF2B5EF4-FFF2-40B4-BE49-F238E27FC236}">
                <a16:creationId xmlns:a16="http://schemas.microsoft.com/office/drawing/2014/main" id="{ED11D85F-2EFA-9D21-2F67-A1325ED29DB7}"/>
              </a:ext>
            </a:extLst>
          </p:cNvPr>
          <p:cNvSpPr txBox="1"/>
          <p:nvPr/>
        </p:nvSpPr>
        <p:spPr>
          <a:xfrm>
            <a:off x="6732139" y="4354088"/>
            <a:ext cx="1640898" cy="369332"/>
          </a:xfrm>
          <a:prstGeom prst="rect">
            <a:avLst/>
          </a:prstGeom>
          <a:noFill/>
        </p:spPr>
        <p:txBody>
          <a:bodyPr wrap="none" rtlCol="0">
            <a:spAutoFit/>
          </a:bodyPr>
          <a:lstStyle/>
          <a:p>
            <a:r>
              <a:rPr lang="en-US" dirty="0"/>
              <a:t>FCC Week 2023</a:t>
            </a:r>
          </a:p>
        </p:txBody>
      </p:sp>
      <p:cxnSp>
        <p:nvCxnSpPr>
          <p:cNvPr id="15" name="Straight Arrow Connector 14">
            <a:extLst>
              <a:ext uri="{FF2B5EF4-FFF2-40B4-BE49-F238E27FC236}">
                <a16:creationId xmlns:a16="http://schemas.microsoft.com/office/drawing/2014/main" id="{228958B8-0876-14E3-306D-8558A2D57AD8}"/>
              </a:ext>
            </a:extLst>
          </p:cNvPr>
          <p:cNvCxnSpPr/>
          <p:nvPr/>
        </p:nvCxnSpPr>
        <p:spPr>
          <a:xfrm flipH="1">
            <a:off x="6614445" y="3144852"/>
            <a:ext cx="384561" cy="58543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6" name="TextBox 15">
            <a:extLst>
              <a:ext uri="{FF2B5EF4-FFF2-40B4-BE49-F238E27FC236}">
                <a16:creationId xmlns:a16="http://schemas.microsoft.com/office/drawing/2014/main" id="{37C4403D-F11F-E00A-0DC2-657C6725029B}"/>
              </a:ext>
            </a:extLst>
          </p:cNvPr>
          <p:cNvSpPr txBox="1"/>
          <p:nvPr/>
        </p:nvSpPr>
        <p:spPr>
          <a:xfrm>
            <a:off x="6686325" y="5115226"/>
            <a:ext cx="866263" cy="307777"/>
          </a:xfrm>
          <a:prstGeom prst="rect">
            <a:avLst/>
          </a:prstGeom>
          <a:noFill/>
        </p:spPr>
        <p:txBody>
          <a:bodyPr wrap="none" rtlCol="0">
            <a:spAutoFit/>
          </a:bodyPr>
          <a:lstStyle/>
          <a:p>
            <a:r>
              <a:rPr lang="en-US" sz="1400" dirty="0"/>
              <a:t>17 MV/m</a:t>
            </a:r>
          </a:p>
        </p:txBody>
      </p:sp>
      <p:sp>
        <p:nvSpPr>
          <p:cNvPr id="17" name="TextBox 16">
            <a:extLst>
              <a:ext uri="{FF2B5EF4-FFF2-40B4-BE49-F238E27FC236}">
                <a16:creationId xmlns:a16="http://schemas.microsoft.com/office/drawing/2014/main" id="{45948ADC-D19F-15BE-EEB3-A747FEBF9537}"/>
              </a:ext>
            </a:extLst>
          </p:cNvPr>
          <p:cNvSpPr txBox="1"/>
          <p:nvPr/>
        </p:nvSpPr>
        <p:spPr>
          <a:xfrm>
            <a:off x="323424" y="6387248"/>
            <a:ext cx="2530757" cy="369332"/>
          </a:xfrm>
          <a:prstGeom prst="rect">
            <a:avLst/>
          </a:prstGeom>
          <a:noFill/>
        </p:spPr>
        <p:txBody>
          <a:bodyPr wrap="none" rtlCol="0">
            <a:spAutoFit/>
          </a:bodyPr>
          <a:lstStyle/>
          <a:p>
            <a:r>
              <a:rPr lang="en-US" dirty="0">
                <a:hlinkClick r:id="rId8"/>
              </a:rPr>
              <a:t>S. Posen, FCC Week 2023</a:t>
            </a:r>
            <a:endParaRPr lang="en-US" dirty="0"/>
          </a:p>
        </p:txBody>
      </p:sp>
    </p:spTree>
    <p:extLst>
      <p:ext uri="{BB962C8B-B14F-4D97-AF65-F5344CB8AC3E}">
        <p14:creationId xmlns:p14="http://schemas.microsoft.com/office/powerpoint/2010/main" val="396890507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94450E-7F4D-9642-2398-8868B88EC906}"/>
              </a:ext>
            </a:extLst>
          </p:cNvPr>
          <p:cNvSpPr>
            <a:spLocks noGrp="1"/>
          </p:cNvSpPr>
          <p:nvPr>
            <p:ph type="sldNum" sz="quarter" idx="12"/>
          </p:nvPr>
        </p:nvSpPr>
        <p:spPr/>
        <p:txBody>
          <a:bodyPr/>
          <a:lstStyle/>
          <a:p>
            <a:fld id="{A1245FAC-A09C-43E8-B14B-FDF84A38097F}" type="slidenum">
              <a:rPr lang="en-GB" smtClean="0"/>
              <a:t>23</a:t>
            </a:fld>
            <a:endParaRPr lang="en-GB"/>
          </a:p>
        </p:txBody>
      </p:sp>
      <p:sp>
        <p:nvSpPr>
          <p:cNvPr id="3" name="Titel 1">
            <a:extLst>
              <a:ext uri="{FF2B5EF4-FFF2-40B4-BE49-F238E27FC236}">
                <a16:creationId xmlns:a16="http://schemas.microsoft.com/office/drawing/2014/main" id="{1DAAC780-526E-84B5-A902-533BCA10D094}"/>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Next Steps, Prototype</a:t>
            </a:r>
          </a:p>
        </p:txBody>
      </p:sp>
      <mc:AlternateContent xmlns:mc="http://schemas.openxmlformats.org/markup-compatibility/2006">
        <mc:Choice xmlns:a14="http://schemas.microsoft.com/office/drawing/2010/main" Requires="a14">
          <p:sp>
            <p:nvSpPr>
              <p:cNvPr id="4" name="TextBox 3">
                <a:extLst>
                  <a:ext uri="{FF2B5EF4-FFF2-40B4-BE49-F238E27FC236}">
                    <a16:creationId xmlns:a16="http://schemas.microsoft.com/office/drawing/2014/main" id="{69949292-7D22-FF0A-60F8-EA4DAD2A22C9}"/>
                  </a:ext>
                </a:extLst>
              </p:cNvPr>
              <p:cNvSpPr txBox="1"/>
              <p:nvPr/>
            </p:nvSpPr>
            <p:spPr>
              <a:xfrm>
                <a:off x="227723" y="1245849"/>
                <a:ext cx="6848195" cy="4524315"/>
              </a:xfrm>
              <a:prstGeom prst="rect">
                <a:avLst/>
              </a:prstGeom>
              <a:noFill/>
            </p:spPr>
            <p:txBody>
              <a:bodyPr wrap="square" rtlCol="0">
                <a:spAutoFit/>
              </a:bodyPr>
              <a:lstStyle/>
              <a:p>
                <a:r>
                  <a:rPr lang="en-US" sz="2400" dirty="0"/>
                  <a:t>5-cell cavity at FNAL for testing (</a:t>
                </a:r>
                <a:r>
                  <a:rPr lang="en-US" sz="2400" dirty="0">
                    <a:hlinkClick r:id="rId2"/>
                  </a:rPr>
                  <a:t>S. Posen</a:t>
                </a:r>
                <a:r>
                  <a:rPr lang="en-US" sz="2400" dirty="0"/>
                  <a:t>)</a:t>
                </a:r>
              </a:p>
              <a:p>
                <a:pPr marL="914400" lvl="1" indent="-457200">
                  <a:buFont typeface="Arial" panose="020B0604020202020204" pitchFamily="34" charset="0"/>
                  <a:buChar char="•"/>
                </a:pPr>
                <a:r>
                  <a:rPr lang="en-US" sz="2400" dirty="0"/>
                  <a:t>Test cavity as received </a:t>
                </a:r>
              </a:p>
              <a:p>
                <a:pPr marL="914400" lvl="1" indent="-457200">
                  <a:buFont typeface="Arial" panose="020B0604020202020204" pitchFamily="34" charset="0"/>
                  <a:buChar char="•"/>
                </a:pPr>
                <a:r>
                  <a:rPr lang="en-US" sz="2400" dirty="0"/>
                  <a:t>with mid-T bake, EP, mid-T bake </a:t>
                </a:r>
                <a:r>
                  <a:rPr lang="en-US" sz="2400" dirty="0">
                    <a:sym typeface="Wingdings" panose="05000000000000000000" pitchFamily="2" charset="2"/>
                  </a:rPr>
                  <a:t> test</a:t>
                </a:r>
              </a:p>
              <a:p>
                <a:pPr marL="914400" lvl="1" indent="-457200">
                  <a:buFont typeface="Arial" panose="020B0604020202020204" pitchFamily="34" charset="0"/>
                  <a:buChar char="•"/>
                </a:pPr>
                <a14:m>
                  <m:oMath xmlns:m="http://schemas.openxmlformats.org/officeDocument/2006/math">
                    <m:r>
                      <m:rPr>
                        <m:sty m:val="p"/>
                      </m:rPr>
                      <a:rPr lang="en-US" sz="2400" b="0" i="0" smtClean="0">
                        <a:latin typeface="Cambria Math" panose="02040503050406030204" pitchFamily="18" charset="0"/>
                      </a:rPr>
                      <m:t>N</m:t>
                    </m:r>
                    <m:sSub>
                      <m:sSubPr>
                        <m:ctrlPr>
                          <a:rPr lang="en-US" sz="2400" b="0" smtClean="0">
                            <a:latin typeface="Cambria Math" panose="02040503050406030204" pitchFamily="18" charset="0"/>
                          </a:rPr>
                        </m:ctrlPr>
                      </m:sSubPr>
                      <m:e>
                        <m:r>
                          <m:rPr>
                            <m:sty m:val="p"/>
                          </m:rPr>
                          <a:rPr lang="en-US" sz="2400" b="0" i="0" smtClean="0">
                            <a:latin typeface="Cambria Math" panose="02040503050406030204" pitchFamily="18" charset="0"/>
                          </a:rPr>
                          <m:t>b</m:t>
                        </m:r>
                      </m:e>
                      <m:sub>
                        <m:r>
                          <a:rPr lang="en-US" sz="2400" b="0" i="0" smtClean="0">
                            <a:latin typeface="Cambria Math" panose="02040503050406030204" pitchFamily="18" charset="0"/>
                          </a:rPr>
                          <m:t>3</m:t>
                        </m:r>
                      </m:sub>
                    </m:sSub>
                    <m:r>
                      <m:rPr>
                        <m:sty m:val="p"/>
                      </m:rPr>
                      <a:rPr lang="en-US" sz="2400" b="0" i="0" smtClean="0">
                        <a:latin typeface="Cambria Math" panose="02040503050406030204" pitchFamily="18" charset="0"/>
                      </a:rPr>
                      <m:t>Sn</m:t>
                    </m:r>
                  </m:oMath>
                </a14:m>
                <a:r>
                  <a:rPr lang="en-US" sz="2400" dirty="0"/>
                  <a:t> coating trials (tbc) </a:t>
                </a:r>
              </a:p>
              <a:p>
                <a:pPr marL="914400" lvl="1" indent="-457200">
                  <a:buFont typeface="Arial" panose="020B0604020202020204" pitchFamily="34" charset="0"/>
                  <a:buChar char="•"/>
                </a:pPr>
                <a:endParaRPr lang="en-US" sz="2400" dirty="0"/>
              </a:p>
              <a:p>
                <a:endParaRPr lang="en-US" sz="2400" dirty="0"/>
              </a:p>
              <a:p>
                <a:endParaRPr lang="en-US" sz="2400" dirty="0"/>
              </a:p>
              <a:p>
                <a:r>
                  <a:rPr lang="en-US" sz="2400" dirty="0"/>
                  <a:t>Single cell copper cavities at CERN for Nb-Coating</a:t>
                </a:r>
              </a:p>
              <a:p>
                <a:pPr marL="914400" lvl="1" indent="-457200">
                  <a:buFont typeface="Arial" panose="020B0604020202020204" pitchFamily="34" charset="0"/>
                  <a:buChar char="•"/>
                </a:pPr>
                <a:r>
                  <a:rPr lang="en-US" sz="2400" dirty="0"/>
                  <a:t>Nb coating on Cu single cell in preparation</a:t>
                </a:r>
              </a:p>
              <a:p>
                <a:pPr marL="914400" lvl="1" indent="-457200">
                  <a:buFont typeface="Arial" panose="020B0604020202020204" pitchFamily="34" charset="0"/>
                  <a:buChar char="•"/>
                </a:pPr>
                <a:r>
                  <a:rPr lang="en-US" sz="2400" dirty="0">
                    <a:hlinkClick r:id="rId3"/>
                  </a:rPr>
                  <a:t>Recent studies</a:t>
                </a:r>
                <a:r>
                  <a:rPr lang="en-US" sz="2400" dirty="0"/>
                  <a:t> on 1.3 GHz seamless cavities shows promising results &amp; Q-slope mitigation with HIPIMS coating</a:t>
                </a:r>
              </a:p>
            </p:txBody>
          </p:sp>
        </mc:Choice>
        <mc:Fallback>
          <p:sp>
            <p:nvSpPr>
              <p:cNvPr id="4" name="TextBox 3">
                <a:extLst>
                  <a:ext uri="{FF2B5EF4-FFF2-40B4-BE49-F238E27FC236}">
                    <a16:creationId xmlns:a16="http://schemas.microsoft.com/office/drawing/2014/main" id="{69949292-7D22-FF0A-60F8-EA4DAD2A22C9}"/>
                  </a:ext>
                </a:extLst>
              </p:cNvPr>
              <p:cNvSpPr txBox="1">
                <a:spLocks noRot="1" noChangeAspect="1" noMove="1" noResize="1" noEditPoints="1" noAdjustHandles="1" noChangeArrowheads="1" noChangeShapeType="1" noTextEdit="1"/>
              </p:cNvSpPr>
              <p:nvPr/>
            </p:nvSpPr>
            <p:spPr>
              <a:xfrm>
                <a:off x="227723" y="1245849"/>
                <a:ext cx="6848195" cy="4524315"/>
              </a:xfrm>
              <a:prstGeom prst="rect">
                <a:avLst/>
              </a:prstGeom>
              <a:blipFill>
                <a:blip r:embed="rId4"/>
                <a:stretch>
                  <a:fillRect l="-1335" t="-1077" b="-2019"/>
                </a:stretch>
              </a:blipFill>
            </p:spPr>
            <p:txBody>
              <a:bodyPr/>
              <a:lstStyle/>
              <a:p>
                <a:r>
                  <a:rPr lang="en-US">
                    <a:noFill/>
                  </a:rPr>
                  <a:t> </a:t>
                </a:r>
              </a:p>
            </p:txBody>
          </p:sp>
        </mc:Fallback>
      </mc:AlternateContent>
      <p:pic>
        <p:nvPicPr>
          <p:cNvPr id="5" name="Picture 2">
            <a:extLst>
              <a:ext uri="{FF2B5EF4-FFF2-40B4-BE49-F238E27FC236}">
                <a16:creationId xmlns:a16="http://schemas.microsoft.com/office/drawing/2014/main" id="{FC5B8A01-A2A5-3B9C-BC9D-1DBCAAFAAA20}"/>
              </a:ext>
            </a:extLst>
          </p:cNvPr>
          <p:cNvPicPr>
            <a:picLocks noChangeAspect="1" noChangeArrowheads="1"/>
          </p:cNvPicPr>
          <p:nvPr/>
        </p:nvPicPr>
        <p:blipFill>
          <a:blip r:embed="rId5" cstate="screen">
            <a:extLst>
              <a:ext uri="{28A0092B-C50C-407E-A947-70E740481C1C}">
                <a14:useLocalDpi xmlns:a14="http://schemas.microsoft.com/office/drawing/2010/main"/>
              </a:ext>
            </a:extLst>
          </a:blip>
          <a:srcRect/>
          <a:stretch>
            <a:fillRect/>
          </a:stretch>
        </p:blipFill>
        <p:spPr bwMode="auto">
          <a:xfrm>
            <a:off x="6284798" y="1507726"/>
            <a:ext cx="2721345" cy="145975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6" descr="A picture containing indoor, vase, wooden, coffee&#10;&#10;Description automatically generated">
            <a:extLst>
              <a:ext uri="{FF2B5EF4-FFF2-40B4-BE49-F238E27FC236}">
                <a16:creationId xmlns:a16="http://schemas.microsoft.com/office/drawing/2014/main" id="{C9150EAB-7B73-5047-7080-C3EC5DF07D4A}"/>
              </a:ext>
            </a:extLst>
          </p:cNvPr>
          <p:cNvPicPr>
            <a:picLocks noChangeAspect="1"/>
          </p:cNvPicPr>
          <p:nvPr/>
        </p:nvPicPr>
        <p:blipFill>
          <a:blip r:embed="rId6"/>
          <a:stretch>
            <a:fillRect/>
          </a:stretch>
        </p:blipFill>
        <p:spPr>
          <a:xfrm>
            <a:off x="7294530" y="3425913"/>
            <a:ext cx="1502707" cy="2004248"/>
          </a:xfrm>
          <a:prstGeom prst="rect">
            <a:avLst/>
          </a:prstGeom>
        </p:spPr>
      </p:pic>
    </p:spTree>
    <p:extLst>
      <p:ext uri="{BB962C8B-B14F-4D97-AF65-F5344CB8AC3E}">
        <p14:creationId xmlns:p14="http://schemas.microsoft.com/office/powerpoint/2010/main" val="54416483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394450E-7F4D-9642-2398-8868B88EC906}"/>
              </a:ext>
            </a:extLst>
          </p:cNvPr>
          <p:cNvSpPr>
            <a:spLocks noGrp="1"/>
          </p:cNvSpPr>
          <p:nvPr>
            <p:ph type="sldNum" sz="quarter" idx="12"/>
          </p:nvPr>
        </p:nvSpPr>
        <p:spPr/>
        <p:txBody>
          <a:bodyPr/>
          <a:lstStyle/>
          <a:p>
            <a:fld id="{A1245FAC-A09C-43E8-B14B-FDF84A38097F}" type="slidenum">
              <a:rPr lang="en-GB" smtClean="0"/>
              <a:t>24</a:t>
            </a:fld>
            <a:endParaRPr lang="en-GB"/>
          </a:p>
        </p:txBody>
      </p:sp>
      <p:sp>
        <p:nvSpPr>
          <p:cNvPr id="3" name="Titel 1">
            <a:extLst>
              <a:ext uri="{FF2B5EF4-FFF2-40B4-BE49-F238E27FC236}">
                <a16:creationId xmlns:a16="http://schemas.microsoft.com/office/drawing/2014/main" id="{1DAAC780-526E-84B5-A902-533BCA10D094}"/>
              </a:ext>
            </a:extLst>
          </p:cNvPr>
          <p:cNvSpPr txBox="1">
            <a:spLocks/>
          </p:cNvSpPr>
          <p:nvPr/>
        </p:nvSpPr>
        <p:spPr>
          <a:xfrm>
            <a:off x="628649" y="310505"/>
            <a:ext cx="7643283" cy="509588"/>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altLang="de-DE"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Final Comments</a:t>
            </a:r>
          </a:p>
        </p:txBody>
      </p:sp>
      <p:sp>
        <p:nvSpPr>
          <p:cNvPr id="4" name="TextBox 3">
            <a:extLst>
              <a:ext uri="{FF2B5EF4-FFF2-40B4-BE49-F238E27FC236}">
                <a16:creationId xmlns:a16="http://schemas.microsoft.com/office/drawing/2014/main" id="{69949292-7D22-FF0A-60F8-EA4DAD2A22C9}"/>
              </a:ext>
            </a:extLst>
          </p:cNvPr>
          <p:cNvSpPr txBox="1"/>
          <p:nvPr/>
        </p:nvSpPr>
        <p:spPr>
          <a:xfrm>
            <a:off x="468512" y="1351508"/>
            <a:ext cx="8206976" cy="3416320"/>
          </a:xfrm>
          <a:prstGeom prst="rect">
            <a:avLst/>
          </a:prstGeom>
          <a:noFill/>
        </p:spPr>
        <p:txBody>
          <a:bodyPr wrap="square" rtlCol="0">
            <a:spAutoFit/>
          </a:bodyPr>
          <a:lstStyle/>
          <a:p>
            <a:r>
              <a:rPr lang="en-US" sz="2400" dirty="0"/>
              <a:t>It took more than a decade to convince the accelerator community that 800 MHz (and nearby frequencies) are optimum for high current machines CW machines</a:t>
            </a:r>
          </a:p>
          <a:p>
            <a:endParaRPr lang="en-US" sz="2400" dirty="0"/>
          </a:p>
          <a:p>
            <a:r>
              <a:rPr lang="en-US" sz="2400" dirty="0"/>
              <a:t>PERLE made the step forward to embark on this journey &amp; will likely set the standard for such technology</a:t>
            </a:r>
          </a:p>
          <a:p>
            <a:endParaRPr lang="en-US" sz="2400" dirty="0"/>
          </a:p>
          <a:p>
            <a:r>
              <a:rPr lang="en-US" sz="2400" dirty="0"/>
              <a:t>In my personal opinion, </a:t>
            </a:r>
            <a:r>
              <a:rPr lang="en-US" sz="2400"/>
              <a:t>this will be </a:t>
            </a:r>
            <a:r>
              <a:rPr lang="en-US" sz="2400" dirty="0"/>
              <a:t>a necessary step to implement an eventual FCC-</a:t>
            </a:r>
            <a:r>
              <a:rPr lang="en-US" sz="2400" dirty="0" err="1"/>
              <a:t>ee</a:t>
            </a:r>
            <a:r>
              <a:rPr lang="en-US" sz="2400" dirty="0"/>
              <a:t>/eh with 800 MHz</a:t>
            </a:r>
          </a:p>
        </p:txBody>
      </p:sp>
    </p:spTree>
    <p:extLst>
      <p:ext uri="{BB962C8B-B14F-4D97-AF65-F5344CB8AC3E}">
        <p14:creationId xmlns:p14="http://schemas.microsoft.com/office/powerpoint/2010/main" val="34082286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98BABB-263F-5B60-DFBA-CBDFD6DFC564}"/>
              </a:ext>
            </a:extLst>
          </p:cNvPr>
          <p:cNvSpPr>
            <a:spLocks noGrp="1"/>
          </p:cNvSpPr>
          <p:nvPr>
            <p:ph type="sldNum" sz="quarter" idx="12"/>
          </p:nvPr>
        </p:nvSpPr>
        <p:spPr/>
        <p:txBody>
          <a:bodyPr/>
          <a:lstStyle/>
          <a:p>
            <a:fld id="{A1245FAC-A09C-43E8-B14B-FDF84A38097F}" type="slidenum">
              <a:rPr lang="en-GB" smtClean="0"/>
              <a:t>25</a:t>
            </a:fld>
            <a:endParaRPr lang="en-GB"/>
          </a:p>
        </p:txBody>
      </p:sp>
      <p:pic>
        <p:nvPicPr>
          <p:cNvPr id="4" name="Picture 3">
            <a:extLst>
              <a:ext uri="{FF2B5EF4-FFF2-40B4-BE49-F238E27FC236}">
                <a16:creationId xmlns:a16="http://schemas.microsoft.com/office/drawing/2014/main" id="{6275E824-9C80-89AA-B2EC-8156FE0EE47D}"/>
              </a:ext>
            </a:extLst>
          </p:cNvPr>
          <p:cNvPicPr>
            <a:picLocks noChangeAspect="1"/>
          </p:cNvPicPr>
          <p:nvPr/>
        </p:nvPicPr>
        <p:blipFill>
          <a:blip r:embed="rId2"/>
          <a:stretch>
            <a:fillRect/>
          </a:stretch>
        </p:blipFill>
        <p:spPr>
          <a:xfrm>
            <a:off x="512429" y="295186"/>
            <a:ext cx="8119142" cy="6061165"/>
          </a:xfrm>
          <a:prstGeom prst="rect">
            <a:avLst/>
          </a:prstGeom>
        </p:spPr>
      </p:pic>
      <p:sp>
        <p:nvSpPr>
          <p:cNvPr id="5" name="TextBox 4">
            <a:extLst>
              <a:ext uri="{FF2B5EF4-FFF2-40B4-BE49-F238E27FC236}">
                <a16:creationId xmlns:a16="http://schemas.microsoft.com/office/drawing/2014/main" id="{EBDB1394-81BB-085F-88CA-82524E012469}"/>
              </a:ext>
            </a:extLst>
          </p:cNvPr>
          <p:cNvSpPr txBox="1"/>
          <p:nvPr/>
        </p:nvSpPr>
        <p:spPr>
          <a:xfrm>
            <a:off x="263688" y="6360558"/>
            <a:ext cx="5670398" cy="369332"/>
          </a:xfrm>
          <a:prstGeom prst="rect">
            <a:avLst/>
          </a:prstGeom>
          <a:noFill/>
        </p:spPr>
        <p:txBody>
          <a:bodyPr wrap="none" rtlCol="0">
            <a:spAutoFit/>
          </a:bodyPr>
          <a:lstStyle/>
          <a:p>
            <a:r>
              <a:rPr lang="en-US" dirty="0">
                <a:hlinkClick r:id="rId3"/>
              </a:rPr>
              <a:t>https://accelconf.web.cern.ch/SRF2015/papers/frba04.pdf</a:t>
            </a:r>
            <a:endParaRPr lang="en-US" dirty="0"/>
          </a:p>
        </p:txBody>
      </p:sp>
    </p:spTree>
    <p:extLst>
      <p:ext uri="{BB962C8B-B14F-4D97-AF65-F5344CB8AC3E}">
        <p14:creationId xmlns:p14="http://schemas.microsoft.com/office/powerpoint/2010/main" val="352073092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7BD4E1B-BEA2-9E1A-2971-EFA07AB85D08}"/>
              </a:ext>
            </a:extLst>
          </p:cNvPr>
          <p:cNvSpPr>
            <a:spLocks noGrp="1"/>
          </p:cNvSpPr>
          <p:nvPr>
            <p:ph type="sldNum" sz="quarter" idx="12"/>
          </p:nvPr>
        </p:nvSpPr>
        <p:spPr/>
        <p:txBody>
          <a:bodyPr/>
          <a:lstStyle/>
          <a:p>
            <a:fld id="{A1245FAC-A09C-43E8-B14B-FDF84A38097F}" type="slidenum">
              <a:rPr lang="en-GB" smtClean="0"/>
              <a:t>3</a:t>
            </a:fld>
            <a:endParaRPr lang="en-GB"/>
          </a:p>
        </p:txBody>
      </p:sp>
      <p:pic>
        <p:nvPicPr>
          <p:cNvPr id="3" name="Picture 2">
            <a:extLst>
              <a:ext uri="{FF2B5EF4-FFF2-40B4-BE49-F238E27FC236}">
                <a16:creationId xmlns:a16="http://schemas.microsoft.com/office/drawing/2014/main" id="{471950DE-282E-0EFA-791C-7DD9857D5E67}"/>
              </a:ext>
            </a:extLst>
          </p:cNvPr>
          <p:cNvPicPr>
            <a:picLocks noChangeAspect="1"/>
          </p:cNvPicPr>
          <p:nvPr/>
        </p:nvPicPr>
        <p:blipFill>
          <a:blip r:embed="rId2"/>
          <a:stretch>
            <a:fillRect/>
          </a:stretch>
        </p:blipFill>
        <p:spPr>
          <a:xfrm>
            <a:off x="166852" y="1501173"/>
            <a:ext cx="4424050" cy="3625342"/>
          </a:xfrm>
          <a:prstGeom prst="rect">
            <a:avLst/>
          </a:prstGeom>
        </p:spPr>
      </p:pic>
      <p:grpSp>
        <p:nvGrpSpPr>
          <p:cNvPr id="9" name="Group 8">
            <a:extLst>
              <a:ext uri="{FF2B5EF4-FFF2-40B4-BE49-F238E27FC236}">
                <a16:creationId xmlns:a16="http://schemas.microsoft.com/office/drawing/2014/main" id="{1434FD69-390A-D2C9-A2E2-6A8F4A52ADA7}"/>
              </a:ext>
            </a:extLst>
          </p:cNvPr>
          <p:cNvGrpSpPr/>
          <p:nvPr/>
        </p:nvGrpSpPr>
        <p:grpSpPr>
          <a:xfrm>
            <a:off x="5403866" y="1316507"/>
            <a:ext cx="3327816" cy="1406644"/>
            <a:chOff x="5318408" y="2059991"/>
            <a:chExt cx="3327816" cy="1406644"/>
          </a:xfrm>
        </p:grpSpPr>
        <p:pic>
          <p:nvPicPr>
            <p:cNvPr id="4" name="Picture 3">
              <a:extLst>
                <a:ext uri="{FF2B5EF4-FFF2-40B4-BE49-F238E27FC236}">
                  <a16:creationId xmlns:a16="http://schemas.microsoft.com/office/drawing/2014/main" id="{FFFB6321-967F-3260-01DD-8C470AD3A524}"/>
                </a:ext>
              </a:extLst>
            </p:cNvPr>
            <p:cNvPicPr>
              <a:picLocks noChangeAspect="1"/>
            </p:cNvPicPr>
            <p:nvPr/>
          </p:nvPicPr>
          <p:blipFill>
            <a:blip r:embed="rId3"/>
            <a:stretch>
              <a:fillRect/>
            </a:stretch>
          </p:blipFill>
          <p:spPr>
            <a:xfrm>
              <a:off x="5318408" y="2301899"/>
              <a:ext cx="3327816" cy="1164736"/>
            </a:xfrm>
            <a:prstGeom prst="rect">
              <a:avLst/>
            </a:prstGeom>
          </p:spPr>
        </p:pic>
        <p:sp>
          <p:nvSpPr>
            <p:cNvPr id="5" name="TextBox 4">
              <a:extLst>
                <a:ext uri="{FF2B5EF4-FFF2-40B4-BE49-F238E27FC236}">
                  <a16:creationId xmlns:a16="http://schemas.microsoft.com/office/drawing/2014/main" id="{B71F6FAE-6972-380D-CB93-36CF2034C43A}"/>
                </a:ext>
              </a:extLst>
            </p:cNvPr>
            <p:cNvSpPr txBox="1"/>
            <p:nvPr/>
          </p:nvSpPr>
          <p:spPr>
            <a:xfrm>
              <a:off x="5978265" y="2059991"/>
              <a:ext cx="2204450" cy="369332"/>
            </a:xfrm>
            <a:prstGeom prst="rect">
              <a:avLst/>
            </a:prstGeom>
            <a:noFill/>
          </p:spPr>
          <p:txBody>
            <a:bodyPr wrap="none" rtlCol="0">
              <a:spAutoFit/>
            </a:bodyPr>
            <a:lstStyle/>
            <a:p>
              <a:r>
                <a:rPr lang="en-US" dirty="0"/>
                <a:t>5-cell 801.58 MHz, v2</a:t>
              </a:r>
            </a:p>
          </p:txBody>
        </p:sp>
      </p:grpSp>
      <p:sp>
        <p:nvSpPr>
          <p:cNvPr id="6" name="Title 1">
            <a:extLst>
              <a:ext uri="{FF2B5EF4-FFF2-40B4-BE49-F238E27FC236}">
                <a16:creationId xmlns:a16="http://schemas.microsoft.com/office/drawing/2014/main" id="{195DFD5A-552D-5766-ED24-53A21A5D488A}"/>
              </a:ext>
            </a:extLst>
          </p:cNvPr>
          <p:cNvSpPr txBox="1">
            <a:spLocks/>
          </p:cNvSpPr>
          <p:nvPr/>
        </p:nvSpPr>
        <p:spPr>
          <a:xfrm>
            <a:off x="628650" y="218417"/>
            <a:ext cx="7886700" cy="6809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2012-15, </a:t>
            </a:r>
            <a:r>
              <a:rPr lang="en-GB"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LHeC</a:t>
            </a: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Workshops</a:t>
            </a:r>
          </a:p>
        </p:txBody>
      </p:sp>
      <p:pic>
        <p:nvPicPr>
          <p:cNvPr id="8" name="Picture 7">
            <a:extLst>
              <a:ext uri="{FF2B5EF4-FFF2-40B4-BE49-F238E27FC236}">
                <a16:creationId xmlns:a16="http://schemas.microsoft.com/office/drawing/2014/main" id="{78B3AD16-72DC-0B2D-338E-62EAFF920569}"/>
              </a:ext>
            </a:extLst>
          </p:cNvPr>
          <p:cNvPicPr>
            <a:picLocks noChangeAspect="1"/>
          </p:cNvPicPr>
          <p:nvPr/>
        </p:nvPicPr>
        <p:blipFill>
          <a:blip r:embed="rId4"/>
          <a:stretch>
            <a:fillRect/>
          </a:stretch>
        </p:blipFill>
        <p:spPr>
          <a:xfrm>
            <a:off x="4650776" y="3382201"/>
            <a:ext cx="4326372" cy="3284838"/>
          </a:xfrm>
          <a:prstGeom prst="rect">
            <a:avLst/>
          </a:prstGeom>
        </p:spPr>
      </p:pic>
      <p:sp>
        <p:nvSpPr>
          <p:cNvPr id="10" name="TextBox 9">
            <a:extLst>
              <a:ext uri="{FF2B5EF4-FFF2-40B4-BE49-F238E27FC236}">
                <a16:creationId xmlns:a16="http://schemas.microsoft.com/office/drawing/2014/main" id="{FD45139D-9413-F3D8-141B-13FE5FBF9D03}"/>
              </a:ext>
            </a:extLst>
          </p:cNvPr>
          <p:cNvSpPr txBox="1"/>
          <p:nvPr/>
        </p:nvSpPr>
        <p:spPr>
          <a:xfrm>
            <a:off x="235131" y="5987019"/>
            <a:ext cx="3310265" cy="523220"/>
          </a:xfrm>
          <a:prstGeom prst="rect">
            <a:avLst/>
          </a:prstGeom>
          <a:noFill/>
        </p:spPr>
        <p:txBody>
          <a:bodyPr wrap="none" rtlCol="0">
            <a:spAutoFit/>
          </a:bodyPr>
          <a:lstStyle/>
          <a:p>
            <a:r>
              <a:rPr lang="en-US" sz="1400" dirty="0">
                <a:hlinkClick r:id="rId5"/>
              </a:rPr>
              <a:t>https://cds.cern.ch/record/1519112?ln=en</a:t>
            </a:r>
            <a:endParaRPr lang="en-US" sz="1400" dirty="0"/>
          </a:p>
          <a:p>
            <a:r>
              <a:rPr lang="en-US" sz="1400" dirty="0">
                <a:hlinkClick r:id="rId6"/>
              </a:rPr>
              <a:t>http://cds.cern.ch/record/2020926?ln=en</a:t>
            </a:r>
            <a:endParaRPr lang="en-US" sz="1400" dirty="0"/>
          </a:p>
        </p:txBody>
      </p:sp>
    </p:spTree>
    <p:extLst>
      <p:ext uri="{BB962C8B-B14F-4D97-AF65-F5344CB8AC3E}">
        <p14:creationId xmlns:p14="http://schemas.microsoft.com/office/powerpoint/2010/main" val="13923141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7E7479-2DAC-20A3-A7DF-D561C6869986}"/>
              </a:ext>
            </a:extLst>
          </p:cNvPr>
          <p:cNvSpPr>
            <a:spLocks noGrp="1"/>
          </p:cNvSpPr>
          <p:nvPr>
            <p:ph type="sldNum" sz="quarter" idx="12"/>
          </p:nvPr>
        </p:nvSpPr>
        <p:spPr/>
        <p:txBody>
          <a:bodyPr/>
          <a:lstStyle/>
          <a:p>
            <a:fld id="{A1245FAC-A09C-43E8-B14B-FDF84A38097F}" type="slidenum">
              <a:rPr lang="en-GB" smtClean="0"/>
              <a:t>4</a:t>
            </a:fld>
            <a:endParaRPr lang="en-GB"/>
          </a:p>
        </p:txBody>
      </p:sp>
      <p:pic>
        <p:nvPicPr>
          <p:cNvPr id="4" name="Picture 3">
            <a:extLst>
              <a:ext uri="{FF2B5EF4-FFF2-40B4-BE49-F238E27FC236}">
                <a16:creationId xmlns:a16="http://schemas.microsoft.com/office/drawing/2014/main" id="{BA3F5434-6D5A-0C36-BB17-A665C6A5AD44}"/>
              </a:ext>
            </a:extLst>
          </p:cNvPr>
          <p:cNvPicPr>
            <a:picLocks noChangeAspect="1"/>
          </p:cNvPicPr>
          <p:nvPr/>
        </p:nvPicPr>
        <p:blipFill>
          <a:blip r:embed="rId2"/>
          <a:stretch>
            <a:fillRect/>
          </a:stretch>
        </p:blipFill>
        <p:spPr>
          <a:xfrm>
            <a:off x="880217" y="1040668"/>
            <a:ext cx="7733944" cy="5680808"/>
          </a:xfrm>
          <a:prstGeom prst="rect">
            <a:avLst/>
          </a:prstGeom>
        </p:spPr>
      </p:pic>
      <p:sp>
        <p:nvSpPr>
          <p:cNvPr id="5" name="Title 1">
            <a:extLst>
              <a:ext uri="{FF2B5EF4-FFF2-40B4-BE49-F238E27FC236}">
                <a16:creationId xmlns:a16="http://schemas.microsoft.com/office/drawing/2014/main" id="{74E9A538-2E4E-FE70-F67D-2EA0DDBF98B3}"/>
              </a:ext>
            </a:extLst>
          </p:cNvPr>
          <p:cNvSpPr txBox="1">
            <a:spLocks/>
          </p:cNvSpPr>
          <p:nvPr/>
        </p:nvSpPr>
        <p:spPr>
          <a:xfrm>
            <a:off x="628650" y="218417"/>
            <a:ext cx="7886700" cy="6809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2015, </a:t>
            </a:r>
            <a:r>
              <a:rPr lang="en-GB"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LHeC</a:t>
            </a: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Workshop</a:t>
            </a:r>
          </a:p>
        </p:txBody>
      </p:sp>
    </p:spTree>
    <p:extLst>
      <p:ext uri="{BB962C8B-B14F-4D97-AF65-F5344CB8AC3E}">
        <p14:creationId xmlns:p14="http://schemas.microsoft.com/office/powerpoint/2010/main" val="21203817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F799547F-C982-31FC-3516-369B3FE57166}"/>
              </a:ext>
            </a:extLst>
          </p:cNvPr>
          <p:cNvSpPr>
            <a:spLocks noGrp="1"/>
          </p:cNvSpPr>
          <p:nvPr>
            <p:ph type="sldNum" sz="quarter" idx="12"/>
          </p:nvPr>
        </p:nvSpPr>
        <p:spPr/>
        <p:txBody>
          <a:bodyPr/>
          <a:lstStyle/>
          <a:p>
            <a:fld id="{A1245FAC-A09C-43E8-B14B-FDF84A38097F}" type="slidenum">
              <a:rPr lang="en-GB" smtClean="0"/>
              <a:t>5</a:t>
            </a:fld>
            <a:endParaRPr lang="en-GB"/>
          </a:p>
        </p:txBody>
      </p:sp>
      <p:pic>
        <p:nvPicPr>
          <p:cNvPr id="4" name="Picture 3">
            <a:extLst>
              <a:ext uri="{FF2B5EF4-FFF2-40B4-BE49-F238E27FC236}">
                <a16:creationId xmlns:a16="http://schemas.microsoft.com/office/drawing/2014/main" id="{E02456DE-1F97-06F4-5799-7A324ABC6085}"/>
              </a:ext>
            </a:extLst>
          </p:cNvPr>
          <p:cNvPicPr>
            <a:picLocks noChangeAspect="1"/>
          </p:cNvPicPr>
          <p:nvPr/>
        </p:nvPicPr>
        <p:blipFill>
          <a:blip r:embed="rId2"/>
          <a:stretch>
            <a:fillRect/>
          </a:stretch>
        </p:blipFill>
        <p:spPr>
          <a:xfrm>
            <a:off x="132665" y="1109011"/>
            <a:ext cx="4539711" cy="3420259"/>
          </a:xfrm>
          <a:prstGeom prst="rect">
            <a:avLst/>
          </a:prstGeom>
        </p:spPr>
      </p:pic>
      <p:pic>
        <p:nvPicPr>
          <p:cNvPr id="6" name="Picture 5">
            <a:extLst>
              <a:ext uri="{FF2B5EF4-FFF2-40B4-BE49-F238E27FC236}">
                <a16:creationId xmlns:a16="http://schemas.microsoft.com/office/drawing/2014/main" id="{E0401313-475A-1E54-74F1-1B4C6798E391}"/>
              </a:ext>
            </a:extLst>
          </p:cNvPr>
          <p:cNvPicPr>
            <a:picLocks noChangeAspect="1"/>
          </p:cNvPicPr>
          <p:nvPr/>
        </p:nvPicPr>
        <p:blipFill>
          <a:blip r:embed="rId3"/>
          <a:stretch>
            <a:fillRect/>
          </a:stretch>
        </p:blipFill>
        <p:spPr>
          <a:xfrm>
            <a:off x="4672376" y="3546504"/>
            <a:ext cx="4319223" cy="3197529"/>
          </a:xfrm>
          <a:prstGeom prst="rect">
            <a:avLst/>
          </a:prstGeom>
        </p:spPr>
      </p:pic>
      <p:sp>
        <p:nvSpPr>
          <p:cNvPr id="7" name="Title 1">
            <a:extLst>
              <a:ext uri="{FF2B5EF4-FFF2-40B4-BE49-F238E27FC236}">
                <a16:creationId xmlns:a16="http://schemas.microsoft.com/office/drawing/2014/main" id="{1EC6EBBC-FDA0-00F7-1A6B-CCC9B7D7E177}"/>
              </a:ext>
            </a:extLst>
          </p:cNvPr>
          <p:cNvSpPr txBox="1">
            <a:spLocks/>
          </p:cNvSpPr>
          <p:nvPr/>
        </p:nvSpPr>
        <p:spPr>
          <a:xfrm>
            <a:off x="628650" y="218417"/>
            <a:ext cx="7886700" cy="6809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2015, </a:t>
            </a:r>
            <a:r>
              <a:rPr lang="en-GB"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LHeC</a:t>
            </a: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Workshop</a:t>
            </a:r>
          </a:p>
        </p:txBody>
      </p:sp>
      <p:sp>
        <p:nvSpPr>
          <p:cNvPr id="8" name="TextBox 7">
            <a:extLst>
              <a:ext uri="{FF2B5EF4-FFF2-40B4-BE49-F238E27FC236}">
                <a16:creationId xmlns:a16="http://schemas.microsoft.com/office/drawing/2014/main" id="{94039094-7944-7C4E-38E6-80DC2405CD11}"/>
              </a:ext>
            </a:extLst>
          </p:cNvPr>
          <p:cNvSpPr txBox="1"/>
          <p:nvPr/>
        </p:nvSpPr>
        <p:spPr>
          <a:xfrm>
            <a:off x="5068066" y="1495249"/>
            <a:ext cx="3785787" cy="1015663"/>
          </a:xfrm>
          <a:prstGeom prst="rect">
            <a:avLst/>
          </a:prstGeom>
          <a:noFill/>
        </p:spPr>
        <p:txBody>
          <a:bodyPr wrap="square" rtlCol="0">
            <a:spAutoFit/>
          </a:bodyPr>
          <a:lstStyle/>
          <a:p>
            <a:r>
              <a:rPr lang="en-US" sz="2000" dirty="0"/>
              <a:t>RF powering, proper dimensioning &amp; appropriate bandwidth is key for a robust ERL</a:t>
            </a:r>
          </a:p>
        </p:txBody>
      </p:sp>
    </p:spTree>
    <p:extLst>
      <p:ext uri="{BB962C8B-B14F-4D97-AF65-F5344CB8AC3E}">
        <p14:creationId xmlns:p14="http://schemas.microsoft.com/office/powerpoint/2010/main" val="223299758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B9687A19-12CF-335D-EA98-C419AE859B8E}"/>
              </a:ext>
            </a:extLst>
          </p:cNvPr>
          <p:cNvSpPr>
            <a:spLocks noGrp="1"/>
          </p:cNvSpPr>
          <p:nvPr>
            <p:ph type="sldNum" sz="quarter" idx="12"/>
          </p:nvPr>
        </p:nvSpPr>
        <p:spPr/>
        <p:txBody>
          <a:bodyPr/>
          <a:lstStyle/>
          <a:p>
            <a:fld id="{A1245FAC-A09C-43E8-B14B-FDF84A38097F}" type="slidenum">
              <a:rPr lang="en-GB" smtClean="0"/>
              <a:t>6</a:t>
            </a:fld>
            <a:endParaRPr lang="en-GB"/>
          </a:p>
        </p:txBody>
      </p:sp>
      <p:pic>
        <p:nvPicPr>
          <p:cNvPr id="4" name="Picture 3">
            <a:extLst>
              <a:ext uri="{FF2B5EF4-FFF2-40B4-BE49-F238E27FC236}">
                <a16:creationId xmlns:a16="http://schemas.microsoft.com/office/drawing/2014/main" id="{D794776C-05AE-BEEE-4B4F-F472BEA03AF5}"/>
              </a:ext>
            </a:extLst>
          </p:cNvPr>
          <p:cNvPicPr>
            <a:picLocks noChangeAspect="1"/>
          </p:cNvPicPr>
          <p:nvPr/>
        </p:nvPicPr>
        <p:blipFill>
          <a:blip r:embed="rId2"/>
          <a:stretch>
            <a:fillRect/>
          </a:stretch>
        </p:blipFill>
        <p:spPr>
          <a:xfrm>
            <a:off x="1484026" y="1751432"/>
            <a:ext cx="6175948" cy="4604919"/>
          </a:xfrm>
          <a:prstGeom prst="rect">
            <a:avLst/>
          </a:prstGeom>
        </p:spPr>
      </p:pic>
      <p:sp>
        <p:nvSpPr>
          <p:cNvPr id="5" name="Title 1">
            <a:extLst>
              <a:ext uri="{FF2B5EF4-FFF2-40B4-BE49-F238E27FC236}">
                <a16:creationId xmlns:a16="http://schemas.microsoft.com/office/drawing/2014/main" id="{B635DE53-A38D-659A-8EF9-1681CA81C1AE}"/>
              </a:ext>
            </a:extLst>
          </p:cNvPr>
          <p:cNvSpPr txBox="1">
            <a:spLocks/>
          </p:cNvSpPr>
          <p:nvPr/>
        </p:nvSpPr>
        <p:spPr>
          <a:xfrm>
            <a:off x="351332" y="240903"/>
            <a:ext cx="7886700" cy="6809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2016, </a:t>
            </a:r>
            <a:r>
              <a:rPr lang="en-GB"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LHeC</a:t>
            </a: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/PERLE Workshop</a:t>
            </a:r>
          </a:p>
        </p:txBody>
      </p:sp>
    </p:spTree>
    <p:extLst>
      <p:ext uri="{BB962C8B-B14F-4D97-AF65-F5344CB8AC3E}">
        <p14:creationId xmlns:p14="http://schemas.microsoft.com/office/powerpoint/2010/main" val="38534651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988BF87-06BE-58C1-553F-7B0749BF3A0B}"/>
              </a:ext>
            </a:extLst>
          </p:cNvPr>
          <p:cNvSpPr>
            <a:spLocks noGrp="1"/>
          </p:cNvSpPr>
          <p:nvPr>
            <p:ph type="sldNum" sz="quarter" idx="12"/>
          </p:nvPr>
        </p:nvSpPr>
        <p:spPr/>
        <p:txBody>
          <a:bodyPr/>
          <a:lstStyle/>
          <a:p>
            <a:fld id="{A1245FAC-A09C-43E8-B14B-FDF84A38097F}" type="slidenum">
              <a:rPr lang="en-GB" smtClean="0"/>
              <a:t>7</a:t>
            </a:fld>
            <a:endParaRPr lang="en-GB"/>
          </a:p>
        </p:txBody>
      </p:sp>
      <p:pic>
        <p:nvPicPr>
          <p:cNvPr id="3" name="Picture 2">
            <a:extLst>
              <a:ext uri="{FF2B5EF4-FFF2-40B4-BE49-F238E27FC236}">
                <a16:creationId xmlns:a16="http://schemas.microsoft.com/office/drawing/2014/main" id="{AFA26FB1-9413-04CC-B0D5-1BCA5C646E46}"/>
              </a:ext>
            </a:extLst>
          </p:cNvPr>
          <p:cNvPicPr>
            <a:picLocks noChangeAspect="1"/>
          </p:cNvPicPr>
          <p:nvPr/>
        </p:nvPicPr>
        <p:blipFill>
          <a:blip r:embed="rId2"/>
          <a:stretch>
            <a:fillRect/>
          </a:stretch>
        </p:blipFill>
        <p:spPr>
          <a:xfrm>
            <a:off x="1049312" y="1124887"/>
            <a:ext cx="7188720" cy="5391541"/>
          </a:xfrm>
          <a:prstGeom prst="rect">
            <a:avLst/>
          </a:prstGeom>
        </p:spPr>
      </p:pic>
      <p:sp>
        <p:nvSpPr>
          <p:cNvPr id="4" name="Title 1">
            <a:extLst>
              <a:ext uri="{FF2B5EF4-FFF2-40B4-BE49-F238E27FC236}">
                <a16:creationId xmlns:a16="http://schemas.microsoft.com/office/drawing/2014/main" id="{DA1AB7D3-6994-852A-A7AC-D4B3D4052F9C}"/>
              </a:ext>
            </a:extLst>
          </p:cNvPr>
          <p:cNvSpPr txBox="1">
            <a:spLocks/>
          </p:cNvSpPr>
          <p:nvPr/>
        </p:nvSpPr>
        <p:spPr>
          <a:xfrm>
            <a:off x="351332" y="240903"/>
            <a:ext cx="7886700" cy="6809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2016, </a:t>
            </a:r>
            <a:r>
              <a:rPr lang="en-GB" sz="3600" dirty="0" err="1">
                <a:ln w="0"/>
                <a:solidFill>
                  <a:schemeClr val="accent1"/>
                </a:solidFill>
                <a:effectLst>
                  <a:outerShdw blurRad="38100" dist="25400" dir="5400000" algn="ctr" rotWithShape="0">
                    <a:srgbClr val="6E747A">
                      <a:alpha val="43000"/>
                    </a:srgbClr>
                  </a:outerShdw>
                </a:effectLst>
                <a:latin typeface="Cambria" panose="02040503050406030204" pitchFamily="18" charset="0"/>
              </a:rPr>
              <a:t>LHeC</a:t>
            </a: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Workshop</a:t>
            </a:r>
          </a:p>
        </p:txBody>
      </p:sp>
    </p:spTree>
    <p:extLst>
      <p:ext uri="{BB962C8B-B14F-4D97-AF65-F5344CB8AC3E}">
        <p14:creationId xmlns:p14="http://schemas.microsoft.com/office/powerpoint/2010/main" val="15062343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943BD7FB-FAF6-3EBA-AC64-A552593CD66B}"/>
              </a:ext>
            </a:extLst>
          </p:cNvPr>
          <p:cNvSpPr>
            <a:spLocks noGrp="1"/>
          </p:cNvSpPr>
          <p:nvPr>
            <p:ph type="sldNum" sz="quarter" idx="12"/>
          </p:nvPr>
        </p:nvSpPr>
        <p:spPr/>
        <p:txBody>
          <a:bodyPr/>
          <a:lstStyle/>
          <a:p>
            <a:fld id="{A1245FAC-A09C-43E8-B14B-FDF84A38097F}" type="slidenum">
              <a:rPr lang="en-GB" smtClean="0"/>
              <a:t>8</a:t>
            </a:fld>
            <a:endParaRPr lang="en-GB"/>
          </a:p>
        </p:txBody>
      </p:sp>
      <p:pic>
        <p:nvPicPr>
          <p:cNvPr id="6" name="Picture 5">
            <a:extLst>
              <a:ext uri="{FF2B5EF4-FFF2-40B4-BE49-F238E27FC236}">
                <a16:creationId xmlns:a16="http://schemas.microsoft.com/office/drawing/2014/main" id="{587865A3-7375-CC57-0595-1C42465E7C86}"/>
              </a:ext>
            </a:extLst>
          </p:cNvPr>
          <p:cNvPicPr>
            <a:picLocks noChangeAspect="1"/>
          </p:cNvPicPr>
          <p:nvPr/>
        </p:nvPicPr>
        <p:blipFill>
          <a:blip r:embed="rId2"/>
          <a:stretch>
            <a:fillRect/>
          </a:stretch>
        </p:blipFill>
        <p:spPr>
          <a:xfrm>
            <a:off x="4655076" y="1182051"/>
            <a:ext cx="3957403" cy="2948265"/>
          </a:xfrm>
          <a:prstGeom prst="rect">
            <a:avLst/>
          </a:prstGeom>
        </p:spPr>
      </p:pic>
      <p:pic>
        <p:nvPicPr>
          <p:cNvPr id="4" name="Picture 3">
            <a:extLst>
              <a:ext uri="{FF2B5EF4-FFF2-40B4-BE49-F238E27FC236}">
                <a16:creationId xmlns:a16="http://schemas.microsoft.com/office/drawing/2014/main" id="{BD7337B8-1317-298A-7BDC-55FFEF7EEB2E}"/>
              </a:ext>
            </a:extLst>
          </p:cNvPr>
          <p:cNvPicPr>
            <a:picLocks noChangeAspect="1"/>
          </p:cNvPicPr>
          <p:nvPr/>
        </p:nvPicPr>
        <p:blipFill>
          <a:blip r:embed="rId3"/>
          <a:stretch>
            <a:fillRect/>
          </a:stretch>
        </p:blipFill>
        <p:spPr>
          <a:xfrm>
            <a:off x="197353" y="1317417"/>
            <a:ext cx="3515055" cy="2695629"/>
          </a:xfrm>
          <a:prstGeom prst="rect">
            <a:avLst/>
          </a:prstGeom>
        </p:spPr>
      </p:pic>
      <p:sp>
        <p:nvSpPr>
          <p:cNvPr id="7" name="Title 1">
            <a:extLst>
              <a:ext uri="{FF2B5EF4-FFF2-40B4-BE49-F238E27FC236}">
                <a16:creationId xmlns:a16="http://schemas.microsoft.com/office/drawing/2014/main" id="{D7584A45-25C2-E57E-CD0D-1213508186D3}"/>
              </a:ext>
            </a:extLst>
          </p:cNvPr>
          <p:cNvSpPr txBox="1">
            <a:spLocks/>
          </p:cNvSpPr>
          <p:nvPr/>
        </p:nvSpPr>
        <p:spPr>
          <a:xfrm>
            <a:off x="628650" y="218417"/>
            <a:ext cx="7886700" cy="680948"/>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36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2017-18</a:t>
            </a:r>
          </a:p>
        </p:txBody>
      </p:sp>
      <p:sp>
        <p:nvSpPr>
          <p:cNvPr id="8" name="Inhaltsplatzhalter 2">
            <a:extLst>
              <a:ext uri="{FF2B5EF4-FFF2-40B4-BE49-F238E27FC236}">
                <a16:creationId xmlns:a16="http://schemas.microsoft.com/office/drawing/2014/main" id="{B0D9C30F-FEBB-D7E9-FC1F-C376F5C58FC3}"/>
              </a:ext>
            </a:extLst>
          </p:cNvPr>
          <p:cNvSpPr txBox="1">
            <a:spLocks/>
          </p:cNvSpPr>
          <p:nvPr/>
        </p:nvSpPr>
        <p:spPr>
          <a:xfrm>
            <a:off x="386535" y="899365"/>
            <a:ext cx="8370930" cy="1004918"/>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000" dirty="0"/>
              <a:t>A new </a:t>
            </a:r>
            <a:r>
              <a:rPr lang="en-US" sz="2000" dirty="0" err="1"/>
              <a:t>Jlab</a:t>
            </a:r>
            <a:r>
              <a:rPr lang="en-US" sz="2000" dirty="0"/>
              <a:t> design built under FCC-collaboration</a:t>
            </a:r>
            <a:endParaRPr lang="en-US" altLang="de-DE" sz="1600" dirty="0"/>
          </a:p>
          <a:p>
            <a:pPr marL="0" indent="0" algn="just">
              <a:buFont typeface="Arial" panose="020B0604020202020204" pitchFamily="34" charset="0"/>
              <a:buNone/>
            </a:pPr>
            <a:endParaRPr lang="en-US" altLang="de-DE" sz="2000" dirty="0"/>
          </a:p>
          <a:p>
            <a:pPr marL="0" indent="0" algn="just">
              <a:buFont typeface="Arial" panose="020B0604020202020204" pitchFamily="34" charset="0"/>
              <a:buNone/>
            </a:pPr>
            <a:endParaRPr lang="en-US" altLang="de-DE" sz="4000" dirty="0"/>
          </a:p>
        </p:txBody>
      </p:sp>
      <p:pic>
        <p:nvPicPr>
          <p:cNvPr id="10" name="Picture 9">
            <a:extLst>
              <a:ext uri="{FF2B5EF4-FFF2-40B4-BE49-F238E27FC236}">
                <a16:creationId xmlns:a16="http://schemas.microsoft.com/office/drawing/2014/main" id="{F4D5FD53-54BC-346E-17E1-35F3BDC350D3}"/>
              </a:ext>
            </a:extLst>
          </p:cNvPr>
          <p:cNvPicPr>
            <a:picLocks noChangeAspect="1"/>
          </p:cNvPicPr>
          <p:nvPr/>
        </p:nvPicPr>
        <p:blipFill>
          <a:blip r:embed="rId4"/>
          <a:stretch>
            <a:fillRect/>
          </a:stretch>
        </p:blipFill>
        <p:spPr>
          <a:xfrm>
            <a:off x="1776549" y="4010523"/>
            <a:ext cx="4656655" cy="2801062"/>
          </a:xfrm>
          <a:prstGeom prst="rect">
            <a:avLst/>
          </a:prstGeom>
        </p:spPr>
      </p:pic>
      <p:sp>
        <p:nvSpPr>
          <p:cNvPr id="11" name="TextBox 10">
            <a:extLst>
              <a:ext uri="{FF2B5EF4-FFF2-40B4-BE49-F238E27FC236}">
                <a16:creationId xmlns:a16="http://schemas.microsoft.com/office/drawing/2014/main" id="{044F4A4B-8EEC-2887-49C2-473152770E90}"/>
              </a:ext>
            </a:extLst>
          </p:cNvPr>
          <p:cNvSpPr txBox="1"/>
          <p:nvPr/>
        </p:nvSpPr>
        <p:spPr>
          <a:xfrm>
            <a:off x="6633777" y="5273826"/>
            <a:ext cx="2317879" cy="369332"/>
          </a:xfrm>
          <a:prstGeom prst="rect">
            <a:avLst/>
          </a:prstGeom>
          <a:noFill/>
        </p:spPr>
        <p:txBody>
          <a:bodyPr wrap="none" rtlCol="0">
            <a:spAutoFit/>
          </a:bodyPr>
          <a:lstStyle/>
          <a:p>
            <a:r>
              <a:rPr lang="en-US" dirty="0"/>
              <a:t>and adopted for PERLE</a:t>
            </a:r>
          </a:p>
        </p:txBody>
      </p:sp>
    </p:spTree>
    <p:extLst>
      <p:ext uri="{BB962C8B-B14F-4D97-AF65-F5344CB8AC3E}">
        <p14:creationId xmlns:p14="http://schemas.microsoft.com/office/powerpoint/2010/main" val="11103310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13314" name="Titel 1"/>
              <p:cNvSpPr>
                <a:spLocks noGrp="1"/>
              </p:cNvSpPr>
              <p:nvPr>
                <p:ph type="title"/>
              </p:nvPr>
            </p:nvSpPr>
            <p:spPr>
              <a:xfrm>
                <a:off x="628650" y="310361"/>
                <a:ext cx="8128141" cy="509588"/>
              </a:xfrm>
            </p:spPr>
            <p:txBody>
              <a:bodyPr vert="horz" lIns="91440" tIns="45720" rIns="91440" bIns="45720" rtlCol="0" anchor="ctr">
                <a:noAutofit/>
              </a:bodyPr>
              <a:lstStyle/>
              <a:p>
                <a:pPr algn="ctr"/>
                <a14:m>
                  <m:oMath xmlns:m="http://schemas.openxmlformats.org/officeDocument/2006/math">
                    <m:r>
                      <m:rPr>
                        <m:sty m:val="p"/>
                      </m:rPr>
                      <a:rPr lang="en-US" sz="280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acc>
                      <m:accPr>
                        <m:chr m:val="̅"/>
                        <m:ctrlPr>
                          <a:rPr lang="en-US" sz="2800" i="1">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ctrlPr>
                      </m:accPr>
                      <m:e>
                        <m:r>
                          <m:rPr>
                            <m:sty m:val="p"/>
                          </m:rPr>
                          <a:rPr lang="en-US" sz="2800">
                            <a:ln w="0"/>
                            <a:solidFill>
                              <a:schemeClr val="accent1"/>
                            </a:solidFill>
                            <a:effectLst>
                              <a:outerShdw blurRad="38100" dist="25400" dir="5400000" algn="ctr" rotWithShape="0">
                                <a:srgbClr val="6E747A">
                                  <a:alpha val="43000"/>
                                </a:srgbClr>
                              </a:outerShdw>
                            </a:effectLst>
                            <a:latin typeface="Cambria Math" panose="02040503050406030204" pitchFamily="18" charset="0"/>
                          </a:rPr>
                          <m:t>t</m:t>
                        </m:r>
                      </m:e>
                    </m:acc>
                  </m:oMath>
                </a14:m>
                <a:r>
                  <a:rPr lang="en-US" sz="28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 of </a:t>
                </a:r>
                <a:r>
                  <a:rPr lang="de-DE" altLang="de-DE" sz="2800" dirty="0">
                    <a:ln w="0"/>
                    <a:solidFill>
                      <a:schemeClr val="accent1"/>
                    </a:solidFill>
                    <a:effectLst>
                      <a:outerShdw blurRad="38100" dist="25400" dir="5400000" algn="ctr" rotWithShape="0">
                        <a:srgbClr val="6E747A">
                          <a:alpha val="43000"/>
                        </a:srgbClr>
                      </a:outerShdw>
                    </a:effectLst>
                    <a:latin typeface="Cambria" panose="02040503050406030204" pitchFamily="18" charset="0"/>
                  </a:rPr>
                  <a:t>FCC-ee studies, 2017-19</a:t>
                </a:r>
              </a:p>
            </p:txBody>
          </p:sp>
        </mc:Choice>
        <mc:Fallback>
          <p:sp>
            <p:nvSpPr>
              <p:cNvPr id="13314" name="Titel 1"/>
              <p:cNvSpPr>
                <a:spLocks noGrp="1" noRot="1" noChangeAspect="1" noMove="1" noResize="1" noEditPoints="1" noAdjustHandles="1" noChangeArrowheads="1" noChangeShapeType="1" noTextEdit="1"/>
              </p:cNvSpPr>
              <p:nvPr>
                <p:ph type="title"/>
              </p:nvPr>
            </p:nvSpPr>
            <p:spPr>
              <a:xfrm>
                <a:off x="628650" y="310361"/>
                <a:ext cx="8128141" cy="509588"/>
              </a:xfrm>
              <a:blipFill>
                <a:blip r:embed="rId3"/>
                <a:stretch>
                  <a:fillRect t="-19048" b="-35714"/>
                </a:stretch>
              </a:blipFill>
            </p:spPr>
            <p:txBody>
              <a:bodyPr/>
              <a:lstStyle/>
              <a:p>
                <a:r>
                  <a:rPr lang="en-US">
                    <a:noFill/>
                  </a:rPr>
                  <a:t> </a:t>
                </a:r>
              </a:p>
            </p:txBody>
          </p:sp>
        </mc:Fallback>
      </mc:AlternateContent>
      <p:sp>
        <p:nvSpPr>
          <p:cNvPr id="2" name="Slide Number Placeholder 1"/>
          <p:cNvSpPr>
            <a:spLocks noGrp="1"/>
          </p:cNvSpPr>
          <p:nvPr>
            <p:ph type="sldNum" sz="quarter" idx="12"/>
          </p:nvPr>
        </p:nvSpPr>
        <p:spPr/>
        <p:txBody>
          <a:bodyPr/>
          <a:lstStyle/>
          <a:p>
            <a:pPr>
              <a:defRPr/>
            </a:pPr>
            <a:fld id="{51BFAF71-3E7D-4660-B669-990E4ED1AF8B}" type="slidenum">
              <a:rPr lang="de-DE" altLang="de-DE" smtClean="0"/>
              <a:pPr>
                <a:defRPr/>
              </a:pPr>
              <a:t>9</a:t>
            </a:fld>
            <a:endParaRPr lang="de-DE" altLang="de-DE"/>
          </a:p>
        </p:txBody>
      </p:sp>
      <mc:AlternateContent xmlns:mc="http://schemas.openxmlformats.org/markup-compatibility/2006">
        <mc:Choice xmlns:a14="http://schemas.microsoft.com/office/drawing/2010/main" Requires="a14">
          <p:graphicFrame>
            <p:nvGraphicFramePr>
              <p:cNvPr id="8" name="Tabelle 7"/>
              <p:cNvGraphicFramePr>
                <a:graphicFrameLocks noGrp="1"/>
              </p:cNvGraphicFramePr>
              <p:nvPr>
                <p:extLst>
                  <p:ext uri="{D42A27DB-BD31-4B8C-83A1-F6EECF244321}">
                    <p14:modId xmlns:p14="http://schemas.microsoft.com/office/powerpoint/2010/main" val="2083591603"/>
                  </p:ext>
                </p:extLst>
              </p:nvPr>
            </p:nvGraphicFramePr>
            <p:xfrm>
              <a:off x="3804114" y="3429000"/>
              <a:ext cx="5071360" cy="2910414"/>
            </p:xfrm>
            <a:graphic>
              <a:graphicData uri="http://schemas.openxmlformats.org/drawingml/2006/table">
                <a:tbl>
                  <a:tblPr firstRow="1" bandRow="1">
                    <a:tableStyleId>{5C22544A-7EE6-4342-B048-85BDC9FD1C3A}</a:tableStyleId>
                  </a:tblPr>
                  <a:tblGrid>
                    <a:gridCol w="2371583">
                      <a:extLst>
                        <a:ext uri="{9D8B030D-6E8A-4147-A177-3AD203B41FA5}">
                          <a16:colId xmlns:a16="http://schemas.microsoft.com/office/drawing/2014/main" val="20000"/>
                        </a:ext>
                      </a:extLst>
                    </a:gridCol>
                    <a:gridCol w="1240341">
                      <a:extLst>
                        <a:ext uri="{9D8B030D-6E8A-4147-A177-3AD203B41FA5}">
                          <a16:colId xmlns:a16="http://schemas.microsoft.com/office/drawing/2014/main" val="20001"/>
                        </a:ext>
                      </a:extLst>
                    </a:gridCol>
                    <a:gridCol w="1459436">
                      <a:extLst>
                        <a:ext uri="{9D8B030D-6E8A-4147-A177-3AD203B41FA5}">
                          <a16:colId xmlns:a16="http://schemas.microsoft.com/office/drawing/2014/main" val="20002"/>
                        </a:ext>
                      </a:extLst>
                    </a:gridCol>
                  </a:tblGrid>
                  <a:tr h="288372">
                    <a:tc>
                      <a:txBody>
                        <a:bodyPr/>
                        <a:lstStyle/>
                        <a:p>
                          <a:pPr algn="ctr"/>
                          <a:endParaRPr lang="en-US" sz="1100" dirty="0">
                            <a:latin typeface="+mn-lt"/>
                            <a:cs typeface="Times New Roman" panose="02020603050405020304" pitchFamily="18" charset="0"/>
                          </a:endParaRPr>
                        </a:p>
                      </a:txBody>
                      <a:tcPr marL="68575" marR="68575" marT="34286" marB="34286" anchor="ctr">
                        <a:noFill/>
                      </a:tcPr>
                    </a:tc>
                    <a:tc>
                      <a:txBody>
                        <a:bodyPr/>
                        <a:lstStyle/>
                        <a:p>
                          <a:pPr algn="ctr"/>
                          <a:r>
                            <a:rPr lang="en-US" sz="1100" dirty="0">
                              <a:latin typeface="+mn-lt"/>
                              <a:cs typeface="Times New Roman" panose="02020603050405020304" pitchFamily="18" charset="0"/>
                            </a:rPr>
                            <a:t>PERLE</a:t>
                          </a:r>
                        </a:p>
                      </a:txBody>
                      <a:tcPr marL="68575" marR="68575" marT="34286" marB="34286" anchor="ctr"/>
                    </a:tc>
                    <a:tc>
                      <a:txBody>
                        <a:bodyPr/>
                        <a:lstStyle/>
                        <a:p>
                          <a:pPr algn="ctr"/>
                          <a:r>
                            <a:rPr lang="en-US" sz="1100" dirty="0">
                              <a:latin typeface="+mn-lt"/>
                              <a:cs typeface="Times New Roman" panose="02020603050405020304" pitchFamily="18" charset="0"/>
                            </a:rPr>
                            <a:t>FCC-</a:t>
                          </a:r>
                          <a14:m>
                            <m:oMath xmlns:m="http://schemas.openxmlformats.org/officeDocument/2006/math">
                              <m:r>
                                <a:rPr lang="en-US" sz="1100" b="1" i="0" dirty="0" smtClean="0">
                                  <a:latin typeface="Cambria Math" panose="02040503050406030204" pitchFamily="18" charset="0"/>
                                  <a:cs typeface="Times New Roman" panose="02020603050405020304" pitchFamily="18" charset="0"/>
                                </a:rPr>
                                <m:t>𝐭</m:t>
                              </m:r>
                              <m:acc>
                                <m:accPr>
                                  <m:chr m:val="̅"/>
                                  <m:ctrlPr>
                                    <a:rPr lang="en-US" sz="1100" i="1" dirty="0" smtClean="0">
                                      <a:latin typeface="Cambria Math" panose="02040503050406030204" pitchFamily="18" charset="0"/>
                                      <a:cs typeface="Times New Roman" panose="02020603050405020304" pitchFamily="18" charset="0"/>
                                    </a:rPr>
                                  </m:ctrlPr>
                                </m:accPr>
                                <m:e>
                                  <m:r>
                                    <a:rPr lang="en-US" sz="1100" b="1" i="0" dirty="0" smtClean="0">
                                      <a:latin typeface="Cambria Math" panose="02040503050406030204" pitchFamily="18" charset="0"/>
                                      <a:cs typeface="Times New Roman" panose="02020603050405020304" pitchFamily="18" charset="0"/>
                                    </a:rPr>
                                    <m:t>𝐭</m:t>
                                  </m:r>
                                </m:e>
                              </m:acc>
                            </m:oMath>
                          </a14:m>
                          <a:endParaRPr lang="en-US" sz="1100" i="0" dirty="0">
                            <a:latin typeface="+mn-lt"/>
                            <a:cs typeface="Times New Roman" panose="02020603050405020304" pitchFamily="18" charset="0"/>
                          </a:endParaRPr>
                        </a:p>
                      </a:txBody>
                      <a:tcPr marL="68575" marR="68575" marT="34286" marB="34286" anchor="ctr"/>
                    </a:tc>
                    <a:extLst>
                      <a:ext uri="{0D108BD9-81ED-4DB2-BD59-A6C34878D82A}">
                        <a16:rowId xmlns:a16="http://schemas.microsoft.com/office/drawing/2014/main" val="10000"/>
                      </a:ext>
                    </a:extLst>
                  </a:tr>
                  <a:tr h="280817">
                    <a:tc>
                      <a:txBody>
                        <a:bodyPr/>
                        <a:lstStyle/>
                        <a:p>
                          <a:pPr marL="0" marR="0" algn="ctr">
                            <a:lnSpc>
                              <a:spcPct val="130000"/>
                            </a:lnSpc>
                            <a:spcBef>
                              <a:spcPts val="600"/>
                            </a:spcBef>
                            <a:spcAft>
                              <a:spcPts val="0"/>
                            </a:spcAft>
                          </a:pPr>
                          <a:r>
                            <a:rPr lang="en-US" sz="1200" b="1" dirty="0">
                              <a:effectLst/>
                              <a:latin typeface="+mn-lt"/>
                              <a:ea typeface="Times New Roman" panose="02020603050405020304" pitchFamily="18" charset="0"/>
                              <a:cs typeface="Times New Roman" panose="02020603050405020304" pitchFamily="18" charset="0"/>
                            </a:rPr>
                            <a:t>Injection energy</a:t>
                          </a:r>
                          <a:r>
                            <a:rPr lang="en-US" sz="1200" b="1" baseline="0" dirty="0">
                              <a:effectLst/>
                              <a:latin typeface="+mn-lt"/>
                              <a:ea typeface="Times New Roman" panose="02020603050405020304" pitchFamily="18" charset="0"/>
                              <a:cs typeface="Times New Roman" panose="02020603050405020304" pitchFamily="18" charset="0"/>
                            </a:rPr>
                            <a:t> </a:t>
                          </a:r>
                          <a:r>
                            <a:rPr lang="en-US" sz="1200" b="1" dirty="0">
                              <a:effectLst/>
                              <a:latin typeface="+mn-lt"/>
                              <a:ea typeface="Times New Roman" panose="02020603050405020304" pitchFamily="18" charset="0"/>
                              <a:cs typeface="Times New Roman" panose="02020603050405020304" pitchFamily="18" charset="0"/>
                            </a:rPr>
                            <a:t>[MeV]</a:t>
                          </a:r>
                        </a:p>
                      </a:txBody>
                      <a:tcPr marL="51435" marR="51435" marT="0" marB="0" anchor="ctr">
                        <a:solidFill>
                          <a:schemeClr val="accent6">
                            <a:lumMod val="20000"/>
                            <a:lumOff val="80000"/>
                          </a:schemeClr>
                        </a:solidFill>
                      </a:tcP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5-10</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Top-up</a:t>
                          </a:r>
                        </a:p>
                      </a:txBody>
                      <a:tcPr marL="51435" marR="51435" marT="0" marB="0" anchor="ctr"/>
                    </a:tc>
                    <a:extLst>
                      <a:ext uri="{0D108BD9-81ED-4DB2-BD59-A6C34878D82A}">
                        <a16:rowId xmlns:a16="http://schemas.microsoft.com/office/drawing/2014/main" val="10001"/>
                      </a:ext>
                    </a:extLst>
                  </a:tr>
                  <a:tr h="280817">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200" b="1" dirty="0">
                              <a:solidFill>
                                <a:schemeClr val="tx1"/>
                              </a:solidFill>
                              <a:effectLst/>
                              <a:latin typeface="+mn-lt"/>
                              <a:ea typeface="Times New Roman" panose="02020603050405020304" pitchFamily="18" charset="0"/>
                              <a:cs typeface="Times New Roman" panose="02020603050405020304" pitchFamily="18" charset="0"/>
                            </a:rPr>
                            <a:t>Maximum</a:t>
                          </a:r>
                          <a:r>
                            <a:rPr lang="en-US" sz="1200" b="1" baseline="0" dirty="0">
                              <a:solidFill>
                                <a:schemeClr val="tx1"/>
                              </a:solidFill>
                              <a:effectLst/>
                              <a:latin typeface="+mn-lt"/>
                              <a:ea typeface="Times New Roman" panose="02020603050405020304" pitchFamily="18" charset="0"/>
                              <a:cs typeface="Times New Roman" panose="02020603050405020304" pitchFamily="18" charset="0"/>
                            </a:rPr>
                            <a:t> </a:t>
                          </a:r>
                          <a:r>
                            <a:rPr lang="en-US" sz="1200" b="1" dirty="0">
                              <a:solidFill>
                                <a:schemeClr val="tx1"/>
                              </a:solidFill>
                              <a:effectLst/>
                              <a:latin typeface="+mn-lt"/>
                              <a:ea typeface="Times New Roman" panose="02020603050405020304" pitchFamily="18" charset="0"/>
                              <a:cs typeface="Times New Roman" panose="02020603050405020304" pitchFamily="18" charset="0"/>
                            </a:rPr>
                            <a:t>beam energy </a:t>
                          </a:r>
                          <a:r>
                            <a:rPr lang="en-US" sz="1200" b="1" dirty="0">
                              <a:effectLst/>
                              <a:latin typeface="+mn-lt"/>
                              <a:ea typeface="Times New Roman" panose="02020603050405020304" pitchFamily="18" charset="0"/>
                              <a:cs typeface="Times New Roman" panose="02020603050405020304" pitchFamily="18" charset="0"/>
                            </a:rPr>
                            <a:t>[GeV]</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182.5</a:t>
                          </a:r>
                          <a:endParaRPr lang="en-US" sz="1600" b="0" kern="1200" baseline="30000" dirty="0">
                            <a:solidFill>
                              <a:schemeClr val="tx1"/>
                            </a:solidFill>
                            <a:effectLst/>
                            <a:latin typeface="+mn-lt"/>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2"/>
                      </a:ext>
                    </a:extLst>
                  </a:tr>
                  <a:tr h="280817">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Bunch charge</a:t>
                          </a:r>
                          <a:r>
                            <a:rPr lang="en-US" sz="1200" b="1" baseline="0" dirty="0">
                              <a:solidFill>
                                <a:schemeClr val="tx1"/>
                              </a:solidFill>
                              <a:effectLst/>
                              <a:latin typeface="+mn-lt"/>
                              <a:ea typeface="Times New Roman" panose="02020603050405020304" pitchFamily="18" charset="0"/>
                              <a:cs typeface="Times New Roman" panose="02020603050405020304" pitchFamily="18" charset="0"/>
                            </a:rPr>
                            <a:t> [</a:t>
                          </a:r>
                          <a:r>
                            <a:rPr lang="en-US" sz="1200" b="1" baseline="0" dirty="0" err="1">
                              <a:solidFill>
                                <a:schemeClr val="tx1"/>
                              </a:solidFill>
                              <a:effectLst/>
                              <a:latin typeface="+mn-lt"/>
                              <a:ea typeface="Times New Roman" panose="02020603050405020304" pitchFamily="18" charset="0"/>
                              <a:cs typeface="Times New Roman" panose="02020603050405020304" pitchFamily="18" charset="0"/>
                            </a:rPr>
                            <a:t>pC</a:t>
                          </a:r>
                          <a:r>
                            <a:rPr lang="en-US" sz="1200" b="1" baseline="0" dirty="0">
                              <a:solidFill>
                                <a:schemeClr val="tx1"/>
                              </a:solidFill>
                              <a:effectLst/>
                              <a:latin typeface="+mn-lt"/>
                              <a:ea typeface="Times New Roman" panose="02020603050405020304" pitchFamily="18" charset="0"/>
                              <a:cs typeface="Times New Roman" panose="02020603050405020304" pitchFamily="18" charset="0"/>
                            </a:rPr>
                            <a:t>]</a:t>
                          </a:r>
                          <a:endParaRPr lang="en-US" sz="1200" b="1" dirty="0">
                            <a:solidFill>
                              <a:schemeClr val="tx1"/>
                            </a:solidFill>
                            <a:effectLst/>
                            <a:latin typeface="+mn-lt"/>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320</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36850</a:t>
                          </a:r>
                        </a:p>
                      </a:txBody>
                      <a:tcPr marL="51435" marR="51435" marT="0" marB="0" anchor="ctr"/>
                    </a:tc>
                    <a:extLst>
                      <a:ext uri="{0D108BD9-81ED-4DB2-BD59-A6C34878D82A}">
                        <a16:rowId xmlns:a16="http://schemas.microsoft.com/office/drawing/2014/main" val="10003"/>
                      </a:ext>
                    </a:extLst>
                  </a:tr>
                  <a:tr h="280817">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RMS Bunch Length (SR/BS) [mm]</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1.97/2.54</a:t>
                          </a:r>
                        </a:p>
                      </a:txBody>
                      <a:tcPr marL="51435" marR="51435" marT="0" marB="0" anchor="ctr"/>
                    </a:tc>
                    <a:extLst>
                      <a:ext uri="{0D108BD9-81ED-4DB2-BD59-A6C34878D82A}">
                        <a16:rowId xmlns:a16="http://schemas.microsoft.com/office/drawing/2014/main" val="10004"/>
                      </a:ext>
                    </a:extLst>
                  </a:tr>
                  <a:tr h="280817">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Beam Current [mA]</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15</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5.4</a:t>
                          </a:r>
                        </a:p>
                      </a:txBody>
                      <a:tcPr marL="51435" marR="51435" marT="0" marB="0" anchor="ctr"/>
                    </a:tc>
                    <a:extLst>
                      <a:ext uri="{0D108BD9-81ED-4DB2-BD59-A6C34878D82A}">
                        <a16:rowId xmlns:a16="http://schemas.microsoft.com/office/drawing/2014/main" val="10005"/>
                      </a:ext>
                    </a:extLst>
                  </a:tr>
                  <a:tr h="280817">
                    <a:tc>
                      <a:txBody>
                        <a:bodyPr/>
                        <a:lstStyle/>
                        <a:p>
                          <a:pPr marL="0" marR="0" algn="ctr">
                            <a:lnSpc>
                              <a:spcPct val="130000"/>
                            </a:lnSpc>
                            <a:spcBef>
                              <a:spcPts val="600"/>
                            </a:spcBef>
                            <a:spcAft>
                              <a:spcPts val="0"/>
                            </a:spcAft>
                          </a:pPr>
                          <a:r>
                            <a:rPr lang="en-US" sz="1200" b="1" kern="1200" dirty="0">
                              <a:solidFill>
                                <a:schemeClr val="tx1"/>
                              </a:solidFill>
                              <a:effectLst/>
                              <a:latin typeface="+mn-lt"/>
                              <a:ea typeface="Times New Roman" panose="02020603050405020304" pitchFamily="18" charset="0"/>
                              <a:cs typeface="Times New Roman" panose="02020603050405020304" pitchFamily="18" charset="0"/>
                            </a:rPr>
                            <a:t>Bunch spacing [ns]</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25</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3396</a:t>
                          </a:r>
                        </a:p>
                      </a:txBody>
                      <a:tcPr marL="51435" marR="51435" marT="0" marB="0" anchor="ctr"/>
                    </a:tc>
                    <a:extLst>
                      <a:ext uri="{0D108BD9-81ED-4DB2-BD59-A6C34878D82A}">
                        <a16:rowId xmlns:a16="http://schemas.microsoft.com/office/drawing/2014/main" val="10006"/>
                      </a:ext>
                    </a:extLst>
                  </a:tr>
                  <a:tr h="280817">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RF frequency [MHz]</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801.58</a:t>
                          </a:r>
                        </a:p>
                      </a:txBody>
                      <a:tcPr marL="51435" marR="51435" marT="0" marB="0" anchor="ctr"/>
                    </a:tc>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400.79 / 801.58</a:t>
                          </a:r>
                        </a:p>
                      </a:txBody>
                      <a:tcPr marL="51435" marR="51435" marT="0" marB="0" anchor="ctr"/>
                    </a:tc>
                    <a:extLst>
                      <a:ext uri="{0D108BD9-81ED-4DB2-BD59-A6C34878D82A}">
                        <a16:rowId xmlns:a16="http://schemas.microsoft.com/office/drawing/2014/main" val="10007"/>
                      </a:ext>
                    </a:extLst>
                  </a:tr>
                  <a:tr h="280817">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RF Voltage</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300 MV/pass</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10.93 GV</a:t>
                          </a:r>
                        </a:p>
                      </a:txBody>
                      <a:tcPr marL="51435" marR="51435" marT="0" marB="0" anchor="ctr"/>
                    </a:tc>
                    <a:extLst>
                      <a:ext uri="{0D108BD9-81ED-4DB2-BD59-A6C34878D82A}">
                        <a16:rowId xmlns:a16="http://schemas.microsoft.com/office/drawing/2014/main" val="10008"/>
                      </a:ext>
                    </a:extLst>
                  </a:tr>
                  <a:tr h="280817">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Duty factor</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CW</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CW</a:t>
                          </a:r>
                        </a:p>
                      </a:txBody>
                      <a:tcPr marL="51435" marR="51435" marT="0" marB="0" anchor="ctr"/>
                    </a:tc>
                    <a:extLst>
                      <a:ext uri="{0D108BD9-81ED-4DB2-BD59-A6C34878D82A}">
                        <a16:rowId xmlns:a16="http://schemas.microsoft.com/office/drawing/2014/main" val="10009"/>
                      </a:ext>
                    </a:extLst>
                  </a:tr>
                </a:tbl>
              </a:graphicData>
            </a:graphic>
          </p:graphicFrame>
        </mc:Choice>
        <mc:Fallback>
          <p:graphicFrame>
            <p:nvGraphicFramePr>
              <p:cNvPr id="8" name="Tabelle 7"/>
              <p:cNvGraphicFramePr>
                <a:graphicFrameLocks noGrp="1"/>
              </p:cNvGraphicFramePr>
              <p:nvPr>
                <p:extLst>
                  <p:ext uri="{D42A27DB-BD31-4B8C-83A1-F6EECF244321}">
                    <p14:modId xmlns:p14="http://schemas.microsoft.com/office/powerpoint/2010/main" val="2083591603"/>
                  </p:ext>
                </p:extLst>
              </p:nvPr>
            </p:nvGraphicFramePr>
            <p:xfrm>
              <a:off x="3804114" y="3429000"/>
              <a:ext cx="5071360" cy="2910414"/>
            </p:xfrm>
            <a:graphic>
              <a:graphicData uri="http://schemas.openxmlformats.org/drawingml/2006/table">
                <a:tbl>
                  <a:tblPr firstRow="1" bandRow="1">
                    <a:tableStyleId>{5C22544A-7EE6-4342-B048-85BDC9FD1C3A}</a:tableStyleId>
                  </a:tblPr>
                  <a:tblGrid>
                    <a:gridCol w="2371583">
                      <a:extLst>
                        <a:ext uri="{9D8B030D-6E8A-4147-A177-3AD203B41FA5}">
                          <a16:colId xmlns:a16="http://schemas.microsoft.com/office/drawing/2014/main" val="20000"/>
                        </a:ext>
                      </a:extLst>
                    </a:gridCol>
                    <a:gridCol w="1240341">
                      <a:extLst>
                        <a:ext uri="{9D8B030D-6E8A-4147-A177-3AD203B41FA5}">
                          <a16:colId xmlns:a16="http://schemas.microsoft.com/office/drawing/2014/main" val="20001"/>
                        </a:ext>
                      </a:extLst>
                    </a:gridCol>
                    <a:gridCol w="1459436">
                      <a:extLst>
                        <a:ext uri="{9D8B030D-6E8A-4147-A177-3AD203B41FA5}">
                          <a16:colId xmlns:a16="http://schemas.microsoft.com/office/drawing/2014/main" val="20002"/>
                        </a:ext>
                      </a:extLst>
                    </a:gridCol>
                  </a:tblGrid>
                  <a:tr h="288372">
                    <a:tc>
                      <a:txBody>
                        <a:bodyPr/>
                        <a:lstStyle/>
                        <a:p>
                          <a:pPr algn="ctr"/>
                          <a:endParaRPr lang="en-US" sz="1100" dirty="0">
                            <a:latin typeface="+mn-lt"/>
                            <a:cs typeface="Times New Roman" panose="02020603050405020304" pitchFamily="18" charset="0"/>
                          </a:endParaRPr>
                        </a:p>
                      </a:txBody>
                      <a:tcPr marL="68575" marR="68575" marT="34286" marB="34286" anchor="ctr">
                        <a:noFill/>
                      </a:tcPr>
                    </a:tc>
                    <a:tc>
                      <a:txBody>
                        <a:bodyPr/>
                        <a:lstStyle/>
                        <a:p>
                          <a:pPr algn="ctr"/>
                          <a:r>
                            <a:rPr lang="en-US" sz="1100" dirty="0">
                              <a:latin typeface="+mn-lt"/>
                              <a:cs typeface="Times New Roman" panose="02020603050405020304" pitchFamily="18" charset="0"/>
                            </a:rPr>
                            <a:t>PERLE</a:t>
                          </a:r>
                        </a:p>
                      </a:txBody>
                      <a:tcPr marL="68575" marR="68575" marT="34286" marB="34286" anchor="ctr"/>
                    </a:tc>
                    <a:tc>
                      <a:txBody>
                        <a:bodyPr/>
                        <a:lstStyle/>
                        <a:p>
                          <a:endParaRPr lang="en-US"/>
                        </a:p>
                      </a:txBody>
                      <a:tcPr marL="68575" marR="68575" marT="34286" marB="34286" anchor="ctr">
                        <a:blipFill>
                          <a:blip r:embed="rId4"/>
                          <a:stretch>
                            <a:fillRect l="-248954" t="-2128" r="-2092" b="-961702"/>
                          </a:stretch>
                        </a:blipFill>
                      </a:tcPr>
                    </a:tc>
                    <a:extLst>
                      <a:ext uri="{0D108BD9-81ED-4DB2-BD59-A6C34878D82A}">
                        <a16:rowId xmlns:a16="http://schemas.microsoft.com/office/drawing/2014/main" val="10000"/>
                      </a:ext>
                    </a:extLst>
                  </a:tr>
                  <a:tr h="291338">
                    <a:tc>
                      <a:txBody>
                        <a:bodyPr/>
                        <a:lstStyle/>
                        <a:p>
                          <a:pPr marL="0" marR="0" algn="ctr">
                            <a:lnSpc>
                              <a:spcPct val="130000"/>
                            </a:lnSpc>
                            <a:spcBef>
                              <a:spcPts val="600"/>
                            </a:spcBef>
                            <a:spcAft>
                              <a:spcPts val="0"/>
                            </a:spcAft>
                          </a:pPr>
                          <a:r>
                            <a:rPr lang="en-US" sz="1200" b="1" dirty="0">
                              <a:effectLst/>
                              <a:latin typeface="+mn-lt"/>
                              <a:ea typeface="Times New Roman" panose="02020603050405020304" pitchFamily="18" charset="0"/>
                              <a:cs typeface="Times New Roman" panose="02020603050405020304" pitchFamily="18" charset="0"/>
                            </a:rPr>
                            <a:t>Injection energy</a:t>
                          </a:r>
                          <a:r>
                            <a:rPr lang="en-US" sz="1200" b="1" baseline="0" dirty="0">
                              <a:effectLst/>
                              <a:latin typeface="+mn-lt"/>
                              <a:ea typeface="Times New Roman" panose="02020603050405020304" pitchFamily="18" charset="0"/>
                              <a:cs typeface="Times New Roman" panose="02020603050405020304" pitchFamily="18" charset="0"/>
                            </a:rPr>
                            <a:t> </a:t>
                          </a:r>
                          <a:r>
                            <a:rPr lang="en-US" sz="1200" b="1" dirty="0">
                              <a:effectLst/>
                              <a:latin typeface="+mn-lt"/>
                              <a:ea typeface="Times New Roman" panose="02020603050405020304" pitchFamily="18" charset="0"/>
                              <a:cs typeface="Times New Roman" panose="02020603050405020304" pitchFamily="18" charset="0"/>
                            </a:rPr>
                            <a:t>[MeV]</a:t>
                          </a:r>
                        </a:p>
                      </a:txBody>
                      <a:tcPr marL="51435" marR="51435" marT="0" marB="0" anchor="ctr">
                        <a:solidFill>
                          <a:schemeClr val="accent6">
                            <a:lumMod val="20000"/>
                            <a:lumOff val="80000"/>
                          </a:schemeClr>
                        </a:solidFill>
                      </a:tcP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5-10</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Top-up</a:t>
                          </a:r>
                        </a:p>
                      </a:txBody>
                      <a:tcPr marL="51435" marR="51435" marT="0" marB="0" anchor="ctr"/>
                    </a:tc>
                    <a:extLst>
                      <a:ext uri="{0D108BD9-81ED-4DB2-BD59-A6C34878D82A}">
                        <a16:rowId xmlns:a16="http://schemas.microsoft.com/office/drawing/2014/main" val="10001"/>
                      </a:ext>
                    </a:extLst>
                  </a:tr>
                  <a:tr h="291338">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200" b="1" dirty="0">
                              <a:solidFill>
                                <a:schemeClr val="tx1"/>
                              </a:solidFill>
                              <a:effectLst/>
                              <a:latin typeface="+mn-lt"/>
                              <a:ea typeface="Times New Roman" panose="02020603050405020304" pitchFamily="18" charset="0"/>
                              <a:cs typeface="Times New Roman" panose="02020603050405020304" pitchFamily="18" charset="0"/>
                            </a:rPr>
                            <a:t>Maximum</a:t>
                          </a:r>
                          <a:r>
                            <a:rPr lang="en-US" sz="1200" b="1" baseline="0" dirty="0">
                              <a:solidFill>
                                <a:schemeClr val="tx1"/>
                              </a:solidFill>
                              <a:effectLst/>
                              <a:latin typeface="+mn-lt"/>
                              <a:ea typeface="Times New Roman" panose="02020603050405020304" pitchFamily="18" charset="0"/>
                              <a:cs typeface="Times New Roman" panose="02020603050405020304" pitchFamily="18" charset="0"/>
                            </a:rPr>
                            <a:t> </a:t>
                          </a:r>
                          <a:r>
                            <a:rPr lang="en-US" sz="1200" b="1" dirty="0">
                              <a:solidFill>
                                <a:schemeClr val="tx1"/>
                              </a:solidFill>
                              <a:effectLst/>
                              <a:latin typeface="+mn-lt"/>
                              <a:ea typeface="Times New Roman" panose="02020603050405020304" pitchFamily="18" charset="0"/>
                              <a:cs typeface="Times New Roman" panose="02020603050405020304" pitchFamily="18" charset="0"/>
                            </a:rPr>
                            <a:t>beam energy </a:t>
                          </a:r>
                          <a:r>
                            <a:rPr lang="en-US" sz="1200" b="1" dirty="0">
                              <a:effectLst/>
                              <a:latin typeface="+mn-lt"/>
                              <a:ea typeface="Times New Roman" panose="02020603050405020304" pitchFamily="18" charset="0"/>
                              <a:cs typeface="Times New Roman" panose="02020603050405020304" pitchFamily="18" charset="0"/>
                            </a:rPr>
                            <a:t>[GeV]</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182.5</a:t>
                          </a:r>
                          <a:endParaRPr lang="en-US" sz="1600" b="0" kern="1200" baseline="30000" dirty="0">
                            <a:solidFill>
                              <a:schemeClr val="tx1"/>
                            </a:solidFill>
                            <a:effectLst/>
                            <a:latin typeface="+mn-lt"/>
                            <a:ea typeface="Times New Roman" panose="02020603050405020304" pitchFamily="18" charset="0"/>
                            <a:cs typeface="Times New Roman" panose="02020603050405020304" pitchFamily="18" charset="0"/>
                          </a:endParaRPr>
                        </a:p>
                      </a:txBody>
                      <a:tcPr marL="51435" marR="51435" marT="0" marB="0" anchor="ctr"/>
                    </a:tc>
                    <a:extLst>
                      <a:ext uri="{0D108BD9-81ED-4DB2-BD59-A6C34878D82A}">
                        <a16:rowId xmlns:a16="http://schemas.microsoft.com/office/drawing/2014/main" val="10002"/>
                      </a:ext>
                    </a:extLst>
                  </a:tr>
                  <a:tr h="291338">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Bunch charge</a:t>
                          </a:r>
                          <a:r>
                            <a:rPr lang="en-US" sz="1200" b="1" baseline="0" dirty="0">
                              <a:solidFill>
                                <a:schemeClr val="tx1"/>
                              </a:solidFill>
                              <a:effectLst/>
                              <a:latin typeface="+mn-lt"/>
                              <a:ea typeface="Times New Roman" panose="02020603050405020304" pitchFamily="18" charset="0"/>
                              <a:cs typeface="Times New Roman" panose="02020603050405020304" pitchFamily="18" charset="0"/>
                            </a:rPr>
                            <a:t> [</a:t>
                          </a:r>
                          <a:r>
                            <a:rPr lang="en-US" sz="1200" b="1" baseline="0" dirty="0" err="1">
                              <a:solidFill>
                                <a:schemeClr val="tx1"/>
                              </a:solidFill>
                              <a:effectLst/>
                              <a:latin typeface="+mn-lt"/>
                              <a:ea typeface="Times New Roman" panose="02020603050405020304" pitchFamily="18" charset="0"/>
                              <a:cs typeface="Times New Roman" panose="02020603050405020304" pitchFamily="18" charset="0"/>
                            </a:rPr>
                            <a:t>pC</a:t>
                          </a:r>
                          <a:r>
                            <a:rPr lang="en-US" sz="1200" b="1" baseline="0" dirty="0">
                              <a:solidFill>
                                <a:schemeClr val="tx1"/>
                              </a:solidFill>
                              <a:effectLst/>
                              <a:latin typeface="+mn-lt"/>
                              <a:ea typeface="Times New Roman" panose="02020603050405020304" pitchFamily="18" charset="0"/>
                              <a:cs typeface="Times New Roman" panose="02020603050405020304" pitchFamily="18" charset="0"/>
                            </a:rPr>
                            <a:t>]</a:t>
                          </a:r>
                          <a:endParaRPr lang="en-US" sz="1200" b="1" dirty="0">
                            <a:solidFill>
                              <a:schemeClr val="tx1"/>
                            </a:solidFill>
                            <a:effectLst/>
                            <a:latin typeface="+mn-lt"/>
                            <a:ea typeface="Times New Roman" panose="02020603050405020304" pitchFamily="18" charset="0"/>
                            <a:cs typeface="Times New Roman" panose="02020603050405020304" pitchFamily="18" charset="0"/>
                          </a:endParaRP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320</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36850</a:t>
                          </a:r>
                        </a:p>
                      </a:txBody>
                      <a:tcPr marL="51435" marR="51435" marT="0" marB="0" anchor="ctr"/>
                    </a:tc>
                    <a:extLst>
                      <a:ext uri="{0D108BD9-81ED-4DB2-BD59-A6C34878D82A}">
                        <a16:rowId xmlns:a16="http://schemas.microsoft.com/office/drawing/2014/main" val="10003"/>
                      </a:ext>
                    </a:extLst>
                  </a:tr>
                  <a:tr h="291338">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RMS Bunch Length (SR/BS) [mm]</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1.97/2.54</a:t>
                          </a:r>
                        </a:p>
                      </a:txBody>
                      <a:tcPr marL="51435" marR="51435" marT="0" marB="0" anchor="ctr"/>
                    </a:tc>
                    <a:extLst>
                      <a:ext uri="{0D108BD9-81ED-4DB2-BD59-A6C34878D82A}">
                        <a16:rowId xmlns:a16="http://schemas.microsoft.com/office/drawing/2014/main" val="10004"/>
                      </a:ext>
                    </a:extLst>
                  </a:tr>
                  <a:tr h="291338">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Beam Current [mA]</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15</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5.4</a:t>
                          </a:r>
                        </a:p>
                      </a:txBody>
                      <a:tcPr marL="51435" marR="51435" marT="0" marB="0" anchor="ctr"/>
                    </a:tc>
                    <a:extLst>
                      <a:ext uri="{0D108BD9-81ED-4DB2-BD59-A6C34878D82A}">
                        <a16:rowId xmlns:a16="http://schemas.microsoft.com/office/drawing/2014/main" val="10005"/>
                      </a:ext>
                    </a:extLst>
                  </a:tr>
                  <a:tr h="291338">
                    <a:tc>
                      <a:txBody>
                        <a:bodyPr/>
                        <a:lstStyle/>
                        <a:p>
                          <a:pPr marL="0" marR="0" algn="ctr">
                            <a:lnSpc>
                              <a:spcPct val="130000"/>
                            </a:lnSpc>
                            <a:spcBef>
                              <a:spcPts val="600"/>
                            </a:spcBef>
                            <a:spcAft>
                              <a:spcPts val="0"/>
                            </a:spcAft>
                          </a:pPr>
                          <a:r>
                            <a:rPr lang="en-US" sz="1200" b="1" kern="1200" dirty="0">
                              <a:solidFill>
                                <a:schemeClr val="tx1"/>
                              </a:solidFill>
                              <a:effectLst/>
                              <a:latin typeface="+mn-lt"/>
                              <a:ea typeface="Times New Roman" panose="02020603050405020304" pitchFamily="18" charset="0"/>
                              <a:cs typeface="Times New Roman" panose="02020603050405020304" pitchFamily="18" charset="0"/>
                            </a:rPr>
                            <a:t>Bunch spacing [ns]</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25</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3396</a:t>
                          </a:r>
                        </a:p>
                      </a:txBody>
                      <a:tcPr marL="51435" marR="51435" marT="0" marB="0" anchor="ctr"/>
                    </a:tc>
                    <a:extLst>
                      <a:ext uri="{0D108BD9-81ED-4DB2-BD59-A6C34878D82A}">
                        <a16:rowId xmlns:a16="http://schemas.microsoft.com/office/drawing/2014/main" val="10006"/>
                      </a:ext>
                    </a:extLst>
                  </a:tr>
                  <a:tr h="291338">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RF frequency [MHz]</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801.58</a:t>
                          </a:r>
                        </a:p>
                      </a:txBody>
                      <a:tcPr marL="51435" marR="51435" marT="0" marB="0" anchor="ctr"/>
                    </a:tc>
                    <a:tc>
                      <a:txBody>
                        <a:bodyPr/>
                        <a:lstStyle/>
                        <a:p>
                          <a:pPr marL="0" marR="0" lvl="0" indent="0" algn="ctr" defTabSz="914400" rtl="0" eaLnBrk="1" fontAlgn="auto" latinLnBrk="0" hangingPunct="1">
                            <a:lnSpc>
                              <a:spcPct val="130000"/>
                            </a:lnSpc>
                            <a:spcBef>
                              <a:spcPts val="600"/>
                            </a:spcBef>
                            <a:spcAft>
                              <a:spcPts val="0"/>
                            </a:spcAft>
                            <a:buClrTx/>
                            <a:buSzTx/>
                            <a:buFontTx/>
                            <a:buNone/>
                            <a:tabLst/>
                            <a:defRPr/>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400.79 / 801.58</a:t>
                          </a:r>
                        </a:p>
                      </a:txBody>
                      <a:tcPr marL="51435" marR="51435" marT="0" marB="0" anchor="ctr"/>
                    </a:tc>
                    <a:extLst>
                      <a:ext uri="{0D108BD9-81ED-4DB2-BD59-A6C34878D82A}">
                        <a16:rowId xmlns:a16="http://schemas.microsoft.com/office/drawing/2014/main" val="10007"/>
                      </a:ext>
                    </a:extLst>
                  </a:tr>
                  <a:tr h="291338">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RF Voltage</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300 MV/pass</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10.93 GV</a:t>
                          </a:r>
                        </a:p>
                      </a:txBody>
                      <a:tcPr marL="51435" marR="51435" marT="0" marB="0" anchor="ctr"/>
                    </a:tc>
                    <a:extLst>
                      <a:ext uri="{0D108BD9-81ED-4DB2-BD59-A6C34878D82A}">
                        <a16:rowId xmlns:a16="http://schemas.microsoft.com/office/drawing/2014/main" val="10008"/>
                      </a:ext>
                    </a:extLst>
                  </a:tr>
                  <a:tr h="291338">
                    <a:tc>
                      <a:txBody>
                        <a:bodyPr/>
                        <a:lstStyle/>
                        <a:p>
                          <a:pPr marL="0" marR="0" algn="ctr">
                            <a:lnSpc>
                              <a:spcPct val="130000"/>
                            </a:lnSpc>
                            <a:spcBef>
                              <a:spcPts val="600"/>
                            </a:spcBef>
                            <a:spcAft>
                              <a:spcPts val="0"/>
                            </a:spcAft>
                          </a:pPr>
                          <a:r>
                            <a:rPr lang="en-US" sz="1200" b="1" dirty="0">
                              <a:solidFill>
                                <a:schemeClr val="tx1"/>
                              </a:solidFill>
                              <a:effectLst/>
                              <a:latin typeface="+mn-lt"/>
                              <a:ea typeface="Times New Roman" panose="02020603050405020304" pitchFamily="18" charset="0"/>
                              <a:cs typeface="Times New Roman" panose="02020603050405020304" pitchFamily="18" charset="0"/>
                            </a:rPr>
                            <a:t>Duty factor</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CW</a:t>
                          </a:r>
                        </a:p>
                      </a:txBody>
                      <a:tcPr marL="51435" marR="51435" marT="0" marB="0" anchor="ctr"/>
                    </a:tc>
                    <a:tc>
                      <a:txBody>
                        <a:bodyPr/>
                        <a:lstStyle/>
                        <a:p>
                          <a:pPr marL="0" marR="0" algn="ctr" defTabSz="914400" rtl="0" eaLnBrk="1" latinLnBrk="0" hangingPunct="1">
                            <a:lnSpc>
                              <a:spcPct val="130000"/>
                            </a:lnSpc>
                            <a:spcBef>
                              <a:spcPts val="600"/>
                            </a:spcBef>
                            <a:spcAft>
                              <a:spcPts val="0"/>
                            </a:spcAft>
                          </a:pPr>
                          <a:r>
                            <a:rPr lang="en-US" sz="1600" b="0" kern="1200" dirty="0">
                              <a:solidFill>
                                <a:schemeClr val="tx1"/>
                              </a:solidFill>
                              <a:effectLst/>
                              <a:latin typeface="+mn-lt"/>
                              <a:ea typeface="Times New Roman" panose="02020603050405020304" pitchFamily="18" charset="0"/>
                              <a:cs typeface="Times New Roman" panose="02020603050405020304" pitchFamily="18" charset="0"/>
                            </a:rPr>
                            <a:t>CW</a:t>
                          </a:r>
                        </a:p>
                      </a:txBody>
                      <a:tcPr marL="51435" marR="51435" marT="0" marB="0" anchor="ctr"/>
                    </a:tc>
                    <a:extLst>
                      <a:ext uri="{0D108BD9-81ED-4DB2-BD59-A6C34878D82A}">
                        <a16:rowId xmlns:a16="http://schemas.microsoft.com/office/drawing/2014/main" val="10009"/>
                      </a:ext>
                    </a:extLst>
                  </a:tr>
                </a:tbl>
              </a:graphicData>
            </a:graphic>
          </p:graphicFrame>
        </mc:Fallback>
      </mc:AlternateContent>
      <p:pic>
        <p:nvPicPr>
          <p:cNvPr id="5" name="Picture 4">
            <a:extLst>
              <a:ext uri="{FF2B5EF4-FFF2-40B4-BE49-F238E27FC236}">
                <a16:creationId xmlns:a16="http://schemas.microsoft.com/office/drawing/2014/main" id="{B9E53591-8069-D3A9-7DAF-4CCDA600BC6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17625" y="1148357"/>
            <a:ext cx="3439166" cy="1837195"/>
          </a:xfrm>
          <a:prstGeom prst="rect">
            <a:avLst/>
          </a:prstGeom>
        </p:spPr>
      </p:pic>
      <mc:AlternateContent xmlns:mc="http://schemas.openxmlformats.org/markup-compatibility/2006">
        <mc:Choice xmlns:a14="http://schemas.microsoft.com/office/drawing/2010/main" Requires="a14">
          <p:sp>
            <p:nvSpPr>
              <p:cNvPr id="7" name="Content Placeholder 3">
                <a:extLst>
                  <a:ext uri="{FF2B5EF4-FFF2-40B4-BE49-F238E27FC236}">
                    <a16:creationId xmlns:a16="http://schemas.microsoft.com/office/drawing/2014/main" id="{E68B1CA0-6AB8-FD8F-CDA7-26C2ADD35E04}"/>
                  </a:ext>
                </a:extLst>
              </p:cNvPr>
              <p:cNvSpPr>
                <a:spLocks noGrp="1"/>
              </p:cNvSpPr>
              <p:nvPr>
                <p:ph idx="1"/>
              </p:nvPr>
            </p:nvSpPr>
            <p:spPr>
              <a:xfrm>
                <a:off x="246266" y="1183396"/>
                <a:ext cx="5071359" cy="2073712"/>
              </a:xfrm>
            </p:spPr>
            <p:txBody>
              <a:bodyPr>
                <a:normAutofit/>
              </a:bodyPr>
              <a:lstStyle/>
              <a:p>
                <a:r>
                  <a:rPr lang="en-US" sz="2000" dirty="0"/>
                  <a:t>Minimize intrinsic surface losses (peak fields) &amp; field flatness</a:t>
                </a:r>
              </a:p>
              <a:p>
                <a:r>
                  <a:rPr lang="en-US" sz="2000" dirty="0"/>
                  <a:t>Separation between first two HOMs (</a:t>
                </a:r>
                <a14:m>
                  <m:oMath xmlns:m="http://schemas.openxmlformats.org/officeDocument/2006/math">
                    <m:r>
                      <a:rPr lang="en-US" sz="2000" i="1" dirty="0" smtClean="0">
                        <a:latin typeface="Cambria Math" panose="02040503050406030204" pitchFamily="18" charset="0"/>
                      </a:rPr>
                      <m:t>𝑇</m:t>
                    </m:r>
                    <m:sSub>
                      <m:sSubPr>
                        <m:ctrlPr>
                          <a:rPr lang="en-GB" sz="2000" b="0" i="1" dirty="0" smtClean="0">
                            <a:latin typeface="Cambria Math" panose="02040503050406030204" pitchFamily="18" charset="0"/>
                          </a:rPr>
                        </m:ctrlPr>
                      </m:sSubPr>
                      <m:e>
                        <m:r>
                          <a:rPr lang="en-US" sz="2000" i="1" dirty="0" smtClean="0">
                            <a:latin typeface="Cambria Math" panose="02040503050406030204" pitchFamily="18" charset="0"/>
                          </a:rPr>
                          <m:t>𝐸</m:t>
                        </m:r>
                      </m:e>
                      <m:sub>
                        <m:r>
                          <a:rPr lang="en-GB" sz="2000" b="0" i="1" dirty="0" smtClean="0">
                            <a:latin typeface="Cambria Math" panose="02040503050406030204" pitchFamily="18" charset="0"/>
                          </a:rPr>
                          <m:t>111</m:t>
                        </m:r>
                      </m:sub>
                    </m:sSub>
                    <m:r>
                      <a:rPr lang="en-GB" sz="2000" b="0" i="0" dirty="0" smtClean="0">
                        <a:latin typeface="Cambria Math" panose="02040503050406030204" pitchFamily="18" charset="0"/>
                      </a:rPr>
                      <m:t>, </m:t>
                    </m:r>
                    <m:r>
                      <a:rPr lang="en-US" sz="2000" i="1" dirty="0" smtClean="0">
                        <a:latin typeface="Cambria Math" panose="02040503050406030204" pitchFamily="18" charset="0"/>
                      </a:rPr>
                      <m:t>𝑇</m:t>
                    </m:r>
                    <m:sSub>
                      <m:sSubPr>
                        <m:ctrlPr>
                          <a:rPr lang="en-GB" sz="2000" b="0" i="1" dirty="0" smtClean="0">
                            <a:latin typeface="Cambria Math" panose="02040503050406030204" pitchFamily="18" charset="0"/>
                          </a:rPr>
                        </m:ctrlPr>
                      </m:sSubPr>
                      <m:e>
                        <m:r>
                          <a:rPr lang="en-US" sz="2000" i="1" dirty="0" smtClean="0">
                            <a:latin typeface="Cambria Math" panose="02040503050406030204" pitchFamily="18" charset="0"/>
                          </a:rPr>
                          <m:t>𝑀</m:t>
                        </m:r>
                      </m:e>
                      <m:sub>
                        <m:r>
                          <a:rPr lang="en-GB" sz="2000" b="0" i="1" dirty="0" smtClean="0">
                            <a:latin typeface="Cambria Math" panose="02040503050406030204" pitchFamily="18" charset="0"/>
                          </a:rPr>
                          <m:t>110</m:t>
                        </m:r>
                      </m:sub>
                    </m:sSub>
                  </m:oMath>
                </a14:m>
                <a:r>
                  <a:rPr lang="en-US" sz="2000" dirty="0"/>
                  <a:t>) minimized</a:t>
                </a:r>
              </a:p>
              <a:p>
                <a:r>
                  <a:rPr lang="en-US" sz="2000" dirty="0"/>
                  <a:t>The end-cell aperture increased to reduce </a:t>
                </a:r>
                <a14:m>
                  <m:oMath xmlns:m="http://schemas.openxmlformats.org/officeDocument/2006/math">
                    <m:sSub>
                      <m:sSubPr>
                        <m:ctrlPr>
                          <a:rPr lang="en-GB" sz="2000" i="1">
                            <a:latin typeface="Cambria Math" panose="02040503050406030204" pitchFamily="18" charset="0"/>
                          </a:rPr>
                        </m:ctrlPr>
                      </m:sSubPr>
                      <m:e>
                        <m:r>
                          <a:rPr lang="en-GB" sz="2000">
                            <a:latin typeface="Cambria Math" panose="02040503050406030204" pitchFamily="18" charset="0"/>
                          </a:rPr>
                          <m:t>𝑄</m:t>
                        </m:r>
                      </m:e>
                      <m:sub>
                        <m:r>
                          <a:rPr lang="en-GB" sz="2000">
                            <a:latin typeface="Cambria Math" panose="02040503050406030204" pitchFamily="18" charset="0"/>
                          </a:rPr>
                          <m:t>𝑒𝑥𝑡</m:t>
                        </m:r>
                      </m:sub>
                    </m:sSub>
                  </m:oMath>
                </a14:m>
                <a:r>
                  <a:rPr lang="en-US" sz="2000" dirty="0"/>
                  <a:t> for the first monopole/dipole pass band</a:t>
                </a:r>
              </a:p>
              <a:p>
                <a:endParaRPr lang="en-US" sz="2000" dirty="0"/>
              </a:p>
            </p:txBody>
          </p:sp>
        </mc:Choice>
        <mc:Fallback>
          <p:sp>
            <p:nvSpPr>
              <p:cNvPr id="7" name="Content Placeholder 3">
                <a:extLst>
                  <a:ext uri="{FF2B5EF4-FFF2-40B4-BE49-F238E27FC236}">
                    <a16:creationId xmlns:a16="http://schemas.microsoft.com/office/drawing/2014/main" id="{E68B1CA0-6AB8-FD8F-CDA7-26C2ADD35E04}"/>
                  </a:ext>
                </a:extLst>
              </p:cNvPr>
              <p:cNvSpPr>
                <a:spLocks noGrp="1" noRot="1" noChangeAspect="1" noMove="1" noResize="1" noEditPoints="1" noAdjustHandles="1" noChangeArrowheads="1" noChangeShapeType="1" noTextEdit="1"/>
              </p:cNvSpPr>
              <p:nvPr>
                <p:ph idx="1"/>
              </p:nvPr>
            </p:nvSpPr>
            <p:spPr>
              <a:xfrm>
                <a:off x="246266" y="1183396"/>
                <a:ext cx="5071359" cy="2073712"/>
              </a:xfrm>
              <a:blipFill>
                <a:blip r:embed="rId6"/>
                <a:stretch>
                  <a:fillRect l="-1082" t="-2941" r="-2163" b="-1471"/>
                </a:stretch>
              </a:blipFill>
            </p:spPr>
            <p:txBody>
              <a:bodyPr/>
              <a:lstStyle/>
              <a:p>
                <a:r>
                  <a:rPr lang="en-US">
                    <a:noFill/>
                  </a:rPr>
                  <a:t> </a:t>
                </a:r>
              </a:p>
            </p:txBody>
          </p:sp>
        </mc:Fallback>
      </mc:AlternateContent>
      <p:sp>
        <p:nvSpPr>
          <p:cNvPr id="9" name="TextBox 8">
            <a:extLst>
              <a:ext uri="{FF2B5EF4-FFF2-40B4-BE49-F238E27FC236}">
                <a16:creationId xmlns:a16="http://schemas.microsoft.com/office/drawing/2014/main" id="{2F1CA86C-CD01-7C2F-BB64-07641843FE89}"/>
              </a:ext>
            </a:extLst>
          </p:cNvPr>
          <p:cNvSpPr txBox="1"/>
          <p:nvPr/>
        </p:nvSpPr>
        <p:spPr>
          <a:xfrm>
            <a:off x="5862415" y="921939"/>
            <a:ext cx="2511585" cy="369332"/>
          </a:xfrm>
          <a:prstGeom prst="rect">
            <a:avLst/>
          </a:prstGeom>
          <a:noFill/>
        </p:spPr>
        <p:txBody>
          <a:bodyPr wrap="none" rtlCol="0">
            <a:spAutoFit/>
          </a:bodyPr>
          <a:lstStyle/>
          <a:p>
            <a:r>
              <a:rPr lang="en-US" dirty="0"/>
              <a:t>UROS, 5-cell 801.58 MHz</a:t>
            </a:r>
          </a:p>
        </p:txBody>
      </p:sp>
      <p:sp>
        <p:nvSpPr>
          <p:cNvPr id="10" name="TextBox 9">
            <a:extLst>
              <a:ext uri="{FF2B5EF4-FFF2-40B4-BE49-F238E27FC236}">
                <a16:creationId xmlns:a16="http://schemas.microsoft.com/office/drawing/2014/main" id="{D90E5AD5-4E98-31AA-C484-43BBE2088DF5}"/>
              </a:ext>
            </a:extLst>
          </p:cNvPr>
          <p:cNvSpPr txBox="1"/>
          <p:nvPr/>
        </p:nvSpPr>
        <p:spPr>
          <a:xfrm>
            <a:off x="171200" y="4748310"/>
            <a:ext cx="3632914" cy="646331"/>
          </a:xfrm>
          <a:prstGeom prst="rect">
            <a:avLst/>
          </a:prstGeom>
          <a:noFill/>
        </p:spPr>
        <p:txBody>
          <a:bodyPr wrap="square" rtlCol="0">
            <a:spAutoFit/>
          </a:bodyPr>
          <a:lstStyle/>
          <a:p>
            <a:r>
              <a:rPr lang="en-US" dirty="0">
                <a:hlinkClick r:id="rId7"/>
              </a:rPr>
              <a:t>https://cds.cern.ch/record/2776785</a:t>
            </a:r>
            <a:r>
              <a:rPr lang="en-US" dirty="0"/>
              <a:t> (S. G. Zadeh thesis)</a:t>
            </a:r>
          </a:p>
        </p:txBody>
      </p:sp>
    </p:spTree>
    <p:extLst>
      <p:ext uri="{BB962C8B-B14F-4D97-AF65-F5344CB8AC3E}">
        <p14:creationId xmlns:p14="http://schemas.microsoft.com/office/powerpoint/2010/main" val="185488558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9613</TotalTime>
  <Words>1634</Words>
  <Application>Microsoft Office PowerPoint</Application>
  <PresentationFormat>On-screen Show (4:3)</PresentationFormat>
  <Paragraphs>338</Paragraphs>
  <Slides>25</Slides>
  <Notes>7</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25</vt:i4>
      </vt:variant>
    </vt:vector>
  </HeadingPairs>
  <TitlesOfParts>
    <vt:vector size="34" baseType="lpstr">
      <vt:lpstr>Arial</vt:lpstr>
      <vt:lpstr>Arial Narrow</vt:lpstr>
      <vt:lpstr>Calibri</vt:lpstr>
      <vt:lpstr>Calibri Light</vt:lpstr>
      <vt:lpstr>Cambria</vt:lpstr>
      <vt:lpstr>Cambria Math</vt:lpstr>
      <vt:lpstr>Times New Roman</vt:lpstr>
      <vt:lpstr>Verdana</vt:lpstr>
      <vt:lpstr>Office Theme</vt:lpstr>
      <vt:lpstr>800 MHz developments at CERN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tt ̅ of FCC-ee studies, 2017-19</vt:lpstr>
      <vt:lpstr>Cavity Comparisons (2018-19)</vt:lpstr>
      <vt:lpstr>Coaxial HOM Couplers</vt:lpstr>
      <vt:lpstr>Damping schemes for the tt ̅ running</vt:lpstr>
      <vt:lpstr>Cernv2, Jlab and UROS cavity impedance with coaxial HOM coupler</vt:lpstr>
      <vt:lpstr>HOM power, UROS Cavity (2019)</vt:lpstr>
      <vt:lpstr>PowerPoint Presentation</vt:lpstr>
      <vt:lpstr>Can we improve further the UROS 5-cell design for ttbar and full energy booster ? (Thesis subject of S. Udongwo)</vt:lpstr>
      <vt:lpstr>PowerPoint Presentation</vt:lpstr>
      <vt:lpstr>PowerPoint Presentation</vt:lpstr>
      <vt:lpstr>HOM Figures of Merit Comparison</vt:lpstr>
      <vt:lpstr>Power Comparison</vt:lpstr>
      <vt:lpstr>PowerPoint Presentation</vt:lpstr>
      <vt:lpstr>PowerPoint Presentation</vt:lpstr>
      <vt:lpstr>PowerPoint Presentation</vt:lpstr>
      <vt:lpstr>PowerPoint Presentation</vt:lpstr>
      <vt:lpstr>PowerPoint Presentation</vt:lpstr>
    </vt:vector>
  </TitlesOfParts>
  <Company>CERN</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Crab Cavities for FCC</dc:title>
  <dc:creator>Rama Calaga</dc:creator>
  <cp:lastModifiedBy>Rama Calaga</cp:lastModifiedBy>
  <cp:revision>294</cp:revision>
  <dcterms:created xsi:type="dcterms:W3CDTF">2017-05-08T08:10:50Z</dcterms:created>
  <dcterms:modified xsi:type="dcterms:W3CDTF">2023-06-23T06:54:51Z</dcterms:modified>
</cp:coreProperties>
</file>