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6" r:id="rId3"/>
    <p:sldId id="280" r:id="rId4"/>
    <p:sldId id="281" r:id="rId5"/>
    <p:sldId id="282" r:id="rId6"/>
    <p:sldId id="298" r:id="rId7"/>
    <p:sldId id="283" r:id="rId8"/>
    <p:sldId id="285" r:id="rId9"/>
    <p:sldId id="286" r:id="rId10"/>
    <p:sldId id="287" r:id="rId11"/>
    <p:sldId id="288" r:id="rId12"/>
    <p:sldId id="290" r:id="rId13"/>
    <p:sldId id="291" r:id="rId14"/>
    <p:sldId id="284" r:id="rId15"/>
    <p:sldId id="292" r:id="rId16"/>
    <p:sldId id="293" r:id="rId17"/>
    <p:sldId id="294" r:id="rId18"/>
    <p:sldId id="295" r:id="rId19"/>
    <p:sldId id="296" r:id="rId20"/>
    <p:sldId id="303" r:id="rId21"/>
    <p:sldId id="299" r:id="rId22"/>
    <p:sldId id="304" r:id="rId23"/>
    <p:sldId id="305" r:id="rId24"/>
    <p:sldId id="297" r:id="rId25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32"/>
    <a:srgbClr val="00879A"/>
    <a:srgbClr val="F59600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72"/>
    <p:restoredTop sz="70297"/>
  </p:normalViewPr>
  <p:slideViewPr>
    <p:cSldViewPr snapToGrid="0" snapToObjects="1">
      <p:cViewPr varScale="1">
        <p:scale>
          <a:sx n="147" d="100"/>
          <a:sy n="147" d="100"/>
        </p:scale>
        <p:origin x="112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5536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Utfordringer: 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66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Fortsatt utfordringer:</a:t>
            </a:r>
          </a:p>
          <a:p>
            <a:pPr marL="171450" indent="-171450">
              <a:buFontTx/>
              <a:buChar char="-"/>
            </a:pPr>
            <a:r>
              <a:rPr lang="en-GB" dirty="0"/>
              <a:t>L</a:t>
            </a:r>
            <a:r>
              <a:rPr lang="en-CH" dirty="0"/>
              <a:t>ett å miste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423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10-75 micrometer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339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Trådbinding. Aluminium eller kobber (eller gull)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993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Dere lurer kanskje på hva jeg lærte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historie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filosofi</a:t>
            </a:r>
            <a:r>
              <a:rPr lang="en-CH" dirty="0"/>
              <a:t>. Jeg lærte at samfunnsvitere ikke er så gode </a:t>
            </a:r>
            <a:r>
              <a:rPr lang="en-GB" dirty="0"/>
              <a:t>I</a:t>
            </a:r>
            <a:r>
              <a:rPr lang="en-CH" dirty="0"/>
              <a:t> fysikk. Fordi læreren </a:t>
            </a:r>
            <a:r>
              <a:rPr lang="en-GB" dirty="0"/>
              <a:t>I</a:t>
            </a:r>
            <a:r>
              <a:rPr lang="en-CH" dirty="0"/>
              <a:t> hisfil spurte oss: hvor lang tid tar det for jorda å gå rundt sola? (spør dem). Da var det en amine medelver som rakk opp hånda og sa 24 timer.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938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775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Forskere på CERN tenker eksponensielt, og det er denne tankegangen IdeaSquare ønsker å videreføre til samfunnet. Dermed har vi student-program og </a:t>
            </a:r>
          </a:p>
          <a:p>
            <a:r>
              <a:rPr lang="en-CH" dirty="0"/>
              <a:t>CERNs makerspace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153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16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Så hva bruker vi disse verkstedene til?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96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Linear Electron Beam at CERN</a:t>
            </a:r>
          </a:p>
          <a:p>
            <a:r>
              <a:rPr lang="en-CH" dirty="0"/>
              <a:t>Electron Test facility</a:t>
            </a:r>
          </a:p>
          <a:p>
            <a:endParaRPr lang="en-CH" dirty="0"/>
          </a:p>
          <a:p>
            <a:r>
              <a:rPr lang="en-CH" dirty="0"/>
              <a:t>Develop and test components for excisting and future accelerators</a:t>
            </a:r>
          </a:p>
          <a:p>
            <a:r>
              <a:rPr lang="en-CH" dirty="0"/>
              <a:t>Test new ways of accelerating particles</a:t>
            </a:r>
          </a:p>
          <a:p>
            <a:r>
              <a:rPr lang="en-CH" dirty="0"/>
              <a:t>Investigate medical applications</a:t>
            </a:r>
          </a:p>
          <a:p>
            <a:r>
              <a:rPr lang="en-CH" dirty="0"/>
              <a:t>Studying radiation hardness of electronics for aerospace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224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Linear Electron Beam at CERN</a:t>
            </a:r>
          </a:p>
          <a:p>
            <a:r>
              <a:rPr lang="en-CH" dirty="0"/>
              <a:t>Electron Test facility</a:t>
            </a:r>
          </a:p>
          <a:p>
            <a:endParaRPr lang="en-CH" dirty="0"/>
          </a:p>
          <a:p>
            <a:r>
              <a:rPr lang="en-CH" dirty="0"/>
              <a:t>Develop and test components for excisting and future accelerators</a:t>
            </a:r>
          </a:p>
          <a:p>
            <a:r>
              <a:rPr lang="en-CH" dirty="0"/>
              <a:t>Test new ways of accelerating particles</a:t>
            </a:r>
          </a:p>
          <a:p>
            <a:r>
              <a:rPr lang="en-CH" dirty="0"/>
              <a:t>Investigate medical applications</a:t>
            </a:r>
          </a:p>
          <a:p>
            <a:r>
              <a:rPr lang="en-CH" dirty="0"/>
              <a:t>Studying radiation hardness of electronics for aerospace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956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ATLAS Phase II Upgrade for High-Luminosity LHC from 2025-2027. Alt skal skje på disse to årene og alt må planlegges veldig nøye. Hver oppgave får en tidsramme som må følges. Dermed er det viktig å gjøre alle oppgavene veldig effektivt. En av gruppene har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oppgave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åpne</a:t>
            </a:r>
            <a:r>
              <a:rPr lang="en-GB" dirty="0"/>
              <a:t> alle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all </a:t>
            </a:r>
            <a:r>
              <a:rPr lang="en-GB" dirty="0" err="1"/>
              <a:t>elektronikken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gjøre</a:t>
            </a:r>
            <a:r>
              <a:rPr lang="en-GB" dirty="0"/>
              <a:t> </a:t>
            </a:r>
            <a:r>
              <a:rPr lang="en-GB" dirty="0" err="1"/>
              <a:t>oppgradering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/>
              <a:t>elektronikkne</a:t>
            </a:r>
            <a:r>
              <a:rPr lang="en-GB" dirty="0"/>
              <a:t>. </a:t>
            </a:r>
          </a:p>
          <a:p>
            <a:r>
              <a:rPr lang="en-GB" dirty="0" err="1"/>
              <a:t>Hvor</a:t>
            </a:r>
            <a:r>
              <a:rPr lang="en-GB" dirty="0"/>
              <a:t> </a:t>
            </a:r>
            <a:r>
              <a:rPr lang="en-GB" dirty="0" err="1"/>
              <a:t>vanskelig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det </a:t>
            </a:r>
            <a:r>
              <a:rPr lang="en-GB" dirty="0" err="1"/>
              <a:t>være</a:t>
            </a:r>
            <a:r>
              <a:rPr lang="en-GB" dirty="0"/>
              <a:t>?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noen</a:t>
            </a:r>
            <a:r>
              <a:rPr lang="en-GB" dirty="0"/>
              <a:t> </a:t>
            </a:r>
            <a:r>
              <a:rPr lang="en-GB" dirty="0" err="1"/>
              <a:t>skruer</a:t>
            </a:r>
            <a:r>
              <a:rPr lang="en-GB" dirty="0"/>
              <a:t>?</a:t>
            </a:r>
          </a:p>
          <a:p>
            <a:r>
              <a:rPr lang="en-GB" dirty="0"/>
              <a:t>Det er 1150 </a:t>
            </a:r>
            <a:r>
              <a:rPr lang="en-GB" dirty="0" err="1"/>
              <a:t>deksler</a:t>
            </a:r>
            <a:r>
              <a:rPr lang="en-GB" dirty="0"/>
              <a:t>. </a:t>
            </a:r>
            <a:r>
              <a:rPr lang="en-GB" dirty="0" err="1"/>
              <a:t>Dermed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du se for </a:t>
            </a:r>
            <a:r>
              <a:rPr lang="en-GB" dirty="0" err="1"/>
              <a:t>deg</a:t>
            </a:r>
            <a:r>
              <a:rPr lang="en-GB" dirty="0"/>
              <a:t> at det </a:t>
            </a:r>
            <a:r>
              <a:rPr lang="en-GB" dirty="0" err="1"/>
              <a:t>vil</a:t>
            </a:r>
            <a:r>
              <a:rPr lang="en-GB" dirty="0"/>
              <a:t> ta </a:t>
            </a:r>
            <a:r>
              <a:rPr lang="en-GB" dirty="0" err="1"/>
              <a:t>en</a:t>
            </a:r>
            <a:r>
              <a:rPr lang="en-GB" dirty="0"/>
              <a:t> del </a:t>
            </a:r>
            <a:r>
              <a:rPr lang="en-GB" dirty="0" err="1"/>
              <a:t>tid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opp</a:t>
            </a:r>
            <a:r>
              <a:rPr lang="en-GB" dirty="0"/>
              <a:t> alle </a:t>
            </a:r>
            <a:r>
              <a:rPr lang="en-GB" dirty="0" err="1"/>
              <a:t>skruene</a:t>
            </a:r>
            <a:r>
              <a:rPr lang="en-GB" dirty="0"/>
              <a:t> </a:t>
            </a:r>
            <a:r>
              <a:rPr lang="en-GB" dirty="0" err="1"/>
              <a:t>som</a:t>
            </a:r>
            <a:r>
              <a:rPr lang="en-GB" dirty="0"/>
              <a:t> holder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plass</a:t>
            </a:r>
            <a:r>
              <a:rPr lang="en-GB" dirty="0"/>
              <a:t>. To formal: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Effektivisere</a:t>
            </a:r>
            <a:r>
              <a:rPr lang="en-GB" dirty="0"/>
              <a:t> (</a:t>
            </a:r>
            <a:r>
              <a:rPr lang="en-GB" dirty="0" err="1"/>
              <a:t>Raskt</a:t>
            </a:r>
            <a:r>
              <a:rPr lang="en-GB" dirty="0"/>
              <a:t> </a:t>
            </a:r>
            <a:r>
              <a:rPr lang="en-GB" dirty="0" err="1"/>
              <a:t>matche</a:t>
            </a:r>
            <a:r>
              <a:rPr lang="en-GB" dirty="0"/>
              <a:t> </a:t>
            </a:r>
            <a:r>
              <a:rPr lang="en-GB" dirty="0" err="1"/>
              <a:t>skrue</a:t>
            </a:r>
            <a:r>
              <a:rPr lang="en-GB" dirty="0"/>
              <a:t> med </a:t>
            </a:r>
            <a:r>
              <a:rPr lang="en-GB" dirty="0" err="1"/>
              <a:t>skrutrekker</a:t>
            </a:r>
            <a:r>
              <a:rPr lang="en-GB" dirty="0"/>
              <a:t>)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Unngå</a:t>
            </a:r>
            <a:r>
              <a:rPr lang="en-GB" dirty="0"/>
              <a:t> at </a:t>
            </a:r>
            <a:r>
              <a:rPr lang="en-GB" dirty="0" err="1"/>
              <a:t>skruer</a:t>
            </a:r>
            <a:r>
              <a:rPr lang="en-GB" dirty="0"/>
              <a:t> faller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at man mister de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 err="1"/>
              <a:t>Myoner</a:t>
            </a: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Linker: https://</a:t>
            </a:r>
            <a:r>
              <a:rPr lang="en-GB" dirty="0" err="1"/>
              <a:t>cds.cern.ch</a:t>
            </a:r>
            <a:r>
              <a:rPr lang="en-GB" dirty="0"/>
              <a:t>/record/2732959/files/ATL-UPGRADE-PROC-2020-001.pdf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atlas.cern</a:t>
            </a:r>
            <a:r>
              <a:rPr lang="en-GB" dirty="0"/>
              <a:t>/Discover/Detector/Muon-Spectrometer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cds.cern.ch</a:t>
            </a:r>
            <a:r>
              <a:rPr lang="en-GB" dirty="0"/>
              <a:t>/record/2770861/files/ATL-MUON-SLIDE-2021-175.pdf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202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3.png"/><Relationship Id="rId4" Type="http://schemas.openxmlformats.org/officeDocument/2006/relationships/hyperlink" Target="https://pkorysko.web.cern.ch/C-Robot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4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Min </a:t>
            </a:r>
            <a:r>
              <a:rPr lang="en-GB" dirty="0" err="1"/>
              <a:t>jobb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CERN </a:t>
            </a:r>
            <a:r>
              <a:rPr lang="en-GB" dirty="0" err="1"/>
              <a:t>IdeaSquare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Dina Zimmermann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1CE66A-F822-87F1-2A35-0420E27E7A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8" y="674998"/>
            <a:ext cx="2185766" cy="8047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F8D067-B4C4-842F-CDE9-1A65A5CC86CE}"/>
              </a:ext>
            </a:extLst>
          </p:cNvPr>
          <p:cNvSpPr txBox="1"/>
          <p:nvPr/>
        </p:nvSpPr>
        <p:spPr>
          <a:xfrm>
            <a:off x="5163245" y="1559292"/>
            <a:ext cx="3684663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C-Robot</a:t>
            </a:r>
          </a:p>
          <a:p>
            <a:endParaRPr lang="en-CH" dirty="0"/>
          </a:p>
          <a:p>
            <a:r>
              <a:rPr lang="en-CH" dirty="0"/>
              <a:t>3D printing</a:t>
            </a:r>
          </a:p>
          <a:p>
            <a:endParaRPr lang="en-CH" dirty="0"/>
          </a:p>
          <a:p>
            <a:r>
              <a:rPr lang="en-CH" dirty="0"/>
              <a:t>Laser kutting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Video: </a:t>
            </a:r>
            <a:r>
              <a:rPr lang="en-GB" sz="1600" dirty="0">
                <a:hlinkClick r:id="rId4"/>
              </a:rPr>
              <a:t>https://pkorysko.web.cern.ch/C-Robot.html</a:t>
            </a:r>
            <a:endParaRPr lang="en-GB" sz="1600" dirty="0"/>
          </a:p>
          <a:p>
            <a:endParaRPr lang="en-CH" dirty="0"/>
          </a:p>
          <a:p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A03F37-EE13-B837-DA23-C21B3DC5419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013" t="-227" r="5758"/>
          <a:stretch/>
        </p:blipFill>
        <p:spPr>
          <a:xfrm>
            <a:off x="550808" y="1628500"/>
            <a:ext cx="4340278" cy="284041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3561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33DEE-1FD0-CE36-D81C-311BD0FF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Skrueholder for ATLAS MDT detektor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F7EDB2B-00CA-FE79-0FB2-E1027237A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00" y="1118092"/>
            <a:ext cx="4293870" cy="32224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9B1DED-9A65-CA3D-0131-E21DC07BB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594" y="1260056"/>
            <a:ext cx="2449426" cy="32659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0748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88620-3D13-D96A-BF7B-9DCF0BDA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Første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1453DD-72CA-0F3E-D19D-DABAD0FF98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52" b="12114"/>
          <a:stretch/>
        </p:blipFill>
        <p:spPr>
          <a:xfrm>
            <a:off x="565200" y="1118091"/>
            <a:ext cx="3153360" cy="351217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7A18CD5A-280F-A36E-8814-5E1D8D9B4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850" y="1118091"/>
            <a:ext cx="3402329" cy="35046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3780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B106E-48FB-8B6A-7E03-848D9AC61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Andre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83D566-FBFF-2961-A07D-7FA30EBF22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18" t="12274" r="9951" b="8353"/>
          <a:stretch/>
        </p:blipFill>
        <p:spPr>
          <a:xfrm>
            <a:off x="565200" y="1304652"/>
            <a:ext cx="4362422" cy="297996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8003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295978-EB8F-88CB-BE85-DABCD8288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536" y="830997"/>
            <a:ext cx="4659264" cy="348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711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Introduksjon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</a:t>
            </a:r>
            <a:r>
              <a:rPr lang="en-GB" dirty="0" err="1"/>
              <a:t>trådbinding</a:t>
            </a:r>
            <a:endParaRPr lang="en-GB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639" y="1330036"/>
            <a:ext cx="3588148" cy="2982165"/>
          </a:xfrm>
        </p:spPr>
        <p:txBody>
          <a:bodyPr>
            <a:normAutofit/>
          </a:bodyPr>
          <a:lstStyle/>
          <a:p>
            <a:r>
              <a:rPr lang="en-GB" dirty="0" err="1"/>
              <a:t>Sveising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fin, </a:t>
            </a:r>
            <a:r>
              <a:rPr lang="en-GB" dirty="0" err="1"/>
              <a:t>metallisk</a:t>
            </a:r>
            <a:r>
              <a:rPr lang="en-GB" dirty="0"/>
              <a:t> </a:t>
            </a:r>
            <a:r>
              <a:rPr lang="en-GB" dirty="0" err="1"/>
              <a:t>tråd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overflate</a:t>
            </a:r>
            <a:r>
              <a:rPr lang="en-GB" dirty="0"/>
              <a:t> for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skape</a:t>
            </a:r>
            <a:r>
              <a:rPr lang="en-GB" dirty="0"/>
              <a:t> </a:t>
            </a:r>
            <a:r>
              <a:rPr lang="en-GB" dirty="0" err="1"/>
              <a:t>elektrisk</a:t>
            </a:r>
            <a:r>
              <a:rPr lang="en-GB" dirty="0"/>
              <a:t> </a:t>
            </a:r>
            <a:r>
              <a:rPr lang="en-GB" dirty="0" err="1"/>
              <a:t>kontakt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Tjeneste</a:t>
            </a:r>
            <a:r>
              <a:rPr lang="en-GB" dirty="0"/>
              <a:t> </a:t>
            </a:r>
            <a:r>
              <a:rPr lang="en-GB" dirty="0" err="1"/>
              <a:t>hos</a:t>
            </a:r>
            <a:r>
              <a:rPr lang="en-GB" dirty="0"/>
              <a:t> Bonding Lab (</a:t>
            </a:r>
            <a:r>
              <a:rPr lang="en-GB" dirty="0" err="1"/>
              <a:t>BondLab</a:t>
            </a:r>
            <a:r>
              <a:rPr lang="en-GB" dirty="0"/>
              <a:t>) </a:t>
            </a:r>
            <a:r>
              <a:rPr lang="en-GB" dirty="0" err="1"/>
              <a:t>på</a:t>
            </a:r>
            <a:r>
              <a:rPr lang="en-GB" dirty="0"/>
              <a:t> CERN</a:t>
            </a:r>
          </a:p>
          <a:p>
            <a:endParaRPr lang="en-GB" dirty="0"/>
          </a:p>
          <a:p>
            <a:r>
              <a:rPr lang="en-GB" dirty="0"/>
              <a:t>Bruker </a:t>
            </a:r>
            <a:r>
              <a:rPr lang="en-GB" dirty="0" err="1"/>
              <a:t>ultralyd</a:t>
            </a:r>
            <a:r>
              <a:rPr lang="en-GB" dirty="0"/>
              <a:t> for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varme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feste</a:t>
            </a:r>
            <a:r>
              <a:rPr lang="en-GB" dirty="0"/>
              <a:t> </a:t>
            </a:r>
            <a:r>
              <a:rPr lang="en-GB" dirty="0" err="1"/>
              <a:t>tråden</a:t>
            </a:r>
            <a:endParaRPr lang="en-GB" dirty="0"/>
          </a:p>
        </p:txBody>
      </p:sp>
      <p:pic>
        <p:nvPicPr>
          <p:cNvPr id="5" name="Picture 4" descr="A picture containing text, indoor, person, person&#10;&#10;Description automatically generated">
            <a:extLst>
              <a:ext uri="{FF2B5EF4-FFF2-40B4-BE49-F238E27FC236}">
                <a16:creationId xmlns:a16="http://schemas.microsoft.com/office/drawing/2014/main" id="{26613A6E-9CEE-A8AB-3B7C-8C3301F06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833503" y="1560633"/>
            <a:ext cx="3540328" cy="26552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9074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DF75F-2530-64CF-2E78-D90DF70C2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BondLab på CERN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0EA1F6-4601-C3ED-CBF9-75ACA499A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2358" y="1207827"/>
            <a:ext cx="2949896" cy="3368043"/>
          </a:xfrm>
        </p:spPr>
        <p:txBody>
          <a:bodyPr/>
          <a:lstStyle/>
          <a:p>
            <a:r>
              <a:rPr lang="en-CH" dirty="0"/>
              <a:t>Die Bonder (CAMMAX DB 600)</a:t>
            </a:r>
          </a:p>
          <a:p>
            <a:endParaRPr lang="en-CH" dirty="0"/>
          </a:p>
          <a:p>
            <a:r>
              <a:rPr lang="en-CH" dirty="0"/>
              <a:t>Maskin for å plassere elektroniske chipper presist</a:t>
            </a:r>
          </a:p>
        </p:txBody>
      </p:sp>
      <p:pic>
        <p:nvPicPr>
          <p:cNvPr id="6" name="Picture 5" descr="A picture containing indoor, wall, desk, office&#10;&#10;Description automatically generated">
            <a:extLst>
              <a:ext uri="{FF2B5EF4-FFF2-40B4-BE49-F238E27FC236}">
                <a16:creationId xmlns:a16="http://schemas.microsoft.com/office/drawing/2014/main" id="{C706AA5A-305A-7136-5AD1-D8690704E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0" y="1207827"/>
            <a:ext cx="4048835" cy="303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4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DF75F-2530-64CF-2E78-D90DF70C2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BondLab på CERN</a:t>
            </a:r>
          </a:p>
        </p:txBody>
      </p:sp>
      <p:pic>
        <p:nvPicPr>
          <p:cNvPr id="4" name="Picture 3" descr="A picture containing text, indoor, office, cluttered&#10;&#10;Description automatically generated">
            <a:extLst>
              <a:ext uri="{FF2B5EF4-FFF2-40B4-BE49-F238E27FC236}">
                <a16:creationId xmlns:a16="http://schemas.microsoft.com/office/drawing/2014/main" id="{C67B339F-D940-8501-9EA0-226D032A1C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0" y="1118092"/>
            <a:ext cx="2796481" cy="369306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C2C9734-F95A-E0A4-8B95-B5BC23C6653C}"/>
              </a:ext>
            </a:extLst>
          </p:cNvPr>
          <p:cNvSpPr txBox="1">
            <a:spLocks/>
          </p:cNvSpPr>
          <p:nvPr/>
        </p:nvSpPr>
        <p:spPr>
          <a:xfrm>
            <a:off x="3662680" y="1118093"/>
            <a:ext cx="4074093" cy="500550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Automatisk Wire Bonder (DELVOTEC 640)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58E0A1-5D01-923E-6E56-F7207A91FFA3}"/>
              </a:ext>
            </a:extLst>
          </p:cNvPr>
          <p:cNvSpPr/>
          <p:nvPr/>
        </p:nvSpPr>
        <p:spPr>
          <a:xfrm>
            <a:off x="1282455" y="2738726"/>
            <a:ext cx="1444841" cy="627772"/>
          </a:xfrm>
          <a:prstGeom prst="ellipse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210E74E-2ED8-7844-4F78-14411703FB33}"/>
              </a:ext>
            </a:extLst>
          </p:cNvPr>
          <p:cNvCxnSpPr>
            <a:cxnSpLocks/>
          </p:cNvCxnSpPr>
          <p:nvPr/>
        </p:nvCxnSpPr>
        <p:spPr>
          <a:xfrm flipH="1">
            <a:off x="1836751" y="1892410"/>
            <a:ext cx="1765190" cy="75537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76DB23E-0F81-6F9D-D4FF-DC8A920221C8}"/>
              </a:ext>
            </a:extLst>
          </p:cNvPr>
          <p:cNvCxnSpPr>
            <a:cxnSpLocks/>
          </p:cNvCxnSpPr>
          <p:nvPr/>
        </p:nvCxnSpPr>
        <p:spPr>
          <a:xfrm flipH="1">
            <a:off x="2666557" y="2464408"/>
            <a:ext cx="951286" cy="401541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63748A4C-9255-1E1E-AB92-8811255010D3}"/>
              </a:ext>
            </a:extLst>
          </p:cNvPr>
          <p:cNvSpPr txBox="1">
            <a:spLocks/>
          </p:cNvSpPr>
          <p:nvPr/>
        </p:nvSpPr>
        <p:spPr>
          <a:xfrm>
            <a:off x="3662680" y="2301212"/>
            <a:ext cx="4074093" cy="3368043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Trenger et justerbart bord (slik som denne)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381FAD6-C9A5-BABA-13FF-2B0CE6067C45}"/>
              </a:ext>
            </a:extLst>
          </p:cNvPr>
          <p:cNvSpPr txBox="1">
            <a:spLocks/>
          </p:cNvSpPr>
          <p:nvPr/>
        </p:nvSpPr>
        <p:spPr>
          <a:xfrm>
            <a:off x="3682153" y="1443112"/>
            <a:ext cx="4074093" cy="179647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dirty="0"/>
          </a:p>
          <a:p>
            <a:r>
              <a:rPr lang="en-CH" dirty="0"/>
              <a:t>Nålen beveger seg ikke opp og ned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4016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DF75F-2530-64CF-2E78-D90DF70C2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Utfordring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E6CF8AC-D4C9-1AEB-4B6E-5CC1B33E441B}"/>
              </a:ext>
            </a:extLst>
          </p:cNvPr>
          <p:cNvSpPr txBox="1">
            <a:spLocks/>
          </p:cNvSpPr>
          <p:nvPr/>
        </p:nvSpPr>
        <p:spPr>
          <a:xfrm>
            <a:off x="4572000" y="1229323"/>
            <a:ext cx="4074093" cy="3368043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Bestilt ny automatisk Wire Bonder</a:t>
            </a:r>
          </a:p>
          <a:p>
            <a:endParaRPr lang="en-CH" dirty="0"/>
          </a:p>
          <a:p>
            <a:r>
              <a:rPr lang="en-CH" dirty="0"/>
              <a:t>Det gamle høydebordet ble bygd av en tidligere ansatt for mange år siden</a:t>
            </a:r>
          </a:p>
          <a:p>
            <a:endParaRPr lang="en-CH" dirty="0"/>
          </a:p>
          <a:p>
            <a:r>
              <a:rPr lang="en-CH" dirty="0"/>
              <a:t>Utfordring: trenger å bygge et nytt høyde-justerbart bord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pic>
        <p:nvPicPr>
          <p:cNvPr id="7" name="Picture 6" descr="A picture containing indoor, worktable&#10;&#10;Description automatically generated">
            <a:extLst>
              <a:ext uri="{FF2B5EF4-FFF2-40B4-BE49-F238E27FC236}">
                <a16:creationId xmlns:a16="http://schemas.microsoft.com/office/drawing/2014/main" id="{48A2C833-B385-D845-8167-B0DAEFD46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0" y="1229323"/>
            <a:ext cx="3728113" cy="279608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1013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145A7-B0C2-59CA-4F83-AF89E1497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Nytt høyde-justerbart bord</a:t>
            </a:r>
          </a:p>
        </p:txBody>
      </p:sp>
      <p:pic>
        <p:nvPicPr>
          <p:cNvPr id="5" name="Picture 4" descr="A picture containing indoor, counter, table, worktable&#10;&#10;Description automatically generated">
            <a:extLst>
              <a:ext uri="{FF2B5EF4-FFF2-40B4-BE49-F238E27FC236}">
                <a16:creationId xmlns:a16="http://schemas.microsoft.com/office/drawing/2014/main" id="{C3D5AE11-5644-0BB4-01C3-F46134D4B4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82" t="6603" r="12047" b="6051"/>
          <a:stretch/>
        </p:blipFill>
        <p:spPr>
          <a:xfrm>
            <a:off x="565200" y="1221474"/>
            <a:ext cx="3425424" cy="296156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E6C8CA3-C65B-9862-96B2-0E964F965E54}"/>
              </a:ext>
            </a:extLst>
          </p:cNvPr>
          <p:cNvSpPr txBox="1">
            <a:spLocks/>
          </p:cNvSpPr>
          <p:nvPr/>
        </p:nvSpPr>
        <p:spPr>
          <a:xfrm>
            <a:off x="4312693" y="1221474"/>
            <a:ext cx="4074093" cy="3368043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Siste prototype</a:t>
            </a:r>
          </a:p>
          <a:p>
            <a:endParaRPr lang="en-CH" dirty="0"/>
          </a:p>
          <a:p>
            <a:r>
              <a:rPr lang="en-CH" dirty="0"/>
              <a:t>Plexiglass plater laserkuttet på IdeaSquare</a:t>
            </a:r>
          </a:p>
          <a:p>
            <a:endParaRPr lang="en-CH" dirty="0"/>
          </a:p>
          <a:p>
            <a:r>
              <a:rPr lang="en-CH" dirty="0"/>
              <a:t>Fordel: kan raskt og billig teste design, før man sender det til produksjon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0370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now, outdoor, tree, skiing&#10;&#10;Description automatically generated">
            <a:extLst>
              <a:ext uri="{FF2B5EF4-FFF2-40B4-BE49-F238E27FC236}">
                <a16:creationId xmlns:a16="http://schemas.microsoft.com/office/drawing/2014/main" id="{560D3487-AD22-4534-744C-89EBAAC81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4074" y="1302847"/>
            <a:ext cx="4122644" cy="309198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833ABFAF-A02F-0AB5-D1D9-6E4482F75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35060" y="1440463"/>
            <a:ext cx="3993137" cy="257823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sz="1800" dirty="0"/>
              <a:t>Dina</a:t>
            </a:r>
            <a:br>
              <a:rPr lang="en-GB" sz="1800" dirty="0"/>
            </a:br>
            <a:endParaRPr lang="en-GB" dirty="0"/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44AB4A73-DE24-C82D-4D41-315F5F23D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7776" y="787516"/>
            <a:ext cx="4668195" cy="500549"/>
          </a:xfrm>
        </p:spPr>
        <p:txBody>
          <a:bodyPr/>
          <a:lstStyle/>
          <a:p>
            <a:r>
              <a:rPr lang="en-GB" dirty="0" err="1"/>
              <a:t>Hvem</a:t>
            </a:r>
            <a:r>
              <a:rPr lang="en-GB" dirty="0"/>
              <a:t> er </a:t>
            </a:r>
            <a:r>
              <a:rPr lang="en-GB" dirty="0" err="1"/>
              <a:t>jeg</a:t>
            </a:r>
            <a:r>
              <a:rPr lang="en-GB" dirty="0"/>
              <a:t>?</a:t>
            </a:r>
          </a:p>
        </p:txBody>
      </p:sp>
      <p:pic>
        <p:nvPicPr>
          <p:cNvPr id="3" name="Graphic 2" descr="Female Profile outline">
            <a:extLst>
              <a:ext uri="{FF2B5EF4-FFF2-40B4-BE49-F238E27FC236}">
                <a16:creationId xmlns:a16="http://schemas.microsoft.com/office/drawing/2014/main" id="{B6C61CC6-0E53-D290-5338-3C42E56C0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08393" y="1503843"/>
            <a:ext cx="500549" cy="500549"/>
          </a:xfrm>
          <a:prstGeom prst="rect">
            <a:avLst/>
          </a:prstGeom>
        </p:spPr>
      </p:pic>
      <p:pic>
        <p:nvPicPr>
          <p:cNvPr id="6" name="Graphic 5" descr="Address Book outline">
            <a:extLst>
              <a:ext uri="{FF2B5EF4-FFF2-40B4-BE49-F238E27FC236}">
                <a16:creationId xmlns:a16="http://schemas.microsoft.com/office/drawing/2014/main" id="{4C552021-E083-31E7-54A7-8F9B7B4E96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08393" y="2071201"/>
            <a:ext cx="500549" cy="500549"/>
          </a:xfrm>
          <a:prstGeom prst="rect">
            <a:avLst/>
          </a:prstGeom>
        </p:spPr>
      </p:pic>
      <p:pic>
        <p:nvPicPr>
          <p:cNvPr id="10" name="Graphic 9" descr="Blueprint outline">
            <a:extLst>
              <a:ext uri="{FF2B5EF4-FFF2-40B4-BE49-F238E27FC236}">
                <a16:creationId xmlns:a16="http://schemas.microsoft.com/office/drawing/2014/main" id="{971CAE0E-D0E2-72D9-422B-C0C2B98E6C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08392" y="2729580"/>
            <a:ext cx="500549" cy="5005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8CBDA7-1D3D-755D-F5B2-2A55734389B5}"/>
              </a:ext>
            </a:extLst>
          </p:cNvPr>
          <p:cNvSpPr txBox="1"/>
          <p:nvPr/>
        </p:nvSpPr>
        <p:spPr>
          <a:xfrm>
            <a:off x="4552903" y="2578764"/>
            <a:ext cx="2840673" cy="560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 err="1"/>
              <a:t>Sivilingeniør</a:t>
            </a:r>
            <a:r>
              <a:rPr lang="en-GB" dirty="0"/>
              <a:t> </a:t>
            </a:r>
            <a:r>
              <a:rPr lang="en-GB" dirty="0" err="1"/>
              <a:t>innen</a:t>
            </a:r>
            <a:r>
              <a:rPr lang="en-GB" dirty="0"/>
              <a:t> </a:t>
            </a:r>
            <a:r>
              <a:rPr lang="en-GB" dirty="0" err="1"/>
              <a:t>bygg</a:t>
            </a:r>
            <a:endParaRPr lang="en-GB" sz="1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3B9B26-97D9-27B8-D1C8-484A365537C3}"/>
              </a:ext>
            </a:extLst>
          </p:cNvPr>
          <p:cNvSpPr txBox="1"/>
          <p:nvPr/>
        </p:nvSpPr>
        <p:spPr>
          <a:xfrm>
            <a:off x="4530249" y="2004391"/>
            <a:ext cx="837663" cy="560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800" dirty="0"/>
              <a:t>24 </a:t>
            </a:r>
            <a:r>
              <a:rPr lang="en-GB" sz="1800" dirty="0" err="1"/>
              <a:t>år</a:t>
            </a:r>
            <a:r>
              <a:rPr lang="en-GB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029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/>
      <p:bldP spid="12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00BCC-5D26-3CAD-769E-C87283E9F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4828" y="1633073"/>
            <a:ext cx="3528721" cy="1433553"/>
          </a:xfrm>
        </p:spPr>
        <p:txBody>
          <a:bodyPr>
            <a:normAutofit fontScale="90000"/>
          </a:bodyPr>
          <a:lstStyle/>
          <a:p>
            <a:r>
              <a:rPr lang="en-CH" dirty="0"/>
              <a:t>Hva kan dere om mikrokontrollere?</a:t>
            </a:r>
          </a:p>
        </p:txBody>
      </p:sp>
    </p:spTree>
    <p:extLst>
      <p:ext uri="{BB962C8B-B14F-4D97-AF65-F5344CB8AC3E}">
        <p14:creationId xmlns:p14="http://schemas.microsoft.com/office/powerpoint/2010/main" val="1678857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FB4AF-9281-64E1-34D0-4AF2863EF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Siste (uoffisielle) prosjekt</a:t>
            </a:r>
          </a:p>
        </p:txBody>
      </p:sp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7DBB487D-B73C-5E0C-3178-47F8F4A56A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5" b="6806"/>
          <a:stretch/>
        </p:blipFill>
        <p:spPr>
          <a:xfrm>
            <a:off x="1932298" y="1127179"/>
            <a:ext cx="3998239" cy="387594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61F4C30F-7F98-3193-B518-3F114BDD8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826" y="1127179"/>
            <a:ext cx="667294" cy="28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37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G_3759_52C56C85-156E-4C63-A5A4-83285F047C9F.mp4">
            <a:hlinkClick r:id="" action="ppaction://media"/>
            <a:extLst>
              <a:ext uri="{FF2B5EF4-FFF2-40B4-BE49-F238E27FC236}">
                <a16:creationId xmlns:a16="http://schemas.microsoft.com/office/drawing/2014/main" id="{A145EDA3-88F2-6E30-71E4-EE116C88DBB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69177" y="748937"/>
            <a:ext cx="2119826" cy="3767546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174EBBE8-F026-C5AA-F281-A94EF4053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81" y="2830286"/>
            <a:ext cx="1361722" cy="136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rduino - Servo Motor">
            <a:extLst>
              <a:ext uri="{FF2B5EF4-FFF2-40B4-BE49-F238E27FC236}">
                <a16:creationId xmlns:a16="http://schemas.microsoft.com/office/drawing/2014/main" id="{A6D07B1F-D9CE-3177-AFEA-5FA40012C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94909" y="1127663"/>
            <a:ext cx="1530531" cy="135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Jumbo Pipe Cleaners For Crafts | Art &amp; Craft Factory">
            <a:extLst>
              <a:ext uri="{FF2B5EF4-FFF2-40B4-BE49-F238E27FC236}">
                <a16:creationId xmlns:a16="http://schemas.microsoft.com/office/drawing/2014/main" id="{AD43B10C-439C-1221-2A7F-93F299DB7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859" y="2149465"/>
            <a:ext cx="1361722" cy="87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F53E93B0-E500-ADB1-9D6B-BF6EA4BCE560}"/>
              </a:ext>
            </a:extLst>
          </p:cNvPr>
          <p:cNvSpPr/>
          <p:nvPr/>
        </p:nvSpPr>
        <p:spPr>
          <a:xfrm>
            <a:off x="5364480" y="1576121"/>
            <a:ext cx="1981694" cy="1550256"/>
          </a:xfrm>
          <a:custGeom>
            <a:avLst/>
            <a:gdLst>
              <a:gd name="connsiteX0" fmla="*/ 1410789 w 1981694"/>
              <a:gd name="connsiteY0" fmla="*/ 1550256 h 1550256"/>
              <a:gd name="connsiteX1" fmla="*/ 1463040 w 1981694"/>
              <a:gd name="connsiteY1" fmla="*/ 714233 h 1550256"/>
              <a:gd name="connsiteX2" fmla="*/ 1968137 w 1981694"/>
              <a:gd name="connsiteY2" fmla="*/ 409433 h 1550256"/>
              <a:gd name="connsiteX3" fmla="*/ 844731 w 1981694"/>
              <a:gd name="connsiteY3" fmla="*/ 130 h 1550256"/>
              <a:gd name="connsiteX4" fmla="*/ 330926 w 1981694"/>
              <a:gd name="connsiteY4" fmla="*/ 452976 h 1550256"/>
              <a:gd name="connsiteX5" fmla="*/ 0 w 1981694"/>
              <a:gd name="connsiteY5" fmla="*/ 339765 h 155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1694" h="1550256">
                <a:moveTo>
                  <a:pt x="1410789" y="1550256"/>
                </a:moveTo>
                <a:cubicBezTo>
                  <a:pt x="1390469" y="1227313"/>
                  <a:pt x="1370149" y="904370"/>
                  <a:pt x="1463040" y="714233"/>
                </a:cubicBezTo>
                <a:cubicBezTo>
                  <a:pt x="1555931" y="524096"/>
                  <a:pt x="2071188" y="528450"/>
                  <a:pt x="1968137" y="409433"/>
                </a:cubicBezTo>
                <a:cubicBezTo>
                  <a:pt x="1865086" y="290416"/>
                  <a:pt x="1117599" y="-7127"/>
                  <a:pt x="844731" y="130"/>
                </a:cubicBezTo>
                <a:cubicBezTo>
                  <a:pt x="571863" y="7387"/>
                  <a:pt x="471714" y="396370"/>
                  <a:pt x="330926" y="452976"/>
                </a:cubicBezTo>
                <a:cubicBezTo>
                  <a:pt x="190138" y="509582"/>
                  <a:pt x="130629" y="281708"/>
                  <a:pt x="0" y="339765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968100-B8F8-C133-2BE7-13ED7FDF64F2}"/>
              </a:ext>
            </a:extLst>
          </p:cNvPr>
          <p:cNvSpPr txBox="1"/>
          <p:nvPr/>
        </p:nvSpPr>
        <p:spPr>
          <a:xfrm>
            <a:off x="6200503" y="4038119"/>
            <a:ext cx="1843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ESP 32 MH-ET LIVE</a:t>
            </a:r>
          </a:p>
        </p:txBody>
      </p:sp>
    </p:spTree>
    <p:extLst>
      <p:ext uri="{BB962C8B-B14F-4D97-AF65-F5344CB8AC3E}">
        <p14:creationId xmlns:p14="http://schemas.microsoft.com/office/powerpoint/2010/main" val="343515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461F0-2676-88B7-66BF-6C7201093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Siste prototype</a:t>
            </a:r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5A2DB912-7D57-C060-4980-CDE9946E22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55" r="26688"/>
          <a:stretch/>
        </p:blipFill>
        <p:spPr>
          <a:xfrm rot="5400000">
            <a:off x="2432666" y="531317"/>
            <a:ext cx="3196044" cy="436959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74807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9647C-B705-49F5-60BC-B805DAC51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582" y="1215062"/>
            <a:ext cx="3528721" cy="1433553"/>
          </a:xfrm>
        </p:spPr>
        <p:txBody>
          <a:bodyPr/>
          <a:lstStyle/>
          <a:p>
            <a:r>
              <a:rPr lang="en-CH" dirty="0"/>
              <a:t>Takk for meg!</a:t>
            </a:r>
          </a:p>
        </p:txBody>
      </p:sp>
    </p:spTree>
    <p:extLst>
      <p:ext uri="{BB962C8B-B14F-4D97-AF65-F5344CB8AC3E}">
        <p14:creationId xmlns:p14="http://schemas.microsoft.com/office/powerpoint/2010/main" val="2623734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263F7-9539-E14C-C6D1-2984C5B79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2050" name="Picture 2" descr="Lillestrøm videregående skole – Wikipedia">
            <a:extLst>
              <a:ext uri="{FF2B5EF4-FFF2-40B4-BE49-F238E27FC236}">
                <a16:creationId xmlns:a16="http://schemas.microsoft.com/office/drawing/2014/main" id="{C69520EF-AC6D-CA08-CA08-F9AE4CBDC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56" y="196311"/>
            <a:ext cx="7374123" cy="4750877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4" descr="Books with solid fill">
            <a:extLst>
              <a:ext uri="{FF2B5EF4-FFF2-40B4-BE49-F238E27FC236}">
                <a16:creationId xmlns:a16="http://schemas.microsoft.com/office/drawing/2014/main" id="{013F34BE-5FDA-8F07-A9C6-69A1AA3CD3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83769" y="270623"/>
            <a:ext cx="346920" cy="3469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9EBDF9-2403-15C5-B2A2-E5E556F01F5A}"/>
              </a:ext>
            </a:extLst>
          </p:cNvPr>
          <p:cNvSpPr txBox="1"/>
          <p:nvPr/>
        </p:nvSpPr>
        <p:spPr>
          <a:xfrm>
            <a:off x="4030689" y="196311"/>
            <a:ext cx="1393330" cy="4160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H" sz="1600" dirty="0"/>
              <a:t>Fysikk 1 og 2</a:t>
            </a:r>
          </a:p>
        </p:txBody>
      </p:sp>
      <p:pic>
        <p:nvPicPr>
          <p:cNvPr id="7" name="Graphic 6" descr="Books with solid fill">
            <a:extLst>
              <a:ext uri="{FF2B5EF4-FFF2-40B4-BE49-F238E27FC236}">
                <a16:creationId xmlns:a16="http://schemas.microsoft.com/office/drawing/2014/main" id="{8EABD11C-CC86-1DB5-C815-EE71D770FD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83769" y="670663"/>
            <a:ext cx="346920" cy="346920"/>
          </a:xfrm>
          <a:prstGeom prst="rect">
            <a:avLst/>
          </a:prstGeom>
        </p:spPr>
      </p:pic>
      <p:pic>
        <p:nvPicPr>
          <p:cNvPr id="8" name="Graphic 7" descr="Books with solid fill">
            <a:extLst>
              <a:ext uri="{FF2B5EF4-FFF2-40B4-BE49-F238E27FC236}">
                <a16:creationId xmlns:a16="http://schemas.microsoft.com/office/drawing/2014/main" id="{311C5ADB-451B-13A8-0F57-4D491EAC07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83769" y="1017583"/>
            <a:ext cx="346920" cy="3469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FD00EA-059D-EC1C-0629-3B0E683752F3}"/>
              </a:ext>
            </a:extLst>
          </p:cNvPr>
          <p:cNvSpPr txBox="1"/>
          <p:nvPr/>
        </p:nvSpPr>
        <p:spPr>
          <a:xfrm>
            <a:off x="4377609" y="1311195"/>
            <a:ext cx="1802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Historie og filosofi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2DE8306-8066-4F1E-E949-A228DD42D874}"/>
              </a:ext>
            </a:extLst>
          </p:cNvPr>
          <p:cNvCxnSpPr>
            <a:cxnSpLocks/>
          </p:cNvCxnSpPr>
          <p:nvPr/>
        </p:nvCxnSpPr>
        <p:spPr>
          <a:xfrm>
            <a:off x="4094629" y="1191043"/>
            <a:ext cx="260873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8D588F3-EF19-D00B-DC26-48D6EDEEDA83}"/>
              </a:ext>
            </a:extLst>
          </p:cNvPr>
          <p:cNvSpPr txBox="1"/>
          <p:nvPr/>
        </p:nvSpPr>
        <p:spPr>
          <a:xfrm>
            <a:off x="4034331" y="591688"/>
            <a:ext cx="2157963" cy="4160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H" sz="1600" dirty="0"/>
              <a:t>Matematikk R1 og R2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41903A-04D2-56E2-FDD6-04841D2CD83A}"/>
              </a:ext>
            </a:extLst>
          </p:cNvPr>
          <p:cNvSpPr txBox="1"/>
          <p:nvPr/>
        </p:nvSpPr>
        <p:spPr>
          <a:xfrm>
            <a:off x="4030689" y="929728"/>
            <a:ext cx="2736327" cy="4160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H" sz="1600" dirty="0"/>
              <a:t>Teknologi og forskningslære</a:t>
            </a:r>
          </a:p>
        </p:txBody>
      </p:sp>
    </p:spTree>
    <p:extLst>
      <p:ext uri="{BB962C8B-B14F-4D97-AF65-F5344CB8AC3E}">
        <p14:creationId xmlns:p14="http://schemas.microsoft.com/office/powerpoint/2010/main" val="336179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miling for the camera&#10;&#10;Description automatically generated with low confidence">
            <a:extLst>
              <a:ext uri="{FF2B5EF4-FFF2-40B4-BE49-F238E27FC236}">
                <a16:creationId xmlns:a16="http://schemas.microsoft.com/office/drawing/2014/main" id="{0179C017-5F33-BB16-8EA9-F09871BADD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10" b="333"/>
          <a:stretch/>
        </p:blipFill>
        <p:spPr>
          <a:xfrm>
            <a:off x="5932562" y="1092809"/>
            <a:ext cx="2765134" cy="346041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074" name="Picture 2" descr="Introducing NTNU: The Norwegian University of Science &amp; Technology - Life  in Norway">
            <a:extLst>
              <a:ext uri="{FF2B5EF4-FFF2-40B4-BE49-F238E27FC236}">
                <a16:creationId xmlns:a16="http://schemas.microsoft.com/office/drawing/2014/main" id="{A1EBB8DC-B9A3-E928-30C7-2BBDA7AA4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29" y="840554"/>
            <a:ext cx="4670011" cy="3051187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4">
            <a:extLst>
              <a:ext uri="{FF2B5EF4-FFF2-40B4-BE49-F238E27FC236}">
                <a16:creationId xmlns:a16="http://schemas.microsoft.com/office/drawing/2014/main" id="{5C31002B-E69A-A7AF-2CC5-667C3F095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903" y="340005"/>
            <a:ext cx="4668195" cy="500549"/>
          </a:xfrm>
        </p:spPr>
        <p:txBody>
          <a:bodyPr/>
          <a:lstStyle/>
          <a:p>
            <a:r>
              <a:rPr lang="en-GB" dirty="0"/>
              <a:t>Trondheim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518789-7808-01BE-789E-19BA7BB8A2D4}"/>
              </a:ext>
            </a:extLst>
          </p:cNvPr>
          <p:cNvSpPr txBox="1"/>
          <p:nvPr/>
        </p:nvSpPr>
        <p:spPr>
          <a:xfrm>
            <a:off x="803424" y="4118280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Bygg og miljøteknikk </a:t>
            </a:r>
          </a:p>
        </p:txBody>
      </p:sp>
      <p:pic>
        <p:nvPicPr>
          <p:cNvPr id="14" name="Graphic 13" descr="Fast Forward with solid fill">
            <a:extLst>
              <a:ext uri="{FF2B5EF4-FFF2-40B4-BE49-F238E27FC236}">
                <a16:creationId xmlns:a16="http://schemas.microsoft.com/office/drawing/2014/main" id="{3B03BFBA-C6D3-F200-581B-1598A39ACF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80199" y="4088911"/>
            <a:ext cx="385201" cy="3852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024B1A-65F7-E973-7150-39975895CB31}"/>
              </a:ext>
            </a:extLst>
          </p:cNvPr>
          <p:cNvSpPr txBox="1"/>
          <p:nvPr/>
        </p:nvSpPr>
        <p:spPr>
          <a:xfrm>
            <a:off x="3630497" y="4076121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Konstruksjon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2A3724-F509-FB14-2371-E5759C4B6835}"/>
              </a:ext>
            </a:extLst>
          </p:cNvPr>
          <p:cNvSpPr txBox="1"/>
          <p:nvPr/>
        </p:nvSpPr>
        <p:spPr>
          <a:xfrm>
            <a:off x="2197077" y="4553220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Maskin (produktutvikling)</a:t>
            </a:r>
          </a:p>
        </p:txBody>
      </p:sp>
      <p:pic>
        <p:nvPicPr>
          <p:cNvPr id="3" name="Graphic 2" descr="Fast Forward with solid fill">
            <a:extLst>
              <a:ext uri="{FF2B5EF4-FFF2-40B4-BE49-F238E27FC236}">
                <a16:creationId xmlns:a16="http://schemas.microsoft.com/office/drawing/2014/main" id="{0A223F3B-EEDE-77A5-F933-9C1D5F7092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25258" y="4566720"/>
            <a:ext cx="385201" cy="38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87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A6E0D-2DE8-9809-4091-06DEDB387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Min første jobb på CERN IdeaSquare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CCF7ED4B-5475-9CDA-69DD-C938CCA6A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54" y="1118092"/>
            <a:ext cx="5475831" cy="3652057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487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7704ACB5-A6DC-719A-80F1-0E801C465A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48" r="10599"/>
          <a:stretch/>
        </p:blipFill>
        <p:spPr>
          <a:xfrm>
            <a:off x="1733005" y="364331"/>
            <a:ext cx="5677989" cy="441483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BE329F0-96F3-6799-A38D-0D4CB2674BE3}"/>
              </a:ext>
            </a:extLst>
          </p:cNvPr>
          <p:cNvSpPr/>
          <p:nvPr/>
        </p:nvSpPr>
        <p:spPr>
          <a:xfrm>
            <a:off x="4693920" y="3370218"/>
            <a:ext cx="444137" cy="444137"/>
          </a:xfrm>
          <a:prstGeom prst="ellipse">
            <a:avLst/>
          </a:prstGeom>
          <a:noFill/>
          <a:ln w="19050">
            <a:solidFill>
              <a:srgbClr val="E6003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CD2AB5-EBFD-FE81-164D-3864894362DD}"/>
              </a:ext>
            </a:extLst>
          </p:cNvPr>
          <p:cNvSpPr/>
          <p:nvPr/>
        </p:nvSpPr>
        <p:spPr>
          <a:xfrm>
            <a:off x="5342709" y="1145178"/>
            <a:ext cx="444137" cy="444137"/>
          </a:xfrm>
          <a:prstGeom prst="ellipse">
            <a:avLst/>
          </a:prstGeom>
          <a:noFill/>
          <a:ln w="19050">
            <a:solidFill>
              <a:srgbClr val="E6003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A4A19C-5B5A-62AC-B010-351957EABCB7}"/>
              </a:ext>
            </a:extLst>
          </p:cNvPr>
          <p:cNvSpPr txBox="1"/>
          <p:nvPr/>
        </p:nvSpPr>
        <p:spPr>
          <a:xfrm>
            <a:off x="5033553" y="1559497"/>
            <a:ext cx="1368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bg1"/>
                </a:solidFill>
                <a:highlight>
                  <a:srgbClr val="000000"/>
                </a:highlight>
              </a:rPr>
              <a:t>IdeaSquare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E77143-4A42-22F9-3086-F73E2FA7C1FB}"/>
              </a:ext>
            </a:extLst>
          </p:cNvPr>
          <p:cNvSpPr txBox="1"/>
          <p:nvPr/>
        </p:nvSpPr>
        <p:spPr>
          <a:xfrm>
            <a:off x="4693920" y="3814355"/>
            <a:ext cx="1368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bg1"/>
                </a:solidFill>
                <a:highlight>
                  <a:srgbClr val="000000"/>
                </a:highlight>
              </a:rPr>
              <a:t>Oss</a:t>
            </a:r>
          </a:p>
        </p:txBody>
      </p:sp>
    </p:spTree>
    <p:extLst>
      <p:ext uri="{BB962C8B-B14F-4D97-AF65-F5344CB8AC3E}">
        <p14:creationId xmlns:p14="http://schemas.microsoft.com/office/powerpoint/2010/main" val="252733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3EE05582-CAF3-FEE1-50B7-48756C4AF7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5" b="6806"/>
          <a:stretch/>
        </p:blipFill>
        <p:spPr>
          <a:xfrm>
            <a:off x="1932298" y="236779"/>
            <a:ext cx="4916735" cy="476634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149E79C7-2B44-E341-A3B6-1993B6C5B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34" y="236779"/>
            <a:ext cx="962660" cy="21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680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73340-EB8A-ED68-C4D4-8654518E5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Verksteder</a:t>
            </a:r>
          </a:p>
        </p:txBody>
      </p:sp>
      <p:pic>
        <p:nvPicPr>
          <p:cNvPr id="4" name="Picture 3" descr="A picture containing floor, indoor, ceiling, room&#10;&#10;Description automatically generated">
            <a:extLst>
              <a:ext uri="{FF2B5EF4-FFF2-40B4-BE49-F238E27FC236}">
                <a16:creationId xmlns:a16="http://schemas.microsoft.com/office/drawing/2014/main" id="{745E100B-16BC-63D8-975C-9D1B6A55B7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7" r="38706"/>
          <a:stretch/>
        </p:blipFill>
        <p:spPr>
          <a:xfrm>
            <a:off x="565200" y="1118092"/>
            <a:ext cx="2621281" cy="342157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 descr="A picture containing text, indoor, wall, floor&#10;&#10;Description automatically generated">
            <a:extLst>
              <a:ext uri="{FF2B5EF4-FFF2-40B4-BE49-F238E27FC236}">
                <a16:creationId xmlns:a16="http://schemas.microsoft.com/office/drawing/2014/main" id="{D708D948-FB62-03EB-9D99-26D78F9AEC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527" r="1"/>
          <a:stretch/>
        </p:blipFill>
        <p:spPr>
          <a:xfrm>
            <a:off x="6054502" y="1095473"/>
            <a:ext cx="2674518" cy="34304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 descr="A picture containing text, indoor, ceiling, floor&#10;&#10;Description automatically generated">
            <a:extLst>
              <a:ext uri="{FF2B5EF4-FFF2-40B4-BE49-F238E27FC236}">
                <a16:creationId xmlns:a16="http://schemas.microsoft.com/office/drawing/2014/main" id="{C04176D7-B89B-B43D-4C33-26B697DD13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372"/>
          <a:stretch/>
        </p:blipFill>
        <p:spPr>
          <a:xfrm>
            <a:off x="3261358" y="1118092"/>
            <a:ext cx="2674659" cy="342157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632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1CE66A-F822-87F1-2A35-0420E27E7A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8" y="674998"/>
            <a:ext cx="2185766" cy="8047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F8D067-B4C4-842F-CDE9-1A65A5CC86CE}"/>
              </a:ext>
            </a:extLst>
          </p:cNvPr>
          <p:cNvSpPr txBox="1"/>
          <p:nvPr/>
        </p:nvSpPr>
        <p:spPr>
          <a:xfrm>
            <a:off x="4908529" y="1588168"/>
            <a:ext cx="368466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Linear Electron Beam på CERN</a:t>
            </a:r>
          </a:p>
          <a:p>
            <a:endParaRPr lang="en-CH" dirty="0"/>
          </a:p>
          <a:p>
            <a:r>
              <a:rPr lang="en-CH" dirty="0"/>
              <a:t>Medisinsk forskning på radioterapi</a:t>
            </a:r>
          </a:p>
          <a:p>
            <a:endParaRPr lang="en-CH" dirty="0"/>
          </a:p>
          <a:p>
            <a:r>
              <a:rPr lang="en-CH" dirty="0"/>
              <a:t>Utfordring: trenger å bytte ut prøver samtidig som akseletaroten kjører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093E27E-0424-16BC-F2A5-87EBCE642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08" y="1588168"/>
            <a:ext cx="4271433" cy="27432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66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618</TotalTime>
  <Words>614</Words>
  <Application>Microsoft Macintosh PowerPoint</Application>
  <PresentationFormat>On-screen Show (16:9)</PresentationFormat>
  <Paragraphs>123</Paragraphs>
  <Slides>24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Helvetica</vt:lpstr>
      <vt:lpstr>Helvetica 75</vt:lpstr>
      <vt:lpstr>Opcion Foto</vt:lpstr>
      <vt:lpstr>Min jobb på CERN IdeaSquare</vt:lpstr>
      <vt:lpstr>Hvem er jeg?</vt:lpstr>
      <vt:lpstr>PowerPoint Presentation</vt:lpstr>
      <vt:lpstr>Trondheim</vt:lpstr>
      <vt:lpstr>Min første jobb på CERN IdeaSquare</vt:lpstr>
      <vt:lpstr>PowerPoint Presentation</vt:lpstr>
      <vt:lpstr>PowerPoint Presentation</vt:lpstr>
      <vt:lpstr>Verksteder</vt:lpstr>
      <vt:lpstr>PowerPoint Presentation</vt:lpstr>
      <vt:lpstr>PowerPoint Presentation</vt:lpstr>
      <vt:lpstr>Skrueholder for ATLAS MDT detektor</vt:lpstr>
      <vt:lpstr>Første prototype</vt:lpstr>
      <vt:lpstr>Andre prototype</vt:lpstr>
      <vt:lpstr>PowerPoint Presentation</vt:lpstr>
      <vt:lpstr>Introduksjon til trådbinding</vt:lpstr>
      <vt:lpstr>BondLab på CERN</vt:lpstr>
      <vt:lpstr>BondLab på CERN</vt:lpstr>
      <vt:lpstr>Utfordring</vt:lpstr>
      <vt:lpstr>Nytt høyde-justerbart bord</vt:lpstr>
      <vt:lpstr>Hva kan dere om mikrokontrollere?</vt:lpstr>
      <vt:lpstr>Siste (uoffisielle) prosjekt</vt:lpstr>
      <vt:lpstr>PowerPoint Presentation</vt:lpstr>
      <vt:lpstr>Siste prototype</vt:lpstr>
      <vt:lpstr>Takk for meg!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Longva Zimmermann</cp:lastModifiedBy>
  <cp:revision>9</cp:revision>
  <dcterms:created xsi:type="dcterms:W3CDTF">2022-01-18T18:56:13Z</dcterms:created>
  <dcterms:modified xsi:type="dcterms:W3CDTF">2023-03-28T13:05:54Z</dcterms:modified>
  <cp:category/>
</cp:coreProperties>
</file>