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4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5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6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7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549" r:id="rId1"/>
    <p:sldMasterId id="2147487688" r:id="rId2"/>
    <p:sldMasterId id="2147487891" r:id="rId3"/>
    <p:sldMasterId id="2147488057" r:id="rId4"/>
    <p:sldMasterId id="2147488171" r:id="rId5"/>
    <p:sldMasterId id="2147488181" r:id="rId6"/>
    <p:sldMasterId id="2147488199" r:id="rId7"/>
    <p:sldMasterId id="2147488215" r:id="rId8"/>
  </p:sldMasterIdLst>
  <p:notesMasterIdLst>
    <p:notesMasterId r:id="rId57"/>
  </p:notesMasterIdLst>
  <p:handoutMasterIdLst>
    <p:handoutMasterId r:id="rId58"/>
  </p:handoutMasterIdLst>
  <p:sldIdLst>
    <p:sldId id="273" r:id="rId9"/>
    <p:sldId id="1083" r:id="rId10"/>
    <p:sldId id="929" r:id="rId11"/>
    <p:sldId id="1010" r:id="rId12"/>
    <p:sldId id="1011" r:id="rId13"/>
    <p:sldId id="1219" r:id="rId14"/>
    <p:sldId id="1214" r:id="rId15"/>
    <p:sldId id="1215" r:id="rId16"/>
    <p:sldId id="1224" r:id="rId17"/>
    <p:sldId id="1260" r:id="rId18"/>
    <p:sldId id="1244" r:id="rId19"/>
    <p:sldId id="1029" r:id="rId20"/>
    <p:sldId id="1113" r:id="rId21"/>
    <p:sldId id="1349" r:id="rId22"/>
    <p:sldId id="1245" r:id="rId23"/>
    <p:sldId id="4168" r:id="rId24"/>
    <p:sldId id="1246" r:id="rId25"/>
    <p:sldId id="4167" r:id="rId26"/>
    <p:sldId id="1248" r:id="rId27"/>
    <p:sldId id="1255" r:id="rId28"/>
    <p:sldId id="1254" r:id="rId29"/>
    <p:sldId id="1121" r:id="rId30"/>
    <p:sldId id="1252" r:id="rId31"/>
    <p:sldId id="1201" r:id="rId32"/>
    <p:sldId id="1205" r:id="rId33"/>
    <p:sldId id="4159" r:id="rId34"/>
    <p:sldId id="1231" r:id="rId35"/>
    <p:sldId id="1203" r:id="rId36"/>
    <p:sldId id="4160" r:id="rId37"/>
    <p:sldId id="4161" r:id="rId38"/>
    <p:sldId id="4162" r:id="rId39"/>
    <p:sldId id="4150" r:id="rId40"/>
    <p:sldId id="561" r:id="rId41"/>
    <p:sldId id="4163" r:id="rId42"/>
    <p:sldId id="4165" r:id="rId43"/>
    <p:sldId id="4166" r:id="rId44"/>
    <p:sldId id="433" r:id="rId45"/>
    <p:sldId id="1172" r:id="rId46"/>
    <p:sldId id="4170" r:id="rId47"/>
    <p:sldId id="1241" r:id="rId48"/>
    <p:sldId id="1242" r:id="rId49"/>
    <p:sldId id="1265" r:id="rId50"/>
    <p:sldId id="1243" r:id="rId51"/>
    <p:sldId id="1261" r:id="rId52"/>
    <p:sldId id="4169" r:id="rId53"/>
    <p:sldId id="1262" r:id="rId54"/>
    <p:sldId id="1263" r:id="rId55"/>
    <p:sldId id="1264" r:id="rId56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0633" autoAdjust="0"/>
    <p:restoredTop sz="94762"/>
  </p:normalViewPr>
  <p:slideViewPr>
    <p:cSldViewPr>
      <p:cViewPr varScale="1">
        <p:scale>
          <a:sx n="121" d="100"/>
          <a:sy n="121" d="100"/>
        </p:scale>
        <p:origin x="198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slide" Target="slides/slide39.xml"/><Relationship Id="rId50" Type="http://schemas.openxmlformats.org/officeDocument/2006/relationships/slide" Target="slides/slide42.xml"/><Relationship Id="rId55" Type="http://schemas.openxmlformats.org/officeDocument/2006/relationships/slide" Target="slides/slide47.xml"/><Relationship Id="rId63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9" Type="http://schemas.openxmlformats.org/officeDocument/2006/relationships/slide" Target="slides/slide21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slide" Target="slides/slide37.xml"/><Relationship Id="rId53" Type="http://schemas.openxmlformats.org/officeDocument/2006/relationships/slide" Target="slides/slide45.xml"/><Relationship Id="rId58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61" Type="http://schemas.openxmlformats.org/officeDocument/2006/relationships/viewProps" Target="viewProps.xml"/><Relationship Id="rId19" Type="http://schemas.openxmlformats.org/officeDocument/2006/relationships/slide" Target="slides/slide1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slide" Target="slides/slide40.xml"/><Relationship Id="rId56" Type="http://schemas.openxmlformats.org/officeDocument/2006/relationships/slide" Target="slides/slide48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schemas.openxmlformats.org/officeDocument/2006/relationships/slide" Target="slides/slide38.xml"/><Relationship Id="rId59" Type="http://schemas.openxmlformats.org/officeDocument/2006/relationships/commentAuthors" Target="commentAuthors.xml"/><Relationship Id="rId20" Type="http://schemas.openxmlformats.org/officeDocument/2006/relationships/slide" Target="slides/slide12.xml"/><Relationship Id="rId41" Type="http://schemas.openxmlformats.org/officeDocument/2006/relationships/slide" Target="slides/slide33.xml"/><Relationship Id="rId54" Type="http://schemas.openxmlformats.org/officeDocument/2006/relationships/slide" Target="slides/slide46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slide" Target="slides/slide41.xml"/><Relationship Id="rId57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openxmlformats.org/officeDocument/2006/relationships/slide" Target="slides/slide44.xml"/><Relationship Id="rId6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	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F8A115F-B9CE-439E-B08C-4DE178A014F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40348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80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NUMBERS ON THIS SLIDE NEED REGULAR UPDATING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CERN schools: High Energy Physics; Computing; Accelerator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720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750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052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15DD578-5652-4348-8908-6DF44597A178}" type="slidenum">
              <a:rPr lang="en-US" sz="1200"/>
              <a:pPr eaLnBrk="1" hangingPunct="1"/>
              <a:t>46</a:t>
            </a:fld>
            <a:endParaRPr lang="en-US" sz="1200"/>
          </a:p>
        </p:txBody>
      </p:sp>
    </p:spTree>
    <p:extLst>
      <p:ext uri="{BB962C8B-B14F-4D97-AF65-F5344CB8AC3E}">
        <p14:creationId xmlns:p14="http://schemas.microsoft.com/office/powerpoint/2010/main" val="36799313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9B02DA2-A4DF-6046-A45A-8592D72F08A7}" type="slidenum">
              <a:rPr lang="en-GB"/>
              <a:pPr>
                <a:defRPr/>
              </a:pPr>
              <a:t>2</a:t>
            </a:fld>
            <a:endParaRPr lang="en-GB"/>
          </a:p>
        </p:txBody>
      </p:sp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3D52CA-8CC4-8C4E-A809-8F69200F260D}" type="slidenum">
              <a:rPr lang="en-GB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15363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132" tIns="46566" rIns="93132" bIns="46566" anchor="b">
            <a:prstTxWarp prst="textNoShape">
              <a:avLst/>
            </a:prstTxWarp>
          </a:bodyPr>
          <a:lstStyle/>
          <a:p>
            <a:pPr algn="r" eaLnBrk="0" hangingPunct="0"/>
            <a:fld id="{EF8D4E0B-4F63-B444-BCF0-980A6CD5F8E4}" type="slidenum">
              <a:rPr lang="en-GB" sz="1200">
                <a:solidFill>
                  <a:prstClr val="black"/>
                </a:solidFill>
                <a:latin typeface="Arial" pitchFamily="-112" charset="0"/>
                <a:ea typeface="ＭＳ Ｐゴシック" pitchFamily="-112" charset="-128"/>
              </a:rPr>
              <a:pPr algn="r" eaLnBrk="0" hangingPunct="0"/>
              <a:t>3</a:t>
            </a:fld>
            <a:endParaRPr lang="en-GB" sz="1200">
              <a:solidFill>
                <a:prstClr val="black"/>
              </a:solidFill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153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Helvetica" charset="0"/>
                <a:ea typeface="ＭＳ Ｐゴシック" charset="0"/>
              </a:defRPr>
            </a:lvl9pPr>
          </a:lstStyle>
          <a:p>
            <a:fld id="{A971B0D3-4A62-CE48-A3EE-6ADAC5D6A28A}" type="slidenum">
              <a:rPr lang="en-US" sz="1200">
                <a:solidFill>
                  <a:srgbClr val="000000"/>
                </a:solidFill>
                <a:latin typeface="Times" charset="0"/>
              </a:rPr>
              <a:pPr/>
              <a:t>5</a:t>
            </a:fld>
            <a:endParaRPr lang="en-US" sz="12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6451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7287" cy="3724275"/>
          </a:xfrm>
          <a:solidFill>
            <a:srgbClr val="FFFFFF"/>
          </a:solidFill>
          <a:ln/>
        </p:spPr>
      </p:sp>
      <p:sp>
        <p:nvSpPr>
          <p:cNvPr id="645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06357" y="4717630"/>
            <a:ext cx="4984962" cy="446597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GB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E60615-4945-417D-9487-68445D82FEFC}" type="slidenum">
              <a:rPr lang="en-GB" smtClean="0">
                <a:solidFill>
                  <a:srgbClr val="000000"/>
                </a:solidFill>
                <a:latin typeface="Arial" charset="0"/>
              </a:rPr>
              <a:pPr/>
              <a:t>12</a:t>
            </a:fld>
            <a:endParaRPr lang="en-GB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20750" y="746125"/>
            <a:ext cx="4959350" cy="3719513"/>
          </a:xfrm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7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>
                <a:solidFill>
                  <a:prstClr val="black"/>
                </a:solidFill>
                <a:ea typeface="ＭＳ Ｐゴシック" charset="-128"/>
                <a:cs typeface="ＭＳ Ｐゴシック" charset="-128"/>
              </a:rPr>
              <a:pPr algn="r" eaLnBrk="0" hangingPunct="0"/>
              <a:t>13</a:t>
            </a:fld>
            <a:endParaRPr lang="en-GB" sz="1200">
              <a:solidFill>
                <a:prstClr val="black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132EB7-5D20-40E5-8A6B-A2D9D3D7D09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8A115F-B9CE-439E-B08C-4DE178A014F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24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4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title4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019" y="2296893"/>
            <a:ext cx="656715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20355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28222652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4055119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225188"/>
            <a:ext cx="4566882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2082797"/>
            <a:ext cx="3529806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521493" y="1658204"/>
            <a:ext cx="3818495" cy="16619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1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1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1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</p:spTree>
    <p:extLst>
      <p:ext uri="{BB962C8B-B14F-4D97-AF65-F5344CB8AC3E}">
        <p14:creationId xmlns:p14="http://schemas.microsoft.com/office/powerpoint/2010/main" val="2228557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690037"/>
            <a:ext cx="80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14952577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8539"/>
            <a:ext cx="8101013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732443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5078525"/>
            <a:ext cx="297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384740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2"/>
            <a:ext cx="9144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4600353"/>
            <a:ext cx="2562394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4600353"/>
            <a:ext cx="2532777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4600353"/>
            <a:ext cx="2558754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 algn="ctr">
              <a:defRPr sz="1350">
                <a:solidFill>
                  <a:schemeClr val="bg1"/>
                </a:solidFill>
              </a:defRPr>
            </a:lvl2pPr>
            <a:lvl3pPr algn="ctr"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36978811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6250"/>
            <a:ext cx="8101013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684948"/>
            <a:ext cx="8101013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4391027"/>
            <a:ext cx="256189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4393425"/>
            <a:ext cx="253228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4393425"/>
            <a:ext cx="2558255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54498143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67877784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409213603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6081830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38092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7376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1891135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5252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04431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50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5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29587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568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5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58627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107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444167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45777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61"/>
            <a:ext cx="1102596" cy="109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1003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title5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83" y="2296364"/>
            <a:ext cx="5450702" cy="228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440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506"/>
          <a:stretch/>
        </p:blipFill>
        <p:spPr>
          <a:xfrm>
            <a:off x="3974593" y="2878275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808" y="4394942"/>
            <a:ext cx="2891883" cy="369279"/>
          </a:xfrm>
          <a:prstGeom prst="rect">
            <a:avLst/>
          </a:prstGeom>
          <a:noFill/>
        </p:spPr>
        <p:txBody>
          <a:bodyPr wrap="none" lIns="91388" tIns="45694" rIns="91388" bIns="45694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err="1">
                <a:solidFill>
                  <a:srgbClr val="0C377B"/>
                </a:solidFill>
                <a:latin typeface="Arial"/>
                <a:ea typeface="ＭＳ Ｐゴシック" charset="-128"/>
              </a:rPr>
              <a:t>cern.ch</a:t>
            </a:r>
            <a:r>
              <a:rPr lang="en-US" dirty="0">
                <a:solidFill>
                  <a:srgbClr val="0C377B"/>
                </a:solidFill>
                <a:latin typeface="Arial"/>
                <a:ea typeface="ＭＳ Ｐゴシック" charset="-128"/>
              </a:rPr>
              <a:t>/</a:t>
            </a:r>
            <a:r>
              <a:rPr lang="en-US" dirty="0" err="1">
                <a:solidFill>
                  <a:srgbClr val="0C377B"/>
                </a:solidFill>
                <a:latin typeface="Arial"/>
                <a:ea typeface="ＭＳ Ｐゴシック" charset="-128"/>
              </a:rPr>
              <a:t>knowledgetransfer</a:t>
            </a:r>
            <a:endParaRPr lang="en-US" dirty="0">
              <a:solidFill>
                <a:srgbClr val="0C377B"/>
              </a:solidFill>
              <a:latin typeface="Arial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356996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9197501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22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694" tIns="0" rIns="4569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2056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1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23894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16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8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101968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900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269900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22055919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0602368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5899718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694" tIns="0" rIns="456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1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7652407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3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694" rIns="456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758822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2326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title6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79" y="2292445"/>
            <a:ext cx="5448515" cy="2287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4436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761"/>
            <a:ext cx="20574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761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1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5293340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652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24" y="774830"/>
            <a:ext cx="8740583" cy="5654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Bernd Stelzer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7522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9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C3278F-E684-9545-B395-78970598B4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00295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b-NO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b-NO"/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C00DDD-D249-894F-9A7B-1BBBA0D4C1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961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81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49604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5159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705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6807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78899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226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9703935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7688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7320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20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2939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669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0667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94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94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9627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9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77700-6068-4342-B708-BD4B2EBA3AC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5699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06D7F-B7A0-4BBE-B1F2-B400FE2612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87076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26225-C76E-4308-9422-ABB6C7CA77B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76245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00046-232D-4BE0-BD3D-807FBB1C6E1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50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3583949"/>
            <a:ext cx="6629400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1249629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DC233E-4341-4330-AE80-687B8E41318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08957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A0341-6DD0-4646-ACCA-3CB835BC69A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02250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437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034A-37D5-4A7F-97C9-82EF7218BE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551707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97BCF-B355-4689-AEAD-763FC83FA30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15772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BAF0C-7519-4041-8241-2E8FAE33E8F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174766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61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61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0A1F9-480B-4A6D-A60C-6C9CD103888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6638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B533-5436-4F9E-8B12-B3597723BDE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9336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990600"/>
            <a:ext cx="40386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1900"/>
            <a:ext cx="4038600" cy="2628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E68E12-EF88-4C0D-BFA5-0C951B5C8F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193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010400" cy="6397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4038600" cy="5410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B8EC6-7981-490A-899C-FE898CDEE5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91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6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5736552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630636091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414419889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98172163"/>
      </p:ext>
    </p:extLst>
  </p:cSld>
  <p:clrMapOvr>
    <a:masterClrMapping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97824508"/>
      </p:ext>
    </p:extLst>
  </p:cSld>
  <p:clrMapOvr>
    <a:masterClrMapping/>
  </p:clrMapOvr>
  <p:transition>
    <p:fade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65216496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293687412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50545756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86290534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86708470"/>
      </p:ext>
    </p:extLst>
  </p:cSld>
  <p:clrMapOvr>
    <a:masterClrMapping/>
  </p:clrMapOvr>
  <p:transition>
    <p:fade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04491290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9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9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74715491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663510961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 descr="logooutline.eps">
            <a:extLst>
              <a:ext uri="{FF2B5EF4-FFF2-40B4-BE49-F238E27FC236}">
                <a16:creationId xmlns:a16="http://schemas.microsoft.com/office/drawing/2014/main" id="{0DE60ED4-FD85-4BD9-958B-8E1B6E74B7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1526" y="2181225"/>
            <a:ext cx="2340595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45292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Fond ble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31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+ text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>
            <a:extLst>
              <a:ext uri="{FF2B5EF4-FFF2-40B4-BE49-F238E27FC236}">
                <a16:creationId xmlns:a16="http://schemas.microsoft.com/office/drawing/2014/main" id="{989EA90C-335E-4E1D-96FB-5369453F484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62364" y="1636715"/>
            <a:ext cx="1719727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1" y="4795414"/>
            <a:ext cx="8226854" cy="94044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fr-CH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5936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22754" y="1127988"/>
            <a:ext cx="8264047" cy="4967287"/>
          </a:xfr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8779913A-0EA4-4202-B376-7BE0064FAB2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E843F2-C92B-4677-A501-7A34213FE62F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84CA1A48-680E-414C-97A5-2072CA0912A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0266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87" y="1"/>
            <a:ext cx="7862887" cy="771525"/>
          </a:xfrm>
        </p:spPr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Text Placeholder 12"/>
          <p:cNvSpPr>
            <a:spLocks noGrp="1"/>
          </p:cNvSpPr>
          <p:nvPr>
            <p:ph type="body" sz="quarter" idx="13"/>
          </p:nvPr>
        </p:nvSpPr>
        <p:spPr>
          <a:xfrm>
            <a:off x="413539" y="1152527"/>
            <a:ext cx="8437562" cy="4967287"/>
          </a:xfrm>
        </p:spPr>
        <p:txBody>
          <a:bodyPr>
            <a:normAutofit/>
          </a:bodyPr>
          <a:lstStyle>
            <a:lvl1pPr marL="27432" indent="0">
              <a:buFontTx/>
              <a:buNone/>
              <a:defRPr sz="1500"/>
            </a:lvl1pPr>
            <a:lvl2pPr marL="336042" indent="0">
              <a:buFontTx/>
              <a:buNone/>
              <a:defRPr/>
            </a:lvl2pPr>
            <a:lvl3pPr marL="562356" indent="0">
              <a:buFontTx/>
              <a:buNone/>
              <a:defRPr/>
            </a:lvl3pPr>
            <a:lvl4pPr marL="781812" indent="0">
              <a:buFontTx/>
              <a:buNone/>
              <a:defRPr/>
            </a:lvl4pPr>
            <a:lvl5pPr marL="980694" indent="0">
              <a:buFontTx/>
              <a:buNone/>
              <a:defRPr/>
            </a:lvl5pPr>
          </a:lstStyle>
          <a:p>
            <a:pPr lvl="0"/>
            <a:r>
              <a:rPr lang="fr-CH" dirty="0"/>
              <a:t>Click to edit Master text styles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06012DC1-AEA4-4527-AA2C-F3C5F310638E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821C00-7BDA-4FC5-B55F-2287924835C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5CB5AED3-26AD-487A-87EB-C04A4C3C229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894235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6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35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7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8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9745E43B-DF96-4B2E-B622-A1DF47E920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9D9ACF9-BA53-425A-AEF6-1CAAD1CA94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C01DE9B5-CCB1-4FDB-9459-87D8EC42C9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62749269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+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>
            <a:extLst>
              <a:ext uri="{FF2B5EF4-FFF2-40B4-BE49-F238E27FC236}">
                <a16:creationId xmlns:a16="http://schemas.microsoft.com/office/drawing/2014/main" id="{9E7B05DF-4324-4B57-A1D3-433E9EB3DE9D}"/>
              </a:ext>
            </a:extLst>
          </p:cNvPr>
          <p:cNvSpPr txBox="1">
            <a:spLocks/>
          </p:cNvSpPr>
          <p:nvPr userDrawn="1"/>
        </p:nvSpPr>
        <p:spPr>
          <a:xfrm>
            <a:off x="5556250" y="1835152"/>
            <a:ext cx="3054350" cy="1254125"/>
          </a:xfrm>
          <a:prstGeom prst="rect">
            <a:avLst/>
          </a:prstGeom>
        </p:spPr>
        <p:txBody>
          <a:bodyPr lIns="34290" rIns="34290" anchor="b">
            <a:normAutofit/>
          </a:bodyPr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defTabSz="685800" eaLnBrk="1" hangingPunct="1">
              <a:defRPr/>
            </a:pPr>
            <a:r>
              <a:rPr lang="fr-CH" altLang="en-US" sz="1650" b="1">
                <a:solidFill>
                  <a:srgbClr val="0055A0"/>
                </a:solidFill>
              </a:rPr>
              <a:t>Click to edit Master title style</a:t>
            </a:r>
            <a:endParaRPr lang="en-US" altLang="en-US" sz="1650" b="1">
              <a:solidFill>
                <a:srgbClr val="0055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6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143291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pPr lvl="0"/>
            <a:r>
              <a:rPr lang="fr-CH" noProof="0" dirty="0"/>
              <a:t>Drag picture to placeholder or click icon to add</a:t>
            </a:r>
            <a:endParaRPr lang="en-US" noProof="0" dirty="0"/>
          </a:p>
        </p:txBody>
      </p:sp>
      <p:sp>
        <p:nvSpPr>
          <p:cNvPr id="7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31283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750"/>
            </a:lvl3pPr>
            <a:lvl4pPr>
              <a:buFontTx/>
              <a:buNone/>
              <a:defRPr sz="675"/>
            </a:lvl4pPr>
            <a:lvl5pPr>
              <a:buFontTx/>
              <a:buNone/>
              <a:defRPr sz="675"/>
            </a:lvl5pPr>
          </a:lstStyle>
          <a:p>
            <a:pPr lvl="0"/>
            <a:r>
              <a:rPr lang="fr-CH"/>
              <a:t>Click to edit Master text styles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6E0EBA54-3513-4A7C-AE7E-59791746C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49C433D6-E29C-483B-881D-F9D44424AC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defTabSz="342900" eaLnBrk="0" hangingPunct="0">
              <a:defRPr/>
            </a:lvl1pPr>
          </a:lstStyle>
          <a:p>
            <a:pPr>
              <a:defRPr/>
            </a:pPr>
            <a:fld id="{1C07ACDA-D9B6-4CDB-AD38-5DE80E83E03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921534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6A6C4AB8-D3EF-4FD6-B2A1-246ED2CB8BA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889" y="2663825"/>
            <a:ext cx="1546225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7">
            <a:extLst>
              <a:ext uri="{FF2B5EF4-FFF2-40B4-BE49-F238E27FC236}">
                <a16:creationId xmlns:a16="http://schemas.microsoft.com/office/drawing/2014/main" id="{689341F4-57DE-4373-A0E0-F4A478917459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978026" y="5230813"/>
            <a:ext cx="5175250" cy="36933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1pPr>
            <a:lvl2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2pPr>
            <a:lvl3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3pPr>
            <a:lvl4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4pPr>
            <a:lvl5pPr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charset="0"/>
                <a:ea typeface="Droid Sans Fallback" charset="0"/>
                <a:cs typeface="Droid Sans Fallback" charset="0"/>
              </a:defRPr>
            </a:lvl9pPr>
          </a:lstStyle>
          <a:p>
            <a:pPr algn="ctr" defTabSz="685800" eaLnBrk="1" hangingPunct="1">
              <a:defRPr/>
            </a:pPr>
            <a:r>
              <a:rPr lang="en-US" altLang="en-US" sz="1800">
                <a:solidFill>
                  <a:srgbClr val="FFFFFF"/>
                </a:solidFill>
              </a:rPr>
              <a:t>Thank you for your attention.</a:t>
            </a:r>
          </a:p>
        </p:txBody>
      </p:sp>
    </p:spTree>
    <p:extLst>
      <p:ext uri="{BB962C8B-B14F-4D97-AF65-F5344CB8AC3E}">
        <p14:creationId xmlns:p14="http://schemas.microsoft.com/office/powerpoint/2010/main" val="33113900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200" baseline="0">
                <a:solidFill>
                  <a:schemeClr val="tx2"/>
                </a:solidFill>
              </a:defRPr>
            </a:lvl2pPr>
            <a:lvl3pPr>
              <a:defRPr sz="1200" baseline="0"/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529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9195411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20 April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0711932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EF62AA5-A9F9-344C-9738-C68EB5A8ED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28650" y="1668463"/>
            <a:ext cx="7886700" cy="4311650"/>
          </a:xfrm>
          <a:prstGeom prst="rect">
            <a:avLst/>
          </a:prstGeom>
        </p:spPr>
        <p:txBody>
          <a:bodyPr/>
          <a:lstStyle>
            <a:lvl1pPr marL="192881" indent="-192881" algn="l">
              <a:buFont typeface="Arial" charset="0"/>
              <a:buChar char="•"/>
              <a:defRPr sz="1350" b="0" i="0">
                <a:latin typeface="Avenir Book" charset="0"/>
                <a:ea typeface="Avenir Book" charset="0"/>
                <a:cs typeface="Avenir Book" charset="0"/>
              </a:defRPr>
            </a:lvl1pPr>
            <a:lvl2pPr marL="353616" indent="-160735" algn="l">
              <a:buFont typeface="Arial" charset="0"/>
              <a:buChar char="•"/>
              <a:defRPr sz="1125" b="0" i="0">
                <a:latin typeface="Avenir Book" charset="0"/>
                <a:ea typeface="Avenir Book" charset="0"/>
                <a:cs typeface="Avenir Book" charset="0"/>
              </a:defRPr>
            </a:lvl2pPr>
            <a:lvl3pPr marL="546497" indent="-160735" algn="l">
              <a:buFont typeface="Arial" charset="0"/>
              <a:buChar char="•"/>
              <a:defRPr sz="1013" b="0" i="0">
                <a:latin typeface="Avenir Book" charset="0"/>
                <a:ea typeface="Avenir Book" charset="0"/>
                <a:cs typeface="Avenir Book" charset="0"/>
              </a:defRPr>
            </a:lvl3pPr>
            <a:lvl4pPr marL="739379" indent="-160735" algn="l">
              <a:buFont typeface="Arial" charset="0"/>
              <a:buChar char="•"/>
              <a:defRPr sz="900" b="0" i="0">
                <a:latin typeface="Avenir Book" charset="0"/>
                <a:ea typeface="Avenir Book" charset="0"/>
                <a:cs typeface="Avenir Book" charset="0"/>
              </a:defRPr>
            </a:lvl4pPr>
            <a:lvl5pPr marL="932260" indent="-160735" algn="l">
              <a:buFont typeface="Arial" charset="0"/>
              <a:buChar char="•"/>
              <a:defRPr sz="788"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4442332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71650"/>
            <a:ext cx="8229600" cy="5441572"/>
          </a:xfrm>
          <a:prstGeom prst="rect">
            <a:avLst/>
          </a:prstGeom>
        </p:spPr>
        <p:txBody>
          <a:bodyPr lIns="121917" tIns="60958" rIns="121917" bIns="60958"/>
          <a:lstStyle/>
          <a:p>
            <a:pPr lvl="0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67704-4D2A-F546-9494-EB9D0210C3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53889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085729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714586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465592"/>
            <a:ext cx="256032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752451"/>
            <a:ext cx="2560320" cy="440939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7787718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4055119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577119" y="225188"/>
            <a:ext cx="4566882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521494" y="2082797"/>
            <a:ext cx="3529806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521493" y="1658204"/>
            <a:ext cx="3818495" cy="16619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1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1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1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7030" y="6318001"/>
            <a:ext cx="3086100" cy="365125"/>
          </a:xfrm>
        </p:spPr>
        <p:txBody>
          <a:bodyPr/>
          <a:lstStyle/>
          <a:p>
            <a:r>
              <a:rPr lang="fr-FR"/>
              <a:t>Presentation - Norway</a:t>
            </a:r>
          </a:p>
        </p:txBody>
      </p:sp>
    </p:spTree>
    <p:extLst>
      <p:ext uri="{BB962C8B-B14F-4D97-AF65-F5344CB8AC3E}">
        <p14:creationId xmlns:p14="http://schemas.microsoft.com/office/powerpoint/2010/main" val="45964317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2000" y="2690037"/>
            <a:ext cx="80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2352241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8539"/>
            <a:ext cx="8101013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3087290" y="1601377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3087290" y="2732443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2456" y="5078525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3038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6174291" y="5078525"/>
            <a:ext cx="297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6174291" y="1601377"/>
            <a:ext cx="2969419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0920430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2"/>
            <a:ext cx="9144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522000" y="4600353"/>
            <a:ext cx="2562394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3307430" y="4600353"/>
            <a:ext cx="2532777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6063245" y="4600353"/>
            <a:ext cx="2558754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1575">
                <a:solidFill>
                  <a:schemeClr val="bg1"/>
                </a:solidFill>
              </a:defRPr>
            </a:lvl1pPr>
            <a:lvl2pPr>
              <a:defRPr sz="1350">
                <a:solidFill>
                  <a:schemeClr val="bg1"/>
                </a:solidFill>
              </a:defRPr>
            </a:lvl2pPr>
            <a:lvl3pPr>
              <a:defRPr sz="135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57965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86402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521494" y="476250"/>
            <a:ext cx="8101013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520987" y="1684948"/>
            <a:ext cx="8101013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521494" y="4391027"/>
            <a:ext cx="256189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3307678" y="4393425"/>
            <a:ext cx="2532284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May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Norway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6064252" y="4393425"/>
            <a:ext cx="2558255" cy="1766370"/>
          </a:xfrm>
        </p:spPr>
        <p:txBody>
          <a:bodyPr/>
          <a:lstStyle>
            <a:lvl1pPr>
              <a:defRPr sz="1575"/>
            </a:lvl1pPr>
            <a:lvl2pPr>
              <a:defRPr sz="1350"/>
            </a:lvl2pPr>
            <a:lvl3pPr>
              <a:defRPr sz="135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930975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2309799"/>
            <a:ext cx="4536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73062721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817628"/>
            <a:ext cx="297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767566"/>
            <a:ext cx="81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6993253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4608000" y="4093535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4608000" y="1775152"/>
            <a:ext cx="4536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0001483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521494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570478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19463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668447" y="1849120"/>
            <a:ext cx="1953553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7700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231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62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930001" y="1870960"/>
            <a:ext cx="2213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706830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137447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0574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32245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Norway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9144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465592"/>
            <a:ext cx="2560320" cy="1116849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752451"/>
            <a:ext cx="2560320" cy="4409398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391904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4" Type="http://schemas.openxmlformats.org/officeDocument/2006/relationships/image" Target="../media/image1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slideLayout" Target="../slideLayouts/slideLayout9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13" Type="http://schemas.openxmlformats.org/officeDocument/2006/relationships/slideLayout" Target="../slideLayouts/slideLayout109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slideLayout" Target="../slideLayouts/slideLayout108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Relationship Id="rId14" Type="http://schemas.openxmlformats.org/officeDocument/2006/relationships/slideLayout" Target="../slideLayouts/slideLayout1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2" name="Image 1" descr="bande3.eps"/>
          <p:cNvPicPr>
            <a:picLocks noChangeAspect="1"/>
          </p:cNvPicPr>
          <p:nvPr/>
        </p:nvPicPr>
        <p:blipFill>
          <a:blip r:embed="rId3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" y="6202611"/>
            <a:ext cx="9153137" cy="673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74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550" r:id="rId1"/>
    <p:sldLayoutId id="2147487551" r:id="rId2"/>
    <p:sldLayoutId id="2147487552" r:id="rId3"/>
    <p:sldLayoutId id="2147487553" r:id="rId4"/>
    <p:sldLayoutId id="2147487554" r:id="rId5"/>
    <p:sldLayoutId id="2147487555" r:id="rId6"/>
    <p:sldLayoutId id="2147487556" r:id="rId7"/>
    <p:sldLayoutId id="2147487557" r:id="rId8"/>
    <p:sldLayoutId id="2147487558" r:id="rId9"/>
    <p:sldLayoutId id="2147487559" r:id="rId10"/>
    <p:sldLayoutId id="2147487560" r:id="rId11"/>
    <p:sldLayoutId id="2147487561" r:id="rId12"/>
    <p:sldLayoutId id="2147487562" r:id="rId13"/>
    <p:sldLayoutId id="2147487563" r:id="rId14"/>
    <p:sldLayoutId id="2147487506" r:id="rId15"/>
    <p:sldLayoutId id="2147487507" r:id="rId16"/>
    <p:sldLayoutId id="2147487508" r:id="rId17"/>
    <p:sldLayoutId id="2147487516" r:id="rId18"/>
    <p:sldLayoutId id="2147487626" r:id="rId19"/>
    <p:sldLayoutId id="2147487627" r:id="rId20"/>
    <p:sldLayoutId id="2147487628" r:id="rId21"/>
    <p:sldLayoutId id="2147487629" r:id="rId22"/>
    <p:sldLayoutId id="2147487630" r:id="rId23"/>
    <p:sldLayoutId id="2147487631" r:id="rId24"/>
    <p:sldLayoutId id="2147487632" r:id="rId25"/>
    <p:sldLayoutId id="2147487633" r:id="rId26"/>
    <p:sldLayoutId id="2147487634" r:id="rId27"/>
    <p:sldLayoutId id="2147487635" r:id="rId28"/>
    <p:sldLayoutId id="2147487636" r:id="rId29"/>
    <p:sldLayoutId id="2147487637" r:id="rId30"/>
    <p:sldLayoutId id="2147487638" r:id="rId31"/>
    <p:sldLayoutId id="2147487747" r:id="rId32"/>
    <p:sldLayoutId id="2147488170" r:id="rId33"/>
    <p:sldLayoutId id="2147488230" r:id="rId34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50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50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B6EE404-7511-4D48-9F44-05E9428C5A60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539101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689" r:id="rId1"/>
    <p:sldLayoutId id="2147487690" r:id="rId2"/>
    <p:sldLayoutId id="2147487691" r:id="rId3"/>
    <p:sldLayoutId id="2147487692" r:id="rId4"/>
    <p:sldLayoutId id="2147487693" r:id="rId5"/>
    <p:sldLayoutId id="2147487694" r:id="rId6"/>
    <p:sldLayoutId id="2147487695" r:id="rId7"/>
    <p:sldLayoutId id="2147487696" r:id="rId8"/>
    <p:sldLayoutId id="2147487697" r:id="rId9"/>
    <p:sldLayoutId id="2147487698" r:id="rId10"/>
    <p:sldLayoutId id="214748769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274638"/>
            <a:ext cx="7010400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90600"/>
            <a:ext cx="82296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72"/>
            <a:ext cx="1295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SFU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477072"/>
            <a:ext cx="632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Bernd Stelzer</a:t>
            </a:r>
          </a:p>
        </p:txBody>
      </p:sp>
      <p:sp>
        <p:nvSpPr>
          <p:cNvPr id="481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00872"/>
            <a:ext cx="3810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0C0B435-B7F1-411E-BB31-DA91AED52F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84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92" r:id="rId1"/>
    <p:sldLayoutId id="2147487893" r:id="rId2"/>
    <p:sldLayoutId id="2147487894" r:id="rId3"/>
    <p:sldLayoutId id="2147487895" r:id="rId4"/>
    <p:sldLayoutId id="2147487896" r:id="rId5"/>
    <p:sldLayoutId id="2147487897" r:id="rId6"/>
    <p:sldLayoutId id="2147487898" r:id="rId7"/>
    <p:sldLayoutId id="2147487899" r:id="rId8"/>
    <p:sldLayoutId id="2147487900" r:id="rId9"/>
    <p:sldLayoutId id="2147487901" r:id="rId10"/>
    <p:sldLayoutId id="2147487902" r:id="rId11"/>
    <p:sldLayoutId id="2147487903" r:id="rId12"/>
    <p:sldLayoutId id="2147487904" r:id="rId13"/>
    <p:sldLayoutId id="2147487905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 i="1">
          <a:solidFill>
            <a:srgbClr val="CC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 b="1">
          <a:solidFill>
            <a:srgbClr val="0000FF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tx1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omic Sans MS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omic Sans MS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679714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spcBef>
                <a:spcPts val="0"/>
              </a:spcBef>
              <a:spcAft>
                <a:spcPts val="0"/>
              </a:spcAft>
              <a:defRPr sz="1400" b="1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Bernd Stelzer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357125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58" r:id="rId1"/>
    <p:sldLayoutId id="2147488059" r:id="rId2"/>
    <p:sldLayoutId id="2147488060" r:id="rId3"/>
    <p:sldLayoutId id="2147488061" r:id="rId4"/>
    <p:sldLayoutId id="2147488062" r:id="rId5"/>
    <p:sldLayoutId id="2147488063" r:id="rId6"/>
    <p:sldLayoutId id="2147488064" r:id="rId7"/>
    <p:sldLayoutId id="2147488065" r:id="rId8"/>
    <p:sldLayoutId id="2147488066" r:id="rId9"/>
    <p:sldLayoutId id="2147488067" r:id="rId10"/>
    <p:sldLayoutId id="2147488068" r:id="rId11"/>
  </p:sldLayoutIdLst>
  <p:transition>
    <p:fade/>
  </p:transition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10">
            <a:extLst>
              <a:ext uri="{FF2B5EF4-FFF2-40B4-BE49-F238E27FC236}">
                <a16:creationId xmlns:a16="http://schemas.microsoft.com/office/drawing/2014/main" id="{E670347F-8862-4E07-B94B-DA052D0182EF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Espace réservé du texte 29">
            <a:extLst>
              <a:ext uri="{FF2B5EF4-FFF2-40B4-BE49-F238E27FC236}">
                <a16:creationId xmlns:a16="http://schemas.microsoft.com/office/drawing/2014/main" id="{001AD3EE-70A4-4B57-8BF1-E43E1BA5599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1" y="1325563"/>
            <a:ext cx="82264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pour modifier les styles du texte du masque</a:t>
            </a:r>
          </a:p>
          <a:p>
            <a:pPr lvl="1"/>
            <a:r>
              <a:rPr lang="fr-CH" altLang="en-US" dirty="0"/>
              <a:t>Deuxième niveau</a:t>
            </a:r>
          </a:p>
          <a:p>
            <a:pPr lvl="2"/>
            <a:r>
              <a:rPr lang="fr-CH" altLang="en-US" dirty="0"/>
              <a:t>Troisième niveau</a:t>
            </a:r>
          </a:p>
          <a:p>
            <a:pPr lvl="3"/>
            <a:r>
              <a:rPr lang="fr-CH" altLang="en-US" dirty="0"/>
              <a:t>Quatrième niveau</a:t>
            </a:r>
          </a:p>
          <a:p>
            <a:pPr lvl="4"/>
            <a:r>
              <a:rPr lang="fr-CH" altLang="en-US" dirty="0"/>
              <a:t>Cinquième niveau</a:t>
            </a:r>
            <a:endParaRPr lang="en-US" alt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D6AF68-DCC6-42F3-AE75-78D4E4F891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032625" y="6500815"/>
            <a:ext cx="1062038" cy="3587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685800" eaLnBrk="1" hangingPunct="1">
              <a:defRPr sz="600">
                <a:solidFill>
                  <a:srgbClr val="0055A0"/>
                </a:solidFill>
                <a:ea typeface="Droid Sans Fallback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F91CE-EF98-436B-B1A1-A64471410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150" y="6494465"/>
            <a:ext cx="5016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defTabSz="685800" eaLnBrk="1" hangingPunct="1">
              <a:defRPr sz="600">
                <a:solidFill>
                  <a:srgbClr val="0055A0"/>
                </a:solidFill>
              </a:defRPr>
            </a:lvl1pPr>
          </a:lstStyle>
          <a:p>
            <a:pPr>
              <a:defRPr/>
            </a:pPr>
            <a:fld id="{08A5172A-EE10-4025-82AD-CE3C8BAD5D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0" name="Espace réservé du titre 8">
            <a:extLst>
              <a:ext uri="{FF2B5EF4-FFF2-40B4-BE49-F238E27FC236}">
                <a16:creationId xmlns:a16="http://schemas.microsoft.com/office/drawing/2014/main" id="{38955676-60A9-406E-9049-2A44EA337D32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794317" y="-27384"/>
            <a:ext cx="7558103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Cliquez et modifiez le titre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1818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72" r:id="rId1"/>
    <p:sldLayoutId id="2147488173" r:id="rId2"/>
    <p:sldLayoutId id="2147488174" r:id="rId3"/>
    <p:sldLayoutId id="2147488175" r:id="rId4"/>
    <p:sldLayoutId id="2147488176" r:id="rId5"/>
    <p:sldLayoutId id="2147488177" r:id="rId6"/>
    <p:sldLayoutId id="2147488178" r:id="rId7"/>
    <p:sldLayoutId id="2147488179" r:id="rId8"/>
    <p:sldLayoutId id="2147488180" r:id="rId9"/>
    <p:sldLayoutId id="2147488214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</a:defRPr>
      </a:lvl9pPr>
    </p:titleStyle>
    <p:bodyStyle>
      <a:lvl1pPr marL="370285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678656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1950" kern="1200">
          <a:solidFill>
            <a:schemeClr val="tx1"/>
          </a:solidFill>
          <a:latin typeface="+mn-lt"/>
          <a:ea typeface="+mn-ea"/>
          <a:cs typeface="+mn-cs"/>
        </a:defRPr>
      </a:lvl2pPr>
      <a:lvl3pPr marL="819150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225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060" indent="-2571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6583194"/>
            <a:ext cx="9144000" cy="279417"/>
          </a:xfrm>
          <a:prstGeom prst="rect">
            <a:avLst/>
          </a:prstGeom>
          <a:solidFill>
            <a:srgbClr val="2252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44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87488"/>
            <a:ext cx="7886700" cy="7504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Title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44554" y="6551051"/>
            <a:ext cx="3254892" cy="365125"/>
          </a:xfrm>
          <a:prstGeom prst="rect">
            <a:avLst/>
          </a:prstGeom>
        </p:spPr>
        <p:txBody>
          <a:bodyPr vert="horz" lIns="91440" tIns="45720" rIns="91440" bIns="45720" rtlCol="0" anchor="ctr" anchorCtr="0"/>
          <a:lstStyle>
            <a:lvl1pPr algn="ctr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5744" y="653886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fld id="{DEF62AA5-A9F9-344C-9738-C68EB5A8EDF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2"/>
          </p:nvPr>
        </p:nvSpPr>
        <p:spPr>
          <a:xfrm>
            <a:off x="16002" y="653923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b="0" i="0">
                <a:solidFill>
                  <a:schemeClr val="bg1"/>
                </a:solidFill>
                <a:latin typeface="Avenir Book" charset="0"/>
                <a:ea typeface="Avenir Book" charset="0"/>
                <a:cs typeface="Avenir Book" charset="0"/>
              </a:defRPr>
            </a:lvl1pPr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766" y="234946"/>
            <a:ext cx="541460" cy="721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683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82" r:id="rId1"/>
    <p:sldLayoutId id="2147488183" r:id="rId2"/>
  </p:sldLayoutIdLst>
  <p:hf hdr="0" ftr="0" dt="0"/>
  <p:txStyles>
    <p:titleStyle>
      <a:lvl1pPr algn="ctr" defTabSz="385763" rtl="0" eaLnBrk="1" latinLnBrk="0" hangingPunct="1">
        <a:lnSpc>
          <a:spcPct val="90000"/>
        </a:lnSpc>
        <a:spcBef>
          <a:spcPct val="0"/>
        </a:spcBef>
        <a:buNone/>
        <a:defRPr sz="2250" b="0" i="0" kern="1200">
          <a:solidFill>
            <a:schemeClr val="tx1"/>
          </a:solidFill>
          <a:latin typeface="Avenir Book" charset="0"/>
          <a:ea typeface="Avenir Book" charset="0"/>
          <a:cs typeface="Avenir Book" charset="0"/>
        </a:defRPr>
      </a:lvl1pPr>
    </p:titleStyle>
    <p:bodyStyle>
      <a:lvl1pPr marL="0" indent="0" algn="ctr" defTabSz="385763" rtl="0" eaLnBrk="1" latinLnBrk="0" hangingPunct="1">
        <a:lnSpc>
          <a:spcPct val="90000"/>
        </a:lnSpc>
        <a:spcBef>
          <a:spcPts val="422"/>
        </a:spcBef>
        <a:buFont typeface="Arial"/>
        <a:buNone/>
        <a:defRPr sz="1055" i="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92881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0" algn="ctr" defTabSz="385763" rtl="0" eaLnBrk="1" latinLnBrk="0" hangingPunct="1">
        <a:lnSpc>
          <a:spcPct val="90000"/>
        </a:lnSpc>
        <a:spcBef>
          <a:spcPts val="211"/>
        </a:spcBef>
        <a:buFont typeface="Arial"/>
        <a:buNone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0847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3729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6610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491" indent="-96441" algn="l" defTabSz="385763" rtl="0" eaLnBrk="1" latinLnBrk="0" hangingPunct="1">
        <a:lnSpc>
          <a:spcPct val="90000"/>
        </a:lnSpc>
        <a:spcBef>
          <a:spcPts val="211"/>
        </a:spcBef>
        <a:buFont typeface="Arial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881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763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644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406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288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169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050" algn="l" defTabSz="385763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1"/>
            <a:ext cx="1138277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1"/>
            <a:ext cx="30861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1"/>
            <a:ext cx="16131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375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0" r:id="rId1"/>
    <p:sldLayoutId id="2147488201" r:id="rId2"/>
    <p:sldLayoutId id="2147488202" r:id="rId3"/>
    <p:sldLayoutId id="2147488203" r:id="rId4"/>
    <p:sldLayoutId id="2147488204" r:id="rId5"/>
    <p:sldLayoutId id="2147488205" r:id="rId6"/>
    <p:sldLayoutId id="2147488206" r:id="rId7"/>
    <p:sldLayoutId id="2147488207" r:id="rId8"/>
    <p:sldLayoutId id="2147488208" r:id="rId9"/>
    <p:sldLayoutId id="2147488209" r:id="rId10"/>
    <p:sldLayoutId id="2147488210" r:id="rId11"/>
    <p:sldLayoutId id="2147488211" r:id="rId12"/>
    <p:sldLayoutId id="2147488212" r:id="rId13"/>
    <p:sldLayoutId id="2147488213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2000" y="465592"/>
            <a:ext cx="81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22000" y="1767565"/>
            <a:ext cx="81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249500" y="6440400"/>
            <a:ext cx="1138277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r>
              <a:rPr lang="de-CH"/>
              <a:t>May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931500" y="6440400"/>
            <a:ext cx="30861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6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Norway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72600" y="6440400"/>
            <a:ext cx="16131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6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2284200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4573202" y="0"/>
            <a:ext cx="22842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856799" y="0"/>
            <a:ext cx="22842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522000" y="6589098"/>
            <a:ext cx="355393" cy="92333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6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820600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8453429" y="6558320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0481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16" r:id="rId1"/>
    <p:sldLayoutId id="2147488217" r:id="rId2"/>
    <p:sldLayoutId id="2147488218" r:id="rId3"/>
    <p:sldLayoutId id="2147488219" r:id="rId4"/>
    <p:sldLayoutId id="2147488220" r:id="rId5"/>
    <p:sldLayoutId id="2147488221" r:id="rId6"/>
    <p:sldLayoutId id="2147488222" r:id="rId7"/>
    <p:sldLayoutId id="2147488223" r:id="rId8"/>
    <p:sldLayoutId id="2147488224" r:id="rId9"/>
    <p:sldLayoutId id="2147488225" r:id="rId10"/>
    <p:sldLayoutId id="2147488226" r:id="rId11"/>
    <p:sldLayoutId id="2147488227" r:id="rId12"/>
    <p:sldLayoutId id="2147488228" r:id="rId13"/>
    <p:sldLayoutId id="2147488229" r:id="rId14"/>
  </p:sldLayoutIdLst>
  <p:hf hdr="0"/>
  <p:txStyles>
    <p:titleStyle>
      <a:lvl1pPr algn="ctr" defTabSz="685800" rtl="0" eaLnBrk="1" latinLnBrk="0" hangingPunct="1">
        <a:lnSpc>
          <a:spcPct val="90000"/>
        </a:lnSpc>
        <a:spcBef>
          <a:spcPct val="0"/>
        </a:spcBef>
        <a:buNone/>
        <a:defRPr sz="31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000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75" kern="1200">
          <a:solidFill>
            <a:schemeClr val="tx2"/>
          </a:solidFill>
          <a:latin typeface="+mn-lt"/>
          <a:ea typeface="+mn-ea"/>
          <a:cs typeface="+mn-cs"/>
        </a:defRPr>
      </a:lvl2pPr>
      <a:lvl3pPr marL="942975" indent="-257175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kern="1200">
          <a:solidFill>
            <a:schemeClr val="tx2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Relationship Id="rId9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60.emf"/><Relationship Id="rId4" Type="http://schemas.openxmlformats.org/officeDocument/2006/relationships/image" Target="../media/image5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68.tiff"/><Relationship Id="rId4" Type="http://schemas.openxmlformats.org/officeDocument/2006/relationships/image" Target="../media/image67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72.emf"/><Relationship Id="rId4" Type="http://schemas.openxmlformats.org/officeDocument/2006/relationships/image" Target="../media/image7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gif"/><Relationship Id="rId1" Type="http://schemas.openxmlformats.org/officeDocument/2006/relationships/slideLayout" Target="../slideLayouts/slideLayou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7" Type="http://schemas.openxmlformats.org/officeDocument/2006/relationships/image" Target="../media/image8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1.jpeg"/><Relationship Id="rId5" Type="http://schemas.openxmlformats.org/officeDocument/2006/relationships/image" Target="../media/image37.jpeg"/><Relationship Id="rId4" Type="http://schemas.openxmlformats.org/officeDocument/2006/relationships/image" Target="../media/image80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6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7" Type="http://schemas.openxmlformats.org/officeDocument/2006/relationships/image" Target="../media/image90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jpeg"/><Relationship Id="rId3" Type="http://schemas.openxmlformats.org/officeDocument/2006/relationships/image" Target="../media/image91.jpeg"/><Relationship Id="rId7" Type="http://schemas.openxmlformats.org/officeDocument/2006/relationships/image" Target="../media/image95.png"/><Relationship Id="rId12" Type="http://schemas.openxmlformats.org/officeDocument/2006/relationships/image" Target="../media/image100.png"/><Relationship Id="rId2" Type="http://schemas.openxmlformats.org/officeDocument/2006/relationships/slideLayout" Target="../slideLayouts/slideLayout9.xml"/><Relationship Id="rId1" Type="http://schemas.openxmlformats.org/officeDocument/2006/relationships/tags" Target="../tags/tag1.xml"/><Relationship Id="rId6" Type="http://schemas.openxmlformats.org/officeDocument/2006/relationships/image" Target="../media/image94.jpeg"/><Relationship Id="rId11" Type="http://schemas.openxmlformats.org/officeDocument/2006/relationships/image" Target="../media/image99.png"/><Relationship Id="rId5" Type="http://schemas.openxmlformats.org/officeDocument/2006/relationships/image" Target="../media/image93.jpeg"/><Relationship Id="rId10" Type="http://schemas.openxmlformats.org/officeDocument/2006/relationships/image" Target="../media/image98.png"/><Relationship Id="rId4" Type="http://schemas.openxmlformats.org/officeDocument/2006/relationships/image" Target="../media/image92.jpeg"/><Relationship Id="rId9" Type="http://schemas.openxmlformats.org/officeDocument/2006/relationships/image" Target="../media/image97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jpeg"/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emf"/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Relationship Id="rId9" Type="http://schemas.openxmlformats.org/officeDocument/2006/relationships/image" Target="../media/image11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7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jpeg"/><Relationship Id="rId2" Type="http://schemas.openxmlformats.org/officeDocument/2006/relationships/image" Target="../media/image114.emf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16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jpeg"/><Relationship Id="rId13" Type="http://schemas.openxmlformats.org/officeDocument/2006/relationships/image" Target="../media/image127.png"/><Relationship Id="rId3" Type="http://schemas.openxmlformats.org/officeDocument/2006/relationships/image" Target="../media/image117.png"/><Relationship Id="rId7" Type="http://schemas.openxmlformats.org/officeDocument/2006/relationships/image" Target="../media/image121.emf"/><Relationship Id="rId12" Type="http://schemas.openxmlformats.org/officeDocument/2006/relationships/image" Target="../media/image1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20.jpeg"/><Relationship Id="rId11" Type="http://schemas.openxmlformats.org/officeDocument/2006/relationships/image" Target="../media/image125.emf"/><Relationship Id="rId5" Type="http://schemas.openxmlformats.org/officeDocument/2006/relationships/image" Target="../media/image119.emf"/><Relationship Id="rId10" Type="http://schemas.openxmlformats.org/officeDocument/2006/relationships/image" Target="../media/image124.jpeg"/><Relationship Id="rId4" Type="http://schemas.openxmlformats.org/officeDocument/2006/relationships/image" Target="../media/image118.tiff"/><Relationship Id="rId9" Type="http://schemas.openxmlformats.org/officeDocument/2006/relationships/image" Target="../media/image123.e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2" Type="http://schemas.openxmlformats.org/officeDocument/2006/relationships/image" Target="../media/image128.png"/><Relationship Id="rId1" Type="http://schemas.openxmlformats.org/officeDocument/2006/relationships/slideLayout" Target="../slideLayouts/slideLayout74.xml"/><Relationship Id="rId4" Type="http://schemas.openxmlformats.org/officeDocument/2006/relationships/image" Target="../media/image130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8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emf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3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7.png"/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80.xml"/><Relationship Id="rId4" Type="http://schemas.openxmlformats.org/officeDocument/2006/relationships/image" Target="../media/image138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jpeg"/><Relationship Id="rId7" Type="http://schemas.openxmlformats.org/officeDocument/2006/relationships/image" Target="../media/image14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141.png"/><Relationship Id="rId5" Type="http://schemas.openxmlformats.org/officeDocument/2006/relationships/hyperlink" Target="https://careers.smartrecruiters.com/CERN/students" TargetMode="External"/><Relationship Id="rId4" Type="http://schemas.openxmlformats.org/officeDocument/2006/relationships/image" Target="../media/image140.em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2.emf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3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7" Type="http://schemas.openxmlformats.org/officeDocument/2006/relationships/image" Target="../media/image148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3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47.emf"/><Relationship Id="rId4" Type="http://schemas.openxmlformats.org/officeDocument/2006/relationships/oleObject" Target="../embeddings/oleObject3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52.png"/><Relationship Id="rId4" Type="http://schemas.openxmlformats.org/officeDocument/2006/relationships/image" Target="../media/image15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4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55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54.w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png"/><Relationship Id="rId3" Type="http://schemas.openxmlformats.org/officeDocument/2006/relationships/oleObject" Target="../embeddings/oleObject7.bin"/><Relationship Id="rId7" Type="http://schemas.openxmlformats.org/officeDocument/2006/relationships/image" Target="../media/image15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57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6.emf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3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62.e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161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wmf"/><Relationship Id="rId2" Type="http://schemas.openxmlformats.org/officeDocument/2006/relationships/oleObject" Target="../embeddings/oleObject12.bin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16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26.jpe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7" Type="http://schemas.openxmlformats.org/officeDocument/2006/relationships/image" Target="../media/image37.jpeg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40.emf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44033" y="456575"/>
            <a:ext cx="8100000" cy="457826"/>
          </a:xfrm>
        </p:spPr>
        <p:txBody>
          <a:bodyPr>
            <a:normAutofit/>
          </a:bodyPr>
          <a:lstStyle/>
          <a:p>
            <a:r>
              <a:rPr lang="en-US" dirty="0"/>
              <a:t>CERN 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00" y="2149649"/>
            <a:ext cx="2970000" cy="2459360"/>
          </a:xfrm>
        </p:spPr>
      </p:pic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44033" y="1041204"/>
            <a:ext cx="8622000" cy="1108445"/>
          </a:xfrm>
        </p:spPr>
        <p:txBody>
          <a:bodyPr>
            <a:norm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1725" dirty="0"/>
              <a:t>We develop technology to advance the limits of what is possible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25" dirty="0"/>
              <a:t>We build the largest machines to study the smallest particles in the universe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1725" dirty="0"/>
              <a:t>We perform world-class research in theoretical and experimental particle physics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0" y="4562906"/>
            <a:ext cx="2970000" cy="106182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ACCELERATORS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Build by CERN (80</a:t>
            </a:r>
            <a:r>
              <a:rPr lang="en-US" sz="1575">
                <a:solidFill>
                  <a:srgbClr val="FFFFFF"/>
                </a:solidFill>
                <a:ea typeface="Arial" charset="0"/>
                <a:cs typeface="Arial" charset="0"/>
              </a:rPr>
              <a:t>%) and a </a:t>
            </a: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few international partners </a:t>
            </a:r>
          </a:p>
        </p:txBody>
      </p:sp>
      <p:sp>
        <p:nvSpPr>
          <p:cNvPr id="17" name="ZoneTexte 16"/>
          <p:cNvSpPr txBox="1"/>
          <p:nvPr/>
        </p:nvSpPr>
        <p:spPr>
          <a:xfrm>
            <a:off x="3087000" y="4562906"/>
            <a:ext cx="2970000" cy="154657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DETECTORS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Build largely (80%) by external partners (Univ. and Labs) but assembled and operated at CERN</a:t>
            </a:r>
            <a:endParaRPr lang="fr-FR" sz="1575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74000" y="4562906"/>
            <a:ext cx="2970000" cy="819455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COMPUTING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US" sz="1575" dirty="0">
              <a:solidFill>
                <a:srgbClr val="FFFFFF"/>
              </a:solidFill>
              <a:ea typeface="Arial" charset="0"/>
              <a:cs typeface="Arial" charset="0"/>
            </a:endParaRP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575" dirty="0">
                <a:solidFill>
                  <a:srgbClr val="FFFFFF"/>
                </a:solidFill>
                <a:ea typeface="Arial" charset="0"/>
                <a:cs typeface="Arial" charset="0"/>
              </a:rPr>
              <a:t>Distributed </a:t>
            </a:r>
            <a:endParaRPr lang="fr-FR" sz="1575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7000" y="2149649"/>
            <a:ext cx="2970000" cy="2459360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49649"/>
            <a:ext cx="2970000" cy="2459360"/>
          </a:xfrm>
        </p:spPr>
      </p:pic>
    </p:spTree>
    <p:extLst>
      <p:ext uri="{BB962C8B-B14F-4D97-AF65-F5344CB8AC3E}">
        <p14:creationId xmlns:p14="http://schemas.microsoft.com/office/powerpoint/2010/main" val="1409696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The Lattice of an accelerator</a:t>
            </a:r>
          </a:p>
        </p:txBody>
      </p:sp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838200"/>
            <a:ext cx="8229600" cy="452596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 accelerator is composed of bending magnets, focusing magnets and usually also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magnets</a:t>
            </a:r>
          </a:p>
          <a:p>
            <a:pPr marL="0" indent="0" eaLnBrk="1" hangingPunct="1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ensemble of magnets in the accelerator constitutes the </a:t>
            </a:r>
            <a:r>
              <a:rPr lang="ja-JP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“</a:t>
            </a:r>
            <a:r>
              <a:rPr lang="en-US" altLang="ja-JP" sz="2000" b="1" dirty="0">
                <a:latin typeface="Calibri" panose="020F0502020204030204" pitchFamily="34" charset="0"/>
                <a:cs typeface="Calibri" panose="020F0502020204030204" pitchFamily="34" charset="0"/>
              </a:rPr>
              <a:t>accelerator lattice</a:t>
            </a:r>
            <a:r>
              <a:rPr lang="ja-JP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”</a:t>
            </a:r>
            <a:endParaRPr lang="en-US" altLang="ja-JP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514600"/>
            <a:ext cx="7209244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7588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938"/>
            <a:ext cx="8077200" cy="677862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en-US" sz="3200" dirty="0">
                <a:solidFill>
                  <a:srgbClr val="051C5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stability in a synchrotron</a:t>
            </a:r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143000"/>
            <a:ext cx="8229600" cy="5410200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h&gt;0: velocity increase dominates,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8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increases</a:t>
            </a: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Synchronous particle stable for 0º&lt;f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&lt;90º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 particle N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arriving early with f=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-</a:t>
            </a:r>
            <a:r>
              <a:rPr lang="en-US" sz="14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Df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will get a lower energy kick, and arrive relatively later next pass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A particle M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arriving late with f=</a:t>
            </a:r>
            <a:r>
              <a:rPr lang="en-US" sz="1400" baseline="-250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</a:t>
            </a:r>
            <a:r>
              <a:rPr lang="en-US" sz="14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</a:t>
            </a:r>
            <a:r>
              <a:rPr lang="en-US" sz="1400" baseline="-250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</a:t>
            </a:r>
            <a:r>
              <a:rPr lang="en-US" sz="14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+Df</a:t>
            </a:r>
            <a:r>
              <a:rPr lang="en-US" sz="14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will get a higher energy kick, and arrive relatively earlier next pass</a:t>
            </a:r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h&lt;0: stability for 90º&lt;f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&lt;180º</a:t>
            </a:r>
          </a:p>
          <a:p>
            <a:pPr eaLnBrk="1" hangingPunct="1">
              <a:lnSpc>
                <a:spcPct val="80000"/>
              </a:lnSpc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h=0 at the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transition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energy.  When the synchrotron reaches this energy, the RF phase needs to be switched rapidly from 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to 180-f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>
              <a:lnSpc>
                <a:spcPct val="80000"/>
              </a:lnSpc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93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524000"/>
            <a:ext cx="5638800" cy="250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1013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17882" y="2404171"/>
            <a:ext cx="529231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1983 	 :	First studies for the LHC project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buAutoNum type="arabicPlain" startAt="1988"/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:	First magnet model  (feasibility)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buFontTx/>
              <a:buAutoNum type="arabicPlain" startAt="1988"/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:	Approval of the LHC by the CERN 	Council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1996-1999	:	Series production industrialisation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1998	:	Declaration of Public Utility &amp; Start of </a:t>
            </a:r>
          </a:p>
          <a:p>
            <a:pPr marL="993775" indent="-993775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                         civil engineering	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1998-2000  :	Placement of the main production 	contracts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2004	:  Start of the LHC installation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2005-2007  :	Magnets Installation in the tunnel</a:t>
            </a:r>
          </a:p>
          <a:p>
            <a:pPr marL="985838" indent="-985838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2006-2008	:	Hardware commissioning</a:t>
            </a:r>
          </a:p>
          <a:p>
            <a:pPr marL="985838" indent="-985838" fontAlgn="auto">
              <a:spcBef>
                <a:spcPts val="0"/>
              </a:spcBef>
              <a:spcAft>
                <a:spcPts val="0"/>
              </a:spcAft>
              <a:tabLst>
                <a:tab pos="1147763" algn="l"/>
              </a:tabLst>
            </a:pPr>
            <a:r>
              <a:rPr lang="en-GB" sz="1600" dirty="0">
                <a:solidFill>
                  <a:srgbClr val="051C53"/>
                </a:solidFill>
                <a:latin typeface="Calibri"/>
                <a:ea typeface="ＭＳ Ｐゴシック" pitchFamily="20" charset="-128"/>
                <a:cs typeface="Calibri"/>
              </a:rPr>
              <a:t>2008-2009	:	Beam commissioning and repair </a:t>
            </a:r>
            <a:r>
              <a:rPr lang="en-GB" sz="1600" dirty="0">
                <a:solidFill>
                  <a:srgbClr val="008000"/>
                </a:solidFill>
                <a:latin typeface="Calibri"/>
                <a:ea typeface="ＭＳ Ｐゴシック" pitchFamily="20" charset="-128"/>
                <a:cs typeface="Calibri"/>
              </a:rPr>
              <a:t>	</a:t>
            </a:r>
          </a:p>
          <a:p>
            <a:pPr marL="971550" indent="-971550" fontAlgn="auto">
              <a:spcBef>
                <a:spcPts val="0"/>
              </a:spcBef>
              <a:spcAft>
                <a:spcPts val="0"/>
              </a:spcAft>
              <a:tabLst>
                <a:tab pos="1139825" algn="l"/>
              </a:tabLst>
            </a:pPr>
            <a:r>
              <a:rPr lang="en-GB" sz="1600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2009-2040  :	Physics exploitation</a:t>
            </a: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521660" y="886906"/>
            <a:ext cx="3823750" cy="108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400" b="1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14 </a:t>
            </a:r>
            <a:r>
              <a:rPr lang="en-GB" sz="2400" b="1" dirty="0" err="1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TeV</a:t>
            </a:r>
            <a:r>
              <a:rPr lang="en-GB" sz="2400" b="1" dirty="0">
                <a:solidFill>
                  <a:srgbClr val="0000FF"/>
                </a:solidFill>
                <a:latin typeface="Calibri"/>
                <a:ea typeface="ＭＳ Ｐゴシック" pitchFamily="20" charset="-128"/>
                <a:cs typeface="Calibri"/>
              </a:rPr>
              <a:t>  proton-proton accelerator-collider built in the LEP tunnel</a:t>
            </a:r>
          </a:p>
        </p:txBody>
      </p:sp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2686" y="1032673"/>
            <a:ext cx="4061314" cy="4844600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648207" y="2000664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>
                <a:solidFill>
                  <a:srgbClr val="0C377B"/>
                </a:solidFill>
                <a:latin typeface="Calibri"/>
                <a:cs typeface="Calibri"/>
              </a:rPr>
              <a:t>Lead-Lead (Lead-proton) collisions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Particle Physics accelerators: LHC as primary example </a:t>
            </a:r>
          </a:p>
        </p:txBody>
      </p:sp>
    </p:spTree>
    <p:extLst>
      <p:ext uri="{BB962C8B-B14F-4D97-AF65-F5344CB8AC3E}">
        <p14:creationId xmlns:p14="http://schemas.microsoft.com/office/powerpoint/2010/main" val="28059181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13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3600" kern="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rPr>
              <a:t>LHC: a New Era in Fundamental Science</a:t>
            </a:r>
            <a:endParaRPr lang="en-GB" sz="4000" kern="0" dirty="0">
              <a:solidFill>
                <a:srgbClr val="FFFFFF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latin typeface="Helvetica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49" y="4648272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85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27 km circumference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2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EAEAEA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ALICE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Helvetica"/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61" y="762003"/>
            <a:ext cx="2233613" cy="1978025"/>
            <a:chOff x="4224" y="1084"/>
            <a:chExt cx="1407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47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rgbClr val="EAEAEA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elvetica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rgbClr val="EAEAE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sz="240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Helvetica"/>
                  <a:ea typeface="ＭＳ Ｐゴシック" charset="-128"/>
                  <a:cs typeface="ＭＳ Ｐゴシック" charset="-128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  <a:ln>
            <a:noFill/>
          </a:ln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 The LHC complex </a:t>
            </a:r>
          </a:p>
        </p:txBody>
      </p:sp>
    </p:spTree>
    <p:extLst>
      <p:ext uri="{BB962C8B-B14F-4D97-AF65-F5344CB8AC3E}">
        <p14:creationId xmlns:p14="http://schemas.microsoft.com/office/powerpoint/2010/main" val="33598132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E83CE5C-750B-974C-B6DD-99637D7431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2370"/>
            <a:ext cx="2971800" cy="13075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13917B5-CB6F-CA41-B163-3A19836490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5483395"/>
            <a:ext cx="2400299" cy="517355"/>
          </a:xfrm>
          <a:prstGeom prst="rect">
            <a:avLst/>
          </a:prstGeom>
        </p:spPr>
      </p:pic>
      <p:pic>
        <p:nvPicPr>
          <p:cNvPr id="22529" name="Picture 1" descr="page21image65226576">
            <a:extLst>
              <a:ext uri="{FF2B5EF4-FFF2-40B4-BE49-F238E27FC236}">
                <a16:creationId xmlns:a16="http://schemas.microsoft.com/office/drawing/2014/main" id="{0DCA4579-C23B-2B4B-B814-928E3ED58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461" y="4002647"/>
            <a:ext cx="2587588" cy="1667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1">
            <a:extLst>
              <a:ext uri="{FF2B5EF4-FFF2-40B4-BE49-F238E27FC236}">
                <a16:creationId xmlns:a16="http://schemas.microsoft.com/office/drawing/2014/main" id="{8079FEA7-2A89-9347-8794-34ECA3C6313C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4100" y="3933979"/>
            <a:ext cx="2424400" cy="1521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88178C-FBEF-3540-9CEC-11E7276BD437}"/>
              </a:ext>
            </a:extLst>
          </p:cNvPr>
          <p:cNvSpPr/>
          <p:nvPr/>
        </p:nvSpPr>
        <p:spPr>
          <a:xfrm>
            <a:off x="1314450" y="2088764"/>
            <a:ext cx="52006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Need </a:t>
            </a:r>
            <a:r>
              <a:rPr lang="en-US" altLang="en-US" sz="1500" dirty="0" err="1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e+e</a:t>
            </a: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- collisions at least at 250 GeV, four main alternatives (plus various less developed ideas):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ILC in Japan (linear)                FCC at CERN (ring)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CLIC at CERN (linear)             CEPC in China (ring) 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marL="1168004"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marL="1168004"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Linear colliders: 13 (Higgs) -&gt; 50 (max) km to get to 1-3 </a:t>
            </a:r>
            <a:r>
              <a:rPr lang="en-US" altLang="en-US" sz="1500" dirty="0" err="1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TeV</a:t>
            </a: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         Rings ~100km, can be used for protons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                     after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                       </a:t>
            </a: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        `</a:t>
            </a: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endParaRPr lang="en-US" altLang="en-US" sz="1500" dirty="0">
              <a:solidFill>
                <a:srgbClr val="773F9B">
                  <a:lumMod val="50000"/>
                </a:srgbClr>
              </a:solidFill>
              <a:latin typeface="Avenir Medium" panose="02000503020000020003" pitchFamily="2" charset="0"/>
              <a:ea typeface="ＭＳ Ｐゴシック" charset="-128"/>
              <a:cs typeface="Gill Sans"/>
            </a:endParaRPr>
          </a:p>
          <a:p>
            <a:pPr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	</a:t>
            </a:r>
          </a:p>
          <a:p>
            <a:pPr algn="ctr" defTabSz="685800">
              <a:defRPr/>
            </a:pPr>
            <a:r>
              <a:rPr lang="en-US" altLang="en-US" sz="1500" dirty="0">
                <a:solidFill>
                  <a:srgbClr val="773F9B">
                    <a:lumMod val="50000"/>
                  </a:srgbClr>
                </a:solidFill>
                <a:latin typeface="Avenir Medium" panose="02000503020000020003" pitchFamily="2" charset="0"/>
                <a:ea typeface="ＭＳ Ｐゴシック" charset="-128"/>
                <a:cs typeface="Gill Sans"/>
              </a:rPr>
              <a:t>	</a:t>
            </a:r>
          </a:p>
        </p:txBody>
      </p:sp>
      <p:pic>
        <p:nvPicPr>
          <p:cNvPr id="10" name="Image 2">
            <a:extLst>
              <a:ext uri="{FF2B5EF4-FFF2-40B4-BE49-F238E27FC236}">
                <a16:creationId xmlns:a16="http://schemas.microsoft.com/office/drawing/2014/main" id="{272223C5-B918-6345-8E6C-A0CCE208080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1337" t="22001" r="19060" b="14656"/>
          <a:stretch/>
        </p:blipFill>
        <p:spPr>
          <a:xfrm>
            <a:off x="6548758" y="863251"/>
            <a:ext cx="2570453" cy="231265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890A0B-63BD-3764-CCDE-B1EA0A071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   Higgs factories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EA7036-A2CD-7945-A70E-1C596B7106B7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89" y="1929640"/>
            <a:ext cx="1257300" cy="183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226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2024" y="0"/>
            <a:ext cx="8981976" cy="609600"/>
          </a:xfrm>
          <a:solidFill>
            <a:srgbClr val="FFFFFF"/>
          </a:solidFill>
          <a:ln>
            <a:noFill/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320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Limitations - synchrotron radiation</a:t>
            </a:r>
          </a:p>
        </p:txBody>
      </p:sp>
      <p:sp>
        <p:nvSpPr>
          <p:cNvPr id="428035" name="Rectangle 3"/>
          <p:cNvSpPr>
            <a:spLocks noGrp="1" noChangeArrowheads="1"/>
          </p:cNvSpPr>
          <p:nvPr>
            <p:ph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We want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800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cm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as high as possible for new particle accelerators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Circular colliders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synchrotron radiation loss: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For electrons a severe limitation, size and costs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explode – go linear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Less of a problem with protons (size of ring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driven by magnet technology but radiation 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losses also there becoming significant for the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components)  </a:t>
            </a: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algn="ctr" eaLnBrk="1" hangingPunct="1">
              <a:lnSpc>
                <a:spcPct val="80000"/>
              </a:lnSpc>
              <a:buFont typeface="Wingdings" charset="0"/>
              <a:buNone/>
              <a:defRPr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buFont typeface="Wingdings" charset="0"/>
              <a:buAutoNum type="arabicPeriod"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lnSpc>
                <a:spcPct val="80000"/>
              </a:lnSpc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 eaLnBrk="1" hangingPunct="1">
              <a:lnSpc>
                <a:spcPct val="80000"/>
              </a:lnSpc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90600" lvl="1" indent="-533400" eaLnBrk="1" hangingPunct="1">
              <a:lnSpc>
                <a:spcPct val="80000"/>
              </a:lnSpc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2" indent="-45720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2" indent="-45720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68612" name="Group 5"/>
          <p:cNvGrpSpPr>
            <a:grpSpLocks/>
          </p:cNvGrpSpPr>
          <p:nvPr/>
        </p:nvGrpSpPr>
        <p:grpSpPr bwMode="auto">
          <a:xfrm>
            <a:off x="1316400" y="1470187"/>
            <a:ext cx="2651125" cy="841375"/>
            <a:chOff x="3270" y="1577"/>
            <a:chExt cx="1670" cy="530"/>
          </a:xfrm>
        </p:grpSpPr>
        <p:pic>
          <p:nvPicPr>
            <p:cNvPr id="428038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0" y="1584"/>
              <a:ext cx="1340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pic>
          <p:nvPicPr>
            <p:cNvPr id="428039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0" y="1577"/>
              <a:ext cx="338" cy="5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</p:grpSp>
      <p:pic>
        <p:nvPicPr>
          <p:cNvPr id="68613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3000" y="1380178"/>
            <a:ext cx="4038600" cy="1184275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ring_vs_linac.eps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9468" y="2656354"/>
            <a:ext cx="3242039" cy="2269428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12" name="Group 74"/>
          <p:cNvGrpSpPr>
            <a:grpSpLocks/>
          </p:cNvGrpSpPr>
          <p:nvPr/>
        </p:nvGrpSpPr>
        <p:grpSpPr bwMode="auto">
          <a:xfrm>
            <a:off x="152400" y="4933959"/>
            <a:ext cx="8767763" cy="1237750"/>
            <a:chOff x="-1" y="1758"/>
            <a:chExt cx="5639" cy="796"/>
          </a:xfrm>
        </p:grpSpPr>
        <p:sp>
          <p:nvSpPr>
            <p:cNvPr id="13" name="Line 75"/>
            <p:cNvSpPr>
              <a:spLocks noChangeShapeType="1"/>
            </p:cNvSpPr>
            <p:nvPr/>
          </p:nvSpPr>
          <p:spPr bwMode="auto">
            <a:xfrm>
              <a:off x="2640" y="1912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4" name="Line 76"/>
            <p:cNvSpPr>
              <a:spLocks noChangeShapeType="1"/>
            </p:cNvSpPr>
            <p:nvPr/>
          </p:nvSpPr>
          <p:spPr bwMode="auto">
            <a:xfrm flipH="1" flipV="1">
              <a:off x="2877" y="2279"/>
              <a:ext cx="160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5" name="Line 77"/>
            <p:cNvSpPr>
              <a:spLocks noChangeShapeType="1"/>
            </p:cNvSpPr>
            <p:nvPr/>
          </p:nvSpPr>
          <p:spPr bwMode="auto">
            <a:xfrm>
              <a:off x="2705" y="2279"/>
              <a:ext cx="175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6" name="Line 78"/>
            <p:cNvSpPr>
              <a:spLocks noChangeShapeType="1"/>
            </p:cNvSpPr>
            <p:nvPr/>
          </p:nvSpPr>
          <p:spPr bwMode="auto">
            <a:xfrm>
              <a:off x="2640" y="2041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7" name="Line 79"/>
            <p:cNvSpPr>
              <a:spLocks noChangeShapeType="1"/>
            </p:cNvSpPr>
            <p:nvPr/>
          </p:nvSpPr>
          <p:spPr bwMode="auto">
            <a:xfrm>
              <a:off x="2793" y="1996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8" name="Line 80"/>
            <p:cNvSpPr>
              <a:spLocks noChangeShapeType="1"/>
            </p:cNvSpPr>
            <p:nvPr/>
          </p:nvSpPr>
          <p:spPr bwMode="auto">
            <a:xfrm flipH="1">
              <a:off x="2793" y="2279"/>
              <a:ext cx="84" cy="138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9" name="Line 81"/>
            <p:cNvSpPr>
              <a:spLocks noChangeShapeType="1"/>
            </p:cNvSpPr>
            <p:nvPr/>
          </p:nvSpPr>
          <p:spPr bwMode="auto">
            <a:xfrm>
              <a:off x="2877" y="2279"/>
              <a:ext cx="102" cy="215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0" name="Line 82"/>
            <p:cNvSpPr>
              <a:spLocks noChangeShapeType="1"/>
            </p:cNvSpPr>
            <p:nvPr/>
          </p:nvSpPr>
          <p:spPr bwMode="auto">
            <a:xfrm>
              <a:off x="2877" y="2279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1" name="Rectangle 83"/>
            <p:cNvSpPr>
              <a:spLocks noChangeArrowheads="1"/>
            </p:cNvSpPr>
            <p:nvPr/>
          </p:nvSpPr>
          <p:spPr bwMode="auto">
            <a:xfrm>
              <a:off x="2358" y="1945"/>
              <a:ext cx="218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>
                  <a:solidFill>
                    <a:srgbClr val="00999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e+</a:t>
              </a:r>
            </a:p>
          </p:txBody>
        </p:sp>
        <p:sp>
          <p:nvSpPr>
            <p:cNvPr id="22" name="Rectangle 84"/>
            <p:cNvSpPr>
              <a:spLocks noChangeArrowheads="1"/>
            </p:cNvSpPr>
            <p:nvPr/>
          </p:nvSpPr>
          <p:spPr bwMode="auto">
            <a:xfrm>
              <a:off x="3044" y="1934"/>
              <a:ext cx="198" cy="1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200" dirty="0">
                  <a:solidFill>
                    <a:srgbClr val="FF66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e-</a:t>
              </a:r>
            </a:p>
          </p:txBody>
        </p:sp>
        <p:sp>
          <p:nvSpPr>
            <p:cNvPr id="23" name="Rectangle 85"/>
            <p:cNvSpPr>
              <a:spLocks noChangeArrowheads="1"/>
            </p:cNvSpPr>
            <p:nvPr/>
          </p:nvSpPr>
          <p:spPr bwMode="auto">
            <a:xfrm>
              <a:off x="2548" y="2265"/>
              <a:ext cx="167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4" name="Line 86"/>
            <p:cNvSpPr>
              <a:spLocks noChangeShapeType="1"/>
            </p:cNvSpPr>
            <p:nvPr/>
          </p:nvSpPr>
          <p:spPr bwMode="auto">
            <a:xfrm>
              <a:off x="363" y="2265"/>
              <a:ext cx="31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5" name="Rectangle 87"/>
            <p:cNvSpPr>
              <a:spLocks noChangeArrowheads="1"/>
            </p:cNvSpPr>
            <p:nvPr/>
          </p:nvSpPr>
          <p:spPr bwMode="auto">
            <a:xfrm>
              <a:off x="251" y="2265"/>
              <a:ext cx="397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6" name="AutoShape 88"/>
            <p:cNvSpPr>
              <a:spLocks noChangeArrowheads="1"/>
            </p:cNvSpPr>
            <p:nvPr/>
          </p:nvSpPr>
          <p:spPr bwMode="auto">
            <a:xfrm>
              <a:off x="2548" y="2209"/>
              <a:ext cx="53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7" name="AutoShape 89"/>
            <p:cNvSpPr>
              <a:spLocks noChangeArrowheads="1"/>
            </p:cNvSpPr>
            <p:nvPr/>
          </p:nvSpPr>
          <p:spPr bwMode="auto">
            <a:xfrm>
              <a:off x="263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8" name="AutoShape 90"/>
            <p:cNvSpPr>
              <a:spLocks noChangeArrowheads="1"/>
            </p:cNvSpPr>
            <p:nvPr/>
          </p:nvSpPr>
          <p:spPr bwMode="auto">
            <a:xfrm>
              <a:off x="336" y="2010"/>
              <a:ext cx="283" cy="284"/>
            </a:xfrm>
            <a:custGeom>
              <a:avLst/>
              <a:gdLst>
                <a:gd name="G0" fmla="+- 2442 0 0"/>
                <a:gd name="G1" fmla="+- 21600 0 2442"/>
                <a:gd name="G2" fmla="+- 21600 0 244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CCCCFF">
                    <a:gamma/>
                    <a:shade val="41176"/>
                    <a:invGamma/>
                  </a:srgbClr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29" name="AutoShape 91"/>
            <p:cNvSpPr>
              <a:spLocks noChangeArrowheads="1"/>
            </p:cNvSpPr>
            <p:nvPr/>
          </p:nvSpPr>
          <p:spPr bwMode="auto">
            <a:xfrm>
              <a:off x="138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0" name="Rectangle 92"/>
            <p:cNvSpPr>
              <a:spLocks noChangeArrowheads="1"/>
            </p:cNvSpPr>
            <p:nvPr/>
          </p:nvSpPr>
          <p:spPr bwMode="auto">
            <a:xfrm>
              <a:off x="3030" y="2265"/>
              <a:ext cx="110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1" name="AutoShape 93"/>
            <p:cNvSpPr>
              <a:spLocks noChangeArrowheads="1"/>
            </p:cNvSpPr>
            <p:nvPr/>
          </p:nvSpPr>
          <p:spPr bwMode="auto">
            <a:xfrm>
              <a:off x="3143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2" name="AutoShape 94"/>
            <p:cNvSpPr>
              <a:spLocks noChangeArrowheads="1"/>
            </p:cNvSpPr>
            <p:nvPr/>
          </p:nvSpPr>
          <p:spPr bwMode="auto">
            <a:xfrm>
              <a:off x="3058" y="2209"/>
              <a:ext cx="56" cy="141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3" name="Line 95"/>
            <p:cNvSpPr>
              <a:spLocks noChangeShapeType="1"/>
            </p:cNvSpPr>
            <p:nvPr/>
          </p:nvSpPr>
          <p:spPr bwMode="auto">
            <a:xfrm flipH="1">
              <a:off x="5100" y="2265"/>
              <a:ext cx="31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4" name="Rectangle 96"/>
            <p:cNvSpPr>
              <a:spLocks noChangeArrowheads="1"/>
            </p:cNvSpPr>
            <p:nvPr/>
          </p:nvSpPr>
          <p:spPr bwMode="auto">
            <a:xfrm flipH="1">
              <a:off x="5127" y="2265"/>
              <a:ext cx="395" cy="29"/>
            </a:xfrm>
            <a:prstGeom prst="rect">
              <a:avLst/>
            </a:prstGeom>
            <a:gradFill rotWithShape="0">
              <a:gsLst>
                <a:gs pos="0">
                  <a:srgbClr val="CCCCFF">
                    <a:gamma/>
                    <a:shade val="46275"/>
                    <a:invGamma/>
                  </a:srgbClr>
                </a:gs>
                <a:gs pos="5000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5" name="AutoShape 97"/>
            <p:cNvSpPr>
              <a:spLocks noChangeArrowheads="1"/>
            </p:cNvSpPr>
            <p:nvPr/>
          </p:nvSpPr>
          <p:spPr bwMode="auto">
            <a:xfrm flipH="1">
              <a:off x="5157" y="2010"/>
              <a:ext cx="283" cy="284"/>
            </a:xfrm>
            <a:custGeom>
              <a:avLst/>
              <a:gdLst>
                <a:gd name="G0" fmla="+- 2442 0 0"/>
                <a:gd name="G1" fmla="+- 21600 0 2442"/>
                <a:gd name="G2" fmla="+- 21600 0 244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CCCCFF">
                    <a:gamma/>
                    <a:shade val="41176"/>
                    <a:invGamma/>
                  </a:srgbClr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6" name="AutoShape 98"/>
            <p:cNvSpPr>
              <a:spLocks noChangeArrowheads="1"/>
            </p:cNvSpPr>
            <p:nvPr/>
          </p:nvSpPr>
          <p:spPr bwMode="auto">
            <a:xfrm flipH="1">
              <a:off x="5496" y="2209"/>
              <a:ext cx="142" cy="141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CCCCFF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b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37" name="Rectangle 99"/>
            <p:cNvSpPr>
              <a:spLocks noChangeArrowheads="1"/>
            </p:cNvSpPr>
            <p:nvPr/>
          </p:nvSpPr>
          <p:spPr bwMode="auto">
            <a:xfrm>
              <a:off x="-1" y="2374"/>
              <a:ext cx="354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source</a:t>
              </a:r>
            </a:p>
          </p:txBody>
        </p:sp>
        <p:sp>
          <p:nvSpPr>
            <p:cNvPr id="38" name="Rectangle 100"/>
            <p:cNvSpPr>
              <a:spLocks noChangeArrowheads="1"/>
            </p:cNvSpPr>
            <p:nvPr/>
          </p:nvSpPr>
          <p:spPr bwMode="auto">
            <a:xfrm>
              <a:off x="4922" y="1758"/>
              <a:ext cx="58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damping ring</a:t>
              </a:r>
            </a:p>
          </p:txBody>
        </p:sp>
        <p:sp>
          <p:nvSpPr>
            <p:cNvPr id="39" name="Rectangle 101"/>
            <p:cNvSpPr>
              <a:spLocks noChangeArrowheads="1"/>
            </p:cNvSpPr>
            <p:nvPr/>
          </p:nvSpPr>
          <p:spPr bwMode="auto">
            <a:xfrm>
              <a:off x="3785" y="2374"/>
              <a:ext cx="583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main </a:t>
              </a:r>
              <a:r>
                <a:rPr lang="en-US" sz="1050" dirty="0" err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linac</a:t>
              </a:r>
              <a:endParaRPr lang="en-US" sz="105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40" name="Rectangle 102"/>
            <p:cNvSpPr>
              <a:spLocks noChangeArrowheads="1"/>
            </p:cNvSpPr>
            <p:nvPr/>
          </p:nvSpPr>
          <p:spPr bwMode="auto">
            <a:xfrm>
              <a:off x="2433" y="2391"/>
              <a:ext cx="888" cy="1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defRPr/>
              </a:pPr>
              <a:r>
                <a:rPr lang="en-US" sz="1050" dirty="0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beam delivery</a:t>
              </a:r>
            </a:p>
          </p:txBody>
        </p:sp>
        <p:grpSp>
          <p:nvGrpSpPr>
            <p:cNvPr id="41" name="Group 103"/>
            <p:cNvGrpSpPr>
              <a:grpSpLocks/>
            </p:cNvGrpSpPr>
            <p:nvPr/>
          </p:nvGrpSpPr>
          <p:grpSpPr bwMode="auto">
            <a:xfrm>
              <a:off x="619" y="2209"/>
              <a:ext cx="1929" cy="133"/>
              <a:chOff x="619" y="2209"/>
              <a:chExt cx="1929" cy="133"/>
            </a:xfrm>
          </p:grpSpPr>
          <p:sp>
            <p:nvSpPr>
              <p:cNvPr id="62" name="Rectangle 104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32" cy="29"/>
              </a:xfrm>
              <a:prstGeom prst="rect">
                <a:avLst/>
              </a:prstGeom>
              <a:gradFill rotWithShape="0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63" name="Group 105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7" name="Group 106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80" name="Rectangle 107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81" name="Line 10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8" name="Group 109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8" name="Rectangle 110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9" name="Line 1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69" name="Group 112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6" name="Rectangle 113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7" name="Line 1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70" name="Group 115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4" name="Rectangle 116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4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5" name="Line 11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1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  <p:grpSp>
              <p:nvGrpSpPr>
                <p:cNvPr id="71" name="Group 118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2" name="Rectangle 119"/>
                  <p:cNvSpPr>
                    <a:spLocks noChangeArrowheads="1"/>
                  </p:cNvSpPr>
                  <p:nvPr/>
                </p:nvSpPr>
                <p:spPr bwMode="auto">
                  <a:xfrm>
                    <a:off x="2734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9900">
                          <a:gamma/>
                          <a:shade val="46275"/>
                          <a:invGamma/>
                        </a:srgbClr>
                      </a:gs>
                      <a:gs pos="50000">
                        <a:srgbClr val="FF9900"/>
                      </a:gs>
                      <a:gs pos="100000">
                        <a:srgbClr val="FF9900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  <p:sp>
                <p:nvSpPr>
                  <p:cNvPr id="73" name="Line 12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1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ffectLst/>
                  <a:extLst>
                    <a:ext uri="{909E8E84-426E-40dd-AFC4-6F175D3DCCD1}">
                      <a14:hiddenFill xmlns=""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="" xmlns:a14="http://schemas.microsoft.com/office/drawing/2010/main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>
                      <a:defRPr/>
                    </a:pPr>
                    <a:endParaRPr lang="en-US" b="1">
                      <a:solidFill>
                        <a:srgbClr val="000000"/>
                      </a:solidFill>
                      <a:latin typeface="Calibri" panose="020F0502020204030204" pitchFamily="34" charset="0"/>
                      <a:cs typeface="Calibri" panose="020F0502020204030204" pitchFamily="34" charset="0"/>
                    </a:endParaRPr>
                  </a:p>
                </p:txBody>
              </p:sp>
            </p:grpSp>
          </p:grpSp>
          <p:grpSp>
            <p:nvGrpSpPr>
              <p:cNvPr id="64" name="Group 121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65" name="Rectangle 12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6" name="Line 12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  <p:grpSp>
          <p:nvGrpSpPr>
            <p:cNvPr id="42" name="Group 124"/>
            <p:cNvGrpSpPr>
              <a:grpSpLocks/>
            </p:cNvGrpSpPr>
            <p:nvPr/>
          </p:nvGrpSpPr>
          <p:grpSpPr bwMode="auto">
            <a:xfrm>
              <a:off x="3200" y="2209"/>
              <a:ext cx="1929" cy="133"/>
              <a:chOff x="3200" y="2209"/>
              <a:chExt cx="1929" cy="133"/>
            </a:xfrm>
          </p:grpSpPr>
          <p:sp>
            <p:nvSpPr>
              <p:cNvPr id="43" name="Rectangle 125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FF9900">
                      <a:gamma/>
                      <a:shade val="46275"/>
                      <a:invGamma/>
                    </a:srgbClr>
                  </a:gs>
                  <a:gs pos="50000">
                    <a:srgbClr val="FF9900"/>
                  </a:gs>
                  <a:gs pos="100000">
                    <a:srgbClr val="FF9900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="" xmlns:a14="http://schemas.microsoft.com/office/drawing/2010/main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b="1">
                  <a:solidFill>
                    <a:srgbClr val="000000"/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grpSp>
            <p:nvGrpSpPr>
              <p:cNvPr id="44" name="Group 126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60" name="Rectangle 127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61" name="Line 128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5" name="Group 129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8" name="Rectangle 13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9" name="Line 131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6" name="Group 132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56" name="Rectangle 133"/>
                <p:cNvSpPr>
                  <a:spLocks noChangeArrowheads="1"/>
                </p:cNvSpPr>
                <p:nvPr/>
              </p:nvSpPr>
              <p:spPr bwMode="auto">
                <a:xfrm>
                  <a:off x="2734" y="1615"/>
                  <a:ext cx="284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7" name="Line 134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7" name="Group 135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54" name="Rectangle 136"/>
                <p:cNvSpPr>
                  <a:spLocks noChangeArrowheads="1"/>
                </p:cNvSpPr>
                <p:nvPr/>
              </p:nvSpPr>
              <p:spPr bwMode="auto">
                <a:xfrm>
                  <a:off x="2734" y="1615"/>
                  <a:ext cx="284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5" name="Line 137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10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8" name="Group 138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52" name="Rectangle 13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3" name="Line 140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  <p:grpSp>
            <p:nvGrpSpPr>
              <p:cNvPr id="49" name="Group 141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14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FF9900">
                        <a:gamma/>
                        <a:shade val="46275"/>
                        <a:invGamma/>
                      </a:srgbClr>
                    </a:gs>
                    <a:gs pos="50000">
                      <a:srgbClr val="FF9900"/>
                    </a:gs>
                    <a:gs pos="100000">
                      <a:srgbClr val="FF99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  <p:sp>
              <p:nvSpPr>
                <p:cNvPr id="51" name="Line 143"/>
                <p:cNvSpPr>
                  <a:spLocks noChangeShapeType="1"/>
                </p:cNvSpPr>
                <p:nvPr/>
              </p:nvSpPr>
              <p:spPr bwMode="auto">
                <a:xfrm flipH="1">
                  <a:off x="2771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ffectLst/>
                <a:extLst>
                  <a:ext uri="{909E8E84-426E-40dd-AFC4-6F175D3DCCD1}">
                    <a14:hiddenFill xmlns=""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="" xmlns:a14="http://schemas.microsoft.com/office/drawing/2010/main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>
                    <a:defRPr/>
                  </a:pPr>
                  <a:endParaRPr lang="en-US" b="1">
                    <a:solidFill>
                      <a:srgbClr val="00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endParaRPr>
                </a:p>
              </p:txBody>
            </p:sp>
          </p:grpSp>
        </p:grpSp>
      </p:grp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15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7057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B3FD2-7215-E1EF-A04A-FA337CDEE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5AF44A-CF17-528E-B7FE-00260D8B3A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495800" cy="33718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B3ADC02-69AA-58BF-BB69-A106518070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0"/>
            <a:ext cx="4495800" cy="33718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AE69235-392B-305C-B14B-3AF499B965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86150"/>
            <a:ext cx="4495800" cy="33718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AE46914-D332-D90D-F722-870F522BDA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199" y="3518806"/>
            <a:ext cx="4452257" cy="333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1329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/>
          <p:cNvGrpSpPr/>
          <p:nvPr/>
        </p:nvGrpSpPr>
        <p:grpSpPr>
          <a:xfrm>
            <a:off x="12301" y="36013"/>
            <a:ext cx="9144000" cy="3667315"/>
            <a:chOff x="-1723571" y="-634266"/>
            <a:chExt cx="9144000" cy="3667315"/>
          </a:xfrm>
        </p:grpSpPr>
        <p:pic>
          <p:nvPicPr>
            <p:cNvPr id="12" name="Picture 11" descr="lc4.eps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723571" y="-634266"/>
              <a:ext cx="9144000" cy="366731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21410" y="1031453"/>
              <a:ext cx="679450" cy="353605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3070760" y="1031453"/>
              <a:ext cx="673100" cy="35360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570015" y="3305874"/>
            <a:ext cx="80302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critical steps (in next slides):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Create low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beams (sources, injector, damping rings, ring to main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- RTML)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Acceleration in main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(energy increase per length) </a:t>
            </a:r>
          </a:p>
          <a:p>
            <a:pPr marL="457200" indent="-457200">
              <a:buFontTx/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Supply energy as efficient as possible to beam (high power at 12 GHz) </a:t>
            </a:r>
          </a:p>
          <a:p>
            <a:pPr marL="457200" indent="-457200">
              <a:buAutoNum type="arabicParenR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Nano-beams:  Squeeze the beam (Beam Delivery System- BDS), i.e. reduce β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0005" y="830060"/>
            <a:ext cx="5150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key parameters: Energy and luminosity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609600"/>
          </a:xfrm>
          <a:solidFill>
            <a:srgbClr val="FFFFFF"/>
          </a:solidFill>
          <a:ln>
            <a:noFill/>
          </a:ln>
        </p:spPr>
        <p:txBody>
          <a:bodyPr>
            <a:noAutofit/>
          </a:bodyPr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Generic Linear Collider</a:t>
            </a:r>
          </a:p>
        </p:txBody>
      </p:sp>
      <p:pic>
        <p:nvPicPr>
          <p:cNvPr id="11" name="Picture 10" descr="p1.tif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2600" y="5715000"/>
            <a:ext cx="1671349" cy="72696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429496729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17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800" y="5715000"/>
            <a:ext cx="2387989" cy="70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2574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D24989E-04AC-E731-AF5E-222FDF2EAB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5400" y="342900"/>
            <a:ext cx="3683000" cy="27622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4D7342-FECD-6957-5D9F-5AAF242AC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329836"/>
            <a:ext cx="3700417" cy="27753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6854920-E60F-FD2B-EC56-626A276630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568336"/>
            <a:ext cx="3700417" cy="27753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F814E37-FC26-C6F4-0404-B0BE555F80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3600449"/>
            <a:ext cx="36576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3519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5500" y="3934296"/>
            <a:ext cx="3107663" cy="2214111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76"/>
          <p:cNvGrpSpPr>
            <a:grpSpLocks/>
          </p:cNvGrpSpPr>
          <p:nvPr/>
        </p:nvGrpSpPr>
        <p:grpSpPr bwMode="auto">
          <a:xfrm>
            <a:off x="217709" y="3923707"/>
            <a:ext cx="5281228" cy="2217737"/>
            <a:chOff x="1594" y="2299"/>
            <a:chExt cx="3986" cy="1745"/>
          </a:xfr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7" name="Rectangle 72"/>
            <p:cNvSpPr>
              <a:spLocks noChangeArrowheads="1"/>
            </p:cNvSpPr>
            <p:nvPr/>
          </p:nvSpPr>
          <p:spPr bwMode="auto">
            <a:xfrm>
              <a:off x="1594" y="2299"/>
              <a:ext cx="3986" cy="174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="" xmlns:a14="http://schemas.microsoft.com/office/drawing/2010/main" w="25400">
                  <a:solidFill>
                    <a:schemeClr val="tx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>
                <a:cs typeface="+mn-cs"/>
              </a:endParaRPr>
            </a:p>
          </p:txBody>
        </p:sp>
        <p:grpSp>
          <p:nvGrpSpPr>
            <p:cNvPr id="18" name="Group 75"/>
            <p:cNvGrpSpPr>
              <a:grpSpLocks/>
            </p:cNvGrpSpPr>
            <p:nvPr/>
          </p:nvGrpSpPr>
          <p:grpSpPr bwMode="auto">
            <a:xfrm>
              <a:off x="1637" y="2342"/>
              <a:ext cx="3885" cy="1636"/>
              <a:chOff x="1637" y="2342"/>
              <a:chExt cx="3885" cy="1636"/>
            </a:xfrm>
            <a:grpFill/>
          </p:grpSpPr>
          <p:sp>
            <p:nvSpPr>
              <p:cNvPr id="19" name="AutoShape 94"/>
              <p:cNvSpPr>
                <a:spLocks noChangeArrowheads="1"/>
              </p:cNvSpPr>
              <p:nvPr/>
            </p:nvSpPr>
            <p:spPr bwMode="auto">
              <a:xfrm>
                <a:off x="1637" y="2381"/>
                <a:ext cx="712" cy="372"/>
              </a:xfrm>
              <a:custGeom>
                <a:avLst/>
                <a:gdLst>
                  <a:gd name="T0" fmla="*/ 23 w 21600"/>
                  <a:gd name="T1" fmla="*/ 3 h 21600"/>
                  <a:gd name="T2" fmla="*/ 13 w 21600"/>
                  <a:gd name="T3" fmla="*/ 7 h 21600"/>
                  <a:gd name="T4" fmla="*/ 3 w 21600"/>
                  <a:gd name="T5" fmla="*/ 3 h 21600"/>
                  <a:gd name="T6" fmla="*/ 13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4520 w 21600"/>
                  <a:gd name="T13" fmla="*/ 4471 h 21600"/>
                  <a:gd name="T14" fmla="*/ 17110 w 21600"/>
                  <a:gd name="T15" fmla="*/ 17129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0" y="0"/>
                    </a:moveTo>
                    <a:lnTo>
                      <a:pt x="5400" y="21600"/>
                    </a:lnTo>
                    <a:lnTo>
                      <a:pt x="16200" y="2160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1400" b="0" dirty="0">
                    <a:latin typeface="Gill Sans"/>
                    <a:cs typeface="Gill Sans"/>
                  </a:rPr>
                  <a:t>RF power</a:t>
                </a:r>
              </a:p>
              <a:p>
                <a:pPr algn="ctr"/>
                <a:r>
                  <a:rPr lang="en-US" sz="1400" b="0" dirty="0">
                    <a:latin typeface="Gill Sans"/>
                    <a:cs typeface="Gill Sans"/>
                  </a:rPr>
                  <a:t>source</a:t>
                </a:r>
              </a:p>
            </p:txBody>
          </p:sp>
          <p:sp>
            <p:nvSpPr>
              <p:cNvPr id="20" name="Text Box 96"/>
              <p:cNvSpPr txBox="1">
                <a:spLocks noChangeArrowheads="1"/>
              </p:cNvSpPr>
              <p:nvPr/>
            </p:nvSpPr>
            <p:spPr bwMode="auto">
              <a:xfrm>
                <a:off x="3679" y="2903"/>
                <a:ext cx="1242" cy="266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600" b="0">
                    <a:solidFill>
                      <a:srgbClr val="0000FF"/>
                    </a:solidFill>
                  </a:rPr>
                  <a:t>electric field</a:t>
                </a:r>
              </a:p>
            </p:txBody>
          </p:sp>
          <p:sp>
            <p:nvSpPr>
              <p:cNvPr id="21" name="Line 136"/>
              <p:cNvSpPr>
                <a:spLocks noChangeShapeType="1"/>
              </p:cNvSpPr>
              <p:nvPr/>
            </p:nvSpPr>
            <p:spPr bwMode="auto">
              <a:xfrm flipH="1">
                <a:off x="4161" y="3127"/>
                <a:ext cx="20" cy="529"/>
              </a:xfrm>
              <a:prstGeom prst="line">
                <a:avLst/>
              </a:prstGeom>
              <a:grpFill/>
              <a:ln w="1270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2" name="Text Box 138"/>
              <p:cNvSpPr txBox="1">
                <a:spLocks noChangeArrowheads="1"/>
              </p:cNvSpPr>
              <p:nvPr/>
            </p:nvSpPr>
            <p:spPr bwMode="auto">
              <a:xfrm>
                <a:off x="2400" y="2902"/>
                <a:ext cx="1096" cy="266"/>
              </a:xfrm>
              <a:prstGeom prst="rect">
                <a:avLst/>
              </a:prstGeom>
              <a:grpFill/>
              <a:ln w="1270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600" b="0">
                    <a:solidFill>
                      <a:srgbClr val="FF0000"/>
                    </a:solidFill>
                  </a:rPr>
                  <a:t>particle bunch</a:t>
                </a:r>
              </a:p>
            </p:txBody>
          </p:sp>
          <p:sp>
            <p:nvSpPr>
              <p:cNvPr id="23" name="Line 139"/>
              <p:cNvSpPr>
                <a:spLocks noChangeShapeType="1"/>
              </p:cNvSpPr>
              <p:nvPr/>
            </p:nvSpPr>
            <p:spPr bwMode="auto">
              <a:xfrm flipH="1">
                <a:off x="2614" y="3110"/>
                <a:ext cx="129" cy="505"/>
              </a:xfrm>
              <a:prstGeom prst="line">
                <a:avLst/>
              </a:prstGeom>
              <a:grpFill/>
              <a:ln w="12700">
                <a:solidFill>
                  <a:srgbClr val="000000"/>
                </a:solidFill>
                <a:prstDash val="dash"/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24" name="Group 182"/>
              <p:cNvGrpSpPr>
                <a:grpSpLocks/>
              </p:cNvGrpSpPr>
              <p:nvPr/>
            </p:nvGrpSpPr>
            <p:grpSpPr bwMode="auto">
              <a:xfrm>
                <a:off x="1839" y="2647"/>
                <a:ext cx="3669" cy="1331"/>
                <a:chOff x="1425" y="2504"/>
                <a:chExt cx="4336" cy="1445"/>
              </a:xfrm>
              <a:grpFill/>
            </p:grpSpPr>
            <p:sp>
              <p:nvSpPr>
                <p:cNvPr id="26" name="Line 98"/>
                <p:cNvSpPr>
                  <a:spLocks noChangeShapeType="1"/>
                </p:cNvSpPr>
                <p:nvPr/>
              </p:nvSpPr>
              <p:spPr bwMode="auto">
                <a:xfrm>
                  <a:off x="1606" y="2669"/>
                  <a:ext cx="0" cy="335"/>
                </a:xfrm>
                <a:prstGeom prst="line">
                  <a:avLst/>
                </a:prstGeom>
                <a:grpFill/>
                <a:ln w="76200">
                  <a:solidFill>
                    <a:srgbClr val="FF00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7" name="Line 99"/>
                <p:cNvSpPr>
                  <a:spLocks noChangeShapeType="1"/>
                </p:cNvSpPr>
                <p:nvPr/>
              </p:nvSpPr>
              <p:spPr bwMode="auto">
                <a:xfrm>
                  <a:off x="143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grpSp>
              <p:nvGrpSpPr>
                <p:cNvPr id="28" name="Group 103"/>
                <p:cNvGrpSpPr>
                  <a:grpSpLocks/>
                </p:cNvGrpSpPr>
                <p:nvPr/>
              </p:nvGrpSpPr>
              <p:grpSpPr bwMode="auto">
                <a:xfrm>
                  <a:off x="1425" y="2504"/>
                  <a:ext cx="4336" cy="1445"/>
                  <a:chOff x="1425" y="2570"/>
                  <a:chExt cx="4336" cy="1445"/>
                </a:xfrm>
                <a:grpFill/>
              </p:grpSpPr>
              <p:sp>
                <p:nvSpPr>
                  <p:cNvPr id="47" name="Line 104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3346"/>
                    <a:ext cx="3612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8" name="Line 105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4015"/>
                    <a:ext cx="4336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4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2681"/>
                    <a:ext cx="0" cy="888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0" name="Line 107"/>
                  <p:cNvSpPr>
                    <a:spLocks noChangeShapeType="1"/>
                  </p:cNvSpPr>
                  <p:nvPr/>
                </p:nvSpPr>
                <p:spPr bwMode="auto">
                  <a:xfrm>
                    <a:off x="1425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1" name="Line 108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2681"/>
                    <a:ext cx="0" cy="888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2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178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3" name="Line 110"/>
                  <p:cNvSpPr>
                    <a:spLocks noChangeShapeType="1"/>
                  </p:cNvSpPr>
                  <p:nvPr/>
                </p:nvSpPr>
                <p:spPr bwMode="auto">
                  <a:xfrm>
                    <a:off x="2148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4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214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5" name="Line 112"/>
                  <p:cNvSpPr>
                    <a:spLocks noChangeShapeType="1"/>
                  </p:cNvSpPr>
                  <p:nvPr/>
                </p:nvSpPr>
                <p:spPr bwMode="auto">
                  <a:xfrm>
                    <a:off x="2509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6" name="Line 113"/>
                  <p:cNvSpPr>
                    <a:spLocks noChangeShapeType="1"/>
                  </p:cNvSpPr>
                  <p:nvPr/>
                </p:nvSpPr>
                <p:spPr bwMode="auto">
                  <a:xfrm>
                    <a:off x="2509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7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2870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8" name="Line 115"/>
                  <p:cNvSpPr>
                    <a:spLocks noChangeShapeType="1"/>
                  </p:cNvSpPr>
                  <p:nvPr/>
                </p:nvSpPr>
                <p:spPr bwMode="auto">
                  <a:xfrm>
                    <a:off x="2870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59" name="Line 116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0" name="Line 117"/>
                  <p:cNvSpPr>
                    <a:spLocks noChangeShapeType="1"/>
                  </p:cNvSpPr>
                  <p:nvPr/>
                </p:nvSpPr>
                <p:spPr bwMode="auto">
                  <a:xfrm>
                    <a:off x="3232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1" name="Line 118"/>
                  <p:cNvSpPr>
                    <a:spLocks noChangeShapeType="1"/>
                  </p:cNvSpPr>
                  <p:nvPr/>
                </p:nvSpPr>
                <p:spPr bwMode="auto">
                  <a:xfrm>
                    <a:off x="3593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2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3593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3" name="Line 120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4" name="Line 121"/>
                  <p:cNvSpPr>
                    <a:spLocks noChangeShapeType="1"/>
                  </p:cNvSpPr>
                  <p:nvPr/>
                </p:nvSpPr>
                <p:spPr bwMode="auto">
                  <a:xfrm>
                    <a:off x="3954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5" name="Line 122"/>
                  <p:cNvSpPr>
                    <a:spLocks noChangeShapeType="1"/>
                  </p:cNvSpPr>
                  <p:nvPr/>
                </p:nvSpPr>
                <p:spPr bwMode="auto">
                  <a:xfrm>
                    <a:off x="4316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6" name="Line 123"/>
                  <p:cNvSpPr>
                    <a:spLocks noChangeShapeType="1"/>
                  </p:cNvSpPr>
                  <p:nvPr/>
                </p:nvSpPr>
                <p:spPr bwMode="auto">
                  <a:xfrm>
                    <a:off x="4316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7" name="Line 124"/>
                  <p:cNvSpPr>
                    <a:spLocks noChangeShapeType="1"/>
                  </p:cNvSpPr>
                  <p:nvPr/>
                </p:nvSpPr>
                <p:spPr bwMode="auto">
                  <a:xfrm>
                    <a:off x="4677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8" name="Line 125"/>
                  <p:cNvSpPr>
                    <a:spLocks noChangeShapeType="1"/>
                  </p:cNvSpPr>
                  <p:nvPr/>
                </p:nvSpPr>
                <p:spPr bwMode="auto">
                  <a:xfrm>
                    <a:off x="4677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69" name="Line 126"/>
                  <p:cNvSpPr>
                    <a:spLocks noChangeShapeType="1"/>
                  </p:cNvSpPr>
                  <p:nvPr/>
                </p:nvSpPr>
                <p:spPr bwMode="auto">
                  <a:xfrm>
                    <a:off x="5038" y="3346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0" name="Line 127"/>
                  <p:cNvSpPr>
                    <a:spLocks noChangeShapeType="1"/>
                  </p:cNvSpPr>
                  <p:nvPr/>
                </p:nvSpPr>
                <p:spPr bwMode="auto">
                  <a:xfrm>
                    <a:off x="5038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1" name="Line 128"/>
                  <p:cNvSpPr>
                    <a:spLocks noChangeShapeType="1"/>
                  </p:cNvSpPr>
                  <p:nvPr/>
                </p:nvSpPr>
                <p:spPr bwMode="auto">
                  <a:xfrm>
                    <a:off x="5400" y="2570"/>
                    <a:ext cx="0" cy="999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2" name="Line 129"/>
                  <p:cNvSpPr>
                    <a:spLocks noChangeShapeType="1"/>
                  </p:cNvSpPr>
                  <p:nvPr/>
                </p:nvSpPr>
                <p:spPr bwMode="auto">
                  <a:xfrm>
                    <a:off x="5761" y="2570"/>
                    <a:ext cx="0" cy="999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3" name="Line 130"/>
                  <p:cNvSpPr>
                    <a:spLocks noChangeShapeType="1"/>
                  </p:cNvSpPr>
                  <p:nvPr/>
                </p:nvSpPr>
                <p:spPr bwMode="auto">
                  <a:xfrm>
                    <a:off x="5400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4" name="Line 131"/>
                  <p:cNvSpPr>
                    <a:spLocks noChangeShapeType="1"/>
                  </p:cNvSpPr>
                  <p:nvPr/>
                </p:nvSpPr>
                <p:spPr bwMode="auto">
                  <a:xfrm>
                    <a:off x="5761" y="3792"/>
                    <a:ext cx="0" cy="223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5" name="Line 1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5400" y="2570"/>
                    <a:ext cx="361" cy="0"/>
                  </a:xfrm>
                  <a:prstGeom prst="line">
                    <a:avLst/>
                  </a:prstGeom>
                  <a:grp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  <p:sp>
                <p:nvSpPr>
                  <p:cNvPr id="76" name="AutoShape 133"/>
                  <p:cNvSpPr>
                    <a:spLocks noChangeArrowheads="1"/>
                  </p:cNvSpPr>
                  <p:nvPr/>
                </p:nvSpPr>
                <p:spPr bwMode="auto">
                  <a:xfrm rot="10800000">
                    <a:off x="5400" y="2570"/>
                    <a:ext cx="361" cy="555"/>
                  </a:xfrm>
                  <a:prstGeom prst="rtTriangle">
                    <a:avLst/>
                  </a:prstGeom>
                  <a:grpFill/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 rot="10800000"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9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5578" y="2891"/>
                  <a:ext cx="0" cy="224"/>
                </a:xfrm>
                <a:prstGeom prst="line">
                  <a:avLst/>
                </a:prstGeom>
                <a:grpFill/>
                <a:ln w="38100">
                  <a:solidFill>
                    <a:srgbClr val="FF00FF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0" name="Oval 137"/>
                <p:cNvSpPr>
                  <a:spLocks noChangeArrowheads="1"/>
                </p:cNvSpPr>
                <p:nvPr/>
              </p:nvSpPr>
              <p:spPr bwMode="auto">
                <a:xfrm>
                  <a:off x="1540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143"/>
                <p:cNvSpPr>
                  <a:spLocks noChangeShapeType="1"/>
                </p:cNvSpPr>
                <p:nvPr/>
              </p:nvSpPr>
              <p:spPr bwMode="auto">
                <a:xfrm>
                  <a:off x="1784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2" name="Line 147"/>
                <p:cNvSpPr>
                  <a:spLocks noChangeShapeType="1"/>
                </p:cNvSpPr>
                <p:nvPr/>
              </p:nvSpPr>
              <p:spPr bwMode="auto">
                <a:xfrm>
                  <a:off x="2169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3" name="Oval 148"/>
                <p:cNvSpPr>
                  <a:spLocks noChangeArrowheads="1"/>
                </p:cNvSpPr>
                <p:nvPr/>
              </p:nvSpPr>
              <p:spPr bwMode="auto">
                <a:xfrm>
                  <a:off x="2272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149"/>
                <p:cNvSpPr>
                  <a:spLocks noChangeShapeType="1"/>
                </p:cNvSpPr>
                <p:nvPr/>
              </p:nvSpPr>
              <p:spPr bwMode="auto">
                <a:xfrm>
                  <a:off x="2510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5" name="Line 155"/>
                <p:cNvSpPr>
                  <a:spLocks noChangeShapeType="1"/>
                </p:cNvSpPr>
                <p:nvPr/>
              </p:nvSpPr>
              <p:spPr bwMode="auto">
                <a:xfrm>
                  <a:off x="2891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6" name="Oval 156"/>
                <p:cNvSpPr>
                  <a:spLocks noChangeArrowheads="1"/>
                </p:cNvSpPr>
                <p:nvPr/>
              </p:nvSpPr>
              <p:spPr bwMode="auto">
                <a:xfrm>
                  <a:off x="2988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157"/>
                <p:cNvSpPr>
                  <a:spLocks noChangeShapeType="1"/>
                </p:cNvSpPr>
                <p:nvPr/>
              </p:nvSpPr>
              <p:spPr bwMode="auto">
                <a:xfrm>
                  <a:off x="3232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8" name="Line 163"/>
                <p:cNvSpPr>
                  <a:spLocks noChangeShapeType="1"/>
                </p:cNvSpPr>
                <p:nvPr/>
              </p:nvSpPr>
              <p:spPr bwMode="auto">
                <a:xfrm>
                  <a:off x="3613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39" name="Oval 164"/>
                <p:cNvSpPr>
                  <a:spLocks noChangeArrowheads="1"/>
                </p:cNvSpPr>
                <p:nvPr/>
              </p:nvSpPr>
              <p:spPr bwMode="auto">
                <a:xfrm>
                  <a:off x="3716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165"/>
                <p:cNvSpPr>
                  <a:spLocks noChangeShapeType="1"/>
                </p:cNvSpPr>
                <p:nvPr/>
              </p:nvSpPr>
              <p:spPr bwMode="auto">
                <a:xfrm>
                  <a:off x="3960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" name="Line 171"/>
                <p:cNvSpPr>
                  <a:spLocks noChangeShapeType="1"/>
                </p:cNvSpPr>
                <p:nvPr/>
              </p:nvSpPr>
              <p:spPr bwMode="auto">
                <a:xfrm>
                  <a:off x="433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Oval 172"/>
                <p:cNvSpPr>
                  <a:spLocks noChangeArrowheads="1"/>
                </p:cNvSpPr>
                <p:nvPr/>
              </p:nvSpPr>
              <p:spPr bwMode="auto">
                <a:xfrm>
                  <a:off x="4440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173"/>
                <p:cNvSpPr>
                  <a:spLocks noChangeShapeType="1"/>
                </p:cNvSpPr>
                <p:nvPr/>
              </p:nvSpPr>
              <p:spPr bwMode="auto">
                <a:xfrm>
                  <a:off x="4678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4" name="Line 179"/>
                <p:cNvSpPr>
                  <a:spLocks noChangeShapeType="1"/>
                </p:cNvSpPr>
                <p:nvPr/>
              </p:nvSpPr>
              <p:spPr bwMode="auto">
                <a:xfrm>
                  <a:off x="5067" y="3615"/>
                  <a:ext cx="311" cy="0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5" name="Oval 180"/>
                <p:cNvSpPr>
                  <a:spLocks noChangeArrowheads="1"/>
                </p:cNvSpPr>
                <p:nvPr/>
              </p:nvSpPr>
              <p:spPr bwMode="auto">
                <a:xfrm>
                  <a:off x="5164" y="3576"/>
                  <a:ext cx="85" cy="77"/>
                </a:xfrm>
                <a:prstGeom prst="ellipse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Line 181"/>
                <p:cNvSpPr>
                  <a:spLocks noChangeShapeType="1"/>
                </p:cNvSpPr>
                <p:nvPr/>
              </p:nvSpPr>
              <p:spPr bwMode="auto">
                <a:xfrm>
                  <a:off x="5408" y="3615"/>
                  <a:ext cx="309" cy="0"/>
                </a:xfrm>
                <a:prstGeom prst="line">
                  <a:avLst/>
                </a:prstGeom>
                <a:grpFill/>
                <a:ln w="28575">
                  <a:solidFill>
                    <a:srgbClr val="0000FF"/>
                  </a:solidFill>
                  <a:round/>
                  <a:headEnd type="triangle" w="lg" len="lg"/>
                  <a:tailEnd type="none" w="lg" len="lg"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25" name="Text Box 95"/>
              <p:cNvSpPr txBox="1">
                <a:spLocks noChangeArrowheads="1"/>
              </p:cNvSpPr>
              <p:nvPr/>
            </p:nvSpPr>
            <p:spPr bwMode="auto">
              <a:xfrm>
                <a:off x="5166" y="2342"/>
                <a:ext cx="356" cy="356"/>
              </a:xfrm>
              <a:prstGeom prst="rect">
                <a:avLst/>
              </a:prstGeom>
              <a:grpFill/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lIns="18000" tIns="10800" rIns="18000" bIns="10800">
                <a:spAutoFit/>
              </a:bodyPr>
              <a:lstStyle>
                <a:lvl1pPr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400" b="0" dirty="0">
                    <a:latin typeface="Gill Sans"/>
                    <a:cs typeface="Gill Sans"/>
                  </a:rPr>
                  <a:t>RF</a:t>
                </a:r>
                <a:br>
                  <a:rPr lang="en-US" sz="1400" b="0" dirty="0">
                    <a:latin typeface="Gill Sans"/>
                    <a:cs typeface="Gill Sans"/>
                  </a:rPr>
                </a:br>
                <a:r>
                  <a:rPr lang="en-US" sz="1400" b="0" dirty="0">
                    <a:latin typeface="Gill Sans"/>
                    <a:cs typeface="Gill Sans"/>
                  </a:rPr>
                  <a:t>load</a:t>
                </a:r>
              </a:p>
            </p:txBody>
          </p:sp>
        </p:grpSp>
      </p:grpSp>
      <p:pic>
        <p:nvPicPr>
          <p:cNvPr id="16" name="Picture 15" descr="Screen Shot 2014-11-16 at 19.58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0517" y="3314607"/>
            <a:ext cx="2962656" cy="1162431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4977" name="Title 254976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/>
              <a:t> Power and acceleration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29612" y="127724"/>
            <a:ext cx="2526460" cy="27830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4980" name="Picture 25497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916" y="130351"/>
            <a:ext cx="1865986" cy="278039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54981" name="Picture 25498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2488" y="736008"/>
            <a:ext cx="3731430" cy="1911406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19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84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Experimental Particle Physics</a:t>
            </a:r>
          </a:p>
        </p:txBody>
      </p:sp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8001000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9144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3716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8288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286000" indent="-4572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Accelerators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Luminosity, energy, quantum numbers, physics goals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Detectors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Efficiency, speed, granularity, resolution, physics goals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Trigger/DAQ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Efficiency, compression, through-put, physics models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Offline analysis </a:t>
            </a:r>
          </a:p>
          <a:p>
            <a:pPr lvl="1">
              <a:spcAft>
                <a:spcPct val="30000"/>
              </a:spcAft>
              <a:buFont typeface="Wingdings" charset="0"/>
              <a:buChar char="§"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Signal and background, physics models.</a:t>
            </a:r>
          </a:p>
          <a:p>
            <a:pPr lvl="1">
              <a:spcAft>
                <a:spcPct val="30000"/>
              </a:spcAft>
              <a:buFont typeface="Wingdings" charset="0"/>
              <a:buNone/>
              <a:defRPr/>
            </a:pPr>
            <a:endParaRPr lang="en-GB" sz="1600" dirty="0">
              <a:solidFill>
                <a:srgbClr val="051C53"/>
              </a:solidFill>
              <a:latin typeface="Calibri"/>
              <a:cs typeface="Calibri"/>
            </a:endParaRP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The primary factors for a successful experiment are the accelerator and detector</a:t>
            </a:r>
          </a:p>
          <a:p>
            <a:pPr>
              <a:spcAft>
                <a:spcPct val="30000"/>
              </a:spcAft>
              <a:buFont typeface="Wingdings" charset="0"/>
              <a:buNone/>
              <a:defRPr/>
            </a:pPr>
            <a:r>
              <a:rPr lang="en-GB" sz="1600" dirty="0">
                <a:solidFill>
                  <a:srgbClr val="051C53"/>
                </a:solidFill>
                <a:latin typeface="Calibri"/>
                <a:cs typeface="Calibri"/>
              </a:rPr>
              <a:t>trigger system, and losses there are not recoverable. </a:t>
            </a:r>
          </a:p>
        </p:txBody>
      </p:sp>
    </p:spTree>
    <p:extLst>
      <p:ext uri="{BB962C8B-B14F-4D97-AF65-F5344CB8AC3E}">
        <p14:creationId xmlns:p14="http://schemas.microsoft.com/office/powerpoint/2010/main" val="32657655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 descr="\\CERN\dfs\Workspaces\w\Wuensch\Talks\2013\Linear collider school 2013\Animations\from Kyrre\test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914400"/>
            <a:ext cx="7011988" cy="525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>
                <a:latin typeface="Arial" charset="0"/>
                <a:cs typeface="Arial" charset="0"/>
              </a:rPr>
              <a:t>Optimal beam phasing</a:t>
            </a:r>
          </a:p>
        </p:txBody>
      </p:sp>
      <p:sp>
        <p:nvSpPr>
          <p:cNvPr id="51203" name="Picture 2" descr="\\CERN\dfs\Workspaces\w\Wuensch\Talks\2013\Linear collider school 2013\Animations\from Kyrre\test2.gif"/>
          <p:cNvSpPr>
            <a:spLocks noChangeAspect="1" noChangeArrowheads="1"/>
          </p:cNvSpPr>
          <p:nvPr/>
        </p:nvSpPr>
        <p:spPr bwMode="auto">
          <a:xfrm>
            <a:off x="914400" y="1143000"/>
            <a:ext cx="6856413" cy="514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204" name="TextBox 1"/>
          <p:cNvSpPr txBox="1">
            <a:spLocks noChangeArrowheads="1"/>
          </p:cNvSpPr>
          <p:nvPr/>
        </p:nvSpPr>
        <p:spPr bwMode="auto">
          <a:xfrm>
            <a:off x="152400" y="6172200"/>
            <a:ext cx="868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Another animation from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Kyrre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Sjøbæk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, showing optimal phasing of a beam (red) in a periodic loaded structure.</a:t>
            </a:r>
          </a:p>
        </p:txBody>
      </p:sp>
    </p:spTree>
    <p:extLst>
      <p:ext uri="{BB962C8B-B14F-4D97-AF65-F5344CB8AC3E}">
        <p14:creationId xmlns:p14="http://schemas.microsoft.com/office/powerpoint/2010/main" val="11659986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4978" name="Picture 2" descr="\\CERN\dfs\Workspaces\w\Wuensch\Talks\2013\Linear collider school 2013\Animations\From Rolf\Animated Gifs\DLWg_E,H.avi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9127" y="3126018"/>
            <a:ext cx="6902085" cy="29499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 flipH="1">
            <a:off x="4202637" y="2332420"/>
            <a:ext cx="377389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 high-gradient accelerating structure, 12 GHz, maximize acceleration field E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24" y="103106"/>
            <a:ext cx="3781534" cy="2947820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ln>
            <a:noFill/>
          </a:ln>
        </p:spPr>
        <p:txBody>
          <a:bodyPr/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Maximize acceleration per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meter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12324" y="3202213"/>
            <a:ext cx="191967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RF (radio frequency) accelerator: synchronise particle with an RF electromagnetic wave</a:t>
            </a:r>
          </a:p>
        </p:txBody>
      </p:sp>
      <p:pic>
        <p:nvPicPr>
          <p:cNvPr id="3" name="Picture 2" descr="TD18#2 before installation to Nextef IMG_0346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097" y="-5439"/>
            <a:ext cx="4023388" cy="2304256"/>
          </a:xfrm>
          <a:prstGeom prst="rect">
            <a:avLst/>
          </a:prstGeom>
        </p:spPr>
      </p:pic>
      <p:pic>
        <p:nvPicPr>
          <p:cNvPr id="10" name="Picture 9" descr="cell 9a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6533" y="0"/>
            <a:ext cx="1167467" cy="106594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21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3" descr="P100095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6533" y="1065949"/>
            <a:ext cx="1212509" cy="1818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3059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4800" y="-4"/>
            <a:ext cx="5029200" cy="685803"/>
          </a:xfrm>
          <a:solidFill>
            <a:srgbClr val="0C377B"/>
          </a:solidFill>
        </p:spPr>
        <p:txBody>
          <a:bodyPr/>
          <a:lstStyle/>
          <a:p>
            <a:r>
              <a:rPr lang="en-GB" sz="3200" dirty="0">
                <a:solidFill>
                  <a:schemeClr val="bg1"/>
                </a:solidFill>
                <a:latin typeface="Calibri"/>
                <a:cs typeface="Calibri"/>
              </a:rPr>
              <a:t>ILC: SCRF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0542" y="838200"/>
            <a:ext cx="4983458" cy="5638800"/>
          </a:xfrm>
          <a:solidFill>
            <a:schemeClr val="bg1"/>
          </a:solidFill>
        </p:spPr>
        <p:txBody>
          <a:bodyPr/>
          <a:lstStyle/>
          <a:p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Ultra-high Q</a:t>
            </a:r>
            <a:r>
              <a:rPr lang="en-GB" sz="2400" baseline="-25000" dirty="0">
                <a:solidFill>
                  <a:srgbClr val="000099"/>
                </a:solidFill>
                <a:latin typeface="Calibri"/>
                <a:cs typeface="Calibri"/>
              </a:rPr>
              <a:t>0</a:t>
            </a:r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 (10</a:t>
            </a:r>
            <a:r>
              <a:rPr lang="en-GB" sz="2400" baseline="30000" dirty="0">
                <a:solidFill>
                  <a:srgbClr val="000099"/>
                </a:solidFill>
                <a:latin typeface="Calibri"/>
                <a:cs typeface="Calibri"/>
              </a:rPr>
              <a:t>10</a:t>
            </a:r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)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Almost zero power (heat) in cavity walls (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in SC RF the main efficiency issues related to fill factors and cryogenics)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Standing wave cavities 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with low peak power requirements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Long beam pulse (~1 </a:t>
            </a:r>
            <a:r>
              <a:rPr lang="en-GB" sz="2000" dirty="0" err="1">
                <a:solidFill>
                  <a:srgbClr val="000099"/>
                </a:solidFill>
                <a:latin typeface="Calibri"/>
                <a:cs typeface="Calibri"/>
              </a:rPr>
              <a:t>ms</a:t>
            </a:r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) - </a:t>
            </a:r>
            <a:r>
              <a:rPr lang="en-US" sz="2000" dirty="0" err="1">
                <a:solidFill>
                  <a:srgbClr val="000099"/>
                </a:solidFill>
                <a:latin typeface="Calibri"/>
                <a:cs typeface="Calibri"/>
              </a:rPr>
              <a:t>favourable</a:t>
            </a:r>
            <a:r>
              <a:rPr lang="en-US" sz="2000" dirty="0">
                <a:solidFill>
                  <a:srgbClr val="000099"/>
                </a:solidFill>
                <a:latin typeface="Calibri"/>
                <a:cs typeface="Calibri"/>
              </a:rPr>
              <a:t> for feed-backs within the pulse train</a:t>
            </a:r>
            <a:endParaRPr lang="en-GB" sz="2000" dirty="0">
              <a:solidFill>
                <a:srgbClr val="000099"/>
              </a:solidFill>
              <a:latin typeface="Calibri"/>
              <a:cs typeface="Calibri"/>
            </a:endParaRPr>
          </a:p>
          <a:p>
            <a:r>
              <a:rPr lang="en-GB" sz="2400" dirty="0">
                <a:solidFill>
                  <a:srgbClr val="000099"/>
                </a:solidFill>
                <a:latin typeface="Calibri"/>
                <a:cs typeface="Calibri"/>
              </a:rPr>
              <a:t>Low impedance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beam generates low “wakefields” </a:t>
            </a:r>
          </a:p>
          <a:p>
            <a:pPr lvl="1"/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relatively large structures (1.3 GHz)</a:t>
            </a:r>
          </a:p>
          <a:p>
            <a:pPr marL="457200" lvl="1" indent="0">
              <a:buNone/>
            </a:pPr>
            <a:r>
              <a:rPr lang="en-GB" sz="2000" dirty="0">
                <a:solidFill>
                  <a:srgbClr val="000099"/>
                </a:solidFill>
                <a:latin typeface="Calibri"/>
                <a:cs typeface="Calibri"/>
              </a:rPr>
              <a:t> </a:t>
            </a:r>
          </a:p>
          <a:p>
            <a:pPr lvl="1"/>
            <a:endParaRPr lang="en-GB" sz="2000" dirty="0">
              <a:latin typeface="Calibri"/>
              <a:cs typeface="Calibri"/>
            </a:endParaRPr>
          </a:p>
          <a:p>
            <a:pPr lvl="1"/>
            <a:endParaRPr lang="en-GB" sz="2000" dirty="0">
              <a:latin typeface="Calibri"/>
              <a:cs typeface="Calibri"/>
            </a:endParaRPr>
          </a:p>
          <a:p>
            <a:pPr marL="357187" lvl="1" indent="0">
              <a:buNone/>
            </a:pPr>
            <a:endParaRPr lang="en-US" dirty="0">
              <a:solidFill>
                <a:srgbClr val="262626"/>
              </a:solidFill>
              <a:latin typeface="Calibri"/>
              <a:cs typeface="Calibri"/>
            </a:endParaRPr>
          </a:p>
          <a:p>
            <a:pPr lvl="1"/>
            <a:endParaRPr lang="en-GB" sz="2000" dirty="0">
              <a:latin typeface="Calibri"/>
              <a:cs typeface="Calibri"/>
            </a:endParaRPr>
          </a:p>
        </p:txBody>
      </p:sp>
      <p:pic>
        <p:nvPicPr>
          <p:cNvPr id="9" name="Picture 8" descr="FN0272H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1348732" y="1348729"/>
            <a:ext cx="6858003" cy="41605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5334000"/>
            <a:ext cx="3001741" cy="152400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2411821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Nano-beams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xfrm>
            <a:off x="162024" y="675044"/>
            <a:ext cx="5988405" cy="5654675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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x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=40 nm, </a:t>
            </a:r>
            <a:r>
              <a:rPr lang="en-US" sz="18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y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=1nm (CLIC parameters at 3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TeV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)</a:t>
            </a:r>
          </a:p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Vertical bunch-width of a water molecule, truly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nanobeams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</a:t>
            </a: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endParaRPr lang="en-US" sz="17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>
              <a:buNone/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The strategy: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Align components (10</a:t>
            </a:r>
            <a:r>
              <a:rPr lang="en-US" sz="1800" dirty="0">
                <a:latin typeface="Calibri" panose="020F0502020204030204" pitchFamily="34" charset="0"/>
                <a:ea typeface="Lucida Grande"/>
                <a:cs typeface="Calibri" panose="020F0502020204030204" pitchFamily="34" charset="0"/>
                <a:sym typeface="Symbol" charset="0"/>
              </a:rPr>
              <a:t>μ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 over 200m)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Control/damp vibrations (from ground to accelerator)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Measure beam positions – steer beam and optimize positions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Algorithms for measurements, beam and component optimization, feedbacks </a:t>
            </a:r>
          </a:p>
          <a:p>
            <a:pPr>
              <a:defRPr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Tests in small accelerators of equipment and algorithms (FACET at Stanford,  ATF2 at KEK, CTF3, Light-sources) </a:t>
            </a:r>
          </a:p>
          <a:p>
            <a:pPr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23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7640" y="1333624"/>
            <a:ext cx="1363896" cy="12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027" y="1333624"/>
            <a:ext cx="164623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6" descr="2008-12-04 - TT1 3.0 - 018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3142" y="1"/>
            <a:ext cx="2153558" cy="1615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3142" y="1615169"/>
            <a:ext cx="1601685" cy="2104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Rectangle 3"/>
          <p:cNvSpPr/>
          <p:nvPr/>
        </p:nvSpPr>
        <p:spPr>
          <a:xfrm>
            <a:off x="447966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3142" y="3719286"/>
            <a:ext cx="2137465" cy="164192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9750" y="5388427"/>
            <a:ext cx="2140857" cy="142433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830021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570" name="Picture 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574675"/>
            <a:ext cx="9145588" cy="658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Rectangle 1"/>
          <p:cNvSpPr>
            <a:spLocks noChangeArrowheads="1"/>
          </p:cNvSpPr>
          <p:nvPr/>
        </p:nvSpPr>
        <p:spPr bwMode="auto">
          <a:xfrm>
            <a:off x="3175" y="574675"/>
            <a:ext cx="9144000" cy="6588125"/>
          </a:xfrm>
          <a:prstGeom prst="rect">
            <a:avLst/>
          </a:prstGeom>
          <a:solidFill>
            <a:srgbClr val="FFFFFF">
              <a:alpha val="25098"/>
            </a:srgbClr>
          </a:solidFill>
          <a:ln>
            <a:noFill/>
          </a:ln>
        </p:spPr>
        <p:txBody>
          <a:bodyPr/>
          <a:lstStyle/>
          <a:p>
            <a:pPr algn="r" defTabSz="912813">
              <a:spcBef>
                <a:spcPct val="20000"/>
              </a:spcBef>
              <a:buClr>
                <a:srgbClr val="FFFF00"/>
              </a:buClr>
              <a:buSzPct val="80000"/>
              <a:buFont typeface="Wingdings" charset="2"/>
              <a:buNone/>
              <a:defRPr/>
            </a:pPr>
            <a:endParaRPr lang="en-US" sz="2400">
              <a:solidFill>
                <a:srgbClr val="000000"/>
              </a:solidFill>
              <a:latin typeface="Calibri"/>
              <a:cs typeface="Calibri"/>
            </a:endParaRPr>
          </a:p>
        </p:txBody>
      </p:sp>
      <p:grpSp>
        <p:nvGrpSpPr>
          <p:cNvPr id="109572" name="Group 39"/>
          <p:cNvGrpSpPr>
            <a:grpSpLocks/>
          </p:cNvGrpSpPr>
          <p:nvPr/>
        </p:nvGrpSpPr>
        <p:grpSpPr bwMode="auto">
          <a:xfrm>
            <a:off x="4891734" y="749300"/>
            <a:ext cx="4023663" cy="3517900"/>
            <a:chOff x="4890801" y="1412647"/>
            <a:chExt cx="4024673" cy="3517682"/>
          </a:xfrm>
        </p:grpSpPr>
        <p:pic>
          <p:nvPicPr>
            <p:cNvPr id="109598" name="Picture 1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0801" y="1463229"/>
              <a:ext cx="1432194" cy="1180484"/>
            </a:xfrm>
            <a:prstGeom prst="rect">
              <a:avLst/>
            </a:prstGeom>
            <a:noFill/>
            <a:ln w="1905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9599" name="Picture 17" descr="MINOS-near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1671" y="3142850"/>
              <a:ext cx="1282710" cy="1044575"/>
            </a:xfrm>
            <a:prstGeom prst="rect">
              <a:avLst/>
            </a:prstGeom>
            <a:noFill/>
            <a:ln w="19050">
              <a:solidFill>
                <a:srgbClr val="000066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9600" name="Group 20"/>
            <p:cNvGrpSpPr>
              <a:grpSpLocks/>
            </p:cNvGrpSpPr>
            <p:nvPr/>
          </p:nvGrpSpPr>
          <p:grpSpPr bwMode="auto">
            <a:xfrm>
              <a:off x="7870397" y="3806450"/>
              <a:ext cx="1045077" cy="1066735"/>
              <a:chOff x="7951141" y="4099642"/>
              <a:chExt cx="1095426" cy="1270529"/>
            </a:xfrm>
          </p:grpSpPr>
          <p:pic>
            <p:nvPicPr>
              <p:cNvPr id="109609" name="Picture 21" descr="C:\Users\ykkim\Pictures\MINERvA.jp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1141" y="4182524"/>
                <a:ext cx="1095426" cy="1187647"/>
              </a:xfrm>
              <a:prstGeom prst="rect">
                <a:avLst/>
              </a:prstGeom>
              <a:noFill/>
              <a:ln w="19050">
                <a:solidFill>
                  <a:srgbClr val="00006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610" name="TextBox 17"/>
              <p:cNvSpPr txBox="1">
                <a:spLocks noChangeArrowheads="1"/>
              </p:cNvSpPr>
              <p:nvPr/>
            </p:nvSpPr>
            <p:spPr bwMode="auto">
              <a:xfrm>
                <a:off x="8055151" y="4099642"/>
                <a:ext cx="911525" cy="366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400" dirty="0" err="1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MINERvA</a:t>
                </a:r>
                <a:endParaRPr lang="en-US" sz="14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endParaRPr>
              </a:p>
            </p:txBody>
          </p:sp>
        </p:grpSp>
        <p:cxnSp>
          <p:nvCxnSpPr>
            <p:cNvPr id="109602" name="Straight Arrow Connector 31"/>
            <p:cNvCxnSpPr>
              <a:cxnSpLocks noChangeShapeType="1"/>
            </p:cNvCxnSpPr>
            <p:nvPr/>
          </p:nvCxnSpPr>
          <p:spPr bwMode="auto">
            <a:xfrm flipH="1" flipV="1">
              <a:off x="4975685" y="2644329"/>
              <a:ext cx="3200400" cy="2286000"/>
            </a:xfrm>
            <a:prstGeom prst="straightConnector1">
              <a:avLst/>
            </a:prstGeom>
            <a:noFill/>
            <a:ln w="76200">
              <a:solidFill>
                <a:srgbClr val="000066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09603" name="TextBox 35"/>
            <p:cNvSpPr txBox="1">
              <a:spLocks noChangeArrowheads="1"/>
            </p:cNvSpPr>
            <p:nvPr/>
          </p:nvSpPr>
          <p:spPr bwMode="auto">
            <a:xfrm rot="2100000">
              <a:off x="5291266" y="3107374"/>
              <a:ext cx="1737247" cy="369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735 km (on-axis)</a:t>
              </a:r>
            </a:p>
          </p:txBody>
        </p:sp>
        <p:sp>
          <p:nvSpPr>
            <p:cNvPr id="109604" name="TextBox 36"/>
            <p:cNvSpPr txBox="1">
              <a:spLocks noChangeArrowheads="1"/>
            </p:cNvSpPr>
            <p:nvPr/>
          </p:nvSpPr>
          <p:spPr bwMode="auto">
            <a:xfrm>
              <a:off x="4957108" y="1425129"/>
              <a:ext cx="1424545" cy="929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MINOS+ (far)</a:t>
              </a:r>
            </a:p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at 2340 </a:t>
              </a:r>
              <a:r>
                <a:rPr lang="en-US" sz="1600" dirty="0" err="1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ft</a:t>
              </a: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 level</a:t>
              </a:r>
            </a:p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5 </a:t>
              </a:r>
              <a:r>
                <a:rPr lang="en-US" sz="1600" dirty="0" err="1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kton</a:t>
              </a:r>
              <a:endParaRPr lang="en-US" sz="16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endParaRPr>
            </a:p>
          </p:txBody>
        </p:sp>
        <p:sp>
          <p:nvSpPr>
            <p:cNvPr id="109605" name="TextBox 38"/>
            <p:cNvSpPr txBox="1">
              <a:spLocks noChangeArrowheads="1"/>
            </p:cNvSpPr>
            <p:nvPr/>
          </p:nvSpPr>
          <p:spPr bwMode="auto">
            <a:xfrm>
              <a:off x="7301432" y="3086939"/>
              <a:ext cx="1325235" cy="3385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FFFF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MINOS (near)</a:t>
              </a:r>
            </a:p>
          </p:txBody>
        </p:sp>
        <p:sp>
          <p:nvSpPr>
            <p:cNvPr id="109606" name="TextBox 26"/>
            <p:cNvSpPr txBox="1">
              <a:spLocks noChangeArrowheads="1"/>
            </p:cNvSpPr>
            <p:nvPr/>
          </p:nvSpPr>
          <p:spPr bwMode="auto">
            <a:xfrm>
              <a:off x="6305410" y="1412647"/>
              <a:ext cx="1726486" cy="929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Operating</a:t>
              </a:r>
            </a:p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since 2005</a:t>
              </a:r>
            </a:p>
            <a:p>
              <a:pPr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 sz="1600" dirty="0">
                  <a:solidFill>
                    <a:srgbClr val="000066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350 kW (&gt;400 kW)</a:t>
              </a:r>
            </a:p>
          </p:txBody>
        </p:sp>
      </p:grp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1534978" y="704850"/>
            <a:ext cx="7634414" cy="5214938"/>
            <a:chOff x="1534945" y="1447800"/>
            <a:chExt cx="7634450" cy="5214938"/>
          </a:xfrm>
        </p:grpSpPr>
        <p:grpSp>
          <p:nvGrpSpPr>
            <p:cNvPr id="109588" name="Group 36"/>
            <p:cNvGrpSpPr>
              <a:grpSpLocks/>
            </p:cNvGrpSpPr>
            <p:nvPr/>
          </p:nvGrpSpPr>
          <p:grpSpPr bwMode="auto">
            <a:xfrm>
              <a:off x="1534945" y="1447800"/>
              <a:ext cx="7634450" cy="5214938"/>
              <a:chOff x="1535090" y="1368980"/>
              <a:chExt cx="7633550" cy="5213593"/>
            </a:xfrm>
          </p:grpSpPr>
          <p:pic>
            <p:nvPicPr>
              <p:cNvPr id="109591" name="Picture 6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79778" y="1444625"/>
                <a:ext cx="1520824" cy="1222375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2" name="TextBox 55"/>
              <p:cNvSpPr txBox="1">
                <a:spLocks noChangeArrowheads="1"/>
              </p:cNvSpPr>
              <p:nvPr/>
            </p:nvSpPr>
            <p:spPr bwMode="auto">
              <a:xfrm>
                <a:off x="3331565" y="1425575"/>
                <a:ext cx="1067499" cy="929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NOvA (far)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Surface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14 kton</a:t>
                </a:r>
              </a:p>
            </p:txBody>
          </p:sp>
          <p:sp>
            <p:nvSpPr>
              <p:cNvPr id="109593" name="TextBox 56"/>
              <p:cNvSpPr txBox="1">
                <a:spLocks noChangeArrowheads="1"/>
              </p:cNvSpPr>
              <p:nvPr/>
            </p:nvSpPr>
            <p:spPr bwMode="auto">
              <a:xfrm>
                <a:off x="1535090" y="1368980"/>
                <a:ext cx="1751904" cy="9292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Detector complete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taking data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→700 kW in 2016</a:t>
                </a:r>
              </a:p>
            </p:txBody>
          </p:sp>
          <p:pic>
            <p:nvPicPr>
              <p:cNvPr id="109594" name="Picture 59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62913" y="4854575"/>
                <a:ext cx="1006475" cy="836613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5" name="TextBox 60"/>
              <p:cNvSpPr txBox="1">
                <a:spLocks noChangeArrowheads="1"/>
              </p:cNvSpPr>
              <p:nvPr/>
            </p:nvSpPr>
            <p:spPr bwMode="auto">
              <a:xfrm>
                <a:off x="7162800" y="5653088"/>
                <a:ext cx="2005840" cy="92948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 err="1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MicroBooNE</a:t>
                </a:r>
                <a:endParaRPr lang="en-US" sz="1600" dirty="0">
                  <a:solidFill>
                    <a:srgbClr val="0000FF"/>
                  </a:solidFill>
                  <a:latin typeface="Calibri"/>
                  <a:ea typeface="ＭＳ Ｐゴシック" panose="020B0600070205080204" pitchFamily="34" charset="-128"/>
                  <a:cs typeface="Calibri"/>
                </a:endParaRP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commissioning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(</a:t>
                </a:r>
                <a:r>
                  <a:rPr lang="en-US" sz="1600" dirty="0" err="1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LAr</a:t>
                </a:r>
                <a:r>
                  <a:rPr lang="en-US" sz="1600" dirty="0">
                    <a:solidFill>
                      <a:srgbClr val="0000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 TPC)</a:t>
                </a:r>
              </a:p>
            </p:txBody>
          </p:sp>
          <p:pic>
            <p:nvPicPr>
              <p:cNvPr id="109596" name="Picture 18" descr="NOvA near detector-2.jpg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33705" y="4568555"/>
                <a:ext cx="1085850" cy="1017587"/>
              </a:xfrm>
              <a:prstGeom prst="rect">
                <a:avLst/>
              </a:prstGeom>
              <a:noFill/>
              <a:ln w="19050">
                <a:solidFill>
                  <a:srgbClr val="0000FF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9597" name="TextBox 72"/>
              <p:cNvSpPr txBox="1">
                <a:spLocks noChangeArrowheads="1"/>
              </p:cNvSpPr>
              <p:nvPr/>
            </p:nvSpPr>
            <p:spPr bwMode="auto">
              <a:xfrm>
                <a:off x="7386634" y="4974195"/>
                <a:ext cx="689935" cy="63385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defTabSz="912813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defTabSz="912813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NOvA</a:t>
                </a:r>
              </a:p>
              <a:p>
                <a:pPr algn="r" eaLnBrk="1" hangingPunct="1">
                  <a:spcBef>
                    <a:spcPct val="20000"/>
                  </a:spcBef>
                  <a:buClr>
                    <a:srgbClr val="FFFF00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sz="1600">
                    <a:solidFill>
                      <a:srgbClr val="FFFFFF"/>
                    </a:solidFill>
                    <a:latin typeface="Calibri"/>
                    <a:ea typeface="ＭＳ Ｐゴシック" panose="020B0600070205080204" pitchFamily="34" charset="-128"/>
                    <a:cs typeface="Calibri"/>
                  </a:rPr>
                  <a:t>(near)</a:t>
                </a:r>
              </a:p>
            </p:txBody>
          </p:sp>
        </p:grpSp>
        <p:sp>
          <p:nvSpPr>
            <p:cNvPr id="109589" name="TextBox 57"/>
            <p:cNvSpPr txBox="1">
              <a:spLocks noChangeArrowheads="1"/>
            </p:cNvSpPr>
            <p:nvPr/>
          </p:nvSpPr>
          <p:spPr bwMode="auto">
            <a:xfrm rot="1860000">
              <a:off x="5032767" y="3551515"/>
              <a:ext cx="17502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defTabSz="912813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defTabSz="912813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buClr>
                  <a:srgbClr val="FFFF00"/>
                </a:buClr>
                <a:buSzPct val="80000"/>
                <a:buFont typeface="Wingdings" panose="05000000000000000000" pitchFamily="2" charset="2"/>
                <a:buNone/>
              </a:pPr>
              <a:r>
                <a:rPr lang="en-US">
                  <a:solidFill>
                    <a:srgbClr val="0000FF"/>
                  </a:solidFill>
                  <a:latin typeface="Calibri"/>
                  <a:ea typeface="ＭＳ Ｐゴシック" panose="020B0600070205080204" pitchFamily="34" charset="-128"/>
                  <a:cs typeface="Calibri"/>
                </a:rPr>
                <a:t>810 km (off-axis)</a:t>
              </a:r>
            </a:p>
          </p:txBody>
        </p:sp>
        <p:cxnSp>
          <p:nvCxnSpPr>
            <p:cNvPr id="109590" name="Straight Arrow Connector 31"/>
            <p:cNvCxnSpPr>
              <a:cxnSpLocks noChangeShapeType="1"/>
            </p:cNvCxnSpPr>
            <p:nvPr/>
          </p:nvCxnSpPr>
          <p:spPr bwMode="auto">
            <a:xfrm flipH="1" flipV="1">
              <a:off x="4611688" y="2740025"/>
              <a:ext cx="3028950" cy="1878013"/>
            </a:xfrm>
            <a:prstGeom prst="straightConnector1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957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381000" y="556260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F43EDBC9-B37F-414A-AAE3-798F40CB333D}" type="slidenum">
              <a:rPr lang="en-US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pPr eaLnBrk="1" hangingPunct="1"/>
              <a:t>24</a:t>
            </a:fld>
            <a:endParaRPr lang="en-US">
              <a:solidFill>
                <a:srgbClr val="FFFFFF"/>
              </a:solidFill>
              <a:latin typeface="Calibri"/>
              <a:ea typeface="ＭＳ Ｐゴシック" panose="020B0600070205080204" pitchFamily="34" charset="-128"/>
              <a:cs typeface="Calibri"/>
            </a:endParaRPr>
          </a:p>
        </p:txBody>
      </p:sp>
      <p:grpSp>
        <p:nvGrpSpPr>
          <p:cNvPr id="7" name="Group 41"/>
          <p:cNvGrpSpPr>
            <a:grpSpLocks/>
          </p:cNvGrpSpPr>
          <p:nvPr/>
        </p:nvGrpSpPr>
        <p:grpSpPr bwMode="auto">
          <a:xfrm>
            <a:off x="-1238250" y="2474913"/>
            <a:ext cx="8648700" cy="2632074"/>
            <a:chOff x="-1238250" y="3217863"/>
            <a:chExt cx="8648700" cy="2632075"/>
          </a:xfrm>
        </p:grpSpPr>
        <p:grpSp>
          <p:nvGrpSpPr>
            <p:cNvPr id="109579" name="Group 52"/>
            <p:cNvGrpSpPr>
              <a:grpSpLocks/>
            </p:cNvGrpSpPr>
            <p:nvPr/>
          </p:nvGrpSpPr>
          <p:grpSpPr bwMode="auto">
            <a:xfrm>
              <a:off x="-1238250" y="3217863"/>
              <a:ext cx="8485188" cy="2632075"/>
              <a:chOff x="-1238094" y="3137741"/>
              <a:chExt cx="8484438" cy="2631648"/>
            </a:xfrm>
          </p:grpSpPr>
          <p:grpSp>
            <p:nvGrpSpPr>
              <p:cNvPr id="109581" name="Group 5"/>
              <p:cNvGrpSpPr>
                <a:grpSpLocks/>
              </p:cNvGrpSpPr>
              <p:nvPr/>
            </p:nvGrpSpPr>
            <p:grpSpPr bwMode="auto">
              <a:xfrm>
                <a:off x="-195759" y="3474672"/>
                <a:ext cx="7442103" cy="2294717"/>
                <a:chOff x="-214177" y="3471863"/>
                <a:chExt cx="7441170" cy="2296021"/>
              </a:xfrm>
            </p:grpSpPr>
            <p:sp>
              <p:nvSpPr>
                <p:cNvPr id="109585" name="TextBox 34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2659011" y="3471863"/>
                  <a:ext cx="2031568" cy="96065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LBNE 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1300 km (on-axis)</a:t>
                  </a:r>
                </a:p>
              </p:txBody>
            </p:sp>
            <p:sp>
              <p:nvSpPr>
                <p:cNvPr id="109586" name="TextBox 12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4306342" y="4837803"/>
                  <a:ext cx="2920651" cy="93008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                    New beamline</a:t>
                  </a:r>
                </a:p>
                <a:p>
                  <a:pPr algn="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endParaRPr lang="en-US" sz="160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  <a:p>
                  <a:pPr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Near detector</a:t>
                  </a:r>
                </a:p>
              </p:txBody>
            </p:sp>
            <p:sp>
              <p:nvSpPr>
                <p:cNvPr id="109587" name="TextBox 12"/>
                <p:cNvSpPr txBox="1">
                  <a:spLocks noChangeArrowheads="1"/>
                </p:cNvSpPr>
                <p:nvPr/>
              </p:nvSpPr>
              <p:spPr bwMode="auto">
                <a:xfrm rot="600000">
                  <a:off x="-214177" y="4012520"/>
                  <a:ext cx="3031305" cy="152103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1pPr>
                  <a:lvl2pPr marL="742950" indent="-28575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2pPr>
                  <a:lvl3pPr marL="11430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3pPr>
                  <a:lvl4pPr marL="16002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4pPr>
                  <a:lvl5pPr marL="2057400" indent="-228600" defTabSz="912813" eaLnBrk="0" hangingPunct="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5pPr>
                  <a:lvl6pPr marL="25146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6pPr>
                  <a:lvl7pPr marL="29718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7pPr>
                  <a:lvl8pPr marL="34290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8pPr>
                  <a:lvl9pPr marL="3886200" indent="-228600" defTabSz="91281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“LBNF” Far detector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at 4850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ft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level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&gt;10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kton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40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kton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</a:t>
                  </a:r>
                  <a:r>
                    <a:rPr lang="en-US" sz="1600" dirty="0" err="1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LAr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 TPC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</a:rPr>
                    <a:t>700 kW </a:t>
                  </a: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1.2 MW(PIP II) </a:t>
                  </a:r>
                </a:p>
                <a:p>
                  <a:pPr algn="ctr" eaLnBrk="1" hangingPunct="1">
                    <a:spcBef>
                      <a:spcPct val="20000"/>
                    </a:spcBef>
                    <a:buClr>
                      <a:srgbClr val="FFFF00"/>
                    </a:buClr>
                    <a:buSzPct val="80000"/>
                    <a:buFont typeface="Wingdings" panose="05000000000000000000" pitchFamily="2" charset="2"/>
                    <a:buNone/>
                  </a:pPr>
                  <a:r>
                    <a:rPr lang="en-US" sz="1600" dirty="0">
                      <a:solidFill>
                        <a:srgbClr val="000000"/>
                      </a:solidFill>
                      <a:ea typeface="ＭＳ Ｐゴシック" panose="020B0600070205080204" pitchFamily="34" charset="-128"/>
                      <a:sym typeface="Wingdings" panose="05000000000000000000" pitchFamily="2" charset="2"/>
                    </a:rPr>
                    <a:t> 2.3 MW </a:t>
                  </a:r>
                  <a:endParaRPr lang="en-US" sz="1600" dirty="0">
                    <a:solidFill>
                      <a:srgbClr val="000000"/>
                    </a:solidFill>
                    <a:ea typeface="ＭＳ Ｐゴシック" panose="020B0600070205080204" pitchFamily="34" charset="-128"/>
                  </a:endParaRPr>
                </a:p>
              </p:txBody>
            </p:sp>
          </p:grpSp>
          <p:pic>
            <p:nvPicPr>
              <p:cNvPr id="109582" name="Picture 5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591573">
                <a:off x="-1238094" y="3137741"/>
                <a:ext cx="3793790" cy="733306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109583" name="Straight Arrow Connector 12"/>
              <p:cNvCxnSpPr>
                <a:cxnSpLocks noChangeShapeType="1"/>
              </p:cNvCxnSpPr>
              <p:nvPr/>
            </p:nvCxnSpPr>
            <p:spPr bwMode="auto">
              <a:xfrm flipH="1" flipV="1">
                <a:off x="1340365" y="3644816"/>
                <a:ext cx="5621117" cy="1079583"/>
              </a:xfrm>
              <a:prstGeom prst="straightConnector1">
                <a:avLst/>
              </a:prstGeom>
              <a:noFill/>
              <a:ln w="76200">
                <a:solidFill>
                  <a:srgbClr val="000000"/>
                </a:solidFill>
                <a:round/>
                <a:headEnd/>
                <a:tailEnd type="arrow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</p:cxnSp>
          <p:pic>
            <p:nvPicPr>
              <p:cNvPr id="109584" name="Picture 2"/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720000">
                <a:off x="4600215" y="4498008"/>
                <a:ext cx="1088929" cy="868222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09580" name="Picture 3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720000">
              <a:off x="5380038" y="4327525"/>
              <a:ext cx="2030412" cy="766763"/>
            </a:xfrm>
            <a:prstGeom prst="rect">
              <a:avLst/>
            </a:prstGeom>
            <a:solidFill>
              <a:srgbClr val="0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</p:pic>
      </p:grpSp>
      <p:sp>
        <p:nvSpPr>
          <p:cNvPr id="109577" name="TextBox 2"/>
          <p:cNvSpPr txBox="1">
            <a:spLocks noChangeArrowheads="1"/>
          </p:cNvSpPr>
          <p:nvPr/>
        </p:nvSpPr>
        <p:spPr bwMode="auto">
          <a:xfrm>
            <a:off x="3175" y="0"/>
            <a:ext cx="9140825" cy="58477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FF00"/>
              </a:buClr>
              <a:buSzPct val="80000"/>
              <a:buFont typeface="Wingdings" panose="05000000000000000000" pitchFamily="2" charset="2"/>
              <a:buNone/>
            </a:pPr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Evolution of </a:t>
            </a:r>
            <a:r>
              <a:rPr lang="en-US" sz="3200" dirty="0" err="1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Fermilab</a:t>
            </a:r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anose="020B0600070205080204" pitchFamily="34" charset="-128"/>
                <a:cs typeface="Calibri"/>
              </a:rPr>
              <a:t> Neutrino Experiments</a:t>
            </a:r>
          </a:p>
        </p:txBody>
      </p:sp>
      <p:sp>
        <p:nvSpPr>
          <p:cNvPr id="109578" name="Footer Placeholder 41"/>
          <p:cNvSpPr>
            <a:spLocks noGrp="1"/>
          </p:cNvSpPr>
          <p:nvPr>
            <p:ph type="ftr" sz="quarter" idx="4294967295"/>
          </p:nvPr>
        </p:nvSpPr>
        <p:spPr>
          <a:xfrm>
            <a:off x="76200" y="6629400"/>
            <a:ext cx="51816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FF"/>
                </a:solidFill>
                <a:latin typeface="Calibri"/>
                <a:cs typeface="Calibri"/>
              </a:rPr>
              <a:t>Lankford, American regional report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3727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29514"/>
    </mc:Choice>
    <mc:Fallback xmlns="">
      <p:transition xmlns:p14="http://schemas.microsoft.com/office/powerpoint/2010/main" advTm="229514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400" y="0"/>
            <a:ext cx="9118600" cy="639762"/>
          </a:xfrm>
          <a:solidFill>
            <a:srgbClr val="0C377B"/>
          </a:solidFill>
        </p:spPr>
        <p:txBody>
          <a:bodyPr/>
          <a:lstStyle/>
          <a:p>
            <a:pPr algn="l"/>
            <a:r>
              <a:rPr lang="en-US" b="0" i="0" dirty="0">
                <a:solidFill>
                  <a:srgbClr val="FFFFFF"/>
                </a:solidFill>
                <a:latin typeface="Calibri"/>
                <a:cs typeface="Calibri"/>
              </a:rPr>
              <a:t> The T2K project (Tokai to </a:t>
            </a:r>
            <a:r>
              <a:rPr lang="en-US" b="0" i="0" dirty="0" err="1">
                <a:solidFill>
                  <a:srgbClr val="FFFFFF"/>
                </a:solidFill>
                <a:latin typeface="Calibri"/>
                <a:cs typeface="Calibri"/>
              </a:rPr>
              <a:t>Kamioka</a:t>
            </a:r>
            <a:r>
              <a:rPr lang="en-US" b="0" i="0" dirty="0">
                <a:solidFill>
                  <a:srgbClr val="FFFFFF"/>
                </a:solidFill>
                <a:latin typeface="Calibri"/>
                <a:cs typeface="Calibri"/>
              </a:rPr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6800"/>
            <a:ext cx="9144000" cy="5367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06356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1296CA-C035-E968-F7F9-2388D3C99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200" dirty="0">
                <a:latin typeface="Calibri" panose="020F0502020204030204" pitchFamily="34" charset="0"/>
                <a:cs typeface="Calibri" panose="020F0502020204030204" pitchFamily="34" charset="0"/>
              </a:rPr>
              <a:t> Muon collider collaboration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826F1A-6C0D-D928-6BE2-F8776B74CAE5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>
                <a:latin typeface="Arial" panose="020B0604020202020204" pitchFamily="34" charset="0"/>
              </a:rPr>
              <a:pPr/>
              <a:t>26</a:t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4F95489-DD75-8F24-1F69-D03B1CEAE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526" y="1600200"/>
            <a:ext cx="5829300" cy="31990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2099CCF-00FD-72DB-CECF-6BED05305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8205" y="2110468"/>
            <a:ext cx="2625749" cy="24639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390FC3E-D9EA-89F3-AE40-D028AB6ACEC8}"/>
              </a:ext>
            </a:extLst>
          </p:cNvPr>
          <p:cNvSpPr txBox="1"/>
          <p:nvPr/>
        </p:nvSpPr>
        <p:spPr>
          <a:xfrm>
            <a:off x="4725916" y="5031117"/>
            <a:ext cx="4266474" cy="5078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defTabSz="342900" eaLnBrk="0" hangingPunct="0"/>
            <a:r>
              <a:rPr lang="en-US" sz="1350" dirty="0">
                <a:solidFill>
                  <a:srgbClr val="0055A0"/>
                </a:solidFill>
                <a:latin typeface="Arial" panose="020B0604020202020204" pitchFamily="34" charset="0"/>
              </a:rPr>
              <a:t>Possible to join muon collaboration (acc or </a:t>
            </a:r>
            <a:r>
              <a:rPr lang="en-US" sz="1350" dirty="0" err="1">
                <a:solidFill>
                  <a:srgbClr val="0055A0"/>
                </a:solidFill>
                <a:latin typeface="Arial" panose="020B0604020202020204" pitchFamily="34" charset="0"/>
              </a:rPr>
              <a:t>phys</a:t>
            </a:r>
            <a:r>
              <a:rPr lang="en-US" sz="1350" dirty="0">
                <a:solidFill>
                  <a:srgbClr val="0055A0"/>
                </a:solidFill>
                <a:latin typeface="Arial" panose="020B0604020202020204" pitchFamily="34" charset="0"/>
              </a:rPr>
              <a:t>/det), also an EU design study </a:t>
            </a:r>
          </a:p>
        </p:txBody>
      </p:sp>
    </p:spTree>
    <p:extLst>
      <p:ext uri="{BB962C8B-B14F-4D97-AF65-F5344CB8AC3E}">
        <p14:creationId xmlns:p14="http://schemas.microsoft.com/office/powerpoint/2010/main" val="2803590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16022"/>
          </a:xfrm>
          <a:solidFill>
            <a:srgbClr val="0C377B"/>
          </a:solidFill>
        </p:spPr>
        <p:txBody>
          <a:bodyPr>
            <a:normAutofit/>
          </a:bodyPr>
          <a:lstStyle/>
          <a:p>
            <a:pPr algn="l"/>
            <a:r>
              <a:rPr lang="en-US" sz="32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Principle of Electron Driven Plasma</a:t>
            </a:r>
          </a:p>
        </p:txBody>
      </p:sp>
      <p:pic>
        <p:nvPicPr>
          <p:cNvPr id="12" name="Picture 11" descr="plasm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73200"/>
            <a:ext cx="825500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171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28834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Despite their impact on science, most accelerators </a:t>
            </a:r>
            <a:b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that have been built are used for other purposes</a:t>
            </a:r>
            <a:endParaRPr lang="en-US" sz="2400" dirty="0">
              <a:solidFill>
                <a:srgbClr val="FFFF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2"/>
          </p:nvPr>
        </p:nvSpPr>
        <p:spPr>
          <a:prstGeom prst="rect">
            <a:avLst/>
          </a:prstGeom>
          <a:ln>
            <a:noFill/>
          </a:ln>
        </p:spPr>
        <p:txBody>
          <a:bodyPr>
            <a:normAutofit/>
          </a:bodyPr>
          <a:lstStyle/>
          <a:p>
            <a:pPr marL="269875" indent="-2333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About 30,000 accelerators are in use world wide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Sales of accelerators  &gt; $ 2 B 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 and growing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Accelerators touch over $ 500B /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yr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in products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Major Impact on our economy, health, and well being</a:t>
            </a:r>
          </a:p>
          <a:p>
            <a:pPr marL="541338" lvl="1" indent="-271463">
              <a:lnSpc>
                <a:spcPct val="90000"/>
              </a:lnSpc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Mostly small room size systems – but ranging up to a 1km or 2 (for example light sources, neutron facilities)</a:t>
            </a:r>
          </a:p>
          <a:p>
            <a:pPr marL="541338" lvl="1" indent="-271463">
              <a:lnSpc>
                <a:spcPct val="90000"/>
              </a:lnSpc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8056" lvl="1" indent="0">
              <a:lnSpc>
                <a:spcPct val="90000"/>
              </a:lnSpc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6934200" y="4114800"/>
            <a:ext cx="2110121" cy="1899077"/>
            <a:chOff x="3527884" y="2574660"/>
            <a:chExt cx="2946361" cy="2722023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4433" y="2780928"/>
              <a:ext cx="2409812" cy="2227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7884" y="2574660"/>
              <a:ext cx="1320245" cy="1132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4047425">
              <a:off x="3419872" y="4157381"/>
              <a:ext cx="1289123" cy="6932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3527884" y="4767305"/>
              <a:ext cx="2580997" cy="52937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Digital Electronics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19800" y="3200400"/>
            <a:ext cx="2752266" cy="1091483"/>
            <a:chOff x="3980182" y="3163486"/>
            <a:chExt cx="7195901" cy="3352800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4188" y="3578868"/>
              <a:ext cx="2509285" cy="205774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80182" y="3163486"/>
              <a:ext cx="2409825" cy="3352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/>
            <p:nvPr/>
          </p:nvSpPr>
          <p:spPr>
            <a:xfrm>
              <a:off x="5580111" y="3216351"/>
              <a:ext cx="5595972" cy="113450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Shrink wrapped food</a:t>
              </a: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2400" y="2667000"/>
            <a:ext cx="5905501" cy="3048000"/>
          </a:xfrm>
          <a:prstGeom prst="rect">
            <a:avLst/>
          </a:prstGeom>
        </p:spPr>
      </p:pic>
      <p:pic>
        <p:nvPicPr>
          <p:cNvPr id="24" name="Picture 6" descr="pthome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04875"/>
            <a:ext cx="28575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934200" y="2438400"/>
            <a:ext cx="1907895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Radiation therapy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239000" y="6581001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talk by </a:t>
            </a:r>
            <a:r>
              <a:rPr lang="en-US" sz="1200" dirty="0" err="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N.Lockyer</a:t>
            </a:r>
            <a:endParaRPr lang="en-US" sz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0081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05F724-4279-D44A-B64F-CDD3686975E2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CA1A48-680E-414C-97A5-2072CA0912A6}" type="slidenum">
              <a:rPr lang="en-US" altLang="en-US">
                <a:latin typeface="Arial" panose="020B0604020202020204" pitchFamily="34" charset="0"/>
              </a:rPr>
              <a:pPr>
                <a:defRPr/>
              </a:pPr>
              <a:t>29</a:t>
            </a:fld>
            <a:endParaRPr lang="en-US" altLang="en-US"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AF7605-43B0-F740-87C6-FF48B586BD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5148064" cy="28957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F0BB635-BEF9-D14B-A2E5-B1C68A0FE0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2296" y="3833698"/>
            <a:ext cx="5341704" cy="300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3" cstate="print"/>
          <a:srcRect t="9630" b="2592"/>
          <a:stretch>
            <a:fillRect/>
          </a:stretch>
        </p:blipFill>
        <p:spPr bwMode="auto">
          <a:xfrm>
            <a:off x="0" y="372333"/>
            <a:ext cx="3556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 Box 18"/>
          <p:cNvSpPr txBox="1">
            <a:spLocks noChangeArrowheads="1"/>
          </p:cNvSpPr>
          <p:nvPr/>
        </p:nvSpPr>
        <p:spPr bwMode="auto">
          <a:xfrm>
            <a:off x="152400" y="3032899"/>
            <a:ext cx="8839200" cy="323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1420" tIns="45710" rIns="91420" bIns="45710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dirty="0">
                <a:latin typeface="Calibri"/>
                <a:cs typeface="Calibri"/>
              </a:rPr>
              <a:t>Outline: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Particle Physics: main goals the next decades, its instruments  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Accelerators and accelerator physics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General issues – beam dynamics (</a:t>
            </a:r>
            <a:r>
              <a:rPr lang="en-US" sz="1400" dirty="0" err="1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transv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. and long.), luminosity, magnets and RF cavities (all very brief)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Circular machines with focus on protons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Linear accelerators for electron-positrons </a:t>
            </a:r>
          </a:p>
          <a:p>
            <a:pPr marL="457200" indent="-457200" eaLnBrk="0" hangingPunct="0"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50000"/>
                  </a:schemeClr>
                </a:solidFill>
                <a:latin typeface="Calibri"/>
                <a:ea typeface="ＭＳ Ｐゴシック" pitchFamily="-112" charset="-128"/>
                <a:cs typeface="Calibri"/>
              </a:rPr>
              <a:t>       If time permits: plasma, neutrinos and muons, machines outside particle physics </a:t>
            </a:r>
            <a:endParaRPr lang="en-US" sz="1400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endParaRPr lang="en-US" dirty="0">
              <a:solidFill>
                <a:srgbClr val="051C53"/>
              </a:solidFill>
              <a:latin typeface="Calibri"/>
              <a:ea typeface="ＭＳ Ｐゴシック" pitchFamily="-112" charset="-128"/>
              <a:cs typeface="Calibri"/>
            </a:endParaRPr>
          </a:p>
          <a:p>
            <a:pPr eaLnBrk="0" hangingPunct="0"/>
            <a:r>
              <a:rPr lang="en-US" sz="1600" dirty="0">
                <a:solidFill>
                  <a:srgbClr val="051C53"/>
                </a:solidFill>
                <a:latin typeface="Calibri"/>
                <a:ea typeface="ＭＳ Ｐゴシック" pitchFamily="-112" charset="-128"/>
                <a:cs typeface="Calibri"/>
              </a:rPr>
              <a:t>Steinar Stapnes, CERN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584755"/>
          </a:xfrm>
          <a:prstGeom prst="rect">
            <a:avLst/>
          </a:prstGeom>
          <a:solidFill>
            <a:schemeClr val="tx1"/>
          </a:solidFill>
        </p:spPr>
        <p:txBody>
          <a:bodyPr wrap="square" lIns="91420" tIns="45710" rIns="91420" bIns="45710" rtlCol="0">
            <a:spAutoFit/>
          </a:bodyPr>
          <a:lstStyle/>
          <a:p>
            <a:pPr eaLnBrk="0" hangingPunct="0"/>
            <a:r>
              <a:rPr lang="en-US" sz="3200" dirty="0">
                <a:solidFill>
                  <a:srgbClr val="FFFFFF"/>
                </a:solidFill>
                <a:latin typeface="Calibri"/>
                <a:ea typeface="ＭＳ Ｐゴシック" pitchFamily="-112" charset="-128"/>
                <a:cs typeface="Calibri"/>
              </a:rPr>
              <a:t>Accelerators </a:t>
            </a:r>
          </a:p>
        </p:txBody>
      </p:sp>
      <p:pic>
        <p:nvPicPr>
          <p:cNvPr id="7" name="Picture 25" descr="C:\Users\ykkim\Pictures\J-PARC_Photo1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63" t="12668" r="7326"/>
          <a:stretch>
            <a:fillRect/>
          </a:stretch>
        </p:blipFill>
        <p:spPr bwMode="auto">
          <a:xfrm>
            <a:off x="3581400" y="753405"/>
            <a:ext cx="3276600" cy="2198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6" t="21094" r="8752" b="30832"/>
          <a:stretch/>
        </p:blipFill>
        <p:spPr bwMode="auto">
          <a:xfrm>
            <a:off x="5588002" y="1515337"/>
            <a:ext cx="3556000" cy="160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242569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33463"/>
            <a:ext cx="8339138" cy="469900"/>
          </a:xfrm>
        </p:spPr>
        <p:txBody>
          <a:bodyPr>
            <a:noAutofit/>
          </a:bodyPr>
          <a:lstStyle/>
          <a:p>
            <a:r>
              <a:rPr lang="en-US" dirty="0">
                <a:solidFill>
                  <a:srgbClr val="C00000"/>
                </a:solidFill>
                <a:latin typeface="Avenir Medium" panose="02000503020000020003" pitchFamily="2" charset="0"/>
              </a:rPr>
              <a:t>Synchrotron Light Sources: about 50 storage ring based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5440" y="2100263"/>
            <a:ext cx="6858000" cy="3371850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208609" y="4601989"/>
            <a:ext cx="2938451" cy="94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4290" tIns="17145" rIns="34290" bIns="17145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 algn="ctr" defTabSz="309563">
              <a:defRPr/>
            </a:pPr>
            <a:r>
              <a:rPr lang="de-CH" sz="1800" kern="0" dirty="0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60‘000 </a:t>
            </a:r>
            <a:r>
              <a:rPr lang="de-CH" sz="1800" kern="0" dirty="0" err="1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users</a:t>
            </a:r>
            <a:r>
              <a:rPr lang="de-CH" sz="1800" kern="0" dirty="0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 </a:t>
            </a:r>
            <a:r>
              <a:rPr lang="de-CH" sz="1800" kern="0" dirty="0" err="1">
                <a:solidFill>
                  <a:srgbClr val="C00000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world-wide</a:t>
            </a:r>
            <a:endParaRPr lang="en-US" sz="1800" kern="0" dirty="0">
              <a:solidFill>
                <a:srgbClr val="C00000"/>
              </a:solidFill>
              <a:latin typeface="Avenir Medium" panose="02000503020000020003" pitchFamily="2" charset="0"/>
              <a:ea typeface="Helvetica Neue Light"/>
              <a:cs typeface="Gill Sans"/>
              <a:sym typeface="Helvetica Neue Light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4057650" y="5223800"/>
            <a:ext cx="5086350" cy="733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Lucida Sans Unicode" pitchFamily="34" charset="0"/>
              </a:defRPr>
            </a:lvl9pPr>
          </a:lstStyle>
          <a:p>
            <a:pPr algn="ctr" defTabSz="309563">
              <a:lnSpc>
                <a:spcPct val="90000"/>
              </a:lnSpc>
              <a:defRPr/>
            </a:pP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Established</a:t>
            </a:r>
            <a:r>
              <a:rPr lang="de-CH" sz="1800" kern="0" dirty="0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, </a:t>
            </a: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mature</a:t>
            </a:r>
            <a:r>
              <a:rPr lang="de-CH" sz="1800" kern="0" dirty="0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 </a:t>
            </a:r>
            <a:r>
              <a:rPr lang="de-CH" sz="1800" kern="0" dirty="0" err="1">
                <a:solidFill>
                  <a:srgbClr val="009051"/>
                </a:solidFill>
                <a:latin typeface="Avenir Medium" panose="02000503020000020003" pitchFamily="2" charset="0"/>
                <a:ea typeface="Helvetica Neue Light"/>
                <a:cs typeface="Gill Sans"/>
                <a:sym typeface="Helvetica Neue Light"/>
              </a:rPr>
              <a:t>technology</a:t>
            </a:r>
            <a:endParaRPr lang="en-US" sz="1800" kern="0" dirty="0">
              <a:solidFill>
                <a:srgbClr val="009051"/>
              </a:solidFill>
              <a:latin typeface="Avenir Medium" panose="02000503020000020003" pitchFamily="2" charset="0"/>
              <a:ea typeface="Helvetica Neue Light"/>
              <a:cs typeface="Gill Sans"/>
              <a:sym typeface="Helvetica Neue Light"/>
            </a:endParaRPr>
          </a:p>
        </p:txBody>
      </p:sp>
      <p:pic>
        <p:nvPicPr>
          <p:cNvPr id="8" name="Picture 6" descr="fa11007scr (13)">
            <a:extLst>
              <a:ext uri="{FF2B5EF4-FFF2-40B4-BE49-F238E27FC236}">
                <a16:creationId xmlns:a16="http://schemas.microsoft.com/office/drawing/2014/main" id="{2ECAA3B6-04F6-B34C-8117-B935B67DF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235" y="1792910"/>
            <a:ext cx="1403205" cy="17700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" descr="SINCROTRÓ ALBA INTERIOR 2">
            <a:extLst>
              <a:ext uri="{FF2B5EF4-FFF2-40B4-BE49-F238E27FC236}">
                <a16:creationId xmlns:a16="http://schemas.microsoft.com/office/drawing/2014/main" id="{77A76100-BE7D-0F4B-A50B-3F0C20FF95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609" y="3701692"/>
            <a:ext cx="2518066" cy="684599"/>
          </a:xfrm>
          <a:prstGeom prst="rect">
            <a:avLst/>
          </a:prstGeom>
          <a:solidFill>
            <a:schemeClr val="bg1"/>
          </a:solidFill>
          <a:ln>
            <a:solidFill>
              <a:srgbClr val="808080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56AB8D-676F-B04B-9229-3786BD28A9AF}"/>
              </a:ext>
            </a:extLst>
          </p:cNvPr>
          <p:cNvSpPr txBox="1"/>
          <p:nvPr/>
        </p:nvSpPr>
        <p:spPr>
          <a:xfrm>
            <a:off x="7658100" y="5765033"/>
            <a:ext cx="1543050" cy="292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pPr defTabSz="616148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From </a:t>
            </a:r>
            <a:r>
              <a:rPr lang="en-US" sz="1200" dirty="0" err="1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L.Rivkin</a:t>
            </a:r>
            <a:r>
              <a:rPr lang="en-US" sz="1200" dirty="0">
                <a:solidFill>
                  <a:srgbClr val="051C53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 EPFL</a:t>
            </a:r>
          </a:p>
        </p:txBody>
      </p:sp>
    </p:spTree>
    <p:extLst>
      <p:ext uri="{BB962C8B-B14F-4D97-AF65-F5344CB8AC3E}">
        <p14:creationId xmlns:p14="http://schemas.microsoft.com/office/powerpoint/2010/main" val="23945104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72B56079-6489-0341-93AD-F17B4239D0B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7323" y="3908403"/>
            <a:ext cx="3086100" cy="20557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033463"/>
            <a:ext cx="4148138" cy="4699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  <a:latin typeface="Avenir Medium" panose="02000503020000020003" pitchFamily="2" charset="0"/>
              </a:rPr>
              <a:t>X-Ray Free Electron Lasers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0675" y="3583305"/>
            <a:ext cx="3481388" cy="2276476"/>
            <a:chOff x="1066800" y="2941320"/>
            <a:chExt cx="9283700" cy="60706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66800" y="2941320"/>
              <a:ext cx="9283700" cy="60706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85860" y="7985125"/>
              <a:ext cx="1564640" cy="102679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066800" y="7934725"/>
              <a:ext cx="3641119" cy="1077197"/>
            </a:xfrm>
            <a:prstGeom prst="rect">
              <a:avLst/>
            </a:prstGeom>
            <a:gradFill rotWithShape="1">
              <a:gsLst>
                <a:gs pos="0">
                  <a:srgbClr val="FDCA00">
                    <a:tint val="50000"/>
                    <a:satMod val="300000"/>
                  </a:srgbClr>
                </a:gs>
                <a:gs pos="35000">
                  <a:srgbClr val="FDCA00">
                    <a:tint val="37000"/>
                    <a:satMod val="300000"/>
                  </a:srgbClr>
                </a:gs>
                <a:gs pos="100000">
                  <a:srgbClr val="FDCA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DCA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34281" tIns="17141" rIns="34281" bIns="17141" rtlCol="0">
              <a:spAutoFit/>
            </a:bodyPr>
            <a:lstStyle/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SACLA 2011</a:t>
              </a:r>
            </a:p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8.5 GeV, 60 Hz NC</a:t>
              </a:r>
            </a:p>
          </p:txBody>
        </p:sp>
      </p:grpSp>
      <p:pic>
        <p:nvPicPr>
          <p:cNvPr id="10" name="그림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50" y="1914004"/>
            <a:ext cx="3481388" cy="19602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00050" y="3583305"/>
            <a:ext cx="1545677" cy="219283"/>
          </a:xfrm>
          <a:prstGeom prst="rect">
            <a:avLst/>
          </a:prstGeom>
          <a:gradFill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PAL XFEL 2016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30893" y="3508414"/>
            <a:ext cx="514350" cy="34290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7235923" y="860608"/>
            <a:ext cx="1901537" cy="2855423"/>
            <a:chOff x="10350498" y="2818012"/>
            <a:chExt cx="5070766" cy="761446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350500" y="2818012"/>
              <a:ext cx="5070764" cy="7614458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10350501" y="2818012"/>
              <a:ext cx="3980529" cy="584755"/>
            </a:xfrm>
            <a:prstGeom prst="rect">
              <a:avLst/>
            </a:prstGeom>
            <a:gradFill rotWithShape="1">
              <a:gsLst>
                <a:gs pos="0">
                  <a:srgbClr val="FDCA00">
                    <a:tint val="50000"/>
                    <a:satMod val="300000"/>
                  </a:srgbClr>
                </a:gs>
                <a:gs pos="35000">
                  <a:srgbClr val="FDCA00">
                    <a:tint val="37000"/>
                    <a:satMod val="300000"/>
                  </a:srgbClr>
                </a:gs>
                <a:gs pos="100000">
                  <a:srgbClr val="FDCA00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FDCA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wrap="none" lIns="34281" tIns="17141" rIns="34281" bIns="17141" rtlCol="0">
              <a:spAutoFit/>
            </a:bodyPr>
            <a:lstStyle/>
            <a:p>
              <a:pPr defTabSz="342900" eaLnBrk="0">
                <a:defRPr/>
              </a:pPr>
              <a:r>
                <a:rPr lang="en-US" sz="1200" dirty="0">
                  <a:solidFill>
                    <a:srgbClr val="000000"/>
                  </a:solidFill>
                  <a:latin typeface="Avenir Medium" panose="02000503020000020003" pitchFamily="2" charset="0"/>
                  <a:ea typeface="ヒラギノ角ゴ Pro W3"/>
                  <a:cs typeface="ヒラギノ角ゴ Pro W3"/>
                  <a:sym typeface="Helvetica Neue Light"/>
                </a:rPr>
                <a:t>LCLS I, II 2009, 2019</a:t>
              </a:r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350498" y="9514658"/>
              <a:ext cx="1668754" cy="917814"/>
            </a:xfrm>
            <a:prstGeom prst="rect">
              <a:avLst/>
            </a:prstGeom>
          </p:spPr>
        </p:pic>
      </p:grpSp>
      <p:sp>
        <p:nvSpPr>
          <p:cNvPr id="23" name="TextBox 22"/>
          <p:cNvSpPr txBox="1"/>
          <p:nvPr/>
        </p:nvSpPr>
        <p:spPr>
          <a:xfrm>
            <a:off x="4171950" y="5539652"/>
            <a:ext cx="2083506" cy="403949"/>
          </a:xfrm>
          <a:prstGeom prst="rect">
            <a:avLst/>
          </a:prstGeom>
          <a:gradFill flip="none"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  <a:tileRect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European XFEL 2017</a:t>
            </a:r>
          </a:p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DESY, Hamburg </a:t>
            </a:r>
          </a:p>
        </p:txBody>
      </p:sp>
      <p:pic>
        <p:nvPicPr>
          <p:cNvPr id="26" name="Picture 2" descr="W:\3072_Areal_OST\OSFA (SwissFEL)\SwissFELPhase_Ausführung\10_Pläne\Fotos\OSFA_140915_Luftaufnahmen\P9150133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7323" y="859309"/>
            <a:ext cx="2853342" cy="2876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149084" y="3495468"/>
            <a:ext cx="1091947" cy="219283"/>
          </a:xfrm>
          <a:prstGeom prst="rect">
            <a:avLst/>
          </a:prstGeom>
          <a:gradFill rotWithShape="1">
            <a:gsLst>
              <a:gs pos="0">
                <a:srgbClr val="FDCA00">
                  <a:tint val="50000"/>
                  <a:satMod val="300000"/>
                </a:srgbClr>
              </a:gs>
              <a:gs pos="35000">
                <a:srgbClr val="FDCA00">
                  <a:tint val="37000"/>
                  <a:satMod val="300000"/>
                </a:srgbClr>
              </a:gs>
              <a:gs pos="100000">
                <a:srgbClr val="FDCA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FDCA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none" lIns="34281" tIns="17141" rIns="34281" bIns="17141" rtlCol="0">
            <a:spAutoFit/>
          </a:bodyPr>
          <a:lstStyle/>
          <a:p>
            <a:pPr defTabSz="342900" eaLnBrk="0"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SwissFEL 2017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48607" y="3123038"/>
            <a:ext cx="375342" cy="36323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FF1ED09-E623-2147-AF60-3581663E326F}"/>
              </a:ext>
            </a:extLst>
          </p:cNvPr>
          <p:cNvSpPr txBox="1"/>
          <p:nvPr/>
        </p:nvSpPr>
        <p:spPr>
          <a:xfrm>
            <a:off x="1174202" y="1391989"/>
            <a:ext cx="1543050" cy="29286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3578" tIns="53578" rIns="53578" bIns="53578" numCol="1" spcCol="38100" rtlCol="0" anchor="ctr">
            <a:spAutoFit/>
          </a:bodyPr>
          <a:lstStyle/>
          <a:p>
            <a:pPr defTabSz="616148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From </a:t>
            </a:r>
            <a:r>
              <a:rPr lang="en-US" sz="1200" dirty="0" err="1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L.Rivkin</a:t>
            </a:r>
            <a:r>
              <a:rPr lang="en-US" sz="1200" dirty="0">
                <a:solidFill>
                  <a:srgbClr val="000000"/>
                </a:solidFill>
                <a:latin typeface="Avenir Medium" panose="02000503020000020003" pitchFamily="2" charset="0"/>
                <a:ea typeface="Avenir Book"/>
                <a:cs typeface="Avenir Book"/>
                <a:sym typeface="Avenir Book"/>
              </a:rPr>
              <a:t> EPFL</a:t>
            </a:r>
          </a:p>
        </p:txBody>
      </p:sp>
      <p:pic>
        <p:nvPicPr>
          <p:cNvPr id="28" name="图片 14">
            <a:extLst>
              <a:ext uri="{FF2B5EF4-FFF2-40B4-BE49-F238E27FC236}">
                <a16:creationId xmlns:a16="http://schemas.microsoft.com/office/drawing/2014/main" id="{E1526D27-1866-5E41-99F9-0653B10986BF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4547" y="3874293"/>
            <a:ext cx="1942913" cy="741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B73648-14CA-9F4F-AB9B-2039A19C826E}"/>
              </a:ext>
            </a:extLst>
          </p:cNvPr>
          <p:cNvSpPr/>
          <p:nvPr/>
        </p:nvSpPr>
        <p:spPr>
          <a:xfrm>
            <a:off x="7235923" y="4613467"/>
            <a:ext cx="1819566" cy="507831"/>
          </a:xfrm>
          <a:prstGeom prst="rect">
            <a:avLst/>
          </a:prstGeom>
          <a:gradFill flip="none" rotWithShape="1">
            <a:gsLst>
              <a:gs pos="0">
                <a:srgbClr val="FFFF00">
                  <a:shade val="30000"/>
                  <a:satMod val="115000"/>
                </a:srgbClr>
              </a:gs>
              <a:gs pos="50000">
                <a:srgbClr val="FFFF00">
                  <a:shade val="67500"/>
                  <a:satMod val="115000"/>
                </a:srgbClr>
              </a:gs>
              <a:gs pos="100000">
                <a:srgbClr val="FFFF0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>
            <a:spAutoFit/>
          </a:bodyPr>
          <a:lstStyle/>
          <a:p>
            <a:pPr defTabSz="342900" eaLnBrk="0">
              <a:defRPr/>
            </a:pPr>
            <a:r>
              <a:rPr lang="en-US" sz="1350" dirty="0">
                <a:solidFill>
                  <a:srgbClr val="000000"/>
                </a:solidFill>
                <a:latin typeface="Avenir Medium" panose="02000503020000020003" pitchFamily="2" charset="0"/>
                <a:ea typeface="ヒラギノ角ゴ Pro W3"/>
                <a:cs typeface="ヒラギノ角ゴ Pro W3"/>
                <a:sym typeface="Helvetica Neue Light"/>
              </a:rPr>
              <a:t>SHINE, Shanghai, under construction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FE2525-430A-8741-BF94-675EEEDA476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401050" y="5118976"/>
            <a:ext cx="654439" cy="424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0274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77CD594-746E-38F1-4A85-8E5E0FF88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317" y="836712"/>
            <a:ext cx="7897313" cy="578644"/>
          </a:xfrm>
        </p:spPr>
        <p:txBody>
          <a:bodyPr/>
          <a:lstStyle/>
          <a:p>
            <a:r>
              <a:rPr lang="en-CH" dirty="0"/>
              <a:t>Trend towards compact machines – in Norway too?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54539E-E4B8-ACAC-37CE-42E8B3B291F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3159" y="1126034"/>
            <a:ext cx="8264047" cy="3725465"/>
          </a:xfrm>
        </p:spPr>
        <p:txBody>
          <a:bodyPr/>
          <a:lstStyle/>
          <a:p>
            <a:pPr marL="27385" indent="0">
              <a:buNone/>
            </a:pPr>
            <a:r>
              <a:rPr lang="en-CH" sz="1500" dirty="0"/>
              <a:t>Local accelerators for research as basis for innovations </a:t>
            </a:r>
          </a:p>
          <a:p>
            <a:pPr marL="27385" indent="0">
              <a:buNone/>
            </a:pPr>
            <a:r>
              <a:rPr lang="en-CH" sz="1500" dirty="0"/>
              <a:t>Place in existing University (&lt;100-200 MNOK), fit in modest building, broad user community  </a:t>
            </a:r>
          </a:p>
          <a:p>
            <a:pPr marL="27385" indent="0">
              <a:buNone/>
            </a:pPr>
            <a:r>
              <a:rPr lang="en-CH" sz="1500" dirty="0"/>
              <a:t>Example:</a:t>
            </a:r>
          </a:p>
          <a:p>
            <a:pPr marL="27385" indent="0">
              <a:buNone/>
            </a:pPr>
            <a:r>
              <a:rPr lang="en-CH" sz="1500" dirty="0"/>
              <a:t>Compact electron linac 30-200 MeV</a:t>
            </a:r>
          </a:p>
          <a:p>
            <a:r>
              <a:rPr lang="en-CH" sz="1200" dirty="0"/>
              <a:t>Collider with laser, Inv. Compton Scattering, small ligthsource (materials, pharma, drugs, bilogical samples, imaging, R&amp;D for use </a:t>
            </a:r>
            <a:r>
              <a:rPr lang="en-US" sz="1200" dirty="0"/>
              <a:t>in silicon industry) </a:t>
            </a:r>
            <a:r>
              <a:rPr lang="en-CH" sz="1200" dirty="0"/>
              <a:t> </a:t>
            </a:r>
          </a:p>
          <a:p>
            <a:r>
              <a:rPr lang="en-CH" sz="1200" dirty="0"/>
              <a:t>Collide with neutron target: TOF neutrons (materials mostly)</a:t>
            </a:r>
          </a:p>
          <a:p>
            <a:r>
              <a:rPr lang="en-CH" sz="1200" dirty="0"/>
              <a:t>Isotopes </a:t>
            </a:r>
          </a:p>
          <a:p>
            <a:r>
              <a:rPr lang="en-CH" sz="1200" dirty="0"/>
              <a:t>Cleaning and inspection </a:t>
            </a:r>
          </a:p>
          <a:p>
            <a:r>
              <a:rPr lang="en-CH" sz="1200" dirty="0"/>
              <a:t>Tests bench for medical acc. (e.g Flash theraphy)</a:t>
            </a:r>
          </a:p>
          <a:p>
            <a:r>
              <a:rPr lang="en-CH" sz="1200" dirty="0"/>
              <a:t>Accelerator R&amp;D (e.g. plasma to make even more compact) and detector system irradiation and testbeam  </a:t>
            </a:r>
          </a:p>
          <a:p>
            <a:pPr marL="27385" indent="0">
              <a:buNone/>
            </a:pPr>
            <a:r>
              <a:rPr lang="en-CH" sz="1500" dirty="0"/>
              <a:t>At some point we shou</a:t>
            </a:r>
            <a:r>
              <a:rPr lang="en-US" sz="1500" dirty="0" err="1"/>
              <a:t>ld</a:t>
            </a:r>
            <a:r>
              <a:rPr lang="en-CH" sz="1500" dirty="0"/>
              <a:t> or could consider a research accelerator in Norway .. </a:t>
            </a:r>
          </a:p>
          <a:p>
            <a:pPr marL="27385" indent="0">
              <a:buNone/>
            </a:pPr>
            <a:endParaRPr lang="en-CH" sz="1500" dirty="0"/>
          </a:p>
          <a:p>
            <a:pPr marL="27385" indent="0">
              <a:buNone/>
            </a:pPr>
            <a:endParaRPr lang="en-CH" sz="1500" dirty="0"/>
          </a:p>
          <a:p>
            <a:pPr marL="27385" indent="0">
              <a:buNone/>
            </a:pPr>
            <a:endParaRPr lang="en-CH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B000447-A113-3C4F-8189-5D748D339624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9BF5071-ED05-4944-80F9-6D12E6F81990}" type="slidenum">
              <a:rPr lang="en-US">
                <a:latin typeface="Arial" panose="020B0604020202020204" pitchFamily="34" charset="0"/>
              </a:rPr>
              <a:pPr/>
              <a:t>32</a:t>
            </a:fld>
            <a:endParaRPr lang="en-US"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498214-B801-7394-D954-E8A629708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9359" y="4646334"/>
            <a:ext cx="3334169" cy="10306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0E6AB57-245B-A8AD-334C-AD9FE73F7D7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3860" y="4563127"/>
            <a:ext cx="2102555" cy="132360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7F1176-BF82-F142-23FC-520291A30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88" y="4646334"/>
            <a:ext cx="2740262" cy="121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830983-FAB1-0E3C-5550-DA297E53EB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May 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E0D91-5E01-E897-69FF-867304AF2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Presentation - Norway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FAD30E-193D-2971-EB6A-1E9954B4B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662D08F-7BA4-AD40-F73B-B1321D3808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668" y="838200"/>
            <a:ext cx="7332663" cy="552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68640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0D5C7C1-2B0E-27A7-112A-8F8AD1563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EE8135-1C29-12E2-90F7-EFD9C1176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838201"/>
            <a:ext cx="6067779" cy="4572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1AEDCC0-0487-6924-7EBB-B02E4F358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143000"/>
            <a:ext cx="2908395" cy="174917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A14FC46-CAF0-74BD-AA15-41C00D01CF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5000" y="5171347"/>
            <a:ext cx="5867400" cy="1686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437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B310364-7A31-54AA-7CC7-F3458A39BB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CD909D-8384-4242-C7F5-297714BE5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575" y="806893"/>
            <a:ext cx="7772400" cy="587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93573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BDEF66-27BB-E09D-0AB9-48A2BFA88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C49A47-C6E9-C6AA-0FD4-FC676FBC3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7814" y="150223"/>
            <a:ext cx="3993357" cy="2971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86FF3A-9EB4-F4F8-B90D-0E00C6524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424646"/>
            <a:ext cx="3967911" cy="29528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BFE1948-8190-686D-CF1A-693EBA9F3E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33800" y="1636123"/>
            <a:ext cx="5563986" cy="364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9442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898911" y="-220417"/>
            <a:ext cx="7102089" cy="1117600"/>
          </a:xfrm>
        </p:spPr>
        <p:txBody>
          <a:bodyPr>
            <a:noAutofit/>
          </a:bodyPr>
          <a:lstStyle/>
          <a:p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CERN’s training, education </a:t>
            </a:r>
            <a:b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700" dirty="0">
                <a:latin typeface="Calibri" panose="020F0502020204030204" pitchFamily="34" charset="0"/>
                <a:cs typeface="Calibri" panose="020F0502020204030204" pitchFamily="34" charset="0"/>
              </a:rPr>
              <a:t>and outreach </a:t>
            </a:r>
            <a:r>
              <a:rPr lang="en-US" sz="27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programmes</a:t>
            </a:r>
            <a:endParaRPr lang="en-US" sz="27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Picture Placeholder 7">
            <a:extLst>
              <a:ext uri="{FF2B5EF4-FFF2-40B4-BE49-F238E27FC236}">
                <a16:creationId xmlns:a16="http://schemas.microsoft.com/office/drawing/2014/main" id="{BE2E030C-DC86-4E44-AA9A-2189B80D35B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27" b="35802"/>
          <a:stretch/>
        </p:blipFill>
        <p:spPr>
          <a:xfrm>
            <a:off x="522000" y="1456653"/>
            <a:ext cx="8099999" cy="2151007"/>
          </a:xfrm>
          <a:prstGeom prst="rect">
            <a:avLst/>
          </a:prstGeom>
          <a:pattFill prst="smCheck">
            <a:fgClr>
              <a:schemeClr val="bg2"/>
            </a:fgClr>
            <a:bgClr>
              <a:schemeClr val="bg1"/>
            </a:bgClr>
          </a:pattFill>
        </p:spPr>
      </p:pic>
      <p:sp>
        <p:nvSpPr>
          <p:cNvPr id="8" name="ZoneTexte 9"/>
          <p:cNvSpPr txBox="1"/>
          <p:nvPr/>
        </p:nvSpPr>
        <p:spPr>
          <a:xfrm>
            <a:off x="521999" y="838202"/>
            <a:ext cx="2646000" cy="61845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300 Undergraduate students in </a:t>
            </a:r>
            <a:b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</a:b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Summer </a:t>
            </a:r>
            <a:r>
              <a:rPr lang="en-US" sz="1200" dirty="0" err="1">
                <a:solidFill>
                  <a:srgbClr val="FFFFFF"/>
                </a:solidFill>
                <a:ea typeface="Arial" charset="0"/>
                <a:cs typeface="Arial" charset="0"/>
              </a:rPr>
              <a:t>programmes</a:t>
            </a: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&gt;3000 registered PhD students.</a:t>
            </a:r>
          </a:p>
        </p:txBody>
      </p:sp>
      <p:sp>
        <p:nvSpPr>
          <p:cNvPr id="9" name="ZoneTexte 10"/>
          <p:cNvSpPr txBox="1"/>
          <p:nvPr/>
        </p:nvSpPr>
        <p:spPr>
          <a:xfrm>
            <a:off x="3248999" y="838200"/>
            <a:ext cx="2646000" cy="61845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148" dirty="0">
                <a:solidFill>
                  <a:srgbClr val="FFFFFF"/>
                </a:solidFill>
                <a:ea typeface="Arial" charset="0"/>
                <a:cs typeface="Arial" charset="0"/>
              </a:rPr>
              <a:t>&gt;1000 Fellows, Technical and Doctoral Students in research and applied physics, engineering and computing.</a:t>
            </a:r>
          </a:p>
        </p:txBody>
      </p:sp>
      <p:sp>
        <p:nvSpPr>
          <p:cNvPr id="10" name="ZoneTexte 11"/>
          <p:cNvSpPr txBox="1"/>
          <p:nvPr/>
        </p:nvSpPr>
        <p:spPr>
          <a:xfrm>
            <a:off x="5975999" y="838201"/>
            <a:ext cx="2646000" cy="618451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CH" sz="1200" dirty="0">
                <a:solidFill>
                  <a:srgbClr val="FFFFFF"/>
                </a:solidFill>
                <a:latin typeface="Arial" panose="020B0604020202020204"/>
              </a:rPr>
              <a:t>13 304 </a:t>
            </a: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teachers since 1998 and 2000 </a:t>
            </a:r>
            <a:r>
              <a:rPr lang="en-GB" sz="1200" dirty="0">
                <a:solidFill>
                  <a:srgbClr val="FFFFFF"/>
                </a:solidFill>
                <a:latin typeface="Arial" panose="020B0604020202020204"/>
              </a:rPr>
              <a:t>participants in the webinar since 2020</a:t>
            </a: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.</a:t>
            </a:r>
            <a:endParaRPr lang="en-US" sz="1200" dirty="0">
              <a:solidFill>
                <a:srgbClr val="FFFFFF"/>
              </a:solidFill>
              <a:ea typeface="Arial" charset="0"/>
              <a:cs typeface="Arial" charset="0"/>
            </a:endParaRPr>
          </a:p>
        </p:txBody>
      </p:sp>
      <p:sp>
        <p:nvSpPr>
          <p:cNvPr id="11" name="ZoneTexte 12"/>
          <p:cNvSpPr txBox="1"/>
          <p:nvPr/>
        </p:nvSpPr>
        <p:spPr>
          <a:xfrm>
            <a:off x="5975999" y="3607658"/>
            <a:ext cx="2646000" cy="807913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Science Gateway will open in 2023, expanding CERN’s outreach reach and impact, locally and globally.</a:t>
            </a:r>
          </a:p>
        </p:txBody>
      </p:sp>
      <p:sp>
        <p:nvSpPr>
          <p:cNvPr id="12" name="ZoneTexte 13"/>
          <p:cNvSpPr txBox="1"/>
          <p:nvPr/>
        </p:nvSpPr>
        <p:spPr>
          <a:xfrm>
            <a:off x="521999" y="3607658"/>
            <a:ext cx="2646000" cy="807913"/>
          </a:xfrm>
          <a:prstGeom prst="rect">
            <a:avLst/>
          </a:prstGeom>
          <a:solidFill>
            <a:schemeClr val="accent4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ea typeface="Arial" charset="0"/>
                <a:cs typeface="Arial" charset="0"/>
              </a:rPr>
              <a:t>151 000 visitors on guided tours of CERN in 2019, from 95 countries.</a:t>
            </a:r>
          </a:p>
        </p:txBody>
      </p:sp>
      <p:sp>
        <p:nvSpPr>
          <p:cNvPr id="13" name="ZoneTexte 14"/>
          <p:cNvSpPr txBox="1"/>
          <p:nvPr/>
        </p:nvSpPr>
        <p:spPr>
          <a:xfrm>
            <a:off x="3284960" y="3607658"/>
            <a:ext cx="2641529" cy="807914"/>
          </a:xfrm>
          <a:prstGeom prst="rect">
            <a:avLst/>
          </a:prstGeom>
          <a:solidFill>
            <a:srgbClr val="61C5D3"/>
          </a:solidFill>
        </p:spPr>
        <p:txBody>
          <a:bodyPr wrap="square" rtlCol="0" anchor="ctr" anchorCtr="0">
            <a:noAutofit/>
          </a:bodyPr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CERN engages with citizens </a:t>
            </a:r>
            <a:br>
              <a:rPr lang="en-US" sz="1200" dirty="0">
                <a:solidFill>
                  <a:srgbClr val="FFFFFF"/>
                </a:solidFill>
                <a:latin typeface="Arial" panose="020B0604020202020204"/>
              </a:rPr>
            </a:br>
            <a:r>
              <a:rPr lang="en-US" sz="1200" dirty="0">
                <a:solidFill>
                  <a:srgbClr val="FFFFFF"/>
                </a:solidFill>
                <a:latin typeface="Arial" panose="020B0604020202020204"/>
              </a:rPr>
              <a:t>across the globe: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on-site and travelling exhibitions </a:t>
            </a:r>
          </a:p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FFFFFF"/>
                </a:solidFill>
                <a:latin typeface="Arial" panose="020B0604020202020204"/>
                <a:ea typeface="Arial" charset="0"/>
                <a:cs typeface="Arial" charset="0"/>
              </a:rPr>
              <a:t>in 15 countries, &gt; 1 million visitors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5A047D-B687-1A48-97CA-47ECC568AABF}"/>
              </a:ext>
            </a:extLst>
          </p:cNvPr>
          <p:cNvGrpSpPr/>
          <p:nvPr/>
        </p:nvGrpSpPr>
        <p:grpSpPr>
          <a:xfrm>
            <a:off x="5894999" y="2211423"/>
            <a:ext cx="3338745" cy="1239273"/>
            <a:chOff x="8454054" y="3501528"/>
            <a:chExt cx="3857604" cy="1652363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A918BF0-35AA-CE43-B097-ABE1183BC294}"/>
                </a:ext>
              </a:extLst>
            </p:cNvPr>
            <p:cNvGrpSpPr/>
            <p:nvPr/>
          </p:nvGrpSpPr>
          <p:grpSpPr>
            <a:xfrm>
              <a:off x="8454054" y="3501528"/>
              <a:ext cx="3857604" cy="1652363"/>
              <a:chOff x="9891048" y="2457960"/>
              <a:chExt cx="2441338" cy="1116041"/>
            </a:xfrm>
          </p:grpSpPr>
          <p:sp>
            <p:nvSpPr>
              <p:cNvPr id="18" name="Google Shape;437;p44">
                <a:extLst>
                  <a:ext uri="{FF2B5EF4-FFF2-40B4-BE49-F238E27FC236}">
                    <a16:creationId xmlns:a16="http://schemas.microsoft.com/office/drawing/2014/main" id="{4203483B-B647-FA42-9394-ACE7E0ECA3DC}"/>
                  </a:ext>
                </a:extLst>
              </p:cNvPr>
              <p:cNvSpPr/>
              <p:nvPr/>
            </p:nvSpPr>
            <p:spPr>
              <a:xfrm rot="5400000">
                <a:off x="10515834" y="1833174"/>
                <a:ext cx="1116041" cy="2365613"/>
              </a:xfrm>
              <a:prstGeom prst="flowChartOffpageConnector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spcFirstLastPara="1" wrap="square" lIns="68569" tIns="68569" rIns="68569" bIns="68569" anchor="ctr" anchorCtr="0">
                <a:no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sz="1350" dirty="0">
                  <a:solidFill>
                    <a:srgbClr val="E15E32"/>
                  </a:solidFill>
                  <a:latin typeface="Arial" panose="020B0604020202020204"/>
                </a:endParaRPr>
              </a:p>
            </p:txBody>
          </p:sp>
          <p:sp>
            <p:nvSpPr>
              <p:cNvPr id="19" name="TextBox 6">
                <a:extLst>
                  <a:ext uri="{FF2B5EF4-FFF2-40B4-BE49-F238E27FC236}">
                    <a16:creationId xmlns:a16="http://schemas.microsoft.com/office/drawing/2014/main" id="{E5536F6B-CDC2-7749-9DBF-68B668DA6298}"/>
                  </a:ext>
                </a:extLst>
              </p:cNvPr>
              <p:cNvSpPr txBox="1"/>
              <p:nvPr/>
            </p:nvSpPr>
            <p:spPr>
              <a:xfrm>
                <a:off x="10202981" y="2486490"/>
                <a:ext cx="2129405" cy="1008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50" b="1" dirty="0">
                    <a:solidFill>
                      <a:srgbClr val="FFFFFF"/>
                    </a:solidFill>
                    <a:latin typeface="Arial" panose="020B0604020202020204"/>
                  </a:rPr>
                  <a:t>Numbers for Norway</a:t>
                </a:r>
                <a:endParaRPr lang="en-GB" sz="1050" b="1" dirty="0">
                  <a:solidFill>
                    <a:srgbClr val="FFFFFF"/>
                  </a:solidFill>
                  <a:effectLst>
                    <a:outerShdw sx="1000" sy="1000" algn="tl" rotWithShape="0">
                      <a:prstClr val="black"/>
                    </a:outerShdw>
                  </a:effectLst>
                  <a:latin typeface="Arial" panose="020B0604020202020204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GB" sz="525" b="1" dirty="0">
                  <a:solidFill>
                    <a:srgbClr val="FFFFFF"/>
                  </a:solidFill>
                  <a:effectLst>
                    <a:outerShdw sx="1000" sy="1000" algn="tl" rotWithShape="0">
                      <a:prstClr val="black"/>
                    </a:outerShdw>
                  </a:effectLst>
                  <a:ea typeface="Arial" charset="0"/>
                  <a:cs typeface="Arial" charset="0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ea typeface="Arial" charset="0"/>
                    <a:cs typeface="Arial" charset="0"/>
                  </a:rPr>
                  <a:t>3 </a:t>
                </a:r>
                <a:r>
                  <a:rPr lang="en-US" sz="900" dirty="0">
                    <a:solidFill>
                      <a:srgbClr val="FFFFFF"/>
                    </a:solidFill>
                    <a:ea typeface="Arial" charset="0"/>
                    <a:cs typeface="Arial" charset="0"/>
                  </a:rPr>
                  <a:t>summer students during 2019</a:t>
                </a:r>
                <a:endParaRPr lang="en-US" sz="900" dirty="0">
                  <a:solidFill>
                    <a:srgbClr val="FFFFFF"/>
                  </a:solidFill>
                  <a:latin typeface="Arial" panose="020B0604020202020204"/>
                  <a:ea typeface="Arial" charset="0"/>
                  <a:cs typeface="Arial" charset="0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  <a:ea typeface="Arial" charset="0"/>
                    <a:cs typeface="Arial" charset="0"/>
                  </a:rPr>
                  <a:t>158 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  <a:ea typeface="Arial" charset="0"/>
                    <a:cs typeface="Arial" charset="0"/>
                  </a:rPr>
                  <a:t>teachers in T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eacher </a:t>
                </a:r>
                <a:r>
                  <a:rPr lang="en-US" sz="900" dirty="0" err="1">
                    <a:solidFill>
                      <a:srgbClr val="FFFFFF"/>
                    </a:solidFill>
                    <a:latin typeface="Arial" panose="020B0604020202020204"/>
                  </a:rPr>
                  <a:t>Programmes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since 1998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teams in BL4S competition since 2014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900" b="1" dirty="0">
                    <a:solidFill>
                      <a:srgbClr val="FFFFFF"/>
                    </a:solidFill>
                    <a:latin typeface="Arial" panose="020B0604020202020204"/>
                  </a:rPr>
                  <a:t>800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students participating in </a:t>
                </a:r>
                <a:r>
                  <a:rPr lang="en-US" sz="900" dirty="0" err="1">
                    <a:solidFill>
                      <a:srgbClr val="FFFFFF"/>
                    </a:solidFill>
                    <a:latin typeface="Arial" panose="020B0604020202020204"/>
                  </a:rPr>
                  <a:t>S’Cool</a:t>
                </a:r>
                <a:r>
                  <a:rPr lang="en-US" sz="900" dirty="0">
                    <a:solidFill>
                      <a:srgbClr val="FFFFFF"/>
                    </a:solidFill>
                    <a:latin typeface="Arial" panose="020B0604020202020204"/>
                  </a:rPr>
                  <a:t> LAB since 2015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GB" sz="900" b="1" dirty="0">
                    <a:solidFill>
                      <a:srgbClr val="FFFFFF"/>
                    </a:solidFill>
                    <a:latin typeface="Arial" panose="020B0604020202020204"/>
                    <a:cs typeface="Calibri" panose="020F0502020204030204" pitchFamily="34" charset="0"/>
                  </a:rPr>
                  <a:t>1444 </a:t>
                </a:r>
                <a:r>
                  <a:rPr lang="en-GB" sz="900" dirty="0">
                    <a:solidFill>
                      <a:srgbClr val="FFFFFF"/>
                    </a:solidFill>
                    <a:latin typeface="Arial" panose="020B0604020202020204"/>
                    <a:cs typeface="Calibri" panose="020F0502020204030204" pitchFamily="34" charset="0"/>
                  </a:rPr>
                  <a:t>visitors in 2019</a:t>
                </a:r>
                <a:endParaRPr lang="en-US" sz="900" dirty="0">
                  <a:solidFill>
                    <a:srgbClr val="FFFFFF"/>
                  </a:solidFill>
                  <a:latin typeface="Arial" panose="020B0604020202020204"/>
                </a:endParaRP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sz="600" dirty="0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E3BED33-23DE-9F4D-B6E0-DCCDD953FF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34408" y="3543769"/>
              <a:ext cx="309781" cy="309781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FF526F7E-3C9F-1089-00D0-FE7BBD8A2AB1}"/>
              </a:ext>
            </a:extLst>
          </p:cNvPr>
          <p:cNvSpPr txBox="1"/>
          <p:nvPr/>
        </p:nvSpPr>
        <p:spPr>
          <a:xfrm>
            <a:off x="304800" y="5068667"/>
            <a:ext cx="33528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5"/>
              </a:rPr>
              <a:t>https://careers.smartrecruiters.com/CERN/students</a:t>
            </a:r>
            <a:endParaRPr lang="en-GB" dirty="0"/>
          </a:p>
          <a:p>
            <a:endParaRPr lang="en-GB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FC6D91F-AFAC-2DF9-AD59-6F4B9054554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3114" y="3352801"/>
            <a:ext cx="2630886" cy="350519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D063A2D-9AFC-2116-39F4-4789CB9C91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0867" y="4167130"/>
            <a:ext cx="2429933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69765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592513"/>
            <a:ext cx="84582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The focus is moving from the Standard Model (~4%) to what is beyond (the rest)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Accelerators are widely used advanced instruments (30000), requiring multi-disciplinary skills to design, construct and operate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Particle physics uses the largest and there are probably a few thousand accelerator scientists engaged in major labs world-wide in “our” field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The developments (design, technical developments, tests of single elements or systems, industrial (pre)-productions – and also civil engineering, conventional systems, power and cost optimizations, are done by international teams/collaborations, usually led a major lab with special interest in the project but with world-wide participation since the technology developments and knowledge are transferable to other and/or local projects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Major projects are underway in Europe, US and Japan, and even more major projects are being studied for possible implementation in Japan, Europe and China longer term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Underpinning these developments are existing successful projects in particle physics (LHC, neutrino facilities, </a:t>
            </a:r>
            <a:r>
              <a:rPr lang="en-US" sz="1600" dirty="0" err="1">
                <a:solidFill>
                  <a:srgbClr val="061B3E"/>
                </a:solidFill>
                <a:latin typeface="Calibri"/>
                <a:cs typeface="Calibri"/>
              </a:rPr>
              <a:t>flavour</a:t>
            </a:r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 factories) and increasingly light-sources, electron linacs and neutron facilities for industrial or research purposes outside particle physics  </a:t>
            </a:r>
          </a:p>
          <a:p>
            <a:endParaRPr lang="en-US" sz="1600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sz="1600" dirty="0">
                <a:solidFill>
                  <a:srgbClr val="061B3E"/>
                </a:solidFill>
                <a:latin typeface="Calibri"/>
                <a:cs typeface="Calibri"/>
              </a:rPr>
              <a:t>Norway very active at CERN – many opportunities as students or for first jobs  </a:t>
            </a:r>
            <a:endParaRPr lang="en-US" dirty="0">
              <a:solidFill>
                <a:srgbClr val="061B3E"/>
              </a:solidFill>
              <a:latin typeface="Calibri"/>
              <a:cs typeface="Calibri"/>
            </a:endParaRPr>
          </a:p>
          <a:p>
            <a:r>
              <a:rPr lang="en-US" dirty="0">
                <a:solidFill>
                  <a:srgbClr val="061B3E"/>
                </a:solidFill>
                <a:latin typeface="Calibri"/>
                <a:cs typeface="Calibri"/>
              </a:rPr>
              <a:t>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solidFill>
            <a:srgbClr val="0C377B"/>
          </a:solidFill>
        </p:spPr>
        <p:txBody>
          <a:bodyPr/>
          <a:lstStyle/>
          <a:p>
            <a:r>
              <a:rPr lang="en-US" sz="3200" dirty="0">
                <a:latin typeface="Calibri"/>
                <a:cs typeface="Calibri"/>
              </a:rPr>
              <a:t> Key points </a:t>
            </a:r>
          </a:p>
        </p:txBody>
      </p:sp>
    </p:spTree>
    <p:extLst>
      <p:ext uri="{BB962C8B-B14F-4D97-AF65-F5344CB8AC3E}">
        <p14:creationId xmlns:p14="http://schemas.microsoft.com/office/powerpoint/2010/main" val="918134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65A77-28AF-EBB0-E26E-B9AAEC37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EC18B7-B6C3-8578-880A-6BF30299403E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246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843"/>
            <a:ext cx="9144000" cy="609600"/>
          </a:xfrm>
          <a:solidFill>
            <a:srgbClr val="0C377B"/>
          </a:solidFill>
        </p:spPr>
        <p:txBody>
          <a:bodyPr/>
          <a:lstStyle/>
          <a:p>
            <a:r>
              <a:rPr lang="en-US" sz="3200" i="0" dirty="0">
                <a:latin typeface="Calibri"/>
                <a:cs typeface="Calibri"/>
              </a:rPr>
              <a:t>The Standard Model</a:t>
            </a:r>
          </a:p>
        </p:txBody>
      </p:sp>
      <p:sp>
        <p:nvSpPr>
          <p:cNvPr id="8" name="Slide Number Placeholder 6"/>
          <p:cNvSpPr txBox="1">
            <a:spLocks/>
          </p:cNvSpPr>
          <p:nvPr/>
        </p:nvSpPr>
        <p:spPr bwMode="auto">
          <a:xfrm>
            <a:off x="7315168" y="6202032"/>
            <a:ext cx="1828832" cy="410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r" eaLnBrk="0" hangingPunct="0">
              <a:defRPr/>
            </a:pPr>
            <a:fld id="{20EE2085-77C2-CC47-9C9D-BA6C68539626}" type="slidenum">
              <a:rPr lang="en-US" sz="1400" b="1" smtClean="0">
                <a:solidFill>
                  <a:srgbClr val="FFFFFF"/>
                </a:solidFill>
                <a:latin typeface="Calibri"/>
                <a:cs typeface="Calibri"/>
              </a:rPr>
              <a:pPr algn="r" eaLnBrk="0" hangingPunct="0">
                <a:defRPr/>
              </a:pPr>
              <a:t>4</a:t>
            </a:fld>
            <a:endParaRPr lang="en-US" sz="1400" b="1">
              <a:solidFill>
                <a:srgbClr val="FFFFFF"/>
              </a:solidFill>
              <a:latin typeface="Calibri"/>
              <a:cs typeface="Calibri"/>
            </a:endParaRPr>
          </a:p>
        </p:txBody>
      </p:sp>
      <p:pic>
        <p:nvPicPr>
          <p:cNvPr id="9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227676" y="785812"/>
            <a:ext cx="4115724" cy="351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/>
          <p:cNvSpPr txBox="1"/>
          <p:nvPr/>
        </p:nvSpPr>
        <p:spPr>
          <a:xfrm>
            <a:off x="8884047" y="6031087"/>
            <a:ext cx="21939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defTabSz="455613"/>
            <a:r>
              <a:rPr lang="en-US" sz="2400" dirty="0">
                <a:solidFill>
                  <a:srgbClr val="000000"/>
                </a:solidFill>
                <a:latin typeface="Calibri"/>
                <a:cs typeface="Calibri"/>
              </a:rPr>
              <a:t> 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0200" y="234334"/>
            <a:ext cx="2965761" cy="29212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4442763"/>
            <a:ext cx="3657600" cy="24233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58022" y="3257337"/>
            <a:ext cx="1917939" cy="18233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5C2B207-F080-A94A-C46F-C01621341F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97469" y="5080669"/>
            <a:ext cx="4953000" cy="1749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3269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Single particle coordinates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81000" y="762000"/>
            <a:ext cx="6901579" cy="481289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usually describe particle movement in a particle accelerator in a frame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co-moving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with a reference position at the beam center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state of a particle is characterized by the deviation from the reference position along the three spatial dimensions,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x, y, z)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and their complementary dimensions, for example 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’ ≈ dx/ds,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’ ≈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/ds,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E)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choices are not unique.</a:t>
            </a: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coordinates are usually given in the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laboratory frame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4343400"/>
            <a:ext cx="5486401" cy="1780884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7358779" y="2908300"/>
            <a:ext cx="0" cy="14351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358779" y="4343400"/>
            <a:ext cx="1632821" cy="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624868" y="4457700"/>
            <a:ext cx="275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69168" y="303530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7580194" y="3638550"/>
            <a:ext cx="947021" cy="469900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580194" y="4108450"/>
            <a:ext cx="947021" cy="0"/>
          </a:xfrm>
          <a:prstGeom prst="line">
            <a:avLst/>
          </a:prstGeom>
          <a:ln>
            <a:solidFill>
              <a:srgbClr val="000000"/>
            </a:solidFill>
            <a:prstDash val="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7580194" y="3530600"/>
            <a:ext cx="23832" cy="577850"/>
          </a:xfrm>
          <a:prstGeom prst="line">
            <a:avLst/>
          </a:prstGeom>
          <a:ln>
            <a:solidFill>
              <a:srgbClr val="000000"/>
            </a:solidFill>
            <a:prstDash val="dot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7527826" y="4006850"/>
            <a:ext cx="177800" cy="177800"/>
          </a:xfrm>
          <a:prstGeom prst="ellipse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39068" y="3923784"/>
            <a:ext cx="3667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z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21536" y="3554452"/>
            <a:ext cx="3770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US" baseline="-25000" dirty="0" err="1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endParaRPr lang="en-US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Arc 25"/>
          <p:cNvSpPr/>
          <p:nvPr/>
        </p:nvSpPr>
        <p:spPr>
          <a:xfrm>
            <a:off x="7939068" y="3797300"/>
            <a:ext cx="469900" cy="546100"/>
          </a:xfrm>
          <a:prstGeom prst="arc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282650" y="3612634"/>
            <a:ext cx="8989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y’≈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/ds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71449" y="4675618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: co-ordinate</a:t>
            </a: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along accelerator</a:t>
            </a:r>
          </a:p>
        </p:txBody>
      </p:sp>
    </p:spTree>
    <p:extLst>
      <p:ext uri="{BB962C8B-B14F-4D97-AF65-F5344CB8AC3E}">
        <p14:creationId xmlns:p14="http://schemas.microsoft.com/office/powerpoint/2010/main" val="42081156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It’s about a beam, in 6D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7498" y="1142999"/>
            <a:ext cx="4610454" cy="3915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8306" y="5018235"/>
            <a:ext cx="897569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Any charged particle beams, taken at a given point in time, can be characterized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as a distribution in 6D phase space.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5657821"/>
            <a:ext cx="4227855" cy="58346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2214" y="1222178"/>
            <a:ext cx="1211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y(x, y, z)</a:t>
            </a:r>
          </a:p>
        </p:txBody>
      </p:sp>
    </p:spTree>
    <p:extLst>
      <p:ext uri="{BB962C8B-B14F-4D97-AF65-F5344CB8AC3E}">
        <p14:creationId xmlns:p14="http://schemas.microsoft.com/office/powerpoint/2010/main" val="2081355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94" y="-1672"/>
            <a:ext cx="9063506" cy="584775"/>
          </a:xfrm>
          <a:solidFill>
            <a:schemeClr val="tx1"/>
          </a:solidFill>
        </p:spPr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phase-space ellipse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8057" y="1164914"/>
            <a:ext cx="6781800" cy="4876437"/>
          </a:xfrm>
          <a:prstGeom prst="rect">
            <a:avLst/>
          </a:prstGeom>
          <a:ln>
            <a:noFill/>
          </a:ln>
        </p:spPr>
      </p:pic>
      <p:sp>
        <p:nvSpPr>
          <p:cNvPr id="8" name="Oval 7"/>
          <p:cNvSpPr/>
          <p:nvPr/>
        </p:nvSpPr>
        <p:spPr bwMode="auto">
          <a:xfrm>
            <a:off x="2719917" y="38642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3710517" y="48548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719917" y="4778686"/>
            <a:ext cx="228600" cy="228600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317" y="5540686"/>
            <a:ext cx="3581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Particles with different phase and equal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2186517" y="4092886"/>
            <a:ext cx="533400" cy="1447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2338917" y="5159686"/>
            <a:ext cx="12954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>
            <a:endCxn id="10" idx="3"/>
          </p:cNvCxnSpPr>
          <p:nvPr/>
        </p:nvCxnSpPr>
        <p:spPr bwMode="auto">
          <a:xfrm flipV="1">
            <a:off x="2186517" y="4973808"/>
            <a:ext cx="566878" cy="71927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graphicFrame>
        <p:nvGraphicFramePr>
          <p:cNvPr id="12" name="Object 2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1653164202"/>
              </p:ext>
            </p:extLst>
          </p:nvPr>
        </p:nvGraphicFramePr>
        <p:xfrm>
          <a:off x="1828800" y="609600"/>
          <a:ext cx="5964569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2552700" imgH="228600" progId="Equation.3">
                  <p:embed/>
                </p:oleObj>
              </mc:Choice>
              <mc:Fallback>
                <p:oleObj name="Equation" r:id="rId4" imgW="2552700" imgH="228600" progId="Equation.3">
                  <p:embed/>
                  <p:pic>
                    <p:nvPicPr>
                      <p:cNvPr id="1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609600"/>
                        <a:ext cx="5964569" cy="533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8306270"/>
              </p:ext>
            </p:extLst>
          </p:nvPr>
        </p:nvGraphicFramePr>
        <p:xfrm>
          <a:off x="6602553" y="5464123"/>
          <a:ext cx="2365764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876300" imgH="254000" progId="Equation.3">
                  <p:embed/>
                </p:oleObj>
              </mc:Choice>
              <mc:Fallback>
                <p:oleObj name="Equation" r:id="rId6" imgW="876300" imgH="254000" progId="Equation.3">
                  <p:embed/>
                  <p:pic>
                    <p:nvPicPr>
                      <p:cNvPr id="1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2553" y="5464123"/>
                        <a:ext cx="2365764" cy="68580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6"/>
          <p:cNvSpPr txBox="1">
            <a:spLocks noChangeArrowheads="1"/>
          </p:cNvSpPr>
          <p:nvPr/>
        </p:nvSpPr>
        <p:spPr bwMode="auto">
          <a:xfrm>
            <a:off x="4853517" y="5202132"/>
            <a:ext cx="594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Envelope of particle motion : </a:t>
            </a:r>
          </a:p>
        </p:txBody>
      </p:sp>
    </p:spTree>
    <p:extLst>
      <p:ext uri="{BB962C8B-B14F-4D97-AF65-F5344CB8AC3E}">
        <p14:creationId xmlns:p14="http://schemas.microsoft.com/office/powerpoint/2010/main" val="26089681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2667" y="2692534"/>
            <a:ext cx="5019830" cy="28914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9075"/>
            <a:ext cx="9144000" cy="609600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Beta function and emittance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1285" y="762000"/>
            <a:ext cx="2214627" cy="19305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4291" y="815359"/>
            <a:ext cx="2102179" cy="18771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1" y="762000"/>
            <a:ext cx="1979100" cy="184032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436301" y="2263411"/>
            <a:ext cx="1185240" cy="783996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773941" y="3199807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098384" y="2300536"/>
            <a:ext cx="0" cy="2500138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395004" y="2300536"/>
            <a:ext cx="1111228" cy="1891504"/>
          </a:xfrm>
          <a:prstGeom prst="straightConnector1">
            <a:avLst/>
          </a:prstGeom>
          <a:ln>
            <a:solidFill>
              <a:srgbClr val="FF0000"/>
            </a:solidFill>
            <a:prstDash val="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5602069"/>
            <a:ext cx="9296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Beta function, b(s)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how well the beam is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focussed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  Minimum, b*, at the 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beam waist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r>
              <a:rPr lang="en-US" sz="1600" b="1" dirty="0" err="1">
                <a:latin typeface="Calibri" panose="020F0502020204030204" pitchFamily="34" charset="0"/>
                <a:cs typeface="Calibri" panose="020F0502020204030204" pitchFamily="34" charset="0"/>
              </a:rPr>
              <a:t>Emittance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, 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: beam quality, phase-space area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; 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 = √(&lt;y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&gt;&lt;y’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&gt; - &lt;y y’&gt;</a:t>
            </a:r>
            <a:r>
              <a:rPr lang="en-US" sz="16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16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37984" y="5117140"/>
            <a:ext cx="34359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Two key concepts that defines a charged particle beam: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7201" y="496288"/>
            <a:ext cx="8055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Evolution of the transverse phase-space in free space along the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beamline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098384" y="4800674"/>
            <a:ext cx="1612083" cy="8690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7088395" y="3096859"/>
            <a:ext cx="13308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s= √(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eb</a:t>
            </a:r>
            <a:r>
              <a:rPr lang="en-US" sz="20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(s))</a:t>
            </a:r>
            <a:endParaRPr lang="en-US" sz="2000" b="1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7004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19500"/>
            <a:ext cx="563594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086" y="-4898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M: drift space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8418" y="1150937"/>
            <a:ext cx="8305800" cy="48688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element with the simplest transfer matrix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: drift space between magnets (no field), with length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this gives: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This simply says that in a drift space x</a:t>
            </a:r>
            <a:r>
              <a:rPr lang="ja-JP" alt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 is unchanged, and x drifts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1295400" y="1611423"/>
          <a:ext cx="14478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62000" imgH="457200" progId="Equation.3">
                  <p:embed/>
                </p:oleObj>
              </mc:Choice>
              <mc:Fallback>
                <p:oleObj name="Equation" r:id="rId3" imgW="762000" imgH="457200" progId="Equation.3">
                  <p:embed/>
                  <p:pic>
                    <p:nvPicPr>
                      <p:cNvPr id="3481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11423"/>
                        <a:ext cx="14478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" y="2933150"/>
          <a:ext cx="3429000" cy="242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89100" imgH="1193800" progId="Equation.3">
                  <p:embed/>
                </p:oleObj>
              </mc:Choice>
              <mc:Fallback>
                <p:oleObj name="Equation" r:id="rId5" imgW="1689100" imgH="1193800" progId="Equation.3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933150"/>
                        <a:ext cx="3429000" cy="242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5642910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619500"/>
            <a:ext cx="5635944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086" y="-48986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M: drift space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8418" y="1150937"/>
            <a:ext cx="8305800" cy="4868863"/>
          </a:xfrm>
        </p:spPr>
        <p:txBody>
          <a:bodyPr>
            <a:normAutofit fontScale="85000" lnSpcReduction="20000"/>
          </a:bodyPr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element with the simplest transfer matrix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: drift space between magnets (no field), with length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: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this gives: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This simply says that in a drift space x</a:t>
            </a:r>
            <a:r>
              <a:rPr lang="ja-JP" alt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 is unchanged, and x drifts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1295400" y="1611423"/>
          <a:ext cx="1447800" cy="86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762000" imgH="457200" progId="Equation.3">
                  <p:embed/>
                </p:oleObj>
              </mc:Choice>
              <mc:Fallback>
                <p:oleObj name="Equation" r:id="rId3" imgW="762000" imgH="457200" progId="Equation.3">
                  <p:embed/>
                  <p:pic>
                    <p:nvPicPr>
                      <p:cNvPr id="34819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1611423"/>
                        <a:ext cx="1447800" cy="869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0" name="Object 4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533400" y="2933150"/>
          <a:ext cx="3429000" cy="242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89100" imgH="1193800" progId="Equation.3">
                  <p:embed/>
                </p:oleObj>
              </mc:Choice>
              <mc:Fallback>
                <p:oleObj name="Equation" r:id="rId5" imgW="1689100" imgH="1193800" progId="Equation.3">
                  <p:embed/>
                  <p:pic>
                    <p:nvPicPr>
                      <p:cNvPr id="3482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933150"/>
                        <a:ext cx="3429000" cy="24252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092162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31618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Dipole transfer matrix</a:t>
            </a:r>
          </a:p>
        </p:txBody>
      </p:sp>
      <p:sp>
        <p:nvSpPr>
          <p:cNvPr id="37890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95400"/>
            <a:ext cx="4343400" cy="4525963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Bending magnets introduce focusing terms as well.</a:t>
            </a:r>
          </a:p>
          <a:p>
            <a:pPr marL="742950" lvl="2" indent="-342900" eaLnBrk="1" hangingPunct="1"/>
            <a:endParaRPr lang="en-US" sz="14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eaLnBrk="1" hangingPunct="1">
              <a:buFontTx/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solution of Hill’s equation provides the focusing terms for a idealized sector dipole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eaLnBrk="1" hangingPunct="1">
              <a:buNone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The more common type of dipole found in accelerators is a rectangular dipole, which does not provide the focusing term.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graphicFrame>
        <p:nvGraphicFramePr>
          <p:cNvPr id="37891" name="Object 2"/>
          <p:cNvGraphicFramePr>
            <a:graphicFrameLocks noGrp="1" noChangeAspect="1"/>
          </p:cNvGraphicFramePr>
          <p:nvPr>
            <p:ph idx="4294967295"/>
          </p:nvPr>
        </p:nvGraphicFramePr>
        <p:xfrm>
          <a:off x="6413500" y="1711036"/>
          <a:ext cx="2730500" cy="1489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816100" imgH="990600" progId="Equation.3">
                  <p:embed/>
                </p:oleObj>
              </mc:Choice>
              <mc:Fallback>
                <p:oleObj name="Equation" r:id="rId3" imgW="1816100" imgH="990600" progId="Equation.3">
                  <p:embed/>
                  <p:pic>
                    <p:nvPicPr>
                      <p:cNvPr id="37891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13500" y="1711036"/>
                        <a:ext cx="2730500" cy="14893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2" name="Object 3"/>
          <p:cNvGraphicFramePr>
            <a:graphicFrameLocks noGrp="1" noChangeAspect="1"/>
          </p:cNvGraphicFramePr>
          <p:nvPr>
            <p:ph sz="half" idx="2"/>
          </p:nvPr>
        </p:nvGraphicFramePr>
        <p:xfrm>
          <a:off x="6781800" y="4571999"/>
          <a:ext cx="2362200" cy="12572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84300" imgH="736600" progId="Equation.3">
                  <p:embed/>
                </p:oleObj>
              </mc:Choice>
              <mc:Fallback>
                <p:oleObj name="Equation" r:id="rId5" imgW="1384300" imgH="736600" progId="Equation.3">
                  <p:embed/>
                  <p:pic>
                    <p:nvPicPr>
                      <p:cNvPr id="37892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1800" y="4571999"/>
                        <a:ext cx="2362200" cy="12572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7893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1752600"/>
            <a:ext cx="1981200" cy="2200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4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4267200"/>
            <a:ext cx="1905000" cy="2121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85412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3611562"/>
            <a:ext cx="5653712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Quadrupole transfer matrix</a:t>
            </a:r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73162"/>
            <a:ext cx="5791200" cy="5257800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Full solution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altLang="ja-JP" sz="1800" b="1" dirty="0">
                <a:latin typeface="Calibri" panose="020F0502020204030204" pitchFamily="34" charset="0"/>
                <a:cs typeface="Calibri" panose="020F0502020204030204" pitchFamily="34" charset="0"/>
              </a:rPr>
              <a:t>Thin lens approximation </a:t>
            </a:r>
            <a:r>
              <a:rPr lang="en-US" altLang="ja-JP" sz="1800" dirty="0"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 lvl="1" eaLnBrk="1" hangingPunct="1"/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Real </a:t>
            </a:r>
            <a:r>
              <a:rPr lang="en-US" sz="16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quadrupole</a:t>
            </a:r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may be modeled as a infinitely thin lens that focuses or defocuses, plus the drift space to represent the length of the </a:t>
            </a:r>
            <a:r>
              <a:rPr lang="en-US" sz="16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quadrupole</a:t>
            </a:r>
            <a:endParaRPr lang="en-US" sz="16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  <a:p>
            <a:pPr lvl="1" eaLnBrk="1" hangingPunct="1"/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valid if focal length </a:t>
            </a:r>
            <a:r>
              <a:rPr lang="en-US" sz="1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f=1/kl</a:t>
            </a:r>
            <a:r>
              <a:rPr lang="en-US" sz="1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&gt;&gt; </a:t>
            </a:r>
            <a:r>
              <a:rPr lang="en-US" sz="1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l</a:t>
            </a:r>
          </a:p>
          <a:p>
            <a:pPr eaLnBrk="1" hangingPunct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Written out multiplication: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-1/f is a </a:t>
            </a:r>
            <a:r>
              <a:rPr lang="en-US" sz="1800" b="1" i="1" dirty="0">
                <a:latin typeface="Calibri" panose="020F0502020204030204" pitchFamily="34" charset="0"/>
                <a:cs typeface="Calibri" panose="020F0502020204030204" pitchFamily="34" charset="0"/>
              </a:rPr>
              <a:t>focusing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term</a:t>
            </a: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 defocusing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in x (rotated 90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):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-f  f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 eaLnBrk="1" hangingPunct="1"/>
            <a:endParaRPr lang="en-US" sz="1800" dirty="0"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graphicFrame>
        <p:nvGraphicFramePr>
          <p:cNvPr id="35843" name="Object 2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667000" y="792162"/>
          <a:ext cx="3581400" cy="10463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260600" imgH="660400" progId="Equation.3">
                  <p:embed/>
                </p:oleObj>
              </mc:Choice>
              <mc:Fallback>
                <p:oleObj name="Equation" r:id="rId3" imgW="2260600" imgH="660400" progId="Equation.3">
                  <p:embed/>
                  <p:pic>
                    <p:nvPicPr>
                      <p:cNvPr id="3584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792162"/>
                        <a:ext cx="3581400" cy="104634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4" name="Object 3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6172200" y="2163762"/>
          <a:ext cx="2214387" cy="1381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81100" imgH="736600" progId="Equation.3">
                  <p:embed/>
                </p:oleObj>
              </mc:Choice>
              <mc:Fallback>
                <p:oleObj name="Equation" r:id="rId5" imgW="1181100" imgH="736600" progId="Equation.3">
                  <p:embed/>
                  <p:pic>
                    <p:nvPicPr>
                      <p:cNvPr id="35844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163762"/>
                        <a:ext cx="2214387" cy="13813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5" name="Object 4"/>
          <p:cNvGraphicFramePr>
            <a:graphicFrameLocks noChangeAspect="1"/>
          </p:cNvGraphicFramePr>
          <p:nvPr/>
        </p:nvGraphicFramePr>
        <p:xfrm>
          <a:off x="1219200" y="3916362"/>
          <a:ext cx="1828800" cy="142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850531" imgH="660113" progId="Equation.3">
                  <p:embed/>
                </p:oleObj>
              </mc:Choice>
              <mc:Fallback>
                <p:oleObj name="Equation" r:id="rId7" imgW="850531" imgH="660113" progId="Equation.3">
                  <p:embed/>
                  <p:pic>
                    <p:nvPicPr>
                      <p:cNvPr id="3584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3916362"/>
                        <a:ext cx="1828800" cy="142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620000" y="792162"/>
            <a:ext cx="228600" cy="914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427659" y="1706562"/>
            <a:ext cx="614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Calibri" panose="020F0502020204030204" pitchFamily="34" charset="0"/>
                <a:cs typeface="Calibri" panose="020F0502020204030204" pitchFamily="34" charset="0"/>
              </a:rPr>
              <a:t>l [m]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>
            <a:off x="7543800" y="1782762"/>
            <a:ext cx="381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8001000" y="1096962"/>
            <a:ext cx="82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k [m</a:t>
            </a:r>
            <a:r>
              <a:rPr lang="en-US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-2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]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162800" y="715962"/>
            <a:ext cx="1676400" cy="1371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Arial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77873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Quadrupole FODO doublet</a:t>
            </a:r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325562"/>
            <a:ext cx="8153400" cy="4525963"/>
          </a:xfrm>
        </p:spPr>
        <p:txBody>
          <a:bodyPr/>
          <a:lstStyle/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A FODO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doublet consist of a 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followed by a drift, a defocusing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quadrupole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and a drift</a:t>
            </a: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Using the thin lens approximation we can calculate the total matrix :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FODO is focusing in 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both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the horizontal and the vertical planes (since changing plane equals f = -f )</a:t>
            </a: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/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36867" name="Object 2"/>
          <p:cNvGraphicFramePr>
            <a:graphicFrameLocks noGrp="1" noChangeAspect="1"/>
          </p:cNvGraphicFramePr>
          <p:nvPr>
            <p:ph sz="half" idx="2"/>
          </p:nvPr>
        </p:nvGraphicFramePr>
        <p:xfrm>
          <a:off x="1371599" y="2316162"/>
          <a:ext cx="6897189" cy="137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470400" imgH="889000" progId="Equation.3">
                  <p:embed/>
                </p:oleObj>
              </mc:Choice>
              <mc:Fallback>
                <p:oleObj name="Equation" r:id="rId2" imgW="4470400" imgH="889000" progId="Equation.3">
                  <p:embed/>
                  <p:pic>
                    <p:nvPicPr>
                      <p:cNvPr id="36867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599" y="2316162"/>
                        <a:ext cx="6897189" cy="137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68" name="Comment 6"/>
          <p:cNvSpPr>
            <a:spLocks noRot="1" noChangeAspect="1" noEditPoints="1" noChangeArrowheads="1" noChangeShapeType="1" noTextEdit="1"/>
          </p:cNvSpPr>
          <p:nvPr/>
        </p:nvSpPr>
        <p:spPr bwMode="auto">
          <a:xfrm>
            <a:off x="6019800" y="3001962"/>
            <a:ext cx="787400" cy="706438"/>
          </a:xfrm>
          <a:custGeom>
            <a:avLst/>
            <a:gdLst>
              <a:gd name="T0" fmla="*/ 2147483647 w 1597"/>
              <a:gd name="T1" fmla="*/ 2147483647 h 1434"/>
              <a:gd name="T2" fmla="*/ 2147483647 w 1597"/>
              <a:gd name="T3" fmla="*/ 2147483647 h 1434"/>
              <a:gd name="T4" fmla="*/ 2147483647 w 1597"/>
              <a:gd name="T5" fmla="*/ 2147483647 h 1434"/>
              <a:gd name="T6" fmla="*/ 2147483647 w 1597"/>
              <a:gd name="T7" fmla="*/ 2147483647 h 1434"/>
              <a:gd name="T8" fmla="*/ 2147483647 w 1597"/>
              <a:gd name="T9" fmla="*/ 2147483647 h 1434"/>
              <a:gd name="T10" fmla="*/ 2147483647 w 1597"/>
              <a:gd name="T11" fmla="*/ 2147483647 h 1434"/>
              <a:gd name="T12" fmla="*/ 2147483647 w 1597"/>
              <a:gd name="T13" fmla="*/ 2147483647 h 1434"/>
              <a:gd name="T14" fmla="*/ 2147483647 w 1597"/>
              <a:gd name="T15" fmla="*/ 2147483647 h 1434"/>
              <a:gd name="T16" fmla="*/ 0 w 1597"/>
              <a:gd name="T17" fmla="*/ 2147483647 h 1434"/>
              <a:gd name="T18" fmla="*/ 2147483647 w 1597"/>
              <a:gd name="T19" fmla="*/ 2147483647 h 1434"/>
              <a:gd name="T20" fmla="*/ 2147483647 w 1597"/>
              <a:gd name="T21" fmla="*/ 2147483647 h 1434"/>
              <a:gd name="T22" fmla="*/ 2147483647 w 1597"/>
              <a:gd name="T23" fmla="*/ 2147483647 h 1434"/>
              <a:gd name="T24" fmla="*/ 2147483647 w 1597"/>
              <a:gd name="T25" fmla="*/ 2147483647 h 1434"/>
              <a:gd name="T26" fmla="*/ 2147483647 w 1597"/>
              <a:gd name="T27" fmla="*/ 2147483647 h 1434"/>
              <a:gd name="T28" fmla="*/ 2147483647 w 1597"/>
              <a:gd name="T29" fmla="*/ 2147483647 h 1434"/>
              <a:gd name="T30" fmla="*/ 2147483647 w 1597"/>
              <a:gd name="T31" fmla="*/ 2147483647 h 1434"/>
              <a:gd name="T32" fmla="*/ 2147483647 w 1597"/>
              <a:gd name="T33" fmla="*/ 2147483647 h 1434"/>
              <a:gd name="T34" fmla="*/ 2147483647 w 1597"/>
              <a:gd name="T35" fmla="*/ 2147483647 h 1434"/>
              <a:gd name="T36" fmla="*/ 2147483647 w 1597"/>
              <a:gd name="T37" fmla="*/ 2147483647 h 1434"/>
              <a:gd name="T38" fmla="*/ 2147483647 w 1597"/>
              <a:gd name="T39" fmla="*/ 2147483647 h 1434"/>
              <a:gd name="T40" fmla="*/ 2147483647 w 1597"/>
              <a:gd name="T41" fmla="*/ 2147483647 h 1434"/>
              <a:gd name="T42" fmla="*/ 2147483647 w 1597"/>
              <a:gd name="T43" fmla="*/ 2147483647 h 1434"/>
              <a:gd name="T44" fmla="*/ 2147483647 w 1597"/>
              <a:gd name="T45" fmla="*/ 2147483647 h 1434"/>
              <a:gd name="T46" fmla="*/ 2147483647 w 1597"/>
              <a:gd name="T47" fmla="*/ 2147483647 h 1434"/>
              <a:gd name="T48" fmla="*/ 2147483647 w 1597"/>
              <a:gd name="T49" fmla="*/ 2147483647 h 1434"/>
              <a:gd name="T50" fmla="*/ 2147483647 w 1597"/>
              <a:gd name="T51" fmla="*/ 2147483647 h 1434"/>
              <a:gd name="T52" fmla="*/ 2147483647 w 1597"/>
              <a:gd name="T53" fmla="*/ 2147483647 h 1434"/>
              <a:gd name="T54" fmla="*/ 2147483647 w 1597"/>
              <a:gd name="T55" fmla="*/ 2147483647 h 1434"/>
              <a:gd name="T56" fmla="*/ 2147483647 w 1597"/>
              <a:gd name="T57" fmla="*/ 2147483647 h 1434"/>
              <a:gd name="T58" fmla="*/ 2147483647 w 1597"/>
              <a:gd name="T59" fmla="*/ 2147483647 h 1434"/>
              <a:gd name="T60" fmla="*/ 2147483647 w 1597"/>
              <a:gd name="T61" fmla="*/ 2147483647 h 1434"/>
              <a:gd name="T62" fmla="*/ 2147483647 w 1597"/>
              <a:gd name="T63" fmla="*/ 2147483647 h 1434"/>
              <a:gd name="T64" fmla="*/ 2147483647 w 1597"/>
              <a:gd name="T65" fmla="*/ 2147483647 h 1434"/>
              <a:gd name="T66" fmla="*/ 2147483647 w 1597"/>
              <a:gd name="T67" fmla="*/ 2147483647 h 1434"/>
              <a:gd name="T68" fmla="*/ 2147483647 w 1597"/>
              <a:gd name="T69" fmla="*/ 2147483647 h 1434"/>
              <a:gd name="T70" fmla="*/ 2147483647 w 1597"/>
              <a:gd name="T71" fmla="*/ 0 h 1434"/>
              <a:gd name="T72" fmla="*/ 2147483647 w 1597"/>
              <a:gd name="T73" fmla="*/ 0 h 1434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1597"/>
              <a:gd name="T112" fmla="*/ 0 h 1434"/>
              <a:gd name="T113" fmla="*/ 1597 w 1597"/>
              <a:gd name="T114" fmla="*/ 1434 h 1434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1597" h="1434" extrusionOk="0">
                <a:moveTo>
                  <a:pt x="580" y="73"/>
                </a:moveTo>
                <a:cubicBezTo>
                  <a:pt x="531" y="85"/>
                  <a:pt x="485" y="96"/>
                  <a:pt x="435" y="109"/>
                </a:cubicBezTo>
                <a:cubicBezTo>
                  <a:pt x="384" y="122"/>
                  <a:pt x="318" y="132"/>
                  <a:pt x="272" y="163"/>
                </a:cubicBezTo>
                <a:cubicBezTo>
                  <a:pt x="245" y="181"/>
                  <a:pt x="222" y="199"/>
                  <a:pt x="199" y="218"/>
                </a:cubicBezTo>
                <a:cubicBezTo>
                  <a:pt x="174" y="238"/>
                  <a:pt x="158" y="264"/>
                  <a:pt x="145" y="290"/>
                </a:cubicBezTo>
                <a:cubicBezTo>
                  <a:pt x="130" y="321"/>
                  <a:pt x="136" y="347"/>
                  <a:pt x="109" y="381"/>
                </a:cubicBezTo>
                <a:cubicBezTo>
                  <a:pt x="83" y="414"/>
                  <a:pt x="66" y="435"/>
                  <a:pt x="54" y="472"/>
                </a:cubicBezTo>
                <a:cubicBezTo>
                  <a:pt x="41" y="512"/>
                  <a:pt x="28" y="545"/>
                  <a:pt x="18" y="581"/>
                </a:cubicBezTo>
                <a:cubicBezTo>
                  <a:pt x="6" y="623"/>
                  <a:pt x="2" y="664"/>
                  <a:pt x="0" y="708"/>
                </a:cubicBezTo>
                <a:cubicBezTo>
                  <a:pt x="-2" y="765"/>
                  <a:pt x="3" y="801"/>
                  <a:pt x="18" y="853"/>
                </a:cubicBezTo>
                <a:cubicBezTo>
                  <a:pt x="31" y="899"/>
                  <a:pt x="48" y="939"/>
                  <a:pt x="72" y="980"/>
                </a:cubicBezTo>
                <a:cubicBezTo>
                  <a:pt x="97" y="1022"/>
                  <a:pt x="117" y="1040"/>
                  <a:pt x="145" y="1070"/>
                </a:cubicBezTo>
                <a:cubicBezTo>
                  <a:pt x="169" y="1095"/>
                  <a:pt x="200" y="1126"/>
                  <a:pt x="217" y="1143"/>
                </a:cubicBezTo>
                <a:cubicBezTo>
                  <a:pt x="246" y="1172"/>
                  <a:pt x="267" y="1209"/>
                  <a:pt x="308" y="1234"/>
                </a:cubicBezTo>
                <a:cubicBezTo>
                  <a:pt x="349" y="1259"/>
                  <a:pt x="399" y="1268"/>
                  <a:pt x="435" y="1288"/>
                </a:cubicBezTo>
                <a:cubicBezTo>
                  <a:pt x="479" y="1313"/>
                  <a:pt x="519" y="1325"/>
                  <a:pt x="562" y="1343"/>
                </a:cubicBezTo>
                <a:cubicBezTo>
                  <a:pt x="627" y="1371"/>
                  <a:pt x="674" y="1380"/>
                  <a:pt x="744" y="1397"/>
                </a:cubicBezTo>
                <a:cubicBezTo>
                  <a:pt x="792" y="1409"/>
                  <a:pt x="839" y="1407"/>
                  <a:pt x="889" y="1415"/>
                </a:cubicBezTo>
                <a:cubicBezTo>
                  <a:pt x="946" y="1424"/>
                  <a:pt x="990" y="1433"/>
                  <a:pt x="1052" y="1433"/>
                </a:cubicBezTo>
                <a:cubicBezTo>
                  <a:pt x="1107" y="1433"/>
                  <a:pt x="1152" y="1437"/>
                  <a:pt x="1197" y="1415"/>
                </a:cubicBezTo>
                <a:cubicBezTo>
                  <a:pt x="1243" y="1393"/>
                  <a:pt x="1269" y="1359"/>
                  <a:pt x="1306" y="1324"/>
                </a:cubicBezTo>
                <a:cubicBezTo>
                  <a:pt x="1340" y="1292"/>
                  <a:pt x="1365" y="1252"/>
                  <a:pt x="1397" y="1216"/>
                </a:cubicBezTo>
                <a:cubicBezTo>
                  <a:pt x="1434" y="1174"/>
                  <a:pt x="1460" y="1146"/>
                  <a:pt x="1487" y="1089"/>
                </a:cubicBezTo>
                <a:cubicBezTo>
                  <a:pt x="1522" y="1015"/>
                  <a:pt x="1520" y="943"/>
                  <a:pt x="1542" y="871"/>
                </a:cubicBezTo>
                <a:cubicBezTo>
                  <a:pt x="1563" y="802"/>
                  <a:pt x="1587" y="759"/>
                  <a:pt x="1596" y="689"/>
                </a:cubicBezTo>
                <a:cubicBezTo>
                  <a:pt x="1610" y="584"/>
                  <a:pt x="1606" y="443"/>
                  <a:pt x="1578" y="345"/>
                </a:cubicBezTo>
                <a:cubicBezTo>
                  <a:pt x="1566" y="303"/>
                  <a:pt x="1564" y="290"/>
                  <a:pt x="1542" y="254"/>
                </a:cubicBezTo>
                <a:cubicBezTo>
                  <a:pt x="1528" y="231"/>
                  <a:pt x="1517" y="199"/>
                  <a:pt x="1487" y="181"/>
                </a:cubicBezTo>
                <a:cubicBezTo>
                  <a:pt x="1467" y="169"/>
                  <a:pt x="1449" y="158"/>
                  <a:pt x="1433" y="145"/>
                </a:cubicBezTo>
                <a:cubicBezTo>
                  <a:pt x="1401" y="119"/>
                  <a:pt x="1378" y="103"/>
                  <a:pt x="1342" y="91"/>
                </a:cubicBezTo>
                <a:cubicBezTo>
                  <a:pt x="1295" y="76"/>
                  <a:pt x="1246" y="80"/>
                  <a:pt x="1197" y="73"/>
                </a:cubicBezTo>
                <a:cubicBezTo>
                  <a:pt x="1137" y="64"/>
                  <a:pt x="1076" y="43"/>
                  <a:pt x="1016" y="36"/>
                </a:cubicBezTo>
                <a:cubicBezTo>
                  <a:pt x="911" y="24"/>
                  <a:pt x="765" y="25"/>
                  <a:pt x="671" y="54"/>
                </a:cubicBezTo>
                <a:cubicBezTo>
                  <a:pt x="643" y="63"/>
                  <a:pt x="629" y="68"/>
                  <a:pt x="598" y="73"/>
                </a:cubicBezTo>
                <a:cubicBezTo>
                  <a:pt x="526" y="84"/>
                  <a:pt x="385" y="82"/>
                  <a:pt x="344" y="54"/>
                </a:cubicBezTo>
                <a:cubicBezTo>
                  <a:pt x="327" y="42"/>
                  <a:pt x="317" y="18"/>
                  <a:pt x="290" y="0"/>
                </a:cubicBezTo>
                <a:cubicBezTo>
                  <a:pt x="284" y="0"/>
                  <a:pt x="278" y="0"/>
                  <a:pt x="272" y="0"/>
                </a:cubicBezTo>
              </a:path>
            </a:pathLst>
          </a:custGeom>
          <a:noFill/>
          <a:ln w="19050" cap="rnd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6869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602162"/>
            <a:ext cx="71628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506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026"/>
          <p:cNvSpPr>
            <a:spLocks noGrp="1" noChangeArrowheads="1"/>
          </p:cNvSpPr>
          <p:nvPr>
            <p:ph type="title"/>
          </p:nvPr>
        </p:nvSpPr>
        <p:spPr>
          <a:solidFill>
            <a:schemeClr val="tx1"/>
          </a:solidFill>
        </p:spPr>
        <p:txBody>
          <a:bodyPr/>
          <a:lstStyle/>
          <a:p>
            <a:pPr eaLnBrk="1" hangingPunct="1"/>
            <a:r>
              <a:rPr lang="en-US" sz="3600" i="0" dirty="0">
                <a:latin typeface="Calibri"/>
                <a:ea typeface="ＭＳ Ｐゴシック" charset="0"/>
                <a:cs typeface="Calibri"/>
              </a:rPr>
              <a:t> Beyond the Standard Model  </a:t>
            </a:r>
          </a:p>
        </p:txBody>
      </p:sp>
      <p:pic>
        <p:nvPicPr>
          <p:cNvPr id="63491" name="Picture 10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85800"/>
            <a:ext cx="2692400" cy="1938424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4" name="Picture 1030" descr="Forces Merge at High Energy Ima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685800"/>
            <a:ext cx="3352800" cy="2557780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3495" name="Picture 103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3429000"/>
            <a:ext cx="2438400" cy="3015589"/>
          </a:xfrm>
          <a:prstGeom prst="rect">
            <a:avLst/>
          </a:prstGeom>
          <a:noFill/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080998_Universe_Content_3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09850"/>
            <a:ext cx="3008313" cy="4248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0400" y="3657600"/>
            <a:ext cx="2788077" cy="148386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71801" y="685801"/>
            <a:ext cx="2743200" cy="203132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/>
                <a:cs typeface="Calibri"/>
              </a:rPr>
              <a:t>Unknowns:</a:t>
            </a:r>
          </a:p>
          <a:p>
            <a:pPr marL="285750" indent="-285750">
              <a:buFont typeface="Arial"/>
              <a:buChar char="•"/>
            </a:pPr>
            <a:r>
              <a:rPr lang="en-US" dirty="0" err="1">
                <a:latin typeface="Calibri"/>
                <a:cs typeface="Calibri"/>
              </a:rPr>
              <a:t>Flavour</a:t>
            </a:r>
            <a:r>
              <a:rPr lang="en-US" dirty="0">
                <a:latin typeface="Calibri"/>
                <a:cs typeface="Calibri"/>
              </a:rPr>
              <a:t> structure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Matter-antimatter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Why is the Higgs so light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Forces merging ?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Gravity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… </a:t>
            </a:r>
          </a:p>
        </p:txBody>
      </p:sp>
    </p:spTree>
    <p:extLst>
      <p:ext uri="{BB962C8B-B14F-4D97-AF65-F5344CB8AC3E}">
        <p14:creationId xmlns:p14="http://schemas.microsoft.com/office/powerpoint/2010/main" val="2148592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en-US"/>
              <a:t>Lucie Linssen and Steinar Stapnes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216952" cy="46627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10006" y="4900358"/>
            <a:ext cx="26200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Wavelength </a:t>
            </a:r>
            <a:r>
              <a:rPr lang="en-US" dirty="0" err="1"/>
              <a:t>λ</a:t>
            </a:r>
            <a:r>
              <a:rPr lang="en-US" dirty="0"/>
              <a:t> ~ 1/E </a:t>
            </a:r>
          </a:p>
          <a:p>
            <a:r>
              <a:rPr lang="en-US" dirty="0"/>
              <a:t>-&gt; probe matter at small scales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12570" y="563321"/>
            <a:ext cx="24876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E=mc</a:t>
            </a:r>
            <a:r>
              <a:rPr lang="en-US" baseline="30000" dirty="0"/>
              <a:t>2</a:t>
            </a:r>
            <a:r>
              <a:rPr lang="en-US" dirty="0"/>
              <a:t> -&gt; create new particles in collisions, study our universe at its infancy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0" y="2286000"/>
            <a:ext cx="6096000" cy="4572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91699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92135" y="3991184"/>
            <a:ext cx="2098294" cy="2098294"/>
          </a:xfrm>
          <a:prstGeom prst="rect">
            <a:avLst/>
          </a:prstGeom>
        </p:spPr>
      </p:pic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62024" y="0"/>
            <a:ext cx="8981975" cy="609600"/>
          </a:xfrm>
          <a:solidFill>
            <a:srgbClr val="0C377B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Particle types to accelerate</a:t>
            </a:r>
          </a:p>
        </p:txBody>
      </p:sp>
      <p:sp>
        <p:nvSpPr>
          <p:cNvPr id="141315" name="Rectangle 3"/>
          <p:cNvSpPr>
            <a:spLocks noGrp="1" noChangeArrowheads="1"/>
          </p:cNvSpPr>
          <p:nvPr>
            <p:ph sz="quarter" idx="12"/>
          </p:nvPr>
        </p:nvSpPr>
        <p:spPr>
          <a:xfrm>
            <a:off x="162025" y="774830"/>
            <a:ext cx="6071480" cy="565467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" indent="0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Not so many choices: 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Need stable charges particles: protons, electrons, (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muons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), ions – most used: electrons and protons 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Secondary beams: photons,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pions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kaons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, neutrons, neutrinos, …..    </a:t>
            </a:r>
          </a:p>
          <a:p>
            <a:pPr eaLnBrk="1" hangingPunct="1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Proton collisions: compound particles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Mix of quarks, anti-quarks and gluons: variety of processes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Parton energy spread</a:t>
            </a:r>
          </a:p>
          <a:p>
            <a:pPr lvl="1" eaLnBrk="1" hangingPunct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QCD processes large background sources (see later) </a:t>
            </a:r>
          </a:p>
          <a:p>
            <a:pPr marL="448056" lvl="1" indent="0" eaLnBrk="1" hangingPunct="1">
              <a:buNone/>
              <a:defRPr/>
            </a:pPr>
            <a:endParaRPr lang="en-US" sz="1600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Electron/positron collisions: elementary particles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Collision process known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Well defined energy</a:t>
            </a:r>
          </a:p>
          <a:p>
            <a:pPr lvl="1">
              <a:defRPr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Background from other physics limited (see later)</a:t>
            </a:r>
          </a:p>
          <a:p>
            <a:pPr marL="448056" lvl="1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48056" lvl="1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>
                <a:defRPr/>
              </a:pPr>
              <a:t>7</a:t>
            </a:fld>
            <a:endParaRPr lang="en-US" sz="1400"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1029" descr="1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170" y="899629"/>
            <a:ext cx="2893829" cy="1895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6592135" y="207325"/>
            <a:ext cx="2108528" cy="584775"/>
            <a:chOff x="7002818" y="821951"/>
            <a:chExt cx="1819453" cy="584775"/>
          </a:xfrm>
          <a:solidFill>
            <a:schemeClr val="bg1">
              <a:lumMod val="95000"/>
            </a:schemeClr>
          </a:solidFill>
        </p:grpSpPr>
        <p:sp>
          <p:nvSpPr>
            <p:cNvPr id="8" name="TextBox 7"/>
            <p:cNvSpPr txBox="1"/>
            <p:nvPr/>
          </p:nvSpPr>
          <p:spPr>
            <a:xfrm>
              <a:off x="7029091" y="821951"/>
              <a:ext cx="1160700" cy="584775"/>
            </a:xfrm>
            <a:prstGeom prst="rect">
              <a:avLst/>
            </a:prstGeom>
            <a:grp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proton mass</a:t>
              </a:r>
            </a:p>
            <a:p>
              <a:pPr algn="ctr"/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electron mass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174641" y="950538"/>
              <a:ext cx="647630" cy="33855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ea typeface="ＭＳ ゴシック"/>
                  <a:cs typeface="Calibri" panose="020F0502020204030204" pitchFamily="34" charset="0"/>
                </a:rPr>
                <a:t>≈</a:t>
              </a:r>
              <a:r>
                <a:rPr lang="en-US" sz="1600" dirty="0">
                  <a:solidFill>
                    <a:srgbClr val="008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2000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7002818" y="1145801"/>
              <a:ext cx="1162800" cy="0"/>
            </a:xfrm>
            <a:prstGeom prst="line">
              <a:avLst/>
            </a:prstGeom>
            <a:grpFill/>
            <a:ln w="1905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323" y="2795246"/>
            <a:ext cx="2762923" cy="1776165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7121071" y="4989286"/>
            <a:ext cx="4354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7792357" y="4989286"/>
            <a:ext cx="40821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7162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71643" cy="609600"/>
          </a:xfrm>
          <a:solidFill>
            <a:srgbClr val="0C377B"/>
          </a:solidFill>
          <a:ln>
            <a:noFill/>
          </a:ln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 Lorentz equation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body" idx="4294967295"/>
          </p:nvPr>
        </p:nvSpPr>
        <p:spPr>
          <a:xfrm>
            <a:off x="401454" y="840097"/>
            <a:ext cx="4349583" cy="4703549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The two main tasks of an accelerator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Increase the particle energy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Change the particle direction (follow a given trajectory, focusing “bunches” of particles)</a:t>
            </a:r>
          </a:p>
          <a:p>
            <a:pPr eaLnBrk="1" hangingPunct="1"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Lorentz equation:</a:t>
            </a:r>
          </a:p>
          <a:p>
            <a:pPr eaLnBrk="1" hangingPunct="1"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 eaLnBrk="1" hangingPunct="1">
              <a:buNone/>
              <a:defRPr/>
            </a:pPr>
            <a:endParaRPr lang="en-US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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v  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 does no work on the particle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Only 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can increase the particle energy</a:t>
            </a:r>
          </a:p>
          <a:p>
            <a:pPr eaLnBrk="1" hangingPunct="1">
              <a:defRPr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eaLnBrk="1" hangingPunct="1">
              <a:defRPr/>
            </a:pPr>
            <a:endParaRPr lang="en-US" sz="10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or 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for deflection?  v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 c  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Magnetic field of 1 T (feasible) same bending power as en electric field of 3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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US" sz="1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V/m (NOT feasible)</a:t>
            </a:r>
          </a:p>
          <a:p>
            <a:pPr lvl="1" eaLnBrk="1" hangingPunct="1">
              <a:defRPr/>
            </a:pP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r>
              <a:rPr lang="en-US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US" sz="1500" dirty="0">
                <a:latin typeface="Calibri" panose="020F0502020204030204" pitchFamily="34" charset="0"/>
                <a:cs typeface="Calibri" panose="020F0502020204030204" pitchFamily="34" charset="0"/>
              </a:rPr>
              <a:t> is by far the most effective in order to change the particle direction</a:t>
            </a:r>
            <a:endParaRPr lang="en-US" sz="1500" baseline="-25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41987" name="Object 4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80848412"/>
              </p:ext>
            </p:extLst>
          </p:nvPr>
        </p:nvGraphicFramePr>
        <p:xfrm>
          <a:off x="940574" y="2719917"/>
          <a:ext cx="3566761" cy="65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362200" imgH="431800" progId="Equation.3">
                  <p:embed/>
                </p:oleObj>
              </mc:Choice>
              <mc:Fallback>
                <p:oleObj name="Equation" r:id="rId2" imgW="23622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40574" y="2719917"/>
                        <a:ext cx="3566761" cy="651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142" y="4178390"/>
            <a:ext cx="3573848" cy="2679610"/>
          </a:xfrm>
          <a:prstGeom prst="rect">
            <a:avLst/>
          </a:prstGeom>
          <a:noFill/>
          <a:ln w="12700" cap="sq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1142" y="2465106"/>
            <a:ext cx="1689056" cy="15951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 descr="FN0272H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912574" y="1828871"/>
            <a:ext cx="2777704" cy="1685148"/>
          </a:xfrm>
          <a:prstGeom prst="rect">
            <a:avLst/>
          </a:prstGeom>
        </p:spPr>
      </p:pic>
      <p:pic>
        <p:nvPicPr>
          <p:cNvPr id="8" name="Picture 7" descr="TD18#2 before installation to Nextef IMG_0346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878" y="37427"/>
            <a:ext cx="3619122" cy="2072727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rgbClr val="FFFFFF"/>
                </a:solidFill>
              </a:rPr>
              <a:t>						  </a:t>
            </a:r>
            <a:fld id="{6F7828C5-567B-E94D-A5A5-C877F05D9924}" type="slidenum">
              <a:rPr lang="en-US" sz="1400" smtClean="0">
                <a:solidFill>
                  <a:srgbClr val="FFFFFF"/>
                </a:solidFill>
              </a:rPr>
              <a:pPr>
                <a:defRPr/>
              </a:pPr>
              <a:t>8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2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0C377B"/>
          </a:solidFill>
        </p:spPr>
        <p:txBody>
          <a:bodyPr/>
          <a:lstStyle/>
          <a:p>
            <a:pPr eaLnBrk="1" hangingPunct="1">
              <a:defRPr/>
            </a:pPr>
            <a:r>
              <a:rPr lang="en-US" sz="3200" dirty="0">
                <a:latin typeface="Calibri" panose="020F0502020204030204" pitchFamily="34" charset="0"/>
                <a:cs typeface="Calibri" panose="020F0502020204030204" pitchFamily="34" charset="0"/>
              </a:rPr>
              <a:t>Why many circular accelerators? </a:t>
            </a: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914403"/>
            <a:ext cx="381000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14400"/>
            <a:ext cx="3276600" cy="1868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2286000"/>
            <a:ext cx="7848600" cy="4419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Technological limit on the electrical field in an RF cavity (breakdown)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Gives a limited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E per distance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 Circular accelerators, in order to re-use the same RF cavity</a:t>
            </a:r>
          </a:p>
          <a:p>
            <a:pPr marL="36576" indent="0">
              <a:buFont typeface="Arial"/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      </a:t>
            </a:r>
          </a:p>
          <a:p>
            <a:pPr marL="36576" indent="0">
              <a:buFont typeface="Arial"/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This requires a bending field F</a:t>
            </a:r>
            <a:r>
              <a:rPr lang="en-US" sz="1400" baseline="-250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B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in order to follow a circular trajectory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In circular arc sections the magnetic field must provide the desired radius,</a:t>
            </a: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hence the energy achievable is limited by radius (i.e. cost) and bending field</a:t>
            </a: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(other effects as radiation losses in super conducting magnets and overall beam power represent additional challenges for future circular hadron machines) </a:t>
            </a:r>
          </a:p>
          <a:p>
            <a:pPr marL="36576" indent="0">
              <a:buNone/>
              <a:defRPr/>
            </a:pPr>
            <a:endParaRPr lang="en-US" sz="14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These considerations are applicable for other particles as electrons and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muons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 as well </a:t>
            </a:r>
          </a:p>
          <a:p>
            <a:pPr marL="36576" indent="0">
              <a:buNone/>
              <a:defRPr/>
            </a:pPr>
            <a:r>
              <a:rPr lang="is-IS" sz="1400" dirty="0"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… </a:t>
            </a:r>
            <a:r>
              <a:rPr lang="is-I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charset="0"/>
              </a:rPr>
              <a:t>will come back to limitations of circular colliders in particular for electrons forcing us to go linear </a:t>
            </a:r>
          </a:p>
          <a:p>
            <a:pPr marL="36576" indent="0"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  <a:p>
            <a:pPr marL="36576" indent="0">
              <a:buNone/>
              <a:defRPr/>
            </a:pPr>
            <a:endParaRPr lang="en-US" sz="1800" dirty="0">
              <a:latin typeface="Calibri" panose="020F0502020204030204" pitchFamily="34" charset="0"/>
              <a:cs typeface="Calibri" panose="020F0502020204030204" pitchFamily="34" charset="0"/>
              <a:sym typeface="Symbol" charset="0"/>
            </a:endParaRPr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940768692"/>
              </p:ext>
            </p:extLst>
          </p:nvPr>
        </p:nvGraphicFramePr>
        <p:xfrm>
          <a:off x="2514600" y="4191000"/>
          <a:ext cx="762000" cy="493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495300" imgH="431800" progId="Equation.3">
                  <p:embed/>
                </p:oleObj>
              </mc:Choice>
              <mc:Fallback>
                <p:oleObj name="Equation" r:id="rId4" imgW="4953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4600" y="4191000"/>
                        <a:ext cx="762000" cy="49305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722137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2|68|102.1"/>
</p:tagLst>
</file>

<file path=ppt/theme/theme1.xml><?xml version="1.0" encoding="utf-8"?>
<a:theme xmlns:a="http://schemas.openxmlformats.org/drawingml/2006/main" name="ThèmeCERN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ERN-logo-badge">
  <a:themeElements>
    <a:clrScheme name="CERN - DG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C642D"/>
      </a:accent1>
      <a:accent2>
        <a:srgbClr val="405B6D"/>
      </a:accent2>
      <a:accent3>
        <a:srgbClr val="45AED4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0C8C3760-DAEF-1942-836E-B1AB4D76D3FC}" vid="{4F30340B-B408-7B4E-9168-96FD07A6A802}"/>
    </a:ext>
  </a:extLst>
</a:theme>
</file>

<file path=ppt/theme/theme7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8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2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3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ppt/theme/themeOverride4.xml><?xml version="1.0" encoding="utf-8"?>
<a:themeOverride xmlns:a="http://schemas.openxmlformats.org/drawingml/2006/main">
  <a:clrScheme name="CERN - DG">
    <a:dk1>
      <a:srgbClr val="0055A0"/>
    </a:dk1>
    <a:lt1>
      <a:sysClr val="window" lastClr="FFFFFF"/>
    </a:lt1>
    <a:dk2>
      <a:srgbClr val="0055A0"/>
    </a:dk2>
    <a:lt2>
      <a:srgbClr val="F8F8F8"/>
    </a:lt2>
    <a:accent1>
      <a:srgbClr val="DC642D"/>
    </a:accent1>
    <a:accent2>
      <a:srgbClr val="405B6D"/>
    </a:accent2>
    <a:accent3>
      <a:srgbClr val="45AED4"/>
    </a:accent3>
    <a:accent4>
      <a:srgbClr val="808080"/>
    </a:accent4>
    <a:accent5>
      <a:srgbClr val="5F5F5F"/>
    </a:accent5>
    <a:accent6>
      <a:srgbClr val="4D4D4D"/>
    </a:accent6>
    <a:hlink>
      <a:srgbClr val="5F5F5F"/>
    </a:hlink>
    <a:folHlink>
      <a:srgbClr val="9191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25681</TotalTime>
  <Words>2799</Words>
  <Application>Microsoft Macintosh PowerPoint</Application>
  <PresentationFormat>On-screen Show (4:3)</PresentationFormat>
  <Paragraphs>512</Paragraphs>
  <Slides>48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11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68" baseType="lpstr">
      <vt:lpstr>Arial</vt:lpstr>
      <vt:lpstr>Avenir Book</vt:lpstr>
      <vt:lpstr>Avenir Medium</vt:lpstr>
      <vt:lpstr>Calibri</vt:lpstr>
      <vt:lpstr>Comic Sans MS</vt:lpstr>
      <vt:lpstr>Gill Sans</vt:lpstr>
      <vt:lpstr>Helvetica</vt:lpstr>
      <vt:lpstr>Times</vt:lpstr>
      <vt:lpstr>Times New Roman</vt:lpstr>
      <vt:lpstr>Trebuchet MS</vt:lpstr>
      <vt:lpstr>Wingdings</vt:lpstr>
      <vt:lpstr>ThèmeCERN</vt:lpstr>
      <vt:lpstr>17_Office Theme</vt:lpstr>
      <vt:lpstr>1_Default Design</vt:lpstr>
      <vt:lpstr>1_Default Theme</vt:lpstr>
      <vt:lpstr>1_CERN-logo-badge</vt:lpstr>
      <vt:lpstr>3_Office Theme</vt:lpstr>
      <vt:lpstr>1_Research</vt:lpstr>
      <vt:lpstr>4_Education and Training</vt:lpstr>
      <vt:lpstr>Equation</vt:lpstr>
      <vt:lpstr>CERN </vt:lpstr>
      <vt:lpstr> Experimental Particle Physics</vt:lpstr>
      <vt:lpstr>PowerPoint Presentation</vt:lpstr>
      <vt:lpstr>The Standard Model</vt:lpstr>
      <vt:lpstr> Beyond the Standard Model  </vt:lpstr>
      <vt:lpstr>PowerPoint Presentation</vt:lpstr>
      <vt:lpstr>Particle types to accelerate</vt:lpstr>
      <vt:lpstr> Lorentz equation</vt:lpstr>
      <vt:lpstr>Why many circular accelerators? </vt:lpstr>
      <vt:lpstr>The Lattice of an accelerator</vt:lpstr>
      <vt:lpstr>Phase stability in a synchrotron</vt:lpstr>
      <vt:lpstr> Particle Physics accelerators: LHC as primary example </vt:lpstr>
      <vt:lpstr> The LHC complex </vt:lpstr>
      <vt:lpstr>   Higgs factories </vt:lpstr>
      <vt:lpstr>Limitations - synchrotron radiation</vt:lpstr>
      <vt:lpstr>PowerPoint Presentation</vt:lpstr>
      <vt:lpstr> Generic Linear Collider</vt:lpstr>
      <vt:lpstr>PowerPoint Presentation</vt:lpstr>
      <vt:lpstr> Power and acceleration</vt:lpstr>
      <vt:lpstr>Optimal beam phasing</vt:lpstr>
      <vt:lpstr> Maximize acceleration per meter</vt:lpstr>
      <vt:lpstr>ILC: SCRF </vt:lpstr>
      <vt:lpstr> Nano-beams</vt:lpstr>
      <vt:lpstr>PowerPoint Presentation</vt:lpstr>
      <vt:lpstr> The T2K project (Tokai to Kamioka)</vt:lpstr>
      <vt:lpstr> Muon collider collaboration </vt:lpstr>
      <vt:lpstr> Principle of Electron Driven Plasma</vt:lpstr>
      <vt:lpstr>Despite their impact on science, most accelerators  that have been built are used for other purposes</vt:lpstr>
      <vt:lpstr>PowerPoint Presentation</vt:lpstr>
      <vt:lpstr>Synchrotron Light Sources: about 50 storage ring based</vt:lpstr>
      <vt:lpstr>X-Ray Free Electron Lasers</vt:lpstr>
      <vt:lpstr>Trend towards compact machines – in Norway too?</vt:lpstr>
      <vt:lpstr>PowerPoint Presentation</vt:lpstr>
      <vt:lpstr>PowerPoint Presentation</vt:lpstr>
      <vt:lpstr>PowerPoint Presentation</vt:lpstr>
      <vt:lpstr>PowerPoint Presentation</vt:lpstr>
      <vt:lpstr>CERN’s training, education  and outreach programmes</vt:lpstr>
      <vt:lpstr> Key points </vt:lpstr>
      <vt:lpstr>PowerPoint Presentation</vt:lpstr>
      <vt:lpstr> Single particle coordinates</vt:lpstr>
      <vt:lpstr> It’s about a beam, in 6D</vt:lpstr>
      <vt:lpstr>The phase-space ellipse</vt:lpstr>
      <vt:lpstr> Beta function and emittance</vt:lpstr>
      <vt:lpstr>M: drift space</vt:lpstr>
      <vt:lpstr>M: drift space</vt:lpstr>
      <vt:lpstr>Dipole transfer matrix</vt:lpstr>
      <vt:lpstr>Quadrupole transfer matrix</vt:lpstr>
      <vt:lpstr>Quadrupole FODO doublet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subject/>
  <dc:creator>duke</dc:creator>
  <cp:keywords/>
  <dc:description/>
  <cp:lastModifiedBy>Steinar Stapnes</cp:lastModifiedBy>
  <cp:revision>632</cp:revision>
  <cp:lastPrinted>2013-07-19T15:53:59Z</cp:lastPrinted>
  <dcterms:created xsi:type="dcterms:W3CDTF">2008-11-20T16:07:12Z</dcterms:created>
  <dcterms:modified xsi:type="dcterms:W3CDTF">2023-04-20T20:05:40Z</dcterms:modified>
  <cp:category/>
</cp:coreProperties>
</file>