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3" r:id="rId3"/>
    <p:sldId id="275" r:id="rId4"/>
    <p:sldId id="265" r:id="rId5"/>
    <p:sldId id="266" r:id="rId6"/>
    <p:sldId id="264" r:id="rId7"/>
    <p:sldId id="267" r:id="rId8"/>
    <p:sldId id="268" r:id="rId9"/>
    <p:sldId id="271" r:id="rId10"/>
    <p:sldId id="277" r:id="rId11"/>
    <p:sldId id="276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>
            <a:extLst>
              <a:ext uri="{FF2B5EF4-FFF2-40B4-BE49-F238E27FC236}">
                <a16:creationId xmlns:a16="http://schemas.microsoft.com/office/drawing/2014/main" id="{5B2C1B53-6413-48B4-AD99-C76782AE3D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56B00BAD-452F-4F6C-A4C8-630E836F08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782F9-B3FA-B74D-B2B2-95DE19A41ACF}" type="datetime1">
              <a:rPr lang="de-CH" smtClean="0"/>
              <a:t>21.04.23</a:t>
            </a:fld>
            <a:endParaRPr lang="en-GB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D566B40A-3BEF-433C-B8E5-547C4F887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99E9EE69-F788-4223-9644-19B1159846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47FB0-498E-4BD1-B8AD-888872AAA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30023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F5DD9-4512-BD40-B353-FD40C8B17526}" type="datetime1">
              <a:rPr lang="de-CH" smtClean="0"/>
              <a:t>21.04.23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195C9-79D2-48D7-96D2-030A17A3C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18237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C6D72F-C04E-40D9-A940-B670B50B3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ADE48C4-600D-4341-BBE7-7EF822C2FB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8E396FB-D46E-4BDB-91FE-2504076AE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2B5F-5081-DE48-8373-B4ADF94FF6A2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049D3A5-382A-4795-BE61-74F1E955E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DCA03C4-C9FF-4C0D-B426-4392ABFD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2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EFCC788-1916-4E3C-9FC0-F45750003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5BF40918-641A-4733-AF1E-8BFC8E07D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F87942A-0955-4981-B3CF-78DE3D89A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F4B7-53D4-B24B-9767-8275BCA686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FBEF5AC-8A55-41EB-9746-3BE09A05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94B4322-02CC-4638-BC61-FC91A5A9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81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0C6E155C-755F-4FBE-A564-245FC16376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93907AD8-3388-4E6C-B426-8CC1024C7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3ED4B82-B125-4C86-A9C9-88C4EC233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12856-2D7A-4C48-847E-0188C115E97E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C76D701-92C6-41F4-92B7-9A1A077B8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D34892B-3E06-426D-AEA4-AFAB20E4F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96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DFA2396-4429-43B8-AEED-E81FD8D00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D29E1F6-A15A-4CF2-A0D8-85AB51B65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C81FB0F-EC55-478C-8D0F-967598DA8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E15-3C42-F041-9A78-66E983D0A44F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31A0688-B75F-4120-ADDF-F790B12F2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468FA1B-FFB5-4E24-A9DB-93CCA3BA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34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4B1A513-911E-4D3E-A911-7D295E50C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3CECAB9-32C2-418B-A8B3-1C6F58903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8E9ECA0-BAF9-4CF7-B779-BE2F02E0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6C8-5DE1-A14B-9E8D-ADCB0F3EA02C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40806CB-C755-4501-B492-3882EBA15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389E571-FB90-42C6-90E0-DE48E5DD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372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B1794D6-D605-471B-A599-1C10BBB1A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3A9B101-6004-4BB6-B42D-FDD75B072D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13C1AD3-22BE-408C-AA56-D90588D04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C22A310-9DE8-48BF-95D5-C2662F2D0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D5093-2929-A24D-AE12-07224C50C0FF}" type="datetime1">
              <a:rPr lang="de-CH" smtClean="0"/>
              <a:t>21.04.23</a:t>
            </a:fld>
            <a:endParaRPr lang="en-GB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79F393E-6170-451B-932D-C81C459D0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0BC755C-AEC1-4FE6-8293-E97495FD8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13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40D1A3E-8AB5-4E64-83FA-FCE0F308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DCDDEA6-3999-4D8A-8E53-676CFF67A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E445759-65B3-4584-B080-28ADDD5EB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253C7DB6-C5CD-42F7-AC6A-3293BBFD9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97E34FD4-87B6-46FB-9EE7-D590D8F920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6DDA9202-5BB5-4DBF-B364-13E685653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5279-E86C-5148-8DF5-B991B4D0C3C0}" type="datetime1">
              <a:rPr lang="de-CH" smtClean="0"/>
              <a:t>21.04.23</a:t>
            </a:fld>
            <a:endParaRPr lang="en-GB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60DBD291-71D9-4910-925F-57911987F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4EA3F23A-9CDF-432B-9F87-18B0A8DDA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83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C48FF1-B32B-40AD-B032-2EB3F0FEC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F4DA6E06-D68F-4B4C-9698-7C1FED72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8545-4C56-ED43-A9A5-E61B24F380FF}" type="datetime1">
              <a:rPr lang="de-CH" smtClean="0"/>
              <a:t>21.04.23</a:t>
            </a:fld>
            <a:endParaRPr lang="en-GB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9814C409-E312-444F-ABC6-4156DF2A3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77EE3626-E755-480D-A603-7693C791E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8679D9E6-4AFD-486A-A837-EF5817AEC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1982-9E40-5148-ADC4-BBE30F9FDB10}" type="datetime1">
              <a:rPr lang="de-CH" smtClean="0"/>
              <a:t>21.04.23</a:t>
            </a:fld>
            <a:endParaRPr lang="en-GB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D027313-54CD-4D75-BA0E-AF700DE7E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422338FE-9AFB-4C28-B312-0F78CE01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7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5769DD7-2AE7-47BC-940D-FA5B140B6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4CA0861-2776-49AC-A5FA-718234B5E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83FC73C-466D-45C3-BFA0-41D049B29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3751725-8FED-48D0-95D0-F88C805E7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7B84-B918-5C4D-B808-9D2567FF7C17}" type="datetime1">
              <a:rPr lang="de-CH" smtClean="0"/>
              <a:t>21.04.23</a:t>
            </a:fld>
            <a:endParaRPr lang="en-GB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75EB73B-8555-4C88-BF23-1C05F3FF8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6FAABC0-DA75-4AF5-96B0-F5FB11A85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16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15701DC-F508-4744-8564-F611AB47B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143B55E7-BFCC-43DB-8636-0A3DC1AC8C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9461E2F-DE1E-4A28-AE07-B6BE11941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F9FFFE4-5AC0-4440-BB83-F363D9829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B604-3221-8C4E-95AA-7949BAC8811D}" type="datetime1">
              <a:rPr lang="de-CH" smtClean="0"/>
              <a:t>21.04.23</a:t>
            </a:fld>
            <a:endParaRPr lang="en-GB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2E0B2AD9-B8C4-4301-9928-F3EE5E452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3B2132B-9362-40DE-881B-15DB322D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986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F1B57BDA-071F-4655-AE2B-FC861A26D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C465555-5008-4A99-868E-E193DA02B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1486350-1C5D-4554-B4A9-EACBF0E551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35B7A-1392-A247-8ADC-C96404CD805B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658CBE-219C-40C5-B7CA-12C677260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75B165-32B7-4A24-91E2-7CDF0BC5A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95B68-CF5B-4770-8886-EBC6C044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8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category/42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.png"/><Relationship Id="rId7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AEE995B-B828-461B-848F-F76B4E6E98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latin typeface="ArialMT"/>
              </a:rPr>
              <a:t>Module assembly validation studies of </a:t>
            </a:r>
            <a:r>
              <a:rPr lang="en-GB" sz="4800" dirty="0" err="1">
                <a:latin typeface="ArialMT"/>
              </a:rPr>
              <a:t>ITkPix</a:t>
            </a:r>
            <a:endParaRPr lang="en-GB" sz="16600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DFE5CCC-F1C5-444C-A395-94A617F9E6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21.04.23</a:t>
            </a:r>
            <a:br>
              <a:rPr lang="en-GB" b="1" dirty="0"/>
            </a:br>
            <a:r>
              <a:rPr lang="en-GB" b="1" dirty="0"/>
              <a:t>Marianne Brekkum</a:t>
            </a:r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AF0F2D9-E551-4EC9-9A1F-6A9D2C3B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1</a:t>
            </a:fld>
            <a:endParaRPr lang="en-GB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019A42E-3453-420E-8AD8-B5B06AAB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34B0-8051-B942-BF45-7CB8BB4C3F72}" type="datetime1">
              <a:rPr lang="de-CH" smtClean="0"/>
              <a:t>21.04.23</a:t>
            </a:fld>
            <a:endParaRPr lang="en-GB" dirty="0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2E3A2CE-ECEE-4C2C-A001-2B6E4EA4C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29B920D0-430A-477B-9926-0260EA770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35" y="214743"/>
            <a:ext cx="4356730" cy="1385457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57762226-AB6E-4CA9-9E1E-9A4E10BFE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34" y="305386"/>
            <a:ext cx="2600067" cy="10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060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AEE995B-B828-461B-848F-F76B4E6E9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51904"/>
            <a:ext cx="9144000" cy="2387600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ArialMT"/>
              </a:rPr>
              <a:t>Backup slides</a:t>
            </a:r>
            <a:endParaRPr lang="en-GB" sz="16600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DFE5CCC-F1C5-444C-A395-94A617F9E6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AF0F2D9-E551-4EC9-9A1F-6A9D2C3B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10</a:t>
            </a:fld>
            <a:endParaRPr lang="en-GB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019A42E-3453-420E-8AD8-B5B06AAB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34B0-8051-B942-BF45-7CB8BB4C3F72}" type="datetime1">
              <a:rPr lang="de-CH" smtClean="0"/>
              <a:t>21.04.23</a:t>
            </a:fld>
            <a:endParaRPr lang="en-GB" dirty="0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2E3A2CE-ECEE-4C2C-A001-2B6E4EA4C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29B920D0-430A-477B-9926-0260EA770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35" y="214743"/>
            <a:ext cx="4356730" cy="1385457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57762226-AB6E-4CA9-9E1E-9A4E10BFE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34" y="305386"/>
            <a:ext cx="2600067" cy="10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80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Social life @ CERN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Large social groups, Young@CERN, GIA (Geneva Interns Association)</a:t>
            </a:r>
          </a:p>
          <a:p>
            <a:pPr lvl="1"/>
            <a:r>
              <a:rPr lang="en-CH" sz="2000" dirty="0"/>
              <a:t>Often hosts social gatherings, parties, wine and cheese evenings, Beach access</a:t>
            </a:r>
          </a:p>
          <a:p>
            <a:r>
              <a:rPr lang="en-CH" sz="2400" dirty="0"/>
              <a:t>Sjømannskirken arranges Taco </a:t>
            </a:r>
            <a:r>
              <a:rPr lang="en-GB" sz="2400" dirty="0"/>
              <a:t>T</a:t>
            </a:r>
            <a:r>
              <a:rPr lang="en-CH" sz="2400" dirty="0"/>
              <a:t>uesday for People under the age of 30 once a  month </a:t>
            </a:r>
          </a:p>
          <a:p>
            <a:pPr lvl="1"/>
            <a:r>
              <a:rPr lang="en-CH" sz="2000" dirty="0"/>
              <a:t>Waffle gatherings at CERN</a:t>
            </a:r>
          </a:p>
          <a:p>
            <a:pPr lvl="1"/>
            <a:r>
              <a:rPr lang="en-CH" sz="2000" dirty="0"/>
              <a:t>Christmas market</a:t>
            </a:r>
          </a:p>
          <a:p>
            <a:r>
              <a:rPr lang="en-CH" sz="2400" dirty="0"/>
              <a:t>CERN clubs </a:t>
            </a:r>
            <a:r>
              <a:rPr lang="en-GB" sz="2400" dirty="0">
                <a:hlinkClick r:id="rId2"/>
              </a:rPr>
              <a:t>https://indico.cern.ch/category/426/</a:t>
            </a:r>
            <a:endParaRPr lang="en-CH" sz="2400" dirty="0"/>
          </a:p>
          <a:p>
            <a:r>
              <a:rPr lang="en-CH" sz="2400" dirty="0"/>
              <a:t>Close approximation to the Alps and Juras for skiing</a:t>
            </a:r>
          </a:p>
          <a:p>
            <a:pPr lvl="1"/>
            <a:r>
              <a:rPr lang="en-CH" sz="2000" dirty="0"/>
              <a:t>There is also a ski club</a:t>
            </a:r>
          </a:p>
          <a:p>
            <a:pPr lvl="1"/>
            <a:endParaRPr lang="en-CH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11</a:t>
            </a:fld>
            <a:endParaRPr lang="en-GB" dirty="0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pic>
        <p:nvPicPr>
          <p:cNvPr id="1026" name="Picture 2" descr="Kan være et bilde av 4 personer, folk som står, mat og innendørs">
            <a:extLst>
              <a:ext uri="{FF2B5EF4-FFF2-40B4-BE49-F238E27FC236}">
                <a16:creationId xmlns:a16="http://schemas.microsoft.com/office/drawing/2014/main" id="{ED3929EB-2EC7-BDFD-E5A6-5FB24E882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656" y="3461936"/>
            <a:ext cx="30861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849D58-BBAC-88DB-B289-76867ED2EF94}"/>
              </a:ext>
            </a:extLst>
          </p:cNvPr>
          <p:cNvSpPr txBox="1"/>
          <p:nvPr/>
        </p:nvSpPr>
        <p:spPr>
          <a:xfrm>
            <a:off x="8183363" y="5571150"/>
            <a:ext cx="3252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Taco Tuesday, picture taken from </a:t>
            </a:r>
            <a:r>
              <a:rPr lang="en-US" sz="1200" dirty="0" err="1"/>
              <a:t>Sjømannskirken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3137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What my fellow students do </a:t>
            </a:r>
            <a:br>
              <a:rPr lang="en-GB" sz="3600" dirty="0"/>
            </a:br>
            <a:r>
              <a:rPr lang="en-GB" sz="3600" dirty="0"/>
              <a:t>(In their own words)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rtl="0"/>
            <a:r>
              <a:rPr lang="nb-NO" sz="2400" b="0" i="1" dirty="0" err="1"/>
              <a:t>Reverse</a:t>
            </a:r>
            <a:r>
              <a:rPr lang="nb-NO" sz="2400" b="0" i="1" dirty="0"/>
              <a:t> </a:t>
            </a:r>
            <a:r>
              <a:rPr lang="nb-NO" sz="2400" b="0" i="1" dirty="0" err="1"/>
              <a:t>engineering</a:t>
            </a:r>
            <a:r>
              <a:rPr lang="nb-NO" sz="2400" b="0" i="1" dirty="0"/>
              <a:t> old beamline </a:t>
            </a:r>
            <a:r>
              <a:rPr lang="nb-NO" sz="2400" b="0" i="1" dirty="0" err="1"/>
              <a:t>equipment</a:t>
            </a:r>
            <a:r>
              <a:rPr lang="nb-NO" sz="2400" b="0" i="1" dirty="0"/>
              <a:t> </a:t>
            </a:r>
            <a:r>
              <a:rPr lang="nb-NO" sz="2400" b="0" i="1" dirty="0" err="1"/>
              <a:t>that</a:t>
            </a:r>
            <a:r>
              <a:rPr lang="nb-NO" sz="2400" b="0" i="1" dirty="0"/>
              <a:t> </a:t>
            </a:r>
            <a:r>
              <a:rPr lang="nb-NO" sz="2400" b="0" i="1" dirty="0" err="1"/>
              <a:t>no</a:t>
            </a:r>
            <a:r>
              <a:rPr lang="nb-NO" sz="2400" b="0" i="1" dirty="0"/>
              <a:t> </a:t>
            </a:r>
            <a:r>
              <a:rPr lang="nb-NO" sz="2400" b="0" i="1" dirty="0" err="1"/>
              <a:t>one</a:t>
            </a:r>
            <a:r>
              <a:rPr lang="nb-NO" sz="2400" b="0" i="1" dirty="0"/>
              <a:t> </a:t>
            </a:r>
            <a:r>
              <a:rPr lang="nb-NO" sz="2400" b="0" i="1" dirty="0" err="1"/>
              <a:t>remember</a:t>
            </a:r>
            <a:r>
              <a:rPr lang="nb-NO" sz="2400" b="0" i="1" dirty="0"/>
              <a:t> to </a:t>
            </a:r>
            <a:r>
              <a:rPr lang="nb-NO" sz="2400" b="0" i="1" dirty="0" err="1"/>
              <a:t>document</a:t>
            </a:r>
            <a:r>
              <a:rPr lang="nb-NO" sz="2400" b="0" i="1" dirty="0"/>
              <a:t> </a:t>
            </a:r>
            <a:r>
              <a:rPr lang="nb-NO" sz="2400" b="0" i="1" dirty="0" err="1"/>
              <a:t>before</a:t>
            </a:r>
            <a:r>
              <a:rPr lang="nb-NO" sz="2400" b="0" i="1" dirty="0"/>
              <a:t> it </a:t>
            </a:r>
            <a:r>
              <a:rPr lang="nb-NO" sz="2400" b="0" i="1" dirty="0" err="1"/>
              <a:t>was</a:t>
            </a:r>
            <a:r>
              <a:rPr lang="nb-NO" sz="2400" b="0" i="1" dirty="0"/>
              <a:t> </a:t>
            </a:r>
            <a:r>
              <a:rPr lang="nb-NO" sz="2400" b="0" i="1" dirty="0" err="1"/>
              <a:t>forgotten</a:t>
            </a:r>
            <a:endParaRPr lang="nb-NO" sz="2400" b="0" i="1" dirty="0"/>
          </a:p>
          <a:p>
            <a:pPr lvl="0" rtl="0"/>
            <a:r>
              <a:rPr lang="nb-NO" sz="2400" b="0" i="1" dirty="0"/>
              <a:t>Integration, </a:t>
            </a:r>
            <a:r>
              <a:rPr lang="nb-NO" sz="2400" b="0" i="1" dirty="0" err="1"/>
              <a:t>manufactoring</a:t>
            </a:r>
            <a:r>
              <a:rPr lang="nb-NO" sz="2400" b="0" i="1" dirty="0"/>
              <a:t> </a:t>
            </a:r>
            <a:r>
              <a:rPr lang="nb-NO" sz="2400" b="0" i="1" dirty="0" err="1"/>
              <a:t>of</a:t>
            </a:r>
            <a:r>
              <a:rPr lang="nb-NO" sz="2400" b="0" i="1" dirty="0"/>
              <a:t> </a:t>
            </a:r>
            <a:r>
              <a:rPr lang="nb-NO" sz="2400" b="0" i="1" dirty="0" err="1"/>
              <a:t>electronics</a:t>
            </a:r>
            <a:r>
              <a:rPr lang="nb-NO" sz="2400" b="0" i="1" dirty="0"/>
              <a:t> in High </a:t>
            </a:r>
            <a:r>
              <a:rPr lang="nb-NO" sz="2400" b="0" i="1" dirty="0" err="1"/>
              <a:t>Granularity</a:t>
            </a:r>
            <a:r>
              <a:rPr lang="nb-NO" sz="2400" b="0" i="1" dirty="0"/>
              <a:t> </a:t>
            </a:r>
            <a:r>
              <a:rPr lang="nb-NO" sz="2400" b="0" i="1" dirty="0" err="1"/>
              <a:t>Calorimeter</a:t>
            </a:r>
            <a:endParaRPr lang="nb-NO" sz="2400" b="0" i="1" dirty="0"/>
          </a:p>
          <a:p>
            <a:pPr lvl="0" rtl="0"/>
            <a:r>
              <a:rPr lang="nb-NO" sz="2400" b="0" i="1" dirty="0" err="1"/>
              <a:t>Making</a:t>
            </a:r>
            <a:r>
              <a:rPr lang="nb-NO" sz="2400" b="0" i="1" dirty="0"/>
              <a:t> sure </a:t>
            </a:r>
            <a:r>
              <a:rPr lang="nb-NO" sz="2400" b="0" i="1" dirty="0" err="1"/>
              <a:t>the</a:t>
            </a:r>
            <a:r>
              <a:rPr lang="nb-NO" sz="2400" b="0" i="1" dirty="0"/>
              <a:t> </a:t>
            </a:r>
            <a:r>
              <a:rPr lang="nb-NO" sz="2400" b="0" i="1" dirty="0" err="1"/>
              <a:t>electronic</a:t>
            </a:r>
            <a:r>
              <a:rPr lang="nb-NO" sz="2400" b="0" i="1" dirty="0"/>
              <a:t> </a:t>
            </a:r>
            <a:r>
              <a:rPr lang="nb-NO" sz="2400" b="0" i="1" dirty="0" err="1"/>
              <a:t>document</a:t>
            </a:r>
            <a:r>
              <a:rPr lang="nb-NO" sz="2400" b="0" i="1" dirty="0"/>
              <a:t> system breaks </a:t>
            </a:r>
            <a:r>
              <a:rPr lang="nb-NO" sz="2400" b="0" i="1" dirty="0" err="1"/>
              <a:t>regularly</a:t>
            </a:r>
            <a:endParaRPr lang="nb-NO" sz="2400" b="0" i="1" dirty="0"/>
          </a:p>
          <a:p>
            <a:pPr lvl="0" rtl="0"/>
            <a:r>
              <a:rPr lang="nb-NO" sz="2400" b="0" i="1" dirty="0" err="1"/>
              <a:t>Creating</a:t>
            </a:r>
            <a:r>
              <a:rPr lang="nb-NO" sz="2400" b="0" i="1" dirty="0"/>
              <a:t> services for </a:t>
            </a:r>
            <a:r>
              <a:rPr lang="nb-NO" sz="2400" b="0" i="1" dirty="0" err="1"/>
              <a:t>accessing</a:t>
            </a:r>
            <a:r>
              <a:rPr lang="nb-NO" sz="2400" b="0" i="1" dirty="0"/>
              <a:t> </a:t>
            </a:r>
            <a:r>
              <a:rPr lang="nb-NO" sz="2400" b="0" i="1" dirty="0" err="1"/>
              <a:t>equiment</a:t>
            </a:r>
            <a:r>
              <a:rPr lang="nb-NO" sz="2400" b="0" i="1" dirty="0"/>
              <a:t> </a:t>
            </a:r>
            <a:r>
              <a:rPr lang="nb-NO" sz="2400" b="0" i="1" dirty="0" err="1"/>
              <a:t>on</a:t>
            </a:r>
            <a:r>
              <a:rPr lang="nb-NO" sz="2400" b="0" i="1" dirty="0"/>
              <a:t> </a:t>
            </a:r>
            <a:r>
              <a:rPr lang="nb-NO" sz="2400" b="0" i="1" dirty="0" err="1"/>
              <a:t>the</a:t>
            </a:r>
            <a:r>
              <a:rPr lang="nb-NO" sz="2400" b="0" i="1" dirty="0"/>
              <a:t> </a:t>
            </a:r>
            <a:r>
              <a:rPr lang="nb-NO" sz="2400" b="0" i="1" dirty="0" err="1"/>
              <a:t>technical</a:t>
            </a:r>
            <a:r>
              <a:rPr lang="nb-NO" sz="2400" b="0" i="1" dirty="0"/>
              <a:t> </a:t>
            </a:r>
            <a:r>
              <a:rPr lang="nb-NO" sz="2400" b="0" i="1" dirty="0" err="1"/>
              <a:t>network</a:t>
            </a:r>
            <a:r>
              <a:rPr lang="nb-NO" sz="2400" b="0" i="1" dirty="0"/>
              <a:t> from </a:t>
            </a:r>
            <a:r>
              <a:rPr lang="nb-NO" sz="2400" b="0" i="1" dirty="0" err="1"/>
              <a:t>the</a:t>
            </a:r>
            <a:r>
              <a:rPr lang="nb-NO" sz="2400" b="0" i="1" dirty="0"/>
              <a:t> general purpose </a:t>
            </a:r>
            <a:r>
              <a:rPr lang="nb-NO" sz="2400" b="0" i="1" dirty="0" err="1"/>
              <a:t>network</a:t>
            </a:r>
            <a:endParaRPr lang="nb-NO" sz="2400" b="0" i="1" dirty="0"/>
          </a:p>
          <a:p>
            <a:r>
              <a:rPr lang="en-CH" sz="2400" i="1" dirty="0"/>
              <a:t>Transporting measurement data out from the experiment</a:t>
            </a:r>
          </a:p>
          <a:p>
            <a:r>
              <a:rPr lang="en-CH" sz="2400" i="1" dirty="0"/>
              <a:t>Make reels (admin student)</a:t>
            </a:r>
          </a:p>
          <a:p>
            <a:r>
              <a:rPr lang="en-GB" sz="2400" i="1" dirty="0"/>
              <a:t>In charge of the purchasing of the bare PCBs with our external suppliers (admin student)</a:t>
            </a:r>
            <a:endParaRPr lang="en-CH" sz="2400" i="1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12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10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 bit about me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2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000" dirty="0"/>
              <a:t>Marianne Brekkum, 26 years old from Oslo</a:t>
            </a:r>
          </a:p>
          <a:p>
            <a:r>
              <a:rPr lang="en-CH" sz="2000" dirty="0"/>
              <a:t>Hight school studies: Electro (Etterstad VGS), </a:t>
            </a:r>
            <a:br>
              <a:rPr lang="en-CH" sz="2000" dirty="0"/>
            </a:br>
            <a:r>
              <a:rPr lang="en-CH" sz="2000" dirty="0"/>
              <a:t>Computer electronics (Kuben VGS/Bournemouth and Poole college),  </a:t>
            </a:r>
            <a:br>
              <a:rPr lang="en-CH" sz="2000" dirty="0"/>
            </a:br>
            <a:r>
              <a:rPr lang="en-CH" sz="2000" dirty="0"/>
              <a:t>Space technology (Andøy VGS)</a:t>
            </a:r>
          </a:p>
          <a:p>
            <a:r>
              <a:rPr lang="en-CH" sz="2000" dirty="0"/>
              <a:t>Pre-course in engineering at UiT in Bodø</a:t>
            </a:r>
          </a:p>
          <a:p>
            <a:r>
              <a:rPr lang="en-CH" sz="2000" dirty="0"/>
              <a:t>Worked in costumer service for ~2  years at Komplett.no</a:t>
            </a:r>
          </a:p>
          <a:p>
            <a:r>
              <a:rPr lang="en-CH" sz="2000" dirty="0"/>
              <a:t>BCs in Micro- and nano technology with electronics </a:t>
            </a:r>
            <a:br>
              <a:rPr lang="en-CH" sz="2000" dirty="0"/>
            </a:br>
            <a:r>
              <a:rPr lang="en-CH" sz="2000" dirty="0"/>
              <a:t>(Electronic systems design) at USN Bakkenteigen</a:t>
            </a:r>
          </a:p>
          <a:p>
            <a:r>
              <a:rPr lang="en-CH" sz="2000" dirty="0"/>
              <a:t>Bachelor thesis with the ALICE experiment at CERN in May 2022</a:t>
            </a:r>
          </a:p>
          <a:p>
            <a:r>
              <a:rPr lang="en-CH" sz="2000" dirty="0"/>
              <a:t>Technical student with the ATLAS experiment from 1. September 2022 </a:t>
            </a:r>
            <a:br>
              <a:rPr lang="en-CH" sz="2000" dirty="0"/>
            </a:br>
            <a:r>
              <a:rPr lang="en-CH" sz="2000" dirty="0"/>
              <a:t>(EP-ADE-TK)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69DF1E-674F-00E0-E965-B3215F976D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325" y="4376739"/>
            <a:ext cx="3039534" cy="17097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972B4B-C97C-A243-0CCD-351E90B4D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323" y="1825625"/>
            <a:ext cx="3039535" cy="226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662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C024ECAD-CEED-7343-EA69-A2EE82F3E7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6" y="1392282"/>
            <a:ext cx="11044467" cy="4874374"/>
          </a:xfrm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3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AB438E7-719B-7D5D-9D1E-6BA261F91B0E}"/>
              </a:ext>
            </a:extLst>
          </p:cNvPr>
          <p:cNvSpPr/>
          <p:nvPr/>
        </p:nvSpPr>
        <p:spPr>
          <a:xfrm>
            <a:off x="4114799" y="2783302"/>
            <a:ext cx="1547191" cy="14345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67CAC4D-4D7D-E4F1-7EDB-66E07F568391}"/>
              </a:ext>
            </a:extLst>
          </p:cNvPr>
          <p:cNvSpPr/>
          <p:nvPr/>
        </p:nvSpPr>
        <p:spPr>
          <a:xfrm>
            <a:off x="4943069" y="1405259"/>
            <a:ext cx="883865" cy="8551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DFF6DD-24FC-DA32-6999-8E480C653111}"/>
              </a:ext>
            </a:extLst>
          </p:cNvPr>
          <p:cNvSpPr txBox="1"/>
          <p:nvPr/>
        </p:nvSpPr>
        <p:spPr>
          <a:xfrm>
            <a:off x="3293173" y="1841677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85F01F-E573-EB74-9FD4-02DF4086B5E0}"/>
              </a:ext>
            </a:extLst>
          </p:cNvPr>
          <p:cNvSpPr txBox="1"/>
          <p:nvPr/>
        </p:nvSpPr>
        <p:spPr>
          <a:xfrm>
            <a:off x="3935824" y="4171612"/>
            <a:ext cx="180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CERN </a:t>
            </a:r>
            <a:r>
              <a:rPr lang="en-US" dirty="0" err="1">
                <a:solidFill>
                  <a:srgbClr val="FF0000"/>
                </a:solidFill>
              </a:rPr>
              <a:t>Meyrin</a:t>
            </a:r>
            <a:r>
              <a:rPr lang="en-US" dirty="0">
                <a:solidFill>
                  <a:srgbClr val="FF0000"/>
                </a:solidFill>
              </a:rPr>
              <a:t> 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50D7B7-2045-55C4-CF23-38D37743559E}"/>
              </a:ext>
            </a:extLst>
          </p:cNvPr>
          <p:cNvSpPr txBox="1"/>
          <p:nvPr/>
        </p:nvSpPr>
        <p:spPr>
          <a:xfrm>
            <a:off x="4376391" y="2184457"/>
            <a:ext cx="2014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CERN </a:t>
            </a:r>
            <a:r>
              <a:rPr lang="en-US" dirty="0" err="1">
                <a:solidFill>
                  <a:srgbClr val="FF0000"/>
                </a:solidFill>
              </a:rPr>
              <a:t>Prevessin</a:t>
            </a:r>
            <a:r>
              <a:rPr lang="en-US" dirty="0">
                <a:solidFill>
                  <a:srgbClr val="FF0000"/>
                </a:solidFill>
              </a:rPr>
              <a:t> site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8A67E-A890-F270-A4AF-FBEE6D80C170}"/>
              </a:ext>
            </a:extLst>
          </p:cNvPr>
          <p:cNvSpPr txBox="1"/>
          <p:nvPr/>
        </p:nvSpPr>
        <p:spPr>
          <a:xfrm>
            <a:off x="7119588" y="252347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LHCb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90424C5-974C-0640-5AD4-C0F155727CA4}"/>
              </a:ext>
            </a:extLst>
          </p:cNvPr>
          <p:cNvSpPr/>
          <p:nvPr/>
        </p:nvSpPr>
        <p:spPr>
          <a:xfrm>
            <a:off x="3459316" y="2146760"/>
            <a:ext cx="376562" cy="3457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9C36DE0-9696-7D1D-4DC3-75AB5D7F8D04}"/>
              </a:ext>
            </a:extLst>
          </p:cNvPr>
          <p:cNvSpPr/>
          <p:nvPr/>
        </p:nvSpPr>
        <p:spPr>
          <a:xfrm>
            <a:off x="7267297" y="2823382"/>
            <a:ext cx="376562" cy="3457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A405584-8AD2-B37B-A27F-AF87E41109FF}"/>
              </a:ext>
            </a:extLst>
          </p:cNvPr>
          <p:cNvSpPr/>
          <p:nvPr/>
        </p:nvSpPr>
        <p:spPr>
          <a:xfrm>
            <a:off x="5171001" y="3256107"/>
            <a:ext cx="376562" cy="3457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D20FF3-10EB-4B78-CD4A-CE7406CC2EF8}"/>
              </a:ext>
            </a:extLst>
          </p:cNvPr>
          <p:cNvSpPr txBox="1"/>
          <p:nvPr/>
        </p:nvSpPr>
        <p:spPr>
          <a:xfrm>
            <a:off x="4837288" y="2952322"/>
            <a:ext cx="7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ATLAS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28D25E9-6157-D3AF-BF54-65DD0DC7342E}"/>
              </a:ext>
            </a:extLst>
          </p:cNvPr>
          <p:cNvSpPr/>
          <p:nvPr/>
        </p:nvSpPr>
        <p:spPr>
          <a:xfrm>
            <a:off x="3459316" y="-748228"/>
            <a:ext cx="4655629" cy="43069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F0CF11-40F9-BD27-C386-0A2FB93F0031}"/>
              </a:ext>
            </a:extLst>
          </p:cNvPr>
          <p:cNvSpPr txBox="1"/>
          <p:nvPr/>
        </p:nvSpPr>
        <p:spPr>
          <a:xfrm>
            <a:off x="3062689" y="-1112704"/>
            <a:ext cx="5547911" cy="2504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Locations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DA7F8F-45C5-6CEA-42EF-E36753A9FD95}"/>
              </a:ext>
            </a:extLst>
          </p:cNvPr>
          <p:cNvSpPr txBox="1"/>
          <p:nvPr/>
        </p:nvSpPr>
        <p:spPr>
          <a:xfrm>
            <a:off x="6246213" y="3436298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41840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/>
              <a:t>A Toroidal LHC Apparatus (ATLAS)</a:t>
            </a:r>
          </a:p>
          <a:p>
            <a:r>
              <a:rPr lang="en-GB" sz="2000" dirty="0"/>
              <a:t>46m x 25m, 100m underground, 7000 tonnes</a:t>
            </a:r>
            <a:endParaRPr lang="en-CH" sz="2000" dirty="0"/>
          </a:p>
          <a:p>
            <a:endParaRPr lang="en-CH" sz="2000" dirty="0"/>
          </a:p>
          <a:p>
            <a:endParaRPr lang="en-CH" sz="2000" dirty="0"/>
          </a:p>
          <a:p>
            <a:endParaRPr lang="en-CH" sz="2000" dirty="0"/>
          </a:p>
          <a:p>
            <a:endParaRPr lang="en-CH" sz="2000" dirty="0"/>
          </a:p>
          <a:p>
            <a:endParaRPr lang="en-CH" sz="2000" dirty="0"/>
          </a:p>
          <a:p>
            <a:pPr marL="0" indent="0">
              <a:buNone/>
            </a:pPr>
            <a:endParaRPr lang="en-CH" sz="2000" dirty="0"/>
          </a:p>
          <a:p>
            <a:pPr marL="0" indent="0">
              <a:buNone/>
            </a:pPr>
            <a:br>
              <a:rPr lang="en-CH" sz="2000" dirty="0"/>
            </a:br>
            <a:endParaRPr lang="en-CH" sz="2000" dirty="0"/>
          </a:p>
          <a:p>
            <a:r>
              <a:rPr lang="en-CH" sz="2000" dirty="0"/>
              <a:t>My work focusses on the production of modules (ITkPix) that will be placed within the new pixel inner tracker</a:t>
            </a: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The ATLAS experiment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4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pic>
        <p:nvPicPr>
          <p:cNvPr id="12" name="Picture 11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F3F9ED2B-A5BA-4764-A009-760593C369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35518"/>
            <a:ext cx="4883054" cy="24815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DEE393-EA85-0C50-8C9A-F5594161D9EC}"/>
              </a:ext>
            </a:extLst>
          </p:cNvPr>
          <p:cNvSpPr txBox="1"/>
          <p:nvPr/>
        </p:nvSpPr>
        <p:spPr>
          <a:xfrm>
            <a:off x="3812444" y="5172424"/>
            <a:ext cx="1908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https://</a:t>
            </a:r>
            <a:r>
              <a:rPr lang="en-GB" sz="900" dirty="0" err="1"/>
              <a:t>atlas.cern</a:t>
            </a:r>
            <a:r>
              <a:rPr lang="en-GB" sz="900" dirty="0"/>
              <a:t>/Discover/Detector</a:t>
            </a:r>
            <a:endParaRPr lang="en-CH" sz="9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C33663-45B5-3BAF-037A-0D052AB3D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1705" y="2935518"/>
            <a:ext cx="4422095" cy="24865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0A1A9E6-1421-D1A3-246C-0FB83002A7C5}"/>
              </a:ext>
            </a:extLst>
          </p:cNvPr>
          <p:cNvSpPr txBox="1"/>
          <p:nvPr/>
        </p:nvSpPr>
        <p:spPr>
          <a:xfrm>
            <a:off x="6470748" y="5033924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Technical Design Report ATLAS Inner Tracker Pixel Detector, </a:t>
            </a:r>
            <a:br>
              <a:rPr lang="en-GB" sz="900" dirty="0"/>
            </a:br>
            <a:r>
              <a:rPr lang="en-GB" sz="900" dirty="0"/>
              <a:t>CERN, ATLAS Collaboration, 2017</a:t>
            </a:r>
            <a:endParaRPr lang="en-CH" sz="9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E5D44A9-2E3F-253D-E13E-EF327EFA9576}"/>
              </a:ext>
            </a:extLst>
          </p:cNvPr>
          <p:cNvCxnSpPr>
            <a:cxnSpLocks/>
          </p:cNvCxnSpPr>
          <p:nvPr/>
        </p:nvCxnSpPr>
        <p:spPr>
          <a:xfrm>
            <a:off x="3812444" y="4110422"/>
            <a:ext cx="3350305" cy="25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3C5EF25-C534-B4BE-59C1-D4FDA3629805}"/>
              </a:ext>
            </a:extLst>
          </p:cNvPr>
          <p:cNvSpPr txBox="1"/>
          <p:nvPr/>
        </p:nvSpPr>
        <p:spPr>
          <a:xfrm>
            <a:off x="6096000" y="2610215"/>
            <a:ext cx="4305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Planned upgrade of the Inner Tracker (after 2025)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413237-83AF-9882-ED1D-7DFD1D87A7A7}"/>
              </a:ext>
            </a:extLst>
          </p:cNvPr>
          <p:cNvSpPr txBox="1"/>
          <p:nvPr/>
        </p:nvSpPr>
        <p:spPr>
          <a:xfrm>
            <a:off x="838200" y="2610888"/>
            <a:ext cx="2371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Current ATLAS experiment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D1B9621-B99E-D13F-6EE8-69E40D17F3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809" y="221492"/>
            <a:ext cx="3188005" cy="221851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528E4B4-09EE-4B66-64AE-FADEB40786D4}"/>
              </a:ext>
            </a:extLst>
          </p:cNvPr>
          <p:cNvSpPr/>
          <p:nvPr/>
        </p:nvSpPr>
        <p:spPr>
          <a:xfrm>
            <a:off x="8766809" y="1302589"/>
            <a:ext cx="722714" cy="11374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22766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sz="2000" dirty="0"/>
              <a:t>A module comprises of a flexible PCB glued onto a bump-bonded assembly of 1, 2, 3 or 4 front-end chips (single, dual, triplet &amp; quad module) and a sensor</a:t>
            </a:r>
          </a:p>
          <a:p>
            <a:endParaRPr lang="en-CH" sz="2400" dirty="0"/>
          </a:p>
          <a:p>
            <a:endParaRPr lang="en-CH" sz="2400" dirty="0"/>
          </a:p>
          <a:p>
            <a:endParaRPr lang="en-CH" sz="2400" dirty="0"/>
          </a:p>
          <a:p>
            <a:endParaRPr lang="en-CH" sz="2400" dirty="0"/>
          </a:p>
          <a:p>
            <a:endParaRPr lang="en-CH" sz="2400" dirty="0"/>
          </a:p>
          <a:p>
            <a:endParaRPr lang="en-CH" sz="2400" dirty="0"/>
          </a:p>
          <a:p>
            <a:endParaRPr lang="en-CH" sz="2000" dirty="0"/>
          </a:p>
          <a:p>
            <a:r>
              <a:rPr lang="en-CH" sz="2000" dirty="0"/>
              <a:t>Each of these bare components requires careful assessments to ensure they meet all specifications</a:t>
            </a:r>
          </a:p>
          <a:p>
            <a:endParaRPr lang="en-CH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DF6D40-F951-A952-7AD5-3E7E784B1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660" y="2533406"/>
            <a:ext cx="3164851" cy="2488834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ITkPix</a:t>
            </a:r>
            <a:r>
              <a:rPr lang="en-GB" dirty="0"/>
              <a:t> Quad module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5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55DD39-ADE1-FEFE-D620-9FEE38D5C8A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3EFEC"/>
              </a:clrFrom>
              <a:clrTo>
                <a:srgbClr val="F3EFE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87" t="39196" r="25700" b="33108"/>
          <a:stretch/>
        </p:blipFill>
        <p:spPr>
          <a:xfrm>
            <a:off x="1308829" y="2850631"/>
            <a:ext cx="1976582" cy="195767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F218F5-31DA-FB62-0235-38E6D8070FC7}"/>
              </a:ext>
            </a:extLst>
          </p:cNvPr>
          <p:cNvCxnSpPr>
            <a:cxnSpLocks/>
          </p:cNvCxnSpPr>
          <p:nvPr/>
        </p:nvCxnSpPr>
        <p:spPr>
          <a:xfrm flipV="1">
            <a:off x="3285411" y="3429000"/>
            <a:ext cx="1228716" cy="3354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9337015-4ABD-1A94-6A62-FC0199E632EE}"/>
              </a:ext>
            </a:extLst>
          </p:cNvPr>
          <p:cNvCxnSpPr>
            <a:cxnSpLocks/>
          </p:cNvCxnSpPr>
          <p:nvPr/>
        </p:nvCxnSpPr>
        <p:spPr>
          <a:xfrm flipH="1">
            <a:off x="7501249" y="3011551"/>
            <a:ext cx="913546" cy="9883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picture containing text, wall, indoor&#10;&#10;Description automatically generated">
            <a:extLst>
              <a:ext uri="{FF2B5EF4-FFF2-40B4-BE49-F238E27FC236}">
                <a16:creationId xmlns:a16="http://schemas.microsoft.com/office/drawing/2014/main" id="{DE04A576-BFB1-F4B8-48F3-32A37491B51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6711" b="6917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89" t="41353" r="24363" b="32473"/>
          <a:stretch/>
        </p:blipFill>
        <p:spPr>
          <a:xfrm>
            <a:off x="8153400" y="2069937"/>
            <a:ext cx="2042495" cy="1795019"/>
          </a:xfrm>
          <a:prstGeom prst="rect">
            <a:avLst/>
          </a:prstGeom>
        </p:spPr>
      </p:pic>
      <p:pic>
        <p:nvPicPr>
          <p:cNvPr id="27" name="Picture 26" descr="A picture containing bathroom, window, building, indoor&#10;&#10;Description automatically generated">
            <a:extLst>
              <a:ext uri="{FF2B5EF4-FFF2-40B4-BE49-F238E27FC236}">
                <a16:creationId xmlns:a16="http://schemas.microsoft.com/office/drawing/2014/main" id="{2FE0FF52-F224-C733-82C4-29063B32F92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8" t="50173" r="56300" b="5566"/>
          <a:stretch/>
        </p:blipFill>
        <p:spPr>
          <a:xfrm rot="60000">
            <a:off x="10096591" y="3785697"/>
            <a:ext cx="1573157" cy="1635835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3FB97A7-3B73-2C6F-B5E1-59A06687911D}"/>
              </a:ext>
            </a:extLst>
          </p:cNvPr>
          <p:cNvCxnSpPr>
            <a:cxnSpLocks/>
          </p:cNvCxnSpPr>
          <p:nvPr/>
        </p:nvCxnSpPr>
        <p:spPr>
          <a:xfrm flipH="1">
            <a:off x="7532511" y="4603614"/>
            <a:ext cx="244968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68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My work as a technical student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2D47B07-A656-2BB8-76B8-FE4A146074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Visual Inspection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CH" sz="2000" dirty="0"/>
              <a:t>Assessments of flex production quality &amp; wire-bondability tests</a:t>
            </a:r>
          </a:p>
          <a:p>
            <a:r>
              <a:rPr lang="en-CH" sz="2000" dirty="0"/>
              <a:t>Use of Hirox MXB-50000REZ microscope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BE5B0A8-BCC6-1B97-8537-9FA08EE145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H" dirty="0"/>
              <a:t>Metrology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770353-158F-4BFF-6B74-42836A2FC5B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H" sz="2000" dirty="0"/>
              <a:t>High-precision m</a:t>
            </a:r>
            <a:r>
              <a:rPr lang="en-GB" sz="2000" dirty="0"/>
              <a:t>o</a:t>
            </a:r>
            <a:r>
              <a:rPr lang="en-CH" sz="2000" dirty="0"/>
              <a:t>dule envelop measurements (±2 µm)</a:t>
            </a:r>
          </a:p>
          <a:p>
            <a:r>
              <a:rPr lang="en-CH" sz="2000" dirty="0"/>
              <a:t>Use of Keyence VR5200 metrology system</a:t>
            </a:r>
          </a:p>
          <a:p>
            <a:endParaRPr lang="en-CH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6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pic>
        <p:nvPicPr>
          <p:cNvPr id="3" name="Picture 2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D15285DD-D0DB-55B3-C37B-755D9494E7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5" t="826" r="283" b="-826"/>
          <a:stretch/>
        </p:blipFill>
        <p:spPr>
          <a:xfrm>
            <a:off x="2746117" y="4119305"/>
            <a:ext cx="2799522" cy="1961283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AD7B7501-FEAE-C4BB-A3D7-11DC4C38002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2" b="4741"/>
          <a:stretch/>
        </p:blipFill>
        <p:spPr>
          <a:xfrm>
            <a:off x="8345358" y="4119305"/>
            <a:ext cx="2743200" cy="2122733"/>
          </a:xfrm>
          <a:prstGeom prst="rect">
            <a:avLst/>
          </a:prstGeom>
        </p:spPr>
      </p:pic>
      <p:pic>
        <p:nvPicPr>
          <p:cNvPr id="19" name="Picture 18" descr="A microscope on a table&#10;&#10;Description automatically generated with low confidence">
            <a:extLst>
              <a:ext uri="{FF2B5EF4-FFF2-40B4-BE49-F238E27FC236}">
                <a16:creationId xmlns:a16="http://schemas.microsoft.com/office/drawing/2014/main" id="{330EB421-A260-931B-C4CB-AC715D71F0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7" r="24370"/>
          <a:stretch/>
        </p:blipFill>
        <p:spPr>
          <a:xfrm>
            <a:off x="6172200" y="4119305"/>
            <a:ext cx="1906329" cy="1961283"/>
          </a:xfrm>
          <a:prstGeom prst="rect">
            <a:avLst/>
          </a:prstGeom>
        </p:spPr>
      </p:pic>
      <p:pic>
        <p:nvPicPr>
          <p:cNvPr id="21" name="Picture 20" descr="A microscope on a table&#10;&#10;Description automatically generated with medium confidence">
            <a:extLst>
              <a:ext uri="{FF2B5EF4-FFF2-40B4-BE49-F238E27FC236}">
                <a16:creationId xmlns:a16="http://schemas.microsoft.com/office/drawing/2014/main" id="{EE58A49C-73F3-534A-C883-7B24FF993E2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2" r="29441"/>
          <a:stretch/>
        </p:blipFill>
        <p:spPr>
          <a:xfrm>
            <a:off x="743118" y="4119305"/>
            <a:ext cx="1906329" cy="194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My work as a technical student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682ED40-1ED6-7CFA-4110-3C54E623E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Module assembly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CH" sz="2000" dirty="0"/>
              <a:t>Validation studies looking into planarity and alignment of bare components</a:t>
            </a:r>
          </a:p>
          <a:p>
            <a:r>
              <a:rPr lang="en-CH" sz="2000" dirty="0"/>
              <a:t>Gluing procedure of flex onto bare module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FB45E14-81D3-233D-DD24-46429486B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H" dirty="0"/>
              <a:t>Electrical QC testing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C53D193-94E3-745C-B4B4-8C3A3133B92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Assemble finished module into carrier</a:t>
            </a:r>
          </a:p>
          <a:p>
            <a:pPr lvl="1"/>
            <a:r>
              <a:rPr lang="en-GB" sz="2000" dirty="0"/>
              <a:t>C</a:t>
            </a:r>
            <a:r>
              <a:rPr lang="en-CH" sz="2000" dirty="0"/>
              <a:t>onduct electrical Quality Control testing with and without irradiation chamber</a:t>
            </a:r>
          </a:p>
          <a:p>
            <a:endParaRPr lang="en-CH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7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pic>
        <p:nvPicPr>
          <p:cNvPr id="11" name="Content Placeholder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64891D1-A511-D256-8417-AF4898CB08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" r="1096" b="-1"/>
          <a:stretch/>
        </p:blipFill>
        <p:spPr>
          <a:xfrm>
            <a:off x="411019" y="4098770"/>
            <a:ext cx="1976582" cy="1963891"/>
          </a:xfrm>
          <a:prstGeom prst="rect">
            <a:avLst/>
          </a:prstGeom>
        </p:spPr>
      </p:pic>
      <p:pic>
        <p:nvPicPr>
          <p:cNvPr id="17" name="Picture 16" descr="A picture containing indoor, wall, counter&#10;&#10;Description automatically generated">
            <a:extLst>
              <a:ext uri="{FF2B5EF4-FFF2-40B4-BE49-F238E27FC236}">
                <a16:creationId xmlns:a16="http://schemas.microsoft.com/office/drawing/2014/main" id="{8D7D1CBE-7C37-62A1-B44C-B4AC269809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7" b="12974"/>
          <a:stretch/>
        </p:blipFill>
        <p:spPr>
          <a:xfrm>
            <a:off x="4572147" y="4098768"/>
            <a:ext cx="1560790" cy="19645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AF2097-21B8-C140-FFD6-D81BFA0AF2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7" b="21487"/>
          <a:stretch/>
        </p:blipFill>
        <p:spPr>
          <a:xfrm>
            <a:off x="6579201" y="4098768"/>
            <a:ext cx="1932373" cy="196389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59C91A0-3206-E704-217A-44C9ADFC6D6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6" b="17074"/>
          <a:stretch/>
        </p:blipFill>
        <p:spPr>
          <a:xfrm>
            <a:off x="8738440" y="4098771"/>
            <a:ext cx="2613772" cy="1963892"/>
          </a:xfrm>
          <a:prstGeom prst="rect">
            <a:avLst/>
          </a:prstGeom>
        </p:spPr>
      </p:pic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2CC6B85D-59E0-253B-8827-E286148410C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" t="1840" r="6196" b="2225"/>
          <a:stretch/>
        </p:blipFill>
        <p:spPr>
          <a:xfrm>
            <a:off x="2469628" y="4098768"/>
            <a:ext cx="2020492" cy="196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26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93CBBE-6435-41CE-B847-6213930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/>
              <a:t>How it is to be a technical student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B3829C5-62CE-BD05-5E6C-4BE7B9BC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Many opportunities to contribute to the scientific community</a:t>
            </a:r>
          </a:p>
          <a:p>
            <a:pPr lvl="1"/>
            <a:r>
              <a:rPr lang="en-CH" sz="1800" dirty="0"/>
              <a:t>Presentations for the teams and community</a:t>
            </a:r>
          </a:p>
          <a:p>
            <a:pPr lvl="1"/>
            <a:r>
              <a:rPr lang="en-CH" sz="1800" dirty="0"/>
              <a:t>Get feedback and discuss</a:t>
            </a:r>
          </a:p>
          <a:p>
            <a:r>
              <a:rPr lang="en-CH" sz="2200" dirty="0"/>
              <a:t>Ability to grow as a person</a:t>
            </a:r>
          </a:p>
          <a:p>
            <a:pPr lvl="1"/>
            <a:r>
              <a:rPr lang="en-CH" sz="1800" dirty="0"/>
              <a:t>Live abroad for a year</a:t>
            </a:r>
          </a:p>
          <a:p>
            <a:pPr lvl="1"/>
            <a:r>
              <a:rPr lang="en-CH" sz="1800" dirty="0"/>
              <a:t>Learn another language</a:t>
            </a:r>
          </a:p>
          <a:p>
            <a:pPr lvl="1"/>
            <a:r>
              <a:rPr lang="en-CH" sz="1800" dirty="0"/>
              <a:t>Take a guide course</a:t>
            </a:r>
          </a:p>
          <a:p>
            <a:pPr lvl="1"/>
            <a:r>
              <a:rPr lang="en-CH" sz="1800" dirty="0"/>
              <a:t>Learning by doing</a:t>
            </a:r>
          </a:p>
          <a:p>
            <a:r>
              <a:rPr lang="en-CH" sz="2200" dirty="0"/>
              <a:t>Be part of a social and international group</a:t>
            </a:r>
          </a:p>
          <a:p>
            <a:pPr lvl="1"/>
            <a:r>
              <a:rPr lang="en-CH" sz="1800" dirty="0"/>
              <a:t>Clubs for all kinds of different hobbies and sports</a:t>
            </a:r>
          </a:p>
          <a:p>
            <a:pPr lvl="1"/>
            <a:r>
              <a:rPr lang="en-CH" sz="1800" dirty="0"/>
              <a:t>Everyone is very inclusive</a:t>
            </a:r>
          </a:p>
          <a:p>
            <a:r>
              <a:rPr lang="en-CH" sz="2200" dirty="0"/>
              <a:t>Easy opportunity to go abroad</a:t>
            </a:r>
          </a:p>
          <a:p>
            <a:pPr marL="0" indent="0">
              <a:buNone/>
            </a:pPr>
            <a:endParaRPr lang="en-CH" sz="2200" dirty="0"/>
          </a:p>
          <a:p>
            <a:pPr lvl="1"/>
            <a:endParaRPr lang="en-CH" sz="1800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EDDD8EA-3DC8-4EEC-91BC-1CA7320EF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D0FF-7A85-2740-9F1A-B76C62173E10}" type="datetime1">
              <a:rPr lang="de-CH" smtClean="0"/>
              <a:t>21.04.23</a:t>
            </a:fld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02EA88-7641-40B8-8077-A96B1546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AFC19C-FD60-4458-958E-B20DD9C7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8</a:t>
            </a:fld>
            <a:endParaRPr lang="en-GB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B7566CD4-3A54-4D5C-9957-0A87AC95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60" y="0"/>
            <a:ext cx="1583147" cy="130258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B8750E54-A51B-4DC2-8738-09B365AA1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17" y="25400"/>
            <a:ext cx="1087408" cy="1087408"/>
          </a:xfrm>
          <a:prstGeom prst="rect">
            <a:avLst/>
          </a:prstGeom>
        </p:spPr>
      </p:pic>
      <p:pic>
        <p:nvPicPr>
          <p:cNvPr id="7" name="Picture 6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9AD08BAA-1AFA-3A3A-B728-3C3E50B2BC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" t="12596" b="14164"/>
          <a:stretch/>
        </p:blipFill>
        <p:spPr>
          <a:xfrm>
            <a:off x="7824868" y="4301795"/>
            <a:ext cx="3200400" cy="1798156"/>
          </a:xfrm>
          <a:prstGeom prst="rect">
            <a:avLst/>
          </a:prstGeom>
        </p:spPr>
      </p:pic>
      <p:pic>
        <p:nvPicPr>
          <p:cNvPr id="20" name="Picture 19" descr="A group of people wearing helmets&#10;&#10;Description automatically generated">
            <a:extLst>
              <a:ext uri="{FF2B5EF4-FFF2-40B4-BE49-F238E27FC236}">
                <a16:creationId xmlns:a16="http://schemas.microsoft.com/office/drawing/2014/main" id="{2C717D54-7ED8-F69E-0EF9-B2D028FBDA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546" y="2426628"/>
            <a:ext cx="3196722" cy="179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51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AEE995B-B828-461B-848F-F76B4E6E9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51904"/>
            <a:ext cx="9144000" cy="2387600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ArialMT"/>
              </a:rPr>
              <a:t>Thank you!</a:t>
            </a:r>
            <a:endParaRPr lang="en-GB" sz="16600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DFE5CCC-F1C5-444C-A395-94A617F9E6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Further questions can be sent to </a:t>
            </a:r>
            <a:r>
              <a:rPr lang="en-GB" dirty="0" err="1"/>
              <a:t>Marianne.Brekkum@cern.ch</a:t>
            </a:r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AF0F2D9-E551-4EC9-9A1F-6A9D2C3B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95B68-CF5B-4770-8886-EBC6C044950F}" type="slidenum">
              <a:rPr lang="en-GB" smtClean="0"/>
              <a:t>9</a:t>
            </a:fld>
            <a:endParaRPr lang="en-GB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019A42E-3453-420E-8AD8-B5B06AAB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34B0-8051-B942-BF45-7CB8BB4C3F72}" type="datetime1">
              <a:rPr lang="de-CH" smtClean="0"/>
              <a:t>21.04.23</a:t>
            </a:fld>
            <a:endParaRPr lang="en-GB" dirty="0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2E3A2CE-ECEE-4C2C-A001-2B6E4EA4C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Marianne Brekkum</a:t>
            </a:r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29B920D0-430A-477B-9926-0260EA770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35" y="214743"/>
            <a:ext cx="4356730" cy="1385457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57762226-AB6E-4CA9-9E1E-9A4E10BFE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34" y="305386"/>
            <a:ext cx="2600067" cy="10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773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28142</TotalTime>
  <Words>654</Words>
  <Application>Microsoft Macintosh PowerPoint</Application>
  <PresentationFormat>Widescreen</PresentationFormat>
  <Paragraphs>127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ArialMT</vt:lpstr>
      <vt:lpstr>Calibri</vt:lpstr>
      <vt:lpstr>Calibri Light</vt:lpstr>
      <vt:lpstr>Office-tema</vt:lpstr>
      <vt:lpstr>Module assembly validation studies of ITkPix</vt:lpstr>
      <vt:lpstr>A bit about me</vt:lpstr>
      <vt:lpstr>Locations</vt:lpstr>
      <vt:lpstr>The ATLAS experiment</vt:lpstr>
      <vt:lpstr>ITkPix Quad module</vt:lpstr>
      <vt:lpstr>My work as a technical student</vt:lpstr>
      <vt:lpstr>My work as a technical student</vt:lpstr>
      <vt:lpstr>How it is to be a technical student</vt:lpstr>
      <vt:lpstr>Thank you!</vt:lpstr>
      <vt:lpstr>Backup slides</vt:lpstr>
      <vt:lpstr>Social life @ CERN</vt:lpstr>
      <vt:lpstr>What my fellow students do  (In their own words)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ITkPIX</dc:title>
  <dc:creator>Marianne Brekkum</dc:creator>
  <cp:lastModifiedBy>Marianne Brekkum</cp:lastModifiedBy>
  <cp:revision>92</cp:revision>
  <dcterms:created xsi:type="dcterms:W3CDTF">2022-09-07T12:33:40Z</dcterms:created>
  <dcterms:modified xsi:type="dcterms:W3CDTF">2023-04-21T09:30:24Z</dcterms:modified>
</cp:coreProperties>
</file>