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8"/>
  </p:notesMasterIdLst>
  <p:sldIdLst>
    <p:sldId id="444" r:id="rId2"/>
    <p:sldId id="497" r:id="rId3"/>
    <p:sldId id="500" r:id="rId4"/>
    <p:sldId id="498" r:id="rId5"/>
    <p:sldId id="411" r:id="rId6"/>
    <p:sldId id="501" r:id="rId7"/>
    <p:sldId id="502" r:id="rId8"/>
    <p:sldId id="504" r:id="rId9"/>
    <p:sldId id="506" r:id="rId10"/>
    <p:sldId id="507" r:id="rId11"/>
    <p:sldId id="509" r:id="rId12"/>
    <p:sldId id="503" r:id="rId13"/>
    <p:sldId id="510" r:id="rId14"/>
    <p:sldId id="511" r:id="rId15"/>
    <p:sldId id="512" r:id="rId16"/>
    <p:sldId id="513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FF"/>
    <a:srgbClr val="3366FF"/>
    <a:srgbClr val="FF0000"/>
    <a:srgbClr val="0000FF"/>
    <a:srgbClr val="EAEAEA"/>
    <a:srgbClr val="00FF00"/>
    <a:srgbClr val="00FFFF"/>
    <a:srgbClr val="F3900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74" autoAdjust="0"/>
    <p:restoredTop sz="96568" autoAdjust="0"/>
  </p:normalViewPr>
  <p:slideViewPr>
    <p:cSldViewPr snapToGrid="0" snapToObjects="1">
      <p:cViewPr varScale="1">
        <p:scale>
          <a:sx n="87" d="100"/>
          <a:sy n="87" d="100"/>
        </p:scale>
        <p:origin x="84" y="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eeeexplore.ws/xpl/RecentIssue.jsp?punumber=77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Relationship Id="rId9" Type="http://schemas.openxmlformats.org/officeDocument/2006/relationships/hyperlink" Target="https://ieeeexplore.ws/xpl/tocresult.jsp?isnumber=811452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3.emf"/><Relationship Id="rId7" Type="http://schemas.openxmlformats.org/officeDocument/2006/relationships/image" Target="../media/image15.w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75187"/>
            <a:ext cx="7522004" cy="264385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Persistent current magnetization effects in the </a:t>
            </a:r>
            <a:r>
              <a:rPr lang="en-US" b="1" dirty="0" err="1"/>
              <a:t>EuroCirCol</a:t>
            </a:r>
            <a:r>
              <a:rPr lang="en-US" b="1" dirty="0"/>
              <a:t> designs for the FCC-</a:t>
            </a:r>
            <a:r>
              <a:rPr lang="en-US" b="1" dirty="0" err="1"/>
              <a:t>hh</a:t>
            </a:r>
            <a:r>
              <a:rPr lang="en-US" b="1" dirty="0"/>
              <a:t> 16 T magnets 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317171" y="4425352"/>
            <a:ext cx="6760029" cy="676186"/>
          </a:xfrm>
        </p:spPr>
        <p:txBody>
          <a:bodyPr>
            <a:noAutofit/>
          </a:bodyPr>
          <a:lstStyle/>
          <a:p>
            <a:pPr algn="ctr"/>
            <a:r>
              <a:rPr lang="en-GB" sz="1800" u="sng" dirty="0"/>
              <a:t>Susana Izquierdo Bermudez</a:t>
            </a:r>
          </a:p>
          <a:p>
            <a:pPr algn="ctr"/>
            <a:r>
              <a:rPr lang="en-GB" sz="1800" dirty="0"/>
              <a:t>Acknowledgments: Ezio Todesco, Davide Tommasini, Stefania Farinon (INFN), Clement Lorin (CEA), Fernando Toral (CIEMAT)</a:t>
            </a:r>
          </a:p>
          <a:p>
            <a:pPr algn="ctr"/>
            <a:endParaRPr lang="en-GB" sz="1800" dirty="0"/>
          </a:p>
          <a:p>
            <a:pPr algn="ctr"/>
            <a:r>
              <a:rPr lang="en-GB" sz="1800" dirty="0"/>
              <a:t>27-04-2023</a:t>
            </a:r>
          </a:p>
        </p:txBody>
      </p:sp>
    </p:spTree>
    <p:extLst>
      <p:ext uri="{BB962C8B-B14F-4D97-AF65-F5344CB8AC3E}">
        <p14:creationId xmlns:p14="http://schemas.microsoft.com/office/powerpoint/2010/main" val="2352463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F5B9B-99A6-3DAE-6134-206B44A7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Sensitivity to coil design – zoom at injection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5B5803-A0F2-37E2-C2EC-9E3A7259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23B44-6A56-56EA-335B-C4251C400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8DF006F7-76A8-6139-2EEC-EA349E20311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03475"/>
            <a:ext cx="3657600" cy="2743200"/>
          </a:xfrm>
        </p:spPr>
      </p:pic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CFBB4B82-1D86-310E-6D54-FF793F00CA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2403475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562024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F5B9B-99A6-3DAE-6134-206B44A7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Sensitivity to coil design – zoom at injection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5B5803-A0F2-37E2-C2EC-9E3A7259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23B44-6A56-56EA-335B-C4251C400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940AD68-6F6A-9E24-2D21-598C48342B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03475"/>
            <a:ext cx="3657600" cy="2743200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4702B00-E206-F0F9-D94C-EB52978088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2403475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431212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555A8-9237-68B4-729E-E97AFCED5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Sensitivity to filament size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74FB3-0764-2710-7A4D-A0FA94986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D79DB4-9B48-14D3-5514-A2F49FCCA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7B866761-1706-E71E-B80A-46E8654B39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595734"/>
              </p:ext>
            </p:extLst>
          </p:nvPr>
        </p:nvGraphicFramePr>
        <p:xfrm>
          <a:off x="1808376" y="4712259"/>
          <a:ext cx="5524501" cy="1241492"/>
        </p:xfrm>
        <a:graphic>
          <a:graphicData uri="http://schemas.openxmlformats.org/drawingml/2006/table">
            <a:tbl>
              <a:tblPr firstRow="1" firstCol="1" bandRow="1"/>
              <a:tblGrid>
                <a:gridCol w="1316305">
                  <a:extLst>
                    <a:ext uri="{9D8B030D-6E8A-4147-A177-3AD203B41FA5}">
                      <a16:colId xmlns:a16="http://schemas.microsoft.com/office/drawing/2014/main" val="738799457"/>
                    </a:ext>
                  </a:extLst>
                </a:gridCol>
                <a:gridCol w="681469">
                  <a:extLst>
                    <a:ext uri="{9D8B030D-6E8A-4147-A177-3AD203B41FA5}">
                      <a16:colId xmlns:a16="http://schemas.microsoft.com/office/drawing/2014/main" val="1537044872"/>
                    </a:ext>
                  </a:extLst>
                </a:gridCol>
                <a:gridCol w="625509">
                  <a:extLst>
                    <a:ext uri="{9D8B030D-6E8A-4147-A177-3AD203B41FA5}">
                      <a16:colId xmlns:a16="http://schemas.microsoft.com/office/drawing/2014/main" val="3483601305"/>
                    </a:ext>
                  </a:extLst>
                </a:gridCol>
                <a:gridCol w="510480">
                  <a:extLst>
                    <a:ext uri="{9D8B030D-6E8A-4147-A177-3AD203B41FA5}">
                      <a16:colId xmlns:a16="http://schemas.microsoft.com/office/drawing/2014/main" val="1465810951"/>
                    </a:ext>
                  </a:extLst>
                </a:gridCol>
                <a:gridCol w="510480">
                  <a:extLst>
                    <a:ext uri="{9D8B030D-6E8A-4147-A177-3AD203B41FA5}">
                      <a16:colId xmlns:a16="http://schemas.microsoft.com/office/drawing/2014/main" val="3592284743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2521535132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1807565667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2335258587"/>
                    </a:ext>
                  </a:extLst>
                </a:gridCol>
                <a:gridCol w="415970">
                  <a:extLst>
                    <a:ext uri="{9D8B030D-6E8A-4147-A177-3AD203B41FA5}">
                      <a16:colId xmlns:a16="http://schemas.microsoft.com/office/drawing/2014/main" val="13409831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Strand Technology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11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</a:t>
                      </a: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µm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B1, 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9386868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209.4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-41.9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95801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-55.0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18695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-65.4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541812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17875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-56.8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4537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-39.8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67901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2CE7D1C-4E25-9FDC-8609-AC21CEEA1CC1}"/>
              </a:ext>
            </a:extLst>
          </p:cNvPr>
          <p:cNvSpPr txBox="1"/>
          <p:nvPr/>
        </p:nvSpPr>
        <p:spPr>
          <a:xfrm>
            <a:off x="767166" y="4159786"/>
            <a:ext cx="747793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 errors at injection for the cos-theta magnet, for three different injection energies. 1.3 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(and 3.3 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injection in the FCC (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5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0.4 T (and 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5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 T)) and 1.3 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injection in the HL-LHC machine (</a:t>
            </a:r>
            <a:r>
              <a:rPr lang="en-US" sz="105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05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050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1.5 T).</a:t>
            </a:r>
            <a:endParaRPr lang="en-GB" sz="105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237EB4D-F400-8C88-86FD-109F376D327B}"/>
              </a:ext>
            </a:extLst>
          </p:cNvPr>
          <p:cNvSpPr txBox="1">
            <a:spLocks/>
          </p:cNvSpPr>
          <p:nvPr/>
        </p:nvSpPr>
        <p:spPr>
          <a:xfrm>
            <a:off x="245241" y="1118038"/>
            <a:ext cx="8226854" cy="22222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From now on, we will focus on the cos-theta magnet</a:t>
            </a:r>
          </a:p>
          <a:p>
            <a:r>
              <a:rPr lang="en-US" sz="2000" dirty="0"/>
              <a:t>The reduction of the filament size from 50 to 20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reduces the width of the hysterics loop and the penetration field</a:t>
            </a:r>
            <a:endParaRPr lang="en-US" sz="2000" dirty="0"/>
          </a:p>
          <a:p>
            <a:pPr marL="448056" lvl="1" indent="0">
              <a:buFont typeface="Arial"/>
              <a:buNone/>
            </a:pPr>
            <a:endParaRPr lang="en-GB" sz="1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D9FDF5-2C66-33EB-6A3F-3E2ED967E3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7" y="2216567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37510DA-457B-2EF2-B326-2CE2F72CB2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170" y="2229158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CD0DCF-D0A8-3711-94D4-08529060654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87" y="2216567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128A053-8199-6DE7-AEE4-B17314AF49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35" y="2285055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5">
            <a:extLst>
              <a:ext uri="{FF2B5EF4-FFF2-40B4-BE49-F238E27FC236}">
                <a16:creationId xmlns:a16="http://schemas.microsoft.com/office/drawing/2014/main" id="{2AF021BE-EA54-3180-E430-790779FC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7352456" y="57775"/>
            <a:ext cx="1665839" cy="128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523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876BC-FEA5-D755-5BDA-FC6ED9DC8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to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endParaRPr lang="en-GB" baseline="-250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FC456D5-FB24-BB3F-EAFE-BEED10D9D5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1691990"/>
              </p:ext>
            </p:extLst>
          </p:nvPr>
        </p:nvGraphicFramePr>
        <p:xfrm>
          <a:off x="1681162" y="4365234"/>
          <a:ext cx="5781674" cy="1773560"/>
        </p:xfrm>
        <a:graphic>
          <a:graphicData uri="http://schemas.openxmlformats.org/drawingml/2006/table">
            <a:tbl>
              <a:tblPr firstRow="1" firstCol="1" bandRow="1"/>
              <a:tblGrid>
                <a:gridCol w="1316958">
                  <a:extLst>
                    <a:ext uri="{9D8B030D-6E8A-4147-A177-3AD203B41FA5}">
                      <a16:colId xmlns:a16="http://schemas.microsoft.com/office/drawing/2014/main" val="1629174317"/>
                    </a:ext>
                  </a:extLst>
                </a:gridCol>
                <a:gridCol w="936241">
                  <a:extLst>
                    <a:ext uri="{9D8B030D-6E8A-4147-A177-3AD203B41FA5}">
                      <a16:colId xmlns:a16="http://schemas.microsoft.com/office/drawing/2014/main" val="2396497666"/>
                    </a:ext>
                  </a:extLst>
                </a:gridCol>
                <a:gridCol w="625819">
                  <a:extLst>
                    <a:ext uri="{9D8B030D-6E8A-4147-A177-3AD203B41FA5}">
                      <a16:colId xmlns:a16="http://schemas.microsoft.com/office/drawing/2014/main" val="333334614"/>
                    </a:ext>
                  </a:extLst>
                </a:gridCol>
                <a:gridCol w="510733">
                  <a:extLst>
                    <a:ext uri="{9D8B030D-6E8A-4147-A177-3AD203B41FA5}">
                      <a16:colId xmlns:a16="http://schemas.microsoft.com/office/drawing/2014/main" val="1016072797"/>
                    </a:ext>
                  </a:extLst>
                </a:gridCol>
                <a:gridCol w="510733">
                  <a:extLst>
                    <a:ext uri="{9D8B030D-6E8A-4147-A177-3AD203B41FA5}">
                      <a16:colId xmlns:a16="http://schemas.microsoft.com/office/drawing/2014/main" val="3895545679"/>
                    </a:ext>
                  </a:extLst>
                </a:gridCol>
                <a:gridCol w="488338">
                  <a:extLst>
                    <a:ext uri="{9D8B030D-6E8A-4147-A177-3AD203B41FA5}">
                      <a16:colId xmlns:a16="http://schemas.microsoft.com/office/drawing/2014/main" val="3206723757"/>
                    </a:ext>
                  </a:extLst>
                </a:gridCol>
                <a:gridCol w="488338">
                  <a:extLst>
                    <a:ext uri="{9D8B030D-6E8A-4147-A177-3AD203B41FA5}">
                      <a16:colId xmlns:a16="http://schemas.microsoft.com/office/drawing/2014/main" val="123149358"/>
                    </a:ext>
                  </a:extLst>
                </a:gridCol>
                <a:gridCol w="488338">
                  <a:extLst>
                    <a:ext uri="{9D8B030D-6E8A-4147-A177-3AD203B41FA5}">
                      <a16:colId xmlns:a16="http://schemas.microsoft.com/office/drawing/2014/main" val="3748784431"/>
                    </a:ext>
                  </a:extLst>
                </a:gridCol>
                <a:gridCol w="416176">
                  <a:extLst>
                    <a:ext uri="{9D8B030D-6E8A-4147-A177-3AD203B41FA5}">
                      <a16:colId xmlns:a16="http://schemas.microsoft.com/office/drawing/2014/main" val="34962450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Strand Technology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11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</a:t>
                      </a: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µm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B1, 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643292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209.4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-41.9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2151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-55.0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14432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-65.4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698202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+ 10 %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-42.9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09299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-49.3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656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-66.7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806281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- 10 %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-31.2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055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-59.4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661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-63.2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92919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FD24E4-163C-7890-36EA-5998BCCDA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692D20-974C-C3F8-4F5B-2D05684947FC}"/>
              </a:ext>
            </a:extLst>
          </p:cNvPr>
          <p:cNvSpPr txBox="1"/>
          <p:nvPr/>
        </p:nvSpPr>
        <p:spPr>
          <a:xfrm>
            <a:off x="1190931" y="3860806"/>
            <a:ext cx="67621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 errors at injection for the cos-theta magnet, for three different injection energies. 1.3 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(and 3.3 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injection in the FCC (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0.4 T (and 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 T)) and 1.3 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injection in the HL-LHC machine (</a:t>
            </a:r>
            <a:r>
              <a:rPr lang="en-US" sz="11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100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1.5 T).</a:t>
            </a:r>
            <a:endParaRPr lang="en-GB" sz="11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3C8F93-54AF-3292-C17F-70BE46D6F8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98" y="2016850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97BCB0-5CCD-F23D-22BC-9A04160B15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846" y="2046298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39BC69-35F1-C1D7-70E7-7D3AEF5D127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5098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2332CE-BA36-9F15-0D14-8D4F965AE07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185" y="2028327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98F6CFD6-B62A-568A-2502-214613A4E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7352456" y="57775"/>
            <a:ext cx="1665839" cy="128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F99CE67-EBF1-4ED7-6D25-E896B6E32792}"/>
              </a:ext>
            </a:extLst>
          </p:cNvPr>
          <p:cNvSpPr txBox="1">
            <a:spLocks/>
          </p:cNvSpPr>
          <p:nvPr/>
        </p:nvSpPr>
        <p:spPr>
          <a:xfrm>
            <a:off x="237348" y="1318284"/>
            <a:ext cx="8773054" cy="6985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When injecting in the very steep region, very sensitive to the different parameters affecting magnetization </a:t>
            </a:r>
          </a:p>
          <a:p>
            <a:pPr marL="448056" lvl="1" indent="0">
              <a:buFont typeface="Arial"/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31580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3A5EF-8C54-6EC8-52B9-B763F0F17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Reproducibility – 11 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40D57-86B4-F602-73FA-85C0A7A4C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 the 11 T short model programs (different conductors were explored, in a series production one expect to haver more uniform parameters):</a:t>
            </a:r>
          </a:p>
          <a:p>
            <a:pPr lvl="1"/>
            <a:r>
              <a:rPr lang="en-US" sz="1600" dirty="0"/>
              <a:t>Spread at 1.3 </a:t>
            </a:r>
            <a:r>
              <a:rPr lang="en-US" sz="1600" dirty="0" err="1"/>
              <a:t>TeV</a:t>
            </a:r>
            <a:r>
              <a:rPr lang="en-US" sz="1600" dirty="0"/>
              <a:t> eq. energy ≈ 50 units</a:t>
            </a:r>
          </a:p>
          <a:p>
            <a:pPr lvl="1"/>
            <a:r>
              <a:rPr lang="en-US" sz="1600" dirty="0"/>
              <a:t>Spread at 3.3 </a:t>
            </a:r>
            <a:r>
              <a:rPr lang="en-US" sz="1600" dirty="0" err="1"/>
              <a:t>TeV</a:t>
            </a:r>
            <a:r>
              <a:rPr lang="en-US" sz="1600" dirty="0"/>
              <a:t> eq. energy ≈ 15 units</a:t>
            </a:r>
          </a:p>
          <a:p>
            <a:pPr lvl="1"/>
            <a:endParaRPr lang="en-US" sz="1600" dirty="0"/>
          </a:p>
          <a:p>
            <a:pPr lvl="1"/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01C03-A08B-B72E-8D48-57539709A7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2" descr="https://attachments.office.net/owa/Ezio.Todesco%40cern.ch/service.svc/s/GetAttachmentThumbnail?id=AAMkADJlNDkyZWQ4LTIxNjQtNDdlMi1iNTU1LTAxOWJlNmE0MDA2OABGAAAAAACZmP%2FzQ%2F7CSqwPbYPk6BwHBwDalysE4o5BQJK%2F3H22HNyUAAAACpMOAAA3bjH%2BDLEyRJsLKKdg11OpAAAbI%2BOtAAABEgAQAFghq7imv3hOtfE0KAHPwUI%3D&amp;thumbnailType=2&amp;token=eyJhbGciOiJSUzI1NiIsImtpZCI6IkQ4OThGN0RDMjk2ODQ1MDk1RUUwREZGQ0MzODBBOTM5NjUwNDNFNjQiLCJ0eXAiOiJKV1QiLCJ4NXQiOiIySmozM0Nsb1JRbGU0Tl84dzRDcE9XVUVQbVEifQ.eyJvcmlnaW4iOiJodHRwczovL291dGxvb2sub2ZmaWNlLmNvbSIsInVjIjoiNGQ0ODRmMDk4ZGQ4NGU2NjkxMGRhMTU2ZWNhMzg0MmEiLCJzaWduaW5fc3RhdGUiOiJbXCJrbXNpXCJdIiwidmVyIjoiRXhjaGFuZ2UuQ2FsbGJhY2suVjEiLCJhcHBjdHhzZW5kZXIiOiJPd2FEb3dubG9hZEBjODBkMzQ5OS00YTQwLTRhOGMtOTg2ZS1hYmNlMDE3ZDZiMTkiLCJpc3NyaW5nIjoiV1ciLCJhcHBjdHgiOiJ7XCJtc2V4Y2hwcm90XCI6XCJvd2FcIixcInB1aWRcIjpcIjExNTM3NjU5MzE5NzU0OTMzMjlcIixcInNjb3BlXCI6XCJPd2FEb3dubG9hZFwiLFwib2lkXCI6XCI0YTA1M2U1Yy1mZjRmLTQ3NDMtYjI0ZS1lMWM1ZGE1OGQyNWJcIixcInByaW1hcnlzaWRcIjpcIlMtMS01LTIxLTI0NzQ2NjYyMDctMTQ3NDkzNzE0Ny0xNzI3MzM3NzA3LTEzNjczNDE4XCJ9IiwibmJmIjoxNjc4OTY3OTY5LCJleHAiOjE2Nzg5Njg1NjksImlzcyI6IjAwMDAwMDAyLTAwMDAtMGZmMS1jZTAwLTAwMDAwMDAwMDAwMEBjODBkMzQ5OS00YTQwLTRhOGMtOTg2ZS1hYmNlMDE3ZDZiMTkiLCJhdWQiOiIwMDAwMDAwMi0wMDAwLTBmZjEtY2UwMC0wMDAwMDAwMDAwMDAvYXR0YWNobWVudHMub2ZmaWNlLm5ldEBjODBkMzQ5OS00YTQwLTRhOGMtOTg2ZS1hYmNlMDE3ZDZiMTkiLCJoYXBwIjoib3dhIn0.UQDGLD37j2U3KD6ctkctV-r9wZ5iSCm82AhKlOUKYn74YbbFPxbKhVjf-59oS-s7IgYOy8e6mLBiI6q7E4zBwAkCIr0UyVxLzyrcxoaK7qGspMfpBZEEhUe4pNpkTC0FXd9C8MkXUlLhshpyra2A6_WQfoEefNOBEhO6shuSR0NJjN4ZnuefSsm9vSFzQKM6aJQVWj5pLVY8DfmuDv53-iChKHnsPAHZBbHCv5ngARAcVzzmrf_BIyzsPepMzWLZMsO_oZu-99d-U5ZG5fQRfptTXNBbg0KaveflDr6xLzfceDLWl8WAd3jfhk7R58UvDZOLV-IKGTVLqjv-3DUdZA&amp;X-OWA-CANARY=x_Mk475VIkuVANEhQlvu-eAARFcWJtsYVVrVYtGpjbSrfB0zheRvz01hPLy727GDeuJkubne9hw.&amp;owa=outlook.office.com&amp;scriptVer=20230224007.06&amp;animation=true">
            <a:extLst>
              <a:ext uri="{FF2B5EF4-FFF2-40B4-BE49-F238E27FC236}">
                <a16:creationId xmlns:a16="http://schemas.microsoft.com/office/drawing/2014/main" id="{46B21A14-7EDF-D149-83DC-1B2105F04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81" y="2905724"/>
            <a:ext cx="3533775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6753C3-FD0D-669E-45D7-DB917BC19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576" y="2905724"/>
            <a:ext cx="3457575" cy="260032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484880D-70FB-8147-DBCE-4F1CB772DF8C}"/>
              </a:ext>
            </a:extLst>
          </p:cNvPr>
          <p:cNvCxnSpPr/>
          <p:nvPr/>
        </p:nvCxnSpPr>
        <p:spPr bwMode="auto">
          <a:xfrm flipH="1" flipV="1">
            <a:off x="7521950" y="5081611"/>
            <a:ext cx="1" cy="6784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A16BA5-D565-76F0-5154-11779CFFF169}"/>
              </a:ext>
            </a:extLst>
          </p:cNvPr>
          <p:cNvCxnSpPr/>
          <p:nvPr/>
        </p:nvCxnSpPr>
        <p:spPr bwMode="auto">
          <a:xfrm flipH="1" flipV="1">
            <a:off x="6193220" y="3516422"/>
            <a:ext cx="25165" cy="22515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1DF9E4B-0600-DFDA-0AC6-9C0CE5BB34ED}"/>
              </a:ext>
            </a:extLst>
          </p:cNvPr>
          <p:cNvSpPr txBox="1"/>
          <p:nvPr/>
        </p:nvSpPr>
        <p:spPr>
          <a:xfrm>
            <a:off x="7496029" y="5466529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3.3 </a:t>
            </a:r>
            <a:r>
              <a:rPr lang="fr-CH" sz="1600" dirty="0" err="1"/>
              <a:t>TeV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A5E7CB-6F8D-6E0F-C654-51AACE6F11E4}"/>
              </a:ext>
            </a:extLst>
          </p:cNvPr>
          <p:cNvSpPr txBox="1"/>
          <p:nvPr/>
        </p:nvSpPr>
        <p:spPr>
          <a:xfrm>
            <a:off x="5392843" y="5553675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1.3 </a:t>
            </a:r>
            <a:r>
              <a:rPr lang="fr-CH" sz="1600" dirty="0" err="1"/>
              <a:t>TeV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C9120C-39C5-F91A-B5CF-434328C33286}"/>
              </a:ext>
            </a:extLst>
          </p:cNvPr>
          <p:cNvSpPr txBox="1"/>
          <p:nvPr/>
        </p:nvSpPr>
        <p:spPr>
          <a:xfrm>
            <a:off x="1239864" y="5517250"/>
            <a:ext cx="24497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b</a:t>
            </a:r>
            <a:r>
              <a:rPr lang="fr-CH" sz="1100" baseline="-25000" dirty="0"/>
              <a:t>3</a:t>
            </a:r>
            <a:r>
              <a:rPr lang="fr-CH" sz="1100" dirty="0"/>
              <a:t> swing for the 11 T short </a:t>
            </a:r>
            <a:r>
              <a:rPr lang="fr-CH" sz="1100" dirty="0" err="1"/>
              <a:t>models</a:t>
            </a:r>
            <a:r>
              <a:rPr lang="fr-CH" sz="1100" dirty="0"/>
              <a:t> </a:t>
            </a:r>
            <a:endParaRPr lang="en-GB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047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BB9A7-F988-DDA7-3CAF-B84992F4E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33492"/>
            <a:ext cx="6828503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Sensitivity to strand magnetization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52160-8499-4FCF-62D3-43466AB07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429266"/>
            <a:ext cx="7950631" cy="4717020"/>
          </a:xfrm>
        </p:spPr>
        <p:txBody>
          <a:bodyPr>
            <a:normAutofit/>
          </a:bodyPr>
          <a:lstStyle/>
          <a:p>
            <a:r>
              <a:rPr lang="en-US" sz="1400" dirty="0"/>
              <a:t>We can drastically reduce the field errors are injection, reducing </a:t>
            </a:r>
            <a:r>
              <a:rPr lang="en-US" sz="1400" dirty="0" err="1"/>
              <a:t>Jc</a:t>
            </a:r>
            <a:r>
              <a:rPr lang="en-US" sz="1400" dirty="0"/>
              <a:t> at </a:t>
            </a:r>
            <a:r>
              <a:rPr lang="en-US" sz="1400"/>
              <a:t>low field, what </a:t>
            </a:r>
            <a:r>
              <a:rPr lang="en-US" sz="1400" dirty="0"/>
              <a:t>we ‘called’ point pinning</a:t>
            </a:r>
          </a:p>
          <a:p>
            <a:pPr lvl="1"/>
            <a:r>
              <a:rPr lang="en-US" sz="1200" dirty="0"/>
              <a:t>Please, keep in mind that this is an academic case for the moment, today we don’t have the wire technology, but it was one of the cases explored during </a:t>
            </a:r>
            <a:r>
              <a:rPr lang="en-US" sz="1200" dirty="0" err="1"/>
              <a:t>EuroCirCol</a:t>
            </a:r>
            <a:r>
              <a:rPr lang="en-US" sz="1200" dirty="0"/>
              <a:t> design phase. </a:t>
            </a: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197A3-DB61-9663-47A6-307CCFE80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8D1EEB-2DC5-DD3C-EBE4-047D101E5F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3" y="2150093"/>
            <a:ext cx="2880255" cy="2160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04D9B34-EA85-24AA-6662-ADFDDC951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147882"/>
              </p:ext>
            </p:extLst>
          </p:nvPr>
        </p:nvGraphicFramePr>
        <p:xfrm>
          <a:off x="2039766" y="5017697"/>
          <a:ext cx="5524501" cy="1128589"/>
        </p:xfrm>
        <a:graphic>
          <a:graphicData uri="http://schemas.openxmlformats.org/drawingml/2006/table">
            <a:tbl>
              <a:tblPr firstRow="1" firstCol="1" bandRow="1"/>
              <a:tblGrid>
                <a:gridCol w="1316305">
                  <a:extLst>
                    <a:ext uri="{9D8B030D-6E8A-4147-A177-3AD203B41FA5}">
                      <a16:colId xmlns:a16="http://schemas.microsoft.com/office/drawing/2014/main" val="3021395982"/>
                    </a:ext>
                  </a:extLst>
                </a:gridCol>
                <a:gridCol w="681469">
                  <a:extLst>
                    <a:ext uri="{9D8B030D-6E8A-4147-A177-3AD203B41FA5}">
                      <a16:colId xmlns:a16="http://schemas.microsoft.com/office/drawing/2014/main" val="1417153948"/>
                    </a:ext>
                  </a:extLst>
                </a:gridCol>
                <a:gridCol w="625509">
                  <a:extLst>
                    <a:ext uri="{9D8B030D-6E8A-4147-A177-3AD203B41FA5}">
                      <a16:colId xmlns:a16="http://schemas.microsoft.com/office/drawing/2014/main" val="3706044133"/>
                    </a:ext>
                  </a:extLst>
                </a:gridCol>
                <a:gridCol w="510480">
                  <a:extLst>
                    <a:ext uri="{9D8B030D-6E8A-4147-A177-3AD203B41FA5}">
                      <a16:colId xmlns:a16="http://schemas.microsoft.com/office/drawing/2014/main" val="1346877998"/>
                    </a:ext>
                  </a:extLst>
                </a:gridCol>
                <a:gridCol w="510480">
                  <a:extLst>
                    <a:ext uri="{9D8B030D-6E8A-4147-A177-3AD203B41FA5}">
                      <a16:colId xmlns:a16="http://schemas.microsoft.com/office/drawing/2014/main" val="3864084335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2463715998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3668765158"/>
                    </a:ext>
                  </a:extLst>
                </a:gridCol>
                <a:gridCol w="488096">
                  <a:extLst>
                    <a:ext uri="{9D8B030D-6E8A-4147-A177-3AD203B41FA5}">
                      <a16:colId xmlns:a16="http://schemas.microsoft.com/office/drawing/2014/main" val="3340429976"/>
                    </a:ext>
                  </a:extLst>
                </a:gridCol>
                <a:gridCol w="415970">
                  <a:extLst>
                    <a:ext uri="{9D8B030D-6E8A-4147-A177-3AD203B41FA5}">
                      <a16:colId xmlns:a16="http://schemas.microsoft.com/office/drawing/2014/main" val="3682307594"/>
                    </a:ext>
                  </a:extLst>
                </a:gridCol>
              </a:tblGrid>
              <a:tr h="700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Strand Technology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Jc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10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</a:t>
                      </a: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µm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B1, 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b5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b11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735601"/>
                  </a:ext>
                </a:extLst>
              </a:tr>
              <a:tr h="7009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218583"/>
                  </a:ext>
                </a:extLst>
              </a:tr>
              <a:tr h="70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-56.8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8543"/>
                  </a:ext>
                </a:extLst>
              </a:tr>
              <a:tr h="70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-39.8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720361"/>
                  </a:ext>
                </a:extLst>
              </a:tr>
              <a:tr h="7009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Pinning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0.416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-42.9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229057"/>
                  </a:ext>
                </a:extLst>
              </a:tr>
              <a:tr h="70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1.056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-27.3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711519"/>
                  </a:ext>
                </a:extLst>
              </a:tr>
              <a:tr h="70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1.541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-24.0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dbl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41356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F896FD9-A57A-968C-5BA3-C769282730A8}"/>
              </a:ext>
            </a:extLst>
          </p:cNvPr>
          <p:cNvSpPr txBox="1"/>
          <p:nvPr/>
        </p:nvSpPr>
        <p:spPr>
          <a:xfrm>
            <a:off x="1960536" y="4546292"/>
            <a:ext cx="5682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 errors at injection for the cos-theta magnet, for three different injection energies. 1.3 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TeV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(and 3.3 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TeV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injection in the FCC (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GB" sz="9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inj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0.4 T (and 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GB" sz="9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inj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1 T)) and 1.3 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TeV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injection in the HL-LHC machine (</a:t>
            </a:r>
            <a:r>
              <a:rPr lang="en-GB" sz="9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GB" sz="900" b="1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inj</a:t>
            </a:r>
            <a:r>
              <a:rPr lang="en-GB" sz="900" b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1.5 T).</a:t>
            </a:r>
            <a:endParaRPr lang="en-GB" sz="9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DA8279-E438-5BB2-887D-6374AFCDFF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00" y="2133291"/>
            <a:ext cx="2880254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84A830-BA57-3B78-2DF3-6FACA4FC70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140" y="2174277"/>
            <a:ext cx="2880254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5D381974-09DD-7EF7-FDDA-14734D9E9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7352456" y="57775"/>
            <a:ext cx="1665839" cy="128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332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72601-D645-3DA0-D4A3-1560B697D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97977-B942-FC1D-0195-E6168745B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Today we don’t the element to prove that a 1.3 </a:t>
            </a:r>
            <a:r>
              <a:rPr lang="en-US" sz="2400" dirty="0" err="1"/>
              <a:t>TeV</a:t>
            </a:r>
            <a:r>
              <a:rPr lang="en-US" sz="2400" dirty="0"/>
              <a:t> injection is viable</a:t>
            </a:r>
          </a:p>
          <a:p>
            <a:pPr lvl="1"/>
            <a:r>
              <a:rPr lang="en-US" sz="2000" dirty="0"/>
              <a:t>From the magnet perspective, it will be driven by the conductor development, but the final choice in terms of magnet cross-section/field will also play a role</a:t>
            </a:r>
          </a:p>
          <a:p>
            <a:pPr lvl="1"/>
            <a:r>
              <a:rPr lang="en-US" sz="2000" dirty="0"/>
              <a:t>Smaller filaments mean higher price and lower current density, so today they are contradictory requirements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73FF75-FA02-C12E-0913-E4C163AF2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7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1255-F32E-2914-9B0B-6AD67093C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79ED3-A288-97BE-6877-E2CDE6CB6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70" y="1231496"/>
            <a:ext cx="4139805" cy="3846664"/>
          </a:xfrm>
        </p:spPr>
        <p:txBody>
          <a:bodyPr>
            <a:normAutofit lnSpcReduction="10000"/>
          </a:bodyPr>
          <a:lstStyle/>
          <a:p>
            <a:r>
              <a:rPr lang="en-GB" sz="1800" dirty="0">
                <a:effectLst/>
                <a:latin typeface="+mj-lt"/>
                <a:ea typeface="Times New Roman" panose="02020603050405020304" pitchFamily="18" charset="0"/>
              </a:rPr>
              <a:t>Within </a:t>
            </a:r>
            <a:r>
              <a:rPr lang="en-GB" sz="1800" dirty="0" err="1">
                <a:effectLst/>
                <a:latin typeface="+mj-lt"/>
                <a:ea typeface="Times New Roman" panose="02020603050405020304" pitchFamily="18" charset="0"/>
              </a:rPr>
              <a:t>EuroCirCol</a:t>
            </a:r>
            <a:r>
              <a:rPr lang="en-GB" sz="1800" dirty="0">
                <a:effectLst/>
                <a:latin typeface="+mj-lt"/>
                <a:ea typeface="Times New Roman" panose="02020603050405020304" pitchFamily="18" charset="0"/>
              </a:rPr>
              <a:t> Program, WP5, three different magnet design options were explored [1]. </a:t>
            </a:r>
          </a:p>
          <a:p>
            <a:r>
              <a:rPr lang="en-GB" sz="1800" dirty="0">
                <a:latin typeface="+mj-lt"/>
                <a:ea typeface="Times New Roman" panose="02020603050405020304" pitchFamily="18" charset="0"/>
              </a:rPr>
              <a:t>16 T operating field, different coil configuration:</a:t>
            </a:r>
          </a:p>
          <a:p>
            <a:pPr lvl="1"/>
            <a:r>
              <a:rPr lang="en-GB" sz="1400" dirty="0">
                <a:effectLst/>
                <a:latin typeface="+mj-lt"/>
                <a:ea typeface="Times New Roman" panose="02020603050405020304" pitchFamily="18" charset="0"/>
              </a:rPr>
              <a:t>Cos-theta (</a:t>
            </a:r>
            <a:r>
              <a:rPr lang="en-GB" sz="1400" dirty="0">
                <a:latin typeface="+mj-lt"/>
                <a:ea typeface="Times New Roman" panose="02020603050405020304" pitchFamily="18" charset="0"/>
              </a:rPr>
              <a:t>INFN), [2]</a:t>
            </a:r>
          </a:p>
          <a:p>
            <a:pPr lvl="1"/>
            <a:r>
              <a:rPr lang="en-GB" sz="1400" dirty="0">
                <a:effectLst/>
                <a:latin typeface="+mj-lt"/>
                <a:ea typeface="Times New Roman" panose="02020603050405020304" pitchFamily="18" charset="0"/>
              </a:rPr>
              <a:t>Block (CEA), [3]</a:t>
            </a:r>
          </a:p>
          <a:p>
            <a:pPr lvl="1"/>
            <a:r>
              <a:rPr lang="en-GB" sz="1400" dirty="0">
                <a:latin typeface="+mj-lt"/>
                <a:ea typeface="Times New Roman" panose="02020603050405020304" pitchFamily="18" charset="0"/>
              </a:rPr>
              <a:t>Common-coil (CIEMAT), [4]</a:t>
            </a:r>
          </a:p>
          <a:p>
            <a:r>
              <a:rPr lang="en-GB" sz="1800" dirty="0">
                <a:latin typeface="+mj-lt"/>
              </a:rPr>
              <a:t>In 2018, the persistent currents effects at injection for the different coil configurations were explored </a:t>
            </a:r>
            <a:r>
              <a:rPr lang="fr-CH" sz="1800" dirty="0">
                <a:latin typeface="+mj-lt"/>
                <a:sym typeface="Symbol" pitchFamily="18" charset="2"/>
              </a:rPr>
              <a:t>EDMS 2036614 </a:t>
            </a:r>
            <a:endParaRPr lang="en-GB" sz="1800" dirty="0">
              <a:latin typeface="+mj-lt"/>
            </a:endParaRPr>
          </a:p>
          <a:p>
            <a:pPr lvl="1"/>
            <a:r>
              <a:rPr lang="en-GB" sz="1400" dirty="0">
                <a:latin typeface="+mj-lt"/>
              </a:rPr>
              <a:t>Here we summarize the outcome of the study performed at the time</a:t>
            </a:r>
          </a:p>
          <a:p>
            <a:pPr lvl="1"/>
            <a:endParaRPr lang="en-GB" sz="1400" dirty="0">
              <a:effectLst/>
              <a:latin typeface="+mj-lt"/>
              <a:ea typeface="Times New Roman" panose="02020603050405020304" pitchFamily="18" charset="0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460A1B-0FAF-FD86-0F29-747D2A331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7" name="Picture 6">
            <a:extLst>
              <a:ext uri="{FF2B5EF4-FFF2-40B4-BE49-F238E27FC236}">
                <a16:creationId xmlns:a16="http://schemas.microsoft.com/office/drawing/2014/main" id="{42B39705-8FB2-A7F5-647B-B71932B08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9" t="33531" r="64693" b="29884"/>
          <a:stretch>
            <a:fillRect/>
          </a:stretch>
        </p:blipFill>
        <p:spPr bwMode="auto">
          <a:xfrm>
            <a:off x="4251638" y="1029451"/>
            <a:ext cx="1562099" cy="167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6F0F23-0E28-1B20-B9DA-3EC49F68D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8" t="30096" r="41125" b="28474"/>
          <a:stretch>
            <a:fillRect/>
          </a:stretch>
        </p:blipFill>
        <p:spPr bwMode="auto">
          <a:xfrm>
            <a:off x="6003701" y="1057081"/>
            <a:ext cx="15621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4">
            <a:extLst>
              <a:ext uri="{FF2B5EF4-FFF2-40B4-BE49-F238E27FC236}">
                <a16:creationId xmlns:a16="http://schemas.microsoft.com/office/drawing/2014/main" id="{BABF61A9-380C-5233-45F5-0C6D9CB6D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4" t="23283" r="35992" b="21507"/>
          <a:stretch>
            <a:fillRect/>
          </a:stretch>
        </p:blipFill>
        <p:spPr bwMode="auto">
          <a:xfrm>
            <a:off x="7605764" y="1085655"/>
            <a:ext cx="15430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571E544-5E59-26F2-957F-7A4F6AF7E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6A0FA0-8E24-5BB4-6E9F-4E14B3E03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86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38AEE0-83E1-FABB-4E2D-2FA02B3ADC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6115" y="4205435"/>
            <a:ext cx="447269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Magnetic cross section of the </a:t>
            </a:r>
            <a:r>
              <a:rPr kumimoji="0" lang="en-US" altLang="en-US" sz="9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cosθ</a:t>
            </a:r>
            <a:r>
              <a: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[2], block [3] and common-coil [4] designs.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3" name="Picture 5">
            <a:extLst>
              <a:ext uri="{FF2B5EF4-FFF2-40B4-BE49-F238E27FC236}">
                <a16:creationId xmlns:a16="http://schemas.microsoft.com/office/drawing/2014/main" id="{AC935FEF-5039-6291-1A88-751ABCCAC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3596" r="6712" b="8295"/>
          <a:stretch>
            <a:fillRect/>
          </a:stretch>
        </p:blipFill>
        <p:spPr bwMode="auto">
          <a:xfrm>
            <a:off x="4362385" y="2922980"/>
            <a:ext cx="1340604" cy="103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7">
            <a:extLst>
              <a:ext uri="{FF2B5EF4-FFF2-40B4-BE49-F238E27FC236}">
                <a16:creationId xmlns:a16="http://schemas.microsoft.com/office/drawing/2014/main" id="{0B97FCD7-F5B2-C3A8-60B7-653D49259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239" y="2844541"/>
            <a:ext cx="1343025" cy="107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6">
            <a:extLst>
              <a:ext uri="{FF2B5EF4-FFF2-40B4-BE49-F238E27FC236}">
                <a16:creationId xmlns:a16="http://schemas.microsoft.com/office/drawing/2014/main" id="{4F2E1050-AA81-4C51-803D-18DF20DEA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2397" r="3773" b="4066"/>
          <a:stretch>
            <a:fillRect/>
          </a:stretch>
        </p:blipFill>
        <p:spPr bwMode="auto">
          <a:xfrm>
            <a:off x="7630174" y="2781792"/>
            <a:ext cx="1455027" cy="116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>
            <a:extLst>
              <a:ext uri="{FF2B5EF4-FFF2-40B4-BE49-F238E27FC236}">
                <a16:creationId xmlns:a16="http://schemas.microsoft.com/office/drawing/2014/main" id="{E1DAF4E8-9F25-C925-EE52-802AC685C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A8344131-9A39-C4CD-76D1-6B30B8DA9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95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BD1DAA50-DF02-6495-1E2A-1A7EB2A65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B5F86-ED73-4F47-57EE-F00D38564D40}"/>
              </a:ext>
            </a:extLst>
          </p:cNvPr>
          <p:cNvSpPr txBox="1"/>
          <p:nvPr/>
        </p:nvSpPr>
        <p:spPr>
          <a:xfrm>
            <a:off x="73462" y="5076511"/>
            <a:ext cx="9070538" cy="875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 Tommasini, Status of the 16 T Dipole Development Program for a Future Hadron Collider,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 V. Marinozzi et al. "Conceptual design of a 16 T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cosθ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bending dipole for the future circular collider"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[3] C. Lorin M. Durante H. Felice M.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Segreti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 Design of a Nb 3 Sn 16 T block dipole for the future circular collider 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100"/>
            </a:pP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[4] 10. F. Toral J. </a:t>
            </a:r>
            <a:r>
              <a:rPr lang="en-US" sz="900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Munilla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"Magnetic and mechanical design of a 16 T common coil dipole for FCC"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IEEE Transactions on Applied Superconductivity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(Volume: 28, </a:t>
            </a:r>
            <a:r>
              <a:rPr lang="en-US" sz="9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Issue: 3</a:t>
            </a:r>
            <a:r>
              <a: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April 2018 )</a:t>
            </a:r>
            <a:endParaRPr lang="en-GB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8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 quality at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9234" y="1174116"/>
                <a:ext cx="8226854" cy="4598034"/>
              </a:xfrm>
            </p:spPr>
            <p:txBody>
              <a:bodyPr>
                <a:noAutofit/>
              </a:bodyPr>
              <a:lstStyle/>
              <a:p>
                <a:r>
                  <a:rPr lang="en-GB" sz="2200" dirty="0"/>
                  <a:t>Field quality at injection energy is dominated by the persistent current effects, which mainly depend on:</a:t>
                </a:r>
              </a:p>
              <a:p>
                <a:pPr lvl="1"/>
                <a:r>
                  <a:rPr lang="en-GB" sz="2200" dirty="0"/>
                  <a:t>Strand magnetization, which depends on</a:t>
                </a:r>
              </a:p>
              <a:p>
                <a:pPr lvl="2"/>
                <a:r>
                  <a:rPr lang="en-GB" sz="2200" dirty="0"/>
                  <a:t>Sub-element diameter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  <m:sub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𝑠𝑢𝑏</m:t>
                        </m:r>
                      </m:sub>
                    </m:sSub>
                  </m:oMath>
                </a14:m>
                <a:r>
                  <a:rPr lang="en-GB" sz="2200" dirty="0"/>
                  <a:t>)</a:t>
                </a:r>
              </a:p>
              <a:p>
                <a:pPr lvl="2"/>
                <a:r>
                  <a:rPr lang="en-GB" sz="2200" dirty="0"/>
                  <a:t>Critical current density (non-Cu)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𝐽</m:t>
                        </m:r>
                      </m:e>
                      <m:sub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2200" dirty="0"/>
                  <a:t>)</a:t>
                </a:r>
              </a:p>
              <a:p>
                <a:r>
                  <a:rPr lang="en-GB" sz="2200"/>
                  <a:t>FCC </a:t>
                </a:r>
                <a:r>
                  <a:rPr lang="en-GB" sz="2200" dirty="0"/>
                  <a:t>targets: </a:t>
                </a:r>
                <a:r>
                  <a:rPr lang="en-US" sz="2200" dirty="0" err="1"/>
                  <a:t>D</a:t>
                </a:r>
                <a:r>
                  <a:rPr lang="en-US" sz="2200" baseline="-25000" dirty="0" err="1"/>
                  <a:t>eff</a:t>
                </a:r>
                <a:r>
                  <a:rPr lang="en-US" sz="2200" dirty="0"/>
                  <a:t> = 20 </a:t>
                </a:r>
                <a:r>
                  <a:rPr lang="el-GR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m; </a:t>
                </a:r>
                <a:r>
                  <a:rPr lang="en-GB" sz="2200" dirty="0" err="1"/>
                  <a:t>J</a:t>
                </a:r>
                <a:r>
                  <a:rPr lang="en-GB" sz="2200" baseline="-25000" dirty="0" err="1"/>
                  <a:t>c</a:t>
                </a:r>
                <a:r>
                  <a:rPr lang="en-GB" sz="2200" baseline="-25000" dirty="0"/>
                  <a:t> </a:t>
                </a:r>
                <a:r>
                  <a:rPr lang="en-GB" sz="2200" dirty="0"/>
                  <a:t>&gt; 1500 A/mm</a:t>
                </a:r>
                <a:r>
                  <a:rPr lang="en-GB" sz="2200" baseline="30000" dirty="0"/>
                  <a:t>2</a:t>
                </a:r>
                <a:r>
                  <a:rPr lang="en-GB" sz="2200" dirty="0"/>
                  <a:t> at 16 T , 4.2 K</a:t>
                </a:r>
              </a:p>
              <a:p>
                <a:r>
                  <a:rPr lang="en-GB" sz="2200" dirty="0"/>
                  <a:t>To my knowledge, the focus today is in increasing </a:t>
                </a:r>
                <a:r>
                  <a:rPr lang="en-GB" sz="2200" dirty="0" err="1"/>
                  <a:t>J</a:t>
                </a:r>
                <a:r>
                  <a:rPr lang="en-GB" sz="2200" baseline="-25000" dirty="0" err="1"/>
                  <a:t>c</a:t>
                </a:r>
                <a:endParaRPr lang="en-GB" sz="2200" baseline="-25000" dirty="0"/>
              </a:p>
              <a:p>
                <a:pPr lvl="1"/>
                <a:r>
                  <a:rPr lang="en-GB" sz="1600" dirty="0"/>
                  <a:t>The strands being explored for HFM program so far have a </a:t>
                </a:r>
                <a:r>
                  <a:rPr lang="en-GB" sz="1600" dirty="0" err="1"/>
                  <a:t>D</a:t>
                </a:r>
                <a:r>
                  <a:rPr lang="en-GB" sz="1600" baseline="-25000" dirty="0" err="1"/>
                  <a:t>eff</a:t>
                </a:r>
                <a:r>
                  <a:rPr lang="en-GB" sz="1600" dirty="0"/>
                  <a:t> 50-60 </a:t>
                </a:r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m [5], </a:t>
                </a:r>
                <a:r>
                  <a:rPr lang="en-GB" sz="1600" dirty="0"/>
                  <a:t>the reduction of the filament size will be pursuit in a second stage of the development phase</a:t>
                </a:r>
              </a:p>
              <a:p>
                <a:pPr lvl="1"/>
                <a:r>
                  <a:rPr lang="en-GB" sz="1600" dirty="0"/>
                  <a:t>Other groups are also working on strand development to reach FCC spec (see for example [6])</a:t>
                </a:r>
                <a:endParaRPr lang="en-US" sz="2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endParaRPr lang="en-GB" sz="1600" dirty="0"/>
              </a:p>
              <a:p>
                <a:pPr lvl="3"/>
                <a:endParaRPr lang="en-GB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9234" y="1174116"/>
                <a:ext cx="8226854" cy="4598034"/>
              </a:xfrm>
              <a:blipFill>
                <a:blip r:embed="rId2"/>
                <a:stretch>
                  <a:fillRect t="-796" r="-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794273" y="2332762"/>
                <a:ext cx="3629025" cy="617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/>
                        </a:rPr>
                        <m:t>𝑀</m:t>
                      </m:r>
                      <m:r>
                        <a:rPr lang="en-GB" sz="1800" b="0" i="1" smtClean="0">
                          <a:latin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)∙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273" y="2332762"/>
                <a:ext cx="3629025" cy="6173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EFBA9DD-2842-789B-1883-0DBA30D9B15A}"/>
              </a:ext>
            </a:extLst>
          </p:cNvPr>
          <p:cNvSpPr txBox="1"/>
          <p:nvPr/>
        </p:nvSpPr>
        <p:spPr>
          <a:xfrm>
            <a:off x="750786" y="6184969"/>
            <a:ext cx="685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[5] S. C. Hopkins, et al., "Design Optimization, Cabling and Stability of Large-Diameter High </a:t>
            </a:r>
            <a:r>
              <a:rPr lang="en-GB" sz="800" dirty="0" err="1">
                <a:solidFill>
                  <a:schemeClr val="bg1"/>
                </a:solidFill>
              </a:rPr>
              <a:t>Jc</a:t>
            </a:r>
            <a:r>
              <a:rPr lang="en-GB" sz="800" dirty="0">
                <a:solidFill>
                  <a:schemeClr val="bg1"/>
                </a:solidFill>
              </a:rPr>
              <a:t> Nb3Sn Wires," in IEEE Transactions on Applied Superconductivity, vol. 33, no. 5, pp. 1-9, Aug. 2023, Art no. 6000609, </a:t>
            </a:r>
            <a:r>
              <a:rPr lang="en-GB" sz="800" dirty="0" err="1">
                <a:solidFill>
                  <a:schemeClr val="bg1"/>
                </a:solidFill>
              </a:rPr>
              <a:t>doi</a:t>
            </a:r>
            <a:r>
              <a:rPr lang="en-GB" sz="800" dirty="0">
                <a:solidFill>
                  <a:schemeClr val="bg1"/>
                </a:solidFill>
              </a:rPr>
              <a:t>: 10.1109/TASC.2023.3254497.</a:t>
            </a:r>
          </a:p>
          <a:p>
            <a:r>
              <a:rPr lang="en-GB" sz="800" dirty="0">
                <a:solidFill>
                  <a:schemeClr val="bg1"/>
                </a:solidFill>
              </a:rPr>
              <a:t>[6] </a:t>
            </a:r>
            <a:r>
              <a:rPr lang="en-GB" sz="800" dirty="0" err="1">
                <a:solidFill>
                  <a:schemeClr val="bg1"/>
                </a:solidFill>
              </a:rPr>
              <a:t>Xingchen</a:t>
            </a:r>
            <a:r>
              <a:rPr lang="en-GB" sz="800" dirty="0">
                <a:solidFill>
                  <a:schemeClr val="bg1"/>
                </a:solidFill>
              </a:rPr>
              <a:t> Xu, et al., "High critical current density in internally-oxidized Nb3Sn superconductors and its origin ," Scripta </a:t>
            </a:r>
            <a:r>
              <a:rPr lang="en-GB" sz="800" dirty="0" err="1">
                <a:solidFill>
                  <a:schemeClr val="bg1"/>
                </a:solidFill>
              </a:rPr>
              <a:t>Materialia,Volume</a:t>
            </a:r>
            <a:r>
              <a:rPr lang="en-GB" sz="800" dirty="0">
                <a:solidFill>
                  <a:schemeClr val="bg1"/>
                </a:solidFill>
              </a:rPr>
              <a:t> 186,2020,Pages 317-320,</a:t>
            </a:r>
          </a:p>
          <a:p>
            <a:r>
              <a:rPr lang="en-GB" sz="800" dirty="0">
                <a:solidFill>
                  <a:schemeClr val="bg1"/>
                </a:solidFill>
              </a:rPr>
              <a:t>ISSN 1359-6462, https://doi.org/10.1016/j.scriptamat.2020.05.043.</a:t>
            </a:r>
          </a:p>
        </p:txBody>
      </p:sp>
    </p:spTree>
    <p:extLst>
      <p:ext uri="{BB962C8B-B14F-4D97-AF65-F5344CB8AC3E}">
        <p14:creationId xmlns:p14="http://schemas.microsoft.com/office/powerpoint/2010/main" val="1040601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D3B89-331A-97CB-EA42-629F8010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Cases considered for strand magnetization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287AE-A1E2-90C6-77E1-6310238E7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4F619C-93EC-E913-104E-00A0461BBB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231510"/>
              </p:ext>
            </p:extLst>
          </p:nvPr>
        </p:nvGraphicFramePr>
        <p:xfrm>
          <a:off x="190500" y="4266816"/>
          <a:ext cx="5360354" cy="1599442"/>
        </p:xfrm>
        <a:graphic>
          <a:graphicData uri="http://schemas.openxmlformats.org/drawingml/2006/table">
            <a:tbl>
              <a:tblPr firstRow="1" firstCol="1" bandRow="1"/>
              <a:tblGrid>
                <a:gridCol w="2275523">
                  <a:extLst>
                    <a:ext uri="{9D8B030D-6E8A-4147-A177-3AD203B41FA5}">
                      <a16:colId xmlns:a16="http://schemas.microsoft.com/office/drawing/2014/main" val="2076201020"/>
                    </a:ext>
                  </a:extLst>
                </a:gridCol>
                <a:gridCol w="1075373">
                  <a:extLst>
                    <a:ext uri="{9D8B030D-6E8A-4147-A177-3AD203B41FA5}">
                      <a16:colId xmlns:a16="http://schemas.microsoft.com/office/drawing/2014/main" val="3147414858"/>
                    </a:ext>
                  </a:extLst>
                </a:gridCol>
                <a:gridCol w="1075373">
                  <a:extLst>
                    <a:ext uri="{9D8B030D-6E8A-4147-A177-3AD203B41FA5}">
                      <a16:colId xmlns:a16="http://schemas.microsoft.com/office/drawing/2014/main" val="1852645227"/>
                    </a:ext>
                  </a:extLst>
                </a:gridCol>
                <a:gridCol w="934085">
                  <a:extLst>
                    <a:ext uri="{9D8B030D-6E8A-4147-A177-3AD203B41FA5}">
                      <a16:colId xmlns:a16="http://schemas.microsoft.com/office/drawing/2014/main" val="41929842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Pinning method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Grain Boundary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Pinning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894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filament diameter, D</a:t>
                      </a:r>
                      <a:r>
                        <a:rPr lang="en-GB" sz="11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 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µ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6601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[--]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6026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 [--]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415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1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c0 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1488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1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c20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[T]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194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212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100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[A/mm</a:t>
                      </a:r>
                      <a:r>
                        <a:rPr lang="en-GB" sz="11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1.03*267845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1.03*267845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1.03*338485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4367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Cabling degradation [%]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71558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897848E-16C4-411E-ECA4-965B5A3A649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885" y="1276007"/>
            <a:ext cx="3059105" cy="229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7F786B-8C75-81B0-EC3D-0A5F434FFF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076" y="3672206"/>
            <a:ext cx="3059914" cy="229412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1C88723E-84DB-52E0-29EC-D52624402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A381FFA-EB70-E4B6-834F-BC15A75081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156814"/>
              </p:ext>
            </p:extLst>
          </p:nvPr>
        </p:nvGraphicFramePr>
        <p:xfrm>
          <a:off x="457200" y="3672206"/>
          <a:ext cx="13049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307532" imgH="444307" progId="Equation.DSMT4">
                  <p:embed/>
                </p:oleObj>
              </mc:Choice>
              <mc:Fallback>
                <p:oleObj r:id="rId4" imgW="1307532" imgH="44430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672206"/>
                        <a:ext cx="1304925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B249E95-26DF-2331-0C29-D682421615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998971"/>
              </p:ext>
            </p:extLst>
          </p:nvPr>
        </p:nvGraphicFramePr>
        <p:xfrm>
          <a:off x="1996347" y="3753298"/>
          <a:ext cx="13525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346200" imgH="241300" progId="Equation.DSMT4">
                  <p:embed/>
                </p:oleObj>
              </mc:Choice>
              <mc:Fallback>
                <p:oleObj r:id="rId6" imgW="1346200" imgH="241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6347" y="3753298"/>
                        <a:ext cx="13525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3F3516B-BA44-BB8E-28D5-65DE2A636F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150110"/>
              </p:ext>
            </p:extLst>
          </p:nvPr>
        </p:nvGraphicFramePr>
        <p:xfrm>
          <a:off x="3583119" y="3753298"/>
          <a:ext cx="16573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1663700" imgH="241300" progId="Equation.DSMT4">
                  <p:embed/>
                </p:oleObj>
              </mc:Choice>
              <mc:Fallback>
                <p:oleObj r:id="rId8" imgW="1663700" imgH="241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3119" y="3753298"/>
                        <a:ext cx="165735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B63B2BF-DCFD-2AA9-56E2-F4222BDD0CA7}"/>
              </a:ext>
            </a:extLst>
          </p:cNvPr>
          <p:cNvSpPr txBox="1"/>
          <p:nvPr/>
        </p:nvSpPr>
        <p:spPr>
          <a:xfrm>
            <a:off x="209550" y="1233496"/>
            <a:ext cx="536035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Cases considered for strand magnetization: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err="1"/>
              <a:t>D</a:t>
            </a:r>
            <a:r>
              <a:rPr lang="en-GB" sz="1600" baseline="-25000" dirty="0" err="1"/>
              <a:t>eff</a:t>
            </a:r>
            <a:r>
              <a:rPr lang="en-GB" sz="1600" dirty="0"/>
              <a:t> = 50 </a:t>
            </a:r>
            <a:r>
              <a:rPr lang="el-GR" sz="1600" dirty="0"/>
              <a:t>μ</a:t>
            </a:r>
            <a:r>
              <a:rPr lang="en-US" sz="1600" dirty="0"/>
              <a:t>m, </a:t>
            </a:r>
            <a:r>
              <a:rPr lang="en-GB" sz="1600" dirty="0"/>
              <a:t> grain boundary pinning (state of the art technology)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err="1"/>
              <a:t>D</a:t>
            </a:r>
            <a:r>
              <a:rPr lang="en-GB" sz="1600" baseline="-25000" dirty="0" err="1"/>
              <a:t>eff</a:t>
            </a:r>
            <a:r>
              <a:rPr lang="en-GB" sz="1600" dirty="0"/>
              <a:t> = 20 </a:t>
            </a:r>
            <a:r>
              <a:rPr lang="el-GR" sz="1600" dirty="0"/>
              <a:t>μ</a:t>
            </a:r>
            <a:r>
              <a:rPr lang="en-US" sz="1600" dirty="0"/>
              <a:t>m, </a:t>
            </a:r>
            <a:r>
              <a:rPr lang="en-GB" sz="1600" dirty="0"/>
              <a:t> grain boundary pinning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err="1"/>
              <a:t>D</a:t>
            </a:r>
            <a:r>
              <a:rPr lang="en-GB" sz="1600" baseline="-25000" dirty="0" err="1"/>
              <a:t>eff</a:t>
            </a:r>
            <a:r>
              <a:rPr lang="en-GB" sz="1600" dirty="0"/>
              <a:t> = 20 </a:t>
            </a:r>
            <a:r>
              <a:rPr lang="el-GR" sz="1600" dirty="0"/>
              <a:t>μ</a:t>
            </a:r>
            <a:r>
              <a:rPr lang="en-US" sz="1600" dirty="0"/>
              <a:t>m, </a:t>
            </a:r>
            <a:r>
              <a:rPr lang="en-GB" sz="1600" dirty="0"/>
              <a:t> artificial pinning to reduce magnetization at low field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400" dirty="0"/>
              <a:t>Remark: today this is an ‘academic case’, and we are reducing the current margin at low field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err="1"/>
              <a:t>D</a:t>
            </a:r>
            <a:r>
              <a:rPr lang="en-GB" sz="1600" baseline="-25000" dirty="0" err="1"/>
              <a:t>eff</a:t>
            </a:r>
            <a:r>
              <a:rPr lang="en-GB" sz="1600" dirty="0"/>
              <a:t> = 20 </a:t>
            </a:r>
            <a:r>
              <a:rPr lang="el-GR" sz="1600" dirty="0"/>
              <a:t>μ</a:t>
            </a:r>
            <a:r>
              <a:rPr lang="en-US" sz="1600" dirty="0"/>
              <a:t>m, </a:t>
            </a:r>
            <a:r>
              <a:rPr lang="en-GB" sz="1600" dirty="0"/>
              <a:t> half of the artificial pinning efficiency</a:t>
            </a:r>
          </a:p>
        </p:txBody>
      </p:sp>
    </p:spTree>
    <p:extLst>
      <p:ext uri="{BB962C8B-B14F-4D97-AF65-F5344CB8AC3E}">
        <p14:creationId xmlns:p14="http://schemas.microsoft.com/office/powerpoint/2010/main" val="3041292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Critical Current Density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2313FC-9ACA-469F-80E7-B1D43B064D69}" type="datetime1">
              <a:rPr lang="en-US" smtClean="0"/>
              <a:pPr/>
              <a:t>4/27/2023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970469" y="3478286"/>
                <a:ext cx="7134225" cy="8573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  <m:r>
                        <a:rPr lang="en-US" sz="105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; </m:t>
                      </m:r>
                      <m:sSub>
                        <m:sSub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1−</m:t>
                              </m:r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050" b="0" i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; </m:t>
                      </m:r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105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05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05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sz="10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:endParaRPr lang="en-GB" sz="105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70469" y="3478286"/>
                <a:ext cx="7134225" cy="8573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6219" y="4088904"/>
          <a:ext cx="4274701" cy="19104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8555">
                  <a:extLst>
                    <a:ext uri="{9D8B030D-6E8A-4147-A177-3AD203B41FA5}">
                      <a16:colId xmlns:a16="http://schemas.microsoft.com/office/drawing/2014/main" val="3827782334"/>
                    </a:ext>
                  </a:extLst>
                </a:gridCol>
                <a:gridCol w="892493">
                  <a:extLst>
                    <a:ext uri="{9D8B030D-6E8A-4147-A177-3AD203B41FA5}">
                      <a16:colId xmlns:a16="http://schemas.microsoft.com/office/drawing/2014/main" val="1385080593"/>
                    </a:ext>
                  </a:extLst>
                </a:gridCol>
                <a:gridCol w="852805">
                  <a:extLst>
                    <a:ext uri="{9D8B030D-6E8A-4147-A177-3AD203B41FA5}">
                      <a16:colId xmlns:a16="http://schemas.microsoft.com/office/drawing/2014/main" val="1529945480"/>
                    </a:ext>
                  </a:extLst>
                </a:gridCol>
                <a:gridCol w="724218">
                  <a:extLst>
                    <a:ext uri="{9D8B030D-6E8A-4147-A177-3AD203B41FA5}">
                      <a16:colId xmlns:a16="http://schemas.microsoft.com/office/drawing/2014/main" val="617166446"/>
                    </a:ext>
                  </a:extLst>
                </a:gridCol>
                <a:gridCol w="666630">
                  <a:extLst>
                    <a:ext uri="{9D8B030D-6E8A-4147-A177-3AD203B41FA5}">
                      <a16:colId xmlns:a16="http://schemas.microsoft.com/office/drawing/2014/main" val="2448891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Hi-</a:t>
                      </a:r>
                      <a:r>
                        <a:rPr kumimoji="0" lang="en-GB" sz="1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Lumi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FCC </a:t>
                      </a:r>
                    </a:p>
                    <a:p>
                      <a:r>
                        <a:rPr lang="en-GB" sz="1400" b="1" dirty="0"/>
                        <a:t>models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FCC</a:t>
                      </a:r>
                    </a:p>
                    <a:p>
                      <a:r>
                        <a:rPr lang="en-GB" sz="1400" b="1" dirty="0"/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HFM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391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sz="1400" b="1" i="1" baseline="-250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c0 </a:t>
                      </a:r>
                      <a:r>
                        <a:rPr lang="en-GB" sz="1400" b="1" dirty="0"/>
                        <a:t>(K)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664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GB" sz="1400" b="1" i="1" baseline="-250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c20 </a:t>
                      </a:r>
                      <a:r>
                        <a:rPr lang="en-GB" sz="1400" b="1" dirty="0"/>
                        <a:t>(T)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28.8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273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α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284296"/>
                  </a:ext>
                </a:extLst>
              </a:tr>
              <a:tr h="345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r>
                        <a:rPr lang="en-GB" sz="1400" b="1" i="1" baseline="-250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sz="1400" b="1" dirty="0"/>
                        <a:t>(</a:t>
                      </a:r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A/mm</a:t>
                      </a:r>
                      <a:r>
                        <a:rPr lang="en-GB" sz="1400" b="1" i="1" baseline="300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GB" sz="1400" b="1" i="1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sz="1400" b="1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188870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255230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275880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214462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359487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851" y="1203085"/>
            <a:ext cx="4047837" cy="303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2F041B-B1DC-C7AA-AF29-270DC5295A10}"/>
              </a:ext>
            </a:extLst>
          </p:cNvPr>
          <p:cNvSpPr txBox="1"/>
          <p:nvPr/>
        </p:nvSpPr>
        <p:spPr>
          <a:xfrm>
            <a:off x="181912" y="1356184"/>
            <a:ext cx="4829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Today, the strands available for HFM are: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halfway  between </a:t>
            </a:r>
            <a:r>
              <a:rPr lang="en-US" sz="1600" dirty="0" err="1"/>
              <a:t>HiLumi</a:t>
            </a:r>
            <a:r>
              <a:rPr lang="en-US" sz="1600" dirty="0"/>
              <a:t> and FCC targets  in terms of  </a:t>
            </a:r>
            <a:r>
              <a:rPr lang="en-US" sz="1600" dirty="0" err="1"/>
              <a:t>Jc</a:t>
            </a:r>
            <a:r>
              <a:rPr lang="en-US" sz="1600" dirty="0"/>
              <a:t> (consistent with </a:t>
            </a:r>
            <a:r>
              <a:rPr lang="en-US" sz="1600" dirty="0" err="1"/>
              <a:t>EuroCircol</a:t>
            </a:r>
            <a:r>
              <a:rPr lang="en-US" sz="1600" dirty="0"/>
              <a:t> choice for models construction)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dirty="0">
              <a:sym typeface="Wingdings" panose="05000000000000000000" pitchFamily="2" charset="2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Similar to </a:t>
            </a:r>
            <a:r>
              <a:rPr lang="en-US" sz="1600" dirty="0" err="1">
                <a:sym typeface="Wingdings" panose="05000000000000000000" pitchFamily="2" charset="2"/>
              </a:rPr>
              <a:t>HiLumi</a:t>
            </a:r>
            <a:r>
              <a:rPr lang="en-US" sz="1600" dirty="0">
                <a:sym typeface="Wingdings" panose="05000000000000000000" pitchFamily="2" charset="2"/>
              </a:rPr>
              <a:t> in terms of </a:t>
            </a:r>
            <a:r>
              <a:rPr lang="en-US" sz="1600" dirty="0" err="1">
                <a:sym typeface="Wingdings" panose="05000000000000000000" pitchFamily="2" charset="2"/>
              </a:rPr>
              <a:t>Deff</a:t>
            </a:r>
            <a:r>
              <a:rPr lang="en-US" sz="1600" dirty="0">
                <a:sym typeface="Wingdings" panose="05000000000000000000" pitchFamily="2" charset="2"/>
              </a:rPr>
              <a:t> (≈ 50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 μ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>
                <a:sym typeface="Wingdings" panose="05000000000000000000" pitchFamily="2" charset="2"/>
              </a:rPr>
              <a:t> 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FC8A3EF-9E55-F62F-69AB-7761E8496233}"/>
              </a:ext>
            </a:extLst>
          </p:cNvPr>
          <p:cNvGraphicFramePr>
            <a:graphicFrameLocks noGrp="1"/>
          </p:cNvGraphicFramePr>
          <p:nvPr/>
        </p:nvGraphicFramePr>
        <p:xfrm>
          <a:off x="4677507" y="4669945"/>
          <a:ext cx="4159251" cy="132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5805">
                  <a:extLst>
                    <a:ext uri="{9D8B030D-6E8A-4147-A177-3AD203B41FA5}">
                      <a16:colId xmlns:a16="http://schemas.microsoft.com/office/drawing/2014/main" val="567561135"/>
                    </a:ext>
                  </a:extLst>
                </a:gridCol>
                <a:gridCol w="997268">
                  <a:extLst>
                    <a:ext uri="{9D8B030D-6E8A-4147-A177-3AD203B41FA5}">
                      <a16:colId xmlns:a16="http://schemas.microsoft.com/office/drawing/2014/main" val="758198183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1601122223"/>
                    </a:ext>
                  </a:extLst>
                </a:gridCol>
                <a:gridCol w="805180">
                  <a:extLst>
                    <a:ext uri="{9D8B030D-6E8A-4147-A177-3AD203B41FA5}">
                      <a16:colId xmlns:a16="http://schemas.microsoft.com/office/drawing/2014/main" val="2006669207"/>
                    </a:ext>
                  </a:extLst>
                </a:gridCol>
                <a:gridCol w="679768">
                  <a:extLst>
                    <a:ext uri="{9D8B030D-6E8A-4147-A177-3AD203B41FA5}">
                      <a16:colId xmlns:a16="http://schemas.microsoft.com/office/drawing/2014/main" val="3211984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err="1"/>
                        <a:t>J</a:t>
                      </a:r>
                      <a:r>
                        <a:rPr lang="en-GB" sz="1600" b="1" baseline="-25000" dirty="0" err="1"/>
                        <a:t>c</a:t>
                      </a:r>
                      <a:r>
                        <a:rPr lang="en-GB" sz="1600" b="1" baseline="-25000" dirty="0"/>
                        <a:t> </a:t>
                      </a:r>
                      <a:r>
                        <a:rPr lang="en-GB" sz="1600" b="1" dirty="0"/>
                        <a:t>at </a:t>
                      </a:r>
                    </a:p>
                    <a:p>
                      <a:r>
                        <a:rPr lang="en-GB" sz="1600" b="1" dirty="0"/>
                        <a:t>4.2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Hi-</a:t>
                      </a:r>
                      <a:r>
                        <a:rPr lang="en-GB" sz="1600" b="1" dirty="0" err="1"/>
                        <a:t>Lumi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FCC </a:t>
                      </a:r>
                    </a:p>
                    <a:p>
                      <a:r>
                        <a:rPr lang="en-GB" sz="1600" b="1" dirty="0"/>
                        <a:t>models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FCC</a:t>
                      </a:r>
                    </a:p>
                    <a:p>
                      <a:r>
                        <a:rPr lang="en-GB" sz="1600" b="1" dirty="0"/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HFM</a:t>
                      </a:r>
                      <a:endParaRPr lang="en-GB" sz="1600" b="1" dirty="0"/>
                    </a:p>
                    <a:p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8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12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2800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16 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1200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569780"/>
                  </a:ext>
                </a:extLst>
              </a:tr>
            </a:tbl>
          </a:graphicData>
        </a:graphic>
      </p:graphicFrame>
      <p:sp>
        <p:nvSpPr>
          <p:cNvPr id="9" name="Star: 5 Points 8">
            <a:extLst>
              <a:ext uri="{FF2B5EF4-FFF2-40B4-BE49-F238E27FC236}">
                <a16:creationId xmlns:a16="http://schemas.microsoft.com/office/drawing/2014/main" id="{0D2A71AF-9A21-4265-8C5A-49CD8981021E}"/>
              </a:ext>
            </a:extLst>
          </p:cNvPr>
          <p:cNvSpPr/>
          <p:nvPr/>
        </p:nvSpPr>
        <p:spPr>
          <a:xfrm>
            <a:off x="7647709" y="2555351"/>
            <a:ext cx="336279" cy="400156"/>
          </a:xfrm>
          <a:prstGeom prst="star5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38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C6ED5-59AB-8CFB-2B08-2608B5C0E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Cases considered for injection energy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C4A98-689C-888E-0AA2-1AF268996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400" dirty="0"/>
              <a:t>0.45 </a:t>
            </a:r>
            <a:r>
              <a:rPr lang="en-US" sz="2400" dirty="0" err="1"/>
              <a:t>TeV</a:t>
            </a:r>
            <a:r>
              <a:rPr lang="en-US" sz="2400" dirty="0"/>
              <a:t>, HE-LHC (13.5 TeVx2 collision energy) 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0.90 </a:t>
            </a:r>
            <a:r>
              <a:rPr lang="en-US" sz="2400" dirty="0" err="1"/>
              <a:t>TeV</a:t>
            </a:r>
            <a:r>
              <a:rPr lang="en-US" sz="2400" dirty="0"/>
              <a:t> , HE-LHC (13.5 TeVx2 collision energy) 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1.30 </a:t>
            </a:r>
            <a:r>
              <a:rPr lang="en-US" sz="2400" dirty="0" err="1"/>
              <a:t>TeV</a:t>
            </a:r>
            <a:r>
              <a:rPr lang="en-US" sz="2400" dirty="0"/>
              <a:t> , HE-LHC (13.5 TeVx2 collision energy) 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3.30 </a:t>
            </a:r>
            <a:r>
              <a:rPr lang="en-US" sz="2400" dirty="0" err="1"/>
              <a:t>TeV</a:t>
            </a:r>
            <a:r>
              <a:rPr lang="en-US" sz="2400" dirty="0"/>
              <a:t> , FCC (50 TeVx2 collision energy) 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1.30 </a:t>
            </a:r>
            <a:r>
              <a:rPr lang="en-US" sz="2400" dirty="0" err="1"/>
              <a:t>TeV</a:t>
            </a:r>
            <a:r>
              <a:rPr lang="en-US" sz="2400" dirty="0"/>
              <a:t> , FCC (50 TeVx2 collision energy) 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/>
              <a:t>Today, I focus on cases 4 and 5</a:t>
            </a:r>
          </a:p>
          <a:p>
            <a:pPr marL="36576" indent="0">
              <a:buNone/>
            </a:pPr>
            <a:endParaRPr lang="en-US" sz="2400" dirty="0"/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E776D-5E64-06C6-452F-C2EDDBCDB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61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555A8-9237-68B4-729E-E97AFCED5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to coil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5ADD8-C852-BEBD-0E0B-89209E9AA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4" y="1308188"/>
            <a:ext cx="8226854" cy="222224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Assumed strand magnetization: </a:t>
            </a:r>
            <a:r>
              <a:rPr lang="en-US" sz="2000" dirty="0" err="1"/>
              <a:t>D</a:t>
            </a:r>
            <a:r>
              <a:rPr lang="en-US" sz="2000" baseline="-25000" dirty="0" err="1"/>
              <a:t>eff</a:t>
            </a:r>
            <a:r>
              <a:rPr lang="en-US" sz="2000" dirty="0"/>
              <a:t> = 50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m, FCC target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/>
              <a:t>Coil geometry plays a role in strand magnetization</a:t>
            </a:r>
          </a:p>
          <a:p>
            <a:pPr lvl="1"/>
            <a:r>
              <a:rPr lang="en-GB" sz="1400" dirty="0"/>
              <a:t>Strand magnetization effects in the block coil geometry are about a factor two smaller than in the cos-theta and common coil design. </a:t>
            </a:r>
          </a:p>
          <a:p>
            <a:pPr lvl="1"/>
            <a:r>
              <a:rPr lang="en-GB" sz="1400" dirty="0"/>
              <a:t>The only harmonic where the persistent current effects are significant lower for the cos-theta design is b</a:t>
            </a:r>
            <a:r>
              <a:rPr lang="en-GB" sz="1400" baseline="-25000" dirty="0"/>
              <a:t>7</a:t>
            </a:r>
            <a:r>
              <a:rPr lang="en-GB" sz="1400" dirty="0"/>
              <a:t>.</a:t>
            </a:r>
          </a:p>
          <a:p>
            <a:r>
              <a:rPr lang="en-US" sz="2000" dirty="0"/>
              <a:t>Today we are far from having a reference magnet cross-section, so we should talk more about a range than an actual number</a:t>
            </a:r>
          </a:p>
          <a:p>
            <a:pPr marL="448056" lvl="1" indent="0">
              <a:buNone/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74FB3-0764-2710-7A4D-A0FA94986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8A3542C-3AB9-3633-45E9-8708C67AF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4" y="4057650"/>
            <a:ext cx="24003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6A696FE2-3D7F-5FA0-01B2-503573C77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4046321"/>
            <a:ext cx="24003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AAC1A44-A219-A06C-F63B-D9D6556AB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4057649"/>
            <a:ext cx="24003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0">
            <a:extLst>
              <a:ext uri="{FF2B5EF4-FFF2-40B4-BE49-F238E27FC236}">
                <a16:creationId xmlns:a16="http://schemas.microsoft.com/office/drawing/2014/main" id="{79D5DBCC-4BE8-B603-A974-675D9CD3A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4057650"/>
            <a:ext cx="24003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1BD79DB4-9B48-14D3-5514-A2F49FCCA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4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F5B9B-99A6-3DAE-6134-206B44A78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Sensitivity to coil design – zoom at injection</a:t>
            </a:r>
            <a:endParaRPr lang="en-GB" sz="28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F4B7BC-01B8-88F9-9D03-4F9036807C7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03475"/>
            <a:ext cx="3657600" cy="274320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2E42E5E-DB44-206D-CCCB-813920AC1A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2403475"/>
            <a:ext cx="3657600" cy="27432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5B5803-A0F2-37E2-C2EC-9E3A7259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23B44-6A56-56EA-335B-C4251C400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79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B181E-71B1-52F8-78F8-DB882979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Sensitivity to coil design – zoom at injection</a:t>
            </a:r>
            <a:endParaRPr lang="en-GB" sz="28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826E607-F13D-A477-1F57-E31FCD1BAA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403475"/>
            <a:ext cx="3657600" cy="274320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6F8FEED-A6FB-B638-5838-C1C16A29BE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2403475"/>
            <a:ext cx="3657600" cy="274320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0E269-679A-6AA6-8570-94F9EA1EC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4/27/2023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19761-D7B4-B17A-0E3F-589387D79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41361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129725</TotalTime>
  <Words>1663</Words>
  <Application>Microsoft Office PowerPoint</Application>
  <PresentationFormat>On-screen Show (4:3)</PresentationFormat>
  <Paragraphs>363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CERNCorporate4-3</vt:lpstr>
      <vt:lpstr>Equation.DSMT4</vt:lpstr>
      <vt:lpstr>Persistent current magnetization effects in the EuroCirCol designs for the FCC-hh 16 T magnets </vt:lpstr>
      <vt:lpstr>Introduction</vt:lpstr>
      <vt:lpstr>Field quality at injection</vt:lpstr>
      <vt:lpstr>Cases considered for strand magnetization</vt:lpstr>
      <vt:lpstr>Critical Current Density</vt:lpstr>
      <vt:lpstr>Cases considered for injection energy</vt:lpstr>
      <vt:lpstr>Sensitivity to coil design</vt:lpstr>
      <vt:lpstr>Sensitivity to coil design – zoom at injection</vt:lpstr>
      <vt:lpstr>Sensitivity to coil design – zoom at injection</vt:lpstr>
      <vt:lpstr>Sensitivity to coil design – zoom at injection</vt:lpstr>
      <vt:lpstr>Sensitivity to coil design – zoom at injection</vt:lpstr>
      <vt:lpstr>Sensitivity to filament size</vt:lpstr>
      <vt:lpstr>Sensitivity to Jc</vt:lpstr>
      <vt:lpstr>Reproducibility – 11 T</vt:lpstr>
      <vt:lpstr>Sensitivity to strand magnetization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1020</cp:revision>
  <cp:lastPrinted>2017-09-28T12:10:23Z</cp:lastPrinted>
  <dcterms:created xsi:type="dcterms:W3CDTF">2015-01-22T10:26:45Z</dcterms:created>
  <dcterms:modified xsi:type="dcterms:W3CDTF">2023-04-27T14:03:45Z</dcterms:modified>
</cp:coreProperties>
</file>