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6"/>
  </p:notesMasterIdLst>
  <p:handoutMasterIdLst>
    <p:handoutMasterId r:id="rId17"/>
  </p:handoutMasterIdLst>
  <p:sldIdLst>
    <p:sldId id="292" r:id="rId2"/>
    <p:sldId id="288" r:id="rId3"/>
    <p:sldId id="293" r:id="rId4"/>
    <p:sldId id="290" r:id="rId5"/>
    <p:sldId id="269" r:id="rId6"/>
    <p:sldId id="265" r:id="rId7"/>
    <p:sldId id="258" r:id="rId8"/>
    <p:sldId id="257" r:id="rId9"/>
    <p:sldId id="260" r:id="rId10"/>
    <p:sldId id="284" r:id="rId11"/>
    <p:sldId id="267" r:id="rId12"/>
    <p:sldId id="268" r:id="rId13"/>
    <p:sldId id="263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0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2D8863E-9B2D-42E0-8FB8-8EEE159510B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0A5192-D97F-498D-B0A9-C1A1B41668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D587D-A466-44F7-B72C-6F8425B17597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33C796-19AC-49B4-AE95-97554D2E0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18D082-2709-43A9-8DC9-F4C4D402C1D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5A2AC-E614-4D3C-B848-A77B15CC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65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39ED0-C8B4-4CEA-8D8C-E870F21DF4BE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67C07-F778-42D0-99E8-1C175ABA4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871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18D0CA-4C48-429B-B181-BD77A7F971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48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75321"/>
            <a:ext cx="10352315" cy="6145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131934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15.06.2023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5" y="145211"/>
            <a:ext cx="1047617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44" y="900900"/>
            <a:ext cx="45719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1859" y="142266"/>
            <a:ext cx="1065271" cy="69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918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08447-6A55-45CA-AC91-227A4D200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697713-019B-48D1-84D2-E69B45C4B5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3A4CEB-A45B-4F74-96B1-FB47DEF17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7905-B8E3-4610-9603-534CFE328841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BD25B-97AA-472F-B7AD-9FB5A47F3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5C6AD-EBA1-42EC-96F6-70AB370B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6526-DC16-4C20-9459-EFF04B9524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32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11CC5-FA4F-41A7-B3D2-E614E7253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78FAF-5466-46C1-925B-E922BE8A7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892AE-582C-43E2-8ACC-3CDA676F4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7905-B8E3-4610-9603-534CFE328841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C7925-8EAC-402B-A4DF-E19083A29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07E1E-DE43-422B-94E6-9AEF8C3E1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6526-DC16-4C20-9459-EFF04B9524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52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B102ED-1CDD-422C-B434-0E5F2D2D6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29D39-CD5B-4CA3-ACED-4BD3764F3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6E023-1EA0-42C3-BF25-B02C0614D1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A7905-B8E3-4610-9603-534CFE328841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0994A-AC5F-4858-B4BC-7C5B5B02E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8B8B3-FE38-4691-A3F7-57AFB18C36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16526-DC16-4C20-9459-EFF04B9524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40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4" r:id="rId2"/>
    <p:sldLayoutId id="214748367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emf"/><Relationship Id="rId4" Type="http://schemas.openxmlformats.org/officeDocument/2006/relationships/image" Target="../media/image2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0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25" descr="A picture containing cup, drink, several, honey&#10;&#10;Description automatically generated">
            <a:extLst>
              <a:ext uri="{FF2B5EF4-FFF2-40B4-BE49-F238E27FC236}">
                <a16:creationId xmlns:a16="http://schemas.microsoft.com/office/drawing/2014/main" id="{E5688799-50B4-4411-FAB4-B1932964A9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7" b="3317"/>
          <a:stretch>
            <a:fillRect/>
          </a:stretch>
        </p:blipFill>
        <p:spPr>
          <a:xfrm>
            <a:off x="1112360" y="1671086"/>
            <a:ext cx="10011679" cy="47049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8AEB28-A599-D14C-E128-B0F286F9CA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6706" y="2200275"/>
            <a:ext cx="9278587" cy="1112940"/>
          </a:xfrm>
          <a:solidFill>
            <a:schemeClr val="bg1">
              <a:alpha val="90000"/>
            </a:schemeClr>
          </a:solidFill>
        </p:spPr>
        <p:txBody>
          <a:bodyPr>
            <a:noAutofit/>
          </a:bodyPr>
          <a:lstStyle/>
          <a:p>
            <a:r>
              <a:rPr lang="en-GB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Progress towards an improved measurement of the proton and antiproton magnetic moments</a:t>
            </a:r>
            <a:endParaRPr lang="en-GB" sz="3600" b="1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8BB332-2495-56E4-AEE5-4D9A408F5C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26656" y="3869213"/>
            <a:ext cx="5267325" cy="2221200"/>
          </a:xfrm>
          <a:solidFill>
            <a:schemeClr val="bg1">
              <a:alpha val="90000"/>
            </a:schemeClr>
          </a:solidFill>
        </p:spPr>
        <p:txBody>
          <a:bodyPr/>
          <a:lstStyle/>
          <a:p>
            <a:r>
              <a:rPr lang="en-US" sz="1800" b="1" dirty="0"/>
              <a:t>Gilbertas Umbrazunas</a:t>
            </a:r>
          </a:p>
          <a:p>
            <a:r>
              <a:rPr lang="en-US" sz="1800" dirty="0"/>
              <a:t>PhD student, ETH </a:t>
            </a:r>
            <a:r>
              <a:rPr lang="en-US" sz="1800" dirty="0" err="1"/>
              <a:t>Zuerich</a:t>
            </a:r>
            <a:endParaRPr lang="en-US" sz="1800" dirty="0"/>
          </a:p>
          <a:p>
            <a:r>
              <a:rPr lang="en-US" sz="1800" dirty="0"/>
              <a:t>Baryon-Antibaryon Symmetry Experiment at CERN</a:t>
            </a:r>
          </a:p>
          <a:p>
            <a:endParaRPr lang="en-US" sz="1800" dirty="0"/>
          </a:p>
          <a:p>
            <a:r>
              <a:rPr lang="en-US" sz="1800" dirty="0"/>
              <a:t>2023/06/15</a:t>
            </a:r>
          </a:p>
          <a:p>
            <a:pPr marL="0" indent="0" algn="ctr">
              <a:buNone/>
            </a:pPr>
            <a:r>
              <a:rPr lang="en-GB" sz="1800" dirty="0">
                <a:effectLst/>
              </a:rPr>
              <a:t>Lithuanian Particle Physics Meeting 2023</a:t>
            </a:r>
            <a:endParaRPr lang="de-CH" sz="32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6A3540D2-F654-0231-8325-7D10136DAC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964" y="376173"/>
            <a:ext cx="3552108" cy="10210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12AF76-4E72-FE4D-6D46-0775DBFE3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862" y="409076"/>
            <a:ext cx="1875448" cy="74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A86638-D773-BBAF-FA96-B22102888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898" y="376173"/>
            <a:ext cx="1328015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327BE2-E413-FB32-240E-0843F2F020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208" y="324859"/>
            <a:ext cx="1127858" cy="1135478"/>
          </a:xfrm>
          <a:prstGeom prst="rect">
            <a:avLst/>
          </a:prstGeom>
        </p:spPr>
      </p:pic>
      <p:pic>
        <p:nvPicPr>
          <p:cNvPr id="11" name="Picture 10" descr="A picture containing circle, art&#10;&#10;Description automatically generated">
            <a:extLst>
              <a:ext uri="{FF2B5EF4-FFF2-40B4-BE49-F238E27FC236}">
                <a16:creationId xmlns:a16="http://schemas.microsoft.com/office/drawing/2014/main" id="{459451FE-DC67-296A-0993-33B675D147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69" y="5005729"/>
            <a:ext cx="1014675" cy="71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9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51C4525-BDA2-4279-A9DC-A2903AD5A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PhD projects: New seven-electrode trap design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85C2F13-9DB8-4EC0-AEF0-10267B79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072" y="3916510"/>
            <a:ext cx="3068719" cy="245137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DB722B1-BE5D-4F7D-B091-154CC644DC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25072" y="1328404"/>
            <a:ext cx="3823263" cy="20553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A83C08-4261-4620-B44F-B64A3B3327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235" y="2130490"/>
            <a:ext cx="2089125" cy="71093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6B1E37-DC59-47FC-8D8B-8831A30D5A72}"/>
              </a:ext>
            </a:extLst>
          </p:cNvPr>
          <p:cNvSpPr txBox="1"/>
          <p:nvPr/>
        </p:nvSpPr>
        <p:spPr>
          <a:xfrm>
            <a:off x="7894592" y="1020840"/>
            <a:ext cx="294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(a)</a:t>
            </a:r>
            <a:r>
              <a:rPr lang="en-US" sz="1050" dirty="0"/>
              <a:t>   T</a:t>
            </a:r>
            <a:r>
              <a:rPr lang="en-US" sz="1200" dirty="0"/>
              <a:t>hermal expansion vs. harmonicity:</a:t>
            </a:r>
            <a:endParaRPr lang="en-GB" sz="10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93709D-FB1B-40CC-9E2D-1DE50FCDF6B8}"/>
              </a:ext>
            </a:extLst>
          </p:cNvPr>
          <p:cNvSpPr txBox="1"/>
          <p:nvPr/>
        </p:nvSpPr>
        <p:spPr>
          <a:xfrm>
            <a:off x="485411" y="1187322"/>
            <a:ext cx="6657069" cy="4739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Advantages over the five-electrode traps: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Better E-field harmonicity at low </a:t>
            </a:r>
            <a:r>
              <a:rPr lang="en-US" sz="2000" i="1" dirty="0">
                <a:solidFill>
                  <a:schemeClr val="tx1"/>
                </a:solidFill>
              </a:rPr>
              <a:t>z</a:t>
            </a:r>
            <a:r>
              <a:rPr lang="en-US" sz="2000" dirty="0">
                <a:solidFill>
                  <a:schemeClr val="tx1"/>
                </a:solidFill>
              </a:rPr>
              <a:t> (C</a:t>
            </a:r>
            <a:r>
              <a:rPr lang="en-US" sz="1600" dirty="0"/>
              <a:t>4</a:t>
            </a:r>
            <a:r>
              <a:rPr lang="en-US" sz="2000" dirty="0">
                <a:solidFill>
                  <a:schemeClr val="tx1"/>
                </a:solidFill>
              </a:rPr>
              <a:t>=C</a:t>
            </a:r>
            <a:r>
              <a:rPr lang="en-US" sz="1600" dirty="0"/>
              <a:t>6</a:t>
            </a:r>
            <a:r>
              <a:rPr lang="en-US" sz="2000" dirty="0">
                <a:solidFill>
                  <a:schemeClr val="tx1"/>
                </a:solidFill>
              </a:rPr>
              <a:t>=C</a:t>
            </a:r>
            <a:r>
              <a:rPr lang="en-US" sz="1600" dirty="0"/>
              <a:t>8</a:t>
            </a:r>
            <a:r>
              <a:rPr lang="en-US" sz="2000" dirty="0">
                <a:solidFill>
                  <a:schemeClr val="tx1"/>
                </a:solidFill>
              </a:rPr>
              <a:t>=C</a:t>
            </a:r>
            <a:r>
              <a:rPr lang="en-US" sz="1600" dirty="0"/>
              <a:t>10</a:t>
            </a:r>
            <a:r>
              <a:rPr lang="en-US" sz="2000" dirty="0">
                <a:solidFill>
                  <a:schemeClr val="tx1"/>
                </a:solidFill>
              </a:rPr>
              <a:t>=0):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symmetric field expansion </a:t>
            </a:r>
            <a:r>
              <a:rPr lang="el-GR" sz="1600" b="0" i="1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GB" sz="1600" b="0" i="0" u="none" strike="noStrike" baseline="0" dirty="0">
                <a:solidFill>
                  <a:schemeClr val="tx1"/>
                </a:solidFill>
                <a:latin typeface="LMRoman10-Regular"/>
              </a:rPr>
              <a:t>(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z</a:t>
            </a:r>
            <a:r>
              <a:rPr lang="en-GB" sz="1600" b="0" i="0" u="none" strike="noStrike" baseline="0" dirty="0">
                <a:solidFill>
                  <a:schemeClr val="tx1"/>
                </a:solidFill>
                <a:latin typeface="LMRoman10-Regular"/>
              </a:rPr>
              <a:t>) = </a:t>
            </a:r>
            <a:r>
              <a:rPr lang="en-GB" sz="1600" b="0" i="1" u="none" strike="noStrike" baseline="0" dirty="0" err="1">
                <a:solidFill>
                  <a:schemeClr val="tx1"/>
                </a:solidFill>
                <a:latin typeface="LMMathItalic10-Regular"/>
              </a:rPr>
              <a:t>V</a:t>
            </a:r>
            <a:r>
              <a:rPr lang="en-GB" sz="1200" b="0" i="1" u="none" strike="noStrike" baseline="0" dirty="0" err="1">
                <a:solidFill>
                  <a:schemeClr val="tx1"/>
                </a:solidFill>
                <a:latin typeface="LMMathItalic8-Regular"/>
              </a:rPr>
              <a:t>r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8-Regular"/>
              </a:rPr>
              <a:t> </a:t>
            </a:r>
            <a:r>
              <a:rPr lang="en-GB" sz="1600" b="0" u="none" strike="noStrike" baseline="0" dirty="0">
                <a:solidFill>
                  <a:schemeClr val="tx1"/>
                </a:solidFill>
                <a:latin typeface="LMMathItalic10-Regular"/>
              </a:rPr>
              <a:t>(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C</a:t>
            </a:r>
            <a:r>
              <a:rPr lang="en-GB" sz="1200" i="1" dirty="0">
                <a:solidFill>
                  <a:schemeClr val="tx1"/>
                </a:solidFill>
                <a:latin typeface="LMRoman8-Regular"/>
              </a:rPr>
              <a:t>0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 </a:t>
            </a:r>
            <a:r>
              <a:rPr lang="en-GB" sz="1600" b="0" u="none" strike="noStrike" baseline="0" dirty="0">
                <a:solidFill>
                  <a:schemeClr val="tx1"/>
                </a:solidFill>
                <a:latin typeface="LMMathItalic10-Regular"/>
              </a:rPr>
              <a:t>+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 C</a:t>
            </a:r>
            <a:r>
              <a:rPr lang="en-GB" sz="1200" b="0" i="1" u="none" strike="noStrike" baseline="0" dirty="0">
                <a:solidFill>
                  <a:schemeClr val="tx1"/>
                </a:solidFill>
                <a:latin typeface="LMRoman8-Regular"/>
              </a:rPr>
              <a:t>2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Roman8-Regular"/>
              </a:rPr>
              <a:t> </a:t>
            </a:r>
            <a:r>
              <a:rPr lang="en-US" sz="16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en-US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600" b="0" u="none" strike="noStrike" baseline="0" dirty="0">
                <a:solidFill>
                  <a:schemeClr val="tx1"/>
                </a:solidFill>
                <a:latin typeface="LMRoman8-Regular"/>
              </a:rPr>
              <a:t> + 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C</a:t>
            </a:r>
            <a:r>
              <a:rPr lang="en-GB" sz="1200" i="1" dirty="0">
                <a:solidFill>
                  <a:schemeClr val="tx1"/>
                </a:solidFill>
                <a:latin typeface="LMRoman8-Regular"/>
              </a:rPr>
              <a:t>4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Roman8-Regular"/>
              </a:rPr>
              <a:t> </a:t>
            </a:r>
            <a:r>
              <a:rPr lang="en-US" sz="16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en-US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sz="1600" b="0" u="none" strike="noStrike" baseline="0" dirty="0">
                <a:solidFill>
                  <a:schemeClr val="tx1"/>
                </a:solidFill>
                <a:latin typeface="LMRoman8-Regular"/>
              </a:rPr>
              <a:t> + …</a:t>
            </a:r>
            <a:r>
              <a:rPr lang="en-US" sz="1600" b="0" u="none" strike="noStrike" baseline="0" dirty="0">
                <a:solidFill>
                  <a:schemeClr val="tx1"/>
                </a:solidFill>
                <a:latin typeface="LMRoman10-Regular"/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Larger (factor of ~3) stable magnetron region: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 Δ</a:t>
            </a:r>
            <a:r>
              <a:rPr lang="en-US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ν</a:t>
            </a:r>
            <a:r>
              <a:rPr lang="en-US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US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(from Duffing equations):</a:t>
            </a:r>
            <a:endParaRPr lang="en-US" sz="1400" dirty="0">
              <a:solidFill>
                <a:schemeClr val="tx1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Δ</a:t>
            </a:r>
            <a:r>
              <a:rPr lang="en-US" sz="16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ν</a:t>
            </a:r>
            <a:r>
              <a:rPr lang="en-US" sz="1600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US" sz="16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600" b="0" i="0" u="none" strike="noStrike" baseline="0" dirty="0">
                <a:solidFill>
                  <a:schemeClr val="tx1"/>
                </a:solidFill>
                <a:latin typeface="LMRoman10-Regular"/>
              </a:rPr>
              <a:t>= </a:t>
            </a:r>
            <a:r>
              <a:rPr lang="en-US" sz="16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ν</a:t>
            </a:r>
            <a:r>
              <a:rPr lang="en-US" sz="1600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8-Regular"/>
              </a:rPr>
              <a:t> </a:t>
            </a:r>
            <a:r>
              <a:rPr lang="en-GB" sz="1600" b="0" u="none" strike="noStrike" baseline="0" dirty="0">
                <a:solidFill>
                  <a:schemeClr val="tx1"/>
                </a:solidFill>
                <a:latin typeface="LMMathItalic10-Regular"/>
              </a:rPr>
              <a:t>(3/4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 C</a:t>
            </a:r>
            <a:r>
              <a:rPr lang="en-GB" sz="1200" i="1" dirty="0">
                <a:solidFill>
                  <a:schemeClr val="tx1"/>
                </a:solidFill>
                <a:latin typeface="LMRoman8-Regular"/>
              </a:rPr>
              <a:t>4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Roman8-Regular"/>
              </a:rPr>
              <a:t>/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C</a:t>
            </a:r>
            <a:r>
              <a:rPr lang="en-GB" sz="1200" b="0" i="1" u="none" strike="noStrike" baseline="0" dirty="0">
                <a:solidFill>
                  <a:schemeClr val="tx1"/>
                </a:solidFill>
                <a:latin typeface="LMRoman8-Regular"/>
              </a:rPr>
              <a:t>2</a:t>
            </a:r>
            <a:r>
              <a:rPr lang="en-US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k</a:t>
            </a:r>
            <a:r>
              <a:rPr lang="en-GB" sz="1200" b="0" i="1" u="none" strike="noStrike" baseline="0" dirty="0">
                <a:solidFill>
                  <a:schemeClr val="tx1"/>
                </a:solidFill>
                <a:latin typeface="LMRoman8-Regular"/>
              </a:rPr>
              <a:t>B</a:t>
            </a:r>
            <a:r>
              <a:rPr lang="en-GB" b="0" i="1" u="none" strike="noStrike" baseline="0" dirty="0">
                <a:solidFill>
                  <a:schemeClr val="tx1"/>
                </a:solidFill>
                <a:latin typeface="LMRoman8-Regular"/>
              </a:rPr>
              <a:t> </a:t>
            </a:r>
            <a:r>
              <a:rPr lang="en-GB" sz="1600" b="0" i="1" u="none" strike="noStrike" baseline="0" dirty="0" err="1">
                <a:solidFill>
                  <a:schemeClr val="tx1"/>
                </a:solidFill>
                <a:latin typeface="LMMathItalic10-Regular"/>
              </a:rPr>
              <a:t>T</a:t>
            </a:r>
            <a:r>
              <a:rPr lang="en-GB" sz="1200" i="1" dirty="0" err="1">
                <a:solidFill>
                  <a:schemeClr val="tx1"/>
                </a:solidFill>
                <a:latin typeface="LMRoman8-Regular"/>
              </a:rPr>
              <a:t>z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Roman8-Regular"/>
              </a:rPr>
              <a:t>/</a:t>
            </a:r>
            <a:r>
              <a:rPr lang="en-GB" sz="1600" b="0" i="1" u="none" strike="noStrike" baseline="0" dirty="0" err="1">
                <a:solidFill>
                  <a:schemeClr val="tx1"/>
                </a:solidFill>
                <a:latin typeface="LMMathItalic10-Regular"/>
              </a:rPr>
              <a:t>qV</a:t>
            </a:r>
            <a:r>
              <a:rPr lang="en-GB" sz="1200" b="0" i="1" u="none" strike="noStrike" baseline="0" dirty="0" err="1">
                <a:solidFill>
                  <a:schemeClr val="tx1"/>
                </a:solidFill>
                <a:latin typeface="LMRoman8-Regular"/>
              </a:rPr>
              <a:t>r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r>
              <a:rPr lang="en-US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0" u="none" strike="noStrike" baseline="0" dirty="0">
                <a:solidFill>
                  <a:schemeClr val="tx1"/>
                </a:solidFill>
                <a:latin typeface="LMRoman8-Regular"/>
              </a:rPr>
              <a:t>+ </a:t>
            </a:r>
            <a:r>
              <a:rPr lang="en-GB" sz="1600" b="0" u="none" strike="noStrike" baseline="0" dirty="0">
                <a:solidFill>
                  <a:schemeClr val="tx1"/>
                </a:solidFill>
                <a:latin typeface="LMMathItalic10-Regular"/>
              </a:rPr>
              <a:t>15/16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 C</a:t>
            </a:r>
            <a:r>
              <a:rPr lang="en-GB" sz="1200" b="0" i="1" u="none" strike="noStrike" baseline="0" dirty="0">
                <a:solidFill>
                  <a:schemeClr val="tx1"/>
                </a:solidFill>
                <a:latin typeface="LMRoman8-Regular"/>
              </a:rPr>
              <a:t>6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Roman8-Regular"/>
              </a:rPr>
              <a:t>/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C</a:t>
            </a:r>
            <a:r>
              <a:rPr lang="en-GB" sz="1200" b="0" i="1" u="none" strike="noStrike" baseline="0" dirty="0">
                <a:solidFill>
                  <a:schemeClr val="tx1"/>
                </a:solidFill>
                <a:latin typeface="LMRoman8-Regular"/>
              </a:rPr>
              <a:t>2</a:t>
            </a:r>
            <a:r>
              <a:rPr lang="en-US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MathItalic10-Regular"/>
              </a:rPr>
              <a:t>k</a:t>
            </a:r>
            <a:r>
              <a:rPr lang="en-GB" sz="1200" b="0" i="1" u="none" strike="noStrike" baseline="0" dirty="0">
                <a:solidFill>
                  <a:schemeClr val="tx1"/>
                </a:solidFill>
                <a:latin typeface="LMRoman8-Regular"/>
              </a:rPr>
              <a:t>B</a:t>
            </a:r>
            <a:r>
              <a:rPr lang="en-GB" b="0" i="1" u="none" strike="noStrike" baseline="0" dirty="0">
                <a:solidFill>
                  <a:schemeClr val="tx1"/>
                </a:solidFill>
                <a:latin typeface="LMRoman8-Regular"/>
              </a:rPr>
              <a:t> </a:t>
            </a:r>
            <a:r>
              <a:rPr lang="en-GB" sz="1600" b="0" i="1" u="none" strike="noStrike" baseline="0" dirty="0" err="1">
                <a:solidFill>
                  <a:schemeClr val="tx1"/>
                </a:solidFill>
                <a:latin typeface="LMMathItalic10-Regular"/>
              </a:rPr>
              <a:t>T</a:t>
            </a:r>
            <a:r>
              <a:rPr lang="en-GB" sz="1200" i="1" dirty="0" err="1">
                <a:solidFill>
                  <a:schemeClr val="tx1"/>
                </a:solidFill>
                <a:latin typeface="LMRoman8-Regular"/>
              </a:rPr>
              <a:t>z</a:t>
            </a:r>
            <a:r>
              <a:rPr lang="en-GB" sz="1600" b="0" i="1" u="none" strike="noStrike" baseline="0" dirty="0">
                <a:solidFill>
                  <a:schemeClr val="tx1"/>
                </a:solidFill>
                <a:latin typeface="LMRoman8-Regular"/>
              </a:rPr>
              <a:t>/</a:t>
            </a:r>
            <a:r>
              <a:rPr lang="en-GB" sz="1600" b="0" i="1" u="none" strike="noStrike" baseline="0" dirty="0" err="1">
                <a:solidFill>
                  <a:schemeClr val="tx1"/>
                </a:solidFill>
                <a:latin typeface="LMMathItalic10-Regular"/>
              </a:rPr>
              <a:t>qV</a:t>
            </a:r>
            <a:r>
              <a:rPr lang="en-GB" sz="1200" b="0" i="1" u="none" strike="noStrike" baseline="0" dirty="0" err="1">
                <a:solidFill>
                  <a:schemeClr val="tx1"/>
                </a:solidFill>
                <a:latin typeface="LMRoman8-Regular"/>
              </a:rPr>
              <a:t>r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r>
              <a:rPr lang="en-US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GB" sz="1600" b="0" u="none" strike="noStrike" baseline="0" dirty="0">
                <a:solidFill>
                  <a:schemeClr val="tx1"/>
                </a:solidFill>
                <a:latin typeface="LMRoman8-Regular"/>
              </a:rPr>
              <a:t>+ …</a:t>
            </a:r>
            <a:r>
              <a:rPr lang="en-US" sz="1600" b="0" u="none" strike="noStrike" baseline="0" dirty="0">
                <a:solidFill>
                  <a:schemeClr val="tx1"/>
                </a:solidFill>
                <a:latin typeface="LMRoman10-Regular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similar frequency shift dependence in the other modes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-&gt; More precise cyclotron frequency measurement</a:t>
            </a:r>
            <a:endParaRPr lang="en-US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Already implemented in other Penning trap experiments: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LIONTRAP (Mainz, Germany)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ALPHATRAP (Heidelberg, Germany)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400" b="0" u="none" strike="noStrike" baseline="0" dirty="0">
              <a:solidFill>
                <a:schemeClr val="tx1"/>
              </a:solidFill>
              <a:latin typeface="LMRoman10-Regular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955D2A-39CE-4302-A5AF-99A39C93BD7B}"/>
              </a:ext>
            </a:extLst>
          </p:cNvPr>
          <p:cNvSpPr txBox="1"/>
          <p:nvPr/>
        </p:nvSpPr>
        <p:spPr>
          <a:xfrm>
            <a:off x="7894592" y="3565720"/>
            <a:ext cx="2495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(b)</a:t>
            </a:r>
            <a:r>
              <a:rPr lang="en-US" sz="1050" dirty="0"/>
              <a:t>   </a:t>
            </a:r>
            <a:r>
              <a:rPr lang="en-US" sz="1200" dirty="0"/>
              <a:t>New trap design: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29516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A74C6-0C0A-30CF-BB55-FA78F2BBF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PhD projects: Antiproton beam monitors (1)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2D1FF-DA08-E49E-CFD1-73AE9A074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270" y="3899264"/>
            <a:ext cx="5076009" cy="2383971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Antiprotons are registered using Faraday cups, which consist of a capacitor, onto which the charge is distributed, and an amplification stage.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F012623-C4F0-634C-E0E5-F702619A2E7D}"/>
              </a:ext>
            </a:extLst>
          </p:cNvPr>
          <p:cNvSpPr txBox="1">
            <a:spLocks/>
          </p:cNvSpPr>
          <p:nvPr/>
        </p:nvSpPr>
        <p:spPr>
          <a:xfrm>
            <a:off x="593271" y="1197429"/>
            <a:ext cx="5076009" cy="23839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Four new antiproton beam monitors were installed in 2022 (marked 1-4), to have better antiproton beam tracking along the experiment axis.</a:t>
            </a:r>
            <a:endParaRPr lang="en-GB" dirty="0"/>
          </a:p>
        </p:txBody>
      </p:sp>
      <p:pic>
        <p:nvPicPr>
          <p:cNvPr id="11" name="Picture 10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846C7A6D-40CA-5DA6-6CF7-7CA80337C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380" y="1022901"/>
            <a:ext cx="5489058" cy="2675339"/>
          </a:xfrm>
          <a:prstGeom prst="rect">
            <a:avLst/>
          </a:prstGeom>
        </p:spPr>
      </p:pic>
      <p:pic>
        <p:nvPicPr>
          <p:cNvPr id="13" name="Picture 12" descr="Diagram, schematic&#10;&#10;Description automatically generated">
            <a:extLst>
              <a:ext uri="{FF2B5EF4-FFF2-40B4-BE49-F238E27FC236}">
                <a16:creationId xmlns:a16="http://schemas.microsoft.com/office/drawing/2014/main" id="{FD10F80A-3F61-1253-FBCF-B8B01DC2E7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552" y="3984254"/>
            <a:ext cx="5434886" cy="238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453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A74C6-0C0A-30CF-BB55-FA78F2BBF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PhD projects: Antiproton beam monitors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2D1FF-DA08-E49E-CFD1-73AE9A074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270" y="3812124"/>
            <a:ext cx="4980215" cy="197898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400" dirty="0"/>
              <a:t>Signals of the antiproton annihilation and H- ion deposition + charge liberation from the board;</a:t>
            </a:r>
          </a:p>
          <a:p>
            <a:pPr algn="just"/>
            <a:r>
              <a:rPr lang="en-US" sz="2400" dirty="0"/>
              <a:t>Different signal shape depends on the oscilloscope input resistance and whether the amplifier stage is used or not.</a:t>
            </a:r>
            <a:endParaRPr lang="en-GB" sz="24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F012623-C4F0-634C-E0E5-F702619A2E7D}"/>
              </a:ext>
            </a:extLst>
          </p:cNvPr>
          <p:cNvSpPr txBox="1">
            <a:spLocks/>
          </p:cNvSpPr>
          <p:nvPr/>
        </p:nvSpPr>
        <p:spPr>
          <a:xfrm>
            <a:off x="593271" y="1093732"/>
            <a:ext cx="4980215" cy="23839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Beam monitors and amplifier PCBs;</a:t>
            </a:r>
          </a:p>
          <a:p>
            <a:r>
              <a:rPr lang="en-US" sz="2400" dirty="0"/>
              <a:t>Faraday cage for amplifying and connecting the hot lines to the coaxial outputs;</a:t>
            </a:r>
          </a:p>
          <a:p>
            <a:r>
              <a:rPr lang="en-US" sz="2400" dirty="0"/>
              <a:t>Data readout rack: four oscilloscopes.</a:t>
            </a:r>
            <a:endParaRPr lang="en-GB" sz="2400" dirty="0"/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E41AA1B-9D69-3DD4-27E9-70C92EB6C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245" y="1112183"/>
            <a:ext cx="5286104" cy="2397187"/>
          </a:xfrm>
          <a:prstGeom prst="rect">
            <a:avLst/>
          </a:prstGeom>
        </p:spPr>
      </p:pic>
      <p:pic>
        <p:nvPicPr>
          <p:cNvPr id="8" name="Picture 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955D6F1C-4FC9-5330-511A-63FED48CE7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245" y="3812124"/>
            <a:ext cx="6116522" cy="2553842"/>
          </a:xfrm>
          <a:prstGeom prst="rect">
            <a:avLst/>
          </a:prstGeom>
        </p:spPr>
      </p:pic>
      <p:pic>
        <p:nvPicPr>
          <p:cNvPr id="9" name="Picture 8" descr="A person standing in a factory&#10;&#10;Description automatically generated with low confidence">
            <a:extLst>
              <a:ext uri="{FF2B5EF4-FFF2-40B4-BE49-F238E27FC236}">
                <a16:creationId xmlns:a16="http://schemas.microsoft.com/office/drawing/2014/main" id="{60E3904A-1C22-71B3-E8EA-498C0D6046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7614" y="1121241"/>
            <a:ext cx="1793373" cy="239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174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506BE-D31F-C625-7D36-BAE535B77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Key publications by BASE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AA9E2ADC-D14B-D361-D53F-361E746725A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27432628"/>
                  </p:ext>
                </p:extLst>
              </p:nvPr>
            </p:nvGraphicFramePr>
            <p:xfrm>
              <a:off x="238162" y="1021554"/>
              <a:ext cx="11895528" cy="5114199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5701406">
                      <a:extLst>
                        <a:ext uri="{9D8B030D-6E8A-4147-A177-3AD203B41FA5}">
                          <a16:colId xmlns:a16="http://schemas.microsoft.com/office/drawing/2014/main" val="4189514056"/>
                        </a:ext>
                      </a:extLst>
                    </a:gridCol>
                    <a:gridCol w="1032187">
                      <a:extLst>
                        <a:ext uri="{9D8B030D-6E8A-4147-A177-3AD203B41FA5}">
                          <a16:colId xmlns:a16="http://schemas.microsoft.com/office/drawing/2014/main" val="1669002590"/>
                        </a:ext>
                      </a:extLst>
                    </a:gridCol>
                    <a:gridCol w="716154">
                      <a:extLst>
                        <a:ext uri="{9D8B030D-6E8A-4147-A177-3AD203B41FA5}">
                          <a16:colId xmlns:a16="http://schemas.microsoft.com/office/drawing/2014/main" val="160241463"/>
                        </a:ext>
                      </a:extLst>
                    </a:gridCol>
                    <a:gridCol w="1239606">
                      <a:extLst>
                        <a:ext uri="{9D8B030D-6E8A-4147-A177-3AD203B41FA5}">
                          <a16:colId xmlns:a16="http://schemas.microsoft.com/office/drawing/2014/main" val="2908986433"/>
                        </a:ext>
                      </a:extLst>
                    </a:gridCol>
                    <a:gridCol w="2085470">
                      <a:extLst>
                        <a:ext uri="{9D8B030D-6E8A-4147-A177-3AD203B41FA5}">
                          <a16:colId xmlns:a16="http://schemas.microsoft.com/office/drawing/2014/main" val="3716148630"/>
                        </a:ext>
                      </a:extLst>
                    </a:gridCol>
                    <a:gridCol w="1120705">
                      <a:extLst>
                        <a:ext uri="{9D8B030D-6E8A-4147-A177-3AD203B41FA5}">
                          <a16:colId xmlns:a16="http://schemas.microsoft.com/office/drawing/2014/main" val="2645220639"/>
                        </a:ext>
                      </a:extLst>
                    </a:gridCol>
                  </a:tblGrid>
                  <a:tr h="63047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Title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Journal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Year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Quantity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Fractional precision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8340771"/>
                      </a:ext>
                    </a:extLst>
                  </a:tr>
                  <a:tr h="622663">
                    <a:tc>
                      <a:txBody>
                        <a:bodyPr/>
                        <a:lstStyle/>
                        <a:p>
                          <a:r>
                            <a:rPr lang="en-GB" sz="1700" b="0" dirty="0"/>
                            <a:t>A 16-parts-per-trillion measurement of the antiproton-to-proton charge–mass ratio by M. J. Borchert et al. 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b="0" dirty="0"/>
                            <a:t>Nature</a:t>
                          </a:r>
                          <a:endParaRPr lang="en-GB" sz="17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b="0" dirty="0"/>
                            <a:t>2022</a:t>
                          </a:r>
                          <a:endParaRPr lang="en-GB" sz="17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5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5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𝑞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l-GR" sz="15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5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5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5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𝑞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5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700" dirty="0"/>
                            <a:t>-1.000000000003(16)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700" dirty="0"/>
                            <a:t>16 ppt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05159199"/>
                      </a:ext>
                    </a:extLst>
                  </a:tr>
                  <a:tr h="62361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700" b="0" dirty="0"/>
                            <a:t>Sympathetic cooling of a trapped proton mediated by an LC circuit by M. </a:t>
                          </a:r>
                          <a:r>
                            <a:rPr lang="en-GB" sz="1700" b="0" dirty="0" err="1"/>
                            <a:t>Bohman</a:t>
                          </a:r>
                          <a:r>
                            <a:rPr lang="en-GB" sz="1700" b="0" dirty="0"/>
                            <a:t> et al.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Nature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2021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–</a:t>
                          </a:r>
                          <a:endParaRPr lang="en-GB" sz="15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0848228"/>
                      </a:ext>
                    </a:extLst>
                  </a:tr>
                  <a:tr h="65469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700" b="0" dirty="0"/>
                            <a:t>Direct limits on the interaction of antiprotons with axion-like dark matter by C. </a:t>
                          </a:r>
                          <a:r>
                            <a:rPr lang="en-GB" sz="1700" b="0" dirty="0" err="1"/>
                            <a:t>Smorra</a:t>
                          </a:r>
                          <a:r>
                            <a:rPr lang="en-GB" sz="1700" b="0" dirty="0"/>
                            <a:t> et al.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Nature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2019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–</a:t>
                          </a:r>
                          <a:endParaRPr lang="en-GB" sz="15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6778016"/>
                      </a:ext>
                    </a:extLst>
                  </a:tr>
                  <a:tr h="65469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700" b="0" dirty="0"/>
                            <a:t>Measurement of ultralow heating rates of a single antiproton in a cryogenic Penning trap by M. J. Borchert et al. 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Phys. Rev. Lett.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2019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–</a:t>
                          </a:r>
                          <a:endParaRPr lang="en-GB" sz="15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0602084"/>
                      </a:ext>
                    </a:extLst>
                  </a:tr>
                  <a:tr h="65519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700" dirty="0"/>
                            <a:t>Double-trap measurement of the proton magnetic moment at 0.3 parts per billion precision by G. Schneider et al.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Science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2017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sub>
                                </m:s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𝑵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b="1" dirty="0"/>
                            <a:t>2.79284734462(82)</a:t>
                          </a:r>
                          <a:endParaRPr lang="en-GB" sz="1700" b="1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b="1" dirty="0"/>
                            <a:t>300 ppt</a:t>
                          </a:r>
                          <a:endParaRPr lang="en-GB" sz="1700" b="1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8746649"/>
                      </a:ext>
                    </a:extLst>
                  </a:tr>
                  <a:tr h="630479"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A parts-per-billion measurement of the antiproton magnetic moment by C. </a:t>
                          </a:r>
                          <a:r>
                            <a:rPr lang="en-US" sz="1700" dirty="0" err="1"/>
                            <a:t>Smorra</a:t>
                          </a:r>
                          <a:r>
                            <a:rPr lang="en-US" sz="1700" dirty="0"/>
                            <a:t> et al.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Nature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2017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l-G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-2.7928473441(42)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1500 ppt</a:t>
                          </a:r>
                        </a:p>
                        <a:p>
                          <a:pPr algn="ctr"/>
                          <a:r>
                            <a:rPr lang="en-US" sz="1700" dirty="0">
                              <a:solidFill>
                                <a:schemeClr val="tx1"/>
                              </a:solidFill>
                            </a:rPr>
                            <a:t>TTM</a:t>
                          </a:r>
                          <a:endParaRPr lang="en-GB" sz="17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77432606"/>
                      </a:ext>
                    </a:extLst>
                  </a:tr>
                  <a:tr h="632786"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Observation of individual spin quantum transitions of a single antiproton by C. </a:t>
                          </a:r>
                          <a:r>
                            <a:rPr lang="en-US" sz="1700" dirty="0" err="1"/>
                            <a:t>Smorra</a:t>
                          </a:r>
                          <a:r>
                            <a:rPr lang="en-US" sz="1700" dirty="0"/>
                            <a:t> et al.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Phys. Lett. B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2017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–</a:t>
                          </a:r>
                          <a:endParaRPr lang="en-GB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53784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AA9E2ADC-D14B-D361-D53F-361E746725A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27432628"/>
                  </p:ext>
                </p:extLst>
              </p:nvPr>
            </p:nvGraphicFramePr>
            <p:xfrm>
              <a:off x="238162" y="1021554"/>
              <a:ext cx="11895528" cy="5114199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5701406">
                      <a:extLst>
                        <a:ext uri="{9D8B030D-6E8A-4147-A177-3AD203B41FA5}">
                          <a16:colId xmlns:a16="http://schemas.microsoft.com/office/drawing/2014/main" val="4189514056"/>
                        </a:ext>
                      </a:extLst>
                    </a:gridCol>
                    <a:gridCol w="1032187">
                      <a:extLst>
                        <a:ext uri="{9D8B030D-6E8A-4147-A177-3AD203B41FA5}">
                          <a16:colId xmlns:a16="http://schemas.microsoft.com/office/drawing/2014/main" val="1669002590"/>
                        </a:ext>
                      </a:extLst>
                    </a:gridCol>
                    <a:gridCol w="716154">
                      <a:extLst>
                        <a:ext uri="{9D8B030D-6E8A-4147-A177-3AD203B41FA5}">
                          <a16:colId xmlns:a16="http://schemas.microsoft.com/office/drawing/2014/main" val="160241463"/>
                        </a:ext>
                      </a:extLst>
                    </a:gridCol>
                    <a:gridCol w="1239606">
                      <a:extLst>
                        <a:ext uri="{9D8B030D-6E8A-4147-A177-3AD203B41FA5}">
                          <a16:colId xmlns:a16="http://schemas.microsoft.com/office/drawing/2014/main" val="2908986433"/>
                        </a:ext>
                      </a:extLst>
                    </a:gridCol>
                    <a:gridCol w="2085470">
                      <a:extLst>
                        <a:ext uri="{9D8B030D-6E8A-4147-A177-3AD203B41FA5}">
                          <a16:colId xmlns:a16="http://schemas.microsoft.com/office/drawing/2014/main" val="3716148630"/>
                        </a:ext>
                      </a:extLst>
                    </a:gridCol>
                    <a:gridCol w="1120705">
                      <a:extLst>
                        <a:ext uri="{9D8B030D-6E8A-4147-A177-3AD203B41FA5}">
                          <a16:colId xmlns:a16="http://schemas.microsoft.com/office/drawing/2014/main" val="2645220639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Title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Journal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Year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Quantity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Fractional precision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8340771"/>
                      </a:ext>
                    </a:extLst>
                  </a:tr>
                  <a:tr h="622663">
                    <a:tc>
                      <a:txBody>
                        <a:bodyPr/>
                        <a:lstStyle/>
                        <a:p>
                          <a:r>
                            <a:rPr lang="en-GB" sz="1700" b="0" dirty="0"/>
                            <a:t>A 16-parts-per-trillion measurement of the antiproton-to-proton charge–mass ratio by M. J. Borchert et al. 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b="0" dirty="0"/>
                            <a:t>Nature</a:t>
                          </a:r>
                          <a:endParaRPr lang="en-GB" sz="17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b="0" dirty="0"/>
                            <a:t>2022</a:t>
                          </a:r>
                          <a:endParaRPr lang="en-GB" sz="17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510" t="-107843" r="-259804" b="-6303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700" dirty="0"/>
                            <a:t>-1.000000000003(16)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700" dirty="0"/>
                            <a:t>16 ppt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05159199"/>
                      </a:ext>
                    </a:extLst>
                  </a:tr>
                  <a:tr h="62361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700" b="0" dirty="0"/>
                            <a:t>Sympathetic cooling of a trapped proton mediated by an LC circuit by M. </a:t>
                          </a:r>
                          <a:r>
                            <a:rPr lang="en-GB" sz="1700" b="0" dirty="0" err="1"/>
                            <a:t>Bohman</a:t>
                          </a:r>
                          <a:r>
                            <a:rPr lang="en-GB" sz="1700" b="0" dirty="0"/>
                            <a:t> et al.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Nature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2021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–</a:t>
                          </a:r>
                          <a:endParaRPr lang="en-GB" sz="15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0848228"/>
                      </a:ext>
                    </a:extLst>
                  </a:tr>
                  <a:tr h="65469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700" b="0" dirty="0"/>
                            <a:t>Direct limits on the interaction of antiprotons with axion-like dark matter by C. </a:t>
                          </a:r>
                          <a:r>
                            <a:rPr lang="en-GB" sz="1700" b="0" dirty="0" err="1"/>
                            <a:t>Smorra</a:t>
                          </a:r>
                          <a:r>
                            <a:rPr lang="en-GB" sz="1700" b="0" dirty="0"/>
                            <a:t> et al.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Nature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2019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–</a:t>
                          </a:r>
                          <a:endParaRPr lang="en-GB" sz="15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6778016"/>
                      </a:ext>
                    </a:extLst>
                  </a:tr>
                  <a:tr h="65469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700" b="0" dirty="0"/>
                            <a:t>Measurement of ultralow heating rates of a single antiproton in a cryogenic Penning trap by M. J. Borchert et al. 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Phys. Rev. Lett.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2019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–</a:t>
                          </a:r>
                          <a:endParaRPr lang="en-GB" sz="1500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0602084"/>
                      </a:ext>
                    </a:extLst>
                  </a:tr>
                  <a:tr h="65519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700" dirty="0"/>
                            <a:t>Double-trap measurement of the proton magnetic moment at 0.3 parts per billion precision by G. Schneider et al.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Science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2017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510" t="-490741" r="-259804" b="-200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b="1" dirty="0"/>
                            <a:t>2.79284734462(82)</a:t>
                          </a:r>
                          <a:endParaRPr lang="en-GB" sz="1700" b="1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b="1" dirty="0"/>
                            <a:t>300 ppt</a:t>
                          </a:r>
                          <a:endParaRPr lang="en-GB" sz="1700" b="1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8746649"/>
                      </a:ext>
                    </a:extLst>
                  </a:tr>
                  <a:tr h="630479"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A parts-per-billion measurement of the antiproton magnetic moment by C. </a:t>
                          </a:r>
                          <a:r>
                            <a:rPr lang="en-US" sz="1700" dirty="0" err="1"/>
                            <a:t>Smorra</a:t>
                          </a:r>
                          <a:r>
                            <a:rPr lang="en-US" sz="1700" dirty="0"/>
                            <a:t> et al.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Nature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2017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510" t="-619417" r="-259804" b="-1106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-2.7928473441(42)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1500 ppt</a:t>
                          </a:r>
                        </a:p>
                        <a:p>
                          <a:pPr algn="ctr"/>
                          <a:r>
                            <a:rPr lang="en-US" sz="1700" dirty="0">
                              <a:solidFill>
                                <a:schemeClr val="tx1"/>
                              </a:solidFill>
                            </a:rPr>
                            <a:t>TTM</a:t>
                          </a:r>
                          <a:endParaRPr lang="en-GB" sz="17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77432606"/>
                      </a:ext>
                    </a:extLst>
                  </a:tr>
                  <a:tr h="632786"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Observation of individual spin quantum transitions of a single antiproton by C. </a:t>
                          </a:r>
                          <a:r>
                            <a:rPr lang="en-US" sz="1700" dirty="0" err="1"/>
                            <a:t>Smorra</a:t>
                          </a:r>
                          <a:r>
                            <a:rPr lang="en-US" sz="1700" dirty="0"/>
                            <a:t> et al.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Phys. Lett. B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700" dirty="0"/>
                            <a:t>2017</a:t>
                          </a:r>
                          <a:endParaRPr lang="en-GB" sz="17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–</a:t>
                          </a:r>
                          <a:endParaRPr lang="en-GB" b="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–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537845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19866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EB644-254C-5605-5229-41C8DA894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References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45F9C-3250-081B-F37A-EFAA20157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[1] </a:t>
            </a:r>
            <a:r>
              <a:rPr lang="en-GB" dirty="0"/>
              <a:t>American Physical Society: Alan </a:t>
            </a:r>
            <a:r>
              <a:rPr lang="en-GB" dirty="0" err="1"/>
              <a:t>Stonebraker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[2] </a:t>
            </a:r>
            <a:r>
              <a:rPr lang="en-US" dirty="0">
                <a:solidFill>
                  <a:schemeClr val="tx1"/>
                </a:solidFill>
              </a:rPr>
              <a:t>Matthias Borchert PhD thesis, University of Hannover, Germany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[3] </a:t>
            </a:r>
            <a:r>
              <a:rPr lang="en-GB" dirty="0"/>
              <a:t>Onsets of nuclear deformation from </a:t>
            </a:r>
            <a:r>
              <a:rPr lang="en-GB" dirty="0" err="1"/>
              <a:t>measurments</a:t>
            </a:r>
            <a:r>
              <a:rPr lang="en-GB" dirty="0"/>
              <a:t> with the ISOLTRAP mass spectrometer by S. </a:t>
            </a:r>
            <a:r>
              <a:rPr lang="en-GB" dirty="0" err="1"/>
              <a:t>Naimi</a:t>
            </a:r>
            <a:r>
              <a:rPr lang="en-GB" dirty="0"/>
              <a:t>, 2010</a:t>
            </a:r>
          </a:p>
          <a:p>
            <a:pPr marL="0" indent="0">
              <a:buNone/>
            </a:pPr>
            <a:r>
              <a:rPr lang="en-GB" dirty="0"/>
              <a:t>… and</a:t>
            </a:r>
            <a:r>
              <a:rPr lang="en-US" dirty="0"/>
              <a:t> publications by BASE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066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762A90EF-84B5-4752-A0D7-F706726DA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56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6EBFC-262F-B47C-D680-FFB0C049A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Antiproton Decelerator</a:t>
            </a:r>
            <a:endParaRPr lang="en-GB" b="1" dirty="0"/>
          </a:p>
        </p:txBody>
      </p:sp>
      <p:pic>
        <p:nvPicPr>
          <p:cNvPr id="9" name="Content Placeholder 8" descr="A map of a city&#10;&#10;Description automatically generated with medium confidence">
            <a:extLst>
              <a:ext uri="{FF2B5EF4-FFF2-40B4-BE49-F238E27FC236}">
                <a16:creationId xmlns:a16="http://schemas.microsoft.com/office/drawing/2014/main" id="{810AB3D8-2530-5AD9-65C5-483A75CC07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889910"/>
            <a:ext cx="4043680" cy="2860230"/>
          </a:xfrm>
        </p:spPr>
      </p:pic>
      <p:pic>
        <p:nvPicPr>
          <p:cNvPr id="11" name="Picture 10" descr="A picture containing outdoor, aerial, vehicle, aerial photography&#10;&#10;Description automatically generated">
            <a:extLst>
              <a:ext uri="{FF2B5EF4-FFF2-40B4-BE49-F238E27FC236}">
                <a16:creationId xmlns:a16="http://schemas.microsoft.com/office/drawing/2014/main" id="{A0762AA0-CBFF-0772-6E67-05CE250C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4087249"/>
            <a:ext cx="4045422" cy="2383306"/>
          </a:xfrm>
          <a:prstGeom prst="rect">
            <a:avLst/>
          </a:prstGeom>
        </p:spPr>
      </p:pic>
      <p:pic>
        <p:nvPicPr>
          <p:cNvPr id="13" name="Picture 12" descr="A picture containing text, diagram, screenshot, circle&#10;&#10;Description automatically generated">
            <a:extLst>
              <a:ext uri="{FF2B5EF4-FFF2-40B4-BE49-F238E27FC236}">
                <a16:creationId xmlns:a16="http://schemas.microsoft.com/office/drawing/2014/main" id="{8C98224F-F50D-C9FF-7B90-E256CD828D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889910"/>
            <a:ext cx="6856764" cy="558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455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E773CE-87FC-4DF8-BB94-15C4A8AE6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BASE – overview</a:t>
            </a:r>
            <a:endParaRPr lang="en-GB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007ED08-A013-4494-A145-10FD453560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>
                <a:normAutofit lnSpcReduction="10000"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Low energy 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particle physics</a:t>
                </a:r>
                <a:r>
                  <a:rPr lang="en-US" sz="2400" dirty="0">
                    <a:solidFill>
                      <a:schemeClr val="tx1"/>
                    </a:solidFill>
                  </a:rPr>
                  <a:t>:</a:t>
                </a:r>
              </a:p>
              <a:p>
                <a:pPr lvl="1"/>
                <a:r>
                  <a:rPr lang="en-US" sz="2000" dirty="0">
                    <a:solidFill>
                      <a:schemeClr val="tx1"/>
                    </a:solidFill>
                  </a:rPr>
                  <a:t>Measuring fundamental constants: g-factor, q/m ratio,</a:t>
                </a:r>
              </a:p>
              <a:p>
                <a:pPr lvl="1"/>
                <a:r>
                  <a:rPr lang="en-US" sz="2000" dirty="0">
                    <a:solidFill>
                      <a:schemeClr val="tx1"/>
                    </a:solidFill>
                  </a:rPr>
                  <a:t>Comparing q/m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ions (proxy for protons),</a:t>
                </a:r>
              </a:p>
              <a:p>
                <a:pPr lvl="1"/>
                <a:r>
                  <a:rPr lang="en-US" sz="2000" dirty="0">
                    <a:solidFill>
                      <a:schemeClr val="tx1"/>
                    </a:solidFill>
                  </a:rPr>
                  <a:t>Comparing g-factor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p,</a:t>
                </a:r>
              </a:p>
              <a:p>
                <a:pPr marL="457200" lvl="1" indent="0">
                  <a:buNone/>
                </a:pPr>
                <a:r>
                  <a:rPr lang="en-US" sz="2000" b="1" dirty="0">
                    <a:solidFill>
                      <a:schemeClr val="tx1"/>
                    </a:solidFill>
                  </a:rPr>
                  <a:t>-&gt; CPT symmetry test in the baryon sector up to the p.p.t. precision</a:t>
                </a:r>
                <a:endParaRPr lang="en-GB" sz="2000" b="1" dirty="0">
                  <a:solidFill>
                    <a:schemeClr val="tx1"/>
                  </a:solidFill>
                </a:endParaRPr>
              </a:p>
              <a:p>
                <a:pPr marL="457200" lvl="1" indent="0">
                  <a:buNone/>
                </a:pPr>
                <a:endParaRPr lang="en-GB" sz="2000" dirty="0"/>
              </a:p>
              <a:p>
                <a:r>
                  <a:rPr lang="en-GB" sz="2400" dirty="0">
                    <a:solidFill>
                      <a:schemeClr val="tx1"/>
                    </a:solidFill>
                  </a:rPr>
                  <a:t>Atomic physics:</a:t>
                </a:r>
              </a:p>
              <a:p>
                <a:pPr lvl="1"/>
                <a:r>
                  <a:rPr lang="en-GB" sz="2000" dirty="0">
                    <a:solidFill>
                      <a:schemeClr val="tx1"/>
                    </a:solidFill>
                  </a:rPr>
                  <a:t>Penning traps for storing ions</a:t>
                </a:r>
              </a:p>
              <a:p>
                <a:pPr lvl="1"/>
                <a:r>
                  <a:rPr lang="en-GB" sz="2000" dirty="0">
                    <a:solidFill>
                      <a:schemeClr val="tx1"/>
                    </a:solidFill>
                  </a:rPr>
                  <a:t>Irradiating Larmor frequency signal via the dedicated </a:t>
                </a:r>
              </a:p>
              <a:p>
                <a:pPr marL="457200" lvl="1" indent="0">
                  <a:buNone/>
                </a:pPr>
                <a:r>
                  <a:rPr lang="en-GB" sz="2000" dirty="0">
                    <a:solidFill>
                      <a:schemeClr val="tx1"/>
                    </a:solidFill>
                  </a:rPr>
                  <a:t>	spin-flip coils and measuring the spin flip probability</a:t>
                </a:r>
              </a:p>
              <a:p>
                <a:pPr marL="457200" lvl="1" indent="0">
                  <a:buNone/>
                </a:pPr>
                <a:r>
                  <a:rPr lang="en-GB" sz="2000" dirty="0">
                    <a:solidFill>
                      <a:schemeClr val="tx1"/>
                    </a:solidFill>
                  </a:rPr>
                  <a:t>	</a:t>
                </a:r>
                <a:r>
                  <a:rPr lang="en-GB" sz="2000" b="1" dirty="0">
                    <a:solidFill>
                      <a:schemeClr val="tx1"/>
                    </a:solidFill>
                  </a:rPr>
                  <a:t>-&gt; measuring the g-factor</a:t>
                </a:r>
              </a:p>
              <a:p>
                <a:pPr lvl="1"/>
                <a:endParaRPr lang="en-GB" sz="2000" dirty="0"/>
              </a:p>
              <a:p>
                <a:r>
                  <a:rPr lang="en-GB" sz="2400" dirty="0">
                    <a:solidFill>
                      <a:schemeClr val="tx1"/>
                    </a:solidFill>
                  </a:rPr>
                  <a:t>“Classical” physics:</a:t>
                </a:r>
              </a:p>
              <a:p>
                <a:pPr lvl="1"/>
                <a:r>
                  <a:rPr lang="en-GB" sz="2000" dirty="0">
                    <a:solidFill>
                      <a:schemeClr val="tx1"/>
                    </a:solidFill>
                  </a:rPr>
                  <a:t>Moving particles produce charge image on electrodes </a:t>
                </a:r>
                <a:r>
                  <a:rPr lang="en-GB" sz="2000" b="1" dirty="0">
                    <a:solidFill>
                      <a:schemeClr val="tx1"/>
                    </a:solidFill>
                  </a:rPr>
                  <a:t>-&gt; currents</a:t>
                </a:r>
              </a:p>
              <a:p>
                <a:pPr lvl="1"/>
                <a:r>
                  <a:rPr lang="en-GB" sz="2000" dirty="0">
                    <a:solidFill>
                      <a:schemeClr val="tx1"/>
                    </a:solidFill>
                  </a:rPr>
                  <a:t>Particle with resonator oscillations </a:t>
                </a:r>
                <a:r>
                  <a:rPr lang="en-GB" sz="2000" b="1" dirty="0">
                    <a:solidFill>
                      <a:schemeClr val="tx1"/>
                    </a:solidFill>
                  </a:rPr>
                  <a:t>-&gt; frequency determination</a:t>
                </a:r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007ED08-A013-4494-A145-10FD453560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96" t="-22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47AD8B7F-18BF-4716-A5C7-88D7892DAA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945" y="795955"/>
            <a:ext cx="2565184" cy="2633045"/>
          </a:xfrm>
          <a:prstGeom prst="rect">
            <a:avLst/>
          </a:prstGeom>
        </p:spPr>
      </p:pic>
      <p:pic>
        <p:nvPicPr>
          <p:cNvPr id="9" name="Picture 8" descr="A picture containing engine&#10;&#10;Description automatically generated">
            <a:extLst>
              <a:ext uri="{FF2B5EF4-FFF2-40B4-BE49-F238E27FC236}">
                <a16:creationId xmlns:a16="http://schemas.microsoft.com/office/drawing/2014/main" id="{D3AFF9F9-68EE-473C-8B7E-C8F2E677E2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254" y="4135304"/>
            <a:ext cx="3538875" cy="20416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76F8FEF-F053-4B81-9BCA-3F53F0BC28ED}"/>
              </a:ext>
            </a:extLst>
          </p:cNvPr>
          <p:cNvSpPr txBox="1"/>
          <p:nvPr/>
        </p:nvSpPr>
        <p:spPr>
          <a:xfrm>
            <a:off x="9167902" y="449398"/>
            <a:ext cx="21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(a)</a:t>
            </a:r>
            <a:r>
              <a:rPr lang="en-US" sz="1050" dirty="0"/>
              <a:t>  Precision of selected constants</a:t>
            </a:r>
            <a:endParaRPr lang="en-GB" sz="10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B4EA35-40F5-44C9-8C8C-8A2408763E1E}"/>
              </a:ext>
            </a:extLst>
          </p:cNvPr>
          <p:cNvSpPr txBox="1"/>
          <p:nvPr/>
        </p:nvSpPr>
        <p:spPr>
          <a:xfrm>
            <a:off x="8105163" y="3749967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(b)</a:t>
            </a:r>
            <a:r>
              <a:rPr lang="en-US" sz="1050" dirty="0"/>
              <a:t>   Experiment setup</a:t>
            </a:r>
            <a:endParaRPr lang="en-GB" sz="105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D53FE00-56FF-E882-6FA3-D29BA59E3EF2}"/>
              </a:ext>
            </a:extLst>
          </p:cNvPr>
          <p:cNvCxnSpPr/>
          <p:nvPr/>
        </p:nvCxnSpPr>
        <p:spPr>
          <a:xfrm>
            <a:off x="9760017" y="2252312"/>
            <a:ext cx="47163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7FE49A6-416D-09F9-5358-B99AC8ABB784}"/>
              </a:ext>
            </a:extLst>
          </p:cNvPr>
          <p:cNvCxnSpPr/>
          <p:nvPr/>
        </p:nvCxnSpPr>
        <p:spPr>
          <a:xfrm>
            <a:off x="9760017" y="2481714"/>
            <a:ext cx="47163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106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72D8-26B5-6BB1-2D5E-AD55FF0F4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Motivation – CPT symmetry test</a:t>
            </a:r>
            <a:endParaRPr lang="en-GB" b="1" dirty="0"/>
          </a:p>
        </p:txBody>
      </p:sp>
      <p:pic>
        <p:nvPicPr>
          <p:cNvPr id="5" name="Picture 4" descr="A picture containing text, screenshot, number, font&#10;&#10;Description automatically generated">
            <a:extLst>
              <a:ext uri="{FF2B5EF4-FFF2-40B4-BE49-F238E27FC236}">
                <a16:creationId xmlns:a16="http://schemas.microsoft.com/office/drawing/2014/main" id="{23A79042-AA0D-69D8-CEB2-090450A5BE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30070"/>
            <a:ext cx="10827071" cy="555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115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E98DB-EDAD-DD75-2644-2248D2F3A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Recent upgrades and expectations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645C9-D4A8-646D-40C4-974478E4D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871" y="1045029"/>
            <a:ext cx="6374708" cy="5131934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Two particle – triple trap method is an upgrade on the measurement algorithm for the proton and/or antiproton magnetic moment. Using two particles in the trap stack simultaneously, a single repetitive measurement cycle time can be decreased significantly.</a:t>
            </a:r>
          </a:p>
          <a:p>
            <a:pPr algn="just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ombined with the recent apparatus upgrade, a newly installed cooling trap, this opens prospects towards the measurements of the proton/antiproton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magnetic moments 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with less than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100 ppt 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fractional precision (current values: </a:t>
            </a:r>
            <a:r>
              <a:rPr lang="en-US" sz="2000" dirty="0"/>
              <a:t>300 ppt</a:t>
            </a:r>
            <a:r>
              <a:rPr lang="en-GB" sz="2000" dirty="0"/>
              <a:t> for proton, 1500 ppt for antiproton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). </a:t>
            </a:r>
          </a:p>
          <a:p>
            <a:pPr algn="just"/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Comparing the newly measured proton and antiproton g-factors, we aim at a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15-fold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improved test of the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CPT invariance 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the baryon sector.</a:t>
            </a:r>
          </a:p>
          <a:p>
            <a:pPr algn="just"/>
            <a:r>
              <a:rPr lang="en-GB" sz="2000" dirty="0">
                <a:latin typeface="Calibri" panose="020F0502020204030204" pitchFamily="34" charset="0"/>
              </a:rPr>
              <a:t>A prospect for more precise and fast cyclotron frequency determination is foreseen when the phase-sensitive methods will be implemented and integrated to the experiment.</a:t>
            </a:r>
            <a:endParaRPr lang="en-GB" sz="3200" dirty="0"/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433DC15-4FD0-788E-A419-B06DA55BC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578" y="1045029"/>
            <a:ext cx="4029462" cy="35081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C45F3B-77B2-DEE3-5E7A-A2D6A6303C55}"/>
              </a:ext>
            </a:extLst>
          </p:cNvPr>
          <p:cNvSpPr txBox="1"/>
          <p:nvPr/>
        </p:nvSpPr>
        <p:spPr>
          <a:xfrm>
            <a:off x="11175290" y="4553146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2DFA2FA-039D-8083-72E9-A491A80BFB3F}"/>
                  </a:ext>
                </a:extLst>
              </p:cNvPr>
              <p:cNvSpPr txBox="1"/>
              <p:nvPr/>
            </p:nvSpPr>
            <p:spPr>
              <a:xfrm>
                <a:off x="7707848" y="5107144"/>
                <a:ext cx="1624002" cy="987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sub>
                    </m:sSub>
                  </m:oMath>
                </a14:m>
                <a:r>
                  <a:rPr lang="en-GB" dirty="0"/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sub>
                    </m:sSub>
                  </m:oMath>
                </a14:m>
                <a:r>
                  <a:rPr lang="en-GB" dirty="0"/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sub>
                    </m:sSub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2DFA2FA-039D-8083-72E9-A491A80BFB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7848" y="5107144"/>
                <a:ext cx="1624002" cy="987578"/>
              </a:xfrm>
              <a:prstGeom prst="rect">
                <a:avLst/>
              </a:prstGeom>
              <a:blipFill>
                <a:blip r:embed="rId3"/>
                <a:stretch>
                  <a:fillRect t="-3086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0AB5A871-5DC2-232F-2412-11F486EA8DA1}"/>
              </a:ext>
            </a:extLst>
          </p:cNvPr>
          <p:cNvSpPr txBox="1"/>
          <p:nvPr/>
        </p:nvSpPr>
        <p:spPr>
          <a:xfrm>
            <a:off x="7707848" y="4737812"/>
            <a:ext cx="2420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CPT invariance predicts: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2934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FC812-973F-C627-933C-9F67C8C3A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Penning traps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70A86-9D23-04CF-B69B-5F911EDAC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872" y="1045029"/>
            <a:ext cx="5421582" cy="5131934"/>
          </a:xfrm>
        </p:spPr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b="1" dirty="0"/>
              <a:t>Penning traps are used: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to trap charged particles,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to manipulate charged particles: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to park, move along the axis,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to excite axially/radially,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to “cool” axially/radially,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to split a cloud of particles,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…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to measure the cyclotron frequency.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Physics topics include:</a:t>
            </a:r>
          </a:p>
          <a:p>
            <a:pPr marL="0" indent="0">
              <a:buNone/>
            </a:pPr>
            <a:r>
              <a:rPr lang="en-US" sz="2000" dirty="0"/>
              <a:t>-&gt; ion spectra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-&gt; quantum computers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-&gt; atomic clocks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-&gt; </a:t>
            </a:r>
            <a:r>
              <a:rPr lang="en-US" sz="2000" b="1" dirty="0"/>
              <a:t>fundamental properties: g-factor, q/m ratio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2105893-4317-351A-5779-DB7C57878819}"/>
              </a:ext>
            </a:extLst>
          </p:cNvPr>
          <p:cNvSpPr txBox="1">
            <a:spLocks/>
          </p:cNvSpPr>
          <p:nvPr/>
        </p:nvSpPr>
        <p:spPr>
          <a:xfrm>
            <a:off x="7909118" y="370441"/>
            <a:ext cx="3774621" cy="229715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US" sz="1800" b="1" dirty="0"/>
              <a:t>Trapping condition – E&amp;B fields: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Static quadratic electric potential: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500" b="0" i="1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l-GR" sz="1500" b="0" i="1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GB" sz="1500" b="0" i="0" u="none" strike="noStrike" baseline="0" dirty="0">
                <a:solidFill>
                  <a:schemeClr val="tx1"/>
                </a:solidFill>
                <a:latin typeface="LMRoman10-Regular"/>
              </a:rPr>
              <a:t>(</a:t>
            </a:r>
            <a:r>
              <a:rPr lang="en-GB" sz="1500" b="0" i="1" u="none" strike="noStrike" baseline="0" dirty="0">
                <a:solidFill>
                  <a:schemeClr val="tx1"/>
                </a:solidFill>
                <a:latin typeface="LMMathItalic10-Regular"/>
              </a:rPr>
              <a:t>z,</a:t>
            </a:r>
            <a:r>
              <a:rPr lang="el-GR" sz="1500" b="0" i="1" u="none" strike="noStrike" baseline="0" dirty="0">
                <a:solidFill>
                  <a:schemeClr val="tx1"/>
                </a:solidFill>
                <a:latin typeface="LMMathItalic10-Regular"/>
              </a:rPr>
              <a:t>ρ</a:t>
            </a:r>
            <a:r>
              <a:rPr lang="en-GB" sz="1500" b="0" i="0" u="none" strike="noStrike" baseline="0" dirty="0">
                <a:solidFill>
                  <a:schemeClr val="tx1"/>
                </a:solidFill>
                <a:latin typeface="LMRoman10-Regular"/>
              </a:rPr>
              <a:t>) = </a:t>
            </a:r>
            <a:r>
              <a:rPr lang="en-GB" sz="1500" b="0" i="1" u="none" strike="noStrike" baseline="0" dirty="0">
                <a:solidFill>
                  <a:schemeClr val="tx1"/>
                </a:solidFill>
                <a:latin typeface="LMMathItalic10-Regular"/>
              </a:rPr>
              <a:t>C</a:t>
            </a:r>
            <a:r>
              <a:rPr lang="en-GB" sz="1200" b="0" i="1" u="none" strike="noStrike" baseline="0" dirty="0">
                <a:solidFill>
                  <a:schemeClr val="tx1"/>
                </a:solidFill>
                <a:latin typeface="LMRoman8-Regular"/>
              </a:rPr>
              <a:t>2</a:t>
            </a:r>
            <a:r>
              <a:rPr lang="en-GB" sz="1500" b="0" i="1" u="none" strike="noStrike" baseline="0" dirty="0">
                <a:solidFill>
                  <a:schemeClr val="tx1"/>
                </a:solidFill>
                <a:latin typeface="LMRoman8-Regular"/>
              </a:rPr>
              <a:t> </a:t>
            </a:r>
            <a:r>
              <a:rPr lang="en-GB" sz="1500" b="0" i="1" u="none" strike="noStrike" baseline="0" dirty="0" err="1">
                <a:solidFill>
                  <a:schemeClr val="tx1"/>
                </a:solidFill>
                <a:latin typeface="LMMathItalic10-Regular"/>
              </a:rPr>
              <a:t>V</a:t>
            </a:r>
            <a:r>
              <a:rPr lang="en-GB" sz="1300" b="0" i="1" u="none" strike="noStrike" baseline="0" dirty="0" err="1">
                <a:solidFill>
                  <a:schemeClr val="tx1"/>
                </a:solidFill>
                <a:latin typeface="LMMathItalic8-Regular"/>
              </a:rPr>
              <a:t>r</a:t>
            </a:r>
            <a:r>
              <a:rPr lang="en-GB" sz="1500" b="0" i="1" u="none" strike="noStrike" baseline="0" dirty="0">
                <a:solidFill>
                  <a:schemeClr val="tx1"/>
                </a:solidFill>
                <a:latin typeface="LMMathItalic8-Regular"/>
              </a:rPr>
              <a:t> </a:t>
            </a:r>
            <a:r>
              <a:rPr lang="en-GB" sz="1500" b="0" u="none" strike="noStrike" baseline="0" dirty="0">
                <a:solidFill>
                  <a:schemeClr val="tx1"/>
                </a:solidFill>
                <a:latin typeface="LMMathItalic10-Regular"/>
              </a:rPr>
              <a:t>(</a:t>
            </a:r>
            <a:r>
              <a:rPr lang="en-US" sz="15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en-US" sz="15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500" b="0" u="none" strike="noStrike" baseline="0" dirty="0">
                <a:solidFill>
                  <a:schemeClr val="tx1"/>
                </a:solidFill>
                <a:latin typeface="LMRoman8-Regular"/>
              </a:rPr>
              <a:t> </a:t>
            </a:r>
            <a:r>
              <a:rPr lang="en-GB" sz="1500" b="0" u="none" strike="noStrike" baseline="0" dirty="0">
                <a:solidFill>
                  <a:schemeClr val="tx1"/>
                </a:solidFill>
                <a:latin typeface="LMMathSymbols10-Regular"/>
              </a:rPr>
              <a:t>− </a:t>
            </a:r>
            <a:r>
              <a:rPr lang="el-GR" sz="1500" b="0" i="1" u="none" strike="noStrike" baseline="0" dirty="0">
                <a:solidFill>
                  <a:schemeClr val="tx1"/>
                </a:solidFill>
                <a:latin typeface="LMMathItalic10-Regular"/>
              </a:rPr>
              <a:t>ρ</a:t>
            </a:r>
            <a:r>
              <a:rPr lang="en-US" sz="15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500" b="0" u="none" strike="noStrike" baseline="0" dirty="0">
                <a:solidFill>
                  <a:schemeClr val="tx1"/>
                </a:solidFill>
                <a:latin typeface="LMMathItalic10-Regular"/>
              </a:rPr>
              <a:t>/</a:t>
            </a:r>
            <a:r>
              <a:rPr lang="en-GB" sz="1500" b="0" u="none" strike="noStrike" baseline="0" dirty="0">
                <a:solidFill>
                  <a:schemeClr val="tx1"/>
                </a:solidFill>
                <a:latin typeface="LMRoman10-Regular"/>
              </a:rPr>
              <a:t>2</a:t>
            </a:r>
            <a:r>
              <a:rPr lang="en-US" sz="1500" b="0" u="none" strike="noStrike" baseline="0" dirty="0">
                <a:solidFill>
                  <a:schemeClr val="tx1"/>
                </a:solidFill>
                <a:latin typeface="LMRoman10-Regular"/>
              </a:rPr>
              <a:t>)</a:t>
            </a:r>
            <a:endParaRPr lang="en-US" sz="1500" dirty="0"/>
          </a:p>
          <a:p>
            <a:pPr>
              <a:spcBef>
                <a:spcPts val="0"/>
              </a:spcBef>
            </a:pPr>
            <a:r>
              <a:rPr lang="en-US" sz="1800" dirty="0"/>
              <a:t>Static uniform axial B-field</a:t>
            </a:r>
          </a:p>
          <a:p>
            <a:pPr marL="0" indent="0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US" sz="1800" b="1" dirty="0"/>
              <a:t>Trajectory – 3 orthogonal motions: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Harmonic axial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Circular planar modified cyclotron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Circular planar magnetron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CF9005-D4D7-3662-57B7-3562BABD492B}"/>
              </a:ext>
            </a:extLst>
          </p:cNvPr>
          <p:cNvSpPr txBox="1"/>
          <p:nvPr/>
        </p:nvSpPr>
        <p:spPr>
          <a:xfrm>
            <a:off x="11308378" y="5664978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[3]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E19B35-BC09-9D0C-A388-D6A9F18E2AB0}"/>
              </a:ext>
            </a:extLst>
          </p:cNvPr>
          <p:cNvSpPr txBox="1"/>
          <p:nvPr/>
        </p:nvSpPr>
        <p:spPr>
          <a:xfrm>
            <a:off x="7909118" y="5578351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[2]</a:t>
            </a:r>
            <a:endParaRPr lang="en-GB" dirty="0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92F162B3-ABF6-68ED-1854-F2C5E7212A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613" y="3409513"/>
            <a:ext cx="3031490" cy="235782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17CFDAB-1A0B-890D-3E36-AE3F09AD40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62035" y="3409513"/>
            <a:ext cx="3384578" cy="22153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B4356E-0CB9-35E0-A342-B2E44774E415}"/>
              </a:ext>
            </a:extLst>
          </p:cNvPr>
          <p:cNvSpPr txBox="1"/>
          <p:nvPr/>
        </p:nvSpPr>
        <p:spPr>
          <a:xfrm>
            <a:off x="8573588" y="5687421"/>
            <a:ext cx="18838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sz="1200" dirty="0" err="1"/>
              <a:t>z</a:t>
            </a:r>
            <a:r>
              <a:rPr lang="en-US" dirty="0"/>
              <a:t> = 650 000 Hz</a:t>
            </a:r>
          </a:p>
          <a:p>
            <a:r>
              <a:rPr lang="en-US" dirty="0"/>
              <a:t>f</a:t>
            </a:r>
            <a:r>
              <a:rPr lang="en-US" sz="1200" dirty="0"/>
              <a:t>+</a:t>
            </a:r>
            <a:r>
              <a:rPr lang="en-US" dirty="0"/>
              <a:t> = 29 000 000 Hz</a:t>
            </a:r>
          </a:p>
          <a:p>
            <a:r>
              <a:rPr lang="en-US" dirty="0"/>
              <a:t>f</a:t>
            </a:r>
            <a:r>
              <a:rPr lang="en-US" sz="1200" dirty="0"/>
              <a:t>-</a:t>
            </a:r>
            <a:r>
              <a:rPr lang="en-US" dirty="0"/>
              <a:t> = 7 000 Hz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2AC8FD8-ABEF-705D-8020-7380C25977F3}"/>
                  </a:ext>
                </a:extLst>
              </p:cNvPr>
              <p:cNvSpPr txBox="1"/>
              <p:nvPr/>
            </p:nvSpPr>
            <p:spPr>
              <a:xfrm>
                <a:off x="7439957" y="2506094"/>
                <a:ext cx="3774621" cy="8408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GB" dirty="0">
                    <a:solidFill>
                      <a:schemeClr val="tx1"/>
                    </a:solidFill>
                  </a:rPr>
                  <a:t>Axial frequency: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sSub>
                              <m:sSubPr>
                                <m:ctrlPr>
                                  <a:rPr lang="en-GB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endParaRPr lang="en-GB" sz="1400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GB" dirty="0">
                    <a:solidFill>
                      <a:schemeClr val="tx1"/>
                    </a:solidFill>
                  </a:rPr>
                  <a:t>Cyclotron frequency: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GB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GB" sz="6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2AC8FD8-ABEF-705D-8020-7380C2597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957" y="2506094"/>
                <a:ext cx="3774621" cy="840871"/>
              </a:xfrm>
              <a:prstGeom prst="rect">
                <a:avLst/>
              </a:prstGeom>
              <a:blipFill>
                <a:blip r:embed="rId6"/>
                <a:stretch>
                  <a:fillRect b="-72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1600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xt, letter&#10;&#10;Description automatically generated">
            <a:extLst>
              <a:ext uri="{FF2B5EF4-FFF2-40B4-BE49-F238E27FC236}">
                <a16:creationId xmlns:a16="http://schemas.microsoft.com/office/drawing/2014/main" id="{FA5E9985-408C-320D-5D93-F83BC97961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480" y="5517433"/>
            <a:ext cx="2791466" cy="984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708D8F-A94A-6BF8-F3B5-3E7AFC9F6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BASE Penning trap stack</a:t>
            </a:r>
            <a:endParaRPr lang="en-GB" b="1" dirty="0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AD56CCE7-B469-F0BE-CCD5-AA15205BE8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888" y="1243202"/>
            <a:ext cx="5435943" cy="2632257"/>
          </a:xfr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DC9AFC4F-16EF-8463-8575-F5D547DE97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889" y="3864406"/>
            <a:ext cx="5429903" cy="16828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1ACCF7-572D-F49F-9463-4E24EE77FD79}"/>
              </a:ext>
            </a:extLst>
          </p:cNvPr>
          <p:cNvSpPr txBox="1"/>
          <p:nvPr/>
        </p:nvSpPr>
        <p:spPr>
          <a:xfrm>
            <a:off x="9541833" y="5814918"/>
            <a:ext cx="1775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Recently implemented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dedicated Cooling Trap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50E4F97-FE47-3F6C-6FE0-1E9ABDA39BE9}"/>
              </a:ext>
            </a:extLst>
          </p:cNvPr>
          <p:cNvCxnSpPr>
            <a:cxnSpLocks/>
          </p:cNvCxnSpPr>
          <p:nvPr/>
        </p:nvCxnSpPr>
        <p:spPr>
          <a:xfrm flipV="1">
            <a:off x="10848117" y="5336114"/>
            <a:ext cx="415636" cy="47880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8E23538-20C3-863A-D8CC-6E70E1029CBE}"/>
              </a:ext>
            </a:extLst>
          </p:cNvPr>
          <p:cNvSpPr txBox="1">
            <a:spLocks/>
          </p:cNvSpPr>
          <p:nvPr/>
        </p:nvSpPr>
        <p:spPr>
          <a:xfrm>
            <a:off x="440872" y="1045029"/>
            <a:ext cx="5601688" cy="53973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dirty="0"/>
              <a:t>Four Penning traps are used in BASE at CERN: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a)     Reservoir Trap	</a:t>
            </a:r>
            <a:r>
              <a:rPr lang="en-US" sz="1600" dirty="0"/>
              <a:t>-&gt; long storage of particles</a:t>
            </a:r>
          </a:p>
          <a:p>
            <a:pPr marL="2743200" lvl="6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/>
              <a:t>-&gt; stable 4.5 mm radius trap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b)     </a:t>
            </a:r>
            <a:r>
              <a:rPr lang="en-US" sz="2000" b="1" dirty="0"/>
              <a:t>Precision Trap</a:t>
            </a:r>
            <a:r>
              <a:rPr lang="en-US" sz="2800" dirty="0"/>
              <a:t>	</a:t>
            </a:r>
            <a:r>
              <a:rPr lang="en-US" sz="1600" dirty="0"/>
              <a:t>-&gt; frequency measurements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/>
              <a:t>			-&gt; stable magnetic field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c)     </a:t>
            </a:r>
            <a:r>
              <a:rPr lang="en-US" sz="2000" b="1" dirty="0"/>
              <a:t>Analysis Trap</a:t>
            </a:r>
            <a:r>
              <a:rPr lang="en-US" dirty="0"/>
              <a:t>	</a:t>
            </a:r>
            <a:r>
              <a:rPr lang="en-US" sz="1600" dirty="0"/>
              <a:t>-&gt; spin-state determination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/>
              <a:t>			-&gt; large magnetic “bottle”</a:t>
            </a:r>
          </a:p>
          <a:p>
            <a:pPr marL="457200" indent="-457200">
              <a:spcBef>
                <a:spcPts val="0"/>
              </a:spcBef>
              <a:buAutoNum type="alphaLcParenR" startAt="4"/>
            </a:pPr>
            <a:r>
              <a:rPr lang="en-US" sz="2000" dirty="0"/>
              <a:t>Cooling Trap</a:t>
            </a:r>
            <a:r>
              <a:rPr lang="en-US" dirty="0"/>
              <a:t>		</a:t>
            </a:r>
            <a:r>
              <a:rPr lang="en-US" sz="1600" dirty="0"/>
              <a:t>-&gt; low orbit particle preparation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800" dirty="0"/>
              <a:t>			</a:t>
            </a:r>
            <a:r>
              <a:rPr lang="en-US" sz="1600" dirty="0"/>
              <a:t>-&gt; magnetic “bottle” term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800" dirty="0"/>
              <a:t>			</a:t>
            </a:r>
            <a:r>
              <a:rPr lang="en-US" sz="1600" dirty="0"/>
              <a:t>-&gt; new cyclotron detector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endParaRPr lang="en-US" sz="1600" dirty="0"/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endParaRPr lang="en-US" sz="1600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b="1" dirty="0"/>
              <a:t>Two-trap method</a:t>
            </a:r>
            <a:r>
              <a:rPr lang="en-US" sz="1600" dirty="0"/>
              <a:t>: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1600" dirty="0"/>
              <a:t>Particle is initialized with low cyclotron orbit in the PT,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1600" dirty="0"/>
              <a:t>Particle cyclotron frequency is measured in the PT,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1600" dirty="0"/>
              <a:t>Particle spin is flipped in the PT,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1600" dirty="0"/>
              <a:t>Transports: PT -&gt; AT -&gt; PT,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1600" dirty="0"/>
              <a:t>Particle spin-state measured in the AT</a:t>
            </a:r>
          </a:p>
          <a:p>
            <a:pPr marL="457200" lvl="1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400" dirty="0"/>
              <a:t>-&gt; </a:t>
            </a:r>
            <a:r>
              <a:rPr lang="en-US" sz="1400" b="1" dirty="0"/>
              <a:t>~172(8) </a:t>
            </a:r>
            <a:r>
              <a:rPr lang="en-US" sz="1400" b="1" dirty="0" err="1"/>
              <a:t>mHz</a:t>
            </a:r>
            <a:r>
              <a:rPr lang="en-US" sz="1400" dirty="0"/>
              <a:t> axial frequency difference for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↑ and ↓ states</a:t>
            </a:r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795AC0-5306-E442-F95D-19C7B9F8C5BE}"/>
              </a:ext>
            </a:extLst>
          </p:cNvPr>
          <p:cNvSpPr txBox="1"/>
          <p:nvPr/>
        </p:nvSpPr>
        <p:spPr>
          <a:xfrm>
            <a:off x="6149442" y="1760767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ELENA</a:t>
            </a:r>
          </a:p>
          <a:p>
            <a:r>
              <a:rPr lang="en-US" sz="1200" dirty="0"/>
              <a:t>beam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70579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C7409-3005-E8B2-D049-63D2848D0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Frequency measurement technique</a:t>
            </a:r>
            <a:endParaRPr lang="en-GB" b="1" dirty="0"/>
          </a:p>
        </p:txBody>
      </p:sp>
      <p:pic>
        <p:nvPicPr>
          <p:cNvPr id="4" name="Content Placeholder 3" descr="Diagram, schematic&#10;&#10;Description automatically generated">
            <a:extLst>
              <a:ext uri="{FF2B5EF4-FFF2-40B4-BE49-F238E27FC236}">
                <a16:creationId xmlns:a16="http://schemas.microsoft.com/office/drawing/2014/main" id="{F6A7CDEB-7F70-52ED-3F53-4AB6125613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218" y="1104180"/>
            <a:ext cx="4537668" cy="2281769"/>
          </a:xfrm>
          <a:prstGeom prst="rect">
            <a:avLst/>
          </a:prstGeom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0C6E52E0-2AC0-4CDC-CC1D-FA9E8AF7C5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218" y="3474522"/>
            <a:ext cx="3989140" cy="292455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D2C619-ACA7-F060-2862-CF4A4DB8F3D2}"/>
              </a:ext>
            </a:extLst>
          </p:cNvPr>
          <p:cNvSpPr txBox="1">
            <a:spLocks/>
          </p:cNvSpPr>
          <p:nvPr/>
        </p:nvSpPr>
        <p:spPr>
          <a:xfrm>
            <a:off x="440871" y="1045029"/>
            <a:ext cx="6316979" cy="51319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AutoNum type="arabicPeriod"/>
            </a:pPr>
            <a:r>
              <a:rPr lang="en-US" sz="2000" dirty="0"/>
              <a:t>A charged particle induces image charge on the electrodes.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AutoNum type="arabicPeriod"/>
            </a:pPr>
            <a:r>
              <a:rPr lang="en-US" sz="2000" dirty="0"/>
              <a:t>An oscillating charge induces current.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AutoNum type="arabicPeriod"/>
            </a:pPr>
            <a:r>
              <a:rPr lang="en-GB" sz="2000" dirty="0"/>
              <a:t>The full circuit consists of particle-electrode system and in parallel connected resonator.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AutoNum type="arabicPeriod"/>
            </a:pPr>
            <a:r>
              <a:rPr lang="en-GB" sz="2000" dirty="0"/>
              <a:t>The resonator Nyquist-Johnson noise is measured at the FFT analyser.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AutoNum type="arabicPeriod"/>
            </a:pPr>
            <a:r>
              <a:rPr lang="en-GB" sz="2000" dirty="0"/>
              <a:t>The oscillating particle effectively shorts the resonator Nyquist-Johnson noise at its oscillation frequency.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AutoNum type="arabicPeriod"/>
            </a:pPr>
            <a:r>
              <a:rPr lang="en-GB" sz="2000" dirty="0"/>
              <a:t>This can be seen as a dip in the noise FFT profile.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endParaRPr lang="en-GB" sz="2000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000" dirty="0"/>
              <a:t>The temperature of the particle undergoes Boltzmann statistics while it is interacting with the resonator:</a:t>
            </a:r>
          </a:p>
          <a:p>
            <a:pPr marL="457200" lvl="1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600" dirty="0"/>
              <a:t>-&gt; particle in thermal equilibrium with a reservoir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DA6B15-8CE7-F42D-408D-0591AF87516C}"/>
              </a:ext>
            </a:extLst>
          </p:cNvPr>
          <p:cNvSpPr txBox="1"/>
          <p:nvPr/>
        </p:nvSpPr>
        <p:spPr>
          <a:xfrm>
            <a:off x="10260281" y="5937410"/>
            <a:ext cx="1775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Two particle sympathetic cooling (BASE Mainz)</a:t>
            </a:r>
            <a:endParaRPr lang="en-GB" sz="1200" b="1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E8F5CD-FF7A-B7B9-5A22-67F6313FA1BB}"/>
              </a:ext>
            </a:extLst>
          </p:cNvPr>
          <p:cNvCxnSpPr>
            <a:cxnSpLocks/>
          </p:cNvCxnSpPr>
          <p:nvPr/>
        </p:nvCxnSpPr>
        <p:spPr>
          <a:xfrm flipH="1" flipV="1">
            <a:off x="9345881" y="4936798"/>
            <a:ext cx="1151906" cy="100061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53484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2885</TotalTime>
  <Words>1264</Words>
  <Application>Microsoft Office PowerPoint</Application>
  <PresentationFormat>Widescreen</PresentationFormat>
  <Paragraphs>186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LMMathItalic10-Regular</vt:lpstr>
      <vt:lpstr>LMMathItalic8-Regular</vt:lpstr>
      <vt:lpstr>LMMathSymbols10-Regular</vt:lpstr>
      <vt:lpstr>LMRoman10-Regular</vt:lpstr>
      <vt:lpstr>LMRoman8-Regular</vt:lpstr>
      <vt:lpstr>1_Custom Design</vt:lpstr>
      <vt:lpstr>Progress towards an improved measurement of the proton and antiproton magnetic moments</vt:lpstr>
      <vt:lpstr>PowerPoint Presentation</vt:lpstr>
      <vt:lpstr>Antiproton Decelerator</vt:lpstr>
      <vt:lpstr>BASE – overview</vt:lpstr>
      <vt:lpstr>Motivation – CPT symmetry test</vt:lpstr>
      <vt:lpstr>Recent upgrades and expectations</vt:lpstr>
      <vt:lpstr>Penning traps</vt:lpstr>
      <vt:lpstr>BASE Penning trap stack</vt:lpstr>
      <vt:lpstr>Frequency measurement technique</vt:lpstr>
      <vt:lpstr>PhD projects: New seven-electrode trap design</vt:lpstr>
      <vt:lpstr>PhD projects: Antiproton beam monitors (1)</vt:lpstr>
      <vt:lpstr>PhD projects: Antiproton beam monitors (2)</vt:lpstr>
      <vt:lpstr>Key publications by BASE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UM-34 characterization</dc:title>
  <dc:creator>Gilbertas Umbrazunas</dc:creator>
  <cp:lastModifiedBy>Umbrazunas  Gilbertas</cp:lastModifiedBy>
  <cp:revision>803</cp:revision>
  <cp:lastPrinted>2021-11-17T11:50:15Z</cp:lastPrinted>
  <dcterms:created xsi:type="dcterms:W3CDTF">2021-10-13T09:53:21Z</dcterms:created>
  <dcterms:modified xsi:type="dcterms:W3CDTF">2023-06-15T07:06:59Z</dcterms:modified>
</cp:coreProperties>
</file>