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A647-35A7-4FD1-8107-0F5F2BF18AFD}" type="datetimeFigureOut">
              <a:rPr lang="en-US" smtClean="0"/>
              <a:pPr/>
              <a:t>2/23/2011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0CE35-9682-4697-BFC3-89B12C59A38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A647-35A7-4FD1-8107-0F5F2BF18AFD}" type="datetimeFigureOut">
              <a:rPr lang="en-US" smtClean="0"/>
              <a:pPr/>
              <a:t>2/23/2011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0CE35-9682-4697-BFC3-89B12C59A38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A647-35A7-4FD1-8107-0F5F2BF18AFD}" type="datetimeFigureOut">
              <a:rPr lang="en-US" smtClean="0"/>
              <a:pPr/>
              <a:t>2/23/2011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0CE35-9682-4697-BFC3-89B12C59A38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A647-35A7-4FD1-8107-0F5F2BF18AFD}" type="datetimeFigureOut">
              <a:rPr lang="en-US" smtClean="0"/>
              <a:pPr/>
              <a:t>2/23/2011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0CE35-9682-4697-BFC3-89B12C59A38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A647-35A7-4FD1-8107-0F5F2BF18AFD}" type="datetimeFigureOut">
              <a:rPr lang="en-US" smtClean="0"/>
              <a:pPr/>
              <a:t>2/23/2011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0CE35-9682-4697-BFC3-89B12C59A38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A647-35A7-4FD1-8107-0F5F2BF18AFD}" type="datetimeFigureOut">
              <a:rPr lang="en-US" smtClean="0"/>
              <a:pPr/>
              <a:t>2/23/2011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0CE35-9682-4697-BFC3-89B12C59A38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A647-35A7-4FD1-8107-0F5F2BF18AFD}" type="datetimeFigureOut">
              <a:rPr lang="en-US" smtClean="0"/>
              <a:pPr/>
              <a:t>2/23/2011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0CE35-9682-4697-BFC3-89B12C59A38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A647-35A7-4FD1-8107-0F5F2BF18AFD}" type="datetimeFigureOut">
              <a:rPr lang="en-US" smtClean="0"/>
              <a:pPr/>
              <a:t>2/23/2011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0CE35-9682-4697-BFC3-89B12C59A38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A647-35A7-4FD1-8107-0F5F2BF18AFD}" type="datetimeFigureOut">
              <a:rPr lang="en-US" smtClean="0"/>
              <a:pPr/>
              <a:t>2/23/2011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0CE35-9682-4697-BFC3-89B12C59A38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A647-35A7-4FD1-8107-0F5F2BF18AFD}" type="datetimeFigureOut">
              <a:rPr lang="en-US" smtClean="0"/>
              <a:pPr/>
              <a:t>2/23/2011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0CE35-9682-4697-BFC3-89B12C59A38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4A647-35A7-4FD1-8107-0F5F2BF18AFD}" type="datetimeFigureOut">
              <a:rPr lang="en-US" smtClean="0"/>
              <a:pPr/>
              <a:t>2/23/2011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0CE35-9682-4697-BFC3-89B12C59A387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4A647-35A7-4FD1-8107-0F5F2BF18AFD}" type="datetimeFigureOut">
              <a:rPr lang="en-US" smtClean="0"/>
              <a:pPr/>
              <a:t>2/23/2011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0CE35-9682-4697-BFC3-89B12C59A387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cern.ch/grid/ilc/user/c/cgrefe/clic_sid_cdr/ee_h_bb/fullReco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H-&gt;bB update</a:t>
            </a:r>
            <a:endParaRPr lang="en-CA" cap="non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>
                <a:hlinkClick r:id="rId2"/>
              </a:rPr>
              <a:t>/</a:t>
            </a:r>
            <a:r>
              <a:rPr lang="en-CA" dirty="0" smtClean="0">
                <a:hlinkClick r:id="rId2"/>
              </a:rPr>
              <a:t>cern.ch/grid/</a:t>
            </a:r>
            <a:r>
              <a:rPr lang="en-CA" dirty="0" err="1" smtClean="0">
                <a:hlinkClick r:id="rId2"/>
              </a:rPr>
              <a:t>ilc</a:t>
            </a:r>
            <a:r>
              <a:rPr lang="en-CA" dirty="0" smtClean="0">
                <a:hlinkClick r:id="rId2"/>
              </a:rPr>
              <a:t>/user/c/</a:t>
            </a:r>
            <a:r>
              <a:rPr lang="en-CA" dirty="0" err="1" smtClean="0">
                <a:hlinkClick r:id="rId2"/>
              </a:rPr>
              <a:t>cgrefe</a:t>
            </a:r>
            <a:r>
              <a:rPr lang="en-CA" dirty="0" smtClean="0">
                <a:hlinkClick r:id="rId2"/>
              </a:rPr>
              <a:t>/</a:t>
            </a:r>
            <a:r>
              <a:rPr lang="en-CA" dirty="0" err="1" smtClean="0">
                <a:hlinkClick r:id="rId2"/>
              </a:rPr>
              <a:t>clic_sid_cdr</a:t>
            </a:r>
            <a:r>
              <a:rPr lang="en-CA" dirty="0" smtClean="0">
                <a:hlinkClick r:id="rId2"/>
              </a:rPr>
              <a:t>/</a:t>
            </a:r>
            <a:r>
              <a:rPr lang="en-CA" dirty="0" err="1" smtClean="0">
                <a:hlinkClick r:id="rId2"/>
              </a:rPr>
              <a:t>ee_h_bb</a:t>
            </a:r>
            <a:r>
              <a:rPr lang="en-CA" dirty="0" smtClean="0">
                <a:hlinkClick r:id="rId2"/>
              </a:rPr>
              <a:t>/</a:t>
            </a:r>
            <a:r>
              <a:rPr lang="en-CA" dirty="0" err="1" smtClean="0">
                <a:hlinkClick r:id="rId2"/>
              </a:rPr>
              <a:t>fullReco</a:t>
            </a:r>
            <a:r>
              <a:rPr lang="en-CA" dirty="0" smtClean="0">
                <a:hlinkClick r:id="rId2"/>
              </a:rPr>
              <a:t>/</a:t>
            </a:r>
            <a:endParaRPr lang="en-CA" dirty="0" smtClean="0"/>
          </a:p>
          <a:p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 bug fixed, latest </a:t>
            </a:r>
            <a:r>
              <a:rPr lang="en-US" dirty="0" err="1" smtClean="0"/>
              <a:t>PandoraPFA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57166"/>
            <a:ext cx="9144000" cy="6215082"/>
            <a:chOff x="0" y="0"/>
            <a:chExt cx="9144000" cy="6215082"/>
          </a:xfrm>
        </p:grpSpPr>
        <p:pic>
          <p:nvPicPr>
            <p:cNvPr id="4" name="Picture 3" descr="c1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4507992" cy="3057144"/>
            </a:xfrm>
            <a:prstGeom prst="rect">
              <a:avLst/>
            </a:prstGeom>
          </p:spPr>
        </p:pic>
        <p:pic>
          <p:nvPicPr>
            <p:cNvPr id="5" name="Picture 4" descr="c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36008" y="0"/>
              <a:ext cx="4507992" cy="3057144"/>
            </a:xfrm>
            <a:prstGeom prst="rect">
              <a:avLst/>
            </a:prstGeom>
          </p:spPr>
        </p:pic>
        <p:pic>
          <p:nvPicPr>
            <p:cNvPr id="6" name="Picture 5" descr="c3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3157938"/>
              <a:ext cx="4507992" cy="3057144"/>
            </a:xfrm>
            <a:prstGeom prst="rect">
              <a:avLst/>
            </a:prstGeom>
          </p:spPr>
        </p:pic>
        <p:pic>
          <p:nvPicPr>
            <p:cNvPr id="7" name="Picture 6" descr="c4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36008" y="3143248"/>
              <a:ext cx="4507992" cy="3057144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571472" y="71435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CC</a:t>
            </a:r>
            <a:endParaRPr lang="en-CA" dirty="0"/>
          </a:p>
        </p:txBody>
      </p:sp>
      <p:sp>
        <p:nvSpPr>
          <p:cNvPr id="10" name="TextBox 9"/>
          <p:cNvSpPr txBox="1"/>
          <p:nvPr/>
        </p:nvSpPr>
        <p:spPr>
          <a:xfrm>
            <a:off x="5214942" y="714356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FF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>
            <a:off x="571472" y="3857628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C+</a:t>
            </a:r>
            <a:endParaRPr lang="en-CA" dirty="0"/>
          </a:p>
        </p:txBody>
      </p:sp>
      <p:sp>
        <p:nvSpPr>
          <p:cNvPr id="12" name="TextBox 11"/>
          <p:cNvSpPr txBox="1"/>
          <p:nvPr/>
        </p:nvSpPr>
        <p:spPr>
          <a:xfrm>
            <a:off x="5214942" y="3857628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Particles</a:t>
            </a:r>
          </a:p>
          <a:p>
            <a:pPr algn="ctr"/>
            <a:r>
              <a:rPr lang="en-US" sz="1400" dirty="0" smtClean="0"/>
              <a:t>(no anti-ISR cuts)</a:t>
            </a:r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214290"/>
            <a:ext cx="4640580" cy="3147060"/>
          </a:xfrm>
          <a:prstGeom prst="rect">
            <a:avLst/>
          </a:prstGeom>
        </p:spPr>
      </p:pic>
      <p:pic>
        <p:nvPicPr>
          <p:cNvPr id="5" name="Picture 4" descr="c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0298" y="3500438"/>
            <a:ext cx="4640580" cy="31470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00364" y="1071546"/>
            <a:ext cx="364333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ISR Photons</a:t>
            </a:r>
          </a:p>
          <a:p>
            <a:pPr algn="ctr"/>
            <a:r>
              <a:rPr lang="en-US" sz="1600" dirty="0" smtClean="0"/>
              <a:t>(there are 2 parents, both |</a:t>
            </a:r>
            <a:r>
              <a:rPr lang="en-US" sz="1600" dirty="0" err="1" smtClean="0"/>
              <a:t>pid</a:t>
            </a:r>
            <a:r>
              <a:rPr lang="en-US" sz="1600" dirty="0" smtClean="0"/>
              <a:t>| = 11)</a:t>
            </a:r>
            <a:endParaRPr lang="en-CA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000364" y="4214818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</a:t>
            </a:r>
            <a:r>
              <a:rPr lang="en-US" dirty="0" smtClean="0"/>
              <a:t>on-ISR Photons</a:t>
            </a:r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ISR photon peak @ 90</a:t>
            </a:r>
            <a:r>
              <a:rPr lang="en-US" sz="2800" dirty="0" smtClean="0">
                <a:sym typeface="Symbol"/>
              </a:rPr>
              <a:t></a:t>
            </a:r>
          </a:p>
          <a:p>
            <a:pPr lvl="1"/>
            <a:r>
              <a:rPr lang="en-US" sz="2400" dirty="0" smtClean="0">
                <a:sym typeface="Symbol"/>
              </a:rPr>
              <a:t>No ISR radiation but </a:t>
            </a:r>
            <a:r>
              <a:rPr lang="en-US" sz="2400" dirty="0" err="1" smtClean="0">
                <a:sym typeface="Symbol"/>
              </a:rPr>
              <a:t>MCParticle</a:t>
            </a:r>
            <a:r>
              <a:rPr lang="en-US" sz="2400" dirty="0" smtClean="0">
                <a:sym typeface="Symbol"/>
              </a:rPr>
              <a:t> formally present with [0,0,0,0] four-momentum</a:t>
            </a:r>
          </a:p>
          <a:p>
            <a:r>
              <a:rPr lang="en-US" sz="2800" dirty="0" smtClean="0">
                <a:sym typeface="Symbol"/>
              </a:rPr>
              <a:t>Other peaks</a:t>
            </a:r>
          </a:p>
          <a:p>
            <a:pPr lvl="1"/>
            <a:r>
              <a:rPr lang="en-US" sz="2400" dirty="0" smtClean="0">
                <a:sym typeface="Symbol"/>
              </a:rPr>
              <a:t>ISR photons always radiated parallel to the beams</a:t>
            </a:r>
          </a:p>
          <a:p>
            <a:pPr lvl="2"/>
            <a:r>
              <a:rPr lang="en-US" sz="2000" dirty="0" smtClean="0">
                <a:sym typeface="Symbol"/>
              </a:rPr>
              <a:t>no anti-ISR cuts effective since photons disappear in the </a:t>
            </a:r>
            <a:r>
              <a:rPr lang="en-US" sz="2000" dirty="0" err="1" smtClean="0">
                <a:sym typeface="Symbol"/>
              </a:rPr>
              <a:t>beampipe</a:t>
            </a:r>
            <a:endParaRPr lang="en-US" sz="2000" dirty="0" smtClean="0">
              <a:sym typeface="Symbol"/>
            </a:endParaRPr>
          </a:p>
          <a:p>
            <a:r>
              <a:rPr lang="en-US" sz="2800" dirty="0" smtClean="0">
                <a:sym typeface="Symbol"/>
              </a:rPr>
              <a:t>Higgs Mass</a:t>
            </a:r>
          </a:p>
          <a:p>
            <a:pPr lvl="1"/>
            <a:r>
              <a:rPr lang="en-US" sz="2400" dirty="0" smtClean="0">
                <a:sym typeface="Symbol"/>
              </a:rPr>
              <a:t>Separate effect of acceptance and energy resolution</a:t>
            </a:r>
          </a:p>
          <a:p>
            <a:pPr lvl="1"/>
            <a:r>
              <a:rPr lang="en-US" sz="2400" dirty="0" smtClean="0">
                <a:sym typeface="Symbol"/>
              </a:rPr>
              <a:t>Consistent with Marcel’s Z-peak (?)</a:t>
            </a:r>
          </a:p>
          <a:p>
            <a:pPr lvl="1"/>
            <a:r>
              <a:rPr lang="en-US" sz="2400" dirty="0" smtClean="0">
                <a:sym typeface="Symbol"/>
              </a:rPr>
              <a:t>Where is the long tail coming from?</a:t>
            </a:r>
          </a:p>
          <a:p>
            <a:pPr lvl="1"/>
            <a:endParaRPr lang="en-US" sz="2400" dirty="0" smtClean="0">
              <a:sym typeface="Symbo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101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H-&gt;bB update</vt:lpstr>
      <vt:lpstr>Slide 2</vt:lpstr>
      <vt:lpstr>Slide 3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Tomas</dc:creator>
  <cp:lastModifiedBy>Tomas</cp:lastModifiedBy>
  <cp:revision>4</cp:revision>
  <dcterms:created xsi:type="dcterms:W3CDTF">2011-02-23T08:09:16Z</dcterms:created>
  <dcterms:modified xsi:type="dcterms:W3CDTF">2011-02-23T13:52:56Z</dcterms:modified>
</cp:coreProperties>
</file>